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57" r:id="rId7"/>
    <p:sldId id="260" r:id="rId8"/>
    <p:sldId id="286" r:id="rId9"/>
    <p:sldId id="261" r:id="rId10"/>
    <p:sldId id="262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8" r:id="rId25"/>
    <p:sldId id="281" r:id="rId26"/>
    <p:sldId id="282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18CD66-0F33-435C-9AB1-5174FDD9AB6D}">
          <p14:sldIdLst>
            <p14:sldId id="256"/>
            <p14:sldId id="258"/>
            <p14:sldId id="257"/>
            <p14:sldId id="260"/>
            <p14:sldId id="286"/>
            <p14:sldId id="261"/>
            <p14:sldId id="262"/>
            <p14:sldId id="264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  <p14:sldId id="288"/>
            <p14:sldId id="281"/>
            <p14:sldId id="282"/>
          </p14:sldIdLst>
        </p14:section>
        <p14:section name="Backup" id="{48ADA8F0-2432-4EDF-B9BF-04FCF97804C0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108"/>
    <a:srgbClr val="E86218"/>
    <a:srgbClr val="EB701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FB49D-C09F-4657-86BD-6347A38F0C92}" v="4157" dt="2020-05-08T19:59:12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54251" autoAdjust="0"/>
  </p:normalViewPr>
  <p:slideViewPr>
    <p:cSldViewPr snapToGrid="0">
      <p:cViewPr varScale="1">
        <p:scale>
          <a:sx n="36" d="100"/>
          <a:sy n="36" d="100"/>
        </p:scale>
        <p:origin x="182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CBAB-3A22-42EF-989B-F71F1EDC350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80B2-90BD-4FBE-8DE2-7055580D8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4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1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03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1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1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5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5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0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44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8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44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E80B2-90BD-4FBE-8DE2-7055580D8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5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496D-3A9D-440C-A6C6-8F992CC12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15145-5E71-43E7-95BA-644294976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7CB7-4E4C-4729-9AE9-D93474AE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DAAE-FA9D-4B9B-91A8-629A3FF9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9030-78FA-44EE-BE03-A113C1D7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B7EA-FF13-4F0F-BA53-1C4CDD77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2C1D8-B365-4E28-AAD0-D2CF1500B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98C2-1480-4463-8B21-9550BB59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7B0F0-6B31-45D6-8927-367A13F7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3A6A-82D6-47C2-A5B3-1FEAF46D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BB4B1-3299-4FA2-B1CF-68224FC2E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84741-125B-49EB-A8FE-51EA9D86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EEE6-DE08-40C1-8947-0CCAEB99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92C09-641C-46A0-8222-8163F2C8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506BF-8E6E-4FA0-8F92-FCF5BABE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D619-2E37-4032-BB0F-82631C3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06F9-F36F-45EC-B7CB-BEB70CA98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C840C-765F-4B67-B514-600D4A25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EC21-8F73-49B1-B6B3-A50399F0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EA90C-739A-463C-883D-C9452703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A0E4-D9B9-4F91-B0B9-43D6AF87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7987-8987-422F-A374-74DE84A05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13F4-8111-479A-AF30-E31C1B8D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BCA4-1ADE-475A-B6C0-6AB2F0A7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B835-B568-4B90-BF95-F524005A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8494-C70A-410A-A341-7EFD4A26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1B95-A6E4-4C13-8453-38A6D95C2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26D82-8ACB-4247-812F-6DFBBA88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55F03-CADB-4844-A282-12678350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63AD-0C5B-4170-9ADF-24CE5A49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C0A9-C565-46C5-B54B-6D34ABF6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EC8F-9C40-41D3-9E83-9198C14D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0E6AF-494E-4A1F-AF7F-80CA1457B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F5E4D-4F03-4924-8DF3-7E9433963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E2BC6-336A-4944-9744-50BDA91FB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A0054-DB64-45D5-A68F-27D65ACAE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A1CFD-FFC4-494C-9B3F-FE7B8763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0FF48-7A31-4E32-990C-057430B9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A8B82-281E-4C3E-955C-A209B29C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48E3-19EF-4B1C-8665-65C52EE7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6F4D9-4F2D-45CE-9B4F-057CF66B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6168-035D-467F-A891-B4E1F665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76F31-CDAE-49F1-A904-453C50DC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6B9D8-9431-4E41-80D0-1CE14FE3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F5C6E-7D2E-4102-8F70-51125635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31B86-4DEB-422A-AAFD-ABB2835E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5531-9F6F-4D78-B5B7-B6AC4517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8E297-0283-4DA6-96B0-A6652FE0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A7F04-5C89-47E6-AA9B-F823EBA0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55399-80C0-43AB-BBD1-2932B931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A207A-63EB-420A-9CFB-321A2406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9ED1-CF01-4BEB-96DC-51B0869E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DE24-952F-40FF-9DA9-2307A373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CEE64-5E58-41AD-822A-DDA321F6C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B462C-C939-4EC0-B7AE-85C87A743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6D0FD-D7DC-4426-8472-83F9DD1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DF6C5-5873-4E1C-AB87-59E6E316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3CF24-3326-4D16-BA6E-13862B15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2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635B4-A5AC-4460-901F-845771E7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DE717-349C-4474-8D7F-9EEF3F98B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1E97-137D-48B9-B3F9-7374D1EAD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B19B-53BE-4913-AF19-D7CBE4ED64B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2D6C-EC8D-458F-824B-9184267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9ADC9-8B2F-4E47-9C77-D531A7AF5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D541-73C1-4D3D-98C3-48CDB3D4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ndango.com/movie-news/trivia-guess-these-screen-squirrels-746337" TargetMode="Externa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hyperlink" Target="http://scribblenauts.wikia.com/wiki/Bak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pinterest.com/pin/518969557035847823/" TargetMode="External"/><Relationship Id="rId10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hyperlink" Target="http://scribblenauts.wikia.com/wiki/Bak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pinterest.com/pin/518969557035847823/" TargetMode="External"/><Relationship Id="rId10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hyperlink" Target="http://scribblenauts.wikia.com/wiki/Bak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pinterest.com/pin/518969557035847823/" TargetMode="External"/><Relationship Id="rId10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hyperlink" Target="http://scribblenauts.wikia.com/wiki/Bak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pinterest.com/pin/518969557035847823/" TargetMode="External"/><Relationship Id="rId10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www.iconfinder.com/icons/511559/document_download_file_files_pdf_ic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iconexperience.com/o_collection/icons/?icon=code_c" TargetMode="External"/><Relationship Id="rId10" Type="http://schemas.openxmlformats.org/officeDocument/2006/relationships/hyperlink" Target="https://www.flaticon.com/free-icon/ram-memory_362558" TargetMode="External"/><Relationship Id="rId4" Type="http://schemas.microsoft.com/office/2007/relationships/hdphoto" Target="../media/hdphoto2.wdp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pin/518969557035847823/" TargetMode="External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ribblenauts.wikia.com/wiki/Baker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mediawiki.org/wiki/File:Smartphone_icon_-_Noun_Project_283536.s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itdata.com/home/what-we-do/data-analysis/" TargetMode="External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game-icons.net/lorc/originals/sands-of-time.html" TargetMode="External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hyperlink" Target="https://www.mediawiki.org/wiki/File:Smartphone_icon_-_Noun_Project_283536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trast.com/2016/08/vmware-debuts-fusion-fusion-pro-8-5-offers-macos-sierra-windows-10-anniversary-support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eightlimbed/how-and-why-i-moved-my-environment-from-vagrant-to-docker-e054c71af2bb" TargetMode="External"/><Relationship Id="rId11" Type="http://schemas.openxmlformats.org/officeDocument/2006/relationships/hyperlink" Target="https://www.flaticon.com/free-icon/ram-memory_362558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6.svg"/><Relationship Id="rId4" Type="http://schemas.openxmlformats.org/officeDocument/2006/relationships/hyperlink" Target="https://www.cloudflare.com/analytics/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parade.com/235943/michelechollow/secrets-behind-the-hit-youtube-series-simons-cat/" TargetMode="External"/><Relationship Id="rId12" Type="http://schemas.openxmlformats.org/officeDocument/2006/relationships/hyperlink" Target="https://pngimg.com/download/3675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hyperlink" Target="https://www.pinterest.com/pin/518969557035847823/" TargetMode="External"/><Relationship Id="rId4" Type="http://schemas.openxmlformats.org/officeDocument/2006/relationships/hyperlink" Target="http://scribblenauts.wikia.com/wiki/Baker" TargetMode="External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hyperlink" Target="http://scribblenauts.wikia.com/wiki/Bak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pinterest.com/pin/518969557035847823/" TargetMode="External"/><Relationship Id="rId10" Type="http://schemas.openxmlformats.org/officeDocument/2006/relationships/hyperlink" Target="https://parade.com/235943/michelechollow/secrets-behind-the-hit-youtube-series-simons-cat/" TargetMode="External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86E5-43D4-43E1-AEC0-A4C50740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630" y="1137603"/>
            <a:ext cx="8206740" cy="1655762"/>
          </a:xfrm>
        </p:spPr>
        <p:txBody>
          <a:bodyPr>
            <a:normAutofit/>
          </a:bodyPr>
          <a:lstStyle/>
          <a:p>
            <a:r>
              <a:rPr lang="en-US" sz="5400" dirty="0"/>
              <a:t>Private resource allocators and their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A1398-73A5-4FA6-B15D-2D87857D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1444"/>
          </a:xfrm>
        </p:spPr>
        <p:txBody>
          <a:bodyPr>
            <a:normAutofit/>
          </a:bodyPr>
          <a:lstStyle/>
          <a:p>
            <a:r>
              <a:rPr lang="en-US" sz="2800" dirty="0"/>
              <a:t>Sebastian Angel       Sampath Kannan       Zachary Ratliff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68BBE50-252B-49B8-8C6F-383F2846F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5" y="4759505"/>
            <a:ext cx="2740056" cy="8959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895DD-3F23-4682-A6FE-1920EC11A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6" b="96000" l="879" r="96485">
                        <a14:foregroundMark x1="2988" y1="19429" x2="2988" y2="19429"/>
                        <a14:foregroundMark x1="16520" y1="7429" x2="16520" y2="7429"/>
                        <a14:foregroundMark x1="33392" y1="2857" x2="33392" y2="2857"/>
                        <a14:foregroundMark x1="42004" y1="11429" x2="42004" y2="11429"/>
                        <a14:foregroundMark x1="56591" y1="14857" x2="56591" y2="14857"/>
                        <a14:foregroundMark x1="68014" y1="16000" x2="68014" y2="16000"/>
                        <a14:foregroundMark x1="74341" y1="16571" x2="74341" y2="16571"/>
                        <a14:foregroundMark x1="20738" y1="71429" x2="20738" y2="71429"/>
                        <a14:foregroundMark x1="16906" y1="83429" x2="17182" y2="82306"/>
                        <a14:foregroundMark x1="16484" y1="85143" x2="16906" y2="83429"/>
                        <a14:foregroundMark x1="15641" y1="88571" x2="16484" y2="85143"/>
                        <a14:foregroundMark x1="21265" y1="62499" x2="21265" y2="62286"/>
                        <a14:foregroundMark x1="8084" y1="64571" x2="8963" y2="62857"/>
                        <a14:foregroundMark x1="1406" y1="64571" x2="1406" y2="64571"/>
                        <a14:foregroundMark x1="1908" y1="81143" x2="2285" y2="87429"/>
                        <a14:foregroundMark x1="1119" y1="68000" x2="1908" y2="81143"/>
                        <a14:foregroundMark x1="879" y1="64000" x2="1119" y2="68000"/>
                        <a14:foregroundMark x1="28822" y1="17143" x2="29174" y2="16000"/>
                        <a14:foregroundMark x1="30931" y1="16571" x2="32337" y2="20000"/>
                        <a14:foregroundMark x1="29350" y1="14286" x2="28647" y2="16571"/>
                        <a14:foregroundMark x1="20562" y1="14286" x2="20562" y2="14857"/>
                        <a14:foregroundMark x1="6327" y1="10286" x2="6327" y2="10857"/>
                        <a14:foregroundMark x1="28822" y1="71429" x2="28822" y2="71429"/>
                        <a14:foregroundMark x1="32865" y1="80571" x2="32865" y2="80571"/>
                        <a14:foregroundMark x1="39719" y1="80571" x2="39719" y2="80571"/>
                        <a14:foregroundMark x1="45694" y1="76000" x2="45694" y2="76000"/>
                        <a14:foregroundMark x1="53251" y1="76571" x2="53251" y2="76571"/>
                        <a14:foregroundMark x1="63093" y1="75429" x2="63093" y2="75429"/>
                        <a14:foregroundMark x1="68014" y1="76000" x2="68014" y2="76000"/>
                        <a14:foregroundMark x1="74692" y1="74857" x2="74692" y2="74857"/>
                        <a14:foregroundMark x1="82250" y1="78857" x2="82250" y2="78857"/>
                        <a14:foregroundMark x1="86292" y1="77143" x2="86292" y2="77143"/>
                        <a14:foregroundMark x1="85413" y1="61143" x2="85413" y2="61143"/>
                        <a14:foregroundMark x1="78910" y1="96571" x2="78910" y2="96571"/>
                        <a14:foregroundMark x1="92970" y1="73714" x2="92970" y2="73714"/>
                        <a14:foregroundMark x1="96485" y1="76571" x2="96485" y2="76571"/>
                        <a14:foregroundMark x1="17750" y1="68000" x2="18278" y2="68571"/>
                        <a14:foregroundMark x1="17926" y1="68571" x2="18786" y2="73907"/>
                        <a14:backgroundMark x1="2285" y1="68000" x2="2285" y2="68000"/>
                        <a14:backgroundMark x1="3515" y1="81143" x2="3515" y2="81143"/>
                        <a14:backgroundMark x1="10193" y1="70286" x2="10193" y2="70286"/>
                        <a14:backgroundMark x1="53954" y1="17143" x2="53954" y2="17143"/>
                        <a14:backgroundMark x1="15993" y1="28000" x2="15993" y2="28000"/>
                        <a14:backgroundMark x1="16169" y1="6857" x2="16169" y2="6857"/>
                        <a14:backgroundMark x1="5448" y1="12000" x2="5448" y2="12000"/>
                        <a14:backgroundMark x1="16169" y1="19429" x2="16169" y2="19429"/>
                        <a14:backgroundMark x1="48330" y1="21143" x2="48330" y2="21143"/>
                        <a14:backgroundMark x1="59051" y1="25714" x2="59051" y2="25714"/>
                        <a14:backgroundMark x1="64675" y1="22857" x2="64675" y2="22857"/>
                        <a14:backgroundMark x1="37786" y1="14286" x2="37786" y2="14286"/>
                        <a14:backgroundMark x1="17223" y1="81143" x2="17223" y2="81143"/>
                        <a14:backgroundMark x1="16872" y1="74857" x2="17223" y2="82286"/>
                        <a14:backgroundMark x1="17047" y1="85143" x2="17047" y2="85143"/>
                        <a14:backgroundMark x1="17047" y1="83429" x2="17047" y2="83429"/>
                        <a14:backgroundMark x1="18629" y1="68571" x2="18453" y2="6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61" y="4877433"/>
            <a:ext cx="2529840" cy="7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FEEA-B6D1-45EF-8102-9C8CE61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trivial allocators</a:t>
            </a:r>
          </a:p>
        </p:txBody>
      </p:sp>
      <p:pic>
        <p:nvPicPr>
          <p:cNvPr id="11" name="Picture 10" descr="A picture containing indoor, looking, sitting, small&#10;&#10;Description automatically generated">
            <a:extLst>
              <a:ext uri="{FF2B5EF4-FFF2-40B4-BE49-F238E27FC236}">
                <a16:creationId xmlns:a16="http://schemas.microsoft.com/office/drawing/2014/main" id="{ED92A9C1-4F82-480B-A292-346941BCE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1" b="99167" l="4182" r="90364">
                        <a14:foregroundMark x1="61636" y1="30000" x2="68909" y2="41389"/>
                        <a14:foregroundMark x1="68909" y1="41389" x2="78364" y2="46389"/>
                        <a14:foregroundMark x1="78364" y1="46389" x2="73273" y2="59444"/>
                        <a14:foregroundMark x1="73273" y1="59444" x2="74545" y2="87778"/>
                        <a14:foregroundMark x1="85636" y1="95278" x2="86364" y2="86389"/>
                        <a14:foregroundMark x1="73273" y1="40833" x2="67273" y2="24167"/>
                        <a14:foregroundMark x1="70000" y1="37222" x2="80182" y2="40000"/>
                        <a14:foregroundMark x1="80182" y1="40000" x2="81091" y2="45000"/>
                        <a14:foregroundMark x1="63455" y1="14444" x2="63636" y2="6389"/>
                        <a14:foregroundMark x1="14364" y1="28889" x2="9273" y2="16111"/>
                        <a14:foregroundMark x1="9273" y1="16111" x2="10545" y2="13889"/>
                        <a14:foregroundMark x1="8364" y1="23889" x2="4182" y2="25556"/>
                        <a14:foregroundMark x1="27455" y1="6389" x2="18909" y2="4722"/>
                        <a14:foregroundMark x1="29273" y1="4167" x2="37455" y2="10833"/>
                        <a14:foregroundMark x1="37455" y1="10833" x2="38000" y2="13056"/>
                        <a14:foregroundMark x1="74727" y1="90278" x2="77636" y2="90833"/>
                        <a14:foregroundMark x1="38000" y1="98611" x2="40545" y2="99722"/>
                        <a14:foregroundMark x1="90545" y1="88056" x2="87636" y2="92222"/>
                        <a14:foregroundMark x1="64909" y1="3611" x2="64909" y2="3611"/>
                        <a14:foregroundMark x1="64000" y1="4722" x2="61273" y2="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1118" y="2416672"/>
            <a:ext cx="3054763" cy="1999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5EDED-EACA-4155-B917-238C2272DA61}"/>
              </a:ext>
            </a:extLst>
          </p:cNvPr>
          <p:cNvSpPr txBox="1"/>
          <p:nvPr/>
        </p:nvSpPr>
        <p:spPr>
          <a:xfrm>
            <a:off x="4266678" y="2391242"/>
            <a:ext cx="764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allocator that hoards resources and </a:t>
            </a:r>
            <a:r>
              <a:rPr lang="en-US" sz="3600" b="1" dirty="0"/>
              <a:t>never</a:t>
            </a:r>
            <a:r>
              <a:rPr lang="en-US" sz="3600" dirty="0"/>
              <a:t> allocates anything is private…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F84227-8344-4E83-8209-B6FBF82DD250}"/>
              </a:ext>
            </a:extLst>
          </p:cNvPr>
          <p:cNvSpPr/>
          <p:nvPr/>
        </p:nvSpPr>
        <p:spPr>
          <a:xfrm>
            <a:off x="1323365" y="2002258"/>
            <a:ext cx="9945881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Liveness: allocator should </a:t>
            </a:r>
            <a:r>
              <a:rPr lang="en-US" sz="3600" dirty="0">
                <a:solidFill>
                  <a:srgbClr val="E86218"/>
                </a:solidFill>
              </a:rPr>
              <a:t>sometimes</a:t>
            </a:r>
            <a:r>
              <a:rPr lang="en-US" sz="3600" dirty="0"/>
              <a:t> allocate resources to </a:t>
            </a:r>
            <a:r>
              <a:rPr lang="en-US" sz="3600" dirty="0">
                <a:solidFill>
                  <a:srgbClr val="E86218"/>
                </a:solidFill>
              </a:rPr>
              <a:t>at least one </a:t>
            </a:r>
            <a:r>
              <a:rPr lang="en-US" sz="3600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8646E-C9B9-4CAC-911B-7DA8FAD0FDA1}"/>
              </a:ext>
            </a:extLst>
          </p:cNvPr>
          <p:cNvSpPr txBox="1"/>
          <p:nvPr/>
        </p:nvSpPr>
        <p:spPr>
          <a:xfrm>
            <a:off x="4266678" y="3968959"/>
            <a:ext cx="453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But it is also useless</a:t>
            </a:r>
          </a:p>
        </p:txBody>
      </p:sp>
    </p:spTree>
    <p:extLst>
      <p:ext uri="{BB962C8B-B14F-4D97-AF65-F5344CB8AC3E}">
        <p14:creationId xmlns:p14="http://schemas.microsoft.com/office/powerpoint/2010/main" val="27520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DC35-6F18-445C-A29D-05AA011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talk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CA95-C4C7-4E64-9830-203B8B7C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Formalize privacy in this setting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accent1"/>
                </a:solidFill>
              </a:rPr>
              <a:t>Explain why existing allocators fall short</a:t>
            </a:r>
          </a:p>
          <a:p>
            <a:endParaRPr lang="en-US" sz="3600" dirty="0"/>
          </a:p>
          <a:p>
            <a:r>
              <a:rPr lang="en-US" sz="3600" dirty="0"/>
              <a:t>Outline PRA constructions and their costs</a:t>
            </a:r>
          </a:p>
          <a:p>
            <a:endParaRPr lang="en-US" sz="3600" dirty="0"/>
          </a:p>
          <a:p>
            <a:r>
              <a:rPr lang="en-US" sz="3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915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D17BCC3-A6BB-4D27-811E-CCF3FDA3C7F6}"/>
              </a:ext>
            </a:extLst>
          </p:cNvPr>
          <p:cNvSpPr/>
          <p:nvPr/>
        </p:nvSpPr>
        <p:spPr>
          <a:xfrm>
            <a:off x="621623" y="4121972"/>
            <a:ext cx="2525086" cy="1235401"/>
          </a:xfrm>
          <a:custGeom>
            <a:avLst/>
            <a:gdLst>
              <a:gd name="connsiteX0" fmla="*/ 0 w 2525086"/>
              <a:gd name="connsiteY0" fmla="*/ 205904 h 1235401"/>
              <a:gd name="connsiteX1" fmla="*/ 205904 w 2525086"/>
              <a:gd name="connsiteY1" fmla="*/ 0 h 1235401"/>
              <a:gd name="connsiteX2" fmla="*/ 670825 w 2525086"/>
              <a:gd name="connsiteY2" fmla="*/ 0 h 1235401"/>
              <a:gd name="connsiteX3" fmla="*/ 1199145 w 2525086"/>
              <a:gd name="connsiteY3" fmla="*/ 0 h 1235401"/>
              <a:gd name="connsiteX4" fmla="*/ 1685199 w 2525086"/>
              <a:gd name="connsiteY4" fmla="*/ 0 h 1235401"/>
              <a:gd name="connsiteX5" fmla="*/ 2319182 w 2525086"/>
              <a:gd name="connsiteY5" fmla="*/ 0 h 1235401"/>
              <a:gd name="connsiteX6" fmla="*/ 2525086 w 2525086"/>
              <a:gd name="connsiteY6" fmla="*/ 205904 h 1235401"/>
              <a:gd name="connsiteX7" fmla="*/ 2525086 w 2525086"/>
              <a:gd name="connsiteY7" fmla="*/ 634172 h 1235401"/>
              <a:gd name="connsiteX8" fmla="*/ 2525086 w 2525086"/>
              <a:gd name="connsiteY8" fmla="*/ 1029497 h 1235401"/>
              <a:gd name="connsiteX9" fmla="*/ 2319182 w 2525086"/>
              <a:gd name="connsiteY9" fmla="*/ 1235401 h 1235401"/>
              <a:gd name="connsiteX10" fmla="*/ 1854261 w 2525086"/>
              <a:gd name="connsiteY10" fmla="*/ 1235401 h 1235401"/>
              <a:gd name="connsiteX11" fmla="*/ 1304809 w 2525086"/>
              <a:gd name="connsiteY11" fmla="*/ 1235401 h 1235401"/>
              <a:gd name="connsiteX12" fmla="*/ 797622 w 2525086"/>
              <a:gd name="connsiteY12" fmla="*/ 1235401 h 1235401"/>
              <a:gd name="connsiteX13" fmla="*/ 205904 w 2525086"/>
              <a:gd name="connsiteY13" fmla="*/ 1235401 h 1235401"/>
              <a:gd name="connsiteX14" fmla="*/ 0 w 2525086"/>
              <a:gd name="connsiteY14" fmla="*/ 1029497 h 1235401"/>
              <a:gd name="connsiteX15" fmla="*/ 0 w 2525086"/>
              <a:gd name="connsiteY15" fmla="*/ 625936 h 1235401"/>
              <a:gd name="connsiteX16" fmla="*/ 0 w 2525086"/>
              <a:gd name="connsiteY16" fmla="*/ 205904 h 12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1235401" fill="none" extrusionOk="0">
                <a:moveTo>
                  <a:pt x="0" y="205904"/>
                </a:moveTo>
                <a:cubicBezTo>
                  <a:pt x="-31200" y="80577"/>
                  <a:pt x="104189" y="-2250"/>
                  <a:pt x="205904" y="0"/>
                </a:cubicBezTo>
                <a:cubicBezTo>
                  <a:pt x="343131" y="-21345"/>
                  <a:pt x="528342" y="28724"/>
                  <a:pt x="670825" y="0"/>
                </a:cubicBezTo>
                <a:cubicBezTo>
                  <a:pt x="813308" y="-28724"/>
                  <a:pt x="991028" y="28436"/>
                  <a:pt x="1199145" y="0"/>
                </a:cubicBezTo>
                <a:cubicBezTo>
                  <a:pt x="1407262" y="-28436"/>
                  <a:pt x="1448377" y="37660"/>
                  <a:pt x="1685199" y="0"/>
                </a:cubicBezTo>
                <a:cubicBezTo>
                  <a:pt x="1922021" y="-37660"/>
                  <a:pt x="2116845" y="11344"/>
                  <a:pt x="2319182" y="0"/>
                </a:cubicBezTo>
                <a:cubicBezTo>
                  <a:pt x="2439736" y="-4984"/>
                  <a:pt x="2531519" y="94691"/>
                  <a:pt x="2525086" y="205904"/>
                </a:cubicBezTo>
                <a:cubicBezTo>
                  <a:pt x="2538706" y="335231"/>
                  <a:pt x="2520275" y="511855"/>
                  <a:pt x="2525086" y="634172"/>
                </a:cubicBezTo>
                <a:cubicBezTo>
                  <a:pt x="2529897" y="756489"/>
                  <a:pt x="2517291" y="841826"/>
                  <a:pt x="2525086" y="1029497"/>
                </a:cubicBezTo>
                <a:cubicBezTo>
                  <a:pt x="2541234" y="1135023"/>
                  <a:pt x="2443399" y="1254790"/>
                  <a:pt x="2319182" y="1235401"/>
                </a:cubicBezTo>
                <a:cubicBezTo>
                  <a:pt x="2120203" y="1285876"/>
                  <a:pt x="2072831" y="1215084"/>
                  <a:pt x="1854261" y="1235401"/>
                </a:cubicBezTo>
                <a:cubicBezTo>
                  <a:pt x="1635691" y="1255718"/>
                  <a:pt x="1552338" y="1225153"/>
                  <a:pt x="1304809" y="1235401"/>
                </a:cubicBezTo>
                <a:cubicBezTo>
                  <a:pt x="1057280" y="1245649"/>
                  <a:pt x="956259" y="1213038"/>
                  <a:pt x="797622" y="1235401"/>
                </a:cubicBezTo>
                <a:cubicBezTo>
                  <a:pt x="638985" y="1257764"/>
                  <a:pt x="352670" y="1192464"/>
                  <a:pt x="205904" y="1235401"/>
                </a:cubicBezTo>
                <a:cubicBezTo>
                  <a:pt x="83853" y="1224639"/>
                  <a:pt x="6177" y="1147817"/>
                  <a:pt x="0" y="1029497"/>
                </a:cubicBezTo>
                <a:cubicBezTo>
                  <a:pt x="-7124" y="931951"/>
                  <a:pt x="42682" y="754979"/>
                  <a:pt x="0" y="625936"/>
                </a:cubicBezTo>
                <a:cubicBezTo>
                  <a:pt x="-42682" y="496893"/>
                  <a:pt x="29851" y="363289"/>
                  <a:pt x="0" y="205904"/>
                </a:cubicBezTo>
                <a:close/>
              </a:path>
              <a:path w="2525086" h="1235401" stroke="0" extrusionOk="0">
                <a:moveTo>
                  <a:pt x="0" y="205904"/>
                </a:moveTo>
                <a:cubicBezTo>
                  <a:pt x="7382" y="79386"/>
                  <a:pt x="102815" y="18485"/>
                  <a:pt x="205904" y="0"/>
                </a:cubicBezTo>
                <a:cubicBezTo>
                  <a:pt x="341934" y="-26275"/>
                  <a:pt x="469487" y="28850"/>
                  <a:pt x="691958" y="0"/>
                </a:cubicBezTo>
                <a:cubicBezTo>
                  <a:pt x="914429" y="-28850"/>
                  <a:pt x="1019352" y="15216"/>
                  <a:pt x="1156879" y="0"/>
                </a:cubicBezTo>
                <a:cubicBezTo>
                  <a:pt x="1294406" y="-15216"/>
                  <a:pt x="1403205" y="34404"/>
                  <a:pt x="1642933" y="0"/>
                </a:cubicBezTo>
                <a:cubicBezTo>
                  <a:pt x="1882661" y="-34404"/>
                  <a:pt x="2010807" y="68014"/>
                  <a:pt x="2319182" y="0"/>
                </a:cubicBezTo>
                <a:cubicBezTo>
                  <a:pt x="2409870" y="-10945"/>
                  <a:pt x="2522135" y="75220"/>
                  <a:pt x="2525086" y="205904"/>
                </a:cubicBezTo>
                <a:cubicBezTo>
                  <a:pt x="2529455" y="310078"/>
                  <a:pt x="2504263" y="435536"/>
                  <a:pt x="2525086" y="592993"/>
                </a:cubicBezTo>
                <a:cubicBezTo>
                  <a:pt x="2545909" y="750450"/>
                  <a:pt x="2503935" y="817187"/>
                  <a:pt x="2525086" y="1029497"/>
                </a:cubicBezTo>
                <a:cubicBezTo>
                  <a:pt x="2542082" y="1167515"/>
                  <a:pt x="2450728" y="1257658"/>
                  <a:pt x="2319182" y="1235401"/>
                </a:cubicBezTo>
                <a:cubicBezTo>
                  <a:pt x="2052475" y="1278192"/>
                  <a:pt x="1936517" y="1177723"/>
                  <a:pt x="1748597" y="1235401"/>
                </a:cubicBezTo>
                <a:cubicBezTo>
                  <a:pt x="1560678" y="1293079"/>
                  <a:pt x="1413673" y="1210238"/>
                  <a:pt x="1283676" y="1235401"/>
                </a:cubicBezTo>
                <a:cubicBezTo>
                  <a:pt x="1153679" y="1260564"/>
                  <a:pt x="998361" y="1188568"/>
                  <a:pt x="797622" y="1235401"/>
                </a:cubicBezTo>
                <a:cubicBezTo>
                  <a:pt x="596883" y="1282234"/>
                  <a:pt x="497128" y="1230187"/>
                  <a:pt x="205904" y="1235401"/>
                </a:cubicBezTo>
                <a:cubicBezTo>
                  <a:pt x="103690" y="1258006"/>
                  <a:pt x="2815" y="1162123"/>
                  <a:pt x="0" y="1029497"/>
                </a:cubicBezTo>
                <a:cubicBezTo>
                  <a:pt x="-32997" y="938968"/>
                  <a:pt x="39501" y="710421"/>
                  <a:pt x="0" y="609465"/>
                </a:cubicBezTo>
                <a:cubicBezTo>
                  <a:pt x="-39501" y="508509"/>
                  <a:pt x="25219" y="306500"/>
                  <a:pt x="0" y="205904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D384E3E-9A83-41E3-8A9B-6B41822080C8}"/>
              </a:ext>
            </a:extLst>
          </p:cNvPr>
          <p:cNvSpPr/>
          <p:nvPr/>
        </p:nvSpPr>
        <p:spPr>
          <a:xfrm>
            <a:off x="680229" y="1619075"/>
            <a:ext cx="2525086" cy="1235401"/>
          </a:xfrm>
          <a:custGeom>
            <a:avLst/>
            <a:gdLst>
              <a:gd name="connsiteX0" fmla="*/ 0 w 2525086"/>
              <a:gd name="connsiteY0" fmla="*/ 205904 h 1235401"/>
              <a:gd name="connsiteX1" fmla="*/ 205904 w 2525086"/>
              <a:gd name="connsiteY1" fmla="*/ 0 h 1235401"/>
              <a:gd name="connsiteX2" fmla="*/ 670825 w 2525086"/>
              <a:gd name="connsiteY2" fmla="*/ 0 h 1235401"/>
              <a:gd name="connsiteX3" fmla="*/ 1199145 w 2525086"/>
              <a:gd name="connsiteY3" fmla="*/ 0 h 1235401"/>
              <a:gd name="connsiteX4" fmla="*/ 1685199 w 2525086"/>
              <a:gd name="connsiteY4" fmla="*/ 0 h 1235401"/>
              <a:gd name="connsiteX5" fmla="*/ 2319182 w 2525086"/>
              <a:gd name="connsiteY5" fmla="*/ 0 h 1235401"/>
              <a:gd name="connsiteX6" fmla="*/ 2525086 w 2525086"/>
              <a:gd name="connsiteY6" fmla="*/ 205904 h 1235401"/>
              <a:gd name="connsiteX7" fmla="*/ 2525086 w 2525086"/>
              <a:gd name="connsiteY7" fmla="*/ 634172 h 1235401"/>
              <a:gd name="connsiteX8" fmla="*/ 2525086 w 2525086"/>
              <a:gd name="connsiteY8" fmla="*/ 1029497 h 1235401"/>
              <a:gd name="connsiteX9" fmla="*/ 2319182 w 2525086"/>
              <a:gd name="connsiteY9" fmla="*/ 1235401 h 1235401"/>
              <a:gd name="connsiteX10" fmla="*/ 1854261 w 2525086"/>
              <a:gd name="connsiteY10" fmla="*/ 1235401 h 1235401"/>
              <a:gd name="connsiteX11" fmla="*/ 1304809 w 2525086"/>
              <a:gd name="connsiteY11" fmla="*/ 1235401 h 1235401"/>
              <a:gd name="connsiteX12" fmla="*/ 797622 w 2525086"/>
              <a:gd name="connsiteY12" fmla="*/ 1235401 h 1235401"/>
              <a:gd name="connsiteX13" fmla="*/ 205904 w 2525086"/>
              <a:gd name="connsiteY13" fmla="*/ 1235401 h 1235401"/>
              <a:gd name="connsiteX14" fmla="*/ 0 w 2525086"/>
              <a:gd name="connsiteY14" fmla="*/ 1029497 h 1235401"/>
              <a:gd name="connsiteX15" fmla="*/ 0 w 2525086"/>
              <a:gd name="connsiteY15" fmla="*/ 625936 h 1235401"/>
              <a:gd name="connsiteX16" fmla="*/ 0 w 2525086"/>
              <a:gd name="connsiteY16" fmla="*/ 205904 h 12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1235401" fill="none" extrusionOk="0">
                <a:moveTo>
                  <a:pt x="0" y="205904"/>
                </a:moveTo>
                <a:cubicBezTo>
                  <a:pt x="-31200" y="80577"/>
                  <a:pt x="104189" y="-2250"/>
                  <a:pt x="205904" y="0"/>
                </a:cubicBezTo>
                <a:cubicBezTo>
                  <a:pt x="343131" y="-21345"/>
                  <a:pt x="528342" y="28724"/>
                  <a:pt x="670825" y="0"/>
                </a:cubicBezTo>
                <a:cubicBezTo>
                  <a:pt x="813308" y="-28724"/>
                  <a:pt x="991028" y="28436"/>
                  <a:pt x="1199145" y="0"/>
                </a:cubicBezTo>
                <a:cubicBezTo>
                  <a:pt x="1407262" y="-28436"/>
                  <a:pt x="1448377" y="37660"/>
                  <a:pt x="1685199" y="0"/>
                </a:cubicBezTo>
                <a:cubicBezTo>
                  <a:pt x="1922021" y="-37660"/>
                  <a:pt x="2116845" y="11344"/>
                  <a:pt x="2319182" y="0"/>
                </a:cubicBezTo>
                <a:cubicBezTo>
                  <a:pt x="2439736" y="-4984"/>
                  <a:pt x="2531519" y="94691"/>
                  <a:pt x="2525086" y="205904"/>
                </a:cubicBezTo>
                <a:cubicBezTo>
                  <a:pt x="2538706" y="335231"/>
                  <a:pt x="2520275" y="511855"/>
                  <a:pt x="2525086" y="634172"/>
                </a:cubicBezTo>
                <a:cubicBezTo>
                  <a:pt x="2529897" y="756489"/>
                  <a:pt x="2517291" y="841826"/>
                  <a:pt x="2525086" y="1029497"/>
                </a:cubicBezTo>
                <a:cubicBezTo>
                  <a:pt x="2541234" y="1135023"/>
                  <a:pt x="2443399" y="1254790"/>
                  <a:pt x="2319182" y="1235401"/>
                </a:cubicBezTo>
                <a:cubicBezTo>
                  <a:pt x="2120203" y="1285876"/>
                  <a:pt x="2072831" y="1215084"/>
                  <a:pt x="1854261" y="1235401"/>
                </a:cubicBezTo>
                <a:cubicBezTo>
                  <a:pt x="1635691" y="1255718"/>
                  <a:pt x="1552338" y="1225153"/>
                  <a:pt x="1304809" y="1235401"/>
                </a:cubicBezTo>
                <a:cubicBezTo>
                  <a:pt x="1057280" y="1245649"/>
                  <a:pt x="956259" y="1213038"/>
                  <a:pt x="797622" y="1235401"/>
                </a:cubicBezTo>
                <a:cubicBezTo>
                  <a:pt x="638985" y="1257764"/>
                  <a:pt x="352670" y="1192464"/>
                  <a:pt x="205904" y="1235401"/>
                </a:cubicBezTo>
                <a:cubicBezTo>
                  <a:pt x="83853" y="1224639"/>
                  <a:pt x="6177" y="1147817"/>
                  <a:pt x="0" y="1029497"/>
                </a:cubicBezTo>
                <a:cubicBezTo>
                  <a:pt x="-7124" y="931951"/>
                  <a:pt x="42682" y="754979"/>
                  <a:pt x="0" y="625936"/>
                </a:cubicBezTo>
                <a:cubicBezTo>
                  <a:pt x="-42682" y="496893"/>
                  <a:pt x="29851" y="363289"/>
                  <a:pt x="0" y="205904"/>
                </a:cubicBezTo>
                <a:close/>
              </a:path>
              <a:path w="2525086" h="1235401" stroke="0" extrusionOk="0">
                <a:moveTo>
                  <a:pt x="0" y="205904"/>
                </a:moveTo>
                <a:cubicBezTo>
                  <a:pt x="7382" y="79386"/>
                  <a:pt x="102815" y="18485"/>
                  <a:pt x="205904" y="0"/>
                </a:cubicBezTo>
                <a:cubicBezTo>
                  <a:pt x="341934" y="-26275"/>
                  <a:pt x="469487" y="28850"/>
                  <a:pt x="691958" y="0"/>
                </a:cubicBezTo>
                <a:cubicBezTo>
                  <a:pt x="914429" y="-28850"/>
                  <a:pt x="1019352" y="15216"/>
                  <a:pt x="1156879" y="0"/>
                </a:cubicBezTo>
                <a:cubicBezTo>
                  <a:pt x="1294406" y="-15216"/>
                  <a:pt x="1403205" y="34404"/>
                  <a:pt x="1642933" y="0"/>
                </a:cubicBezTo>
                <a:cubicBezTo>
                  <a:pt x="1882661" y="-34404"/>
                  <a:pt x="2010807" y="68014"/>
                  <a:pt x="2319182" y="0"/>
                </a:cubicBezTo>
                <a:cubicBezTo>
                  <a:pt x="2409870" y="-10945"/>
                  <a:pt x="2522135" y="75220"/>
                  <a:pt x="2525086" y="205904"/>
                </a:cubicBezTo>
                <a:cubicBezTo>
                  <a:pt x="2529455" y="310078"/>
                  <a:pt x="2504263" y="435536"/>
                  <a:pt x="2525086" y="592993"/>
                </a:cubicBezTo>
                <a:cubicBezTo>
                  <a:pt x="2545909" y="750450"/>
                  <a:pt x="2503935" y="817187"/>
                  <a:pt x="2525086" y="1029497"/>
                </a:cubicBezTo>
                <a:cubicBezTo>
                  <a:pt x="2542082" y="1167515"/>
                  <a:pt x="2450728" y="1257658"/>
                  <a:pt x="2319182" y="1235401"/>
                </a:cubicBezTo>
                <a:cubicBezTo>
                  <a:pt x="2052475" y="1278192"/>
                  <a:pt x="1936517" y="1177723"/>
                  <a:pt x="1748597" y="1235401"/>
                </a:cubicBezTo>
                <a:cubicBezTo>
                  <a:pt x="1560678" y="1293079"/>
                  <a:pt x="1413673" y="1210238"/>
                  <a:pt x="1283676" y="1235401"/>
                </a:cubicBezTo>
                <a:cubicBezTo>
                  <a:pt x="1153679" y="1260564"/>
                  <a:pt x="998361" y="1188568"/>
                  <a:pt x="797622" y="1235401"/>
                </a:cubicBezTo>
                <a:cubicBezTo>
                  <a:pt x="596883" y="1282234"/>
                  <a:pt x="497128" y="1230187"/>
                  <a:pt x="205904" y="1235401"/>
                </a:cubicBezTo>
                <a:cubicBezTo>
                  <a:pt x="103690" y="1258006"/>
                  <a:pt x="2815" y="1162123"/>
                  <a:pt x="0" y="1029497"/>
                </a:cubicBezTo>
                <a:cubicBezTo>
                  <a:pt x="-32997" y="938968"/>
                  <a:pt x="39501" y="710421"/>
                  <a:pt x="0" y="609465"/>
                </a:cubicBezTo>
                <a:cubicBezTo>
                  <a:pt x="-39501" y="508509"/>
                  <a:pt x="25219" y="306500"/>
                  <a:pt x="0" y="205904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1B56C-C049-496E-B9CA-560FF4B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distinguish </a:t>
            </a:r>
            <a:r>
              <a:rPr lang="en-US" b="1" dirty="0"/>
              <a:t>FIFO</a:t>
            </a:r>
            <a:r>
              <a:rPr lang="en-US" dirty="0"/>
              <a:t> allocator</a:t>
            </a:r>
          </a:p>
        </p:txBody>
      </p:sp>
      <p:pic>
        <p:nvPicPr>
          <p:cNvPr id="21" name="Picture 20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7A3E85-868F-425A-BEF8-A6A79C61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5684" y="3254301"/>
            <a:ext cx="732627" cy="732627"/>
          </a:xfrm>
          <a:prstGeom prst="rect">
            <a:avLst/>
          </a:prstGeom>
        </p:spPr>
      </p:pic>
      <p:pic>
        <p:nvPicPr>
          <p:cNvPr id="22" name="Picture 21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A8EE69-E629-4EF6-BCAA-7014D2B9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5767" y="3305216"/>
            <a:ext cx="732627" cy="732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A463C4-32E9-45A2-A3B2-0137326B6038}"/>
              </a:ext>
            </a:extLst>
          </p:cNvPr>
          <p:cNvCxnSpPr>
            <a:cxnSpLocks/>
          </p:cNvCxnSpPr>
          <p:nvPr/>
        </p:nvCxnSpPr>
        <p:spPr>
          <a:xfrm>
            <a:off x="2992557" y="2672990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465401-2D34-4DA0-BCEB-1FBCA0B8E71F}"/>
              </a:ext>
            </a:extLst>
          </p:cNvPr>
          <p:cNvCxnSpPr>
            <a:cxnSpLocks/>
          </p:cNvCxnSpPr>
          <p:nvPr/>
        </p:nvCxnSpPr>
        <p:spPr>
          <a:xfrm>
            <a:off x="2910980" y="3762262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A1444B-744B-4964-8128-33B04926697B}"/>
              </a:ext>
            </a:extLst>
          </p:cNvPr>
          <p:cNvCxnSpPr>
            <a:cxnSpLocks/>
          </p:cNvCxnSpPr>
          <p:nvPr/>
        </p:nvCxnSpPr>
        <p:spPr>
          <a:xfrm flipV="1">
            <a:off x="2992557" y="4816957"/>
            <a:ext cx="1269050" cy="3142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E43DBB-B437-4A8F-B92F-132ACD2A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4453" y="4222323"/>
            <a:ext cx="922629" cy="146275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279F37-0AE0-492E-9D5B-14907A593CD7}"/>
              </a:ext>
            </a:extLst>
          </p:cNvPr>
          <p:cNvSpPr/>
          <p:nvPr/>
        </p:nvSpPr>
        <p:spPr>
          <a:xfrm>
            <a:off x="6533824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5FEA-3BFC-4C8A-8DE1-9084EB760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66404" y="1690688"/>
            <a:ext cx="1893836" cy="1135775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38BF4-7878-4034-97E1-470735494A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18070" y="2986197"/>
            <a:ext cx="1893836" cy="1135775"/>
          </a:xfrm>
          <a:prstGeom prst="rect">
            <a:avLst/>
          </a:prstGeom>
        </p:spPr>
      </p:pic>
      <p:pic>
        <p:nvPicPr>
          <p:cNvPr id="63" name="Picture 62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6EFB7762-A1EE-495F-A587-775F38E5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01611" y="3136855"/>
            <a:ext cx="732627" cy="732627"/>
          </a:xfrm>
          <a:prstGeom prst="rect">
            <a:avLst/>
          </a:prstGeom>
        </p:spPr>
      </p:pic>
      <p:pic>
        <p:nvPicPr>
          <p:cNvPr id="64" name="Picture 6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8A80C9E5-B27F-4B8E-81DF-F30F526F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81694" y="3187770"/>
            <a:ext cx="732627" cy="732627"/>
          </a:xfrm>
          <a:prstGeom prst="rect">
            <a:avLst/>
          </a:prstGeom>
        </p:spPr>
      </p:pic>
      <p:pic>
        <p:nvPicPr>
          <p:cNvPr id="65" name="Picture 64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96821492-4595-42F0-A486-43A84C699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597" y="1958318"/>
            <a:ext cx="487310" cy="516624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6D04378-65A6-4D86-948B-F47ADF418F2F}"/>
              </a:ext>
            </a:extLst>
          </p:cNvPr>
          <p:cNvCxnSpPr>
            <a:cxnSpLocks/>
          </p:cNvCxnSpPr>
          <p:nvPr/>
        </p:nvCxnSpPr>
        <p:spPr>
          <a:xfrm>
            <a:off x="8838484" y="2555544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FA891C-18ED-4644-A10A-1EB39AEC4E43}"/>
              </a:ext>
            </a:extLst>
          </p:cNvPr>
          <p:cNvCxnSpPr>
            <a:cxnSpLocks/>
          </p:cNvCxnSpPr>
          <p:nvPr/>
        </p:nvCxnSpPr>
        <p:spPr>
          <a:xfrm>
            <a:off x="8756907" y="3644816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45E5EE-B30C-4D51-88B2-399951321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380" y="4104877"/>
            <a:ext cx="922629" cy="146275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E05F-98C5-438F-92A0-D1D7C709F5E0}"/>
              </a:ext>
            </a:extLst>
          </p:cNvPr>
          <p:cNvCxnSpPr>
            <a:cxnSpLocks/>
          </p:cNvCxnSpPr>
          <p:nvPr/>
        </p:nvCxnSpPr>
        <p:spPr>
          <a:xfrm>
            <a:off x="6070833" y="1690688"/>
            <a:ext cx="0" cy="4889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C3C90-B383-4271-944F-716886773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920477" y="1690688"/>
            <a:ext cx="1893836" cy="113577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9C984-9B9F-48C5-B100-573CE18028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72143" y="2986197"/>
            <a:ext cx="1893836" cy="1135775"/>
          </a:xfrm>
          <a:prstGeom prst="rect">
            <a:avLst/>
          </a:prstGeom>
        </p:spPr>
      </p:pic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B402F3-0017-45A5-A55C-7D6AF8EEF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38200" y="4253693"/>
            <a:ext cx="1893836" cy="1135775"/>
          </a:xfrm>
          <a:prstGeom prst="rect">
            <a:avLst/>
          </a:prstGeom>
        </p:spPr>
      </p:pic>
      <p:pic>
        <p:nvPicPr>
          <p:cNvPr id="79" name="Picture 78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2E676A6-BD41-4831-8131-5A0308AC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23670" y="1958318"/>
            <a:ext cx="487310" cy="516624"/>
          </a:xfrm>
          <a:prstGeom prst="rect">
            <a:avLst/>
          </a:prstGeom>
        </p:spPr>
      </p:pic>
      <p:pic>
        <p:nvPicPr>
          <p:cNvPr id="80" name="Picture 79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F511771B-6AA7-4DFA-8270-EE6148A6E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73248" y="3254301"/>
            <a:ext cx="487310" cy="516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3C4D1-34E5-4D4E-865D-A2D15FFDF2A5}"/>
              </a:ext>
            </a:extLst>
          </p:cNvPr>
          <p:cNvSpPr txBox="1"/>
          <p:nvPr/>
        </p:nvSpPr>
        <p:spPr>
          <a:xfrm>
            <a:off x="4574453" y="5719663"/>
            <a:ext cx="93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FIFO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21BBC5-5C86-4670-837B-AD1F28D67991}"/>
              </a:ext>
            </a:extLst>
          </p:cNvPr>
          <p:cNvSpPr txBox="1"/>
          <p:nvPr/>
        </p:nvSpPr>
        <p:spPr>
          <a:xfrm>
            <a:off x="10401611" y="5510639"/>
            <a:ext cx="93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FIFO</a:t>
            </a:r>
          </a:p>
        </p:txBody>
      </p:sp>
      <p:pic>
        <p:nvPicPr>
          <p:cNvPr id="34" name="Picture 3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EF44E9C9-6603-401C-B0BD-9F614A52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6081" y="3288134"/>
            <a:ext cx="487310" cy="5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B6C577F-DEDB-4824-B1E2-2E000C28AE43}"/>
              </a:ext>
            </a:extLst>
          </p:cNvPr>
          <p:cNvSpPr/>
          <p:nvPr/>
        </p:nvSpPr>
        <p:spPr>
          <a:xfrm>
            <a:off x="621623" y="4121972"/>
            <a:ext cx="2525086" cy="1235401"/>
          </a:xfrm>
          <a:custGeom>
            <a:avLst/>
            <a:gdLst>
              <a:gd name="connsiteX0" fmla="*/ 0 w 2525086"/>
              <a:gd name="connsiteY0" fmla="*/ 205904 h 1235401"/>
              <a:gd name="connsiteX1" fmla="*/ 205904 w 2525086"/>
              <a:gd name="connsiteY1" fmla="*/ 0 h 1235401"/>
              <a:gd name="connsiteX2" fmla="*/ 670825 w 2525086"/>
              <a:gd name="connsiteY2" fmla="*/ 0 h 1235401"/>
              <a:gd name="connsiteX3" fmla="*/ 1199145 w 2525086"/>
              <a:gd name="connsiteY3" fmla="*/ 0 h 1235401"/>
              <a:gd name="connsiteX4" fmla="*/ 1685199 w 2525086"/>
              <a:gd name="connsiteY4" fmla="*/ 0 h 1235401"/>
              <a:gd name="connsiteX5" fmla="*/ 2319182 w 2525086"/>
              <a:gd name="connsiteY5" fmla="*/ 0 h 1235401"/>
              <a:gd name="connsiteX6" fmla="*/ 2525086 w 2525086"/>
              <a:gd name="connsiteY6" fmla="*/ 205904 h 1235401"/>
              <a:gd name="connsiteX7" fmla="*/ 2525086 w 2525086"/>
              <a:gd name="connsiteY7" fmla="*/ 634172 h 1235401"/>
              <a:gd name="connsiteX8" fmla="*/ 2525086 w 2525086"/>
              <a:gd name="connsiteY8" fmla="*/ 1029497 h 1235401"/>
              <a:gd name="connsiteX9" fmla="*/ 2319182 w 2525086"/>
              <a:gd name="connsiteY9" fmla="*/ 1235401 h 1235401"/>
              <a:gd name="connsiteX10" fmla="*/ 1854261 w 2525086"/>
              <a:gd name="connsiteY10" fmla="*/ 1235401 h 1235401"/>
              <a:gd name="connsiteX11" fmla="*/ 1304809 w 2525086"/>
              <a:gd name="connsiteY11" fmla="*/ 1235401 h 1235401"/>
              <a:gd name="connsiteX12" fmla="*/ 797622 w 2525086"/>
              <a:gd name="connsiteY12" fmla="*/ 1235401 h 1235401"/>
              <a:gd name="connsiteX13" fmla="*/ 205904 w 2525086"/>
              <a:gd name="connsiteY13" fmla="*/ 1235401 h 1235401"/>
              <a:gd name="connsiteX14" fmla="*/ 0 w 2525086"/>
              <a:gd name="connsiteY14" fmla="*/ 1029497 h 1235401"/>
              <a:gd name="connsiteX15" fmla="*/ 0 w 2525086"/>
              <a:gd name="connsiteY15" fmla="*/ 625936 h 1235401"/>
              <a:gd name="connsiteX16" fmla="*/ 0 w 2525086"/>
              <a:gd name="connsiteY16" fmla="*/ 205904 h 12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1235401" fill="none" extrusionOk="0">
                <a:moveTo>
                  <a:pt x="0" y="205904"/>
                </a:moveTo>
                <a:cubicBezTo>
                  <a:pt x="-31200" y="80577"/>
                  <a:pt x="104189" y="-2250"/>
                  <a:pt x="205904" y="0"/>
                </a:cubicBezTo>
                <a:cubicBezTo>
                  <a:pt x="343131" y="-21345"/>
                  <a:pt x="528342" y="28724"/>
                  <a:pt x="670825" y="0"/>
                </a:cubicBezTo>
                <a:cubicBezTo>
                  <a:pt x="813308" y="-28724"/>
                  <a:pt x="991028" y="28436"/>
                  <a:pt x="1199145" y="0"/>
                </a:cubicBezTo>
                <a:cubicBezTo>
                  <a:pt x="1407262" y="-28436"/>
                  <a:pt x="1448377" y="37660"/>
                  <a:pt x="1685199" y="0"/>
                </a:cubicBezTo>
                <a:cubicBezTo>
                  <a:pt x="1922021" y="-37660"/>
                  <a:pt x="2116845" y="11344"/>
                  <a:pt x="2319182" y="0"/>
                </a:cubicBezTo>
                <a:cubicBezTo>
                  <a:pt x="2439736" y="-4984"/>
                  <a:pt x="2531519" y="94691"/>
                  <a:pt x="2525086" y="205904"/>
                </a:cubicBezTo>
                <a:cubicBezTo>
                  <a:pt x="2538706" y="335231"/>
                  <a:pt x="2520275" y="511855"/>
                  <a:pt x="2525086" y="634172"/>
                </a:cubicBezTo>
                <a:cubicBezTo>
                  <a:pt x="2529897" y="756489"/>
                  <a:pt x="2517291" y="841826"/>
                  <a:pt x="2525086" y="1029497"/>
                </a:cubicBezTo>
                <a:cubicBezTo>
                  <a:pt x="2541234" y="1135023"/>
                  <a:pt x="2443399" y="1254790"/>
                  <a:pt x="2319182" y="1235401"/>
                </a:cubicBezTo>
                <a:cubicBezTo>
                  <a:pt x="2120203" y="1285876"/>
                  <a:pt x="2072831" y="1215084"/>
                  <a:pt x="1854261" y="1235401"/>
                </a:cubicBezTo>
                <a:cubicBezTo>
                  <a:pt x="1635691" y="1255718"/>
                  <a:pt x="1552338" y="1225153"/>
                  <a:pt x="1304809" y="1235401"/>
                </a:cubicBezTo>
                <a:cubicBezTo>
                  <a:pt x="1057280" y="1245649"/>
                  <a:pt x="956259" y="1213038"/>
                  <a:pt x="797622" y="1235401"/>
                </a:cubicBezTo>
                <a:cubicBezTo>
                  <a:pt x="638985" y="1257764"/>
                  <a:pt x="352670" y="1192464"/>
                  <a:pt x="205904" y="1235401"/>
                </a:cubicBezTo>
                <a:cubicBezTo>
                  <a:pt x="83853" y="1224639"/>
                  <a:pt x="6177" y="1147817"/>
                  <a:pt x="0" y="1029497"/>
                </a:cubicBezTo>
                <a:cubicBezTo>
                  <a:pt x="-7124" y="931951"/>
                  <a:pt x="42682" y="754979"/>
                  <a:pt x="0" y="625936"/>
                </a:cubicBezTo>
                <a:cubicBezTo>
                  <a:pt x="-42682" y="496893"/>
                  <a:pt x="29851" y="363289"/>
                  <a:pt x="0" y="205904"/>
                </a:cubicBezTo>
                <a:close/>
              </a:path>
              <a:path w="2525086" h="1235401" stroke="0" extrusionOk="0">
                <a:moveTo>
                  <a:pt x="0" y="205904"/>
                </a:moveTo>
                <a:cubicBezTo>
                  <a:pt x="7382" y="79386"/>
                  <a:pt x="102815" y="18485"/>
                  <a:pt x="205904" y="0"/>
                </a:cubicBezTo>
                <a:cubicBezTo>
                  <a:pt x="341934" y="-26275"/>
                  <a:pt x="469487" y="28850"/>
                  <a:pt x="691958" y="0"/>
                </a:cubicBezTo>
                <a:cubicBezTo>
                  <a:pt x="914429" y="-28850"/>
                  <a:pt x="1019352" y="15216"/>
                  <a:pt x="1156879" y="0"/>
                </a:cubicBezTo>
                <a:cubicBezTo>
                  <a:pt x="1294406" y="-15216"/>
                  <a:pt x="1403205" y="34404"/>
                  <a:pt x="1642933" y="0"/>
                </a:cubicBezTo>
                <a:cubicBezTo>
                  <a:pt x="1882661" y="-34404"/>
                  <a:pt x="2010807" y="68014"/>
                  <a:pt x="2319182" y="0"/>
                </a:cubicBezTo>
                <a:cubicBezTo>
                  <a:pt x="2409870" y="-10945"/>
                  <a:pt x="2522135" y="75220"/>
                  <a:pt x="2525086" y="205904"/>
                </a:cubicBezTo>
                <a:cubicBezTo>
                  <a:pt x="2529455" y="310078"/>
                  <a:pt x="2504263" y="435536"/>
                  <a:pt x="2525086" y="592993"/>
                </a:cubicBezTo>
                <a:cubicBezTo>
                  <a:pt x="2545909" y="750450"/>
                  <a:pt x="2503935" y="817187"/>
                  <a:pt x="2525086" y="1029497"/>
                </a:cubicBezTo>
                <a:cubicBezTo>
                  <a:pt x="2542082" y="1167515"/>
                  <a:pt x="2450728" y="1257658"/>
                  <a:pt x="2319182" y="1235401"/>
                </a:cubicBezTo>
                <a:cubicBezTo>
                  <a:pt x="2052475" y="1278192"/>
                  <a:pt x="1936517" y="1177723"/>
                  <a:pt x="1748597" y="1235401"/>
                </a:cubicBezTo>
                <a:cubicBezTo>
                  <a:pt x="1560678" y="1293079"/>
                  <a:pt x="1413673" y="1210238"/>
                  <a:pt x="1283676" y="1235401"/>
                </a:cubicBezTo>
                <a:cubicBezTo>
                  <a:pt x="1153679" y="1260564"/>
                  <a:pt x="998361" y="1188568"/>
                  <a:pt x="797622" y="1235401"/>
                </a:cubicBezTo>
                <a:cubicBezTo>
                  <a:pt x="596883" y="1282234"/>
                  <a:pt x="497128" y="1230187"/>
                  <a:pt x="205904" y="1235401"/>
                </a:cubicBezTo>
                <a:cubicBezTo>
                  <a:pt x="103690" y="1258006"/>
                  <a:pt x="2815" y="1162123"/>
                  <a:pt x="0" y="1029497"/>
                </a:cubicBezTo>
                <a:cubicBezTo>
                  <a:pt x="-32997" y="938968"/>
                  <a:pt x="39501" y="710421"/>
                  <a:pt x="0" y="609465"/>
                </a:cubicBezTo>
                <a:cubicBezTo>
                  <a:pt x="-39501" y="508509"/>
                  <a:pt x="25219" y="306500"/>
                  <a:pt x="0" y="205904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9E11655-EEBB-4857-9F2D-82C42D76B7BA}"/>
              </a:ext>
            </a:extLst>
          </p:cNvPr>
          <p:cNvSpPr/>
          <p:nvPr/>
        </p:nvSpPr>
        <p:spPr>
          <a:xfrm>
            <a:off x="680229" y="1619075"/>
            <a:ext cx="2525086" cy="1235401"/>
          </a:xfrm>
          <a:custGeom>
            <a:avLst/>
            <a:gdLst>
              <a:gd name="connsiteX0" fmla="*/ 0 w 2525086"/>
              <a:gd name="connsiteY0" fmla="*/ 205904 h 1235401"/>
              <a:gd name="connsiteX1" fmla="*/ 205904 w 2525086"/>
              <a:gd name="connsiteY1" fmla="*/ 0 h 1235401"/>
              <a:gd name="connsiteX2" fmla="*/ 670825 w 2525086"/>
              <a:gd name="connsiteY2" fmla="*/ 0 h 1235401"/>
              <a:gd name="connsiteX3" fmla="*/ 1199145 w 2525086"/>
              <a:gd name="connsiteY3" fmla="*/ 0 h 1235401"/>
              <a:gd name="connsiteX4" fmla="*/ 1685199 w 2525086"/>
              <a:gd name="connsiteY4" fmla="*/ 0 h 1235401"/>
              <a:gd name="connsiteX5" fmla="*/ 2319182 w 2525086"/>
              <a:gd name="connsiteY5" fmla="*/ 0 h 1235401"/>
              <a:gd name="connsiteX6" fmla="*/ 2525086 w 2525086"/>
              <a:gd name="connsiteY6" fmla="*/ 205904 h 1235401"/>
              <a:gd name="connsiteX7" fmla="*/ 2525086 w 2525086"/>
              <a:gd name="connsiteY7" fmla="*/ 634172 h 1235401"/>
              <a:gd name="connsiteX8" fmla="*/ 2525086 w 2525086"/>
              <a:gd name="connsiteY8" fmla="*/ 1029497 h 1235401"/>
              <a:gd name="connsiteX9" fmla="*/ 2319182 w 2525086"/>
              <a:gd name="connsiteY9" fmla="*/ 1235401 h 1235401"/>
              <a:gd name="connsiteX10" fmla="*/ 1854261 w 2525086"/>
              <a:gd name="connsiteY10" fmla="*/ 1235401 h 1235401"/>
              <a:gd name="connsiteX11" fmla="*/ 1304809 w 2525086"/>
              <a:gd name="connsiteY11" fmla="*/ 1235401 h 1235401"/>
              <a:gd name="connsiteX12" fmla="*/ 797622 w 2525086"/>
              <a:gd name="connsiteY12" fmla="*/ 1235401 h 1235401"/>
              <a:gd name="connsiteX13" fmla="*/ 205904 w 2525086"/>
              <a:gd name="connsiteY13" fmla="*/ 1235401 h 1235401"/>
              <a:gd name="connsiteX14" fmla="*/ 0 w 2525086"/>
              <a:gd name="connsiteY14" fmla="*/ 1029497 h 1235401"/>
              <a:gd name="connsiteX15" fmla="*/ 0 w 2525086"/>
              <a:gd name="connsiteY15" fmla="*/ 625936 h 1235401"/>
              <a:gd name="connsiteX16" fmla="*/ 0 w 2525086"/>
              <a:gd name="connsiteY16" fmla="*/ 205904 h 12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1235401" fill="none" extrusionOk="0">
                <a:moveTo>
                  <a:pt x="0" y="205904"/>
                </a:moveTo>
                <a:cubicBezTo>
                  <a:pt x="-31200" y="80577"/>
                  <a:pt x="104189" y="-2250"/>
                  <a:pt x="205904" y="0"/>
                </a:cubicBezTo>
                <a:cubicBezTo>
                  <a:pt x="343131" y="-21345"/>
                  <a:pt x="528342" y="28724"/>
                  <a:pt x="670825" y="0"/>
                </a:cubicBezTo>
                <a:cubicBezTo>
                  <a:pt x="813308" y="-28724"/>
                  <a:pt x="991028" y="28436"/>
                  <a:pt x="1199145" y="0"/>
                </a:cubicBezTo>
                <a:cubicBezTo>
                  <a:pt x="1407262" y="-28436"/>
                  <a:pt x="1448377" y="37660"/>
                  <a:pt x="1685199" y="0"/>
                </a:cubicBezTo>
                <a:cubicBezTo>
                  <a:pt x="1922021" y="-37660"/>
                  <a:pt x="2116845" y="11344"/>
                  <a:pt x="2319182" y="0"/>
                </a:cubicBezTo>
                <a:cubicBezTo>
                  <a:pt x="2439736" y="-4984"/>
                  <a:pt x="2531519" y="94691"/>
                  <a:pt x="2525086" y="205904"/>
                </a:cubicBezTo>
                <a:cubicBezTo>
                  <a:pt x="2538706" y="335231"/>
                  <a:pt x="2520275" y="511855"/>
                  <a:pt x="2525086" y="634172"/>
                </a:cubicBezTo>
                <a:cubicBezTo>
                  <a:pt x="2529897" y="756489"/>
                  <a:pt x="2517291" y="841826"/>
                  <a:pt x="2525086" y="1029497"/>
                </a:cubicBezTo>
                <a:cubicBezTo>
                  <a:pt x="2541234" y="1135023"/>
                  <a:pt x="2443399" y="1254790"/>
                  <a:pt x="2319182" y="1235401"/>
                </a:cubicBezTo>
                <a:cubicBezTo>
                  <a:pt x="2120203" y="1285876"/>
                  <a:pt x="2072831" y="1215084"/>
                  <a:pt x="1854261" y="1235401"/>
                </a:cubicBezTo>
                <a:cubicBezTo>
                  <a:pt x="1635691" y="1255718"/>
                  <a:pt x="1552338" y="1225153"/>
                  <a:pt x="1304809" y="1235401"/>
                </a:cubicBezTo>
                <a:cubicBezTo>
                  <a:pt x="1057280" y="1245649"/>
                  <a:pt x="956259" y="1213038"/>
                  <a:pt x="797622" y="1235401"/>
                </a:cubicBezTo>
                <a:cubicBezTo>
                  <a:pt x="638985" y="1257764"/>
                  <a:pt x="352670" y="1192464"/>
                  <a:pt x="205904" y="1235401"/>
                </a:cubicBezTo>
                <a:cubicBezTo>
                  <a:pt x="83853" y="1224639"/>
                  <a:pt x="6177" y="1147817"/>
                  <a:pt x="0" y="1029497"/>
                </a:cubicBezTo>
                <a:cubicBezTo>
                  <a:pt x="-7124" y="931951"/>
                  <a:pt x="42682" y="754979"/>
                  <a:pt x="0" y="625936"/>
                </a:cubicBezTo>
                <a:cubicBezTo>
                  <a:pt x="-42682" y="496893"/>
                  <a:pt x="29851" y="363289"/>
                  <a:pt x="0" y="205904"/>
                </a:cubicBezTo>
                <a:close/>
              </a:path>
              <a:path w="2525086" h="1235401" stroke="0" extrusionOk="0">
                <a:moveTo>
                  <a:pt x="0" y="205904"/>
                </a:moveTo>
                <a:cubicBezTo>
                  <a:pt x="7382" y="79386"/>
                  <a:pt x="102815" y="18485"/>
                  <a:pt x="205904" y="0"/>
                </a:cubicBezTo>
                <a:cubicBezTo>
                  <a:pt x="341934" y="-26275"/>
                  <a:pt x="469487" y="28850"/>
                  <a:pt x="691958" y="0"/>
                </a:cubicBezTo>
                <a:cubicBezTo>
                  <a:pt x="914429" y="-28850"/>
                  <a:pt x="1019352" y="15216"/>
                  <a:pt x="1156879" y="0"/>
                </a:cubicBezTo>
                <a:cubicBezTo>
                  <a:pt x="1294406" y="-15216"/>
                  <a:pt x="1403205" y="34404"/>
                  <a:pt x="1642933" y="0"/>
                </a:cubicBezTo>
                <a:cubicBezTo>
                  <a:pt x="1882661" y="-34404"/>
                  <a:pt x="2010807" y="68014"/>
                  <a:pt x="2319182" y="0"/>
                </a:cubicBezTo>
                <a:cubicBezTo>
                  <a:pt x="2409870" y="-10945"/>
                  <a:pt x="2522135" y="75220"/>
                  <a:pt x="2525086" y="205904"/>
                </a:cubicBezTo>
                <a:cubicBezTo>
                  <a:pt x="2529455" y="310078"/>
                  <a:pt x="2504263" y="435536"/>
                  <a:pt x="2525086" y="592993"/>
                </a:cubicBezTo>
                <a:cubicBezTo>
                  <a:pt x="2545909" y="750450"/>
                  <a:pt x="2503935" y="817187"/>
                  <a:pt x="2525086" y="1029497"/>
                </a:cubicBezTo>
                <a:cubicBezTo>
                  <a:pt x="2542082" y="1167515"/>
                  <a:pt x="2450728" y="1257658"/>
                  <a:pt x="2319182" y="1235401"/>
                </a:cubicBezTo>
                <a:cubicBezTo>
                  <a:pt x="2052475" y="1278192"/>
                  <a:pt x="1936517" y="1177723"/>
                  <a:pt x="1748597" y="1235401"/>
                </a:cubicBezTo>
                <a:cubicBezTo>
                  <a:pt x="1560678" y="1293079"/>
                  <a:pt x="1413673" y="1210238"/>
                  <a:pt x="1283676" y="1235401"/>
                </a:cubicBezTo>
                <a:cubicBezTo>
                  <a:pt x="1153679" y="1260564"/>
                  <a:pt x="998361" y="1188568"/>
                  <a:pt x="797622" y="1235401"/>
                </a:cubicBezTo>
                <a:cubicBezTo>
                  <a:pt x="596883" y="1282234"/>
                  <a:pt x="497128" y="1230187"/>
                  <a:pt x="205904" y="1235401"/>
                </a:cubicBezTo>
                <a:cubicBezTo>
                  <a:pt x="103690" y="1258006"/>
                  <a:pt x="2815" y="1162123"/>
                  <a:pt x="0" y="1029497"/>
                </a:cubicBezTo>
                <a:cubicBezTo>
                  <a:pt x="-32997" y="938968"/>
                  <a:pt x="39501" y="710421"/>
                  <a:pt x="0" y="609465"/>
                </a:cubicBezTo>
                <a:cubicBezTo>
                  <a:pt x="-39501" y="508509"/>
                  <a:pt x="25219" y="306500"/>
                  <a:pt x="0" y="205904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1B56C-C049-496E-B9CA-560FF4B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distinguish </a:t>
            </a:r>
            <a:r>
              <a:rPr lang="en-US" b="1" dirty="0"/>
              <a:t>Random</a:t>
            </a:r>
            <a:r>
              <a:rPr lang="en-US" dirty="0"/>
              <a:t> allocator</a:t>
            </a:r>
          </a:p>
        </p:txBody>
      </p:sp>
      <p:pic>
        <p:nvPicPr>
          <p:cNvPr id="21" name="Picture 20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7A3E85-868F-425A-BEF8-A6A79C61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5684" y="3254301"/>
            <a:ext cx="732627" cy="732627"/>
          </a:xfrm>
          <a:prstGeom prst="rect">
            <a:avLst/>
          </a:prstGeom>
        </p:spPr>
      </p:pic>
      <p:pic>
        <p:nvPicPr>
          <p:cNvPr id="22" name="Picture 21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A8EE69-E629-4EF6-BCAA-7014D2B9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5767" y="3305216"/>
            <a:ext cx="732627" cy="732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A463C4-32E9-45A2-A3B2-0137326B6038}"/>
              </a:ext>
            </a:extLst>
          </p:cNvPr>
          <p:cNvCxnSpPr>
            <a:cxnSpLocks/>
          </p:cNvCxnSpPr>
          <p:nvPr/>
        </p:nvCxnSpPr>
        <p:spPr>
          <a:xfrm>
            <a:off x="2992557" y="2672990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465401-2D34-4DA0-BCEB-1FBCA0B8E71F}"/>
              </a:ext>
            </a:extLst>
          </p:cNvPr>
          <p:cNvCxnSpPr>
            <a:cxnSpLocks/>
          </p:cNvCxnSpPr>
          <p:nvPr/>
        </p:nvCxnSpPr>
        <p:spPr>
          <a:xfrm>
            <a:off x="2910980" y="3762262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A1444B-744B-4964-8128-33B04926697B}"/>
              </a:ext>
            </a:extLst>
          </p:cNvPr>
          <p:cNvCxnSpPr>
            <a:cxnSpLocks/>
          </p:cNvCxnSpPr>
          <p:nvPr/>
        </p:nvCxnSpPr>
        <p:spPr>
          <a:xfrm flipV="1">
            <a:off x="2992557" y="4816957"/>
            <a:ext cx="1269050" cy="3142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E43DBB-B437-4A8F-B92F-132ACD2A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4453" y="4222323"/>
            <a:ext cx="922629" cy="146275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279F37-0AE0-492E-9D5B-14907A593CD7}"/>
              </a:ext>
            </a:extLst>
          </p:cNvPr>
          <p:cNvSpPr/>
          <p:nvPr/>
        </p:nvSpPr>
        <p:spPr>
          <a:xfrm>
            <a:off x="6533824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5FEA-3BFC-4C8A-8DE1-9084EB760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66404" y="1690688"/>
            <a:ext cx="1893836" cy="1135775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38BF4-7878-4034-97E1-470735494A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18070" y="2986197"/>
            <a:ext cx="1893836" cy="1135775"/>
          </a:xfrm>
          <a:prstGeom prst="rect">
            <a:avLst/>
          </a:prstGeom>
        </p:spPr>
      </p:pic>
      <p:pic>
        <p:nvPicPr>
          <p:cNvPr id="63" name="Picture 62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6EFB7762-A1EE-495F-A587-775F38E5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01611" y="3136855"/>
            <a:ext cx="732627" cy="732627"/>
          </a:xfrm>
          <a:prstGeom prst="rect">
            <a:avLst/>
          </a:prstGeom>
        </p:spPr>
      </p:pic>
      <p:pic>
        <p:nvPicPr>
          <p:cNvPr id="64" name="Picture 6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8A80C9E5-B27F-4B8E-81DF-F30F526F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81694" y="3187770"/>
            <a:ext cx="732627" cy="732627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6D04378-65A6-4D86-948B-F47ADF418F2F}"/>
              </a:ext>
            </a:extLst>
          </p:cNvPr>
          <p:cNvCxnSpPr>
            <a:cxnSpLocks/>
          </p:cNvCxnSpPr>
          <p:nvPr/>
        </p:nvCxnSpPr>
        <p:spPr>
          <a:xfrm>
            <a:off x="8838484" y="2555544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FA891C-18ED-4644-A10A-1EB39AEC4E43}"/>
              </a:ext>
            </a:extLst>
          </p:cNvPr>
          <p:cNvCxnSpPr>
            <a:cxnSpLocks/>
          </p:cNvCxnSpPr>
          <p:nvPr/>
        </p:nvCxnSpPr>
        <p:spPr>
          <a:xfrm>
            <a:off x="8756907" y="3644816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45E5EE-B30C-4D51-88B2-399951321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380" y="4104877"/>
            <a:ext cx="922629" cy="146275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E05F-98C5-438F-92A0-D1D7C709F5E0}"/>
              </a:ext>
            </a:extLst>
          </p:cNvPr>
          <p:cNvCxnSpPr>
            <a:cxnSpLocks/>
          </p:cNvCxnSpPr>
          <p:nvPr/>
        </p:nvCxnSpPr>
        <p:spPr>
          <a:xfrm>
            <a:off x="6070833" y="1690688"/>
            <a:ext cx="0" cy="4889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C3C90-B383-4271-944F-716886773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920477" y="1690688"/>
            <a:ext cx="1893836" cy="113577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9C984-9B9F-48C5-B100-573CE18028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72143" y="2986197"/>
            <a:ext cx="1893836" cy="1135775"/>
          </a:xfrm>
          <a:prstGeom prst="rect">
            <a:avLst/>
          </a:prstGeom>
        </p:spPr>
      </p:pic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B402F3-0017-45A5-A55C-7D6AF8EEF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38200" y="4253693"/>
            <a:ext cx="1893836" cy="1135775"/>
          </a:xfrm>
          <a:prstGeom prst="rect">
            <a:avLst/>
          </a:prstGeom>
        </p:spPr>
      </p:pic>
      <p:pic>
        <p:nvPicPr>
          <p:cNvPr id="79" name="Picture 78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2E676A6-BD41-4831-8131-5A0308AC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27003" y="4531219"/>
            <a:ext cx="487310" cy="516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1212E7-84D4-4BC5-92BF-0CED688F17EE}"/>
              </a:ext>
            </a:extLst>
          </p:cNvPr>
          <p:cNvSpPr txBox="1"/>
          <p:nvPr/>
        </p:nvSpPr>
        <p:spPr>
          <a:xfrm>
            <a:off x="4269651" y="5719663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Random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C43834-FD59-4CE6-993C-34F4C7CE89C1}"/>
              </a:ext>
            </a:extLst>
          </p:cNvPr>
          <p:cNvSpPr txBox="1"/>
          <p:nvPr/>
        </p:nvSpPr>
        <p:spPr>
          <a:xfrm>
            <a:off x="10039148" y="5510639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Random</a:t>
            </a:r>
          </a:p>
        </p:txBody>
      </p:sp>
      <p:pic>
        <p:nvPicPr>
          <p:cNvPr id="36" name="Picture 35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79B4C19B-7BF7-4355-86F2-0EA8814B3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73248" y="3254301"/>
            <a:ext cx="487310" cy="516624"/>
          </a:xfrm>
          <a:prstGeom prst="rect">
            <a:avLst/>
          </a:prstGeom>
        </p:spPr>
      </p:pic>
      <p:pic>
        <p:nvPicPr>
          <p:cNvPr id="40" name="Picture 39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4FA0FD0B-B467-49D1-B6CF-177AE08BB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597" y="1958318"/>
            <a:ext cx="487310" cy="516624"/>
          </a:xfrm>
          <a:prstGeom prst="rect">
            <a:avLst/>
          </a:prstGeom>
        </p:spPr>
      </p:pic>
      <p:pic>
        <p:nvPicPr>
          <p:cNvPr id="41" name="Picture 40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AC637C1A-BF08-49A4-BDDB-C8C72024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46081" y="3288134"/>
            <a:ext cx="487310" cy="51662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B581D39-D337-4F48-916B-C1344CA46A8E}"/>
              </a:ext>
            </a:extLst>
          </p:cNvPr>
          <p:cNvSpPr/>
          <p:nvPr/>
        </p:nvSpPr>
        <p:spPr>
          <a:xfrm>
            <a:off x="234330" y="1843802"/>
            <a:ext cx="11673006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Allocators cannot be both </a:t>
            </a:r>
            <a:r>
              <a:rPr lang="en-US" sz="3600" dirty="0">
                <a:solidFill>
                  <a:srgbClr val="E86218"/>
                </a:solidFill>
              </a:rPr>
              <a:t>work conserving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E86218"/>
                </a:solidFill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2419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AB8944-737F-4A3A-9C09-FED799E21D9B}"/>
              </a:ext>
            </a:extLst>
          </p:cNvPr>
          <p:cNvSpPr/>
          <p:nvPr/>
        </p:nvSpPr>
        <p:spPr>
          <a:xfrm>
            <a:off x="621623" y="4121972"/>
            <a:ext cx="2525086" cy="1235401"/>
          </a:xfrm>
          <a:custGeom>
            <a:avLst/>
            <a:gdLst>
              <a:gd name="connsiteX0" fmla="*/ 0 w 2525086"/>
              <a:gd name="connsiteY0" fmla="*/ 205904 h 1235401"/>
              <a:gd name="connsiteX1" fmla="*/ 205904 w 2525086"/>
              <a:gd name="connsiteY1" fmla="*/ 0 h 1235401"/>
              <a:gd name="connsiteX2" fmla="*/ 670825 w 2525086"/>
              <a:gd name="connsiteY2" fmla="*/ 0 h 1235401"/>
              <a:gd name="connsiteX3" fmla="*/ 1199145 w 2525086"/>
              <a:gd name="connsiteY3" fmla="*/ 0 h 1235401"/>
              <a:gd name="connsiteX4" fmla="*/ 1685199 w 2525086"/>
              <a:gd name="connsiteY4" fmla="*/ 0 h 1235401"/>
              <a:gd name="connsiteX5" fmla="*/ 2319182 w 2525086"/>
              <a:gd name="connsiteY5" fmla="*/ 0 h 1235401"/>
              <a:gd name="connsiteX6" fmla="*/ 2525086 w 2525086"/>
              <a:gd name="connsiteY6" fmla="*/ 205904 h 1235401"/>
              <a:gd name="connsiteX7" fmla="*/ 2525086 w 2525086"/>
              <a:gd name="connsiteY7" fmla="*/ 634172 h 1235401"/>
              <a:gd name="connsiteX8" fmla="*/ 2525086 w 2525086"/>
              <a:gd name="connsiteY8" fmla="*/ 1029497 h 1235401"/>
              <a:gd name="connsiteX9" fmla="*/ 2319182 w 2525086"/>
              <a:gd name="connsiteY9" fmla="*/ 1235401 h 1235401"/>
              <a:gd name="connsiteX10" fmla="*/ 1854261 w 2525086"/>
              <a:gd name="connsiteY10" fmla="*/ 1235401 h 1235401"/>
              <a:gd name="connsiteX11" fmla="*/ 1304809 w 2525086"/>
              <a:gd name="connsiteY11" fmla="*/ 1235401 h 1235401"/>
              <a:gd name="connsiteX12" fmla="*/ 797622 w 2525086"/>
              <a:gd name="connsiteY12" fmla="*/ 1235401 h 1235401"/>
              <a:gd name="connsiteX13" fmla="*/ 205904 w 2525086"/>
              <a:gd name="connsiteY13" fmla="*/ 1235401 h 1235401"/>
              <a:gd name="connsiteX14" fmla="*/ 0 w 2525086"/>
              <a:gd name="connsiteY14" fmla="*/ 1029497 h 1235401"/>
              <a:gd name="connsiteX15" fmla="*/ 0 w 2525086"/>
              <a:gd name="connsiteY15" fmla="*/ 625936 h 1235401"/>
              <a:gd name="connsiteX16" fmla="*/ 0 w 2525086"/>
              <a:gd name="connsiteY16" fmla="*/ 205904 h 12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1235401" fill="none" extrusionOk="0">
                <a:moveTo>
                  <a:pt x="0" y="205904"/>
                </a:moveTo>
                <a:cubicBezTo>
                  <a:pt x="-31200" y="80577"/>
                  <a:pt x="104189" y="-2250"/>
                  <a:pt x="205904" y="0"/>
                </a:cubicBezTo>
                <a:cubicBezTo>
                  <a:pt x="343131" y="-21345"/>
                  <a:pt x="528342" y="28724"/>
                  <a:pt x="670825" y="0"/>
                </a:cubicBezTo>
                <a:cubicBezTo>
                  <a:pt x="813308" y="-28724"/>
                  <a:pt x="991028" y="28436"/>
                  <a:pt x="1199145" y="0"/>
                </a:cubicBezTo>
                <a:cubicBezTo>
                  <a:pt x="1407262" y="-28436"/>
                  <a:pt x="1448377" y="37660"/>
                  <a:pt x="1685199" y="0"/>
                </a:cubicBezTo>
                <a:cubicBezTo>
                  <a:pt x="1922021" y="-37660"/>
                  <a:pt x="2116845" y="11344"/>
                  <a:pt x="2319182" y="0"/>
                </a:cubicBezTo>
                <a:cubicBezTo>
                  <a:pt x="2439736" y="-4984"/>
                  <a:pt x="2531519" y="94691"/>
                  <a:pt x="2525086" y="205904"/>
                </a:cubicBezTo>
                <a:cubicBezTo>
                  <a:pt x="2538706" y="335231"/>
                  <a:pt x="2520275" y="511855"/>
                  <a:pt x="2525086" y="634172"/>
                </a:cubicBezTo>
                <a:cubicBezTo>
                  <a:pt x="2529897" y="756489"/>
                  <a:pt x="2517291" y="841826"/>
                  <a:pt x="2525086" y="1029497"/>
                </a:cubicBezTo>
                <a:cubicBezTo>
                  <a:pt x="2541234" y="1135023"/>
                  <a:pt x="2443399" y="1254790"/>
                  <a:pt x="2319182" y="1235401"/>
                </a:cubicBezTo>
                <a:cubicBezTo>
                  <a:pt x="2120203" y="1285876"/>
                  <a:pt x="2072831" y="1215084"/>
                  <a:pt x="1854261" y="1235401"/>
                </a:cubicBezTo>
                <a:cubicBezTo>
                  <a:pt x="1635691" y="1255718"/>
                  <a:pt x="1552338" y="1225153"/>
                  <a:pt x="1304809" y="1235401"/>
                </a:cubicBezTo>
                <a:cubicBezTo>
                  <a:pt x="1057280" y="1245649"/>
                  <a:pt x="956259" y="1213038"/>
                  <a:pt x="797622" y="1235401"/>
                </a:cubicBezTo>
                <a:cubicBezTo>
                  <a:pt x="638985" y="1257764"/>
                  <a:pt x="352670" y="1192464"/>
                  <a:pt x="205904" y="1235401"/>
                </a:cubicBezTo>
                <a:cubicBezTo>
                  <a:pt x="83853" y="1224639"/>
                  <a:pt x="6177" y="1147817"/>
                  <a:pt x="0" y="1029497"/>
                </a:cubicBezTo>
                <a:cubicBezTo>
                  <a:pt x="-7124" y="931951"/>
                  <a:pt x="42682" y="754979"/>
                  <a:pt x="0" y="625936"/>
                </a:cubicBezTo>
                <a:cubicBezTo>
                  <a:pt x="-42682" y="496893"/>
                  <a:pt x="29851" y="363289"/>
                  <a:pt x="0" y="205904"/>
                </a:cubicBezTo>
                <a:close/>
              </a:path>
              <a:path w="2525086" h="1235401" stroke="0" extrusionOk="0">
                <a:moveTo>
                  <a:pt x="0" y="205904"/>
                </a:moveTo>
                <a:cubicBezTo>
                  <a:pt x="7382" y="79386"/>
                  <a:pt x="102815" y="18485"/>
                  <a:pt x="205904" y="0"/>
                </a:cubicBezTo>
                <a:cubicBezTo>
                  <a:pt x="341934" y="-26275"/>
                  <a:pt x="469487" y="28850"/>
                  <a:pt x="691958" y="0"/>
                </a:cubicBezTo>
                <a:cubicBezTo>
                  <a:pt x="914429" y="-28850"/>
                  <a:pt x="1019352" y="15216"/>
                  <a:pt x="1156879" y="0"/>
                </a:cubicBezTo>
                <a:cubicBezTo>
                  <a:pt x="1294406" y="-15216"/>
                  <a:pt x="1403205" y="34404"/>
                  <a:pt x="1642933" y="0"/>
                </a:cubicBezTo>
                <a:cubicBezTo>
                  <a:pt x="1882661" y="-34404"/>
                  <a:pt x="2010807" y="68014"/>
                  <a:pt x="2319182" y="0"/>
                </a:cubicBezTo>
                <a:cubicBezTo>
                  <a:pt x="2409870" y="-10945"/>
                  <a:pt x="2522135" y="75220"/>
                  <a:pt x="2525086" y="205904"/>
                </a:cubicBezTo>
                <a:cubicBezTo>
                  <a:pt x="2529455" y="310078"/>
                  <a:pt x="2504263" y="435536"/>
                  <a:pt x="2525086" y="592993"/>
                </a:cubicBezTo>
                <a:cubicBezTo>
                  <a:pt x="2545909" y="750450"/>
                  <a:pt x="2503935" y="817187"/>
                  <a:pt x="2525086" y="1029497"/>
                </a:cubicBezTo>
                <a:cubicBezTo>
                  <a:pt x="2542082" y="1167515"/>
                  <a:pt x="2450728" y="1257658"/>
                  <a:pt x="2319182" y="1235401"/>
                </a:cubicBezTo>
                <a:cubicBezTo>
                  <a:pt x="2052475" y="1278192"/>
                  <a:pt x="1936517" y="1177723"/>
                  <a:pt x="1748597" y="1235401"/>
                </a:cubicBezTo>
                <a:cubicBezTo>
                  <a:pt x="1560678" y="1293079"/>
                  <a:pt x="1413673" y="1210238"/>
                  <a:pt x="1283676" y="1235401"/>
                </a:cubicBezTo>
                <a:cubicBezTo>
                  <a:pt x="1153679" y="1260564"/>
                  <a:pt x="998361" y="1188568"/>
                  <a:pt x="797622" y="1235401"/>
                </a:cubicBezTo>
                <a:cubicBezTo>
                  <a:pt x="596883" y="1282234"/>
                  <a:pt x="497128" y="1230187"/>
                  <a:pt x="205904" y="1235401"/>
                </a:cubicBezTo>
                <a:cubicBezTo>
                  <a:pt x="103690" y="1258006"/>
                  <a:pt x="2815" y="1162123"/>
                  <a:pt x="0" y="1029497"/>
                </a:cubicBezTo>
                <a:cubicBezTo>
                  <a:pt x="-32997" y="938968"/>
                  <a:pt x="39501" y="710421"/>
                  <a:pt x="0" y="609465"/>
                </a:cubicBezTo>
                <a:cubicBezTo>
                  <a:pt x="-39501" y="508509"/>
                  <a:pt x="25219" y="306500"/>
                  <a:pt x="0" y="205904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3AA5C7F-9398-4E4E-A5BD-1DED2EC16359}"/>
              </a:ext>
            </a:extLst>
          </p:cNvPr>
          <p:cNvSpPr/>
          <p:nvPr/>
        </p:nvSpPr>
        <p:spPr>
          <a:xfrm>
            <a:off x="680229" y="1619075"/>
            <a:ext cx="2525086" cy="1235401"/>
          </a:xfrm>
          <a:custGeom>
            <a:avLst/>
            <a:gdLst>
              <a:gd name="connsiteX0" fmla="*/ 0 w 2525086"/>
              <a:gd name="connsiteY0" fmla="*/ 205904 h 1235401"/>
              <a:gd name="connsiteX1" fmla="*/ 205904 w 2525086"/>
              <a:gd name="connsiteY1" fmla="*/ 0 h 1235401"/>
              <a:gd name="connsiteX2" fmla="*/ 670825 w 2525086"/>
              <a:gd name="connsiteY2" fmla="*/ 0 h 1235401"/>
              <a:gd name="connsiteX3" fmla="*/ 1199145 w 2525086"/>
              <a:gd name="connsiteY3" fmla="*/ 0 h 1235401"/>
              <a:gd name="connsiteX4" fmla="*/ 1685199 w 2525086"/>
              <a:gd name="connsiteY4" fmla="*/ 0 h 1235401"/>
              <a:gd name="connsiteX5" fmla="*/ 2319182 w 2525086"/>
              <a:gd name="connsiteY5" fmla="*/ 0 h 1235401"/>
              <a:gd name="connsiteX6" fmla="*/ 2525086 w 2525086"/>
              <a:gd name="connsiteY6" fmla="*/ 205904 h 1235401"/>
              <a:gd name="connsiteX7" fmla="*/ 2525086 w 2525086"/>
              <a:gd name="connsiteY7" fmla="*/ 634172 h 1235401"/>
              <a:gd name="connsiteX8" fmla="*/ 2525086 w 2525086"/>
              <a:gd name="connsiteY8" fmla="*/ 1029497 h 1235401"/>
              <a:gd name="connsiteX9" fmla="*/ 2319182 w 2525086"/>
              <a:gd name="connsiteY9" fmla="*/ 1235401 h 1235401"/>
              <a:gd name="connsiteX10" fmla="*/ 1854261 w 2525086"/>
              <a:gd name="connsiteY10" fmla="*/ 1235401 h 1235401"/>
              <a:gd name="connsiteX11" fmla="*/ 1304809 w 2525086"/>
              <a:gd name="connsiteY11" fmla="*/ 1235401 h 1235401"/>
              <a:gd name="connsiteX12" fmla="*/ 797622 w 2525086"/>
              <a:gd name="connsiteY12" fmla="*/ 1235401 h 1235401"/>
              <a:gd name="connsiteX13" fmla="*/ 205904 w 2525086"/>
              <a:gd name="connsiteY13" fmla="*/ 1235401 h 1235401"/>
              <a:gd name="connsiteX14" fmla="*/ 0 w 2525086"/>
              <a:gd name="connsiteY14" fmla="*/ 1029497 h 1235401"/>
              <a:gd name="connsiteX15" fmla="*/ 0 w 2525086"/>
              <a:gd name="connsiteY15" fmla="*/ 625936 h 1235401"/>
              <a:gd name="connsiteX16" fmla="*/ 0 w 2525086"/>
              <a:gd name="connsiteY16" fmla="*/ 205904 h 12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1235401" fill="none" extrusionOk="0">
                <a:moveTo>
                  <a:pt x="0" y="205904"/>
                </a:moveTo>
                <a:cubicBezTo>
                  <a:pt x="-31200" y="80577"/>
                  <a:pt x="104189" y="-2250"/>
                  <a:pt x="205904" y="0"/>
                </a:cubicBezTo>
                <a:cubicBezTo>
                  <a:pt x="343131" y="-21345"/>
                  <a:pt x="528342" y="28724"/>
                  <a:pt x="670825" y="0"/>
                </a:cubicBezTo>
                <a:cubicBezTo>
                  <a:pt x="813308" y="-28724"/>
                  <a:pt x="991028" y="28436"/>
                  <a:pt x="1199145" y="0"/>
                </a:cubicBezTo>
                <a:cubicBezTo>
                  <a:pt x="1407262" y="-28436"/>
                  <a:pt x="1448377" y="37660"/>
                  <a:pt x="1685199" y="0"/>
                </a:cubicBezTo>
                <a:cubicBezTo>
                  <a:pt x="1922021" y="-37660"/>
                  <a:pt x="2116845" y="11344"/>
                  <a:pt x="2319182" y="0"/>
                </a:cubicBezTo>
                <a:cubicBezTo>
                  <a:pt x="2439736" y="-4984"/>
                  <a:pt x="2531519" y="94691"/>
                  <a:pt x="2525086" y="205904"/>
                </a:cubicBezTo>
                <a:cubicBezTo>
                  <a:pt x="2538706" y="335231"/>
                  <a:pt x="2520275" y="511855"/>
                  <a:pt x="2525086" y="634172"/>
                </a:cubicBezTo>
                <a:cubicBezTo>
                  <a:pt x="2529897" y="756489"/>
                  <a:pt x="2517291" y="841826"/>
                  <a:pt x="2525086" y="1029497"/>
                </a:cubicBezTo>
                <a:cubicBezTo>
                  <a:pt x="2541234" y="1135023"/>
                  <a:pt x="2443399" y="1254790"/>
                  <a:pt x="2319182" y="1235401"/>
                </a:cubicBezTo>
                <a:cubicBezTo>
                  <a:pt x="2120203" y="1285876"/>
                  <a:pt x="2072831" y="1215084"/>
                  <a:pt x="1854261" y="1235401"/>
                </a:cubicBezTo>
                <a:cubicBezTo>
                  <a:pt x="1635691" y="1255718"/>
                  <a:pt x="1552338" y="1225153"/>
                  <a:pt x="1304809" y="1235401"/>
                </a:cubicBezTo>
                <a:cubicBezTo>
                  <a:pt x="1057280" y="1245649"/>
                  <a:pt x="956259" y="1213038"/>
                  <a:pt x="797622" y="1235401"/>
                </a:cubicBezTo>
                <a:cubicBezTo>
                  <a:pt x="638985" y="1257764"/>
                  <a:pt x="352670" y="1192464"/>
                  <a:pt x="205904" y="1235401"/>
                </a:cubicBezTo>
                <a:cubicBezTo>
                  <a:pt x="83853" y="1224639"/>
                  <a:pt x="6177" y="1147817"/>
                  <a:pt x="0" y="1029497"/>
                </a:cubicBezTo>
                <a:cubicBezTo>
                  <a:pt x="-7124" y="931951"/>
                  <a:pt x="42682" y="754979"/>
                  <a:pt x="0" y="625936"/>
                </a:cubicBezTo>
                <a:cubicBezTo>
                  <a:pt x="-42682" y="496893"/>
                  <a:pt x="29851" y="363289"/>
                  <a:pt x="0" y="205904"/>
                </a:cubicBezTo>
                <a:close/>
              </a:path>
              <a:path w="2525086" h="1235401" stroke="0" extrusionOk="0">
                <a:moveTo>
                  <a:pt x="0" y="205904"/>
                </a:moveTo>
                <a:cubicBezTo>
                  <a:pt x="7382" y="79386"/>
                  <a:pt x="102815" y="18485"/>
                  <a:pt x="205904" y="0"/>
                </a:cubicBezTo>
                <a:cubicBezTo>
                  <a:pt x="341934" y="-26275"/>
                  <a:pt x="469487" y="28850"/>
                  <a:pt x="691958" y="0"/>
                </a:cubicBezTo>
                <a:cubicBezTo>
                  <a:pt x="914429" y="-28850"/>
                  <a:pt x="1019352" y="15216"/>
                  <a:pt x="1156879" y="0"/>
                </a:cubicBezTo>
                <a:cubicBezTo>
                  <a:pt x="1294406" y="-15216"/>
                  <a:pt x="1403205" y="34404"/>
                  <a:pt x="1642933" y="0"/>
                </a:cubicBezTo>
                <a:cubicBezTo>
                  <a:pt x="1882661" y="-34404"/>
                  <a:pt x="2010807" y="68014"/>
                  <a:pt x="2319182" y="0"/>
                </a:cubicBezTo>
                <a:cubicBezTo>
                  <a:pt x="2409870" y="-10945"/>
                  <a:pt x="2522135" y="75220"/>
                  <a:pt x="2525086" y="205904"/>
                </a:cubicBezTo>
                <a:cubicBezTo>
                  <a:pt x="2529455" y="310078"/>
                  <a:pt x="2504263" y="435536"/>
                  <a:pt x="2525086" y="592993"/>
                </a:cubicBezTo>
                <a:cubicBezTo>
                  <a:pt x="2545909" y="750450"/>
                  <a:pt x="2503935" y="817187"/>
                  <a:pt x="2525086" y="1029497"/>
                </a:cubicBezTo>
                <a:cubicBezTo>
                  <a:pt x="2542082" y="1167515"/>
                  <a:pt x="2450728" y="1257658"/>
                  <a:pt x="2319182" y="1235401"/>
                </a:cubicBezTo>
                <a:cubicBezTo>
                  <a:pt x="2052475" y="1278192"/>
                  <a:pt x="1936517" y="1177723"/>
                  <a:pt x="1748597" y="1235401"/>
                </a:cubicBezTo>
                <a:cubicBezTo>
                  <a:pt x="1560678" y="1293079"/>
                  <a:pt x="1413673" y="1210238"/>
                  <a:pt x="1283676" y="1235401"/>
                </a:cubicBezTo>
                <a:cubicBezTo>
                  <a:pt x="1153679" y="1260564"/>
                  <a:pt x="998361" y="1188568"/>
                  <a:pt x="797622" y="1235401"/>
                </a:cubicBezTo>
                <a:cubicBezTo>
                  <a:pt x="596883" y="1282234"/>
                  <a:pt x="497128" y="1230187"/>
                  <a:pt x="205904" y="1235401"/>
                </a:cubicBezTo>
                <a:cubicBezTo>
                  <a:pt x="103690" y="1258006"/>
                  <a:pt x="2815" y="1162123"/>
                  <a:pt x="0" y="1029497"/>
                </a:cubicBezTo>
                <a:cubicBezTo>
                  <a:pt x="-32997" y="938968"/>
                  <a:pt x="39501" y="710421"/>
                  <a:pt x="0" y="609465"/>
                </a:cubicBezTo>
                <a:cubicBezTo>
                  <a:pt x="-39501" y="508509"/>
                  <a:pt x="25219" y="306500"/>
                  <a:pt x="0" y="205904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1B56C-C049-496E-B9CA-560FF4B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up work conservation is not enough</a:t>
            </a:r>
          </a:p>
        </p:txBody>
      </p:sp>
      <p:pic>
        <p:nvPicPr>
          <p:cNvPr id="21" name="Picture 20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7A3E85-868F-425A-BEF8-A6A79C61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5684" y="3254301"/>
            <a:ext cx="732627" cy="732627"/>
          </a:xfrm>
          <a:prstGeom prst="rect">
            <a:avLst/>
          </a:prstGeom>
        </p:spPr>
      </p:pic>
      <p:pic>
        <p:nvPicPr>
          <p:cNvPr id="22" name="Picture 21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A8EE69-E629-4EF6-BCAA-7014D2B9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5767" y="3305216"/>
            <a:ext cx="732627" cy="732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A463C4-32E9-45A2-A3B2-0137326B6038}"/>
              </a:ext>
            </a:extLst>
          </p:cNvPr>
          <p:cNvCxnSpPr>
            <a:cxnSpLocks/>
          </p:cNvCxnSpPr>
          <p:nvPr/>
        </p:nvCxnSpPr>
        <p:spPr>
          <a:xfrm>
            <a:off x="2992557" y="2672990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465401-2D34-4DA0-BCEB-1FBCA0B8E71F}"/>
              </a:ext>
            </a:extLst>
          </p:cNvPr>
          <p:cNvCxnSpPr>
            <a:cxnSpLocks/>
          </p:cNvCxnSpPr>
          <p:nvPr/>
        </p:nvCxnSpPr>
        <p:spPr>
          <a:xfrm>
            <a:off x="2910980" y="3762262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A1444B-744B-4964-8128-33B04926697B}"/>
              </a:ext>
            </a:extLst>
          </p:cNvPr>
          <p:cNvCxnSpPr>
            <a:cxnSpLocks/>
          </p:cNvCxnSpPr>
          <p:nvPr/>
        </p:nvCxnSpPr>
        <p:spPr>
          <a:xfrm flipV="1">
            <a:off x="2992557" y="4816957"/>
            <a:ext cx="1269050" cy="3142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E43DBB-B437-4A8F-B92F-132ACD2A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4453" y="4222323"/>
            <a:ext cx="922629" cy="146275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279F37-0AE0-492E-9D5B-14907A593CD7}"/>
              </a:ext>
            </a:extLst>
          </p:cNvPr>
          <p:cNvSpPr/>
          <p:nvPr/>
        </p:nvSpPr>
        <p:spPr>
          <a:xfrm>
            <a:off x="6533824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5FEA-3BFC-4C8A-8DE1-9084EB760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66404" y="1690688"/>
            <a:ext cx="1893836" cy="1135775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38BF4-7878-4034-97E1-470735494A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18070" y="2986197"/>
            <a:ext cx="1893836" cy="1135775"/>
          </a:xfrm>
          <a:prstGeom prst="rect">
            <a:avLst/>
          </a:prstGeom>
        </p:spPr>
      </p:pic>
      <p:pic>
        <p:nvPicPr>
          <p:cNvPr id="63" name="Picture 62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6EFB7762-A1EE-495F-A587-775F38E5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01611" y="3136855"/>
            <a:ext cx="732627" cy="732627"/>
          </a:xfrm>
          <a:prstGeom prst="rect">
            <a:avLst/>
          </a:prstGeom>
        </p:spPr>
      </p:pic>
      <p:pic>
        <p:nvPicPr>
          <p:cNvPr id="64" name="Picture 6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8A80C9E5-B27F-4B8E-81DF-F30F526F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81694" y="3187770"/>
            <a:ext cx="732627" cy="732627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6D04378-65A6-4D86-948B-F47ADF418F2F}"/>
              </a:ext>
            </a:extLst>
          </p:cNvPr>
          <p:cNvCxnSpPr>
            <a:cxnSpLocks/>
          </p:cNvCxnSpPr>
          <p:nvPr/>
        </p:nvCxnSpPr>
        <p:spPr>
          <a:xfrm>
            <a:off x="8838484" y="2555544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FA891C-18ED-4644-A10A-1EB39AEC4E43}"/>
              </a:ext>
            </a:extLst>
          </p:cNvPr>
          <p:cNvCxnSpPr>
            <a:cxnSpLocks/>
          </p:cNvCxnSpPr>
          <p:nvPr/>
        </p:nvCxnSpPr>
        <p:spPr>
          <a:xfrm>
            <a:off x="8756907" y="3644816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45E5EE-B30C-4D51-88B2-399951321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380" y="4104877"/>
            <a:ext cx="922629" cy="146275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E05F-98C5-438F-92A0-D1D7C709F5E0}"/>
              </a:ext>
            </a:extLst>
          </p:cNvPr>
          <p:cNvCxnSpPr>
            <a:cxnSpLocks/>
          </p:cNvCxnSpPr>
          <p:nvPr/>
        </p:nvCxnSpPr>
        <p:spPr>
          <a:xfrm>
            <a:off x="6070833" y="1690688"/>
            <a:ext cx="0" cy="4889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C3C90-B383-4271-944F-716886773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920477" y="1690688"/>
            <a:ext cx="1893836" cy="113577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9C984-9B9F-48C5-B100-573CE18028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72143" y="2986197"/>
            <a:ext cx="1893836" cy="1135775"/>
          </a:xfrm>
          <a:prstGeom prst="rect">
            <a:avLst/>
          </a:prstGeom>
        </p:spPr>
      </p:pic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B402F3-0017-45A5-A55C-7D6AF8EEF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38200" y="4253693"/>
            <a:ext cx="1893836" cy="1135775"/>
          </a:xfrm>
          <a:prstGeom prst="rect">
            <a:avLst/>
          </a:prstGeom>
        </p:spPr>
      </p:pic>
      <p:pic>
        <p:nvPicPr>
          <p:cNvPr id="79" name="Picture 78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2E676A6-BD41-4831-8131-5A0308AC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1323" y="3245638"/>
            <a:ext cx="487310" cy="516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1212E7-84D4-4BC5-92BF-0CED688F17EE}"/>
              </a:ext>
            </a:extLst>
          </p:cNvPr>
          <p:cNvSpPr txBox="1"/>
          <p:nvPr/>
        </p:nvSpPr>
        <p:spPr>
          <a:xfrm>
            <a:off x="4269651" y="5719663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Random’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C43834-FD59-4CE6-993C-34F4C7CE89C1}"/>
              </a:ext>
            </a:extLst>
          </p:cNvPr>
          <p:cNvSpPr txBox="1"/>
          <p:nvPr/>
        </p:nvSpPr>
        <p:spPr>
          <a:xfrm>
            <a:off x="10039148" y="5510639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Random’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EA4F2E5-35AE-45CA-9BB8-47CDB824AA47}"/>
              </a:ext>
            </a:extLst>
          </p:cNvPr>
          <p:cNvSpPr/>
          <p:nvPr/>
        </p:nvSpPr>
        <p:spPr>
          <a:xfrm>
            <a:off x="284665" y="1903365"/>
            <a:ext cx="11673006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Pr</a:t>
            </a:r>
            <a:r>
              <a:rPr lang="en-US" sz="3600" dirty="0"/>
              <a:t>[</a:t>
            </a:r>
            <a:r>
              <a:rPr lang="en-US" sz="3600" dirty="0" err="1">
                <a:solidFill>
                  <a:srgbClr val="E86218"/>
                </a:solidFill>
              </a:rPr>
              <a:t>p</a:t>
            </a:r>
            <a:r>
              <a:rPr lang="en-US" sz="3600" baseline="-25000" dirty="0" err="1">
                <a:solidFill>
                  <a:srgbClr val="E86218"/>
                </a:solidFill>
              </a:rPr>
              <a:t>mal</a:t>
            </a:r>
            <a:r>
              <a:rPr lang="en-US" sz="3600" dirty="0"/>
              <a:t> is allocated a resource | honest + malicious] </a:t>
            </a:r>
          </a:p>
          <a:p>
            <a:pPr algn="ctr"/>
            <a:r>
              <a:rPr lang="en-US" sz="3600" dirty="0"/>
              <a:t>≤</a:t>
            </a:r>
          </a:p>
          <a:p>
            <a:pPr algn="ctr"/>
            <a:r>
              <a:rPr lang="en-US" sz="3600" dirty="0" err="1"/>
              <a:t>Pr</a:t>
            </a:r>
            <a:r>
              <a:rPr lang="en-US" sz="3600" dirty="0"/>
              <a:t>[</a:t>
            </a:r>
            <a:r>
              <a:rPr lang="en-US" sz="3600" dirty="0" err="1">
                <a:solidFill>
                  <a:srgbClr val="E86218"/>
                </a:solidFill>
              </a:rPr>
              <a:t>p</a:t>
            </a:r>
            <a:r>
              <a:rPr lang="en-US" sz="3600" baseline="-25000" dirty="0" err="1">
                <a:solidFill>
                  <a:srgbClr val="E86218"/>
                </a:solidFill>
              </a:rPr>
              <a:t>mal</a:t>
            </a:r>
            <a:r>
              <a:rPr lang="en-US" sz="3600" dirty="0"/>
              <a:t> is allocated a resource | malicious]</a:t>
            </a:r>
            <a:endParaRPr lang="en-US" sz="3600" dirty="0">
              <a:solidFill>
                <a:srgbClr val="E86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B3C7-0D1E-4842-A762-0418471C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2" y="894750"/>
            <a:ext cx="10515600" cy="1205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It is impossible for an allocator to be private and live unless the </a:t>
            </a:r>
            <a:r>
              <a:rPr lang="en-US" sz="3600" b="1" dirty="0"/>
              <a:t>number of processes is bounded a priori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EF08D3-8A30-41B2-9362-4982A1FDB216}"/>
              </a:ext>
            </a:extLst>
          </p:cNvPr>
          <p:cNvCxnSpPr/>
          <p:nvPr/>
        </p:nvCxnSpPr>
        <p:spPr>
          <a:xfrm>
            <a:off x="3155092" y="1960604"/>
            <a:ext cx="3912973" cy="0"/>
          </a:xfrm>
          <a:prstGeom prst="line">
            <a:avLst/>
          </a:prstGeom>
          <a:ln w="76200">
            <a:solidFill>
              <a:srgbClr val="E86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E5CF8D-69CE-487B-9CB1-638CC63D6AB1}"/>
              </a:ext>
            </a:extLst>
          </p:cNvPr>
          <p:cNvSpPr txBox="1"/>
          <p:nvPr/>
        </p:nvSpPr>
        <p:spPr>
          <a:xfrm>
            <a:off x="785691" y="2585385"/>
            <a:ext cx="4742004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Universe of all processes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Active processes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Active honest processes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7A4FB12-B9B8-40BF-986E-3B94189A165F}"/>
              </a:ext>
            </a:extLst>
          </p:cNvPr>
          <p:cNvSpPr/>
          <p:nvPr/>
        </p:nvSpPr>
        <p:spPr>
          <a:xfrm>
            <a:off x="6339125" y="2901787"/>
            <a:ext cx="480895" cy="847109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2AF86-6BA4-4FDA-BE2F-0EF643122564}"/>
              </a:ext>
            </a:extLst>
          </p:cNvPr>
          <p:cNvSpPr txBox="1"/>
          <p:nvPr/>
        </p:nvSpPr>
        <p:spPr>
          <a:xfrm>
            <a:off x="7088071" y="2794789"/>
            <a:ext cx="4468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Information-theoretic privacy</a:t>
            </a:r>
          </a:p>
          <a:p>
            <a:r>
              <a:rPr lang="en-US" sz="2800" dirty="0"/>
              <a:t>Computational privacy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71B9A5D-6C3D-409E-82F9-E290F2904D4B}"/>
              </a:ext>
            </a:extLst>
          </p:cNvPr>
          <p:cNvSpPr/>
          <p:nvPr/>
        </p:nvSpPr>
        <p:spPr>
          <a:xfrm>
            <a:off x="6339126" y="4190400"/>
            <a:ext cx="480895" cy="660806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AD472-5626-40BB-9561-F720352D94DB}"/>
              </a:ext>
            </a:extLst>
          </p:cNvPr>
          <p:cNvSpPr txBox="1"/>
          <p:nvPr/>
        </p:nvSpPr>
        <p:spPr>
          <a:xfrm>
            <a:off x="7068065" y="4259193"/>
            <a:ext cx="446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privacy</a:t>
            </a:r>
          </a:p>
        </p:txBody>
      </p:sp>
    </p:spTree>
    <p:extLst>
      <p:ext uri="{BB962C8B-B14F-4D97-AF65-F5344CB8AC3E}">
        <p14:creationId xmlns:p14="http://schemas.microsoft.com/office/powerpoint/2010/main" val="80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DC35-6F18-445C-A29D-05AA011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talk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CA95-C4C7-4E64-9830-203B8B7C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Formalize privacy in this setting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Explain why existing allocators fall short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accent1"/>
                </a:solidFill>
              </a:rPr>
              <a:t>Outline PRA constructions and their costs</a:t>
            </a:r>
          </a:p>
          <a:p>
            <a:endParaRPr lang="en-US" sz="3600" dirty="0"/>
          </a:p>
          <a:p>
            <a:r>
              <a:rPr lang="en-US" sz="3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6875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33F0F6-A847-46A6-B048-811A6237E2FC}"/>
              </a:ext>
            </a:extLst>
          </p:cNvPr>
          <p:cNvSpPr/>
          <p:nvPr/>
        </p:nvSpPr>
        <p:spPr>
          <a:xfrm>
            <a:off x="4831671" y="2866797"/>
            <a:ext cx="2238725" cy="1312426"/>
          </a:xfrm>
          <a:custGeom>
            <a:avLst/>
            <a:gdLst>
              <a:gd name="connsiteX0" fmla="*/ 0 w 2238725"/>
              <a:gd name="connsiteY0" fmla="*/ 218742 h 1312426"/>
              <a:gd name="connsiteX1" fmla="*/ 218742 w 2238725"/>
              <a:gd name="connsiteY1" fmla="*/ 0 h 1312426"/>
              <a:gd name="connsiteX2" fmla="*/ 615015 w 2238725"/>
              <a:gd name="connsiteY2" fmla="*/ 0 h 1312426"/>
              <a:gd name="connsiteX3" fmla="*/ 1065325 w 2238725"/>
              <a:gd name="connsiteY3" fmla="*/ 0 h 1312426"/>
              <a:gd name="connsiteX4" fmla="*/ 1479611 w 2238725"/>
              <a:gd name="connsiteY4" fmla="*/ 0 h 1312426"/>
              <a:gd name="connsiteX5" fmla="*/ 2019983 w 2238725"/>
              <a:gd name="connsiteY5" fmla="*/ 0 h 1312426"/>
              <a:gd name="connsiteX6" fmla="*/ 2238725 w 2238725"/>
              <a:gd name="connsiteY6" fmla="*/ 218742 h 1312426"/>
              <a:gd name="connsiteX7" fmla="*/ 2238725 w 2238725"/>
              <a:gd name="connsiteY7" fmla="*/ 673712 h 1312426"/>
              <a:gd name="connsiteX8" fmla="*/ 2238725 w 2238725"/>
              <a:gd name="connsiteY8" fmla="*/ 1093684 h 1312426"/>
              <a:gd name="connsiteX9" fmla="*/ 2019983 w 2238725"/>
              <a:gd name="connsiteY9" fmla="*/ 1312426 h 1312426"/>
              <a:gd name="connsiteX10" fmla="*/ 1623710 w 2238725"/>
              <a:gd name="connsiteY10" fmla="*/ 1312426 h 1312426"/>
              <a:gd name="connsiteX11" fmla="*/ 1155387 w 2238725"/>
              <a:gd name="connsiteY11" fmla="*/ 1312426 h 1312426"/>
              <a:gd name="connsiteX12" fmla="*/ 723089 w 2238725"/>
              <a:gd name="connsiteY12" fmla="*/ 1312426 h 1312426"/>
              <a:gd name="connsiteX13" fmla="*/ 218742 w 2238725"/>
              <a:gd name="connsiteY13" fmla="*/ 1312426 h 1312426"/>
              <a:gd name="connsiteX14" fmla="*/ 0 w 2238725"/>
              <a:gd name="connsiteY14" fmla="*/ 1093684 h 1312426"/>
              <a:gd name="connsiteX15" fmla="*/ 0 w 2238725"/>
              <a:gd name="connsiteY15" fmla="*/ 664962 h 1312426"/>
              <a:gd name="connsiteX16" fmla="*/ 0 w 2238725"/>
              <a:gd name="connsiteY16" fmla="*/ 218742 h 13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8725" h="1312426" fill="none" extrusionOk="0">
                <a:moveTo>
                  <a:pt x="0" y="218742"/>
                </a:moveTo>
                <a:cubicBezTo>
                  <a:pt x="-6282" y="95597"/>
                  <a:pt x="127716" y="-5583"/>
                  <a:pt x="218742" y="0"/>
                </a:cubicBezTo>
                <a:cubicBezTo>
                  <a:pt x="361678" y="-40742"/>
                  <a:pt x="488923" y="24568"/>
                  <a:pt x="615015" y="0"/>
                </a:cubicBezTo>
                <a:cubicBezTo>
                  <a:pt x="741107" y="-24568"/>
                  <a:pt x="943159" y="13910"/>
                  <a:pt x="1065325" y="0"/>
                </a:cubicBezTo>
                <a:cubicBezTo>
                  <a:pt x="1187491" y="-13910"/>
                  <a:pt x="1333283" y="17588"/>
                  <a:pt x="1479611" y="0"/>
                </a:cubicBezTo>
                <a:cubicBezTo>
                  <a:pt x="1625939" y="-17588"/>
                  <a:pt x="1773114" y="23845"/>
                  <a:pt x="2019983" y="0"/>
                </a:cubicBezTo>
                <a:cubicBezTo>
                  <a:pt x="2150195" y="-6856"/>
                  <a:pt x="2263740" y="107676"/>
                  <a:pt x="2238725" y="218742"/>
                </a:cubicBezTo>
                <a:cubicBezTo>
                  <a:pt x="2285013" y="427747"/>
                  <a:pt x="2210923" y="526445"/>
                  <a:pt x="2238725" y="673712"/>
                </a:cubicBezTo>
                <a:cubicBezTo>
                  <a:pt x="2266527" y="820979"/>
                  <a:pt x="2232669" y="1008473"/>
                  <a:pt x="2238725" y="1093684"/>
                </a:cubicBezTo>
                <a:cubicBezTo>
                  <a:pt x="2255662" y="1205899"/>
                  <a:pt x="2150013" y="1329458"/>
                  <a:pt x="2019983" y="1312426"/>
                </a:cubicBezTo>
                <a:cubicBezTo>
                  <a:pt x="1836297" y="1347705"/>
                  <a:pt x="1812240" y="1303675"/>
                  <a:pt x="1623710" y="1312426"/>
                </a:cubicBezTo>
                <a:cubicBezTo>
                  <a:pt x="1435180" y="1321177"/>
                  <a:pt x="1354101" y="1268911"/>
                  <a:pt x="1155387" y="1312426"/>
                </a:cubicBezTo>
                <a:cubicBezTo>
                  <a:pt x="956673" y="1355941"/>
                  <a:pt x="912030" y="1264717"/>
                  <a:pt x="723089" y="1312426"/>
                </a:cubicBezTo>
                <a:cubicBezTo>
                  <a:pt x="534148" y="1360135"/>
                  <a:pt x="398469" y="1254892"/>
                  <a:pt x="218742" y="1312426"/>
                </a:cubicBezTo>
                <a:cubicBezTo>
                  <a:pt x="94438" y="1307911"/>
                  <a:pt x="15878" y="1226322"/>
                  <a:pt x="0" y="1093684"/>
                </a:cubicBezTo>
                <a:cubicBezTo>
                  <a:pt x="-21081" y="1002581"/>
                  <a:pt x="51026" y="771635"/>
                  <a:pt x="0" y="664962"/>
                </a:cubicBezTo>
                <a:cubicBezTo>
                  <a:pt x="-51026" y="558289"/>
                  <a:pt x="33905" y="347290"/>
                  <a:pt x="0" y="218742"/>
                </a:cubicBezTo>
                <a:close/>
              </a:path>
              <a:path w="2238725" h="1312426" stroke="0" extrusionOk="0">
                <a:moveTo>
                  <a:pt x="0" y="218742"/>
                </a:moveTo>
                <a:cubicBezTo>
                  <a:pt x="14367" y="73023"/>
                  <a:pt x="104517" y="11448"/>
                  <a:pt x="218742" y="0"/>
                </a:cubicBezTo>
                <a:cubicBezTo>
                  <a:pt x="378583" y="-11044"/>
                  <a:pt x="506032" y="21723"/>
                  <a:pt x="633027" y="0"/>
                </a:cubicBezTo>
                <a:cubicBezTo>
                  <a:pt x="760022" y="-21723"/>
                  <a:pt x="932597" y="30090"/>
                  <a:pt x="1029300" y="0"/>
                </a:cubicBezTo>
                <a:cubicBezTo>
                  <a:pt x="1126003" y="-30090"/>
                  <a:pt x="1309578" y="11590"/>
                  <a:pt x="1443586" y="0"/>
                </a:cubicBezTo>
                <a:cubicBezTo>
                  <a:pt x="1577594" y="-11590"/>
                  <a:pt x="1881582" y="57935"/>
                  <a:pt x="2019983" y="0"/>
                </a:cubicBezTo>
                <a:cubicBezTo>
                  <a:pt x="2121599" y="-9121"/>
                  <a:pt x="2237129" y="88755"/>
                  <a:pt x="2238725" y="218742"/>
                </a:cubicBezTo>
                <a:cubicBezTo>
                  <a:pt x="2249062" y="353472"/>
                  <a:pt x="2229260" y="476252"/>
                  <a:pt x="2238725" y="629965"/>
                </a:cubicBezTo>
                <a:cubicBezTo>
                  <a:pt x="2248190" y="783678"/>
                  <a:pt x="2223234" y="930565"/>
                  <a:pt x="2238725" y="1093684"/>
                </a:cubicBezTo>
                <a:cubicBezTo>
                  <a:pt x="2245376" y="1224001"/>
                  <a:pt x="2143387" y="1315667"/>
                  <a:pt x="2019983" y="1312426"/>
                </a:cubicBezTo>
                <a:cubicBezTo>
                  <a:pt x="1864719" y="1367740"/>
                  <a:pt x="1732150" y="1295351"/>
                  <a:pt x="1533648" y="1312426"/>
                </a:cubicBezTo>
                <a:cubicBezTo>
                  <a:pt x="1335146" y="1329501"/>
                  <a:pt x="1331677" y="1299664"/>
                  <a:pt x="1137375" y="1312426"/>
                </a:cubicBezTo>
                <a:cubicBezTo>
                  <a:pt x="943073" y="1325188"/>
                  <a:pt x="889051" y="1265538"/>
                  <a:pt x="723089" y="1312426"/>
                </a:cubicBezTo>
                <a:cubicBezTo>
                  <a:pt x="557127" y="1359314"/>
                  <a:pt x="347043" y="1289632"/>
                  <a:pt x="218742" y="1312426"/>
                </a:cubicBezTo>
                <a:cubicBezTo>
                  <a:pt x="105623" y="1327534"/>
                  <a:pt x="873" y="1220359"/>
                  <a:pt x="0" y="1093684"/>
                </a:cubicBezTo>
                <a:cubicBezTo>
                  <a:pt x="-17808" y="999286"/>
                  <a:pt x="6618" y="764277"/>
                  <a:pt x="0" y="647464"/>
                </a:cubicBezTo>
                <a:cubicBezTo>
                  <a:pt x="-6618" y="530651"/>
                  <a:pt x="31763" y="423225"/>
                  <a:pt x="0" y="218742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E4AB80-80D1-4D87-8579-358FEF22B821}"/>
              </a:ext>
            </a:extLst>
          </p:cNvPr>
          <p:cNvSpPr/>
          <p:nvPr/>
        </p:nvSpPr>
        <p:spPr>
          <a:xfrm>
            <a:off x="7783149" y="2866533"/>
            <a:ext cx="2238725" cy="1312426"/>
          </a:xfrm>
          <a:custGeom>
            <a:avLst/>
            <a:gdLst>
              <a:gd name="connsiteX0" fmla="*/ 0 w 2238725"/>
              <a:gd name="connsiteY0" fmla="*/ 218742 h 1312426"/>
              <a:gd name="connsiteX1" fmla="*/ 218742 w 2238725"/>
              <a:gd name="connsiteY1" fmla="*/ 0 h 1312426"/>
              <a:gd name="connsiteX2" fmla="*/ 615015 w 2238725"/>
              <a:gd name="connsiteY2" fmla="*/ 0 h 1312426"/>
              <a:gd name="connsiteX3" fmla="*/ 1065325 w 2238725"/>
              <a:gd name="connsiteY3" fmla="*/ 0 h 1312426"/>
              <a:gd name="connsiteX4" fmla="*/ 1479611 w 2238725"/>
              <a:gd name="connsiteY4" fmla="*/ 0 h 1312426"/>
              <a:gd name="connsiteX5" fmla="*/ 2019983 w 2238725"/>
              <a:gd name="connsiteY5" fmla="*/ 0 h 1312426"/>
              <a:gd name="connsiteX6" fmla="*/ 2238725 w 2238725"/>
              <a:gd name="connsiteY6" fmla="*/ 218742 h 1312426"/>
              <a:gd name="connsiteX7" fmla="*/ 2238725 w 2238725"/>
              <a:gd name="connsiteY7" fmla="*/ 673712 h 1312426"/>
              <a:gd name="connsiteX8" fmla="*/ 2238725 w 2238725"/>
              <a:gd name="connsiteY8" fmla="*/ 1093684 h 1312426"/>
              <a:gd name="connsiteX9" fmla="*/ 2019983 w 2238725"/>
              <a:gd name="connsiteY9" fmla="*/ 1312426 h 1312426"/>
              <a:gd name="connsiteX10" fmla="*/ 1623710 w 2238725"/>
              <a:gd name="connsiteY10" fmla="*/ 1312426 h 1312426"/>
              <a:gd name="connsiteX11" fmla="*/ 1155387 w 2238725"/>
              <a:gd name="connsiteY11" fmla="*/ 1312426 h 1312426"/>
              <a:gd name="connsiteX12" fmla="*/ 723089 w 2238725"/>
              <a:gd name="connsiteY12" fmla="*/ 1312426 h 1312426"/>
              <a:gd name="connsiteX13" fmla="*/ 218742 w 2238725"/>
              <a:gd name="connsiteY13" fmla="*/ 1312426 h 1312426"/>
              <a:gd name="connsiteX14" fmla="*/ 0 w 2238725"/>
              <a:gd name="connsiteY14" fmla="*/ 1093684 h 1312426"/>
              <a:gd name="connsiteX15" fmla="*/ 0 w 2238725"/>
              <a:gd name="connsiteY15" fmla="*/ 664962 h 1312426"/>
              <a:gd name="connsiteX16" fmla="*/ 0 w 2238725"/>
              <a:gd name="connsiteY16" fmla="*/ 218742 h 13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8725" h="1312426" fill="none" extrusionOk="0">
                <a:moveTo>
                  <a:pt x="0" y="218742"/>
                </a:moveTo>
                <a:cubicBezTo>
                  <a:pt x="-6282" y="95597"/>
                  <a:pt x="127716" y="-5583"/>
                  <a:pt x="218742" y="0"/>
                </a:cubicBezTo>
                <a:cubicBezTo>
                  <a:pt x="361678" y="-40742"/>
                  <a:pt x="488923" y="24568"/>
                  <a:pt x="615015" y="0"/>
                </a:cubicBezTo>
                <a:cubicBezTo>
                  <a:pt x="741107" y="-24568"/>
                  <a:pt x="943159" y="13910"/>
                  <a:pt x="1065325" y="0"/>
                </a:cubicBezTo>
                <a:cubicBezTo>
                  <a:pt x="1187491" y="-13910"/>
                  <a:pt x="1333283" y="17588"/>
                  <a:pt x="1479611" y="0"/>
                </a:cubicBezTo>
                <a:cubicBezTo>
                  <a:pt x="1625939" y="-17588"/>
                  <a:pt x="1773114" y="23845"/>
                  <a:pt x="2019983" y="0"/>
                </a:cubicBezTo>
                <a:cubicBezTo>
                  <a:pt x="2150195" y="-6856"/>
                  <a:pt x="2263740" y="107676"/>
                  <a:pt x="2238725" y="218742"/>
                </a:cubicBezTo>
                <a:cubicBezTo>
                  <a:pt x="2285013" y="427747"/>
                  <a:pt x="2210923" y="526445"/>
                  <a:pt x="2238725" y="673712"/>
                </a:cubicBezTo>
                <a:cubicBezTo>
                  <a:pt x="2266527" y="820979"/>
                  <a:pt x="2232669" y="1008473"/>
                  <a:pt x="2238725" y="1093684"/>
                </a:cubicBezTo>
                <a:cubicBezTo>
                  <a:pt x="2255662" y="1205899"/>
                  <a:pt x="2150013" y="1329458"/>
                  <a:pt x="2019983" y="1312426"/>
                </a:cubicBezTo>
                <a:cubicBezTo>
                  <a:pt x="1836297" y="1347705"/>
                  <a:pt x="1812240" y="1303675"/>
                  <a:pt x="1623710" y="1312426"/>
                </a:cubicBezTo>
                <a:cubicBezTo>
                  <a:pt x="1435180" y="1321177"/>
                  <a:pt x="1354101" y="1268911"/>
                  <a:pt x="1155387" y="1312426"/>
                </a:cubicBezTo>
                <a:cubicBezTo>
                  <a:pt x="956673" y="1355941"/>
                  <a:pt x="912030" y="1264717"/>
                  <a:pt x="723089" y="1312426"/>
                </a:cubicBezTo>
                <a:cubicBezTo>
                  <a:pt x="534148" y="1360135"/>
                  <a:pt x="398469" y="1254892"/>
                  <a:pt x="218742" y="1312426"/>
                </a:cubicBezTo>
                <a:cubicBezTo>
                  <a:pt x="94438" y="1307911"/>
                  <a:pt x="15878" y="1226322"/>
                  <a:pt x="0" y="1093684"/>
                </a:cubicBezTo>
                <a:cubicBezTo>
                  <a:pt x="-21081" y="1002581"/>
                  <a:pt x="51026" y="771635"/>
                  <a:pt x="0" y="664962"/>
                </a:cubicBezTo>
                <a:cubicBezTo>
                  <a:pt x="-51026" y="558289"/>
                  <a:pt x="33905" y="347290"/>
                  <a:pt x="0" y="218742"/>
                </a:cubicBezTo>
                <a:close/>
              </a:path>
              <a:path w="2238725" h="1312426" stroke="0" extrusionOk="0">
                <a:moveTo>
                  <a:pt x="0" y="218742"/>
                </a:moveTo>
                <a:cubicBezTo>
                  <a:pt x="14367" y="73023"/>
                  <a:pt x="104517" y="11448"/>
                  <a:pt x="218742" y="0"/>
                </a:cubicBezTo>
                <a:cubicBezTo>
                  <a:pt x="378583" y="-11044"/>
                  <a:pt x="506032" y="21723"/>
                  <a:pt x="633027" y="0"/>
                </a:cubicBezTo>
                <a:cubicBezTo>
                  <a:pt x="760022" y="-21723"/>
                  <a:pt x="932597" y="30090"/>
                  <a:pt x="1029300" y="0"/>
                </a:cubicBezTo>
                <a:cubicBezTo>
                  <a:pt x="1126003" y="-30090"/>
                  <a:pt x="1309578" y="11590"/>
                  <a:pt x="1443586" y="0"/>
                </a:cubicBezTo>
                <a:cubicBezTo>
                  <a:pt x="1577594" y="-11590"/>
                  <a:pt x="1881582" y="57935"/>
                  <a:pt x="2019983" y="0"/>
                </a:cubicBezTo>
                <a:cubicBezTo>
                  <a:pt x="2121599" y="-9121"/>
                  <a:pt x="2237129" y="88755"/>
                  <a:pt x="2238725" y="218742"/>
                </a:cubicBezTo>
                <a:cubicBezTo>
                  <a:pt x="2249062" y="353472"/>
                  <a:pt x="2229260" y="476252"/>
                  <a:pt x="2238725" y="629965"/>
                </a:cubicBezTo>
                <a:cubicBezTo>
                  <a:pt x="2248190" y="783678"/>
                  <a:pt x="2223234" y="930565"/>
                  <a:pt x="2238725" y="1093684"/>
                </a:cubicBezTo>
                <a:cubicBezTo>
                  <a:pt x="2245376" y="1224001"/>
                  <a:pt x="2143387" y="1315667"/>
                  <a:pt x="2019983" y="1312426"/>
                </a:cubicBezTo>
                <a:cubicBezTo>
                  <a:pt x="1864719" y="1367740"/>
                  <a:pt x="1732150" y="1295351"/>
                  <a:pt x="1533648" y="1312426"/>
                </a:cubicBezTo>
                <a:cubicBezTo>
                  <a:pt x="1335146" y="1329501"/>
                  <a:pt x="1331677" y="1299664"/>
                  <a:pt x="1137375" y="1312426"/>
                </a:cubicBezTo>
                <a:cubicBezTo>
                  <a:pt x="943073" y="1325188"/>
                  <a:pt x="889051" y="1265538"/>
                  <a:pt x="723089" y="1312426"/>
                </a:cubicBezTo>
                <a:cubicBezTo>
                  <a:pt x="557127" y="1359314"/>
                  <a:pt x="347043" y="1289632"/>
                  <a:pt x="218742" y="1312426"/>
                </a:cubicBezTo>
                <a:cubicBezTo>
                  <a:pt x="105623" y="1327534"/>
                  <a:pt x="873" y="1220359"/>
                  <a:pt x="0" y="1093684"/>
                </a:cubicBezTo>
                <a:cubicBezTo>
                  <a:pt x="-17808" y="999286"/>
                  <a:pt x="6618" y="764277"/>
                  <a:pt x="0" y="647464"/>
                </a:cubicBezTo>
                <a:cubicBezTo>
                  <a:pt x="-6618" y="530651"/>
                  <a:pt x="31763" y="423225"/>
                  <a:pt x="0" y="218742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E7FCE61-EF3C-4367-98D9-D2D968E3AF6C}"/>
              </a:ext>
            </a:extLst>
          </p:cNvPr>
          <p:cNvSpPr/>
          <p:nvPr/>
        </p:nvSpPr>
        <p:spPr>
          <a:xfrm>
            <a:off x="7869193" y="5355838"/>
            <a:ext cx="2238725" cy="1312426"/>
          </a:xfrm>
          <a:custGeom>
            <a:avLst/>
            <a:gdLst>
              <a:gd name="connsiteX0" fmla="*/ 0 w 2238725"/>
              <a:gd name="connsiteY0" fmla="*/ 218742 h 1312426"/>
              <a:gd name="connsiteX1" fmla="*/ 218742 w 2238725"/>
              <a:gd name="connsiteY1" fmla="*/ 0 h 1312426"/>
              <a:gd name="connsiteX2" fmla="*/ 615015 w 2238725"/>
              <a:gd name="connsiteY2" fmla="*/ 0 h 1312426"/>
              <a:gd name="connsiteX3" fmla="*/ 1065325 w 2238725"/>
              <a:gd name="connsiteY3" fmla="*/ 0 h 1312426"/>
              <a:gd name="connsiteX4" fmla="*/ 1479611 w 2238725"/>
              <a:gd name="connsiteY4" fmla="*/ 0 h 1312426"/>
              <a:gd name="connsiteX5" fmla="*/ 2019983 w 2238725"/>
              <a:gd name="connsiteY5" fmla="*/ 0 h 1312426"/>
              <a:gd name="connsiteX6" fmla="*/ 2238725 w 2238725"/>
              <a:gd name="connsiteY6" fmla="*/ 218742 h 1312426"/>
              <a:gd name="connsiteX7" fmla="*/ 2238725 w 2238725"/>
              <a:gd name="connsiteY7" fmla="*/ 673712 h 1312426"/>
              <a:gd name="connsiteX8" fmla="*/ 2238725 w 2238725"/>
              <a:gd name="connsiteY8" fmla="*/ 1093684 h 1312426"/>
              <a:gd name="connsiteX9" fmla="*/ 2019983 w 2238725"/>
              <a:gd name="connsiteY9" fmla="*/ 1312426 h 1312426"/>
              <a:gd name="connsiteX10" fmla="*/ 1623710 w 2238725"/>
              <a:gd name="connsiteY10" fmla="*/ 1312426 h 1312426"/>
              <a:gd name="connsiteX11" fmla="*/ 1155387 w 2238725"/>
              <a:gd name="connsiteY11" fmla="*/ 1312426 h 1312426"/>
              <a:gd name="connsiteX12" fmla="*/ 723089 w 2238725"/>
              <a:gd name="connsiteY12" fmla="*/ 1312426 h 1312426"/>
              <a:gd name="connsiteX13" fmla="*/ 218742 w 2238725"/>
              <a:gd name="connsiteY13" fmla="*/ 1312426 h 1312426"/>
              <a:gd name="connsiteX14" fmla="*/ 0 w 2238725"/>
              <a:gd name="connsiteY14" fmla="*/ 1093684 h 1312426"/>
              <a:gd name="connsiteX15" fmla="*/ 0 w 2238725"/>
              <a:gd name="connsiteY15" fmla="*/ 664962 h 1312426"/>
              <a:gd name="connsiteX16" fmla="*/ 0 w 2238725"/>
              <a:gd name="connsiteY16" fmla="*/ 218742 h 13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8725" h="1312426" fill="none" extrusionOk="0">
                <a:moveTo>
                  <a:pt x="0" y="218742"/>
                </a:moveTo>
                <a:cubicBezTo>
                  <a:pt x="-6282" y="95597"/>
                  <a:pt x="127716" y="-5583"/>
                  <a:pt x="218742" y="0"/>
                </a:cubicBezTo>
                <a:cubicBezTo>
                  <a:pt x="361678" y="-40742"/>
                  <a:pt x="488923" y="24568"/>
                  <a:pt x="615015" y="0"/>
                </a:cubicBezTo>
                <a:cubicBezTo>
                  <a:pt x="741107" y="-24568"/>
                  <a:pt x="943159" y="13910"/>
                  <a:pt x="1065325" y="0"/>
                </a:cubicBezTo>
                <a:cubicBezTo>
                  <a:pt x="1187491" y="-13910"/>
                  <a:pt x="1333283" y="17588"/>
                  <a:pt x="1479611" y="0"/>
                </a:cubicBezTo>
                <a:cubicBezTo>
                  <a:pt x="1625939" y="-17588"/>
                  <a:pt x="1773114" y="23845"/>
                  <a:pt x="2019983" y="0"/>
                </a:cubicBezTo>
                <a:cubicBezTo>
                  <a:pt x="2150195" y="-6856"/>
                  <a:pt x="2263740" y="107676"/>
                  <a:pt x="2238725" y="218742"/>
                </a:cubicBezTo>
                <a:cubicBezTo>
                  <a:pt x="2285013" y="427747"/>
                  <a:pt x="2210923" y="526445"/>
                  <a:pt x="2238725" y="673712"/>
                </a:cubicBezTo>
                <a:cubicBezTo>
                  <a:pt x="2266527" y="820979"/>
                  <a:pt x="2232669" y="1008473"/>
                  <a:pt x="2238725" y="1093684"/>
                </a:cubicBezTo>
                <a:cubicBezTo>
                  <a:pt x="2255662" y="1205899"/>
                  <a:pt x="2150013" y="1329458"/>
                  <a:pt x="2019983" y="1312426"/>
                </a:cubicBezTo>
                <a:cubicBezTo>
                  <a:pt x="1836297" y="1347705"/>
                  <a:pt x="1812240" y="1303675"/>
                  <a:pt x="1623710" y="1312426"/>
                </a:cubicBezTo>
                <a:cubicBezTo>
                  <a:pt x="1435180" y="1321177"/>
                  <a:pt x="1354101" y="1268911"/>
                  <a:pt x="1155387" y="1312426"/>
                </a:cubicBezTo>
                <a:cubicBezTo>
                  <a:pt x="956673" y="1355941"/>
                  <a:pt x="912030" y="1264717"/>
                  <a:pt x="723089" y="1312426"/>
                </a:cubicBezTo>
                <a:cubicBezTo>
                  <a:pt x="534148" y="1360135"/>
                  <a:pt x="398469" y="1254892"/>
                  <a:pt x="218742" y="1312426"/>
                </a:cubicBezTo>
                <a:cubicBezTo>
                  <a:pt x="94438" y="1307911"/>
                  <a:pt x="15878" y="1226322"/>
                  <a:pt x="0" y="1093684"/>
                </a:cubicBezTo>
                <a:cubicBezTo>
                  <a:pt x="-21081" y="1002581"/>
                  <a:pt x="51026" y="771635"/>
                  <a:pt x="0" y="664962"/>
                </a:cubicBezTo>
                <a:cubicBezTo>
                  <a:pt x="-51026" y="558289"/>
                  <a:pt x="33905" y="347290"/>
                  <a:pt x="0" y="218742"/>
                </a:cubicBezTo>
                <a:close/>
              </a:path>
              <a:path w="2238725" h="1312426" stroke="0" extrusionOk="0">
                <a:moveTo>
                  <a:pt x="0" y="218742"/>
                </a:moveTo>
                <a:cubicBezTo>
                  <a:pt x="14367" y="73023"/>
                  <a:pt x="104517" y="11448"/>
                  <a:pt x="218742" y="0"/>
                </a:cubicBezTo>
                <a:cubicBezTo>
                  <a:pt x="378583" y="-11044"/>
                  <a:pt x="506032" y="21723"/>
                  <a:pt x="633027" y="0"/>
                </a:cubicBezTo>
                <a:cubicBezTo>
                  <a:pt x="760022" y="-21723"/>
                  <a:pt x="932597" y="30090"/>
                  <a:pt x="1029300" y="0"/>
                </a:cubicBezTo>
                <a:cubicBezTo>
                  <a:pt x="1126003" y="-30090"/>
                  <a:pt x="1309578" y="11590"/>
                  <a:pt x="1443586" y="0"/>
                </a:cubicBezTo>
                <a:cubicBezTo>
                  <a:pt x="1577594" y="-11590"/>
                  <a:pt x="1881582" y="57935"/>
                  <a:pt x="2019983" y="0"/>
                </a:cubicBezTo>
                <a:cubicBezTo>
                  <a:pt x="2121599" y="-9121"/>
                  <a:pt x="2237129" y="88755"/>
                  <a:pt x="2238725" y="218742"/>
                </a:cubicBezTo>
                <a:cubicBezTo>
                  <a:pt x="2249062" y="353472"/>
                  <a:pt x="2229260" y="476252"/>
                  <a:pt x="2238725" y="629965"/>
                </a:cubicBezTo>
                <a:cubicBezTo>
                  <a:pt x="2248190" y="783678"/>
                  <a:pt x="2223234" y="930565"/>
                  <a:pt x="2238725" y="1093684"/>
                </a:cubicBezTo>
                <a:cubicBezTo>
                  <a:pt x="2245376" y="1224001"/>
                  <a:pt x="2143387" y="1315667"/>
                  <a:pt x="2019983" y="1312426"/>
                </a:cubicBezTo>
                <a:cubicBezTo>
                  <a:pt x="1864719" y="1367740"/>
                  <a:pt x="1732150" y="1295351"/>
                  <a:pt x="1533648" y="1312426"/>
                </a:cubicBezTo>
                <a:cubicBezTo>
                  <a:pt x="1335146" y="1329501"/>
                  <a:pt x="1331677" y="1299664"/>
                  <a:pt x="1137375" y="1312426"/>
                </a:cubicBezTo>
                <a:cubicBezTo>
                  <a:pt x="943073" y="1325188"/>
                  <a:pt x="889051" y="1265538"/>
                  <a:pt x="723089" y="1312426"/>
                </a:cubicBezTo>
                <a:cubicBezTo>
                  <a:pt x="557127" y="1359314"/>
                  <a:pt x="347043" y="1289632"/>
                  <a:pt x="218742" y="1312426"/>
                </a:cubicBezTo>
                <a:cubicBezTo>
                  <a:pt x="105623" y="1327534"/>
                  <a:pt x="873" y="1220359"/>
                  <a:pt x="0" y="1093684"/>
                </a:cubicBezTo>
                <a:cubicBezTo>
                  <a:pt x="-17808" y="999286"/>
                  <a:pt x="6618" y="764277"/>
                  <a:pt x="0" y="647464"/>
                </a:cubicBezTo>
                <a:cubicBezTo>
                  <a:pt x="-6618" y="530651"/>
                  <a:pt x="31763" y="423225"/>
                  <a:pt x="0" y="218742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F032AE7-F6EA-4080-8C25-08CBA311DF66}"/>
              </a:ext>
            </a:extLst>
          </p:cNvPr>
          <p:cNvSpPr/>
          <p:nvPr/>
        </p:nvSpPr>
        <p:spPr>
          <a:xfrm>
            <a:off x="1880193" y="1593904"/>
            <a:ext cx="2238725" cy="1312426"/>
          </a:xfrm>
          <a:custGeom>
            <a:avLst/>
            <a:gdLst>
              <a:gd name="connsiteX0" fmla="*/ 0 w 2238725"/>
              <a:gd name="connsiteY0" fmla="*/ 218742 h 1312426"/>
              <a:gd name="connsiteX1" fmla="*/ 218742 w 2238725"/>
              <a:gd name="connsiteY1" fmla="*/ 0 h 1312426"/>
              <a:gd name="connsiteX2" fmla="*/ 615015 w 2238725"/>
              <a:gd name="connsiteY2" fmla="*/ 0 h 1312426"/>
              <a:gd name="connsiteX3" fmla="*/ 1065325 w 2238725"/>
              <a:gd name="connsiteY3" fmla="*/ 0 h 1312426"/>
              <a:gd name="connsiteX4" fmla="*/ 1479611 w 2238725"/>
              <a:gd name="connsiteY4" fmla="*/ 0 h 1312426"/>
              <a:gd name="connsiteX5" fmla="*/ 2019983 w 2238725"/>
              <a:gd name="connsiteY5" fmla="*/ 0 h 1312426"/>
              <a:gd name="connsiteX6" fmla="*/ 2238725 w 2238725"/>
              <a:gd name="connsiteY6" fmla="*/ 218742 h 1312426"/>
              <a:gd name="connsiteX7" fmla="*/ 2238725 w 2238725"/>
              <a:gd name="connsiteY7" fmla="*/ 673712 h 1312426"/>
              <a:gd name="connsiteX8" fmla="*/ 2238725 w 2238725"/>
              <a:gd name="connsiteY8" fmla="*/ 1093684 h 1312426"/>
              <a:gd name="connsiteX9" fmla="*/ 2019983 w 2238725"/>
              <a:gd name="connsiteY9" fmla="*/ 1312426 h 1312426"/>
              <a:gd name="connsiteX10" fmla="*/ 1623710 w 2238725"/>
              <a:gd name="connsiteY10" fmla="*/ 1312426 h 1312426"/>
              <a:gd name="connsiteX11" fmla="*/ 1155387 w 2238725"/>
              <a:gd name="connsiteY11" fmla="*/ 1312426 h 1312426"/>
              <a:gd name="connsiteX12" fmla="*/ 723089 w 2238725"/>
              <a:gd name="connsiteY12" fmla="*/ 1312426 h 1312426"/>
              <a:gd name="connsiteX13" fmla="*/ 218742 w 2238725"/>
              <a:gd name="connsiteY13" fmla="*/ 1312426 h 1312426"/>
              <a:gd name="connsiteX14" fmla="*/ 0 w 2238725"/>
              <a:gd name="connsiteY14" fmla="*/ 1093684 h 1312426"/>
              <a:gd name="connsiteX15" fmla="*/ 0 w 2238725"/>
              <a:gd name="connsiteY15" fmla="*/ 664962 h 1312426"/>
              <a:gd name="connsiteX16" fmla="*/ 0 w 2238725"/>
              <a:gd name="connsiteY16" fmla="*/ 218742 h 13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8725" h="1312426" fill="none" extrusionOk="0">
                <a:moveTo>
                  <a:pt x="0" y="218742"/>
                </a:moveTo>
                <a:cubicBezTo>
                  <a:pt x="-6282" y="95597"/>
                  <a:pt x="127716" y="-5583"/>
                  <a:pt x="218742" y="0"/>
                </a:cubicBezTo>
                <a:cubicBezTo>
                  <a:pt x="361678" y="-40742"/>
                  <a:pt x="488923" y="24568"/>
                  <a:pt x="615015" y="0"/>
                </a:cubicBezTo>
                <a:cubicBezTo>
                  <a:pt x="741107" y="-24568"/>
                  <a:pt x="943159" y="13910"/>
                  <a:pt x="1065325" y="0"/>
                </a:cubicBezTo>
                <a:cubicBezTo>
                  <a:pt x="1187491" y="-13910"/>
                  <a:pt x="1333283" y="17588"/>
                  <a:pt x="1479611" y="0"/>
                </a:cubicBezTo>
                <a:cubicBezTo>
                  <a:pt x="1625939" y="-17588"/>
                  <a:pt x="1773114" y="23845"/>
                  <a:pt x="2019983" y="0"/>
                </a:cubicBezTo>
                <a:cubicBezTo>
                  <a:pt x="2150195" y="-6856"/>
                  <a:pt x="2263740" y="107676"/>
                  <a:pt x="2238725" y="218742"/>
                </a:cubicBezTo>
                <a:cubicBezTo>
                  <a:pt x="2285013" y="427747"/>
                  <a:pt x="2210923" y="526445"/>
                  <a:pt x="2238725" y="673712"/>
                </a:cubicBezTo>
                <a:cubicBezTo>
                  <a:pt x="2266527" y="820979"/>
                  <a:pt x="2232669" y="1008473"/>
                  <a:pt x="2238725" y="1093684"/>
                </a:cubicBezTo>
                <a:cubicBezTo>
                  <a:pt x="2255662" y="1205899"/>
                  <a:pt x="2150013" y="1329458"/>
                  <a:pt x="2019983" y="1312426"/>
                </a:cubicBezTo>
                <a:cubicBezTo>
                  <a:pt x="1836297" y="1347705"/>
                  <a:pt x="1812240" y="1303675"/>
                  <a:pt x="1623710" y="1312426"/>
                </a:cubicBezTo>
                <a:cubicBezTo>
                  <a:pt x="1435180" y="1321177"/>
                  <a:pt x="1354101" y="1268911"/>
                  <a:pt x="1155387" y="1312426"/>
                </a:cubicBezTo>
                <a:cubicBezTo>
                  <a:pt x="956673" y="1355941"/>
                  <a:pt x="912030" y="1264717"/>
                  <a:pt x="723089" y="1312426"/>
                </a:cubicBezTo>
                <a:cubicBezTo>
                  <a:pt x="534148" y="1360135"/>
                  <a:pt x="398469" y="1254892"/>
                  <a:pt x="218742" y="1312426"/>
                </a:cubicBezTo>
                <a:cubicBezTo>
                  <a:pt x="94438" y="1307911"/>
                  <a:pt x="15878" y="1226322"/>
                  <a:pt x="0" y="1093684"/>
                </a:cubicBezTo>
                <a:cubicBezTo>
                  <a:pt x="-21081" y="1002581"/>
                  <a:pt x="51026" y="771635"/>
                  <a:pt x="0" y="664962"/>
                </a:cubicBezTo>
                <a:cubicBezTo>
                  <a:pt x="-51026" y="558289"/>
                  <a:pt x="33905" y="347290"/>
                  <a:pt x="0" y="218742"/>
                </a:cubicBezTo>
                <a:close/>
              </a:path>
              <a:path w="2238725" h="1312426" stroke="0" extrusionOk="0">
                <a:moveTo>
                  <a:pt x="0" y="218742"/>
                </a:moveTo>
                <a:cubicBezTo>
                  <a:pt x="14367" y="73023"/>
                  <a:pt x="104517" y="11448"/>
                  <a:pt x="218742" y="0"/>
                </a:cubicBezTo>
                <a:cubicBezTo>
                  <a:pt x="378583" y="-11044"/>
                  <a:pt x="506032" y="21723"/>
                  <a:pt x="633027" y="0"/>
                </a:cubicBezTo>
                <a:cubicBezTo>
                  <a:pt x="760022" y="-21723"/>
                  <a:pt x="932597" y="30090"/>
                  <a:pt x="1029300" y="0"/>
                </a:cubicBezTo>
                <a:cubicBezTo>
                  <a:pt x="1126003" y="-30090"/>
                  <a:pt x="1309578" y="11590"/>
                  <a:pt x="1443586" y="0"/>
                </a:cubicBezTo>
                <a:cubicBezTo>
                  <a:pt x="1577594" y="-11590"/>
                  <a:pt x="1881582" y="57935"/>
                  <a:pt x="2019983" y="0"/>
                </a:cubicBezTo>
                <a:cubicBezTo>
                  <a:pt x="2121599" y="-9121"/>
                  <a:pt x="2237129" y="88755"/>
                  <a:pt x="2238725" y="218742"/>
                </a:cubicBezTo>
                <a:cubicBezTo>
                  <a:pt x="2249062" y="353472"/>
                  <a:pt x="2229260" y="476252"/>
                  <a:pt x="2238725" y="629965"/>
                </a:cubicBezTo>
                <a:cubicBezTo>
                  <a:pt x="2248190" y="783678"/>
                  <a:pt x="2223234" y="930565"/>
                  <a:pt x="2238725" y="1093684"/>
                </a:cubicBezTo>
                <a:cubicBezTo>
                  <a:pt x="2245376" y="1224001"/>
                  <a:pt x="2143387" y="1315667"/>
                  <a:pt x="2019983" y="1312426"/>
                </a:cubicBezTo>
                <a:cubicBezTo>
                  <a:pt x="1864719" y="1367740"/>
                  <a:pt x="1732150" y="1295351"/>
                  <a:pt x="1533648" y="1312426"/>
                </a:cubicBezTo>
                <a:cubicBezTo>
                  <a:pt x="1335146" y="1329501"/>
                  <a:pt x="1331677" y="1299664"/>
                  <a:pt x="1137375" y="1312426"/>
                </a:cubicBezTo>
                <a:cubicBezTo>
                  <a:pt x="943073" y="1325188"/>
                  <a:pt x="889051" y="1265538"/>
                  <a:pt x="723089" y="1312426"/>
                </a:cubicBezTo>
                <a:cubicBezTo>
                  <a:pt x="557127" y="1359314"/>
                  <a:pt x="347043" y="1289632"/>
                  <a:pt x="218742" y="1312426"/>
                </a:cubicBezTo>
                <a:cubicBezTo>
                  <a:pt x="105623" y="1327534"/>
                  <a:pt x="873" y="1220359"/>
                  <a:pt x="0" y="1093684"/>
                </a:cubicBezTo>
                <a:cubicBezTo>
                  <a:pt x="-17808" y="999286"/>
                  <a:pt x="6618" y="764277"/>
                  <a:pt x="0" y="647464"/>
                </a:cubicBezTo>
                <a:cubicBezTo>
                  <a:pt x="-6618" y="530651"/>
                  <a:pt x="31763" y="423225"/>
                  <a:pt x="0" y="218742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F7E25-9D6E-485D-82DF-4D23EAA6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Slot-based allocator (bounded universe)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40D301-A95A-4FD5-BD39-3BF6CB306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1966686" y="1690688"/>
            <a:ext cx="1893836" cy="113577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BB8CBF-23B0-47B6-95B9-484ED34F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1918352" y="2986197"/>
            <a:ext cx="1893836" cy="113577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FFCD48-7735-4CD9-B649-3F2D03D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1884409" y="5444164"/>
            <a:ext cx="1893836" cy="11357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A92F9-14C5-48D0-A772-960BE49CD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1884409" y="4253693"/>
            <a:ext cx="1893836" cy="11357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2083F-B8E5-445D-AC15-BBADD90F2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4961140" y="1690688"/>
            <a:ext cx="1893836" cy="113577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547EBA-4269-429F-98C4-87E6030F9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4912806" y="2986197"/>
            <a:ext cx="1893836" cy="113577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1F2090-35B6-40F2-B23B-ABAEB674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4878863" y="5444164"/>
            <a:ext cx="1893836" cy="113577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826EEE-1033-4DCA-87CD-FE8862F06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4878863" y="4253693"/>
            <a:ext cx="1893836" cy="113577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002CFB-89E5-4174-9744-8C9646651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7955594" y="1690688"/>
            <a:ext cx="1893836" cy="1135775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8A38D2-4D29-4C6F-9E66-5801400E5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7907260" y="2986197"/>
            <a:ext cx="1893836" cy="1135775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C4B5EB-69F1-44C4-968A-8378F5AF1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7873317" y="5444164"/>
            <a:ext cx="1893836" cy="1135775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825717-07D5-4E08-A1AD-A1C28BB66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7873317" y="4253693"/>
            <a:ext cx="1893836" cy="1135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4D1ABB-E7C6-49C0-968C-B4F07DA4C1AD}"/>
              </a:ext>
            </a:extLst>
          </p:cNvPr>
          <p:cNvSpPr txBox="1"/>
          <p:nvPr/>
        </p:nvSpPr>
        <p:spPr>
          <a:xfrm>
            <a:off x="3349214" y="17715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8263-6E20-4B09-99E7-90661529311B}"/>
              </a:ext>
            </a:extLst>
          </p:cNvPr>
          <p:cNvSpPr txBox="1"/>
          <p:nvPr/>
        </p:nvSpPr>
        <p:spPr>
          <a:xfrm>
            <a:off x="3349214" y="30670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1BBA9B-9090-46D8-AA50-5BE59B2ACE9F}"/>
              </a:ext>
            </a:extLst>
          </p:cNvPr>
          <p:cNvSpPr txBox="1"/>
          <p:nvPr/>
        </p:nvSpPr>
        <p:spPr>
          <a:xfrm>
            <a:off x="3349214" y="440043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06031-3940-4C59-AE7B-4E0D8C7F9765}"/>
              </a:ext>
            </a:extLst>
          </p:cNvPr>
          <p:cNvSpPr txBox="1"/>
          <p:nvPr/>
        </p:nvSpPr>
        <p:spPr>
          <a:xfrm>
            <a:off x="3349214" y="56299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FE1C2-D73F-4E0F-8EC1-E90A2AA470FB}"/>
              </a:ext>
            </a:extLst>
          </p:cNvPr>
          <p:cNvSpPr txBox="1"/>
          <p:nvPr/>
        </p:nvSpPr>
        <p:spPr>
          <a:xfrm>
            <a:off x="6451224" y="17415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A2C873-30E9-414A-8A75-DF41557D70BB}"/>
              </a:ext>
            </a:extLst>
          </p:cNvPr>
          <p:cNvSpPr txBox="1"/>
          <p:nvPr/>
        </p:nvSpPr>
        <p:spPr>
          <a:xfrm>
            <a:off x="6451224" y="30370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76D3B3-4E40-4134-8EE7-03127BE4F2E0}"/>
              </a:ext>
            </a:extLst>
          </p:cNvPr>
          <p:cNvSpPr txBox="1"/>
          <p:nvPr/>
        </p:nvSpPr>
        <p:spPr>
          <a:xfrm>
            <a:off x="6451224" y="43705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804943-4198-444C-ABA2-CCC67994E8CC}"/>
              </a:ext>
            </a:extLst>
          </p:cNvPr>
          <p:cNvSpPr txBox="1"/>
          <p:nvPr/>
        </p:nvSpPr>
        <p:spPr>
          <a:xfrm>
            <a:off x="6451224" y="55999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3F4B2-36F1-417E-9871-9220A6E06293}"/>
              </a:ext>
            </a:extLst>
          </p:cNvPr>
          <p:cNvSpPr txBox="1"/>
          <p:nvPr/>
        </p:nvSpPr>
        <p:spPr>
          <a:xfrm>
            <a:off x="9456374" y="17715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890345-5D28-45CB-8D25-EC9043970204}"/>
              </a:ext>
            </a:extLst>
          </p:cNvPr>
          <p:cNvSpPr txBox="1"/>
          <p:nvPr/>
        </p:nvSpPr>
        <p:spPr>
          <a:xfrm>
            <a:off x="9456374" y="30670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192897-C23D-404D-BFAF-F1E002E5A72B}"/>
              </a:ext>
            </a:extLst>
          </p:cNvPr>
          <p:cNvSpPr txBox="1"/>
          <p:nvPr/>
        </p:nvSpPr>
        <p:spPr>
          <a:xfrm>
            <a:off x="9456374" y="440043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6DC66-5247-40C5-8BA5-A870E9CE8459}"/>
              </a:ext>
            </a:extLst>
          </p:cNvPr>
          <p:cNvSpPr txBox="1"/>
          <p:nvPr/>
        </p:nvSpPr>
        <p:spPr>
          <a:xfrm>
            <a:off x="9456374" y="56299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AE1630-EB95-45E3-B6D4-5AA09926E69B}"/>
              </a:ext>
            </a:extLst>
          </p:cNvPr>
          <p:cNvSpPr/>
          <p:nvPr/>
        </p:nvSpPr>
        <p:spPr>
          <a:xfrm>
            <a:off x="296566" y="2002258"/>
            <a:ext cx="11673006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Private and live, but very wasteful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Pr</a:t>
            </a:r>
            <a:r>
              <a:rPr lang="en-US" sz="3600" dirty="0"/>
              <a:t>[p gets a resource] = # resources / bound on universe</a:t>
            </a:r>
            <a:endParaRPr lang="en-US" sz="3600" dirty="0">
              <a:solidFill>
                <a:srgbClr val="E86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D384E3E-9A83-41E3-8A9B-6B41822080C8}"/>
              </a:ext>
            </a:extLst>
          </p:cNvPr>
          <p:cNvSpPr/>
          <p:nvPr/>
        </p:nvSpPr>
        <p:spPr>
          <a:xfrm>
            <a:off x="687897" y="1619075"/>
            <a:ext cx="2525086" cy="2603248"/>
          </a:xfrm>
          <a:custGeom>
            <a:avLst/>
            <a:gdLst>
              <a:gd name="connsiteX0" fmla="*/ 0 w 2525086"/>
              <a:gd name="connsiteY0" fmla="*/ 420856 h 2603248"/>
              <a:gd name="connsiteX1" fmla="*/ 420856 w 2525086"/>
              <a:gd name="connsiteY1" fmla="*/ 0 h 2603248"/>
              <a:gd name="connsiteX2" fmla="*/ 931479 w 2525086"/>
              <a:gd name="connsiteY2" fmla="*/ 0 h 2603248"/>
              <a:gd name="connsiteX3" fmla="*/ 1492604 w 2525086"/>
              <a:gd name="connsiteY3" fmla="*/ 0 h 2603248"/>
              <a:gd name="connsiteX4" fmla="*/ 2104230 w 2525086"/>
              <a:gd name="connsiteY4" fmla="*/ 0 h 2603248"/>
              <a:gd name="connsiteX5" fmla="*/ 2525086 w 2525086"/>
              <a:gd name="connsiteY5" fmla="*/ 420856 h 2603248"/>
              <a:gd name="connsiteX6" fmla="*/ 2525086 w 2525086"/>
              <a:gd name="connsiteY6" fmla="*/ 955189 h 2603248"/>
              <a:gd name="connsiteX7" fmla="*/ 2525086 w 2525086"/>
              <a:gd name="connsiteY7" fmla="*/ 1489521 h 2603248"/>
              <a:gd name="connsiteX8" fmla="*/ 2525086 w 2525086"/>
              <a:gd name="connsiteY8" fmla="*/ 2182392 h 2603248"/>
              <a:gd name="connsiteX9" fmla="*/ 2104230 w 2525086"/>
              <a:gd name="connsiteY9" fmla="*/ 2603248 h 2603248"/>
              <a:gd name="connsiteX10" fmla="*/ 1593607 w 2525086"/>
              <a:gd name="connsiteY10" fmla="*/ 2603248 h 2603248"/>
              <a:gd name="connsiteX11" fmla="*/ 1015648 w 2525086"/>
              <a:gd name="connsiteY11" fmla="*/ 2603248 h 2603248"/>
              <a:gd name="connsiteX12" fmla="*/ 420856 w 2525086"/>
              <a:gd name="connsiteY12" fmla="*/ 2603248 h 2603248"/>
              <a:gd name="connsiteX13" fmla="*/ 0 w 2525086"/>
              <a:gd name="connsiteY13" fmla="*/ 2182392 h 2603248"/>
              <a:gd name="connsiteX14" fmla="*/ 0 w 2525086"/>
              <a:gd name="connsiteY14" fmla="*/ 1612829 h 2603248"/>
              <a:gd name="connsiteX15" fmla="*/ 0 w 2525086"/>
              <a:gd name="connsiteY15" fmla="*/ 1025650 h 2603248"/>
              <a:gd name="connsiteX16" fmla="*/ 0 w 2525086"/>
              <a:gd name="connsiteY16" fmla="*/ 420856 h 26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603248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8550" y="650824"/>
                  <a:pt x="2464560" y="847966"/>
                  <a:pt x="2525086" y="955189"/>
                </a:cubicBezTo>
                <a:cubicBezTo>
                  <a:pt x="2585612" y="1062412"/>
                  <a:pt x="2475748" y="1358493"/>
                  <a:pt x="2525086" y="1489521"/>
                </a:cubicBezTo>
                <a:cubicBezTo>
                  <a:pt x="2574424" y="1620549"/>
                  <a:pt x="2516241" y="2037611"/>
                  <a:pt x="2525086" y="2182392"/>
                </a:cubicBezTo>
                <a:cubicBezTo>
                  <a:pt x="2580647" y="2386636"/>
                  <a:pt x="2368814" y="2662626"/>
                  <a:pt x="2104230" y="2603248"/>
                </a:cubicBezTo>
                <a:cubicBezTo>
                  <a:pt x="1906259" y="2638657"/>
                  <a:pt x="1739775" y="2565791"/>
                  <a:pt x="1593607" y="2603248"/>
                </a:cubicBezTo>
                <a:cubicBezTo>
                  <a:pt x="1447439" y="2640705"/>
                  <a:pt x="1278680" y="2544322"/>
                  <a:pt x="1015648" y="2603248"/>
                </a:cubicBezTo>
                <a:cubicBezTo>
                  <a:pt x="752616" y="2662174"/>
                  <a:pt x="548849" y="2587399"/>
                  <a:pt x="420856" y="2603248"/>
                </a:cubicBezTo>
                <a:cubicBezTo>
                  <a:pt x="196729" y="2610339"/>
                  <a:pt x="-41396" y="2457745"/>
                  <a:pt x="0" y="2182392"/>
                </a:cubicBezTo>
                <a:cubicBezTo>
                  <a:pt x="-11158" y="2011514"/>
                  <a:pt x="25284" y="1767927"/>
                  <a:pt x="0" y="1612829"/>
                </a:cubicBezTo>
                <a:cubicBezTo>
                  <a:pt x="-25284" y="1457731"/>
                  <a:pt x="66838" y="1157160"/>
                  <a:pt x="0" y="1025650"/>
                </a:cubicBezTo>
                <a:cubicBezTo>
                  <a:pt x="-66838" y="894140"/>
                  <a:pt x="29579" y="620788"/>
                  <a:pt x="0" y="420856"/>
                </a:cubicBezTo>
                <a:close/>
              </a:path>
              <a:path w="2525086" h="2603248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89541" y="621403"/>
                  <a:pt x="2480325" y="737290"/>
                  <a:pt x="2525086" y="1008035"/>
                </a:cubicBezTo>
                <a:cubicBezTo>
                  <a:pt x="2569847" y="1278780"/>
                  <a:pt x="2483107" y="1308124"/>
                  <a:pt x="2525086" y="1559983"/>
                </a:cubicBezTo>
                <a:cubicBezTo>
                  <a:pt x="2567065" y="1811842"/>
                  <a:pt x="2456746" y="1952482"/>
                  <a:pt x="2525086" y="2182392"/>
                </a:cubicBezTo>
                <a:cubicBezTo>
                  <a:pt x="2537612" y="2432733"/>
                  <a:pt x="2361229" y="2633918"/>
                  <a:pt x="2104230" y="2603248"/>
                </a:cubicBezTo>
                <a:cubicBezTo>
                  <a:pt x="1864051" y="2603352"/>
                  <a:pt x="1681744" y="2553905"/>
                  <a:pt x="1509438" y="2603248"/>
                </a:cubicBezTo>
                <a:cubicBezTo>
                  <a:pt x="1337132" y="2652591"/>
                  <a:pt x="1195879" y="2560388"/>
                  <a:pt x="998814" y="2603248"/>
                </a:cubicBezTo>
                <a:cubicBezTo>
                  <a:pt x="801749" y="2646108"/>
                  <a:pt x="573988" y="2593410"/>
                  <a:pt x="420856" y="2603248"/>
                </a:cubicBezTo>
                <a:cubicBezTo>
                  <a:pt x="197647" y="2567136"/>
                  <a:pt x="18957" y="2402001"/>
                  <a:pt x="0" y="2182392"/>
                </a:cubicBezTo>
                <a:cubicBezTo>
                  <a:pt x="-38146" y="1966609"/>
                  <a:pt x="31182" y="1821693"/>
                  <a:pt x="0" y="1630444"/>
                </a:cubicBezTo>
                <a:cubicBezTo>
                  <a:pt x="-31182" y="1439195"/>
                  <a:pt x="48309" y="1256745"/>
                  <a:pt x="0" y="1025650"/>
                </a:cubicBezTo>
                <a:cubicBezTo>
                  <a:pt x="-48309" y="794555"/>
                  <a:pt x="6858" y="704295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1B56C-C049-496E-B9CA-560FF4B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w/ dummies (bounded active proc.)</a:t>
            </a:r>
          </a:p>
        </p:txBody>
      </p:sp>
      <p:pic>
        <p:nvPicPr>
          <p:cNvPr id="21" name="Picture 20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7A3E85-868F-425A-BEF8-A6A79C61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5684" y="3254301"/>
            <a:ext cx="732627" cy="732627"/>
          </a:xfrm>
          <a:prstGeom prst="rect">
            <a:avLst/>
          </a:prstGeom>
        </p:spPr>
      </p:pic>
      <p:pic>
        <p:nvPicPr>
          <p:cNvPr id="22" name="Picture 21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A8EE69-E629-4EF6-BCAA-7014D2B9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5767" y="3305216"/>
            <a:ext cx="732627" cy="732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A463C4-32E9-45A2-A3B2-0137326B6038}"/>
              </a:ext>
            </a:extLst>
          </p:cNvPr>
          <p:cNvCxnSpPr>
            <a:cxnSpLocks/>
          </p:cNvCxnSpPr>
          <p:nvPr/>
        </p:nvCxnSpPr>
        <p:spPr>
          <a:xfrm>
            <a:off x="2992557" y="2672990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465401-2D34-4DA0-BCEB-1FBCA0B8E71F}"/>
              </a:ext>
            </a:extLst>
          </p:cNvPr>
          <p:cNvCxnSpPr>
            <a:cxnSpLocks/>
          </p:cNvCxnSpPr>
          <p:nvPr/>
        </p:nvCxnSpPr>
        <p:spPr>
          <a:xfrm>
            <a:off x="2910980" y="3762262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A1444B-744B-4964-8128-33B04926697B}"/>
              </a:ext>
            </a:extLst>
          </p:cNvPr>
          <p:cNvCxnSpPr>
            <a:cxnSpLocks/>
          </p:cNvCxnSpPr>
          <p:nvPr/>
        </p:nvCxnSpPr>
        <p:spPr>
          <a:xfrm flipV="1">
            <a:off x="2992557" y="4816957"/>
            <a:ext cx="1269050" cy="3142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E43DBB-B437-4A8F-B92F-132ACD2A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4453" y="4222323"/>
            <a:ext cx="922629" cy="146275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279F37-0AE0-492E-9D5B-14907A593CD7}"/>
              </a:ext>
            </a:extLst>
          </p:cNvPr>
          <p:cNvSpPr/>
          <p:nvPr/>
        </p:nvSpPr>
        <p:spPr>
          <a:xfrm>
            <a:off x="6533824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5FEA-3BFC-4C8A-8DE1-9084EB760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66404" y="1690688"/>
            <a:ext cx="1893836" cy="1135775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38BF4-7878-4034-97E1-470735494A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18070" y="2986197"/>
            <a:ext cx="1893836" cy="1135775"/>
          </a:xfrm>
          <a:prstGeom prst="rect">
            <a:avLst/>
          </a:prstGeom>
        </p:spPr>
      </p:pic>
      <p:pic>
        <p:nvPicPr>
          <p:cNvPr id="63" name="Picture 62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6EFB7762-A1EE-495F-A587-775F38E5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01611" y="3136855"/>
            <a:ext cx="732627" cy="732627"/>
          </a:xfrm>
          <a:prstGeom prst="rect">
            <a:avLst/>
          </a:prstGeom>
        </p:spPr>
      </p:pic>
      <p:pic>
        <p:nvPicPr>
          <p:cNvPr id="64" name="Picture 6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8A80C9E5-B27F-4B8E-81DF-F30F526F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81694" y="3187770"/>
            <a:ext cx="732627" cy="732627"/>
          </a:xfrm>
          <a:prstGeom prst="rect">
            <a:avLst/>
          </a:prstGeom>
        </p:spPr>
      </p:pic>
      <p:pic>
        <p:nvPicPr>
          <p:cNvPr id="65" name="Picture 64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96821492-4595-42F0-A486-43A84C699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597" y="1958318"/>
            <a:ext cx="487310" cy="516624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6D04378-65A6-4D86-948B-F47ADF418F2F}"/>
              </a:ext>
            </a:extLst>
          </p:cNvPr>
          <p:cNvCxnSpPr>
            <a:cxnSpLocks/>
          </p:cNvCxnSpPr>
          <p:nvPr/>
        </p:nvCxnSpPr>
        <p:spPr>
          <a:xfrm>
            <a:off x="8838484" y="2555544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FA891C-18ED-4644-A10A-1EB39AEC4E43}"/>
              </a:ext>
            </a:extLst>
          </p:cNvPr>
          <p:cNvCxnSpPr>
            <a:cxnSpLocks/>
          </p:cNvCxnSpPr>
          <p:nvPr/>
        </p:nvCxnSpPr>
        <p:spPr>
          <a:xfrm>
            <a:off x="8756907" y="3644816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45E5EE-B30C-4D51-88B2-399951321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380" y="4104877"/>
            <a:ext cx="922629" cy="146275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E05F-98C5-438F-92A0-D1D7C709F5E0}"/>
              </a:ext>
            </a:extLst>
          </p:cNvPr>
          <p:cNvCxnSpPr>
            <a:cxnSpLocks/>
          </p:cNvCxnSpPr>
          <p:nvPr/>
        </p:nvCxnSpPr>
        <p:spPr>
          <a:xfrm>
            <a:off x="6070833" y="1690688"/>
            <a:ext cx="0" cy="4889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C3C90-B383-4271-944F-716886773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920477" y="1690688"/>
            <a:ext cx="1893836" cy="113577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9C984-9B9F-48C5-B100-573CE18028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72143" y="2986197"/>
            <a:ext cx="1893836" cy="1135775"/>
          </a:xfrm>
          <a:prstGeom prst="rect">
            <a:avLst/>
          </a:prstGeom>
        </p:spPr>
      </p:pic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B402F3-0017-45A5-A55C-7D6AF8EEF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38200" y="4253693"/>
            <a:ext cx="1893836" cy="1135775"/>
          </a:xfrm>
          <a:prstGeom prst="rect">
            <a:avLst/>
          </a:prstGeom>
        </p:spPr>
      </p:pic>
      <p:pic>
        <p:nvPicPr>
          <p:cNvPr id="79" name="Picture 78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2E676A6-BD41-4831-8131-5A0308AC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23670" y="1958318"/>
            <a:ext cx="487310" cy="516624"/>
          </a:xfrm>
          <a:prstGeom prst="rect">
            <a:avLst/>
          </a:prstGeom>
        </p:spPr>
      </p:pic>
      <p:pic>
        <p:nvPicPr>
          <p:cNvPr id="80" name="Picture 79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F511771B-6AA7-4DFA-8270-EE6148A6E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11426" y="4558645"/>
            <a:ext cx="487310" cy="516624"/>
          </a:xfrm>
          <a:prstGeom prst="rect">
            <a:avLst/>
          </a:prstGeom>
        </p:spPr>
      </p:pic>
      <p:pic>
        <p:nvPicPr>
          <p:cNvPr id="34" name="Picture 3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EF44E9C9-6603-401C-B0BD-9F614A52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57353" y="4527983"/>
            <a:ext cx="487310" cy="516624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5AEDE6-1789-4CFE-9AA2-3550E2EBB2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17317" y="4274215"/>
            <a:ext cx="1893836" cy="113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8BD6F-20A3-4AF6-8BCF-ED858E5FD623}"/>
              </a:ext>
            </a:extLst>
          </p:cNvPr>
          <p:cNvSpPr txBox="1"/>
          <p:nvPr/>
        </p:nvSpPr>
        <p:spPr>
          <a:xfrm>
            <a:off x="7726911" y="5252672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4DEE45C-BD2E-4474-9A9B-3EFEED8831EE}"/>
              </a:ext>
            </a:extLst>
          </p:cNvPr>
          <p:cNvSpPr/>
          <p:nvPr/>
        </p:nvSpPr>
        <p:spPr>
          <a:xfrm>
            <a:off x="234330" y="2014296"/>
            <a:ext cx="11673006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Private, live, and less wasteful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Pr</a:t>
            </a:r>
            <a:r>
              <a:rPr lang="en-US" sz="3600" dirty="0"/>
              <a:t>[p gets a resource] = # resources / bound on active</a:t>
            </a:r>
            <a:endParaRPr lang="en-US" sz="3600" dirty="0">
              <a:solidFill>
                <a:srgbClr val="E86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38B1-1E03-4E47-BF8E-9E4EB66E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76" y="659027"/>
            <a:ext cx="9953368" cy="1606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In many settings it is hard to bound            # active processes due to, e.g., </a:t>
            </a:r>
            <a:r>
              <a:rPr lang="en-US" sz="4400" b="1" dirty="0"/>
              <a:t>sybils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717561-CFC1-4980-9DE0-A219CC465E86}"/>
              </a:ext>
            </a:extLst>
          </p:cNvPr>
          <p:cNvSpPr txBox="1">
            <a:spLocks/>
          </p:cNvSpPr>
          <p:nvPr/>
        </p:nvSpPr>
        <p:spPr>
          <a:xfrm>
            <a:off x="427338" y="3365156"/>
            <a:ext cx="11337324" cy="160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# active processes = # malicious + # honest</a:t>
            </a:r>
            <a:endParaRPr lang="en-US" sz="4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4BDCE2-4B59-48F5-AD2E-BC96AD2C89D7}"/>
              </a:ext>
            </a:extLst>
          </p:cNvPr>
          <p:cNvCxnSpPr/>
          <p:nvPr/>
        </p:nvCxnSpPr>
        <p:spPr>
          <a:xfrm>
            <a:off x="5923006" y="4073609"/>
            <a:ext cx="2685535" cy="0"/>
          </a:xfrm>
          <a:prstGeom prst="line">
            <a:avLst/>
          </a:prstGeom>
          <a:ln w="76200">
            <a:solidFill>
              <a:srgbClr val="E862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5A272D-C8F5-4B73-AADF-22083A4DC2AD}"/>
              </a:ext>
            </a:extLst>
          </p:cNvPr>
          <p:cNvSpPr txBox="1"/>
          <p:nvPr/>
        </p:nvSpPr>
        <p:spPr>
          <a:xfrm>
            <a:off x="3742913" y="4224006"/>
            <a:ext cx="7069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E86218"/>
                </a:solidFill>
              </a:rPr>
              <a:t>Unbounded (or bound is useless, e.g. 2</a:t>
            </a:r>
            <a:r>
              <a:rPr lang="en-US" sz="3200" baseline="30000" dirty="0">
                <a:solidFill>
                  <a:srgbClr val="E86218"/>
                </a:solidFill>
              </a:rPr>
              <a:t>64</a:t>
            </a:r>
            <a:r>
              <a:rPr lang="en-US" sz="3200" dirty="0">
                <a:solidFill>
                  <a:srgbClr val="E8621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32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B7A9-6F4E-48AD-9E1A-5B95C136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 application consumes resources…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E1B568-5A20-465C-9ABC-6425CB07F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90430" l="9961" r="92969">
                        <a14:foregroundMark x1="23633" y1="11133" x2="23633" y2="11133"/>
                        <a14:foregroundMark x1="17969" y1="9375" x2="28906" y2="10352"/>
                        <a14:foregroundMark x1="28906" y1="10352" x2="39648" y2="8594"/>
                        <a14:foregroundMark x1="39648" y1="8594" x2="82422" y2="9375"/>
                        <a14:foregroundMark x1="39844" y1="20117" x2="27734" y2="21875"/>
                        <a14:foregroundMark x1="41211" y1="32227" x2="50000" y2="32227"/>
                        <a14:foregroundMark x1="58594" y1="39648" x2="58594" y2="39648"/>
                        <a14:foregroundMark x1="54297" y1="51172" x2="54297" y2="51172"/>
                        <a14:foregroundMark x1="48047" y1="58008" x2="48047" y2="58008"/>
                        <a14:foregroundMark x1="43359" y1="70508" x2="43359" y2="70508"/>
                        <a14:foregroundMark x1="35547" y1="79297" x2="35547" y2="79297"/>
                        <a14:foregroundMark x1="34375" y1="90234" x2="34375" y2="90234"/>
                        <a14:foregroundMark x1="70508" y1="72070" x2="70508" y2="72070"/>
                        <a14:foregroundMark x1="71484" y1="68750" x2="71484" y2="68750"/>
                        <a14:foregroundMark x1="71484" y1="68750" x2="73047" y2="81250"/>
                        <a14:foregroundMark x1="75781" y1="90430" x2="86523" y2="88867"/>
                        <a14:foregroundMark x1="86523" y1="88867" x2="87891" y2="88867"/>
                        <a14:foregroundMark x1="92969" y1="68555" x2="92969" y2="68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89867" y="2745881"/>
            <a:ext cx="1519048" cy="1519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1DAC2A-D6D1-4BCD-B3E7-DA80B5AED711}"/>
              </a:ext>
            </a:extLst>
          </p:cNvPr>
          <p:cNvSpPr txBox="1"/>
          <p:nvPr/>
        </p:nvSpPr>
        <p:spPr>
          <a:xfrm>
            <a:off x="624840" y="4363989"/>
            <a:ext cx="3230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Executes instructions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3551638A-C18A-493B-8C44-AD4FF35F7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35960" y="2518615"/>
            <a:ext cx="1973580" cy="19735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5945C6-E300-4085-9AF9-B1CCCB6194AF}"/>
              </a:ext>
            </a:extLst>
          </p:cNvPr>
          <p:cNvSpPr txBox="1"/>
          <p:nvPr/>
        </p:nvSpPr>
        <p:spPr>
          <a:xfrm>
            <a:off x="4781129" y="4363989"/>
            <a:ext cx="281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Downloads a file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3673CAD-8803-470B-8073-DE88B1B69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55480" y="2715187"/>
            <a:ext cx="1549742" cy="154974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50465C8-75A2-4164-B479-2327929A010C}"/>
              </a:ext>
            </a:extLst>
          </p:cNvPr>
          <p:cNvSpPr txBox="1"/>
          <p:nvPr/>
        </p:nvSpPr>
        <p:spPr>
          <a:xfrm>
            <a:off x="8518318" y="4363989"/>
            <a:ext cx="281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Accesses memory</a:t>
            </a:r>
          </a:p>
        </p:txBody>
      </p:sp>
    </p:spTree>
    <p:extLst>
      <p:ext uri="{BB962C8B-B14F-4D97-AF65-F5344CB8AC3E}">
        <p14:creationId xmlns:p14="http://schemas.microsoft.com/office/powerpoint/2010/main" val="62962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D384E3E-9A83-41E3-8A9B-6B41822080C8}"/>
              </a:ext>
            </a:extLst>
          </p:cNvPr>
          <p:cNvSpPr/>
          <p:nvPr/>
        </p:nvSpPr>
        <p:spPr>
          <a:xfrm>
            <a:off x="1890625" y="1619075"/>
            <a:ext cx="2525086" cy="2502897"/>
          </a:xfrm>
          <a:custGeom>
            <a:avLst/>
            <a:gdLst>
              <a:gd name="connsiteX0" fmla="*/ 0 w 2525086"/>
              <a:gd name="connsiteY0" fmla="*/ 417158 h 2502897"/>
              <a:gd name="connsiteX1" fmla="*/ 417158 w 2525086"/>
              <a:gd name="connsiteY1" fmla="*/ 0 h 2502897"/>
              <a:gd name="connsiteX2" fmla="*/ 930025 w 2525086"/>
              <a:gd name="connsiteY2" fmla="*/ 0 h 2502897"/>
              <a:gd name="connsiteX3" fmla="*/ 1493615 w 2525086"/>
              <a:gd name="connsiteY3" fmla="*/ 0 h 2502897"/>
              <a:gd name="connsiteX4" fmla="*/ 2107928 w 2525086"/>
              <a:gd name="connsiteY4" fmla="*/ 0 h 2502897"/>
              <a:gd name="connsiteX5" fmla="*/ 2525086 w 2525086"/>
              <a:gd name="connsiteY5" fmla="*/ 417158 h 2502897"/>
              <a:gd name="connsiteX6" fmla="*/ 2525086 w 2525086"/>
              <a:gd name="connsiteY6" fmla="*/ 923294 h 2502897"/>
              <a:gd name="connsiteX7" fmla="*/ 2525086 w 2525086"/>
              <a:gd name="connsiteY7" fmla="*/ 1429430 h 2502897"/>
              <a:gd name="connsiteX8" fmla="*/ 2525086 w 2525086"/>
              <a:gd name="connsiteY8" fmla="*/ 2085739 h 2502897"/>
              <a:gd name="connsiteX9" fmla="*/ 2107928 w 2525086"/>
              <a:gd name="connsiteY9" fmla="*/ 2502897 h 2502897"/>
              <a:gd name="connsiteX10" fmla="*/ 1595061 w 2525086"/>
              <a:gd name="connsiteY10" fmla="*/ 2502897 h 2502897"/>
              <a:gd name="connsiteX11" fmla="*/ 1014563 w 2525086"/>
              <a:gd name="connsiteY11" fmla="*/ 2502897 h 2502897"/>
              <a:gd name="connsiteX12" fmla="*/ 417158 w 2525086"/>
              <a:gd name="connsiteY12" fmla="*/ 2502897 h 2502897"/>
              <a:gd name="connsiteX13" fmla="*/ 0 w 2525086"/>
              <a:gd name="connsiteY13" fmla="*/ 2085739 h 2502897"/>
              <a:gd name="connsiteX14" fmla="*/ 0 w 2525086"/>
              <a:gd name="connsiteY14" fmla="*/ 1546231 h 2502897"/>
              <a:gd name="connsiteX15" fmla="*/ 0 w 2525086"/>
              <a:gd name="connsiteY15" fmla="*/ 990037 h 2502897"/>
              <a:gd name="connsiteX16" fmla="*/ 0 w 2525086"/>
              <a:gd name="connsiteY16" fmla="*/ 417158 h 25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02897" fill="none" extrusionOk="0">
                <a:moveTo>
                  <a:pt x="0" y="417158"/>
                </a:moveTo>
                <a:cubicBezTo>
                  <a:pt x="-24828" y="177530"/>
                  <a:pt x="210590" y="-4466"/>
                  <a:pt x="417158" y="0"/>
                </a:cubicBezTo>
                <a:cubicBezTo>
                  <a:pt x="616627" y="-10815"/>
                  <a:pt x="770077" y="24211"/>
                  <a:pt x="930025" y="0"/>
                </a:cubicBezTo>
                <a:cubicBezTo>
                  <a:pt x="1089973" y="-24211"/>
                  <a:pt x="1320747" y="19657"/>
                  <a:pt x="1493615" y="0"/>
                </a:cubicBezTo>
                <a:cubicBezTo>
                  <a:pt x="1666483" y="-19657"/>
                  <a:pt x="1977804" y="62903"/>
                  <a:pt x="2107928" y="0"/>
                </a:cubicBezTo>
                <a:cubicBezTo>
                  <a:pt x="2313024" y="49864"/>
                  <a:pt x="2470001" y="209365"/>
                  <a:pt x="2525086" y="417158"/>
                </a:cubicBezTo>
                <a:cubicBezTo>
                  <a:pt x="2572062" y="599655"/>
                  <a:pt x="2494803" y="705301"/>
                  <a:pt x="2525086" y="923294"/>
                </a:cubicBezTo>
                <a:cubicBezTo>
                  <a:pt x="2555369" y="1141287"/>
                  <a:pt x="2521256" y="1289732"/>
                  <a:pt x="2525086" y="1429430"/>
                </a:cubicBezTo>
                <a:cubicBezTo>
                  <a:pt x="2528916" y="1569128"/>
                  <a:pt x="2492777" y="1864139"/>
                  <a:pt x="2525086" y="2085739"/>
                </a:cubicBezTo>
                <a:cubicBezTo>
                  <a:pt x="2573666" y="2291483"/>
                  <a:pt x="2355497" y="2534623"/>
                  <a:pt x="2107928" y="2502897"/>
                </a:cubicBezTo>
                <a:cubicBezTo>
                  <a:pt x="1949736" y="2507632"/>
                  <a:pt x="1710753" y="2499691"/>
                  <a:pt x="1595061" y="2502897"/>
                </a:cubicBezTo>
                <a:cubicBezTo>
                  <a:pt x="1479369" y="2506103"/>
                  <a:pt x="1136736" y="2442286"/>
                  <a:pt x="1014563" y="2502897"/>
                </a:cubicBezTo>
                <a:cubicBezTo>
                  <a:pt x="892390" y="2563508"/>
                  <a:pt x="624855" y="2452084"/>
                  <a:pt x="417158" y="2502897"/>
                </a:cubicBezTo>
                <a:cubicBezTo>
                  <a:pt x="204314" y="2517879"/>
                  <a:pt x="-43877" y="2361621"/>
                  <a:pt x="0" y="2085739"/>
                </a:cubicBezTo>
                <a:cubicBezTo>
                  <a:pt x="-9067" y="1862589"/>
                  <a:pt x="50110" y="1800556"/>
                  <a:pt x="0" y="1546231"/>
                </a:cubicBezTo>
                <a:cubicBezTo>
                  <a:pt x="-50110" y="1291906"/>
                  <a:pt x="63695" y="1243362"/>
                  <a:pt x="0" y="990037"/>
                </a:cubicBezTo>
                <a:cubicBezTo>
                  <a:pt x="-63695" y="736712"/>
                  <a:pt x="39005" y="548934"/>
                  <a:pt x="0" y="417158"/>
                </a:cubicBezTo>
                <a:close/>
              </a:path>
              <a:path w="2525086" h="2502897" stroke="0" extrusionOk="0">
                <a:moveTo>
                  <a:pt x="0" y="417158"/>
                </a:moveTo>
                <a:cubicBezTo>
                  <a:pt x="19355" y="153208"/>
                  <a:pt x="198635" y="20639"/>
                  <a:pt x="417158" y="0"/>
                </a:cubicBezTo>
                <a:cubicBezTo>
                  <a:pt x="681241" y="-30067"/>
                  <a:pt x="813297" y="39334"/>
                  <a:pt x="946933" y="0"/>
                </a:cubicBezTo>
                <a:cubicBezTo>
                  <a:pt x="1080569" y="-39334"/>
                  <a:pt x="1257165" y="17665"/>
                  <a:pt x="1459800" y="0"/>
                </a:cubicBezTo>
                <a:cubicBezTo>
                  <a:pt x="1662435" y="-17665"/>
                  <a:pt x="1828191" y="37567"/>
                  <a:pt x="2107928" y="0"/>
                </a:cubicBezTo>
                <a:cubicBezTo>
                  <a:pt x="2301973" y="17205"/>
                  <a:pt x="2585458" y="157216"/>
                  <a:pt x="2525086" y="417158"/>
                </a:cubicBezTo>
                <a:cubicBezTo>
                  <a:pt x="2560191" y="564777"/>
                  <a:pt x="2495278" y="861094"/>
                  <a:pt x="2525086" y="973352"/>
                </a:cubicBezTo>
                <a:cubicBezTo>
                  <a:pt x="2554894" y="1085610"/>
                  <a:pt x="2514413" y="1367371"/>
                  <a:pt x="2525086" y="1496174"/>
                </a:cubicBezTo>
                <a:cubicBezTo>
                  <a:pt x="2535759" y="1624977"/>
                  <a:pt x="2520309" y="1791889"/>
                  <a:pt x="2525086" y="2085739"/>
                </a:cubicBezTo>
                <a:cubicBezTo>
                  <a:pt x="2562660" y="2369850"/>
                  <a:pt x="2357968" y="2527429"/>
                  <a:pt x="2107928" y="2502897"/>
                </a:cubicBezTo>
                <a:cubicBezTo>
                  <a:pt x="1912018" y="2535371"/>
                  <a:pt x="1739206" y="2447671"/>
                  <a:pt x="1510523" y="2502897"/>
                </a:cubicBezTo>
                <a:cubicBezTo>
                  <a:pt x="1281841" y="2558123"/>
                  <a:pt x="1116675" y="2460430"/>
                  <a:pt x="997656" y="2502897"/>
                </a:cubicBezTo>
                <a:cubicBezTo>
                  <a:pt x="878637" y="2545364"/>
                  <a:pt x="668723" y="2446300"/>
                  <a:pt x="417158" y="2502897"/>
                </a:cubicBezTo>
                <a:cubicBezTo>
                  <a:pt x="191150" y="2485740"/>
                  <a:pt x="16475" y="2304984"/>
                  <a:pt x="0" y="2085739"/>
                </a:cubicBezTo>
                <a:cubicBezTo>
                  <a:pt x="-37664" y="1914147"/>
                  <a:pt x="48172" y="1809291"/>
                  <a:pt x="0" y="1562917"/>
                </a:cubicBezTo>
                <a:cubicBezTo>
                  <a:pt x="-48172" y="1316543"/>
                  <a:pt x="66709" y="1147746"/>
                  <a:pt x="0" y="990037"/>
                </a:cubicBezTo>
                <a:cubicBezTo>
                  <a:pt x="-66709" y="832328"/>
                  <a:pt x="6322" y="675083"/>
                  <a:pt x="0" y="417158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1B56C-C049-496E-B9CA-560FF4B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Diff. private allocator (bounded active honest)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279F37-0AE0-492E-9D5B-14907A593CD7}"/>
              </a:ext>
            </a:extLst>
          </p:cNvPr>
          <p:cNvSpPr/>
          <p:nvPr/>
        </p:nvSpPr>
        <p:spPr>
          <a:xfrm>
            <a:off x="6533824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5FEA-3BFC-4C8A-8DE1-9084EB760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6766404" y="1690688"/>
            <a:ext cx="1893836" cy="1135775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38BF4-7878-4034-97E1-470735494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6718070" y="2986197"/>
            <a:ext cx="1893836" cy="113577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E05F-98C5-438F-92A0-D1D7C709F5E0}"/>
              </a:ext>
            </a:extLst>
          </p:cNvPr>
          <p:cNvCxnSpPr>
            <a:cxnSpLocks/>
          </p:cNvCxnSpPr>
          <p:nvPr/>
        </p:nvCxnSpPr>
        <p:spPr>
          <a:xfrm>
            <a:off x="5873124" y="1690688"/>
            <a:ext cx="0" cy="4889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C3C90-B383-4271-944F-716886773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2123205" y="1690688"/>
            <a:ext cx="1893836" cy="113577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9C984-9B9F-48C5-B100-573CE1802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2074871" y="2986197"/>
            <a:ext cx="1893836" cy="1135775"/>
          </a:xfrm>
          <a:prstGeom prst="rect">
            <a:avLst/>
          </a:prstGeom>
        </p:spPr>
      </p:pic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B402F3-0017-45A5-A55C-7D6AF8EEF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2040928" y="4253693"/>
            <a:ext cx="1893836" cy="113577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5AEDE6-1789-4CFE-9AA2-3550E2EBB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6717317" y="4274215"/>
            <a:ext cx="1893836" cy="113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8BD6F-20A3-4AF6-8BCF-ED858E5FD623}"/>
              </a:ext>
            </a:extLst>
          </p:cNvPr>
          <p:cNvSpPr txBox="1"/>
          <p:nvPr/>
        </p:nvSpPr>
        <p:spPr>
          <a:xfrm>
            <a:off x="7726911" y="5252672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FA4903-2A0C-4553-A3B2-D51F375A4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2007418" y="5444164"/>
            <a:ext cx="1893836" cy="11357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180873E-29B7-4B58-B415-6F92F20C3051}"/>
              </a:ext>
            </a:extLst>
          </p:cNvPr>
          <p:cNvSpPr txBox="1"/>
          <p:nvPr/>
        </p:nvSpPr>
        <p:spPr>
          <a:xfrm>
            <a:off x="3017012" y="6422621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  <p:pic>
        <p:nvPicPr>
          <p:cNvPr id="42" name="Picture 41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FAD5AB9C-4725-4C10-9F72-52E6497EC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43392" y="4573319"/>
            <a:ext cx="487310" cy="516624"/>
          </a:xfrm>
          <a:prstGeom prst="rect">
            <a:avLst/>
          </a:prstGeom>
        </p:spPr>
      </p:pic>
      <p:pic>
        <p:nvPicPr>
          <p:cNvPr id="43" name="Picture 42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5582BEA4-3E9C-428C-AD60-7794D41F4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88399" y="4609817"/>
            <a:ext cx="487310" cy="516624"/>
          </a:xfrm>
          <a:prstGeom prst="rect">
            <a:avLst/>
          </a:prstGeom>
        </p:spPr>
      </p:pic>
      <p:pic>
        <p:nvPicPr>
          <p:cNvPr id="44" name="Picture 4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99EC175A-08EA-42D8-BD47-44535B535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78234" y="2014270"/>
            <a:ext cx="487310" cy="516624"/>
          </a:xfrm>
          <a:prstGeom prst="rect">
            <a:avLst/>
          </a:prstGeom>
        </p:spPr>
      </p:pic>
      <p:pic>
        <p:nvPicPr>
          <p:cNvPr id="45" name="Picture 44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B3506074-BECB-454A-A1E5-1223EFEA7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45185" y="2000263"/>
            <a:ext cx="487310" cy="516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488795B-B2F7-4449-A209-BDC0CC5179BF}"/>
                  </a:ext>
                </a:extLst>
              </p:cNvPr>
              <p:cNvSpPr/>
              <p:nvPr/>
            </p:nvSpPr>
            <p:spPr>
              <a:xfrm>
                <a:off x="259497" y="2106677"/>
                <a:ext cx="11673006" cy="3178626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Pr[</a:t>
                </a:r>
                <a:r>
                  <a:rPr lang="en-US" sz="3600" dirty="0" err="1">
                    <a:solidFill>
                      <a:srgbClr val="E86218"/>
                    </a:solidFill>
                  </a:rPr>
                  <a:t>p</a:t>
                </a:r>
                <a:r>
                  <a:rPr lang="en-US" sz="3600" baseline="-25000" dirty="0" err="1">
                    <a:solidFill>
                      <a:srgbClr val="E86218"/>
                    </a:solidFill>
                  </a:rPr>
                  <a:t>mal</a:t>
                </a:r>
                <a:r>
                  <a:rPr lang="en-US" sz="3600" dirty="0"/>
                  <a:t> is allocated a resource | malicious] </a:t>
                </a:r>
              </a:p>
              <a:p>
                <a:pPr algn="ctr"/>
                <a:r>
                  <a:rPr lang="en-US" sz="3600" dirty="0"/>
                  <a:t>≤ </a:t>
                </a:r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Pr</a:t>
                </a:r>
                <a:r>
                  <a:rPr lang="en-US" sz="3600" dirty="0"/>
                  <a:t>[</a:t>
                </a:r>
                <a:r>
                  <a:rPr lang="en-US" sz="3600" dirty="0" err="1">
                    <a:solidFill>
                      <a:srgbClr val="E86218"/>
                    </a:solidFill>
                  </a:rPr>
                  <a:t>p</a:t>
                </a:r>
                <a:r>
                  <a:rPr lang="en-US" sz="3600" baseline="-25000" dirty="0" err="1">
                    <a:solidFill>
                      <a:srgbClr val="E86218"/>
                    </a:solidFill>
                  </a:rPr>
                  <a:t>mal</a:t>
                </a:r>
                <a:r>
                  <a:rPr lang="en-US" sz="3600" dirty="0"/>
                  <a:t> is allocated a resource | honest + malicious] +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3600" dirty="0">
                  <a:solidFill>
                    <a:srgbClr val="E86218"/>
                  </a:solidFill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488795B-B2F7-4449-A209-BDC0CC517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7" y="2106677"/>
                <a:ext cx="11673006" cy="317862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4E5D6E-0152-4997-89B3-BDCDD3FF4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147092" y="5429884"/>
            <a:ext cx="1893836" cy="11357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3895E5-39AE-4FBF-9051-E6B1706FC64A}"/>
              </a:ext>
            </a:extLst>
          </p:cNvPr>
          <p:cNvSpPr txBox="1"/>
          <p:nvPr/>
        </p:nvSpPr>
        <p:spPr>
          <a:xfrm>
            <a:off x="1156686" y="6408341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812D51-1A20-498E-B8D1-805DFBBC1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3805068" y="5357100"/>
            <a:ext cx="1893836" cy="11357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6D85D5-4BE5-47A2-96B4-C4FBD174B38F}"/>
              </a:ext>
            </a:extLst>
          </p:cNvPr>
          <p:cNvSpPr txBox="1"/>
          <p:nvPr/>
        </p:nvSpPr>
        <p:spPr>
          <a:xfrm>
            <a:off x="4814662" y="6335557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1858EF-CFC8-41A9-AA26-98DF8DE7B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5888431" y="5357100"/>
            <a:ext cx="1893836" cy="11357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BDB90E-3B77-437C-8E21-AA9372A774C8}"/>
              </a:ext>
            </a:extLst>
          </p:cNvPr>
          <p:cNvSpPr txBox="1"/>
          <p:nvPr/>
        </p:nvSpPr>
        <p:spPr>
          <a:xfrm>
            <a:off x="6898025" y="6335557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F626EB-E286-44FA-B2F2-C983D764E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793" t="14946" r="12273" b="12705"/>
          <a:stretch/>
        </p:blipFill>
        <p:spPr>
          <a:xfrm>
            <a:off x="7893759" y="5444164"/>
            <a:ext cx="1893836" cy="11357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9F978AB-A557-4428-9D89-4CE86310DF81}"/>
              </a:ext>
            </a:extLst>
          </p:cNvPr>
          <p:cNvSpPr txBox="1"/>
          <p:nvPr/>
        </p:nvSpPr>
        <p:spPr>
          <a:xfrm>
            <a:off x="8903353" y="6422621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Dummy</a:t>
            </a:r>
          </a:p>
        </p:txBody>
      </p:sp>
    </p:spTree>
    <p:extLst>
      <p:ext uri="{BB962C8B-B14F-4D97-AF65-F5344CB8AC3E}">
        <p14:creationId xmlns:p14="http://schemas.microsoft.com/office/powerpoint/2010/main" val="7810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46" grpId="0" animBg="1"/>
      <p:bldP spid="25" grpId="0"/>
      <p:bldP spid="27" grpId="0"/>
      <p:bldP spid="2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306F-0C48-4B45-AE82-D7E30398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Comparison of PRA efficiency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EF67C94-EEBF-4E76-8B75-1E68CEDE9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b="11567"/>
          <a:stretch/>
        </p:blipFill>
        <p:spPr>
          <a:xfrm>
            <a:off x="1324361" y="2767978"/>
            <a:ext cx="8499944" cy="3048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9E227-479F-439A-87AC-FC4F976EC9FE}"/>
              </a:ext>
            </a:extLst>
          </p:cNvPr>
          <p:cNvSpPr txBox="1"/>
          <p:nvPr/>
        </p:nvSpPr>
        <p:spPr>
          <a:xfrm>
            <a:off x="277317" y="1809615"/>
            <a:ext cx="923330" cy="39476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400" dirty="0"/>
              <a:t>Utilization </a:t>
            </a:r>
          </a:p>
          <a:p>
            <a:r>
              <a:rPr lang="en-US" sz="2400" dirty="0"/>
              <a:t>(PRA / non-private allocator)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B5D21-85AC-4E81-AD36-D6FDEF8DAA6E}"/>
              </a:ext>
            </a:extLst>
          </p:cNvPr>
          <p:cNvSpPr txBox="1"/>
          <p:nvPr/>
        </p:nvSpPr>
        <p:spPr>
          <a:xfrm rot="5400000">
            <a:off x="5297333" y="3585261"/>
            <a:ext cx="553998" cy="4897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400" dirty="0"/>
              <a:t>Bound on # of active </a:t>
            </a:r>
            <a:r>
              <a:rPr lang="en-US" sz="2400" b="1" dirty="0"/>
              <a:t>honest</a:t>
            </a:r>
            <a:r>
              <a:rPr lang="en-US" sz="2400" dirty="0"/>
              <a:t> processes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B96291-9D21-4368-939A-C8762BE66F22}"/>
              </a:ext>
            </a:extLst>
          </p:cNvPr>
          <p:cNvCxnSpPr>
            <a:cxnSpLocks/>
          </p:cNvCxnSpPr>
          <p:nvPr/>
        </p:nvCxnSpPr>
        <p:spPr>
          <a:xfrm>
            <a:off x="2494132" y="2295087"/>
            <a:ext cx="641928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D36686-748E-43B7-9381-4BC05AAFDC4F}"/>
              </a:ext>
            </a:extLst>
          </p:cNvPr>
          <p:cNvSpPr txBox="1"/>
          <p:nvPr/>
        </p:nvSpPr>
        <p:spPr>
          <a:xfrm>
            <a:off x="2494132" y="1690688"/>
            <a:ext cx="660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Weaker assumption (more likely to hold in practice)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DC2EE7-F37A-4605-901D-6193FF00831F}"/>
              </a:ext>
            </a:extLst>
          </p:cNvPr>
          <p:cNvCxnSpPr>
            <a:cxnSpLocks/>
          </p:cNvCxnSpPr>
          <p:nvPr/>
        </p:nvCxnSpPr>
        <p:spPr>
          <a:xfrm flipV="1">
            <a:off x="10295688" y="2295087"/>
            <a:ext cx="0" cy="32930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A6B7EF-DA45-4442-BB5B-73266005752A}"/>
              </a:ext>
            </a:extLst>
          </p:cNvPr>
          <p:cNvSpPr txBox="1"/>
          <p:nvPr/>
        </p:nvSpPr>
        <p:spPr>
          <a:xfrm>
            <a:off x="9949823" y="3633746"/>
            <a:ext cx="18356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Less wasteful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935C8-5209-4A88-BA40-508F9FB69F10}"/>
              </a:ext>
            </a:extLst>
          </p:cNvPr>
          <p:cNvSpPr txBox="1"/>
          <p:nvPr/>
        </p:nvSpPr>
        <p:spPr>
          <a:xfrm>
            <a:off x="1510715" y="6188096"/>
            <a:ext cx="844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(bound on active processes is 10X, and bound on universe is 2000)</a:t>
            </a:r>
          </a:p>
        </p:txBody>
      </p:sp>
    </p:spTree>
    <p:extLst>
      <p:ext uri="{BB962C8B-B14F-4D97-AF65-F5344CB8AC3E}">
        <p14:creationId xmlns:p14="http://schemas.microsoft.com/office/powerpoint/2010/main" val="5781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DC35-6F18-445C-A29D-05AA011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talk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CA95-C4C7-4E64-9830-203B8B7C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Formalize privacy in this setting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Explain why existing allocators fall short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Outline PRA constructions and their costs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accent1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24061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238C-EDB4-400A-B2B2-49E22C1C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paper also describes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B016-4FC2-46DE-84BC-48554FEEF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How privacy relates to standard properties of allocators</a:t>
            </a:r>
          </a:p>
          <a:p>
            <a:pPr lvl="1"/>
            <a:r>
              <a:rPr lang="en-US" sz="2800" dirty="0"/>
              <a:t>Privacy </a:t>
            </a:r>
            <a:r>
              <a:rPr lang="en-US" sz="2800" dirty="0">
                <a:sym typeface="Wingdings" panose="05000000000000000000" pitchFamily="2" charset="2"/>
              </a:rPr>
              <a:t> population monotonicity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Privacy  group strategy </a:t>
            </a:r>
            <a:r>
              <a:rPr lang="en-US" sz="2800" dirty="0" err="1">
                <a:sym typeface="Wingdings" panose="05000000000000000000" pitchFamily="2" charset="2"/>
              </a:rPr>
              <a:t>proofness</a:t>
            </a:r>
            <a:r>
              <a:rPr lang="en-US" sz="2800" dirty="0">
                <a:sym typeface="Wingdings" panose="05000000000000000000" pitchFamily="2" charset="2"/>
              </a:rPr>
              <a:t> (in some settings)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Resource monotonicity, envy freeness, fairness, etc.</a:t>
            </a: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How to allocate </a:t>
            </a:r>
            <a:r>
              <a:rPr lang="en-US" sz="3200" b="1" dirty="0">
                <a:sym typeface="Wingdings" panose="05000000000000000000" pitchFamily="2" charset="2"/>
              </a:rPr>
              <a:t>multiple units</a:t>
            </a:r>
            <a:r>
              <a:rPr lang="en-US" sz="3200" dirty="0">
                <a:sym typeface="Wingdings" panose="05000000000000000000" pitchFamily="2" charset="2"/>
              </a:rPr>
              <a:t> of a resource to processes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How to express </a:t>
            </a:r>
            <a:r>
              <a:rPr lang="en-US" sz="3200" b="1" dirty="0">
                <a:sym typeface="Wingdings" panose="05000000000000000000" pitchFamily="2" charset="2"/>
              </a:rPr>
              <a:t>priorities</a:t>
            </a:r>
            <a:r>
              <a:rPr lang="en-US" sz="3200" dirty="0">
                <a:sym typeface="Wingdings" panose="05000000000000000000" pitchFamily="2" charset="2"/>
              </a:rPr>
              <a:t> among processes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How to integrate PRAs into an anonymous messenger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D3929-2D37-4A07-B314-EBABEE15A4B0}"/>
              </a:ext>
            </a:extLst>
          </p:cNvPr>
          <p:cNvSpPr txBox="1"/>
          <p:nvPr/>
        </p:nvSpPr>
        <p:spPr>
          <a:xfrm>
            <a:off x="4938866" y="6176963"/>
            <a:ext cx="716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Code available at: https://github.com/pung-project/pra</a:t>
            </a:r>
          </a:p>
        </p:txBody>
      </p:sp>
    </p:spTree>
    <p:extLst>
      <p:ext uri="{BB962C8B-B14F-4D97-AF65-F5344CB8AC3E}">
        <p14:creationId xmlns:p14="http://schemas.microsoft.com/office/powerpoint/2010/main" val="216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29C3-9412-4B64-94F3-83F19D1B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PRAs prevent allocation-based side channels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4951EDA-47A0-40F5-ACF0-28E8ECFD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843" y="1935890"/>
            <a:ext cx="1495041" cy="14950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F86C46-16FE-4B9C-B977-81FB1409FE34}"/>
              </a:ext>
            </a:extLst>
          </p:cNvPr>
          <p:cNvCxnSpPr>
            <a:cxnSpLocks/>
          </p:cNvCxnSpPr>
          <p:nvPr/>
        </p:nvCxnSpPr>
        <p:spPr>
          <a:xfrm>
            <a:off x="1878227" y="2356018"/>
            <a:ext cx="3641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87EC275-9283-4096-A660-E7D6CB13A5EF}"/>
              </a:ext>
            </a:extLst>
          </p:cNvPr>
          <p:cNvSpPr txBox="1"/>
          <p:nvPr/>
        </p:nvSpPr>
        <p:spPr>
          <a:xfrm>
            <a:off x="2380735" y="1690688"/>
            <a:ext cx="2188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Dial request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B3C378D4-E36F-4E5B-9355-C18828739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7694" y="1816441"/>
            <a:ext cx="1495041" cy="149504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C8756B20-CACE-4972-BACA-39FA84F3CB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7694" y="4683209"/>
            <a:ext cx="1495041" cy="149504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F98C86-C097-4384-A00F-E65B669E66C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6205215" y="3311482"/>
            <a:ext cx="0" cy="1227567"/>
          </a:xfrm>
          <a:prstGeom prst="straightConnector1">
            <a:avLst/>
          </a:prstGeom>
          <a:ln w="57150">
            <a:solidFill>
              <a:srgbClr val="BE51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5F9CE9-77B1-478C-93A7-11FF51756AAD}"/>
              </a:ext>
            </a:extLst>
          </p:cNvPr>
          <p:cNvSpPr txBox="1"/>
          <p:nvPr/>
        </p:nvSpPr>
        <p:spPr>
          <a:xfrm>
            <a:off x="6388443" y="3704958"/>
            <a:ext cx="2188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Dial request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B79828-CE56-4F40-90EE-549E0F152B85}"/>
              </a:ext>
            </a:extLst>
          </p:cNvPr>
          <p:cNvCxnSpPr>
            <a:cxnSpLocks/>
          </p:cNvCxnSpPr>
          <p:nvPr/>
        </p:nvCxnSpPr>
        <p:spPr>
          <a:xfrm flipH="1">
            <a:off x="1898822" y="3196171"/>
            <a:ext cx="35381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0A7706-5B0D-4F6F-8ED6-AD83EEB2C8B2}"/>
              </a:ext>
            </a:extLst>
          </p:cNvPr>
          <p:cNvSpPr txBox="1"/>
          <p:nvPr/>
        </p:nvSpPr>
        <p:spPr>
          <a:xfrm>
            <a:off x="2380735" y="2611396"/>
            <a:ext cx="288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Accept request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E83F7-0BAA-4840-A6BC-214B2BC49286}"/>
              </a:ext>
            </a:extLst>
          </p:cNvPr>
          <p:cNvSpPr/>
          <p:nvPr/>
        </p:nvSpPr>
        <p:spPr>
          <a:xfrm>
            <a:off x="7224583" y="1935890"/>
            <a:ext cx="3566977" cy="922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custGeom>
                    <a:avLst/>
                    <a:gdLst>
                      <a:gd name="connsiteX0" fmla="*/ 0 w 3566977"/>
                      <a:gd name="connsiteY0" fmla="*/ 0 h 922640"/>
                      <a:gd name="connsiteX1" fmla="*/ 630166 w 3566977"/>
                      <a:gd name="connsiteY1" fmla="*/ 0 h 922640"/>
                      <a:gd name="connsiteX2" fmla="*/ 1153323 w 3566977"/>
                      <a:gd name="connsiteY2" fmla="*/ 0 h 922640"/>
                      <a:gd name="connsiteX3" fmla="*/ 1712149 w 3566977"/>
                      <a:gd name="connsiteY3" fmla="*/ 0 h 922640"/>
                      <a:gd name="connsiteX4" fmla="*/ 2377985 w 3566977"/>
                      <a:gd name="connsiteY4" fmla="*/ 0 h 922640"/>
                      <a:gd name="connsiteX5" fmla="*/ 2972481 w 3566977"/>
                      <a:gd name="connsiteY5" fmla="*/ 0 h 922640"/>
                      <a:gd name="connsiteX6" fmla="*/ 3566977 w 3566977"/>
                      <a:gd name="connsiteY6" fmla="*/ 0 h 922640"/>
                      <a:gd name="connsiteX7" fmla="*/ 3566977 w 3566977"/>
                      <a:gd name="connsiteY7" fmla="*/ 452094 h 922640"/>
                      <a:gd name="connsiteX8" fmla="*/ 3566977 w 3566977"/>
                      <a:gd name="connsiteY8" fmla="*/ 922640 h 922640"/>
                      <a:gd name="connsiteX9" fmla="*/ 3043820 w 3566977"/>
                      <a:gd name="connsiteY9" fmla="*/ 922640 h 922640"/>
                      <a:gd name="connsiteX10" fmla="*/ 2520664 w 3566977"/>
                      <a:gd name="connsiteY10" fmla="*/ 922640 h 922640"/>
                      <a:gd name="connsiteX11" fmla="*/ 2033177 w 3566977"/>
                      <a:gd name="connsiteY11" fmla="*/ 922640 h 922640"/>
                      <a:gd name="connsiteX12" fmla="*/ 1474350 w 3566977"/>
                      <a:gd name="connsiteY12" fmla="*/ 922640 h 922640"/>
                      <a:gd name="connsiteX13" fmla="*/ 951194 w 3566977"/>
                      <a:gd name="connsiteY13" fmla="*/ 922640 h 922640"/>
                      <a:gd name="connsiteX14" fmla="*/ 0 w 3566977"/>
                      <a:gd name="connsiteY14" fmla="*/ 922640 h 922640"/>
                      <a:gd name="connsiteX15" fmla="*/ 0 w 3566977"/>
                      <a:gd name="connsiteY15" fmla="*/ 461320 h 922640"/>
                      <a:gd name="connsiteX16" fmla="*/ 0 w 3566977"/>
                      <a:gd name="connsiteY16" fmla="*/ 0 h 922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566977" h="922640" fill="none" extrusionOk="0">
                        <a:moveTo>
                          <a:pt x="0" y="0"/>
                        </a:moveTo>
                        <a:cubicBezTo>
                          <a:pt x="178491" y="-69561"/>
                          <a:pt x="401212" y="63188"/>
                          <a:pt x="630166" y="0"/>
                        </a:cubicBezTo>
                        <a:cubicBezTo>
                          <a:pt x="859120" y="-63188"/>
                          <a:pt x="904036" y="53964"/>
                          <a:pt x="1153323" y="0"/>
                        </a:cubicBezTo>
                        <a:cubicBezTo>
                          <a:pt x="1402610" y="-53964"/>
                          <a:pt x="1562171" y="2086"/>
                          <a:pt x="1712149" y="0"/>
                        </a:cubicBezTo>
                        <a:cubicBezTo>
                          <a:pt x="1862127" y="-2086"/>
                          <a:pt x="2047797" y="47926"/>
                          <a:pt x="2377985" y="0"/>
                        </a:cubicBezTo>
                        <a:cubicBezTo>
                          <a:pt x="2708173" y="-47926"/>
                          <a:pt x="2683694" y="33578"/>
                          <a:pt x="2972481" y="0"/>
                        </a:cubicBezTo>
                        <a:cubicBezTo>
                          <a:pt x="3261268" y="-33578"/>
                          <a:pt x="3357540" y="38495"/>
                          <a:pt x="3566977" y="0"/>
                        </a:cubicBezTo>
                        <a:cubicBezTo>
                          <a:pt x="3594875" y="177111"/>
                          <a:pt x="3531217" y="310473"/>
                          <a:pt x="3566977" y="452094"/>
                        </a:cubicBezTo>
                        <a:cubicBezTo>
                          <a:pt x="3602737" y="593715"/>
                          <a:pt x="3519365" y="821161"/>
                          <a:pt x="3566977" y="922640"/>
                        </a:cubicBezTo>
                        <a:cubicBezTo>
                          <a:pt x="3430332" y="970265"/>
                          <a:pt x="3202858" y="894418"/>
                          <a:pt x="3043820" y="922640"/>
                        </a:cubicBezTo>
                        <a:cubicBezTo>
                          <a:pt x="2884782" y="950862"/>
                          <a:pt x="2645091" y="879861"/>
                          <a:pt x="2520664" y="922640"/>
                        </a:cubicBezTo>
                        <a:cubicBezTo>
                          <a:pt x="2396237" y="965419"/>
                          <a:pt x="2201001" y="874060"/>
                          <a:pt x="2033177" y="922640"/>
                        </a:cubicBezTo>
                        <a:cubicBezTo>
                          <a:pt x="1865353" y="971220"/>
                          <a:pt x="1599101" y="856711"/>
                          <a:pt x="1474350" y="922640"/>
                        </a:cubicBezTo>
                        <a:cubicBezTo>
                          <a:pt x="1349599" y="988569"/>
                          <a:pt x="1143004" y="902674"/>
                          <a:pt x="951194" y="922640"/>
                        </a:cubicBezTo>
                        <a:cubicBezTo>
                          <a:pt x="759384" y="942606"/>
                          <a:pt x="320759" y="821417"/>
                          <a:pt x="0" y="922640"/>
                        </a:cubicBezTo>
                        <a:cubicBezTo>
                          <a:pt x="-53723" y="796699"/>
                          <a:pt x="53578" y="646570"/>
                          <a:pt x="0" y="461320"/>
                        </a:cubicBezTo>
                        <a:cubicBezTo>
                          <a:pt x="-53578" y="276070"/>
                          <a:pt x="32786" y="124594"/>
                          <a:pt x="0" y="0"/>
                        </a:cubicBezTo>
                        <a:close/>
                      </a:path>
                      <a:path w="3566977" h="922640" stroke="0" extrusionOk="0">
                        <a:moveTo>
                          <a:pt x="0" y="0"/>
                        </a:moveTo>
                        <a:cubicBezTo>
                          <a:pt x="154413" y="-30359"/>
                          <a:pt x="419508" y="55540"/>
                          <a:pt x="665836" y="0"/>
                        </a:cubicBezTo>
                        <a:cubicBezTo>
                          <a:pt x="912164" y="-55540"/>
                          <a:pt x="1041895" y="3289"/>
                          <a:pt x="1188992" y="0"/>
                        </a:cubicBezTo>
                        <a:cubicBezTo>
                          <a:pt x="1336089" y="-3289"/>
                          <a:pt x="1610493" y="16381"/>
                          <a:pt x="1747819" y="0"/>
                        </a:cubicBezTo>
                        <a:cubicBezTo>
                          <a:pt x="1885145" y="-16381"/>
                          <a:pt x="2137631" y="47012"/>
                          <a:pt x="2270975" y="0"/>
                        </a:cubicBezTo>
                        <a:cubicBezTo>
                          <a:pt x="2404319" y="-47012"/>
                          <a:pt x="2563740" y="8216"/>
                          <a:pt x="2758462" y="0"/>
                        </a:cubicBezTo>
                        <a:cubicBezTo>
                          <a:pt x="2953184" y="-8216"/>
                          <a:pt x="3230932" y="65972"/>
                          <a:pt x="3566977" y="0"/>
                        </a:cubicBezTo>
                        <a:cubicBezTo>
                          <a:pt x="3589777" y="173694"/>
                          <a:pt x="3564027" y="233761"/>
                          <a:pt x="3566977" y="433641"/>
                        </a:cubicBezTo>
                        <a:cubicBezTo>
                          <a:pt x="3569927" y="633521"/>
                          <a:pt x="3565144" y="792167"/>
                          <a:pt x="3566977" y="922640"/>
                        </a:cubicBezTo>
                        <a:cubicBezTo>
                          <a:pt x="3396453" y="955814"/>
                          <a:pt x="3093664" y="877396"/>
                          <a:pt x="2972481" y="922640"/>
                        </a:cubicBezTo>
                        <a:cubicBezTo>
                          <a:pt x="2851298" y="967884"/>
                          <a:pt x="2540712" y="871897"/>
                          <a:pt x="2413654" y="922640"/>
                        </a:cubicBezTo>
                        <a:cubicBezTo>
                          <a:pt x="2286596" y="973383"/>
                          <a:pt x="2066330" y="916765"/>
                          <a:pt x="1926168" y="922640"/>
                        </a:cubicBezTo>
                        <a:cubicBezTo>
                          <a:pt x="1786006" y="928515"/>
                          <a:pt x="1560158" y="921506"/>
                          <a:pt x="1331671" y="922640"/>
                        </a:cubicBezTo>
                        <a:cubicBezTo>
                          <a:pt x="1103184" y="923774"/>
                          <a:pt x="1026911" y="885705"/>
                          <a:pt x="844185" y="922640"/>
                        </a:cubicBezTo>
                        <a:cubicBezTo>
                          <a:pt x="661459" y="959575"/>
                          <a:pt x="417267" y="899050"/>
                          <a:pt x="0" y="922640"/>
                        </a:cubicBezTo>
                        <a:cubicBezTo>
                          <a:pt x="-28951" y="711854"/>
                          <a:pt x="27266" y="560262"/>
                          <a:pt x="0" y="442867"/>
                        </a:cubicBezTo>
                        <a:cubicBezTo>
                          <a:pt x="-27266" y="325472"/>
                          <a:pt x="1223" y="1939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0D38D5-26EB-4172-A583-99A16928F0CA}"/>
              </a:ext>
            </a:extLst>
          </p:cNvPr>
          <p:cNvCxnSpPr/>
          <p:nvPr/>
        </p:nvCxnSpPr>
        <p:spPr>
          <a:xfrm>
            <a:off x="8287264" y="1935890"/>
            <a:ext cx="0" cy="922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7CEF81-4C30-46CB-BC63-991B69122C16}"/>
              </a:ext>
            </a:extLst>
          </p:cNvPr>
          <p:cNvCxnSpPr/>
          <p:nvPr/>
        </p:nvCxnSpPr>
        <p:spPr>
          <a:xfrm>
            <a:off x="9279927" y="1931769"/>
            <a:ext cx="0" cy="922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FA25BD3-03C1-486E-8BD0-9B9A5B2EA32E}"/>
              </a:ext>
            </a:extLst>
          </p:cNvPr>
          <p:cNvSpPr txBox="1"/>
          <p:nvPr/>
        </p:nvSpPr>
        <p:spPr>
          <a:xfrm>
            <a:off x="7482460" y="210070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C0B0CF-4B91-4792-B059-22096ABD8488}"/>
              </a:ext>
            </a:extLst>
          </p:cNvPr>
          <p:cNvSpPr txBox="1"/>
          <p:nvPr/>
        </p:nvSpPr>
        <p:spPr>
          <a:xfrm>
            <a:off x="8558039" y="209633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BE5108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03A93-076E-4B11-ADAA-CE14DADF8C20}"/>
              </a:ext>
            </a:extLst>
          </p:cNvPr>
          <p:cNvSpPr txBox="1"/>
          <p:nvPr/>
        </p:nvSpPr>
        <p:spPr>
          <a:xfrm>
            <a:off x="966163" y="235820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15CF-5A0D-41B9-ABFC-EB284DE23879}"/>
              </a:ext>
            </a:extLst>
          </p:cNvPr>
          <p:cNvSpPr txBox="1"/>
          <p:nvPr/>
        </p:nvSpPr>
        <p:spPr>
          <a:xfrm>
            <a:off x="5984852" y="2269634"/>
            <a:ext cx="44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5417D4-FB7A-4DD8-B235-36BC07836FD0}"/>
              </a:ext>
            </a:extLst>
          </p:cNvPr>
          <p:cNvSpPr txBox="1"/>
          <p:nvPr/>
        </p:nvSpPr>
        <p:spPr>
          <a:xfrm>
            <a:off x="5995180" y="5136161"/>
            <a:ext cx="44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5108"/>
                </a:solidFill>
              </a:rPr>
              <a:t>C</a:t>
            </a:r>
          </a:p>
        </p:txBody>
      </p:sp>
      <p:pic>
        <p:nvPicPr>
          <p:cNvPr id="22" name="Picture 2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708097A-1E87-4F45-BAD5-EB856842A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82282" y="2356018"/>
            <a:ext cx="728974" cy="11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891BB-E7F9-4BFE-9C20-264F3DA4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6" b="89971" l="5833" r="93177">
                        <a14:foregroundMark x1="29531" y1="23009" x2="29271" y2="78466"/>
                        <a14:foregroundMark x1="11615" y1="16298" x2="15937" y2="73968"/>
                        <a14:foregroundMark x1="15937" y1="73968" x2="12604" y2="79867"/>
                        <a14:foregroundMark x1="12604" y1="79867" x2="12552" y2="83923"/>
                        <a14:foregroundMark x1="68542" y1="22566" x2="68073" y2="82522"/>
                        <a14:foregroundMark x1="5885" y1="18584" x2="5885" y2="83112"/>
                        <a14:foregroundMark x1="50625" y1="17478" x2="49531" y2="84440"/>
                        <a14:foregroundMark x1="88594" y1="84218" x2="87344" y2="51917"/>
                        <a14:foregroundMark x1="87344" y1="51917" x2="89063" y2="44395"/>
                        <a14:foregroundMark x1="89063" y1="44395" x2="88229" y2="29204"/>
                        <a14:foregroundMark x1="93177" y1="21534" x2="93177" y2="21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1999892"/>
            <a:ext cx="2147086" cy="151638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0A6176A-71D5-4902-9D19-FDF434007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01" y="1941788"/>
            <a:ext cx="1427799" cy="1427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063A50-4D71-4670-B905-3A3E2FCD0E47}"/>
              </a:ext>
            </a:extLst>
          </p:cNvPr>
          <p:cNvSpPr txBox="1"/>
          <p:nvPr/>
        </p:nvSpPr>
        <p:spPr>
          <a:xfrm>
            <a:off x="6558025" y="3516272"/>
            <a:ext cx="323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power consumption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7E05E-826F-49CA-8848-4C94A3591B65}"/>
              </a:ext>
            </a:extLst>
          </p:cNvPr>
          <p:cNvSpPr txBox="1"/>
          <p:nvPr/>
        </p:nvSpPr>
        <p:spPr>
          <a:xfrm>
            <a:off x="2788920" y="3516272"/>
            <a:ext cx="204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fan speed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A2B75D-0FBA-4E35-89B3-926CD72DA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857" y1="57867" x2="16063" y2="49667"/>
                        <a14:foregroundMark x1="36190" y1="51867" x2="36190" y2="51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31720" y="4056206"/>
            <a:ext cx="2397442" cy="2283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78E3C-910F-4308-AB82-ACD32E889215}"/>
              </a:ext>
            </a:extLst>
          </p:cNvPr>
          <p:cNvSpPr txBox="1"/>
          <p:nvPr/>
        </p:nvSpPr>
        <p:spPr>
          <a:xfrm>
            <a:off x="2402218" y="5881334"/>
            <a:ext cx="225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traffic pattern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0C5B9A8-D575-49C0-9CB2-9C1CCADECD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33328" y="4461958"/>
            <a:ext cx="1252538" cy="12525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66D7FF-DC07-4D60-B355-61600FDB1BF4}"/>
              </a:ext>
            </a:extLst>
          </p:cNvPr>
          <p:cNvSpPr txBox="1"/>
          <p:nvPr/>
        </p:nvSpPr>
        <p:spPr>
          <a:xfrm>
            <a:off x="7071360" y="5877819"/>
            <a:ext cx="265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completion time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56BAB6CE-F28B-4941-9028-226B6A27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is observable via side channels</a:t>
            </a:r>
          </a:p>
        </p:txBody>
      </p:sp>
    </p:spTree>
    <p:extLst>
      <p:ext uri="{BB962C8B-B14F-4D97-AF65-F5344CB8AC3E}">
        <p14:creationId xmlns:p14="http://schemas.microsoft.com/office/powerpoint/2010/main" val="412035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E7CC-ED1C-4193-A431-20CCEA72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13" y="18662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this work we are concerned with information that leaks </a:t>
            </a:r>
            <a:r>
              <a:rPr lang="en-US" b="1" dirty="0"/>
              <a:t>when resources are allocated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7CB983-47BA-40FB-9C6C-588DAEFFBE53}"/>
              </a:ext>
            </a:extLst>
          </p:cNvPr>
          <p:cNvSpPr txBox="1">
            <a:spLocks/>
          </p:cNvSpPr>
          <p:nvPr/>
        </p:nvSpPr>
        <p:spPr>
          <a:xfrm>
            <a:off x="700013" y="36661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(any leakage from their consumption is orthogonal)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473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17859-9E00-408E-9F54-30641C332918}"/>
              </a:ext>
            </a:extLst>
          </p:cNvPr>
          <p:cNvGrpSpPr/>
          <p:nvPr/>
        </p:nvGrpSpPr>
        <p:grpSpPr>
          <a:xfrm>
            <a:off x="5457694" y="4683209"/>
            <a:ext cx="1495041" cy="1763627"/>
            <a:chOff x="5457694" y="4683209"/>
            <a:chExt cx="1495041" cy="1763627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C8756B20-CACE-4972-BACA-39FA84F3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457694" y="4683209"/>
              <a:ext cx="1495041" cy="149504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5417D4-FB7A-4DD8-B235-36BC07836FD0}"/>
                </a:ext>
              </a:extLst>
            </p:cNvPr>
            <p:cNvSpPr txBox="1"/>
            <p:nvPr/>
          </p:nvSpPr>
          <p:spPr>
            <a:xfrm>
              <a:off x="5995180" y="5136161"/>
              <a:ext cx="440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BE5108"/>
                  </a:solidFill>
                </a:rPr>
                <a:t>C</a:t>
              </a:r>
            </a:p>
          </p:txBody>
        </p:sp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34CA2876-2AF4-46D6-BC78-76C01BFA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48" b="93359" l="5990" r="94141">
                          <a14:foregroundMark x1="9766" y1="29297" x2="9766" y2="29297"/>
                          <a14:foregroundMark x1="9766" y1="32292" x2="17318" y2="72135"/>
                          <a14:foregroundMark x1="17318" y1="72135" x2="21615" y2="78255"/>
                          <a14:foregroundMark x1="21615" y1="78255" x2="28255" y2="82943"/>
                          <a14:foregroundMark x1="28255" y1="82943" x2="73307" y2="91406"/>
                          <a14:foregroundMark x1="73307" y1="91406" x2="84115" y2="87630"/>
                          <a14:foregroundMark x1="84115" y1="87630" x2="90234" y2="82682"/>
                          <a14:foregroundMark x1="90234" y1="82682" x2="92318" y2="57031"/>
                          <a14:foregroundMark x1="92318" y1="57031" x2="86849" y2="28646"/>
                          <a14:foregroundMark x1="86849" y1="28646" x2="76563" y2="17057"/>
                          <a14:foregroundMark x1="76563" y1="17057" x2="69271" y2="13542"/>
                          <a14:foregroundMark x1="69271" y1="13542" x2="59375" y2="12109"/>
                          <a14:foregroundMark x1="59375" y1="12109" x2="45556" y2="7181"/>
                          <a14:foregroundMark x1="36264" y1="6624" x2="17969" y2="11328"/>
                          <a14:foregroundMark x1="17969" y1="11328" x2="8984" y2="24089"/>
                          <a14:foregroundMark x1="8984" y1="24089" x2="6380" y2="32161"/>
                          <a14:foregroundMark x1="6380" y1="32161" x2="9375" y2="40365"/>
                          <a14:foregroundMark x1="9375" y1="40365" x2="12109" y2="41667"/>
                          <a14:foregroundMark x1="12109" y1="41667" x2="12109" y2="41667"/>
                          <a14:foregroundMark x1="57682" y1="10938" x2="33073" y2="10677"/>
                          <a14:foregroundMark x1="33073" y1="10677" x2="26042" y2="8464"/>
                          <a14:foregroundMark x1="26042" y1="8464" x2="18490" y2="9766"/>
                          <a14:foregroundMark x1="18490" y1="9766" x2="8594" y2="21354"/>
                          <a14:foregroundMark x1="8594" y1="21354" x2="5990" y2="28125"/>
                          <a14:foregroundMark x1="5990" y1="28125" x2="14974" y2="69922"/>
                          <a14:foregroundMark x1="27214" y1="83854" x2="46354" y2="90365"/>
                          <a14:foregroundMark x1="46354" y1="90365" x2="55469" y2="88932"/>
                          <a14:foregroundMark x1="55469" y1="88932" x2="72266" y2="93359"/>
                          <a14:foregroundMark x1="72266" y1="93359" x2="79948" y2="90885"/>
                          <a14:foregroundMark x1="79948" y1="90885" x2="93359" y2="73438"/>
                          <a14:foregroundMark x1="93359" y1="73438" x2="94141" y2="65625"/>
                          <a14:foregroundMark x1="37109" y1="6901" x2="22396" y2="6250"/>
                          <a14:foregroundMark x1="22396" y1="6250" x2="29557" y2="5208"/>
                          <a14:foregroundMark x1="29557" y1="5208" x2="32813" y2="5729"/>
                          <a14:foregroundMark x1="64714" y1="92578" x2="75130" y2="92839"/>
                          <a14:foregroundMark x1="75130" y1="92839" x2="78906" y2="92057"/>
                          <a14:foregroundMark x1="48568" y1="93229" x2="47396" y2="93359"/>
                          <a14:backgroundMark x1="41927" y1="5729" x2="42839" y2="6771"/>
                          <a14:backgroundMark x1="42839" y1="6771" x2="46094" y2="6250"/>
                          <a14:backgroundMark x1="44271" y1="6250" x2="39323" y2="3906"/>
                          <a14:backgroundMark x1="39323" y1="3906" x2="41406" y2="55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470" y="5728571"/>
              <a:ext cx="718265" cy="71826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C729C3-9412-4B64-94F3-83F19D1B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anonymous messengers </a:t>
            </a:r>
            <a:r>
              <a:rPr lang="en-US" sz="3600" dirty="0"/>
              <a:t>[WPES ‘18]</a:t>
            </a:r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4951EDA-47A0-40F5-ACF0-28E8ECFD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4843" y="1935890"/>
            <a:ext cx="1495041" cy="14950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F86C46-16FE-4B9C-B977-81FB1409FE34}"/>
              </a:ext>
            </a:extLst>
          </p:cNvPr>
          <p:cNvCxnSpPr>
            <a:cxnSpLocks/>
          </p:cNvCxnSpPr>
          <p:nvPr/>
        </p:nvCxnSpPr>
        <p:spPr>
          <a:xfrm>
            <a:off x="1878227" y="2356018"/>
            <a:ext cx="36411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87EC275-9283-4096-A660-E7D6CB13A5EF}"/>
              </a:ext>
            </a:extLst>
          </p:cNvPr>
          <p:cNvSpPr txBox="1"/>
          <p:nvPr/>
        </p:nvSpPr>
        <p:spPr>
          <a:xfrm>
            <a:off x="2380735" y="1690688"/>
            <a:ext cx="2188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Dial request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B3C378D4-E36F-4E5B-9355-C18828739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7694" y="1816441"/>
            <a:ext cx="1495041" cy="149504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F98C86-C097-4384-A00F-E65B669E66C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6205215" y="3311482"/>
            <a:ext cx="0" cy="1227567"/>
          </a:xfrm>
          <a:prstGeom prst="straightConnector1">
            <a:avLst/>
          </a:prstGeom>
          <a:ln w="57150">
            <a:solidFill>
              <a:srgbClr val="BE51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5F9CE9-77B1-478C-93A7-11FF51756AAD}"/>
              </a:ext>
            </a:extLst>
          </p:cNvPr>
          <p:cNvSpPr txBox="1"/>
          <p:nvPr/>
        </p:nvSpPr>
        <p:spPr>
          <a:xfrm>
            <a:off x="6388443" y="3704958"/>
            <a:ext cx="2188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Dial request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B79828-CE56-4F40-90EE-549E0F152B85}"/>
              </a:ext>
            </a:extLst>
          </p:cNvPr>
          <p:cNvCxnSpPr>
            <a:cxnSpLocks/>
          </p:cNvCxnSpPr>
          <p:nvPr/>
        </p:nvCxnSpPr>
        <p:spPr>
          <a:xfrm flipH="1">
            <a:off x="1898822" y="3196171"/>
            <a:ext cx="35381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0A7706-5B0D-4F6F-8ED6-AD83EEB2C8B2}"/>
              </a:ext>
            </a:extLst>
          </p:cNvPr>
          <p:cNvSpPr txBox="1"/>
          <p:nvPr/>
        </p:nvSpPr>
        <p:spPr>
          <a:xfrm>
            <a:off x="2380735" y="2611396"/>
            <a:ext cx="288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Accept request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E83F7-0BAA-4840-A6BC-214B2BC49286}"/>
              </a:ext>
            </a:extLst>
          </p:cNvPr>
          <p:cNvSpPr/>
          <p:nvPr/>
        </p:nvSpPr>
        <p:spPr>
          <a:xfrm>
            <a:off x="7224583" y="1935890"/>
            <a:ext cx="3566977" cy="9226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73543333">
                  <a:custGeom>
                    <a:avLst/>
                    <a:gdLst>
                      <a:gd name="connsiteX0" fmla="*/ 0 w 3566977"/>
                      <a:gd name="connsiteY0" fmla="*/ 0 h 922640"/>
                      <a:gd name="connsiteX1" fmla="*/ 630166 w 3566977"/>
                      <a:gd name="connsiteY1" fmla="*/ 0 h 922640"/>
                      <a:gd name="connsiteX2" fmla="*/ 1153323 w 3566977"/>
                      <a:gd name="connsiteY2" fmla="*/ 0 h 922640"/>
                      <a:gd name="connsiteX3" fmla="*/ 1712149 w 3566977"/>
                      <a:gd name="connsiteY3" fmla="*/ 0 h 922640"/>
                      <a:gd name="connsiteX4" fmla="*/ 2377985 w 3566977"/>
                      <a:gd name="connsiteY4" fmla="*/ 0 h 922640"/>
                      <a:gd name="connsiteX5" fmla="*/ 2972481 w 3566977"/>
                      <a:gd name="connsiteY5" fmla="*/ 0 h 922640"/>
                      <a:gd name="connsiteX6" fmla="*/ 3566977 w 3566977"/>
                      <a:gd name="connsiteY6" fmla="*/ 0 h 922640"/>
                      <a:gd name="connsiteX7" fmla="*/ 3566977 w 3566977"/>
                      <a:gd name="connsiteY7" fmla="*/ 452094 h 922640"/>
                      <a:gd name="connsiteX8" fmla="*/ 3566977 w 3566977"/>
                      <a:gd name="connsiteY8" fmla="*/ 922640 h 922640"/>
                      <a:gd name="connsiteX9" fmla="*/ 3043820 w 3566977"/>
                      <a:gd name="connsiteY9" fmla="*/ 922640 h 922640"/>
                      <a:gd name="connsiteX10" fmla="*/ 2520664 w 3566977"/>
                      <a:gd name="connsiteY10" fmla="*/ 922640 h 922640"/>
                      <a:gd name="connsiteX11" fmla="*/ 2033177 w 3566977"/>
                      <a:gd name="connsiteY11" fmla="*/ 922640 h 922640"/>
                      <a:gd name="connsiteX12" fmla="*/ 1474350 w 3566977"/>
                      <a:gd name="connsiteY12" fmla="*/ 922640 h 922640"/>
                      <a:gd name="connsiteX13" fmla="*/ 951194 w 3566977"/>
                      <a:gd name="connsiteY13" fmla="*/ 922640 h 922640"/>
                      <a:gd name="connsiteX14" fmla="*/ 0 w 3566977"/>
                      <a:gd name="connsiteY14" fmla="*/ 922640 h 922640"/>
                      <a:gd name="connsiteX15" fmla="*/ 0 w 3566977"/>
                      <a:gd name="connsiteY15" fmla="*/ 461320 h 922640"/>
                      <a:gd name="connsiteX16" fmla="*/ 0 w 3566977"/>
                      <a:gd name="connsiteY16" fmla="*/ 0 h 922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566977" h="922640" fill="none" extrusionOk="0">
                        <a:moveTo>
                          <a:pt x="0" y="0"/>
                        </a:moveTo>
                        <a:cubicBezTo>
                          <a:pt x="178491" y="-69561"/>
                          <a:pt x="401212" y="63188"/>
                          <a:pt x="630166" y="0"/>
                        </a:cubicBezTo>
                        <a:cubicBezTo>
                          <a:pt x="859120" y="-63188"/>
                          <a:pt x="904036" y="53964"/>
                          <a:pt x="1153323" y="0"/>
                        </a:cubicBezTo>
                        <a:cubicBezTo>
                          <a:pt x="1402610" y="-53964"/>
                          <a:pt x="1562171" y="2086"/>
                          <a:pt x="1712149" y="0"/>
                        </a:cubicBezTo>
                        <a:cubicBezTo>
                          <a:pt x="1862127" y="-2086"/>
                          <a:pt x="2047797" y="47926"/>
                          <a:pt x="2377985" y="0"/>
                        </a:cubicBezTo>
                        <a:cubicBezTo>
                          <a:pt x="2708173" y="-47926"/>
                          <a:pt x="2683694" y="33578"/>
                          <a:pt x="2972481" y="0"/>
                        </a:cubicBezTo>
                        <a:cubicBezTo>
                          <a:pt x="3261268" y="-33578"/>
                          <a:pt x="3357540" y="38495"/>
                          <a:pt x="3566977" y="0"/>
                        </a:cubicBezTo>
                        <a:cubicBezTo>
                          <a:pt x="3594875" y="177111"/>
                          <a:pt x="3531217" y="310473"/>
                          <a:pt x="3566977" y="452094"/>
                        </a:cubicBezTo>
                        <a:cubicBezTo>
                          <a:pt x="3602737" y="593715"/>
                          <a:pt x="3519365" y="821161"/>
                          <a:pt x="3566977" y="922640"/>
                        </a:cubicBezTo>
                        <a:cubicBezTo>
                          <a:pt x="3430332" y="970265"/>
                          <a:pt x="3202858" y="894418"/>
                          <a:pt x="3043820" y="922640"/>
                        </a:cubicBezTo>
                        <a:cubicBezTo>
                          <a:pt x="2884782" y="950862"/>
                          <a:pt x="2645091" y="879861"/>
                          <a:pt x="2520664" y="922640"/>
                        </a:cubicBezTo>
                        <a:cubicBezTo>
                          <a:pt x="2396237" y="965419"/>
                          <a:pt x="2201001" y="874060"/>
                          <a:pt x="2033177" y="922640"/>
                        </a:cubicBezTo>
                        <a:cubicBezTo>
                          <a:pt x="1865353" y="971220"/>
                          <a:pt x="1599101" y="856711"/>
                          <a:pt x="1474350" y="922640"/>
                        </a:cubicBezTo>
                        <a:cubicBezTo>
                          <a:pt x="1349599" y="988569"/>
                          <a:pt x="1143004" y="902674"/>
                          <a:pt x="951194" y="922640"/>
                        </a:cubicBezTo>
                        <a:cubicBezTo>
                          <a:pt x="759384" y="942606"/>
                          <a:pt x="320759" y="821417"/>
                          <a:pt x="0" y="922640"/>
                        </a:cubicBezTo>
                        <a:cubicBezTo>
                          <a:pt x="-53723" y="796699"/>
                          <a:pt x="53578" y="646570"/>
                          <a:pt x="0" y="461320"/>
                        </a:cubicBezTo>
                        <a:cubicBezTo>
                          <a:pt x="-53578" y="276070"/>
                          <a:pt x="32786" y="124594"/>
                          <a:pt x="0" y="0"/>
                        </a:cubicBezTo>
                        <a:close/>
                      </a:path>
                      <a:path w="3566977" h="922640" stroke="0" extrusionOk="0">
                        <a:moveTo>
                          <a:pt x="0" y="0"/>
                        </a:moveTo>
                        <a:cubicBezTo>
                          <a:pt x="154413" y="-30359"/>
                          <a:pt x="419508" y="55540"/>
                          <a:pt x="665836" y="0"/>
                        </a:cubicBezTo>
                        <a:cubicBezTo>
                          <a:pt x="912164" y="-55540"/>
                          <a:pt x="1041895" y="3289"/>
                          <a:pt x="1188992" y="0"/>
                        </a:cubicBezTo>
                        <a:cubicBezTo>
                          <a:pt x="1336089" y="-3289"/>
                          <a:pt x="1610493" y="16381"/>
                          <a:pt x="1747819" y="0"/>
                        </a:cubicBezTo>
                        <a:cubicBezTo>
                          <a:pt x="1885145" y="-16381"/>
                          <a:pt x="2137631" y="47012"/>
                          <a:pt x="2270975" y="0"/>
                        </a:cubicBezTo>
                        <a:cubicBezTo>
                          <a:pt x="2404319" y="-47012"/>
                          <a:pt x="2563740" y="8216"/>
                          <a:pt x="2758462" y="0"/>
                        </a:cubicBezTo>
                        <a:cubicBezTo>
                          <a:pt x="2953184" y="-8216"/>
                          <a:pt x="3230932" y="65972"/>
                          <a:pt x="3566977" y="0"/>
                        </a:cubicBezTo>
                        <a:cubicBezTo>
                          <a:pt x="3589777" y="173694"/>
                          <a:pt x="3564027" y="233761"/>
                          <a:pt x="3566977" y="433641"/>
                        </a:cubicBezTo>
                        <a:cubicBezTo>
                          <a:pt x="3569927" y="633521"/>
                          <a:pt x="3565144" y="792167"/>
                          <a:pt x="3566977" y="922640"/>
                        </a:cubicBezTo>
                        <a:cubicBezTo>
                          <a:pt x="3396453" y="955814"/>
                          <a:pt x="3093664" y="877396"/>
                          <a:pt x="2972481" y="922640"/>
                        </a:cubicBezTo>
                        <a:cubicBezTo>
                          <a:pt x="2851298" y="967884"/>
                          <a:pt x="2540712" y="871897"/>
                          <a:pt x="2413654" y="922640"/>
                        </a:cubicBezTo>
                        <a:cubicBezTo>
                          <a:pt x="2286596" y="973383"/>
                          <a:pt x="2066330" y="916765"/>
                          <a:pt x="1926168" y="922640"/>
                        </a:cubicBezTo>
                        <a:cubicBezTo>
                          <a:pt x="1786006" y="928515"/>
                          <a:pt x="1560158" y="921506"/>
                          <a:pt x="1331671" y="922640"/>
                        </a:cubicBezTo>
                        <a:cubicBezTo>
                          <a:pt x="1103184" y="923774"/>
                          <a:pt x="1026911" y="885705"/>
                          <a:pt x="844185" y="922640"/>
                        </a:cubicBezTo>
                        <a:cubicBezTo>
                          <a:pt x="661459" y="959575"/>
                          <a:pt x="417267" y="899050"/>
                          <a:pt x="0" y="922640"/>
                        </a:cubicBezTo>
                        <a:cubicBezTo>
                          <a:pt x="-28951" y="711854"/>
                          <a:pt x="27266" y="560262"/>
                          <a:pt x="0" y="442867"/>
                        </a:cubicBezTo>
                        <a:cubicBezTo>
                          <a:pt x="-27266" y="325472"/>
                          <a:pt x="1223" y="1939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0D38D5-26EB-4172-A583-99A16928F0CA}"/>
              </a:ext>
            </a:extLst>
          </p:cNvPr>
          <p:cNvCxnSpPr/>
          <p:nvPr/>
        </p:nvCxnSpPr>
        <p:spPr>
          <a:xfrm>
            <a:off x="8287264" y="1935890"/>
            <a:ext cx="0" cy="922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7CEF81-4C30-46CB-BC63-991B69122C16}"/>
              </a:ext>
            </a:extLst>
          </p:cNvPr>
          <p:cNvCxnSpPr/>
          <p:nvPr/>
        </p:nvCxnSpPr>
        <p:spPr>
          <a:xfrm>
            <a:off x="9279927" y="1931769"/>
            <a:ext cx="0" cy="922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FA25BD3-03C1-486E-8BD0-9B9A5B2EA32E}"/>
              </a:ext>
            </a:extLst>
          </p:cNvPr>
          <p:cNvSpPr txBox="1"/>
          <p:nvPr/>
        </p:nvSpPr>
        <p:spPr>
          <a:xfrm>
            <a:off x="7482460" y="210070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C0B0CF-4B91-4792-B059-22096ABD8488}"/>
              </a:ext>
            </a:extLst>
          </p:cNvPr>
          <p:cNvSpPr txBox="1"/>
          <p:nvPr/>
        </p:nvSpPr>
        <p:spPr>
          <a:xfrm>
            <a:off x="8558039" y="209633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BE5108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03A93-076E-4B11-ADAA-CE14DADF8C20}"/>
              </a:ext>
            </a:extLst>
          </p:cNvPr>
          <p:cNvSpPr txBox="1"/>
          <p:nvPr/>
        </p:nvSpPr>
        <p:spPr>
          <a:xfrm>
            <a:off x="966163" y="235820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15CF-5A0D-41B9-ABFC-EB284DE23879}"/>
              </a:ext>
            </a:extLst>
          </p:cNvPr>
          <p:cNvSpPr txBox="1"/>
          <p:nvPr/>
        </p:nvSpPr>
        <p:spPr>
          <a:xfrm>
            <a:off x="5984852" y="2269634"/>
            <a:ext cx="44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D19B3A5-AAB0-4FD4-AFF4-518E7E9D7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8" b="93359" l="5990" r="94141">
                        <a14:foregroundMark x1="9766" y1="29297" x2="9766" y2="29297"/>
                        <a14:foregroundMark x1="9766" y1="32292" x2="17318" y2="72135"/>
                        <a14:foregroundMark x1="17318" y1="72135" x2="21615" y2="78255"/>
                        <a14:foregroundMark x1="21615" y1="78255" x2="28255" y2="82943"/>
                        <a14:foregroundMark x1="28255" y1="82943" x2="73307" y2="91406"/>
                        <a14:foregroundMark x1="73307" y1="91406" x2="84115" y2="87630"/>
                        <a14:foregroundMark x1="84115" y1="87630" x2="90234" y2="82682"/>
                        <a14:foregroundMark x1="90234" y1="82682" x2="92318" y2="57031"/>
                        <a14:foregroundMark x1="92318" y1="57031" x2="86849" y2="28646"/>
                        <a14:foregroundMark x1="86849" y1="28646" x2="76563" y2="17057"/>
                        <a14:foregroundMark x1="76563" y1="17057" x2="69271" y2="13542"/>
                        <a14:foregroundMark x1="69271" y1="13542" x2="59375" y2="12109"/>
                        <a14:foregroundMark x1="59375" y1="12109" x2="45556" y2="7181"/>
                        <a14:foregroundMark x1="36264" y1="6624" x2="17969" y2="11328"/>
                        <a14:foregroundMark x1="17969" y1="11328" x2="8984" y2="24089"/>
                        <a14:foregroundMark x1="8984" y1="24089" x2="6380" y2="32161"/>
                        <a14:foregroundMark x1="6380" y1="32161" x2="9375" y2="40365"/>
                        <a14:foregroundMark x1="9375" y1="40365" x2="12109" y2="41667"/>
                        <a14:foregroundMark x1="12109" y1="41667" x2="12109" y2="41667"/>
                        <a14:foregroundMark x1="57682" y1="10938" x2="33073" y2="10677"/>
                        <a14:foregroundMark x1="33073" y1="10677" x2="26042" y2="8464"/>
                        <a14:foregroundMark x1="26042" y1="8464" x2="18490" y2="9766"/>
                        <a14:foregroundMark x1="18490" y1="9766" x2="8594" y2="21354"/>
                        <a14:foregroundMark x1="8594" y1="21354" x2="5990" y2="28125"/>
                        <a14:foregroundMark x1="5990" y1="28125" x2="14974" y2="69922"/>
                        <a14:foregroundMark x1="27214" y1="83854" x2="46354" y2="90365"/>
                        <a14:foregroundMark x1="46354" y1="90365" x2="55469" y2="88932"/>
                        <a14:foregroundMark x1="55469" y1="88932" x2="72266" y2="93359"/>
                        <a14:foregroundMark x1="72266" y1="93359" x2="79948" y2="90885"/>
                        <a14:foregroundMark x1="79948" y1="90885" x2="93359" y2="73438"/>
                        <a14:foregroundMark x1="93359" y1="73438" x2="94141" y2="65625"/>
                        <a14:foregroundMark x1="37109" y1="6901" x2="22396" y2="6250"/>
                        <a14:foregroundMark x1="22396" y1="6250" x2="29557" y2="5208"/>
                        <a14:foregroundMark x1="29557" y1="5208" x2="32813" y2="5729"/>
                        <a14:foregroundMark x1="64714" y1="92578" x2="75130" y2="92839"/>
                        <a14:foregroundMark x1="75130" y1="92839" x2="78906" y2="92057"/>
                        <a14:foregroundMark x1="48568" y1="93229" x2="47396" y2="93359"/>
                        <a14:backgroundMark x1="41927" y1="5729" x2="42839" y2="6771"/>
                        <a14:backgroundMark x1="42839" y1="6771" x2="46094" y2="6250"/>
                        <a14:backgroundMark x1="44271" y1="6250" x2="39323" y2="3906"/>
                        <a14:backgroundMark x1="39323" y1="3906" x2="41406" y2="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13" y="2915370"/>
            <a:ext cx="718265" cy="718265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2BD7D88F-008D-4623-9FCF-E3181FE15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8" b="93359" l="5990" r="94141">
                        <a14:foregroundMark x1="9766" y1="29297" x2="9766" y2="29297"/>
                        <a14:foregroundMark x1="9766" y1="32292" x2="17318" y2="72135"/>
                        <a14:foregroundMark x1="17318" y1="72135" x2="21615" y2="78255"/>
                        <a14:foregroundMark x1="21615" y1="78255" x2="28255" y2="82943"/>
                        <a14:foregroundMark x1="28255" y1="82943" x2="73307" y2="91406"/>
                        <a14:foregroundMark x1="73307" y1="91406" x2="84115" y2="87630"/>
                        <a14:foregroundMark x1="84115" y1="87630" x2="90234" y2="82682"/>
                        <a14:foregroundMark x1="90234" y1="82682" x2="92318" y2="57031"/>
                        <a14:foregroundMark x1="92318" y1="57031" x2="86849" y2="28646"/>
                        <a14:foregroundMark x1="86849" y1="28646" x2="76563" y2="17057"/>
                        <a14:foregroundMark x1="76563" y1="17057" x2="69271" y2="13542"/>
                        <a14:foregroundMark x1="69271" y1="13542" x2="59375" y2="12109"/>
                        <a14:foregroundMark x1="59375" y1="12109" x2="45556" y2="7181"/>
                        <a14:foregroundMark x1="36264" y1="6624" x2="17969" y2="11328"/>
                        <a14:foregroundMark x1="17969" y1="11328" x2="8984" y2="24089"/>
                        <a14:foregroundMark x1="8984" y1="24089" x2="6380" y2="32161"/>
                        <a14:foregroundMark x1="6380" y1="32161" x2="9375" y2="40365"/>
                        <a14:foregroundMark x1="9375" y1="40365" x2="12109" y2="41667"/>
                        <a14:foregroundMark x1="12109" y1="41667" x2="12109" y2="41667"/>
                        <a14:foregroundMark x1="57682" y1="10938" x2="33073" y2="10677"/>
                        <a14:foregroundMark x1="33073" y1="10677" x2="26042" y2="8464"/>
                        <a14:foregroundMark x1="26042" y1="8464" x2="18490" y2="9766"/>
                        <a14:foregroundMark x1="18490" y1="9766" x2="8594" y2="21354"/>
                        <a14:foregroundMark x1="8594" y1="21354" x2="5990" y2="28125"/>
                        <a14:foregroundMark x1="5990" y1="28125" x2="14974" y2="69922"/>
                        <a14:foregroundMark x1="27214" y1="83854" x2="46354" y2="90365"/>
                        <a14:foregroundMark x1="46354" y1="90365" x2="55469" y2="88932"/>
                        <a14:foregroundMark x1="55469" y1="88932" x2="72266" y2="93359"/>
                        <a14:foregroundMark x1="72266" y1="93359" x2="79948" y2="90885"/>
                        <a14:foregroundMark x1="79948" y1="90885" x2="93359" y2="73438"/>
                        <a14:foregroundMark x1="93359" y1="73438" x2="94141" y2="65625"/>
                        <a14:foregroundMark x1="37109" y1="6901" x2="22396" y2="6250"/>
                        <a14:foregroundMark x1="22396" y1="6250" x2="29557" y2="5208"/>
                        <a14:foregroundMark x1="29557" y1="5208" x2="32813" y2="5729"/>
                        <a14:foregroundMark x1="64714" y1="92578" x2="75130" y2="92839"/>
                        <a14:foregroundMark x1="75130" y1="92839" x2="78906" y2="92057"/>
                        <a14:foregroundMark x1="48568" y1="93229" x2="47396" y2="93359"/>
                        <a14:backgroundMark x1="41927" y1="5729" x2="42839" y2="6771"/>
                        <a14:backgroundMark x1="42839" y1="6771" x2="46094" y2="6250"/>
                        <a14:backgroundMark x1="44271" y1="6250" x2="39323" y2="3906"/>
                        <a14:backgroundMark x1="39323" y1="3906" x2="41406" y2="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10" y="2830795"/>
            <a:ext cx="718265" cy="71826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107F03-BAAB-4829-B811-0F29BC5A0E34}"/>
              </a:ext>
            </a:extLst>
          </p:cNvPr>
          <p:cNvSpPr/>
          <p:nvPr/>
        </p:nvSpPr>
        <p:spPr>
          <a:xfrm>
            <a:off x="444843" y="2044322"/>
            <a:ext cx="11450594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Problem: </a:t>
            </a:r>
            <a:r>
              <a:rPr lang="en-US" sz="3600" dirty="0"/>
              <a:t>Adversary (</a:t>
            </a:r>
            <a:r>
              <a:rPr lang="en-US" sz="3600" dirty="0">
                <a:solidFill>
                  <a:srgbClr val="BE5108"/>
                </a:solidFill>
              </a:rPr>
              <a:t>C</a:t>
            </a:r>
            <a:r>
              <a:rPr lang="en-US" sz="3600" dirty="0"/>
              <a:t>) learns that B is talking to someone. This opens the door to traffic analysis attacks.</a:t>
            </a:r>
            <a:endParaRPr lang="en-US" sz="3600" dirty="0">
              <a:solidFill>
                <a:srgbClr val="E86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  <p:bldP spid="21" grpId="1"/>
      <p:bldP spid="21" grpId="2"/>
      <p:bldP spid="5" grpId="0" animBg="1"/>
      <p:bldP spid="25" grpId="0"/>
      <p:bldP spid="28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EE79-819A-4230-BF96-5B666A19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Other examples of resource allocation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527D4-43EE-4476-AE0A-E8B65DD01494}"/>
              </a:ext>
            </a:extLst>
          </p:cNvPr>
          <p:cNvSpPr txBox="1"/>
          <p:nvPr/>
        </p:nvSpPr>
        <p:spPr>
          <a:xfrm>
            <a:off x="2809875" y="2097944"/>
            <a:ext cx="884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VM assignment: </a:t>
            </a:r>
            <a:r>
              <a:rPr lang="en-US" sz="3200" dirty="0"/>
              <a:t>allocate VM/containers to servers </a:t>
            </a:r>
          </a:p>
        </p:txBody>
      </p:sp>
      <p:pic>
        <p:nvPicPr>
          <p:cNvPr id="12" name="Picture 11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3DB83D0E-DF63-44B4-B4B3-22DBEE76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3179342"/>
            <a:ext cx="1448897" cy="14534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5A6C5C-D42C-4D53-AD30-91CA65EAB94D}"/>
              </a:ext>
            </a:extLst>
          </p:cNvPr>
          <p:cNvSpPr txBox="1"/>
          <p:nvPr/>
        </p:nvSpPr>
        <p:spPr>
          <a:xfrm>
            <a:off x="2809874" y="3429000"/>
            <a:ext cx="8669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I/O rate limiting: </a:t>
            </a:r>
            <a:r>
              <a:rPr lang="en-US" sz="3200" dirty="0"/>
              <a:t>allocate rate every epoch</a:t>
            </a:r>
          </a:p>
          <a:p>
            <a:r>
              <a:rPr lang="en-US" sz="3200" dirty="0"/>
              <a:t>(or protocols with a control + data plane)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AEBC43BC-DF8B-4829-B314-2010A20B3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9741" y="1628891"/>
            <a:ext cx="1901217" cy="1308915"/>
          </a:xfrm>
          <a:prstGeom prst="rect">
            <a:avLst/>
          </a:prstGeom>
        </p:spPr>
      </p:pic>
      <p:pic>
        <p:nvPicPr>
          <p:cNvPr id="11" name="Picture 10" descr="A picture containing train, drawing, orange, track&#10;&#10;Description automatically generated">
            <a:extLst>
              <a:ext uri="{FF2B5EF4-FFF2-40B4-BE49-F238E27FC236}">
                <a16:creationId xmlns:a16="http://schemas.microsoft.com/office/drawing/2014/main" id="{188A7A35-362B-46AA-AFDB-8514DD415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90817" y="1931186"/>
            <a:ext cx="856736" cy="8567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4A2312-53D4-447F-9CA1-1C6C9933CC41}"/>
              </a:ext>
            </a:extLst>
          </p:cNvPr>
          <p:cNvSpPr txBox="1"/>
          <p:nvPr/>
        </p:nvSpPr>
        <p:spPr>
          <a:xfrm>
            <a:off x="2809873" y="5135619"/>
            <a:ext cx="884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Cache partitioning: </a:t>
            </a:r>
            <a:r>
              <a:rPr lang="en-US" sz="3200" dirty="0"/>
              <a:t>allocate cache lines to processes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A6296C1-91D3-4E92-A0D4-7A9274DF5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24688" y="4943159"/>
            <a:ext cx="1036270" cy="10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DC35-6F18-445C-A29D-05AA011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this talk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CA95-C4C7-4E64-9830-203B8B7C7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Formalize privacy in this setting</a:t>
            </a:r>
          </a:p>
          <a:p>
            <a:endParaRPr lang="en-US" sz="3600" dirty="0"/>
          </a:p>
          <a:p>
            <a:r>
              <a:rPr lang="en-US" sz="3600" dirty="0"/>
              <a:t>Explain why existing allocators fall short</a:t>
            </a:r>
          </a:p>
          <a:p>
            <a:endParaRPr lang="en-US" sz="3600" dirty="0"/>
          </a:p>
          <a:p>
            <a:r>
              <a:rPr lang="en-US" sz="3600" dirty="0"/>
              <a:t>Outline PRA constructions and their costs</a:t>
            </a:r>
          </a:p>
          <a:p>
            <a:endParaRPr lang="en-US" sz="3600" dirty="0"/>
          </a:p>
          <a:p>
            <a:r>
              <a:rPr lang="en-US" sz="3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281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2CF9365-7C24-485E-9E9E-F325A34C7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2916" y="896805"/>
            <a:ext cx="922629" cy="1462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49F757-B0EC-4E8A-B8DA-FA055210FCF1}"/>
              </a:ext>
            </a:extLst>
          </p:cNvPr>
          <p:cNvSpPr txBox="1"/>
          <p:nvPr/>
        </p:nvSpPr>
        <p:spPr>
          <a:xfrm>
            <a:off x="7714325" y="1426149"/>
            <a:ext cx="2892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limited resource</a:t>
            </a:r>
          </a:p>
          <a:p>
            <a:pPr algn="ctr"/>
            <a:r>
              <a:rPr lang="en-US" sz="2800" dirty="0"/>
              <a:t>(quantity is public)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AD22B-3134-4BF0-89EB-C860ADB258E7}"/>
              </a:ext>
            </a:extLst>
          </p:cNvPr>
          <p:cNvSpPr txBox="1"/>
          <p:nvPr/>
        </p:nvSpPr>
        <p:spPr>
          <a:xfrm>
            <a:off x="3272672" y="2359560"/>
            <a:ext cx="2806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resource allocator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3232D1-D64D-4912-90D0-8D2CB9428C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793" t="14946" r="12273" b="12705"/>
          <a:stretch/>
        </p:blipFill>
        <p:spPr>
          <a:xfrm>
            <a:off x="1012756" y="4211312"/>
            <a:ext cx="2847213" cy="161064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D013CF-EEB4-4D55-B498-D01E59BE28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793" t="14946" r="12273" b="12705"/>
          <a:stretch/>
        </p:blipFill>
        <p:spPr>
          <a:xfrm flipH="1">
            <a:off x="8541969" y="4211312"/>
            <a:ext cx="2847213" cy="16106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E41F90-6A35-4EF7-9D3E-253203FEBF51}"/>
              </a:ext>
            </a:extLst>
          </p:cNvPr>
          <p:cNvSpPr txBox="1"/>
          <p:nvPr/>
        </p:nvSpPr>
        <p:spPr>
          <a:xfrm>
            <a:off x="1493240" y="5821960"/>
            <a:ext cx="1559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F6BC57-63B4-402D-BDBD-6E035D544F97}"/>
              </a:ext>
            </a:extLst>
          </p:cNvPr>
          <p:cNvSpPr txBox="1"/>
          <p:nvPr/>
        </p:nvSpPr>
        <p:spPr>
          <a:xfrm>
            <a:off x="9182828" y="5821960"/>
            <a:ext cx="1565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 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1754EF-4E33-465F-AD6C-D14A9A1284C8}"/>
              </a:ext>
            </a:extLst>
          </p:cNvPr>
          <p:cNvCxnSpPr/>
          <p:nvPr/>
        </p:nvCxnSpPr>
        <p:spPr>
          <a:xfrm flipV="1">
            <a:off x="2566714" y="2910981"/>
            <a:ext cx="906011" cy="13674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88D923-E153-45E1-8026-4BF98D1F6C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793" t="14946" r="12273" b="12705"/>
          <a:stretch/>
        </p:blipFill>
        <p:spPr>
          <a:xfrm>
            <a:off x="4629899" y="4211331"/>
            <a:ext cx="2847213" cy="16106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47D578-F627-4630-BA72-B9362DA1988F}"/>
              </a:ext>
            </a:extLst>
          </p:cNvPr>
          <p:cNvSpPr txBox="1"/>
          <p:nvPr/>
        </p:nvSpPr>
        <p:spPr>
          <a:xfrm>
            <a:off x="5147344" y="5821960"/>
            <a:ext cx="1559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process 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F3BC2D-0780-49F4-B086-5D1442F45286}"/>
              </a:ext>
            </a:extLst>
          </p:cNvPr>
          <p:cNvCxnSpPr>
            <a:cxnSpLocks/>
          </p:cNvCxnSpPr>
          <p:nvPr/>
        </p:nvCxnSpPr>
        <p:spPr>
          <a:xfrm flipH="1" flipV="1">
            <a:off x="4865616" y="2978094"/>
            <a:ext cx="612395" cy="12332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2BF9EA11-E9B6-4911-B535-CF012C84FE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72672" y="4650322"/>
            <a:ext cx="732627" cy="732627"/>
          </a:xfrm>
          <a:prstGeom prst="rect">
            <a:avLst/>
          </a:prstGeom>
        </p:spPr>
      </p:pic>
      <p:pic>
        <p:nvPicPr>
          <p:cNvPr id="46" name="Picture 45" descr="A large chocolate cake&#10;&#10;Description automatically generated">
            <a:extLst>
              <a:ext uri="{FF2B5EF4-FFF2-40B4-BE49-F238E27FC236}">
                <a16:creationId xmlns:a16="http://schemas.microsoft.com/office/drawing/2014/main" id="{0FF13138-4D1E-4393-809E-BE7965013B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660107" y="592018"/>
            <a:ext cx="2092636" cy="16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D384E3E-9A83-41E3-8A9B-6B41822080C8}"/>
              </a:ext>
            </a:extLst>
          </p:cNvPr>
          <p:cNvSpPr/>
          <p:nvPr/>
        </p:nvSpPr>
        <p:spPr>
          <a:xfrm>
            <a:off x="687897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1B56C-C049-496E-B9CA-560FF4B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indistinguishability</a:t>
            </a:r>
          </a:p>
        </p:txBody>
      </p:sp>
      <p:pic>
        <p:nvPicPr>
          <p:cNvPr id="21" name="Picture 20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7A3E85-868F-425A-BEF8-A6A79C61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5684" y="3254301"/>
            <a:ext cx="732627" cy="732627"/>
          </a:xfrm>
          <a:prstGeom prst="rect">
            <a:avLst/>
          </a:prstGeom>
        </p:spPr>
      </p:pic>
      <p:pic>
        <p:nvPicPr>
          <p:cNvPr id="22" name="Picture 21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4A8EE69-E629-4EF6-BCAA-7014D2B9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5767" y="3305216"/>
            <a:ext cx="732627" cy="732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A463C4-32E9-45A2-A3B2-0137326B6038}"/>
              </a:ext>
            </a:extLst>
          </p:cNvPr>
          <p:cNvCxnSpPr>
            <a:cxnSpLocks/>
          </p:cNvCxnSpPr>
          <p:nvPr/>
        </p:nvCxnSpPr>
        <p:spPr>
          <a:xfrm>
            <a:off x="2992557" y="2672990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465401-2D34-4DA0-BCEB-1FBCA0B8E71F}"/>
              </a:ext>
            </a:extLst>
          </p:cNvPr>
          <p:cNvCxnSpPr>
            <a:cxnSpLocks/>
          </p:cNvCxnSpPr>
          <p:nvPr/>
        </p:nvCxnSpPr>
        <p:spPr>
          <a:xfrm>
            <a:off x="2910980" y="3762262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A1444B-744B-4964-8128-33B04926697B}"/>
              </a:ext>
            </a:extLst>
          </p:cNvPr>
          <p:cNvCxnSpPr>
            <a:cxnSpLocks/>
          </p:cNvCxnSpPr>
          <p:nvPr/>
        </p:nvCxnSpPr>
        <p:spPr>
          <a:xfrm flipV="1">
            <a:off x="2992557" y="4816957"/>
            <a:ext cx="1269050" cy="3142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E43DBB-B437-4A8F-B92F-132ACD2A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4453" y="4222323"/>
            <a:ext cx="922629" cy="146275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1279F37-0AE0-492E-9D5B-14907A593CD7}"/>
              </a:ext>
            </a:extLst>
          </p:cNvPr>
          <p:cNvSpPr/>
          <p:nvPr/>
        </p:nvSpPr>
        <p:spPr>
          <a:xfrm>
            <a:off x="6533824" y="1619075"/>
            <a:ext cx="2525086" cy="2533950"/>
          </a:xfrm>
          <a:custGeom>
            <a:avLst/>
            <a:gdLst>
              <a:gd name="connsiteX0" fmla="*/ 0 w 2525086"/>
              <a:gd name="connsiteY0" fmla="*/ 420856 h 2533950"/>
              <a:gd name="connsiteX1" fmla="*/ 420856 w 2525086"/>
              <a:gd name="connsiteY1" fmla="*/ 0 h 2533950"/>
              <a:gd name="connsiteX2" fmla="*/ 931479 w 2525086"/>
              <a:gd name="connsiteY2" fmla="*/ 0 h 2533950"/>
              <a:gd name="connsiteX3" fmla="*/ 1492604 w 2525086"/>
              <a:gd name="connsiteY3" fmla="*/ 0 h 2533950"/>
              <a:gd name="connsiteX4" fmla="*/ 2104230 w 2525086"/>
              <a:gd name="connsiteY4" fmla="*/ 0 h 2533950"/>
              <a:gd name="connsiteX5" fmla="*/ 2525086 w 2525086"/>
              <a:gd name="connsiteY5" fmla="*/ 420856 h 2533950"/>
              <a:gd name="connsiteX6" fmla="*/ 2525086 w 2525086"/>
              <a:gd name="connsiteY6" fmla="*/ 934168 h 2533950"/>
              <a:gd name="connsiteX7" fmla="*/ 2525086 w 2525086"/>
              <a:gd name="connsiteY7" fmla="*/ 1447480 h 2533950"/>
              <a:gd name="connsiteX8" fmla="*/ 2525086 w 2525086"/>
              <a:gd name="connsiteY8" fmla="*/ 2113094 h 2533950"/>
              <a:gd name="connsiteX9" fmla="*/ 2104230 w 2525086"/>
              <a:gd name="connsiteY9" fmla="*/ 2533950 h 2533950"/>
              <a:gd name="connsiteX10" fmla="*/ 1593607 w 2525086"/>
              <a:gd name="connsiteY10" fmla="*/ 2533950 h 2533950"/>
              <a:gd name="connsiteX11" fmla="*/ 1015648 w 2525086"/>
              <a:gd name="connsiteY11" fmla="*/ 2533950 h 2533950"/>
              <a:gd name="connsiteX12" fmla="*/ 420856 w 2525086"/>
              <a:gd name="connsiteY12" fmla="*/ 2533950 h 2533950"/>
              <a:gd name="connsiteX13" fmla="*/ 0 w 2525086"/>
              <a:gd name="connsiteY13" fmla="*/ 2113094 h 2533950"/>
              <a:gd name="connsiteX14" fmla="*/ 0 w 2525086"/>
              <a:gd name="connsiteY14" fmla="*/ 1565937 h 2533950"/>
              <a:gd name="connsiteX15" fmla="*/ 0 w 2525086"/>
              <a:gd name="connsiteY15" fmla="*/ 1001858 h 2533950"/>
              <a:gd name="connsiteX16" fmla="*/ 0 w 2525086"/>
              <a:gd name="connsiteY16" fmla="*/ 420856 h 25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5086" h="2533950" fill="none" extrusionOk="0">
                <a:moveTo>
                  <a:pt x="0" y="420856"/>
                </a:moveTo>
                <a:cubicBezTo>
                  <a:pt x="-9858" y="184756"/>
                  <a:pt x="238840" y="-9451"/>
                  <a:pt x="420856" y="0"/>
                </a:cubicBezTo>
                <a:cubicBezTo>
                  <a:pt x="600042" y="-30081"/>
                  <a:pt x="794563" y="8949"/>
                  <a:pt x="931479" y="0"/>
                </a:cubicBezTo>
                <a:cubicBezTo>
                  <a:pt x="1068395" y="-8949"/>
                  <a:pt x="1340684" y="3192"/>
                  <a:pt x="1492604" y="0"/>
                </a:cubicBezTo>
                <a:cubicBezTo>
                  <a:pt x="1644524" y="-3192"/>
                  <a:pt x="1840910" y="18664"/>
                  <a:pt x="2104230" y="0"/>
                </a:cubicBezTo>
                <a:cubicBezTo>
                  <a:pt x="2330657" y="11838"/>
                  <a:pt x="2469189" y="211354"/>
                  <a:pt x="2525086" y="420856"/>
                </a:cubicBezTo>
                <a:cubicBezTo>
                  <a:pt x="2579881" y="565368"/>
                  <a:pt x="2485734" y="825493"/>
                  <a:pt x="2525086" y="934168"/>
                </a:cubicBezTo>
                <a:cubicBezTo>
                  <a:pt x="2564438" y="1042843"/>
                  <a:pt x="2504175" y="1342103"/>
                  <a:pt x="2525086" y="1447480"/>
                </a:cubicBezTo>
                <a:cubicBezTo>
                  <a:pt x="2545997" y="1552857"/>
                  <a:pt x="2462103" y="1957730"/>
                  <a:pt x="2525086" y="2113094"/>
                </a:cubicBezTo>
                <a:cubicBezTo>
                  <a:pt x="2580647" y="2317338"/>
                  <a:pt x="2368814" y="2593328"/>
                  <a:pt x="2104230" y="2533950"/>
                </a:cubicBezTo>
                <a:cubicBezTo>
                  <a:pt x="1906259" y="2569359"/>
                  <a:pt x="1739775" y="2496493"/>
                  <a:pt x="1593607" y="2533950"/>
                </a:cubicBezTo>
                <a:cubicBezTo>
                  <a:pt x="1447439" y="2571407"/>
                  <a:pt x="1278680" y="2475024"/>
                  <a:pt x="1015648" y="2533950"/>
                </a:cubicBezTo>
                <a:cubicBezTo>
                  <a:pt x="752616" y="2592876"/>
                  <a:pt x="548849" y="2518101"/>
                  <a:pt x="420856" y="2533950"/>
                </a:cubicBezTo>
                <a:cubicBezTo>
                  <a:pt x="196729" y="2541041"/>
                  <a:pt x="-41396" y="2388447"/>
                  <a:pt x="0" y="2113094"/>
                </a:cubicBezTo>
                <a:cubicBezTo>
                  <a:pt x="-53803" y="1973604"/>
                  <a:pt x="33186" y="1820105"/>
                  <a:pt x="0" y="1565937"/>
                </a:cubicBezTo>
                <a:cubicBezTo>
                  <a:pt x="-33186" y="1311769"/>
                  <a:pt x="38778" y="1246542"/>
                  <a:pt x="0" y="1001858"/>
                </a:cubicBezTo>
                <a:cubicBezTo>
                  <a:pt x="-38778" y="757174"/>
                  <a:pt x="41744" y="629075"/>
                  <a:pt x="0" y="420856"/>
                </a:cubicBezTo>
                <a:close/>
              </a:path>
              <a:path w="2525086" h="2533950" stroke="0" extrusionOk="0">
                <a:moveTo>
                  <a:pt x="0" y="420856"/>
                </a:moveTo>
                <a:cubicBezTo>
                  <a:pt x="28417" y="139153"/>
                  <a:pt x="203315" y="25898"/>
                  <a:pt x="420856" y="0"/>
                </a:cubicBezTo>
                <a:cubicBezTo>
                  <a:pt x="671691" y="-53591"/>
                  <a:pt x="746787" y="46917"/>
                  <a:pt x="948313" y="0"/>
                </a:cubicBezTo>
                <a:cubicBezTo>
                  <a:pt x="1149839" y="-46917"/>
                  <a:pt x="1345111" y="58506"/>
                  <a:pt x="1458937" y="0"/>
                </a:cubicBezTo>
                <a:cubicBezTo>
                  <a:pt x="1572763" y="-58506"/>
                  <a:pt x="1799214" y="20145"/>
                  <a:pt x="2104230" y="0"/>
                </a:cubicBezTo>
                <a:cubicBezTo>
                  <a:pt x="2288976" y="22574"/>
                  <a:pt x="2529887" y="186074"/>
                  <a:pt x="2525086" y="420856"/>
                </a:cubicBezTo>
                <a:cubicBezTo>
                  <a:pt x="2543802" y="673006"/>
                  <a:pt x="2459794" y="742949"/>
                  <a:pt x="2525086" y="984935"/>
                </a:cubicBezTo>
                <a:cubicBezTo>
                  <a:pt x="2590378" y="1226921"/>
                  <a:pt x="2483037" y="1378057"/>
                  <a:pt x="2525086" y="1515170"/>
                </a:cubicBezTo>
                <a:cubicBezTo>
                  <a:pt x="2567135" y="1652283"/>
                  <a:pt x="2465896" y="1938645"/>
                  <a:pt x="2525086" y="2113094"/>
                </a:cubicBezTo>
                <a:cubicBezTo>
                  <a:pt x="2537612" y="2363435"/>
                  <a:pt x="2361229" y="2564620"/>
                  <a:pt x="2104230" y="2533950"/>
                </a:cubicBezTo>
                <a:cubicBezTo>
                  <a:pt x="1864051" y="2534054"/>
                  <a:pt x="1681744" y="2484607"/>
                  <a:pt x="1509438" y="2533950"/>
                </a:cubicBezTo>
                <a:cubicBezTo>
                  <a:pt x="1337132" y="2583293"/>
                  <a:pt x="1195879" y="2491090"/>
                  <a:pt x="998814" y="2533950"/>
                </a:cubicBezTo>
                <a:cubicBezTo>
                  <a:pt x="801749" y="2576810"/>
                  <a:pt x="573988" y="2524112"/>
                  <a:pt x="420856" y="2533950"/>
                </a:cubicBezTo>
                <a:cubicBezTo>
                  <a:pt x="197647" y="2497838"/>
                  <a:pt x="18957" y="2332703"/>
                  <a:pt x="0" y="2113094"/>
                </a:cubicBezTo>
                <a:cubicBezTo>
                  <a:pt x="-52260" y="1993534"/>
                  <a:pt x="19321" y="1787818"/>
                  <a:pt x="0" y="1582859"/>
                </a:cubicBezTo>
                <a:cubicBezTo>
                  <a:pt x="-19321" y="1377900"/>
                  <a:pt x="49069" y="1205787"/>
                  <a:pt x="0" y="1001858"/>
                </a:cubicBezTo>
                <a:cubicBezTo>
                  <a:pt x="-49069" y="797929"/>
                  <a:pt x="67225" y="599312"/>
                  <a:pt x="0" y="420856"/>
                </a:cubicBezTo>
                <a:close/>
              </a:path>
            </a:pathLst>
          </a:custGeom>
          <a:solidFill>
            <a:srgbClr val="F5F5F5"/>
          </a:solidFill>
          <a:ln w="762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137192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5FEA-3BFC-4C8A-8DE1-9084EB760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66404" y="1690688"/>
            <a:ext cx="1893836" cy="1135775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38BF4-7878-4034-97E1-470735494A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6718070" y="2986197"/>
            <a:ext cx="1893836" cy="1135775"/>
          </a:xfrm>
          <a:prstGeom prst="rect">
            <a:avLst/>
          </a:prstGeom>
        </p:spPr>
      </p:pic>
      <p:pic>
        <p:nvPicPr>
          <p:cNvPr id="63" name="Picture 62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6EFB7762-A1EE-495F-A587-775F38E5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01611" y="3136855"/>
            <a:ext cx="732627" cy="732627"/>
          </a:xfrm>
          <a:prstGeom prst="rect">
            <a:avLst/>
          </a:prstGeom>
        </p:spPr>
      </p:pic>
      <p:pic>
        <p:nvPicPr>
          <p:cNvPr id="64" name="Picture 63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8A80C9E5-B27F-4B8E-81DF-F30F526F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81694" y="3187770"/>
            <a:ext cx="732627" cy="732627"/>
          </a:xfrm>
          <a:prstGeom prst="rect">
            <a:avLst/>
          </a:prstGeom>
        </p:spPr>
      </p:pic>
      <p:pic>
        <p:nvPicPr>
          <p:cNvPr id="65" name="Picture 64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96821492-4595-42F0-A486-43A84C699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597" y="1958318"/>
            <a:ext cx="487310" cy="516624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6D04378-65A6-4D86-948B-F47ADF418F2F}"/>
              </a:ext>
            </a:extLst>
          </p:cNvPr>
          <p:cNvCxnSpPr>
            <a:cxnSpLocks/>
          </p:cNvCxnSpPr>
          <p:nvPr/>
        </p:nvCxnSpPr>
        <p:spPr>
          <a:xfrm>
            <a:off x="8838484" y="2555544"/>
            <a:ext cx="1352940" cy="8734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FA891C-18ED-4644-A10A-1EB39AEC4E43}"/>
              </a:ext>
            </a:extLst>
          </p:cNvPr>
          <p:cNvCxnSpPr>
            <a:cxnSpLocks/>
          </p:cNvCxnSpPr>
          <p:nvPr/>
        </p:nvCxnSpPr>
        <p:spPr>
          <a:xfrm>
            <a:off x="8756907" y="3644816"/>
            <a:ext cx="1350627" cy="3206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845E5EE-B30C-4D51-88B2-399951321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380" y="4104877"/>
            <a:ext cx="922629" cy="146275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964E05F-98C5-438F-92A0-D1D7C709F5E0}"/>
              </a:ext>
            </a:extLst>
          </p:cNvPr>
          <p:cNvCxnSpPr>
            <a:cxnSpLocks/>
          </p:cNvCxnSpPr>
          <p:nvPr/>
        </p:nvCxnSpPr>
        <p:spPr>
          <a:xfrm>
            <a:off x="6070833" y="1690688"/>
            <a:ext cx="0" cy="4889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EC3C90-B383-4271-944F-716886773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920477" y="1690688"/>
            <a:ext cx="1893836" cy="1135775"/>
          </a:xfrm>
          <a:prstGeom prst="rect">
            <a:avLst/>
          </a:prstGeom>
        </p:spPr>
      </p:pic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C9C984-9B9F-48C5-B100-573CE18028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72143" y="2986197"/>
            <a:ext cx="1893836" cy="1135775"/>
          </a:xfrm>
          <a:prstGeom prst="rect">
            <a:avLst/>
          </a:prstGeom>
        </p:spPr>
      </p:pic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B402F3-0017-45A5-A55C-7D6AF8EEF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8226" y1="50968" x2="38226" y2="50968"/>
                        <a14:foregroundMark x1="48629" y1="53806" x2="38952" y2="40000"/>
                        <a14:foregroundMark x1="38952" y1="40000" x2="62903" y2="45161"/>
                        <a14:foregroundMark x1="37339" y1="35613" x2="37339" y2="29935"/>
                        <a14:foregroundMark x1="45403" y1="30194" x2="45565" y2="34323"/>
                        <a14:foregroundMark x1="33387" y1="61419" x2="18871" y2="58839"/>
                        <a14:foregroundMark x1="64597" y1="68774" x2="77581" y2="68387"/>
                        <a14:foregroundMark x1="77581" y1="68387" x2="68306" y2="65935"/>
                        <a14:foregroundMark x1="59274" y1="80774" x2="59274" y2="80774"/>
                        <a14:foregroundMark x1="63629" y1="80129" x2="63629" y2="8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793" t="14946" r="12273" b="12705"/>
          <a:stretch/>
        </p:blipFill>
        <p:spPr>
          <a:xfrm>
            <a:off x="838200" y="4253693"/>
            <a:ext cx="1893836" cy="1135775"/>
          </a:xfrm>
          <a:prstGeom prst="rect">
            <a:avLst/>
          </a:prstGeom>
        </p:spPr>
      </p:pic>
      <p:pic>
        <p:nvPicPr>
          <p:cNvPr id="79" name="Picture 78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02E676A6-BD41-4831-8131-5A0308AC8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23670" y="1958318"/>
            <a:ext cx="487310" cy="516624"/>
          </a:xfrm>
          <a:prstGeom prst="rect">
            <a:avLst/>
          </a:prstGeom>
        </p:spPr>
      </p:pic>
      <p:pic>
        <p:nvPicPr>
          <p:cNvPr id="80" name="Picture 79" descr="A piece of chocolate cake on a table&#10;&#10;Description automatically generated">
            <a:extLst>
              <a:ext uri="{FF2B5EF4-FFF2-40B4-BE49-F238E27FC236}">
                <a16:creationId xmlns:a16="http://schemas.microsoft.com/office/drawing/2014/main" id="{F511771B-6AA7-4DFA-8270-EE6148A6E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00" r="96000">
                        <a14:foregroundMark x1="71300" y1="8300" x2="14500" y2="45100"/>
                        <a14:foregroundMark x1="14500" y1="45100" x2="8100" y2="42400"/>
                        <a14:foregroundMark x1="8100" y1="42400" x2="10000" y2="78800"/>
                        <a14:foregroundMark x1="89600" y1="19900" x2="95300" y2="33500"/>
                        <a14:foregroundMark x1="95300" y1="33500" x2="89400" y2="47300"/>
                        <a14:foregroundMark x1="89400" y1="47300" x2="92900" y2="61200"/>
                        <a14:foregroundMark x1="92900" y1="61200" x2="92900" y2="61300"/>
                        <a14:foregroundMark x1="95900" y1="35600" x2="96000" y2="26900"/>
                        <a14:foregroundMark x1="4700" y1="42800" x2="3700" y2="51900"/>
                        <a14:foregroundMark x1="4500" y1="43400" x2="2600" y2="40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27003" y="4557994"/>
            <a:ext cx="487310" cy="51662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6C5DA3-D2A0-4CD4-8527-3F56EA64C1CD}"/>
              </a:ext>
            </a:extLst>
          </p:cNvPr>
          <p:cNvSpPr/>
          <p:nvPr/>
        </p:nvSpPr>
        <p:spPr>
          <a:xfrm>
            <a:off x="357931" y="2082216"/>
            <a:ext cx="11526473" cy="317862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Privacy</a:t>
            </a:r>
            <a:r>
              <a:rPr lang="en-US" sz="3600" dirty="0"/>
              <a:t>: adversary does not learn if honest processes requested resources by observing </a:t>
            </a:r>
            <a:r>
              <a:rPr lang="en-US" sz="3600" dirty="0">
                <a:solidFill>
                  <a:srgbClr val="E86218"/>
                </a:solidFill>
              </a:rPr>
              <a:t>its own allocation</a:t>
            </a:r>
          </a:p>
        </p:txBody>
      </p:sp>
    </p:spTree>
    <p:extLst>
      <p:ext uri="{BB962C8B-B14F-4D97-AF65-F5344CB8AC3E}">
        <p14:creationId xmlns:p14="http://schemas.microsoft.com/office/powerpoint/2010/main" val="29619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8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F9311C755F044894421B9905283A1" ma:contentTypeVersion="2" ma:contentTypeDescription="Create a new document." ma:contentTypeScope="" ma:versionID="fb9d18721ba436b2d5fb0afdd65023f1">
  <xsd:schema xmlns:xsd="http://www.w3.org/2001/XMLSchema" xmlns:xs="http://www.w3.org/2001/XMLSchema" xmlns:p="http://schemas.microsoft.com/office/2006/metadata/properties" xmlns:ns3="c4f5e5f0-1162-46a4-b14f-6bd0adbf2b85" targetNamespace="http://schemas.microsoft.com/office/2006/metadata/properties" ma:root="true" ma:fieldsID="feeef210b28e9f1251586037d0ab2b84" ns3:_="">
    <xsd:import namespace="c4f5e5f0-1162-46a4-b14f-6bd0adbf2b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5e5f0-1162-46a4-b14f-6bd0adbf2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C5210-691E-43AA-A3DB-0D01BA6C6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2E2D24-AF98-4FBE-A49D-C5BC513053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8B1DF8-9A04-42AE-A7C5-4E79B4B3A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5e5f0-1162-46a4-b14f-6bd0adbf2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714</Words>
  <Application>Microsoft Office PowerPoint</Application>
  <PresentationFormat>Widescreen</PresentationFormat>
  <Paragraphs>178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Private resource allocators and their applications</vt:lpstr>
      <vt:lpstr>When an application consumes resources…</vt:lpstr>
      <vt:lpstr>Consumption is observable via side channels</vt:lpstr>
      <vt:lpstr>In this work we are concerned with information that leaks when resources are allocated</vt:lpstr>
      <vt:lpstr>Attack on anonymous messengers [WPES ‘18]</vt:lpstr>
      <vt:lpstr> Other examples of resource allocation</vt:lpstr>
      <vt:lpstr>The rest of this talk will…</vt:lpstr>
      <vt:lpstr>PowerPoint Presentation</vt:lpstr>
      <vt:lpstr>Allocation indistinguishability</vt:lpstr>
      <vt:lpstr>Avoiding trivial allocators</vt:lpstr>
      <vt:lpstr>The rest of this talk will…</vt:lpstr>
      <vt:lpstr>Easy to distinguish FIFO allocator</vt:lpstr>
      <vt:lpstr>Easy to distinguish Random allocator</vt:lpstr>
      <vt:lpstr>Giving up work conservation is not enough</vt:lpstr>
      <vt:lpstr>PowerPoint Presentation</vt:lpstr>
      <vt:lpstr>The rest of this talk will…</vt:lpstr>
      <vt:lpstr>Slot-based allocator (bounded universe)</vt:lpstr>
      <vt:lpstr>Random w/ dummies (bounded active proc.)</vt:lpstr>
      <vt:lpstr>PowerPoint Presentation</vt:lpstr>
      <vt:lpstr>Diff. private allocator (bounded active honest)</vt:lpstr>
      <vt:lpstr>Comparison of PRA efficiency</vt:lpstr>
      <vt:lpstr>The rest of this talk will…</vt:lpstr>
      <vt:lpstr>Our paper also describes</vt:lpstr>
      <vt:lpstr>PRAs prevent allocation-based side channels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resource allocators and their applications</dc:title>
  <dc:creator>Angel, Sebastian G</dc:creator>
  <cp:lastModifiedBy>Angel, Sebastian G</cp:lastModifiedBy>
  <cp:revision>3</cp:revision>
  <dcterms:created xsi:type="dcterms:W3CDTF">2020-05-05T01:00:06Z</dcterms:created>
  <dcterms:modified xsi:type="dcterms:W3CDTF">2020-05-09T00:18:47Z</dcterms:modified>
</cp:coreProperties>
</file>