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315" r:id="rId7"/>
    <p:sldId id="266" r:id="rId8"/>
    <p:sldId id="282" r:id="rId9"/>
    <p:sldId id="316" r:id="rId10"/>
    <p:sldId id="269" r:id="rId11"/>
    <p:sldId id="270" r:id="rId12"/>
    <p:sldId id="283" r:id="rId13"/>
    <p:sldId id="284" r:id="rId14"/>
    <p:sldId id="317" r:id="rId15"/>
    <p:sldId id="273" r:id="rId16"/>
    <p:sldId id="289" r:id="rId17"/>
    <p:sldId id="290" r:id="rId18"/>
    <p:sldId id="292" r:id="rId19"/>
    <p:sldId id="293" r:id="rId20"/>
    <p:sldId id="306" r:id="rId21"/>
    <p:sldId id="297" r:id="rId22"/>
    <p:sldId id="299" r:id="rId23"/>
    <p:sldId id="301" r:id="rId24"/>
    <p:sldId id="302" r:id="rId25"/>
    <p:sldId id="303" r:id="rId26"/>
    <p:sldId id="307" r:id="rId27"/>
    <p:sldId id="275" r:id="rId28"/>
    <p:sldId id="322" r:id="rId29"/>
    <p:sldId id="320" r:id="rId30"/>
    <p:sldId id="280" r:id="rId31"/>
    <p:sldId id="324" r:id="rId32"/>
    <p:sldId id="286" r:id="rId33"/>
    <p:sldId id="281" r:id="rId34"/>
    <p:sldId id="285" r:id="rId35"/>
    <p:sldId id="312" r:id="rId36"/>
    <p:sldId id="308" r:id="rId37"/>
    <p:sldId id="277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A58B19-5D0E-8245-8CDB-2DCFDF2C851B}">
          <p14:sldIdLst>
            <p14:sldId id="256"/>
            <p14:sldId id="259"/>
            <p14:sldId id="260"/>
            <p14:sldId id="261"/>
            <p14:sldId id="262"/>
          </p14:sldIdLst>
        </p14:section>
        <p14:section name="STO" id="{7D8059D1-B1B1-544A-83EB-A7D52ADE6C27}">
          <p14:sldIdLst>
            <p14:sldId id="315"/>
            <p14:sldId id="266"/>
            <p14:sldId id="282"/>
          </p14:sldIdLst>
        </p14:section>
        <p14:section name="Transaction chopping" id="{CF5F8F6A-D4D1-4E44-9EDF-FE8C2F4E6E34}">
          <p14:sldIdLst>
            <p14:sldId id="316"/>
            <p14:sldId id="269"/>
            <p14:sldId id="270"/>
            <p14:sldId id="283"/>
            <p14:sldId id="284"/>
          </p14:sldIdLst>
        </p14:section>
        <p14:section name="Strawman" id="{EEFA8A50-636F-8C4F-A416-49413BB11BDB}">
          <p14:sldIdLst>
            <p14:sldId id="317"/>
            <p14:sldId id="273"/>
            <p14:sldId id="289"/>
            <p14:sldId id="290"/>
            <p14:sldId id="292"/>
            <p14:sldId id="293"/>
          </p14:sldIdLst>
        </p14:section>
        <p14:section name="DRP" id="{8DC862C7-B55D-524D-BF4C-77D7C35600A5}">
          <p14:sldIdLst>
            <p14:sldId id="306"/>
            <p14:sldId id="297"/>
            <p14:sldId id="299"/>
            <p14:sldId id="301"/>
            <p14:sldId id="302"/>
            <p14:sldId id="303"/>
          </p14:sldIdLst>
        </p14:section>
        <p14:section name="Other techniques" id="{CDEED705-45BF-F242-ACE2-5BCB725E22B5}">
          <p14:sldIdLst>
            <p14:sldId id="307"/>
            <p14:sldId id="275"/>
          </p14:sldIdLst>
        </p14:section>
        <p14:section name="Evaluation" id="{74DEC18D-EEF1-A14A-96D5-6F0D4E9D9C97}">
          <p14:sldIdLst>
            <p14:sldId id="322"/>
            <p14:sldId id="320"/>
            <p14:sldId id="280"/>
            <p14:sldId id="324"/>
            <p14:sldId id="286"/>
            <p14:sldId id="281"/>
          </p14:sldIdLst>
        </p14:section>
        <p14:section name="Backup" id="{90DD1698-F55E-424D-9E3F-6899031E237A}">
          <p14:sldIdLst>
            <p14:sldId id="285"/>
            <p14:sldId id="312"/>
            <p14:sldId id="308"/>
            <p14:sldId id="277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0000"/>
    <a:srgbClr val="B2119D"/>
    <a:srgbClr val="70AD47"/>
    <a:srgbClr val="D015B6"/>
    <a:srgbClr val="CC00C2"/>
    <a:srgbClr val="00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4"/>
    <p:restoredTop sz="76269"/>
  </p:normalViewPr>
  <p:slideViewPr>
    <p:cSldViewPr snapToGrid="0" snapToObjects="1">
      <p:cViewPr varScale="1">
        <p:scale>
          <a:sx n="151" d="100"/>
          <a:sy n="151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E6F7C-99E4-4B54-996C-FC0F24A09830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7DB9-7DB0-4D52-A9AE-69AADA847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6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Amount of stuff decreases to the right, so less to keep in memory, which is why IC3 performance increases.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4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8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4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B7DB9-7DB0-4D52-A9AE-69AADA847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3522-96B7-B349-A9E4-3029CE77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AC014-BA4A-EF42-A06D-EAB731F45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30413-1667-6745-9A2D-74E9DFA0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FC7E-5F3C-F64F-865C-D6D508663516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DD4FC-F777-9F42-BA07-378C45EA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2FE6-5AC4-B742-9050-52944405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E534-3064-2546-8DF6-001834AF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84F60-ED89-1644-9DED-6E0A9096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4E73-CB73-1240-9ED2-C4C51C9B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B744-E780-6441-AF5E-C26B95803749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75CA-4F1E-AE41-838F-3C7B035C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FB62-76FC-1040-85C0-69DCA164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5455D-C60D-974F-A281-85A5D8D9E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F2DAB-30E4-E242-8138-60C9FC55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30773-029F-6D4E-B1A7-EE8F8F1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32F1-E6A7-2C4A-9EDF-74DA95233014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6DF9-F978-2F42-BA01-114E7CF4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E079A-8554-4F42-85F8-B657E779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7CD4-B9AA-6D4D-8BF7-91F1B93B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0A170-0F4E-D445-A8E4-AACAC560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D4F7-E452-3341-BEEA-A3585E92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2F0E-A861-A147-841C-0BF678E49DD7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1B9D8-0A1D-3646-B28C-ACF9144D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CECD-C73C-4F41-A70E-3AF9D69C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E6F1-C5FC-7844-BD05-E622F017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CE04-3234-E344-928E-CC5514FD7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6475B-D3C0-F942-A6D1-1126B360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39E9-CF38-924F-9AD1-A6D4E3FE14F4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37B0-87F9-474C-8FF9-D9DFEC2B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E059-2FCE-2E48-8E10-C205151A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773E-234B-6940-9C56-C123BEF2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1065-0F54-ED49-A815-F83045190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20CFA-081F-6343-BEF4-B8B15B07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33AB2-384D-244B-8E30-D7293646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DC44-93C4-244F-91C4-603D779793FB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B780-EA07-AD48-BB12-B2802032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F71-417F-204F-B31B-18409DB4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0AF6-5AF6-1D4A-B181-5704FA2B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A01BA-DC8D-A74B-BE1B-3167AC37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95BFF-4E34-974A-887A-DF16F5CC4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A1D2A-0E8C-354A-A802-2C653494C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4E89D-ECCF-D946-A3D6-9EEF710E4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57F8C-A29E-1540-B4AD-810B3EF9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8362-7B26-F94A-9A7F-F3AD2F410668}" type="datetime1">
              <a:rPr lang="en-US" smtClean="0"/>
              <a:t>4/1/19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7ABC3-8191-BF42-B93D-F1E859C9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E68C5-18C4-7A47-A808-85472CEF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8814-CD67-8641-ACFE-AE4D3DB9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050B7-447A-E942-9EDD-6DBD05D3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149-34C0-314C-A121-54DB4DE0ED3C}" type="datetime1">
              <a:rPr lang="en-US" smtClean="0"/>
              <a:t>4/1/19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163DE-ECD9-6E47-B557-CCB1B245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3AA9D-8746-8448-AE32-A59F1078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ACEE2-E9E8-6749-A206-C7F8CAC0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F9B-7BDE-EB48-84C1-CFC6CA1BB5C8}" type="datetime1">
              <a:rPr lang="en-US" smtClean="0"/>
              <a:t>4/1/19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6B59B-3D75-FF4B-94B9-7A8F44E3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1EF5-1BEC-4A4B-B8BE-BE5F3D6B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23F7-F391-B743-B51A-3FD47DF1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BCCB2-01EE-CE40-AC11-65DA0C321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D1F8-2526-614E-BEC1-C3C7A83D0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8560-B53D-9340-ADFC-498DE6F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70A1-C680-C94E-BF81-B56B9168F638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8C097-11C1-4643-87D7-AC4ED0BF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19A60-8C9D-B24F-83F9-601AC425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607C-3EAD-2C44-94B2-B627F308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E1A73-0056-5849-9AA8-A77F224D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7421-F4DB-C14A-A335-62BF3B3FB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E04C2-4CAF-6942-BF2B-976B2814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39FF-603F-BF4A-8C8D-48F9FC6C76A7}" type="datetime1">
              <a:rPr lang="en-US" smtClean="0"/>
              <a:t>4/1/19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6AE4E-C65A-E341-8984-DE89FA1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Penn DSL Seminar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7EF3-42B3-8C42-B1F2-91E981F1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DC7E7-C206-3D47-BA68-D7161115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89A2A-D1A2-4544-B7AB-23D6A5A3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D3D56-A1E8-DF49-8557-0E3C3A9E5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78F5-1C6C-B84A-AD83-4D19506CB6BA}" type="datetime1">
              <a:rPr lang="en-US" smtClean="0"/>
              <a:t>4/1/19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E0365-62F8-8A43-9747-E9BFB0B7D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Penn DSL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AA84-77FE-E741-9D2B-B8EA7EB53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1285-59F3-054E-B589-50171C72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ved=2ahUKEwjgteb-9eHgAhUQm1kKHalGAN8QjRx6BAgBEAU&amp;url=https%3A%2F%2Fstemedhub.org%2Fgroups%2Faau_stony_brook&amp;psig=AOvVaw3r2WKgIMcqNoqOI-gdqgXo&amp;ust=1551563329380940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/url?sa=i&amp;rct=j&amp;q=&amp;esrc=s&amp;source=images&amp;cd=&amp;ved=2ahUKEwj5gt_l9eHgAhWK3YMKHRZHC_0QjRx6BAgBEAU&amp;url=https%3A%2F%2Fwww.law.nyu.edu%2Fcommunications%2Flogos&amp;psig=AOvVaw3nILpA23z9wvIIY2TiGAvF&amp;ust=155156325427449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s3.amazonaws.com/media.wbur.org/wordpress/11/files/2013/04/0412_nuclear-bomb.jpg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urchandstate.org.uk/wordpressRM/wp-content/uploads/2016/03/Skeptic-Mar-16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5iFdu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files.tested.com/photos/2012/04/03/37253-cavemen_teaser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ming3d.com/DAAP/ARCH8001SP16/wp-content/uploads/2016/01/city-of-future-wide-high-resolution-wallpaper-desktop-background-photos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4A58-3B2F-0942-A225-B61D37C10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3773"/>
            <a:ext cx="9144000" cy="840829"/>
          </a:xfrm>
        </p:spPr>
        <p:txBody>
          <a:bodyPr>
            <a:noAutofit/>
          </a:bodyPr>
          <a:lstStyle/>
          <a:p>
            <a:r>
              <a:rPr lang="en-US" sz="4000" dirty="0"/>
              <a:t>Deferred Runtime Pipelining</a:t>
            </a:r>
            <a:br>
              <a:rPr lang="en-US" sz="4000" dirty="0"/>
            </a:br>
            <a:r>
              <a:rPr lang="en-US" sz="4000" dirty="0"/>
              <a:t> for contentious multicore transactions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65DED-54EA-B144-A92A-CB76DB263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5971" y="3563007"/>
            <a:ext cx="3602422" cy="927538"/>
          </a:xfrm>
        </p:spPr>
        <p:txBody>
          <a:bodyPr>
            <a:normAutofit/>
          </a:bodyPr>
          <a:lstStyle/>
          <a:p>
            <a:r>
              <a:rPr lang="en-US" dirty="0"/>
              <a:t>Sebastian Angel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80EC54-D0F5-0D47-A9C5-2D3BB5140CEC}"/>
              </a:ext>
            </a:extLst>
          </p:cNvPr>
          <p:cNvSpPr txBox="1">
            <a:spLocks/>
          </p:cNvSpPr>
          <p:nvPr/>
        </p:nvSpPr>
        <p:spPr>
          <a:xfrm>
            <a:off x="1237596" y="3555124"/>
            <a:ext cx="3316013" cy="9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Shuai Mu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E80602B-4890-F341-97F4-E057EEAD0476}"/>
              </a:ext>
            </a:extLst>
          </p:cNvPr>
          <p:cNvSpPr txBox="1">
            <a:spLocks/>
          </p:cNvSpPr>
          <p:nvPr/>
        </p:nvSpPr>
        <p:spPr>
          <a:xfrm>
            <a:off x="7351987" y="3555124"/>
            <a:ext cx="3316013" cy="9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Dennis </a:t>
            </a:r>
            <a:r>
              <a:rPr lang="en-US" dirty="0" err="1"/>
              <a:t>Shasha</a:t>
            </a:r>
            <a:endParaRPr lang="en-US" dirty="0"/>
          </a:p>
          <a:p>
            <a:endParaRPr lang="en-US" dirty="0"/>
          </a:p>
        </p:txBody>
      </p:sp>
      <p:sp>
        <p:nvSpPr>
          <p:cNvPr id="7" name="AutoShape 9" descr="https://secure.www.upenn.edu/webservices/logos/2016/shield-logotype-whitebkgd-RGB-4k.png">
            <a:extLst>
              <a:ext uri="{FF2B5EF4-FFF2-40B4-BE49-F238E27FC236}">
                <a16:creationId xmlns:a16="http://schemas.microsoft.com/office/drawing/2014/main" id="{5017F7C3-8C68-7B42-8B1E-B85E86E57A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93850"/>
            <a:ext cx="121920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6B4CA9-57B4-064C-A46A-4D40D4EDD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07" y="4250040"/>
            <a:ext cx="1769022" cy="583048"/>
          </a:xfrm>
          <a:prstGeom prst="rect">
            <a:avLst/>
          </a:prstGeom>
        </p:spPr>
      </p:pic>
      <p:pic>
        <p:nvPicPr>
          <p:cNvPr id="1040" name="Picture 16" descr="Image result for nyu logo">
            <a:hlinkClick r:id="rId4"/>
            <a:extLst>
              <a:ext uri="{FF2B5EF4-FFF2-40B4-BE49-F238E27FC236}">
                <a16:creationId xmlns:a16="http://schemas.microsoft.com/office/drawing/2014/main" id="{55E483E0-733A-0548-90C8-B24F0D9F7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9"/>
          <a:stretch/>
        </p:blipFill>
        <p:spPr bwMode="auto">
          <a:xfrm>
            <a:off x="8237151" y="4250040"/>
            <a:ext cx="1686690" cy="5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tony brook logo">
            <a:hlinkClick r:id="rId6"/>
            <a:extLst>
              <a:ext uri="{FF2B5EF4-FFF2-40B4-BE49-F238E27FC236}">
                <a16:creationId xmlns:a16="http://schemas.microsoft.com/office/drawing/2014/main" id="{6F32D2F3-5D7A-E14B-ABEF-33F9B4E7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6" y="4263389"/>
            <a:ext cx="1795297" cy="6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2BE6D7-BC0C-4640-B302-78A4B81F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>
            <a:extLst>
              <a:ext uri="{FF2B5EF4-FFF2-40B4-BE49-F238E27FC236}">
                <a16:creationId xmlns:a16="http://schemas.microsoft.com/office/drawing/2014/main" id="{955AD7F8-D07C-FF48-946D-6BDA54666B60}"/>
              </a:ext>
            </a:extLst>
          </p:cNvPr>
          <p:cNvSpPr/>
          <p:nvPr/>
        </p:nvSpPr>
        <p:spPr>
          <a:xfrm>
            <a:off x="3233318" y="3543053"/>
            <a:ext cx="418321" cy="72719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61D232-FD57-49EF-9ACB-7637D4346F78}"/>
              </a:ext>
            </a:extLst>
          </p:cNvPr>
          <p:cNvSpPr/>
          <p:nvPr/>
        </p:nvSpPr>
        <p:spPr>
          <a:xfrm>
            <a:off x="3069464" y="4632206"/>
            <a:ext cx="2216666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1DF90-9BF9-4505-B786-FDED2D32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Transaction chopping </a:t>
            </a:r>
            <a:r>
              <a:rPr lang="en-US" sz="3600" dirty="0"/>
              <a:t>[</a:t>
            </a:r>
            <a:r>
              <a:rPr lang="en-US" sz="3600" dirty="0" err="1"/>
              <a:t>Shasha</a:t>
            </a:r>
            <a:r>
              <a:rPr lang="en-US" sz="3600" dirty="0"/>
              <a:t> et al., TODS ‘95]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AA2DF5-B2EC-4653-825C-D636AA179B05}"/>
              </a:ext>
            </a:extLst>
          </p:cNvPr>
          <p:cNvGrpSpPr/>
          <p:nvPr/>
        </p:nvGrpSpPr>
        <p:grpSpPr>
          <a:xfrm>
            <a:off x="1739721" y="1936159"/>
            <a:ext cx="4356279" cy="407831"/>
            <a:chOff x="1739721" y="1936159"/>
            <a:chExt cx="4356279" cy="4078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BE2E7B-434F-40A1-8A02-15B7585E64C6}"/>
                </a:ext>
              </a:extLst>
            </p:cNvPr>
            <p:cNvSpPr/>
            <p:nvPr/>
          </p:nvSpPr>
          <p:spPr>
            <a:xfrm>
              <a:off x="1739721" y="1936159"/>
              <a:ext cx="3557790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E302E3-7193-4F76-A827-8C97B2C6D9F3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R;</a:t>
              </a:r>
              <a:r>
                <a:rPr lang="en-US" dirty="0">
                  <a:latin typeface="Consolas" panose="020B0609020204030204" pitchFamily="49" charset="0"/>
                </a:rPr>
                <a:t> W; W; R; R; R; W; R; W;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63D7F-6C1F-4B49-8DD2-647672316D1C}"/>
              </a:ext>
            </a:extLst>
          </p:cNvPr>
          <p:cNvGrpSpPr/>
          <p:nvPr/>
        </p:nvGrpSpPr>
        <p:grpSpPr>
          <a:xfrm>
            <a:off x="5346343" y="2468658"/>
            <a:ext cx="4356279" cy="407831"/>
            <a:chOff x="1739721" y="1936159"/>
            <a:chExt cx="4356279" cy="40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CE0519-F554-4665-ADCD-186A24C618ED}"/>
                </a:ext>
              </a:extLst>
            </p:cNvPr>
            <p:cNvSpPr/>
            <p:nvPr/>
          </p:nvSpPr>
          <p:spPr>
            <a:xfrm>
              <a:off x="1739721" y="1936159"/>
              <a:ext cx="3567448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DCE5FF-C3FE-402A-92ED-2B8F29C8EAD0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W; </a:t>
              </a:r>
              <a:r>
                <a:rPr lang="en-US" dirty="0">
                  <a:latin typeface="Consolas" panose="020B0609020204030204" pitchFamily="49" charset="0"/>
                </a:rPr>
                <a:t>R; W; R; R; R; W; R; W;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3694A3-EF2A-4558-B65B-C0189DCF354A}"/>
              </a:ext>
            </a:extLst>
          </p:cNvPr>
          <p:cNvCxnSpPr/>
          <p:nvPr/>
        </p:nvCxnSpPr>
        <p:spPr>
          <a:xfrm>
            <a:off x="1571223" y="3249769"/>
            <a:ext cx="86374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FCA38E-A8A5-4416-A3E6-F5B118755F66}"/>
              </a:ext>
            </a:extLst>
          </p:cNvPr>
          <p:cNvSpPr txBox="1"/>
          <p:nvPr/>
        </p:nvSpPr>
        <p:spPr>
          <a:xfrm>
            <a:off x="5069983" y="332275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D3535-FF00-4687-98C9-A7D93FD50C59}"/>
              </a:ext>
            </a:extLst>
          </p:cNvPr>
          <p:cNvSpPr txBox="1"/>
          <p:nvPr/>
        </p:nvSpPr>
        <p:spPr>
          <a:xfrm>
            <a:off x="403538" y="1974658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6A4C3D-096C-4830-BECB-994BC9AB49BF}"/>
              </a:ext>
            </a:extLst>
          </p:cNvPr>
          <p:cNvSpPr txBox="1"/>
          <p:nvPr/>
        </p:nvSpPr>
        <p:spPr>
          <a:xfrm>
            <a:off x="403537" y="2496390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488A69-522F-46C1-A99F-AC78DF4CD76C}"/>
              </a:ext>
            </a:extLst>
          </p:cNvPr>
          <p:cNvCxnSpPr/>
          <p:nvPr/>
        </p:nvCxnSpPr>
        <p:spPr>
          <a:xfrm>
            <a:off x="1571224" y="5909257"/>
            <a:ext cx="86374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27D97A9-1E29-45C2-93B7-EB4CE50DFDDE}"/>
              </a:ext>
            </a:extLst>
          </p:cNvPr>
          <p:cNvSpPr txBox="1"/>
          <p:nvPr/>
        </p:nvSpPr>
        <p:spPr>
          <a:xfrm>
            <a:off x="5069984" y="598656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EC9042C-FA0B-471E-AFEE-EB55A8F6758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118574" y="2304112"/>
            <a:ext cx="3292163" cy="368461"/>
          </a:xfrm>
          <a:prstGeom prst="straightConnector1">
            <a:avLst/>
          </a:prstGeom>
          <a:ln w="57150">
            <a:solidFill>
              <a:srgbClr val="B2119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062662A-E198-48EE-BFB7-B87A2B9B28C6}"/>
              </a:ext>
            </a:extLst>
          </p:cNvPr>
          <p:cNvSpPr txBox="1"/>
          <p:nvPr/>
        </p:nvSpPr>
        <p:spPr>
          <a:xfrm>
            <a:off x="2489378" y="2640135"/>
            <a:ext cx="213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119D"/>
                </a:solidFill>
              </a:rPr>
              <a:t>Assume they conflict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0D41F0-C04C-4DF6-962F-3AB82EE556CE}"/>
              </a:ext>
            </a:extLst>
          </p:cNvPr>
          <p:cNvGrpSpPr/>
          <p:nvPr/>
        </p:nvGrpSpPr>
        <p:grpSpPr>
          <a:xfrm>
            <a:off x="1804115" y="4632207"/>
            <a:ext cx="4356279" cy="407831"/>
            <a:chOff x="1739721" y="1936159"/>
            <a:chExt cx="4356279" cy="40783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1C3046-8D9C-42A0-BAC3-453F6FA223D3}"/>
                </a:ext>
              </a:extLst>
            </p:cNvPr>
            <p:cNvSpPr/>
            <p:nvPr/>
          </p:nvSpPr>
          <p:spPr>
            <a:xfrm>
              <a:off x="1739721" y="1936159"/>
              <a:ext cx="1200955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995BFF-4A41-47BB-ADFF-CFDCB3E340DD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R;</a:t>
              </a:r>
              <a:r>
                <a:rPr lang="en-US" dirty="0">
                  <a:latin typeface="Consolas" panose="020B0609020204030204" pitchFamily="49" charset="0"/>
                </a:rPr>
                <a:t> W; W; R; R; R; W; R; W;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D3747D4-A95B-4E69-B4E3-CD93D13109C7}"/>
              </a:ext>
            </a:extLst>
          </p:cNvPr>
          <p:cNvSpPr/>
          <p:nvPr/>
        </p:nvSpPr>
        <p:spPr>
          <a:xfrm>
            <a:off x="4334388" y="5138878"/>
            <a:ext cx="2216666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22E10B-1007-4785-9FBB-93A7E8B17A89}"/>
              </a:ext>
            </a:extLst>
          </p:cNvPr>
          <p:cNvGrpSpPr/>
          <p:nvPr/>
        </p:nvGrpSpPr>
        <p:grpSpPr>
          <a:xfrm>
            <a:off x="3069039" y="5138879"/>
            <a:ext cx="4356279" cy="407831"/>
            <a:chOff x="1739721" y="1936159"/>
            <a:chExt cx="4356279" cy="40783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2241A0-1166-41A8-A306-40B03235BA9C}"/>
                </a:ext>
              </a:extLst>
            </p:cNvPr>
            <p:cNvSpPr/>
            <p:nvPr/>
          </p:nvSpPr>
          <p:spPr>
            <a:xfrm>
              <a:off x="1739721" y="1936159"/>
              <a:ext cx="1200955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536C0F-1593-4404-AFAD-9A75ECD54CB7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W;</a:t>
              </a:r>
              <a:r>
                <a:rPr lang="en-US" dirty="0">
                  <a:latin typeface="Consolas" panose="020B0609020204030204" pitchFamily="49" charset="0"/>
                </a:rPr>
                <a:t> R; W; R; R; R; W; R; W;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8B3DDAA-A234-4EC0-A35F-DC49BD03E1B5}"/>
              </a:ext>
            </a:extLst>
          </p:cNvPr>
          <p:cNvSpPr txBox="1"/>
          <p:nvPr/>
        </p:nvSpPr>
        <p:spPr>
          <a:xfrm>
            <a:off x="403650" y="4619086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2EB869-F62C-400D-A3FE-8C0796ECC040}"/>
              </a:ext>
            </a:extLst>
          </p:cNvPr>
          <p:cNvSpPr txBox="1"/>
          <p:nvPr/>
        </p:nvSpPr>
        <p:spPr>
          <a:xfrm>
            <a:off x="403649" y="5140818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1868810-91FC-499A-AC0B-9A889CDDD6A2}"/>
              </a:ext>
            </a:extLst>
          </p:cNvPr>
          <p:cNvCxnSpPr>
            <a:cxnSpLocks/>
          </p:cNvCxnSpPr>
          <p:nvPr/>
        </p:nvCxnSpPr>
        <p:spPr>
          <a:xfrm>
            <a:off x="2091048" y="5051670"/>
            <a:ext cx="978416" cy="262978"/>
          </a:xfrm>
          <a:prstGeom prst="straightConnector1">
            <a:avLst/>
          </a:prstGeom>
          <a:ln w="57150">
            <a:solidFill>
              <a:srgbClr val="B2119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69CE2C-F6BA-E447-BEC5-4C83CF2696D1}"/>
              </a:ext>
            </a:extLst>
          </p:cNvPr>
          <p:cNvSpPr txBox="1"/>
          <p:nvPr/>
        </p:nvSpPr>
        <p:spPr>
          <a:xfrm>
            <a:off x="732056" y="3528291"/>
            <a:ext cx="250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Static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D113D-E615-A54F-B13A-FBB20426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2" grpId="0"/>
      <p:bldP spid="30" grpId="0"/>
      <p:bldP spid="35" grpId="0"/>
      <p:bldP spid="48" grpId="0" animBg="1"/>
      <p:bldP spid="52" grpId="0"/>
      <p:bldP spid="5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3C2836-F560-4BB8-A711-535E93979655}"/>
              </a:ext>
            </a:extLst>
          </p:cNvPr>
          <p:cNvSpPr/>
          <p:nvPr/>
        </p:nvSpPr>
        <p:spPr>
          <a:xfrm>
            <a:off x="6555232" y="4018382"/>
            <a:ext cx="1152434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A0705-CD4D-4823-BDD4-892D860E6D79}"/>
              </a:ext>
            </a:extLst>
          </p:cNvPr>
          <p:cNvSpPr/>
          <p:nvPr/>
        </p:nvSpPr>
        <p:spPr>
          <a:xfrm>
            <a:off x="4574455" y="3514966"/>
            <a:ext cx="704471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8FDC5-F94A-4AF4-AF24-815F979F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Pipelining [</a:t>
            </a:r>
            <a:r>
              <a:rPr lang="en-US" dirty="0" err="1"/>
              <a:t>Xie</a:t>
            </a:r>
            <a:r>
              <a:rPr lang="en-US" dirty="0"/>
              <a:t> et al., SOSP ‘15]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4734C1-D7A7-4A73-83C6-77EFB88FFBBD}"/>
              </a:ext>
            </a:extLst>
          </p:cNvPr>
          <p:cNvSpPr/>
          <p:nvPr/>
        </p:nvSpPr>
        <p:spPr>
          <a:xfrm>
            <a:off x="5330441" y="3517977"/>
            <a:ext cx="649537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6280B2-45D7-46F5-BA6F-EDACE5CA8689}"/>
              </a:ext>
            </a:extLst>
          </p:cNvPr>
          <p:cNvSpPr/>
          <p:nvPr/>
        </p:nvSpPr>
        <p:spPr>
          <a:xfrm>
            <a:off x="3816325" y="3516037"/>
            <a:ext cx="704471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193524-A6F5-4A25-A1A3-569D033F1FF6}"/>
              </a:ext>
            </a:extLst>
          </p:cNvPr>
          <p:cNvCxnSpPr/>
          <p:nvPr/>
        </p:nvCxnSpPr>
        <p:spPr>
          <a:xfrm>
            <a:off x="2330964" y="4793088"/>
            <a:ext cx="86374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F1F02A-6AF5-42AE-ABBC-6AB584FFBDC2}"/>
              </a:ext>
            </a:extLst>
          </p:cNvPr>
          <p:cNvSpPr txBox="1"/>
          <p:nvPr/>
        </p:nvSpPr>
        <p:spPr>
          <a:xfrm>
            <a:off x="5829724" y="487039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2F981C-F318-4186-80E3-11C2C20B0FCF}"/>
              </a:ext>
            </a:extLst>
          </p:cNvPr>
          <p:cNvGrpSpPr/>
          <p:nvPr/>
        </p:nvGrpSpPr>
        <p:grpSpPr>
          <a:xfrm>
            <a:off x="2563855" y="3516038"/>
            <a:ext cx="4356279" cy="407831"/>
            <a:chOff x="1739721" y="1936159"/>
            <a:chExt cx="4356279" cy="4078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1D8F1E-FFFA-4441-B99F-2070245E9FE2}"/>
                </a:ext>
              </a:extLst>
            </p:cNvPr>
            <p:cNvSpPr/>
            <p:nvPr/>
          </p:nvSpPr>
          <p:spPr>
            <a:xfrm>
              <a:off x="1739721" y="1936159"/>
              <a:ext cx="1200955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D3BA8B-D164-4CAC-AECC-F6F58D6259A7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R;</a:t>
              </a:r>
              <a:r>
                <a:rPr lang="en-US" dirty="0">
                  <a:latin typeface="Consolas" panose="020B0609020204030204" pitchFamily="49" charset="0"/>
                </a:rPr>
                <a:t> W; W; R; R; R; </a:t>
              </a:r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</a:rPr>
                <a:t>W</a:t>
              </a:r>
              <a:r>
                <a:rPr lang="en-US" dirty="0">
                  <a:latin typeface="Consolas" panose="020B0609020204030204" pitchFamily="49" charset="0"/>
                </a:rPr>
                <a:t>; R; W;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FBC14-E092-4AAB-AED5-110A448A8792}"/>
              </a:ext>
            </a:extLst>
          </p:cNvPr>
          <p:cNvSpPr/>
          <p:nvPr/>
        </p:nvSpPr>
        <p:spPr>
          <a:xfrm>
            <a:off x="5360294" y="4022709"/>
            <a:ext cx="1152434" cy="4078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B71125-AE09-4FBD-870D-811C5FE57221}"/>
              </a:ext>
            </a:extLst>
          </p:cNvPr>
          <p:cNvGrpSpPr/>
          <p:nvPr/>
        </p:nvGrpSpPr>
        <p:grpSpPr>
          <a:xfrm>
            <a:off x="3828779" y="4022710"/>
            <a:ext cx="4356279" cy="407831"/>
            <a:chOff x="1739721" y="1936159"/>
            <a:chExt cx="4356279" cy="4078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5F137-3885-4D89-945F-BB08ED5E1397}"/>
                </a:ext>
              </a:extLst>
            </p:cNvPr>
            <p:cNvSpPr/>
            <p:nvPr/>
          </p:nvSpPr>
          <p:spPr>
            <a:xfrm>
              <a:off x="1739721" y="1936159"/>
              <a:ext cx="1200955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861199-AD87-4941-B070-C2FF79ADD834}"/>
                </a:ext>
              </a:extLst>
            </p:cNvPr>
            <p:cNvSpPr/>
            <p:nvPr/>
          </p:nvSpPr>
          <p:spPr>
            <a:xfrm>
              <a:off x="1804115" y="1955408"/>
              <a:ext cx="4291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B2119D"/>
                  </a:solidFill>
                  <a:latin typeface="Consolas" panose="020B0609020204030204" pitchFamily="49" charset="0"/>
                </a:rPr>
                <a:t>W;</a:t>
              </a:r>
              <a:r>
                <a:rPr lang="en-US" dirty="0">
                  <a:latin typeface="Consolas" panose="020B0609020204030204" pitchFamily="49" charset="0"/>
                </a:rPr>
                <a:t> R; W;    </a:t>
              </a:r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</a:rPr>
                <a:t>R</a:t>
              </a:r>
              <a:r>
                <a:rPr lang="en-US" dirty="0">
                  <a:latin typeface="Consolas" panose="020B0609020204030204" pitchFamily="49" charset="0"/>
                </a:rPr>
                <a:t>; R; R; W; R; W;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4A878A-C7FE-4663-A3F0-8AE021BA27EE}"/>
              </a:ext>
            </a:extLst>
          </p:cNvPr>
          <p:cNvSpPr txBox="1"/>
          <p:nvPr/>
        </p:nvSpPr>
        <p:spPr>
          <a:xfrm>
            <a:off x="1163390" y="3502917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6E5A72-4635-4C4C-9A39-8276C491D2A6}"/>
              </a:ext>
            </a:extLst>
          </p:cNvPr>
          <p:cNvSpPr txBox="1"/>
          <p:nvPr/>
        </p:nvSpPr>
        <p:spPr>
          <a:xfrm>
            <a:off x="1163389" y="4024649"/>
            <a:ext cx="55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CB9753-CA46-4D90-9AD6-4AD2FB59D4A4}"/>
              </a:ext>
            </a:extLst>
          </p:cNvPr>
          <p:cNvCxnSpPr>
            <a:cxnSpLocks/>
          </p:cNvCxnSpPr>
          <p:nvPr/>
        </p:nvCxnSpPr>
        <p:spPr>
          <a:xfrm>
            <a:off x="2850788" y="3935501"/>
            <a:ext cx="978416" cy="262978"/>
          </a:xfrm>
          <a:prstGeom prst="straightConnector1">
            <a:avLst/>
          </a:prstGeom>
          <a:ln w="57150">
            <a:solidFill>
              <a:srgbClr val="B2119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2FC694-0F25-4ACA-83B1-B9D808CA559B}"/>
              </a:ext>
            </a:extLst>
          </p:cNvPr>
          <p:cNvSpPr txBox="1"/>
          <p:nvPr/>
        </p:nvSpPr>
        <p:spPr>
          <a:xfrm>
            <a:off x="522594" y="2184082"/>
            <a:ext cx="191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Static analysis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CAF23-D3A8-4E84-8149-7CE3FAF383E5}"/>
              </a:ext>
            </a:extLst>
          </p:cNvPr>
          <p:cNvSpPr/>
          <p:nvPr/>
        </p:nvSpPr>
        <p:spPr>
          <a:xfrm>
            <a:off x="2345877" y="21840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>
                <a:solidFill>
                  <a:schemeClr val="accent1"/>
                </a:solidFill>
              </a:rPr>
              <a:t>runtime checks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A7AEE3-17FC-45DE-AABC-DC873CCD2363}"/>
              </a:ext>
            </a:extLst>
          </p:cNvPr>
          <p:cNvSpPr/>
          <p:nvPr/>
        </p:nvSpPr>
        <p:spPr>
          <a:xfrm>
            <a:off x="4520796" y="2184082"/>
            <a:ext cx="738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 finer chopping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more concurrency under contention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321D24-B00D-4299-B635-D89DEAEE59DA}"/>
              </a:ext>
            </a:extLst>
          </p:cNvPr>
          <p:cNvCxnSpPr>
            <a:cxnSpLocks/>
          </p:cNvCxnSpPr>
          <p:nvPr/>
        </p:nvCxnSpPr>
        <p:spPr>
          <a:xfrm>
            <a:off x="5029309" y="3902679"/>
            <a:ext cx="330985" cy="31961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CA6A97-7EFC-3641-BCF4-934A797F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4" grpId="0" animBg="1"/>
      <p:bldP spid="5" grpId="0" animBg="1"/>
      <p:bldP spid="7" grpId="0"/>
      <p:bldP spid="11" grpId="0" animBg="1"/>
      <p:bldP spid="15" grpId="0"/>
      <p:bldP spid="16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006F-6344-4BA1-A4F7-C8A8AA93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Pipelining is good at high contention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C8C308-0110-4676-8DDC-C9A5CB769B85}"/>
              </a:ext>
            </a:extLst>
          </p:cNvPr>
          <p:cNvGrpSpPr/>
          <p:nvPr/>
        </p:nvGrpSpPr>
        <p:grpSpPr>
          <a:xfrm>
            <a:off x="2940688" y="2258096"/>
            <a:ext cx="6864440" cy="3000777"/>
            <a:chOff x="1528293" y="2060620"/>
            <a:chExt cx="6864440" cy="30007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39C88-D0A6-4549-886F-9A382A764218}"/>
                </a:ext>
              </a:extLst>
            </p:cNvPr>
            <p:cNvCxnSpPr/>
            <p:nvPr/>
          </p:nvCxnSpPr>
          <p:spPr>
            <a:xfrm>
              <a:off x="1528293" y="2060620"/>
              <a:ext cx="0" cy="30007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A86D15-1975-4C1E-A326-2493DDEE486A}"/>
                </a:ext>
              </a:extLst>
            </p:cNvPr>
            <p:cNvCxnSpPr>
              <a:cxnSpLocks/>
            </p:cNvCxnSpPr>
            <p:nvPr/>
          </p:nvCxnSpPr>
          <p:spPr>
            <a:xfrm>
              <a:off x="1566930" y="5022761"/>
              <a:ext cx="6825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9B43EA-87A5-4FA4-B56B-25384C41DB93}"/>
              </a:ext>
            </a:extLst>
          </p:cNvPr>
          <p:cNvCxnSpPr/>
          <p:nvPr/>
        </p:nvCxnSpPr>
        <p:spPr>
          <a:xfrm>
            <a:off x="3982551" y="5980021"/>
            <a:ext cx="490255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A2F7A4-A398-4E96-89B9-CF2943477131}"/>
              </a:ext>
            </a:extLst>
          </p:cNvPr>
          <p:cNvSpPr txBox="1"/>
          <p:nvPr/>
        </p:nvSpPr>
        <p:spPr>
          <a:xfrm>
            <a:off x="3525726" y="5405413"/>
            <a:ext cx="581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workload contention (probability of conflicts)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014286-500D-4FA1-85EC-67ACEBDE1760}"/>
              </a:ext>
            </a:extLst>
          </p:cNvPr>
          <p:cNvCxnSpPr>
            <a:cxnSpLocks/>
          </p:cNvCxnSpPr>
          <p:nvPr/>
        </p:nvCxnSpPr>
        <p:spPr>
          <a:xfrm flipV="1">
            <a:off x="2023067" y="2952482"/>
            <a:ext cx="0" cy="10904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D6B82F-7C87-44E7-A056-4B2E534F127A}"/>
              </a:ext>
            </a:extLst>
          </p:cNvPr>
          <p:cNvSpPr txBox="1"/>
          <p:nvPr/>
        </p:nvSpPr>
        <p:spPr>
          <a:xfrm>
            <a:off x="1092549" y="4138516"/>
            <a:ext cx="160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throughput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8F8B1A-264C-41E9-84EF-AC065909C8E4}"/>
              </a:ext>
            </a:extLst>
          </p:cNvPr>
          <p:cNvSpPr txBox="1"/>
          <p:nvPr/>
        </p:nvSpPr>
        <p:spPr>
          <a:xfrm>
            <a:off x="8429872" y="2760998"/>
            <a:ext cx="311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Runtime Pipelining (RP)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99A2B-CCC2-45E9-82D9-04A53B346285}"/>
              </a:ext>
            </a:extLst>
          </p:cNvPr>
          <p:cNvSpPr txBox="1"/>
          <p:nvPr/>
        </p:nvSpPr>
        <p:spPr>
          <a:xfrm>
            <a:off x="9631483" y="458060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OCC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262320-CB11-447D-A221-0C8B97865FFD}"/>
              </a:ext>
            </a:extLst>
          </p:cNvPr>
          <p:cNvSpPr/>
          <p:nvPr/>
        </p:nvSpPr>
        <p:spPr>
          <a:xfrm>
            <a:off x="3155337" y="2507478"/>
            <a:ext cx="6284488" cy="2536030"/>
          </a:xfrm>
          <a:custGeom>
            <a:avLst/>
            <a:gdLst>
              <a:gd name="connsiteX0" fmla="*/ 0 w 6692722"/>
              <a:gd name="connsiteY0" fmla="*/ 57006 h 2332274"/>
              <a:gd name="connsiteX1" fmla="*/ 1270716 w 6692722"/>
              <a:gd name="connsiteY1" fmla="*/ 57006 h 2332274"/>
              <a:gd name="connsiteX2" fmla="*/ 2966434 w 6692722"/>
              <a:gd name="connsiteY2" fmla="*/ 649434 h 2332274"/>
              <a:gd name="connsiteX3" fmla="*/ 3842198 w 6692722"/>
              <a:gd name="connsiteY3" fmla="*/ 2134797 h 2332274"/>
              <a:gd name="connsiteX4" fmla="*/ 6048778 w 6692722"/>
              <a:gd name="connsiteY4" fmla="*/ 2297930 h 2332274"/>
              <a:gd name="connsiteX5" fmla="*/ 6692722 w 6692722"/>
              <a:gd name="connsiteY5" fmla="*/ 2332274 h 2332274"/>
              <a:gd name="connsiteX0" fmla="*/ 0 w 6692722"/>
              <a:gd name="connsiteY0" fmla="*/ 57006 h 2338074"/>
              <a:gd name="connsiteX1" fmla="*/ 1270716 w 6692722"/>
              <a:gd name="connsiteY1" fmla="*/ 57006 h 2338074"/>
              <a:gd name="connsiteX2" fmla="*/ 2966434 w 6692722"/>
              <a:gd name="connsiteY2" fmla="*/ 649434 h 2338074"/>
              <a:gd name="connsiteX3" fmla="*/ 3842198 w 6692722"/>
              <a:gd name="connsiteY3" fmla="*/ 2134797 h 2338074"/>
              <a:gd name="connsiteX4" fmla="*/ 6027313 w 6692722"/>
              <a:gd name="connsiteY4" fmla="*/ 2319395 h 2338074"/>
              <a:gd name="connsiteX5" fmla="*/ 6692722 w 6692722"/>
              <a:gd name="connsiteY5" fmla="*/ 2332274 h 2338074"/>
              <a:gd name="connsiteX0" fmla="*/ 0 w 6692722"/>
              <a:gd name="connsiteY0" fmla="*/ 57006 h 2337047"/>
              <a:gd name="connsiteX1" fmla="*/ 1270716 w 6692722"/>
              <a:gd name="connsiteY1" fmla="*/ 57006 h 2337047"/>
              <a:gd name="connsiteX2" fmla="*/ 2966434 w 6692722"/>
              <a:gd name="connsiteY2" fmla="*/ 649434 h 2337047"/>
              <a:gd name="connsiteX3" fmla="*/ 3842198 w 6692722"/>
              <a:gd name="connsiteY3" fmla="*/ 2134797 h 2337047"/>
              <a:gd name="connsiteX4" fmla="*/ 6027313 w 6692722"/>
              <a:gd name="connsiteY4" fmla="*/ 2319395 h 2337047"/>
              <a:gd name="connsiteX5" fmla="*/ 6692722 w 6692722"/>
              <a:gd name="connsiteY5" fmla="*/ 2332274 h 2337047"/>
              <a:gd name="connsiteX0" fmla="*/ 0 w 6692722"/>
              <a:gd name="connsiteY0" fmla="*/ 57006 h 2348245"/>
              <a:gd name="connsiteX1" fmla="*/ 1270716 w 6692722"/>
              <a:gd name="connsiteY1" fmla="*/ 57006 h 2348245"/>
              <a:gd name="connsiteX2" fmla="*/ 2966434 w 6692722"/>
              <a:gd name="connsiteY2" fmla="*/ 649434 h 2348245"/>
              <a:gd name="connsiteX3" fmla="*/ 3842198 w 6692722"/>
              <a:gd name="connsiteY3" fmla="*/ 2134797 h 2348245"/>
              <a:gd name="connsiteX4" fmla="*/ 6027313 w 6692722"/>
              <a:gd name="connsiteY4" fmla="*/ 2319395 h 2348245"/>
              <a:gd name="connsiteX5" fmla="*/ 6692722 w 6692722"/>
              <a:gd name="connsiteY5" fmla="*/ 2332274 h 2348245"/>
              <a:gd name="connsiteX0" fmla="*/ 0 w 6692722"/>
              <a:gd name="connsiteY0" fmla="*/ 57006 h 2338905"/>
              <a:gd name="connsiteX1" fmla="*/ 1270716 w 6692722"/>
              <a:gd name="connsiteY1" fmla="*/ 57006 h 2338905"/>
              <a:gd name="connsiteX2" fmla="*/ 2966434 w 6692722"/>
              <a:gd name="connsiteY2" fmla="*/ 649434 h 2338905"/>
              <a:gd name="connsiteX3" fmla="*/ 3842198 w 6692722"/>
              <a:gd name="connsiteY3" fmla="*/ 2134797 h 2338905"/>
              <a:gd name="connsiteX4" fmla="*/ 6027313 w 6692722"/>
              <a:gd name="connsiteY4" fmla="*/ 2319395 h 2338905"/>
              <a:gd name="connsiteX5" fmla="*/ 6692722 w 6692722"/>
              <a:gd name="connsiteY5" fmla="*/ 2332274 h 2338905"/>
              <a:gd name="connsiteX0" fmla="*/ 0 w 6692722"/>
              <a:gd name="connsiteY0" fmla="*/ 57006 h 2371556"/>
              <a:gd name="connsiteX1" fmla="*/ 1270716 w 6692722"/>
              <a:gd name="connsiteY1" fmla="*/ 57006 h 2371556"/>
              <a:gd name="connsiteX2" fmla="*/ 2966434 w 6692722"/>
              <a:gd name="connsiteY2" fmla="*/ 649434 h 2371556"/>
              <a:gd name="connsiteX3" fmla="*/ 3842198 w 6692722"/>
              <a:gd name="connsiteY3" fmla="*/ 2134797 h 2371556"/>
              <a:gd name="connsiteX4" fmla="*/ 5997263 w 6692722"/>
              <a:gd name="connsiteY4" fmla="*/ 2362325 h 2371556"/>
              <a:gd name="connsiteX5" fmla="*/ 6692722 w 6692722"/>
              <a:gd name="connsiteY5" fmla="*/ 2332274 h 2371556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97263 w 6697015"/>
              <a:gd name="connsiteY4" fmla="*/ 2362325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88678 w 6697015"/>
              <a:gd name="connsiteY4" fmla="*/ 2388083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88678 w 6697015"/>
              <a:gd name="connsiteY4" fmla="*/ 2388083 h 2413841"/>
              <a:gd name="connsiteX5" fmla="*/ 6697015 w 6697015"/>
              <a:gd name="connsiteY5" fmla="*/ 2413841 h 2413841"/>
              <a:gd name="connsiteX0" fmla="*/ 0 w 6697015"/>
              <a:gd name="connsiteY0" fmla="*/ 57006 h 2425627"/>
              <a:gd name="connsiteX1" fmla="*/ 1270716 w 6697015"/>
              <a:gd name="connsiteY1" fmla="*/ 57006 h 2425627"/>
              <a:gd name="connsiteX2" fmla="*/ 2966434 w 6697015"/>
              <a:gd name="connsiteY2" fmla="*/ 649434 h 2425627"/>
              <a:gd name="connsiteX3" fmla="*/ 3842198 w 6697015"/>
              <a:gd name="connsiteY3" fmla="*/ 2134797 h 2425627"/>
              <a:gd name="connsiteX4" fmla="*/ 5885647 w 6697015"/>
              <a:gd name="connsiteY4" fmla="*/ 2413841 h 2425627"/>
              <a:gd name="connsiteX5" fmla="*/ 6697015 w 6697015"/>
              <a:gd name="connsiteY5" fmla="*/ 2413841 h 2425627"/>
              <a:gd name="connsiteX0" fmla="*/ 0 w 6697015"/>
              <a:gd name="connsiteY0" fmla="*/ 57006 h 2415393"/>
              <a:gd name="connsiteX1" fmla="*/ 1270716 w 6697015"/>
              <a:gd name="connsiteY1" fmla="*/ 57006 h 2415393"/>
              <a:gd name="connsiteX2" fmla="*/ 2966434 w 6697015"/>
              <a:gd name="connsiteY2" fmla="*/ 649434 h 2415393"/>
              <a:gd name="connsiteX3" fmla="*/ 3842198 w 6697015"/>
              <a:gd name="connsiteY3" fmla="*/ 2134797 h 2415393"/>
              <a:gd name="connsiteX4" fmla="*/ 5885647 w 6697015"/>
              <a:gd name="connsiteY4" fmla="*/ 2413841 h 2415393"/>
              <a:gd name="connsiteX5" fmla="*/ 6697015 w 6697015"/>
              <a:gd name="connsiteY5" fmla="*/ 2413841 h 2415393"/>
              <a:gd name="connsiteX0" fmla="*/ 0 w 6697015"/>
              <a:gd name="connsiteY0" fmla="*/ 57006 h 2415393"/>
              <a:gd name="connsiteX1" fmla="*/ 1270716 w 6697015"/>
              <a:gd name="connsiteY1" fmla="*/ 57006 h 2415393"/>
              <a:gd name="connsiteX2" fmla="*/ 2966434 w 6697015"/>
              <a:gd name="connsiteY2" fmla="*/ 649434 h 2415393"/>
              <a:gd name="connsiteX3" fmla="*/ 3842198 w 6697015"/>
              <a:gd name="connsiteY3" fmla="*/ 2134797 h 2415393"/>
              <a:gd name="connsiteX4" fmla="*/ 5885647 w 6697015"/>
              <a:gd name="connsiteY4" fmla="*/ 2413841 h 2415393"/>
              <a:gd name="connsiteX5" fmla="*/ 6697015 w 6697015"/>
              <a:gd name="connsiteY5" fmla="*/ 2413841 h 2415393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3842198 w 6697015"/>
              <a:gd name="connsiteY3" fmla="*/ 2143202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9861 h 2366696"/>
              <a:gd name="connsiteX1" fmla="*/ 1378148 w 6697015"/>
              <a:gd name="connsiteY1" fmla="*/ 225014 h 2366696"/>
              <a:gd name="connsiteX2" fmla="*/ 2661103 w 6697015"/>
              <a:gd name="connsiteY2" fmla="*/ 720623 h 2366696"/>
              <a:gd name="connsiteX3" fmla="*/ 4192764 w 6697015"/>
              <a:gd name="connsiteY3" fmla="*/ 1447572 h 2366696"/>
              <a:gd name="connsiteX4" fmla="*/ 5886592 w 6697015"/>
              <a:gd name="connsiteY4" fmla="*/ 2111820 h 2366696"/>
              <a:gd name="connsiteX5" fmla="*/ 6697015 w 6697015"/>
              <a:gd name="connsiteY5" fmla="*/ 2366696 h 2366696"/>
              <a:gd name="connsiteX0" fmla="*/ 0 w 6697015"/>
              <a:gd name="connsiteY0" fmla="*/ 14670 h 2371505"/>
              <a:gd name="connsiteX1" fmla="*/ 1434691 w 6697015"/>
              <a:gd name="connsiteY1" fmla="*/ 165277 h 2371505"/>
              <a:gd name="connsiteX2" fmla="*/ 2661103 w 6697015"/>
              <a:gd name="connsiteY2" fmla="*/ 725432 h 2371505"/>
              <a:gd name="connsiteX3" fmla="*/ 4192764 w 6697015"/>
              <a:gd name="connsiteY3" fmla="*/ 1452381 h 2371505"/>
              <a:gd name="connsiteX4" fmla="*/ 5886592 w 6697015"/>
              <a:gd name="connsiteY4" fmla="*/ 2116629 h 2371505"/>
              <a:gd name="connsiteX5" fmla="*/ 6697015 w 6697015"/>
              <a:gd name="connsiteY5" fmla="*/ 2371505 h 2371505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192764 w 6697015"/>
              <a:gd name="connsiteY3" fmla="*/ 1451949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237999 w 6697015"/>
              <a:gd name="connsiteY3" fmla="*/ 1425055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237999 w 6697015"/>
              <a:gd name="connsiteY3" fmla="*/ 1425055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730941"/>
              <a:gd name="connsiteY0" fmla="*/ 14238 h 2457134"/>
              <a:gd name="connsiteX1" fmla="*/ 1434691 w 6730941"/>
              <a:gd name="connsiteY1" fmla="*/ 164845 h 2457134"/>
              <a:gd name="connsiteX2" fmla="*/ 2751572 w 6730941"/>
              <a:gd name="connsiteY2" fmla="*/ 698105 h 2457134"/>
              <a:gd name="connsiteX3" fmla="*/ 4237999 w 6730941"/>
              <a:gd name="connsiteY3" fmla="*/ 1425055 h 2457134"/>
              <a:gd name="connsiteX4" fmla="*/ 5886592 w 6730941"/>
              <a:gd name="connsiteY4" fmla="*/ 2116197 h 2457134"/>
              <a:gd name="connsiteX5" fmla="*/ 6730941 w 6730941"/>
              <a:gd name="connsiteY5" fmla="*/ 2457134 h 2457134"/>
              <a:gd name="connsiteX0" fmla="*/ 0 w 6730941"/>
              <a:gd name="connsiteY0" fmla="*/ 14238 h 2457134"/>
              <a:gd name="connsiteX1" fmla="*/ 1434691 w 6730941"/>
              <a:gd name="connsiteY1" fmla="*/ 164845 h 2457134"/>
              <a:gd name="connsiteX2" fmla="*/ 2751572 w 6730941"/>
              <a:gd name="connsiteY2" fmla="*/ 698105 h 2457134"/>
              <a:gd name="connsiteX3" fmla="*/ 4237999 w 6730941"/>
              <a:gd name="connsiteY3" fmla="*/ 1425055 h 2457134"/>
              <a:gd name="connsiteX4" fmla="*/ 5886592 w 6730941"/>
              <a:gd name="connsiteY4" fmla="*/ 2116197 h 2457134"/>
              <a:gd name="connsiteX5" fmla="*/ 6730941 w 6730941"/>
              <a:gd name="connsiteY5" fmla="*/ 2457134 h 2457134"/>
              <a:gd name="connsiteX0" fmla="*/ 0 w 6730941"/>
              <a:gd name="connsiteY0" fmla="*/ 9913 h 2452809"/>
              <a:gd name="connsiteX1" fmla="*/ 1363489 w 6730941"/>
              <a:gd name="connsiteY1" fmla="*/ 219787 h 2452809"/>
              <a:gd name="connsiteX2" fmla="*/ 2751572 w 6730941"/>
              <a:gd name="connsiteY2" fmla="*/ 693780 h 2452809"/>
              <a:gd name="connsiteX3" fmla="*/ 4237999 w 6730941"/>
              <a:gd name="connsiteY3" fmla="*/ 1420730 h 2452809"/>
              <a:gd name="connsiteX4" fmla="*/ 5886592 w 6730941"/>
              <a:gd name="connsiteY4" fmla="*/ 2111872 h 2452809"/>
              <a:gd name="connsiteX5" fmla="*/ 6730941 w 6730941"/>
              <a:gd name="connsiteY5" fmla="*/ 2452809 h 2452809"/>
              <a:gd name="connsiteX0" fmla="*/ 0 w 6730941"/>
              <a:gd name="connsiteY0" fmla="*/ 15410 h 2458306"/>
              <a:gd name="connsiteX1" fmla="*/ 1363489 w 6730941"/>
              <a:gd name="connsiteY1" fmla="*/ 225284 h 2458306"/>
              <a:gd name="connsiteX2" fmla="*/ 2751572 w 6730941"/>
              <a:gd name="connsiteY2" fmla="*/ 699277 h 2458306"/>
              <a:gd name="connsiteX3" fmla="*/ 4237999 w 6730941"/>
              <a:gd name="connsiteY3" fmla="*/ 1426227 h 2458306"/>
              <a:gd name="connsiteX4" fmla="*/ 5886592 w 6730941"/>
              <a:gd name="connsiteY4" fmla="*/ 2117369 h 2458306"/>
              <a:gd name="connsiteX5" fmla="*/ 6730941 w 6730941"/>
              <a:gd name="connsiteY5" fmla="*/ 2458306 h 2458306"/>
              <a:gd name="connsiteX0" fmla="*/ 0 w 6730941"/>
              <a:gd name="connsiteY0" fmla="*/ 8957 h 2451853"/>
              <a:gd name="connsiteX1" fmla="*/ 1399089 w 6730941"/>
              <a:gd name="connsiteY1" fmla="*/ 311964 h 2451853"/>
              <a:gd name="connsiteX2" fmla="*/ 2751572 w 6730941"/>
              <a:gd name="connsiteY2" fmla="*/ 692824 h 2451853"/>
              <a:gd name="connsiteX3" fmla="*/ 4237999 w 6730941"/>
              <a:gd name="connsiteY3" fmla="*/ 1419774 h 2451853"/>
              <a:gd name="connsiteX4" fmla="*/ 5886592 w 6730941"/>
              <a:gd name="connsiteY4" fmla="*/ 2110916 h 2451853"/>
              <a:gd name="connsiteX5" fmla="*/ 6730941 w 6730941"/>
              <a:gd name="connsiteY5" fmla="*/ 2451853 h 2451853"/>
              <a:gd name="connsiteX0" fmla="*/ 0 w 6730941"/>
              <a:gd name="connsiteY0" fmla="*/ 8324 h 2451220"/>
              <a:gd name="connsiteX1" fmla="*/ 1399089 w 6730941"/>
              <a:gd name="connsiteY1" fmla="*/ 311331 h 2451220"/>
              <a:gd name="connsiteX2" fmla="*/ 2751572 w 6730941"/>
              <a:gd name="connsiteY2" fmla="*/ 692191 h 2451220"/>
              <a:gd name="connsiteX3" fmla="*/ 4237999 w 6730941"/>
              <a:gd name="connsiteY3" fmla="*/ 1419141 h 2451220"/>
              <a:gd name="connsiteX4" fmla="*/ 5886592 w 6730941"/>
              <a:gd name="connsiteY4" fmla="*/ 2110283 h 2451220"/>
              <a:gd name="connsiteX5" fmla="*/ 6730941 w 6730941"/>
              <a:gd name="connsiteY5" fmla="*/ 2451220 h 2451220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867275 w 6730941"/>
              <a:gd name="connsiteY2" fmla="*/ 7600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931093 w 6730941"/>
              <a:gd name="connsiteY4" fmla="*/ 20765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95492 w 6730941"/>
              <a:gd name="connsiteY4" fmla="*/ 2118892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95492 w 6730941"/>
              <a:gd name="connsiteY4" fmla="*/ 2118892 h 2442896"/>
              <a:gd name="connsiteX5" fmla="*/ 6730941 w 6730941"/>
              <a:gd name="connsiteY5" fmla="*/ 2442896 h 2442896"/>
              <a:gd name="connsiteX0" fmla="*/ 0 w 6659739"/>
              <a:gd name="connsiteY0" fmla="*/ 0 h 2485230"/>
              <a:gd name="connsiteX1" fmla="*/ 1443590 w 6659739"/>
              <a:gd name="connsiteY1" fmla="*/ 269140 h 2485230"/>
              <a:gd name="connsiteX2" fmla="*/ 2956278 w 6659739"/>
              <a:gd name="connsiteY2" fmla="*/ 726200 h 2485230"/>
              <a:gd name="connsiteX3" fmla="*/ 4327001 w 6659739"/>
              <a:gd name="connsiteY3" fmla="*/ 1326150 h 2485230"/>
              <a:gd name="connsiteX4" fmla="*/ 5895492 w 6659739"/>
              <a:gd name="connsiteY4" fmla="*/ 2118892 h 2485230"/>
              <a:gd name="connsiteX5" fmla="*/ 6659739 w 6659739"/>
              <a:gd name="connsiteY5" fmla="*/ 2485230 h 24852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895492 w 6606337"/>
              <a:gd name="connsiteY4" fmla="*/ 2118892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18100 w 6606337"/>
              <a:gd name="connsiteY3" fmla="*/ 13769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868791 w 6606337"/>
              <a:gd name="connsiteY4" fmla="*/ 2135825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868791 w 6606337"/>
              <a:gd name="connsiteY4" fmla="*/ 2135825 h 2536030"/>
              <a:gd name="connsiteX5" fmla="*/ 6606337 w 6606337"/>
              <a:gd name="connsiteY5" fmla="*/ 2536030 h 25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337" h="2536030">
                <a:moveTo>
                  <a:pt x="0" y="0"/>
                </a:moveTo>
                <a:cubicBezTo>
                  <a:pt x="904370" y="170763"/>
                  <a:pt x="944944" y="187618"/>
                  <a:pt x="1425790" y="328407"/>
                </a:cubicBezTo>
                <a:cubicBezTo>
                  <a:pt x="1906636" y="469196"/>
                  <a:pt x="2401542" y="661510"/>
                  <a:pt x="2885077" y="844734"/>
                </a:cubicBezTo>
                <a:cubicBezTo>
                  <a:pt x="3368612" y="1027958"/>
                  <a:pt x="3829715" y="1212568"/>
                  <a:pt x="4327001" y="1427750"/>
                </a:cubicBezTo>
                <a:cubicBezTo>
                  <a:pt x="4824287" y="1642932"/>
                  <a:pt x="5637376" y="2026153"/>
                  <a:pt x="5868791" y="2135825"/>
                </a:cubicBezTo>
                <a:cubicBezTo>
                  <a:pt x="6032043" y="2222783"/>
                  <a:pt x="6457274" y="2415863"/>
                  <a:pt x="6606337" y="253603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B560A-E706-CB4A-A9A1-3424891A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12</a:t>
            </a:fld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71A963B-D1E6-4E45-86FD-C875BA6708C3}"/>
              </a:ext>
            </a:extLst>
          </p:cNvPr>
          <p:cNvSpPr/>
          <p:nvPr/>
        </p:nvSpPr>
        <p:spPr>
          <a:xfrm>
            <a:off x="3155336" y="2991831"/>
            <a:ext cx="6247859" cy="458531"/>
          </a:xfrm>
          <a:custGeom>
            <a:avLst/>
            <a:gdLst>
              <a:gd name="connsiteX0" fmla="*/ 0 w 6314941"/>
              <a:gd name="connsiteY0" fmla="*/ 33803 h 621938"/>
              <a:gd name="connsiteX1" fmla="*/ 1154806 w 6314941"/>
              <a:gd name="connsiteY1" fmla="*/ 20924 h 621938"/>
              <a:gd name="connsiteX2" fmla="*/ 3773510 w 6314941"/>
              <a:gd name="connsiteY2" fmla="*/ 278502 h 621938"/>
              <a:gd name="connsiteX3" fmla="*/ 6314941 w 6314941"/>
              <a:gd name="connsiteY3" fmla="*/ 621938 h 621938"/>
              <a:gd name="connsiteX0" fmla="*/ 0 w 6298008"/>
              <a:gd name="connsiteY0" fmla="*/ 17626 h 639628"/>
              <a:gd name="connsiteX1" fmla="*/ 1137873 w 6298008"/>
              <a:gd name="connsiteY1" fmla="*/ 38614 h 639628"/>
              <a:gd name="connsiteX2" fmla="*/ 3756577 w 6298008"/>
              <a:gd name="connsiteY2" fmla="*/ 296192 h 639628"/>
              <a:gd name="connsiteX3" fmla="*/ 6298008 w 6298008"/>
              <a:gd name="connsiteY3" fmla="*/ 639628 h 639628"/>
              <a:gd name="connsiteX0" fmla="*/ 0 w 6298008"/>
              <a:gd name="connsiteY0" fmla="*/ 1998 h 624000"/>
              <a:gd name="connsiteX1" fmla="*/ 1137873 w 6298008"/>
              <a:gd name="connsiteY1" fmla="*/ 22986 h 624000"/>
              <a:gd name="connsiteX2" fmla="*/ 3756577 w 6298008"/>
              <a:gd name="connsiteY2" fmla="*/ 280564 h 624000"/>
              <a:gd name="connsiteX3" fmla="*/ 6298008 w 6298008"/>
              <a:gd name="connsiteY3" fmla="*/ 624000 h 624000"/>
              <a:gd name="connsiteX0" fmla="*/ 0 w 6255674"/>
              <a:gd name="connsiteY0" fmla="*/ 0 h 630469"/>
              <a:gd name="connsiteX1" fmla="*/ 1095539 w 6255674"/>
              <a:gd name="connsiteY1" fmla="*/ 29455 h 630469"/>
              <a:gd name="connsiteX2" fmla="*/ 3714243 w 6255674"/>
              <a:gd name="connsiteY2" fmla="*/ 287033 h 630469"/>
              <a:gd name="connsiteX3" fmla="*/ 6255674 w 6255674"/>
              <a:gd name="connsiteY3" fmla="*/ 630469 h 630469"/>
              <a:gd name="connsiteX0" fmla="*/ 0 w 6255674"/>
              <a:gd name="connsiteY0" fmla="*/ 0 h 630469"/>
              <a:gd name="connsiteX1" fmla="*/ 1095539 w 6255674"/>
              <a:gd name="connsiteY1" fmla="*/ 29455 h 630469"/>
              <a:gd name="connsiteX2" fmla="*/ 3773510 w 6255674"/>
              <a:gd name="connsiteY2" fmla="*/ 219299 h 630469"/>
              <a:gd name="connsiteX3" fmla="*/ 6255674 w 6255674"/>
              <a:gd name="connsiteY3" fmla="*/ 630469 h 630469"/>
              <a:gd name="connsiteX0" fmla="*/ 0 w 6255674"/>
              <a:gd name="connsiteY0" fmla="*/ 0 h 630469"/>
              <a:gd name="connsiteX1" fmla="*/ 1095539 w 6255674"/>
              <a:gd name="connsiteY1" fmla="*/ 29455 h 630469"/>
              <a:gd name="connsiteX2" fmla="*/ 3773510 w 6255674"/>
              <a:gd name="connsiteY2" fmla="*/ 219299 h 630469"/>
              <a:gd name="connsiteX3" fmla="*/ 6255674 w 6255674"/>
              <a:gd name="connsiteY3" fmla="*/ 630469 h 630469"/>
              <a:gd name="connsiteX0" fmla="*/ 0 w 6255674"/>
              <a:gd name="connsiteY0" fmla="*/ 0 h 630469"/>
              <a:gd name="connsiteX1" fmla="*/ 1095539 w 6255674"/>
              <a:gd name="connsiteY1" fmla="*/ 29455 h 630469"/>
              <a:gd name="connsiteX2" fmla="*/ 3773510 w 6255674"/>
              <a:gd name="connsiteY2" fmla="*/ 219299 h 630469"/>
              <a:gd name="connsiteX3" fmla="*/ 6255674 w 6255674"/>
              <a:gd name="connsiteY3" fmla="*/ 630469 h 630469"/>
              <a:gd name="connsiteX0" fmla="*/ 0 w 6255674"/>
              <a:gd name="connsiteY0" fmla="*/ 0 h 630469"/>
              <a:gd name="connsiteX1" fmla="*/ 1095539 w 6255674"/>
              <a:gd name="connsiteY1" fmla="*/ 29455 h 630469"/>
              <a:gd name="connsiteX2" fmla="*/ 3773510 w 6255674"/>
              <a:gd name="connsiteY2" fmla="*/ 219299 h 630469"/>
              <a:gd name="connsiteX3" fmla="*/ 6255674 w 6255674"/>
              <a:gd name="connsiteY3" fmla="*/ 630469 h 630469"/>
              <a:gd name="connsiteX0" fmla="*/ 0 w 6263490"/>
              <a:gd name="connsiteY0" fmla="*/ 0 h 528869"/>
              <a:gd name="connsiteX1" fmla="*/ 1095539 w 6263490"/>
              <a:gd name="connsiteY1" fmla="*/ 29455 h 528869"/>
              <a:gd name="connsiteX2" fmla="*/ 3773510 w 6263490"/>
              <a:gd name="connsiteY2" fmla="*/ 219299 h 528869"/>
              <a:gd name="connsiteX3" fmla="*/ 6263490 w 6263490"/>
              <a:gd name="connsiteY3" fmla="*/ 528869 h 528869"/>
              <a:gd name="connsiteX0" fmla="*/ 0 w 6263490"/>
              <a:gd name="connsiteY0" fmla="*/ 0 h 521054"/>
              <a:gd name="connsiteX1" fmla="*/ 1095539 w 6263490"/>
              <a:gd name="connsiteY1" fmla="*/ 29455 h 521054"/>
              <a:gd name="connsiteX2" fmla="*/ 3773510 w 6263490"/>
              <a:gd name="connsiteY2" fmla="*/ 219299 h 521054"/>
              <a:gd name="connsiteX3" fmla="*/ 6263490 w 6263490"/>
              <a:gd name="connsiteY3" fmla="*/ 521054 h 521054"/>
              <a:gd name="connsiteX0" fmla="*/ 0 w 6263490"/>
              <a:gd name="connsiteY0" fmla="*/ 0 h 521054"/>
              <a:gd name="connsiteX1" fmla="*/ 1095539 w 6263490"/>
              <a:gd name="connsiteY1" fmla="*/ 29455 h 521054"/>
              <a:gd name="connsiteX2" fmla="*/ 3773510 w 6263490"/>
              <a:gd name="connsiteY2" fmla="*/ 219299 h 521054"/>
              <a:gd name="connsiteX3" fmla="*/ 6263490 w 6263490"/>
              <a:gd name="connsiteY3" fmla="*/ 521054 h 521054"/>
              <a:gd name="connsiteX0" fmla="*/ 0 w 6247859"/>
              <a:gd name="connsiteY0" fmla="*/ 0 h 458531"/>
              <a:gd name="connsiteX1" fmla="*/ 1095539 w 6247859"/>
              <a:gd name="connsiteY1" fmla="*/ 29455 h 458531"/>
              <a:gd name="connsiteX2" fmla="*/ 3773510 w 6247859"/>
              <a:gd name="connsiteY2" fmla="*/ 219299 h 458531"/>
              <a:gd name="connsiteX3" fmla="*/ 6247859 w 6247859"/>
              <a:gd name="connsiteY3" fmla="*/ 458531 h 458531"/>
              <a:gd name="connsiteX0" fmla="*/ 0 w 6247859"/>
              <a:gd name="connsiteY0" fmla="*/ 0 h 458531"/>
              <a:gd name="connsiteX1" fmla="*/ 1095539 w 6247859"/>
              <a:gd name="connsiteY1" fmla="*/ 29455 h 458531"/>
              <a:gd name="connsiteX2" fmla="*/ 3773510 w 6247859"/>
              <a:gd name="connsiteY2" fmla="*/ 219299 h 458531"/>
              <a:gd name="connsiteX3" fmla="*/ 6247859 w 6247859"/>
              <a:gd name="connsiteY3" fmla="*/ 458531 h 45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7859" h="458531">
                <a:moveTo>
                  <a:pt x="0" y="0"/>
                </a:moveTo>
                <a:cubicBezTo>
                  <a:pt x="356077" y="15503"/>
                  <a:pt x="466621" y="-7095"/>
                  <a:pt x="1095539" y="29455"/>
                </a:cubicBezTo>
                <a:cubicBezTo>
                  <a:pt x="1724457" y="66005"/>
                  <a:pt x="2913488" y="119130"/>
                  <a:pt x="3773510" y="219299"/>
                </a:cubicBezTo>
                <a:cubicBezTo>
                  <a:pt x="4879065" y="302535"/>
                  <a:pt x="5294482" y="330384"/>
                  <a:pt x="6247859" y="458531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6F8B-2189-9F43-B873-80CF007D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hard to port RP to STO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DC1AD-5959-F545-A7C7-017152502092}"/>
              </a:ext>
            </a:extLst>
          </p:cNvPr>
          <p:cNvSpPr/>
          <p:nvPr/>
        </p:nvSpPr>
        <p:spPr>
          <a:xfrm>
            <a:off x="1795180" y="2810809"/>
            <a:ext cx="73824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credit(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TArray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&gt;&amp;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clients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TRANSACTION {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for (</a:t>
            </a:r>
            <a:r>
              <a:rPr lang="en-US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clients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}	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36049-D73B-AE46-9756-99059AFACDDE}"/>
              </a:ext>
            </a:extLst>
          </p:cNvPr>
          <p:cNvSpPr txBox="1"/>
          <p:nvPr/>
        </p:nvSpPr>
        <p:spPr>
          <a:xfrm>
            <a:off x="1013011" y="1842870"/>
            <a:ext cx="979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Transactions are defined at runtime and may have unknown read/write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61217-4C5E-4E4D-97C5-B20220A5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3A0-64C4-4B28-A9D3-94D75F07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points 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ADD4-8EBF-4CE1-AD7A-3B7088DA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STM is not crazy expensive anymore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DB community has for decades leveraged workload knowledge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We extend STO to support many more workloads efficiently 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647E9-AB1E-2549-A991-9DFDE3D5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1054368" y="3545473"/>
            <a:ext cx="7245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- amt;    // rank 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03AB-C703-43D0-9A6A-DB5F8B92965A}"/>
              </a:ext>
            </a:extLst>
          </p:cNvPr>
          <p:cNvSpPr txBox="1"/>
          <p:nvPr/>
        </p:nvSpPr>
        <p:spPr>
          <a:xfrm>
            <a:off x="1054368" y="1765847"/>
            <a:ext cx="8654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each object a unique </a:t>
            </a:r>
            <a:r>
              <a:rPr lang="en-US" sz="2400" b="1" dirty="0"/>
              <a:t>rank </a:t>
            </a:r>
            <a:r>
              <a:rPr lang="en-US" sz="2400" dirty="0"/>
              <a:t>(for example its memory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locks in increasing order of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Release locks when all operations on a rank are done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4933D-4C25-468D-A22D-0D219DDEFA6B}"/>
              </a:ext>
            </a:extLst>
          </p:cNvPr>
          <p:cNvSpPr txBox="1"/>
          <p:nvPr/>
        </p:nvSpPr>
        <p:spPr>
          <a:xfrm>
            <a:off x="9236765" y="317614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Locks currently held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4C4DE-A021-9C4F-A41A-5C45474C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D2EEAD-2D33-4D09-8154-F0FD3C15BDA1}"/>
              </a:ext>
            </a:extLst>
          </p:cNvPr>
          <p:cNvSpPr/>
          <p:nvPr/>
        </p:nvSpPr>
        <p:spPr>
          <a:xfrm>
            <a:off x="1983409" y="3860800"/>
            <a:ext cx="3878129" cy="366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1054367" y="3545473"/>
            <a:ext cx="7175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- amt;    // rank 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03AB-C703-43D0-9A6A-DB5F8B92965A}"/>
              </a:ext>
            </a:extLst>
          </p:cNvPr>
          <p:cNvSpPr txBox="1"/>
          <p:nvPr/>
        </p:nvSpPr>
        <p:spPr>
          <a:xfrm>
            <a:off x="1054368" y="1765847"/>
            <a:ext cx="8654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each object a unique </a:t>
            </a:r>
            <a:r>
              <a:rPr lang="en-US" sz="2400" b="1" dirty="0"/>
              <a:t>rank </a:t>
            </a:r>
            <a:r>
              <a:rPr lang="en-US" sz="2400" dirty="0"/>
              <a:t>(for example its memory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locks in increasing order of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Release locks when all operations on a rank are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236765" y="317614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Locks currently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1CD32-14E8-45CF-AB4C-DE3922A9DADF}"/>
              </a:ext>
            </a:extLst>
          </p:cNvPr>
          <p:cNvSpPr txBox="1"/>
          <p:nvPr/>
        </p:nvSpPr>
        <p:spPr>
          <a:xfrm>
            <a:off x="9325113" y="3765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C95F5-6BF4-1F40-B800-4B24C4D7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5E94649-768B-441B-933C-BABFD2FD68D4}"/>
              </a:ext>
            </a:extLst>
          </p:cNvPr>
          <p:cNvSpPr/>
          <p:nvPr/>
        </p:nvSpPr>
        <p:spPr>
          <a:xfrm>
            <a:off x="1983409" y="4173410"/>
            <a:ext cx="3878129" cy="366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1054367" y="3545473"/>
            <a:ext cx="8182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- amt;    // rank 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03AB-C703-43D0-9A6A-DB5F8B92965A}"/>
              </a:ext>
            </a:extLst>
          </p:cNvPr>
          <p:cNvSpPr txBox="1"/>
          <p:nvPr/>
        </p:nvSpPr>
        <p:spPr>
          <a:xfrm>
            <a:off x="1054368" y="1765847"/>
            <a:ext cx="8654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each object a unique </a:t>
            </a:r>
            <a:r>
              <a:rPr lang="en-US" sz="2400" b="1" dirty="0"/>
              <a:t>rank </a:t>
            </a:r>
            <a:r>
              <a:rPr lang="en-US" sz="2400" dirty="0"/>
              <a:t>(for example its memory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locks in increasing order of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Release locks when all operations on a rank are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236765" y="317614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Locks currently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1CD32-14E8-45CF-AB4C-DE3922A9DADF}"/>
              </a:ext>
            </a:extLst>
          </p:cNvPr>
          <p:cNvSpPr txBox="1"/>
          <p:nvPr/>
        </p:nvSpPr>
        <p:spPr>
          <a:xfrm>
            <a:off x="9325113" y="3765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C8FE42-FB27-3C44-83E1-5C6B0D1103AC}"/>
              </a:ext>
            </a:extLst>
          </p:cNvPr>
          <p:cNvGrpSpPr/>
          <p:nvPr/>
        </p:nvGrpSpPr>
        <p:grpSpPr>
          <a:xfrm>
            <a:off x="3277615" y="5119063"/>
            <a:ext cx="3535249" cy="407833"/>
            <a:chOff x="6111023" y="5250293"/>
            <a:chExt cx="3535249" cy="4078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8FEF7-C059-ED47-9B15-ABB7A74A7CBD}"/>
                </a:ext>
              </a:extLst>
            </p:cNvPr>
            <p:cNvSpPr/>
            <p:nvPr/>
          </p:nvSpPr>
          <p:spPr>
            <a:xfrm>
              <a:off x="7130524" y="5250293"/>
              <a:ext cx="950510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B44705-B337-C046-9DAF-864CAE79CB8A}"/>
                </a:ext>
              </a:extLst>
            </p:cNvPr>
            <p:cNvGrpSpPr/>
            <p:nvPr/>
          </p:nvGrpSpPr>
          <p:grpSpPr>
            <a:xfrm>
              <a:off x="6111023" y="5250295"/>
              <a:ext cx="3535249" cy="407831"/>
              <a:chOff x="1777787" y="1936159"/>
              <a:chExt cx="2411071" cy="40783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C3BE88-D213-4843-9F9F-539D8D542D6D}"/>
                  </a:ext>
                </a:extLst>
              </p:cNvPr>
              <p:cNvSpPr/>
              <p:nvPr/>
            </p:nvSpPr>
            <p:spPr>
              <a:xfrm>
                <a:off x="1777787" y="1936159"/>
                <a:ext cx="649590" cy="407831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4F9AAE-6287-234C-8EF7-6D80AFA2D397}"/>
                  </a:ext>
                </a:extLst>
              </p:cNvPr>
              <p:cNvSpPr/>
              <p:nvPr/>
            </p:nvSpPr>
            <p:spPr>
              <a:xfrm>
                <a:off x="1804116" y="1955408"/>
                <a:ext cx="23847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R;  W;  </a:t>
                </a:r>
                <a:r>
                  <a:rPr lang="en-US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R;  W;</a:t>
                </a:r>
                <a:endParaRPr lang="en-US" dirty="0">
                  <a:solidFill>
                    <a:schemeClr val="accent6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199018-14AA-3B4C-B73C-6D80F183C89C}"/>
              </a:ext>
            </a:extLst>
          </p:cNvPr>
          <p:cNvGrpSpPr/>
          <p:nvPr/>
        </p:nvGrpSpPr>
        <p:grpSpPr>
          <a:xfrm>
            <a:off x="4307501" y="5636172"/>
            <a:ext cx="3535250" cy="407833"/>
            <a:chOff x="6111021" y="5250293"/>
            <a:chExt cx="3535250" cy="4078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D12960-0874-E742-B627-DA0C7AE75053}"/>
                </a:ext>
              </a:extLst>
            </p:cNvPr>
            <p:cNvSpPr/>
            <p:nvPr/>
          </p:nvSpPr>
          <p:spPr>
            <a:xfrm>
              <a:off x="7130524" y="5250293"/>
              <a:ext cx="938166" cy="407831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C1CA14A-075E-014C-8452-8CA4FB3B79AE}"/>
                </a:ext>
              </a:extLst>
            </p:cNvPr>
            <p:cNvGrpSpPr/>
            <p:nvPr/>
          </p:nvGrpSpPr>
          <p:grpSpPr>
            <a:xfrm>
              <a:off x="6111021" y="5250295"/>
              <a:ext cx="3535250" cy="407831"/>
              <a:chOff x="1777786" y="1936159"/>
              <a:chExt cx="2411072" cy="40783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C0BC41-E9DE-4D43-B34F-FEAC12DE7A67}"/>
                  </a:ext>
                </a:extLst>
              </p:cNvPr>
              <p:cNvSpPr/>
              <p:nvPr/>
            </p:nvSpPr>
            <p:spPr>
              <a:xfrm>
                <a:off x="1777786" y="1936159"/>
                <a:ext cx="641172" cy="407831"/>
              </a:xfrm>
              <a:prstGeom prst="rect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8F1124-3FB5-D24F-BFDF-08273DAA2880}"/>
                  </a:ext>
                </a:extLst>
              </p:cNvPr>
              <p:cNvSpPr/>
              <p:nvPr/>
            </p:nvSpPr>
            <p:spPr>
              <a:xfrm>
                <a:off x="1804116" y="1955408"/>
                <a:ext cx="23847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R;  W;  </a:t>
                </a:r>
                <a:r>
                  <a:rPr lang="en-US" dirty="0">
                    <a:solidFill>
                      <a:schemeClr val="accent2"/>
                    </a:solidFill>
                    <a:latin typeface="Consolas" panose="020B0609020204030204" pitchFamily="49" charset="0"/>
                  </a:rPr>
                  <a:t>R;  W; </a:t>
                </a:r>
                <a:endParaRPr lang="en-US" dirty="0">
                  <a:solidFill>
                    <a:schemeClr val="accent6"/>
                  </a:solidFill>
                  <a:latin typeface="Consolas" panose="020B0609020204030204" pitchFamily="49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C16A01D-B91A-9646-8D18-ABF4BCBDD42F}"/>
              </a:ext>
            </a:extLst>
          </p:cNvPr>
          <p:cNvSpPr txBox="1"/>
          <p:nvPr/>
        </p:nvSpPr>
        <p:spPr>
          <a:xfrm>
            <a:off x="2205692" y="5108407"/>
            <a:ext cx="66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Tx 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87CB62-E3CA-F044-8502-11027E4AC49E}"/>
              </a:ext>
            </a:extLst>
          </p:cNvPr>
          <p:cNvSpPr txBox="1"/>
          <p:nvPr/>
        </p:nvSpPr>
        <p:spPr>
          <a:xfrm>
            <a:off x="2197513" y="5693332"/>
            <a:ext cx="66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Tx 2: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6B7A1-79B0-6C40-A264-5A3CD9B971D5}"/>
              </a:ext>
            </a:extLst>
          </p:cNvPr>
          <p:cNvSpPr/>
          <p:nvPr/>
        </p:nvSpPr>
        <p:spPr>
          <a:xfrm>
            <a:off x="5664" y="2586"/>
            <a:ext cx="12192000" cy="6855414"/>
          </a:xfrm>
          <a:prstGeom prst="rect">
            <a:avLst/>
          </a:prstGeom>
          <a:solidFill>
            <a:srgbClr val="000000">
              <a:alpha val="38039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BAE7EF-3E01-554F-8E54-921A8932D09C}"/>
              </a:ext>
            </a:extLst>
          </p:cNvPr>
          <p:cNvSpPr/>
          <p:nvPr/>
        </p:nvSpPr>
        <p:spPr>
          <a:xfrm>
            <a:off x="758277" y="2332580"/>
            <a:ext cx="10686774" cy="2165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But what if program order, control flow, or data dependencies disagree with ranks?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82BF-EC87-B240-B01B-640D278B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25DCE0-A460-44DB-963F-807C5E5AD4CF}"/>
              </a:ext>
            </a:extLst>
          </p:cNvPr>
          <p:cNvSpPr/>
          <p:nvPr/>
        </p:nvSpPr>
        <p:spPr>
          <a:xfrm>
            <a:off x="1983409" y="3860800"/>
            <a:ext cx="3878129" cy="366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1054368" y="3545473"/>
            <a:ext cx="7143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- amt;    // rank 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03AB-C703-43D0-9A6A-DB5F8B92965A}"/>
              </a:ext>
            </a:extLst>
          </p:cNvPr>
          <p:cNvSpPr txBox="1"/>
          <p:nvPr/>
        </p:nvSpPr>
        <p:spPr>
          <a:xfrm>
            <a:off x="1054368" y="1765847"/>
            <a:ext cx="8654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each object a unique </a:t>
            </a:r>
            <a:r>
              <a:rPr lang="en-US" sz="2400" b="1" dirty="0"/>
              <a:t>rank </a:t>
            </a:r>
            <a:r>
              <a:rPr lang="en-US" sz="2400" dirty="0"/>
              <a:t>(for example its memory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locks in increasing order of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Release locks when all operations on a rank are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236765" y="317614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Locks currently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1CD32-14E8-45CF-AB4C-DE3922A9DADF}"/>
              </a:ext>
            </a:extLst>
          </p:cNvPr>
          <p:cNvSpPr txBox="1"/>
          <p:nvPr/>
        </p:nvSpPr>
        <p:spPr>
          <a:xfrm>
            <a:off x="9325113" y="3765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75D9-3F49-904B-B821-3B8DD6F3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3D7368F-62EE-4007-96E4-D3A659A74347}"/>
              </a:ext>
            </a:extLst>
          </p:cNvPr>
          <p:cNvSpPr/>
          <p:nvPr/>
        </p:nvSpPr>
        <p:spPr>
          <a:xfrm>
            <a:off x="1983409" y="4173412"/>
            <a:ext cx="3878129" cy="366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1054368" y="3545473"/>
            <a:ext cx="7042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 - amt;    // rank 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03AB-C703-43D0-9A6A-DB5F8B92965A}"/>
              </a:ext>
            </a:extLst>
          </p:cNvPr>
          <p:cNvSpPr txBox="1"/>
          <p:nvPr/>
        </p:nvSpPr>
        <p:spPr>
          <a:xfrm>
            <a:off x="1054368" y="1765847"/>
            <a:ext cx="8654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each object a unique </a:t>
            </a:r>
            <a:r>
              <a:rPr lang="en-US" sz="2400" b="1" dirty="0"/>
              <a:t>rank </a:t>
            </a:r>
            <a:r>
              <a:rPr lang="en-US" sz="2400" dirty="0"/>
              <a:t>(for example its memory address)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Acquire locks in increasing order of 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Release locks when all operations on a rank are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236765" y="3176141"/>
            <a:ext cx="2677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Locks currently held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1CD32-14E8-45CF-AB4C-DE3922A9DADF}"/>
              </a:ext>
            </a:extLst>
          </p:cNvPr>
          <p:cNvSpPr txBox="1"/>
          <p:nvPr/>
        </p:nvSpPr>
        <p:spPr>
          <a:xfrm>
            <a:off x="7660801" y="4846594"/>
            <a:ext cx="369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cannot lock 1 (not in rank order!)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7DCC6E4-940A-446F-8CAF-C7CC50217F3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00636" y="2638163"/>
            <a:ext cx="2285080" cy="1731274"/>
          </a:xfrm>
          <a:prstGeom prst="bentConnector3">
            <a:avLst>
              <a:gd name="adj1" fmla="val 99251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145245-A2FF-492A-B115-10CC7BE5F274}"/>
              </a:ext>
            </a:extLst>
          </p:cNvPr>
          <p:cNvSpPr txBox="1"/>
          <p:nvPr/>
        </p:nvSpPr>
        <p:spPr>
          <a:xfrm>
            <a:off x="1054368" y="5786764"/>
            <a:ext cx="798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an in-place update to the shared state (not a local update as in OCC)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F3EBC5A-9DAC-4FAC-B9F5-101BB165E0B0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H="1">
            <a:off x="1054368" y="3975685"/>
            <a:ext cx="858362" cy="2011134"/>
          </a:xfrm>
          <a:prstGeom prst="bentConnector4">
            <a:avLst>
              <a:gd name="adj1" fmla="val -37558"/>
              <a:gd name="adj2" fmla="val 100441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978035-E51C-4875-92B8-A76D5E9E1302}"/>
              </a:ext>
            </a:extLst>
          </p:cNvPr>
          <p:cNvSpPr/>
          <p:nvPr/>
        </p:nvSpPr>
        <p:spPr>
          <a:xfrm>
            <a:off x="3526939" y="4879229"/>
            <a:ext cx="2369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Cannot abort either!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11353C4-C560-488D-81C7-34D30DF25069}"/>
              </a:ext>
            </a:extLst>
          </p:cNvPr>
          <p:cNvCxnSpPr>
            <a:cxnSpLocks/>
            <a:stCxn id="38" idx="1"/>
          </p:cNvCxnSpPr>
          <p:nvPr/>
        </p:nvCxnSpPr>
        <p:spPr>
          <a:xfrm rot="10800000" flipH="1">
            <a:off x="1088627" y="2654853"/>
            <a:ext cx="55476" cy="3650061"/>
          </a:xfrm>
          <a:prstGeom prst="bentConnector4">
            <a:avLst>
              <a:gd name="adj1" fmla="val -1412308"/>
              <a:gd name="adj2" fmla="val 99632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9A08E72-0C60-4FFE-9F2D-931A8A3A15B6}"/>
              </a:ext>
            </a:extLst>
          </p:cNvPr>
          <p:cNvSpPr/>
          <p:nvPr/>
        </p:nvSpPr>
        <p:spPr>
          <a:xfrm>
            <a:off x="1088627" y="6104858"/>
            <a:ext cx="4811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And we have already release its lock…. oops.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2716-CCED-D949-98BE-B8733771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6D3C-EEED-7A41-B62F-127106F0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programming today…</a:t>
            </a:r>
          </a:p>
        </p:txBody>
      </p:sp>
      <p:pic>
        <p:nvPicPr>
          <p:cNvPr id="4" name="Picture 15" descr="Pont Des Arts' Love Padlocks: A Look At The Most Romantic ...">
            <a:extLst>
              <a:ext uri="{FF2B5EF4-FFF2-40B4-BE49-F238E27FC236}">
                <a16:creationId xmlns:a16="http://schemas.microsoft.com/office/drawing/2014/main" id="{F01746E7-E69E-2B4B-AB07-4A575D1B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6" y="2954450"/>
            <a:ext cx="3522997" cy="234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834BB-A0CA-3942-8B0A-ED122D317898}"/>
              </a:ext>
            </a:extLst>
          </p:cNvPr>
          <p:cNvSpPr txBox="1"/>
          <p:nvPr/>
        </p:nvSpPr>
        <p:spPr>
          <a:xfrm>
            <a:off x="805100" y="5412868"/>
            <a:ext cx="247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Too many locks</a:t>
            </a:r>
          </a:p>
        </p:txBody>
      </p:sp>
      <p:pic>
        <p:nvPicPr>
          <p:cNvPr id="6" name="Picture 18" descr="IBM applies for right to stop your car at intersections ...">
            <a:extLst>
              <a:ext uri="{FF2B5EF4-FFF2-40B4-BE49-F238E27FC236}">
                <a16:creationId xmlns:a16="http://schemas.microsoft.com/office/drawing/2014/main" id="{C9E44F68-7A3B-CB44-9A51-02CB8FD69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/>
          <a:stretch/>
        </p:blipFill>
        <p:spPr bwMode="auto">
          <a:xfrm>
            <a:off x="4318179" y="2178581"/>
            <a:ext cx="3179361" cy="250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20019-A770-264B-912C-6BCA1FEF654D}"/>
              </a:ext>
            </a:extLst>
          </p:cNvPr>
          <p:cNvSpPr txBox="1"/>
          <p:nvPr/>
        </p:nvSpPr>
        <p:spPr>
          <a:xfrm>
            <a:off x="4318179" y="4761080"/>
            <a:ext cx="349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Confusing semaphores</a:t>
            </a:r>
          </a:p>
        </p:txBody>
      </p:sp>
      <p:pic>
        <p:nvPicPr>
          <p:cNvPr id="8" name="Picture 20" descr="https://proxy.duckduckgo.com/iu/?u=https%3A%2F%2Ftse3.mm.bing.net%2Fth%3Fid%3DOIP.BBnku7jkQb5yJsf0IQuvmgHaE7%26pid%3D15.1&amp;f=1">
            <a:hlinkClick r:id="rId5"/>
            <a:extLst>
              <a:ext uri="{FF2B5EF4-FFF2-40B4-BE49-F238E27FC236}">
                <a16:creationId xmlns:a16="http://schemas.microsoft.com/office/drawing/2014/main" id="{9BBB9AF8-6AB8-5A48-ACCD-E9AD6F97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47" y="1598664"/>
            <a:ext cx="3921718" cy="260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578664-99D8-4F41-9CCA-F38859F49A1D}"/>
              </a:ext>
            </a:extLst>
          </p:cNvPr>
          <p:cNvSpPr txBox="1"/>
          <p:nvPr/>
        </p:nvSpPr>
        <p:spPr>
          <a:xfrm>
            <a:off x="8542043" y="4237860"/>
            <a:ext cx="296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Dangerous atomics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F8982-D62C-CB4A-BCE2-BD4F4FAC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Deferred</a:t>
            </a:r>
            <a:r>
              <a:rPr lang="en-US" dirty="0"/>
              <a:t> Runtime Pipelining (DRP)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18A45-C084-4C2E-B936-FDF63DFA8F73}"/>
              </a:ext>
            </a:extLst>
          </p:cNvPr>
          <p:cNvSpPr txBox="1"/>
          <p:nvPr/>
        </p:nvSpPr>
        <p:spPr>
          <a:xfrm>
            <a:off x="452213" y="1751719"/>
            <a:ext cx="70513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During execution:</a:t>
            </a:r>
          </a:p>
          <a:p>
            <a:pPr algn="ctr"/>
            <a:r>
              <a:rPr lang="en-US" sz="2800" dirty="0"/>
              <a:t>Asynchronously read operations</a:t>
            </a:r>
          </a:p>
          <a:p>
            <a:pPr algn="ctr"/>
            <a:r>
              <a:rPr lang="en-US" sz="2800" dirty="0"/>
              <a:t>+ </a:t>
            </a:r>
          </a:p>
          <a:p>
            <a:pPr algn="ctr"/>
            <a:r>
              <a:rPr lang="en-US" sz="2800" dirty="0"/>
              <a:t>Buffer write logic</a:t>
            </a:r>
          </a:p>
          <a:p>
            <a:pPr algn="ctr"/>
            <a:endParaRPr lang="en-US" sz="2800" dirty="0"/>
          </a:p>
          <a:p>
            <a:r>
              <a:rPr lang="en-US" sz="2800" b="1" dirty="0">
                <a:solidFill>
                  <a:schemeClr val="tx2"/>
                </a:solidFill>
              </a:rPr>
              <a:t>After call to commit:</a:t>
            </a:r>
          </a:p>
          <a:p>
            <a:pPr algn="ctr"/>
            <a:r>
              <a:rPr lang="en-US" sz="2800" dirty="0"/>
              <a:t>Acquire locks in rank order </a:t>
            </a:r>
          </a:p>
          <a:p>
            <a:pPr algn="ctr"/>
            <a:r>
              <a:rPr lang="en-US" sz="2800" dirty="0"/>
              <a:t>+</a:t>
            </a:r>
          </a:p>
          <a:p>
            <a:pPr algn="ctr"/>
            <a:r>
              <a:rPr lang="en-US" sz="2800" dirty="0"/>
              <a:t>Enqueue write logic onto objects in a pipeline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36B96F-A506-4950-AF7A-148EC3F25CC8}"/>
              </a:ext>
            </a:extLst>
          </p:cNvPr>
          <p:cNvSpPr txBox="1"/>
          <p:nvPr/>
        </p:nvSpPr>
        <p:spPr>
          <a:xfrm>
            <a:off x="6918271" y="2259761"/>
            <a:ext cx="2780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Similar to lazy evaluation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C60002-112F-420C-8253-145F52A2B4DF}"/>
              </a:ext>
            </a:extLst>
          </p:cNvPr>
          <p:cNvSpPr txBox="1"/>
          <p:nvPr/>
        </p:nvSpPr>
        <p:spPr>
          <a:xfrm>
            <a:off x="6918271" y="3108547"/>
            <a:ext cx="494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Similar to OCC (but for logic instead of values)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A67AE0-D936-4899-AE7D-30F093717765}"/>
              </a:ext>
            </a:extLst>
          </p:cNvPr>
          <p:cNvSpPr txBox="1"/>
          <p:nvPr/>
        </p:nvSpPr>
        <p:spPr>
          <a:xfrm>
            <a:off x="8104900" y="4555938"/>
            <a:ext cx="3700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Similar to RP (but enqueues logic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instead of performing operations)</a:t>
            </a: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3DE00441-56F5-45BA-A927-F1042317FC24}"/>
              </a:ext>
            </a:extLst>
          </p:cNvPr>
          <p:cNvSpPr/>
          <p:nvPr/>
        </p:nvSpPr>
        <p:spPr>
          <a:xfrm>
            <a:off x="7466874" y="4543643"/>
            <a:ext cx="572285" cy="897228"/>
          </a:xfrm>
          <a:prstGeom prst="chevron">
            <a:avLst>
              <a:gd name="adj" fmla="val 9076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F7BE9-B8C7-D04F-AD96-C70F5432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5A51FF-6C2F-4D3D-8625-3CEECFC36461}"/>
              </a:ext>
            </a:extLst>
          </p:cNvPr>
          <p:cNvSpPr/>
          <p:nvPr/>
        </p:nvSpPr>
        <p:spPr>
          <a:xfrm>
            <a:off x="1615330" y="1954908"/>
            <a:ext cx="5163249" cy="544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DRP (actual syntax is less verbose)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673994" y="1625460"/>
            <a:ext cx="8342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/>
              <a:t>	</a:t>
            </a:r>
            <a:r>
              <a:rPr lang="da-DK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da-DK" dirty="0">
                <a:latin typeface="Consolas" panose="020B0609020204030204" pitchFamily="49" charset="0"/>
              </a:rPr>
              <a:t> bal_dst = bal.async_read(dst);        // rank 2</a:t>
            </a:r>
          </a:p>
          <a:p>
            <a:r>
              <a:rPr lang="en-US" dirty="0"/>
              <a:t>	</a:t>
            </a:r>
            <a:r>
              <a:rPr lang="da-DK" dirty="0">
                <a:latin typeface="Consolas" panose="020B0609020204030204" pitchFamily="49" charset="0"/>
              </a:rPr>
              <a:t>bal.enqueue(dst, { bal_dst + amt });       // rank 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bal.async_read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);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bal.enqueue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 amt}); 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535752" y="1585575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Locks currently held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F6529-0D84-4E9E-892E-05C77D27CCF2}"/>
              </a:ext>
            </a:extLst>
          </p:cNvPr>
          <p:cNvCxnSpPr>
            <a:cxnSpLocks/>
          </p:cNvCxnSpPr>
          <p:nvPr/>
        </p:nvCxnSpPr>
        <p:spPr>
          <a:xfrm>
            <a:off x="137375" y="4537597"/>
            <a:ext cx="11749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8D686A-438E-4A61-9DA4-9C803B189784}"/>
              </a:ext>
            </a:extLst>
          </p:cNvPr>
          <p:cNvSpPr txBox="1"/>
          <p:nvPr/>
        </p:nvSpPr>
        <p:spPr>
          <a:xfrm>
            <a:off x="407822" y="4664877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Thread-local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8B0CB-8100-48D0-BA45-D129B413AFA8}"/>
              </a:ext>
            </a:extLst>
          </p:cNvPr>
          <p:cNvSpPr txBox="1"/>
          <p:nvPr/>
        </p:nvSpPr>
        <p:spPr>
          <a:xfrm>
            <a:off x="8592802" y="4696703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global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2897E-4028-4674-81CC-1FA1FD6E0704}"/>
              </a:ext>
            </a:extLst>
          </p:cNvPr>
          <p:cNvSpPr txBox="1"/>
          <p:nvPr/>
        </p:nvSpPr>
        <p:spPr>
          <a:xfrm>
            <a:off x="708329" y="504844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CD1FC-121D-2F43-A495-D613A760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5A51FF-6C2F-4D3D-8625-3CEECFC36461}"/>
              </a:ext>
            </a:extLst>
          </p:cNvPr>
          <p:cNvSpPr/>
          <p:nvPr/>
        </p:nvSpPr>
        <p:spPr>
          <a:xfrm>
            <a:off x="1615330" y="2718845"/>
            <a:ext cx="5163249" cy="6261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DRP (actual syntax is less verbose)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673994" y="1625460"/>
            <a:ext cx="8342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/>
              <a:t>	</a:t>
            </a:r>
            <a:r>
              <a:rPr lang="da-DK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da-DK" dirty="0">
                <a:latin typeface="Consolas" panose="020B0609020204030204" pitchFamily="49" charset="0"/>
              </a:rPr>
              <a:t> bal_dst = bal.async_read(dst);        // rank 2</a:t>
            </a:r>
          </a:p>
          <a:p>
            <a:r>
              <a:rPr lang="en-US" dirty="0"/>
              <a:t>	</a:t>
            </a:r>
            <a:r>
              <a:rPr lang="da-DK" dirty="0" err="1">
                <a:latin typeface="Consolas" panose="020B0609020204030204" pitchFamily="49" charset="0"/>
              </a:rPr>
              <a:t>bal.enqueue</a:t>
            </a:r>
            <a:r>
              <a:rPr lang="da-DK" dirty="0">
                <a:latin typeface="Consolas" panose="020B0609020204030204" pitchFamily="49" charset="0"/>
              </a:rPr>
              <a:t>(dst, { bal_dst + amt });       // rank 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bal.async_read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);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bal.enqueue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 amt}); 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535752" y="1585575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Locks currently held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8B0CB-8100-48D0-BA45-D129B413AFA8}"/>
              </a:ext>
            </a:extLst>
          </p:cNvPr>
          <p:cNvSpPr txBox="1"/>
          <p:nvPr/>
        </p:nvSpPr>
        <p:spPr>
          <a:xfrm>
            <a:off x="8592802" y="4696703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global state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B2AB85-B7F1-4097-9602-1800C972370E}"/>
              </a:ext>
            </a:extLst>
          </p:cNvPr>
          <p:cNvCxnSpPr>
            <a:cxnSpLocks/>
          </p:cNvCxnSpPr>
          <p:nvPr/>
        </p:nvCxnSpPr>
        <p:spPr>
          <a:xfrm>
            <a:off x="137375" y="4537597"/>
            <a:ext cx="11749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C18E3-9E65-4BF6-98D0-04B10933FAF3}"/>
              </a:ext>
            </a:extLst>
          </p:cNvPr>
          <p:cNvSpPr txBox="1"/>
          <p:nvPr/>
        </p:nvSpPr>
        <p:spPr>
          <a:xfrm>
            <a:off x="407822" y="4664877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Thread-local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BE2E8-9193-4B9F-B5DC-6EB74AB2781F}"/>
              </a:ext>
            </a:extLst>
          </p:cNvPr>
          <p:cNvSpPr txBox="1"/>
          <p:nvPr/>
        </p:nvSpPr>
        <p:spPr>
          <a:xfrm>
            <a:off x="708329" y="504844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AB020-D184-47E3-92E9-B10F11B6F2A2}"/>
              </a:ext>
            </a:extLst>
          </p:cNvPr>
          <p:cNvSpPr/>
          <p:nvPr/>
        </p:nvSpPr>
        <p:spPr>
          <a:xfrm>
            <a:off x="708329" y="541777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63415-E407-9949-90DE-6000AB04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5A51FF-6C2F-4D3D-8625-3CEECFC36461}"/>
              </a:ext>
            </a:extLst>
          </p:cNvPr>
          <p:cNvSpPr/>
          <p:nvPr/>
        </p:nvSpPr>
        <p:spPr>
          <a:xfrm>
            <a:off x="464203" y="3357743"/>
            <a:ext cx="5163249" cy="282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DRP (actual syntax is less verbose)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673994" y="1625460"/>
            <a:ext cx="8342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/>
              <a:t>	</a:t>
            </a:r>
            <a:r>
              <a:rPr lang="da-DK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da-DK" dirty="0">
                <a:latin typeface="Consolas" panose="020B0609020204030204" pitchFamily="49" charset="0"/>
              </a:rPr>
              <a:t> bal_dst = bal.async_read(dst);        // rank 2</a:t>
            </a:r>
          </a:p>
          <a:p>
            <a:r>
              <a:rPr lang="en-US" dirty="0"/>
              <a:t>	</a:t>
            </a:r>
            <a:r>
              <a:rPr lang="da-DK" dirty="0" err="1">
                <a:latin typeface="Consolas" panose="020B0609020204030204" pitchFamily="49" charset="0"/>
              </a:rPr>
              <a:t>bal.enqueue</a:t>
            </a:r>
            <a:r>
              <a:rPr lang="da-DK" dirty="0">
                <a:latin typeface="Consolas" panose="020B0609020204030204" pitchFamily="49" charset="0"/>
              </a:rPr>
              <a:t>(dst, { bal_dst + amt });       // rank 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bal.async_read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);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bal.enqueue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 amt}); 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535752" y="1585575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Locks currently held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8B0CB-8100-48D0-BA45-D129B413AFA8}"/>
              </a:ext>
            </a:extLst>
          </p:cNvPr>
          <p:cNvSpPr txBox="1"/>
          <p:nvPr/>
        </p:nvSpPr>
        <p:spPr>
          <a:xfrm>
            <a:off x="8592802" y="4696703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global state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DB6C57-8A6F-4774-B9BA-F71180186001}"/>
              </a:ext>
            </a:extLst>
          </p:cNvPr>
          <p:cNvCxnSpPr>
            <a:cxnSpLocks/>
          </p:cNvCxnSpPr>
          <p:nvPr/>
        </p:nvCxnSpPr>
        <p:spPr>
          <a:xfrm>
            <a:off x="137375" y="4537597"/>
            <a:ext cx="11749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9D0083-CFED-41BF-B786-770E69D7F460}"/>
              </a:ext>
            </a:extLst>
          </p:cNvPr>
          <p:cNvSpPr txBox="1"/>
          <p:nvPr/>
        </p:nvSpPr>
        <p:spPr>
          <a:xfrm>
            <a:off x="407822" y="4664877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Thread-local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1AC1C-CF48-492F-BDF9-6AE93FEF5CA9}"/>
              </a:ext>
            </a:extLst>
          </p:cNvPr>
          <p:cNvSpPr txBox="1"/>
          <p:nvPr/>
        </p:nvSpPr>
        <p:spPr>
          <a:xfrm>
            <a:off x="3337112" y="3855272"/>
            <a:ext cx="30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know write set!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C67E5-DB5D-4C26-9502-6E37FDD77E3C}"/>
              </a:ext>
            </a:extLst>
          </p:cNvPr>
          <p:cNvSpPr txBox="1"/>
          <p:nvPr/>
        </p:nvSpPr>
        <p:spPr>
          <a:xfrm>
            <a:off x="708329" y="504844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779C9-A5D5-420D-A55B-F67F35D49C48}"/>
              </a:ext>
            </a:extLst>
          </p:cNvPr>
          <p:cNvSpPr/>
          <p:nvPr/>
        </p:nvSpPr>
        <p:spPr>
          <a:xfrm>
            <a:off x="708329" y="541777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77EBE-5BE7-AC45-86F0-A1523623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5A51FF-6C2F-4D3D-8625-3CEECFC36461}"/>
              </a:ext>
            </a:extLst>
          </p:cNvPr>
          <p:cNvSpPr/>
          <p:nvPr/>
        </p:nvSpPr>
        <p:spPr>
          <a:xfrm>
            <a:off x="6976056" y="2776765"/>
            <a:ext cx="1785869" cy="567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DRP (actual syntax is less verbose)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673994" y="1625460"/>
            <a:ext cx="8342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/>
              <a:t>	</a:t>
            </a:r>
            <a:r>
              <a:rPr lang="da-DK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da-DK" dirty="0">
                <a:latin typeface="Consolas" panose="020B0609020204030204" pitchFamily="49" charset="0"/>
              </a:rPr>
              <a:t> bal_dst = bal.async_read(dst);        // rank 2</a:t>
            </a:r>
          </a:p>
          <a:p>
            <a:r>
              <a:rPr lang="en-US" dirty="0"/>
              <a:t>	</a:t>
            </a:r>
            <a:r>
              <a:rPr lang="da-DK" dirty="0" err="1">
                <a:latin typeface="Consolas" panose="020B0609020204030204" pitchFamily="49" charset="0"/>
              </a:rPr>
              <a:t>bal.enqueue</a:t>
            </a:r>
            <a:r>
              <a:rPr lang="da-DK" dirty="0">
                <a:latin typeface="Consolas" panose="020B0609020204030204" pitchFamily="49" charset="0"/>
              </a:rPr>
              <a:t>(dst, { bal_dst + amt });       // rank 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bal.async_read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);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bal.enqueue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 amt}); 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535752" y="1585575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Locks currently held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8B0CB-8100-48D0-BA45-D129B413AFA8}"/>
              </a:ext>
            </a:extLst>
          </p:cNvPr>
          <p:cNvSpPr txBox="1"/>
          <p:nvPr/>
        </p:nvSpPr>
        <p:spPr>
          <a:xfrm>
            <a:off x="8592802" y="4696703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global state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DB6C57-8A6F-4774-B9BA-F71180186001}"/>
              </a:ext>
            </a:extLst>
          </p:cNvPr>
          <p:cNvCxnSpPr>
            <a:cxnSpLocks/>
          </p:cNvCxnSpPr>
          <p:nvPr/>
        </p:nvCxnSpPr>
        <p:spPr>
          <a:xfrm>
            <a:off x="137375" y="4537597"/>
            <a:ext cx="11749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9D0083-CFED-41BF-B786-770E69D7F460}"/>
              </a:ext>
            </a:extLst>
          </p:cNvPr>
          <p:cNvSpPr txBox="1"/>
          <p:nvPr/>
        </p:nvSpPr>
        <p:spPr>
          <a:xfrm>
            <a:off x="407822" y="4664877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Thread-local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F42FD-8AFE-4996-96A4-0CE5CBA27934}"/>
              </a:ext>
            </a:extLst>
          </p:cNvPr>
          <p:cNvSpPr txBox="1"/>
          <p:nvPr/>
        </p:nvSpPr>
        <p:spPr>
          <a:xfrm>
            <a:off x="9938197" y="2187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15F6EA-5932-4B89-987B-E3CF28695AEE}"/>
              </a:ext>
            </a:extLst>
          </p:cNvPr>
          <p:cNvSpPr txBox="1"/>
          <p:nvPr/>
        </p:nvSpPr>
        <p:spPr>
          <a:xfrm>
            <a:off x="708329" y="504844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D3EDA9-6952-402F-A14C-F262CEFC11AF}"/>
              </a:ext>
            </a:extLst>
          </p:cNvPr>
          <p:cNvSpPr/>
          <p:nvPr/>
        </p:nvSpPr>
        <p:spPr>
          <a:xfrm>
            <a:off x="708329" y="541777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8BF542-1A49-45BA-B0DE-1CC461E2403D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 flipV="1">
            <a:off x="4312201" y="5232540"/>
            <a:ext cx="3677422" cy="369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62CE763-45A8-40F3-8998-76E6F68E3824}"/>
              </a:ext>
            </a:extLst>
          </p:cNvPr>
          <p:cNvSpPr/>
          <p:nvPr/>
        </p:nvSpPr>
        <p:spPr>
          <a:xfrm>
            <a:off x="7989623" y="5047874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E938F-B88D-184A-A723-292A1225AE2D}"/>
              </a:ext>
            </a:extLst>
          </p:cNvPr>
          <p:cNvSpPr txBox="1"/>
          <p:nvPr/>
        </p:nvSpPr>
        <p:spPr>
          <a:xfrm rot="21322737">
            <a:off x="5434274" y="504787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append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9E9C-CCE9-4448-A086-7716417E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5A51FF-6C2F-4D3D-8625-3CEECFC36461}"/>
              </a:ext>
            </a:extLst>
          </p:cNvPr>
          <p:cNvSpPr/>
          <p:nvPr/>
        </p:nvSpPr>
        <p:spPr>
          <a:xfrm>
            <a:off x="6976056" y="1965388"/>
            <a:ext cx="1785869" cy="567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B16E-D018-4C0A-8E87-885B440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DRP (actual syntax is less verbose)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9E38C-5D4C-4DE4-982F-27396800BF88}"/>
              </a:ext>
            </a:extLst>
          </p:cNvPr>
          <p:cNvSpPr/>
          <p:nvPr/>
        </p:nvSpPr>
        <p:spPr>
          <a:xfrm>
            <a:off x="673994" y="1625460"/>
            <a:ext cx="8342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/>
              <a:t>	</a:t>
            </a:r>
            <a:r>
              <a:rPr lang="da-DK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da-DK" dirty="0">
                <a:latin typeface="Consolas" panose="020B0609020204030204" pitchFamily="49" charset="0"/>
              </a:rPr>
              <a:t> bal_dst = bal.async_read(dst);        // rank 2</a:t>
            </a:r>
          </a:p>
          <a:p>
            <a:r>
              <a:rPr lang="en-US" dirty="0"/>
              <a:t>	</a:t>
            </a:r>
            <a:r>
              <a:rPr lang="da-DK" dirty="0" err="1">
                <a:latin typeface="Consolas" panose="020B0609020204030204" pitchFamily="49" charset="0"/>
              </a:rPr>
              <a:t>bal.enqueue</a:t>
            </a:r>
            <a:r>
              <a:rPr lang="da-DK" dirty="0">
                <a:latin typeface="Consolas" panose="020B0609020204030204" pitchFamily="49" charset="0"/>
              </a:rPr>
              <a:t>(dst, { bal_dst + amt });       // rank 2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B2119D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bal.async_read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);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bal.enqueue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{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 amt});        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8F119-101C-4E52-A755-9DE3B793F06F}"/>
              </a:ext>
            </a:extLst>
          </p:cNvPr>
          <p:cNvSpPr txBox="1"/>
          <p:nvPr/>
        </p:nvSpPr>
        <p:spPr>
          <a:xfrm>
            <a:off x="9535752" y="1585575"/>
            <a:ext cx="20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Locks currently held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8B0CB-8100-48D0-BA45-D129B413AFA8}"/>
              </a:ext>
            </a:extLst>
          </p:cNvPr>
          <p:cNvSpPr txBox="1"/>
          <p:nvPr/>
        </p:nvSpPr>
        <p:spPr>
          <a:xfrm>
            <a:off x="8592802" y="4696703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global state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DB6C57-8A6F-4774-B9BA-F71180186001}"/>
              </a:ext>
            </a:extLst>
          </p:cNvPr>
          <p:cNvCxnSpPr>
            <a:cxnSpLocks/>
          </p:cNvCxnSpPr>
          <p:nvPr/>
        </p:nvCxnSpPr>
        <p:spPr>
          <a:xfrm>
            <a:off x="137375" y="4537597"/>
            <a:ext cx="11749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9D0083-CFED-41BF-B786-770E69D7F460}"/>
              </a:ext>
            </a:extLst>
          </p:cNvPr>
          <p:cNvSpPr txBox="1"/>
          <p:nvPr/>
        </p:nvSpPr>
        <p:spPr>
          <a:xfrm>
            <a:off x="407822" y="4664877"/>
            <a:ext cx="18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Thread-local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F42FD-8AFE-4996-96A4-0CE5CBA27934}"/>
              </a:ext>
            </a:extLst>
          </p:cNvPr>
          <p:cNvSpPr txBox="1"/>
          <p:nvPr/>
        </p:nvSpPr>
        <p:spPr>
          <a:xfrm>
            <a:off x="9938197" y="2187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A63855-8880-48BB-AB31-72A1032CA2BA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4312201" y="5233107"/>
            <a:ext cx="3677422" cy="369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1083738-3D1F-4A4A-BFEC-E85CD00CB56A}"/>
              </a:ext>
            </a:extLst>
          </p:cNvPr>
          <p:cNvSpPr txBox="1"/>
          <p:nvPr/>
        </p:nvSpPr>
        <p:spPr>
          <a:xfrm>
            <a:off x="708329" y="5048441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CFCE-1127-4B35-895A-4860374D9C9B}"/>
              </a:ext>
            </a:extLst>
          </p:cNvPr>
          <p:cNvSpPr/>
          <p:nvPr/>
        </p:nvSpPr>
        <p:spPr>
          <a:xfrm>
            <a:off x="708329" y="541777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DF168F-C877-4156-B127-77FCD3682D1E}"/>
              </a:ext>
            </a:extLst>
          </p:cNvPr>
          <p:cNvSpPr/>
          <p:nvPr/>
        </p:nvSpPr>
        <p:spPr>
          <a:xfrm>
            <a:off x="7989623" y="541777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bal_dst</a:t>
            </a:r>
            <a:r>
              <a:rPr lang="en-US" dirty="0">
                <a:latin typeface="Consolas" panose="020B0609020204030204" pitchFamily="49" charset="0"/>
              </a:rPr>
              <a:t> + amt})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D5E9C-DE75-4251-9FD5-37522AA2BF1F}"/>
              </a:ext>
            </a:extLst>
          </p:cNvPr>
          <p:cNvSpPr/>
          <p:nvPr/>
        </p:nvSpPr>
        <p:spPr>
          <a:xfrm>
            <a:off x="7989623" y="5047874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]: ({</a:t>
            </a:r>
            <a:r>
              <a:rPr lang="en-US" dirty="0" err="1">
                <a:latin typeface="Consolas" panose="020B0609020204030204" pitchFamily="49" charset="0"/>
              </a:rPr>
              <a:t>bal_src</a:t>
            </a:r>
            <a:r>
              <a:rPr lang="en-US" dirty="0">
                <a:latin typeface="Consolas" panose="020B0609020204030204" pitchFamily="49" charset="0"/>
              </a:rPr>
              <a:t> - amt})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32D80-FA5B-2547-853E-47C2334B51D6}"/>
              </a:ext>
            </a:extLst>
          </p:cNvPr>
          <p:cNvSpPr txBox="1"/>
          <p:nvPr/>
        </p:nvSpPr>
        <p:spPr>
          <a:xfrm rot="423132">
            <a:off x="5538637" y="500498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EB53-A55B-C547-9F42-78D4461C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0E8D8F-9A15-4AFC-8235-689BFE9141C0}"/>
              </a:ext>
            </a:extLst>
          </p:cNvPr>
          <p:cNvSpPr txBox="1">
            <a:spLocks/>
          </p:cNvSpPr>
          <p:nvPr/>
        </p:nvSpPr>
        <p:spPr>
          <a:xfrm>
            <a:off x="862495" y="731699"/>
            <a:ext cx="4248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Wait a second…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D3E20-66F2-431A-B02D-533FDC3B6A35}"/>
              </a:ext>
            </a:extLst>
          </p:cNvPr>
          <p:cNvSpPr txBox="1">
            <a:spLocks/>
          </p:cNvSpPr>
          <p:nvPr/>
        </p:nvSpPr>
        <p:spPr>
          <a:xfrm>
            <a:off x="743961" y="2243615"/>
            <a:ext cx="10110305" cy="237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This requires the developer to rewrite transactions...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some </a:t>
            </a:r>
            <a:r>
              <a:rPr lang="en-US" dirty="0" err="1"/>
              <a:t>txs</a:t>
            </a:r>
            <a:r>
              <a:rPr lang="en-US" dirty="0"/>
              <a:t> can’t be expressed with </a:t>
            </a:r>
            <a:r>
              <a:rPr lang="en-US" dirty="0" err="1"/>
              <a:t>async</a:t>
            </a:r>
            <a:r>
              <a:rPr lang="en-US" dirty="0"/>
              <a:t> reads + deferred writes</a:t>
            </a:r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AF6BC-431A-4BA8-B7C0-7070B0B68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8958" l="9299" r="97139">
                        <a14:foregroundMark x1="64235" y1="8125" x2="56509" y2="9167"/>
                        <a14:foregroundMark x1="56509" y1="9167" x2="53791" y2="11458"/>
                        <a14:foregroundMark x1="52933" y1="83542" x2="28612" y2="89167"/>
                        <a14:foregroundMark x1="28612" y1="89167" x2="23319" y2="97292"/>
                        <a14:foregroundMark x1="23319" y1="97292" x2="51359" y2="99583"/>
                        <a14:foregroundMark x1="51359" y1="99583" x2="58941" y2="99583"/>
                        <a14:foregroundMark x1="58941" y1="99583" x2="66953" y2="99792"/>
                        <a14:foregroundMark x1="66953" y1="99792" x2="92275" y2="98958"/>
                        <a14:foregroundMark x1="92275" y1="98958" x2="88126" y2="86042"/>
                        <a14:foregroundMark x1="88126" y1="86042" x2="73534" y2="78750"/>
                        <a14:foregroundMark x1="96280" y1="94792" x2="94850" y2="98958"/>
                        <a14:foregroundMark x1="97139" y1="91250" x2="97139" y2="91250"/>
                        <a14:foregroundMark x1="96996" y1="91250" x2="96853" y2="90000"/>
                        <a14:foregroundMark x1="19742" y1="96875" x2="16595" y2="98958"/>
                        <a14:backgroundMark x1="30615" y1="57708" x2="32189" y2="57500"/>
                        <a14:backgroundMark x1="32332" y1="56875" x2="33763" y2="57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0593" y="3778446"/>
            <a:ext cx="3629371" cy="24922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4C502-3D03-BB46-B5B6-BF7E48C3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1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8E0C-5ADF-477B-91EF-8EDEF06C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DRP also supports legacy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AEF2-A306-44C5-953B-8D9E56A4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Legacy transactions execute with an OCC-</a:t>
            </a:r>
            <a:r>
              <a:rPr lang="en-US" dirty="0" err="1"/>
              <a:t>ish</a:t>
            </a:r>
            <a:r>
              <a:rPr lang="en-US" dirty="0"/>
              <a:t>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protocol allows async + legacy transactions to </a:t>
            </a:r>
            <a:r>
              <a:rPr lang="en-US" b="1" dirty="0"/>
              <a:t>coexist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Cool and very efficient mechanism. See paper.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DRP </a:t>
            </a:r>
            <a:r>
              <a:rPr lang="en-US" b="1" dirty="0"/>
              <a:t>automatically</a:t>
            </a:r>
            <a:r>
              <a:rPr lang="en-US" dirty="0"/>
              <a:t> detects if a transaction is legacy or not!</a:t>
            </a:r>
          </a:p>
          <a:p>
            <a:pPr lvl="1"/>
            <a:r>
              <a:rPr lang="en-US" dirty="0"/>
              <a:t>Read set of legacy </a:t>
            </a:r>
            <a:r>
              <a:rPr lang="en-US" dirty="0" err="1"/>
              <a:t>tx</a:t>
            </a:r>
            <a:r>
              <a:rPr lang="en-US" dirty="0"/>
              <a:t> = not empty</a:t>
            </a:r>
          </a:p>
          <a:p>
            <a:pPr lvl="1"/>
            <a:r>
              <a:rPr lang="en-US" dirty="0"/>
              <a:t>Read set of async transaction = empty (only promises)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754C-F450-AF48-9FFF-1144747A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4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D7AA-4A0A-4696-838F-78E5E731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questions (more in the paper)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053BED-92C5-D244-92FD-550BF072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How does DRP perform on standard benchmarks?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How does DRP perform as contention varies?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0D6FB-3A8F-4548-930D-32E64CED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D7AA-4A0A-4696-838F-78E5E731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7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does DRP perform on standard benchmarks?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053BED-92C5-D244-92FD-550BF072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Silo [SOSP ‘13] multicore database ported to STO and DRP</a:t>
            </a:r>
          </a:p>
          <a:p>
            <a:pPr marL="457200" lvl="1" indent="0">
              <a:buNone/>
            </a:pPr>
            <a:r>
              <a:rPr lang="en-US" sz="2800" dirty="0"/>
              <a:t>TPC-C benchmark</a:t>
            </a:r>
          </a:p>
          <a:p>
            <a:pPr marL="457200" lvl="1" indent="0">
              <a:buNone/>
            </a:pPr>
            <a:r>
              <a:rPr lang="en-US" sz="2800" dirty="0"/>
              <a:t>new order, payment, delivery,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STAMP: suite of multicore applications</a:t>
            </a:r>
          </a:p>
          <a:p>
            <a:pPr lvl="1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See paper or ask me about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0D6FB-3A8F-4548-930D-32E64CED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F52730-6204-814B-B96F-FDF1A4F1C039}"/>
              </a:ext>
            </a:extLst>
          </p:cNvPr>
          <p:cNvSpPr/>
          <p:nvPr/>
        </p:nvSpPr>
        <p:spPr>
          <a:xfrm>
            <a:off x="5668110" y="2734929"/>
            <a:ext cx="3627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stock level, order status</a:t>
            </a:r>
          </a:p>
        </p:txBody>
      </p:sp>
    </p:spTree>
    <p:extLst>
      <p:ext uri="{BB962C8B-B14F-4D97-AF65-F5344CB8AC3E}">
        <p14:creationId xmlns:p14="http://schemas.microsoft.com/office/powerpoint/2010/main" val="3725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60FB-DC8B-6842-BB42-3E15591A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Yet developers use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transactions</a:t>
            </a:r>
            <a:r>
              <a:rPr lang="en-US" dirty="0"/>
              <a:t> to interact with databases and distributed systems</a:t>
            </a:r>
          </a:p>
        </p:txBody>
      </p:sp>
      <p:pic>
        <p:nvPicPr>
          <p:cNvPr id="5124" name="Picture 4" descr="https://proxy.duckduckgo.com/iu/?u=https%3A%2F%2Ftse4.mm.bing.net%2Fth%3Fid%3DOIP.184WA25R0DMXnR_AgRI-RQHaGX%26pid%3D15.1&amp;f=1">
            <a:hlinkClick r:id="rId3"/>
            <a:extLst>
              <a:ext uri="{FF2B5EF4-FFF2-40B4-BE49-F238E27FC236}">
                <a16:creationId xmlns:a16="http://schemas.microsoft.com/office/drawing/2014/main" id="{B92353C9-3C1D-1845-B3A3-8837C57A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66" y="2052172"/>
            <a:ext cx="3806022" cy="3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20774-853E-8F40-BE75-757A814180FE}"/>
              </a:ext>
            </a:extLst>
          </p:cNvPr>
          <p:cNvSpPr txBox="1"/>
          <p:nvPr/>
        </p:nvSpPr>
        <p:spPr>
          <a:xfrm>
            <a:off x="2130042" y="5571527"/>
            <a:ext cx="674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Simpler, less error-prone, efficient enough...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6C2C78-E743-CC4D-97E4-B4DC3D7E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B67C82BA-82F8-764A-AEAE-57F89609E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9D295-EA5C-FE4D-A024-9EDD910A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80" y="310239"/>
            <a:ext cx="5314950" cy="1962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BAD3D-8F82-4394-B39E-631DC4F0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494"/>
            <a:ext cx="10515600" cy="1325563"/>
          </a:xfrm>
        </p:spPr>
        <p:txBody>
          <a:bodyPr/>
          <a:lstStyle/>
          <a:p>
            <a:r>
              <a:rPr lang="en-US" dirty="0"/>
              <a:t>TPC-C workload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98FB3-0E63-F244-83D7-7ED2DAD1F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78"/>
          <a:stretch/>
        </p:blipFill>
        <p:spPr>
          <a:xfrm>
            <a:off x="585184" y="2714500"/>
            <a:ext cx="6888352" cy="3881138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58D2D130-9C3B-2942-9A48-9729F7CC956E}"/>
              </a:ext>
            </a:extLst>
          </p:cNvPr>
          <p:cNvSpPr/>
          <p:nvPr/>
        </p:nvSpPr>
        <p:spPr>
          <a:xfrm>
            <a:off x="8200250" y="310239"/>
            <a:ext cx="733425" cy="658381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CA9E2-9E78-2646-BC61-993B5A6D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30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7839F7-7B37-534F-B0E7-5940F0F97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4" t="3767" r="3262" b="90910"/>
          <a:stretch/>
        </p:blipFill>
        <p:spPr>
          <a:xfrm>
            <a:off x="683056" y="1945783"/>
            <a:ext cx="6712327" cy="2886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909A02-83C2-4B4F-9A86-D8A48C285FF7}"/>
              </a:ext>
            </a:extLst>
          </p:cNvPr>
          <p:cNvSpPr txBox="1"/>
          <p:nvPr/>
        </p:nvSpPr>
        <p:spPr>
          <a:xfrm>
            <a:off x="3010421" y="2180961"/>
            <a:ext cx="24945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(transaction chopping)</a:t>
            </a:r>
          </a:p>
          <a:p>
            <a:pPr algn="ctr"/>
            <a:endParaRPr lang="en-US" dirty="0">
              <a:latin typeface="Time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EBF43C-76BD-48DA-865E-C6B1B24C9980}"/>
              </a:ext>
            </a:extLst>
          </p:cNvPr>
          <p:cNvSpPr/>
          <p:nvPr/>
        </p:nvSpPr>
        <p:spPr>
          <a:xfrm>
            <a:off x="1490832" y="1858122"/>
            <a:ext cx="95158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4F747-F488-634A-9A07-22675B651AB7}"/>
              </a:ext>
            </a:extLst>
          </p:cNvPr>
          <p:cNvSpPr txBox="1"/>
          <p:nvPr/>
        </p:nvSpPr>
        <p:spPr>
          <a:xfrm>
            <a:off x="1490832" y="1838061"/>
            <a:ext cx="66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STO</a:t>
            </a:r>
            <a:endParaRPr lang="en-US" dirty="0">
              <a:latin typeface="Time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D7AA-4A0A-4696-838F-78E5E731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questions (more in the paper)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053BED-92C5-D244-92FD-550BF072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does DRP perform on standard benchmarks?</a:t>
            </a:r>
          </a:p>
          <a:p>
            <a:pPr marL="0" indent="0">
              <a:buNone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/>
                </a:solidFill>
              </a:rPr>
              <a:t>How does DRP perform as contention varies?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0D6FB-3A8F-4548-930D-32E64CED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2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76C3BCF-AED3-6943-9129-7A3D2F261556}"/>
              </a:ext>
            </a:extLst>
          </p:cNvPr>
          <p:cNvSpPr/>
          <p:nvPr/>
        </p:nvSpPr>
        <p:spPr>
          <a:xfrm>
            <a:off x="0" y="-12146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63B3F-7FEE-4D63-B823-4640CECE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TPC-C with varying contention (32 threads)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2551A-FE28-BD49-AE7B-585C1E0A6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384"/>
          <a:stretch/>
        </p:blipFill>
        <p:spPr>
          <a:xfrm>
            <a:off x="594628" y="2320157"/>
            <a:ext cx="5543705" cy="310909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D32690-FD68-AD4D-8393-91635D27E10D}"/>
              </a:ext>
            </a:extLst>
          </p:cNvPr>
          <p:cNvCxnSpPr>
            <a:cxnSpLocks/>
          </p:cNvCxnSpPr>
          <p:nvPr/>
        </p:nvCxnSpPr>
        <p:spPr>
          <a:xfrm>
            <a:off x="1049898" y="5597551"/>
            <a:ext cx="48937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ABD54BA-22E0-7E41-A8CC-07690B114084}"/>
              </a:ext>
            </a:extLst>
          </p:cNvPr>
          <p:cNvSpPr txBox="1"/>
          <p:nvPr/>
        </p:nvSpPr>
        <p:spPr>
          <a:xfrm>
            <a:off x="1951550" y="5720701"/>
            <a:ext cx="30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Workload contention increases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C4FDCA-B2C9-6F43-95C4-E7467850854B}"/>
              </a:ext>
            </a:extLst>
          </p:cNvPr>
          <p:cNvSpPr/>
          <p:nvPr/>
        </p:nvSpPr>
        <p:spPr>
          <a:xfrm>
            <a:off x="5284151" y="4015582"/>
            <a:ext cx="1054052" cy="952500"/>
          </a:xfrm>
          <a:prstGeom prst="ellipse">
            <a:avLst/>
          </a:prstGeom>
          <a:solidFill>
            <a:srgbClr val="A9D18E">
              <a:alpha val="39216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7F9006-616E-2343-A682-A71F28580500}"/>
              </a:ext>
            </a:extLst>
          </p:cNvPr>
          <p:cNvSpPr txBox="1"/>
          <p:nvPr/>
        </p:nvSpPr>
        <p:spPr>
          <a:xfrm>
            <a:off x="6338203" y="2216525"/>
            <a:ext cx="644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TPC-C has 5 transaction types.</a:t>
            </a:r>
          </a:p>
          <a:p>
            <a:r>
              <a:rPr lang="en-US" sz="2400" dirty="0"/>
              <a:t>We only make 3 of them async.</a:t>
            </a:r>
          </a:p>
          <a:p>
            <a:r>
              <a:rPr lang="en-US" sz="2400" dirty="0"/>
              <a:t>The other 2 types abort a lot.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7A3D6E-1204-CA40-BC3F-1FABF8CE9748}"/>
              </a:ext>
            </a:extLst>
          </p:cNvPr>
          <p:cNvCxnSpPr>
            <a:cxnSpLocks/>
            <a:endCxn id="26" idx="7"/>
          </p:cNvCxnSpPr>
          <p:nvPr/>
        </p:nvCxnSpPr>
        <p:spPr>
          <a:xfrm flipH="1">
            <a:off x="6183841" y="3554414"/>
            <a:ext cx="1453092" cy="60065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CAFFD-D6CE-B745-8CA6-CB462A77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0A183B-DDA6-4092-B7C4-BCA6E5522C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4" t="3767" r="3262" b="90910"/>
          <a:stretch/>
        </p:blipFill>
        <p:spPr>
          <a:xfrm>
            <a:off x="1116296" y="1698228"/>
            <a:ext cx="4835774" cy="207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838BB6-1608-48E4-B4D5-12B080BCA101}"/>
              </a:ext>
            </a:extLst>
          </p:cNvPr>
          <p:cNvSpPr txBox="1"/>
          <p:nvPr/>
        </p:nvSpPr>
        <p:spPr>
          <a:xfrm>
            <a:off x="2592317" y="1883973"/>
            <a:ext cx="226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(transaction chopping)</a:t>
            </a:r>
          </a:p>
          <a:p>
            <a:pPr algn="ctr"/>
            <a:endParaRPr lang="en-US" dirty="0">
              <a:latin typeface="Times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75016-FA16-45DC-9B1C-437EF92B8541}"/>
              </a:ext>
            </a:extLst>
          </p:cNvPr>
          <p:cNvSpPr/>
          <p:nvPr/>
        </p:nvSpPr>
        <p:spPr>
          <a:xfrm>
            <a:off x="1593376" y="1601098"/>
            <a:ext cx="656492" cy="355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507E3-5D24-426A-9ECA-C806543890A0}"/>
              </a:ext>
            </a:extLst>
          </p:cNvPr>
          <p:cNvSpPr txBox="1"/>
          <p:nvPr/>
        </p:nvSpPr>
        <p:spPr>
          <a:xfrm>
            <a:off x="1580211" y="1617534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rPr>
              <a:t>STO</a:t>
            </a:r>
          </a:p>
        </p:txBody>
      </p:sp>
    </p:spTree>
    <p:extLst>
      <p:ext uri="{BB962C8B-B14F-4D97-AF65-F5344CB8AC3E}">
        <p14:creationId xmlns:p14="http://schemas.microsoft.com/office/powerpoint/2010/main" val="41760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5647-1239-4B6F-B420-9347AD23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9F60F-6641-4FAC-B71D-CF47A153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DRP expands the workloads that can benefit from using STO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DRP works transparently with </a:t>
            </a:r>
            <a:r>
              <a:rPr lang="en-US" sz="3200" dirty="0" err="1"/>
              <a:t>async</a:t>
            </a:r>
            <a:r>
              <a:rPr lang="en-US" sz="3200" dirty="0"/>
              <a:t> and legacy transactions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DRP guarantees opacity and avoids deadlock and aborts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91DAF-C980-E34F-BC16-DCE45C5A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3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B4827D-75BA-EC47-A91F-B3174A1FDA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55243-074D-4560-AA8D-F5324D95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Results (32 threads)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A36BD-2815-5D41-8200-04EC6FD6C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38" y="2022103"/>
            <a:ext cx="6389156" cy="3995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5FABE6-335F-6E4F-8FCC-95E68A327CEC}"/>
              </a:ext>
            </a:extLst>
          </p:cNvPr>
          <p:cNvSpPr/>
          <p:nvPr/>
        </p:nvSpPr>
        <p:spPr>
          <a:xfrm>
            <a:off x="4023256" y="3820332"/>
            <a:ext cx="821410" cy="767167"/>
          </a:xfrm>
          <a:prstGeom prst="ellipse">
            <a:avLst/>
          </a:prstGeom>
          <a:solidFill>
            <a:schemeClr val="accent6">
              <a:lumMod val="60000"/>
              <a:lumOff val="40000"/>
              <a:alpha val="34118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6552B3-FB9B-8D4E-87AC-9C3143FE6E3A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724373" y="3006671"/>
            <a:ext cx="3131810" cy="92601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960136-74A4-F441-BD33-974E4B75CEE4}"/>
              </a:ext>
            </a:extLst>
          </p:cNvPr>
          <p:cNvSpPr txBox="1"/>
          <p:nvPr/>
        </p:nvSpPr>
        <p:spPr>
          <a:xfrm>
            <a:off x="7932383" y="2411457"/>
            <a:ext cx="3688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STO uses workload-specific optimizations called predicates (DRP does not implement these)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C6E7A-D209-7744-BB10-AEAF5FB8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8A0E9F-E74D-4543-A357-051CE73A3CB7}"/>
              </a:ext>
            </a:extLst>
          </p:cNvPr>
          <p:cNvSpPr/>
          <p:nvPr/>
        </p:nvSpPr>
        <p:spPr>
          <a:xfrm>
            <a:off x="3976077" y="2149231"/>
            <a:ext cx="656492" cy="355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7597F9-4D07-9B46-AB3C-5A4AB44F3C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9B3FB-33DD-774D-B038-6841DB31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</a:t>
            </a:r>
            <a:r>
              <a:rPr lang="en-US" dirty="0" err="1"/>
              <a:t>async</a:t>
            </a:r>
            <a:r>
              <a:rPr lang="en-US" dirty="0"/>
              <a:t> </a:t>
            </a:r>
            <a:r>
              <a:rPr lang="en-US" dirty="0" err="1"/>
              <a:t>txs</a:t>
            </a:r>
            <a:r>
              <a:rPr lang="en-US" dirty="0"/>
              <a:t> at </a:t>
            </a:r>
            <a:r>
              <a:rPr lang="en-US" b="1" dirty="0"/>
              <a:t>high contention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6F9C3-CF83-AA42-B167-430F099C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032" y="2235200"/>
            <a:ext cx="5958507" cy="34770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B3CA0D-9691-164D-95E9-7F75C6EBA11E}"/>
              </a:ext>
            </a:extLst>
          </p:cNvPr>
          <p:cNvSpPr/>
          <p:nvPr/>
        </p:nvSpPr>
        <p:spPr>
          <a:xfrm>
            <a:off x="3996266" y="5411705"/>
            <a:ext cx="3530600" cy="30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DD45A-10EC-A042-B6F2-899ED478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4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017D-B130-7E42-BCFD-01FBDDF0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756"/>
          </a:xfrm>
        </p:spPr>
        <p:txBody>
          <a:bodyPr/>
          <a:lstStyle/>
          <a:p>
            <a:r>
              <a:rPr lang="en-US" dirty="0"/>
              <a:t>Actual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BEB2-3881-F64F-B0E5-08E286A7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58" y="1308690"/>
            <a:ext cx="10515600" cy="5417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B211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transfer(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TBox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TRANSACTION {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next two lines explicitly use deferred interfaces to buffer intentions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Intention&lt;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bal.defer_at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bal.defer_update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Intention&lt;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&gt;([&amp;](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800" dirty="0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-&gt;result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}, {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bal_src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}));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70AD4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next three lines use syntactic sugar based on C++'s operator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0AD4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overloading and implicit type conversion to achieve the same effects</a:t>
            </a:r>
          </a:p>
          <a:p>
            <a:pPr marL="0" indent="0">
              <a:buNone/>
            </a:pP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da" sz="1800" dirty="0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 bal_dst = bal[dst];</a:t>
            </a:r>
          </a:p>
          <a:p>
            <a:pPr marL="0" indent="0">
              <a:buNone/>
            </a:pP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    bal[dst] = bal_dst + amt;</a:t>
            </a:r>
          </a:p>
          <a:p>
            <a:pPr marL="0" indent="0">
              <a:buNone/>
            </a:pP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 += 1;</a:t>
            </a:r>
          </a:p>
          <a:p>
            <a:pPr marL="0" indent="0">
              <a:buNone/>
            </a:pP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d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CEAE3-7E69-D447-B88D-30A7A0FD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467D-ECE3-47B2-8EDE-90782004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010E-9953-4383-80FF-147E572F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DRP guarantees opacity and deadlock freedom</a:t>
            </a:r>
          </a:p>
          <a:p>
            <a:endParaRPr lang="en-US" dirty="0"/>
          </a:p>
          <a:p>
            <a:r>
              <a:rPr lang="en-US" dirty="0"/>
              <a:t>DRP can be implemented incrementally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Details on how to implement DRP into STO with low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77CE-F319-3643-8FE1-47D133A3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4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6F486-35C0-4559-B494-A47A1234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rank mismatch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375C-3A13-4938-8A7F-66717C6D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know read/write set</a:t>
            </a:r>
          </a:p>
          <a:p>
            <a:pPr lvl="1"/>
            <a:r>
              <a:rPr lang="en-US" dirty="0"/>
              <a:t>Acquire all locks ahead of time (</a:t>
            </a:r>
            <a:r>
              <a:rPr lang="en-US" dirty="0" err="1"/>
              <a:t>predeclaration</a:t>
            </a:r>
            <a:r>
              <a:rPr lang="en-US" dirty="0"/>
              <a:t> locking)</a:t>
            </a:r>
          </a:p>
          <a:p>
            <a:pPr lvl="1"/>
            <a:r>
              <a:rPr lang="en-US" dirty="0"/>
              <a:t>If you ever need to acquire a lock out of rank order, acquire all prior locks</a:t>
            </a:r>
          </a:p>
          <a:p>
            <a:pPr lvl="1"/>
            <a:endParaRPr lang="en-US" dirty="0"/>
          </a:p>
          <a:p>
            <a:r>
              <a:rPr lang="en-US" dirty="0"/>
              <a:t>Ask programmer to predefine accesses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AECB8-F3EB-41F1-95D6-AB536E1FA563}"/>
              </a:ext>
            </a:extLst>
          </p:cNvPr>
          <p:cNvSpPr/>
          <p:nvPr/>
        </p:nvSpPr>
        <p:spPr>
          <a:xfrm>
            <a:off x="2376556" y="4088390"/>
            <a:ext cx="717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ACCESS([&amp;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], 2], [&amp;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], 2], [&amp;num, 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TRANSACTION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+ amt;    // rank 2</a:t>
            </a:r>
          </a:p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- amt; 	 // rank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num = num + 1;                // rank 3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3262C-9175-4AB4-A974-BA4E55236B18}"/>
              </a:ext>
            </a:extLst>
          </p:cNvPr>
          <p:cNvSpPr txBox="1"/>
          <p:nvPr/>
        </p:nvSpPr>
        <p:spPr>
          <a:xfrm>
            <a:off x="901147" y="5969655"/>
            <a:ext cx="875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This is a nightmare: error-prone, hard to reason about,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E212-1380-6F48-8430-666BED17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E7CA-FF13-7048-90ED-61707F8B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keeps multicore </a:t>
            </a:r>
            <a:r>
              <a:rPr lang="en-US" dirty="0" err="1"/>
              <a:t>devs</a:t>
            </a:r>
            <a:r>
              <a:rPr lang="en-US" dirty="0"/>
              <a:t> in the dark ages?</a:t>
            </a:r>
          </a:p>
        </p:txBody>
      </p:sp>
      <p:pic>
        <p:nvPicPr>
          <p:cNvPr id="6146" name="Picture 2" descr="https://proxy.duckduckgo.com/iu/?u=https%3A%2F%2Ftse1.mm.bing.net%2Fth%3Fid%3DOIP.OcQxRCWQhK35cnROWzn_FQHaEK%26pid%3D15.1&amp;f=1">
            <a:hlinkClick r:id="rId3"/>
            <a:extLst>
              <a:ext uri="{FF2B5EF4-FFF2-40B4-BE49-F238E27FC236}">
                <a16:creationId xmlns:a16="http://schemas.microsoft.com/office/drawing/2014/main" id="{8810DD40-87FD-4548-BC2E-22882167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7" y="2875402"/>
            <a:ext cx="3487396" cy="19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proxy.duckduckgo.com/iu/?u=https%3A%2F%2Ftse2.mm.bing.net%2Fth%3Fid%3DOIP.1W1KNivjkTo1vt43CxMPAAHaEK%26pid%3D15.1&amp;f=1">
            <a:hlinkClick r:id="rId5"/>
            <a:extLst>
              <a:ext uri="{FF2B5EF4-FFF2-40B4-BE49-F238E27FC236}">
                <a16:creationId xmlns:a16="http://schemas.microsoft.com/office/drawing/2014/main" id="{546CC5EE-7D3A-7A4B-ACA4-3DB4AEDF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45" y="2666082"/>
            <a:ext cx="3455155" cy="193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199DD72-5D06-EF43-95F7-600C89F69134}"/>
              </a:ext>
            </a:extLst>
          </p:cNvPr>
          <p:cNvSpPr/>
          <p:nvPr/>
        </p:nvSpPr>
        <p:spPr>
          <a:xfrm>
            <a:off x="4470400" y="3639159"/>
            <a:ext cx="3048000" cy="484632"/>
          </a:xfrm>
          <a:prstGeom prst="rightArrow">
            <a:avLst>
              <a:gd name="adj1" fmla="val 4090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7118EA-C0E2-E240-ABF5-8B12BE760897}"/>
              </a:ext>
            </a:extLst>
          </p:cNvPr>
          <p:cNvSpPr txBox="1"/>
          <p:nvPr/>
        </p:nvSpPr>
        <p:spPr>
          <a:xfrm>
            <a:off x="1914769" y="5598552"/>
            <a:ext cx="874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multicore </a:t>
            </a:r>
            <a:r>
              <a:rPr lang="en-US" sz="3200" dirty="0" err="1"/>
              <a:t>txs</a:t>
            </a:r>
            <a:r>
              <a:rPr lang="en-US" sz="3200" dirty="0"/>
              <a:t> have very high overheads (historically)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6513E-4830-5449-9ABB-6497E35E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922CC-B5F9-4FDD-92DA-FED31996DE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7500" l="9952" r="94061">
                        <a14:foregroundMark x1="17335" y1="51125" x2="8989" y2="40875"/>
                        <a14:foregroundMark x1="8989" y1="40875" x2="27127" y2="16875"/>
                        <a14:foregroundMark x1="27127" y1="16875" x2="45265" y2="7125"/>
                        <a14:foregroundMark x1="45265" y1="7125" x2="60353" y2="3625"/>
                        <a14:foregroundMark x1="60353" y1="3625" x2="75923" y2="6125"/>
                        <a14:foregroundMark x1="75923" y1="6125" x2="86838" y2="14875"/>
                        <a14:foregroundMark x1="86838" y1="14875" x2="75441" y2="25000"/>
                        <a14:foregroundMark x1="75441" y1="25000" x2="94061" y2="46375"/>
                        <a14:foregroundMark x1="94061" y1="46375" x2="90048" y2="39875"/>
                        <a14:foregroundMark x1="81701" y1="87000" x2="80738" y2="91125"/>
                        <a14:foregroundMark x1="63563" y1="66125" x2="66132" y2="69625"/>
                        <a14:foregroundMark x1="66132" y1="70625" x2="63242" y2="60500"/>
                        <a14:foregroundMark x1="43178" y1="90375" x2="41894" y2="96000"/>
                        <a14:foregroundMark x1="84751" y1="94750" x2="87640" y2="97500"/>
                        <a14:foregroundMark x1="84751" y1="92125" x2="90369" y2="96750"/>
                        <a14:foregroundMark x1="92456" y1="96500" x2="88122" y2="94375"/>
                        <a14:foregroundMark x1="75120" y1="93750" x2="80417" y2="91750"/>
                        <a14:foregroundMark x1="67897" y1="17500" x2="68379" y2="4500"/>
                        <a14:foregroundMark x1="68379" y1="4500" x2="46709" y2="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1723" y="3054384"/>
            <a:ext cx="1981271" cy="25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3A0-64C4-4B28-A9D3-94D75F07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points 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ADD4-8EBF-4CE1-AD7A-3B7088DA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STM is not crazy expensive anymore</a:t>
            </a:r>
          </a:p>
          <a:p>
            <a:pPr lvl="1"/>
            <a:r>
              <a:rPr lang="en-US" dirty="0"/>
              <a:t>Recent proposals (STO [</a:t>
            </a:r>
            <a:r>
              <a:rPr lang="en-US" dirty="0" err="1"/>
              <a:t>EuroSys</a:t>
            </a:r>
            <a:r>
              <a:rPr lang="en-US" dirty="0"/>
              <a:t> ‘16], TDSL [PLDI ‘16]) use type information</a:t>
            </a:r>
          </a:p>
          <a:p>
            <a:pPr lvl="1"/>
            <a:r>
              <a:rPr lang="en-US" dirty="0"/>
              <a:t>Competitive with fine-grained locking for </a:t>
            </a:r>
            <a:r>
              <a:rPr lang="en-US" b="1" dirty="0"/>
              <a:t>many workloads</a:t>
            </a:r>
          </a:p>
          <a:p>
            <a:pPr lvl="1"/>
            <a:endParaRPr lang="en-US" dirty="0"/>
          </a:p>
          <a:p>
            <a:r>
              <a:rPr lang="en-US" dirty="0"/>
              <a:t>DB community has for decades leveraged workload knowledge</a:t>
            </a:r>
          </a:p>
          <a:p>
            <a:endParaRPr lang="en-US" dirty="0"/>
          </a:p>
          <a:p>
            <a:r>
              <a:rPr lang="en-US" dirty="0"/>
              <a:t>We extend STO to support more workloads efficiently </a:t>
            </a:r>
          </a:p>
          <a:p>
            <a:pPr lvl="1"/>
            <a:r>
              <a:rPr lang="en-US" dirty="0"/>
              <a:t>New concurrency control protocol called </a:t>
            </a:r>
            <a:r>
              <a:rPr lang="en-US" b="1" dirty="0"/>
              <a:t>DRP</a:t>
            </a:r>
          </a:p>
          <a:p>
            <a:pPr lvl="1"/>
            <a:r>
              <a:rPr lang="en-US" dirty="0"/>
              <a:t>DRP is inspired by work in DB, but </a:t>
            </a:r>
            <a:r>
              <a:rPr lang="en-US" b="1" dirty="0"/>
              <a:t>avoids static analysis</a:t>
            </a:r>
          </a:p>
          <a:p>
            <a:pPr lvl="1"/>
            <a:r>
              <a:rPr lang="en-US" dirty="0"/>
              <a:t>Can handle arbitrary transactions defined at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1A755-32F5-1D4E-91AA-1E49C1F4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3A0-64C4-4B28-A9D3-94D75F07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points 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ADD4-8EBF-4CE1-AD7A-3B7088DA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STM is not crazy expensive anymore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DB community has for decades leveraged workload knowledge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extend STO to support many more workloads efficiently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DB454-3A0C-6C4E-8D80-06B5B234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EF19-23D4-45C8-A1B6-940AAAA7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Transactional Objects [</a:t>
            </a:r>
            <a:r>
              <a:rPr lang="en-US" dirty="0" err="1"/>
              <a:t>EuroSys</a:t>
            </a:r>
            <a:r>
              <a:rPr lang="en-US" dirty="0"/>
              <a:t> ‘16]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C2B3-77C7-4360-AE91-1D447539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268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C00C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transfer(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TArray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TBox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&gt;&amp;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TRANSACTION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amt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+ 1;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} RETRY(</a:t>
            </a:r>
            <a:r>
              <a:rPr lang="en-US" sz="1800" dirty="0">
                <a:solidFill>
                  <a:srgbClr val="D015B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94EA6-3F9F-764D-BC6C-28459B616070}"/>
              </a:ext>
            </a:extLst>
          </p:cNvPr>
          <p:cNvGrpSpPr/>
          <p:nvPr/>
        </p:nvGrpSpPr>
        <p:grpSpPr>
          <a:xfrm>
            <a:off x="3476064" y="2372061"/>
            <a:ext cx="4695440" cy="1089212"/>
            <a:chOff x="3476064" y="2554941"/>
            <a:chExt cx="4695440" cy="10892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D1EEF6-526E-1D46-BFA5-E0AB2F990DA2}"/>
                </a:ext>
              </a:extLst>
            </p:cNvPr>
            <p:cNvSpPr/>
            <p:nvPr/>
          </p:nvSpPr>
          <p:spPr>
            <a:xfrm>
              <a:off x="4040841" y="2554941"/>
              <a:ext cx="1190065" cy="759759"/>
            </a:xfrm>
            <a:prstGeom prst="rect">
              <a:avLst/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316B97-0A34-8D4B-99F7-12571D3C7C96}"/>
                </a:ext>
              </a:extLst>
            </p:cNvPr>
            <p:cNvSpPr/>
            <p:nvPr/>
          </p:nvSpPr>
          <p:spPr>
            <a:xfrm>
              <a:off x="3476064" y="3335168"/>
              <a:ext cx="477370" cy="308985"/>
            </a:xfrm>
            <a:prstGeom prst="rect">
              <a:avLst/>
            </a:prstGeom>
            <a:solidFill>
              <a:schemeClr val="accent1">
                <a:alpha val="25098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919A948-8E7A-9946-B77F-044DFE91C230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5299897" y="2875340"/>
              <a:ext cx="1158959" cy="224251"/>
            </a:xfrm>
            <a:prstGeom prst="straightConnector1">
              <a:avLst/>
            </a:prstGeom>
            <a:solidFill>
              <a:schemeClr val="accent1">
                <a:alpha val="25098"/>
              </a:schemeClr>
            </a:solidFill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313426-2474-B448-A658-93129BEF2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1850" y="3235324"/>
              <a:ext cx="2505422" cy="171803"/>
            </a:xfrm>
            <a:prstGeom prst="straightConnector1">
              <a:avLst/>
            </a:prstGeom>
            <a:solidFill>
              <a:schemeClr val="accent1">
                <a:alpha val="25098"/>
              </a:schemeClr>
            </a:solidFill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109770-4761-4F4D-BB3A-ABBD47255D92}"/>
                </a:ext>
              </a:extLst>
            </p:cNvPr>
            <p:cNvSpPr txBox="1"/>
            <p:nvPr/>
          </p:nvSpPr>
          <p:spPr>
            <a:xfrm>
              <a:off x="6458856" y="2914925"/>
              <a:ext cx="171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Read operations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E769F7-5254-B846-8871-9403F72AF663}"/>
              </a:ext>
            </a:extLst>
          </p:cNvPr>
          <p:cNvGrpSpPr/>
          <p:nvPr/>
        </p:nvGrpSpPr>
        <p:grpSpPr>
          <a:xfrm>
            <a:off x="2632261" y="2365337"/>
            <a:ext cx="5591758" cy="1541363"/>
            <a:chOff x="3488585" y="1239914"/>
            <a:chExt cx="5591758" cy="1541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5DD04C-4D35-CA46-AF50-C91FD2E624E3}"/>
                </a:ext>
              </a:extLst>
            </p:cNvPr>
            <p:cNvSpPr/>
            <p:nvPr/>
          </p:nvSpPr>
          <p:spPr>
            <a:xfrm>
              <a:off x="3488585" y="1239914"/>
              <a:ext cx="1153083" cy="759759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C1EFF3-E426-CA4C-B5DF-E558A2A39B71}"/>
                </a:ext>
              </a:extLst>
            </p:cNvPr>
            <p:cNvSpPr/>
            <p:nvPr/>
          </p:nvSpPr>
          <p:spPr>
            <a:xfrm>
              <a:off x="3488585" y="1999673"/>
              <a:ext cx="568139" cy="363369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B4AAA8F-B4B0-5147-AF28-84305B171E62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4171021" y="2363042"/>
              <a:ext cx="3144159" cy="233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BD5A52-FAC6-FF4A-B586-E6504A5F8192}"/>
                </a:ext>
              </a:extLst>
            </p:cNvPr>
            <p:cNvSpPr txBox="1"/>
            <p:nvPr/>
          </p:nvSpPr>
          <p:spPr>
            <a:xfrm>
              <a:off x="7315180" y="2411945"/>
              <a:ext cx="1765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Write operations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482654-099D-7647-B202-2F9D37F1CE19}"/>
              </a:ext>
            </a:extLst>
          </p:cNvPr>
          <p:cNvGrpSpPr/>
          <p:nvPr/>
        </p:nvGrpSpPr>
        <p:grpSpPr>
          <a:xfrm>
            <a:off x="3542185" y="2002729"/>
            <a:ext cx="4663674" cy="369332"/>
            <a:chOff x="3542185" y="2185609"/>
            <a:chExt cx="4663674" cy="36933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E23F6A1-DEC9-1841-AB3E-E3D27C6576F9}"/>
                </a:ext>
              </a:extLst>
            </p:cNvPr>
            <p:cNvCxnSpPr>
              <a:cxnSpLocks/>
            </p:cNvCxnSpPr>
            <p:nvPr/>
          </p:nvCxnSpPr>
          <p:spPr>
            <a:xfrm>
              <a:off x="3542185" y="2350633"/>
              <a:ext cx="2796540" cy="10600"/>
            </a:xfrm>
            <a:prstGeom prst="straightConnector1">
              <a:avLst/>
            </a:prstGeom>
            <a:solidFill>
              <a:schemeClr val="accent1">
                <a:alpha val="25098"/>
              </a:schemeClr>
            </a:solidFill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24FBE4-EC42-4344-8372-B2BB25947DC7}"/>
                </a:ext>
              </a:extLst>
            </p:cNvPr>
            <p:cNvSpPr txBox="1"/>
            <p:nvPr/>
          </p:nvSpPr>
          <p:spPr>
            <a:xfrm>
              <a:off x="6387669" y="2185609"/>
              <a:ext cx="1818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Begin transaction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91E641-D7A2-CD4D-855E-FC71595953E5}"/>
              </a:ext>
            </a:extLst>
          </p:cNvPr>
          <p:cNvGrpSpPr/>
          <p:nvPr/>
        </p:nvGrpSpPr>
        <p:grpSpPr>
          <a:xfrm>
            <a:off x="3706009" y="3774259"/>
            <a:ext cx="4277784" cy="482656"/>
            <a:chOff x="5524199" y="893345"/>
            <a:chExt cx="4277784" cy="482656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EC0B7E2-47F7-2C4A-8878-02C66AF26C3A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5524199" y="893345"/>
              <a:ext cx="2791159" cy="297990"/>
            </a:xfrm>
            <a:prstGeom prst="straightConnector1">
              <a:avLst/>
            </a:prstGeom>
            <a:solidFill>
              <a:schemeClr val="accent1">
                <a:alpha val="25098"/>
              </a:schemeClr>
            </a:solidFill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9A70E1-D8F2-6A4F-A4E5-BC9772F25B1B}"/>
                </a:ext>
              </a:extLst>
            </p:cNvPr>
            <p:cNvSpPr txBox="1"/>
            <p:nvPr/>
          </p:nvSpPr>
          <p:spPr>
            <a:xfrm>
              <a:off x="8315358" y="1006669"/>
              <a:ext cx="148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Try to commit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24BB8D8-3ACC-4443-A400-B31092BC93C3}"/>
              </a:ext>
            </a:extLst>
          </p:cNvPr>
          <p:cNvSpPr/>
          <p:nvPr/>
        </p:nvSpPr>
        <p:spPr>
          <a:xfrm>
            <a:off x="732508" y="4290403"/>
            <a:ext cx="1104138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STO uses OCC (or TL2) to execute transactions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Reads performed without locks and writes buffered locally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Locks are acquired on all objects in write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Reads are </a:t>
            </a:r>
            <a:r>
              <a:rPr lang="en-US" sz="2400" b="1" dirty="0"/>
              <a:t>certified</a:t>
            </a:r>
            <a:r>
              <a:rPr lang="en-US" sz="2400" dirty="0"/>
              <a:t>: check values read are still valid (</a:t>
            </a:r>
            <a:r>
              <a:rPr lang="en-US" sz="2400" b="1" dirty="0"/>
              <a:t>abort</a:t>
            </a:r>
            <a:r>
              <a:rPr lang="en-US" sz="2400" dirty="0"/>
              <a:t> otherwise)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Install writes and release locks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CB92A-E492-2E4D-B682-FCBA9788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64E49E13-A2C4-E741-9CD9-BD2D873E513C}"/>
              </a:ext>
            </a:extLst>
          </p:cNvPr>
          <p:cNvSpPr/>
          <p:nvPr/>
        </p:nvSpPr>
        <p:spPr>
          <a:xfrm>
            <a:off x="3064036" y="2626439"/>
            <a:ext cx="6284488" cy="2536030"/>
          </a:xfrm>
          <a:custGeom>
            <a:avLst/>
            <a:gdLst>
              <a:gd name="connsiteX0" fmla="*/ 0 w 6692722"/>
              <a:gd name="connsiteY0" fmla="*/ 57006 h 2332274"/>
              <a:gd name="connsiteX1" fmla="*/ 1270716 w 6692722"/>
              <a:gd name="connsiteY1" fmla="*/ 57006 h 2332274"/>
              <a:gd name="connsiteX2" fmla="*/ 2966434 w 6692722"/>
              <a:gd name="connsiteY2" fmla="*/ 649434 h 2332274"/>
              <a:gd name="connsiteX3" fmla="*/ 3842198 w 6692722"/>
              <a:gd name="connsiteY3" fmla="*/ 2134797 h 2332274"/>
              <a:gd name="connsiteX4" fmla="*/ 6048778 w 6692722"/>
              <a:gd name="connsiteY4" fmla="*/ 2297930 h 2332274"/>
              <a:gd name="connsiteX5" fmla="*/ 6692722 w 6692722"/>
              <a:gd name="connsiteY5" fmla="*/ 2332274 h 2332274"/>
              <a:gd name="connsiteX0" fmla="*/ 0 w 6692722"/>
              <a:gd name="connsiteY0" fmla="*/ 57006 h 2338074"/>
              <a:gd name="connsiteX1" fmla="*/ 1270716 w 6692722"/>
              <a:gd name="connsiteY1" fmla="*/ 57006 h 2338074"/>
              <a:gd name="connsiteX2" fmla="*/ 2966434 w 6692722"/>
              <a:gd name="connsiteY2" fmla="*/ 649434 h 2338074"/>
              <a:gd name="connsiteX3" fmla="*/ 3842198 w 6692722"/>
              <a:gd name="connsiteY3" fmla="*/ 2134797 h 2338074"/>
              <a:gd name="connsiteX4" fmla="*/ 6027313 w 6692722"/>
              <a:gd name="connsiteY4" fmla="*/ 2319395 h 2338074"/>
              <a:gd name="connsiteX5" fmla="*/ 6692722 w 6692722"/>
              <a:gd name="connsiteY5" fmla="*/ 2332274 h 2338074"/>
              <a:gd name="connsiteX0" fmla="*/ 0 w 6692722"/>
              <a:gd name="connsiteY0" fmla="*/ 57006 h 2337047"/>
              <a:gd name="connsiteX1" fmla="*/ 1270716 w 6692722"/>
              <a:gd name="connsiteY1" fmla="*/ 57006 h 2337047"/>
              <a:gd name="connsiteX2" fmla="*/ 2966434 w 6692722"/>
              <a:gd name="connsiteY2" fmla="*/ 649434 h 2337047"/>
              <a:gd name="connsiteX3" fmla="*/ 3842198 w 6692722"/>
              <a:gd name="connsiteY3" fmla="*/ 2134797 h 2337047"/>
              <a:gd name="connsiteX4" fmla="*/ 6027313 w 6692722"/>
              <a:gd name="connsiteY4" fmla="*/ 2319395 h 2337047"/>
              <a:gd name="connsiteX5" fmla="*/ 6692722 w 6692722"/>
              <a:gd name="connsiteY5" fmla="*/ 2332274 h 2337047"/>
              <a:gd name="connsiteX0" fmla="*/ 0 w 6692722"/>
              <a:gd name="connsiteY0" fmla="*/ 57006 h 2348245"/>
              <a:gd name="connsiteX1" fmla="*/ 1270716 w 6692722"/>
              <a:gd name="connsiteY1" fmla="*/ 57006 h 2348245"/>
              <a:gd name="connsiteX2" fmla="*/ 2966434 w 6692722"/>
              <a:gd name="connsiteY2" fmla="*/ 649434 h 2348245"/>
              <a:gd name="connsiteX3" fmla="*/ 3842198 w 6692722"/>
              <a:gd name="connsiteY3" fmla="*/ 2134797 h 2348245"/>
              <a:gd name="connsiteX4" fmla="*/ 6027313 w 6692722"/>
              <a:gd name="connsiteY4" fmla="*/ 2319395 h 2348245"/>
              <a:gd name="connsiteX5" fmla="*/ 6692722 w 6692722"/>
              <a:gd name="connsiteY5" fmla="*/ 2332274 h 2348245"/>
              <a:gd name="connsiteX0" fmla="*/ 0 w 6692722"/>
              <a:gd name="connsiteY0" fmla="*/ 57006 h 2338905"/>
              <a:gd name="connsiteX1" fmla="*/ 1270716 w 6692722"/>
              <a:gd name="connsiteY1" fmla="*/ 57006 h 2338905"/>
              <a:gd name="connsiteX2" fmla="*/ 2966434 w 6692722"/>
              <a:gd name="connsiteY2" fmla="*/ 649434 h 2338905"/>
              <a:gd name="connsiteX3" fmla="*/ 3842198 w 6692722"/>
              <a:gd name="connsiteY3" fmla="*/ 2134797 h 2338905"/>
              <a:gd name="connsiteX4" fmla="*/ 6027313 w 6692722"/>
              <a:gd name="connsiteY4" fmla="*/ 2319395 h 2338905"/>
              <a:gd name="connsiteX5" fmla="*/ 6692722 w 6692722"/>
              <a:gd name="connsiteY5" fmla="*/ 2332274 h 2338905"/>
              <a:gd name="connsiteX0" fmla="*/ 0 w 6692722"/>
              <a:gd name="connsiteY0" fmla="*/ 57006 h 2371556"/>
              <a:gd name="connsiteX1" fmla="*/ 1270716 w 6692722"/>
              <a:gd name="connsiteY1" fmla="*/ 57006 h 2371556"/>
              <a:gd name="connsiteX2" fmla="*/ 2966434 w 6692722"/>
              <a:gd name="connsiteY2" fmla="*/ 649434 h 2371556"/>
              <a:gd name="connsiteX3" fmla="*/ 3842198 w 6692722"/>
              <a:gd name="connsiteY3" fmla="*/ 2134797 h 2371556"/>
              <a:gd name="connsiteX4" fmla="*/ 5997263 w 6692722"/>
              <a:gd name="connsiteY4" fmla="*/ 2362325 h 2371556"/>
              <a:gd name="connsiteX5" fmla="*/ 6692722 w 6692722"/>
              <a:gd name="connsiteY5" fmla="*/ 2332274 h 2371556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97263 w 6697015"/>
              <a:gd name="connsiteY4" fmla="*/ 2362325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88678 w 6697015"/>
              <a:gd name="connsiteY4" fmla="*/ 2388083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988678 w 6697015"/>
              <a:gd name="connsiteY4" fmla="*/ 2388083 h 2413841"/>
              <a:gd name="connsiteX5" fmla="*/ 6697015 w 6697015"/>
              <a:gd name="connsiteY5" fmla="*/ 2413841 h 2413841"/>
              <a:gd name="connsiteX0" fmla="*/ 0 w 6697015"/>
              <a:gd name="connsiteY0" fmla="*/ 57006 h 2425627"/>
              <a:gd name="connsiteX1" fmla="*/ 1270716 w 6697015"/>
              <a:gd name="connsiteY1" fmla="*/ 57006 h 2425627"/>
              <a:gd name="connsiteX2" fmla="*/ 2966434 w 6697015"/>
              <a:gd name="connsiteY2" fmla="*/ 649434 h 2425627"/>
              <a:gd name="connsiteX3" fmla="*/ 3842198 w 6697015"/>
              <a:gd name="connsiteY3" fmla="*/ 2134797 h 2425627"/>
              <a:gd name="connsiteX4" fmla="*/ 5885647 w 6697015"/>
              <a:gd name="connsiteY4" fmla="*/ 2413841 h 2425627"/>
              <a:gd name="connsiteX5" fmla="*/ 6697015 w 6697015"/>
              <a:gd name="connsiteY5" fmla="*/ 2413841 h 2425627"/>
              <a:gd name="connsiteX0" fmla="*/ 0 w 6697015"/>
              <a:gd name="connsiteY0" fmla="*/ 57006 h 2415393"/>
              <a:gd name="connsiteX1" fmla="*/ 1270716 w 6697015"/>
              <a:gd name="connsiteY1" fmla="*/ 57006 h 2415393"/>
              <a:gd name="connsiteX2" fmla="*/ 2966434 w 6697015"/>
              <a:gd name="connsiteY2" fmla="*/ 649434 h 2415393"/>
              <a:gd name="connsiteX3" fmla="*/ 3842198 w 6697015"/>
              <a:gd name="connsiteY3" fmla="*/ 2134797 h 2415393"/>
              <a:gd name="connsiteX4" fmla="*/ 5885647 w 6697015"/>
              <a:gd name="connsiteY4" fmla="*/ 2413841 h 2415393"/>
              <a:gd name="connsiteX5" fmla="*/ 6697015 w 6697015"/>
              <a:gd name="connsiteY5" fmla="*/ 2413841 h 2415393"/>
              <a:gd name="connsiteX0" fmla="*/ 0 w 6697015"/>
              <a:gd name="connsiteY0" fmla="*/ 57006 h 2415393"/>
              <a:gd name="connsiteX1" fmla="*/ 1270716 w 6697015"/>
              <a:gd name="connsiteY1" fmla="*/ 57006 h 2415393"/>
              <a:gd name="connsiteX2" fmla="*/ 2966434 w 6697015"/>
              <a:gd name="connsiteY2" fmla="*/ 649434 h 2415393"/>
              <a:gd name="connsiteX3" fmla="*/ 3842198 w 6697015"/>
              <a:gd name="connsiteY3" fmla="*/ 2134797 h 2415393"/>
              <a:gd name="connsiteX4" fmla="*/ 5885647 w 6697015"/>
              <a:gd name="connsiteY4" fmla="*/ 2413841 h 2415393"/>
              <a:gd name="connsiteX5" fmla="*/ 6697015 w 6697015"/>
              <a:gd name="connsiteY5" fmla="*/ 2413841 h 2415393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57006 h 2413841"/>
              <a:gd name="connsiteX1" fmla="*/ 1270716 w 6697015"/>
              <a:gd name="connsiteY1" fmla="*/ 57006 h 2413841"/>
              <a:gd name="connsiteX2" fmla="*/ 2966434 w 6697015"/>
              <a:gd name="connsiteY2" fmla="*/ 649434 h 2413841"/>
              <a:gd name="connsiteX3" fmla="*/ 3842198 w 6697015"/>
              <a:gd name="connsiteY3" fmla="*/ 2134797 h 2413841"/>
              <a:gd name="connsiteX4" fmla="*/ 5847011 w 6697015"/>
              <a:gd name="connsiteY4" fmla="*/ 2379497 h 2413841"/>
              <a:gd name="connsiteX5" fmla="*/ 6697015 w 6697015"/>
              <a:gd name="connsiteY5" fmla="*/ 2413841 h 2413841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3842198 w 6697015"/>
              <a:gd name="connsiteY3" fmla="*/ 2143202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300196 w 6697015"/>
              <a:gd name="connsiteY3" fmla="*/ 1723654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47011 w 6697015"/>
              <a:gd name="connsiteY4" fmla="*/ 2387902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65411 h 2422246"/>
              <a:gd name="connsiteX1" fmla="*/ 1270716 w 6697015"/>
              <a:gd name="connsiteY1" fmla="*/ 65411 h 2422246"/>
              <a:gd name="connsiteX2" fmla="*/ 2661103 w 6697015"/>
              <a:gd name="connsiteY2" fmla="*/ 776173 h 2422246"/>
              <a:gd name="connsiteX3" fmla="*/ 4192764 w 6697015"/>
              <a:gd name="connsiteY3" fmla="*/ 1503122 h 2422246"/>
              <a:gd name="connsiteX4" fmla="*/ 5886592 w 6697015"/>
              <a:gd name="connsiteY4" fmla="*/ 2167370 h 2422246"/>
              <a:gd name="connsiteX5" fmla="*/ 6697015 w 6697015"/>
              <a:gd name="connsiteY5" fmla="*/ 2422246 h 2422246"/>
              <a:gd name="connsiteX0" fmla="*/ 0 w 6697015"/>
              <a:gd name="connsiteY0" fmla="*/ 9861 h 2366696"/>
              <a:gd name="connsiteX1" fmla="*/ 1378148 w 6697015"/>
              <a:gd name="connsiteY1" fmla="*/ 225014 h 2366696"/>
              <a:gd name="connsiteX2" fmla="*/ 2661103 w 6697015"/>
              <a:gd name="connsiteY2" fmla="*/ 720623 h 2366696"/>
              <a:gd name="connsiteX3" fmla="*/ 4192764 w 6697015"/>
              <a:gd name="connsiteY3" fmla="*/ 1447572 h 2366696"/>
              <a:gd name="connsiteX4" fmla="*/ 5886592 w 6697015"/>
              <a:gd name="connsiteY4" fmla="*/ 2111820 h 2366696"/>
              <a:gd name="connsiteX5" fmla="*/ 6697015 w 6697015"/>
              <a:gd name="connsiteY5" fmla="*/ 2366696 h 2366696"/>
              <a:gd name="connsiteX0" fmla="*/ 0 w 6697015"/>
              <a:gd name="connsiteY0" fmla="*/ 14670 h 2371505"/>
              <a:gd name="connsiteX1" fmla="*/ 1434691 w 6697015"/>
              <a:gd name="connsiteY1" fmla="*/ 165277 h 2371505"/>
              <a:gd name="connsiteX2" fmla="*/ 2661103 w 6697015"/>
              <a:gd name="connsiteY2" fmla="*/ 725432 h 2371505"/>
              <a:gd name="connsiteX3" fmla="*/ 4192764 w 6697015"/>
              <a:gd name="connsiteY3" fmla="*/ 1452381 h 2371505"/>
              <a:gd name="connsiteX4" fmla="*/ 5886592 w 6697015"/>
              <a:gd name="connsiteY4" fmla="*/ 2116629 h 2371505"/>
              <a:gd name="connsiteX5" fmla="*/ 6697015 w 6697015"/>
              <a:gd name="connsiteY5" fmla="*/ 2371505 h 2371505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192764 w 6697015"/>
              <a:gd name="connsiteY3" fmla="*/ 1451949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237999 w 6697015"/>
              <a:gd name="connsiteY3" fmla="*/ 1425055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697015"/>
              <a:gd name="connsiteY0" fmla="*/ 14238 h 2371073"/>
              <a:gd name="connsiteX1" fmla="*/ 1434691 w 6697015"/>
              <a:gd name="connsiteY1" fmla="*/ 164845 h 2371073"/>
              <a:gd name="connsiteX2" fmla="*/ 2751572 w 6697015"/>
              <a:gd name="connsiteY2" fmla="*/ 698105 h 2371073"/>
              <a:gd name="connsiteX3" fmla="*/ 4237999 w 6697015"/>
              <a:gd name="connsiteY3" fmla="*/ 1425055 h 2371073"/>
              <a:gd name="connsiteX4" fmla="*/ 5886592 w 6697015"/>
              <a:gd name="connsiteY4" fmla="*/ 2116197 h 2371073"/>
              <a:gd name="connsiteX5" fmla="*/ 6697015 w 6697015"/>
              <a:gd name="connsiteY5" fmla="*/ 2371073 h 2371073"/>
              <a:gd name="connsiteX0" fmla="*/ 0 w 6730941"/>
              <a:gd name="connsiteY0" fmla="*/ 14238 h 2457134"/>
              <a:gd name="connsiteX1" fmla="*/ 1434691 w 6730941"/>
              <a:gd name="connsiteY1" fmla="*/ 164845 h 2457134"/>
              <a:gd name="connsiteX2" fmla="*/ 2751572 w 6730941"/>
              <a:gd name="connsiteY2" fmla="*/ 698105 h 2457134"/>
              <a:gd name="connsiteX3" fmla="*/ 4237999 w 6730941"/>
              <a:gd name="connsiteY3" fmla="*/ 1425055 h 2457134"/>
              <a:gd name="connsiteX4" fmla="*/ 5886592 w 6730941"/>
              <a:gd name="connsiteY4" fmla="*/ 2116197 h 2457134"/>
              <a:gd name="connsiteX5" fmla="*/ 6730941 w 6730941"/>
              <a:gd name="connsiteY5" fmla="*/ 2457134 h 2457134"/>
              <a:gd name="connsiteX0" fmla="*/ 0 w 6730941"/>
              <a:gd name="connsiteY0" fmla="*/ 14238 h 2457134"/>
              <a:gd name="connsiteX1" fmla="*/ 1434691 w 6730941"/>
              <a:gd name="connsiteY1" fmla="*/ 164845 h 2457134"/>
              <a:gd name="connsiteX2" fmla="*/ 2751572 w 6730941"/>
              <a:gd name="connsiteY2" fmla="*/ 698105 h 2457134"/>
              <a:gd name="connsiteX3" fmla="*/ 4237999 w 6730941"/>
              <a:gd name="connsiteY3" fmla="*/ 1425055 h 2457134"/>
              <a:gd name="connsiteX4" fmla="*/ 5886592 w 6730941"/>
              <a:gd name="connsiteY4" fmla="*/ 2116197 h 2457134"/>
              <a:gd name="connsiteX5" fmla="*/ 6730941 w 6730941"/>
              <a:gd name="connsiteY5" fmla="*/ 2457134 h 2457134"/>
              <a:gd name="connsiteX0" fmla="*/ 0 w 6730941"/>
              <a:gd name="connsiteY0" fmla="*/ 9913 h 2452809"/>
              <a:gd name="connsiteX1" fmla="*/ 1363489 w 6730941"/>
              <a:gd name="connsiteY1" fmla="*/ 219787 h 2452809"/>
              <a:gd name="connsiteX2" fmla="*/ 2751572 w 6730941"/>
              <a:gd name="connsiteY2" fmla="*/ 693780 h 2452809"/>
              <a:gd name="connsiteX3" fmla="*/ 4237999 w 6730941"/>
              <a:gd name="connsiteY3" fmla="*/ 1420730 h 2452809"/>
              <a:gd name="connsiteX4" fmla="*/ 5886592 w 6730941"/>
              <a:gd name="connsiteY4" fmla="*/ 2111872 h 2452809"/>
              <a:gd name="connsiteX5" fmla="*/ 6730941 w 6730941"/>
              <a:gd name="connsiteY5" fmla="*/ 2452809 h 2452809"/>
              <a:gd name="connsiteX0" fmla="*/ 0 w 6730941"/>
              <a:gd name="connsiteY0" fmla="*/ 15410 h 2458306"/>
              <a:gd name="connsiteX1" fmla="*/ 1363489 w 6730941"/>
              <a:gd name="connsiteY1" fmla="*/ 225284 h 2458306"/>
              <a:gd name="connsiteX2" fmla="*/ 2751572 w 6730941"/>
              <a:gd name="connsiteY2" fmla="*/ 699277 h 2458306"/>
              <a:gd name="connsiteX3" fmla="*/ 4237999 w 6730941"/>
              <a:gd name="connsiteY3" fmla="*/ 1426227 h 2458306"/>
              <a:gd name="connsiteX4" fmla="*/ 5886592 w 6730941"/>
              <a:gd name="connsiteY4" fmla="*/ 2117369 h 2458306"/>
              <a:gd name="connsiteX5" fmla="*/ 6730941 w 6730941"/>
              <a:gd name="connsiteY5" fmla="*/ 2458306 h 2458306"/>
              <a:gd name="connsiteX0" fmla="*/ 0 w 6730941"/>
              <a:gd name="connsiteY0" fmla="*/ 8957 h 2451853"/>
              <a:gd name="connsiteX1" fmla="*/ 1399089 w 6730941"/>
              <a:gd name="connsiteY1" fmla="*/ 311964 h 2451853"/>
              <a:gd name="connsiteX2" fmla="*/ 2751572 w 6730941"/>
              <a:gd name="connsiteY2" fmla="*/ 692824 h 2451853"/>
              <a:gd name="connsiteX3" fmla="*/ 4237999 w 6730941"/>
              <a:gd name="connsiteY3" fmla="*/ 1419774 h 2451853"/>
              <a:gd name="connsiteX4" fmla="*/ 5886592 w 6730941"/>
              <a:gd name="connsiteY4" fmla="*/ 2110916 h 2451853"/>
              <a:gd name="connsiteX5" fmla="*/ 6730941 w 6730941"/>
              <a:gd name="connsiteY5" fmla="*/ 2451853 h 2451853"/>
              <a:gd name="connsiteX0" fmla="*/ 0 w 6730941"/>
              <a:gd name="connsiteY0" fmla="*/ 8324 h 2451220"/>
              <a:gd name="connsiteX1" fmla="*/ 1399089 w 6730941"/>
              <a:gd name="connsiteY1" fmla="*/ 311331 h 2451220"/>
              <a:gd name="connsiteX2" fmla="*/ 2751572 w 6730941"/>
              <a:gd name="connsiteY2" fmla="*/ 692191 h 2451220"/>
              <a:gd name="connsiteX3" fmla="*/ 4237999 w 6730941"/>
              <a:gd name="connsiteY3" fmla="*/ 1419141 h 2451220"/>
              <a:gd name="connsiteX4" fmla="*/ 5886592 w 6730941"/>
              <a:gd name="connsiteY4" fmla="*/ 2110283 h 2451220"/>
              <a:gd name="connsiteX5" fmla="*/ 6730941 w 6730941"/>
              <a:gd name="connsiteY5" fmla="*/ 2451220 h 2451220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399089 w 6730941"/>
              <a:gd name="connsiteY1" fmla="*/ 303007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751572 w 6730941"/>
              <a:gd name="connsiteY2" fmla="*/ 6838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867275 w 6730941"/>
              <a:gd name="connsiteY2" fmla="*/ 760067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237999 w 6730941"/>
              <a:gd name="connsiteY3" fmla="*/ 1410817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86592 w 6730941"/>
              <a:gd name="connsiteY4" fmla="*/ 21019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931093 w 6730941"/>
              <a:gd name="connsiteY4" fmla="*/ 2076559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95492 w 6730941"/>
              <a:gd name="connsiteY4" fmla="*/ 2118892 h 2442896"/>
              <a:gd name="connsiteX5" fmla="*/ 6730941 w 6730941"/>
              <a:gd name="connsiteY5" fmla="*/ 2442896 h 2442896"/>
              <a:gd name="connsiteX0" fmla="*/ 0 w 6730941"/>
              <a:gd name="connsiteY0" fmla="*/ 0 h 2442896"/>
              <a:gd name="connsiteX1" fmla="*/ 1443590 w 6730941"/>
              <a:gd name="connsiteY1" fmla="*/ 269140 h 2442896"/>
              <a:gd name="connsiteX2" fmla="*/ 2956278 w 6730941"/>
              <a:gd name="connsiteY2" fmla="*/ 726200 h 2442896"/>
              <a:gd name="connsiteX3" fmla="*/ 4327001 w 6730941"/>
              <a:gd name="connsiteY3" fmla="*/ 1326150 h 2442896"/>
              <a:gd name="connsiteX4" fmla="*/ 5895492 w 6730941"/>
              <a:gd name="connsiteY4" fmla="*/ 2118892 h 2442896"/>
              <a:gd name="connsiteX5" fmla="*/ 6730941 w 6730941"/>
              <a:gd name="connsiteY5" fmla="*/ 2442896 h 2442896"/>
              <a:gd name="connsiteX0" fmla="*/ 0 w 6659739"/>
              <a:gd name="connsiteY0" fmla="*/ 0 h 2485230"/>
              <a:gd name="connsiteX1" fmla="*/ 1443590 w 6659739"/>
              <a:gd name="connsiteY1" fmla="*/ 269140 h 2485230"/>
              <a:gd name="connsiteX2" fmla="*/ 2956278 w 6659739"/>
              <a:gd name="connsiteY2" fmla="*/ 726200 h 2485230"/>
              <a:gd name="connsiteX3" fmla="*/ 4327001 w 6659739"/>
              <a:gd name="connsiteY3" fmla="*/ 1326150 h 2485230"/>
              <a:gd name="connsiteX4" fmla="*/ 5895492 w 6659739"/>
              <a:gd name="connsiteY4" fmla="*/ 2118892 h 2485230"/>
              <a:gd name="connsiteX5" fmla="*/ 6659739 w 6659739"/>
              <a:gd name="connsiteY5" fmla="*/ 2485230 h 24852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895492 w 6606337"/>
              <a:gd name="connsiteY4" fmla="*/ 2118892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956278 w 6606337"/>
              <a:gd name="connsiteY2" fmla="*/ 726200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43590 w 6606337"/>
              <a:gd name="connsiteY1" fmla="*/ 269140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93976 w 6606337"/>
              <a:gd name="connsiteY2" fmla="*/ 785467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3261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18100 w 6606337"/>
              <a:gd name="connsiteY3" fmla="*/ 13769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975594 w 6606337"/>
              <a:gd name="connsiteY4" fmla="*/ 2152758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868791 w 6606337"/>
              <a:gd name="connsiteY4" fmla="*/ 2135825 h 2536030"/>
              <a:gd name="connsiteX5" fmla="*/ 6606337 w 6606337"/>
              <a:gd name="connsiteY5" fmla="*/ 2536030 h 2536030"/>
              <a:gd name="connsiteX0" fmla="*/ 0 w 6606337"/>
              <a:gd name="connsiteY0" fmla="*/ 0 h 2536030"/>
              <a:gd name="connsiteX1" fmla="*/ 1425790 w 6606337"/>
              <a:gd name="connsiteY1" fmla="*/ 328407 h 2536030"/>
              <a:gd name="connsiteX2" fmla="*/ 2885077 w 6606337"/>
              <a:gd name="connsiteY2" fmla="*/ 844734 h 2536030"/>
              <a:gd name="connsiteX3" fmla="*/ 4327001 w 6606337"/>
              <a:gd name="connsiteY3" fmla="*/ 1427750 h 2536030"/>
              <a:gd name="connsiteX4" fmla="*/ 5868791 w 6606337"/>
              <a:gd name="connsiteY4" fmla="*/ 2135825 h 2536030"/>
              <a:gd name="connsiteX5" fmla="*/ 6606337 w 6606337"/>
              <a:gd name="connsiteY5" fmla="*/ 2536030 h 253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337" h="2536030">
                <a:moveTo>
                  <a:pt x="0" y="0"/>
                </a:moveTo>
                <a:cubicBezTo>
                  <a:pt x="904370" y="170763"/>
                  <a:pt x="944944" y="187618"/>
                  <a:pt x="1425790" y="328407"/>
                </a:cubicBezTo>
                <a:cubicBezTo>
                  <a:pt x="1906636" y="469196"/>
                  <a:pt x="2401542" y="661510"/>
                  <a:pt x="2885077" y="844734"/>
                </a:cubicBezTo>
                <a:cubicBezTo>
                  <a:pt x="3368612" y="1027958"/>
                  <a:pt x="3829715" y="1212568"/>
                  <a:pt x="4327001" y="1427750"/>
                </a:cubicBezTo>
                <a:cubicBezTo>
                  <a:pt x="4824287" y="1642932"/>
                  <a:pt x="5637376" y="2026153"/>
                  <a:pt x="5868791" y="2135825"/>
                </a:cubicBezTo>
                <a:cubicBezTo>
                  <a:pt x="6032043" y="2222783"/>
                  <a:pt x="6457274" y="2415863"/>
                  <a:pt x="6606337" y="253603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A006F-6344-4BA1-A4F7-C8A8AA93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 inherits the performance profile of OCC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C8C308-0110-4676-8DDC-C9A5CB769B85}"/>
              </a:ext>
            </a:extLst>
          </p:cNvPr>
          <p:cNvGrpSpPr/>
          <p:nvPr/>
        </p:nvGrpSpPr>
        <p:grpSpPr>
          <a:xfrm>
            <a:off x="2898355" y="2442319"/>
            <a:ext cx="6864440" cy="3000777"/>
            <a:chOff x="1528293" y="2060620"/>
            <a:chExt cx="6864440" cy="30007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39C88-D0A6-4549-886F-9A382A764218}"/>
                </a:ext>
              </a:extLst>
            </p:cNvPr>
            <p:cNvCxnSpPr/>
            <p:nvPr/>
          </p:nvCxnSpPr>
          <p:spPr>
            <a:xfrm>
              <a:off x="1528293" y="2060620"/>
              <a:ext cx="0" cy="30007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A86D15-1975-4C1E-A326-2493DDEE486A}"/>
                </a:ext>
              </a:extLst>
            </p:cNvPr>
            <p:cNvCxnSpPr>
              <a:cxnSpLocks/>
            </p:cNvCxnSpPr>
            <p:nvPr/>
          </p:nvCxnSpPr>
          <p:spPr>
            <a:xfrm>
              <a:off x="1566930" y="5022761"/>
              <a:ext cx="6825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9B43EA-87A5-4FA4-B56B-25384C41DB93}"/>
              </a:ext>
            </a:extLst>
          </p:cNvPr>
          <p:cNvCxnSpPr/>
          <p:nvPr/>
        </p:nvCxnSpPr>
        <p:spPr>
          <a:xfrm>
            <a:off x="3940218" y="6164244"/>
            <a:ext cx="490255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A2F7A4-A398-4E96-89B9-CF2943477131}"/>
              </a:ext>
            </a:extLst>
          </p:cNvPr>
          <p:cNvSpPr txBox="1"/>
          <p:nvPr/>
        </p:nvSpPr>
        <p:spPr>
          <a:xfrm>
            <a:off x="3483393" y="5589636"/>
            <a:ext cx="581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workload contention (probability of conflicts)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014286-500D-4FA1-85EC-67ACEBDE1760}"/>
              </a:ext>
            </a:extLst>
          </p:cNvPr>
          <p:cNvCxnSpPr>
            <a:cxnSpLocks/>
          </p:cNvCxnSpPr>
          <p:nvPr/>
        </p:nvCxnSpPr>
        <p:spPr>
          <a:xfrm flipV="1">
            <a:off x="1980734" y="3136705"/>
            <a:ext cx="0" cy="10904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D6B82F-7C87-44E7-A056-4B2E534F127A}"/>
              </a:ext>
            </a:extLst>
          </p:cNvPr>
          <p:cNvSpPr txBox="1"/>
          <p:nvPr/>
        </p:nvSpPr>
        <p:spPr>
          <a:xfrm>
            <a:off x="1050216" y="4322739"/>
            <a:ext cx="160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throughput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2D11E-F79A-4539-B375-3C104FAC41F1}"/>
              </a:ext>
            </a:extLst>
          </p:cNvPr>
          <p:cNvSpPr txBox="1"/>
          <p:nvPr/>
        </p:nvSpPr>
        <p:spPr>
          <a:xfrm>
            <a:off x="3683967" y="1690688"/>
            <a:ext cx="500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aborts + low overhead = life is good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4A3F4B-137B-4DAA-BDCD-D6458B80A2B6}"/>
              </a:ext>
            </a:extLst>
          </p:cNvPr>
          <p:cNvCxnSpPr/>
          <p:nvPr/>
        </p:nvCxnSpPr>
        <p:spPr>
          <a:xfrm flipH="1">
            <a:off x="3331943" y="2196953"/>
            <a:ext cx="849719" cy="324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031B6A-0C80-4D5F-8BE4-F5F5D80901B0}"/>
              </a:ext>
            </a:extLst>
          </p:cNvPr>
          <p:cNvSpPr txBox="1"/>
          <p:nvPr/>
        </p:nvSpPr>
        <p:spPr>
          <a:xfrm>
            <a:off x="7651185" y="3841614"/>
            <a:ext cx="36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many aborts = wasted work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C27B53-DF88-49A6-9C11-EF4265530814}"/>
              </a:ext>
            </a:extLst>
          </p:cNvPr>
          <p:cNvCxnSpPr>
            <a:cxnSpLocks/>
          </p:cNvCxnSpPr>
          <p:nvPr/>
        </p:nvCxnSpPr>
        <p:spPr>
          <a:xfrm>
            <a:off x="9348524" y="4335513"/>
            <a:ext cx="1" cy="5582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8F8B1A-264C-41E9-84EF-AC065909C8E4}"/>
              </a:ext>
            </a:extLst>
          </p:cNvPr>
          <p:cNvSpPr txBox="1"/>
          <p:nvPr/>
        </p:nvSpPr>
        <p:spPr>
          <a:xfrm>
            <a:off x="8527858" y="2623659"/>
            <a:ext cx="270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want to be here!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71A963B-D1E6-4E45-86FD-C875BA6708C3}"/>
              </a:ext>
            </a:extLst>
          </p:cNvPr>
          <p:cNvSpPr/>
          <p:nvPr/>
        </p:nvSpPr>
        <p:spPr>
          <a:xfrm>
            <a:off x="3064036" y="2589171"/>
            <a:ext cx="6314941" cy="638935"/>
          </a:xfrm>
          <a:custGeom>
            <a:avLst/>
            <a:gdLst>
              <a:gd name="connsiteX0" fmla="*/ 0 w 6314941"/>
              <a:gd name="connsiteY0" fmla="*/ 33803 h 621938"/>
              <a:gd name="connsiteX1" fmla="*/ 1154806 w 6314941"/>
              <a:gd name="connsiteY1" fmla="*/ 20924 h 621938"/>
              <a:gd name="connsiteX2" fmla="*/ 3773510 w 6314941"/>
              <a:gd name="connsiteY2" fmla="*/ 278502 h 621938"/>
              <a:gd name="connsiteX3" fmla="*/ 6314941 w 6314941"/>
              <a:gd name="connsiteY3" fmla="*/ 621938 h 621938"/>
              <a:gd name="connsiteX0" fmla="*/ 0 w 6314941"/>
              <a:gd name="connsiteY0" fmla="*/ 13041 h 651976"/>
              <a:gd name="connsiteX1" fmla="*/ 1154806 w 6314941"/>
              <a:gd name="connsiteY1" fmla="*/ 50962 h 651976"/>
              <a:gd name="connsiteX2" fmla="*/ 3773510 w 6314941"/>
              <a:gd name="connsiteY2" fmla="*/ 308540 h 651976"/>
              <a:gd name="connsiteX3" fmla="*/ 6314941 w 6314941"/>
              <a:gd name="connsiteY3" fmla="*/ 651976 h 651976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154806 w 6314941"/>
              <a:gd name="connsiteY1" fmla="*/ 379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205606 w 6314941"/>
              <a:gd name="connsiteY1" fmla="*/ 633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  <a:gd name="connsiteX0" fmla="*/ 0 w 6314941"/>
              <a:gd name="connsiteY0" fmla="*/ 0 h 638935"/>
              <a:gd name="connsiteX1" fmla="*/ 1205606 w 6314941"/>
              <a:gd name="connsiteY1" fmla="*/ 63321 h 638935"/>
              <a:gd name="connsiteX2" fmla="*/ 3773510 w 6314941"/>
              <a:gd name="connsiteY2" fmla="*/ 295499 h 638935"/>
              <a:gd name="connsiteX3" fmla="*/ 6314941 w 6314941"/>
              <a:gd name="connsiteY3" fmla="*/ 638935 h 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941" h="638935">
                <a:moveTo>
                  <a:pt x="0" y="0"/>
                </a:moveTo>
                <a:cubicBezTo>
                  <a:pt x="330678" y="15502"/>
                  <a:pt x="349638" y="28262"/>
                  <a:pt x="1205606" y="63321"/>
                </a:cubicBezTo>
                <a:cubicBezTo>
                  <a:pt x="2061574" y="98380"/>
                  <a:pt x="2917542" y="218106"/>
                  <a:pt x="3773510" y="295499"/>
                </a:cubicBezTo>
                <a:cubicBezTo>
                  <a:pt x="4633532" y="395668"/>
                  <a:pt x="5474236" y="517301"/>
                  <a:pt x="6314941" y="638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5BC1A-2617-2D46-B98B-D1B1EFA7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33A0-64C4-4B28-A9D3-94D75F07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points in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7ADD4-8EBF-4CE1-AD7A-3B7088DA6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STM is not crazy expensive anymore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DB community has for decades leveraged workload knowledge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extend STO to support many more workloads efficiently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D7D83-D5C9-214E-997D-75E334D6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1285-59F3-054E-B589-50171C72C3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0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1750</Words>
  <Application>Microsoft Macintosh PowerPoint</Application>
  <PresentationFormat>Widescreen</PresentationFormat>
  <Paragraphs>399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Times</vt:lpstr>
      <vt:lpstr>Times New Roman</vt:lpstr>
      <vt:lpstr>Office Theme</vt:lpstr>
      <vt:lpstr>Deferred Runtime Pipelining  for contentious multicore transactions</vt:lpstr>
      <vt:lpstr>Multicore programming today…</vt:lpstr>
      <vt:lpstr>Yet developers use transactions to interact with databases and distributed systems</vt:lpstr>
      <vt:lpstr>What keeps multicore devs in the dark ages?</vt:lpstr>
      <vt:lpstr>Three main points in this talk</vt:lpstr>
      <vt:lpstr>Three main points in this talk</vt:lpstr>
      <vt:lpstr>Software Transactional Objects [EuroSys ‘16]</vt:lpstr>
      <vt:lpstr>STO inherits the performance profile of OCC</vt:lpstr>
      <vt:lpstr>Three main points in this talk</vt:lpstr>
      <vt:lpstr>Transaction chopping [Shasha et al., TODS ‘95]</vt:lpstr>
      <vt:lpstr>Runtime Pipelining [Xie et al., SOSP ‘15]</vt:lpstr>
      <vt:lpstr>Runtime Pipelining is good at high contention</vt:lpstr>
      <vt:lpstr>Problem: hard to port RP to STO</vt:lpstr>
      <vt:lpstr>Three main points in this talk</vt:lpstr>
      <vt:lpstr>Strawman</vt:lpstr>
      <vt:lpstr>Strawman</vt:lpstr>
      <vt:lpstr>Strawman</vt:lpstr>
      <vt:lpstr>Strawman</vt:lpstr>
      <vt:lpstr>Strawman</vt:lpstr>
      <vt:lpstr>Deferred Runtime Pipelining (DRP)</vt:lpstr>
      <vt:lpstr>Example of DRP (actual syntax is less verbose)</vt:lpstr>
      <vt:lpstr>Example of DRP (actual syntax is less verbose)</vt:lpstr>
      <vt:lpstr>Example of DRP (actual syntax is less verbose)</vt:lpstr>
      <vt:lpstr>Example of DRP (actual syntax is less verbose)</vt:lpstr>
      <vt:lpstr>Example of DRP (actual syntax is less verbose)</vt:lpstr>
      <vt:lpstr>PowerPoint Presentation</vt:lpstr>
      <vt:lpstr>DRP also supports legacy transactions</vt:lpstr>
      <vt:lpstr>Evaluation questions (more in the paper)</vt:lpstr>
      <vt:lpstr>How does DRP perform on standard benchmarks?</vt:lpstr>
      <vt:lpstr>TPC-C workload</vt:lpstr>
      <vt:lpstr>Evaluation questions (more in the paper)</vt:lpstr>
      <vt:lpstr>TPC-C with varying contention (32 threads)</vt:lpstr>
      <vt:lpstr>Summary</vt:lpstr>
      <vt:lpstr>STAMP Results (32 threads)</vt:lpstr>
      <vt:lpstr>Impact of async txs at high contention</vt:lpstr>
      <vt:lpstr>Actual syntax</vt:lpstr>
      <vt:lpstr>Lots more in the paper</vt:lpstr>
      <vt:lpstr>Avoiding rank mismatch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Deferred Runtime Pipelining  for contentious multicore transactions</dc:title>
  <dc:creator>Angel, Sebastian G</dc:creator>
  <cp:lastModifiedBy>Angel, Sebastian G</cp:lastModifiedBy>
  <cp:revision>1</cp:revision>
  <dcterms:created xsi:type="dcterms:W3CDTF">2019-03-01T22:17:01Z</dcterms:created>
  <dcterms:modified xsi:type="dcterms:W3CDTF">2019-04-01T13:00:36Z</dcterms:modified>
</cp:coreProperties>
</file>