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58" r:id="rId6"/>
    <p:sldId id="261" r:id="rId7"/>
    <p:sldId id="267" r:id="rId8"/>
    <p:sldId id="269" r:id="rId9"/>
    <p:sldId id="274" r:id="rId10"/>
    <p:sldId id="270" r:id="rId11"/>
    <p:sldId id="271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Angel" initials="SA" lastIdx="1" clrIdx="0">
    <p:extLst>
      <p:ext uri="{19B8F6BF-5375-455C-9EA6-DF929625EA0E}">
        <p15:presenceInfo xmlns:p15="http://schemas.microsoft.com/office/powerpoint/2012/main" userId="S-1-5-21-124525095-708259637-1543119021-18463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F7F7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62784" autoAdjust="0"/>
  </p:normalViewPr>
  <p:slideViewPr>
    <p:cSldViewPr snapToGrid="0">
      <p:cViewPr varScale="1">
        <p:scale>
          <a:sx n="42" d="100"/>
          <a:sy n="42" d="100"/>
        </p:scale>
        <p:origin x="8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F6C-7B2D-446E-9377-7235AE8B7F3A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881FA-677B-4751-96AF-A0017DD1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7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8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0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7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72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881FA-677B-4751-96AF-A0017DD120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0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5F44-5DA7-4CDE-999B-79CBE11DE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B732B-A593-439E-B276-369BA9B2A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ACB32-F03F-4037-9822-D8A898A4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37CE1-B7C5-4D3E-8C36-B1294070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0E6A4-8655-4E9B-A399-4B2029E8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1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4D505-78F6-454D-BE16-18FA72936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A7A7B-FB0E-44F0-B231-21022994E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4C3AC-CA2D-4A11-B226-97F3AE2E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9105-C238-4A19-8AB7-B603DFA1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4A9A5-6CF2-410F-8CF8-5F28B2CA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1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3F0413-11DB-44D5-A2F4-9165B22B9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B15B2-C624-40CC-B2B2-01940D50F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3229F-9C65-4738-8BDE-F8FB80F5E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8CFF9-357B-4A94-A3C3-237B10DE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18685-0873-41A8-92B6-68C5329E7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9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CDF7-586F-4275-9161-440574AD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EE862-ADFC-47E9-9C0D-CA5E738EF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70E42-E950-4CB3-BFD8-08EECEC5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6346-34AC-42A2-A89F-5D88873A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03B5D-2977-4F42-B4DD-FABCFA8C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4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A904-A9BB-4E0F-A0E7-4C404466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5EB99-314B-4B2B-87FD-15DDEC18B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DAE98-82C6-4863-8BE3-D8B24A7DD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3426-6285-42CD-9E11-6353F248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D8A36-C946-478B-9FEA-31BC239AB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7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7F89-C7E9-4E0E-9428-D770CB44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9FA-E2A7-4EB7-8CA5-DB7B7E5A5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6F885-5896-43D3-B354-E1E54AE4B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C7CD0-287C-4FA5-BFF1-96DB3FAF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F5187-7559-4442-A938-359E400C8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D31C2-0437-4CAC-928D-C88F4838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3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ECFF4-C6B7-410A-8602-E7171CA7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F33FF-1286-413E-AF76-CA029A820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B1290-F2B1-484F-A379-42AA0C81D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665EAF-A168-45B4-BCB2-7C86DBD9A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F893D-3209-48FA-9DA1-B4ECA0A43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956F7A-5E98-46D5-B5C2-2FC75B86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97B49-34CD-4D4E-B0A2-E3773D61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4EAF-B961-459C-BBE6-B7C5FAA3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3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9D21-1982-4FA9-9C45-535419ECF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9890C4-A42A-4D4C-9177-F902417B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7436B8-920D-4D2E-97AC-D24A20E2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C0929-D880-4FDF-8F22-2FDB5354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5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FAB0A4-F2E4-4E14-87E7-E6A8AFF5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23830-FD70-4AE4-8E50-0EEAF6FE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4FADF-EC53-4E3E-B891-B1979141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1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D5AAF-9ED8-41FC-98EF-0A94F777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80538-FC85-4563-8881-E4EDC6704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A1791-15EA-47C1-92A0-8A49C6EFA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C6E08-0D33-445B-8685-5EFD1F21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C5E51-875E-4BC1-A44C-7649BB0C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C0758-0A3E-4125-9977-ACD28356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0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0E6B7-1A19-4209-BC40-04868E3D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FF9D0-D6D6-4646-9EA6-1184908C7C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C8925-86DE-4A9B-9D54-883BF6F36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B74A9-1C4E-49D0-A874-0DAC5006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F361D-B324-4BE1-95AC-9C8193BB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7F9FD-4DC8-455F-82D8-2FD7DDDB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8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4D7452-F750-41D5-8B86-357DC7E6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C2F43-038C-47F6-8100-1844E8A87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D473F-0AD2-406E-9BD9-C8A8CFCC8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5C9D9-0F4E-4C47-A7E6-ED73E7F12711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996EE-346A-464B-B356-FB3C31E59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C0D57-FA25-4EE1-B44D-C9DA2E89D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488C-8B35-440C-A7DB-891719AF7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3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ltech.co.uk/Products/Answering-Machines/ATL/ATL-Delta-40-Answering-Machine.aspx" TargetMode="Externa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ltech.co.uk/Products/Answering-Machines/ATL/ATL-Delta-40-Answering-Machine.asp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Evil_red.svg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Evil_red.svg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Evil_red.svg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1EEE-271F-4D3B-A4A7-46F52D695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latin typeface="+mn-lt"/>
              </a:rPr>
              <a:t>What’s a little leakage between friends?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3AFB5-8365-4C5C-8636-C11256B35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75" y="3602038"/>
            <a:ext cx="34671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Sebastian Angel</a:t>
            </a:r>
          </a:p>
          <a:p>
            <a:r>
              <a:rPr lang="en-US" sz="3200" dirty="0"/>
              <a:t>UPenn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7E6B921-5CE0-4681-A392-DBA3D6D6B633}"/>
              </a:ext>
            </a:extLst>
          </p:cNvPr>
          <p:cNvSpPr txBox="1">
            <a:spLocks/>
          </p:cNvSpPr>
          <p:nvPr/>
        </p:nvSpPr>
        <p:spPr>
          <a:xfrm>
            <a:off x="4514850" y="3602038"/>
            <a:ext cx="34671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David Lazar</a:t>
            </a:r>
          </a:p>
          <a:p>
            <a:r>
              <a:rPr lang="en-US" sz="3200" dirty="0"/>
              <a:t>MIT CSAIL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381823A-12D5-4B28-B5BD-8812118D83DD}"/>
              </a:ext>
            </a:extLst>
          </p:cNvPr>
          <p:cNvSpPr txBox="1">
            <a:spLocks/>
          </p:cNvSpPr>
          <p:nvPr/>
        </p:nvSpPr>
        <p:spPr>
          <a:xfrm>
            <a:off x="7343775" y="3602038"/>
            <a:ext cx="34671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/>
              <a:t>Ioanna</a:t>
            </a:r>
            <a:r>
              <a:rPr lang="en-US" sz="3200" dirty="0"/>
              <a:t> </a:t>
            </a:r>
            <a:r>
              <a:rPr lang="en-US" sz="3200" dirty="0" err="1"/>
              <a:t>Tzialla</a:t>
            </a:r>
            <a:endParaRPr lang="en-US" sz="3200" dirty="0"/>
          </a:p>
          <a:p>
            <a:r>
              <a:rPr lang="en-US" sz="3200" dirty="0"/>
              <a:t>NYU</a:t>
            </a:r>
          </a:p>
        </p:txBody>
      </p:sp>
    </p:spTree>
    <p:extLst>
      <p:ext uri="{BB962C8B-B14F-4D97-AF65-F5344CB8AC3E}">
        <p14:creationId xmlns:p14="http://schemas.microsoft.com/office/powerpoint/2010/main" val="425323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78774-7962-427D-969D-FBA127E4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 private answering machine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0776C3-5FF6-4D2D-BBBF-5DA3CCD299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90" b="89790" l="9400" r="91900">
                        <a14:foregroundMark x1="39700" y1="63497" x2="50700" y2="47133"/>
                        <a14:foregroundMark x1="50700" y1="47133" x2="55700" y2="71189"/>
                        <a14:foregroundMark x1="55700" y1="71189" x2="36700" y2="63776"/>
                        <a14:foregroundMark x1="36700" y1="63776" x2="32800" y2="36364"/>
                        <a14:foregroundMark x1="32800" y1="36364" x2="50100" y2="30490"/>
                        <a14:foregroundMark x1="50100" y1="30490" x2="58700" y2="50909"/>
                        <a14:foregroundMark x1="58700" y1="50909" x2="43800" y2="66294"/>
                        <a14:foregroundMark x1="43800" y1="66294" x2="25900" y2="60140"/>
                        <a14:foregroundMark x1="25900" y1="60140" x2="41500" y2="44895"/>
                        <a14:foregroundMark x1="41500" y1="44895" x2="59800" y2="55944"/>
                        <a14:foregroundMark x1="59800" y1="55944" x2="46400" y2="71189"/>
                        <a14:foregroundMark x1="46400" y1="71189" x2="42800" y2="30629"/>
                        <a14:foregroundMark x1="42800" y1="30629" x2="52900" y2="48671"/>
                        <a14:foregroundMark x1="52900" y1="48671" x2="52800" y2="52168"/>
                        <a14:foregroundMark x1="83800" y1="43497" x2="91900" y2="44755"/>
                        <a14:foregroundMark x1="56900" y1="55245" x2="42600" y2="66993"/>
                        <a14:foregroundMark x1="42600" y1="66993" x2="35000" y2="46993"/>
                        <a14:foregroundMark x1="35000" y1="46993" x2="44600" y2="27273"/>
                        <a14:foregroundMark x1="44600" y1="27273" x2="40300" y2="54406"/>
                        <a14:foregroundMark x1="11900" y1="45175" x2="9400" y2="46993"/>
                        <a14:foregroundMark x1="90300" y1="43497" x2="91300" y2="469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460977" y="2715333"/>
            <a:ext cx="2638425" cy="18864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06E548-95A7-44C8-B512-4C7D1103FD4C}"/>
              </a:ext>
            </a:extLst>
          </p:cNvPr>
          <p:cNvSpPr txBox="1"/>
          <p:nvPr/>
        </p:nvSpPr>
        <p:spPr>
          <a:xfrm>
            <a:off x="3131612" y="1690688"/>
            <a:ext cx="529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Capacity </a:t>
            </a:r>
            <a:r>
              <a:rPr lang="en-US" sz="2400" b="1" i="1" dirty="0"/>
              <a:t>k</a:t>
            </a:r>
            <a:r>
              <a:rPr lang="en-US" sz="2400" dirty="0"/>
              <a:t> (# of concurrent conversation)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C9B36F-4840-4155-B6CB-738D6BE03360}"/>
              </a:ext>
            </a:extLst>
          </p:cNvPr>
          <p:cNvCxnSpPr>
            <a:cxnSpLocks/>
          </p:cNvCxnSpPr>
          <p:nvPr/>
        </p:nvCxnSpPr>
        <p:spPr>
          <a:xfrm>
            <a:off x="5780190" y="2130461"/>
            <a:ext cx="0" cy="5402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39F3147-1B47-4C6B-B843-EE4A3D1235BD}"/>
              </a:ext>
            </a:extLst>
          </p:cNvPr>
          <p:cNvCxnSpPr>
            <a:cxnSpLocks/>
          </p:cNvCxnSpPr>
          <p:nvPr/>
        </p:nvCxnSpPr>
        <p:spPr>
          <a:xfrm>
            <a:off x="2922690" y="3607923"/>
            <a:ext cx="124777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3891614-146E-4E20-AC30-4AE2B2C46CA4}"/>
              </a:ext>
            </a:extLst>
          </p:cNvPr>
          <p:cNvSpPr txBox="1"/>
          <p:nvPr/>
        </p:nvSpPr>
        <p:spPr>
          <a:xfrm>
            <a:off x="1360590" y="33770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Callers  </a:t>
            </a:r>
            <a:r>
              <a:rPr lang="en-US" sz="2400" b="1" i="1" dirty="0"/>
              <a:t>C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6AADF5C-06AE-4E93-BFEF-F5D2B28DD3C9}"/>
              </a:ext>
            </a:extLst>
          </p:cNvPr>
          <p:cNvCxnSpPr>
            <a:cxnSpLocks/>
          </p:cNvCxnSpPr>
          <p:nvPr/>
        </p:nvCxnSpPr>
        <p:spPr>
          <a:xfrm>
            <a:off x="7304190" y="3541247"/>
            <a:ext cx="124777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8893E66-7246-4286-9EB8-F4459E980328}"/>
              </a:ext>
            </a:extLst>
          </p:cNvPr>
          <p:cNvSpPr txBox="1"/>
          <p:nvPr/>
        </p:nvSpPr>
        <p:spPr>
          <a:xfrm>
            <a:off x="8637690" y="3125748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Chosen callers</a:t>
            </a:r>
            <a:r>
              <a:rPr lang="en-US" sz="2400" b="1" i="1" dirty="0"/>
              <a:t> </a:t>
            </a:r>
            <a:r>
              <a:rPr lang="en-US" sz="2400" dirty="0"/>
              <a:t>(at most </a:t>
            </a:r>
            <a:r>
              <a:rPr lang="en-US" sz="2400" b="1" i="1" dirty="0"/>
              <a:t>k</a:t>
            </a:r>
            <a:r>
              <a:rPr lang="en-US" sz="2400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6BE5FA-A294-4F67-8606-292B1A839812}"/>
              </a:ext>
            </a:extLst>
          </p:cNvPr>
          <p:cNvSpPr txBox="1"/>
          <p:nvPr/>
        </p:nvSpPr>
        <p:spPr>
          <a:xfrm>
            <a:off x="466725" y="4783546"/>
            <a:ext cx="10456965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Privacy</a:t>
            </a:r>
            <a:r>
              <a:rPr lang="en-US" sz="2400" dirty="0"/>
              <a:t>:  Any subset of callers in </a:t>
            </a:r>
            <a:r>
              <a:rPr lang="en-US" sz="2400" b="1" i="1" dirty="0"/>
              <a:t>C</a:t>
            </a:r>
            <a:r>
              <a:rPr lang="en-US" sz="2400" dirty="0"/>
              <a:t> does not learn whether there were other callers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Liveness</a:t>
            </a:r>
            <a:r>
              <a:rPr lang="en-US" sz="2400" dirty="0"/>
              <a:t>: Eventually a caller gets through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Efficiency: </a:t>
            </a:r>
            <a:r>
              <a:rPr lang="en-US" sz="2400" dirty="0"/>
              <a:t>Capacity is lower than the max number of possible callers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415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C1BE0-DEFF-4D20-BA0B-4F956A67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395" y="1307465"/>
            <a:ext cx="10515600" cy="260921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dirty="0"/>
              <a:t>Is there a </a:t>
            </a:r>
            <a:r>
              <a:rPr lang="en-US" sz="5400" b="1" dirty="0"/>
              <a:t>private</a:t>
            </a:r>
            <a:r>
              <a:rPr lang="en-US" sz="5400" dirty="0"/>
              <a:t>, </a:t>
            </a:r>
            <a:r>
              <a:rPr lang="en-US" sz="5400" b="1" dirty="0"/>
              <a:t>live</a:t>
            </a:r>
            <a:r>
              <a:rPr lang="en-US" sz="5400" dirty="0"/>
              <a:t>,</a:t>
            </a:r>
            <a:r>
              <a:rPr lang="en-US" sz="5400" b="1" dirty="0"/>
              <a:t> </a:t>
            </a:r>
            <a:r>
              <a:rPr lang="en-US" sz="5400" dirty="0"/>
              <a:t>and </a:t>
            </a:r>
            <a:r>
              <a:rPr lang="en-US" sz="5400" b="1" dirty="0"/>
              <a:t>efficient </a:t>
            </a:r>
            <a:r>
              <a:rPr lang="en-US" sz="5400" dirty="0"/>
              <a:t>answering machine?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F0A8CA-756D-4C92-BDDC-BE3FF83C6101}"/>
              </a:ext>
            </a:extLst>
          </p:cNvPr>
          <p:cNvSpPr txBox="1"/>
          <p:nvPr/>
        </p:nvSpPr>
        <p:spPr>
          <a:xfrm>
            <a:off x="2109663" y="4434840"/>
            <a:ext cx="7683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Not possible without some assumptions</a:t>
            </a:r>
          </a:p>
        </p:txBody>
      </p:sp>
    </p:spTree>
    <p:extLst>
      <p:ext uri="{BB962C8B-B14F-4D97-AF65-F5344CB8AC3E}">
        <p14:creationId xmlns:p14="http://schemas.microsoft.com/office/powerpoint/2010/main" val="320598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78774-7962-427D-969D-FBA127E4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(has many limitations)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0776C3-5FF6-4D2D-BBBF-5DA3CCD29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0" b="89790" l="9400" r="91900">
                        <a14:foregroundMark x1="39700" y1="63497" x2="50700" y2="47133"/>
                        <a14:foregroundMark x1="50700" y1="47133" x2="55700" y2="71189"/>
                        <a14:foregroundMark x1="55700" y1="71189" x2="36700" y2="63776"/>
                        <a14:foregroundMark x1="36700" y1="63776" x2="32800" y2="36364"/>
                        <a14:foregroundMark x1="32800" y1="36364" x2="50100" y2="30490"/>
                        <a14:foregroundMark x1="50100" y1="30490" x2="58700" y2="50909"/>
                        <a14:foregroundMark x1="58700" y1="50909" x2="43800" y2="66294"/>
                        <a14:foregroundMark x1="43800" y1="66294" x2="25900" y2="60140"/>
                        <a14:foregroundMark x1="25900" y1="60140" x2="41500" y2="44895"/>
                        <a14:foregroundMark x1="41500" y1="44895" x2="59800" y2="55944"/>
                        <a14:foregroundMark x1="59800" y1="55944" x2="46400" y2="71189"/>
                        <a14:foregroundMark x1="46400" y1="71189" x2="42800" y2="30629"/>
                        <a14:foregroundMark x1="42800" y1="30629" x2="52900" y2="48671"/>
                        <a14:foregroundMark x1="52900" y1="48671" x2="52800" y2="52168"/>
                        <a14:foregroundMark x1="83800" y1="43497" x2="91900" y2="44755"/>
                        <a14:foregroundMark x1="56900" y1="55245" x2="42600" y2="66993"/>
                        <a14:foregroundMark x1="42600" y1="66993" x2="35000" y2="46993"/>
                        <a14:foregroundMark x1="35000" y1="46993" x2="44600" y2="27273"/>
                        <a14:foregroundMark x1="44600" y1="27273" x2="40300" y2="54406"/>
                        <a14:foregroundMark x1="11900" y1="45175" x2="9400" y2="46993"/>
                        <a14:foregroundMark x1="90300" y1="43497" x2="91300" y2="469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60977" y="2715333"/>
            <a:ext cx="2638425" cy="18864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06E548-95A7-44C8-B512-4C7D1103FD4C}"/>
              </a:ext>
            </a:extLst>
          </p:cNvPr>
          <p:cNvSpPr txBox="1"/>
          <p:nvPr/>
        </p:nvSpPr>
        <p:spPr>
          <a:xfrm>
            <a:off x="3148038" y="1636752"/>
            <a:ext cx="4772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Capacity </a:t>
            </a:r>
            <a:r>
              <a:rPr lang="en-US" sz="2400" b="1" i="1" dirty="0"/>
              <a:t>k</a:t>
            </a:r>
            <a:r>
              <a:rPr lang="en-US" sz="2400" dirty="0"/>
              <a:t>, max number of friends </a:t>
            </a:r>
            <a:r>
              <a:rPr lang="en-US" sz="2400" b="1" dirty="0"/>
              <a:t>m</a:t>
            </a:r>
            <a:endParaRPr lang="en-US" sz="2400" b="1" dirty="0">
              <a:latin typeface="Algerian" panose="04020705040A02060702" pitchFamily="82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C9B36F-4840-4155-B6CB-738D6BE03360}"/>
              </a:ext>
            </a:extLst>
          </p:cNvPr>
          <p:cNvCxnSpPr>
            <a:cxnSpLocks/>
          </p:cNvCxnSpPr>
          <p:nvPr/>
        </p:nvCxnSpPr>
        <p:spPr>
          <a:xfrm>
            <a:off x="5780190" y="2130461"/>
            <a:ext cx="0" cy="5402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39F3147-1B47-4C6B-B843-EE4A3D1235BD}"/>
              </a:ext>
            </a:extLst>
          </p:cNvPr>
          <p:cNvCxnSpPr>
            <a:cxnSpLocks/>
          </p:cNvCxnSpPr>
          <p:nvPr/>
        </p:nvCxnSpPr>
        <p:spPr>
          <a:xfrm>
            <a:off x="2922690" y="3607923"/>
            <a:ext cx="124777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3891614-146E-4E20-AC30-4AE2B2C46CA4}"/>
              </a:ext>
            </a:extLst>
          </p:cNvPr>
          <p:cNvSpPr txBox="1"/>
          <p:nvPr/>
        </p:nvSpPr>
        <p:spPr>
          <a:xfrm>
            <a:off x="975360" y="3377090"/>
            <a:ext cx="1882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Callers  </a:t>
            </a:r>
            <a:r>
              <a:rPr lang="en-US" sz="2400" b="1" i="1" dirty="0"/>
              <a:t>C</a:t>
            </a:r>
          </a:p>
          <a:p>
            <a:pPr algn="ctr"/>
            <a:r>
              <a:rPr lang="en-US" sz="2400" dirty="0"/>
              <a:t>(at most </a:t>
            </a:r>
            <a:r>
              <a:rPr lang="en-US" sz="2400" b="1" i="1" dirty="0"/>
              <a:t>m</a:t>
            </a:r>
            <a:r>
              <a:rPr lang="en-US" sz="2400" dirty="0"/>
              <a:t>)</a:t>
            </a:r>
            <a:endParaRPr lang="en-US" sz="2400" b="1" i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6AADF5C-06AE-4E93-BFEF-F5D2B28DD3C9}"/>
              </a:ext>
            </a:extLst>
          </p:cNvPr>
          <p:cNvCxnSpPr>
            <a:cxnSpLocks/>
          </p:cNvCxnSpPr>
          <p:nvPr/>
        </p:nvCxnSpPr>
        <p:spPr>
          <a:xfrm>
            <a:off x="7304190" y="3541247"/>
            <a:ext cx="124777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8893E66-7246-4286-9EB8-F4459E980328}"/>
              </a:ext>
            </a:extLst>
          </p:cNvPr>
          <p:cNvSpPr txBox="1"/>
          <p:nvPr/>
        </p:nvSpPr>
        <p:spPr>
          <a:xfrm>
            <a:off x="8637690" y="3125748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Chosen callers</a:t>
            </a:r>
            <a:r>
              <a:rPr lang="en-US" sz="2400" b="1" i="1" dirty="0"/>
              <a:t> </a:t>
            </a:r>
            <a:r>
              <a:rPr lang="en-US" sz="2400" dirty="0"/>
              <a:t>(at most</a:t>
            </a:r>
            <a:r>
              <a:rPr lang="en-US" sz="2400" b="1" dirty="0"/>
              <a:t> </a:t>
            </a:r>
            <a:r>
              <a:rPr lang="en-US" sz="2400" b="1" i="1" dirty="0"/>
              <a:t>k</a:t>
            </a:r>
            <a:r>
              <a:rPr lang="en-US" sz="2400" dirty="0"/>
              <a:t>)</a:t>
            </a:r>
          </a:p>
        </p:txBody>
      </p:sp>
      <p:sp>
        <p:nvSpPr>
          <p:cNvPr id="4" name="Double Bracket 3">
            <a:extLst>
              <a:ext uri="{FF2B5EF4-FFF2-40B4-BE49-F238E27FC236}">
                <a16:creationId xmlns:a16="http://schemas.microsoft.com/office/drawing/2014/main" id="{3DF9F430-D0CF-45B8-8828-1139356E0BFB}"/>
              </a:ext>
            </a:extLst>
          </p:cNvPr>
          <p:cNvSpPr/>
          <p:nvPr/>
        </p:nvSpPr>
        <p:spPr>
          <a:xfrm>
            <a:off x="2143125" y="4518821"/>
            <a:ext cx="7191375" cy="1605788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67197-7757-4D36-8613-A16A41E77A34}"/>
              </a:ext>
            </a:extLst>
          </p:cNvPr>
          <p:cNvSpPr txBox="1"/>
          <p:nvPr/>
        </p:nvSpPr>
        <p:spPr>
          <a:xfrm>
            <a:off x="2437030" y="4665894"/>
            <a:ext cx="6686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Statically map from callers to rounds (mod </a:t>
            </a:r>
            <a:r>
              <a:rPr lang="en-US" sz="2400" b="1" i="1" dirty="0"/>
              <a:t>m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 most k callers assigned to a given 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client calls during allocated round, let it through</a:t>
            </a:r>
          </a:p>
        </p:txBody>
      </p:sp>
    </p:spTree>
    <p:extLst>
      <p:ext uri="{BB962C8B-B14F-4D97-AF65-F5344CB8AC3E}">
        <p14:creationId xmlns:p14="http://schemas.microsoft.com/office/powerpoint/2010/main" val="381200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EB5A-CD3D-4F53-8C33-8DB77C5F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our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3EA4C-54DE-4FF6-972E-EAC047B1F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Requires clients to set a bound on number of friends</a:t>
            </a:r>
          </a:p>
          <a:p>
            <a:pPr lvl="1"/>
            <a:r>
              <a:rPr lang="en-US" dirty="0"/>
              <a:t>And this bound might leak</a:t>
            </a:r>
          </a:p>
          <a:p>
            <a:pPr lvl="1"/>
            <a:endParaRPr lang="en-US" dirty="0"/>
          </a:p>
          <a:p>
            <a:r>
              <a:rPr lang="en-US" dirty="0"/>
              <a:t>Introduces high latency</a:t>
            </a:r>
          </a:p>
          <a:p>
            <a:pPr lvl="1"/>
            <a:r>
              <a:rPr lang="en-US" dirty="0"/>
              <a:t>Lower capacity or more friends =&gt; higher latency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Needs additional mechanisms: </a:t>
            </a:r>
          </a:p>
          <a:p>
            <a:pPr lvl="1"/>
            <a:r>
              <a:rPr lang="en-US" dirty="0"/>
              <a:t>A might assign to B round 1, but B might assign to A round 3</a:t>
            </a:r>
          </a:p>
          <a:p>
            <a:pPr lvl="1"/>
            <a:r>
              <a:rPr lang="en-US" dirty="0"/>
              <a:t>Need overlapping rounds (or messages can’t be ephemeral) to communicate</a:t>
            </a:r>
          </a:p>
        </p:txBody>
      </p:sp>
    </p:spTree>
    <p:extLst>
      <p:ext uri="{BB962C8B-B14F-4D97-AF65-F5344CB8AC3E}">
        <p14:creationId xmlns:p14="http://schemas.microsoft.com/office/powerpoint/2010/main" val="4046039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F96A-654E-4F32-9E52-1D5948F8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1414B-3C8A-464A-AAD2-E71993EC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Existing MPM systems that support dialing are susceptible to compromised friend attacks</a:t>
            </a:r>
          </a:p>
          <a:p>
            <a:pPr lvl="1"/>
            <a:r>
              <a:rPr lang="en-US" dirty="0"/>
              <a:t>These attacks enable existing disclosure, intersection, hitting set attacks</a:t>
            </a:r>
          </a:p>
          <a:p>
            <a:endParaRPr lang="en-US" dirty="0"/>
          </a:p>
          <a:p>
            <a:r>
              <a:rPr lang="en-US" dirty="0"/>
              <a:t>Can prevent attacks with all-to-all communication</a:t>
            </a:r>
          </a:p>
          <a:p>
            <a:pPr lvl="1"/>
            <a:r>
              <a:rPr lang="en-US" dirty="0"/>
              <a:t>But this leads to high network costs</a:t>
            </a:r>
          </a:p>
          <a:p>
            <a:endParaRPr lang="en-US" dirty="0"/>
          </a:p>
          <a:p>
            <a:r>
              <a:rPr lang="en-US" dirty="0"/>
              <a:t>Can prevent attack with a private answering machine</a:t>
            </a:r>
          </a:p>
          <a:p>
            <a:pPr lvl="1"/>
            <a:r>
              <a:rPr lang="en-US" dirty="0"/>
              <a:t>But our proposal has many limitations</a:t>
            </a:r>
          </a:p>
          <a:p>
            <a:pPr lvl="1"/>
            <a:r>
              <a:rPr lang="en-US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60103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776EB-F8E6-43B0-9515-8D096584A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Metadata-private messaging (MPM)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AEA06-3971-4206-915F-50A4303C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bidirectional communication without leaking metadata to:</a:t>
            </a:r>
          </a:p>
          <a:p>
            <a:pPr lvl="1"/>
            <a:r>
              <a:rPr lang="en-US" dirty="0"/>
              <a:t>Network providers</a:t>
            </a:r>
          </a:p>
          <a:p>
            <a:pPr lvl="1"/>
            <a:r>
              <a:rPr lang="en-US" dirty="0"/>
              <a:t>Servers used to proxy messages</a:t>
            </a:r>
          </a:p>
          <a:p>
            <a:pPr lvl="1"/>
            <a:r>
              <a:rPr lang="en-US" dirty="0"/>
              <a:t>Users not involved in the communication</a:t>
            </a:r>
          </a:p>
          <a:p>
            <a:pPr lvl="1"/>
            <a:endParaRPr lang="en-US" dirty="0"/>
          </a:p>
          <a:p>
            <a:r>
              <a:rPr lang="en-US" dirty="0"/>
              <a:t>Anonymity is not a goal (sender and recipient know each other)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Recent examples:</a:t>
            </a:r>
          </a:p>
          <a:p>
            <a:pPr marL="457200" lvl="1" indent="0">
              <a:buNone/>
            </a:pPr>
            <a:r>
              <a:rPr lang="en-US" dirty="0"/>
              <a:t>Vuvuzela [SOSP ‘15], </a:t>
            </a:r>
            <a:r>
              <a:rPr lang="en-US" dirty="0" err="1"/>
              <a:t>Pung</a:t>
            </a:r>
            <a:r>
              <a:rPr lang="en-US" dirty="0"/>
              <a:t> [OSDI ‘16], Stadium [SOSP ‘17], Atom [SOSP ‘17], </a:t>
            </a:r>
            <a:r>
              <a:rPr lang="en-US" dirty="0" err="1"/>
              <a:t>MCMix</a:t>
            </a:r>
            <a:r>
              <a:rPr lang="en-US" dirty="0"/>
              <a:t> [USENIX Security ‘17], Karaoke [OSDI ‘18]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4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6693-2B22-4D1E-B7B1-03B453CF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17"/>
            <a:ext cx="10515600" cy="1325563"/>
          </a:xfrm>
        </p:spPr>
        <p:txBody>
          <a:bodyPr/>
          <a:lstStyle/>
          <a:p>
            <a:r>
              <a:rPr lang="en-US" dirty="0"/>
              <a:t>Straw man MPM system</a:t>
            </a:r>
          </a:p>
        </p:txBody>
      </p:sp>
      <p:pic>
        <p:nvPicPr>
          <p:cNvPr id="9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19A8BDE-36EC-454A-9B96-580AE42C435C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73" y="1820520"/>
            <a:ext cx="1812599" cy="1070930"/>
          </a:xfrm>
          <a:prstGeom prst="rect">
            <a:avLst/>
          </a:prstGeom>
        </p:spPr>
      </p:pic>
      <p:pic>
        <p:nvPicPr>
          <p:cNvPr id="10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5DEB408F-F805-46E5-B2CB-07403DD78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73" y="3004297"/>
            <a:ext cx="1812599" cy="1070930"/>
          </a:xfrm>
          <a:prstGeom prst="rect">
            <a:avLst/>
          </a:prstGeom>
        </p:spPr>
      </p:pic>
      <p:sp>
        <p:nvSpPr>
          <p:cNvPr id="11" name="TextBox 45">
            <a:extLst>
              <a:ext uri="{FF2B5EF4-FFF2-40B4-BE49-F238E27FC236}">
                <a16:creationId xmlns:a16="http://schemas.microsoft.com/office/drawing/2014/main" id="{5DB11C62-F4A4-4E4A-BB29-F46BDF7725F2}"/>
              </a:ext>
            </a:extLst>
          </p:cNvPr>
          <p:cNvSpPr txBox="1"/>
          <p:nvPr/>
        </p:nvSpPr>
        <p:spPr>
          <a:xfrm>
            <a:off x="1672816" y="193336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12" name="TextBox 47">
            <a:extLst>
              <a:ext uri="{FF2B5EF4-FFF2-40B4-BE49-F238E27FC236}">
                <a16:creationId xmlns:a16="http://schemas.microsoft.com/office/drawing/2014/main" id="{C665E2BE-E801-4FD1-8F07-774086F9AAC7}"/>
              </a:ext>
            </a:extLst>
          </p:cNvPr>
          <p:cNvSpPr txBox="1"/>
          <p:nvPr/>
        </p:nvSpPr>
        <p:spPr>
          <a:xfrm>
            <a:off x="1655818" y="312273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  <p:pic>
        <p:nvPicPr>
          <p:cNvPr id="13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EEED6A23-A205-43F1-9E48-66B041E05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80" y="4344654"/>
            <a:ext cx="1812599" cy="1070930"/>
          </a:xfrm>
          <a:prstGeom prst="rect">
            <a:avLst/>
          </a:prstGeom>
        </p:spPr>
      </p:pic>
      <p:sp>
        <p:nvSpPr>
          <p:cNvPr id="14" name="TextBox 47">
            <a:extLst>
              <a:ext uri="{FF2B5EF4-FFF2-40B4-BE49-F238E27FC236}">
                <a16:creationId xmlns:a16="http://schemas.microsoft.com/office/drawing/2014/main" id="{014CFD49-B444-46C3-8B4F-1C6CA7ABB8AD}"/>
              </a:ext>
            </a:extLst>
          </p:cNvPr>
          <p:cNvSpPr txBox="1"/>
          <p:nvPr/>
        </p:nvSpPr>
        <p:spPr>
          <a:xfrm>
            <a:off x="1730625" y="4463093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D3D75000-D790-4707-B89F-3F5BD85748E5}"/>
              </a:ext>
            </a:extLst>
          </p:cNvPr>
          <p:cNvCxnSpPr>
            <a:stCxn id="9" idx="3"/>
            <a:endCxn id="10" idx="3"/>
          </p:cNvCxnSpPr>
          <p:nvPr/>
        </p:nvCxnSpPr>
        <p:spPr>
          <a:xfrm>
            <a:off x="3124772" y="2355985"/>
            <a:ext cx="12700" cy="1183777"/>
          </a:xfrm>
          <a:prstGeom prst="curvedConnector3">
            <a:avLst>
              <a:gd name="adj1" fmla="val 180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E5EB761C-B278-427C-BD7F-4C5CE03F34EF}"/>
              </a:ext>
            </a:extLst>
          </p:cNvPr>
          <p:cNvCxnSpPr>
            <a:cxnSpLocks/>
            <a:stCxn id="9" idx="3"/>
            <a:endCxn id="13" idx="3"/>
          </p:cNvCxnSpPr>
          <p:nvPr/>
        </p:nvCxnSpPr>
        <p:spPr>
          <a:xfrm>
            <a:off x="3124772" y="2355985"/>
            <a:ext cx="74807" cy="2524134"/>
          </a:xfrm>
          <a:prstGeom prst="curvedConnector3">
            <a:avLst>
              <a:gd name="adj1" fmla="val 100402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C85B72BD-6189-4537-82BF-4B2CECCFD902}"/>
              </a:ext>
            </a:extLst>
          </p:cNvPr>
          <p:cNvCxnSpPr>
            <a:cxnSpLocks/>
            <a:stCxn id="10" idx="1"/>
            <a:endCxn id="9" idx="1"/>
          </p:cNvCxnSpPr>
          <p:nvPr/>
        </p:nvCxnSpPr>
        <p:spPr>
          <a:xfrm rot="10800000">
            <a:off x="1312173" y="2355986"/>
            <a:ext cx="12700" cy="1183777"/>
          </a:xfrm>
          <a:prstGeom prst="curvedConnector3">
            <a:avLst>
              <a:gd name="adj1" fmla="val 1800000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17FBC2E5-14FC-4BCD-8A25-583DDE65C889}"/>
              </a:ext>
            </a:extLst>
          </p:cNvPr>
          <p:cNvCxnSpPr>
            <a:cxnSpLocks/>
            <a:stCxn id="13" idx="1"/>
            <a:endCxn id="9" idx="1"/>
          </p:cNvCxnSpPr>
          <p:nvPr/>
        </p:nvCxnSpPr>
        <p:spPr>
          <a:xfrm rot="10800000">
            <a:off x="1312174" y="2355985"/>
            <a:ext cx="74807" cy="2524134"/>
          </a:xfrm>
          <a:prstGeom prst="curvedConnector3">
            <a:avLst>
              <a:gd name="adj1" fmla="val 965828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99AA6AA-189E-4E29-9B83-661CB79ACEA5}"/>
              </a:ext>
            </a:extLst>
          </p:cNvPr>
          <p:cNvSpPr txBox="1"/>
          <p:nvPr/>
        </p:nvSpPr>
        <p:spPr>
          <a:xfrm>
            <a:off x="745809" y="5415584"/>
            <a:ext cx="3323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All-to-all communication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11EFC45-847C-4CBF-9FF3-96ED55861CC1}"/>
              </a:ext>
            </a:extLst>
          </p:cNvPr>
          <p:cNvSpPr/>
          <p:nvPr/>
        </p:nvSpPr>
        <p:spPr>
          <a:xfrm>
            <a:off x="9328607" y="1933367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F7F9524-5209-4CF9-8CC7-8C9EB743C7C0}"/>
              </a:ext>
            </a:extLst>
          </p:cNvPr>
          <p:cNvSpPr/>
          <p:nvPr/>
        </p:nvSpPr>
        <p:spPr>
          <a:xfrm>
            <a:off x="6984349" y="1964955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CF9E57F-ACB4-4B29-917C-612A63BC0351}"/>
              </a:ext>
            </a:extLst>
          </p:cNvPr>
          <p:cNvSpPr/>
          <p:nvPr/>
        </p:nvSpPr>
        <p:spPr>
          <a:xfrm>
            <a:off x="4640091" y="1964955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6FE523A7-74D3-45CB-9149-6F8FF205F5BA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229" y="2086399"/>
            <a:ext cx="1812599" cy="1070930"/>
          </a:xfrm>
          <a:prstGeom prst="rect">
            <a:avLst/>
          </a:prstGeom>
        </p:spPr>
      </p:pic>
      <p:sp>
        <p:nvSpPr>
          <p:cNvPr id="73" name="TextBox 45">
            <a:extLst>
              <a:ext uri="{FF2B5EF4-FFF2-40B4-BE49-F238E27FC236}">
                <a16:creationId xmlns:a16="http://schemas.microsoft.com/office/drawing/2014/main" id="{B1810BB7-B2A8-40A6-B5AB-703ECABE5E7B}"/>
              </a:ext>
            </a:extLst>
          </p:cNvPr>
          <p:cNvSpPr txBox="1"/>
          <p:nvPr/>
        </p:nvSpPr>
        <p:spPr>
          <a:xfrm>
            <a:off x="5097872" y="219924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pic>
        <p:nvPicPr>
          <p:cNvPr id="74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8A0448C-EFB0-45B5-94B2-9CD9998EA0F3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229" y="3477049"/>
            <a:ext cx="1812599" cy="1070930"/>
          </a:xfrm>
          <a:prstGeom prst="rect">
            <a:avLst/>
          </a:prstGeom>
        </p:spPr>
      </p:pic>
      <p:sp>
        <p:nvSpPr>
          <p:cNvPr id="75" name="TextBox 45">
            <a:extLst>
              <a:ext uri="{FF2B5EF4-FFF2-40B4-BE49-F238E27FC236}">
                <a16:creationId xmlns:a16="http://schemas.microsoft.com/office/drawing/2014/main" id="{FA9C70ED-FE63-4A5C-8599-9F31BECFF016}"/>
              </a:ext>
            </a:extLst>
          </p:cNvPr>
          <p:cNvSpPr txBox="1"/>
          <p:nvPr/>
        </p:nvSpPr>
        <p:spPr>
          <a:xfrm>
            <a:off x="5097872" y="358989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  <p:pic>
        <p:nvPicPr>
          <p:cNvPr id="76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751A01AC-4454-419C-81A2-51F04B29139A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46" y="2086399"/>
            <a:ext cx="1812599" cy="1070930"/>
          </a:xfrm>
          <a:prstGeom prst="rect">
            <a:avLst/>
          </a:prstGeom>
        </p:spPr>
      </p:pic>
      <p:sp>
        <p:nvSpPr>
          <p:cNvPr id="77" name="TextBox 45">
            <a:extLst>
              <a:ext uri="{FF2B5EF4-FFF2-40B4-BE49-F238E27FC236}">
                <a16:creationId xmlns:a16="http://schemas.microsoft.com/office/drawing/2014/main" id="{FEED63CA-5C27-4940-88B1-E54D8F33062C}"/>
              </a:ext>
            </a:extLst>
          </p:cNvPr>
          <p:cNvSpPr txBox="1"/>
          <p:nvPr/>
        </p:nvSpPr>
        <p:spPr>
          <a:xfrm>
            <a:off x="7456389" y="219924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pic>
        <p:nvPicPr>
          <p:cNvPr id="78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57C3C720-35C4-4FE2-9333-F72AB8E1EC9F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46" y="3477049"/>
            <a:ext cx="1812599" cy="1070930"/>
          </a:xfrm>
          <a:prstGeom prst="rect">
            <a:avLst/>
          </a:prstGeom>
        </p:spPr>
      </p:pic>
      <p:sp>
        <p:nvSpPr>
          <p:cNvPr id="79" name="TextBox 45">
            <a:extLst>
              <a:ext uri="{FF2B5EF4-FFF2-40B4-BE49-F238E27FC236}">
                <a16:creationId xmlns:a16="http://schemas.microsoft.com/office/drawing/2014/main" id="{BF3C0931-FC8D-48FB-8E00-DF15884F20CA}"/>
              </a:ext>
            </a:extLst>
          </p:cNvPr>
          <p:cNvSpPr txBox="1"/>
          <p:nvPr/>
        </p:nvSpPr>
        <p:spPr>
          <a:xfrm>
            <a:off x="7456389" y="3589896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pic>
        <p:nvPicPr>
          <p:cNvPr id="80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66F7EAC-FA71-4AD2-9F80-AE54A0FD0048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831" y="2086399"/>
            <a:ext cx="1812599" cy="1070930"/>
          </a:xfrm>
          <a:prstGeom prst="rect">
            <a:avLst/>
          </a:prstGeom>
        </p:spPr>
      </p:pic>
      <p:sp>
        <p:nvSpPr>
          <p:cNvPr id="81" name="TextBox 45">
            <a:extLst>
              <a:ext uri="{FF2B5EF4-FFF2-40B4-BE49-F238E27FC236}">
                <a16:creationId xmlns:a16="http://schemas.microsoft.com/office/drawing/2014/main" id="{B4CF4F23-BBD5-40E2-B8A9-509CCDAA5AFF}"/>
              </a:ext>
            </a:extLst>
          </p:cNvPr>
          <p:cNvSpPr txBox="1"/>
          <p:nvPr/>
        </p:nvSpPr>
        <p:spPr>
          <a:xfrm>
            <a:off x="9777474" y="219924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814D9CF-D3C2-4674-898C-144E7262165F}"/>
              </a:ext>
            </a:extLst>
          </p:cNvPr>
          <p:cNvSpPr txBox="1"/>
          <p:nvPr/>
        </p:nvSpPr>
        <p:spPr>
          <a:xfrm>
            <a:off x="4176090" y="4732599"/>
            <a:ext cx="7697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Adversary cannot distinguish between these three scenarios</a:t>
            </a:r>
          </a:p>
        </p:txBody>
      </p:sp>
    </p:spTree>
    <p:extLst>
      <p:ext uri="{BB962C8B-B14F-4D97-AF65-F5344CB8AC3E}">
        <p14:creationId xmlns:p14="http://schemas.microsoft.com/office/powerpoint/2010/main" val="106248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3" grpId="0"/>
      <p:bldP spid="75" grpId="0"/>
      <p:bldP spid="77" grpId="0"/>
      <p:bldP spid="79" grpId="0"/>
      <p:bldP spid="81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6693-2B22-4D1E-B7B1-03B453CF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17"/>
            <a:ext cx="10515600" cy="1325563"/>
          </a:xfrm>
        </p:spPr>
        <p:txBody>
          <a:bodyPr/>
          <a:lstStyle/>
          <a:p>
            <a:r>
              <a:rPr lang="en-US" dirty="0"/>
              <a:t>Existing MPM systems avoid broadcast</a:t>
            </a:r>
          </a:p>
        </p:txBody>
      </p:sp>
      <p:pic>
        <p:nvPicPr>
          <p:cNvPr id="9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19A8BDE-36EC-454A-9B96-580AE42C435C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73" y="1820520"/>
            <a:ext cx="1812599" cy="1070930"/>
          </a:xfrm>
          <a:prstGeom prst="rect">
            <a:avLst/>
          </a:prstGeom>
        </p:spPr>
      </p:pic>
      <p:sp>
        <p:nvSpPr>
          <p:cNvPr id="11" name="TextBox 45">
            <a:extLst>
              <a:ext uri="{FF2B5EF4-FFF2-40B4-BE49-F238E27FC236}">
                <a16:creationId xmlns:a16="http://schemas.microsoft.com/office/drawing/2014/main" id="{5DB11C62-F4A4-4E4A-BB29-F46BDF7725F2}"/>
              </a:ext>
            </a:extLst>
          </p:cNvPr>
          <p:cNvSpPr txBox="1"/>
          <p:nvPr/>
        </p:nvSpPr>
        <p:spPr>
          <a:xfrm>
            <a:off x="1672816" y="193336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pic>
        <p:nvPicPr>
          <p:cNvPr id="13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EEED6A23-A205-43F1-9E48-66B041E05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80" y="4344654"/>
            <a:ext cx="1812599" cy="1070930"/>
          </a:xfrm>
          <a:prstGeom prst="rect">
            <a:avLst/>
          </a:prstGeom>
        </p:spPr>
      </p:pic>
      <p:sp>
        <p:nvSpPr>
          <p:cNvPr id="14" name="TextBox 47">
            <a:extLst>
              <a:ext uri="{FF2B5EF4-FFF2-40B4-BE49-F238E27FC236}">
                <a16:creationId xmlns:a16="http://schemas.microsoft.com/office/drawing/2014/main" id="{014CFD49-B444-46C3-8B4F-1C6CA7ABB8AD}"/>
              </a:ext>
            </a:extLst>
          </p:cNvPr>
          <p:cNvSpPr txBox="1"/>
          <p:nvPr/>
        </p:nvSpPr>
        <p:spPr>
          <a:xfrm>
            <a:off x="1730625" y="4463093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D3D75000-D790-4707-B89F-3F5BD85748E5}"/>
              </a:ext>
            </a:extLst>
          </p:cNvPr>
          <p:cNvCxnSpPr>
            <a:cxnSpLocks/>
            <a:stCxn id="9" idx="3"/>
            <a:endCxn id="15" idx="3"/>
          </p:cNvCxnSpPr>
          <p:nvPr/>
        </p:nvCxnSpPr>
        <p:spPr>
          <a:xfrm>
            <a:off x="3124772" y="2355985"/>
            <a:ext cx="12700" cy="1183777"/>
          </a:xfrm>
          <a:prstGeom prst="curvedConnector3">
            <a:avLst>
              <a:gd name="adj1" fmla="val 180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C85B72BD-6189-4537-82BF-4B2CECCFD902}"/>
              </a:ext>
            </a:extLst>
          </p:cNvPr>
          <p:cNvCxnSpPr>
            <a:cxnSpLocks/>
            <a:stCxn id="15" idx="1"/>
            <a:endCxn id="9" idx="1"/>
          </p:cNvCxnSpPr>
          <p:nvPr/>
        </p:nvCxnSpPr>
        <p:spPr>
          <a:xfrm rot="10800000">
            <a:off x="1312173" y="2355986"/>
            <a:ext cx="12700" cy="1183777"/>
          </a:xfrm>
          <a:prstGeom prst="curvedConnector3">
            <a:avLst>
              <a:gd name="adj1" fmla="val 1800000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99AA6AA-189E-4E29-9B83-661CB79ACEA5}"/>
              </a:ext>
            </a:extLst>
          </p:cNvPr>
          <p:cNvSpPr txBox="1"/>
          <p:nvPr/>
        </p:nvSpPr>
        <p:spPr>
          <a:xfrm>
            <a:off x="1324874" y="5337832"/>
            <a:ext cx="193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Point-to-point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9EC33A-5ED0-408D-BA28-2D73BD7211D7}"/>
              </a:ext>
            </a:extLst>
          </p:cNvPr>
          <p:cNvSpPr txBox="1"/>
          <p:nvPr/>
        </p:nvSpPr>
        <p:spPr>
          <a:xfrm>
            <a:off x="3965157" y="2447399"/>
            <a:ext cx="78006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Clients send a fixed number of messages per round</a:t>
            </a:r>
          </a:p>
          <a:p>
            <a:r>
              <a:rPr lang="en-US" sz="2400" dirty="0"/>
              <a:t>    (through a proxy server, mix network, etc.)</a:t>
            </a:r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Clients are in charge of starting/multiplexing conversations</a:t>
            </a:r>
          </a:p>
        </p:txBody>
      </p:sp>
      <p:pic>
        <p:nvPicPr>
          <p:cNvPr id="15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CBFEE62-CA70-4C64-B36C-717E83531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73" y="3004297"/>
            <a:ext cx="1812599" cy="1070930"/>
          </a:xfrm>
          <a:prstGeom prst="rect">
            <a:avLst/>
          </a:prstGeom>
        </p:spPr>
      </p:pic>
      <p:sp>
        <p:nvSpPr>
          <p:cNvPr id="16" name="TextBox 47">
            <a:extLst>
              <a:ext uri="{FF2B5EF4-FFF2-40B4-BE49-F238E27FC236}">
                <a16:creationId xmlns:a16="http://schemas.microsoft.com/office/drawing/2014/main" id="{6D3106D3-41A1-4D08-82E4-CC353E74B81E}"/>
              </a:ext>
            </a:extLst>
          </p:cNvPr>
          <p:cNvSpPr txBox="1"/>
          <p:nvPr/>
        </p:nvSpPr>
        <p:spPr>
          <a:xfrm>
            <a:off x="1655818" y="312273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2972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4475CF-12C9-423C-8888-AFCF5784C149}"/>
              </a:ext>
            </a:extLst>
          </p:cNvPr>
          <p:cNvSpPr/>
          <p:nvPr/>
        </p:nvSpPr>
        <p:spPr>
          <a:xfrm>
            <a:off x="628650" y="3638550"/>
            <a:ext cx="10620375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49181C-ACAA-4C59-9233-0E4BA598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MPM systems rely on 4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65B68-5239-4C6A-AF14-4B580F85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Friend discovery: find out if friend is in the system</a:t>
            </a:r>
          </a:p>
          <a:p>
            <a:endParaRPr lang="en-US" dirty="0"/>
          </a:p>
          <a:p>
            <a:r>
              <a:rPr lang="en-US" dirty="0"/>
              <a:t>Friend request: derive a long-term shared secret</a:t>
            </a:r>
          </a:p>
          <a:p>
            <a:endParaRPr lang="en-US" dirty="0"/>
          </a:p>
          <a:p>
            <a:r>
              <a:rPr lang="en-US" dirty="0"/>
              <a:t>Dialing: derive session keys and agree on a round to start talking</a:t>
            </a:r>
          </a:p>
          <a:p>
            <a:endParaRPr lang="en-US" dirty="0"/>
          </a:p>
          <a:p>
            <a:r>
              <a:rPr lang="en-US" dirty="0"/>
              <a:t>Conversation: exchange messages using session keys</a:t>
            </a:r>
          </a:p>
        </p:txBody>
      </p:sp>
    </p:spTree>
    <p:extLst>
      <p:ext uri="{BB962C8B-B14F-4D97-AF65-F5344CB8AC3E}">
        <p14:creationId xmlns:p14="http://schemas.microsoft.com/office/powerpoint/2010/main" val="2293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6017-2531-4DA3-8E00-CB6A76DA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privacy if a friend is compromised</a:t>
            </a:r>
          </a:p>
        </p:txBody>
      </p:sp>
      <p:pic>
        <p:nvPicPr>
          <p:cNvPr id="4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AFD469D-60F9-4BB3-8D5A-BD03F42ED03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1858620"/>
            <a:ext cx="1812599" cy="1070930"/>
          </a:xfrm>
          <a:prstGeom prst="rect">
            <a:avLst/>
          </a:prstGeom>
        </p:spPr>
      </p:pic>
      <p:pic>
        <p:nvPicPr>
          <p:cNvPr id="5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CE29D56-2F33-4C26-9000-2DE89D434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3193385"/>
            <a:ext cx="1812599" cy="1070930"/>
          </a:xfrm>
          <a:prstGeom prst="rect">
            <a:avLst/>
          </a:prstGeom>
        </p:spPr>
      </p:pic>
      <p:sp>
        <p:nvSpPr>
          <p:cNvPr id="6" name="TextBox 45">
            <a:extLst>
              <a:ext uri="{FF2B5EF4-FFF2-40B4-BE49-F238E27FC236}">
                <a16:creationId xmlns:a16="http://schemas.microsoft.com/office/drawing/2014/main" id="{4D836003-CCE2-4FD8-BD09-36A2F39F775C}"/>
              </a:ext>
            </a:extLst>
          </p:cNvPr>
          <p:cNvSpPr txBox="1"/>
          <p:nvPr/>
        </p:nvSpPr>
        <p:spPr>
          <a:xfrm>
            <a:off x="3434941" y="197146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7" name="TextBox 47">
            <a:extLst>
              <a:ext uri="{FF2B5EF4-FFF2-40B4-BE49-F238E27FC236}">
                <a16:creationId xmlns:a16="http://schemas.microsoft.com/office/drawing/2014/main" id="{1E0FFE7D-5F23-47C9-9847-F5B84B737294}"/>
              </a:ext>
            </a:extLst>
          </p:cNvPr>
          <p:cNvSpPr txBox="1"/>
          <p:nvPr/>
        </p:nvSpPr>
        <p:spPr>
          <a:xfrm>
            <a:off x="3417943" y="3311824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  <p:pic>
        <p:nvPicPr>
          <p:cNvPr id="8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E212682D-B03E-4FCF-8E35-8239D7FEF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1858620"/>
            <a:ext cx="1812599" cy="1070930"/>
          </a:xfrm>
          <a:prstGeom prst="rect">
            <a:avLst/>
          </a:prstGeom>
        </p:spPr>
      </p:pic>
      <p:sp>
        <p:nvSpPr>
          <p:cNvPr id="9" name="TextBox 47">
            <a:extLst>
              <a:ext uri="{FF2B5EF4-FFF2-40B4-BE49-F238E27FC236}">
                <a16:creationId xmlns:a16="http://schemas.microsoft.com/office/drawing/2014/main" id="{01C2513F-F303-4442-BFCD-662D7AB218C3}"/>
              </a:ext>
            </a:extLst>
          </p:cNvPr>
          <p:cNvSpPr txBox="1"/>
          <p:nvPr/>
        </p:nvSpPr>
        <p:spPr>
          <a:xfrm>
            <a:off x="6531225" y="1977059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0ACFC69-83FF-4DC5-87BC-B25417168BB7}"/>
              </a:ext>
            </a:extLst>
          </p:cNvPr>
          <p:cNvCxnSpPr>
            <a:stCxn id="4" idx="3"/>
            <a:endCxn id="5" idx="3"/>
          </p:cNvCxnSpPr>
          <p:nvPr/>
        </p:nvCxnSpPr>
        <p:spPr>
          <a:xfrm>
            <a:off x="4886897" y="2394085"/>
            <a:ext cx="12700" cy="1334765"/>
          </a:xfrm>
          <a:prstGeom prst="curvedConnector3">
            <a:avLst>
              <a:gd name="adj1" fmla="val 3225000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2175A72-E14D-46D8-A736-F557CC4C01C7}"/>
              </a:ext>
            </a:extLst>
          </p:cNvPr>
          <p:cNvCxnSpPr>
            <a:cxnSpLocks/>
            <a:stCxn id="5" idx="1"/>
            <a:endCxn id="4" idx="1"/>
          </p:cNvCxnSpPr>
          <p:nvPr/>
        </p:nvCxnSpPr>
        <p:spPr>
          <a:xfrm rot="10800000">
            <a:off x="3074298" y="2394086"/>
            <a:ext cx="12700" cy="1334765"/>
          </a:xfrm>
          <a:prstGeom prst="curvedConnector3">
            <a:avLst>
              <a:gd name="adj1" fmla="val 1800000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24C9A892-8CA8-405C-BCE6-6D108E5BA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3193385"/>
            <a:ext cx="1812599" cy="1070930"/>
          </a:xfrm>
          <a:prstGeom prst="rect">
            <a:avLst/>
          </a:prstGeom>
        </p:spPr>
      </p:pic>
      <p:sp>
        <p:nvSpPr>
          <p:cNvPr id="14" name="TextBox 47">
            <a:extLst>
              <a:ext uri="{FF2B5EF4-FFF2-40B4-BE49-F238E27FC236}">
                <a16:creationId xmlns:a16="http://schemas.microsoft.com/office/drawing/2014/main" id="{8A319E34-2E9A-42D7-8E3C-16539D7F5B81}"/>
              </a:ext>
            </a:extLst>
          </p:cNvPr>
          <p:cNvSpPr txBox="1"/>
          <p:nvPr/>
        </p:nvSpPr>
        <p:spPr>
          <a:xfrm>
            <a:off x="6531225" y="331182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7DD4F08-5415-4AC8-9B3A-7C0F531DF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80597" y="3158739"/>
            <a:ext cx="952500" cy="952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008ECF-8E71-48AE-821F-B8EB5972324D}"/>
              </a:ext>
            </a:extLst>
          </p:cNvPr>
          <p:cNvSpPr txBox="1"/>
          <p:nvPr/>
        </p:nvSpPr>
        <p:spPr>
          <a:xfrm>
            <a:off x="692918" y="4950139"/>
            <a:ext cx="10806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If A is talking to B, and B is compromised, B trivially knows about this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10934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6017-2531-4DA3-8E00-CB6A76DA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privacy if a friend is compromised</a:t>
            </a:r>
          </a:p>
        </p:txBody>
      </p:sp>
      <p:pic>
        <p:nvPicPr>
          <p:cNvPr id="4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AFD469D-60F9-4BB3-8D5A-BD03F42ED03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1858620"/>
            <a:ext cx="1812599" cy="1070930"/>
          </a:xfrm>
          <a:prstGeom prst="rect">
            <a:avLst/>
          </a:prstGeom>
        </p:spPr>
      </p:pic>
      <p:pic>
        <p:nvPicPr>
          <p:cNvPr id="5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CE29D56-2F33-4C26-9000-2DE89D434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3193385"/>
            <a:ext cx="1812599" cy="1070930"/>
          </a:xfrm>
          <a:prstGeom prst="rect">
            <a:avLst/>
          </a:prstGeom>
        </p:spPr>
      </p:pic>
      <p:sp>
        <p:nvSpPr>
          <p:cNvPr id="6" name="TextBox 45">
            <a:extLst>
              <a:ext uri="{FF2B5EF4-FFF2-40B4-BE49-F238E27FC236}">
                <a16:creationId xmlns:a16="http://schemas.microsoft.com/office/drawing/2014/main" id="{4D836003-CCE2-4FD8-BD09-36A2F39F775C}"/>
              </a:ext>
            </a:extLst>
          </p:cNvPr>
          <p:cNvSpPr txBox="1"/>
          <p:nvPr/>
        </p:nvSpPr>
        <p:spPr>
          <a:xfrm>
            <a:off x="3434941" y="197146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7" name="TextBox 47">
            <a:extLst>
              <a:ext uri="{FF2B5EF4-FFF2-40B4-BE49-F238E27FC236}">
                <a16:creationId xmlns:a16="http://schemas.microsoft.com/office/drawing/2014/main" id="{1E0FFE7D-5F23-47C9-9847-F5B84B737294}"/>
              </a:ext>
            </a:extLst>
          </p:cNvPr>
          <p:cNvSpPr txBox="1"/>
          <p:nvPr/>
        </p:nvSpPr>
        <p:spPr>
          <a:xfrm>
            <a:off x="3417943" y="3311824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  <p:pic>
        <p:nvPicPr>
          <p:cNvPr id="8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E212682D-B03E-4FCF-8E35-8239D7FEF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1858620"/>
            <a:ext cx="1812599" cy="1070930"/>
          </a:xfrm>
          <a:prstGeom prst="rect">
            <a:avLst/>
          </a:prstGeom>
        </p:spPr>
      </p:pic>
      <p:sp>
        <p:nvSpPr>
          <p:cNvPr id="9" name="TextBox 47">
            <a:extLst>
              <a:ext uri="{FF2B5EF4-FFF2-40B4-BE49-F238E27FC236}">
                <a16:creationId xmlns:a16="http://schemas.microsoft.com/office/drawing/2014/main" id="{01C2513F-F303-4442-BFCD-662D7AB218C3}"/>
              </a:ext>
            </a:extLst>
          </p:cNvPr>
          <p:cNvSpPr txBox="1"/>
          <p:nvPr/>
        </p:nvSpPr>
        <p:spPr>
          <a:xfrm>
            <a:off x="6531225" y="1977059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0ACFC69-83FF-4DC5-87BC-B25417168BB7}"/>
              </a:ext>
            </a:extLst>
          </p:cNvPr>
          <p:cNvCxnSpPr>
            <a:stCxn id="4" idx="3"/>
            <a:endCxn id="5" idx="3"/>
          </p:cNvCxnSpPr>
          <p:nvPr/>
        </p:nvCxnSpPr>
        <p:spPr>
          <a:xfrm>
            <a:off x="4886897" y="2394085"/>
            <a:ext cx="12700" cy="1334765"/>
          </a:xfrm>
          <a:prstGeom prst="curvedConnector3">
            <a:avLst>
              <a:gd name="adj1" fmla="val 3225000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2175A72-E14D-46D8-A736-F557CC4C01C7}"/>
              </a:ext>
            </a:extLst>
          </p:cNvPr>
          <p:cNvCxnSpPr>
            <a:cxnSpLocks/>
            <a:stCxn id="5" idx="1"/>
            <a:endCxn id="4" idx="1"/>
          </p:cNvCxnSpPr>
          <p:nvPr/>
        </p:nvCxnSpPr>
        <p:spPr>
          <a:xfrm rot="10800000">
            <a:off x="3074298" y="2394086"/>
            <a:ext cx="12700" cy="1334765"/>
          </a:xfrm>
          <a:prstGeom prst="curvedConnector3">
            <a:avLst>
              <a:gd name="adj1" fmla="val 1800000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7DD4F08-5415-4AC8-9B3A-7C0F531DF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80597" y="3158739"/>
            <a:ext cx="952500" cy="952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008ECF-8E71-48AE-821F-B8EB5972324D}"/>
              </a:ext>
            </a:extLst>
          </p:cNvPr>
          <p:cNvSpPr txBox="1"/>
          <p:nvPr/>
        </p:nvSpPr>
        <p:spPr>
          <a:xfrm>
            <a:off x="1614376" y="4781481"/>
            <a:ext cx="8574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But what if A is also talking to C?</a:t>
            </a:r>
          </a:p>
          <a:p>
            <a:r>
              <a:rPr lang="en-US" sz="2400" dirty="0"/>
              <a:t>Is the communication between A and C also observable?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9D1A621F-11AD-4A72-9452-1D68DE176116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4886897" y="2394085"/>
            <a:ext cx="1300683" cy="12700"/>
          </a:xfrm>
          <a:prstGeom prst="curved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FAD4AA43-0265-4BF6-9470-BA6C068E9D17}"/>
              </a:ext>
            </a:extLst>
          </p:cNvPr>
          <p:cNvCxnSpPr>
            <a:cxnSpLocks/>
            <a:stCxn id="8" idx="0"/>
            <a:endCxn id="4" idx="0"/>
          </p:cNvCxnSpPr>
          <p:nvPr/>
        </p:nvCxnSpPr>
        <p:spPr>
          <a:xfrm rot="16200000" flipV="1">
            <a:off x="5537239" y="301979"/>
            <a:ext cx="12700" cy="3113282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60345EE-9135-4DB5-B12A-6A46B6A597DD}"/>
              </a:ext>
            </a:extLst>
          </p:cNvPr>
          <p:cNvSpPr txBox="1"/>
          <p:nvPr/>
        </p:nvSpPr>
        <p:spPr>
          <a:xfrm>
            <a:off x="8767651" y="5150813"/>
            <a:ext cx="651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Yes</a:t>
            </a:r>
            <a:r>
              <a:rPr lang="en-US" sz="2000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19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DE80302-6463-40D5-80AB-6463A641E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3193385"/>
            <a:ext cx="1812599" cy="1070930"/>
          </a:xfrm>
          <a:prstGeom prst="rect">
            <a:avLst/>
          </a:prstGeom>
        </p:spPr>
      </p:pic>
      <p:sp>
        <p:nvSpPr>
          <p:cNvPr id="20" name="TextBox 47">
            <a:extLst>
              <a:ext uri="{FF2B5EF4-FFF2-40B4-BE49-F238E27FC236}">
                <a16:creationId xmlns:a16="http://schemas.microsoft.com/office/drawing/2014/main" id="{6B88F016-A2B5-4D6E-85E8-3A0F38C33137}"/>
              </a:ext>
            </a:extLst>
          </p:cNvPr>
          <p:cNvSpPr txBox="1"/>
          <p:nvPr/>
        </p:nvSpPr>
        <p:spPr>
          <a:xfrm>
            <a:off x="6531225" y="331182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02149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6017-2531-4DA3-8E00-CB6A76DA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messages sent are a limited resource</a:t>
            </a:r>
          </a:p>
        </p:txBody>
      </p:sp>
      <p:pic>
        <p:nvPicPr>
          <p:cNvPr id="4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3AFD469D-60F9-4BB3-8D5A-BD03F42ED03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1858620"/>
            <a:ext cx="1812599" cy="1070930"/>
          </a:xfrm>
          <a:prstGeom prst="rect">
            <a:avLst/>
          </a:prstGeom>
        </p:spPr>
      </p:pic>
      <p:pic>
        <p:nvPicPr>
          <p:cNvPr id="5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CE29D56-2F33-4C26-9000-2DE89D434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98" y="3193385"/>
            <a:ext cx="1812599" cy="1070930"/>
          </a:xfrm>
          <a:prstGeom prst="rect">
            <a:avLst/>
          </a:prstGeom>
        </p:spPr>
      </p:pic>
      <p:sp>
        <p:nvSpPr>
          <p:cNvPr id="6" name="TextBox 45">
            <a:extLst>
              <a:ext uri="{FF2B5EF4-FFF2-40B4-BE49-F238E27FC236}">
                <a16:creationId xmlns:a16="http://schemas.microsoft.com/office/drawing/2014/main" id="{4D836003-CCE2-4FD8-BD09-36A2F39F775C}"/>
              </a:ext>
            </a:extLst>
          </p:cNvPr>
          <p:cNvSpPr txBox="1"/>
          <p:nvPr/>
        </p:nvSpPr>
        <p:spPr>
          <a:xfrm>
            <a:off x="3434941" y="197146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7" name="TextBox 47">
            <a:extLst>
              <a:ext uri="{FF2B5EF4-FFF2-40B4-BE49-F238E27FC236}">
                <a16:creationId xmlns:a16="http://schemas.microsoft.com/office/drawing/2014/main" id="{1E0FFE7D-5F23-47C9-9847-F5B84B737294}"/>
              </a:ext>
            </a:extLst>
          </p:cNvPr>
          <p:cNvSpPr txBox="1"/>
          <p:nvPr/>
        </p:nvSpPr>
        <p:spPr>
          <a:xfrm>
            <a:off x="3417943" y="3311824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</a:t>
            </a:r>
          </a:p>
        </p:txBody>
      </p:sp>
      <p:pic>
        <p:nvPicPr>
          <p:cNvPr id="8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E212682D-B03E-4FCF-8E35-8239D7FEF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1858620"/>
            <a:ext cx="1812599" cy="1070930"/>
          </a:xfrm>
          <a:prstGeom prst="rect">
            <a:avLst/>
          </a:prstGeom>
        </p:spPr>
      </p:pic>
      <p:sp>
        <p:nvSpPr>
          <p:cNvPr id="9" name="TextBox 47">
            <a:extLst>
              <a:ext uri="{FF2B5EF4-FFF2-40B4-BE49-F238E27FC236}">
                <a16:creationId xmlns:a16="http://schemas.microsoft.com/office/drawing/2014/main" id="{01C2513F-F303-4442-BFCD-662D7AB218C3}"/>
              </a:ext>
            </a:extLst>
          </p:cNvPr>
          <p:cNvSpPr txBox="1"/>
          <p:nvPr/>
        </p:nvSpPr>
        <p:spPr>
          <a:xfrm>
            <a:off x="6531225" y="1977059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2175A72-E14D-46D8-A736-F557CC4C01C7}"/>
              </a:ext>
            </a:extLst>
          </p:cNvPr>
          <p:cNvCxnSpPr>
            <a:cxnSpLocks/>
            <a:stCxn id="5" idx="1"/>
            <a:endCxn id="4" idx="1"/>
          </p:cNvCxnSpPr>
          <p:nvPr/>
        </p:nvCxnSpPr>
        <p:spPr>
          <a:xfrm rot="10800000">
            <a:off x="3074298" y="2394086"/>
            <a:ext cx="12700" cy="1334765"/>
          </a:xfrm>
          <a:prstGeom prst="curvedConnector3">
            <a:avLst>
              <a:gd name="adj1" fmla="val 1800000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7DD4F08-5415-4AC8-9B3A-7C0F531DF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80597" y="3158739"/>
            <a:ext cx="952500" cy="952500"/>
          </a:xfrm>
          <a:prstGeom prst="rect">
            <a:avLst/>
          </a:prstGeom>
        </p:spPr>
      </p:pic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9D1A621F-11AD-4A72-9452-1D68DE176116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4886897" y="2394085"/>
            <a:ext cx="1300683" cy="12700"/>
          </a:xfrm>
          <a:prstGeom prst="curved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FAD4AA43-0265-4BF6-9470-BA6C068E9D17}"/>
              </a:ext>
            </a:extLst>
          </p:cNvPr>
          <p:cNvCxnSpPr>
            <a:cxnSpLocks/>
            <a:stCxn id="8" idx="0"/>
            <a:endCxn id="4" idx="0"/>
          </p:cNvCxnSpPr>
          <p:nvPr/>
        </p:nvCxnSpPr>
        <p:spPr>
          <a:xfrm rot="16200000" flipV="1">
            <a:off x="5537239" y="301979"/>
            <a:ext cx="12700" cy="3113282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79C3669-1DF0-45B8-BF2A-E67C7F858B80}"/>
              </a:ext>
            </a:extLst>
          </p:cNvPr>
          <p:cNvSpPr txBox="1"/>
          <p:nvPr/>
        </p:nvSpPr>
        <p:spPr>
          <a:xfrm>
            <a:off x="1800225" y="5638192"/>
            <a:ext cx="8159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 Suppose users can only have 1 conversation per round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2CD0BB-1D14-4AEF-994E-64CC320F60B6}"/>
              </a:ext>
            </a:extLst>
          </p:cNvPr>
          <p:cNvSpPr txBox="1"/>
          <p:nvPr/>
        </p:nvSpPr>
        <p:spPr>
          <a:xfrm>
            <a:off x="530857" y="3158739"/>
            <a:ext cx="221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“Hey, let’s chat now!”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1200896-00BB-4CFB-8D11-1DDC4FC4BACF}"/>
              </a:ext>
            </a:extLst>
          </p:cNvPr>
          <p:cNvGrpSpPr/>
          <p:nvPr/>
        </p:nvGrpSpPr>
        <p:grpSpPr>
          <a:xfrm>
            <a:off x="4008717" y="3928451"/>
            <a:ext cx="2312304" cy="895342"/>
            <a:chOff x="4008717" y="3928451"/>
            <a:chExt cx="2312304" cy="895342"/>
          </a:xfrm>
        </p:grpSpPr>
        <p:sp>
          <p:nvSpPr>
            <p:cNvPr id="17" name="Cloud 16">
              <a:extLst>
                <a:ext uri="{FF2B5EF4-FFF2-40B4-BE49-F238E27FC236}">
                  <a16:creationId xmlns:a16="http://schemas.microsoft.com/office/drawing/2014/main" id="{3BD046B7-A606-4A86-B388-5771DCA46E67}"/>
                </a:ext>
              </a:extLst>
            </p:cNvPr>
            <p:cNvSpPr/>
            <p:nvPr/>
          </p:nvSpPr>
          <p:spPr>
            <a:xfrm>
              <a:off x="4008717" y="3928451"/>
              <a:ext cx="2312304" cy="895342"/>
            </a:xfrm>
            <a:prstGeom prst="cloud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82BDCDC-CDAE-40B5-A84B-17F0B97C8DBB}"/>
                </a:ext>
              </a:extLst>
            </p:cNvPr>
            <p:cNvSpPr/>
            <p:nvPr/>
          </p:nvSpPr>
          <p:spPr>
            <a:xfrm>
              <a:off x="4449129" y="4023827"/>
              <a:ext cx="143148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Hmmm… </a:t>
              </a:r>
            </a:p>
            <a:p>
              <a:pPr algn="ctr"/>
              <a:r>
                <a:rPr lang="en-US" dirty="0"/>
                <a:t>must be busy</a:t>
              </a:r>
            </a:p>
          </p:txBody>
        </p:sp>
      </p:grpSp>
      <p:pic>
        <p:nvPicPr>
          <p:cNvPr id="22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866F36D9-2CDE-4487-86A1-43CF314E5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80" y="3193385"/>
            <a:ext cx="1812599" cy="1070930"/>
          </a:xfrm>
          <a:prstGeom prst="rect">
            <a:avLst/>
          </a:prstGeom>
        </p:spPr>
      </p:pic>
      <p:sp>
        <p:nvSpPr>
          <p:cNvPr id="23" name="TextBox 47">
            <a:extLst>
              <a:ext uri="{FF2B5EF4-FFF2-40B4-BE49-F238E27FC236}">
                <a16:creationId xmlns:a16="http://schemas.microsoft.com/office/drawing/2014/main" id="{B61CF378-2D96-492A-8265-2529FF4E35A6}"/>
              </a:ext>
            </a:extLst>
          </p:cNvPr>
          <p:cNvSpPr txBox="1"/>
          <p:nvPr/>
        </p:nvSpPr>
        <p:spPr>
          <a:xfrm>
            <a:off x="6531225" y="331182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7519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B02180-C165-4B76-A6C8-E39DF5DE9AF7}"/>
              </a:ext>
            </a:extLst>
          </p:cNvPr>
          <p:cNvSpPr/>
          <p:nvPr/>
        </p:nvSpPr>
        <p:spPr>
          <a:xfrm>
            <a:off x="838200" y="1821656"/>
            <a:ext cx="5457825" cy="3214687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8A835-515B-49A6-B471-80C45691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Adversary can now distinguish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F3593A-9CC9-4BEA-BB79-E9648E1021CA}"/>
              </a:ext>
            </a:extLst>
          </p:cNvPr>
          <p:cNvSpPr/>
          <p:nvPr/>
        </p:nvSpPr>
        <p:spPr>
          <a:xfrm>
            <a:off x="7851580" y="2110904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98D17-776E-417B-B83D-0CF225FC4212}"/>
              </a:ext>
            </a:extLst>
          </p:cNvPr>
          <p:cNvSpPr/>
          <p:nvPr/>
        </p:nvSpPr>
        <p:spPr>
          <a:xfrm>
            <a:off x="3701111" y="2110904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89F01-9D38-4340-A7FC-12EF71D98282}"/>
              </a:ext>
            </a:extLst>
          </p:cNvPr>
          <p:cNvSpPr/>
          <p:nvPr/>
        </p:nvSpPr>
        <p:spPr>
          <a:xfrm>
            <a:off x="1356853" y="2110904"/>
            <a:ext cx="1989046" cy="2614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26CB7347-DA53-4B22-A8F8-D4798D995ED8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991" y="2232348"/>
            <a:ext cx="1812599" cy="1070930"/>
          </a:xfrm>
          <a:prstGeom prst="rect">
            <a:avLst/>
          </a:prstGeom>
        </p:spPr>
      </p:pic>
      <p:sp>
        <p:nvSpPr>
          <p:cNvPr id="8" name="TextBox 45">
            <a:extLst>
              <a:ext uri="{FF2B5EF4-FFF2-40B4-BE49-F238E27FC236}">
                <a16:creationId xmlns:a16="http://schemas.microsoft.com/office/drawing/2014/main" id="{BA0D096B-D54C-4B45-9925-A66E0FB8E063}"/>
              </a:ext>
            </a:extLst>
          </p:cNvPr>
          <p:cNvSpPr txBox="1"/>
          <p:nvPr/>
        </p:nvSpPr>
        <p:spPr>
          <a:xfrm>
            <a:off x="1814634" y="2345195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pic>
        <p:nvPicPr>
          <p:cNvPr id="9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0CA857D-DF66-414E-86E3-9D1016D57142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991" y="3622998"/>
            <a:ext cx="1812599" cy="1070930"/>
          </a:xfrm>
          <a:prstGeom prst="rect">
            <a:avLst/>
          </a:prstGeom>
        </p:spPr>
      </p:pic>
      <p:sp>
        <p:nvSpPr>
          <p:cNvPr id="10" name="TextBox 45">
            <a:extLst>
              <a:ext uri="{FF2B5EF4-FFF2-40B4-BE49-F238E27FC236}">
                <a16:creationId xmlns:a16="http://schemas.microsoft.com/office/drawing/2014/main" id="{28800A7D-F853-4F29-A319-D9FDB6231DD6}"/>
              </a:ext>
            </a:extLst>
          </p:cNvPr>
          <p:cNvSpPr txBox="1"/>
          <p:nvPr/>
        </p:nvSpPr>
        <p:spPr>
          <a:xfrm>
            <a:off x="1814634" y="3735845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</a:t>
            </a:r>
          </a:p>
        </p:txBody>
      </p:sp>
      <p:pic>
        <p:nvPicPr>
          <p:cNvPr id="11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FD9B5862-CF6D-4035-AA95-9B4C79503CE6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508" y="2232348"/>
            <a:ext cx="1812599" cy="1070930"/>
          </a:xfrm>
          <a:prstGeom prst="rect">
            <a:avLst/>
          </a:prstGeom>
        </p:spPr>
      </p:pic>
      <p:sp>
        <p:nvSpPr>
          <p:cNvPr id="12" name="TextBox 45">
            <a:extLst>
              <a:ext uri="{FF2B5EF4-FFF2-40B4-BE49-F238E27FC236}">
                <a16:creationId xmlns:a16="http://schemas.microsoft.com/office/drawing/2014/main" id="{C3C765F1-5DFD-4C80-B1F4-BA8CC0AF4BE2}"/>
              </a:ext>
            </a:extLst>
          </p:cNvPr>
          <p:cNvSpPr txBox="1"/>
          <p:nvPr/>
        </p:nvSpPr>
        <p:spPr>
          <a:xfrm>
            <a:off x="4173151" y="2345195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pic>
        <p:nvPicPr>
          <p:cNvPr id="13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5FF30D30-B356-4876-BBB0-0C8381E34DAB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508" y="3622998"/>
            <a:ext cx="1812599" cy="1070930"/>
          </a:xfrm>
          <a:prstGeom prst="rect">
            <a:avLst/>
          </a:prstGeom>
        </p:spPr>
      </p:pic>
      <p:sp>
        <p:nvSpPr>
          <p:cNvPr id="14" name="TextBox 45">
            <a:extLst>
              <a:ext uri="{FF2B5EF4-FFF2-40B4-BE49-F238E27FC236}">
                <a16:creationId xmlns:a16="http://schemas.microsoft.com/office/drawing/2014/main" id="{6C69CE46-881D-4CDE-829D-12A61F4ADA4E}"/>
              </a:ext>
            </a:extLst>
          </p:cNvPr>
          <p:cNvSpPr txBox="1"/>
          <p:nvPr/>
        </p:nvSpPr>
        <p:spPr>
          <a:xfrm>
            <a:off x="4173151" y="373584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</a:t>
            </a:r>
          </a:p>
        </p:txBody>
      </p:sp>
      <p:pic>
        <p:nvPicPr>
          <p:cNvPr id="15" name="Content Placeholder 11" descr="... Tech Pictograms – Desktop + Laptop Computer | Digital Splash Media">
            <a:extLst>
              <a:ext uri="{FF2B5EF4-FFF2-40B4-BE49-F238E27FC236}">
                <a16:creationId xmlns:a16="http://schemas.microsoft.com/office/drawing/2014/main" id="{544B8851-AEA6-462A-840F-508516E0E63A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8" b="86491" l="7982" r="96972">
                        <a14:foregroundMark x1="31835" y1="79503" x2="31835" y2="79503"/>
                        <a14:foregroundMark x1="54587" y1="81988" x2="54587" y2="81988"/>
                        <a14:backgroundMark x1="30642" y1="71894" x2="30826" y2="71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804" y="2263936"/>
            <a:ext cx="1812599" cy="1070930"/>
          </a:xfrm>
          <a:prstGeom prst="rect">
            <a:avLst/>
          </a:prstGeom>
        </p:spPr>
      </p:pic>
      <p:sp>
        <p:nvSpPr>
          <p:cNvPr id="16" name="TextBox 45">
            <a:extLst>
              <a:ext uri="{FF2B5EF4-FFF2-40B4-BE49-F238E27FC236}">
                <a16:creationId xmlns:a16="http://schemas.microsoft.com/office/drawing/2014/main" id="{5810695D-7B8B-4B6D-BCCA-81D081A198FC}"/>
              </a:ext>
            </a:extLst>
          </p:cNvPr>
          <p:cNvSpPr txBox="1"/>
          <p:nvPr/>
        </p:nvSpPr>
        <p:spPr>
          <a:xfrm>
            <a:off x="8300447" y="2376783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039750-9EAE-4059-9F82-0156DAB6DFBA}"/>
              </a:ext>
            </a:extLst>
          </p:cNvPr>
          <p:cNvSpPr/>
          <p:nvPr/>
        </p:nvSpPr>
        <p:spPr>
          <a:xfrm>
            <a:off x="7191376" y="1821656"/>
            <a:ext cx="3352800" cy="3214687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5A167E-B087-4CD1-A87D-461EECF58A9F}"/>
              </a:ext>
            </a:extLst>
          </p:cNvPr>
          <p:cNvSpPr txBox="1"/>
          <p:nvPr/>
        </p:nvSpPr>
        <p:spPr>
          <a:xfrm>
            <a:off x="1877504" y="5191125"/>
            <a:ext cx="7677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A, C, D are all honest (uncompromised) users, but A is being targeted by a compromised friend (B, not depicted)</a:t>
            </a:r>
          </a:p>
        </p:txBody>
      </p:sp>
    </p:spTree>
    <p:extLst>
      <p:ext uri="{BB962C8B-B14F-4D97-AF65-F5344CB8AC3E}">
        <p14:creationId xmlns:p14="http://schemas.microsoft.com/office/powerpoint/2010/main" val="63319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6194</TotalTime>
  <Words>593</Words>
  <Application>Microsoft Office PowerPoint</Application>
  <PresentationFormat>Widescreen</PresentationFormat>
  <Paragraphs>121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Office Theme</vt:lpstr>
      <vt:lpstr>What’s a little leakage between friends?</vt:lpstr>
      <vt:lpstr>Metadata-private messaging (MPM) systems</vt:lpstr>
      <vt:lpstr>Straw man MPM system</vt:lpstr>
      <vt:lpstr>Existing MPM systems avoid broadcast</vt:lpstr>
      <vt:lpstr>MPM systems rely on 4 protocols</vt:lpstr>
      <vt:lpstr>No privacy if a friend is compromised</vt:lpstr>
      <vt:lpstr>No privacy if a friend is compromised</vt:lpstr>
      <vt:lpstr>Issue: messages sent are a limited resource</vt:lpstr>
      <vt:lpstr>Adversary can now distinguish</vt:lpstr>
      <vt:lpstr>We need a private answering machine</vt:lpstr>
      <vt:lpstr>PowerPoint Presentation</vt:lpstr>
      <vt:lpstr>Proposal (has many limitations)</vt:lpstr>
      <vt:lpstr>Drawbacks of our proposal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a little leakage between friends?</dc:title>
  <dc:creator>Sebastian Angel</dc:creator>
  <cp:lastModifiedBy>Sebastian Angel</cp:lastModifiedBy>
  <cp:revision>46</cp:revision>
  <dcterms:created xsi:type="dcterms:W3CDTF">2018-10-07T10:41:42Z</dcterms:created>
  <dcterms:modified xsi:type="dcterms:W3CDTF">2018-10-15T22:21:22Z</dcterms:modified>
</cp:coreProperties>
</file>