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61" r:id="rId3"/>
    <p:sldId id="293" r:id="rId4"/>
    <p:sldId id="294" r:id="rId5"/>
    <p:sldId id="353" r:id="rId6"/>
    <p:sldId id="354" r:id="rId7"/>
    <p:sldId id="355" r:id="rId8"/>
    <p:sldId id="320" r:id="rId9"/>
    <p:sldId id="360" r:id="rId10"/>
    <p:sldId id="296" r:id="rId11"/>
    <p:sldId id="297" r:id="rId12"/>
    <p:sldId id="334" r:id="rId13"/>
    <p:sldId id="298" r:id="rId14"/>
    <p:sldId id="299" r:id="rId15"/>
    <p:sldId id="300" r:id="rId16"/>
    <p:sldId id="301" r:id="rId17"/>
    <p:sldId id="302" r:id="rId18"/>
    <p:sldId id="350" r:id="rId19"/>
    <p:sldId id="304" r:id="rId20"/>
    <p:sldId id="305" r:id="rId21"/>
    <p:sldId id="312" r:id="rId22"/>
    <p:sldId id="313" r:id="rId23"/>
    <p:sldId id="339" r:id="rId24"/>
    <p:sldId id="359" r:id="rId25"/>
    <p:sldId id="315" r:id="rId26"/>
    <p:sldId id="321" r:id="rId27"/>
    <p:sldId id="337" r:id="rId28"/>
    <p:sldId id="309" r:id="rId29"/>
    <p:sldId id="351" r:id="rId30"/>
    <p:sldId id="357" r:id="rId31"/>
    <p:sldId id="356" r:id="rId32"/>
    <p:sldId id="358" r:id="rId33"/>
    <p:sldId id="35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5918" autoAdjust="0"/>
  </p:normalViewPr>
  <p:slideViewPr>
    <p:cSldViewPr snapToGrid="0">
      <p:cViewPr varScale="1">
        <p:scale>
          <a:sx n="95" d="100"/>
          <a:sy n="95" d="100"/>
        </p:scale>
        <p:origin x="176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8DB9D-91AC-4B40-A9DD-9432BD28CC4F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9C836-28D3-4060-A6BE-9D4E77911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1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6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80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4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61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27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41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56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8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24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5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33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B95FD-30DC-7144-A5E3-8430B3705A24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39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9C836-28D3-4060-A6BE-9D4E779110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08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7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14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21BEC-0540-4932-9271-91E4202342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8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79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2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8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30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0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50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2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1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9678-CFC6-4313-B86B-41DB0F6AC9BB}" type="datetimeFigureOut">
              <a:rPr lang="en-US" smtClean="0"/>
              <a:t>11/12/19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1DD49-DFD8-4233-96A2-205928CFA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4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4.e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ature.com/articles/ncomms1380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317" y="1477684"/>
            <a:ext cx="10347366" cy="1655762"/>
          </a:xfrm>
        </p:spPr>
        <p:txBody>
          <a:bodyPr>
            <a:normAutofit fontScale="90000"/>
          </a:bodyPr>
          <a:lstStyle/>
          <a:p>
            <a:r>
              <a:rPr lang="en-US" dirty="0"/>
              <a:t>Long-run cooperation in the finitely repeated Prisoner’s Dilemma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Duncan Watts</a:t>
            </a:r>
          </a:p>
        </p:txBody>
      </p:sp>
    </p:spTree>
    <p:extLst>
      <p:ext uri="{BB962C8B-B14F-4D97-AF65-F5344CB8AC3E}">
        <p14:creationId xmlns:p14="http://schemas.microsoft.com/office/powerpoint/2010/main" val="348604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One game of ten rounds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4650" y="2667794"/>
            <a:ext cx="63627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75473" y="5328232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35789" y="5328232"/>
            <a:ext cx="107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Round 10</a:t>
            </a:r>
          </a:p>
        </p:txBody>
      </p:sp>
      <p:pic>
        <p:nvPicPr>
          <p:cNvPr id="11" name="Picture 2" descr="http://green-leads.web5.hubspot.com/Portals/53598/images/logo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88312" y="3711214"/>
            <a:ext cx="3924599" cy="5801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6840" y="619533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Game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5911290" y="2769020"/>
            <a:ext cx="369420" cy="6362700"/>
          </a:xfrm>
          <a:prstGeom prst="leftBrace">
            <a:avLst>
              <a:gd name="adj1" fmla="val 106372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4963" y="1913763"/>
            <a:ext cx="12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anonymous</a:t>
            </a:r>
          </a:p>
          <a:p>
            <a:pPr algn="ctr"/>
            <a:r>
              <a:rPr lang="en-US" dirty="0"/>
              <a:t>partners</a:t>
            </a:r>
          </a:p>
        </p:txBody>
      </p:sp>
      <p:pic>
        <p:nvPicPr>
          <p:cNvPr id="13" name="Picture 2" descr="http://stock.wikimini.org/w/images/9/95/Gnome-stock_person-avatar-profile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04" y="278775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ock.wikimini.org/w/images/9/95/Gnome-stock_person-avatar-profile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04" y="416285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0234498" y="2787754"/>
          <a:ext cx="1186870" cy="10654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86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27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Cooperate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Defect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479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36134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2030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1850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1670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Random </a:t>
            </a:r>
            <a:r>
              <a:rPr lang="en-US" dirty="0" err="1"/>
              <a:t>rematching</a:t>
            </a:r>
            <a:r>
              <a:rPr lang="en-US" dirty="0"/>
              <a:t> across games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501" y="1585763"/>
            <a:ext cx="10312998" cy="48310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36540" y="1439614"/>
            <a:ext cx="10015370" cy="5314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30238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2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0009" y="1441525"/>
            <a:ext cx="10015370" cy="5314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4342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367230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36134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2030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1850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1670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Random </a:t>
            </a:r>
            <a:r>
              <a:rPr lang="en-US" dirty="0" err="1"/>
              <a:t>rematching</a:t>
            </a:r>
            <a:r>
              <a:rPr lang="en-US" dirty="0"/>
              <a:t> across games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501" y="1585763"/>
            <a:ext cx="10312998" cy="4831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30238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4342" y="641682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1</a:t>
            </a:r>
          </a:p>
        </p:txBody>
      </p:sp>
    </p:spTree>
    <p:extLst>
      <p:ext uri="{BB962C8B-B14F-4D97-AF65-F5344CB8AC3E}">
        <p14:creationId xmlns:p14="http://schemas.microsoft.com/office/powerpoint/2010/main" val="230948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One experiment session – 20 games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1196" y="1330830"/>
            <a:ext cx="10312998" cy="51296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9698" y="6404837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Game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64155" y="6412899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Game 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396" y="3572485"/>
            <a:ext cx="635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</a:t>
            </a:r>
          </a:p>
          <a:p>
            <a:pPr algn="ctr"/>
            <a:r>
              <a:rPr lang="en-US" dirty="0"/>
              <a:t>pairs</a:t>
            </a:r>
          </a:p>
        </p:txBody>
      </p:sp>
      <p:sp>
        <p:nvSpPr>
          <p:cNvPr id="8" name="Left Brace 7"/>
          <p:cNvSpPr/>
          <p:nvPr/>
        </p:nvSpPr>
        <p:spPr>
          <a:xfrm>
            <a:off x="1131776" y="1414063"/>
            <a:ext cx="369420" cy="4963174"/>
          </a:xfrm>
          <a:prstGeom prst="leftBrace">
            <a:avLst>
              <a:gd name="adj1" fmla="val 106372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3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" y="131541"/>
            <a:ext cx="2286000" cy="1137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5" y="131540"/>
            <a:ext cx="2286000" cy="1137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4332"/>
            <a:ext cx="2286000" cy="1137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53" y="131539"/>
            <a:ext cx="2286000" cy="1137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07" y="131539"/>
            <a:ext cx="2286000" cy="1137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" y="1739539"/>
            <a:ext cx="2286000" cy="1137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5" y="1739539"/>
            <a:ext cx="2286000" cy="11370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739538"/>
            <a:ext cx="2286000" cy="1137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53" y="1739537"/>
            <a:ext cx="2286000" cy="1137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07" y="1739536"/>
            <a:ext cx="2286000" cy="1137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" y="3347537"/>
            <a:ext cx="2286000" cy="11370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5" y="3347536"/>
            <a:ext cx="2286000" cy="11370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3336985"/>
            <a:ext cx="2286000" cy="1137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53" y="3336984"/>
            <a:ext cx="2286000" cy="1137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07" y="3336983"/>
            <a:ext cx="2286000" cy="11370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1" y="4955535"/>
            <a:ext cx="2286000" cy="11370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45" y="4955533"/>
            <a:ext cx="2286000" cy="11370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4955533"/>
            <a:ext cx="2286000" cy="11370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59" y="4955533"/>
            <a:ext cx="2286000" cy="11370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19" y="4958465"/>
            <a:ext cx="2286000" cy="11370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8713" y="1253198"/>
            <a:ext cx="20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 4, 2015 – Day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39925" y="6079178"/>
            <a:ext cx="23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Aug 31, 2015 – Day 20</a:t>
            </a:r>
          </a:p>
        </p:txBody>
      </p:sp>
    </p:spTree>
    <p:extLst>
      <p:ext uri="{BB962C8B-B14F-4D97-AF65-F5344CB8AC3E}">
        <p14:creationId xmlns:p14="http://schemas.microsoft.com/office/powerpoint/2010/main" val="4009414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634"/>
          </a:xfrm>
        </p:spPr>
        <p:txBody>
          <a:bodyPr/>
          <a:lstStyle/>
          <a:p>
            <a:pPr algn="ctr"/>
            <a:r>
              <a:rPr lang="en-US" dirty="0"/>
              <a:t>Our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20 days</a:t>
            </a:r>
          </a:p>
          <a:p>
            <a:r>
              <a:rPr lang="en-US" dirty="0"/>
              <a:t>20 games per day</a:t>
            </a:r>
          </a:p>
          <a:p>
            <a:r>
              <a:rPr lang="en-US" dirty="0"/>
              <a:t>10 rounds per game</a:t>
            </a:r>
          </a:p>
          <a:p>
            <a:r>
              <a:rPr lang="en-US" dirty="0"/>
              <a:t>113 players to start, </a:t>
            </a:r>
            <a:r>
              <a:rPr lang="en-US" b="1" dirty="0"/>
              <a:t>94</a:t>
            </a:r>
            <a:r>
              <a:rPr lang="en-US" dirty="0"/>
              <a:t> completed after attrition</a:t>
            </a:r>
          </a:p>
          <a:p>
            <a:r>
              <a:rPr lang="en-US" dirty="0"/>
              <a:t>375,000 decisions</a:t>
            </a:r>
          </a:p>
          <a:p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6981584"/>
              </p:ext>
            </p:extLst>
          </p:nvPr>
        </p:nvGraphicFramePr>
        <p:xfrm>
          <a:off x="6186311" y="1690688"/>
          <a:ext cx="5596468" cy="3564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5578">
                <a:tc>
                  <a:txBody>
                    <a:bodyPr/>
                    <a:lstStyle/>
                    <a:p>
                      <a:r>
                        <a:rPr lang="en-US" dirty="0"/>
                        <a:t>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Selten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Stoecker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[1985]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dirty="0" err="1"/>
                        <a:t>Andreoni</a:t>
                      </a:r>
                      <a:r>
                        <a:rPr lang="en-US" dirty="0"/>
                        <a:t> &amp; Miller [1993]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dirty="0"/>
                        <a:t>Dal Bo</a:t>
                      </a:r>
                      <a:r>
                        <a:rPr lang="en-US" baseline="0" dirty="0"/>
                        <a:t> [2005]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dirty="0" err="1"/>
                        <a:t>Bereby</a:t>
                      </a:r>
                      <a:r>
                        <a:rPr lang="en-US" dirty="0"/>
                        <a:t>-Meyer &amp; Roth [2006]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dirty="0"/>
                        <a:t>Friedman</a:t>
                      </a:r>
                      <a:r>
                        <a:rPr lang="en-US" baseline="0" dirty="0"/>
                        <a:t> &amp; Oprea [2012]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dirty="0"/>
                        <a:t>Embrey et al. [2015]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578">
                <a:tc>
                  <a:txBody>
                    <a:bodyPr/>
                    <a:lstStyle/>
                    <a:p>
                      <a:r>
                        <a:rPr lang="en-US" b="1" dirty="0"/>
                        <a:t>This work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20 per</a:t>
                      </a:r>
                      <a:r>
                        <a:rPr lang="en-US" b="1" baseline="0" dirty="0"/>
                        <a:t> day, 400 total</a:t>
                      </a:r>
                      <a:endParaRPr lang="en-US" b="1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2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83487" y="1027906"/>
            <a:ext cx="6625026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778" y="1027906"/>
            <a:ext cx="6594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7634"/>
          </a:xfrm>
        </p:spPr>
        <p:txBody>
          <a:bodyPr/>
          <a:lstStyle/>
          <a:p>
            <a:pPr algn="ctr"/>
            <a:r>
              <a:rPr lang="en-US" dirty="0"/>
              <a:t>Cooperation over 20 days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7BFE4-0465-4159-BD1A-ECC4CF8F8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381" y="1147701"/>
            <a:ext cx="8568426" cy="57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279"/>
          </a:xfrm>
        </p:spPr>
        <p:txBody>
          <a:bodyPr/>
          <a:lstStyle/>
          <a:p>
            <a:pPr algn="ctr"/>
            <a:r>
              <a:rPr lang="en-US" dirty="0"/>
              <a:t>Cooperation over 20 days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9750" y="1460639"/>
            <a:ext cx="8632500" cy="51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7869"/>
            <a:ext cx="10515600" cy="1053407"/>
          </a:xfrm>
        </p:spPr>
        <p:txBody>
          <a:bodyPr/>
          <a:lstStyle/>
          <a:p>
            <a:pPr algn="ctr"/>
            <a:r>
              <a:rPr lang="en-US" dirty="0"/>
              <a:t>Round of first defection, by day</a:t>
            </a:r>
          </a:p>
        </p:txBody>
      </p:sp>
      <p:pic>
        <p:nvPicPr>
          <p:cNvPr id="3" name="Picture 2" descr="first_defecti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84" y="1501570"/>
            <a:ext cx="8121039" cy="53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4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1395"/>
          </a:xfrm>
        </p:spPr>
        <p:txBody>
          <a:bodyPr/>
          <a:lstStyle/>
          <a:p>
            <a:pPr algn="ctr"/>
            <a:r>
              <a:rPr lang="en-US" dirty="0"/>
              <a:t>One Shot Prisoner’s Dilemma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421224"/>
              </p:ext>
            </p:extLst>
          </p:nvPr>
        </p:nvGraphicFramePr>
        <p:xfrm>
          <a:off x="510754" y="1754426"/>
          <a:ext cx="4052049" cy="3957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904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Defect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Cooperate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0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Defect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P</a:t>
                      </a:r>
                      <a:r>
                        <a:rPr lang="en-US" sz="4800" dirty="0"/>
                        <a:t>,</a:t>
                      </a:r>
                      <a:r>
                        <a:rPr lang="en-US" sz="4800" baseline="0" dirty="0"/>
                        <a:t> </a:t>
                      </a:r>
                      <a:r>
                        <a:rPr lang="en-US" sz="4800" b="1" i="0" baseline="0" dirty="0"/>
                        <a:t>P</a:t>
                      </a:r>
                      <a:endParaRPr lang="en-US" sz="48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T</a:t>
                      </a:r>
                      <a:r>
                        <a:rPr lang="en-US" sz="4800" i="0" dirty="0"/>
                        <a:t>,</a:t>
                      </a:r>
                      <a:r>
                        <a:rPr lang="en-US" sz="4800" i="0" baseline="0" dirty="0"/>
                        <a:t> </a:t>
                      </a:r>
                      <a:r>
                        <a:rPr lang="en-US" sz="4800" b="1" i="0" baseline="0" dirty="0"/>
                        <a:t>S</a:t>
                      </a:r>
                      <a:endParaRPr lang="en-US" sz="48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0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Cooperate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S</a:t>
                      </a:r>
                      <a:r>
                        <a:rPr lang="en-US" sz="4800" dirty="0"/>
                        <a:t>, </a:t>
                      </a:r>
                      <a:r>
                        <a:rPr lang="en-US" sz="4800" b="1" i="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R</a:t>
                      </a:r>
                      <a:r>
                        <a:rPr lang="en-US" sz="4800" dirty="0"/>
                        <a:t>, </a:t>
                      </a:r>
                      <a:r>
                        <a:rPr lang="en-US" sz="4800" b="1" i="0" dirty="0"/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942760"/>
              </p:ext>
            </p:extLst>
          </p:nvPr>
        </p:nvGraphicFramePr>
        <p:xfrm>
          <a:off x="5475618" y="1789848"/>
          <a:ext cx="4052049" cy="3957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904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Defect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Cooperate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0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Defect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0</a:t>
                      </a:r>
                      <a:r>
                        <a:rPr lang="en-US" sz="4800" dirty="0"/>
                        <a:t>,</a:t>
                      </a:r>
                      <a:r>
                        <a:rPr lang="en-US" sz="4800" i="0" baseline="0" dirty="0"/>
                        <a:t> </a:t>
                      </a:r>
                      <a:r>
                        <a:rPr lang="en-US" sz="4800" b="1" i="0" baseline="0" dirty="0"/>
                        <a:t>0</a:t>
                      </a:r>
                      <a:endParaRPr lang="en-US" sz="48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g+1,</a:t>
                      </a:r>
                      <a:r>
                        <a:rPr lang="en-US" sz="3600" b="1" baseline="0" dirty="0"/>
                        <a:t> </a:t>
                      </a:r>
                      <a:r>
                        <a:rPr lang="en-US" sz="3600" b="1" i="0" baseline="0" dirty="0"/>
                        <a:t>-l</a:t>
                      </a:r>
                      <a:endParaRPr lang="en-US" sz="36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0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Cooperate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/>
                        <a:t>-l</a:t>
                      </a:r>
                      <a:r>
                        <a:rPr lang="en-US" sz="3600" dirty="0"/>
                        <a:t>, </a:t>
                      </a:r>
                      <a:r>
                        <a:rPr lang="en-US" sz="3600" b="1" i="0" dirty="0"/>
                        <a:t>g+1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1</a:t>
                      </a:r>
                      <a:r>
                        <a:rPr lang="en-US" sz="4800" dirty="0"/>
                        <a:t>, </a:t>
                      </a:r>
                      <a:r>
                        <a:rPr lang="en-US" sz="4800" b="1" i="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792555" y="3872041"/>
            <a:ext cx="2221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 = (T-R)/(R-P)</a:t>
            </a:r>
          </a:p>
          <a:p>
            <a:r>
              <a:rPr lang="en-US" sz="2400" dirty="0"/>
              <a:t>l = (P-S)/(R-P)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9783" y="6199976"/>
            <a:ext cx="3004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Normalized Payoffs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0107" y="6151836"/>
            <a:ext cx="2147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Payoff Matrix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56360" y="2157779"/>
            <a:ext cx="1441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T&gt;R&gt;P&gt;S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75080" y="2761378"/>
            <a:ext cx="1421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T+S &lt; 2R </a:t>
            </a:r>
          </a:p>
        </p:txBody>
      </p:sp>
    </p:spTree>
    <p:extLst>
      <p:ext uri="{BB962C8B-B14F-4D97-AF65-F5344CB8AC3E}">
        <p14:creationId xmlns:p14="http://schemas.microsoft.com/office/powerpoint/2010/main" val="2558300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89663"/>
            <a:ext cx="5181600" cy="3765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084"/>
          </a:xfrm>
        </p:spPr>
        <p:txBody>
          <a:bodyPr/>
          <a:lstStyle/>
          <a:p>
            <a:r>
              <a:rPr lang="en-US" dirty="0"/>
              <a:t>Cooperation is sustained, with high welfare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86" y="4083498"/>
            <a:ext cx="5181600" cy="24919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Despite:</a:t>
            </a:r>
          </a:p>
          <a:p>
            <a:r>
              <a:rPr lang="en-US" dirty="0"/>
              <a:t>Individual incentives to be selfish (no punishment or reward)</a:t>
            </a:r>
          </a:p>
          <a:p>
            <a:r>
              <a:rPr lang="en-US" dirty="0"/>
              <a:t>Anonymity of identity (no reputation)</a:t>
            </a:r>
          </a:p>
          <a:p>
            <a:r>
              <a:rPr lang="en-US" dirty="0"/>
              <a:t>Random </a:t>
            </a:r>
            <a:r>
              <a:rPr lang="en-US" dirty="0" err="1"/>
              <a:t>rematching</a:t>
            </a:r>
            <a:r>
              <a:rPr lang="en-US" dirty="0"/>
              <a:t> (no partner selection)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5775" y="2358512"/>
            <a:ext cx="5534025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5775" y="5296650"/>
            <a:ext cx="55340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 rot="10800000">
            <a:off x="6031527" y="2865938"/>
            <a:ext cx="255057" cy="2430712"/>
          </a:xfrm>
          <a:prstGeom prst="leftBrace">
            <a:avLst>
              <a:gd name="adj1" fmla="val 106372"/>
              <a:gd name="adj2" fmla="val 8029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98310" y="2853664"/>
            <a:ext cx="1679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≈ 84% of maximum social welfare</a:t>
            </a:r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948919"/>
              </p:ext>
            </p:extLst>
          </p:nvPr>
        </p:nvGraphicFramePr>
        <p:xfrm>
          <a:off x="8450522" y="1897116"/>
          <a:ext cx="2238825" cy="2186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79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Payoffs</a:t>
                      </a:r>
                    </a:p>
                  </a:txBody>
                  <a:tcPr marL="50522" marR="50522" marT="25261" marB="25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 marL="50522" marR="50522" marT="25261" marB="2526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L="50522" marR="50522" marT="25261" marB="25261" anchor="ctr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794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 marL="50522" marR="50522" marT="25261" marB="25261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baseline="-25000"/>
                        <a:t>3</a:t>
                      </a:r>
                      <a:r>
                        <a:rPr lang="en-US" sz="4400" b="0" i="0"/>
                        <a:t>\</a:t>
                      </a:r>
                      <a:r>
                        <a:rPr lang="en-US" sz="4400" b="0" i="0" baseline="30000"/>
                        <a:t>3</a:t>
                      </a:r>
                      <a:endParaRPr lang="en-US" sz="4400" b="0" i="0" baseline="30000" dirty="0"/>
                    </a:p>
                  </a:txBody>
                  <a:tcPr marL="50522" marR="50522" marT="25261" marB="25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baseline="-25000" dirty="0"/>
                        <a:t>7</a:t>
                      </a:r>
                      <a:r>
                        <a:rPr lang="en-US" sz="4400" b="0" i="0" dirty="0"/>
                        <a:t>\</a:t>
                      </a:r>
                      <a:r>
                        <a:rPr lang="en-US" sz="4400" b="0" i="0" baseline="30000" dirty="0"/>
                        <a:t>1</a:t>
                      </a:r>
                    </a:p>
                  </a:txBody>
                  <a:tcPr marL="50522" marR="50522" marT="25261" marB="2526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794">
                <a:tc>
                  <a:txBody>
                    <a:bodyPr/>
                    <a:lstStyle/>
                    <a:p>
                      <a:pPr algn="ctr"/>
                      <a:r>
                        <a:rPr lang="en-US" sz="3900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L="50522" marR="50522" marT="25261" marB="25261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baseline="-25000" dirty="0"/>
                        <a:t>1</a:t>
                      </a:r>
                      <a:r>
                        <a:rPr lang="en-US" sz="4400" b="0" i="0" dirty="0"/>
                        <a:t>\</a:t>
                      </a:r>
                      <a:r>
                        <a:rPr lang="en-US" sz="4400" b="0" i="0" baseline="30000" dirty="0"/>
                        <a:t>7</a:t>
                      </a:r>
                    </a:p>
                  </a:txBody>
                  <a:tcPr marL="50522" marR="50522" marT="25261" marB="2526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baseline="-25000" dirty="0"/>
                        <a:t>5</a:t>
                      </a:r>
                      <a:r>
                        <a:rPr lang="en-US" sz="4400" b="0" i="0" dirty="0"/>
                        <a:t>\</a:t>
                      </a:r>
                      <a:r>
                        <a:rPr lang="en-US" sz="4400" b="0" i="0" baseline="30000" dirty="0"/>
                        <a:t>5</a:t>
                      </a:r>
                    </a:p>
                  </a:txBody>
                  <a:tcPr marL="50522" marR="50522" marT="25261" marB="2526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47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Inferring Player Strategies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00015" y="1825625"/>
            <a:ext cx="7113921" cy="4351338"/>
          </a:xfrm>
        </p:spPr>
        <p:txBody>
          <a:bodyPr>
            <a:normAutofit/>
          </a:bodyPr>
          <a:lstStyle/>
          <a:p>
            <a:r>
              <a:rPr lang="en-US" dirty="0"/>
              <a:t>Restrict to set of </a:t>
            </a:r>
            <a:r>
              <a:rPr lang="en-US" b="1" dirty="0"/>
              <a:t>threshold strategies</a:t>
            </a:r>
            <a:r>
              <a:rPr lang="en-US" dirty="0"/>
              <a:t> </a:t>
            </a:r>
            <a:r>
              <a:rPr lang="en-US" b="1" dirty="0" err="1"/>
              <a:t>Tn</a:t>
            </a:r>
            <a:endParaRPr lang="en-US" b="1" dirty="0"/>
          </a:p>
          <a:p>
            <a:pPr lvl="1"/>
            <a:r>
              <a:rPr lang="en-US" dirty="0"/>
              <a:t>Cooperate until round n, defect thereafter</a:t>
            </a:r>
          </a:p>
          <a:p>
            <a:pPr lvl="1"/>
            <a:r>
              <a:rPr lang="en-US" dirty="0"/>
              <a:t>Defect if opponent defects first</a:t>
            </a:r>
          </a:p>
          <a:p>
            <a:pPr lvl="1"/>
            <a:r>
              <a:rPr lang="en-US" b="1" dirty="0"/>
              <a:t>Special cases: </a:t>
            </a:r>
          </a:p>
          <a:p>
            <a:pPr lvl="2"/>
            <a:r>
              <a:rPr lang="en-US" b="1" dirty="0"/>
              <a:t>T1 = ALLD</a:t>
            </a:r>
          </a:p>
          <a:p>
            <a:pPr lvl="2"/>
            <a:r>
              <a:rPr lang="en-US" b="1" dirty="0"/>
              <a:t>T11 = CC</a:t>
            </a:r>
            <a:r>
              <a:rPr lang="en-US" dirty="0"/>
              <a:t> = Grim Trigger</a:t>
            </a:r>
          </a:p>
          <a:p>
            <a:r>
              <a:rPr lang="en-US" dirty="0"/>
              <a:t>After each game </a:t>
            </a:r>
            <a:r>
              <a:rPr lang="en-US" i="1" dirty="0"/>
              <a:t>t</a:t>
            </a:r>
            <a:r>
              <a:rPr lang="en-US" dirty="0"/>
              <a:t>, for each player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endParaRPr lang="en-US" i="1" dirty="0"/>
          </a:p>
          <a:p>
            <a:pPr lvl="1"/>
            <a:r>
              <a:rPr lang="en-US" dirty="0"/>
              <a:t>Set                for each strategy s consistent with play, else </a:t>
            </a:r>
          </a:p>
          <a:p>
            <a:pPr lvl="1"/>
            <a:r>
              <a:rPr lang="en-US" dirty="0"/>
              <a:t>Update </a:t>
            </a:r>
          </a:p>
          <a:p>
            <a:pPr lvl="1"/>
            <a:r>
              <a:rPr lang="en-US" dirty="0"/>
              <a:t>Choose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56818" y="1825625"/>
            <a:ext cx="3715563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6120" y="494635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T9</a:t>
            </a:r>
          </a:p>
          <a:p>
            <a:pPr algn="ctr"/>
            <a:r>
              <a:rPr lang="en-US" dirty="0"/>
              <a:t>T9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250" y="3020063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CC</a:t>
            </a:r>
          </a:p>
          <a:p>
            <a:pPr algn="ctr"/>
            <a:r>
              <a:rPr lang="en-US" dirty="0"/>
              <a:t>T8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251" y="3678128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CC</a:t>
            </a:r>
          </a:p>
          <a:p>
            <a:pPr algn="ctr"/>
            <a:r>
              <a:rPr lang="en-US" dirty="0"/>
              <a:t>CC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344" y="5592681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CC</a:t>
            </a:r>
          </a:p>
          <a:p>
            <a:pPr algn="ctr"/>
            <a:r>
              <a:rPr lang="en-US" dirty="0"/>
              <a:t>T10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250" y="4312238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T9</a:t>
            </a:r>
          </a:p>
          <a:p>
            <a:pPr algn="ctr"/>
            <a:r>
              <a:rPr lang="en-US" dirty="0"/>
              <a:t>CC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163708"/>
              </p:ext>
            </p:extLst>
          </p:nvPr>
        </p:nvGraphicFramePr>
        <p:xfrm>
          <a:off x="6583425" y="5297488"/>
          <a:ext cx="45926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Equation" r:id="rId5" imgW="2082800" imgH="228600" progId="Equation.DSMT4">
                  <p:embed/>
                </p:oleObj>
              </mc:Choice>
              <mc:Fallback>
                <p:oleObj name="Equation" r:id="rId5" imgW="2082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83425" y="5297488"/>
                        <a:ext cx="459263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823702"/>
              </p:ext>
            </p:extLst>
          </p:nvPr>
        </p:nvGraphicFramePr>
        <p:xfrm>
          <a:off x="5168900" y="3365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8900" y="3365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263746"/>
              </p:ext>
            </p:extLst>
          </p:nvPr>
        </p:nvGraphicFramePr>
        <p:xfrm>
          <a:off x="5899118" y="4670673"/>
          <a:ext cx="1018804" cy="416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3" name="Equation" r:id="rId9" imgW="558800" imgH="228600" progId="Equation.DSMT4">
                  <p:embed/>
                </p:oleObj>
              </mc:Choice>
              <mc:Fallback>
                <p:oleObj name="Equation" r:id="rId9" imgW="558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99118" y="4670673"/>
                        <a:ext cx="1018804" cy="416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758442"/>
              </p:ext>
            </p:extLst>
          </p:nvPr>
        </p:nvGraphicFramePr>
        <p:xfrm>
          <a:off x="6604262" y="5687732"/>
          <a:ext cx="2820150" cy="569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" name="Equation" r:id="rId11" imgW="1320800" imgH="266700" progId="Equation.DSMT4">
                  <p:embed/>
                </p:oleObj>
              </mc:Choice>
              <mc:Fallback>
                <p:oleObj name="Equation" r:id="rId11" imgW="13208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04262" y="5687732"/>
                        <a:ext cx="2820150" cy="569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363151"/>
              </p:ext>
            </p:extLst>
          </p:nvPr>
        </p:nvGraphicFramePr>
        <p:xfrm>
          <a:off x="6696075" y="5007148"/>
          <a:ext cx="10668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5" name="Equation" r:id="rId13" imgW="584200" imgH="228600" progId="Equation.DSMT4">
                  <p:embed/>
                </p:oleObj>
              </mc:Choice>
              <mc:Fallback>
                <p:oleObj name="Equation" r:id="rId13" imgW="5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96075" y="5007148"/>
                        <a:ext cx="1066800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79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7760" y="1399636"/>
            <a:ext cx="9447829" cy="53632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3142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Player strategies over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3760" y="2243822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5388" y="1472185"/>
            <a:ext cx="8149221" cy="1854022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06466" y="47924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9" y="2136100"/>
            <a:ext cx="2480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~40% are </a:t>
            </a:r>
            <a:r>
              <a:rPr lang="en-US" b="1" dirty="0"/>
              <a:t>resilient cooperators:</a:t>
            </a:r>
            <a:endParaRPr lang="en-US" dirty="0"/>
          </a:p>
          <a:p>
            <a:pPr algn="ctr"/>
            <a:r>
              <a:rPr lang="en-US" dirty="0"/>
              <a:t>play CC for vast majority of the experiment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598" y="4244268"/>
            <a:ext cx="2148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Majority (~60%) act like “rational altruists:” start out cooperating then slowly unravel to  defect on rounds 8, 9, or 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05760" y="574268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T8</a:t>
            </a:r>
          </a:p>
        </p:txBody>
      </p:sp>
    </p:spTree>
    <p:extLst>
      <p:ext uri="{BB962C8B-B14F-4D97-AF65-F5344CB8AC3E}">
        <p14:creationId xmlns:p14="http://schemas.microsoft.com/office/powerpoint/2010/main" val="18654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cost of altruism…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341476" cy="4527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190D1D-FEE0-49AE-B846-D51009B6DBD1}"/>
              </a:ext>
            </a:extLst>
          </p:cNvPr>
          <p:cNvSpPr txBox="1"/>
          <p:nvPr/>
        </p:nvSpPr>
        <p:spPr>
          <a:xfrm>
            <a:off x="7671335" y="2938727"/>
            <a:ext cx="4167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 started off by trying to cooperate...but as time wore on it became evident that I was only being cheated over and over</a:t>
            </a:r>
          </a:p>
          <a:p>
            <a:r>
              <a:rPr lang="en-US" dirty="0"/>
              <a:t>again in the final rounds... I started to see my daily bonus go down and inevitably began defecting first on the last round, then in the 9th, and finally in the 8th...”</a:t>
            </a:r>
          </a:p>
        </p:txBody>
      </p:sp>
    </p:spTree>
    <p:extLst>
      <p:ext uri="{BB962C8B-B14F-4D97-AF65-F5344CB8AC3E}">
        <p14:creationId xmlns:p14="http://schemas.microsoft.com/office/powerpoint/2010/main" val="156569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Agent-based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fraction        of the population are </a:t>
            </a:r>
            <a:r>
              <a:rPr lang="en-US" b="1" dirty="0"/>
              <a:t>resilient cooperator</a:t>
            </a:r>
            <a:r>
              <a:rPr lang="en-US" dirty="0"/>
              <a:t>s</a:t>
            </a:r>
          </a:p>
          <a:p>
            <a:pPr lvl="1"/>
            <a:r>
              <a:rPr lang="en-US" dirty="0"/>
              <a:t>Play fixed CC strategy</a:t>
            </a:r>
          </a:p>
          <a:p>
            <a:r>
              <a:rPr lang="en-US" dirty="0"/>
              <a:t>Remaining fraction            are </a:t>
            </a:r>
            <a:r>
              <a:rPr lang="en-US" b="1" dirty="0"/>
              <a:t>rational cooperators. </a:t>
            </a:r>
          </a:p>
          <a:p>
            <a:pPr lvl="1"/>
            <a:r>
              <a:rPr lang="en-US" dirty="0"/>
              <a:t>For each game, decide among T1, T2, </a:t>
            </a:r>
            <a:r>
              <a:rPr lang="mr-IN" dirty="0"/>
              <a:t>…</a:t>
            </a:r>
            <a:r>
              <a:rPr lang="en-US" dirty="0"/>
              <a:t>. T10, CC as follows:</a:t>
            </a:r>
          </a:p>
          <a:p>
            <a:pPr lvl="2"/>
            <a:r>
              <a:rPr lang="en-US" dirty="0"/>
              <a:t>Estimate distribution of strategies in population (similar to earlier inference procedure)</a:t>
            </a:r>
          </a:p>
          <a:p>
            <a:pPr lvl="2"/>
            <a:r>
              <a:rPr lang="en-US" dirty="0"/>
              <a:t>Compute expected utility            of each strategy against estimated distribution</a:t>
            </a:r>
          </a:p>
          <a:p>
            <a:pPr lvl="2"/>
            <a:r>
              <a:rPr lang="en-US" dirty="0"/>
              <a:t>Choose stochastic best response with probability </a:t>
            </a:r>
          </a:p>
          <a:p>
            <a:pPr lvl="2"/>
            <a:endParaRPr lang="en-US" dirty="0"/>
          </a:p>
          <a:p>
            <a:r>
              <a:rPr lang="en-US" dirty="0"/>
              <a:t>Can now study asymptotic unraveling behavior as function of </a:t>
            </a:r>
          </a:p>
          <a:p>
            <a:pPr lvl="1"/>
            <a:r>
              <a:rPr lang="en-US" dirty="0"/>
              <a:t>Choose                 but similar results for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100067"/>
              </p:ext>
            </p:extLst>
          </p:nvPr>
        </p:nvGraphicFramePr>
        <p:xfrm>
          <a:off x="3210827" y="1879844"/>
          <a:ext cx="566563" cy="509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" name="Equation" r:id="rId3" imgW="254000" imgH="228600" progId="Equation.DSMT4">
                  <p:embed/>
                </p:oleObj>
              </mc:Choice>
              <mc:Fallback>
                <p:oleObj name="Equation" r:id="rId3" imgW="254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0827" y="1879844"/>
                        <a:ext cx="566563" cy="509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902712"/>
              </p:ext>
            </p:extLst>
          </p:nvPr>
        </p:nvGraphicFramePr>
        <p:xfrm>
          <a:off x="3852358" y="2767013"/>
          <a:ext cx="99218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" name="Equation" r:id="rId5" imgW="444500" imgH="228600" progId="Equation.DSMT4">
                  <p:embed/>
                </p:oleObj>
              </mc:Choice>
              <mc:Fallback>
                <p:oleObj name="Equation" r:id="rId5" imgW="444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2358" y="2767013"/>
                        <a:ext cx="99218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9964180"/>
              </p:ext>
            </p:extLst>
          </p:nvPr>
        </p:nvGraphicFramePr>
        <p:xfrm>
          <a:off x="10046958" y="4989513"/>
          <a:ext cx="566737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" name="Equation" r:id="rId7" imgW="254000" imgH="228600" progId="Equation.DSMT4">
                  <p:embed/>
                </p:oleObj>
              </mc:Choice>
              <mc:Fallback>
                <p:oleObj name="Equation" r:id="rId7" imgW="254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46958" y="4989513"/>
                        <a:ext cx="566737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089271"/>
              </p:ext>
            </p:extLst>
          </p:nvPr>
        </p:nvGraphicFramePr>
        <p:xfrm>
          <a:off x="7243918" y="4194753"/>
          <a:ext cx="46672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" name="Equation" r:id="rId9" imgW="2514600" imgH="279400" progId="Equation.DSMT4">
                  <p:embed/>
                </p:oleObj>
              </mc:Choice>
              <mc:Fallback>
                <p:oleObj name="Equation" r:id="rId9" imgW="2514600" imgH="279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43918" y="4194753"/>
                        <a:ext cx="466725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733527"/>
              </p:ext>
            </p:extLst>
          </p:nvPr>
        </p:nvGraphicFramePr>
        <p:xfrm>
          <a:off x="4712190" y="3901942"/>
          <a:ext cx="611215" cy="392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" name="Equation" r:id="rId11" imgW="355600" imgH="228600" progId="Equation.DSMT4">
                  <p:embed/>
                </p:oleObj>
              </mc:Choice>
              <mc:Fallback>
                <p:oleObj name="Equation" r:id="rId11" imgW="355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12190" y="3901942"/>
                        <a:ext cx="611215" cy="392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6206538"/>
              </p:ext>
            </p:extLst>
          </p:nvPr>
        </p:nvGraphicFramePr>
        <p:xfrm>
          <a:off x="2612935" y="5502238"/>
          <a:ext cx="1105431" cy="346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" name="Equation" r:id="rId13" imgW="647700" imgH="203200" progId="Equation.DSMT4">
                  <p:embed/>
                </p:oleObj>
              </mc:Choice>
              <mc:Fallback>
                <p:oleObj name="Equation" r:id="rId13" imgW="6477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12935" y="5502238"/>
                        <a:ext cx="1105431" cy="346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826713"/>
              </p:ext>
            </p:extLst>
          </p:nvPr>
        </p:nvGraphicFramePr>
        <p:xfrm>
          <a:off x="6450375" y="5504326"/>
          <a:ext cx="1624013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" name="Equation" r:id="rId15" imgW="952500" imgH="203200" progId="Equation.DSMT4">
                  <p:embed/>
                </p:oleObj>
              </mc:Choice>
              <mc:Fallback>
                <p:oleObj name="Equation" r:id="rId15" imgW="952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50375" y="5504326"/>
                        <a:ext cx="1624013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82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Simulation: with and without resilient players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836" y="5867007"/>
            <a:ext cx="452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 resilient players: </a:t>
            </a:r>
            <a:r>
              <a:rPr lang="en-US" b="1" dirty="0"/>
              <a:t>cooperation breaks down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7153" y="5867007"/>
            <a:ext cx="451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40% resilient players: </a:t>
            </a:r>
            <a:r>
              <a:rPr lang="en-US" b="1" dirty="0"/>
              <a:t>cooperation maintained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2563" y="2205292"/>
            <a:ext cx="5717122" cy="356616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6421" y="2231136"/>
            <a:ext cx="5157379" cy="3566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28632" y="2509653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9818" y="427044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82191" y="3507020"/>
            <a:ext cx="957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T10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85905" y="508941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6569" y="502309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49388" y="502309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83335" y="502309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7800" y="450849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T6</a:t>
            </a:r>
          </a:p>
        </p:txBody>
      </p:sp>
    </p:spTree>
    <p:extLst>
      <p:ext uri="{BB962C8B-B14F-4D97-AF65-F5344CB8AC3E}">
        <p14:creationId xmlns:p14="http://schemas.microsoft.com/office/powerpoint/2010/main" val="412784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Empirical data vs. simulation</a:t>
            </a:r>
          </a:p>
        </p:txBody>
      </p:sp>
      <p:pic>
        <p:nvPicPr>
          <p:cNvPr id="6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92740" y="2218214"/>
            <a:ext cx="5181600" cy="358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0182" y="5797296"/>
            <a:ext cx="20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Empirical strategies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43287" y="5797296"/>
            <a:ext cx="20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Simulated strategies</a:t>
            </a:r>
          </a:p>
        </p:txBody>
      </p:sp>
      <p:pic>
        <p:nvPicPr>
          <p:cNvPr id="9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507" y="2218214"/>
            <a:ext cx="6449088" cy="36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0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3969" cy="1179373"/>
          </a:xfrm>
        </p:spPr>
        <p:txBody>
          <a:bodyPr/>
          <a:lstStyle/>
          <a:p>
            <a:pPr algn="ctr"/>
            <a:r>
              <a:rPr lang="en-US" dirty="0"/>
              <a:t>Resilient Cooperators arrest unraveling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2C00F-4654-4B47-B5C8-E55D81353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848216"/>
            <a:ext cx="110871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19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Despite the social dilemma and prior predictions of unraveling, we find that </a:t>
            </a:r>
            <a:r>
              <a:rPr lang="en-US" b="1" dirty="0"/>
              <a:t>resilient cooperators </a:t>
            </a:r>
            <a:r>
              <a:rPr lang="en-US" dirty="0"/>
              <a:t>stabilize cooperation in the population</a:t>
            </a:r>
          </a:p>
          <a:p>
            <a:r>
              <a:rPr lang="en-US" dirty="0"/>
              <a:t>Resilient cooperators make everyone better off, at a </a:t>
            </a:r>
            <a:r>
              <a:rPr lang="en-US" b="1" dirty="0"/>
              <a:t>significant cost to themselves</a:t>
            </a:r>
          </a:p>
          <a:p>
            <a:endParaRPr lang="en-US" dirty="0"/>
          </a:p>
          <a:p>
            <a:r>
              <a:rPr lang="en-US" dirty="0"/>
              <a:t>The virtual lab makes it possible to run an experiment, studying collective behavior, over a much longer time than in physical labs</a:t>
            </a:r>
          </a:p>
          <a:p>
            <a:endParaRPr lang="en-US" dirty="0"/>
          </a:p>
          <a:p>
            <a:r>
              <a:rPr lang="en-US" dirty="0"/>
              <a:t>Long-run studies of behavior can yield different results than short lab experiments!</a:t>
            </a:r>
          </a:p>
        </p:txBody>
      </p:sp>
      <p:sp>
        <p:nvSpPr>
          <p:cNvPr id="13" name="Content Placeholder 7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5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 Space of Virtual Labs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914692" y="2158424"/>
            <a:ext cx="9786027" cy="3760352"/>
            <a:chOff x="334894" y="1724479"/>
            <a:chExt cx="9217991" cy="5118651"/>
          </a:xfrm>
        </p:grpSpPr>
        <p:pic>
          <p:nvPicPr>
            <p:cNvPr id="20" name="Picture 2" descr="https://promutechinc.files.wordpress.com/2015/07/the-interne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94" y="3108503"/>
              <a:ext cx="3483101" cy="174155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Arrow Connector 20"/>
            <p:cNvCxnSpPr/>
            <p:nvPr/>
          </p:nvCxnSpPr>
          <p:spPr>
            <a:xfrm flipV="1">
              <a:off x="4627232" y="2471504"/>
              <a:ext cx="0" cy="174925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4627232" y="4220760"/>
              <a:ext cx="1739592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096229" y="1768399"/>
              <a:ext cx="962427" cy="54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u="sng" dirty="0"/>
                <a:t>Realism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2804" y="5424774"/>
              <a:ext cx="693372" cy="54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/>
                <a:t>Scale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509076" y="3946616"/>
              <a:ext cx="1061989" cy="54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/>
                <a:t>Duration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209389" y="3887337"/>
              <a:ext cx="835687" cy="6668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5723" y="4448035"/>
              <a:ext cx="1405504" cy="54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Physical labs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93894" y="4544980"/>
              <a:ext cx="2758991" cy="7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Longer periods of time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Fewer constraints on location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31480" y="6047124"/>
              <a:ext cx="2167089" cy="7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Larger samples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More diverse subjects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84026" y="1724479"/>
              <a:ext cx="2505318" cy="7960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More naturalistic tasks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More realistic interactions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4953105" y="2911634"/>
              <a:ext cx="543922" cy="90126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821993" y="4701764"/>
              <a:ext cx="259318" cy="71622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3033286" y="3758848"/>
              <a:ext cx="1103932" cy="35690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21727" y="2105586"/>
              <a:ext cx="2749155" cy="79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Virtual labs</a:t>
              </a:r>
              <a:r>
                <a:rPr lang="en-US" sz="1600" dirty="0">
                  <a:solidFill>
                    <a:srgbClr val="0070C0"/>
                  </a:solidFill>
                </a:rPr>
                <a:t>: using the Internet as a lab</a:t>
              </a: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flipH="1">
            <a:off x="4775200" y="3962400"/>
            <a:ext cx="726069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6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42317" cy="1325563"/>
          </a:xfrm>
        </p:spPr>
        <p:txBody>
          <a:bodyPr/>
          <a:lstStyle/>
          <a:p>
            <a:r>
              <a:rPr lang="en-US" dirty="0"/>
              <a:t>Finitely repeated Prisoner’s Dilemma (</a:t>
            </a:r>
            <a:r>
              <a:rPr lang="en-US" i="1" dirty="0"/>
              <a:t>in theory</a:t>
            </a:r>
            <a:r>
              <a:rPr lang="en-US" dirty="0"/>
              <a:t>)</a:t>
            </a:r>
          </a:p>
        </p:txBody>
      </p:sp>
      <p:sp>
        <p:nvSpPr>
          <p:cNvPr id="9" name="Freeform 8"/>
          <p:cNvSpPr/>
          <p:nvPr/>
        </p:nvSpPr>
        <p:spPr>
          <a:xfrm>
            <a:off x="1404196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0" name="Freeform 9"/>
          <p:cNvSpPr/>
          <p:nvPr/>
        </p:nvSpPr>
        <p:spPr>
          <a:xfrm>
            <a:off x="3507994" y="2685080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81758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85556" y="2685080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759319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4" name="Freeform 13"/>
          <p:cNvSpPr/>
          <p:nvPr/>
        </p:nvSpPr>
        <p:spPr>
          <a:xfrm>
            <a:off x="8863118" y="2685080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9436881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7" name="Freeform 16"/>
          <p:cNvSpPr/>
          <p:nvPr/>
        </p:nvSpPr>
        <p:spPr>
          <a:xfrm>
            <a:off x="1404196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8" name="Freeform 17"/>
          <p:cNvSpPr/>
          <p:nvPr/>
        </p:nvSpPr>
        <p:spPr>
          <a:xfrm>
            <a:off x="3507994" y="4426215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081758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20" name="Freeform 19"/>
          <p:cNvSpPr/>
          <p:nvPr/>
        </p:nvSpPr>
        <p:spPr>
          <a:xfrm>
            <a:off x="6185556" y="4426215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59319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22" name="Freeform 21"/>
          <p:cNvSpPr/>
          <p:nvPr/>
        </p:nvSpPr>
        <p:spPr>
          <a:xfrm>
            <a:off x="8863118" y="4426215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9436881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9375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56937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4499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12061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4</a:t>
            </a:r>
          </a:p>
        </p:txBody>
      </p:sp>
      <p:pic>
        <p:nvPicPr>
          <p:cNvPr id="28" name="Picture 2" descr="http://stock.wikimini.org/w/images/9/95/Gnome-stock_person-avatar-profil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" y="237359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stock.wikimini.org/w/images/9/95/Gnome-stock_person-avatar-profil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4" y="41147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686" y="5461410"/>
            <a:ext cx="87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econs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377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03632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500" dirty="0">
                <a:cs typeface="+mj-cs"/>
              </a:rPr>
              <a:t>Music Lab: N = 28,000</a:t>
            </a:r>
            <a:br>
              <a:rPr lang="en-US" sz="3500" dirty="0">
                <a:cs typeface="+mj-cs"/>
              </a:rPr>
            </a:br>
            <a:r>
              <a:rPr lang="en-US" sz="3500" dirty="0" err="1"/>
              <a:t>Salganik</a:t>
            </a:r>
            <a:r>
              <a:rPr lang="en-US" sz="3500" dirty="0"/>
              <a:t>, </a:t>
            </a:r>
            <a:r>
              <a:rPr lang="en-US" sz="3500" dirty="0" err="1"/>
              <a:t>Dodds</a:t>
            </a:r>
            <a:r>
              <a:rPr lang="en-US" sz="3500" dirty="0"/>
              <a:t>, and Watts (</a:t>
            </a:r>
            <a:r>
              <a:rPr lang="en-US" sz="3500" i="1" dirty="0"/>
              <a:t>Science</a:t>
            </a:r>
            <a:r>
              <a:rPr lang="en-US" sz="3500" dirty="0"/>
              <a:t>, 2006)</a:t>
            </a:r>
            <a:endParaRPr lang="en-US" dirty="0">
              <a:cs typeface="+mj-cs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752600"/>
            <a:ext cx="87376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83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eriment_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0"/>
            <a:ext cx="12192000" cy="36576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6400" y="533400"/>
            <a:ext cx="11480800" cy="9906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Crisis Mapping in the Lab</a:t>
            </a:r>
            <a:br>
              <a:rPr lang="en-US" dirty="0"/>
            </a:br>
            <a:r>
              <a:rPr lang="en-US" dirty="0"/>
              <a:t>Mao, Mason, </a:t>
            </a:r>
            <a:r>
              <a:rPr lang="en-US" dirty="0" err="1"/>
              <a:t>Suri</a:t>
            </a:r>
            <a:r>
              <a:rPr lang="en-US" dirty="0"/>
              <a:t>, Watts (</a:t>
            </a:r>
            <a:r>
              <a:rPr lang="en-US" i="1" dirty="0" err="1"/>
              <a:t>PLoS</a:t>
            </a:r>
            <a:r>
              <a:rPr lang="en-US" i="1" dirty="0"/>
              <a:t> One,</a:t>
            </a:r>
            <a:r>
              <a:rPr lang="en-US" dirty="0"/>
              <a:t> 2016)</a:t>
            </a:r>
          </a:p>
        </p:txBody>
      </p:sp>
    </p:spTree>
    <p:extLst>
      <p:ext uri="{BB962C8B-B14F-4D97-AF65-F5344CB8AC3E}">
        <p14:creationId xmlns:p14="http://schemas.microsoft.com/office/powerpoint/2010/main" val="34754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Future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Music Lab studied large N but short duration, simplistic task and interaction</a:t>
            </a:r>
          </a:p>
          <a:p>
            <a:r>
              <a:rPr lang="en-US" dirty="0"/>
              <a:t>Crisis Mapping studied complex interactions on realistic task but short duration and small N</a:t>
            </a:r>
          </a:p>
          <a:p>
            <a:r>
              <a:rPr lang="en-US" dirty="0"/>
              <a:t>Long-run PD studied learning dynamics over course of one month but simplistic task and interaction</a:t>
            </a:r>
          </a:p>
          <a:p>
            <a:r>
              <a:rPr lang="en-US" dirty="0"/>
              <a:t>Real world problems = large N, long duration, complex interactions and tasks</a:t>
            </a:r>
          </a:p>
          <a:p>
            <a:r>
              <a:rPr lang="en-US" dirty="0"/>
              <a:t>Lots of work still to be done</a:t>
            </a:r>
            <a:r>
              <a:rPr lang="is-IS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75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2"/>
            <a:ext cx="10464800" cy="1237128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MS PGothic" panose="020B0600070205080204" pitchFamily="34" charset="-128"/>
                <a:cs typeface="ＭＳ Ｐゴシック" charset="0"/>
              </a:rPr>
              <a:t>Thank you</a:t>
            </a:r>
          </a:p>
        </p:txBody>
      </p:sp>
      <p:sp>
        <p:nvSpPr>
          <p:cNvPr id="63490" name="Subtitle 2"/>
          <p:cNvSpPr>
            <a:spLocks noGrp="1"/>
          </p:cNvSpPr>
          <p:nvPr>
            <p:ph type="subTitle" idx="1"/>
          </p:nvPr>
        </p:nvSpPr>
        <p:spPr>
          <a:xfrm>
            <a:off x="914400" y="3088341"/>
            <a:ext cx="10464800" cy="1066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Mao, A., Dworkin, L., Suri, S. </a:t>
            </a:r>
            <a:r>
              <a:rPr lang="en-US" i="1" dirty="0"/>
              <a:t>et al.</a:t>
            </a:r>
            <a:r>
              <a:rPr lang="en-US" dirty="0"/>
              <a:t> Resilient cooperators stabilize long-run cooperation in the finitely repeated Prisoner’s Dilemma. </a:t>
            </a:r>
            <a:r>
              <a:rPr lang="en-US" i="1" dirty="0"/>
              <a:t>Nature Communications</a:t>
            </a:r>
            <a:r>
              <a:rPr lang="en-US" dirty="0"/>
              <a:t> </a:t>
            </a:r>
            <a:r>
              <a:rPr lang="en-US" b="1" dirty="0"/>
              <a:t>8, </a:t>
            </a:r>
            <a:r>
              <a:rPr lang="en-US" dirty="0"/>
              <a:t>13800 (2017) doi:10.1038/ncomms13800 </a:t>
            </a:r>
          </a:p>
          <a:p>
            <a:r>
              <a:rPr lang="en-US" dirty="0">
                <a:hlinkClick r:id="rId2"/>
              </a:rPr>
              <a:t>https://www.nature.com/articles/ncomms13800</a:t>
            </a:r>
            <a:endParaRPr lang="en-US" dirty="0"/>
          </a:p>
          <a:p>
            <a:endParaRPr lang="en-US" dirty="0">
              <a:solidFill>
                <a:srgbClr val="57576E"/>
              </a:solidFill>
              <a:latin typeface="Arial" charset="0"/>
            </a:endParaRPr>
          </a:p>
        </p:txBody>
      </p:sp>
      <p:pic>
        <p:nvPicPr>
          <p:cNvPr id="63491" name="Picture 3" descr="EverythingIsObvious_paperback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2" y="4706938"/>
            <a:ext cx="137304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18" y="4706938"/>
            <a:ext cx="142547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1" y="4706938"/>
            <a:ext cx="14276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078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680" y="365125"/>
            <a:ext cx="11353800" cy="1325563"/>
          </a:xfrm>
        </p:spPr>
        <p:txBody>
          <a:bodyPr/>
          <a:lstStyle/>
          <a:p>
            <a:r>
              <a:rPr lang="en-US" dirty="0"/>
              <a:t>Finitely repeated Prisoner’s Dilemma (</a:t>
            </a:r>
            <a:r>
              <a:rPr lang="en-US" i="1" dirty="0"/>
              <a:t>in practice</a:t>
            </a:r>
            <a:r>
              <a:rPr lang="en-US" dirty="0"/>
              <a:t>)</a:t>
            </a:r>
          </a:p>
        </p:txBody>
      </p:sp>
      <p:sp>
        <p:nvSpPr>
          <p:cNvPr id="9" name="Freeform 8"/>
          <p:cNvSpPr/>
          <p:nvPr/>
        </p:nvSpPr>
        <p:spPr>
          <a:xfrm>
            <a:off x="1404196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Cooperate</a:t>
            </a:r>
            <a:endParaRPr lang="en-US" sz="2400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07994" y="2685080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81758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Cooperate</a:t>
            </a:r>
            <a:endParaRPr lang="en-US" sz="2400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85556" y="2685080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759319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4" name="Freeform 13"/>
          <p:cNvSpPr/>
          <p:nvPr/>
        </p:nvSpPr>
        <p:spPr>
          <a:xfrm>
            <a:off x="8863118" y="2685080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9436881" y="2348472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17" name="Freeform 16"/>
          <p:cNvSpPr/>
          <p:nvPr/>
        </p:nvSpPr>
        <p:spPr>
          <a:xfrm>
            <a:off x="1404196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Cooperate</a:t>
            </a:r>
            <a:endParaRPr lang="en-US" sz="2400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507994" y="4426215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4081758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Cooperate</a:t>
            </a:r>
            <a:endParaRPr lang="en-US" sz="2400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185556" y="4426215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759319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Cooperate</a:t>
            </a:r>
            <a:endParaRPr lang="en-US" sz="2400" kern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863118" y="4426215"/>
            <a:ext cx="405459" cy="474310"/>
          </a:xfrm>
          <a:custGeom>
            <a:avLst/>
            <a:gdLst>
              <a:gd name="connsiteX0" fmla="*/ 0 w 405459"/>
              <a:gd name="connsiteY0" fmla="*/ 94862 h 474310"/>
              <a:gd name="connsiteX1" fmla="*/ 202730 w 405459"/>
              <a:gd name="connsiteY1" fmla="*/ 94862 h 474310"/>
              <a:gd name="connsiteX2" fmla="*/ 202730 w 405459"/>
              <a:gd name="connsiteY2" fmla="*/ 0 h 474310"/>
              <a:gd name="connsiteX3" fmla="*/ 405459 w 405459"/>
              <a:gd name="connsiteY3" fmla="*/ 237155 h 474310"/>
              <a:gd name="connsiteX4" fmla="*/ 202730 w 405459"/>
              <a:gd name="connsiteY4" fmla="*/ 474310 h 474310"/>
              <a:gd name="connsiteX5" fmla="*/ 202730 w 405459"/>
              <a:gd name="connsiteY5" fmla="*/ 379448 h 474310"/>
              <a:gd name="connsiteX6" fmla="*/ 0 w 405459"/>
              <a:gd name="connsiteY6" fmla="*/ 379448 h 474310"/>
              <a:gd name="connsiteX7" fmla="*/ 0 w 405459"/>
              <a:gd name="connsiteY7" fmla="*/ 94862 h 47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459" h="474310">
                <a:moveTo>
                  <a:pt x="0" y="94862"/>
                </a:moveTo>
                <a:lnTo>
                  <a:pt x="202730" y="94862"/>
                </a:lnTo>
                <a:lnTo>
                  <a:pt x="202730" y="0"/>
                </a:lnTo>
                <a:lnTo>
                  <a:pt x="405459" y="237155"/>
                </a:lnTo>
                <a:lnTo>
                  <a:pt x="202730" y="474310"/>
                </a:lnTo>
                <a:lnTo>
                  <a:pt x="202730" y="379448"/>
                </a:lnTo>
                <a:lnTo>
                  <a:pt x="0" y="379448"/>
                </a:lnTo>
                <a:lnTo>
                  <a:pt x="0" y="94862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94862" rIns="121638" bIns="94862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>
              <a:solidFill>
                <a:srgbClr val="C00000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9436881" y="4089607"/>
            <a:ext cx="1912544" cy="1147526"/>
          </a:xfrm>
          <a:custGeom>
            <a:avLst/>
            <a:gdLst>
              <a:gd name="connsiteX0" fmla="*/ 0 w 1912544"/>
              <a:gd name="connsiteY0" fmla="*/ 114753 h 1147526"/>
              <a:gd name="connsiteX1" fmla="*/ 114753 w 1912544"/>
              <a:gd name="connsiteY1" fmla="*/ 0 h 1147526"/>
              <a:gd name="connsiteX2" fmla="*/ 1797791 w 1912544"/>
              <a:gd name="connsiteY2" fmla="*/ 0 h 1147526"/>
              <a:gd name="connsiteX3" fmla="*/ 1912544 w 1912544"/>
              <a:gd name="connsiteY3" fmla="*/ 114753 h 1147526"/>
              <a:gd name="connsiteX4" fmla="*/ 1912544 w 1912544"/>
              <a:gd name="connsiteY4" fmla="*/ 1032773 h 1147526"/>
              <a:gd name="connsiteX5" fmla="*/ 1797791 w 1912544"/>
              <a:gd name="connsiteY5" fmla="*/ 1147526 h 1147526"/>
              <a:gd name="connsiteX6" fmla="*/ 114753 w 1912544"/>
              <a:gd name="connsiteY6" fmla="*/ 1147526 h 1147526"/>
              <a:gd name="connsiteX7" fmla="*/ 0 w 1912544"/>
              <a:gd name="connsiteY7" fmla="*/ 1032773 h 1147526"/>
              <a:gd name="connsiteX8" fmla="*/ 0 w 1912544"/>
              <a:gd name="connsiteY8" fmla="*/ 114753 h 114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2544" h="1147526">
                <a:moveTo>
                  <a:pt x="0" y="114753"/>
                </a:moveTo>
                <a:cubicBezTo>
                  <a:pt x="0" y="51377"/>
                  <a:pt x="51377" y="0"/>
                  <a:pt x="114753" y="0"/>
                </a:cubicBezTo>
                <a:lnTo>
                  <a:pt x="1797791" y="0"/>
                </a:lnTo>
                <a:cubicBezTo>
                  <a:pt x="1861167" y="0"/>
                  <a:pt x="1912544" y="51377"/>
                  <a:pt x="1912544" y="114753"/>
                </a:cubicBezTo>
                <a:lnTo>
                  <a:pt x="1912544" y="1032773"/>
                </a:lnTo>
                <a:cubicBezTo>
                  <a:pt x="1912544" y="1096149"/>
                  <a:pt x="1861167" y="1147526"/>
                  <a:pt x="1797791" y="1147526"/>
                </a:cubicBezTo>
                <a:lnTo>
                  <a:pt x="114753" y="1147526"/>
                </a:lnTo>
                <a:cubicBezTo>
                  <a:pt x="51377" y="1147526"/>
                  <a:pt x="0" y="1096149"/>
                  <a:pt x="0" y="1032773"/>
                </a:cubicBezTo>
                <a:lnTo>
                  <a:pt x="0" y="114753"/>
                </a:lnTo>
                <a:close/>
              </a:path>
            </a:pathLst>
          </a:custGeom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1250" tIns="201250" rIns="201250" bIns="201250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>
                <a:solidFill>
                  <a:srgbClr val="C00000"/>
                </a:solidFill>
              </a:rPr>
              <a:t>Defect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9375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56937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4499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12061" y="5461410"/>
            <a:ext cx="96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Round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8118" y="6055019"/>
            <a:ext cx="869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see: </a:t>
            </a:r>
            <a:r>
              <a:rPr lang="en-US" b="1" dirty="0" err="1"/>
              <a:t>Selten</a:t>
            </a:r>
            <a:r>
              <a:rPr lang="en-US" b="1" dirty="0"/>
              <a:t> and </a:t>
            </a:r>
            <a:r>
              <a:rPr lang="en-US" b="1" dirty="0" err="1"/>
              <a:t>Stoecker</a:t>
            </a:r>
            <a:r>
              <a:rPr lang="en-US" b="1" dirty="0"/>
              <a:t> </a:t>
            </a:r>
            <a:r>
              <a:rPr lang="en-US" dirty="0"/>
              <a:t>[1986]; </a:t>
            </a:r>
            <a:r>
              <a:rPr lang="en-US" b="1" dirty="0" err="1"/>
              <a:t>Andreoni</a:t>
            </a:r>
            <a:r>
              <a:rPr lang="en-US" b="1" dirty="0"/>
              <a:t> and Miller </a:t>
            </a:r>
            <a:r>
              <a:rPr lang="en-US" dirty="0"/>
              <a:t>[1993]; </a:t>
            </a:r>
            <a:r>
              <a:rPr lang="en-US" b="1" dirty="0"/>
              <a:t>Dal Bo </a:t>
            </a:r>
            <a:r>
              <a:rPr lang="en-US" dirty="0"/>
              <a:t>[2005]; </a:t>
            </a:r>
            <a:r>
              <a:rPr lang="en-US" b="1" dirty="0" err="1"/>
              <a:t>Bereby</a:t>
            </a:r>
            <a:r>
              <a:rPr lang="en-US" b="1" dirty="0"/>
              <a:t>-Meyer and Roth </a:t>
            </a:r>
            <a:r>
              <a:rPr lang="en-US" dirty="0"/>
              <a:t>[2006]; </a:t>
            </a:r>
            <a:r>
              <a:rPr lang="en-US" b="1" dirty="0"/>
              <a:t>Friedman and Oprea</a:t>
            </a:r>
            <a:r>
              <a:rPr lang="en-US" dirty="0"/>
              <a:t> [2012], </a:t>
            </a:r>
            <a:r>
              <a:rPr lang="en-US" b="1" dirty="0" err="1"/>
              <a:t>Embrey</a:t>
            </a:r>
            <a:r>
              <a:rPr lang="en-US" b="1" dirty="0"/>
              <a:t>, </a:t>
            </a:r>
            <a:r>
              <a:rPr lang="en-US" b="1" dirty="0" err="1"/>
              <a:t>Fréchette</a:t>
            </a:r>
            <a:r>
              <a:rPr lang="en-US" b="1" dirty="0"/>
              <a:t>, and Yuksel </a:t>
            </a:r>
            <a:r>
              <a:rPr lang="en-US" dirty="0"/>
              <a:t>[2015]</a:t>
            </a:r>
          </a:p>
        </p:txBody>
      </p:sp>
      <p:pic>
        <p:nvPicPr>
          <p:cNvPr id="28" name="Picture 2" descr="http://stock.wikimini.org/w/images/9/95/Gnome-stock_person-avatar-profil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2" y="237359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stock.wikimini.org/w/images/9/95/Gnome-stock_person-avatar-profil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4" y="4114730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3951" y="5461410"/>
            <a:ext cx="13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(real people)</a:t>
            </a:r>
          </a:p>
        </p:txBody>
      </p:sp>
    </p:spTree>
    <p:extLst>
      <p:ext uri="{BB962C8B-B14F-4D97-AF65-F5344CB8AC3E}">
        <p14:creationId xmlns:p14="http://schemas.microsoft.com/office/powerpoint/2010/main" val="22978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12192000" cy="990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>
                <a:latin typeface="Arial" charset="0"/>
                <a:ea typeface="MS PGothic" charset="0"/>
              </a:rPr>
              <a:t>“Rational Cooperation” Under Incomplete Information</a:t>
            </a:r>
            <a:endParaRPr lang="en-US" sz="3600">
              <a:latin typeface="Arial" charset="0"/>
              <a:ea typeface="MS PGothic" charset="0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Kreps et al (1982) proposed that disparity between theory and experiment arises from incomplete information: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Players are rational but believe with some probability </a:t>
            </a:r>
            <a:r>
              <a:rPr lang="en-US" i="1">
                <a:latin typeface="Arial" charset="0"/>
                <a:ea typeface="MS PGothic" charset="0"/>
              </a:rPr>
              <a:t>p</a:t>
            </a:r>
            <a:r>
              <a:rPr lang="en-US">
                <a:latin typeface="Arial" charset="0"/>
                <a:ea typeface="MS PGothic" charset="0"/>
              </a:rPr>
              <a:t> that others are conditionally cooperative (i.e. play Tit-For-Tat)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Proved that if </a:t>
            </a:r>
            <a:r>
              <a:rPr lang="en-US" i="1">
                <a:latin typeface="Arial" charset="0"/>
                <a:ea typeface="MS PGothic" charset="0"/>
              </a:rPr>
              <a:t>p</a:t>
            </a:r>
            <a:r>
              <a:rPr lang="en-US">
                <a:latin typeface="Arial" charset="0"/>
                <a:ea typeface="MS PGothic" charset="0"/>
              </a:rPr>
              <a:t> is sufficiently high, best response is to cooperate until close to the end of the game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Endgame effect commences at some number of rounds </a:t>
            </a:r>
            <a:r>
              <a:rPr lang="en-US" i="1">
                <a:latin typeface="Arial" charset="0"/>
                <a:ea typeface="MS PGothic" charset="0"/>
              </a:rPr>
              <a:t>n</a:t>
            </a:r>
            <a:r>
              <a:rPr lang="en-US">
                <a:latin typeface="Arial" charset="0"/>
                <a:ea typeface="MS PGothic" charset="0"/>
              </a:rPr>
              <a:t> prior to end, where n is bounded above by </a:t>
            </a:r>
            <a:r>
              <a:rPr lang="en-US" i="1">
                <a:latin typeface="Arial" charset="0"/>
                <a:ea typeface="MS PGothic" charset="0"/>
              </a:rPr>
              <a:t>p</a:t>
            </a:r>
          </a:p>
          <a:p>
            <a:r>
              <a:rPr lang="en-US">
                <a:latin typeface="Arial" charset="0"/>
                <a:ea typeface="MS PGothic" charset="0"/>
              </a:rPr>
              <a:t>“Rational cooperation” explains how cooperation can be pervasive even when no-one is “truly” altruistic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Leaves open the question of whether or not anyone </a:t>
            </a:r>
            <a:r>
              <a:rPr lang="en-US" i="1">
                <a:latin typeface="Arial" charset="0"/>
                <a:ea typeface="MS PGothic" charset="0"/>
              </a:rPr>
              <a:t>is</a:t>
            </a:r>
            <a:r>
              <a:rPr lang="en-US">
                <a:latin typeface="Arial" charset="0"/>
                <a:ea typeface="MS PGothic" charset="0"/>
              </a:rPr>
              <a:t> truly altruistic</a:t>
            </a:r>
          </a:p>
        </p:txBody>
      </p:sp>
    </p:spTree>
    <p:extLst>
      <p:ext uri="{BB962C8B-B14F-4D97-AF65-F5344CB8AC3E}">
        <p14:creationId xmlns:p14="http://schemas.microsoft.com/office/powerpoint/2010/main" val="33133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But what about the long run? 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MS PGothic" charset="0"/>
              </a:rPr>
              <a:t>Andreoni and Miller (1993) suggest two possibilities</a:t>
            </a:r>
          </a:p>
          <a:p>
            <a:pPr lvl="1"/>
            <a:r>
              <a:rPr lang="en-US" i="1">
                <a:latin typeface="Arial" charset="0"/>
                <a:ea typeface="MS PGothic" charset="0"/>
              </a:rPr>
              <a:t>Rationality hypothesis</a:t>
            </a:r>
            <a:r>
              <a:rPr lang="en-US">
                <a:latin typeface="Arial" charset="0"/>
                <a:ea typeface="MS PGothic" charset="0"/>
              </a:rPr>
              <a:t>: If everyone is really rational, over</a:t>
            </a:r>
            <a:r>
              <a:rPr lang="en-US" i="1">
                <a:latin typeface="Arial" charset="0"/>
                <a:ea typeface="MS PGothic" charset="0"/>
              </a:rPr>
              <a:t> </a:t>
            </a:r>
            <a:r>
              <a:rPr lang="en-US">
                <a:latin typeface="Arial" charset="0"/>
                <a:ea typeface="MS PGothic" charset="0"/>
              </a:rPr>
              <a:t>time </a:t>
            </a:r>
            <a:r>
              <a:rPr lang="en-US" i="1">
                <a:latin typeface="Arial" charset="0"/>
                <a:ea typeface="MS PGothic" charset="0"/>
              </a:rPr>
              <a:t>this</a:t>
            </a:r>
            <a:r>
              <a:rPr lang="en-US">
                <a:latin typeface="Arial" charset="0"/>
                <a:ea typeface="MS PGothic" charset="0"/>
              </a:rPr>
              <a:t> should become common knowledge, Nash should prevail</a:t>
            </a:r>
          </a:p>
          <a:p>
            <a:pPr lvl="1"/>
            <a:r>
              <a:rPr lang="en-US" i="1">
                <a:latin typeface="Arial" charset="0"/>
                <a:ea typeface="MS PGothic" charset="0"/>
              </a:rPr>
              <a:t>Altruism hypothesis</a:t>
            </a:r>
            <a:r>
              <a:rPr lang="en-US">
                <a:latin typeface="Arial" charset="0"/>
                <a:ea typeface="MS PGothic" charset="0"/>
              </a:rPr>
              <a:t>: if enough players are (conditionally) altruistic, then this becomes common knowledge, cooperation could increase</a:t>
            </a:r>
          </a:p>
          <a:p>
            <a:r>
              <a:rPr lang="en-US">
                <a:latin typeface="Arial" charset="0"/>
                <a:ea typeface="MS PGothic" charset="0"/>
              </a:rPr>
              <a:t>“Confusion hypothesis” (Andreoni 1995) also makes ambiguous predictions:</a:t>
            </a:r>
          </a:p>
          <a:p>
            <a:pPr lvl="1"/>
            <a:r>
              <a:rPr lang="en-US">
                <a:latin typeface="Arial" charset="0"/>
                <a:ea typeface="MS PGothic" charset="0"/>
              </a:rPr>
              <a:t>Observed altruism might be consequence of “true” altruism or might instead just represent confusion about game being played</a:t>
            </a:r>
          </a:p>
          <a:p>
            <a:pPr lvl="2"/>
            <a:r>
              <a:rPr lang="en-US">
                <a:latin typeface="Arial" charset="0"/>
                <a:ea typeface="MS PGothic" charset="0"/>
              </a:rPr>
              <a:t>If former, then altruism should persist</a:t>
            </a:r>
          </a:p>
          <a:p>
            <a:pPr lvl="2"/>
            <a:r>
              <a:rPr lang="en-US">
                <a:latin typeface="Arial" charset="0"/>
                <a:ea typeface="MS PGothic" charset="0"/>
              </a:rPr>
              <a:t>If latter, then eventually players should learn “real” game and play Nash</a:t>
            </a:r>
          </a:p>
        </p:txBody>
      </p:sp>
    </p:spTree>
    <p:extLst>
      <p:ext uri="{BB962C8B-B14F-4D97-AF65-F5344CB8AC3E}">
        <p14:creationId xmlns:p14="http://schemas.microsoft.com/office/powerpoint/2010/main" val="37974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Empirical Evidence Inconclusive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latin typeface="Arial" charset="0"/>
                <a:ea typeface="MS PGothic" charset="0"/>
              </a:rPr>
              <a:t>Selten</a:t>
            </a:r>
            <a:r>
              <a:rPr lang="en-US" dirty="0">
                <a:latin typeface="Arial" charset="0"/>
                <a:ea typeface="MS PGothic" charset="0"/>
              </a:rPr>
              <a:t> and </a:t>
            </a:r>
            <a:r>
              <a:rPr lang="en-US" dirty="0" err="1">
                <a:latin typeface="Arial" charset="0"/>
                <a:ea typeface="MS PGothic" charset="0"/>
              </a:rPr>
              <a:t>Stoecker</a:t>
            </a:r>
            <a:r>
              <a:rPr lang="en-US" dirty="0">
                <a:latin typeface="Arial" charset="0"/>
                <a:ea typeface="MS PGothic" charset="0"/>
              </a:rPr>
              <a:t> (1986) conducted sequence of 25 repeated PD games of 10 rounds each:</a:t>
            </a:r>
          </a:p>
          <a:p>
            <a:pPr lvl="1"/>
            <a:r>
              <a:rPr lang="en-US" dirty="0">
                <a:latin typeface="Arial" charset="0"/>
                <a:ea typeface="MS PGothic" charset="0"/>
              </a:rPr>
              <a:t>Found that cooperation diminished, and defection began earlier</a:t>
            </a:r>
          </a:p>
          <a:p>
            <a:r>
              <a:rPr lang="en-US" dirty="0" err="1">
                <a:latin typeface="Arial" charset="0"/>
                <a:ea typeface="MS PGothic" charset="0"/>
              </a:rPr>
              <a:t>Andreoni</a:t>
            </a:r>
            <a:r>
              <a:rPr lang="en-US" dirty="0">
                <a:latin typeface="Arial" charset="0"/>
                <a:ea typeface="MS PGothic" charset="0"/>
              </a:rPr>
              <a:t> and Miller (1993) conducted sequence of 20 PD games of 10 rounds each:</a:t>
            </a:r>
          </a:p>
          <a:p>
            <a:pPr lvl="1"/>
            <a:r>
              <a:rPr lang="en-US" dirty="0">
                <a:latin typeface="Arial" charset="0"/>
                <a:ea typeface="MS PGothic" charset="0"/>
              </a:rPr>
              <a:t>Found that cooperation increased, defection occurred later</a:t>
            </a:r>
          </a:p>
          <a:p>
            <a:r>
              <a:rPr lang="en-US" dirty="0" err="1">
                <a:latin typeface="Arial" charset="0"/>
                <a:ea typeface="MS PGothic" charset="0"/>
              </a:rPr>
              <a:t>Andreoni</a:t>
            </a:r>
            <a:r>
              <a:rPr lang="en-US" dirty="0">
                <a:latin typeface="Arial" charset="0"/>
                <a:ea typeface="MS PGothic" charset="0"/>
              </a:rPr>
              <a:t> (1988) found no evidence for either direction</a:t>
            </a:r>
          </a:p>
          <a:p>
            <a:r>
              <a:rPr lang="en-US" dirty="0">
                <a:latin typeface="Arial" charset="0"/>
                <a:ea typeface="MS PGothic" charset="0"/>
              </a:rPr>
              <a:t>Isaac and Walker (1988) found that naïve and experienced players were indistinguishable </a:t>
            </a:r>
          </a:p>
          <a:p>
            <a:r>
              <a:rPr lang="en-US" dirty="0" err="1">
                <a:latin typeface="Arial" charset="0"/>
                <a:ea typeface="MS PGothic" charset="0"/>
              </a:rPr>
              <a:t>Embrey</a:t>
            </a:r>
            <a:r>
              <a:rPr lang="en-US" dirty="0">
                <a:latin typeface="Arial" charset="0"/>
                <a:ea typeface="MS PGothic" charset="0"/>
              </a:rPr>
              <a:t> et al. (2018) concluded that unraveling was likely</a:t>
            </a:r>
          </a:p>
          <a:p>
            <a:r>
              <a:rPr lang="en-US" dirty="0">
                <a:latin typeface="Arial" charset="0"/>
                <a:ea typeface="MS PGothic" charset="0"/>
              </a:rPr>
              <a:t>None of the experiments examined changes over more than one session (few hours)</a:t>
            </a:r>
          </a:p>
        </p:txBody>
      </p:sp>
    </p:spTree>
    <p:extLst>
      <p:ext uri="{BB962C8B-B14F-4D97-AF65-F5344CB8AC3E}">
        <p14:creationId xmlns:p14="http://schemas.microsoft.com/office/powerpoint/2010/main" val="255598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cooperation unravel with experience?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/>
              <a:t>“… we conjecture that convergence to Nash would require in excess of 200 games of 10 rounds each.” [Mason et al. 2014]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i="1" dirty="0"/>
              <a:t>“Although … unravelling is at work in all treatments, the process is slow enough that … it is not plausible to observe cooperation rates to decline to negligible levels in an amount of time that is reasonable to spend </a:t>
            </a:r>
            <a:r>
              <a:rPr lang="en-US" b="1" i="1" dirty="0"/>
              <a:t>in a laboratory</a:t>
            </a:r>
            <a:r>
              <a:rPr lang="en-US" i="1" dirty="0"/>
              <a:t>.” [Embrey et al. 2017]</a:t>
            </a:r>
          </a:p>
          <a:p>
            <a:endParaRPr lang="en-US" b="1" i="1" dirty="0"/>
          </a:p>
          <a:p>
            <a:pPr marL="0" indent="0">
              <a:buNone/>
            </a:pPr>
            <a:r>
              <a:rPr lang="en-US" b="1" dirty="0"/>
              <a:t>A experimental study of cooperation </a:t>
            </a:r>
            <a:r>
              <a:rPr lang="en-US" u="sng" dirty="0"/>
              <a:t>over time</a:t>
            </a:r>
            <a:r>
              <a:rPr lang="en-US" dirty="0"/>
              <a:t> </a:t>
            </a:r>
            <a:r>
              <a:rPr lang="en-US" b="1" dirty="0"/>
              <a:t>would:</a:t>
            </a:r>
          </a:p>
          <a:p>
            <a:r>
              <a:rPr lang="en-US" dirty="0"/>
              <a:t>(maybe) resolve conflict between theory and empirical data</a:t>
            </a:r>
          </a:p>
          <a:p>
            <a:r>
              <a:rPr lang="en-US" dirty="0"/>
              <a:t>be closer to the real world</a:t>
            </a:r>
          </a:p>
        </p:txBody>
      </p:sp>
    </p:spTree>
    <p:extLst>
      <p:ext uri="{BB962C8B-B14F-4D97-AF65-F5344CB8AC3E}">
        <p14:creationId xmlns:p14="http://schemas.microsoft.com/office/powerpoint/2010/main" val="21162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experiment </a:t>
            </a:r>
            <a:br>
              <a:rPr lang="en-US" dirty="0"/>
            </a:br>
            <a:r>
              <a:rPr lang="en-US" dirty="0"/>
              <a:t>(Mao, </a:t>
            </a:r>
            <a:r>
              <a:rPr lang="en-US" dirty="0" err="1"/>
              <a:t>Dworkin</a:t>
            </a:r>
            <a:r>
              <a:rPr lang="en-US" dirty="0"/>
              <a:t>, </a:t>
            </a:r>
            <a:r>
              <a:rPr lang="en-US" dirty="0" err="1"/>
              <a:t>Suri</a:t>
            </a:r>
            <a:r>
              <a:rPr lang="en-US" dirty="0"/>
              <a:t>, Watts, </a:t>
            </a:r>
            <a:r>
              <a:rPr lang="en-US" i="1" dirty="0"/>
              <a:t>Nature </a:t>
            </a:r>
            <a:r>
              <a:rPr lang="en-US" i="1" dirty="0" err="1"/>
              <a:t>Comms</a:t>
            </a:r>
            <a:r>
              <a:rPr lang="en-US" dirty="0"/>
              <a:t> ,2017)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059274"/>
              </p:ext>
            </p:extLst>
          </p:nvPr>
        </p:nvGraphicFramePr>
        <p:xfrm>
          <a:off x="2148331" y="2255792"/>
          <a:ext cx="4052049" cy="39571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0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0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904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Defect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Cooperate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90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Defect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3</a:t>
                      </a:r>
                      <a:r>
                        <a:rPr lang="en-US" sz="4800" dirty="0"/>
                        <a:t>,</a:t>
                      </a:r>
                      <a:r>
                        <a:rPr lang="en-US" sz="4800" baseline="0" dirty="0"/>
                        <a:t> </a:t>
                      </a:r>
                      <a:r>
                        <a:rPr lang="en-US" sz="4800" i="1" baseline="0" dirty="0"/>
                        <a:t>3</a:t>
                      </a:r>
                      <a:endParaRPr lang="en-US" sz="4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7</a:t>
                      </a:r>
                      <a:r>
                        <a:rPr lang="en-US" sz="4800" dirty="0"/>
                        <a:t>,</a:t>
                      </a:r>
                      <a:r>
                        <a:rPr lang="en-US" sz="4800" baseline="0" dirty="0"/>
                        <a:t> </a:t>
                      </a:r>
                      <a:r>
                        <a:rPr lang="en-US" sz="4800" i="1" baseline="0" dirty="0"/>
                        <a:t>1</a:t>
                      </a:r>
                      <a:endParaRPr lang="en-US" sz="4800" i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04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Cooperate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1</a:t>
                      </a:r>
                      <a:r>
                        <a:rPr lang="en-US" sz="4800" dirty="0"/>
                        <a:t>, </a:t>
                      </a:r>
                      <a:r>
                        <a:rPr lang="en-US" sz="4800" i="1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/>
                        <a:t>5</a:t>
                      </a:r>
                      <a:r>
                        <a:rPr lang="en-US" sz="4800" dirty="0"/>
                        <a:t>, </a:t>
                      </a:r>
                      <a:r>
                        <a:rPr lang="en-US" sz="4800" i="1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35669" y="1654422"/>
            <a:ext cx="461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T=7 &gt; R=5 &gt; P=3 &gt; S=1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7679" y="2341584"/>
            <a:ext cx="46119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Normalized form:</a:t>
            </a:r>
          </a:p>
          <a:p>
            <a:r>
              <a:rPr lang="en-US" sz="3600" dirty="0"/>
              <a:t>g = (T-R)/(R-P) = 1</a:t>
            </a:r>
          </a:p>
          <a:p>
            <a:r>
              <a:rPr lang="en-US" sz="3600" dirty="0"/>
              <a:t>l = (P-S)/(R-P) = 1</a:t>
            </a:r>
          </a:p>
          <a:p>
            <a:endParaRPr lang="en-US" sz="3600" dirty="0"/>
          </a:p>
          <a:p>
            <a:r>
              <a:rPr lang="en-US" sz="3200" dirty="0"/>
              <a:t>Similar to </a:t>
            </a:r>
            <a:r>
              <a:rPr lang="en-US" sz="3200" dirty="0" err="1"/>
              <a:t>Selten</a:t>
            </a:r>
            <a:r>
              <a:rPr lang="en-US" sz="3200" dirty="0"/>
              <a:t> and Stocker, </a:t>
            </a:r>
            <a:r>
              <a:rPr lang="en-US" sz="3200" dirty="0" err="1"/>
              <a:t>Andreoni</a:t>
            </a:r>
            <a:r>
              <a:rPr lang="en-US" sz="3200" dirty="0"/>
              <a:t> and Miller, “easy” version of </a:t>
            </a:r>
            <a:r>
              <a:rPr lang="en-US" sz="3200" dirty="0" err="1"/>
              <a:t>Embrey</a:t>
            </a:r>
            <a:r>
              <a:rPr lang="en-US" sz="320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2213297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6942</TotalTime>
  <Words>1433</Words>
  <Application>Microsoft Macintosh PowerPoint</Application>
  <PresentationFormat>Widescreen</PresentationFormat>
  <Paragraphs>281</Paragraphs>
  <Slides>33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Equation</vt:lpstr>
      <vt:lpstr>Long-run cooperation in the finitely repeated Prisoner’s Dilemma</vt:lpstr>
      <vt:lpstr>One Shot Prisoner’s Dilemma</vt:lpstr>
      <vt:lpstr>Finitely repeated Prisoner’s Dilemma (in theory)</vt:lpstr>
      <vt:lpstr>Finitely repeated Prisoner’s Dilemma (in practice)</vt:lpstr>
      <vt:lpstr>“Rational Cooperation” Under Incomplete Information</vt:lpstr>
      <vt:lpstr>But what about the long run? </vt:lpstr>
      <vt:lpstr>Empirical Evidence Inconclusive</vt:lpstr>
      <vt:lpstr>Would cooperation unravel with experience?</vt:lpstr>
      <vt:lpstr>Our experiment  (Mao, Dworkin, Suri, Watts, Nature Comms ,2017)</vt:lpstr>
      <vt:lpstr>One game of ten rounds</vt:lpstr>
      <vt:lpstr>Random rematching across games</vt:lpstr>
      <vt:lpstr>Random rematching across games</vt:lpstr>
      <vt:lpstr>One experiment session – 20 games</vt:lpstr>
      <vt:lpstr>PowerPoint Presentation</vt:lpstr>
      <vt:lpstr>Our experiment</vt:lpstr>
      <vt:lpstr>PowerPoint Presentation</vt:lpstr>
      <vt:lpstr>Cooperation over 20 days</vt:lpstr>
      <vt:lpstr>Cooperation over 20 days</vt:lpstr>
      <vt:lpstr>Round of first defection, by day</vt:lpstr>
      <vt:lpstr>Cooperation is sustained, with high welfare</vt:lpstr>
      <vt:lpstr>Inferring Player Strategies</vt:lpstr>
      <vt:lpstr>Player strategies over time</vt:lpstr>
      <vt:lpstr>The cost of altruism…</vt:lpstr>
      <vt:lpstr>Agent-based simulation</vt:lpstr>
      <vt:lpstr>Simulation: with and without resilient players</vt:lpstr>
      <vt:lpstr>Empirical data vs. simulation</vt:lpstr>
      <vt:lpstr>Resilient Cooperators arrest unraveling</vt:lpstr>
      <vt:lpstr>Summary</vt:lpstr>
      <vt:lpstr>Design Space of Virtual Labs</vt:lpstr>
      <vt:lpstr>Music Lab: N = 28,000 Salganik, Dodds, and Watts (Science, 2006)</vt:lpstr>
      <vt:lpstr>Crisis Mapping in the Lab Mao, Mason, Suri, Watts (PLoS One, 2016)</vt:lpstr>
      <vt:lpstr>The Future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Virtual Lab: Progress and Future Directions</dc:title>
  <dc:creator>Andrew Mao</dc:creator>
  <cp:lastModifiedBy>Duncan Watts</cp:lastModifiedBy>
  <cp:revision>246</cp:revision>
  <dcterms:created xsi:type="dcterms:W3CDTF">2015-10-28T18:31:48Z</dcterms:created>
  <dcterms:modified xsi:type="dcterms:W3CDTF">2019-11-12T14:20:06Z</dcterms:modified>
</cp:coreProperties>
</file>