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384" r:id="rId3"/>
    <p:sldId id="359" r:id="rId4"/>
    <p:sldId id="257" r:id="rId5"/>
    <p:sldId id="258" r:id="rId6"/>
    <p:sldId id="318" r:id="rId7"/>
    <p:sldId id="355" r:id="rId8"/>
    <p:sldId id="393" r:id="rId9"/>
    <p:sldId id="356" r:id="rId10"/>
    <p:sldId id="394" r:id="rId11"/>
    <p:sldId id="323" r:id="rId12"/>
    <p:sldId id="437" r:id="rId13"/>
    <p:sldId id="438" r:id="rId14"/>
    <p:sldId id="439" r:id="rId15"/>
    <p:sldId id="364" r:id="rId16"/>
    <p:sldId id="430" r:id="rId17"/>
    <p:sldId id="365" r:id="rId18"/>
    <p:sldId id="435" r:id="rId19"/>
    <p:sldId id="44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ven Wu" initials="S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4483-41E3-9A40-9742-F4888CC23D93}" type="datetimeFigureOut">
              <a:rPr lang="en-US" smtClean="0"/>
              <a:pPr/>
              <a:t>11/17/19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2F-DE6B-3443-8B5A-0C6AAB49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4483-41E3-9A40-9742-F4888CC23D93}" type="datetimeFigureOut">
              <a:rPr lang="en-US" smtClean="0"/>
              <a:pPr/>
              <a:t>11/17/19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2F-DE6B-3443-8B5A-0C6AAB49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4483-41E3-9A40-9742-F4888CC23D93}" type="datetimeFigureOut">
              <a:rPr lang="en-US" smtClean="0"/>
              <a:pPr/>
              <a:t>11/17/19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2F-DE6B-3443-8B5A-0C6AAB49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DFACC-C06D-4E07-95A9-0CD3F39A0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3F923-59F7-4497-AE15-7917D2D88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77DEB-B636-44E5-B49F-E0136C22A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6DC1-260A-4CB4-9F34-56E28E312E90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C4C0B-6F65-4694-A20C-54082401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97465-B020-4972-82F8-1371D5D2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5DF3-CD01-43D8-A9D3-368384862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2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9185C-CEDF-4AAC-AAA6-E48F9953E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1F775-9860-4995-BA88-2321D19E0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0345D-AD97-40F9-A56B-0C91BF272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6DC1-260A-4CB4-9F34-56E28E312E90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DBC43-FBC0-4E45-BD29-FE3C877ED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051D3-16D0-4092-AFF1-456AC43AC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5DF3-CD01-43D8-A9D3-368384862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56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0AE99-5CC7-4F11-9578-944EC8228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762B8-5E42-40F5-A6AF-FAC9C79EB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1F84D-C0AB-4147-B66A-4787BB9AE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6DC1-260A-4CB4-9F34-56E28E312E90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52EF0-1860-44EF-93E3-F9D95BE00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ABEE5-2AA6-4BF0-9C6E-B5FE42FFE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5DF3-CD01-43D8-A9D3-368384862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93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BFF56-AF3C-49CF-8A40-8DC537D0E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8138E-8CC9-4407-BEF2-39F2B1FEBE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EC0AA-86FA-427F-8152-4FED9BF1C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C58A6-7EC3-40DA-AB22-A3DB95207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6DC1-260A-4CB4-9F34-56E28E312E90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002D4-2F9F-4434-91DE-5AD194FEF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EBDC4-7D4A-4CB0-B3BB-9B85DF065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5DF3-CD01-43D8-A9D3-368384862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40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B806E-19B2-4FAD-81EC-0CD2BABCB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33252-58E3-49E1-8576-2C88757AC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ADC61E-5888-45EC-B5C6-66BBB837C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D5D1E8-98AD-4610-8322-006E02DE47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05CCF6-81FF-4F58-957A-06E52FC13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043C2D-2A4F-40B6-B440-5430BB3BE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6DC1-260A-4CB4-9F34-56E28E312E90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593351-E8DA-48F4-8879-384F23285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C6702C-5FE0-4571-84C3-8E8455C0B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5DF3-CD01-43D8-A9D3-368384862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4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F3E52-BB62-429D-95F4-AF729A0F8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28181E-6882-4B5C-BD78-7303559D5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6DC1-260A-4CB4-9F34-56E28E312E90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DC8E36-841D-48F1-94C5-1DC1AFAAB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2458CD-8D9A-48C3-8649-C88EDF4F3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5DF3-CD01-43D8-A9D3-368384862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99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89986F-BE98-469A-974A-A6DE4A1ED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6DC1-260A-4CB4-9F34-56E28E312E90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69962-1D64-4D6D-925F-B26F9205B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9D191-0123-4AD2-AF07-407AC6410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5DF3-CD01-43D8-A9D3-368384862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85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88E1D-574A-41AB-A3B0-8AD7DC389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562A3-01A7-4623-A8EB-07AD95B27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FD942-8C3F-438F-BAA8-B06F21D28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A3BB3-1CC9-41EC-8D43-738A8794B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6DC1-260A-4CB4-9F34-56E28E312E90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74908-F935-42C8-8CEA-4B21DE276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D80C0-F2CD-442B-9428-7040283BD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5DF3-CD01-43D8-A9D3-368384862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5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4483-41E3-9A40-9742-F4888CC23D93}" type="datetimeFigureOut">
              <a:rPr lang="en-US" smtClean="0"/>
              <a:pPr/>
              <a:t>11/17/19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2F-DE6B-3443-8B5A-0C6AAB49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9A48F-970A-47D9-A001-215802B62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586A0B-E2DE-4126-BFD1-A04C81015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6E8E7-4A60-449C-B9FC-DC076C240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73030-617D-405D-B1E2-9B783E36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6DC1-260A-4CB4-9F34-56E28E312E90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E3312-7B54-41DB-89F7-DDF26F5BE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9728F-D160-40EF-9475-865249CF0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5DF3-CD01-43D8-A9D3-368384862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12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0EE5E-EDC2-4FF5-A3C7-1435770D1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C2E24-CAE1-412F-9E18-533081C4A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E9850-6CC9-41FD-82AC-FE4E87686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6DC1-260A-4CB4-9F34-56E28E312E90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AA72E-6EF8-47C3-8167-F8589BD3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80369-5BFB-4F51-A7C2-38419AD80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5DF3-CD01-43D8-A9D3-368384862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30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BAC31F-16A8-4272-8652-3D33FC5402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5B7E3E-61AE-4550-820E-39D6E46A8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EC2D0-6E77-47D5-8A92-6841E8C7A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6DC1-260A-4CB4-9F34-56E28E312E90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D91F1-63BB-4415-A737-5F37A78D0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8FCC7-8B25-42A4-A0DE-415474769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5DF3-CD01-43D8-A9D3-368384862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32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338062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4483-41E3-9A40-9742-F4888CC23D93}" type="datetimeFigureOut">
              <a:rPr lang="en-US" smtClean="0"/>
              <a:pPr/>
              <a:t>11/17/19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2F-DE6B-3443-8B5A-0C6AAB49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4483-41E3-9A40-9742-F4888CC23D93}" type="datetimeFigureOut">
              <a:rPr lang="en-US" smtClean="0"/>
              <a:pPr/>
              <a:t>11/17/19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2F-DE6B-3443-8B5A-0C6AAB49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4483-41E3-9A40-9742-F4888CC23D93}" type="datetimeFigureOut">
              <a:rPr lang="en-US" smtClean="0"/>
              <a:pPr/>
              <a:t>11/17/19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2F-DE6B-3443-8B5A-0C6AAB49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4483-41E3-9A40-9742-F4888CC23D93}" type="datetimeFigureOut">
              <a:rPr lang="en-US" smtClean="0"/>
              <a:pPr/>
              <a:t>11/17/19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2F-DE6B-3443-8B5A-0C6AAB49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4483-41E3-9A40-9742-F4888CC23D93}" type="datetimeFigureOut">
              <a:rPr lang="en-US" smtClean="0"/>
              <a:pPr/>
              <a:t>11/17/19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2F-DE6B-3443-8B5A-0C6AAB49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4483-41E3-9A40-9742-F4888CC23D93}" type="datetimeFigureOut">
              <a:rPr lang="en-US" smtClean="0"/>
              <a:pPr/>
              <a:t>11/17/19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2F-DE6B-3443-8B5A-0C6AAB49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4483-41E3-9A40-9742-F4888CC23D93}" type="datetimeFigureOut">
              <a:rPr lang="en-US" smtClean="0"/>
              <a:pPr/>
              <a:t>11/17/19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192F-DE6B-3443-8B5A-0C6AAB49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D4483-41E3-9A40-9742-F4888CC23D93}" type="datetimeFigureOut">
              <a:rPr lang="en-US" smtClean="0"/>
              <a:pPr/>
              <a:t>11/17/19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0192F-DE6B-3443-8B5A-0C6AAB495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25543C-F31D-4E35-A9AD-1AF8ECFBF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11C37-277A-4BBF-A511-2E3EA32C6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71D3B-5FB8-44D0-89D1-1634BB8EE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96DC1-260A-4CB4-9F34-56E28E312E90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A4F10-81E4-4507-B066-FBA47FA72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57026-85A8-4E23-A671-D589CF509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E5DF3-CD01-43D8-A9D3-368384862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0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ingletrackworld.com/forum/topic/anyone-using-a-dropper-post-with-gear-shifter-remot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awception.com/panel/drawing/b4TX3336/hand-hit-by-hammer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lver.com/boosting-neural-network-classification-example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lebox.ece.vt.edu/~jbhuang/teaching.html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drawception.com/panel/drawing/b4TX3336/hand-hit-by-hammer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368" y="1505"/>
            <a:ext cx="451485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930278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>
              <a:solidFill>
                <a:srgbClr val="FF0000"/>
              </a:solidFill>
              <a:latin typeface="BlairMdITC TT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48B8E2-101C-4782-8432-22DFD18F9BC3}"/>
              </a:ext>
            </a:extLst>
          </p:cNvPr>
          <p:cNvSpPr txBox="1"/>
          <p:nvPr/>
        </p:nvSpPr>
        <p:spPr>
          <a:xfrm>
            <a:off x="0" y="930278"/>
            <a:ext cx="3422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BlairMdITC TT Medium"/>
              </a:rPr>
              <a:t>Google </a:t>
            </a:r>
            <a:r>
              <a:rPr lang="en-US" sz="2000" dirty="0" err="1">
                <a:solidFill>
                  <a:srgbClr val="FF0000"/>
                </a:solidFill>
                <a:latin typeface="BlairMdITC TT Medium"/>
              </a:rPr>
              <a:t>Nyc</a:t>
            </a:r>
            <a:endParaRPr lang="en-US" sz="2000" dirty="0">
              <a:solidFill>
                <a:srgbClr val="FF0000"/>
              </a:solidFill>
              <a:latin typeface="BlairMdITC TT Medium"/>
            </a:endParaRPr>
          </a:p>
          <a:p>
            <a:r>
              <a:rPr lang="en-US" sz="2000" dirty="0">
                <a:solidFill>
                  <a:srgbClr val="FF0000"/>
                </a:solidFill>
                <a:latin typeface="BlairMdITC TT Medium"/>
              </a:rPr>
              <a:t>November 18, 2019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7E93-86BE-4259-B927-1A8F02284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agree on the definitions.</a:t>
            </a:r>
          </a:p>
          <a:p>
            <a:r>
              <a:rPr lang="en-US" dirty="0"/>
              <a:t>Only beginning to understand </a:t>
            </a:r>
            <a:r>
              <a:rPr lang="en-US" i="1" dirty="0"/>
              <a:t>tradeoffs</a:t>
            </a:r>
            <a:r>
              <a:rPr lang="en-US" dirty="0"/>
              <a:t> between different kinds of fairness, and between fairness and accuracy.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65D6C5E-B1B6-F942-A53C-40B1D773110C}"/>
              </a:ext>
            </a:extLst>
          </p:cNvPr>
          <p:cNvSpPr txBox="1">
            <a:spLocks/>
          </p:cNvSpPr>
          <p:nvPr/>
        </p:nvSpPr>
        <p:spPr>
          <a:xfrm>
            <a:off x="457200" y="400129"/>
            <a:ext cx="8229600" cy="883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0000"/>
                </a:solidFill>
                <a:latin typeface="BlairMdITC TT Medium"/>
                <a:ea typeface="ＭＳ Ｐゴシック" pitchFamily="-103" charset="-128"/>
                <a:cs typeface="ＭＳ Ｐゴシック" pitchFamily="-103" charset="-128"/>
              </a:rPr>
              <a:t>Fairness: A Work in Progress</a:t>
            </a:r>
            <a:endParaRPr lang="en-US" sz="2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3A7B7E-1FD1-0849-8600-56BD56F2570D}"/>
              </a:ext>
            </a:extLst>
          </p:cNvPr>
          <p:cNvGrpSpPr/>
          <p:nvPr/>
        </p:nvGrpSpPr>
        <p:grpSpPr>
          <a:xfrm>
            <a:off x="9945" y="4082827"/>
            <a:ext cx="9053052" cy="2687544"/>
            <a:chOff x="9945" y="4082827"/>
            <a:chExt cx="9053052" cy="2687544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6EF2C642-7E14-4425-AB43-CBEBE6256972}"/>
                </a:ext>
              </a:extLst>
            </p:cNvPr>
            <p:cNvSpPr txBox="1">
              <a:spLocks/>
            </p:cNvSpPr>
            <p:nvPr/>
          </p:nvSpPr>
          <p:spPr>
            <a:xfrm>
              <a:off x="628650" y="4082827"/>
              <a:ext cx="7886700" cy="994172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300" dirty="0"/>
                <a:t>Why might machine learning be “unfair”?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6BC2D4B-3603-E84F-8DBB-A08C9DB62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5051794"/>
              <a:ext cx="4490997" cy="171857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FF7FE0-63FD-AA4F-AB64-855A7499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45" y="5077000"/>
              <a:ext cx="4562055" cy="1595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474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H="1" flipV="1">
            <a:off x="1815894" y="1797460"/>
            <a:ext cx="1845" cy="3622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815895" y="5418190"/>
            <a:ext cx="4669708" cy="1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Minus Sign 50"/>
          <p:cNvSpPr/>
          <p:nvPr/>
        </p:nvSpPr>
        <p:spPr>
          <a:xfrm>
            <a:off x="1861067" y="1910838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Plus Sign 10"/>
          <p:cNvSpPr/>
          <p:nvPr/>
        </p:nvSpPr>
        <p:spPr>
          <a:xfrm flipH="1">
            <a:off x="5666142" y="2914650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Plus Sign 11"/>
          <p:cNvSpPr/>
          <p:nvPr/>
        </p:nvSpPr>
        <p:spPr>
          <a:xfrm flipH="1">
            <a:off x="4865120" y="2002094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0" name="Group 39"/>
          <p:cNvGrpSpPr/>
          <p:nvPr/>
        </p:nvGrpSpPr>
        <p:grpSpPr>
          <a:xfrm flipH="1">
            <a:off x="2158793" y="1443500"/>
            <a:ext cx="4310217" cy="2510912"/>
            <a:chOff x="897192" y="781665"/>
            <a:chExt cx="5746956" cy="3347883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897192" y="781665"/>
              <a:ext cx="5746956" cy="334788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3839498" y="2057400"/>
              <a:ext cx="170832" cy="22368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Plus Sign 17"/>
          <p:cNvSpPr/>
          <p:nvPr/>
        </p:nvSpPr>
        <p:spPr>
          <a:xfrm flipH="1">
            <a:off x="4694591" y="3205931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Plus Sign 18"/>
          <p:cNvSpPr/>
          <p:nvPr/>
        </p:nvSpPr>
        <p:spPr>
          <a:xfrm flipH="1">
            <a:off x="3551591" y="1910838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Plus Sign 19"/>
          <p:cNvSpPr/>
          <p:nvPr/>
        </p:nvSpPr>
        <p:spPr>
          <a:xfrm flipH="1">
            <a:off x="3037241" y="1443500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Plus Sign 20"/>
          <p:cNvSpPr/>
          <p:nvPr/>
        </p:nvSpPr>
        <p:spPr>
          <a:xfrm flipH="1">
            <a:off x="5777214" y="3343275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Plus Sign 21"/>
          <p:cNvSpPr/>
          <p:nvPr/>
        </p:nvSpPr>
        <p:spPr>
          <a:xfrm flipH="1">
            <a:off x="4414371" y="1425064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Plus Sign 22"/>
          <p:cNvSpPr/>
          <p:nvPr/>
        </p:nvSpPr>
        <p:spPr>
          <a:xfrm flipH="1">
            <a:off x="3642847" y="2212257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Plus Sign 23"/>
          <p:cNvSpPr/>
          <p:nvPr/>
        </p:nvSpPr>
        <p:spPr>
          <a:xfrm flipH="1">
            <a:off x="2489707" y="4503789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Plus Sign 24"/>
          <p:cNvSpPr/>
          <p:nvPr/>
        </p:nvSpPr>
        <p:spPr>
          <a:xfrm flipH="1">
            <a:off x="5810400" y="1873506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Plus Sign 25"/>
          <p:cNvSpPr/>
          <p:nvPr/>
        </p:nvSpPr>
        <p:spPr>
          <a:xfrm flipH="1">
            <a:off x="4262280" y="1910838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Plus Sign 26"/>
          <p:cNvSpPr/>
          <p:nvPr/>
        </p:nvSpPr>
        <p:spPr>
          <a:xfrm flipH="1">
            <a:off x="5055006" y="2607699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Plus Sign 27"/>
          <p:cNvSpPr/>
          <p:nvPr/>
        </p:nvSpPr>
        <p:spPr>
          <a:xfrm flipH="1">
            <a:off x="5959726" y="2428873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Plus Sign 28"/>
          <p:cNvSpPr/>
          <p:nvPr/>
        </p:nvSpPr>
        <p:spPr>
          <a:xfrm flipH="1">
            <a:off x="3642848" y="1554111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Plus Sign 29"/>
          <p:cNvSpPr/>
          <p:nvPr/>
        </p:nvSpPr>
        <p:spPr>
          <a:xfrm flipH="1">
            <a:off x="4730079" y="2457450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Plus Sign 30"/>
          <p:cNvSpPr/>
          <p:nvPr/>
        </p:nvSpPr>
        <p:spPr>
          <a:xfrm flipH="1">
            <a:off x="5453211" y="3089787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Plus Sign 31"/>
          <p:cNvSpPr/>
          <p:nvPr/>
        </p:nvSpPr>
        <p:spPr>
          <a:xfrm flipH="1">
            <a:off x="2945985" y="1685463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Plus Sign 32"/>
          <p:cNvSpPr/>
          <p:nvPr/>
        </p:nvSpPr>
        <p:spPr>
          <a:xfrm flipH="1">
            <a:off x="5544468" y="1645367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Plus Sign 33"/>
          <p:cNvSpPr/>
          <p:nvPr/>
        </p:nvSpPr>
        <p:spPr>
          <a:xfrm flipH="1">
            <a:off x="2254197" y="2476809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Plus Sign 34"/>
          <p:cNvSpPr/>
          <p:nvPr/>
        </p:nvSpPr>
        <p:spPr>
          <a:xfrm flipH="1">
            <a:off x="5535711" y="2165247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Plus Sign 35"/>
          <p:cNvSpPr/>
          <p:nvPr/>
        </p:nvSpPr>
        <p:spPr>
          <a:xfrm flipH="1">
            <a:off x="3953486" y="1557798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Plus Sign 36"/>
          <p:cNvSpPr/>
          <p:nvPr/>
        </p:nvSpPr>
        <p:spPr>
          <a:xfrm flipH="1">
            <a:off x="4405153" y="2347759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Plus Sign 37"/>
          <p:cNvSpPr/>
          <p:nvPr/>
        </p:nvSpPr>
        <p:spPr>
          <a:xfrm flipH="1">
            <a:off x="6196162" y="3149701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Plus Sign 38"/>
          <p:cNvSpPr/>
          <p:nvPr/>
        </p:nvSpPr>
        <p:spPr>
          <a:xfrm flipH="1">
            <a:off x="5043251" y="2294295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Minus Sign 45"/>
          <p:cNvSpPr/>
          <p:nvPr/>
        </p:nvSpPr>
        <p:spPr>
          <a:xfrm flipH="1">
            <a:off x="5776523" y="3584781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Minus Sign 46"/>
          <p:cNvSpPr/>
          <p:nvPr/>
        </p:nvSpPr>
        <p:spPr>
          <a:xfrm flipH="1">
            <a:off x="2706098" y="2161791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Minus Sign 47"/>
          <p:cNvSpPr/>
          <p:nvPr/>
        </p:nvSpPr>
        <p:spPr>
          <a:xfrm flipH="1">
            <a:off x="3085637" y="2008086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Minus Sign 48"/>
          <p:cNvSpPr/>
          <p:nvPr/>
        </p:nvSpPr>
        <p:spPr>
          <a:xfrm flipH="1">
            <a:off x="5256644" y="1770729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Minus Sign 49"/>
          <p:cNvSpPr/>
          <p:nvPr/>
        </p:nvSpPr>
        <p:spPr>
          <a:xfrm flipH="1">
            <a:off x="3385673" y="1468850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Minus Sign 51"/>
          <p:cNvSpPr/>
          <p:nvPr/>
        </p:nvSpPr>
        <p:spPr>
          <a:xfrm flipH="1">
            <a:off x="4270117" y="3419322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Minus Sign 52"/>
          <p:cNvSpPr/>
          <p:nvPr/>
        </p:nvSpPr>
        <p:spPr>
          <a:xfrm flipH="1">
            <a:off x="3825360" y="2939075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Minus Sign 53"/>
          <p:cNvSpPr/>
          <p:nvPr/>
        </p:nvSpPr>
        <p:spPr>
          <a:xfrm flipH="1">
            <a:off x="3146474" y="2460217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Minus Sign 54"/>
          <p:cNvSpPr/>
          <p:nvPr/>
        </p:nvSpPr>
        <p:spPr>
          <a:xfrm flipH="1">
            <a:off x="4515304" y="2869710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Minus Sign 55"/>
          <p:cNvSpPr/>
          <p:nvPr/>
        </p:nvSpPr>
        <p:spPr>
          <a:xfrm flipH="1">
            <a:off x="2636041" y="1776260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Minus Sign 56"/>
          <p:cNvSpPr/>
          <p:nvPr/>
        </p:nvSpPr>
        <p:spPr>
          <a:xfrm flipH="1">
            <a:off x="5369793" y="3935517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Minus Sign 57"/>
          <p:cNvSpPr/>
          <p:nvPr/>
        </p:nvSpPr>
        <p:spPr>
          <a:xfrm flipH="1">
            <a:off x="3079414" y="2865106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Minus Sign 58"/>
          <p:cNvSpPr/>
          <p:nvPr/>
        </p:nvSpPr>
        <p:spPr>
          <a:xfrm flipH="1">
            <a:off x="3652529" y="4402854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Minus Sign 59"/>
          <p:cNvSpPr/>
          <p:nvPr/>
        </p:nvSpPr>
        <p:spPr>
          <a:xfrm flipH="1">
            <a:off x="2962812" y="2989085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Minus Sign 60"/>
          <p:cNvSpPr/>
          <p:nvPr/>
        </p:nvSpPr>
        <p:spPr>
          <a:xfrm flipH="1">
            <a:off x="5666143" y="4586752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Minus Sign 61"/>
          <p:cNvSpPr/>
          <p:nvPr/>
        </p:nvSpPr>
        <p:spPr>
          <a:xfrm flipH="1">
            <a:off x="2171927" y="3687557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Minus Sign 62"/>
          <p:cNvSpPr/>
          <p:nvPr/>
        </p:nvSpPr>
        <p:spPr>
          <a:xfrm flipH="1">
            <a:off x="3965236" y="2494320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Minus Sign 63"/>
          <p:cNvSpPr/>
          <p:nvPr/>
        </p:nvSpPr>
        <p:spPr>
          <a:xfrm flipH="1">
            <a:off x="4646661" y="3761761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Minus Sign 64"/>
          <p:cNvSpPr/>
          <p:nvPr/>
        </p:nvSpPr>
        <p:spPr>
          <a:xfrm flipH="1">
            <a:off x="3618654" y="2668533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" name="Minus Sign 65"/>
          <p:cNvSpPr/>
          <p:nvPr/>
        </p:nvSpPr>
        <p:spPr>
          <a:xfrm flipH="1">
            <a:off x="5169995" y="3653216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Minus Sign 66"/>
          <p:cNvSpPr/>
          <p:nvPr/>
        </p:nvSpPr>
        <p:spPr>
          <a:xfrm flipH="1">
            <a:off x="5955344" y="4137846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Minus Sign 67"/>
          <p:cNvSpPr/>
          <p:nvPr/>
        </p:nvSpPr>
        <p:spPr>
          <a:xfrm flipH="1">
            <a:off x="2297513" y="1601582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9" name="Minus Sign 68"/>
          <p:cNvSpPr/>
          <p:nvPr/>
        </p:nvSpPr>
        <p:spPr>
          <a:xfrm flipH="1">
            <a:off x="2548703" y="3460337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" name="Minus Sign 69"/>
          <p:cNvSpPr/>
          <p:nvPr/>
        </p:nvSpPr>
        <p:spPr>
          <a:xfrm flipH="1">
            <a:off x="4034600" y="3524866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" name="Minus Sign 70"/>
          <p:cNvSpPr/>
          <p:nvPr/>
        </p:nvSpPr>
        <p:spPr>
          <a:xfrm flipH="1">
            <a:off x="3711060" y="3053375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" name="Minus Sign 71"/>
          <p:cNvSpPr/>
          <p:nvPr/>
        </p:nvSpPr>
        <p:spPr>
          <a:xfrm flipH="1">
            <a:off x="5484095" y="4243389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Minus Sign 72"/>
          <p:cNvSpPr/>
          <p:nvPr/>
        </p:nvSpPr>
        <p:spPr>
          <a:xfrm flipH="1">
            <a:off x="2560802" y="2781222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4" name="Minus Sign 73"/>
          <p:cNvSpPr/>
          <p:nvPr/>
        </p:nvSpPr>
        <p:spPr>
          <a:xfrm flipH="1">
            <a:off x="1815894" y="2045418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Minus Sign 74"/>
          <p:cNvSpPr/>
          <p:nvPr/>
        </p:nvSpPr>
        <p:spPr>
          <a:xfrm flipH="1">
            <a:off x="5121604" y="3422546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2356" y="3451118"/>
            <a:ext cx="7264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SAT Score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797018" y="5515966"/>
            <a:ext cx="4171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GPA</a:t>
            </a:r>
          </a:p>
        </p:txBody>
      </p:sp>
      <p:sp>
        <p:nvSpPr>
          <p:cNvPr id="3" name="Rectangle 2"/>
          <p:cNvSpPr/>
          <p:nvPr/>
        </p:nvSpPr>
        <p:spPr>
          <a:xfrm>
            <a:off x="6030707" y="5574891"/>
            <a:ext cx="139651" cy="13965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034395" y="5788746"/>
            <a:ext cx="139651" cy="1396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2702" y="5519586"/>
            <a:ext cx="97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Population 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140858" y="5722375"/>
            <a:ext cx="97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Population 2</a:t>
            </a:r>
          </a:p>
        </p:txBody>
      </p:sp>
    </p:spTree>
    <p:extLst>
      <p:ext uri="{BB962C8B-B14F-4D97-AF65-F5344CB8AC3E}">
        <p14:creationId xmlns:p14="http://schemas.microsoft.com/office/powerpoint/2010/main" val="278377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H="1" flipV="1">
            <a:off x="1815894" y="1797460"/>
            <a:ext cx="1845" cy="3622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815895" y="5418190"/>
            <a:ext cx="4669708" cy="1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030707" y="5574891"/>
            <a:ext cx="139651" cy="13965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034395" y="5788746"/>
            <a:ext cx="139651" cy="1396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2702" y="5519586"/>
            <a:ext cx="97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Population 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140858" y="5722375"/>
            <a:ext cx="97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Population 2</a:t>
            </a:r>
          </a:p>
        </p:txBody>
      </p:sp>
      <p:grpSp>
        <p:nvGrpSpPr>
          <p:cNvPr id="41" name="Group 40"/>
          <p:cNvGrpSpPr/>
          <p:nvPr/>
        </p:nvGrpSpPr>
        <p:grpSpPr>
          <a:xfrm flipH="1">
            <a:off x="2110863" y="2531192"/>
            <a:ext cx="4765572" cy="2767164"/>
            <a:chOff x="290052" y="781666"/>
            <a:chExt cx="6354096" cy="3689552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290052" y="781666"/>
              <a:ext cx="6354096" cy="3689552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 flipV="1">
              <a:off x="3839498" y="2057400"/>
              <a:ext cx="170832" cy="223685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Minus Sign 50"/>
          <p:cNvSpPr/>
          <p:nvPr/>
        </p:nvSpPr>
        <p:spPr>
          <a:xfrm flipH="1">
            <a:off x="5391915" y="4786773"/>
            <a:ext cx="174675" cy="211087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Plus Sign 78"/>
          <p:cNvSpPr/>
          <p:nvPr/>
        </p:nvSpPr>
        <p:spPr>
          <a:xfrm flipH="1">
            <a:off x="6269445" y="4526833"/>
            <a:ext cx="182512" cy="182512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0" name="Plus Sign 79"/>
          <p:cNvSpPr/>
          <p:nvPr/>
        </p:nvSpPr>
        <p:spPr>
          <a:xfrm flipH="1">
            <a:off x="5139813" y="3646539"/>
            <a:ext cx="182512" cy="182512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Plus Sign 80"/>
          <p:cNvSpPr/>
          <p:nvPr/>
        </p:nvSpPr>
        <p:spPr>
          <a:xfrm flipH="1">
            <a:off x="3819832" y="3022498"/>
            <a:ext cx="182512" cy="182512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Plus Sign 81"/>
          <p:cNvSpPr/>
          <p:nvPr/>
        </p:nvSpPr>
        <p:spPr>
          <a:xfrm flipH="1">
            <a:off x="2969497" y="2839986"/>
            <a:ext cx="182512" cy="182512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3" name="Plus Sign 82"/>
          <p:cNvSpPr/>
          <p:nvPr/>
        </p:nvSpPr>
        <p:spPr>
          <a:xfrm flipH="1">
            <a:off x="4756244" y="3377376"/>
            <a:ext cx="182512" cy="182512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Minus Sign 83"/>
          <p:cNvSpPr/>
          <p:nvPr/>
        </p:nvSpPr>
        <p:spPr>
          <a:xfrm flipH="1">
            <a:off x="4672826" y="4561400"/>
            <a:ext cx="174675" cy="211087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5" name="Minus Sign 84"/>
          <p:cNvSpPr/>
          <p:nvPr/>
        </p:nvSpPr>
        <p:spPr>
          <a:xfrm flipH="1">
            <a:off x="3476646" y="4171951"/>
            <a:ext cx="174675" cy="211087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6" name="Minus Sign 85"/>
          <p:cNvSpPr/>
          <p:nvPr/>
        </p:nvSpPr>
        <p:spPr>
          <a:xfrm flipH="1">
            <a:off x="3224081" y="4561401"/>
            <a:ext cx="174675" cy="211087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7" name="Minus Sign 86"/>
          <p:cNvSpPr/>
          <p:nvPr/>
        </p:nvSpPr>
        <p:spPr>
          <a:xfrm flipH="1">
            <a:off x="2886767" y="3914775"/>
            <a:ext cx="174675" cy="211087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3FD56F-2C9B-4442-8C16-82A5EA3E1722}"/>
              </a:ext>
            </a:extLst>
          </p:cNvPr>
          <p:cNvSpPr txBox="1"/>
          <p:nvPr/>
        </p:nvSpPr>
        <p:spPr>
          <a:xfrm>
            <a:off x="712356" y="3451118"/>
            <a:ext cx="7264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SAT Score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BE9E07-E77E-448B-AE1B-EBA00266FB64}"/>
              </a:ext>
            </a:extLst>
          </p:cNvPr>
          <p:cNvSpPr txBox="1"/>
          <p:nvPr/>
        </p:nvSpPr>
        <p:spPr>
          <a:xfrm>
            <a:off x="3797018" y="5515966"/>
            <a:ext cx="4171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GPA</a:t>
            </a:r>
          </a:p>
        </p:txBody>
      </p:sp>
    </p:spTree>
    <p:extLst>
      <p:ext uri="{BB962C8B-B14F-4D97-AF65-F5344CB8AC3E}">
        <p14:creationId xmlns:p14="http://schemas.microsoft.com/office/powerpoint/2010/main" val="376048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H="1" flipV="1">
            <a:off x="1815894" y="1797460"/>
            <a:ext cx="1845" cy="3622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815895" y="5418190"/>
            <a:ext cx="4669708" cy="1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Minus Sign 50"/>
          <p:cNvSpPr/>
          <p:nvPr/>
        </p:nvSpPr>
        <p:spPr>
          <a:xfrm>
            <a:off x="1861067" y="1910838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30707" y="5574891"/>
            <a:ext cx="139651" cy="13965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034395" y="5788746"/>
            <a:ext cx="139651" cy="1396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2702" y="5519586"/>
            <a:ext cx="97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Population 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140858" y="5722375"/>
            <a:ext cx="97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Population 2</a:t>
            </a:r>
          </a:p>
        </p:txBody>
      </p:sp>
      <p:sp>
        <p:nvSpPr>
          <p:cNvPr id="11" name="Plus Sign 10"/>
          <p:cNvSpPr/>
          <p:nvPr/>
        </p:nvSpPr>
        <p:spPr>
          <a:xfrm flipH="1">
            <a:off x="6073568" y="2914650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Plus Sign 11"/>
          <p:cNvSpPr/>
          <p:nvPr/>
        </p:nvSpPr>
        <p:spPr>
          <a:xfrm flipH="1">
            <a:off x="5272545" y="2002094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0" name="Group 39"/>
          <p:cNvGrpSpPr/>
          <p:nvPr/>
        </p:nvGrpSpPr>
        <p:grpSpPr>
          <a:xfrm flipH="1">
            <a:off x="2566218" y="1443500"/>
            <a:ext cx="4310217" cy="2510912"/>
            <a:chOff x="897192" y="781665"/>
            <a:chExt cx="5746956" cy="3347883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897192" y="781665"/>
              <a:ext cx="5746956" cy="334788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3839498" y="2057400"/>
              <a:ext cx="170832" cy="22368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Plus Sign 17"/>
          <p:cNvSpPr/>
          <p:nvPr/>
        </p:nvSpPr>
        <p:spPr>
          <a:xfrm flipH="1">
            <a:off x="5102016" y="3205931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Plus Sign 18"/>
          <p:cNvSpPr/>
          <p:nvPr/>
        </p:nvSpPr>
        <p:spPr>
          <a:xfrm flipH="1">
            <a:off x="3959016" y="1910838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Plus Sign 19"/>
          <p:cNvSpPr/>
          <p:nvPr/>
        </p:nvSpPr>
        <p:spPr>
          <a:xfrm flipH="1">
            <a:off x="3444666" y="1443500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Plus Sign 20"/>
          <p:cNvSpPr/>
          <p:nvPr/>
        </p:nvSpPr>
        <p:spPr>
          <a:xfrm flipH="1">
            <a:off x="6184640" y="3343275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Plus Sign 21"/>
          <p:cNvSpPr/>
          <p:nvPr/>
        </p:nvSpPr>
        <p:spPr>
          <a:xfrm flipH="1">
            <a:off x="4821797" y="1425064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Plus Sign 22"/>
          <p:cNvSpPr/>
          <p:nvPr/>
        </p:nvSpPr>
        <p:spPr>
          <a:xfrm flipH="1">
            <a:off x="4050273" y="2212257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Plus Sign 23"/>
          <p:cNvSpPr/>
          <p:nvPr/>
        </p:nvSpPr>
        <p:spPr>
          <a:xfrm flipH="1">
            <a:off x="2897133" y="4503789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Plus Sign 24"/>
          <p:cNvSpPr/>
          <p:nvPr/>
        </p:nvSpPr>
        <p:spPr>
          <a:xfrm flipH="1">
            <a:off x="6217825" y="1873506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Plus Sign 25"/>
          <p:cNvSpPr/>
          <p:nvPr/>
        </p:nvSpPr>
        <p:spPr>
          <a:xfrm flipH="1">
            <a:off x="4669705" y="1910838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Plus Sign 26"/>
          <p:cNvSpPr/>
          <p:nvPr/>
        </p:nvSpPr>
        <p:spPr>
          <a:xfrm flipH="1">
            <a:off x="5462431" y="2607699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Plus Sign 27"/>
          <p:cNvSpPr/>
          <p:nvPr/>
        </p:nvSpPr>
        <p:spPr>
          <a:xfrm flipH="1">
            <a:off x="6367152" y="2428873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Plus Sign 28"/>
          <p:cNvSpPr/>
          <p:nvPr/>
        </p:nvSpPr>
        <p:spPr>
          <a:xfrm flipH="1">
            <a:off x="4050273" y="1554111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Plus Sign 29"/>
          <p:cNvSpPr/>
          <p:nvPr/>
        </p:nvSpPr>
        <p:spPr>
          <a:xfrm flipH="1">
            <a:off x="5137505" y="2457450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Plus Sign 30"/>
          <p:cNvSpPr/>
          <p:nvPr/>
        </p:nvSpPr>
        <p:spPr>
          <a:xfrm flipH="1">
            <a:off x="5860637" y="3089787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Plus Sign 31"/>
          <p:cNvSpPr/>
          <p:nvPr/>
        </p:nvSpPr>
        <p:spPr>
          <a:xfrm flipH="1">
            <a:off x="3353411" y="1685463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Plus Sign 32"/>
          <p:cNvSpPr/>
          <p:nvPr/>
        </p:nvSpPr>
        <p:spPr>
          <a:xfrm flipH="1">
            <a:off x="5951893" y="1645367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Plus Sign 33"/>
          <p:cNvSpPr/>
          <p:nvPr/>
        </p:nvSpPr>
        <p:spPr>
          <a:xfrm flipH="1">
            <a:off x="2661623" y="2476809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Plus Sign 34"/>
          <p:cNvSpPr/>
          <p:nvPr/>
        </p:nvSpPr>
        <p:spPr>
          <a:xfrm flipH="1">
            <a:off x="5943136" y="2165247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Plus Sign 35"/>
          <p:cNvSpPr/>
          <p:nvPr/>
        </p:nvSpPr>
        <p:spPr>
          <a:xfrm flipH="1">
            <a:off x="4360911" y="1557798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Plus Sign 36"/>
          <p:cNvSpPr/>
          <p:nvPr/>
        </p:nvSpPr>
        <p:spPr>
          <a:xfrm flipH="1">
            <a:off x="4812579" y="2347759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Plus Sign 37"/>
          <p:cNvSpPr/>
          <p:nvPr/>
        </p:nvSpPr>
        <p:spPr>
          <a:xfrm flipH="1">
            <a:off x="6603588" y="3149701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Plus Sign 38"/>
          <p:cNvSpPr/>
          <p:nvPr/>
        </p:nvSpPr>
        <p:spPr>
          <a:xfrm flipH="1">
            <a:off x="5450676" y="2294295"/>
            <a:ext cx="182512" cy="182512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Minus Sign 45"/>
          <p:cNvSpPr/>
          <p:nvPr/>
        </p:nvSpPr>
        <p:spPr>
          <a:xfrm flipH="1">
            <a:off x="6183949" y="3584781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Minus Sign 46"/>
          <p:cNvSpPr/>
          <p:nvPr/>
        </p:nvSpPr>
        <p:spPr>
          <a:xfrm flipH="1">
            <a:off x="3113524" y="2161791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Minus Sign 47"/>
          <p:cNvSpPr/>
          <p:nvPr/>
        </p:nvSpPr>
        <p:spPr>
          <a:xfrm flipH="1">
            <a:off x="3493063" y="2008086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Minus Sign 48"/>
          <p:cNvSpPr/>
          <p:nvPr/>
        </p:nvSpPr>
        <p:spPr>
          <a:xfrm flipH="1">
            <a:off x="5664069" y="1770729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Minus Sign 49"/>
          <p:cNvSpPr/>
          <p:nvPr/>
        </p:nvSpPr>
        <p:spPr>
          <a:xfrm flipH="1">
            <a:off x="3793099" y="1468850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Minus Sign 51"/>
          <p:cNvSpPr/>
          <p:nvPr/>
        </p:nvSpPr>
        <p:spPr>
          <a:xfrm flipH="1">
            <a:off x="4677542" y="3419322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Minus Sign 52"/>
          <p:cNvSpPr/>
          <p:nvPr/>
        </p:nvSpPr>
        <p:spPr>
          <a:xfrm flipH="1">
            <a:off x="4232786" y="2939075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Minus Sign 53"/>
          <p:cNvSpPr/>
          <p:nvPr/>
        </p:nvSpPr>
        <p:spPr>
          <a:xfrm flipH="1">
            <a:off x="3553900" y="2460217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Minus Sign 54"/>
          <p:cNvSpPr/>
          <p:nvPr/>
        </p:nvSpPr>
        <p:spPr>
          <a:xfrm flipH="1">
            <a:off x="4922729" y="2869710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Minus Sign 55"/>
          <p:cNvSpPr/>
          <p:nvPr/>
        </p:nvSpPr>
        <p:spPr>
          <a:xfrm flipH="1">
            <a:off x="3043466" y="1776260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Minus Sign 56"/>
          <p:cNvSpPr/>
          <p:nvPr/>
        </p:nvSpPr>
        <p:spPr>
          <a:xfrm flipH="1">
            <a:off x="5777219" y="3935517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Minus Sign 57"/>
          <p:cNvSpPr/>
          <p:nvPr/>
        </p:nvSpPr>
        <p:spPr>
          <a:xfrm flipH="1">
            <a:off x="3486839" y="2865106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Minus Sign 58"/>
          <p:cNvSpPr/>
          <p:nvPr/>
        </p:nvSpPr>
        <p:spPr>
          <a:xfrm flipH="1">
            <a:off x="4059955" y="4402854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Minus Sign 59"/>
          <p:cNvSpPr/>
          <p:nvPr/>
        </p:nvSpPr>
        <p:spPr>
          <a:xfrm flipH="1">
            <a:off x="3370238" y="2989085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Minus Sign 60"/>
          <p:cNvSpPr/>
          <p:nvPr/>
        </p:nvSpPr>
        <p:spPr>
          <a:xfrm flipH="1">
            <a:off x="6073568" y="4586752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Minus Sign 61"/>
          <p:cNvSpPr/>
          <p:nvPr/>
        </p:nvSpPr>
        <p:spPr>
          <a:xfrm flipH="1">
            <a:off x="2579352" y="3687557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Minus Sign 62"/>
          <p:cNvSpPr/>
          <p:nvPr/>
        </p:nvSpPr>
        <p:spPr>
          <a:xfrm flipH="1">
            <a:off x="4372661" y="2494320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Minus Sign 63"/>
          <p:cNvSpPr/>
          <p:nvPr/>
        </p:nvSpPr>
        <p:spPr>
          <a:xfrm flipH="1">
            <a:off x="5054087" y="3761761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Minus Sign 64"/>
          <p:cNvSpPr/>
          <p:nvPr/>
        </p:nvSpPr>
        <p:spPr>
          <a:xfrm flipH="1">
            <a:off x="4026080" y="2668533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" name="Minus Sign 65"/>
          <p:cNvSpPr/>
          <p:nvPr/>
        </p:nvSpPr>
        <p:spPr>
          <a:xfrm flipH="1">
            <a:off x="5577421" y="3653216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Minus Sign 66"/>
          <p:cNvSpPr/>
          <p:nvPr/>
        </p:nvSpPr>
        <p:spPr>
          <a:xfrm flipH="1">
            <a:off x="6362769" y="4137846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Minus Sign 67"/>
          <p:cNvSpPr/>
          <p:nvPr/>
        </p:nvSpPr>
        <p:spPr>
          <a:xfrm flipH="1">
            <a:off x="2704939" y="1601582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9" name="Minus Sign 68"/>
          <p:cNvSpPr/>
          <p:nvPr/>
        </p:nvSpPr>
        <p:spPr>
          <a:xfrm flipH="1">
            <a:off x="2956129" y="3460337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" name="Minus Sign 69"/>
          <p:cNvSpPr/>
          <p:nvPr/>
        </p:nvSpPr>
        <p:spPr>
          <a:xfrm flipH="1">
            <a:off x="4442026" y="3524866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" name="Minus Sign 70"/>
          <p:cNvSpPr/>
          <p:nvPr/>
        </p:nvSpPr>
        <p:spPr>
          <a:xfrm flipH="1">
            <a:off x="4118486" y="3053375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" name="Minus Sign 71"/>
          <p:cNvSpPr/>
          <p:nvPr/>
        </p:nvSpPr>
        <p:spPr>
          <a:xfrm flipH="1">
            <a:off x="5891520" y="4243389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Minus Sign 72"/>
          <p:cNvSpPr/>
          <p:nvPr/>
        </p:nvSpPr>
        <p:spPr>
          <a:xfrm flipH="1">
            <a:off x="2968228" y="2781222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4" name="Minus Sign 73"/>
          <p:cNvSpPr/>
          <p:nvPr/>
        </p:nvSpPr>
        <p:spPr>
          <a:xfrm flipH="1">
            <a:off x="2223320" y="2045418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Minus Sign 74"/>
          <p:cNvSpPr/>
          <p:nvPr/>
        </p:nvSpPr>
        <p:spPr>
          <a:xfrm flipH="1">
            <a:off x="5529029" y="3422546"/>
            <a:ext cx="174675" cy="211087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" name="Minus Sign 91"/>
          <p:cNvSpPr/>
          <p:nvPr/>
        </p:nvSpPr>
        <p:spPr>
          <a:xfrm flipH="1">
            <a:off x="5096946" y="4786773"/>
            <a:ext cx="174675" cy="211087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3" name="Plus Sign 92"/>
          <p:cNvSpPr/>
          <p:nvPr/>
        </p:nvSpPr>
        <p:spPr>
          <a:xfrm flipH="1">
            <a:off x="5974476" y="4526833"/>
            <a:ext cx="182512" cy="182512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4" name="Plus Sign 93"/>
          <p:cNvSpPr/>
          <p:nvPr/>
        </p:nvSpPr>
        <p:spPr>
          <a:xfrm flipH="1">
            <a:off x="4844844" y="3646539"/>
            <a:ext cx="182512" cy="182512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Plus Sign 94"/>
          <p:cNvSpPr/>
          <p:nvPr/>
        </p:nvSpPr>
        <p:spPr>
          <a:xfrm flipH="1">
            <a:off x="3524863" y="3022498"/>
            <a:ext cx="182512" cy="182512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6" name="Plus Sign 95"/>
          <p:cNvSpPr/>
          <p:nvPr/>
        </p:nvSpPr>
        <p:spPr>
          <a:xfrm flipH="1">
            <a:off x="2674528" y="2839986"/>
            <a:ext cx="182512" cy="182512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7" name="Plus Sign 96"/>
          <p:cNvSpPr/>
          <p:nvPr/>
        </p:nvSpPr>
        <p:spPr>
          <a:xfrm flipH="1">
            <a:off x="4461275" y="3377376"/>
            <a:ext cx="182512" cy="182512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8" name="Minus Sign 97"/>
          <p:cNvSpPr/>
          <p:nvPr/>
        </p:nvSpPr>
        <p:spPr>
          <a:xfrm flipH="1">
            <a:off x="4377857" y="4561400"/>
            <a:ext cx="174675" cy="211087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9" name="Minus Sign 98"/>
          <p:cNvSpPr/>
          <p:nvPr/>
        </p:nvSpPr>
        <p:spPr>
          <a:xfrm flipH="1">
            <a:off x="3181677" y="4171951"/>
            <a:ext cx="174675" cy="211087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0" name="Minus Sign 99"/>
          <p:cNvSpPr/>
          <p:nvPr/>
        </p:nvSpPr>
        <p:spPr>
          <a:xfrm flipH="1">
            <a:off x="2929112" y="4561401"/>
            <a:ext cx="174675" cy="211087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1" name="Minus Sign 100"/>
          <p:cNvSpPr/>
          <p:nvPr/>
        </p:nvSpPr>
        <p:spPr>
          <a:xfrm flipH="1">
            <a:off x="2591798" y="3914775"/>
            <a:ext cx="174675" cy="211087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2" name="Group 101"/>
          <p:cNvGrpSpPr/>
          <p:nvPr/>
        </p:nvGrpSpPr>
        <p:grpSpPr>
          <a:xfrm flipH="1">
            <a:off x="1815894" y="2531192"/>
            <a:ext cx="4765572" cy="2767164"/>
            <a:chOff x="290052" y="781666"/>
            <a:chExt cx="6354096" cy="3689552"/>
          </a:xfrm>
        </p:grpSpPr>
        <p:cxnSp>
          <p:nvCxnSpPr>
            <p:cNvPr id="103" name="Straight Connector 102"/>
            <p:cNvCxnSpPr/>
            <p:nvPr/>
          </p:nvCxnSpPr>
          <p:spPr>
            <a:xfrm flipV="1">
              <a:off x="290052" y="781666"/>
              <a:ext cx="6354096" cy="3689552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H="1" flipV="1">
              <a:off x="3839498" y="2057400"/>
              <a:ext cx="170832" cy="223685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: Rounded Corners 6"/>
          <p:cNvSpPr/>
          <p:nvPr/>
        </p:nvSpPr>
        <p:spPr>
          <a:xfrm>
            <a:off x="1504100" y="3818269"/>
            <a:ext cx="6050526" cy="108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500" dirty="0">
                <a:solidFill>
                  <a:prstClr val="white"/>
                </a:solidFill>
                <a:latin typeface="Calibri" panose="020F0502020204030204"/>
              </a:rPr>
              <a:t>Upshot 1: Optimizing for average error fits the majority population.</a:t>
            </a:r>
          </a:p>
          <a:p>
            <a:pPr algn="ctr" defTabSz="685800"/>
            <a:r>
              <a:rPr lang="en-US" sz="1500" dirty="0">
                <a:solidFill>
                  <a:prstClr val="white"/>
                </a:solidFill>
                <a:latin typeface="Calibri" panose="020F0502020204030204"/>
              </a:rPr>
              <a:t>Upshot 2: Can obtain Pareto improvements by using group membership.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DCC8A08-838B-4DA3-9EC7-C05EE8328CEA}"/>
              </a:ext>
            </a:extLst>
          </p:cNvPr>
          <p:cNvSpPr txBox="1"/>
          <p:nvPr/>
        </p:nvSpPr>
        <p:spPr>
          <a:xfrm>
            <a:off x="712356" y="3451118"/>
            <a:ext cx="7264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SAT Score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1F1B781-60F3-487B-8A46-30410B537A6E}"/>
              </a:ext>
            </a:extLst>
          </p:cNvPr>
          <p:cNvSpPr txBox="1"/>
          <p:nvPr/>
        </p:nvSpPr>
        <p:spPr>
          <a:xfrm>
            <a:off x="3797018" y="5515966"/>
            <a:ext cx="4171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GPA</a:t>
            </a:r>
          </a:p>
        </p:txBody>
      </p:sp>
    </p:spTree>
    <p:extLst>
      <p:ext uri="{BB962C8B-B14F-4D97-AF65-F5344CB8AC3E}">
        <p14:creationId xmlns:p14="http://schemas.microsoft.com/office/powerpoint/2010/main" val="296828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0-29 at 8.18.2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68" y="1285875"/>
            <a:ext cx="9144000" cy="3756025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505950"/>
            <a:ext cx="9144000" cy="547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lairMdITC TT Medium"/>
                <a:ea typeface="ＭＳ Ｐゴシック" pitchFamily="-103" charset="-128"/>
                <a:cs typeface="ＭＳ Ｐゴシック" pitchFamily="-103" charset="-128"/>
              </a:rPr>
              <a:t>Efficient Frontiers</a:t>
            </a:r>
            <a:endParaRPr kumimoji="0" lang="en-US" sz="48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dwardian Script ITC"/>
              <a:ea typeface="ＭＳ Ｐゴシック" pitchFamily="-103" charset="-128"/>
              <a:cs typeface="ＭＳ Ｐゴシック" pitchFamily="-103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ＭＳ Ｐゴシック" pitchFamily="-103" charset="-128"/>
              <a:cs typeface="ＭＳ Ｐゴシック" pitchFamily="-103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93" y="1600200"/>
            <a:ext cx="9049407" cy="2004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dirty="0"/>
              <a:t>Games People Play (with Algorithms)</a:t>
            </a:r>
          </a:p>
          <a:p>
            <a:pPr marL="0" indent="0">
              <a:buNone/>
            </a:pPr>
            <a:r>
              <a:rPr lang="en-US" sz="2700" b="1" dirty="0"/>
              <a:t>Games Scientists Play (with Data)</a:t>
            </a:r>
          </a:p>
          <a:p>
            <a:pPr marL="0" indent="0">
              <a:buNone/>
            </a:pPr>
            <a:r>
              <a:rPr lang="en-US" sz="2700" b="1" dirty="0"/>
              <a:t>Interpretability, Accountability, Morality…. The Singularity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3A0744D-E120-B74A-A65B-A2B80E808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3496"/>
            <a:ext cx="8229600" cy="883912"/>
          </a:xfrm>
        </p:spPr>
        <p:txBody>
          <a:bodyPr>
            <a:no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latin typeface="BlairMdITC TT Medium"/>
                <a:ea typeface="ＭＳ Ｐゴシック" pitchFamily="-103" charset="-128"/>
                <a:cs typeface="ＭＳ Ｐゴシック" pitchFamily="-103" charset="-128"/>
              </a:rPr>
              <a:t>Other Topics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561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0-29 at 8.19.59 AM.png"/>
          <p:cNvPicPr>
            <a:picLocks noChangeAspect="1"/>
          </p:cNvPicPr>
          <p:nvPr/>
        </p:nvPicPr>
        <p:blipFill>
          <a:blip r:embed="rId2"/>
          <a:srcRect b="22131"/>
          <a:stretch>
            <a:fillRect/>
          </a:stretch>
        </p:blipFill>
        <p:spPr>
          <a:xfrm>
            <a:off x="557051" y="1425224"/>
            <a:ext cx="8256547" cy="4042852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650770"/>
            <a:ext cx="9144000" cy="547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lairMdITC TT Medium"/>
                <a:ea typeface="ＭＳ Ｐゴシック" pitchFamily="-103" charset="-128"/>
                <a:cs typeface="ＭＳ Ｐゴシック" pitchFamily="-103" charset="-128"/>
              </a:rPr>
              <a:t>The Commuting Game</a:t>
            </a:r>
            <a:endParaRPr kumimoji="0" lang="en-US" sz="48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dwardian Script ITC"/>
              <a:ea typeface="ＭＳ Ｐゴシック" pitchFamily="-103" charset="-128"/>
              <a:cs typeface="ＭＳ Ｐゴシック" pitchFamily="-103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ＭＳ Ｐゴシック" pitchFamily="-103" charset="-128"/>
              <a:cs typeface="ＭＳ Ｐゴシック" pitchFamily="-103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gnificant">
            <a:extLst>
              <a:ext uri="{FF2B5EF4-FFF2-40B4-BE49-F238E27FC236}">
                <a16:creationId xmlns:a16="http://schemas.microsoft.com/office/drawing/2014/main" id="{2518C170-14A3-4DC8-82F1-2687608BF0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41"/>
          <a:stretch/>
        </p:blipFill>
        <p:spPr bwMode="auto">
          <a:xfrm>
            <a:off x="155824" y="564107"/>
            <a:ext cx="4143635" cy="553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ignificant">
            <a:extLst>
              <a:ext uri="{FF2B5EF4-FFF2-40B4-BE49-F238E27FC236}">
                <a16:creationId xmlns:a16="http://schemas.microsoft.com/office/drawing/2014/main" id="{8EF5085A-9218-40CF-BDA2-1989EEFEA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94"/>
          <a:stretch/>
        </p:blipFill>
        <p:spPr bwMode="auto">
          <a:xfrm>
            <a:off x="4465857" y="564107"/>
            <a:ext cx="3800137" cy="548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954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368" y="1505"/>
            <a:ext cx="451485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930278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>
              <a:solidFill>
                <a:srgbClr val="FF0000"/>
              </a:solidFill>
              <a:latin typeface="BlairMdITC TT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48B8E2-101C-4782-8432-22DFD18F9BC3}"/>
              </a:ext>
            </a:extLst>
          </p:cNvPr>
          <p:cNvSpPr txBox="1"/>
          <p:nvPr/>
        </p:nvSpPr>
        <p:spPr>
          <a:xfrm>
            <a:off x="0" y="930278"/>
            <a:ext cx="3422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BlairMdITC TT Medium"/>
              </a:rPr>
              <a:t>Google </a:t>
            </a:r>
            <a:r>
              <a:rPr lang="en-US" sz="2000" dirty="0" err="1">
                <a:solidFill>
                  <a:srgbClr val="FF0000"/>
                </a:solidFill>
                <a:latin typeface="BlairMdITC TT Medium"/>
              </a:rPr>
              <a:t>Nyc</a:t>
            </a:r>
            <a:endParaRPr lang="en-US" sz="2000" dirty="0">
              <a:solidFill>
                <a:srgbClr val="FF0000"/>
              </a:solidFill>
              <a:latin typeface="BlairMdITC TT Medium"/>
            </a:endParaRPr>
          </a:p>
          <a:p>
            <a:r>
              <a:rPr lang="en-US" sz="2000" dirty="0">
                <a:solidFill>
                  <a:srgbClr val="FF0000"/>
                </a:solidFill>
                <a:latin typeface="BlairMdITC TT Medium"/>
              </a:rPr>
              <a:t>November 18, 2019</a:t>
            </a:r>
          </a:p>
        </p:txBody>
      </p:sp>
    </p:spTree>
    <p:extLst>
      <p:ext uri="{BB962C8B-B14F-4D97-AF65-F5344CB8AC3E}">
        <p14:creationId xmlns:p14="http://schemas.microsoft.com/office/powerpoint/2010/main" val="181896126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0-29 at 7.53.2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90261"/>
            <a:ext cx="9144001" cy="3594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5254B84-CD41-44B8-B758-94DEAE6E6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57313" y="1654851"/>
            <a:ext cx="6429375" cy="2821781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562F09E8-D1B0-4305-951B-39A3D560D4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884415" y="4166241"/>
            <a:ext cx="2143125" cy="1785938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29FE5AF-348F-C64A-9B0A-AEA9EC1F943B}"/>
              </a:ext>
            </a:extLst>
          </p:cNvPr>
          <p:cNvSpPr txBox="1">
            <a:spLocks/>
          </p:cNvSpPr>
          <p:nvPr/>
        </p:nvSpPr>
        <p:spPr>
          <a:xfrm>
            <a:off x="457200" y="463865"/>
            <a:ext cx="8229600" cy="883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0000"/>
                </a:solidFill>
                <a:latin typeface="BlairMdITC TT Medium"/>
                <a:ea typeface="ＭＳ Ｐゴシック" pitchFamily="-103" charset="-128"/>
                <a:cs typeface="ＭＳ Ｐゴシック" pitchFamily="-103" charset="-128"/>
              </a:rPr>
              <a:t>Ethical Algorithms?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160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DD45B1-DD5A-4E89-97BB-482672724C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25"/>
          <a:stretch/>
        </p:blipFill>
        <p:spPr>
          <a:xfrm>
            <a:off x="5829133" y="1548992"/>
            <a:ext cx="2963981" cy="203153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7CFDCB-E5E0-4185-A42E-17D70FC00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67145" y="4149090"/>
            <a:ext cx="1751553" cy="145962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B36873-CCC0-4D61-983C-5EC79CE9E4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28650" y="4096681"/>
            <a:ext cx="2852220" cy="14210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36FE56-A9B4-4301-A3E6-2F0167BFE51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11204"/>
          <a:stretch/>
        </p:blipFill>
        <p:spPr>
          <a:xfrm>
            <a:off x="539413" y="2125266"/>
            <a:ext cx="2899051" cy="112734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C2D6AEB2-96D4-49DA-A223-B37AB2B9D3D8}"/>
              </a:ext>
            </a:extLst>
          </p:cNvPr>
          <p:cNvSpPr/>
          <p:nvPr/>
        </p:nvSpPr>
        <p:spPr>
          <a:xfrm>
            <a:off x="3810000" y="2381159"/>
            <a:ext cx="1493520" cy="558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A909FD5-BEBF-4064-AE2B-BF0F4F40774F}"/>
              </a:ext>
            </a:extLst>
          </p:cNvPr>
          <p:cNvSpPr/>
          <p:nvPr/>
        </p:nvSpPr>
        <p:spPr>
          <a:xfrm rot="9682530">
            <a:off x="3412810" y="3490157"/>
            <a:ext cx="2731971" cy="544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A1A0335-45C9-4591-9CF9-A019DCB96B1B}"/>
              </a:ext>
            </a:extLst>
          </p:cNvPr>
          <p:cNvSpPr/>
          <p:nvPr/>
        </p:nvSpPr>
        <p:spPr>
          <a:xfrm>
            <a:off x="3739314" y="4527743"/>
            <a:ext cx="2500564" cy="558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B47FA6-7FB1-7F48-B838-3CEE0F760740}"/>
              </a:ext>
            </a:extLst>
          </p:cNvPr>
          <p:cNvSpPr txBox="1">
            <a:spLocks/>
          </p:cNvSpPr>
          <p:nvPr/>
        </p:nvSpPr>
        <p:spPr>
          <a:xfrm>
            <a:off x="0" y="263496"/>
            <a:ext cx="9144000" cy="985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0000"/>
                </a:solidFill>
                <a:latin typeface="BlairMdITC TT Medium"/>
                <a:ea typeface="ＭＳ Ｐゴシック" pitchFamily="-103" charset="-128"/>
                <a:cs typeface="ＭＳ Ｐゴシック" pitchFamily="-103" charset="-128"/>
              </a:rPr>
              <a:t>Algorithms: </a:t>
            </a:r>
          </a:p>
          <a:p>
            <a:r>
              <a:rPr lang="en-US" sz="2800" dirty="0">
                <a:solidFill>
                  <a:srgbClr val="FF0000"/>
                </a:solidFill>
                <a:latin typeface="BlairMdITC TT Medium"/>
                <a:ea typeface="ＭＳ Ｐゴシック" pitchFamily="-103" charset="-128"/>
                <a:cs typeface="ＭＳ Ｐゴシック" pitchFamily="-103" charset="-128"/>
              </a:rPr>
              <a:t>Hard to Predict Outcomes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979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1CA55-C5E2-425E-AD6B-725ABB10E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Requires being precise about definitions, developing their consequences.</a:t>
            </a:r>
          </a:p>
          <a:p>
            <a:pPr lvl="1"/>
            <a:r>
              <a:rPr lang="en-US" dirty="0"/>
              <a:t>Privacy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Fairness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Accountability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Interpretability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Morality</a:t>
            </a:r>
          </a:p>
          <a:p>
            <a:pPr lvl="1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5F1C223-3990-4D4B-A879-8FF41AD7852F}"/>
              </a:ext>
            </a:extLst>
          </p:cNvPr>
          <p:cNvSpPr txBox="1">
            <a:spLocks/>
          </p:cNvSpPr>
          <p:nvPr/>
        </p:nvSpPr>
        <p:spPr>
          <a:xfrm>
            <a:off x="0" y="513227"/>
            <a:ext cx="9144000" cy="883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0000"/>
                </a:solidFill>
                <a:latin typeface="BlairMdITC TT Medium"/>
                <a:ea typeface="ＭＳ Ｐゴシック" pitchFamily="-103" charset="-128"/>
                <a:cs typeface="ＭＳ Ｐゴシック" pitchFamily="-103" charset="-128"/>
              </a:rPr>
              <a:t>Need to</a:t>
            </a:r>
            <a:r>
              <a:rPr lang="en-US" sz="2800" dirty="0">
                <a:solidFill>
                  <a:srgbClr val="0070C0"/>
                </a:solidFill>
                <a:latin typeface="BlairMdITC TT Medium"/>
                <a:ea typeface="ＭＳ Ｐゴシック" pitchFamily="-103" charset="-128"/>
                <a:cs typeface="ＭＳ Ｐゴシック" pitchFamily="-103" charset="-128"/>
              </a:rPr>
              <a:t> Embed </a:t>
            </a:r>
            <a:r>
              <a:rPr lang="en-US" sz="2800" dirty="0">
                <a:solidFill>
                  <a:srgbClr val="FF0000"/>
                </a:solidFill>
                <a:latin typeface="BlairMdITC TT Medium"/>
                <a:ea typeface="ＭＳ Ｐゴシック" pitchFamily="-103" charset="-128"/>
                <a:cs typeface="ＭＳ Ｐゴシック" pitchFamily="-103" charset="-128"/>
              </a:rPr>
              <a:t>Social Values </a:t>
            </a:r>
          </a:p>
          <a:p>
            <a:r>
              <a:rPr lang="en-US" sz="2800" dirty="0">
                <a:solidFill>
                  <a:srgbClr val="FF0000"/>
                </a:solidFill>
                <a:latin typeface="BlairMdITC TT Medium"/>
                <a:ea typeface="ＭＳ Ｐゴシック" pitchFamily="-103" charset="-128"/>
                <a:cs typeface="ＭＳ Ｐゴシック" pitchFamily="-103" charset="-128"/>
              </a:rPr>
              <a:t>in Algorithms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413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10-29 at 7.56.10 AM.png"/>
          <p:cNvPicPr>
            <a:picLocks noChangeAspect="1"/>
          </p:cNvPicPr>
          <p:nvPr/>
        </p:nvPicPr>
        <p:blipFill>
          <a:blip r:embed="rId2"/>
          <a:srcRect b="18344"/>
          <a:stretch>
            <a:fillRect/>
          </a:stretch>
        </p:blipFill>
        <p:spPr>
          <a:xfrm>
            <a:off x="1102962" y="1425598"/>
            <a:ext cx="7252810" cy="2208549"/>
          </a:xfrm>
          <a:prstGeom prst="rect">
            <a:avLst/>
          </a:prstGeom>
        </p:spPr>
      </p:pic>
      <p:pic>
        <p:nvPicPr>
          <p:cNvPr id="4" name="Picture 3" descr="Screen Shot 2018-10-29 at 7.56.21 AM.png"/>
          <p:cNvPicPr>
            <a:picLocks noChangeAspect="1"/>
          </p:cNvPicPr>
          <p:nvPr/>
        </p:nvPicPr>
        <p:blipFill>
          <a:blip r:embed="rId3"/>
          <a:srcRect r="8501" b="30554"/>
          <a:stretch>
            <a:fillRect/>
          </a:stretch>
        </p:blipFill>
        <p:spPr>
          <a:xfrm>
            <a:off x="1013835" y="4022341"/>
            <a:ext cx="7706645" cy="187052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63496"/>
            <a:ext cx="8229600" cy="883912"/>
          </a:xfrm>
        </p:spPr>
        <p:txBody>
          <a:bodyPr>
            <a:no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latin typeface="BlairMdITC TT Medium"/>
                <a:ea typeface="ＭＳ Ｐゴシック" pitchFamily="-103" charset="-128"/>
                <a:cs typeface="ＭＳ Ｐゴシック" pitchFamily="-103" charset="-128"/>
              </a:rPr>
              <a:t>“</a:t>
            </a:r>
            <a:r>
              <a:rPr lang="en-US" sz="2800" dirty="0" err="1">
                <a:solidFill>
                  <a:srgbClr val="FF0000"/>
                </a:solidFill>
                <a:latin typeface="BlairMdITC TT Medium"/>
                <a:ea typeface="ＭＳ Ｐゴシック" pitchFamily="-103" charset="-128"/>
                <a:cs typeface="ＭＳ Ｐゴシック" pitchFamily="-103" charset="-128"/>
              </a:rPr>
              <a:t>Anonymized</a:t>
            </a:r>
            <a:r>
              <a:rPr lang="en-US" sz="2800" dirty="0">
                <a:solidFill>
                  <a:srgbClr val="FF0000"/>
                </a:solidFill>
                <a:latin typeface="BlairMdITC TT Medium"/>
                <a:ea typeface="ＭＳ Ｐゴシック" pitchFamily="-103" charset="-128"/>
                <a:cs typeface="ＭＳ Ｐゴシック" pitchFamily="-103" charset="-128"/>
              </a:rPr>
              <a:t> Data Isn’t”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9-01-15 at 10.28.4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415" y="0"/>
            <a:ext cx="56356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P.jpg"/>
          <p:cNvPicPr>
            <a:picLocks noChangeAspect="1"/>
          </p:cNvPicPr>
          <p:nvPr/>
        </p:nvPicPr>
        <p:blipFill>
          <a:blip r:embed="rId2"/>
          <a:srcRect t="16681"/>
          <a:stretch>
            <a:fillRect/>
          </a:stretch>
        </p:blipFill>
        <p:spPr>
          <a:xfrm>
            <a:off x="396022" y="1566512"/>
            <a:ext cx="8457470" cy="395887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2876"/>
            <a:ext cx="8229600" cy="883912"/>
          </a:xfrm>
        </p:spPr>
        <p:txBody>
          <a:bodyPr>
            <a:no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latin typeface="BlairMdITC TT Medium"/>
                <a:ea typeface="ＭＳ Ｐゴシック" pitchFamily="-103" charset="-128"/>
                <a:cs typeface="ＭＳ Ｐゴシック" pitchFamily="-103" charset="-128"/>
              </a:rPr>
              <a:t>Differential Privacy</a:t>
            </a:r>
            <a:br>
              <a:rPr lang="en-US" sz="2800" b="1" dirty="0">
                <a:solidFill>
                  <a:srgbClr val="FF0000"/>
                </a:solidFill>
                <a:latin typeface="Edwardian Script ITC"/>
                <a:ea typeface="ＭＳ Ｐゴシック" pitchFamily="-103" charset="-128"/>
                <a:cs typeface="ＭＳ Ｐゴシック" pitchFamily="-103" charset="-128"/>
              </a:rPr>
            </a:b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1-15 at 10.33.5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89" y="0"/>
            <a:ext cx="732155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18517</TotalTime>
  <Words>162</Words>
  <Application>Microsoft Macintosh PowerPoint</Application>
  <PresentationFormat>On-screen Show (4:3)</PresentationFormat>
  <Paragraphs>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BlairMdITC TT Medium</vt:lpstr>
      <vt:lpstr>Calibri</vt:lpstr>
      <vt:lpstr>Calibri Light</vt:lpstr>
      <vt:lpstr>Edwardian Script ITC</vt:lpstr>
      <vt:lpstr>Gill Sans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“Anonymized Data Isn’t”</vt:lpstr>
      <vt:lpstr>PowerPoint Presentation</vt:lpstr>
      <vt:lpstr>Differential Privacy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Topics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 Kearns</dc:creator>
  <cp:lastModifiedBy>Kearns, Michael</cp:lastModifiedBy>
  <cp:revision>407</cp:revision>
  <cp:lastPrinted>2019-10-15T21:02:53Z</cp:lastPrinted>
  <dcterms:created xsi:type="dcterms:W3CDTF">2019-07-11T12:03:08Z</dcterms:created>
  <dcterms:modified xsi:type="dcterms:W3CDTF">2019-11-17T17:43:10Z</dcterms:modified>
</cp:coreProperties>
</file>