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1" r:id="rId2"/>
    <p:sldId id="420" r:id="rId3"/>
    <p:sldId id="449" r:id="rId4"/>
    <p:sldId id="450" r:id="rId5"/>
    <p:sldId id="452" r:id="rId6"/>
    <p:sldId id="451" r:id="rId7"/>
    <p:sldId id="397" r:id="rId8"/>
    <p:sldId id="443" r:id="rId9"/>
    <p:sldId id="422" r:id="rId10"/>
    <p:sldId id="423" r:id="rId11"/>
    <p:sldId id="413" r:id="rId12"/>
    <p:sldId id="445" r:id="rId13"/>
    <p:sldId id="382" r:id="rId14"/>
    <p:sldId id="408" r:id="rId15"/>
    <p:sldId id="453" r:id="rId16"/>
    <p:sldId id="454" r:id="rId17"/>
    <p:sldId id="455" r:id="rId18"/>
    <p:sldId id="456" r:id="rId19"/>
    <p:sldId id="457" r:id="rId20"/>
    <p:sldId id="459" r:id="rId21"/>
    <p:sldId id="458" r:id="rId22"/>
    <p:sldId id="461" r:id="rId23"/>
    <p:sldId id="4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Wu" initials="S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2"/>
    <p:restoredTop sz="94694"/>
  </p:normalViewPr>
  <p:slideViewPr>
    <p:cSldViewPr snapToGrid="0" snapToObjects="1">
      <p:cViewPr>
        <p:scale>
          <a:sx n="99" d="100"/>
          <a:sy n="99" d="100"/>
        </p:scale>
        <p:origin x="2024" y="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4483-41E3-9A40-9742-F4888CC23D93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mkearns/Dropbox/Audit/cogscimovie3.mov" TargetMode="External"/><Relationship Id="rId1" Type="http://schemas.microsoft.com/office/2007/relationships/media" Target="file:////Users/mkearns/Dropbox/Audit/cogscimovie3.mov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" y="2660345"/>
            <a:ext cx="9144000" cy="153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Beyond the Frontier: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Algorithm Design for Fair Machine 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200" dirty="0">
              <a:solidFill>
                <a:srgbClr val="FF0000"/>
              </a:solidFill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0" dirty="0">
                <a:solidFill>
                  <a:srgbClr val="0070C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Michael Kearns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0" dirty="0">
                <a:solidFill>
                  <a:srgbClr val="0070C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University of Pennsylvania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200" dirty="0">
              <a:solidFill>
                <a:srgbClr val="FF0000"/>
              </a:solidFill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March 9, 2022</a:t>
            </a:r>
            <a:endParaRPr lang="en-US" sz="2400" dirty="0">
              <a:solidFill>
                <a:srgbClr val="000090"/>
              </a:solidFill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i="1" dirty="0">
              <a:solidFill>
                <a:srgbClr val="000090"/>
              </a:solidFill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/>
              <a:ea typeface="ＭＳ Ｐゴシック" pitchFamily="-103" charset="-128"/>
              <a:cs typeface="ＭＳ Ｐゴシック" pitchFamily="-103" charset="-12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solidFill>
                <a:srgbClr val="FF0000"/>
              </a:solidFill>
              <a:latin typeface="Edwardian Script ITC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dwardian Script ITC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-103" charset="-128"/>
                <a:cs typeface="ＭＳ Ｐゴシック" pitchFamily="-103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885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scimovie3.mov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697" y="953619"/>
            <a:ext cx="7720345" cy="540285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05690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Error-Unfairness Dynamics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21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05690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Pareto Frontiers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7" name="Picture 6" descr="Screen Shot 2018-11-05 at 11.09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4" y="657254"/>
            <a:ext cx="3689510" cy="5965077"/>
          </a:xfrm>
          <a:prstGeom prst="rect">
            <a:avLst/>
          </a:prstGeom>
        </p:spPr>
      </p:pic>
      <p:pic>
        <p:nvPicPr>
          <p:cNvPr id="8" name="Picture 7" descr="Screen Shot 2018-11-05 at 11.09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050" y="657254"/>
            <a:ext cx="3569156" cy="59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08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875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Subjective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 Individual Fairness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1295" y="1361208"/>
            <a:ext cx="8110780" cy="3032115"/>
          </a:xfrm>
        </p:spPr>
        <p:txBody>
          <a:bodyPr>
            <a:normAutofit fontScale="62500" lnSpcReduction="20000"/>
          </a:bodyPr>
          <a:lstStyle/>
          <a:p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What if fairness is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subjective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and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complex?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  <a:latin typeface="Verdana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Verdana"/>
              </a:rPr>
              <a:t>Elicit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pairwise fairness constraints from subjects/stakeholders/committee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“A and B should receive same outcome”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“A should receive at least as good an outcome as B”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A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distributional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form of individual fairness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Elicited pairs form fairness constraint; same algorithmic framework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pPr lvl="1">
              <a:buNone/>
            </a:pPr>
            <a:endParaRPr lang="en-US" sz="2000" dirty="0">
              <a:latin typeface="Verdana"/>
            </a:endParaRPr>
          </a:p>
          <a:p>
            <a:pPr lvl="1"/>
            <a:endParaRPr lang="en-US" sz="2000" dirty="0">
              <a:latin typeface="Verdana"/>
            </a:endParaRPr>
          </a:p>
          <a:p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4414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4-28 at 6.01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875"/>
            <a:ext cx="9144000" cy="270827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42582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Fairness Elicitation 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5716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31072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Interpersonal Variability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22250-3AE8-5847-90BB-2EB4DF47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707"/>
            <a:ext cx="9144000" cy="33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54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875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AI Activism and Bias Bounties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87366" y="1368763"/>
            <a:ext cx="7756634" cy="3098133"/>
          </a:xfrm>
        </p:spPr>
        <p:txBody>
          <a:bodyPr>
            <a:normAutofit fontScale="62500" lnSpcReduction="20000"/>
          </a:bodyPr>
          <a:lstStyle/>
          <a:p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Hard for even vigilant ML orgs to defend everything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Public/commercial APIs enable external audits 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e.g. Gender Shades [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Buolamwini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Gebru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 2018]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May identify new subgroup and dataset discriminations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Dynamic is generally adversarial (“gotcha”)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What about making it more productive, as with bug bounties?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pPr lvl="1">
              <a:buNone/>
            </a:pPr>
            <a:endParaRPr lang="en-US" sz="2000" dirty="0">
              <a:latin typeface="Verdana"/>
            </a:endParaRPr>
          </a:p>
          <a:p>
            <a:pPr lvl="1"/>
            <a:endParaRPr lang="en-US" sz="2000" dirty="0">
              <a:latin typeface="Verdana"/>
            </a:endParaRPr>
          </a:p>
          <a:p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110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875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The Blurry Pictures Problem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8125" y="1389785"/>
            <a:ext cx="8905875" cy="2039216"/>
          </a:xfrm>
        </p:spPr>
        <p:txBody>
          <a:bodyPr>
            <a:normAutofit fontScale="62500" lnSpcReduction="20000"/>
          </a:bodyPr>
          <a:lstStyle/>
          <a:p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Idea #1: Ask bias hunters to find group g on which current model f underperforms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Problem: What if improvement on g is simply not possible?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Idea #2: Ask hunters to find groups g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and classifier h 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such that 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h,g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 &lt; 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f,g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Find subgroups on which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improvement is possible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pPr lvl="1">
              <a:buNone/>
            </a:pPr>
            <a:endParaRPr lang="en-US" sz="2000" dirty="0">
              <a:latin typeface="Verdana"/>
            </a:endParaRPr>
          </a:p>
          <a:p>
            <a:pPr lvl="1"/>
            <a:endParaRPr lang="en-US" sz="2000" dirty="0">
              <a:latin typeface="Verdana"/>
            </a:endParaRPr>
          </a:p>
          <a:p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238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875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Breaking the Frontier: A Simple Algorithm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" y="868839"/>
            <a:ext cx="8448675" cy="60197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New model f’: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“If g(x) = 1, use h(x); else use f(x)”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If </a:t>
            </a:r>
            <a:r>
              <a:rPr lang="en-US" sz="2400" i="1" dirty="0">
                <a:solidFill>
                  <a:srgbClr val="000090"/>
                </a:solidFill>
                <a:latin typeface="Verdana"/>
              </a:rPr>
              <a:t>w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= mass/weight of g and </a:t>
            </a:r>
            <a:r>
              <a:rPr lang="en-US" sz="2400" i="1" dirty="0">
                <a:solidFill>
                  <a:srgbClr val="000090"/>
                </a:solidFill>
                <a:latin typeface="Verdana"/>
              </a:rPr>
              <a:t>d 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= 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f,g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 – 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h,g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 &gt; 0 then: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error(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f’,g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 = error(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h,g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 &lt; error(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f,g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Verdana"/>
              </a:rPr>
              <a:t>error(f’) = error(f) - wd</a:t>
            </a:r>
          </a:p>
          <a:p>
            <a:endParaRPr lang="en-US" sz="2400" i="1" dirty="0">
              <a:solidFill>
                <a:srgbClr val="FF000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Inductively build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a decision list 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of &lt;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&gt; pairs found by hunters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Allow g and h of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arbitrary complexity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Control overfitting via techniques from adaptive data analysis/differential privacy: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Only accept improvements with wd &gt;= </a:t>
            </a:r>
            <a:r>
              <a:rPr lang="en-US" sz="2900" dirty="0">
                <a:solidFill>
                  <a:srgbClr val="000090"/>
                </a:solidFill>
                <a:latin typeface="Symbol" pitchFamily="2" charset="2"/>
              </a:rPr>
              <a:t>a</a:t>
            </a:r>
            <a:r>
              <a:rPr lang="en-US" sz="2900" dirty="0">
                <a:solidFill>
                  <a:srgbClr val="00009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Verdana"/>
                <a:sym typeface="Wingdings" pitchFamily="2" charset="2"/>
              </a:rPr>
              <a:t> at most 1/</a:t>
            </a:r>
            <a:r>
              <a:rPr lang="en-US" sz="2900" dirty="0">
                <a:solidFill>
                  <a:srgbClr val="000090"/>
                </a:solidFill>
                <a:latin typeface="Symbol" pitchFamily="2" charset="2"/>
              </a:rPr>
              <a:t>a</a:t>
            </a:r>
            <a:r>
              <a:rPr lang="en-US" sz="3600" dirty="0">
                <a:solidFill>
                  <a:srgbClr val="00009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Verdana"/>
                <a:sym typeface="Wingdings" pitchFamily="2" charset="2"/>
              </a:rPr>
              <a:t>accepts</a:t>
            </a: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If &lt;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&gt; rejected, provide no further information</a:t>
            </a: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By adding back-pointers/”repairs”,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monotonic improvement of overall and all subgroup errors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No predetermined model class F </a:t>
            </a:r>
            <a:r>
              <a:rPr lang="en-US" sz="2000" dirty="0">
                <a:solidFill>
                  <a:srgbClr val="000090"/>
                </a:solidFill>
                <a:latin typeface="Verdana"/>
                <a:sym typeface="Wingdings" pitchFamily="2" charset="2"/>
              </a:rPr>
              <a:t> sidestep Pareto!</a:t>
            </a: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Ends in one of three ways: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Model with (near) zero error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(Near) Bayes optimal model (minimax group fairness)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Crowd can’t find any improvements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Purely algorithmic versions [Tosh Hsu 2021]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(G,H)-Bayes optimality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i="1" dirty="0">
              <a:solidFill>
                <a:srgbClr val="FF0000"/>
              </a:solidFill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pPr lvl="1">
              <a:buNone/>
            </a:pPr>
            <a:endParaRPr lang="en-US" sz="2000" dirty="0">
              <a:latin typeface="Verdana"/>
            </a:endParaRPr>
          </a:p>
          <a:p>
            <a:pPr lvl="1"/>
            <a:endParaRPr lang="en-US" sz="2000" dirty="0">
              <a:latin typeface="Verdana"/>
            </a:endParaRPr>
          </a:p>
          <a:p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84A13-4256-664B-86C5-00D310BA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4283765"/>
            <a:ext cx="3476050" cy="1315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4D613-B1F6-6E4C-8F3E-54A94FB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71" y="1946921"/>
            <a:ext cx="3308279" cy="12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polygon&#10;&#10;Description automatically generated">
            <a:extLst>
              <a:ext uri="{FF2B5EF4-FFF2-40B4-BE49-F238E27FC236}">
                <a16:creationId xmlns:a16="http://schemas.microsoft.com/office/drawing/2014/main" id="{ABE2F04A-7226-0A47-9304-8C5089EF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48" y="65690"/>
            <a:ext cx="5826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62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F36B2A-68FC-634A-BC96-78E09F65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859"/>
            <a:ext cx="9144000" cy="35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35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20999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Berlin Sans FB" panose="020F0502020204030204" pitchFamily="34" charset="0"/>
              </a:rPr>
              <a:t>(The Many) Types of Fairness Definitions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Berlin Sans FB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535" y="1154584"/>
            <a:ext cx="8166538" cy="41413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Group Fairness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Equality of error or FP/FN rates across gender, racial groups, etc.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Strong theory and algorithms, practical implementations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But no guarantees to </a:t>
            </a:r>
            <a:r>
              <a:rPr lang="en-US" sz="2000" i="1" dirty="0">
                <a:solidFill>
                  <a:srgbClr val="FF0000"/>
                </a:solidFill>
                <a:latin typeface="Verdana"/>
              </a:rPr>
              <a:t>individuals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Conflicts between definitions [Kleinberg Mullainathan Raghavan 2016]</a:t>
            </a:r>
            <a:endParaRPr lang="en-US" sz="2000" dirty="0">
              <a:solidFill>
                <a:srgbClr val="FF0000"/>
              </a:solidFill>
              <a:latin typeface="Verdana"/>
            </a:endParaRPr>
          </a:p>
          <a:p>
            <a:pPr lvl="1"/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Individual Fairness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Bind at the individual level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Metric fairness (“Fairness Through Awareness”) [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Dwork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 et al. 2011]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Meritocratic fairness [Joseph et al. 2016]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But strong (non-statistical) assumptions have prevented practical </a:t>
            </a:r>
            <a:r>
              <a:rPr lang="en-US" sz="2000" i="1" dirty="0">
                <a:solidFill>
                  <a:srgbClr val="FF0000"/>
                </a:solidFill>
                <a:latin typeface="Verdana"/>
              </a:rPr>
              <a:t>implementations</a:t>
            </a:r>
          </a:p>
          <a:p>
            <a:pPr lvl="1"/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Causal notions, fair representations,…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What about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interpolations 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between group and individual?</a:t>
            </a:r>
          </a:p>
          <a:p>
            <a:pPr>
              <a:buNone/>
            </a:pPr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302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875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Algorithmically Discovered Pairs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0B427FC-4D53-B747-9542-70F7C144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831"/>
            <a:ext cx="9144000" cy="36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57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94875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A Communal Experiment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" y="1389783"/>
            <a:ext cx="9143999" cy="4243761"/>
          </a:xfrm>
        </p:spPr>
        <p:txBody>
          <a:bodyPr>
            <a:normAutofit fontScale="62500" lnSpcReduction="20000"/>
          </a:bodyPr>
          <a:lstStyle/>
          <a:p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Penn undergraduate class on Ethical Algorithm Design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84 students on 34 teams; divided into two different ACS 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Folktables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datasets/tasks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Working in separate/independent notebooks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Allow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any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approach to finding improving 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Post-hoc competition(s): 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for every accepted 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 in model f1 and every other model f2, try to update f2 with 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if accepted f1 wins one point; else f2 wins one point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your accepted 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 are both your offense and your defense</a:t>
            </a: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create communal model f from union of all accepted 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is it better than all the individual models?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can attribute any correct classification f(x) = y to the (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g,h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) pair that x reaches</a:t>
            </a: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pPr lvl="1">
              <a:buNone/>
            </a:pPr>
            <a:endParaRPr lang="en-US" sz="2000" dirty="0">
              <a:latin typeface="Verdana"/>
            </a:endParaRPr>
          </a:p>
          <a:p>
            <a:pPr lvl="1"/>
            <a:endParaRPr lang="en-US" sz="2000" dirty="0">
              <a:latin typeface="Verdana"/>
            </a:endParaRPr>
          </a:p>
          <a:p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3764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28713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Esteemed Collaborators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8192D-6E1C-894D-9DDE-6F80D4F2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21" y="1331171"/>
            <a:ext cx="1294934" cy="1338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35BAC-CF41-6B4B-814D-78F72B42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06" y="1262435"/>
            <a:ext cx="1338098" cy="1338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9C414-AB0C-1143-8DA3-6EDDCCAF6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191" y="1262435"/>
            <a:ext cx="1338098" cy="13380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112099E-E7BE-304D-94E4-559928F0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09" y="3799829"/>
            <a:ext cx="1294934" cy="12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450CBD-2B4F-594E-A08B-40521A77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27" y="3799829"/>
            <a:ext cx="1092887" cy="14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476A5-05FB-D44B-9F5C-4D49BFA10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421" y="3799829"/>
            <a:ext cx="1338098" cy="141108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C2101FB-389C-8C4A-B565-1264028AA6C7}"/>
              </a:ext>
            </a:extLst>
          </p:cNvPr>
          <p:cNvSpPr txBox="1">
            <a:spLocks noChangeArrowheads="1"/>
          </p:cNvSpPr>
          <p:nvPr/>
        </p:nvSpPr>
        <p:spPr>
          <a:xfrm>
            <a:off x="1508235" y="2791733"/>
            <a:ext cx="1287518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Aaron Roth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603B5A6-8808-B54F-B3B8-973D468B68D6}"/>
              </a:ext>
            </a:extLst>
          </p:cNvPr>
          <p:cNvSpPr txBox="1">
            <a:spLocks noChangeArrowheads="1"/>
          </p:cNvSpPr>
          <p:nvPr/>
        </p:nvSpPr>
        <p:spPr>
          <a:xfrm>
            <a:off x="3845586" y="5431539"/>
            <a:ext cx="1287518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Logan Stapleton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725D6AB-CB12-9C4E-A4F2-4FEFB1193A1B}"/>
              </a:ext>
            </a:extLst>
          </p:cNvPr>
          <p:cNvSpPr txBox="1">
            <a:spLocks noChangeArrowheads="1"/>
          </p:cNvSpPr>
          <p:nvPr/>
        </p:nvSpPr>
        <p:spPr>
          <a:xfrm>
            <a:off x="1533663" y="5423313"/>
            <a:ext cx="1287518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Seth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Neel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EE376F6-79E5-DA4A-899E-C6BF380508C0}"/>
              </a:ext>
            </a:extLst>
          </p:cNvPr>
          <p:cNvSpPr txBox="1">
            <a:spLocks noChangeArrowheads="1"/>
          </p:cNvSpPr>
          <p:nvPr/>
        </p:nvSpPr>
        <p:spPr>
          <a:xfrm>
            <a:off x="6250323" y="5393597"/>
            <a:ext cx="1287518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Steven Wu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AA78320-394D-9E48-B4B0-85400328B79A}"/>
              </a:ext>
            </a:extLst>
          </p:cNvPr>
          <p:cNvSpPr txBox="1">
            <a:spLocks noChangeArrowheads="1"/>
          </p:cNvSpPr>
          <p:nvPr/>
        </p:nvSpPr>
        <p:spPr>
          <a:xfrm>
            <a:off x="6146771" y="2788886"/>
            <a:ext cx="1287518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Chris Jung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8CF817C-3293-5847-8567-BA1B1B171799}"/>
              </a:ext>
            </a:extLst>
          </p:cNvPr>
          <p:cNvSpPr txBox="1">
            <a:spLocks noChangeArrowheads="1"/>
          </p:cNvSpPr>
          <p:nvPr/>
        </p:nvSpPr>
        <p:spPr>
          <a:xfrm>
            <a:off x="3407980" y="2791734"/>
            <a:ext cx="2033750" cy="54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Ira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Globus-Harris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5386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303002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Thanks!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7022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20999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Berlin Sans FB" panose="020F0502020204030204" pitchFamily="34" charset="0"/>
              </a:rPr>
              <a:t>Points of Enforcement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Berlin Sans FB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5179" y="925155"/>
            <a:ext cx="7367752" cy="50763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Pre-Processing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Debiasing/balancing/reweighting training data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Procuring more/better data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Adding new features</a:t>
            </a:r>
          </a:p>
          <a:p>
            <a:pPr lvl="1"/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Post-Processing</a:t>
            </a:r>
          </a:p>
          <a:p>
            <a:pPr marL="0" indent="0">
              <a:buNone/>
            </a:pP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E.g. “bolt on” randomized classifiers [Hardt Price 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Srebro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 2016]</a:t>
            </a:r>
          </a:p>
          <a:p>
            <a:pPr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In-Processing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Retraining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Fairness 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regularizers</a:t>
            </a: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Constrained optimization</a:t>
            </a: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To the “left” and “right”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>
              <a:buNone/>
            </a:pPr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1501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20999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Berlin Sans FB" panose="020F0502020204030204" pitchFamily="34" charset="0"/>
              </a:rPr>
              <a:t>Fairness As Constrained Optimization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Berlin Sans FB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579" y="1268928"/>
                <a:ext cx="8082457" cy="507002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:endParaRPr lang="en-US" sz="2400" dirty="0">
                  <a:latin typeface="Verdana"/>
                </a:endParaRPr>
              </a:p>
              <a:p>
                <a:r>
                  <a:rPr lang="en-US" sz="2400" dirty="0">
                    <a:solidFill>
                      <a:srgbClr val="000090"/>
                    </a:solidFill>
                    <a:latin typeface="Verdana"/>
                  </a:rPr>
                  <a:t>Goal: minimize training error </a:t>
                </a:r>
                <a:r>
                  <a:rPr lang="en-US" sz="2400" i="1" dirty="0">
                    <a:solidFill>
                      <a:srgbClr val="FF0000"/>
                    </a:solidFill>
                    <a:latin typeface="Verdana"/>
                  </a:rPr>
                  <a:t>subject to fairness constraints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  <a:latin typeface="Verdana"/>
                </a:endParaRPr>
              </a:p>
              <a:p>
                <a:r>
                  <a:rPr lang="en-US" sz="2400" dirty="0">
                    <a:solidFill>
                      <a:srgbClr val="000090"/>
                    </a:solidFill>
                    <a:latin typeface="Verdana"/>
                  </a:rPr>
                  <a:t>Pass to equivalent two-player, zero-sum game via LP duality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90"/>
                  </a:solidFill>
                  <a:latin typeface="Verdana"/>
                </a:endParaRP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Players are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Learner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 (minimize error) and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Regulator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 (enforce fairness)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Learner’s strategy at Nash equilibrium is optimal solution to constrained optimization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May require mixed strategies over large/infinite action spaces!</a:t>
                </a:r>
              </a:p>
              <a:p>
                <a:pPr marL="457200" lvl="1" indent="0">
                  <a:buNone/>
                </a:pPr>
                <a:endParaRPr lang="en-US" sz="2400" dirty="0">
                  <a:solidFill>
                    <a:srgbClr val="000090"/>
                  </a:solidFill>
                  <a:latin typeface="Verdana"/>
                </a:endParaRPr>
              </a:p>
              <a:p>
                <a:r>
                  <a:rPr lang="en-US" sz="2400" dirty="0">
                    <a:solidFill>
                      <a:srgbClr val="000090"/>
                    </a:solidFill>
                    <a:latin typeface="Verdana"/>
                  </a:rPr>
                  <a:t>But </a:t>
                </a:r>
                <a:r>
                  <a:rPr lang="en-US" sz="2400" i="1" dirty="0">
                    <a:solidFill>
                      <a:srgbClr val="FF0000"/>
                    </a:solidFill>
                    <a:latin typeface="Verdana"/>
                  </a:rPr>
                  <a:t>if: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rgbClr val="FF0000"/>
                  </a:solidFill>
                  <a:latin typeface="Verdana"/>
                </a:endParaRP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Players play iteratively for </a:t>
                </a:r>
                <a:r>
                  <a:rPr lang="en-US" sz="2000" i="1" dirty="0">
                    <a:solidFill>
                      <a:srgbClr val="000090"/>
                    </a:solidFill>
                    <a:latin typeface="Verdana"/>
                  </a:rPr>
                  <a:t>T 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steps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One of the players plays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best response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 and the other plays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no-regret</a:t>
                </a:r>
                <a:endParaRPr lang="en-US" sz="2000" dirty="0">
                  <a:solidFill>
                    <a:srgbClr val="000090"/>
                  </a:solidFill>
                  <a:latin typeface="Verdana"/>
                </a:endParaRP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Then Learner’s mixed strategy is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T-sparse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 and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-optimal 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[Freund </a:t>
                </a:r>
                <a:r>
                  <a:rPr lang="en-US" sz="2000" dirty="0" err="1">
                    <a:solidFill>
                      <a:srgbClr val="000090"/>
                    </a:solidFill>
                    <a:latin typeface="Verdana"/>
                  </a:rPr>
                  <a:t>Schapire</a:t>
                </a:r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 1996]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(Amazing)</a:t>
                </a:r>
              </a:p>
              <a:p>
                <a:pPr>
                  <a:buNone/>
                </a:pPr>
                <a:endParaRPr lang="en-US" sz="2400" dirty="0">
                  <a:solidFill>
                    <a:srgbClr val="000090"/>
                  </a:solidFill>
                  <a:latin typeface="Verdana"/>
                </a:endParaRPr>
              </a:p>
              <a:p>
                <a:r>
                  <a:rPr lang="en-US" sz="2400" dirty="0">
                    <a:solidFill>
                      <a:srgbClr val="000090"/>
                    </a:solidFill>
                    <a:latin typeface="Verdana"/>
                  </a:rPr>
                  <a:t>Group fairness settings: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90"/>
                  </a:solidFill>
                  <a:latin typeface="Verdana"/>
                </a:endParaRP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If only a small number of fairness constraints, can make Regulator no-regret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And Learner’s best response is </a:t>
                </a:r>
                <a:r>
                  <a:rPr lang="en-US" sz="2000" i="1" dirty="0">
                    <a:solidFill>
                      <a:srgbClr val="FF0000"/>
                    </a:solidFill>
                    <a:latin typeface="Verdana"/>
                  </a:rPr>
                  <a:t>itself a standard classification problem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The “oracle-efficient” approach [Agarwal et al. 2018]</a:t>
                </a:r>
              </a:p>
              <a:p>
                <a:pPr lvl="1"/>
                <a:r>
                  <a:rPr lang="en-US" sz="2000" dirty="0">
                    <a:solidFill>
                      <a:srgbClr val="000090"/>
                    </a:solidFill>
                    <a:latin typeface="Verdana"/>
                  </a:rPr>
                  <a:t>Despite worst-case intractability of ML, results in practical algorithms</a:t>
                </a:r>
              </a:p>
              <a:p>
                <a:pPr lvl="1"/>
                <a:endParaRPr lang="en-US" sz="2000" dirty="0">
                  <a:solidFill>
                    <a:srgbClr val="000090"/>
                  </a:solidFill>
                  <a:latin typeface="Verdana"/>
                </a:endParaRPr>
              </a:p>
              <a:p>
                <a:pPr lvl="1"/>
                <a:endParaRPr lang="en-US" sz="2000" dirty="0">
                  <a:solidFill>
                    <a:srgbClr val="000090"/>
                  </a:solidFill>
                  <a:latin typeface="Verdana"/>
                </a:endParaRPr>
              </a:p>
              <a:p>
                <a:pPr>
                  <a:buNone/>
                </a:pPr>
                <a:endParaRPr lang="en-US" sz="2000" dirty="0">
                  <a:latin typeface="Verdana"/>
                </a:endParaRPr>
              </a:p>
              <a:p>
                <a:endParaRPr lang="en-US" sz="2400" dirty="0">
                  <a:latin typeface="Verdana"/>
                </a:endParaRPr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579" y="1268928"/>
                <a:ext cx="8082457" cy="5070026"/>
              </a:xfrm>
              <a:blipFill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5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20999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Berlin Sans FB" panose="020F0502020204030204" pitchFamily="34" charset="0"/>
              </a:rPr>
              <a:t>An Example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Berlin Sans FB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1434" y="1144074"/>
            <a:ext cx="8702566" cy="324924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Population subgroups 1,…k</a:t>
            </a: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Fairness constraints: for all group pairs 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i,j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|error(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f,i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 – 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f,j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)| &lt;= </a:t>
            </a:r>
            <a:r>
              <a:rPr lang="en-US" sz="4400" dirty="0">
                <a:solidFill>
                  <a:srgbClr val="000090"/>
                </a:solidFill>
                <a:latin typeface="Symbol" pitchFamily="2" charset="2"/>
              </a:rPr>
              <a:t>g</a:t>
            </a:r>
            <a:endParaRPr lang="en-US" sz="4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Learner plays model f in F, Regulator distribution over &lt;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i,j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&gt; pairs</a:t>
            </a: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Payoff to Regulator = -Payoff to Learner = error(f) + E</a:t>
            </a:r>
            <a:r>
              <a:rPr lang="en-US" sz="4200" dirty="0">
                <a:solidFill>
                  <a:srgbClr val="000090"/>
                </a:solidFill>
                <a:latin typeface="Symbol" pitchFamily="2" charset="2"/>
              </a:rPr>
              <a:t>[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max</a:t>
            </a:r>
            <a:r>
              <a:rPr lang="en-US" sz="4200" dirty="0">
                <a:solidFill>
                  <a:srgbClr val="000090"/>
                </a:solidFill>
                <a:latin typeface="Symbol" pitchFamily="2" charset="2"/>
              </a:rPr>
              <a:t>(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0, |error(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f,i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 – error(</a:t>
            </a:r>
            <a:r>
              <a:rPr lang="en-US" sz="2400" dirty="0" err="1">
                <a:solidFill>
                  <a:srgbClr val="000090"/>
                </a:solidFill>
                <a:latin typeface="Verdana"/>
              </a:rPr>
              <a:t>f,j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)| - </a:t>
            </a:r>
            <a:r>
              <a:rPr lang="en-US" sz="4400" dirty="0">
                <a:solidFill>
                  <a:srgbClr val="000090"/>
                </a:solidFill>
                <a:latin typeface="Symbol" pitchFamily="2" charset="2"/>
              </a:rPr>
              <a:t>g)]</a:t>
            </a:r>
            <a:endParaRPr lang="en-US" sz="4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Expectation over Regulator’s mixed strategy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Varying</a:t>
            </a:r>
            <a:r>
              <a:rPr lang="en-US" sz="5100" dirty="0">
                <a:solidFill>
                  <a:srgbClr val="000090"/>
                </a:solidFill>
                <a:latin typeface="Verdana"/>
              </a:rPr>
              <a:t> </a:t>
            </a:r>
            <a:r>
              <a:rPr lang="en-US" sz="5100" dirty="0">
                <a:solidFill>
                  <a:srgbClr val="000090"/>
                </a:solidFill>
                <a:latin typeface="Symbol" pitchFamily="2" charset="2"/>
              </a:rPr>
              <a:t>g</a:t>
            </a:r>
            <a:r>
              <a:rPr lang="en-US" sz="2400" dirty="0">
                <a:solidFill>
                  <a:srgbClr val="000090"/>
                </a:solidFill>
                <a:latin typeface="Symbol" pitchFamily="2" charset="2"/>
              </a:rPr>
              <a:t>  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traces </a:t>
            </a:r>
            <a:r>
              <a:rPr lang="en-US" sz="2400" i="1" dirty="0">
                <a:solidFill>
                  <a:srgbClr val="FF0000"/>
                </a:solidFill>
                <a:latin typeface="Verdana"/>
              </a:rPr>
              <a:t>Pareto frontier 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of error vs. unfairness within F (inherent)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Fairness generalization follows standard theory (subject to group sizes)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1858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20999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Berlin Sans FB" panose="020F0502020204030204" pitchFamily="34" charset="0"/>
              </a:rPr>
              <a:t>Applications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Berlin Sans FB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70234" y="1184845"/>
            <a:ext cx="7073462" cy="30180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2400" dirty="0">
              <a:latin typeface="Verdana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Verdana"/>
              </a:rPr>
              <a:t>Preventing Fairness Gerrymandering</a:t>
            </a:r>
          </a:p>
          <a:p>
            <a:endParaRPr lang="en-US" sz="2400" i="1" dirty="0">
              <a:solidFill>
                <a:srgbClr val="FF0000"/>
              </a:solidFill>
              <a:latin typeface="Verdana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Verdana"/>
              </a:rPr>
              <a:t>Subjective Fairness Elicitation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Average Individual Fairness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Minimax Group Fairness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Lexicographic Group Fairness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 err="1">
                <a:solidFill>
                  <a:srgbClr val="000090"/>
                </a:solidFill>
                <a:latin typeface="Verdana"/>
              </a:rPr>
              <a:t>Multiaccurate</a:t>
            </a:r>
            <a:r>
              <a:rPr lang="en-US" sz="2400" dirty="0">
                <a:solidFill>
                  <a:srgbClr val="000090"/>
                </a:solidFill>
                <a:latin typeface="Verdana"/>
              </a:rPr>
              <a:t> Proxies for Downstream Fairness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pPr>
              <a:buNone/>
            </a:pPr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7085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05950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Fairness Gerrymandering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dwardian Script ITC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79" name="Picture 78" descr="Screen Shot 2018-11-05 at 10.36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70" y="1053879"/>
            <a:ext cx="6800112" cy="46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305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82B0CBA5-B78F-3845-AD05-164C64EB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301"/>
            <a:ext cx="9144000" cy="32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824348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pitchFamily="-103" charset="-128"/>
                <a:cs typeface="ＭＳ Ｐゴシック" pitchFamily="-103" charset="-128"/>
              </a:rPr>
              <a:t>Interpolating Between Groups and Individuals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panose="02090604020004020304" pitchFamily="18" charset="77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5740" y="1475157"/>
            <a:ext cx="8868260" cy="2915867"/>
          </a:xfrm>
        </p:spPr>
        <p:txBody>
          <a:bodyPr>
            <a:normAutofit fontScale="55000" lnSpcReduction="20000"/>
          </a:bodyPr>
          <a:lstStyle/>
          <a:p>
            <a:endParaRPr lang="en-US" sz="2400" dirty="0"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Problem: achieving group fairness by subgroup discrimination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E.g. disabled Hispanic women over age 55 earning less than $25K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N.B. </a:t>
            </a:r>
            <a:r>
              <a:rPr lang="en-US" sz="2000" dirty="0" err="1">
                <a:solidFill>
                  <a:srgbClr val="000090"/>
                </a:solidFill>
                <a:latin typeface="Verdana"/>
              </a:rPr>
              <a:t>Facebook</a:t>
            </a:r>
            <a:r>
              <a:rPr lang="en-US" sz="2000" dirty="0">
                <a:solidFill>
                  <a:srgbClr val="000090"/>
                </a:solidFill>
                <a:latin typeface="Verdana"/>
              </a:rPr>
              <a:t> hate speech policy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No reason to expect it won’t happen under standard fairness notions</a:t>
            </a:r>
          </a:p>
          <a:p>
            <a:pPr lvl="1">
              <a:buNone/>
            </a:pPr>
            <a:endParaRPr lang="en-US" sz="20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Now both Learner and Regulator have large/infinite action spaces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But can make Learner no-regret, Regulator best response, both reduce to standard ML problems</a:t>
            </a:r>
          </a:p>
          <a:p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r>
              <a:rPr lang="en-US" sz="2400" dirty="0">
                <a:solidFill>
                  <a:srgbClr val="000090"/>
                </a:solidFill>
                <a:latin typeface="Verdana"/>
              </a:rPr>
              <a:t>But cannot generally protect arbitrarily refined/small subgroups (e.g. individuals)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Fairness constraints depend on group size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Verdana"/>
              </a:rPr>
              <a:t>Or enforce for all sufficiently large groups</a:t>
            </a:r>
          </a:p>
          <a:p>
            <a:pPr>
              <a:buNone/>
            </a:pPr>
            <a:endParaRPr lang="en-US" sz="2400" dirty="0">
              <a:solidFill>
                <a:srgbClr val="000090"/>
              </a:solidFill>
              <a:latin typeface="Verdana"/>
            </a:endParaRPr>
          </a:p>
          <a:p>
            <a:pPr marL="0" indent="0">
              <a:buNone/>
            </a:pPr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endParaRPr lang="en-US" sz="2400" dirty="0">
              <a:latin typeface="Verdana"/>
            </a:endParaRPr>
          </a:p>
          <a:p>
            <a:pPr lvl="1">
              <a:buNone/>
            </a:pPr>
            <a:endParaRPr lang="en-US" sz="2000" dirty="0">
              <a:latin typeface="Verdana"/>
            </a:endParaRPr>
          </a:p>
          <a:p>
            <a:pPr lvl="1"/>
            <a:endParaRPr lang="en-US" sz="2000" dirty="0">
              <a:latin typeface="Verdana"/>
            </a:endParaRPr>
          </a:p>
          <a:p>
            <a:endParaRPr lang="en-US" sz="2000" dirty="0">
              <a:latin typeface="Verdana"/>
            </a:endParaRPr>
          </a:p>
          <a:p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412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24993</TotalTime>
  <Words>1139</Words>
  <Application>Microsoft Macintosh PowerPoint</Application>
  <PresentationFormat>On-screen Show (4:3)</PresentationFormat>
  <Paragraphs>292</Paragraphs>
  <Slides>23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American Typewriter</vt:lpstr>
      <vt:lpstr>Arial</vt:lpstr>
      <vt:lpstr>Calibri</vt:lpstr>
      <vt:lpstr>Cambria Math</vt:lpstr>
      <vt:lpstr>Edwardian Script ITC</vt:lpstr>
      <vt:lpstr>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 Kearns</dc:creator>
  <cp:lastModifiedBy>Kearns, Michael</cp:lastModifiedBy>
  <cp:revision>476</cp:revision>
  <cp:lastPrinted>2019-10-15T21:02:53Z</cp:lastPrinted>
  <dcterms:created xsi:type="dcterms:W3CDTF">2019-07-11T12:03:08Z</dcterms:created>
  <dcterms:modified xsi:type="dcterms:W3CDTF">2022-03-09T12:57:12Z</dcterms:modified>
</cp:coreProperties>
</file>