
<file path=[Content_Types].xml><?xml version="1.0" encoding="utf-8"?>
<Types xmlns="http://schemas.openxmlformats.org/package/2006/content-types">
  <Default Extension="emf" ContentType="image/x-emf"/>
  <Default Extension="jpg" ContentType="image/jpeg"/>
  <Default Extension="mov" ContentType="video/quicktime"/>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1"/>
  </p:notesMasterIdLst>
  <p:handoutMasterIdLst>
    <p:handoutMasterId r:id="rId32"/>
  </p:handoutMasterIdLst>
  <p:sldIdLst>
    <p:sldId id="321" r:id="rId2"/>
    <p:sldId id="322" r:id="rId3"/>
    <p:sldId id="323" r:id="rId4"/>
    <p:sldId id="324" r:id="rId5"/>
    <p:sldId id="325" r:id="rId6"/>
    <p:sldId id="368" r:id="rId7"/>
    <p:sldId id="356" r:id="rId8"/>
    <p:sldId id="361" r:id="rId9"/>
    <p:sldId id="327" r:id="rId10"/>
    <p:sldId id="370" r:id="rId11"/>
    <p:sldId id="329" r:id="rId12"/>
    <p:sldId id="364" r:id="rId13"/>
    <p:sldId id="365" r:id="rId14"/>
    <p:sldId id="393" r:id="rId15"/>
    <p:sldId id="394" r:id="rId16"/>
    <p:sldId id="396" r:id="rId17"/>
    <p:sldId id="333" r:id="rId18"/>
    <p:sldId id="379" r:id="rId19"/>
    <p:sldId id="347" r:id="rId20"/>
    <p:sldId id="350" r:id="rId21"/>
    <p:sldId id="384" r:id="rId22"/>
    <p:sldId id="388" r:id="rId23"/>
    <p:sldId id="367" r:id="rId24"/>
    <p:sldId id="397" r:id="rId25"/>
    <p:sldId id="386" r:id="rId26"/>
    <p:sldId id="387" r:id="rId27"/>
    <p:sldId id="398" r:id="rId28"/>
    <p:sldId id="399" r:id="rId29"/>
    <p:sldId id="390" r:id="rId30"/>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0303"/>
    <a:srgbClr val="AC433E"/>
    <a:srgbClr val="EC5D57"/>
    <a:srgbClr val="F9776C"/>
    <a:srgbClr val="F50303"/>
    <a:srgbClr val="E8C2C1"/>
    <a:srgbClr val="70BF40"/>
    <a:srgbClr val="7AAC00"/>
    <a:srgbClr val="BFE7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0"/>
    <p:restoredTop sz="61236"/>
  </p:normalViewPr>
  <p:slideViewPr>
    <p:cSldViewPr snapToGrid="0" snapToObjects="1">
      <p:cViewPr varScale="1">
        <p:scale>
          <a:sx n="97" d="100"/>
          <a:sy n="97" d="100"/>
        </p:scale>
        <p:origin x="1936" y="19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96" d="100"/>
          <a:sy n="96" d="100"/>
        </p:scale>
        <p:origin x="3464"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277D2E9-57B9-F34D-A368-D014188613F4}" type="datetimeFigureOut">
              <a:rPr lang="en-US" smtClean="0"/>
              <a:t>4/2/19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9ECCBBA-CCC2-0F45-86D7-76A6D5E62D35}" type="slidenum">
              <a:rPr lang="en-US" smtClean="0"/>
              <a:t>‹#›</a:t>
            </a:fld>
            <a:endParaRPr lang="en-US"/>
          </a:p>
        </p:txBody>
      </p:sp>
    </p:spTree>
    <p:extLst>
      <p:ext uri="{BB962C8B-B14F-4D97-AF65-F5344CB8AC3E}">
        <p14:creationId xmlns:p14="http://schemas.microsoft.com/office/powerpoint/2010/main" val="19254189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3B83C5-60B6-3746-86D2-EB55FB1F01A7}" type="datetimeFigureOut">
              <a:rPr lang="en-US" smtClean="0"/>
              <a:t>4/2/19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E41588-A434-1141-B26E-F5C8CCB68592}" type="slidenum">
              <a:rPr lang="en-US" smtClean="0"/>
              <a:t>‹#›</a:t>
            </a:fld>
            <a:endParaRPr lang="en-US"/>
          </a:p>
        </p:txBody>
      </p:sp>
    </p:spTree>
    <p:extLst>
      <p:ext uri="{BB962C8B-B14F-4D97-AF65-F5344CB8AC3E}">
        <p14:creationId xmlns:p14="http://schemas.microsoft.com/office/powerpoint/2010/main" val="936232921"/>
      </p:ext>
    </p:extLst>
  </p:cSld>
  <p:clrMap bg1="lt1" tx1="dk1" bg2="lt2" tx2="dk2" accent1="accent1" accent2="accent2" accent3="accent3" accent4="accent4" accent5="accent5" accent6="accent6" hlink="hlink" folHlink="folHlink"/>
  <p:notesStyle>
    <a:lvl1pPr marL="0" algn="l" defTabSz="685800" rtl="0" eaLnBrk="1" latinLnBrk="0" hangingPunct="1">
      <a:defRPr sz="1300" kern="1200">
        <a:solidFill>
          <a:schemeClr val="tx1"/>
        </a:solidFill>
        <a:latin typeface="+mn-lt"/>
        <a:ea typeface="+mn-ea"/>
        <a:cs typeface="+mn-cs"/>
      </a:defRPr>
    </a:lvl1pPr>
    <a:lvl2pPr marL="342900" algn="l" defTabSz="685800" rtl="0" eaLnBrk="1" latinLnBrk="0" hangingPunct="1">
      <a:defRPr sz="1300" kern="1200">
        <a:solidFill>
          <a:schemeClr val="tx1"/>
        </a:solidFill>
        <a:latin typeface="+mn-lt"/>
        <a:ea typeface="+mn-ea"/>
        <a:cs typeface="+mn-cs"/>
      </a:defRPr>
    </a:lvl2pPr>
    <a:lvl3pPr marL="685800" algn="l" defTabSz="685800" rtl="0" eaLnBrk="1" latinLnBrk="0" hangingPunct="1">
      <a:defRPr sz="1300" kern="1200">
        <a:solidFill>
          <a:schemeClr val="tx1"/>
        </a:solidFill>
        <a:latin typeface="+mn-lt"/>
        <a:ea typeface="+mn-ea"/>
        <a:cs typeface="+mn-cs"/>
      </a:defRPr>
    </a:lvl3pPr>
    <a:lvl4pPr marL="1028700" algn="l" defTabSz="685800" rtl="0" eaLnBrk="1" latinLnBrk="0" hangingPunct="1">
      <a:defRPr sz="1300" kern="1200">
        <a:solidFill>
          <a:schemeClr val="tx1"/>
        </a:solidFill>
        <a:latin typeface="+mn-lt"/>
        <a:ea typeface="+mn-ea"/>
        <a:cs typeface="+mn-cs"/>
      </a:defRPr>
    </a:lvl4pPr>
    <a:lvl5pPr marL="1371600" algn="l" defTabSz="685800" rtl="0" eaLnBrk="1" latinLnBrk="0" hangingPunct="1">
      <a:defRPr sz="13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kern="1200" baseline="0" dirty="0">
                <a:solidFill>
                  <a:schemeClr val="tx1"/>
                </a:solidFill>
              </a:rPr>
              <a:t>Hello everyone. I am Mingmin.</a:t>
            </a:r>
            <a:endParaRPr lang="zh-CN" altLang="en-US" u="none" kern="1200" baseline="0" dirty="0">
              <a:solidFill>
                <a:schemeClr val="tx1"/>
              </a:solidFill>
            </a:endParaRPr>
          </a:p>
          <a:p>
            <a:r>
              <a:rPr lang="en-US" u="none" kern="1200" baseline="0" dirty="0">
                <a:solidFill>
                  <a:schemeClr val="tx1"/>
                </a:solidFill>
              </a:rPr>
              <a:t>Today I will be telling you about</a:t>
            </a:r>
            <a:r>
              <a:rPr lang="zh-CN" altLang="en-US" u="none" kern="1200" baseline="0" dirty="0">
                <a:solidFill>
                  <a:schemeClr val="tx1"/>
                </a:solidFill>
              </a:rPr>
              <a:t> </a:t>
            </a:r>
            <a:r>
              <a:rPr lang="en-US" altLang="zh-CN" u="none" kern="1200" baseline="0" dirty="0">
                <a:solidFill>
                  <a:schemeClr val="tx1"/>
                </a:solidFill>
              </a:rPr>
              <a:t>how we can see human skeletons through wall by just using RF signals.</a:t>
            </a:r>
          </a:p>
          <a:p>
            <a:r>
              <a:rPr lang="en-US" u="none" kern="1200" baseline="0" dirty="0">
                <a:solidFill>
                  <a:schemeClr val="tx1"/>
                </a:solidFill>
              </a:rPr>
              <a:t>This is joint work with</a:t>
            </a:r>
            <a:r>
              <a:rPr lang="zh-CN" altLang="en-US" u="none" kern="1200" baseline="0" dirty="0">
                <a:solidFill>
                  <a:schemeClr val="tx1"/>
                </a:solidFill>
              </a:rPr>
              <a:t> </a:t>
            </a:r>
            <a:r>
              <a:rPr lang="en-US" altLang="zh-CN" u="none" kern="1200" baseline="0" dirty="0">
                <a:solidFill>
                  <a:schemeClr val="tx1"/>
                </a:solidFill>
              </a:rPr>
              <a:t>my</a:t>
            </a:r>
            <a:r>
              <a:rPr lang="zh-CN" altLang="en-US" u="none" kern="1200" baseline="0" dirty="0">
                <a:solidFill>
                  <a:schemeClr val="tx1"/>
                </a:solidFill>
              </a:rPr>
              <a:t> </a:t>
            </a:r>
            <a:r>
              <a:rPr lang="en-US" altLang="zh-CN" u="none" kern="1200" baseline="0" dirty="0">
                <a:solidFill>
                  <a:schemeClr val="tx1"/>
                </a:solidFill>
              </a:rPr>
              <a:t>colleagues</a:t>
            </a:r>
            <a:r>
              <a:rPr lang="zh-CN" altLang="en-US" u="none" kern="1200" baseline="0" dirty="0">
                <a:solidFill>
                  <a:schemeClr val="tx1"/>
                </a:solidFill>
              </a:rPr>
              <a:t> </a:t>
            </a:r>
            <a:r>
              <a:rPr lang="en-US" altLang="zh-CN" u="none" kern="1200" baseline="0" dirty="0">
                <a:solidFill>
                  <a:schemeClr val="tx1"/>
                </a:solidFill>
              </a:rPr>
              <a:t>from</a:t>
            </a:r>
            <a:r>
              <a:rPr lang="zh-CN" altLang="en-US" u="none" kern="1200" baseline="0" dirty="0">
                <a:solidFill>
                  <a:schemeClr val="tx1"/>
                </a:solidFill>
              </a:rPr>
              <a:t> </a:t>
            </a:r>
            <a:r>
              <a:rPr lang="en-US" altLang="zh-CN" u="none" kern="1200" baseline="0" dirty="0">
                <a:solidFill>
                  <a:schemeClr val="tx1"/>
                </a:solidFill>
              </a:rPr>
              <a:t>MIT.</a:t>
            </a:r>
            <a:endParaRPr lang="en-US" dirty="0"/>
          </a:p>
        </p:txBody>
      </p:sp>
      <p:sp>
        <p:nvSpPr>
          <p:cNvPr id="4" name="Slide Number Placeholder 3"/>
          <p:cNvSpPr>
            <a:spLocks noGrp="1"/>
          </p:cNvSpPr>
          <p:nvPr>
            <p:ph type="sldNum" sz="quarter" idx="10"/>
          </p:nvPr>
        </p:nvSpPr>
        <p:spPr/>
        <p:txBody>
          <a:bodyPr/>
          <a:lstStyle/>
          <a:p>
            <a:fld id="{2BE41588-A434-1141-B26E-F5C8CCB68592}" type="slidenum">
              <a:rPr lang="en-US" smtClean="0"/>
              <a:t>1</a:t>
            </a:fld>
            <a:endParaRPr lang="en-US"/>
          </a:p>
        </p:txBody>
      </p:sp>
    </p:spTree>
    <p:extLst>
      <p:ext uri="{BB962C8B-B14F-4D97-AF65-F5344CB8AC3E}">
        <p14:creationId xmlns:p14="http://schemas.microsoft.com/office/powerpoint/2010/main" val="1493954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aseline="0" dirty="0"/>
              <a:t>Now let’s start. Before getting into the details, it’s very important to make sure that we all understand the problem.</a:t>
            </a:r>
          </a:p>
          <a:p>
            <a:r>
              <a:rPr lang="en-US" altLang="zh-CN" baseline="0" dirty="0"/>
              <a:t>The problem statement is that we are going to take a RF signal and spit out a skeleton. </a:t>
            </a:r>
          </a:p>
          <a:p>
            <a:r>
              <a:rPr lang="en-US" altLang="zh-CN" baseline="0" dirty="0"/>
              <a:t>But does it mean by spitting out a skeleton? It means effectively we are spitting out the exact 3D location of all the keypoints on the human body. A keypoint is something like your head, your neck, you shoulders, your elbows, etc. A skeleton is all of those things as opposed to that single dot you used to have in the old systems.</a:t>
            </a:r>
          </a:p>
          <a:p>
            <a:endParaRPr lang="en-US" altLang="zh-CN" baseline="0" dirty="0"/>
          </a:p>
          <a:p>
            <a:r>
              <a:rPr lang="en-US" altLang="zh-CN" baseline="0" dirty="0"/>
              <a:t>OK, so now that we understand this problem, why cannot we just throw NNs, which has been very successful in images and audios, to our RF signals?</a:t>
            </a:r>
          </a:p>
        </p:txBody>
      </p:sp>
      <p:sp>
        <p:nvSpPr>
          <p:cNvPr id="4" name="Slide Number Placeholder 3"/>
          <p:cNvSpPr>
            <a:spLocks noGrp="1"/>
          </p:cNvSpPr>
          <p:nvPr>
            <p:ph type="sldNum" sz="quarter" idx="10"/>
          </p:nvPr>
        </p:nvSpPr>
        <p:spPr/>
        <p:txBody>
          <a:bodyPr/>
          <a:lstStyle/>
          <a:p>
            <a:fld id="{2BE41588-A434-1141-B26E-F5C8CCB68592}" type="slidenum">
              <a:rPr lang="en-US" smtClean="0"/>
              <a:t>10</a:t>
            </a:fld>
            <a:endParaRPr lang="en-US"/>
          </a:p>
        </p:txBody>
      </p:sp>
    </p:spTree>
    <p:extLst>
      <p:ext uri="{BB962C8B-B14F-4D97-AF65-F5344CB8AC3E}">
        <p14:creationId xmlns:p14="http://schemas.microsoft.com/office/powerpoint/2010/main" val="20242720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dirty="0"/>
              <a:t>The first challenge is something</a:t>
            </a:r>
            <a:r>
              <a:rPr lang="en-US" baseline="0" dirty="0"/>
              <a:t> we call the </a:t>
            </a:r>
            <a:r>
              <a:rPr lang="en-US" altLang="zh-CN" kern="1200" dirty="0">
                <a:solidFill>
                  <a:schemeClr val="tx1"/>
                </a:solidFill>
                <a:effectLst/>
              </a:rPr>
              <a:t>specularity of the human body wrt</a:t>
            </a:r>
            <a:r>
              <a:rPr lang="en-US" altLang="zh-CN" kern="1200" baseline="0" dirty="0">
                <a:solidFill>
                  <a:schemeClr val="tx1"/>
                </a:solidFill>
                <a:effectLst/>
              </a:rPr>
              <a:t> RF signal</a:t>
            </a:r>
            <a:r>
              <a:rPr lang="en-US" altLang="zh-CN" kern="1200" dirty="0">
                <a:solidFill>
                  <a:schemeClr val="tx1"/>
                </a:solidFill>
                <a:effectLst/>
              </a:rPr>
              <a:t>.</a:t>
            </a:r>
            <a:r>
              <a:rPr lang="zh-CN" altLang="en-US" kern="1200" dirty="0">
                <a:solidFill>
                  <a:schemeClr val="tx1"/>
                </a:solidFill>
                <a:effectLst/>
              </a:rPr>
              <a:t> </a:t>
            </a:r>
            <a:r>
              <a:rPr lang="en-US" altLang="zh-CN" kern="1200" dirty="0">
                <a:solidFill>
                  <a:schemeClr val="tx1"/>
                </a:solidFill>
                <a:effectLst/>
              </a:rPr>
              <a:t>Let</a:t>
            </a:r>
            <a:r>
              <a:rPr lang="zh-CN" altLang="en-US" kern="1200" dirty="0">
                <a:solidFill>
                  <a:schemeClr val="tx1"/>
                </a:solidFill>
                <a:effectLst/>
              </a:rPr>
              <a:t> </a:t>
            </a:r>
            <a:r>
              <a:rPr lang="en-US" altLang="zh-CN" kern="1200" dirty="0">
                <a:solidFill>
                  <a:schemeClr val="tx1"/>
                </a:solidFill>
                <a:effectLst/>
              </a:rPr>
              <a:t>me</a:t>
            </a:r>
            <a:r>
              <a:rPr lang="zh-CN" altLang="en-US" kern="1200" dirty="0">
                <a:solidFill>
                  <a:schemeClr val="tx1"/>
                </a:solidFill>
                <a:effectLst/>
              </a:rPr>
              <a:t> </a:t>
            </a:r>
            <a:r>
              <a:rPr lang="en-US" altLang="zh-CN" kern="1200" dirty="0">
                <a:solidFill>
                  <a:schemeClr val="tx1"/>
                </a:solidFill>
                <a:effectLst/>
              </a:rPr>
              <a:t>explain</a:t>
            </a:r>
            <a:r>
              <a:rPr lang="en-US" altLang="zh-CN" kern="1200" baseline="0" dirty="0">
                <a:solidFill>
                  <a:schemeClr val="tx1"/>
                </a:solidFill>
                <a:effectLst/>
              </a:rPr>
              <a:t> this with a s</a:t>
            </a:r>
            <a:r>
              <a:rPr lang="en-US" altLang="zh-CN" kern="1200" dirty="0">
                <a:solidFill>
                  <a:schemeClr val="tx1"/>
                </a:solidFill>
                <a:effectLst/>
              </a:rPr>
              <a:t>imple</a:t>
            </a:r>
            <a:r>
              <a:rPr lang="zh-CN" altLang="en-US" kern="1200" dirty="0">
                <a:solidFill>
                  <a:schemeClr val="tx1"/>
                </a:solidFill>
                <a:effectLst/>
              </a:rPr>
              <a:t> </a:t>
            </a:r>
            <a:r>
              <a:rPr lang="en-US" altLang="zh-CN" kern="1200" dirty="0">
                <a:solidFill>
                  <a:schemeClr val="tx1"/>
                </a:solidFill>
                <a:effectLst/>
              </a:rPr>
              <a:t>example.</a:t>
            </a:r>
          </a:p>
          <a:p>
            <a:pPr marL="0" marR="0" indent="0" algn="l" defTabSz="685800" rtl="0" eaLnBrk="1" fontAlgn="auto" latinLnBrk="0" hangingPunct="1">
              <a:lnSpc>
                <a:spcPct val="100000"/>
              </a:lnSpc>
              <a:spcBef>
                <a:spcPts val="0"/>
              </a:spcBef>
              <a:spcAft>
                <a:spcPts val="0"/>
              </a:spcAft>
              <a:buClrTx/>
              <a:buSzTx/>
              <a:buFontTx/>
              <a:buNone/>
              <a:tabLst/>
              <a:defRPr/>
            </a:pPr>
            <a:r>
              <a:rPr lang="en-US" altLang="zh-CN" kern="1200" dirty="0">
                <a:solidFill>
                  <a:schemeClr val="tx1"/>
                </a:solidFill>
                <a:effectLst/>
              </a:rPr>
              <a:t>Say that you have a antenna array and a simple reflector as you see here. When you</a:t>
            </a:r>
            <a:r>
              <a:rPr lang="en-US" altLang="zh-CN" kern="1200" baseline="0" dirty="0">
                <a:solidFill>
                  <a:schemeClr val="tx1"/>
                </a:solidFill>
                <a:effectLst/>
              </a:rPr>
              <a:t> transmit RF signals, they are going to shine on the reflector.</a:t>
            </a:r>
          </a:p>
          <a:p>
            <a:pPr marL="0" marR="0" indent="0" algn="l" defTabSz="685800" rtl="0" eaLnBrk="1" fontAlgn="auto" latinLnBrk="0" hangingPunct="1">
              <a:lnSpc>
                <a:spcPct val="100000"/>
              </a:lnSpc>
              <a:spcBef>
                <a:spcPts val="0"/>
              </a:spcBef>
              <a:spcAft>
                <a:spcPts val="0"/>
              </a:spcAft>
              <a:buClrTx/>
              <a:buSzTx/>
              <a:buFontTx/>
              <a:buNone/>
              <a:tabLst/>
              <a:defRPr/>
            </a:pPr>
            <a:r>
              <a:rPr lang="en-US" altLang="zh-CN" kern="1200" baseline="0" dirty="0">
                <a:solidFill>
                  <a:schemeClr val="tx1"/>
                </a:solidFill>
                <a:effectLst/>
              </a:rPr>
              <a:t>The part of the signal that </a:t>
            </a:r>
            <a:r>
              <a:rPr lang="en-US" altLang="zh-CN" b="1" kern="1200" baseline="0" dirty="0">
                <a:solidFill>
                  <a:schemeClr val="tx1"/>
                </a:solidFill>
                <a:effectLst/>
              </a:rPr>
              <a:t>falls along the normal to the surface </a:t>
            </a:r>
            <a:r>
              <a:rPr lang="en-US" altLang="zh-CN" kern="1200" baseline="0" dirty="0">
                <a:solidFill>
                  <a:schemeClr val="tx1"/>
                </a:solidFill>
                <a:effectLst/>
              </a:rPr>
              <a:t>will reflect back toward the device.</a:t>
            </a:r>
          </a:p>
          <a:p>
            <a:pPr marL="0" marR="0" indent="0" algn="l" defTabSz="685800" rtl="0" eaLnBrk="1" fontAlgn="auto" latinLnBrk="0" hangingPunct="1">
              <a:lnSpc>
                <a:spcPct val="100000"/>
              </a:lnSpc>
              <a:spcBef>
                <a:spcPts val="0"/>
              </a:spcBef>
              <a:spcAft>
                <a:spcPts val="0"/>
              </a:spcAft>
              <a:buClrTx/>
              <a:buSzTx/>
              <a:buFontTx/>
              <a:buNone/>
              <a:tabLst/>
              <a:defRPr/>
            </a:pPr>
            <a:r>
              <a:rPr lang="en-US" altLang="zh-CN" kern="1200" baseline="0" dirty="0">
                <a:solidFill>
                  <a:schemeClr val="tx1"/>
                </a:solidFill>
                <a:effectLst/>
              </a:rPr>
              <a:t>However, if the signal </a:t>
            </a:r>
            <a:r>
              <a:rPr lang="en-US" altLang="zh-CN" b="1" kern="1200" baseline="0" dirty="0">
                <a:solidFill>
                  <a:schemeClr val="tx1"/>
                </a:solidFill>
                <a:effectLst/>
              </a:rPr>
              <a:t>falls onto a different part</a:t>
            </a:r>
            <a:r>
              <a:rPr lang="en-US" altLang="zh-CN" kern="1200" baseline="0" dirty="0">
                <a:solidFill>
                  <a:schemeClr val="tx1"/>
                </a:solidFill>
                <a:effectLst/>
              </a:rPr>
              <a:t> that is further away from the normal, the reflection will deflect away from the device.</a:t>
            </a:r>
          </a:p>
          <a:p>
            <a:pPr marL="0" marR="0" indent="0" algn="l" defTabSz="685800" rtl="0" eaLnBrk="1" fontAlgn="auto" latinLnBrk="0" hangingPunct="1">
              <a:lnSpc>
                <a:spcPct val="100000"/>
              </a:lnSpc>
              <a:spcBef>
                <a:spcPts val="0"/>
              </a:spcBef>
              <a:spcAft>
                <a:spcPts val="0"/>
              </a:spcAft>
              <a:buClrTx/>
              <a:buSzTx/>
              <a:buFontTx/>
              <a:buNone/>
              <a:tabLst/>
              <a:defRPr/>
            </a:pPr>
            <a:r>
              <a:rPr lang="en-US" altLang="zh-CN" kern="1200" baseline="0" dirty="0">
                <a:solidFill>
                  <a:schemeClr val="tx1"/>
                </a:solidFill>
                <a:effectLst/>
              </a:rPr>
              <a:t>Effectively, this means that antennas array is only getting reflection from a small portion on the </a:t>
            </a:r>
            <a:r>
              <a:rPr lang="en-US" altLang="zh-CN" b="1" kern="1200" baseline="0" dirty="0">
                <a:solidFill>
                  <a:schemeClr val="tx1"/>
                </a:solidFill>
                <a:effectLst/>
              </a:rPr>
              <a:t>surface</a:t>
            </a:r>
            <a:r>
              <a:rPr lang="en-US" altLang="zh-CN" kern="1200" baseline="0" dirty="0">
                <a:solidFill>
                  <a:schemeClr val="tx1"/>
                </a:solidFill>
                <a:effectLst/>
              </a:rPr>
              <a:t>. It’s n</a:t>
            </a:r>
            <a:r>
              <a:rPr lang="en-US" altLang="zh-CN" kern="1200" dirty="0">
                <a:solidFill>
                  <a:schemeClr val="tx1"/>
                </a:solidFill>
                <a:effectLst/>
              </a:rPr>
              <a:t>ot</a:t>
            </a:r>
            <a:r>
              <a:rPr lang="zh-CN" altLang="en-US" kern="1200" dirty="0">
                <a:solidFill>
                  <a:schemeClr val="tx1"/>
                </a:solidFill>
                <a:effectLst/>
              </a:rPr>
              <a:t> </a:t>
            </a:r>
            <a:r>
              <a:rPr lang="en-US" altLang="zh-CN" kern="1200" dirty="0">
                <a:solidFill>
                  <a:schemeClr val="tx1"/>
                </a:solidFill>
                <a:effectLst/>
              </a:rPr>
              <a:t>seeing</a:t>
            </a:r>
            <a:r>
              <a:rPr lang="zh-CN" altLang="en-US" kern="1200" baseline="0" dirty="0">
                <a:solidFill>
                  <a:schemeClr val="tx1"/>
                </a:solidFill>
                <a:effectLst/>
              </a:rPr>
              <a:t> </a:t>
            </a:r>
            <a:r>
              <a:rPr lang="en-US" altLang="zh-CN" kern="1200" baseline="0" dirty="0">
                <a:solidFill>
                  <a:schemeClr val="tx1"/>
                </a:solidFill>
                <a:effectLst/>
              </a:rPr>
              <a:t>whole</a:t>
            </a:r>
            <a:r>
              <a:rPr lang="zh-CN" altLang="en-US" kern="1200" baseline="0" dirty="0">
                <a:solidFill>
                  <a:schemeClr val="tx1"/>
                </a:solidFill>
                <a:effectLst/>
              </a:rPr>
              <a:t> </a:t>
            </a:r>
            <a:r>
              <a:rPr lang="en-US" altLang="zh-CN" kern="1200" baseline="0" dirty="0">
                <a:solidFill>
                  <a:schemeClr val="tx1"/>
                </a:solidFill>
                <a:effectLst/>
              </a:rPr>
              <a:t>reflector</a:t>
            </a:r>
            <a:r>
              <a:rPr lang="zh-CN" altLang="en-US" kern="1200" baseline="0" dirty="0">
                <a:solidFill>
                  <a:schemeClr val="tx1"/>
                </a:solidFill>
                <a:effectLst/>
              </a:rPr>
              <a:t> </a:t>
            </a:r>
            <a:r>
              <a:rPr lang="en-US" altLang="zh-CN" kern="1200" baseline="0" dirty="0">
                <a:solidFill>
                  <a:schemeClr val="tx1"/>
                </a:solidFill>
                <a:effectLst/>
              </a:rPr>
              <a:t>but just</a:t>
            </a:r>
            <a:r>
              <a:rPr lang="zh-CN" altLang="en-US" kern="1200" baseline="0" dirty="0">
                <a:solidFill>
                  <a:schemeClr val="tx1"/>
                </a:solidFill>
                <a:effectLst/>
              </a:rPr>
              <a:t> </a:t>
            </a:r>
            <a:r>
              <a:rPr lang="en-US" altLang="zh-CN" kern="1200" baseline="0" dirty="0">
                <a:solidFill>
                  <a:schemeClr val="tx1"/>
                </a:solidFill>
                <a:effectLst/>
              </a:rPr>
              <a:t>a</a:t>
            </a:r>
            <a:r>
              <a:rPr lang="zh-CN" altLang="en-US" kern="1200" baseline="0" dirty="0">
                <a:solidFill>
                  <a:schemeClr val="tx1"/>
                </a:solidFill>
                <a:effectLst/>
              </a:rPr>
              <a:t> </a:t>
            </a:r>
            <a:r>
              <a:rPr lang="en-US" altLang="zh-CN" kern="1200" baseline="0" dirty="0">
                <a:solidFill>
                  <a:schemeClr val="tx1"/>
                </a:solidFill>
                <a:effectLst/>
              </a:rPr>
              <a:t>small</a:t>
            </a:r>
            <a:r>
              <a:rPr lang="zh-CN" altLang="en-US" kern="1200" baseline="0" dirty="0">
                <a:solidFill>
                  <a:schemeClr val="tx1"/>
                </a:solidFill>
                <a:effectLst/>
              </a:rPr>
              <a:t> </a:t>
            </a:r>
            <a:r>
              <a:rPr lang="en-US" altLang="zh-CN" kern="1200" baseline="0" dirty="0">
                <a:solidFill>
                  <a:schemeClr val="tx1"/>
                </a:solidFill>
                <a:effectLst/>
              </a:rPr>
              <a:t>part of it.</a:t>
            </a:r>
            <a:endParaRPr lang="zh-CN" altLang="en-US" kern="1200" baseline="0" dirty="0">
              <a:solidFill>
                <a:schemeClr val="tx1"/>
              </a:solidFill>
              <a:effectLst/>
            </a:endParaRPr>
          </a:p>
          <a:p>
            <a:pPr marL="0" marR="0" indent="0" algn="l" defTabSz="685800" rtl="0" eaLnBrk="1" fontAlgn="auto" latinLnBrk="0" hangingPunct="1">
              <a:lnSpc>
                <a:spcPct val="100000"/>
              </a:lnSpc>
              <a:spcBef>
                <a:spcPts val="0"/>
              </a:spcBef>
              <a:spcAft>
                <a:spcPts val="0"/>
              </a:spcAft>
              <a:buClrTx/>
              <a:buSzTx/>
              <a:buFontTx/>
              <a:buNone/>
              <a:tabLst/>
              <a:defRPr/>
            </a:pPr>
            <a:endParaRPr lang="zh-CN" altLang="en-US" kern="1200" baseline="0" dirty="0">
              <a:solidFill>
                <a:schemeClr val="tx1"/>
              </a:solidFill>
              <a:effectLst/>
            </a:endParaRPr>
          </a:p>
          <a:p>
            <a:pPr marL="0" marR="0" indent="0" algn="l" defTabSz="685800" rtl="0" eaLnBrk="1" fontAlgn="auto" latinLnBrk="0" hangingPunct="1">
              <a:lnSpc>
                <a:spcPct val="100000"/>
              </a:lnSpc>
              <a:spcBef>
                <a:spcPts val="0"/>
              </a:spcBef>
              <a:spcAft>
                <a:spcPts val="0"/>
              </a:spcAft>
              <a:buClrTx/>
              <a:buSzTx/>
              <a:buFontTx/>
              <a:buNone/>
              <a:tabLst/>
              <a:defRPr/>
            </a:pPr>
            <a:r>
              <a:rPr lang="en-US" altLang="zh-CN" kern="1200" baseline="0" dirty="0">
                <a:solidFill>
                  <a:schemeClr val="tx1"/>
                </a:solidFill>
                <a:effectLst/>
              </a:rPr>
              <a:t>So what</a:t>
            </a:r>
            <a:r>
              <a:rPr lang="zh-CN" altLang="en-US" kern="1200" baseline="0" dirty="0">
                <a:solidFill>
                  <a:schemeClr val="tx1"/>
                </a:solidFill>
                <a:effectLst/>
              </a:rPr>
              <a:t> </a:t>
            </a:r>
            <a:r>
              <a:rPr lang="en-US" altLang="zh-CN" kern="1200" baseline="0" dirty="0">
                <a:solidFill>
                  <a:schemeClr val="tx1"/>
                </a:solidFill>
                <a:effectLst/>
              </a:rPr>
              <a:t>does</a:t>
            </a:r>
            <a:r>
              <a:rPr lang="zh-CN" altLang="en-US" kern="1200" baseline="0" dirty="0">
                <a:solidFill>
                  <a:schemeClr val="tx1"/>
                </a:solidFill>
                <a:effectLst/>
              </a:rPr>
              <a:t> </a:t>
            </a:r>
            <a:r>
              <a:rPr lang="en-US" altLang="zh-CN" kern="1200" baseline="0" dirty="0">
                <a:solidFill>
                  <a:schemeClr val="tx1"/>
                </a:solidFill>
                <a:effectLst/>
              </a:rPr>
              <a:t>that</a:t>
            </a:r>
            <a:r>
              <a:rPr lang="zh-CN" altLang="en-US" kern="1200" baseline="0" dirty="0">
                <a:solidFill>
                  <a:schemeClr val="tx1"/>
                </a:solidFill>
                <a:effectLst/>
              </a:rPr>
              <a:t> </a:t>
            </a:r>
            <a:r>
              <a:rPr lang="en-US" altLang="zh-CN" kern="1200" baseline="0" dirty="0">
                <a:solidFill>
                  <a:schemeClr val="tx1"/>
                </a:solidFill>
                <a:effectLst/>
              </a:rPr>
              <a:t>mean</a:t>
            </a:r>
            <a:r>
              <a:rPr lang="zh-CN" altLang="en-US" kern="1200" baseline="0" dirty="0">
                <a:solidFill>
                  <a:schemeClr val="tx1"/>
                </a:solidFill>
                <a:effectLst/>
              </a:rPr>
              <a:t> </a:t>
            </a:r>
            <a:r>
              <a:rPr lang="en-US" altLang="zh-CN" kern="1200" baseline="0" dirty="0">
                <a:solidFill>
                  <a:schemeClr val="tx1"/>
                </a:solidFill>
                <a:effectLst/>
              </a:rPr>
              <a:t>for</a:t>
            </a:r>
            <a:r>
              <a:rPr lang="zh-CN" altLang="en-US" kern="1200" baseline="0" dirty="0">
                <a:solidFill>
                  <a:schemeClr val="tx1"/>
                </a:solidFill>
                <a:effectLst/>
              </a:rPr>
              <a:t> </a:t>
            </a:r>
            <a:r>
              <a:rPr lang="en-US" altLang="zh-CN" kern="1200" baseline="0" dirty="0">
                <a:solidFill>
                  <a:schemeClr val="tx1"/>
                </a:solidFill>
                <a:effectLst/>
              </a:rPr>
              <a:t>the</a:t>
            </a:r>
            <a:r>
              <a:rPr lang="zh-CN" altLang="en-US" kern="1200" baseline="0" dirty="0">
                <a:solidFill>
                  <a:schemeClr val="tx1"/>
                </a:solidFill>
                <a:effectLst/>
              </a:rPr>
              <a:t> </a:t>
            </a:r>
            <a:r>
              <a:rPr lang="en-US" altLang="zh-CN" kern="1200" baseline="0" dirty="0">
                <a:solidFill>
                  <a:schemeClr val="tx1"/>
                </a:solidFill>
                <a:effectLst/>
              </a:rPr>
              <a:t>human</a:t>
            </a:r>
            <a:r>
              <a:rPr lang="zh-CN" altLang="en-US" kern="1200" baseline="0" dirty="0">
                <a:solidFill>
                  <a:schemeClr val="tx1"/>
                </a:solidFill>
                <a:effectLst/>
              </a:rPr>
              <a:t> </a:t>
            </a:r>
            <a:r>
              <a:rPr lang="en-US" altLang="zh-CN" kern="1200" baseline="0" dirty="0">
                <a:solidFill>
                  <a:schemeClr val="tx1"/>
                </a:solidFill>
                <a:effectLst/>
              </a:rPr>
              <a:t>body as opposed to this simple reflector?</a:t>
            </a:r>
            <a:endParaRPr lang="zh-CN" altLang="en-US" kern="1200" baseline="0" dirty="0">
              <a:solidFill>
                <a:schemeClr val="tx1"/>
              </a:solidFill>
              <a:effectLst/>
            </a:endParaRPr>
          </a:p>
        </p:txBody>
      </p:sp>
      <p:sp>
        <p:nvSpPr>
          <p:cNvPr id="4" name="Slide Number Placeholder 3"/>
          <p:cNvSpPr>
            <a:spLocks noGrp="1"/>
          </p:cNvSpPr>
          <p:nvPr>
            <p:ph type="sldNum" sz="quarter" idx="10"/>
          </p:nvPr>
        </p:nvSpPr>
        <p:spPr/>
        <p:txBody>
          <a:bodyPr/>
          <a:lstStyle/>
          <a:p>
            <a:fld id="{2BE41588-A434-1141-B26E-F5C8CCB68592}" type="slidenum">
              <a:rPr lang="en-US" smtClean="0"/>
              <a:t>11</a:t>
            </a:fld>
            <a:endParaRPr lang="en-US"/>
          </a:p>
        </p:txBody>
      </p:sp>
    </p:spTree>
    <p:extLst>
      <p:ext uri="{BB962C8B-B14F-4D97-AF65-F5344CB8AC3E}">
        <p14:creationId xmlns:p14="http://schemas.microsoft.com/office/powerpoint/2010/main" val="14612186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kern="1200" baseline="0" dirty="0">
                <a:solidFill>
                  <a:schemeClr val="tx1"/>
                </a:solidFill>
                <a:effectLst/>
                <a:latin typeface="+mn-lt"/>
                <a:ea typeface="+mn-ea"/>
                <a:cs typeface="+mn-cs"/>
              </a:rPr>
              <a:t>Let’s look another example with human body. Again, the signal is shining on the surface of human body but only a mall percent of the that signal reflects toward the device.</a:t>
            </a:r>
          </a:p>
          <a:p>
            <a:pPr marL="0" marR="0" indent="0" algn="l" defTabSz="685800" rtl="0" eaLnBrk="1" fontAlgn="auto" latinLnBrk="0" hangingPunct="1">
              <a:lnSpc>
                <a:spcPct val="100000"/>
              </a:lnSpc>
              <a:spcBef>
                <a:spcPts val="0"/>
              </a:spcBef>
              <a:spcAft>
                <a:spcPts val="0"/>
              </a:spcAft>
              <a:buClrTx/>
              <a:buSzTx/>
              <a:buFontTx/>
              <a:buNone/>
              <a:tabLst/>
              <a:defRPr/>
            </a:pPr>
            <a:endParaRPr lang="en-US" altLang="zh-CN" kern="1200" baseline="0" dirty="0">
              <a:solidFill>
                <a:schemeClr val="tx1"/>
              </a:solidFill>
              <a:effectLst/>
              <a:latin typeface="+mn-lt"/>
              <a:ea typeface="+mn-ea"/>
              <a:cs typeface="+mn-cs"/>
            </a:endParaRPr>
          </a:p>
          <a:p>
            <a:pPr marL="0" marR="0" indent="0" algn="l" defTabSz="685800" rtl="0" eaLnBrk="1" fontAlgn="auto" latinLnBrk="0" hangingPunct="1">
              <a:lnSpc>
                <a:spcPct val="100000"/>
              </a:lnSpc>
              <a:spcBef>
                <a:spcPts val="0"/>
              </a:spcBef>
              <a:spcAft>
                <a:spcPts val="0"/>
              </a:spcAft>
              <a:buClrTx/>
              <a:buSzTx/>
              <a:buFontTx/>
              <a:buNone/>
              <a:tabLst/>
              <a:defRPr/>
            </a:pPr>
            <a:r>
              <a:rPr lang="en-US" altLang="zh-CN" kern="1200" baseline="0" dirty="0">
                <a:solidFill>
                  <a:schemeClr val="tx1"/>
                </a:solidFill>
                <a:effectLst/>
                <a:latin typeface="+mn-lt"/>
                <a:ea typeface="+mn-ea"/>
                <a:cs typeface="+mn-cs"/>
              </a:rPr>
              <a:t>In this example, only the signal falls on the left forearm of this person is reflected back toward the device. The rest of the reflection, from the head from the chest for example, is just deflecting away from the device.</a:t>
            </a:r>
          </a:p>
          <a:p>
            <a:pPr marL="0" marR="0" indent="0" algn="l" defTabSz="685800" rtl="0" eaLnBrk="1" fontAlgn="auto" latinLnBrk="0" hangingPunct="1">
              <a:lnSpc>
                <a:spcPct val="100000"/>
              </a:lnSpc>
              <a:spcBef>
                <a:spcPts val="0"/>
              </a:spcBef>
              <a:spcAft>
                <a:spcPts val="0"/>
              </a:spcAft>
              <a:buClrTx/>
              <a:buSzTx/>
              <a:buFontTx/>
              <a:buNone/>
              <a:tabLst/>
              <a:defRPr/>
            </a:pPr>
            <a:r>
              <a:rPr lang="en-US" altLang="zh-CN" kern="1200" baseline="0" dirty="0">
                <a:solidFill>
                  <a:schemeClr val="tx1"/>
                </a:solidFill>
                <a:effectLst/>
                <a:latin typeface="+mn-lt"/>
                <a:ea typeface="+mn-ea"/>
                <a:cs typeface="+mn-cs"/>
              </a:rPr>
              <a:t>So the antenna array is not going to see the whole body but just the forearm. </a:t>
            </a:r>
          </a:p>
          <a:p>
            <a:pPr marL="0" marR="0" indent="0" algn="l" defTabSz="685800" rtl="0" eaLnBrk="1" fontAlgn="auto" latinLnBrk="0" hangingPunct="1">
              <a:lnSpc>
                <a:spcPct val="100000"/>
              </a:lnSpc>
              <a:spcBef>
                <a:spcPts val="0"/>
              </a:spcBef>
              <a:spcAft>
                <a:spcPts val="0"/>
              </a:spcAft>
              <a:buClrTx/>
              <a:buSzTx/>
              <a:buFontTx/>
              <a:buNone/>
              <a:tabLst/>
              <a:defRPr/>
            </a:pPr>
            <a:endParaRPr lang="en-US" altLang="zh-CN" kern="1200" baseline="0" dirty="0">
              <a:solidFill>
                <a:schemeClr val="tx1"/>
              </a:solidFill>
              <a:effectLst/>
              <a:latin typeface="+mn-lt"/>
              <a:ea typeface="+mn-ea"/>
              <a:cs typeface="+mn-cs"/>
            </a:endParaRPr>
          </a:p>
          <a:p>
            <a:pPr marL="0" marR="0" indent="0" algn="l" defTabSz="685800" rtl="0" eaLnBrk="1" fontAlgn="auto" latinLnBrk="0" hangingPunct="1">
              <a:lnSpc>
                <a:spcPct val="100000"/>
              </a:lnSpc>
              <a:spcBef>
                <a:spcPts val="0"/>
              </a:spcBef>
              <a:spcAft>
                <a:spcPts val="0"/>
              </a:spcAft>
              <a:buClrTx/>
              <a:buSzTx/>
              <a:buFontTx/>
              <a:buNone/>
              <a:tabLst/>
              <a:defRPr/>
            </a:pPr>
            <a:r>
              <a:rPr lang="en-US" altLang="zh-CN" dirty="0"/>
              <a:t>This is </a:t>
            </a:r>
            <a:r>
              <a:rPr lang="en-US" altLang="zh-CN" baseline="0" dirty="0"/>
              <a:t>very different from images where a single snapshot of image would capture the whole human body. But here a snapshot of RF captures only a small subset of the body.</a:t>
            </a:r>
          </a:p>
          <a:p>
            <a:pPr marL="0" marR="0" indent="0" algn="l" defTabSz="685800" rtl="0" eaLnBrk="1" fontAlgn="auto" latinLnBrk="0" hangingPunct="1">
              <a:lnSpc>
                <a:spcPct val="100000"/>
              </a:lnSpc>
              <a:spcBef>
                <a:spcPts val="0"/>
              </a:spcBef>
              <a:spcAft>
                <a:spcPts val="0"/>
              </a:spcAft>
              <a:buClrTx/>
              <a:buSzTx/>
              <a:buFontTx/>
              <a:buNone/>
              <a:tabLst/>
              <a:defRPr/>
            </a:pPr>
            <a:endParaRPr lang="en-US" altLang="zh-CN" kern="1200" baseline="0" dirty="0">
              <a:solidFill>
                <a:schemeClr val="tx1"/>
              </a:solidFill>
              <a:effectLst/>
              <a:latin typeface="+mn-lt"/>
              <a:ea typeface="+mn-ea"/>
              <a:cs typeface="+mn-cs"/>
            </a:endParaRPr>
          </a:p>
          <a:p>
            <a:pPr marL="0" marR="0" indent="0" algn="l" defTabSz="685800" rtl="0" eaLnBrk="1" fontAlgn="auto" latinLnBrk="0" hangingPunct="1">
              <a:lnSpc>
                <a:spcPct val="100000"/>
              </a:lnSpc>
              <a:spcBef>
                <a:spcPts val="0"/>
              </a:spcBef>
              <a:spcAft>
                <a:spcPts val="0"/>
              </a:spcAft>
              <a:buClrTx/>
              <a:buSzTx/>
              <a:buFontTx/>
              <a:buNone/>
              <a:tabLst/>
              <a:defRPr/>
            </a:pPr>
            <a:r>
              <a:rPr lang="en-US" altLang="zh-CN" kern="1200" baseline="0" dirty="0">
                <a:solidFill>
                  <a:schemeClr val="tx1"/>
                </a:solidFill>
                <a:effectLst/>
                <a:latin typeface="+mn-lt"/>
                <a:ea typeface="+mn-ea"/>
                <a:cs typeface="+mn-cs"/>
              </a:rPr>
              <a:t>NEXT: </a:t>
            </a:r>
            <a:r>
              <a:rPr lang="en-US" altLang="zh-CN" kern="1200" baseline="0" dirty="0">
                <a:solidFill>
                  <a:schemeClr val="tx1"/>
                </a:solidFill>
                <a:effectLst/>
              </a:rPr>
              <a:t>To solve this challenge, the first idea of the solution is to use human motion across time.</a:t>
            </a:r>
          </a:p>
        </p:txBody>
      </p:sp>
      <p:sp>
        <p:nvSpPr>
          <p:cNvPr id="4" name="Slide Number Placeholder 3"/>
          <p:cNvSpPr>
            <a:spLocks noGrp="1"/>
          </p:cNvSpPr>
          <p:nvPr>
            <p:ph type="sldNum" sz="quarter" idx="10"/>
          </p:nvPr>
        </p:nvSpPr>
        <p:spPr/>
        <p:txBody>
          <a:bodyPr/>
          <a:lstStyle/>
          <a:p>
            <a:fld id="{2BE41588-A434-1141-B26E-F5C8CCB68592}" type="slidenum">
              <a:rPr lang="en-US" smtClean="0"/>
              <a:t>12</a:t>
            </a:fld>
            <a:endParaRPr lang="en-US"/>
          </a:p>
        </p:txBody>
      </p:sp>
    </p:spTree>
    <p:extLst>
      <p:ext uri="{BB962C8B-B14F-4D97-AF65-F5344CB8AC3E}">
        <p14:creationId xmlns:p14="http://schemas.microsoft.com/office/powerpoint/2010/main" val="7205175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kern="1200" baseline="0" dirty="0">
                <a:solidFill>
                  <a:schemeClr val="tx1"/>
                </a:solidFill>
                <a:effectLst/>
              </a:rPr>
              <a:t>To solve this challenge, the first idea of the solution is to use human motion across time.</a:t>
            </a:r>
          </a:p>
          <a:p>
            <a:pPr marL="0" marR="0" indent="0" algn="l" defTabSz="685800" rtl="0" eaLnBrk="1" fontAlgn="auto" latinLnBrk="0" hangingPunct="1">
              <a:lnSpc>
                <a:spcPct val="100000"/>
              </a:lnSpc>
              <a:spcBef>
                <a:spcPts val="0"/>
              </a:spcBef>
              <a:spcAft>
                <a:spcPts val="0"/>
              </a:spcAft>
              <a:buClrTx/>
              <a:buSzTx/>
              <a:buFontTx/>
              <a:buNone/>
              <a:tabLst/>
              <a:defRPr/>
            </a:pPr>
            <a:endParaRPr lang="en-US" altLang="zh-CN" kern="1200" baseline="0" dirty="0">
              <a:solidFill>
                <a:schemeClr val="tx1"/>
              </a:solidFill>
              <a:effectLst/>
            </a:endParaRPr>
          </a:p>
          <a:p>
            <a:pPr marL="0" marR="0" indent="0" algn="l" defTabSz="685800" rtl="0" eaLnBrk="1" fontAlgn="auto" latinLnBrk="0" hangingPunct="1">
              <a:lnSpc>
                <a:spcPct val="100000"/>
              </a:lnSpc>
              <a:spcBef>
                <a:spcPts val="0"/>
              </a:spcBef>
              <a:spcAft>
                <a:spcPts val="0"/>
              </a:spcAft>
              <a:buClrTx/>
              <a:buSzTx/>
              <a:buFontTx/>
              <a:buNone/>
              <a:tabLst/>
              <a:defRPr/>
            </a:pPr>
            <a:r>
              <a:rPr lang="en-US" altLang="zh-CN" kern="1200" baseline="0" dirty="0">
                <a:solidFill>
                  <a:schemeClr val="tx1"/>
                </a:solidFill>
                <a:effectLst/>
              </a:rPr>
              <a:t>As the human moves, different parts of the body reflect signal back towards the device. In this case for example, his chest is reflecting.</a:t>
            </a:r>
          </a:p>
          <a:p>
            <a:pPr marL="0" marR="0" indent="0" algn="l" defTabSz="685800" rtl="0" eaLnBrk="1" fontAlgn="auto" latinLnBrk="0" hangingPunct="1">
              <a:lnSpc>
                <a:spcPct val="100000"/>
              </a:lnSpc>
              <a:spcBef>
                <a:spcPts val="0"/>
              </a:spcBef>
              <a:spcAft>
                <a:spcPts val="0"/>
              </a:spcAft>
              <a:buClrTx/>
              <a:buSzTx/>
              <a:buFontTx/>
              <a:buNone/>
              <a:tabLst/>
              <a:defRPr/>
            </a:pPr>
            <a:endParaRPr lang="en-US" altLang="zh-CN" kern="1200" baseline="0" dirty="0">
              <a:solidFill>
                <a:schemeClr val="tx1"/>
              </a:solidFill>
              <a:effectLst/>
            </a:endParaRPr>
          </a:p>
          <a:p>
            <a:pPr marL="0" marR="0" indent="0" algn="l" defTabSz="685800" rtl="0" eaLnBrk="1" fontAlgn="auto" latinLnBrk="0" hangingPunct="1">
              <a:lnSpc>
                <a:spcPct val="100000"/>
              </a:lnSpc>
              <a:spcBef>
                <a:spcPts val="0"/>
              </a:spcBef>
              <a:spcAft>
                <a:spcPts val="0"/>
              </a:spcAft>
              <a:buClrTx/>
              <a:buSzTx/>
              <a:buFontTx/>
              <a:buNone/>
              <a:tabLst/>
              <a:defRPr/>
            </a:pPr>
            <a:r>
              <a:rPr lang="en-US" altLang="zh-CN" kern="1200" baseline="0" dirty="0">
                <a:solidFill>
                  <a:schemeClr val="tx1"/>
                </a:solidFill>
                <a:effectLst/>
              </a:rPr>
              <a:t>NEXT: Therefore, to be able to capture the whole human skeleton, ...</a:t>
            </a:r>
          </a:p>
          <a:p>
            <a:pPr marL="0" marR="0" indent="0" algn="l" defTabSz="6858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Slide Number Placeholder 3"/>
          <p:cNvSpPr>
            <a:spLocks noGrp="1"/>
          </p:cNvSpPr>
          <p:nvPr>
            <p:ph type="sldNum" sz="quarter" idx="10"/>
          </p:nvPr>
        </p:nvSpPr>
        <p:spPr/>
        <p:txBody>
          <a:bodyPr/>
          <a:lstStyle/>
          <a:p>
            <a:fld id="{2BE41588-A434-1141-B26E-F5C8CCB68592}" type="slidenum">
              <a:rPr lang="en-US" smtClean="0"/>
              <a:t>13</a:t>
            </a:fld>
            <a:endParaRPr lang="en-US"/>
          </a:p>
        </p:txBody>
      </p:sp>
    </p:spTree>
    <p:extLst>
      <p:ext uri="{BB962C8B-B14F-4D97-AF65-F5344CB8AC3E}">
        <p14:creationId xmlns:p14="http://schemas.microsoft.com/office/powerpoint/2010/main" val="3722033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kern="1200" baseline="0" dirty="0">
                <a:solidFill>
                  <a:schemeClr val="tx1"/>
                </a:solidFill>
                <a:effectLst/>
              </a:rPr>
              <a:t>Therefore, to be able to capture the whole human skeleton, we have to use a series of RF snapshots. Some of them may have arm, some of them may have chest or leg.</a:t>
            </a:r>
          </a:p>
          <a:p>
            <a:endParaRPr lang="en-US" dirty="0"/>
          </a:p>
          <a:p>
            <a:r>
              <a:rPr lang="en-US" dirty="0"/>
              <a:t>But the problem is that those body parts do</a:t>
            </a:r>
            <a:r>
              <a:rPr lang="en-US" baseline="0" dirty="0"/>
              <a:t> not</a:t>
            </a:r>
            <a:r>
              <a:rPr lang="en-US" dirty="0"/>
              <a:t> below to the same snapshot. Simply stitching them together</a:t>
            </a:r>
            <a:r>
              <a:rPr lang="en-US" baseline="0" dirty="0"/>
              <a:t> does not give you a dynamic skeleton that is changing over time.</a:t>
            </a:r>
          </a:p>
          <a:p>
            <a:endParaRPr lang="en-US" baseline="0" dirty="0"/>
          </a:p>
          <a:p>
            <a:r>
              <a:rPr lang="en-US" baseline="0" dirty="0"/>
              <a:t>NEXT: What we want to do is much more complicated than this.</a:t>
            </a:r>
          </a:p>
        </p:txBody>
      </p:sp>
      <p:sp>
        <p:nvSpPr>
          <p:cNvPr id="4" name="Slide Number Placeholder 3"/>
          <p:cNvSpPr>
            <a:spLocks noGrp="1"/>
          </p:cNvSpPr>
          <p:nvPr>
            <p:ph type="sldNum" sz="quarter" idx="10"/>
          </p:nvPr>
        </p:nvSpPr>
        <p:spPr/>
        <p:txBody>
          <a:bodyPr/>
          <a:lstStyle/>
          <a:p>
            <a:fld id="{2BE41588-A434-1141-B26E-F5C8CCB68592}" type="slidenum">
              <a:rPr lang="en-US" smtClean="0"/>
              <a:t>14</a:t>
            </a:fld>
            <a:endParaRPr lang="en-US"/>
          </a:p>
        </p:txBody>
      </p:sp>
    </p:spTree>
    <p:extLst>
      <p:ext uri="{BB962C8B-B14F-4D97-AF65-F5344CB8AC3E}">
        <p14:creationId xmlns:p14="http://schemas.microsoft.com/office/powerpoint/2010/main" val="464791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What we want to do is much more complicated than this. </a:t>
            </a:r>
          </a:p>
          <a:p>
            <a:endParaRPr lang="en-US" baseline="0" dirty="0"/>
          </a:p>
          <a:p>
            <a:r>
              <a:rPr lang="en-US" baseline="0" dirty="0"/>
              <a:t>We want to give multiple snapshots to the NN and teach it not only to generate body parts visible in each particular snapshot, but also to fill up the missing body parts in every snapshot.</a:t>
            </a:r>
          </a:p>
          <a:p>
            <a:endParaRPr lang="en-US" baseline="0" dirty="0"/>
          </a:p>
          <a:p>
            <a:r>
              <a:rPr lang="en-US" baseline="0" dirty="0"/>
              <a:t>With that we can get a full dynamic skeleton. </a:t>
            </a:r>
          </a:p>
          <a:p>
            <a:endParaRPr lang="en-US" baseline="0" dirty="0"/>
          </a:p>
          <a:p>
            <a:r>
              <a:rPr lang="en-US" dirty="0"/>
              <a:t>Are we done? Unfortunately no.</a:t>
            </a:r>
            <a:r>
              <a:rPr lang="en-US" baseline="0" dirty="0"/>
              <a:t> Let me tell you the reason. The snapshot I am showing here is actually a simplified version of reality.</a:t>
            </a:r>
          </a:p>
        </p:txBody>
      </p:sp>
      <p:sp>
        <p:nvSpPr>
          <p:cNvPr id="4" name="Slide Number Placeholder 3"/>
          <p:cNvSpPr>
            <a:spLocks noGrp="1"/>
          </p:cNvSpPr>
          <p:nvPr>
            <p:ph type="sldNum" sz="quarter" idx="10"/>
          </p:nvPr>
        </p:nvSpPr>
        <p:spPr/>
        <p:txBody>
          <a:bodyPr/>
          <a:lstStyle/>
          <a:p>
            <a:fld id="{2BE41588-A434-1141-B26E-F5C8CCB68592}" type="slidenum">
              <a:rPr lang="en-US" smtClean="0"/>
              <a:t>15</a:t>
            </a:fld>
            <a:endParaRPr lang="en-US"/>
          </a:p>
        </p:txBody>
      </p:sp>
    </p:spTree>
    <p:extLst>
      <p:ext uri="{BB962C8B-B14F-4D97-AF65-F5344CB8AC3E}">
        <p14:creationId xmlns:p14="http://schemas.microsoft.com/office/powerpoint/2010/main" val="1655282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 reality, each RF snapshot is a 3D function of space because typically you are using multiple antennas to capture reflection from different point in the 3D space. </a:t>
            </a:r>
          </a:p>
          <a:p>
            <a:r>
              <a:rPr lang="en-US" baseline="0" dirty="0"/>
              <a:t>Therefore, when we look at a series of snapshots, we are really looking at a 4D function of both space and time.</a:t>
            </a:r>
            <a:endParaRPr lang="en-US" dirty="0"/>
          </a:p>
          <a:p>
            <a:endParaRPr lang="en-US" baseline="0" dirty="0"/>
          </a:p>
          <a:p>
            <a:r>
              <a:rPr lang="en-US" baseline="0" dirty="0"/>
              <a:t>The problem is that such 4D RF signal is too large for NN. NN tools nowadays typically deal with 2D images or 3D videos. They don’t naturally scale to 4D inputs. Not to mention all of the time and space complexity you would need to handle during training.</a:t>
            </a:r>
          </a:p>
          <a:p>
            <a:endParaRPr lang="en-US" baseline="0" dirty="0"/>
          </a:p>
          <a:p>
            <a:r>
              <a:rPr lang="en-US" baseline="0" dirty="0"/>
              <a:t>So what should we do?</a:t>
            </a:r>
          </a:p>
        </p:txBody>
      </p:sp>
      <p:sp>
        <p:nvSpPr>
          <p:cNvPr id="4" name="Slide Number Placeholder 3"/>
          <p:cNvSpPr>
            <a:spLocks noGrp="1"/>
          </p:cNvSpPr>
          <p:nvPr>
            <p:ph type="sldNum" sz="quarter" idx="10"/>
          </p:nvPr>
        </p:nvSpPr>
        <p:spPr/>
        <p:txBody>
          <a:bodyPr/>
          <a:lstStyle/>
          <a:p>
            <a:fld id="{2BE41588-A434-1141-B26E-F5C8CCB68592}" type="slidenum">
              <a:rPr lang="en-US" smtClean="0"/>
              <a:t>16</a:t>
            </a:fld>
            <a:endParaRPr lang="en-US"/>
          </a:p>
        </p:txBody>
      </p:sp>
    </p:spTree>
    <p:extLst>
      <p:ext uri="{BB962C8B-B14F-4D97-AF65-F5344CB8AC3E}">
        <p14:creationId xmlns:p14="http://schemas.microsoft.com/office/powerpoint/2010/main" val="11535748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CN" baseline="0" dirty="0"/>
          </a:p>
          <a:p>
            <a:r>
              <a:rPr lang="en-US" altLang="zh-CN" baseline="0" dirty="0"/>
              <a:t>Here is our solution: we decompose the neural network. </a:t>
            </a:r>
          </a:p>
          <a:p>
            <a:endParaRPr lang="en-US" altLang="zh-CN" baseline="0" dirty="0"/>
          </a:p>
          <a:p>
            <a:r>
              <a:rPr lang="en-US" altLang="zh-CN" baseline="0" dirty="0"/>
              <a:t>Specifically, we model RF signals and systems and prove in the paper that for the RF-based 4D NN we can decompose it to a combination of two 3D NN.</a:t>
            </a:r>
          </a:p>
          <a:p>
            <a:r>
              <a:rPr lang="en-US" altLang="zh-CN" baseline="0" dirty="0"/>
              <a:t>3D NN are similar to what would you use when dealing with videos; they work with standard libraries and run relatively fast. </a:t>
            </a:r>
          </a:p>
          <a:p>
            <a:endParaRPr lang="en-US" altLang="zh-CN" baseline="0" dirty="0"/>
          </a:p>
          <a:p>
            <a:pPr marL="0" marR="0" indent="0" algn="l" defTabSz="685800" rtl="0" eaLnBrk="1" fontAlgn="auto" latinLnBrk="0" hangingPunct="1">
              <a:lnSpc>
                <a:spcPct val="100000"/>
              </a:lnSpc>
              <a:spcBef>
                <a:spcPts val="0"/>
              </a:spcBef>
              <a:spcAft>
                <a:spcPts val="0"/>
              </a:spcAft>
              <a:buClrTx/>
              <a:buSzTx/>
              <a:buFontTx/>
              <a:buNone/>
              <a:tabLst/>
              <a:defRPr/>
            </a:pPr>
            <a:r>
              <a:rPr lang="en-US" baseline="0" dirty="0"/>
              <a:t>What this theorem allows us to do is to achieve effectively a 220 times speedup in training our model. A model that would take one year to train now can be trained in less than two days.</a:t>
            </a:r>
          </a:p>
          <a:p>
            <a:pPr marL="0" marR="0" indent="0" algn="l" defTabSz="6858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685800" rtl="0" eaLnBrk="1" fontAlgn="auto" latinLnBrk="0" hangingPunct="1">
              <a:lnSpc>
                <a:spcPct val="100000"/>
              </a:lnSpc>
              <a:spcBef>
                <a:spcPts val="0"/>
              </a:spcBef>
              <a:spcAft>
                <a:spcPts val="0"/>
              </a:spcAft>
              <a:buClrTx/>
              <a:buSzTx/>
              <a:buFontTx/>
              <a:buNone/>
              <a:tabLst/>
              <a:defRPr/>
            </a:pPr>
            <a:r>
              <a:rPr lang="en-US" baseline="0" dirty="0"/>
              <a:t>NEXT: </a:t>
            </a:r>
            <a:r>
              <a:rPr lang="en-US" altLang="zh-CN" dirty="0"/>
              <a:t>But</a:t>
            </a:r>
            <a:r>
              <a:rPr lang="en-US" altLang="zh-CN" baseline="0" dirty="0"/>
              <a:t> f</a:t>
            </a:r>
            <a:r>
              <a:rPr lang="en-US" altLang="zh-CN" dirty="0"/>
              <a:t>or</a:t>
            </a:r>
            <a:r>
              <a:rPr lang="en-US" altLang="zh-CN" baseline="0" dirty="0"/>
              <a:t> the model to be able to work well, we have to solve t</a:t>
            </a:r>
            <a:r>
              <a:rPr lang="en-US" altLang="zh-CN" dirty="0"/>
              <a:t>he second challenge: which is complexity. Let me explain what I mean</a:t>
            </a:r>
            <a:r>
              <a:rPr lang="en-US" altLang="zh-CN" baseline="0" dirty="0"/>
              <a:t> by that.</a:t>
            </a:r>
          </a:p>
          <a:p>
            <a:pPr marL="0" marR="0" indent="0" algn="l" defTabSz="6858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2BE41588-A434-1141-B26E-F5C8CCB68592}" type="slidenum">
              <a:rPr lang="en-US" smtClean="0"/>
              <a:t>17</a:t>
            </a:fld>
            <a:endParaRPr lang="en-US"/>
          </a:p>
        </p:txBody>
      </p:sp>
    </p:spTree>
    <p:extLst>
      <p:ext uri="{BB962C8B-B14F-4D97-AF65-F5344CB8AC3E}">
        <p14:creationId xmlns:p14="http://schemas.microsoft.com/office/powerpoint/2010/main" val="1084179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aseline="0" dirty="0"/>
              <a:t>We talked about the RF signals reflecting off human body and this is what we are using to get a skeleton. However, the RF signal not only x, it also reflects off x, the tables, the walls, the chairs, everything. Those reflections would be </a:t>
            </a:r>
            <a:r>
              <a:rPr lang="en-US" altLang="zh-CN" b="1" baseline="0" dirty="0"/>
              <a:t>different from one environment to another</a:t>
            </a:r>
            <a:r>
              <a:rPr lang="en-US" altLang="zh-CN" baseline="0" dirty="0"/>
              <a:t>. But </a:t>
            </a:r>
            <a:r>
              <a:rPr lang="en-US" altLang="zh-CN" b="1" baseline="0" dirty="0"/>
              <a:t>notice that </a:t>
            </a:r>
            <a:r>
              <a:rPr lang="en-US" altLang="zh-CN" baseline="0" dirty="0"/>
              <a:t>all these reflections from objects are </a:t>
            </a:r>
            <a:r>
              <a:rPr lang="en-US" altLang="zh-CN" b="1" baseline="0" dirty="0"/>
              <a:t>irrelevant</a:t>
            </a:r>
            <a:r>
              <a:rPr lang="en-US" altLang="zh-CN" baseline="0" dirty="0"/>
              <a:t> to the problem of interests, which is to </a:t>
            </a:r>
            <a:r>
              <a:rPr lang="en-US" altLang="zh-CN" b="1" baseline="0" dirty="0"/>
              <a:t>discover</a:t>
            </a:r>
            <a:r>
              <a:rPr lang="en-US" altLang="zh-CN" baseline="0" dirty="0"/>
              <a:t> the human skeleton. So you would want to remove extraneous.</a:t>
            </a:r>
          </a:p>
          <a:p>
            <a:r>
              <a:rPr lang="en-US" altLang="zh-CN" baseline="0" dirty="0"/>
              <a:t>The second thing is that there might be unknown number of people. There are x.</a:t>
            </a:r>
          </a:p>
          <a:p>
            <a:endParaRPr lang="en-US" altLang="zh-CN" baseline="0" dirty="0"/>
          </a:p>
          <a:p>
            <a:r>
              <a:rPr lang="en-US" altLang="zh-CN" baseline="0" dirty="0"/>
              <a:t>Now you have extraneous information from different environment and you have unknown number of people you need to deal with. If you ask a single NN to do all of these things in addition to learning the skeleton, that’s too much.</a:t>
            </a:r>
          </a:p>
          <a:p>
            <a:endParaRPr lang="en-US" altLang="zh-CN" baseline="0" dirty="0"/>
          </a:p>
          <a:p>
            <a:r>
              <a:rPr lang="en-US" altLang="zh-CN" baseline="0" dirty="0"/>
              <a:t>That means that NN has to be huge.</a:t>
            </a:r>
          </a:p>
          <a:p>
            <a:r>
              <a:rPr lang="en-US" altLang="zh-CN" baseline="0" dirty="0"/>
              <a:t>And we know that NN already needs a lot of labeled examples to train, but if you ask a single NN to handle all of these things, you just going to need a humongous amount of data.</a:t>
            </a:r>
          </a:p>
          <a:p>
            <a:r>
              <a:rPr lang="en-US" altLang="zh-CN" baseline="0" dirty="0"/>
              <a:t>And the training would be very hard even if you get all these data in the first place.        So what would you do?</a:t>
            </a:r>
          </a:p>
        </p:txBody>
      </p:sp>
      <p:sp>
        <p:nvSpPr>
          <p:cNvPr id="4" name="Slide Number Placeholder 3"/>
          <p:cNvSpPr>
            <a:spLocks noGrp="1"/>
          </p:cNvSpPr>
          <p:nvPr>
            <p:ph type="sldNum" sz="quarter" idx="10"/>
          </p:nvPr>
        </p:nvSpPr>
        <p:spPr/>
        <p:txBody>
          <a:bodyPr/>
          <a:lstStyle/>
          <a:p>
            <a:fld id="{2BE41588-A434-1141-B26E-F5C8CCB68592}" type="slidenum">
              <a:rPr lang="en-US" smtClean="0"/>
              <a:t>18</a:t>
            </a:fld>
            <a:endParaRPr lang="en-US"/>
          </a:p>
        </p:txBody>
      </p:sp>
    </p:spTree>
    <p:extLst>
      <p:ext uri="{BB962C8B-B14F-4D97-AF65-F5344CB8AC3E}">
        <p14:creationId xmlns:p14="http://schemas.microsoft.com/office/powerpoint/2010/main" val="10213026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aseline="0" dirty="0"/>
              <a:t>Our solution is task separation, instead of asking the NN to do everything </a:t>
            </a:r>
            <a:r>
              <a:rPr lang="en-US" altLang="zh-CN" b="1" baseline="0" dirty="0"/>
              <a:t>at</a:t>
            </a:r>
            <a:r>
              <a:rPr lang="en-US" altLang="zh-CN" baseline="0" dirty="0"/>
              <a:t> one shot, let’s </a:t>
            </a:r>
            <a:r>
              <a:rPr lang="en-US" altLang="zh-CN" b="1" baseline="0" dirty="0"/>
              <a:t>separate the task </a:t>
            </a:r>
            <a:r>
              <a:rPr lang="en-US" altLang="zh-CN" baseline="0" dirty="0"/>
              <a:t>and have NNs to do it in two steps.</a:t>
            </a:r>
          </a:p>
          <a:p>
            <a:r>
              <a:rPr lang="en-US" altLang="zh-CN" baseline="0" dirty="0"/>
              <a:t>Let’s first have a NN whose job is </a:t>
            </a:r>
            <a:r>
              <a:rPr lang="en-US" altLang="zh-CN" b="1" baseline="0" dirty="0"/>
              <a:t>simply to zoom in on different people removing everything else</a:t>
            </a:r>
            <a:r>
              <a:rPr lang="en-US" altLang="zh-CN" baseline="0" dirty="0"/>
              <a:t>. This first NN just need to create boxes center around each person in the space.</a:t>
            </a:r>
          </a:p>
          <a:p>
            <a:r>
              <a:rPr lang="en-US" altLang="zh-CN" baseline="0" dirty="0"/>
              <a:t>Then the second network just need to zoom in on each of these regions and extract a human skeleton.</a:t>
            </a:r>
          </a:p>
          <a:p>
            <a:endParaRPr lang="en-US" altLang="zh-CN" baseline="0" dirty="0"/>
          </a:p>
          <a:p>
            <a:r>
              <a:rPr lang="en-US" altLang="zh-CN" baseline="0" dirty="0"/>
              <a:t>Interestingly, by zooming in to the regions that have people, our model </a:t>
            </a:r>
            <a:r>
              <a:rPr lang="en-US" altLang="zh-CN" b="1" baseline="0" dirty="0"/>
              <a:t>eliminates all extraneous information</a:t>
            </a:r>
            <a:r>
              <a:rPr lang="en-US" altLang="zh-CN" baseline="0" dirty="0"/>
              <a:t> in the environment. By presenting the second NN a single region at a time, it just need to extract a single skeleton and doesn’t need to know A and B.</a:t>
            </a:r>
          </a:p>
          <a:p>
            <a:r>
              <a:rPr lang="en-US" altLang="zh-CN" baseline="0" dirty="0"/>
              <a:t>With this task separation, our system becomes much easier to train, to scale, and to generalize.</a:t>
            </a:r>
          </a:p>
          <a:p>
            <a:pPr marL="0" marR="0" indent="0" algn="l" defTabSz="685800" rtl="0" eaLnBrk="1" fontAlgn="auto" latinLnBrk="0" hangingPunct="1">
              <a:lnSpc>
                <a:spcPct val="100000"/>
              </a:lnSpc>
              <a:spcBef>
                <a:spcPts val="0"/>
              </a:spcBef>
              <a:spcAft>
                <a:spcPts val="0"/>
              </a:spcAft>
              <a:buClrTx/>
              <a:buSzTx/>
              <a:buFontTx/>
              <a:buNone/>
              <a:tabLst/>
              <a:defRPr/>
            </a:pPr>
            <a:r>
              <a:rPr lang="en-US" altLang="zh-CN" baseline="0" dirty="0"/>
              <a:t>NEXT: Now I have tell you the design of our NNs. The last thing we need to do is to train the model.</a:t>
            </a:r>
          </a:p>
        </p:txBody>
      </p:sp>
      <p:sp>
        <p:nvSpPr>
          <p:cNvPr id="4" name="Slide Number Placeholder 3"/>
          <p:cNvSpPr>
            <a:spLocks noGrp="1"/>
          </p:cNvSpPr>
          <p:nvPr>
            <p:ph type="sldNum" sz="quarter" idx="10"/>
          </p:nvPr>
        </p:nvSpPr>
        <p:spPr/>
        <p:txBody>
          <a:bodyPr/>
          <a:lstStyle/>
          <a:p>
            <a:fld id="{2BE41588-A434-1141-B26E-F5C8CCB68592}" type="slidenum">
              <a:rPr lang="en-US" smtClean="0"/>
              <a:t>19</a:t>
            </a:fld>
            <a:endParaRPr lang="en-US"/>
          </a:p>
        </p:txBody>
      </p:sp>
    </p:spTree>
    <p:extLst>
      <p:ext uri="{BB962C8B-B14F-4D97-AF65-F5344CB8AC3E}">
        <p14:creationId xmlns:p14="http://schemas.microsoft.com/office/powerpoint/2010/main" val="731076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aseline="0"/>
              <a:t>I am sure many of you have read about superman when you were kids. And I particularly was so found of superman when I was a kid. There were so many days when I was staring at the wall trying to see if it’s possible to focus on it and start seeing behind it.</a:t>
            </a:r>
          </a:p>
          <a:p>
            <a:r>
              <a:rPr lang="en-US" altLang="zh-CN" baseline="0"/>
              <a:t>Of course I didn’t succeed. But I hope by the end of the talk today, superman would either be proud of me or jealous of me.</a:t>
            </a:r>
            <a:endParaRPr lang="zh-CN" altLang="en-US" baseline="0"/>
          </a:p>
          <a:p>
            <a:endParaRPr lang="en-US" baseline="0" dirty="0"/>
          </a:p>
        </p:txBody>
      </p:sp>
      <p:sp>
        <p:nvSpPr>
          <p:cNvPr id="4" name="Slide Number Placeholder 3"/>
          <p:cNvSpPr>
            <a:spLocks noGrp="1"/>
          </p:cNvSpPr>
          <p:nvPr>
            <p:ph type="sldNum" sz="quarter" idx="10"/>
          </p:nvPr>
        </p:nvSpPr>
        <p:spPr/>
        <p:txBody>
          <a:bodyPr/>
          <a:lstStyle/>
          <a:p>
            <a:fld id="{2BE41588-A434-1141-B26E-F5C8CCB68592}" type="slidenum">
              <a:rPr lang="en-US" smtClean="0"/>
              <a:t>2</a:t>
            </a:fld>
            <a:endParaRPr lang="en-US"/>
          </a:p>
        </p:txBody>
      </p:sp>
    </p:spTree>
    <p:extLst>
      <p:ext uri="{BB962C8B-B14F-4D97-AF65-F5344CB8AC3E}">
        <p14:creationId xmlns:p14="http://schemas.microsoft.com/office/powerpoint/2010/main" val="7491739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aseline="0" dirty="0"/>
              <a:t>Now I have tell you the design of our NNs. The last thing we need to do is to train the model.</a:t>
            </a:r>
          </a:p>
          <a:p>
            <a:endParaRPr lang="en-US" altLang="zh-CN" baseline="0" dirty="0"/>
          </a:p>
          <a:p>
            <a:r>
              <a:rPr lang="en-US" altLang="zh-CN" baseline="0" dirty="0"/>
              <a:t>Usually when you want to train a NN, you need to show it a large amount of labeled examples.</a:t>
            </a:r>
          </a:p>
          <a:p>
            <a:r>
              <a:rPr lang="en-US" altLang="zh-CN" baseline="0" dirty="0"/>
              <a:t>Let’s say you want to extract skeleton from images, how would you train your model?</a:t>
            </a:r>
          </a:p>
          <a:p>
            <a:r>
              <a:rPr lang="en-US" altLang="zh-CN" baseline="0" dirty="0"/>
              <a:t>You can go and show an image to a person and ask him to label skeleton. He can go and say this is the head, this is the neck </a:t>
            </a:r>
            <a:r>
              <a:rPr lang="mr-IN" altLang="zh-CN" baseline="0" dirty="0"/>
              <a:t>…</a:t>
            </a:r>
            <a:r>
              <a:rPr lang="en-US" altLang="zh-CN" baseline="0" dirty="0"/>
              <a:t> It’s annoying but this is possible. In fact, this is how most of the datasets are created.</a:t>
            </a:r>
          </a:p>
          <a:p>
            <a:endParaRPr lang="en-US" altLang="zh-CN" baseline="0" dirty="0"/>
          </a:p>
          <a:p>
            <a:pPr marL="0" marR="0" indent="0" algn="l" defTabSz="685800" rtl="0" eaLnBrk="1" fontAlgn="auto" latinLnBrk="0" hangingPunct="1">
              <a:lnSpc>
                <a:spcPct val="100000"/>
              </a:lnSpc>
              <a:spcBef>
                <a:spcPts val="0"/>
              </a:spcBef>
              <a:spcAft>
                <a:spcPts val="0"/>
              </a:spcAft>
              <a:buClrTx/>
              <a:buSzTx/>
              <a:buFontTx/>
              <a:buNone/>
              <a:tabLst/>
              <a:defRPr/>
            </a:pPr>
            <a:r>
              <a:rPr lang="en-US" altLang="zh-CN" baseline="0" dirty="0"/>
              <a:t>Now let’s try to do the same thing with RF signal. Imagine I go and ask someone to label skeleton from RF signals, this is not even possible, this person might just go crazy.</a:t>
            </a:r>
          </a:p>
          <a:p>
            <a:pPr marL="0" marR="0" indent="0" algn="l" defTabSz="685800" rtl="0" eaLnBrk="1" fontAlgn="auto" latinLnBrk="0" hangingPunct="1">
              <a:lnSpc>
                <a:spcPct val="100000"/>
              </a:lnSpc>
              <a:spcBef>
                <a:spcPts val="0"/>
              </a:spcBef>
              <a:spcAft>
                <a:spcPts val="0"/>
              </a:spcAft>
              <a:buClrTx/>
              <a:buSzTx/>
              <a:buFontTx/>
              <a:buNone/>
              <a:tabLst/>
              <a:defRPr/>
            </a:pPr>
            <a:r>
              <a:rPr lang="en-US" altLang="zh-CN" baseline="0" dirty="0"/>
              <a:t>So how can we obtain labeled examples for training?</a:t>
            </a:r>
          </a:p>
        </p:txBody>
      </p:sp>
      <p:sp>
        <p:nvSpPr>
          <p:cNvPr id="4" name="Slide Number Placeholder 3"/>
          <p:cNvSpPr>
            <a:spLocks noGrp="1"/>
          </p:cNvSpPr>
          <p:nvPr>
            <p:ph type="sldNum" sz="quarter" idx="10"/>
          </p:nvPr>
        </p:nvSpPr>
        <p:spPr/>
        <p:txBody>
          <a:bodyPr/>
          <a:lstStyle/>
          <a:p>
            <a:fld id="{2BE41588-A434-1141-B26E-F5C8CCB68592}" type="slidenum">
              <a:rPr lang="en-US" smtClean="0"/>
              <a:t>20</a:t>
            </a:fld>
            <a:endParaRPr lang="en-US"/>
          </a:p>
        </p:txBody>
      </p:sp>
    </p:spTree>
    <p:extLst>
      <p:ext uri="{BB962C8B-B14F-4D97-AF65-F5344CB8AC3E}">
        <p14:creationId xmlns:p14="http://schemas.microsoft.com/office/powerpoint/2010/main" val="5987773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aseline="0" dirty="0"/>
              <a:t>Our idea is to use images to help. We can collect images and RF at the same time and ask people to label images instead of RF signals.</a:t>
            </a:r>
          </a:p>
          <a:p>
            <a:r>
              <a:rPr lang="en-US" altLang="zh-CN" baseline="0" dirty="0"/>
              <a:t>Here is how we gonna do it. We are going to use multiple cameras to capture images from different views. We can then ask human to label skeletons from these images. By solving a geometric optimization problem, we can bring these 2D skeletons from multiple views to the 3D world space. and this gives us a 3D skeleton label for the corresponding RF signals.</a:t>
            </a:r>
          </a:p>
          <a:p>
            <a:endParaRPr lang="en-US" altLang="zh-CN" baseline="0" dirty="0"/>
          </a:p>
          <a:p>
            <a:pPr marL="0" marR="0" indent="0" algn="l" defTabSz="685800" rtl="0" eaLnBrk="1" fontAlgn="auto" latinLnBrk="0" hangingPunct="1">
              <a:lnSpc>
                <a:spcPct val="100000"/>
              </a:lnSpc>
              <a:spcBef>
                <a:spcPts val="0"/>
              </a:spcBef>
              <a:spcAft>
                <a:spcPts val="0"/>
              </a:spcAft>
              <a:buClrTx/>
              <a:buSzTx/>
              <a:buFontTx/>
              <a:buNone/>
              <a:tabLst/>
              <a:defRPr/>
            </a:pPr>
            <a:r>
              <a:rPr lang="en-US" altLang="zh-CN" baseline="0" dirty="0"/>
              <a:t>What is even better is that we can use start-of-the art vision-based models to replace human. We can uses vision-based NN to extract 2D skeletons from images. Thanks to the recent development in vision, these models work very well, almost as good as human annotators.</a:t>
            </a:r>
          </a:p>
          <a:p>
            <a:pPr marL="0" marR="0" indent="0" algn="l" defTabSz="685800" rtl="0" eaLnBrk="1" fontAlgn="auto" latinLnBrk="0" hangingPunct="1">
              <a:lnSpc>
                <a:spcPct val="100000"/>
              </a:lnSpc>
              <a:spcBef>
                <a:spcPts val="0"/>
              </a:spcBef>
              <a:spcAft>
                <a:spcPts val="0"/>
              </a:spcAft>
              <a:buClrTx/>
              <a:buSzTx/>
              <a:buFontTx/>
              <a:buNone/>
              <a:tabLst/>
              <a:defRPr/>
            </a:pPr>
            <a:r>
              <a:rPr lang="en-US" altLang="zh-CN" baseline="0" dirty="0"/>
              <a:t>So now we don’t even need to annotate a single image at all. This enables us to easily collect a large amount of training data. And of course, those cameras are not needed once our model is trained.</a:t>
            </a:r>
          </a:p>
          <a:p>
            <a:endParaRPr lang="en-US" altLang="zh-CN" baseline="0" dirty="0"/>
          </a:p>
        </p:txBody>
      </p:sp>
      <p:sp>
        <p:nvSpPr>
          <p:cNvPr id="4" name="Slide Number Placeholder 3"/>
          <p:cNvSpPr>
            <a:spLocks noGrp="1"/>
          </p:cNvSpPr>
          <p:nvPr>
            <p:ph type="sldNum" sz="quarter" idx="10"/>
          </p:nvPr>
        </p:nvSpPr>
        <p:spPr/>
        <p:txBody>
          <a:bodyPr/>
          <a:lstStyle/>
          <a:p>
            <a:fld id="{2BE41588-A434-1141-B26E-F5C8CCB68592}" type="slidenum">
              <a:rPr lang="en-US" smtClean="0"/>
              <a:t>21</a:t>
            </a:fld>
            <a:endParaRPr lang="en-US"/>
          </a:p>
        </p:txBody>
      </p:sp>
    </p:spTree>
    <p:extLst>
      <p:ext uri="{BB962C8B-B14F-4D97-AF65-F5344CB8AC3E}">
        <p14:creationId xmlns:p14="http://schemas.microsoft.com/office/powerpoint/2010/main" val="6979513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baseline="0" dirty="0"/>
              <a:t>Now let me show you the evaluation of our system.</a:t>
            </a:r>
          </a:p>
        </p:txBody>
      </p:sp>
      <p:sp>
        <p:nvSpPr>
          <p:cNvPr id="4" name="Slide Number Placeholder 3"/>
          <p:cNvSpPr>
            <a:spLocks noGrp="1"/>
          </p:cNvSpPr>
          <p:nvPr>
            <p:ph type="sldNum" sz="quarter" idx="10"/>
          </p:nvPr>
        </p:nvSpPr>
        <p:spPr/>
        <p:txBody>
          <a:bodyPr/>
          <a:lstStyle/>
          <a:p>
            <a:fld id="{2BE41588-A434-1141-B26E-F5C8CCB68592}" type="slidenum">
              <a:rPr lang="en-US" smtClean="0"/>
              <a:t>22</a:t>
            </a:fld>
            <a:endParaRPr lang="en-US"/>
          </a:p>
        </p:txBody>
      </p:sp>
    </p:spTree>
    <p:extLst>
      <p:ext uri="{BB962C8B-B14F-4D97-AF65-F5344CB8AC3E}">
        <p14:creationId xmlns:p14="http://schemas.microsoft.com/office/powerpoint/2010/main" val="17480975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85800" rtl="0" eaLnBrk="1" fontAlgn="auto" latinLnBrk="0" hangingPunct="1">
              <a:lnSpc>
                <a:spcPct val="100000"/>
              </a:lnSpc>
              <a:spcBef>
                <a:spcPts val="0"/>
              </a:spcBef>
              <a:spcAft>
                <a:spcPts val="0"/>
              </a:spcAft>
              <a:buClrTx/>
              <a:buSzTx/>
              <a:buFontTx/>
              <a:buNone/>
              <a:tabLst/>
              <a:defRPr/>
            </a:pPr>
            <a:endParaRPr lang="en-US" altLang="zh-CN" baseline="0" dirty="0"/>
          </a:p>
          <a:p>
            <a:pPr marL="0" marR="0" indent="0" algn="l" defTabSz="685800" rtl="0" eaLnBrk="1" fontAlgn="auto" latinLnBrk="0" hangingPunct="1">
              <a:lnSpc>
                <a:spcPct val="100000"/>
              </a:lnSpc>
              <a:spcBef>
                <a:spcPts val="0"/>
              </a:spcBef>
              <a:spcAft>
                <a:spcPts val="0"/>
              </a:spcAft>
              <a:buClrTx/>
              <a:buSzTx/>
              <a:buFontTx/>
              <a:buNone/>
              <a:tabLst/>
              <a:defRPr/>
            </a:pPr>
            <a:r>
              <a:rPr lang="en-US" altLang="zh-CN" baseline="0" dirty="0"/>
              <a:t>Let's first look at how we implement our system.</a:t>
            </a:r>
          </a:p>
          <a:p>
            <a:pPr marL="0" marR="0" indent="0" algn="l" defTabSz="685800" rtl="0" eaLnBrk="1" fontAlgn="auto" latinLnBrk="0" hangingPunct="1">
              <a:lnSpc>
                <a:spcPct val="100000"/>
              </a:lnSpc>
              <a:spcBef>
                <a:spcPts val="0"/>
              </a:spcBef>
              <a:spcAft>
                <a:spcPts val="0"/>
              </a:spcAft>
              <a:buClrTx/>
              <a:buSzTx/>
              <a:buFontTx/>
              <a:buNone/>
              <a:tabLst/>
              <a:defRPr/>
            </a:pPr>
            <a:r>
              <a:rPr lang="en-US" altLang="zh-CN" baseline="0" dirty="0"/>
              <a:t>Our hardware is similar to past work on localization. It uses an FMCW radio with antennas arrays.</a:t>
            </a:r>
          </a:p>
          <a:p>
            <a:pPr marL="0" marR="0" indent="0" algn="l" defTabSz="685800" rtl="0" eaLnBrk="1" fontAlgn="auto" latinLnBrk="0" hangingPunct="1">
              <a:lnSpc>
                <a:spcPct val="100000"/>
              </a:lnSpc>
              <a:spcBef>
                <a:spcPts val="0"/>
              </a:spcBef>
              <a:spcAft>
                <a:spcPts val="0"/>
              </a:spcAft>
              <a:buClrTx/>
              <a:buSzTx/>
              <a:buFontTx/>
              <a:buNone/>
              <a:tabLst/>
              <a:defRPr/>
            </a:pPr>
            <a:endParaRPr lang="en-US" altLang="zh-CN" baseline="0" dirty="0"/>
          </a:p>
          <a:p>
            <a:pPr marL="0" marR="0" indent="0" algn="l" defTabSz="685800" rtl="0" eaLnBrk="1" fontAlgn="auto" latinLnBrk="0" hangingPunct="1">
              <a:lnSpc>
                <a:spcPct val="100000"/>
              </a:lnSpc>
              <a:spcBef>
                <a:spcPts val="0"/>
              </a:spcBef>
              <a:spcAft>
                <a:spcPts val="0"/>
              </a:spcAft>
              <a:buClrTx/>
              <a:buSzTx/>
              <a:buFontTx/>
              <a:buNone/>
              <a:tabLst/>
              <a:defRPr/>
            </a:pPr>
            <a:r>
              <a:rPr lang="en-US" altLang="zh-CN" baseline="0" dirty="0"/>
              <a:t>We implemented our model with decomposition in PyTorch.</a:t>
            </a:r>
          </a:p>
          <a:p>
            <a:pPr marL="0" marR="0" indent="0" algn="l" defTabSz="685800" rtl="0" eaLnBrk="1" fontAlgn="auto" latinLnBrk="0" hangingPunct="1">
              <a:lnSpc>
                <a:spcPct val="100000"/>
              </a:lnSpc>
              <a:spcBef>
                <a:spcPts val="0"/>
              </a:spcBef>
              <a:spcAft>
                <a:spcPts val="0"/>
              </a:spcAft>
              <a:buClrTx/>
              <a:buSzTx/>
              <a:buFontTx/>
              <a:buNone/>
              <a:tabLst/>
              <a:defRPr/>
            </a:pPr>
            <a:endParaRPr lang="en-US" altLang="zh-CN" baseline="0" dirty="0"/>
          </a:p>
          <a:p>
            <a:pPr marL="0" marR="0" indent="0" algn="l" defTabSz="685800" rtl="0" eaLnBrk="1" fontAlgn="auto" latinLnBrk="0" hangingPunct="1">
              <a:lnSpc>
                <a:spcPct val="100000"/>
              </a:lnSpc>
              <a:spcBef>
                <a:spcPts val="0"/>
              </a:spcBef>
              <a:spcAft>
                <a:spcPts val="0"/>
              </a:spcAft>
              <a:buClrTx/>
              <a:buSzTx/>
              <a:buFontTx/>
              <a:buNone/>
              <a:tabLst/>
              <a:defRPr/>
            </a:pPr>
            <a:r>
              <a:rPr lang="en-US" altLang="zh-CN" baseline="0" dirty="0"/>
              <a:t>To train the model, we collected 16 hours of data at 22 different locations around our campus. People were going about their own life without much interference from our side. We split the data from 22 different locations and use 16 for training and the other 6 for testing to make sure our model can generalize to new environment.</a:t>
            </a:r>
          </a:p>
          <a:p>
            <a:pPr marL="0" marR="0" indent="0" algn="l" defTabSz="685800" rtl="0" eaLnBrk="1" fontAlgn="auto" latinLnBrk="0" hangingPunct="1">
              <a:lnSpc>
                <a:spcPct val="100000"/>
              </a:lnSpc>
              <a:spcBef>
                <a:spcPts val="0"/>
              </a:spcBef>
              <a:spcAft>
                <a:spcPts val="0"/>
              </a:spcAft>
              <a:buClrTx/>
              <a:buSzTx/>
              <a:buFontTx/>
              <a:buNone/>
              <a:tabLst/>
              <a:defRPr/>
            </a:pPr>
            <a:endParaRPr lang="en-US" altLang="zh-CN" baseline="0" dirty="0"/>
          </a:p>
          <a:p>
            <a:pPr marL="0" marR="0" indent="0" algn="l" defTabSz="685800" rtl="0" eaLnBrk="1" fontAlgn="auto" latinLnBrk="0" hangingPunct="1">
              <a:lnSpc>
                <a:spcPct val="100000"/>
              </a:lnSpc>
              <a:spcBef>
                <a:spcPts val="0"/>
              </a:spcBef>
              <a:spcAft>
                <a:spcPts val="0"/>
              </a:spcAft>
              <a:buClrTx/>
              <a:buSzTx/>
              <a:buFontTx/>
              <a:buNone/>
              <a:tabLst/>
              <a:defRPr/>
            </a:pPr>
            <a:r>
              <a:rPr lang="en-US" altLang="zh-CN" baseline="0" dirty="0"/>
              <a:t>It takes our model 2 days to train with 4 GPUs.</a:t>
            </a:r>
          </a:p>
        </p:txBody>
      </p:sp>
      <p:sp>
        <p:nvSpPr>
          <p:cNvPr id="4" name="Slide Number Placeholder 3"/>
          <p:cNvSpPr>
            <a:spLocks noGrp="1"/>
          </p:cNvSpPr>
          <p:nvPr>
            <p:ph type="sldNum" sz="quarter" idx="10"/>
          </p:nvPr>
        </p:nvSpPr>
        <p:spPr/>
        <p:txBody>
          <a:bodyPr/>
          <a:lstStyle/>
          <a:p>
            <a:fld id="{2BE41588-A434-1141-B26E-F5C8CCB68592}" type="slidenum">
              <a:rPr lang="en-US" smtClean="0"/>
              <a:t>23</a:t>
            </a:fld>
            <a:endParaRPr lang="en-US"/>
          </a:p>
        </p:txBody>
      </p:sp>
    </p:spTree>
    <p:extLst>
      <p:ext uri="{BB962C8B-B14F-4D97-AF65-F5344CB8AC3E}">
        <p14:creationId xmlns:p14="http://schemas.microsoft.com/office/powerpoint/2010/main" val="8622833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baseline="0" dirty="0"/>
              <a:t>To evaluate our system, the first question we want to ask is: how accurate is our skeleton?</a:t>
            </a:r>
          </a:p>
          <a:p>
            <a:pPr marL="0" marR="0" indent="0" algn="l" defTabSz="685800" rtl="0" eaLnBrk="1" fontAlgn="auto" latinLnBrk="0" hangingPunct="1">
              <a:lnSpc>
                <a:spcPct val="100000"/>
              </a:lnSpc>
              <a:spcBef>
                <a:spcPts val="0"/>
              </a:spcBef>
              <a:spcAft>
                <a:spcPts val="0"/>
              </a:spcAft>
              <a:buClrTx/>
              <a:buSzTx/>
              <a:buFontTx/>
              <a:buNone/>
              <a:tabLst/>
              <a:defRPr/>
            </a:pPr>
            <a:endParaRPr lang="en-US" altLang="zh-CN" baseline="0" dirty="0"/>
          </a:p>
          <a:p>
            <a:pPr marL="0" marR="0" indent="0" algn="l" defTabSz="685800" rtl="0" eaLnBrk="1" fontAlgn="auto" latinLnBrk="0" hangingPunct="1">
              <a:lnSpc>
                <a:spcPct val="100000"/>
              </a:lnSpc>
              <a:spcBef>
                <a:spcPts val="0"/>
              </a:spcBef>
              <a:spcAft>
                <a:spcPts val="0"/>
              </a:spcAft>
              <a:buClrTx/>
              <a:buSzTx/>
              <a:buFontTx/>
              <a:buNone/>
              <a:tabLst/>
              <a:defRPr/>
            </a:pPr>
            <a:r>
              <a:rPr lang="en-US" altLang="zh-CN" baseline="0" dirty="0"/>
              <a:t>To evaluate the accuracy of our skeleton, we look at the localization error of each keypoint in the 3D space.</a:t>
            </a:r>
          </a:p>
          <a:p>
            <a:pPr marL="0" marR="0" indent="0" algn="l" defTabSz="685800" rtl="0" eaLnBrk="1" fontAlgn="auto" latinLnBrk="0" hangingPunct="1">
              <a:lnSpc>
                <a:spcPct val="100000"/>
              </a:lnSpc>
              <a:spcBef>
                <a:spcPts val="0"/>
              </a:spcBef>
              <a:spcAft>
                <a:spcPts val="0"/>
              </a:spcAft>
              <a:buClrTx/>
              <a:buSzTx/>
              <a:buFontTx/>
              <a:buNone/>
              <a:tabLst/>
              <a:defRPr/>
            </a:pPr>
            <a:endParaRPr lang="en-US" altLang="zh-CN" baseline="0" dirty="0"/>
          </a:p>
          <a:p>
            <a:pPr marL="0" marR="0" indent="0" algn="l" defTabSz="685800" rtl="0" eaLnBrk="1" fontAlgn="auto" latinLnBrk="0" hangingPunct="1">
              <a:lnSpc>
                <a:spcPct val="100000"/>
              </a:lnSpc>
              <a:spcBef>
                <a:spcPts val="0"/>
              </a:spcBef>
              <a:spcAft>
                <a:spcPts val="0"/>
              </a:spcAft>
              <a:buClrTx/>
              <a:buSzTx/>
              <a:buFontTx/>
              <a:buNone/>
              <a:tabLst/>
              <a:defRPr/>
            </a:pPr>
            <a:r>
              <a:rPr lang="en-US" altLang="zh-CN" baseline="0" dirty="0"/>
              <a:t>We compare our predicted 3D skeletons with the ground truth, and compute localization error for different keypoints.</a:t>
            </a:r>
          </a:p>
        </p:txBody>
      </p:sp>
      <p:sp>
        <p:nvSpPr>
          <p:cNvPr id="4" name="Slide Number Placeholder 3"/>
          <p:cNvSpPr>
            <a:spLocks noGrp="1"/>
          </p:cNvSpPr>
          <p:nvPr>
            <p:ph type="sldNum" sz="quarter" idx="10"/>
          </p:nvPr>
        </p:nvSpPr>
        <p:spPr/>
        <p:txBody>
          <a:bodyPr/>
          <a:lstStyle/>
          <a:p>
            <a:fld id="{2BE41588-A434-1141-B26E-F5C8CCB68592}" type="slidenum">
              <a:rPr lang="en-US" smtClean="0"/>
              <a:t>24</a:t>
            </a:fld>
            <a:endParaRPr lang="en-US"/>
          </a:p>
        </p:txBody>
      </p:sp>
    </p:spTree>
    <p:extLst>
      <p:ext uri="{BB962C8B-B14F-4D97-AF65-F5344CB8AC3E}">
        <p14:creationId xmlns:p14="http://schemas.microsoft.com/office/powerpoint/2010/main" val="1407287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baseline="0" dirty="0"/>
              <a:t>Here is the results.</a:t>
            </a:r>
          </a:p>
          <a:p>
            <a:pPr marL="0" marR="0" indent="0" algn="l" defTabSz="685800" rtl="0" eaLnBrk="1" fontAlgn="auto" latinLnBrk="0" hangingPunct="1">
              <a:lnSpc>
                <a:spcPct val="100000"/>
              </a:lnSpc>
              <a:spcBef>
                <a:spcPts val="0"/>
              </a:spcBef>
              <a:spcAft>
                <a:spcPts val="0"/>
              </a:spcAft>
              <a:buClrTx/>
              <a:buSzTx/>
              <a:buFontTx/>
              <a:buNone/>
              <a:tabLst/>
              <a:defRPr/>
            </a:pPr>
            <a:endParaRPr lang="en-US" altLang="zh-CN" baseline="0" dirty="0"/>
          </a:p>
          <a:p>
            <a:pPr marL="0" marR="0" indent="0" algn="l" defTabSz="685800" rtl="0" eaLnBrk="1" fontAlgn="auto" latinLnBrk="0" hangingPunct="1">
              <a:lnSpc>
                <a:spcPct val="100000"/>
              </a:lnSpc>
              <a:spcBef>
                <a:spcPts val="0"/>
              </a:spcBef>
              <a:spcAft>
                <a:spcPts val="0"/>
              </a:spcAft>
              <a:buClrTx/>
              <a:buSzTx/>
              <a:buFontTx/>
              <a:buNone/>
              <a:tabLst/>
              <a:defRPr/>
            </a:pPr>
            <a:r>
              <a:rPr lang="en-US" altLang="zh-CN" baseline="0" dirty="0"/>
              <a:t>Our localization error is around 4.3 cm for the head and less than 4 cm for the neck. Our model also works well for the rest of the keypoints and in the worst case, our localization error is less than 6cm.</a:t>
            </a:r>
          </a:p>
          <a:p>
            <a:pPr marL="0" marR="0" indent="0" algn="l" defTabSz="685800" rtl="0" eaLnBrk="1" fontAlgn="auto" latinLnBrk="0" hangingPunct="1">
              <a:lnSpc>
                <a:spcPct val="100000"/>
              </a:lnSpc>
              <a:spcBef>
                <a:spcPts val="0"/>
              </a:spcBef>
              <a:spcAft>
                <a:spcPts val="0"/>
              </a:spcAft>
              <a:buClrTx/>
              <a:buSzTx/>
              <a:buFontTx/>
              <a:buNone/>
              <a:tabLst/>
              <a:defRPr/>
            </a:pPr>
            <a:endParaRPr lang="en-US" altLang="zh-CN" baseline="0" dirty="0"/>
          </a:p>
          <a:p>
            <a:pPr marL="0" marR="0" indent="0" algn="l" defTabSz="685800" rtl="0" eaLnBrk="1" fontAlgn="auto" latinLnBrk="0" hangingPunct="1">
              <a:lnSpc>
                <a:spcPct val="100000"/>
              </a:lnSpc>
              <a:spcBef>
                <a:spcPts val="0"/>
              </a:spcBef>
              <a:spcAft>
                <a:spcPts val="0"/>
              </a:spcAft>
              <a:buClrTx/>
              <a:buSzTx/>
              <a:buFontTx/>
              <a:buNone/>
              <a:tabLst/>
              <a:defRPr/>
            </a:pPr>
            <a:r>
              <a:rPr lang="en-US" altLang="zh-CN" baseline="0" dirty="0"/>
              <a:t>As you can see, our model is most accurate for the keypoints on the body trunk, for example, the neck and the hip. This is because of the large size of body truck and there are more reflections from them. On the other hand, our model is less accurate for the wrists and the ankles, as there is less reflection from them.</a:t>
            </a:r>
          </a:p>
          <a:p>
            <a:pPr marL="0" marR="0" indent="0" algn="l" defTabSz="685800" rtl="0" eaLnBrk="1" fontAlgn="auto" latinLnBrk="0" hangingPunct="1">
              <a:lnSpc>
                <a:spcPct val="100000"/>
              </a:lnSpc>
              <a:spcBef>
                <a:spcPts val="0"/>
              </a:spcBef>
              <a:spcAft>
                <a:spcPts val="0"/>
              </a:spcAft>
              <a:buClrTx/>
              <a:buSzTx/>
              <a:buFontTx/>
              <a:buNone/>
              <a:tabLst/>
              <a:defRPr/>
            </a:pPr>
            <a:endParaRPr lang="en-US" altLang="zh-CN" baseline="0" dirty="0"/>
          </a:p>
          <a:p>
            <a:pPr marL="0" marR="0" indent="0" algn="l" defTabSz="685800" rtl="0" eaLnBrk="1" fontAlgn="auto" latinLnBrk="0" hangingPunct="1">
              <a:lnSpc>
                <a:spcPct val="100000"/>
              </a:lnSpc>
              <a:spcBef>
                <a:spcPts val="0"/>
              </a:spcBef>
              <a:spcAft>
                <a:spcPts val="0"/>
              </a:spcAft>
              <a:buClrTx/>
              <a:buSzTx/>
              <a:buFontTx/>
              <a:buNone/>
              <a:tabLst/>
              <a:defRPr/>
            </a:pPr>
            <a:r>
              <a:rPr lang="en-US" altLang="zh-CN" baseline="0" dirty="0"/>
              <a:t>Our average localization error is around 4cm for all different body keypoints. This is much better comparing with the error in previous localization systems. And those systems only give you a single point as opposed to a full skeleton.</a:t>
            </a:r>
          </a:p>
        </p:txBody>
      </p:sp>
      <p:sp>
        <p:nvSpPr>
          <p:cNvPr id="4" name="Slide Number Placeholder 3"/>
          <p:cNvSpPr>
            <a:spLocks noGrp="1"/>
          </p:cNvSpPr>
          <p:nvPr>
            <p:ph type="sldNum" sz="quarter" idx="10"/>
          </p:nvPr>
        </p:nvSpPr>
        <p:spPr/>
        <p:txBody>
          <a:bodyPr/>
          <a:lstStyle/>
          <a:p>
            <a:fld id="{2BE41588-A434-1141-B26E-F5C8CCB68592}" type="slidenum">
              <a:rPr lang="en-US" smtClean="0"/>
              <a:t>25</a:t>
            </a:fld>
            <a:endParaRPr lang="en-US"/>
          </a:p>
        </p:txBody>
      </p:sp>
    </p:spTree>
    <p:extLst>
      <p:ext uri="{BB962C8B-B14F-4D97-AF65-F5344CB8AC3E}">
        <p14:creationId xmlns:p14="http://schemas.microsoft.com/office/powerpoint/2010/main" val="16619052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baseline="0" dirty="0"/>
              <a:t>Let’s now look at the skeleton accuracy with different numbers of people.</a:t>
            </a:r>
          </a:p>
          <a:p>
            <a:pPr marL="0" marR="0" indent="0" algn="l" defTabSz="685800" rtl="0" eaLnBrk="1" fontAlgn="auto" latinLnBrk="0" hangingPunct="1">
              <a:lnSpc>
                <a:spcPct val="100000"/>
              </a:lnSpc>
              <a:spcBef>
                <a:spcPts val="0"/>
              </a:spcBef>
              <a:spcAft>
                <a:spcPts val="0"/>
              </a:spcAft>
              <a:buClrTx/>
              <a:buSzTx/>
              <a:buFontTx/>
              <a:buNone/>
              <a:tabLst/>
              <a:defRPr/>
            </a:pPr>
            <a:endParaRPr lang="en-US" altLang="zh-CN" baseline="0" dirty="0"/>
          </a:p>
          <a:p>
            <a:pPr marL="0" marR="0" indent="0" algn="l" defTabSz="685800" rtl="0" eaLnBrk="1" fontAlgn="auto" latinLnBrk="0" hangingPunct="1">
              <a:lnSpc>
                <a:spcPct val="100000"/>
              </a:lnSpc>
              <a:spcBef>
                <a:spcPts val="0"/>
              </a:spcBef>
              <a:spcAft>
                <a:spcPts val="0"/>
              </a:spcAft>
              <a:buClrTx/>
              <a:buSzTx/>
              <a:buFontTx/>
              <a:buNone/>
              <a:tabLst/>
              <a:defRPr/>
            </a:pPr>
            <a:r>
              <a:rPr lang="en-US" altLang="zh-CN" baseline="0" dirty="0"/>
              <a:t>The error of course goes up as there are more people in the environment. </a:t>
            </a:r>
          </a:p>
          <a:p>
            <a:pPr marL="0" marR="0" indent="0" algn="l" defTabSz="685800" rtl="0" eaLnBrk="1" fontAlgn="auto" latinLnBrk="0" hangingPunct="1">
              <a:lnSpc>
                <a:spcPct val="100000"/>
              </a:lnSpc>
              <a:spcBef>
                <a:spcPts val="0"/>
              </a:spcBef>
              <a:spcAft>
                <a:spcPts val="0"/>
              </a:spcAft>
              <a:buClrTx/>
              <a:buSzTx/>
              <a:buFontTx/>
              <a:buNone/>
              <a:tabLst/>
              <a:defRPr/>
            </a:pPr>
            <a:r>
              <a:rPr lang="en-US" altLang="zh-CN" baseline="0" dirty="0"/>
              <a:t>But as you can see, the error is still less than 6cm when there are up to 5 people in the environment.</a:t>
            </a:r>
          </a:p>
        </p:txBody>
      </p:sp>
      <p:sp>
        <p:nvSpPr>
          <p:cNvPr id="4" name="Slide Number Placeholder 3"/>
          <p:cNvSpPr>
            <a:spLocks noGrp="1"/>
          </p:cNvSpPr>
          <p:nvPr>
            <p:ph type="sldNum" sz="quarter" idx="10"/>
          </p:nvPr>
        </p:nvSpPr>
        <p:spPr/>
        <p:txBody>
          <a:bodyPr/>
          <a:lstStyle/>
          <a:p>
            <a:fld id="{2BE41588-A434-1141-B26E-F5C8CCB68592}" type="slidenum">
              <a:rPr lang="en-US" smtClean="0"/>
              <a:t>26</a:t>
            </a:fld>
            <a:endParaRPr lang="en-US"/>
          </a:p>
        </p:txBody>
      </p:sp>
    </p:spTree>
    <p:extLst>
      <p:ext uri="{BB962C8B-B14F-4D97-AF65-F5344CB8AC3E}">
        <p14:creationId xmlns:p14="http://schemas.microsoft.com/office/powerpoint/2010/main" val="20752342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baseline="0" dirty="0"/>
              <a:t>The next question we want to ask is: when will it fail?</a:t>
            </a:r>
          </a:p>
          <a:p>
            <a:pPr marL="0" marR="0" indent="0" algn="l" defTabSz="685800" rtl="0" eaLnBrk="1" fontAlgn="auto" latinLnBrk="0" hangingPunct="1">
              <a:lnSpc>
                <a:spcPct val="100000"/>
              </a:lnSpc>
              <a:spcBef>
                <a:spcPts val="0"/>
              </a:spcBef>
              <a:spcAft>
                <a:spcPts val="0"/>
              </a:spcAft>
              <a:buClrTx/>
              <a:buSzTx/>
              <a:buFontTx/>
              <a:buNone/>
              <a:tabLst/>
              <a:defRPr/>
            </a:pPr>
            <a:endParaRPr lang="en-US" altLang="zh-CN" baseline="0" dirty="0"/>
          </a:p>
          <a:p>
            <a:pPr marL="0" marR="0" indent="0" algn="l" defTabSz="685800" rtl="0" eaLnBrk="1" fontAlgn="auto" latinLnBrk="0" hangingPunct="1">
              <a:lnSpc>
                <a:spcPct val="100000"/>
              </a:lnSpc>
              <a:spcBef>
                <a:spcPts val="0"/>
              </a:spcBef>
              <a:spcAft>
                <a:spcPts val="0"/>
              </a:spcAft>
              <a:buClrTx/>
              <a:buSzTx/>
              <a:buFontTx/>
              <a:buNone/>
              <a:tabLst/>
              <a:defRPr/>
            </a:pPr>
            <a:r>
              <a:rPr lang="en-US" altLang="zh-CN" baseline="0" dirty="0"/>
              <a:t>Let’s first summaries the cases when it works well: it works well through walls and occlusions. It also works well with daily activities like walking, sitting, having a discussion or waving hands.</a:t>
            </a:r>
          </a:p>
        </p:txBody>
      </p:sp>
      <p:sp>
        <p:nvSpPr>
          <p:cNvPr id="4" name="Slide Number Placeholder 3"/>
          <p:cNvSpPr>
            <a:spLocks noGrp="1"/>
          </p:cNvSpPr>
          <p:nvPr>
            <p:ph type="sldNum" sz="quarter" idx="10"/>
          </p:nvPr>
        </p:nvSpPr>
        <p:spPr/>
        <p:txBody>
          <a:bodyPr/>
          <a:lstStyle/>
          <a:p>
            <a:fld id="{2BE41588-A434-1141-B26E-F5C8CCB68592}" type="slidenum">
              <a:rPr lang="en-US" smtClean="0"/>
              <a:t>27</a:t>
            </a:fld>
            <a:endParaRPr lang="en-US"/>
          </a:p>
        </p:txBody>
      </p:sp>
    </p:spTree>
    <p:extLst>
      <p:ext uri="{BB962C8B-B14F-4D97-AF65-F5344CB8AC3E}">
        <p14:creationId xmlns:p14="http://schemas.microsoft.com/office/powerpoint/2010/main" val="7601114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baseline="0" dirty="0"/>
              <a:t>Now let’s look at cases when our system will fail.</a:t>
            </a:r>
          </a:p>
          <a:p>
            <a:pPr marL="0" marR="0" indent="0" algn="l" defTabSz="685800" rtl="0" eaLnBrk="1" fontAlgn="auto" latinLnBrk="0" hangingPunct="1">
              <a:lnSpc>
                <a:spcPct val="100000"/>
              </a:lnSpc>
              <a:spcBef>
                <a:spcPts val="0"/>
              </a:spcBef>
              <a:spcAft>
                <a:spcPts val="0"/>
              </a:spcAft>
              <a:buClrTx/>
              <a:buSzTx/>
              <a:buFontTx/>
              <a:buNone/>
              <a:tabLst/>
              <a:defRPr/>
            </a:pPr>
            <a:r>
              <a:rPr lang="en-US" altLang="zh-CN" baseline="0" dirty="0"/>
              <a:t>The first failure mode is due to people being static for too long.</a:t>
            </a:r>
          </a:p>
          <a:p>
            <a:pPr marL="0" marR="0" indent="0" algn="l" defTabSz="685800" rtl="0" eaLnBrk="1" fontAlgn="auto" latinLnBrk="0" hangingPunct="1">
              <a:lnSpc>
                <a:spcPct val="100000"/>
              </a:lnSpc>
              <a:spcBef>
                <a:spcPts val="0"/>
              </a:spcBef>
              <a:spcAft>
                <a:spcPts val="0"/>
              </a:spcAft>
              <a:buClrTx/>
              <a:buSzTx/>
              <a:buFontTx/>
              <a:buNone/>
              <a:tabLst/>
              <a:defRPr/>
            </a:pPr>
            <a:r>
              <a:rPr lang="en-US" altLang="zh-CN" baseline="0" dirty="0"/>
              <a:t>In this case for example, there are two people sitting on the chairs but our model is only able to estimate skeleton for one of them.</a:t>
            </a:r>
          </a:p>
          <a:p>
            <a:pPr marL="0" marR="0" indent="0" algn="l" defTabSz="685800" rtl="0" eaLnBrk="1" fontAlgn="auto" latinLnBrk="0" hangingPunct="1">
              <a:lnSpc>
                <a:spcPct val="100000"/>
              </a:lnSpc>
              <a:spcBef>
                <a:spcPts val="0"/>
              </a:spcBef>
              <a:spcAft>
                <a:spcPts val="0"/>
              </a:spcAft>
              <a:buClrTx/>
              <a:buSzTx/>
              <a:buFontTx/>
              <a:buNone/>
              <a:tabLst/>
              <a:defRPr/>
            </a:pPr>
            <a:r>
              <a:rPr lang="en-US" altLang="zh-CN" baseline="0" dirty="0"/>
              <a:t>This is because the second person has been sitting there for so long that our model starts thinking he is just part of the static reflectors in the environment, and therefore decided not to output a skeleton of him.</a:t>
            </a:r>
          </a:p>
          <a:p>
            <a:pPr marL="0" marR="0" indent="0" algn="l" defTabSz="685800" rtl="0" eaLnBrk="1" fontAlgn="auto" latinLnBrk="0" hangingPunct="1">
              <a:lnSpc>
                <a:spcPct val="100000"/>
              </a:lnSpc>
              <a:spcBef>
                <a:spcPts val="0"/>
              </a:spcBef>
              <a:spcAft>
                <a:spcPts val="0"/>
              </a:spcAft>
              <a:buClrTx/>
              <a:buSzTx/>
              <a:buFontTx/>
              <a:buNone/>
              <a:tabLst/>
              <a:defRPr/>
            </a:pPr>
            <a:r>
              <a:rPr lang="en-US" altLang="zh-CN" baseline="0" dirty="0"/>
              <a:t>To solve this problem, it would require the model to take longer history window </a:t>
            </a:r>
          </a:p>
          <a:p>
            <a:pPr marL="0" marR="0" indent="0" algn="l" defTabSz="685800" rtl="0" eaLnBrk="1" fontAlgn="auto" latinLnBrk="0" hangingPunct="1">
              <a:lnSpc>
                <a:spcPct val="100000"/>
              </a:lnSpc>
              <a:spcBef>
                <a:spcPts val="0"/>
              </a:spcBef>
              <a:spcAft>
                <a:spcPts val="0"/>
              </a:spcAft>
              <a:buClrTx/>
              <a:buSzTx/>
              <a:buFontTx/>
              <a:buNone/>
              <a:tabLst/>
              <a:defRPr/>
            </a:pPr>
            <a:endParaRPr lang="en-US" altLang="zh-CN" baseline="0" dirty="0"/>
          </a:p>
          <a:p>
            <a:pPr marL="0" marR="0" indent="0" algn="l" defTabSz="685800" rtl="0" eaLnBrk="1" fontAlgn="auto" latinLnBrk="0" hangingPunct="1">
              <a:lnSpc>
                <a:spcPct val="100000"/>
              </a:lnSpc>
              <a:spcBef>
                <a:spcPts val="0"/>
              </a:spcBef>
              <a:spcAft>
                <a:spcPts val="0"/>
              </a:spcAft>
              <a:buClrTx/>
              <a:buSzTx/>
              <a:buFontTx/>
              <a:buNone/>
              <a:tabLst/>
              <a:defRPr/>
            </a:pPr>
            <a:r>
              <a:rPr lang="en-US" altLang="zh-CN" baseline="0" dirty="0"/>
              <a:t>The second failure mode is due to the posture we don’t see in the training data. For example, this person is jumping in the air but our system still thinks he is x.</a:t>
            </a:r>
          </a:p>
          <a:p>
            <a:pPr marL="0" marR="0" indent="0" algn="l" defTabSz="685800" rtl="0" eaLnBrk="1" fontAlgn="auto" latinLnBrk="0" hangingPunct="1">
              <a:lnSpc>
                <a:spcPct val="100000"/>
              </a:lnSpc>
              <a:spcBef>
                <a:spcPts val="0"/>
              </a:spcBef>
              <a:spcAft>
                <a:spcPts val="0"/>
              </a:spcAft>
              <a:buClrTx/>
              <a:buSzTx/>
              <a:buFontTx/>
              <a:buNone/>
              <a:tabLst/>
              <a:defRPr/>
            </a:pPr>
            <a:r>
              <a:rPr lang="en-US" altLang="zh-CN" baseline="0" dirty="0"/>
              <a:t>As I said, we collected our data inside our campus building and we don’t even see any jumping examples. Our model would need to see these examples in the training set to be able to deal with them.</a:t>
            </a:r>
          </a:p>
        </p:txBody>
      </p:sp>
      <p:sp>
        <p:nvSpPr>
          <p:cNvPr id="4" name="Slide Number Placeholder 3"/>
          <p:cNvSpPr>
            <a:spLocks noGrp="1"/>
          </p:cNvSpPr>
          <p:nvPr>
            <p:ph type="sldNum" sz="quarter" idx="10"/>
          </p:nvPr>
        </p:nvSpPr>
        <p:spPr/>
        <p:txBody>
          <a:bodyPr/>
          <a:lstStyle/>
          <a:p>
            <a:fld id="{2BE41588-A434-1141-B26E-F5C8CCB68592}" type="slidenum">
              <a:rPr lang="en-US" smtClean="0"/>
              <a:t>28</a:t>
            </a:fld>
            <a:endParaRPr lang="en-US"/>
          </a:p>
        </p:txBody>
      </p:sp>
    </p:spTree>
    <p:extLst>
      <p:ext uri="{BB962C8B-B14F-4D97-AF65-F5344CB8AC3E}">
        <p14:creationId xmlns:p14="http://schemas.microsoft.com/office/powerpoint/2010/main" val="12946676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baseline="0" dirty="0"/>
              <a:t>Finally, </a:t>
            </a:r>
            <a:r>
              <a:rPr lang="zh-CN" altLang="en-US" baseline="0" dirty="0"/>
              <a:t> </a:t>
            </a:r>
            <a:r>
              <a:rPr lang="en-US" altLang="zh-CN" baseline="0" dirty="0"/>
              <a:t>our</a:t>
            </a:r>
            <a:r>
              <a:rPr lang="zh-CN" altLang="en-US" baseline="0" dirty="0"/>
              <a:t> </a:t>
            </a:r>
            <a:r>
              <a:rPr lang="en-US" altLang="zh-CN" baseline="0" dirty="0"/>
              <a:t>model</a:t>
            </a:r>
            <a:r>
              <a:rPr lang="zh-CN" altLang="en-US" baseline="0" dirty="0"/>
              <a:t> </a:t>
            </a:r>
            <a:r>
              <a:rPr lang="en-US" altLang="zh-CN" baseline="0" dirty="0"/>
              <a:t>is able to run in real-time on a laptop.</a:t>
            </a:r>
            <a:r>
              <a:rPr lang="zh-CN" altLang="en-US" baseline="0" dirty="0"/>
              <a:t> </a:t>
            </a:r>
            <a:r>
              <a:rPr lang="en-US" altLang="zh-CN" baseline="0" dirty="0"/>
              <a:t>we are going to show a demo of our system this afternoon.</a:t>
            </a:r>
          </a:p>
          <a:p>
            <a:pPr marL="0" marR="0" indent="0" algn="l" defTabSz="685800" rtl="0" eaLnBrk="1" fontAlgn="auto" latinLnBrk="0" hangingPunct="1">
              <a:lnSpc>
                <a:spcPct val="100000"/>
              </a:lnSpc>
              <a:spcBef>
                <a:spcPts val="0"/>
              </a:spcBef>
              <a:spcAft>
                <a:spcPts val="0"/>
              </a:spcAft>
              <a:buClrTx/>
              <a:buSzTx/>
              <a:buFontTx/>
              <a:buNone/>
              <a:tabLst/>
              <a:defRPr/>
            </a:pPr>
            <a:r>
              <a:rPr lang="en-US" altLang="zh-CN" baseline="0" dirty="0"/>
              <a:t>If you are interested to see how it works or try it yourself, please stop by between 2pm and 4pm at the northern hall at the back of the stage.</a:t>
            </a:r>
          </a:p>
          <a:p>
            <a:pPr marL="0" marR="0" indent="0" algn="l" defTabSz="685800" rtl="0" eaLnBrk="1" fontAlgn="auto" latinLnBrk="0" hangingPunct="1">
              <a:lnSpc>
                <a:spcPct val="100000"/>
              </a:lnSpc>
              <a:spcBef>
                <a:spcPts val="0"/>
              </a:spcBef>
              <a:spcAft>
                <a:spcPts val="0"/>
              </a:spcAft>
              <a:buClrTx/>
              <a:buSzTx/>
              <a:buFontTx/>
              <a:buNone/>
              <a:tabLst/>
              <a:defRPr/>
            </a:pPr>
            <a:endParaRPr lang="en-US" altLang="zh-CN" baseline="0" dirty="0"/>
          </a:p>
          <a:p>
            <a:pPr marL="0" marR="0" indent="0" algn="l" defTabSz="685800" rtl="0" eaLnBrk="1" fontAlgn="auto" latinLnBrk="0" hangingPunct="1">
              <a:lnSpc>
                <a:spcPct val="100000"/>
              </a:lnSpc>
              <a:spcBef>
                <a:spcPts val="0"/>
              </a:spcBef>
              <a:spcAft>
                <a:spcPts val="0"/>
              </a:spcAft>
              <a:buClrTx/>
              <a:buSzTx/>
              <a:buFontTx/>
              <a:buNone/>
              <a:tabLst/>
              <a:defRPr/>
            </a:pPr>
            <a:r>
              <a:rPr lang="en-US" altLang="zh-CN" baseline="0" dirty="0"/>
              <a:t>With that, I am happy to take any questions.</a:t>
            </a:r>
          </a:p>
          <a:p>
            <a:pPr marL="0" marR="0" indent="0" algn="l" defTabSz="685800" rtl="0" eaLnBrk="1" fontAlgn="auto" latinLnBrk="0" hangingPunct="1">
              <a:lnSpc>
                <a:spcPct val="100000"/>
              </a:lnSpc>
              <a:spcBef>
                <a:spcPts val="0"/>
              </a:spcBef>
              <a:spcAft>
                <a:spcPts val="0"/>
              </a:spcAft>
              <a:buClrTx/>
              <a:buSzTx/>
              <a:buFontTx/>
              <a:buNone/>
              <a:tabLst/>
              <a:defRPr/>
            </a:pPr>
            <a:endParaRPr lang="en-US" altLang="zh-CN" baseline="0" dirty="0"/>
          </a:p>
          <a:p>
            <a:pPr marL="0" marR="0" indent="0" algn="l" defTabSz="685800" rtl="0" eaLnBrk="1" fontAlgn="auto" latinLnBrk="0" hangingPunct="1">
              <a:lnSpc>
                <a:spcPct val="100000"/>
              </a:lnSpc>
              <a:spcBef>
                <a:spcPts val="0"/>
              </a:spcBef>
              <a:spcAft>
                <a:spcPts val="0"/>
              </a:spcAft>
              <a:buClrTx/>
              <a:buSzTx/>
              <a:buFontTx/>
              <a:buNone/>
              <a:tabLst/>
              <a:defRPr/>
            </a:pPr>
            <a:endParaRPr lang="en-US" altLang="zh-CN" baseline="0" dirty="0"/>
          </a:p>
        </p:txBody>
      </p:sp>
      <p:sp>
        <p:nvSpPr>
          <p:cNvPr id="4" name="Slide Number Placeholder 3"/>
          <p:cNvSpPr>
            <a:spLocks noGrp="1"/>
          </p:cNvSpPr>
          <p:nvPr>
            <p:ph type="sldNum" sz="quarter" idx="10"/>
          </p:nvPr>
        </p:nvSpPr>
        <p:spPr/>
        <p:txBody>
          <a:bodyPr/>
          <a:lstStyle/>
          <a:p>
            <a:fld id="{2BE41588-A434-1141-B26E-F5C8CCB68592}" type="slidenum">
              <a:rPr lang="en-US" smtClean="0"/>
              <a:t>29</a:t>
            </a:fld>
            <a:endParaRPr lang="en-US"/>
          </a:p>
        </p:txBody>
      </p:sp>
    </p:spTree>
    <p:extLst>
      <p:ext uri="{BB962C8B-B14F-4D97-AF65-F5344CB8AC3E}">
        <p14:creationId xmlns:p14="http://schemas.microsoft.com/office/powerpoint/2010/main" val="845731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baseline="0"/>
              <a:t>Many scientists have also been looking at x-ray vision and trying to develop a device that can see through walls.</a:t>
            </a:r>
          </a:p>
          <a:p>
            <a:pPr marL="0" marR="0" indent="0" algn="l" defTabSz="685800" rtl="0" eaLnBrk="1" fontAlgn="auto" latinLnBrk="0" hangingPunct="1">
              <a:lnSpc>
                <a:spcPct val="100000"/>
              </a:lnSpc>
              <a:spcBef>
                <a:spcPts val="0"/>
              </a:spcBef>
              <a:spcAft>
                <a:spcPts val="0"/>
              </a:spcAft>
              <a:buClrTx/>
              <a:buSzTx/>
              <a:buFontTx/>
              <a:buNone/>
              <a:tabLst/>
              <a:defRPr/>
            </a:pPr>
            <a:r>
              <a:rPr lang="en-US" altLang="zh-CN" baseline="0"/>
              <a:t>In particular, about 15 years ago, DARPA</a:t>
            </a:r>
            <a:r>
              <a:rPr lang="zh-CN" altLang="en-US" baseline="0"/>
              <a:t> </a:t>
            </a:r>
            <a:r>
              <a:rPr lang="en-US" altLang="zh-CN" baseline="0"/>
              <a:t>has funded a project to try to see through walls.  The resulting device can</a:t>
            </a:r>
            <a:r>
              <a:rPr lang="zh-CN" altLang="en-US" baseline="0"/>
              <a:t> </a:t>
            </a:r>
            <a:r>
              <a:rPr lang="en-US" altLang="zh-CN" baseline="0"/>
              <a:t>sense</a:t>
            </a:r>
            <a:r>
              <a:rPr lang="zh-CN" altLang="en-US" baseline="0"/>
              <a:t> </a:t>
            </a:r>
            <a:r>
              <a:rPr lang="en-US" altLang="zh-CN" baseline="0"/>
              <a:t>whether</a:t>
            </a:r>
            <a:r>
              <a:rPr lang="zh-CN" altLang="en-US" baseline="0"/>
              <a:t> </a:t>
            </a:r>
            <a:r>
              <a:rPr lang="en-US" altLang="zh-CN" baseline="0"/>
              <a:t>there</a:t>
            </a:r>
            <a:r>
              <a:rPr lang="zh-CN" altLang="en-US" baseline="0"/>
              <a:t> </a:t>
            </a:r>
            <a:r>
              <a:rPr lang="en-US" altLang="zh-CN" baseline="0"/>
              <a:t>is</a:t>
            </a:r>
            <a:r>
              <a:rPr lang="zh-CN" altLang="en-US" baseline="0"/>
              <a:t> </a:t>
            </a:r>
            <a:r>
              <a:rPr lang="en-US" altLang="zh-CN" baseline="0"/>
              <a:t>a</a:t>
            </a:r>
            <a:r>
              <a:rPr lang="zh-CN" altLang="en-US" baseline="0"/>
              <a:t> </a:t>
            </a:r>
            <a:r>
              <a:rPr lang="en-US" altLang="zh-CN" baseline="0"/>
              <a:t>person</a:t>
            </a:r>
            <a:r>
              <a:rPr lang="zh-CN" altLang="en-US" baseline="0"/>
              <a:t> </a:t>
            </a:r>
            <a:r>
              <a:rPr lang="en-US" altLang="zh-CN" baseline="0"/>
              <a:t>moving behind</a:t>
            </a:r>
            <a:r>
              <a:rPr lang="zh-CN" altLang="en-US" baseline="0"/>
              <a:t> </a:t>
            </a:r>
            <a:r>
              <a:rPr lang="en-US" altLang="zh-CN" baseline="0"/>
              <a:t>the</a:t>
            </a:r>
            <a:r>
              <a:rPr lang="zh-CN" altLang="en-US" baseline="0"/>
              <a:t> </a:t>
            </a:r>
            <a:r>
              <a:rPr lang="en-US" altLang="zh-CN" baseline="0"/>
              <a:t>wall.</a:t>
            </a:r>
            <a:endParaRPr lang="zh-CN" altLang="en-US" baseline="0"/>
          </a:p>
          <a:p>
            <a:endParaRPr lang="zh-CN" altLang="en-US" baseline="0"/>
          </a:p>
          <a:p>
            <a:r>
              <a:rPr lang="en-US" altLang="zh-CN" baseline="0"/>
              <a:t>Then later around 2011, there was another big jump from Lincoln</a:t>
            </a:r>
            <a:r>
              <a:rPr lang="zh-CN" altLang="en-US" baseline="0"/>
              <a:t> </a:t>
            </a:r>
            <a:r>
              <a:rPr lang="en-US" altLang="zh-CN" baseline="0"/>
              <a:t>lab</a:t>
            </a:r>
            <a:r>
              <a:rPr lang="zh-CN" altLang="en-US" baseline="0"/>
              <a:t> </a:t>
            </a:r>
            <a:r>
              <a:rPr lang="en-US" altLang="zh-CN" baseline="0"/>
              <a:t>and they created a</a:t>
            </a:r>
            <a:r>
              <a:rPr lang="zh-CN" altLang="en-US" baseline="0"/>
              <a:t> </a:t>
            </a:r>
            <a:r>
              <a:rPr lang="en-US" altLang="zh-CN" baseline="0"/>
              <a:t>device that can further localize</a:t>
            </a:r>
            <a:r>
              <a:rPr lang="zh-CN" altLang="en-US" baseline="0"/>
              <a:t> </a:t>
            </a:r>
            <a:r>
              <a:rPr lang="en-US" altLang="zh-CN" baseline="0"/>
              <a:t>people</a:t>
            </a:r>
            <a:r>
              <a:rPr lang="zh-CN" altLang="en-US" baseline="0"/>
              <a:t> </a:t>
            </a:r>
            <a:r>
              <a:rPr lang="en-US" altLang="zh-CN" baseline="0"/>
              <a:t>behind</a:t>
            </a:r>
            <a:r>
              <a:rPr lang="zh-CN" altLang="en-US" baseline="0"/>
              <a:t> </a:t>
            </a:r>
            <a:r>
              <a:rPr lang="en-US" altLang="zh-CN" baseline="0"/>
              <a:t>a</a:t>
            </a:r>
            <a:r>
              <a:rPr lang="zh-CN" altLang="en-US" baseline="0"/>
              <a:t> </a:t>
            </a:r>
            <a:r>
              <a:rPr lang="en-US" altLang="zh-CN" baseline="0"/>
              <a:t>wall.</a:t>
            </a:r>
          </a:p>
          <a:p>
            <a:endParaRPr lang="en-US" altLang="zh-CN" baseline="0"/>
          </a:p>
          <a:p>
            <a:r>
              <a:rPr lang="en-US" altLang="zh-CN" baseline="0"/>
              <a:t>However, as you can see, this device is so huge that they have to move it around on a truck.</a:t>
            </a:r>
            <a:endParaRPr lang="en-US" altLang="zh-CN" baseline="0" dirty="0"/>
          </a:p>
        </p:txBody>
      </p:sp>
      <p:sp>
        <p:nvSpPr>
          <p:cNvPr id="4" name="Slide Number Placeholder 3"/>
          <p:cNvSpPr>
            <a:spLocks noGrp="1"/>
          </p:cNvSpPr>
          <p:nvPr>
            <p:ph type="sldNum" sz="quarter" idx="10"/>
          </p:nvPr>
        </p:nvSpPr>
        <p:spPr/>
        <p:txBody>
          <a:bodyPr/>
          <a:lstStyle/>
          <a:p>
            <a:fld id="{2BE41588-A434-1141-B26E-F5C8CCB68592}" type="slidenum">
              <a:rPr lang="en-US" smtClean="0"/>
              <a:t>3</a:t>
            </a:fld>
            <a:endParaRPr lang="en-US"/>
          </a:p>
        </p:txBody>
      </p:sp>
    </p:spTree>
    <p:extLst>
      <p:ext uri="{BB962C8B-B14F-4D97-AF65-F5344CB8AC3E}">
        <p14:creationId xmlns:p14="http://schemas.microsoft.com/office/powerpoint/2010/main" val="2039831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a:t>Later in</a:t>
            </a:r>
            <a:r>
              <a:rPr lang="en-US" altLang="zh-CN" baseline="0"/>
              <a:t> 2013 and actually at SIGCOMM, we saw a paper presented that was able to use very low power consumer devices to be able to track human motion behind walls, and they can do it with much smaller devices.</a:t>
            </a:r>
            <a:endParaRPr lang="en-US" altLang="zh-CN" baseline="0" dirty="0"/>
          </a:p>
        </p:txBody>
      </p:sp>
      <p:sp>
        <p:nvSpPr>
          <p:cNvPr id="4" name="Slide Number Placeholder 3"/>
          <p:cNvSpPr>
            <a:spLocks noGrp="1"/>
          </p:cNvSpPr>
          <p:nvPr>
            <p:ph type="sldNum" sz="quarter" idx="10"/>
          </p:nvPr>
        </p:nvSpPr>
        <p:spPr/>
        <p:txBody>
          <a:bodyPr/>
          <a:lstStyle/>
          <a:p>
            <a:fld id="{2BE41588-A434-1141-B26E-F5C8CCB68592}" type="slidenum">
              <a:rPr lang="en-US" smtClean="0"/>
              <a:t>4</a:t>
            </a:fld>
            <a:endParaRPr lang="en-US"/>
          </a:p>
        </p:txBody>
      </p:sp>
    </p:spTree>
    <p:extLst>
      <p:ext uri="{BB962C8B-B14F-4D97-AF65-F5344CB8AC3E}">
        <p14:creationId xmlns:p14="http://schemas.microsoft.com/office/powerpoint/2010/main" val="1558901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aseline="0"/>
              <a:t>Now let’s just go over how these kind of systems work. The idea at a high level is fairly simple. You have an antenna array x. As we know, wireless signals XXX and they also reflect off XXX. That reflection finally will come back x attenuation. </a:t>
            </a:r>
          </a:p>
          <a:p>
            <a:r>
              <a:rPr lang="en-US" altLang="zh-CN" baseline="0"/>
              <a:t>The job of this device is to use the propagation time of the signal to try to detect the person and track his location. And they give you as the output x. If another.</a:t>
            </a:r>
          </a:p>
          <a:p>
            <a:endParaRPr lang="en-US" altLang="zh-CN" baseline="0"/>
          </a:p>
          <a:p>
            <a:r>
              <a:rPr lang="en-US" altLang="zh-CN" baseline="0"/>
              <a:t>Of course, this is major advancement in terms of. But this is not really satisfying. Because when I want to x, I want to see the same thing as the super man. I would like also to be able to tell if that person is standing, sitting and how he is moving x. I don’t want to just see a dot.</a:t>
            </a:r>
          </a:p>
          <a:p>
            <a:r>
              <a:rPr lang="en-US" altLang="zh-CN" baseline="0"/>
              <a:t>So the idea that motivated us is can we just go from this dot to an actual human skeleton, a dynamic skeleton that can move with person behind the wall. </a:t>
            </a:r>
          </a:p>
          <a:p>
            <a:r>
              <a:rPr lang="en-US" altLang="zh-CN" baseline="0"/>
              <a:t>I will start by showing you our results and then I will come back and tell you how we get them.</a:t>
            </a:r>
            <a:endParaRPr lang="en-US" altLang="zh-CN" baseline="0" dirty="0"/>
          </a:p>
        </p:txBody>
      </p:sp>
      <p:sp>
        <p:nvSpPr>
          <p:cNvPr id="4" name="Slide Number Placeholder 3"/>
          <p:cNvSpPr>
            <a:spLocks noGrp="1"/>
          </p:cNvSpPr>
          <p:nvPr>
            <p:ph type="sldNum" sz="quarter" idx="10"/>
          </p:nvPr>
        </p:nvSpPr>
        <p:spPr/>
        <p:txBody>
          <a:bodyPr/>
          <a:lstStyle/>
          <a:p>
            <a:fld id="{2BE41588-A434-1141-B26E-F5C8CCB68592}" type="slidenum">
              <a:rPr lang="en-US" smtClean="0"/>
              <a:t>5</a:t>
            </a:fld>
            <a:endParaRPr lang="en-US"/>
          </a:p>
        </p:txBody>
      </p:sp>
    </p:spTree>
    <p:extLst>
      <p:ext uri="{BB962C8B-B14F-4D97-AF65-F5344CB8AC3E}">
        <p14:creationId xmlns:p14="http://schemas.microsoft.com/office/powerpoint/2010/main" val="1089926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aseline="0" dirty="0"/>
              <a:t>The video I am going to play right now shows the output 3D skeletons from our system. In the corner you will be able to see what is happening in the room from a camera's view.</a:t>
            </a:r>
          </a:p>
          <a:p>
            <a:pPr marL="0" marR="0" indent="0" algn="l" defTabSz="685800" rtl="0" eaLnBrk="1" fontAlgn="auto" latinLnBrk="0" hangingPunct="1">
              <a:lnSpc>
                <a:spcPct val="100000"/>
              </a:lnSpc>
              <a:spcBef>
                <a:spcPts val="0"/>
              </a:spcBef>
              <a:spcAft>
                <a:spcPts val="0"/>
              </a:spcAft>
              <a:buClrTx/>
              <a:buSzTx/>
              <a:buFontTx/>
              <a:buNone/>
              <a:tabLst/>
              <a:defRPr/>
            </a:pPr>
            <a:r>
              <a:rPr lang="en-US" altLang="zh-CN" baseline="0" dirty="0"/>
              <a:t>You can now see how people are moving based on our skeletons and you can tell whether they are sitting or standing. You have an idea of what is going on.</a:t>
            </a:r>
          </a:p>
          <a:p>
            <a:endParaRPr lang="zh-CN" altLang="en-US" baseline="0" dirty="0"/>
          </a:p>
        </p:txBody>
      </p:sp>
      <p:sp>
        <p:nvSpPr>
          <p:cNvPr id="4" name="Slide Number Placeholder 3"/>
          <p:cNvSpPr>
            <a:spLocks noGrp="1"/>
          </p:cNvSpPr>
          <p:nvPr>
            <p:ph type="sldNum" sz="quarter" idx="10"/>
          </p:nvPr>
        </p:nvSpPr>
        <p:spPr/>
        <p:txBody>
          <a:bodyPr/>
          <a:lstStyle/>
          <a:p>
            <a:fld id="{2BE41588-A434-1141-B26E-F5C8CCB68592}" type="slidenum">
              <a:rPr lang="en-US" smtClean="0"/>
              <a:t>6</a:t>
            </a:fld>
            <a:endParaRPr lang="en-US"/>
          </a:p>
        </p:txBody>
      </p:sp>
    </p:spTree>
    <p:extLst>
      <p:ext uri="{BB962C8B-B14F-4D97-AF65-F5344CB8AC3E}">
        <p14:creationId xmlns:p14="http://schemas.microsoft.com/office/powerpoint/2010/main" val="7503980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aseline="0" dirty="0"/>
              <a:t>You can have more people and our system still works. You will be able to tell from our skeleton whether they are taking a left step or a right step.</a:t>
            </a:r>
          </a:p>
          <a:p>
            <a:r>
              <a:rPr lang="en-US" altLang="zh-CN" baseline="0" dirty="0"/>
              <a:t>And of course these are all from behind a wall.</a:t>
            </a:r>
          </a:p>
          <a:p>
            <a:pPr marL="0" marR="0" indent="0" algn="l" defTabSz="685800" rtl="0" eaLnBrk="1" fontAlgn="auto" latinLnBrk="0" hangingPunct="1">
              <a:lnSpc>
                <a:spcPct val="100000"/>
              </a:lnSpc>
              <a:spcBef>
                <a:spcPts val="0"/>
              </a:spcBef>
              <a:spcAft>
                <a:spcPts val="0"/>
              </a:spcAft>
              <a:buClrTx/>
              <a:buSzTx/>
              <a:buFontTx/>
              <a:buNone/>
              <a:tabLst/>
              <a:defRPr/>
            </a:pPr>
            <a:endParaRPr lang="en-US" altLang="zh-CN" baseline="0" dirty="0"/>
          </a:p>
          <a:p>
            <a:pPr marL="0" marR="0" indent="0" algn="l" defTabSz="685800" rtl="0" eaLnBrk="1" fontAlgn="auto" latinLnBrk="0" hangingPunct="1">
              <a:lnSpc>
                <a:spcPct val="100000"/>
              </a:lnSpc>
              <a:spcBef>
                <a:spcPts val="0"/>
              </a:spcBef>
              <a:spcAft>
                <a:spcPts val="0"/>
              </a:spcAft>
              <a:buClrTx/>
              <a:buSzTx/>
              <a:buFontTx/>
              <a:buNone/>
              <a:tabLst/>
              <a:defRPr/>
            </a:pPr>
            <a:r>
              <a:rPr lang="en-US" altLang="zh-CN" baseline="0" dirty="0"/>
              <a:t>NEXT: So now I have showed you our results. But how do we do it? How can we get a dynamic skeleton from RF signals.</a:t>
            </a:r>
          </a:p>
          <a:p>
            <a:pPr marL="0" marR="0" indent="0" algn="l" defTabSz="685800" rtl="0" eaLnBrk="1" fontAlgn="auto" latinLnBrk="0" hangingPunct="1">
              <a:lnSpc>
                <a:spcPct val="100000"/>
              </a:lnSpc>
              <a:spcBef>
                <a:spcPts val="0"/>
              </a:spcBef>
              <a:spcAft>
                <a:spcPts val="0"/>
              </a:spcAft>
              <a:buClrTx/>
              <a:buSzTx/>
              <a:buFontTx/>
              <a:buNone/>
              <a:tabLst/>
              <a:defRPr/>
            </a:pPr>
            <a:endParaRPr lang="en-US" altLang="zh-CN" baseline="0" dirty="0"/>
          </a:p>
          <a:p>
            <a:endParaRPr lang="zh-CN" altLang="en-US" baseline="0" dirty="0"/>
          </a:p>
        </p:txBody>
      </p:sp>
      <p:sp>
        <p:nvSpPr>
          <p:cNvPr id="4" name="Slide Number Placeholder 3"/>
          <p:cNvSpPr>
            <a:spLocks noGrp="1"/>
          </p:cNvSpPr>
          <p:nvPr>
            <p:ph type="sldNum" sz="quarter" idx="10"/>
          </p:nvPr>
        </p:nvSpPr>
        <p:spPr/>
        <p:txBody>
          <a:bodyPr/>
          <a:lstStyle/>
          <a:p>
            <a:fld id="{2BE41588-A434-1141-B26E-F5C8CCB68592}" type="slidenum">
              <a:rPr lang="en-US" smtClean="0"/>
              <a:t>7</a:t>
            </a:fld>
            <a:endParaRPr lang="en-US"/>
          </a:p>
        </p:txBody>
      </p:sp>
    </p:spTree>
    <p:extLst>
      <p:ext uri="{BB962C8B-B14F-4D97-AF65-F5344CB8AC3E}">
        <p14:creationId xmlns:p14="http://schemas.microsoft.com/office/powerpoint/2010/main" val="13980017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aseline="0" dirty="0"/>
              <a:t>So how do we do it? How can we get a dynamic skeleton from RF signals.</a:t>
            </a:r>
          </a:p>
          <a:p>
            <a:r>
              <a:rPr lang="en-US" altLang="zh-CN" baseline="0" dirty="0"/>
              <a:t>One way to try to solve this problem is to go and model the human body. Model how humans have arms, legs and how those body parts move and how they reflect the RF signals.</a:t>
            </a:r>
          </a:p>
          <a:p>
            <a:r>
              <a:rPr lang="en-US" altLang="zh-CN" baseline="0" dirty="0"/>
              <a:t>I have no idea if that would work. But if you do it that way, it’s gonna be very very</a:t>
            </a:r>
          </a:p>
          <a:p>
            <a:endParaRPr lang="en-US" altLang="zh-CN" baseline="0" dirty="0"/>
          </a:p>
          <a:p>
            <a:r>
              <a:rPr lang="en-US" altLang="zh-CN" baseline="0" dirty="0"/>
              <a:t>What we did is to use neural networks. NN </a:t>
            </a:r>
            <a:r>
              <a:rPr lang="en-US" altLang="zh-CN" b="1" baseline="0" dirty="0"/>
              <a:t>have recently shown </a:t>
            </a:r>
            <a:r>
              <a:rPr lang="en-US" altLang="zh-CN" baseline="0" dirty="0"/>
              <a:t>that they are </a:t>
            </a:r>
            <a:r>
              <a:rPr lang="en-US" altLang="zh-CN" b="1" baseline="0" dirty="0"/>
              <a:t>capable of abstracting </a:t>
            </a:r>
            <a:r>
              <a:rPr lang="en-US" altLang="zh-CN" baseline="0" dirty="0"/>
              <a:t>very complex system and dynamics. Without you telling them exactly the model, they are able to learn the model from </a:t>
            </a:r>
            <a:r>
              <a:rPr lang="en-US" altLang="zh-CN" b="1" baseline="0" dirty="0"/>
              <a:t>examples</a:t>
            </a:r>
            <a:r>
              <a:rPr lang="en-US" altLang="zh-CN" baseline="0" dirty="0"/>
              <a:t>.</a:t>
            </a:r>
          </a:p>
          <a:p>
            <a:endParaRPr lang="en-US" altLang="zh-CN" baseline="0" dirty="0"/>
          </a:p>
          <a:p>
            <a:r>
              <a:rPr lang="en-US" altLang="zh-CN" baseline="0" dirty="0"/>
              <a:t>So it’s natural to ask ourselves since we are facing a very complex model, whether a NN could do it.</a:t>
            </a:r>
          </a:p>
          <a:p>
            <a:r>
              <a:rPr lang="en-US" altLang="zh-CN" baseline="0" dirty="0"/>
              <a:t>In the rest of this talk, I am going to tell you the details of our system RF-Pose3D, which as I said is based on NN. </a:t>
            </a:r>
          </a:p>
        </p:txBody>
      </p:sp>
      <p:sp>
        <p:nvSpPr>
          <p:cNvPr id="4" name="Slide Number Placeholder 3"/>
          <p:cNvSpPr>
            <a:spLocks noGrp="1"/>
          </p:cNvSpPr>
          <p:nvPr>
            <p:ph type="sldNum" sz="quarter" idx="10"/>
          </p:nvPr>
        </p:nvSpPr>
        <p:spPr/>
        <p:txBody>
          <a:bodyPr/>
          <a:lstStyle/>
          <a:p>
            <a:fld id="{2BE41588-A434-1141-B26E-F5C8CCB68592}" type="slidenum">
              <a:rPr lang="en-US" smtClean="0"/>
              <a:t>8</a:t>
            </a:fld>
            <a:endParaRPr lang="en-US"/>
          </a:p>
        </p:txBody>
      </p:sp>
    </p:spTree>
    <p:extLst>
      <p:ext uri="{BB962C8B-B14F-4D97-AF65-F5344CB8AC3E}">
        <p14:creationId xmlns:p14="http://schemas.microsoft.com/office/powerpoint/2010/main" val="1693497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aseline="0" dirty="0"/>
              <a:t>But, you cannot simply use NN with RF signals the same way as you would use them with images or audios. So I am gonna start by telling you the difference and the challenges you face once you start using NN to deal with RF. Then I am gonna tell you how we solve those challenges in order to get our system. Finally I will show you more quantitative evaluation of our system and when it works when it doesn’t.</a:t>
            </a:r>
          </a:p>
        </p:txBody>
      </p:sp>
      <p:sp>
        <p:nvSpPr>
          <p:cNvPr id="4" name="Slide Number Placeholder 3"/>
          <p:cNvSpPr>
            <a:spLocks noGrp="1"/>
          </p:cNvSpPr>
          <p:nvPr>
            <p:ph type="sldNum" sz="quarter" idx="10"/>
          </p:nvPr>
        </p:nvSpPr>
        <p:spPr/>
        <p:txBody>
          <a:bodyPr/>
          <a:lstStyle/>
          <a:p>
            <a:fld id="{2BE41588-A434-1141-B26E-F5C8CCB68592}" type="slidenum">
              <a:rPr lang="en-US" smtClean="0"/>
              <a:t>9</a:t>
            </a:fld>
            <a:endParaRPr lang="en-US"/>
          </a:p>
        </p:txBody>
      </p:sp>
    </p:spTree>
    <p:extLst>
      <p:ext uri="{BB962C8B-B14F-4D97-AF65-F5344CB8AC3E}">
        <p14:creationId xmlns:p14="http://schemas.microsoft.com/office/powerpoint/2010/main" val="16337848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474DBB4-71C3-6143-A030-1CE1029CCB22}" type="datetimeFigureOut">
              <a:rPr lang="en-US" smtClean="0"/>
              <a:t>4/2/19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AB177C-7248-664C-BF21-6D299FA427E7}" type="slidenum">
              <a:rPr lang="en-US" smtClean="0"/>
              <a:t>‹#›</a:t>
            </a:fld>
            <a:endParaRPr lang="en-US"/>
          </a:p>
        </p:txBody>
      </p:sp>
    </p:spTree>
    <p:extLst>
      <p:ext uri="{BB962C8B-B14F-4D97-AF65-F5344CB8AC3E}">
        <p14:creationId xmlns:p14="http://schemas.microsoft.com/office/powerpoint/2010/main" val="12750191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474DBB4-71C3-6143-A030-1CE1029CCB22}" type="datetimeFigureOut">
              <a:rPr lang="en-US" smtClean="0"/>
              <a:t>4/2/19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AB177C-7248-664C-BF21-6D299FA427E7}" type="slidenum">
              <a:rPr lang="en-US" smtClean="0"/>
              <a:t>‹#›</a:t>
            </a:fld>
            <a:endParaRPr lang="en-US"/>
          </a:p>
        </p:txBody>
      </p:sp>
    </p:spTree>
    <p:extLst>
      <p:ext uri="{BB962C8B-B14F-4D97-AF65-F5344CB8AC3E}">
        <p14:creationId xmlns:p14="http://schemas.microsoft.com/office/powerpoint/2010/main" val="3319770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474DBB4-71C3-6143-A030-1CE1029CCB22}" type="datetimeFigureOut">
              <a:rPr lang="en-US" smtClean="0"/>
              <a:t>4/2/19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AB177C-7248-664C-BF21-6D299FA427E7}" type="slidenum">
              <a:rPr lang="en-US" smtClean="0"/>
              <a:t>‹#›</a:t>
            </a:fld>
            <a:endParaRPr lang="en-US"/>
          </a:p>
        </p:txBody>
      </p:sp>
    </p:spTree>
    <p:extLst>
      <p:ext uri="{BB962C8B-B14F-4D97-AF65-F5344CB8AC3E}">
        <p14:creationId xmlns:p14="http://schemas.microsoft.com/office/powerpoint/2010/main" val="3762014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4643" y="250844"/>
            <a:ext cx="8599990" cy="511602"/>
          </a:xfrm>
        </p:spPr>
        <p:txBody>
          <a:bodyPr>
            <a:noAutofit/>
          </a:bodyPr>
          <a:lstStyle>
            <a:lvl1pPr algn="ctr">
              <a:defRPr sz="3200" b="0"/>
            </a:lvl1pPr>
          </a:lstStyle>
          <a:p>
            <a:r>
              <a:rPr lang="en-US" dirty="0"/>
              <a:t>Click to edit Master title style</a:t>
            </a:r>
          </a:p>
        </p:txBody>
      </p:sp>
      <p:sp>
        <p:nvSpPr>
          <p:cNvPr id="3" name="Content Placeholder 2"/>
          <p:cNvSpPr>
            <a:spLocks noGrp="1"/>
          </p:cNvSpPr>
          <p:nvPr>
            <p:ph idx="1"/>
          </p:nvPr>
        </p:nvSpPr>
        <p:spPr>
          <a:xfrm>
            <a:off x="628650" y="984738"/>
            <a:ext cx="7886700" cy="3647985"/>
          </a:xfrm>
        </p:spPr>
        <p:txBody>
          <a:bodyPr>
            <a:normAutofit/>
          </a:bodyPr>
          <a:lstStyle>
            <a:lvl1pPr>
              <a:defRPr sz="2400"/>
            </a:lvl1pPr>
            <a:lvl2pPr>
              <a:defRPr sz="22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474DBB4-71C3-6143-A030-1CE1029CCB22}" type="datetimeFigureOut">
              <a:rPr lang="en-US" smtClean="0"/>
              <a:t>4/2/19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AB177C-7248-664C-BF21-6D299FA427E7}" type="slidenum">
              <a:rPr lang="en-US" smtClean="0"/>
              <a:t>‹#›</a:t>
            </a:fld>
            <a:endParaRPr lang="en-US"/>
          </a:p>
        </p:txBody>
      </p:sp>
    </p:spTree>
    <p:extLst>
      <p:ext uri="{BB962C8B-B14F-4D97-AF65-F5344CB8AC3E}">
        <p14:creationId xmlns:p14="http://schemas.microsoft.com/office/powerpoint/2010/main" val="16543856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474DBB4-71C3-6143-A030-1CE1029CCB22}" type="datetimeFigureOut">
              <a:rPr lang="en-US" smtClean="0"/>
              <a:t>4/2/19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AB177C-7248-664C-BF21-6D299FA427E7}" type="slidenum">
              <a:rPr lang="en-US" smtClean="0"/>
              <a:t>‹#›</a:t>
            </a:fld>
            <a:endParaRPr lang="en-US"/>
          </a:p>
        </p:txBody>
      </p:sp>
    </p:spTree>
    <p:extLst>
      <p:ext uri="{BB962C8B-B14F-4D97-AF65-F5344CB8AC3E}">
        <p14:creationId xmlns:p14="http://schemas.microsoft.com/office/powerpoint/2010/main" val="17883040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474DBB4-71C3-6143-A030-1CE1029CCB22}" type="datetimeFigureOut">
              <a:rPr lang="en-US" smtClean="0"/>
              <a:t>4/2/19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AB177C-7248-664C-BF21-6D299FA427E7}" type="slidenum">
              <a:rPr lang="en-US" smtClean="0"/>
              <a:t>‹#›</a:t>
            </a:fld>
            <a:endParaRPr lang="en-US"/>
          </a:p>
        </p:txBody>
      </p:sp>
    </p:spTree>
    <p:extLst>
      <p:ext uri="{BB962C8B-B14F-4D97-AF65-F5344CB8AC3E}">
        <p14:creationId xmlns:p14="http://schemas.microsoft.com/office/powerpoint/2010/main" val="19919739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474DBB4-71C3-6143-A030-1CE1029CCB22}" type="datetimeFigureOut">
              <a:rPr lang="en-US" smtClean="0"/>
              <a:t>4/2/19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AB177C-7248-664C-BF21-6D299FA427E7}" type="slidenum">
              <a:rPr lang="en-US" smtClean="0"/>
              <a:t>‹#›</a:t>
            </a:fld>
            <a:endParaRPr lang="en-US"/>
          </a:p>
        </p:txBody>
      </p:sp>
    </p:spTree>
    <p:extLst>
      <p:ext uri="{BB962C8B-B14F-4D97-AF65-F5344CB8AC3E}">
        <p14:creationId xmlns:p14="http://schemas.microsoft.com/office/powerpoint/2010/main" val="19836717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474DBB4-71C3-6143-A030-1CE1029CCB22}" type="datetimeFigureOut">
              <a:rPr lang="en-US" smtClean="0"/>
              <a:t>4/2/19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AB177C-7248-664C-BF21-6D299FA427E7}" type="slidenum">
              <a:rPr lang="en-US" smtClean="0"/>
              <a:t>‹#›</a:t>
            </a:fld>
            <a:endParaRPr lang="en-US"/>
          </a:p>
        </p:txBody>
      </p:sp>
    </p:spTree>
    <p:extLst>
      <p:ext uri="{BB962C8B-B14F-4D97-AF65-F5344CB8AC3E}">
        <p14:creationId xmlns:p14="http://schemas.microsoft.com/office/powerpoint/2010/main" val="20357225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74DBB4-71C3-6143-A030-1CE1029CCB22}" type="datetimeFigureOut">
              <a:rPr lang="en-US" smtClean="0"/>
              <a:t>4/2/19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AB177C-7248-664C-BF21-6D299FA427E7}" type="slidenum">
              <a:rPr lang="en-US" smtClean="0"/>
              <a:t>‹#›</a:t>
            </a:fld>
            <a:endParaRPr lang="en-US"/>
          </a:p>
        </p:txBody>
      </p:sp>
    </p:spTree>
    <p:extLst>
      <p:ext uri="{BB962C8B-B14F-4D97-AF65-F5344CB8AC3E}">
        <p14:creationId xmlns:p14="http://schemas.microsoft.com/office/powerpoint/2010/main" val="6792153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474DBB4-71C3-6143-A030-1CE1029CCB22}" type="datetimeFigureOut">
              <a:rPr lang="en-US" smtClean="0"/>
              <a:t>4/2/19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AB177C-7248-664C-BF21-6D299FA427E7}" type="slidenum">
              <a:rPr lang="en-US" smtClean="0"/>
              <a:t>‹#›</a:t>
            </a:fld>
            <a:endParaRPr lang="en-US"/>
          </a:p>
        </p:txBody>
      </p:sp>
    </p:spTree>
    <p:extLst>
      <p:ext uri="{BB962C8B-B14F-4D97-AF65-F5344CB8AC3E}">
        <p14:creationId xmlns:p14="http://schemas.microsoft.com/office/powerpoint/2010/main" val="16968876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474DBB4-71C3-6143-A030-1CE1029CCB22}" type="datetimeFigureOut">
              <a:rPr lang="en-US" smtClean="0"/>
              <a:t>4/2/19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AB177C-7248-664C-BF21-6D299FA427E7}" type="slidenum">
              <a:rPr lang="en-US" smtClean="0"/>
              <a:t>‹#›</a:t>
            </a:fld>
            <a:endParaRPr lang="en-US"/>
          </a:p>
        </p:txBody>
      </p:sp>
    </p:spTree>
    <p:extLst>
      <p:ext uri="{BB962C8B-B14F-4D97-AF65-F5344CB8AC3E}">
        <p14:creationId xmlns:p14="http://schemas.microsoft.com/office/powerpoint/2010/main" val="10084056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474DBB4-71C3-6143-A030-1CE1029CCB22}" type="datetimeFigureOut">
              <a:rPr lang="en-US" smtClean="0"/>
              <a:t>4/2/19</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CAB177C-7248-664C-BF21-6D299FA427E7}" type="slidenum">
              <a:rPr lang="en-US" smtClean="0"/>
              <a:t>‹#›</a:t>
            </a:fld>
            <a:endParaRPr lang="en-US"/>
          </a:p>
        </p:txBody>
      </p:sp>
    </p:spTree>
    <p:extLst>
      <p:ext uri="{BB962C8B-B14F-4D97-AF65-F5344CB8AC3E}">
        <p14:creationId xmlns:p14="http://schemas.microsoft.com/office/powerpoint/2010/main" val="7161167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6.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6.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7.emf"/><Relationship Id="rId7"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9.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5.emf"/><Relationship Id="rId4" Type="http://schemas.openxmlformats.org/officeDocument/2006/relationships/image" Target="../media/image24.emf"/></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6.emf"/><Relationship Id="rId7"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13.emf"/><Relationship Id="rId4" Type="http://schemas.openxmlformats.org/officeDocument/2006/relationships/image" Target="../media/image17.emf"/></Relationships>
</file>

<file path=ppt/slides/_rels/slide21.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image" Target="../media/image29.emf"/><Relationship Id="rId7" Type="http://schemas.openxmlformats.org/officeDocument/2006/relationships/image" Target="../media/image33.em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2.emf"/><Relationship Id="rId11" Type="http://schemas.openxmlformats.org/officeDocument/2006/relationships/image" Target="../media/image17.emf"/><Relationship Id="rId5" Type="http://schemas.openxmlformats.org/officeDocument/2006/relationships/image" Target="../media/image31.emf"/><Relationship Id="rId10" Type="http://schemas.openxmlformats.org/officeDocument/2006/relationships/image" Target="../media/image27.png"/><Relationship Id="rId4" Type="http://schemas.openxmlformats.org/officeDocument/2006/relationships/image" Target="../media/image30.emf"/><Relationship Id="rId9" Type="http://schemas.openxmlformats.org/officeDocument/2006/relationships/image" Target="../media/image35.em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41.jpg"/><Relationship Id="rId13" Type="http://schemas.openxmlformats.org/officeDocument/2006/relationships/image" Target="../media/image46.jpg"/><Relationship Id="rId18" Type="http://schemas.openxmlformats.org/officeDocument/2006/relationships/image" Target="../media/image51.jpg"/><Relationship Id="rId3" Type="http://schemas.openxmlformats.org/officeDocument/2006/relationships/image" Target="../media/image36.jpg"/><Relationship Id="rId7" Type="http://schemas.openxmlformats.org/officeDocument/2006/relationships/image" Target="../media/image40.jpg"/><Relationship Id="rId12" Type="http://schemas.openxmlformats.org/officeDocument/2006/relationships/image" Target="../media/image45.jpg"/><Relationship Id="rId17" Type="http://schemas.openxmlformats.org/officeDocument/2006/relationships/image" Target="../media/image50.jpg"/><Relationship Id="rId2" Type="http://schemas.openxmlformats.org/officeDocument/2006/relationships/notesSlide" Target="../notesSlides/notesSlide23.xml"/><Relationship Id="rId16" Type="http://schemas.openxmlformats.org/officeDocument/2006/relationships/image" Target="../media/image49.jpg"/><Relationship Id="rId20" Type="http://schemas.openxmlformats.org/officeDocument/2006/relationships/image" Target="../media/image53.jpg"/><Relationship Id="rId1" Type="http://schemas.openxmlformats.org/officeDocument/2006/relationships/slideLayout" Target="../slideLayouts/slideLayout2.xml"/><Relationship Id="rId6" Type="http://schemas.openxmlformats.org/officeDocument/2006/relationships/image" Target="../media/image39.jpg"/><Relationship Id="rId11" Type="http://schemas.openxmlformats.org/officeDocument/2006/relationships/image" Target="../media/image44.jpg"/><Relationship Id="rId5" Type="http://schemas.openxmlformats.org/officeDocument/2006/relationships/image" Target="../media/image38.jpg"/><Relationship Id="rId15" Type="http://schemas.openxmlformats.org/officeDocument/2006/relationships/image" Target="../media/image48.jpg"/><Relationship Id="rId10" Type="http://schemas.openxmlformats.org/officeDocument/2006/relationships/image" Target="../media/image43.jpg"/><Relationship Id="rId19" Type="http://schemas.openxmlformats.org/officeDocument/2006/relationships/image" Target="../media/image52.jpg"/><Relationship Id="rId4" Type="http://schemas.openxmlformats.org/officeDocument/2006/relationships/image" Target="../media/image37.jpg"/><Relationship Id="rId9" Type="http://schemas.openxmlformats.org/officeDocument/2006/relationships/image" Target="../media/image42.jpg"/><Relationship Id="rId14" Type="http://schemas.openxmlformats.org/officeDocument/2006/relationships/image" Target="../media/image47.jpg"/></Relationships>
</file>

<file path=ppt/slides/_rels/slide2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emf"/><Relationship Id="rId7"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emf"/><Relationship Id="rId7" Type="http://schemas.openxmlformats.org/officeDocument/2006/relationships/image" Target="../media/image68.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7.emf"/><Relationship Id="rId5" Type="http://schemas.openxmlformats.org/officeDocument/2006/relationships/image" Target="../media/image66.emf"/><Relationship Id="rId10" Type="http://schemas.openxmlformats.org/officeDocument/2006/relationships/image" Target="../media/image71.png"/><Relationship Id="rId4" Type="http://schemas.openxmlformats.org/officeDocument/2006/relationships/image" Target="../media/image65.emf"/><Relationship Id="rId9" Type="http://schemas.openxmlformats.org/officeDocument/2006/relationships/image" Target="../media/image70.png"/></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75.jpg"/><Relationship Id="rId5" Type="http://schemas.openxmlformats.org/officeDocument/2006/relationships/image" Target="../media/image74.png"/><Relationship Id="rId4" Type="http://schemas.openxmlformats.org/officeDocument/2006/relationships/image" Target="../media/image73.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tiff"/></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1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3598" y="857250"/>
            <a:ext cx="8209722" cy="693737"/>
          </a:xfrm>
        </p:spPr>
        <p:txBody>
          <a:bodyPr anchor="t">
            <a:noAutofit/>
          </a:bodyPr>
          <a:lstStyle/>
          <a:p>
            <a:r>
              <a:rPr lang="en-US" altLang="zh-CN" sz="4000" dirty="0">
                <a:solidFill>
                  <a:schemeClr val="bg1"/>
                </a:solidFill>
                <a:ea typeface="Helvetica" charset="0"/>
                <a:cs typeface="Helvetica" charset="0"/>
              </a:rPr>
              <a:t>RF-Based</a:t>
            </a:r>
            <a:r>
              <a:rPr lang="zh-CN" altLang="en-US" sz="4000" dirty="0">
                <a:solidFill>
                  <a:schemeClr val="bg1"/>
                </a:solidFill>
                <a:ea typeface="Helvetica" charset="0"/>
                <a:cs typeface="Helvetica" charset="0"/>
              </a:rPr>
              <a:t> </a:t>
            </a:r>
            <a:r>
              <a:rPr lang="en-US" altLang="zh-CN" sz="4000" dirty="0">
                <a:solidFill>
                  <a:schemeClr val="bg1"/>
                </a:solidFill>
                <a:ea typeface="Helvetica" charset="0"/>
                <a:cs typeface="Helvetica" charset="0"/>
              </a:rPr>
              <a:t>3D</a:t>
            </a:r>
            <a:r>
              <a:rPr lang="zh-CN" altLang="en-US" sz="4000" dirty="0">
                <a:solidFill>
                  <a:schemeClr val="bg1"/>
                </a:solidFill>
                <a:ea typeface="Helvetica" charset="0"/>
                <a:cs typeface="Helvetica" charset="0"/>
              </a:rPr>
              <a:t> </a:t>
            </a:r>
            <a:r>
              <a:rPr lang="en-US" altLang="zh-CN" sz="4000" dirty="0">
                <a:solidFill>
                  <a:schemeClr val="bg1"/>
                </a:solidFill>
                <a:ea typeface="Helvetica" charset="0"/>
                <a:cs typeface="Helvetica" charset="0"/>
              </a:rPr>
              <a:t>Skeletons</a:t>
            </a:r>
            <a:endParaRPr lang="en-US" sz="4000" dirty="0">
              <a:solidFill>
                <a:schemeClr val="bg1"/>
              </a:solidFill>
              <a:ea typeface="Helvetica" charset="0"/>
              <a:cs typeface="Helvetica" charset="0"/>
            </a:endParaRPr>
          </a:p>
        </p:txBody>
      </p:sp>
      <p:sp>
        <p:nvSpPr>
          <p:cNvPr id="3" name="Subtitle 2"/>
          <p:cNvSpPr>
            <a:spLocks noGrp="1"/>
          </p:cNvSpPr>
          <p:nvPr>
            <p:ph type="subTitle" idx="1"/>
          </p:nvPr>
        </p:nvSpPr>
        <p:spPr>
          <a:xfrm>
            <a:off x="618679" y="2977800"/>
            <a:ext cx="7944641" cy="662249"/>
          </a:xfrm>
        </p:spPr>
        <p:txBody>
          <a:bodyPr>
            <a:noAutofit/>
          </a:bodyPr>
          <a:lstStyle/>
          <a:p>
            <a:r>
              <a:rPr lang="en-US" altLang="zh-CN" sz="2000" dirty="0">
                <a:solidFill>
                  <a:schemeClr val="bg1"/>
                </a:solidFill>
              </a:rPr>
              <a:t>Yonglong</a:t>
            </a:r>
            <a:r>
              <a:rPr lang="zh-CN" altLang="en-US" sz="2000" dirty="0">
                <a:solidFill>
                  <a:schemeClr val="bg1"/>
                </a:solidFill>
              </a:rPr>
              <a:t> </a:t>
            </a:r>
            <a:r>
              <a:rPr lang="en-US" altLang="zh-CN" sz="2000" dirty="0">
                <a:solidFill>
                  <a:schemeClr val="bg1"/>
                </a:solidFill>
              </a:rPr>
              <a:t>Tian</a:t>
            </a:r>
            <a:r>
              <a:rPr lang="zh-CN" altLang="en-US" sz="2000" dirty="0">
                <a:solidFill>
                  <a:schemeClr val="bg1"/>
                </a:solidFill>
              </a:rPr>
              <a:t>     </a:t>
            </a:r>
            <a:r>
              <a:rPr lang="en-US" altLang="zh-CN" sz="2000" dirty="0">
                <a:solidFill>
                  <a:schemeClr val="bg1"/>
                </a:solidFill>
              </a:rPr>
              <a:t>Hang</a:t>
            </a:r>
            <a:r>
              <a:rPr lang="zh-CN" altLang="en-US" sz="2000" dirty="0">
                <a:solidFill>
                  <a:schemeClr val="bg1"/>
                </a:solidFill>
              </a:rPr>
              <a:t> </a:t>
            </a:r>
            <a:r>
              <a:rPr lang="en-US" altLang="zh-CN" sz="2000" dirty="0">
                <a:solidFill>
                  <a:schemeClr val="bg1"/>
                </a:solidFill>
              </a:rPr>
              <a:t>Zhao</a:t>
            </a:r>
            <a:r>
              <a:rPr lang="zh-CN" altLang="en-US" sz="2000" dirty="0">
                <a:solidFill>
                  <a:schemeClr val="bg1"/>
                </a:solidFill>
              </a:rPr>
              <a:t>     </a:t>
            </a:r>
            <a:r>
              <a:rPr lang="en-US" altLang="zh-CN" sz="2000" dirty="0">
                <a:solidFill>
                  <a:schemeClr val="bg1"/>
                </a:solidFill>
              </a:rPr>
              <a:t>Mohammad</a:t>
            </a:r>
            <a:r>
              <a:rPr lang="zh-CN" altLang="en-US" sz="2000" dirty="0">
                <a:solidFill>
                  <a:schemeClr val="bg1"/>
                </a:solidFill>
              </a:rPr>
              <a:t> </a:t>
            </a:r>
            <a:r>
              <a:rPr lang="en-US" altLang="zh-CN" sz="2000" dirty="0">
                <a:solidFill>
                  <a:schemeClr val="bg1"/>
                </a:solidFill>
              </a:rPr>
              <a:t>Alsheikh</a:t>
            </a:r>
            <a:r>
              <a:rPr lang="zh-CN" altLang="en-US" sz="2000" dirty="0">
                <a:solidFill>
                  <a:schemeClr val="bg1"/>
                </a:solidFill>
              </a:rPr>
              <a:t>     </a:t>
            </a:r>
            <a:r>
              <a:rPr lang="en-US" altLang="zh-CN" sz="2000" dirty="0">
                <a:solidFill>
                  <a:schemeClr val="bg1"/>
                </a:solidFill>
              </a:rPr>
              <a:t>Tianhong</a:t>
            </a:r>
            <a:r>
              <a:rPr lang="zh-CN" altLang="en-US" sz="2000" dirty="0">
                <a:solidFill>
                  <a:schemeClr val="bg1"/>
                </a:solidFill>
              </a:rPr>
              <a:t> </a:t>
            </a:r>
            <a:r>
              <a:rPr lang="en-US" altLang="zh-CN" sz="2000" dirty="0">
                <a:solidFill>
                  <a:schemeClr val="bg1"/>
                </a:solidFill>
              </a:rPr>
              <a:t>Li</a:t>
            </a:r>
            <a:endParaRPr lang="zh-CN" altLang="en-US" sz="2000" dirty="0">
              <a:solidFill>
                <a:schemeClr val="bg1"/>
              </a:solidFill>
            </a:endParaRPr>
          </a:p>
          <a:p>
            <a:r>
              <a:rPr lang="en-US" altLang="zh-CN" sz="2000" dirty="0">
                <a:solidFill>
                  <a:schemeClr val="bg1"/>
                </a:solidFill>
              </a:rPr>
              <a:t>Rumen</a:t>
            </a:r>
            <a:r>
              <a:rPr lang="zh-CN" altLang="en-US" sz="2000" dirty="0">
                <a:solidFill>
                  <a:schemeClr val="bg1"/>
                </a:solidFill>
              </a:rPr>
              <a:t> </a:t>
            </a:r>
            <a:r>
              <a:rPr lang="en-US" altLang="zh-CN" sz="2000" dirty="0">
                <a:solidFill>
                  <a:schemeClr val="bg1"/>
                </a:solidFill>
              </a:rPr>
              <a:t>Hristov</a:t>
            </a:r>
            <a:r>
              <a:rPr lang="zh-CN" altLang="en-US" sz="2000" dirty="0">
                <a:solidFill>
                  <a:schemeClr val="bg1"/>
                </a:solidFill>
              </a:rPr>
              <a:t>     </a:t>
            </a:r>
            <a:r>
              <a:rPr lang="en-US" altLang="zh-CN" sz="2000" dirty="0">
                <a:solidFill>
                  <a:schemeClr val="bg1"/>
                </a:solidFill>
              </a:rPr>
              <a:t>Zachary</a:t>
            </a:r>
            <a:r>
              <a:rPr lang="zh-CN" altLang="en-US" sz="2000" dirty="0">
                <a:solidFill>
                  <a:schemeClr val="bg1"/>
                </a:solidFill>
              </a:rPr>
              <a:t> </a:t>
            </a:r>
            <a:r>
              <a:rPr lang="en-US" altLang="zh-CN" sz="2000" dirty="0">
                <a:solidFill>
                  <a:schemeClr val="bg1"/>
                </a:solidFill>
              </a:rPr>
              <a:t>Kabelac</a:t>
            </a:r>
            <a:r>
              <a:rPr lang="zh-CN" altLang="en-US" sz="2000" dirty="0">
                <a:solidFill>
                  <a:schemeClr val="bg1"/>
                </a:solidFill>
              </a:rPr>
              <a:t>    </a:t>
            </a:r>
            <a:r>
              <a:rPr lang="en-US" altLang="zh-CN" sz="2000" dirty="0">
                <a:solidFill>
                  <a:schemeClr val="bg1"/>
                </a:solidFill>
              </a:rPr>
              <a:t>Dina</a:t>
            </a:r>
            <a:r>
              <a:rPr lang="zh-CN" altLang="en-US" sz="2000" dirty="0">
                <a:solidFill>
                  <a:schemeClr val="bg1"/>
                </a:solidFill>
              </a:rPr>
              <a:t> </a:t>
            </a:r>
            <a:r>
              <a:rPr lang="en-US" altLang="zh-CN" sz="2000" dirty="0">
                <a:solidFill>
                  <a:schemeClr val="bg1"/>
                </a:solidFill>
              </a:rPr>
              <a:t>Katabi</a:t>
            </a:r>
            <a:r>
              <a:rPr lang="zh-CN" altLang="en-US" sz="2000" dirty="0">
                <a:solidFill>
                  <a:schemeClr val="bg1"/>
                </a:solidFill>
              </a:rPr>
              <a:t>     </a:t>
            </a:r>
            <a:r>
              <a:rPr lang="en-US" altLang="zh-CN" sz="2000" dirty="0">
                <a:solidFill>
                  <a:schemeClr val="bg1"/>
                </a:solidFill>
              </a:rPr>
              <a:t>Antonio</a:t>
            </a:r>
            <a:r>
              <a:rPr lang="zh-CN" altLang="en-US" sz="2000" dirty="0">
                <a:solidFill>
                  <a:schemeClr val="bg1"/>
                </a:solidFill>
              </a:rPr>
              <a:t> </a:t>
            </a:r>
            <a:r>
              <a:rPr lang="en-US" altLang="zh-CN" sz="2000" dirty="0">
                <a:solidFill>
                  <a:schemeClr val="bg1"/>
                </a:solidFill>
              </a:rPr>
              <a:t>Torralba</a:t>
            </a:r>
            <a:endParaRPr lang="en-US" sz="2000" dirty="0">
              <a:solidFill>
                <a:schemeClr val="bg1"/>
              </a:solidFill>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r="55498"/>
          <a:stretch/>
        </p:blipFill>
        <p:spPr>
          <a:xfrm>
            <a:off x="3926630" y="4173152"/>
            <a:ext cx="1328738" cy="666728"/>
          </a:xfrm>
          <a:prstGeom prst="rect">
            <a:avLst/>
          </a:prstGeom>
        </p:spPr>
      </p:pic>
      <p:sp>
        <p:nvSpPr>
          <p:cNvPr id="11" name="Subtitle 2"/>
          <p:cNvSpPr txBox="1">
            <a:spLocks/>
          </p:cNvSpPr>
          <p:nvPr/>
        </p:nvSpPr>
        <p:spPr>
          <a:xfrm>
            <a:off x="1885856" y="2243142"/>
            <a:ext cx="5145206" cy="503197"/>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sz="2400" dirty="0">
                <a:solidFill>
                  <a:schemeClr val="bg1"/>
                </a:solidFill>
                <a:latin typeface="+mj-lt"/>
                <a:ea typeface="Helvetica" charset="0"/>
                <a:cs typeface="Helvetica" charset="0"/>
              </a:rPr>
              <a:t>Mingmin Zhao</a:t>
            </a:r>
          </a:p>
        </p:txBody>
      </p:sp>
    </p:spTree>
    <p:extLst>
      <p:ext uri="{BB962C8B-B14F-4D97-AF65-F5344CB8AC3E}">
        <p14:creationId xmlns:p14="http://schemas.microsoft.com/office/powerpoint/2010/main" val="5006241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08040" y="236556"/>
            <a:ext cx="8746091" cy="511602"/>
          </a:xfrm>
        </p:spPr>
        <p:txBody>
          <a:bodyPr/>
          <a:lstStyle/>
          <a:p>
            <a:r>
              <a:rPr lang="en-US" altLang="zh-CN" dirty="0">
                <a:solidFill>
                  <a:schemeClr val="bg1"/>
                </a:solidFill>
              </a:rPr>
              <a:t>Problem Statement: Estimate </a:t>
            </a:r>
            <a:r>
              <a:rPr lang="en-US" altLang="zh-CN">
                <a:solidFill>
                  <a:schemeClr val="bg1"/>
                </a:solidFill>
              </a:rPr>
              <a:t>Skeleton from </a:t>
            </a:r>
            <a:r>
              <a:rPr lang="en-US" altLang="zh-CN" dirty="0">
                <a:solidFill>
                  <a:schemeClr val="bg1"/>
                </a:solidFill>
              </a:rPr>
              <a:t>RF</a:t>
            </a:r>
            <a:endParaRPr lang="en-US" dirty="0">
              <a:solidFill>
                <a:schemeClr val="bg1"/>
              </a:solidFill>
            </a:endParaRPr>
          </a:p>
        </p:txBody>
      </p:sp>
      <p:sp>
        <p:nvSpPr>
          <p:cNvPr id="28" name="Right Arrow 27"/>
          <p:cNvSpPr/>
          <p:nvPr/>
        </p:nvSpPr>
        <p:spPr>
          <a:xfrm>
            <a:off x="2763428" y="2555529"/>
            <a:ext cx="2430313" cy="329882"/>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a:off x="1078539" y="2403943"/>
            <a:ext cx="1290423" cy="1040820"/>
            <a:chOff x="887817" y="2566347"/>
            <a:chExt cx="1290423" cy="1040820"/>
          </a:xfrm>
        </p:grpSpPr>
        <p:grpSp>
          <p:nvGrpSpPr>
            <p:cNvPr id="2" name="Group 1"/>
            <p:cNvGrpSpPr/>
            <p:nvPr/>
          </p:nvGrpSpPr>
          <p:grpSpPr>
            <a:xfrm>
              <a:off x="907507" y="2566347"/>
              <a:ext cx="1270733" cy="646357"/>
              <a:chOff x="1057854" y="3203899"/>
              <a:chExt cx="1270733" cy="646357"/>
            </a:xfrm>
          </p:grpSpPr>
          <p:pic>
            <p:nvPicPr>
              <p:cNvPr id="27" name="Picture 26"/>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057854" y="3210176"/>
                <a:ext cx="640080" cy="640080"/>
              </a:xfrm>
              <a:prstGeom prst="rect">
                <a:avLst/>
              </a:prstGeom>
            </p:spPr>
          </p:pic>
          <p:pic>
            <p:nvPicPr>
              <p:cNvPr id="29" name="Picture 28"/>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688507" y="3203899"/>
                <a:ext cx="640080" cy="640080"/>
              </a:xfrm>
              <a:prstGeom prst="rect">
                <a:avLst/>
              </a:prstGeom>
            </p:spPr>
          </p:pic>
        </p:grpSp>
        <p:sp>
          <p:nvSpPr>
            <p:cNvPr id="31" name="TextBox 30"/>
            <p:cNvSpPr txBox="1"/>
            <p:nvPr/>
          </p:nvSpPr>
          <p:spPr>
            <a:xfrm>
              <a:off x="887817" y="3237835"/>
              <a:ext cx="1274708" cy="369332"/>
            </a:xfrm>
            <a:prstGeom prst="rect">
              <a:avLst/>
            </a:prstGeom>
            <a:noFill/>
          </p:spPr>
          <p:txBody>
            <a:bodyPr wrap="none" rtlCol="0">
              <a:spAutoFit/>
            </a:bodyPr>
            <a:lstStyle/>
            <a:p>
              <a:r>
                <a:rPr lang="en-US" altLang="zh-CN" sz="1800" dirty="0">
                  <a:solidFill>
                    <a:schemeClr val="bg1"/>
                  </a:solidFill>
                </a:rPr>
                <a:t>RF signals</a:t>
              </a:r>
              <a:endParaRPr lang="en-US" sz="1800" dirty="0">
                <a:solidFill>
                  <a:schemeClr val="bg1"/>
                </a:solidFill>
              </a:endParaRPr>
            </a:p>
          </p:txBody>
        </p:sp>
      </p:grpSp>
      <p:grpSp>
        <p:nvGrpSpPr>
          <p:cNvPr id="9" name="Group 8"/>
          <p:cNvGrpSpPr/>
          <p:nvPr/>
        </p:nvGrpSpPr>
        <p:grpSpPr>
          <a:xfrm>
            <a:off x="5371689" y="1601772"/>
            <a:ext cx="1082348" cy="2632776"/>
            <a:chOff x="6331719" y="1670031"/>
            <a:chExt cx="1082348" cy="2632776"/>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0356" y="1686920"/>
              <a:ext cx="925074" cy="2248571"/>
            </a:xfrm>
            <a:prstGeom prst="rect">
              <a:avLst/>
            </a:prstGeom>
          </p:spPr>
        </p:pic>
        <p:grpSp>
          <p:nvGrpSpPr>
            <p:cNvPr id="6" name="Group 5"/>
            <p:cNvGrpSpPr/>
            <p:nvPr/>
          </p:nvGrpSpPr>
          <p:grpSpPr>
            <a:xfrm>
              <a:off x="6400568" y="1670031"/>
              <a:ext cx="926151" cy="2246608"/>
              <a:chOff x="3990821" y="1674099"/>
              <a:chExt cx="926151" cy="2246608"/>
            </a:xfrm>
          </p:grpSpPr>
          <p:sp>
            <p:nvSpPr>
              <p:cNvPr id="8" name="Oval 7"/>
              <p:cNvSpPr/>
              <p:nvPr/>
            </p:nvSpPr>
            <p:spPr>
              <a:xfrm>
                <a:off x="4293242" y="1674099"/>
                <a:ext cx="77330" cy="714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610681" y="1983212"/>
                <a:ext cx="77330" cy="714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229671" y="1980233"/>
                <a:ext cx="77330" cy="714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407212" y="1977889"/>
                <a:ext cx="77330" cy="714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4762704" y="2372189"/>
                <a:ext cx="77330" cy="714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523453" y="2727010"/>
                <a:ext cx="77330" cy="714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4131079" y="2351418"/>
                <a:ext cx="77330" cy="714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274558" y="2724348"/>
                <a:ext cx="77330" cy="714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257232" y="3849279"/>
                <a:ext cx="77330" cy="714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3990821" y="2649042"/>
                <a:ext cx="77330" cy="714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4377978" y="3232301"/>
                <a:ext cx="77330" cy="714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4839642" y="2748815"/>
                <a:ext cx="77330" cy="714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4472526" y="3237025"/>
                <a:ext cx="77330" cy="714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4655716" y="3613824"/>
                <a:ext cx="77330" cy="714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TextBox 31"/>
            <p:cNvSpPr txBox="1"/>
            <p:nvPr/>
          </p:nvSpPr>
          <p:spPr>
            <a:xfrm>
              <a:off x="6331719" y="3933475"/>
              <a:ext cx="1082348" cy="369332"/>
            </a:xfrm>
            <a:prstGeom prst="rect">
              <a:avLst/>
            </a:prstGeom>
            <a:noFill/>
          </p:spPr>
          <p:txBody>
            <a:bodyPr wrap="none" rtlCol="0">
              <a:spAutoFit/>
            </a:bodyPr>
            <a:lstStyle/>
            <a:p>
              <a:r>
                <a:rPr lang="en-US" sz="1800">
                  <a:solidFill>
                    <a:schemeClr val="bg1"/>
                  </a:solidFill>
                </a:rPr>
                <a:t>Skeleton</a:t>
              </a:r>
              <a:endParaRPr lang="en-US" sz="1800" dirty="0">
                <a:solidFill>
                  <a:schemeClr val="bg1"/>
                </a:solidFill>
              </a:endParaRPr>
            </a:p>
          </p:txBody>
        </p:sp>
      </p:grpSp>
      <p:sp>
        <p:nvSpPr>
          <p:cNvPr id="33" name="Content Placeholder 1"/>
          <p:cNvSpPr>
            <a:spLocks noGrp="1"/>
          </p:cNvSpPr>
          <p:nvPr>
            <p:ph idx="1"/>
          </p:nvPr>
        </p:nvSpPr>
        <p:spPr>
          <a:xfrm>
            <a:off x="6545477" y="1720832"/>
            <a:ext cx="2451187" cy="2632776"/>
          </a:xfrm>
        </p:spPr>
        <p:txBody>
          <a:bodyPr>
            <a:normAutofit/>
          </a:bodyPr>
          <a:lstStyle/>
          <a:p>
            <a:pPr marL="0" indent="0">
              <a:buNone/>
            </a:pPr>
            <a:r>
              <a:rPr lang="en-US" sz="2000" dirty="0">
                <a:solidFill>
                  <a:schemeClr val="bg1"/>
                </a:solidFill>
              </a:rPr>
              <a:t>14 body keypoints:</a:t>
            </a:r>
          </a:p>
          <a:p>
            <a:r>
              <a:rPr lang="en-US" sz="2000" dirty="0">
                <a:solidFill>
                  <a:schemeClr val="bg1"/>
                </a:solidFill>
              </a:rPr>
              <a:t>Head</a:t>
            </a:r>
          </a:p>
          <a:p>
            <a:r>
              <a:rPr lang="en-US" sz="2000" dirty="0">
                <a:solidFill>
                  <a:schemeClr val="bg1"/>
                </a:solidFill>
              </a:rPr>
              <a:t>Neck</a:t>
            </a:r>
          </a:p>
          <a:p>
            <a:r>
              <a:rPr lang="en-US" sz="2000" dirty="0">
                <a:solidFill>
                  <a:schemeClr val="bg1"/>
                </a:solidFill>
              </a:rPr>
              <a:t>Shoulders</a:t>
            </a:r>
          </a:p>
          <a:p>
            <a:r>
              <a:rPr lang="en-US" sz="2000" dirty="0">
                <a:solidFill>
                  <a:schemeClr val="bg1"/>
                </a:solidFill>
              </a:rPr>
              <a:t>Elbows</a:t>
            </a:r>
          </a:p>
          <a:p>
            <a:r>
              <a:rPr lang="en-US" sz="2000" dirty="0">
                <a:solidFill>
                  <a:schemeClr val="bg1"/>
                </a:solidFill>
              </a:rPr>
              <a:t>etc.</a:t>
            </a:r>
          </a:p>
        </p:txBody>
      </p:sp>
    </p:spTree>
    <p:extLst>
      <p:ext uri="{BB962C8B-B14F-4D97-AF65-F5344CB8AC3E}">
        <p14:creationId xmlns:p14="http://schemas.microsoft.com/office/powerpoint/2010/main" val="82979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3" grpId="0" uiExpan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0573" y="236556"/>
            <a:ext cx="8599990" cy="511602"/>
          </a:xfrm>
        </p:spPr>
        <p:txBody>
          <a:bodyPr/>
          <a:lstStyle/>
          <a:p>
            <a:r>
              <a:rPr lang="en-US" altLang="zh-CN" dirty="0">
                <a:solidFill>
                  <a:schemeClr val="bg1"/>
                </a:solidFill>
              </a:rPr>
              <a:t>Specularity of Human Body</a:t>
            </a:r>
            <a:endParaRPr lang="en-US" dirty="0">
              <a:solidFill>
                <a:schemeClr val="bg1"/>
              </a:solidFill>
            </a:endParaRPr>
          </a:p>
        </p:txBody>
      </p:sp>
      <p:sp>
        <p:nvSpPr>
          <p:cNvPr id="12" name="Isosceles Triangle 1"/>
          <p:cNvSpPr/>
          <p:nvPr/>
        </p:nvSpPr>
        <p:spPr>
          <a:xfrm rot="16851832">
            <a:off x="3694779" y="663373"/>
            <a:ext cx="1891585" cy="5005233"/>
          </a:xfrm>
          <a:custGeom>
            <a:avLst/>
            <a:gdLst/>
            <a:ahLst/>
            <a:cxnLst/>
            <a:rect l="l" t="t" r="r" b="b"/>
            <a:pathLst>
              <a:path w="2202263" h="4729081">
                <a:moveTo>
                  <a:pt x="2202263" y="4708805"/>
                </a:moveTo>
                <a:lnTo>
                  <a:pt x="2164291" y="4687771"/>
                </a:lnTo>
                <a:cubicBezTo>
                  <a:pt x="1833427" y="4522850"/>
                  <a:pt x="1389184" y="4441803"/>
                  <a:pt x="909984" y="4483722"/>
                </a:cubicBezTo>
                <a:cubicBezTo>
                  <a:pt x="610485" y="4509922"/>
                  <a:pt x="332772" y="4581054"/>
                  <a:pt x="94045" y="4684396"/>
                </a:cubicBezTo>
                <a:lnTo>
                  <a:pt x="0" y="4729081"/>
                </a:lnTo>
                <a:lnTo>
                  <a:pt x="1103497" y="0"/>
                </a:lnTo>
                <a:close/>
              </a:path>
            </a:pathLst>
          </a:custGeom>
          <a:solidFill>
            <a:schemeClr val="accent1">
              <a:lumMod val="60000"/>
              <a:lumOff val="40000"/>
              <a:alpha val="50000"/>
            </a:schemeClr>
          </a:solidFill>
          <a:ln>
            <a:noFill/>
          </a:ln>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995" fontAlgn="auto">
              <a:spcBef>
                <a:spcPts val="0"/>
              </a:spcBef>
              <a:spcAft>
                <a:spcPts val="0"/>
              </a:spcAft>
            </a:pPr>
            <a:endParaRPr lang="en-US" sz="2000">
              <a:solidFill>
                <a:srgbClr val="FFFFFF"/>
              </a:solidFill>
            </a:endParaRPr>
          </a:p>
        </p:txBody>
      </p:sp>
      <p:sp>
        <p:nvSpPr>
          <p:cNvPr id="13" name="Isosceles Triangle 3"/>
          <p:cNvSpPr/>
          <p:nvPr/>
        </p:nvSpPr>
        <p:spPr>
          <a:xfrm rot="9314203">
            <a:off x="6289493" y="773440"/>
            <a:ext cx="417965" cy="2349269"/>
          </a:xfrm>
          <a:custGeom>
            <a:avLst/>
            <a:gdLst/>
            <a:ahLst/>
            <a:cxnLst/>
            <a:rect l="l" t="t" r="r" b="b"/>
            <a:pathLst>
              <a:path w="486612" h="2735117">
                <a:moveTo>
                  <a:pt x="0" y="2735117"/>
                </a:moveTo>
                <a:lnTo>
                  <a:pt x="209716" y="86913"/>
                </a:lnTo>
                <a:lnTo>
                  <a:pt x="232110" y="58232"/>
                </a:lnTo>
                <a:lnTo>
                  <a:pt x="270012" y="0"/>
                </a:lnTo>
                <a:lnTo>
                  <a:pt x="486612" y="2735117"/>
                </a:lnTo>
                <a:close/>
              </a:path>
            </a:pathLst>
          </a:custGeom>
          <a:solidFill>
            <a:schemeClr val="accent1">
              <a:lumMod val="60000"/>
              <a:lumOff val="40000"/>
              <a:alpha val="50000"/>
            </a:schemeClr>
          </a:solidFill>
          <a:ln>
            <a:noFill/>
          </a:ln>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995" fontAlgn="auto">
              <a:spcBef>
                <a:spcPts val="0"/>
              </a:spcBef>
              <a:spcAft>
                <a:spcPts val="0"/>
              </a:spcAft>
            </a:pPr>
            <a:endParaRPr lang="en-US" sz="2000">
              <a:solidFill>
                <a:srgbClr val="FFFFFF"/>
              </a:solidFill>
            </a:endParaRPr>
          </a:p>
        </p:txBody>
      </p:sp>
      <p:cxnSp>
        <p:nvCxnSpPr>
          <p:cNvPr id="42" name="Curved Connector 41"/>
          <p:cNvCxnSpPr/>
          <p:nvPr/>
        </p:nvCxnSpPr>
        <p:spPr>
          <a:xfrm rot="16200000" flipH="1">
            <a:off x="5733285" y="1882034"/>
            <a:ext cx="434396" cy="930682"/>
          </a:xfrm>
          <a:prstGeom prst="curvedConnector2">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6" name="Isosceles Triangle 3"/>
          <p:cNvSpPr/>
          <p:nvPr/>
        </p:nvSpPr>
        <p:spPr>
          <a:xfrm rot="14445435" flipV="1">
            <a:off x="5740236" y="3523414"/>
            <a:ext cx="417965" cy="1939276"/>
          </a:xfrm>
          <a:custGeom>
            <a:avLst/>
            <a:gdLst/>
            <a:ahLst/>
            <a:cxnLst/>
            <a:rect l="l" t="t" r="r" b="b"/>
            <a:pathLst>
              <a:path w="486612" h="2735117">
                <a:moveTo>
                  <a:pt x="0" y="2735117"/>
                </a:moveTo>
                <a:lnTo>
                  <a:pt x="209716" y="86913"/>
                </a:lnTo>
                <a:lnTo>
                  <a:pt x="232110" y="58232"/>
                </a:lnTo>
                <a:lnTo>
                  <a:pt x="270012" y="0"/>
                </a:lnTo>
                <a:lnTo>
                  <a:pt x="486612" y="2735117"/>
                </a:lnTo>
                <a:close/>
              </a:path>
            </a:pathLst>
          </a:custGeom>
          <a:solidFill>
            <a:schemeClr val="accent1">
              <a:lumMod val="60000"/>
              <a:lumOff val="40000"/>
              <a:alpha val="50000"/>
            </a:schemeClr>
          </a:solidFill>
          <a:ln>
            <a:noFill/>
          </a:ln>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995" fontAlgn="auto">
              <a:spcBef>
                <a:spcPts val="0"/>
              </a:spcBef>
              <a:spcAft>
                <a:spcPts val="0"/>
              </a:spcAft>
            </a:pPr>
            <a:endParaRPr lang="en-US" sz="2000">
              <a:solidFill>
                <a:srgbClr val="FFFFFF"/>
              </a:solidFill>
            </a:endParaRPr>
          </a:p>
        </p:txBody>
      </p:sp>
      <p:grpSp>
        <p:nvGrpSpPr>
          <p:cNvPr id="47" name="Group 46"/>
          <p:cNvGrpSpPr>
            <a:grpSpLocks noChangeAspect="1"/>
          </p:cNvGrpSpPr>
          <p:nvPr/>
        </p:nvGrpSpPr>
        <p:grpSpPr>
          <a:xfrm rot="16798721" flipH="1">
            <a:off x="4410616" y="826473"/>
            <a:ext cx="263583" cy="4594843"/>
            <a:chOff x="7311571" y="1246393"/>
            <a:chExt cx="526144" cy="4860295"/>
          </a:xfrm>
          <a:solidFill>
            <a:schemeClr val="accent1">
              <a:lumMod val="60000"/>
              <a:lumOff val="40000"/>
            </a:schemeClr>
          </a:solidFill>
          <a:effectLst/>
        </p:grpSpPr>
        <p:sp>
          <p:nvSpPr>
            <p:cNvPr id="48" name="Isosceles Triangle 30"/>
            <p:cNvSpPr/>
            <p:nvPr/>
          </p:nvSpPr>
          <p:spPr>
            <a:xfrm>
              <a:off x="7311571" y="1246393"/>
              <a:ext cx="526143" cy="2437694"/>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995" fontAlgn="auto">
                <a:spcBef>
                  <a:spcPts val="0"/>
                </a:spcBef>
                <a:spcAft>
                  <a:spcPts val="0"/>
                </a:spcAft>
              </a:pPr>
              <a:endParaRPr lang="en-US" sz="2000">
                <a:solidFill>
                  <a:srgbClr val="FFFFFF"/>
                </a:solidFill>
              </a:endParaRPr>
            </a:p>
          </p:txBody>
        </p:sp>
        <p:sp>
          <p:nvSpPr>
            <p:cNvPr id="49" name="Oval 22"/>
            <p:cNvSpPr/>
            <p:nvPr/>
          </p:nvSpPr>
          <p:spPr>
            <a:xfrm>
              <a:off x="7311571" y="3675545"/>
              <a:ext cx="526144" cy="2431143"/>
            </a:xfrm>
            <a:custGeom>
              <a:avLst/>
              <a:gdLst/>
              <a:ahLst/>
              <a:cxnLst/>
              <a:rect l="l" t="t" r="r" b="b"/>
              <a:pathLst>
                <a:path w="526144" h="2431143">
                  <a:moveTo>
                    <a:pt x="607" y="0"/>
                  </a:moveTo>
                  <a:lnTo>
                    <a:pt x="525538" y="0"/>
                  </a:lnTo>
                  <a:lnTo>
                    <a:pt x="526144" y="106125"/>
                  </a:lnTo>
                  <a:cubicBezTo>
                    <a:pt x="526144" y="1390197"/>
                    <a:pt x="408363" y="2431143"/>
                    <a:pt x="263072" y="2431143"/>
                  </a:cubicBezTo>
                  <a:cubicBezTo>
                    <a:pt x="117781" y="2431143"/>
                    <a:pt x="0" y="1390197"/>
                    <a:pt x="0" y="106125"/>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995" fontAlgn="auto">
                <a:spcBef>
                  <a:spcPts val="0"/>
                </a:spcBef>
                <a:spcAft>
                  <a:spcPts val="0"/>
                </a:spcAft>
              </a:pPr>
              <a:endParaRPr lang="en-US" sz="2000">
                <a:solidFill>
                  <a:srgbClr val="FFFFFF"/>
                </a:solidFill>
              </a:endParaRPr>
            </a:p>
          </p:txBody>
        </p:sp>
      </p:grpSp>
      <p:cxnSp>
        <p:nvCxnSpPr>
          <p:cNvPr id="50" name="Straight Arrow Connector 49"/>
          <p:cNvCxnSpPr/>
          <p:nvPr/>
        </p:nvCxnSpPr>
        <p:spPr>
          <a:xfrm flipH="1">
            <a:off x="5886910" y="4036973"/>
            <a:ext cx="874077" cy="501717"/>
          </a:xfrm>
          <a:prstGeom prst="straightConnector1">
            <a:avLst/>
          </a:prstGeom>
          <a:ln w="38100" cmpd="sng">
            <a:solidFill>
              <a:schemeClr val="accent1">
                <a:lumMod val="60000"/>
                <a:lumOff val="40000"/>
              </a:schemeClr>
            </a:solidFill>
            <a:prstDash val="sysDash"/>
            <a:tailEnd type="arrow"/>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rot="600000" flipH="1">
            <a:off x="5902693" y="3449292"/>
            <a:ext cx="922743" cy="0"/>
          </a:xfrm>
          <a:prstGeom prst="straightConnector1">
            <a:avLst/>
          </a:prstGeom>
          <a:ln w="38100" cmpd="sng">
            <a:solidFill>
              <a:srgbClr val="000000"/>
            </a:solidFill>
            <a:prstDash val="sysDash"/>
            <a:tailEnd type="arrow"/>
          </a:ln>
          <a:effectLst/>
        </p:spPr>
        <p:style>
          <a:lnRef idx="2">
            <a:schemeClr val="accent1"/>
          </a:lnRef>
          <a:fillRef idx="0">
            <a:schemeClr val="accent1"/>
          </a:fillRef>
          <a:effectRef idx="1">
            <a:schemeClr val="accent1"/>
          </a:effectRef>
          <a:fontRef idx="minor">
            <a:schemeClr val="tx1"/>
          </a:fontRef>
        </p:style>
      </p:cxnSp>
      <p:sp>
        <p:nvSpPr>
          <p:cNvPr id="54" name="Block Arc 53"/>
          <p:cNvSpPr/>
          <p:nvPr/>
        </p:nvSpPr>
        <p:spPr>
          <a:xfrm rot="16023808">
            <a:off x="6623247" y="2425075"/>
            <a:ext cx="3239362" cy="2944211"/>
          </a:xfrm>
          <a:prstGeom prst="blockArc">
            <a:avLst>
              <a:gd name="adj1" fmla="val 14744734"/>
              <a:gd name="adj2" fmla="val 19407875"/>
              <a:gd name="adj3" fmla="val 6439"/>
            </a:avLst>
          </a:prstGeom>
          <a:solidFill>
            <a:srgbClr val="BFBFB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995" fontAlgn="auto">
              <a:spcBef>
                <a:spcPts val="0"/>
              </a:spcBef>
              <a:spcAft>
                <a:spcPts val="0"/>
              </a:spcAft>
            </a:pPr>
            <a:endParaRPr lang="en-US" sz="2000">
              <a:solidFill>
                <a:srgbClr val="FFFFFF"/>
              </a:solidFill>
            </a:endParaRPr>
          </a:p>
        </p:txBody>
      </p:sp>
      <p:cxnSp>
        <p:nvCxnSpPr>
          <p:cNvPr id="58" name="Straight Connector 57"/>
          <p:cNvCxnSpPr>
            <a:cxnSpLocks noChangeAspect="1"/>
          </p:cNvCxnSpPr>
          <p:nvPr/>
        </p:nvCxnSpPr>
        <p:spPr>
          <a:xfrm rot="5400000">
            <a:off x="6408349" y="3437175"/>
            <a:ext cx="785404" cy="154426"/>
          </a:xfrm>
          <a:prstGeom prst="line">
            <a:avLst/>
          </a:prstGeom>
          <a:ln w="19050"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a:stCxn id="33" idx="5"/>
          </p:cNvCxnSpPr>
          <p:nvPr/>
        </p:nvCxnSpPr>
        <p:spPr>
          <a:xfrm>
            <a:off x="2133011" y="2684854"/>
            <a:ext cx="4853210" cy="324155"/>
          </a:xfrm>
          <a:prstGeom prst="straightConnector1">
            <a:avLst/>
          </a:prstGeom>
          <a:ln w="38100" cmpd="sng">
            <a:solidFill>
              <a:schemeClr val="accent1">
                <a:lumMod val="60000"/>
                <a:lumOff val="40000"/>
              </a:schemeClr>
            </a:solidFill>
            <a:prstDash val="sysDash"/>
            <a:tailEnd type="arrow"/>
          </a:ln>
          <a:effectLst/>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a:stCxn id="33" idx="5"/>
          </p:cNvCxnSpPr>
          <p:nvPr/>
        </p:nvCxnSpPr>
        <p:spPr>
          <a:xfrm>
            <a:off x="2133011" y="2684854"/>
            <a:ext cx="4627976" cy="1327476"/>
          </a:xfrm>
          <a:prstGeom prst="straightConnector1">
            <a:avLst/>
          </a:prstGeom>
          <a:ln w="38100" cmpd="sng">
            <a:solidFill>
              <a:schemeClr val="accent1">
                <a:lumMod val="60000"/>
                <a:lumOff val="40000"/>
              </a:schemeClr>
            </a:solidFill>
            <a:prstDash val="sysDash"/>
            <a:tailEnd type="arrow"/>
          </a:ln>
          <a:effectLst/>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nvCxnSpPr>
        <p:spPr>
          <a:xfrm flipH="1" flipV="1">
            <a:off x="6555339" y="2098050"/>
            <a:ext cx="428847" cy="885270"/>
          </a:xfrm>
          <a:prstGeom prst="straightConnector1">
            <a:avLst/>
          </a:prstGeom>
          <a:ln w="38100" cmpd="sng">
            <a:solidFill>
              <a:schemeClr val="accent1">
                <a:lumMod val="60000"/>
                <a:lumOff val="40000"/>
              </a:schemeClr>
            </a:solidFill>
            <a:prstDash val="sysDash"/>
            <a:tailEnd type="arrow"/>
          </a:ln>
          <a:effectLst/>
        </p:spPr>
        <p:style>
          <a:lnRef idx="2">
            <a:schemeClr val="accent1"/>
          </a:lnRef>
          <a:fillRef idx="0">
            <a:schemeClr val="accent1"/>
          </a:fillRef>
          <a:effectRef idx="1">
            <a:schemeClr val="accent1"/>
          </a:effectRef>
          <a:fontRef idx="minor">
            <a:schemeClr val="tx1"/>
          </a:fontRef>
        </p:style>
      </p:cxnSp>
      <p:grpSp>
        <p:nvGrpSpPr>
          <p:cNvPr id="78" name="Group 77"/>
          <p:cNvGrpSpPr/>
          <p:nvPr/>
        </p:nvGrpSpPr>
        <p:grpSpPr>
          <a:xfrm>
            <a:off x="1392040" y="1879333"/>
            <a:ext cx="1159292" cy="2237577"/>
            <a:chOff x="1392040" y="1879333"/>
            <a:chExt cx="1159292" cy="2237577"/>
          </a:xfrm>
        </p:grpSpPr>
        <p:grpSp>
          <p:nvGrpSpPr>
            <p:cNvPr id="14" name="Group 13"/>
            <p:cNvGrpSpPr/>
            <p:nvPr/>
          </p:nvGrpSpPr>
          <p:grpSpPr>
            <a:xfrm>
              <a:off x="1800322" y="1879333"/>
              <a:ext cx="393136" cy="1802734"/>
              <a:chOff x="1130055" y="2753532"/>
              <a:chExt cx="457706" cy="2098819"/>
            </a:xfrm>
          </p:grpSpPr>
          <p:grpSp>
            <p:nvGrpSpPr>
              <p:cNvPr id="15" name="Group 14"/>
              <p:cNvGrpSpPr/>
              <p:nvPr/>
            </p:nvGrpSpPr>
            <p:grpSpPr>
              <a:xfrm rot="21545388">
                <a:off x="1161373" y="2753532"/>
                <a:ext cx="426388" cy="386307"/>
                <a:chOff x="4792133" y="1269994"/>
                <a:chExt cx="414868" cy="372539"/>
              </a:xfrm>
              <a:effectLst/>
            </p:grpSpPr>
            <p:cxnSp>
              <p:nvCxnSpPr>
                <p:cNvPr id="38" name="Straight Connector 37"/>
                <p:cNvCxnSpPr/>
                <p:nvPr/>
              </p:nvCxnSpPr>
              <p:spPr>
                <a:xfrm>
                  <a:off x="4792133" y="1642533"/>
                  <a:ext cx="304800" cy="0"/>
                </a:xfrm>
                <a:prstGeom prst="line">
                  <a:avLst/>
                </a:prstGeom>
                <a:ln w="38100" cmpd="sng">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a:stCxn id="19" idx="0"/>
                </p:cNvCxnSpPr>
                <p:nvPr/>
              </p:nvCxnSpPr>
              <p:spPr>
                <a:xfrm>
                  <a:off x="5101168" y="1439328"/>
                  <a:ext cx="0" cy="203205"/>
                </a:xfrm>
                <a:prstGeom prst="line">
                  <a:avLst/>
                </a:prstGeom>
                <a:ln w="3810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41" name="Isosceles Triangle 8"/>
                <p:cNvSpPr/>
                <p:nvPr/>
              </p:nvSpPr>
              <p:spPr>
                <a:xfrm flipV="1">
                  <a:off x="4995334" y="1269994"/>
                  <a:ext cx="211667" cy="169334"/>
                </a:xfrm>
                <a:prstGeom prst="triangle">
                  <a:avLst/>
                </a:prstGeom>
                <a:no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995" fontAlgn="auto">
                    <a:spcBef>
                      <a:spcPts val="0"/>
                    </a:spcBef>
                    <a:spcAft>
                      <a:spcPts val="0"/>
                    </a:spcAft>
                  </a:pPr>
                  <a:endParaRPr lang="en-US" sz="2000">
                    <a:solidFill>
                      <a:srgbClr val="FFFFFF"/>
                    </a:solidFill>
                  </a:endParaRPr>
                </a:p>
              </p:txBody>
            </p:sp>
          </p:grpSp>
          <p:grpSp>
            <p:nvGrpSpPr>
              <p:cNvPr id="16" name="Group 15"/>
              <p:cNvGrpSpPr/>
              <p:nvPr/>
            </p:nvGrpSpPr>
            <p:grpSpPr>
              <a:xfrm rot="21545388">
                <a:off x="1140942" y="3182224"/>
                <a:ext cx="426388" cy="386307"/>
                <a:chOff x="4792133" y="1269994"/>
                <a:chExt cx="414868" cy="372539"/>
              </a:xfrm>
              <a:effectLst/>
            </p:grpSpPr>
            <p:cxnSp>
              <p:nvCxnSpPr>
                <p:cNvPr id="34" name="Straight Connector 33"/>
                <p:cNvCxnSpPr/>
                <p:nvPr/>
              </p:nvCxnSpPr>
              <p:spPr>
                <a:xfrm>
                  <a:off x="4792133" y="1642533"/>
                  <a:ext cx="304800" cy="0"/>
                </a:xfrm>
                <a:prstGeom prst="line">
                  <a:avLst/>
                </a:prstGeom>
                <a:ln w="38100" cmpd="sng">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a:stCxn id="23" idx="0"/>
                </p:cNvCxnSpPr>
                <p:nvPr/>
              </p:nvCxnSpPr>
              <p:spPr>
                <a:xfrm>
                  <a:off x="5101168" y="1439328"/>
                  <a:ext cx="0" cy="203205"/>
                </a:xfrm>
                <a:prstGeom prst="line">
                  <a:avLst/>
                </a:prstGeom>
                <a:ln w="3810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36" name="Isosceles Triangle 12"/>
                <p:cNvSpPr/>
                <p:nvPr/>
              </p:nvSpPr>
              <p:spPr>
                <a:xfrm flipV="1">
                  <a:off x="4995334" y="1269994"/>
                  <a:ext cx="211667" cy="169334"/>
                </a:xfrm>
                <a:prstGeom prst="triangle">
                  <a:avLst/>
                </a:prstGeom>
                <a:no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995" fontAlgn="auto">
                    <a:spcBef>
                      <a:spcPts val="0"/>
                    </a:spcBef>
                    <a:spcAft>
                      <a:spcPts val="0"/>
                    </a:spcAft>
                  </a:pPr>
                  <a:endParaRPr lang="en-US" sz="2000">
                    <a:solidFill>
                      <a:srgbClr val="FFFFFF"/>
                    </a:solidFill>
                  </a:endParaRPr>
                </a:p>
              </p:txBody>
            </p:sp>
          </p:grpSp>
          <p:grpSp>
            <p:nvGrpSpPr>
              <p:cNvPr id="17" name="Group 16"/>
              <p:cNvGrpSpPr/>
              <p:nvPr/>
            </p:nvGrpSpPr>
            <p:grpSpPr>
              <a:xfrm rot="21545388">
                <a:off x="1147078" y="3606067"/>
                <a:ext cx="426388" cy="386307"/>
                <a:chOff x="4792133" y="1269994"/>
                <a:chExt cx="414868" cy="372539"/>
              </a:xfrm>
              <a:effectLst/>
            </p:grpSpPr>
            <p:cxnSp>
              <p:nvCxnSpPr>
                <p:cNvPr id="29" name="Straight Connector 28"/>
                <p:cNvCxnSpPr/>
                <p:nvPr/>
              </p:nvCxnSpPr>
              <p:spPr>
                <a:xfrm>
                  <a:off x="4792133" y="1642533"/>
                  <a:ext cx="304800" cy="0"/>
                </a:xfrm>
                <a:prstGeom prst="line">
                  <a:avLst/>
                </a:prstGeom>
                <a:ln w="38100" cmpd="sng">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a:stCxn id="29" idx="0"/>
                </p:cNvCxnSpPr>
                <p:nvPr/>
              </p:nvCxnSpPr>
              <p:spPr>
                <a:xfrm>
                  <a:off x="5101168" y="1439328"/>
                  <a:ext cx="0" cy="203205"/>
                </a:xfrm>
                <a:prstGeom prst="line">
                  <a:avLst/>
                </a:prstGeom>
                <a:ln w="3810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33" name="Isosceles Triangle 16"/>
                <p:cNvSpPr/>
                <p:nvPr/>
              </p:nvSpPr>
              <p:spPr>
                <a:xfrm flipV="1">
                  <a:off x="4995334" y="1269994"/>
                  <a:ext cx="211667" cy="169334"/>
                </a:xfrm>
                <a:prstGeom prst="triangle">
                  <a:avLst/>
                </a:prstGeom>
                <a:no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995" fontAlgn="auto">
                    <a:spcBef>
                      <a:spcPts val="0"/>
                    </a:spcBef>
                    <a:spcAft>
                      <a:spcPts val="0"/>
                    </a:spcAft>
                  </a:pPr>
                  <a:endParaRPr lang="en-US" sz="2000">
                    <a:solidFill>
                      <a:srgbClr val="FFFFFF"/>
                    </a:solidFill>
                  </a:endParaRPr>
                </a:p>
              </p:txBody>
            </p:sp>
          </p:grpSp>
          <p:grpSp>
            <p:nvGrpSpPr>
              <p:cNvPr id="18" name="Group 17"/>
              <p:cNvGrpSpPr/>
              <p:nvPr/>
            </p:nvGrpSpPr>
            <p:grpSpPr>
              <a:xfrm rot="21545388">
                <a:off x="1130055" y="4042201"/>
                <a:ext cx="426388" cy="386307"/>
                <a:chOff x="4792133" y="1269994"/>
                <a:chExt cx="414868" cy="372539"/>
              </a:xfrm>
              <a:effectLst/>
            </p:grpSpPr>
            <p:cxnSp>
              <p:nvCxnSpPr>
                <p:cNvPr id="25" name="Straight Connector 24"/>
                <p:cNvCxnSpPr/>
                <p:nvPr/>
              </p:nvCxnSpPr>
              <p:spPr>
                <a:xfrm>
                  <a:off x="4792133" y="1642533"/>
                  <a:ext cx="304800" cy="0"/>
                </a:xfrm>
                <a:prstGeom prst="line">
                  <a:avLst/>
                </a:prstGeom>
                <a:ln w="38100" cmpd="sng">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a:stCxn id="35" idx="0"/>
                </p:cNvCxnSpPr>
                <p:nvPr/>
              </p:nvCxnSpPr>
              <p:spPr>
                <a:xfrm>
                  <a:off x="5101168" y="1439328"/>
                  <a:ext cx="0" cy="203205"/>
                </a:xfrm>
                <a:prstGeom prst="line">
                  <a:avLst/>
                </a:prstGeom>
                <a:ln w="3810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27" name="Isosceles Triangle 20"/>
                <p:cNvSpPr/>
                <p:nvPr/>
              </p:nvSpPr>
              <p:spPr>
                <a:xfrm flipV="1">
                  <a:off x="4995334" y="1269994"/>
                  <a:ext cx="211667" cy="169334"/>
                </a:xfrm>
                <a:prstGeom prst="triangle">
                  <a:avLst/>
                </a:prstGeom>
                <a:no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995" fontAlgn="auto">
                    <a:spcBef>
                      <a:spcPts val="0"/>
                    </a:spcBef>
                    <a:spcAft>
                      <a:spcPts val="0"/>
                    </a:spcAft>
                  </a:pPr>
                  <a:endParaRPr lang="en-US" sz="2000">
                    <a:solidFill>
                      <a:srgbClr val="FFFFFF"/>
                    </a:solidFill>
                  </a:endParaRPr>
                </a:p>
              </p:txBody>
            </p:sp>
          </p:grpSp>
          <p:grpSp>
            <p:nvGrpSpPr>
              <p:cNvPr id="19" name="Group 18"/>
              <p:cNvGrpSpPr/>
              <p:nvPr/>
            </p:nvGrpSpPr>
            <p:grpSpPr>
              <a:xfrm rot="21545388">
                <a:off x="1136191" y="4466044"/>
                <a:ext cx="426388" cy="386307"/>
                <a:chOff x="4792133" y="1269994"/>
                <a:chExt cx="414868" cy="372539"/>
              </a:xfrm>
              <a:effectLst/>
            </p:grpSpPr>
            <p:cxnSp>
              <p:nvCxnSpPr>
                <p:cNvPr id="21" name="Straight Connector 20"/>
                <p:cNvCxnSpPr/>
                <p:nvPr/>
              </p:nvCxnSpPr>
              <p:spPr>
                <a:xfrm>
                  <a:off x="4792133" y="1642533"/>
                  <a:ext cx="304800" cy="0"/>
                </a:xfrm>
                <a:prstGeom prst="line">
                  <a:avLst/>
                </a:prstGeom>
                <a:ln w="38100" cmpd="sng">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a:stCxn id="41" idx="0"/>
                </p:cNvCxnSpPr>
                <p:nvPr/>
              </p:nvCxnSpPr>
              <p:spPr>
                <a:xfrm>
                  <a:off x="5101168" y="1439328"/>
                  <a:ext cx="0" cy="203205"/>
                </a:xfrm>
                <a:prstGeom prst="line">
                  <a:avLst/>
                </a:prstGeom>
                <a:ln w="3810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23" name="Isosceles Triangle 24"/>
                <p:cNvSpPr/>
                <p:nvPr/>
              </p:nvSpPr>
              <p:spPr>
                <a:xfrm flipV="1">
                  <a:off x="4995334" y="1269994"/>
                  <a:ext cx="211667" cy="169334"/>
                </a:xfrm>
                <a:prstGeom prst="triangle">
                  <a:avLst/>
                </a:prstGeom>
                <a:no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995" fontAlgn="auto">
                    <a:spcBef>
                      <a:spcPts val="0"/>
                    </a:spcBef>
                    <a:spcAft>
                      <a:spcPts val="0"/>
                    </a:spcAft>
                  </a:pPr>
                  <a:endParaRPr lang="en-US" sz="2000">
                    <a:solidFill>
                      <a:srgbClr val="FFFFFF"/>
                    </a:solidFill>
                  </a:endParaRPr>
                </a:p>
              </p:txBody>
            </p:sp>
          </p:grpSp>
        </p:grpSp>
        <p:sp>
          <p:nvSpPr>
            <p:cNvPr id="73" name="TextBox 72"/>
            <p:cNvSpPr txBox="1"/>
            <p:nvPr/>
          </p:nvSpPr>
          <p:spPr>
            <a:xfrm>
              <a:off x="1392040" y="3747578"/>
              <a:ext cx="1159292" cy="369332"/>
            </a:xfrm>
            <a:prstGeom prst="rect">
              <a:avLst/>
            </a:prstGeom>
            <a:noFill/>
          </p:spPr>
          <p:txBody>
            <a:bodyPr wrap="none" rtlCol="0">
              <a:spAutoFit/>
            </a:bodyPr>
            <a:lstStyle/>
            <a:p>
              <a:r>
                <a:rPr lang="en-US" sz="1800" dirty="0">
                  <a:solidFill>
                    <a:schemeClr val="bg1"/>
                  </a:solidFill>
                </a:rPr>
                <a:t>Antennas</a:t>
              </a:r>
            </a:p>
          </p:txBody>
        </p:sp>
      </p:grpSp>
    </p:spTree>
    <p:extLst>
      <p:ext uri="{BB962C8B-B14F-4D97-AF65-F5344CB8AC3E}">
        <p14:creationId xmlns:p14="http://schemas.microsoft.com/office/powerpoint/2010/main" val="19786544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wipe(left)">
                                      <p:cBhvr>
                                        <p:cTn id="18" dur="500"/>
                                        <p:tgtEl>
                                          <p:spTgt spid="47"/>
                                        </p:tgtEl>
                                      </p:cBhvr>
                                    </p:animEffect>
                                  </p:childTnLst>
                                </p:cTn>
                              </p:par>
                            </p:childTnLst>
                          </p:cTn>
                        </p:par>
                        <p:par>
                          <p:cTn id="19" fill="hold">
                            <p:stCondLst>
                              <p:cond delay="500"/>
                            </p:stCondLst>
                            <p:childTnLst>
                              <p:par>
                                <p:cTn id="20" presetID="1" presetClass="entr" presetSubtype="0" fill="hold" nodeType="afterEffect">
                                  <p:stCondLst>
                                    <p:cond delay="0"/>
                                  </p:stCondLst>
                                  <p:childTnLst>
                                    <p:set>
                                      <p:cBhvr>
                                        <p:cTn id="21" dur="1" fill="hold">
                                          <p:stCondLst>
                                            <p:cond delay="0"/>
                                          </p:stCondLst>
                                        </p:cTn>
                                        <p:tgtEl>
                                          <p:spTgt spid="58"/>
                                        </p:tgtEl>
                                        <p:attrNameLst>
                                          <p:attrName>style.visibility</p:attrName>
                                        </p:attrNameLst>
                                      </p:cBhvr>
                                      <p:to>
                                        <p:strVal val="visible"/>
                                      </p:to>
                                    </p:set>
                                  </p:childTnLst>
                                </p:cTn>
                              </p:par>
                            </p:childTnLst>
                          </p:cTn>
                        </p:par>
                        <p:par>
                          <p:cTn id="22" fill="hold">
                            <p:stCondLst>
                              <p:cond delay="500"/>
                            </p:stCondLst>
                            <p:childTnLst>
                              <p:par>
                                <p:cTn id="23" presetID="22" presetClass="entr" presetSubtype="2" fill="hold" nodeType="after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wipe(right)">
                                      <p:cBhvr>
                                        <p:cTn id="25" dur="500"/>
                                        <p:tgtEl>
                                          <p:spTgt spid="5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59"/>
                                        </p:tgtEl>
                                        <p:attrNameLst>
                                          <p:attrName>style.visibility</p:attrName>
                                        </p:attrNameLst>
                                      </p:cBhvr>
                                      <p:to>
                                        <p:strVal val="visible"/>
                                      </p:to>
                                    </p:set>
                                    <p:animEffect transition="in" filter="wipe(left)">
                                      <p:cBhvr>
                                        <p:cTn id="30" dur="500"/>
                                        <p:tgtEl>
                                          <p:spTgt spid="59"/>
                                        </p:tgtEl>
                                      </p:cBhvr>
                                    </p:animEffect>
                                  </p:childTnLst>
                                </p:cTn>
                              </p:par>
                              <p:par>
                                <p:cTn id="31" presetID="22" presetClass="entr" presetSubtype="8" fill="hold" nodeType="withEffect">
                                  <p:stCondLst>
                                    <p:cond delay="0"/>
                                  </p:stCondLst>
                                  <p:childTnLst>
                                    <p:set>
                                      <p:cBhvr>
                                        <p:cTn id="32" dur="1" fill="hold">
                                          <p:stCondLst>
                                            <p:cond delay="0"/>
                                          </p:stCondLst>
                                        </p:cTn>
                                        <p:tgtEl>
                                          <p:spTgt spid="60"/>
                                        </p:tgtEl>
                                        <p:attrNameLst>
                                          <p:attrName>style.visibility</p:attrName>
                                        </p:attrNameLst>
                                      </p:cBhvr>
                                      <p:to>
                                        <p:strVal val="visible"/>
                                      </p:to>
                                    </p:set>
                                    <p:animEffect transition="in" filter="wipe(left)">
                                      <p:cBhvr>
                                        <p:cTn id="33" dur="500"/>
                                        <p:tgtEl>
                                          <p:spTgt spid="60"/>
                                        </p:tgtEl>
                                      </p:cBhvr>
                                    </p:animEffect>
                                  </p:childTnLst>
                                </p:cTn>
                              </p:par>
                            </p:childTnLst>
                          </p:cTn>
                        </p:par>
                        <p:par>
                          <p:cTn id="34" fill="hold">
                            <p:stCondLst>
                              <p:cond delay="500"/>
                            </p:stCondLst>
                            <p:childTnLst>
                              <p:par>
                                <p:cTn id="35" presetID="22" presetClass="entr" presetSubtype="4" fill="hold" nodeType="afterEffect">
                                  <p:stCondLst>
                                    <p:cond delay="0"/>
                                  </p:stCondLst>
                                  <p:childTnLst>
                                    <p:set>
                                      <p:cBhvr>
                                        <p:cTn id="36" dur="1" fill="hold">
                                          <p:stCondLst>
                                            <p:cond delay="0"/>
                                          </p:stCondLst>
                                        </p:cTn>
                                        <p:tgtEl>
                                          <p:spTgt spid="61"/>
                                        </p:tgtEl>
                                        <p:attrNameLst>
                                          <p:attrName>style.visibility</p:attrName>
                                        </p:attrNameLst>
                                      </p:cBhvr>
                                      <p:to>
                                        <p:strVal val="visible"/>
                                      </p:to>
                                    </p:set>
                                    <p:animEffect transition="in" filter="wipe(down)">
                                      <p:cBhvr>
                                        <p:cTn id="37" dur="500"/>
                                        <p:tgtEl>
                                          <p:spTgt spid="61"/>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down)">
                                      <p:cBhvr>
                                        <p:cTn id="40" dur="500"/>
                                        <p:tgtEl>
                                          <p:spTgt spid="13"/>
                                        </p:tgtEl>
                                      </p:cBhvr>
                                    </p:animEffect>
                                  </p:childTnLst>
                                </p:cTn>
                              </p:par>
                              <p:par>
                                <p:cTn id="41" presetID="22" presetClass="entr" presetSubtype="2" fill="hold" nodeType="with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wipe(right)">
                                      <p:cBhvr>
                                        <p:cTn id="43" dur="500"/>
                                        <p:tgtEl>
                                          <p:spTgt spid="50"/>
                                        </p:tgtEl>
                                      </p:cBhvr>
                                    </p:animEffect>
                                  </p:childTnLst>
                                </p:cTn>
                              </p:par>
                              <p:par>
                                <p:cTn id="44" presetID="22" presetClass="entr" presetSubtype="2" fill="hold" grpId="0" nodeType="with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wipe(right)">
                                      <p:cBhvr>
                                        <p:cTn id="46"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46" grpId="0" animBg="1"/>
      <p:bldP spid="5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Parallelogram 64"/>
          <p:cNvSpPr/>
          <p:nvPr/>
        </p:nvSpPr>
        <p:spPr>
          <a:xfrm rot="9761785">
            <a:off x="2034464" y="1097597"/>
            <a:ext cx="1839841" cy="674778"/>
          </a:xfrm>
          <a:prstGeom prst="parallelogram">
            <a:avLst>
              <a:gd name="adj" fmla="val 76142"/>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995" fontAlgn="auto">
              <a:spcBef>
                <a:spcPts val="0"/>
              </a:spcBef>
              <a:spcAft>
                <a:spcPts val="0"/>
              </a:spcAft>
            </a:pPr>
            <a:endParaRPr lang="en-US" sz="2000">
              <a:solidFill>
                <a:prstClr val="white"/>
              </a:solidFill>
            </a:endParaRPr>
          </a:p>
        </p:txBody>
      </p:sp>
      <p:sp>
        <p:nvSpPr>
          <p:cNvPr id="76" name="TextBox 75"/>
          <p:cNvSpPr txBox="1"/>
          <p:nvPr/>
        </p:nvSpPr>
        <p:spPr>
          <a:xfrm>
            <a:off x="1136250" y="1378338"/>
            <a:ext cx="1159292" cy="369332"/>
          </a:xfrm>
          <a:prstGeom prst="rect">
            <a:avLst/>
          </a:prstGeom>
          <a:noFill/>
        </p:spPr>
        <p:txBody>
          <a:bodyPr wrap="none" rtlCol="0">
            <a:spAutoFit/>
          </a:bodyPr>
          <a:lstStyle/>
          <a:p>
            <a:r>
              <a:rPr lang="en-US" sz="1800" dirty="0">
                <a:solidFill>
                  <a:schemeClr val="bg1"/>
                </a:solidFill>
              </a:rPr>
              <a:t>Antennas</a:t>
            </a:r>
          </a:p>
        </p:txBody>
      </p:sp>
      <p:sp>
        <p:nvSpPr>
          <p:cNvPr id="15" name="Title 1"/>
          <p:cNvSpPr>
            <a:spLocks noGrp="1"/>
          </p:cNvSpPr>
          <p:nvPr>
            <p:ph type="title"/>
          </p:nvPr>
        </p:nvSpPr>
        <p:spPr>
          <a:xfrm>
            <a:off x="250573" y="236556"/>
            <a:ext cx="8599990" cy="511602"/>
          </a:xfrm>
        </p:spPr>
        <p:txBody>
          <a:bodyPr/>
          <a:lstStyle/>
          <a:p>
            <a:r>
              <a:rPr lang="en-US" altLang="zh-CN" sz="3000" u="sng" dirty="0">
                <a:solidFill>
                  <a:schemeClr val="bg1"/>
                </a:solidFill>
              </a:rPr>
              <a:t>Challenge 1:</a:t>
            </a:r>
            <a:r>
              <a:rPr lang="en-US" altLang="zh-CN" sz="3000" dirty="0">
                <a:solidFill>
                  <a:schemeClr val="bg1"/>
                </a:solidFill>
              </a:rPr>
              <a:t> A Snapshot Doesn’t Have Skeleton </a:t>
            </a:r>
            <a:endParaRPr lang="en-US" sz="3000" dirty="0">
              <a:solidFill>
                <a:schemeClr val="bg1"/>
              </a:solidFill>
            </a:endParaRPr>
          </a:p>
        </p:txBody>
      </p:sp>
      <p:sp>
        <p:nvSpPr>
          <p:cNvPr id="8" name="Freeform 7"/>
          <p:cNvSpPr/>
          <p:nvPr/>
        </p:nvSpPr>
        <p:spPr>
          <a:xfrm>
            <a:off x="2459104" y="1269250"/>
            <a:ext cx="4100659" cy="3544478"/>
          </a:xfrm>
          <a:custGeom>
            <a:avLst/>
            <a:gdLst>
              <a:gd name="connsiteX0" fmla="*/ 1008668 w 4100659"/>
              <a:gd name="connsiteY0" fmla="*/ 0 h 3544478"/>
              <a:gd name="connsiteX1" fmla="*/ 0 w 4100659"/>
              <a:gd name="connsiteY1" fmla="*/ 348791 h 3544478"/>
              <a:gd name="connsiteX2" fmla="*/ 3553905 w 4100659"/>
              <a:gd name="connsiteY2" fmla="*/ 3544478 h 3544478"/>
              <a:gd name="connsiteX3" fmla="*/ 4100659 w 4100659"/>
              <a:gd name="connsiteY3" fmla="*/ 395925 h 3544478"/>
              <a:gd name="connsiteX4" fmla="*/ 1008668 w 4100659"/>
              <a:gd name="connsiteY4" fmla="*/ 0 h 354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0659" h="3544478">
                <a:moveTo>
                  <a:pt x="1008668" y="0"/>
                </a:moveTo>
                <a:lnTo>
                  <a:pt x="0" y="348791"/>
                </a:lnTo>
                <a:lnTo>
                  <a:pt x="3553905" y="3544478"/>
                </a:lnTo>
                <a:lnTo>
                  <a:pt x="4100659" y="395925"/>
                </a:lnTo>
                <a:lnTo>
                  <a:pt x="1008668" y="0"/>
                </a:lnTo>
                <a:close/>
              </a:path>
            </a:pathLst>
          </a:cu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4624" y="1418056"/>
            <a:ext cx="2089754" cy="3678657"/>
          </a:xfrm>
          <a:prstGeom prst="rect">
            <a:avLst/>
          </a:prstGeom>
        </p:spPr>
      </p:pic>
      <p:cxnSp>
        <p:nvCxnSpPr>
          <p:cNvPr id="22" name="Straight Connector 21"/>
          <p:cNvCxnSpPr/>
          <p:nvPr/>
        </p:nvCxnSpPr>
        <p:spPr>
          <a:xfrm>
            <a:off x="3346515" y="1378338"/>
            <a:ext cx="2710221" cy="1864483"/>
          </a:xfrm>
          <a:prstGeom prst="line">
            <a:avLst/>
          </a:prstGeom>
          <a:ln w="38100" cmpd="sng">
            <a:solidFill>
              <a:schemeClr val="accent1">
                <a:lumMod val="60000"/>
                <a:lumOff val="40000"/>
              </a:schemeClr>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H="1" flipV="1">
            <a:off x="2611226" y="1611985"/>
            <a:ext cx="3346514" cy="1706250"/>
          </a:xfrm>
          <a:prstGeom prst="line">
            <a:avLst/>
          </a:prstGeom>
          <a:ln w="38100" cmpd="sng">
            <a:solidFill>
              <a:schemeClr val="accent1">
                <a:lumMod val="60000"/>
                <a:lumOff val="40000"/>
              </a:schemeClr>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H="1" flipV="1">
            <a:off x="4791266" y="1178158"/>
            <a:ext cx="1549267" cy="1159562"/>
          </a:xfrm>
          <a:prstGeom prst="line">
            <a:avLst/>
          </a:prstGeom>
          <a:ln w="19050" cmpd="sng">
            <a:solidFill>
              <a:schemeClr val="accent1">
                <a:lumMod val="60000"/>
                <a:lumOff val="40000"/>
              </a:schemeClr>
            </a:solidFill>
            <a:prstDash val="dash"/>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H="1" flipV="1">
            <a:off x="6056736" y="855833"/>
            <a:ext cx="228128" cy="644650"/>
          </a:xfrm>
          <a:prstGeom prst="line">
            <a:avLst/>
          </a:prstGeom>
          <a:ln w="19050" cmpd="sng">
            <a:solidFill>
              <a:schemeClr val="accent1">
                <a:lumMod val="60000"/>
                <a:lumOff val="40000"/>
              </a:schemeClr>
            </a:solidFill>
            <a:prstDash val="dash"/>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H="1">
            <a:off x="4156595" y="4284636"/>
            <a:ext cx="1801145" cy="267435"/>
          </a:xfrm>
          <a:prstGeom prst="line">
            <a:avLst/>
          </a:prstGeom>
          <a:ln w="19050" cmpd="sng">
            <a:solidFill>
              <a:schemeClr val="accent1">
                <a:lumMod val="60000"/>
                <a:lumOff val="40000"/>
              </a:schemeClr>
            </a:solidFill>
            <a:prstDash val="dash"/>
            <a:headEnd type="none"/>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982874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right)">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wipe(right)">
                                      <p:cBhvr>
                                        <p:cTn id="21" dur="500"/>
                                        <p:tgtEl>
                                          <p:spTgt spid="36"/>
                                        </p:tgtEl>
                                      </p:cBhvr>
                                    </p:animEffect>
                                  </p:childTnLst>
                                </p:cTn>
                              </p:par>
                              <p:par>
                                <p:cTn id="22" presetID="22" presetClass="entr" presetSubtype="2" fill="hold"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right)">
                                      <p:cBhvr>
                                        <p:cTn id="24" dur="500"/>
                                        <p:tgtEl>
                                          <p:spTgt spid="33"/>
                                        </p:tgtEl>
                                      </p:cBhvr>
                                    </p:animEffect>
                                  </p:childTnLst>
                                </p:cTn>
                              </p:par>
                              <p:par>
                                <p:cTn id="25" presetID="22" presetClass="entr" presetSubtype="2"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wipe(right)">
                                      <p:cBhvr>
                                        <p:cTn id="27" dur="500"/>
                                        <p:tgtEl>
                                          <p:spTgt spid="41"/>
                                        </p:tgtEl>
                                      </p:cBhvr>
                                    </p:animEffect>
                                  </p:childTnLst>
                                </p:cTn>
                              </p:par>
                            </p:childTnLst>
                          </p:cTn>
                        </p:par>
                        <p:par>
                          <p:cTn id="28" fill="hold">
                            <p:stCondLst>
                              <p:cond delay="500"/>
                            </p:stCondLst>
                            <p:childTnLst>
                              <p:par>
                                <p:cTn id="29" presetID="1" presetClass="entr" presetSubtype="0" fill="hold" grpId="0" nodeType="afterEffect">
                                  <p:stCondLst>
                                    <p:cond delay="100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250573" y="236556"/>
            <a:ext cx="8599990" cy="511602"/>
          </a:xfrm>
        </p:spPr>
        <p:txBody>
          <a:bodyPr/>
          <a:lstStyle/>
          <a:p>
            <a:r>
              <a:rPr lang="en-US" altLang="zh-CN" sz="3000" u="sng" dirty="0">
                <a:solidFill>
                  <a:schemeClr val="bg1"/>
                </a:solidFill>
              </a:rPr>
              <a:t>Solution 1:</a:t>
            </a:r>
            <a:r>
              <a:rPr lang="en-US" altLang="zh-CN" sz="3000" dirty="0">
                <a:solidFill>
                  <a:schemeClr val="bg1"/>
                </a:solidFill>
              </a:rPr>
              <a:t> Use Human Motion Across Time</a:t>
            </a:r>
            <a:endParaRPr lang="en-US" sz="3000" dirty="0">
              <a:solidFill>
                <a:schemeClr val="bg1"/>
              </a:solidFill>
            </a:endParaRPr>
          </a:p>
        </p:txBody>
      </p:sp>
      <p:sp>
        <p:nvSpPr>
          <p:cNvPr id="13" name="Parallelogram 12"/>
          <p:cNvSpPr/>
          <p:nvPr/>
        </p:nvSpPr>
        <p:spPr>
          <a:xfrm rot="9761785">
            <a:off x="2034464" y="1097597"/>
            <a:ext cx="1839841" cy="674778"/>
          </a:xfrm>
          <a:prstGeom prst="parallelogram">
            <a:avLst>
              <a:gd name="adj" fmla="val 76142"/>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995" fontAlgn="auto">
              <a:spcBef>
                <a:spcPts val="0"/>
              </a:spcBef>
              <a:spcAft>
                <a:spcPts val="0"/>
              </a:spcAft>
            </a:pPr>
            <a:endParaRPr lang="en-US" sz="2000">
              <a:solidFill>
                <a:prstClr val="white"/>
              </a:solidFill>
            </a:endParaRPr>
          </a:p>
        </p:txBody>
      </p:sp>
      <p:sp>
        <p:nvSpPr>
          <p:cNvPr id="23" name="TextBox 22"/>
          <p:cNvSpPr txBox="1"/>
          <p:nvPr/>
        </p:nvSpPr>
        <p:spPr>
          <a:xfrm>
            <a:off x="1136250" y="1378338"/>
            <a:ext cx="1159292" cy="369332"/>
          </a:xfrm>
          <a:prstGeom prst="rect">
            <a:avLst/>
          </a:prstGeom>
          <a:noFill/>
        </p:spPr>
        <p:txBody>
          <a:bodyPr wrap="none" rtlCol="0">
            <a:spAutoFit/>
          </a:bodyPr>
          <a:lstStyle/>
          <a:p>
            <a:r>
              <a:rPr lang="en-US" sz="1800" dirty="0">
                <a:solidFill>
                  <a:schemeClr val="bg1"/>
                </a:solidFill>
              </a:rPr>
              <a:t>Antennas</a:t>
            </a:r>
          </a:p>
        </p:txBody>
      </p:sp>
      <p:sp>
        <p:nvSpPr>
          <p:cNvPr id="6" name="Freeform 5"/>
          <p:cNvSpPr/>
          <p:nvPr/>
        </p:nvSpPr>
        <p:spPr>
          <a:xfrm>
            <a:off x="2460396" y="1272619"/>
            <a:ext cx="2667785" cy="3638746"/>
          </a:xfrm>
          <a:custGeom>
            <a:avLst/>
            <a:gdLst>
              <a:gd name="connsiteX0" fmla="*/ 1008668 w 2667785"/>
              <a:gd name="connsiteY0" fmla="*/ 0 h 3638746"/>
              <a:gd name="connsiteX1" fmla="*/ 0 w 2667785"/>
              <a:gd name="connsiteY1" fmla="*/ 358218 h 3638746"/>
              <a:gd name="connsiteX2" fmla="*/ 2667785 w 2667785"/>
              <a:gd name="connsiteY2" fmla="*/ 3638746 h 3638746"/>
              <a:gd name="connsiteX3" fmla="*/ 2498103 w 2667785"/>
              <a:gd name="connsiteY3" fmla="*/ 386499 h 3638746"/>
              <a:gd name="connsiteX4" fmla="*/ 1008668 w 2667785"/>
              <a:gd name="connsiteY4" fmla="*/ 0 h 3638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785" h="3638746">
                <a:moveTo>
                  <a:pt x="1008668" y="0"/>
                </a:moveTo>
                <a:lnTo>
                  <a:pt x="0" y="358218"/>
                </a:lnTo>
                <a:lnTo>
                  <a:pt x="2667785" y="3638746"/>
                </a:lnTo>
                <a:lnTo>
                  <a:pt x="2498103" y="386499"/>
                </a:lnTo>
                <a:lnTo>
                  <a:pt x="1008668" y="0"/>
                </a:lnTo>
                <a:close/>
              </a:path>
            </a:pathLst>
          </a:cu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3644" y="1222115"/>
            <a:ext cx="1871413" cy="3949802"/>
          </a:xfrm>
          <a:prstGeom prst="rect">
            <a:avLst/>
          </a:prstGeom>
        </p:spPr>
      </p:pic>
      <p:cxnSp>
        <p:nvCxnSpPr>
          <p:cNvPr id="7" name="Straight Connector 6"/>
          <p:cNvCxnSpPr/>
          <p:nvPr/>
        </p:nvCxnSpPr>
        <p:spPr>
          <a:xfrm>
            <a:off x="3365369" y="1378338"/>
            <a:ext cx="1470582" cy="874668"/>
          </a:xfrm>
          <a:prstGeom prst="line">
            <a:avLst/>
          </a:prstGeom>
          <a:ln w="38100" cmpd="sng">
            <a:solidFill>
              <a:schemeClr val="accent1">
                <a:lumMod val="60000"/>
                <a:lumOff val="40000"/>
              </a:schemeClr>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flipV="1">
            <a:off x="2582944" y="1630837"/>
            <a:ext cx="2253007" cy="707010"/>
          </a:xfrm>
          <a:prstGeom prst="line">
            <a:avLst/>
          </a:prstGeom>
          <a:ln w="38100" cmpd="sng">
            <a:solidFill>
              <a:schemeClr val="accent1">
                <a:lumMod val="60000"/>
                <a:lumOff val="40000"/>
              </a:schemeClr>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a:off x="3794288" y="3197016"/>
            <a:ext cx="961242" cy="573706"/>
          </a:xfrm>
          <a:prstGeom prst="line">
            <a:avLst/>
          </a:prstGeom>
          <a:ln w="19050" cmpd="sng">
            <a:solidFill>
              <a:schemeClr val="accent1">
                <a:lumMod val="60000"/>
                <a:lumOff val="40000"/>
              </a:schemeClr>
            </a:solidFill>
            <a:prstDash val="dash"/>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flipV="1">
            <a:off x="4417673" y="1074868"/>
            <a:ext cx="337857" cy="555969"/>
          </a:xfrm>
          <a:prstGeom prst="line">
            <a:avLst/>
          </a:prstGeom>
          <a:ln w="19050" cmpd="sng">
            <a:solidFill>
              <a:schemeClr val="accent1">
                <a:lumMod val="60000"/>
                <a:lumOff val="40000"/>
              </a:schemeClr>
            </a:solidFill>
            <a:prstDash val="dash"/>
            <a:headEnd type="none"/>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022740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3" grpId="0"/>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ectangle 102"/>
          <p:cNvSpPr/>
          <p:nvPr/>
        </p:nvSpPr>
        <p:spPr>
          <a:xfrm>
            <a:off x="3286287" y="2572519"/>
            <a:ext cx="1354926" cy="753434"/>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tx1"/>
                </a:solidFill>
              </a:rPr>
              <a:t>Neural</a:t>
            </a:r>
          </a:p>
          <a:p>
            <a:pPr algn="ctr"/>
            <a:r>
              <a:rPr lang="en-US" sz="2400" dirty="0">
                <a:solidFill>
                  <a:schemeClr val="tx1"/>
                </a:solidFill>
              </a:rPr>
              <a:t>Network</a:t>
            </a:r>
          </a:p>
        </p:txBody>
      </p:sp>
      <p:sp>
        <p:nvSpPr>
          <p:cNvPr id="104" name="Right Arrow 103"/>
          <p:cNvSpPr/>
          <p:nvPr/>
        </p:nvSpPr>
        <p:spPr>
          <a:xfrm>
            <a:off x="2670200" y="2784295"/>
            <a:ext cx="442912" cy="329882"/>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ight Arrow 104"/>
          <p:cNvSpPr/>
          <p:nvPr/>
        </p:nvSpPr>
        <p:spPr>
          <a:xfrm>
            <a:off x="4835803" y="2765571"/>
            <a:ext cx="442912" cy="329882"/>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52"/>
          <p:cNvGrpSpPr/>
          <p:nvPr/>
        </p:nvGrpSpPr>
        <p:grpSpPr>
          <a:xfrm>
            <a:off x="5663606" y="899329"/>
            <a:ext cx="715379" cy="3860370"/>
            <a:chOff x="942750" y="899329"/>
            <a:chExt cx="715379" cy="3860370"/>
          </a:xfrm>
        </p:grpSpPr>
        <p:cxnSp>
          <p:nvCxnSpPr>
            <p:cNvPr id="54" name="Straight Arrow Connector 53"/>
            <p:cNvCxnSpPr/>
            <p:nvPr/>
          </p:nvCxnSpPr>
          <p:spPr>
            <a:xfrm>
              <a:off x="942750" y="933254"/>
              <a:ext cx="37982" cy="3826445"/>
            </a:xfrm>
            <a:prstGeom prst="straightConnector1">
              <a:avLst/>
            </a:prstGeom>
            <a:ln w="28575">
              <a:solidFill>
                <a:schemeClr val="bg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969030" y="899329"/>
              <a:ext cx="689099" cy="369332"/>
            </a:xfrm>
            <a:prstGeom prst="rect">
              <a:avLst/>
            </a:prstGeom>
            <a:noFill/>
          </p:spPr>
          <p:txBody>
            <a:bodyPr wrap="none" rtlCol="0">
              <a:spAutoFit/>
            </a:bodyPr>
            <a:lstStyle/>
            <a:p>
              <a:r>
                <a:rPr lang="en-US" altLang="zh-CN" sz="1800" dirty="0">
                  <a:solidFill>
                    <a:schemeClr val="bg1"/>
                  </a:solidFill>
                </a:rPr>
                <a:t>Time</a:t>
              </a:r>
              <a:endParaRPr lang="en-US" sz="1800" dirty="0">
                <a:solidFill>
                  <a:schemeClr val="bg1"/>
                </a:solidFill>
              </a:endParaRPr>
            </a:p>
          </p:txBody>
        </p:sp>
      </p:gr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5921" y="3026058"/>
            <a:ext cx="689153" cy="175531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6095" y="894084"/>
            <a:ext cx="981029" cy="1726936"/>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68273" y="1528673"/>
            <a:ext cx="891845" cy="1795851"/>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97254" y="2256044"/>
            <a:ext cx="879683" cy="1856659"/>
          </a:xfrm>
          <a:prstGeom prst="rect">
            <a:avLst/>
          </a:prstGeom>
        </p:spPr>
      </p:pic>
      <p:sp>
        <p:nvSpPr>
          <p:cNvPr id="10" name="Freeform 9"/>
          <p:cNvSpPr/>
          <p:nvPr/>
        </p:nvSpPr>
        <p:spPr>
          <a:xfrm>
            <a:off x="6250904" y="3062835"/>
            <a:ext cx="445062" cy="1699328"/>
          </a:xfrm>
          <a:custGeom>
            <a:avLst/>
            <a:gdLst>
              <a:gd name="connsiteX0" fmla="*/ 36415 w 445062"/>
              <a:gd name="connsiteY0" fmla="*/ 24277 h 1699328"/>
              <a:gd name="connsiteX1" fmla="*/ 36415 w 445062"/>
              <a:gd name="connsiteY1" fmla="*/ 24277 h 1699328"/>
              <a:gd name="connsiteX2" fmla="*/ 8092 w 445062"/>
              <a:gd name="connsiteY2" fmla="*/ 76875 h 1699328"/>
              <a:gd name="connsiteX3" fmla="*/ 4046 w 445062"/>
              <a:gd name="connsiteY3" fmla="*/ 89013 h 1699328"/>
              <a:gd name="connsiteX4" fmla="*/ 0 w 445062"/>
              <a:gd name="connsiteY4" fmla="*/ 101151 h 1699328"/>
              <a:gd name="connsiteX5" fmla="*/ 16185 w 445062"/>
              <a:gd name="connsiteY5" fmla="*/ 133519 h 1699328"/>
              <a:gd name="connsiteX6" fmla="*/ 28323 w 445062"/>
              <a:gd name="connsiteY6" fmla="*/ 169933 h 1699328"/>
              <a:gd name="connsiteX7" fmla="*/ 32369 w 445062"/>
              <a:gd name="connsiteY7" fmla="*/ 182071 h 1699328"/>
              <a:gd name="connsiteX8" fmla="*/ 28323 w 445062"/>
              <a:gd name="connsiteY8" fmla="*/ 198255 h 1699328"/>
              <a:gd name="connsiteX9" fmla="*/ 24277 w 445062"/>
              <a:gd name="connsiteY9" fmla="*/ 234669 h 1699328"/>
              <a:gd name="connsiteX10" fmla="*/ 20231 w 445062"/>
              <a:gd name="connsiteY10" fmla="*/ 258946 h 1699328"/>
              <a:gd name="connsiteX11" fmla="*/ 24277 w 445062"/>
              <a:gd name="connsiteY11" fmla="*/ 303452 h 1699328"/>
              <a:gd name="connsiteX12" fmla="*/ 44507 w 445062"/>
              <a:gd name="connsiteY12" fmla="*/ 339866 h 1699328"/>
              <a:gd name="connsiteX13" fmla="*/ 56645 w 445062"/>
              <a:gd name="connsiteY13" fmla="*/ 364142 h 1699328"/>
              <a:gd name="connsiteX14" fmla="*/ 60691 w 445062"/>
              <a:gd name="connsiteY14" fmla="*/ 424832 h 1699328"/>
              <a:gd name="connsiteX15" fmla="*/ 64737 w 445062"/>
              <a:gd name="connsiteY15" fmla="*/ 445062 h 1699328"/>
              <a:gd name="connsiteX16" fmla="*/ 72829 w 445062"/>
              <a:gd name="connsiteY16" fmla="*/ 517891 h 1699328"/>
              <a:gd name="connsiteX17" fmla="*/ 80921 w 445062"/>
              <a:gd name="connsiteY17" fmla="*/ 530029 h 1699328"/>
              <a:gd name="connsiteX18" fmla="*/ 84967 w 445062"/>
              <a:gd name="connsiteY18" fmla="*/ 566443 h 1699328"/>
              <a:gd name="connsiteX19" fmla="*/ 89013 w 445062"/>
              <a:gd name="connsiteY19" fmla="*/ 582627 h 1699328"/>
              <a:gd name="connsiteX20" fmla="*/ 84967 w 445062"/>
              <a:gd name="connsiteY20" fmla="*/ 610949 h 1699328"/>
              <a:gd name="connsiteX21" fmla="*/ 80921 w 445062"/>
              <a:gd name="connsiteY21" fmla="*/ 659501 h 1699328"/>
              <a:gd name="connsiteX22" fmla="*/ 76875 w 445062"/>
              <a:gd name="connsiteY22" fmla="*/ 679731 h 1699328"/>
              <a:gd name="connsiteX23" fmla="*/ 68783 w 445062"/>
              <a:gd name="connsiteY23" fmla="*/ 740422 h 1699328"/>
              <a:gd name="connsiteX24" fmla="*/ 72829 w 445062"/>
              <a:gd name="connsiteY24" fmla="*/ 780882 h 1699328"/>
              <a:gd name="connsiteX25" fmla="*/ 68783 w 445062"/>
              <a:gd name="connsiteY25" fmla="*/ 793020 h 1699328"/>
              <a:gd name="connsiteX26" fmla="*/ 60691 w 445062"/>
              <a:gd name="connsiteY26" fmla="*/ 849664 h 1699328"/>
              <a:gd name="connsiteX27" fmla="*/ 52599 w 445062"/>
              <a:gd name="connsiteY27" fmla="*/ 877986 h 1699328"/>
              <a:gd name="connsiteX28" fmla="*/ 48553 w 445062"/>
              <a:gd name="connsiteY28" fmla="*/ 898216 h 1699328"/>
              <a:gd name="connsiteX29" fmla="*/ 52599 w 445062"/>
              <a:gd name="connsiteY29" fmla="*/ 926538 h 1699328"/>
              <a:gd name="connsiteX30" fmla="*/ 60691 w 445062"/>
              <a:gd name="connsiteY30" fmla="*/ 950815 h 1699328"/>
              <a:gd name="connsiteX31" fmla="*/ 56645 w 445062"/>
              <a:gd name="connsiteY31" fmla="*/ 1043873 h 1699328"/>
              <a:gd name="connsiteX32" fmla="*/ 56645 w 445062"/>
              <a:gd name="connsiteY32" fmla="*/ 1140977 h 1699328"/>
              <a:gd name="connsiteX33" fmla="*/ 64737 w 445062"/>
              <a:gd name="connsiteY33" fmla="*/ 1209760 h 1699328"/>
              <a:gd name="connsiteX34" fmla="*/ 72829 w 445062"/>
              <a:gd name="connsiteY34" fmla="*/ 1221898 h 1699328"/>
              <a:gd name="connsiteX35" fmla="*/ 89013 w 445062"/>
              <a:gd name="connsiteY35" fmla="*/ 1242128 h 1699328"/>
              <a:gd name="connsiteX36" fmla="*/ 101151 w 445062"/>
              <a:gd name="connsiteY36" fmla="*/ 1266404 h 1699328"/>
              <a:gd name="connsiteX37" fmla="*/ 105197 w 445062"/>
              <a:gd name="connsiteY37" fmla="*/ 1278542 h 1699328"/>
              <a:gd name="connsiteX38" fmla="*/ 133519 w 445062"/>
              <a:gd name="connsiteY38" fmla="*/ 1319002 h 1699328"/>
              <a:gd name="connsiteX39" fmla="*/ 145657 w 445062"/>
              <a:gd name="connsiteY39" fmla="*/ 1355416 h 1699328"/>
              <a:gd name="connsiteX40" fmla="*/ 149703 w 445062"/>
              <a:gd name="connsiteY40" fmla="*/ 1367554 h 1699328"/>
              <a:gd name="connsiteX41" fmla="*/ 153749 w 445062"/>
              <a:gd name="connsiteY41" fmla="*/ 1391830 h 1699328"/>
              <a:gd name="connsiteX42" fmla="*/ 157795 w 445062"/>
              <a:gd name="connsiteY42" fmla="*/ 1420153 h 1699328"/>
              <a:gd name="connsiteX43" fmla="*/ 161841 w 445062"/>
              <a:gd name="connsiteY43" fmla="*/ 1436337 h 1699328"/>
              <a:gd name="connsiteX44" fmla="*/ 157795 w 445062"/>
              <a:gd name="connsiteY44" fmla="*/ 1460613 h 1699328"/>
              <a:gd name="connsiteX45" fmla="*/ 161841 w 445062"/>
              <a:gd name="connsiteY45" fmla="*/ 1472751 h 1699328"/>
              <a:gd name="connsiteX46" fmla="*/ 157795 w 445062"/>
              <a:gd name="connsiteY46" fmla="*/ 1509165 h 1699328"/>
              <a:gd name="connsiteX47" fmla="*/ 149703 w 445062"/>
              <a:gd name="connsiteY47" fmla="*/ 1533441 h 1699328"/>
              <a:gd name="connsiteX48" fmla="*/ 145657 w 445062"/>
              <a:gd name="connsiteY48" fmla="*/ 1545579 h 1699328"/>
              <a:gd name="connsiteX49" fmla="*/ 149703 w 445062"/>
              <a:gd name="connsiteY49" fmla="*/ 1557717 h 1699328"/>
              <a:gd name="connsiteX50" fmla="*/ 141611 w 445062"/>
              <a:gd name="connsiteY50" fmla="*/ 1598177 h 1699328"/>
              <a:gd name="connsiteX51" fmla="*/ 133519 w 445062"/>
              <a:gd name="connsiteY51" fmla="*/ 1622453 h 1699328"/>
              <a:gd name="connsiteX52" fmla="*/ 141611 w 445062"/>
              <a:gd name="connsiteY52" fmla="*/ 1646730 h 1699328"/>
              <a:gd name="connsiteX53" fmla="*/ 153749 w 445062"/>
              <a:gd name="connsiteY53" fmla="*/ 1671006 h 1699328"/>
              <a:gd name="connsiteX54" fmla="*/ 178025 w 445062"/>
              <a:gd name="connsiteY54" fmla="*/ 1687190 h 1699328"/>
              <a:gd name="connsiteX55" fmla="*/ 202301 w 445062"/>
              <a:gd name="connsiteY55" fmla="*/ 1695282 h 1699328"/>
              <a:gd name="connsiteX56" fmla="*/ 222531 w 445062"/>
              <a:gd name="connsiteY56" fmla="*/ 1691236 h 1699328"/>
              <a:gd name="connsiteX57" fmla="*/ 234669 w 445062"/>
              <a:gd name="connsiteY57" fmla="*/ 1695282 h 1699328"/>
              <a:gd name="connsiteX58" fmla="*/ 287268 w 445062"/>
              <a:gd name="connsiteY58" fmla="*/ 1699328 h 1699328"/>
              <a:gd name="connsiteX59" fmla="*/ 311544 w 445062"/>
              <a:gd name="connsiteY59" fmla="*/ 1695282 h 1699328"/>
              <a:gd name="connsiteX60" fmla="*/ 323682 w 445062"/>
              <a:gd name="connsiteY60" fmla="*/ 1691236 h 1699328"/>
              <a:gd name="connsiteX61" fmla="*/ 372234 w 445062"/>
              <a:gd name="connsiteY61" fmla="*/ 1687190 h 1699328"/>
              <a:gd name="connsiteX62" fmla="*/ 388418 w 445062"/>
              <a:gd name="connsiteY62" fmla="*/ 1683144 h 1699328"/>
              <a:gd name="connsiteX63" fmla="*/ 408648 w 445062"/>
              <a:gd name="connsiteY63" fmla="*/ 1679098 h 1699328"/>
              <a:gd name="connsiteX64" fmla="*/ 420786 w 445062"/>
              <a:gd name="connsiteY64" fmla="*/ 1666960 h 1699328"/>
              <a:gd name="connsiteX65" fmla="*/ 432924 w 445062"/>
              <a:gd name="connsiteY65" fmla="*/ 1658868 h 1699328"/>
              <a:gd name="connsiteX66" fmla="*/ 441016 w 445062"/>
              <a:gd name="connsiteY66" fmla="*/ 1634592 h 1699328"/>
              <a:gd name="connsiteX67" fmla="*/ 445062 w 445062"/>
              <a:gd name="connsiteY67" fmla="*/ 1622453 h 1699328"/>
              <a:gd name="connsiteX68" fmla="*/ 441016 w 445062"/>
              <a:gd name="connsiteY68" fmla="*/ 1586039 h 1699328"/>
              <a:gd name="connsiteX69" fmla="*/ 436970 w 445062"/>
              <a:gd name="connsiteY69" fmla="*/ 1561763 h 1699328"/>
              <a:gd name="connsiteX70" fmla="*/ 441016 w 445062"/>
              <a:gd name="connsiteY70" fmla="*/ 1529395 h 1699328"/>
              <a:gd name="connsiteX71" fmla="*/ 436970 w 445062"/>
              <a:gd name="connsiteY71" fmla="*/ 1492981 h 1699328"/>
              <a:gd name="connsiteX72" fmla="*/ 432924 w 445062"/>
              <a:gd name="connsiteY72" fmla="*/ 1432291 h 1699328"/>
              <a:gd name="connsiteX73" fmla="*/ 428878 w 445062"/>
              <a:gd name="connsiteY73" fmla="*/ 1416107 h 1699328"/>
              <a:gd name="connsiteX74" fmla="*/ 420786 w 445062"/>
              <a:gd name="connsiteY74" fmla="*/ 1391830 h 1699328"/>
              <a:gd name="connsiteX75" fmla="*/ 416740 w 445062"/>
              <a:gd name="connsiteY75" fmla="*/ 1379692 h 1699328"/>
              <a:gd name="connsiteX76" fmla="*/ 412694 w 445062"/>
              <a:gd name="connsiteY76" fmla="*/ 1363508 h 1699328"/>
              <a:gd name="connsiteX77" fmla="*/ 404602 w 445062"/>
              <a:gd name="connsiteY77" fmla="*/ 1339232 h 1699328"/>
              <a:gd name="connsiteX78" fmla="*/ 400556 w 445062"/>
              <a:gd name="connsiteY78" fmla="*/ 1323048 h 1699328"/>
              <a:gd name="connsiteX79" fmla="*/ 392464 w 445062"/>
              <a:gd name="connsiteY79" fmla="*/ 1310910 h 1699328"/>
              <a:gd name="connsiteX80" fmla="*/ 388418 w 445062"/>
              <a:gd name="connsiteY80" fmla="*/ 1294726 h 1699328"/>
              <a:gd name="connsiteX81" fmla="*/ 380326 w 445062"/>
              <a:gd name="connsiteY81" fmla="*/ 1282588 h 1699328"/>
              <a:gd name="connsiteX82" fmla="*/ 372234 w 445062"/>
              <a:gd name="connsiteY82" fmla="*/ 1250220 h 1699328"/>
              <a:gd name="connsiteX83" fmla="*/ 364142 w 445062"/>
              <a:gd name="connsiteY83" fmla="*/ 1209760 h 1699328"/>
              <a:gd name="connsiteX84" fmla="*/ 360096 w 445062"/>
              <a:gd name="connsiteY84" fmla="*/ 1185484 h 1699328"/>
              <a:gd name="connsiteX85" fmla="*/ 352004 w 445062"/>
              <a:gd name="connsiteY85" fmla="*/ 1132885 h 1699328"/>
              <a:gd name="connsiteX86" fmla="*/ 360096 w 445062"/>
              <a:gd name="connsiteY86" fmla="*/ 1108609 h 1699328"/>
              <a:gd name="connsiteX87" fmla="*/ 384372 w 445062"/>
              <a:gd name="connsiteY87" fmla="*/ 1072195 h 1699328"/>
              <a:gd name="connsiteX88" fmla="*/ 392464 w 445062"/>
              <a:gd name="connsiteY88" fmla="*/ 1060057 h 1699328"/>
              <a:gd name="connsiteX89" fmla="*/ 404602 w 445062"/>
              <a:gd name="connsiteY89" fmla="*/ 1023643 h 1699328"/>
              <a:gd name="connsiteX90" fmla="*/ 408648 w 445062"/>
              <a:gd name="connsiteY90" fmla="*/ 1011505 h 1699328"/>
              <a:gd name="connsiteX91" fmla="*/ 412694 w 445062"/>
              <a:gd name="connsiteY91" fmla="*/ 999367 h 1699328"/>
              <a:gd name="connsiteX92" fmla="*/ 420786 w 445062"/>
              <a:gd name="connsiteY92" fmla="*/ 954861 h 1699328"/>
              <a:gd name="connsiteX93" fmla="*/ 416740 w 445062"/>
              <a:gd name="connsiteY93" fmla="*/ 906308 h 1699328"/>
              <a:gd name="connsiteX94" fmla="*/ 412694 w 445062"/>
              <a:gd name="connsiteY94" fmla="*/ 882032 h 1699328"/>
              <a:gd name="connsiteX95" fmla="*/ 408648 w 445062"/>
              <a:gd name="connsiteY95" fmla="*/ 813250 h 1699328"/>
              <a:gd name="connsiteX96" fmla="*/ 400556 w 445062"/>
              <a:gd name="connsiteY96" fmla="*/ 768744 h 1699328"/>
              <a:gd name="connsiteX97" fmla="*/ 392464 w 445062"/>
              <a:gd name="connsiteY97" fmla="*/ 691869 h 1699328"/>
              <a:gd name="connsiteX98" fmla="*/ 384372 w 445062"/>
              <a:gd name="connsiteY98" fmla="*/ 627133 h 1699328"/>
              <a:gd name="connsiteX99" fmla="*/ 376280 w 445062"/>
              <a:gd name="connsiteY99" fmla="*/ 530029 h 1699328"/>
              <a:gd name="connsiteX100" fmla="*/ 368188 w 445062"/>
              <a:gd name="connsiteY100" fmla="*/ 465292 h 1699328"/>
              <a:gd name="connsiteX101" fmla="*/ 364142 w 445062"/>
              <a:gd name="connsiteY101" fmla="*/ 453154 h 1699328"/>
              <a:gd name="connsiteX102" fmla="*/ 360096 w 445062"/>
              <a:gd name="connsiteY102" fmla="*/ 432924 h 1699328"/>
              <a:gd name="connsiteX103" fmla="*/ 356050 w 445062"/>
              <a:gd name="connsiteY103" fmla="*/ 420786 h 1699328"/>
              <a:gd name="connsiteX104" fmla="*/ 347958 w 445062"/>
              <a:gd name="connsiteY104" fmla="*/ 380326 h 1699328"/>
              <a:gd name="connsiteX105" fmla="*/ 343912 w 445062"/>
              <a:gd name="connsiteY105" fmla="*/ 356050 h 1699328"/>
              <a:gd name="connsiteX106" fmla="*/ 339866 w 445062"/>
              <a:gd name="connsiteY106" fmla="*/ 343912 h 1699328"/>
              <a:gd name="connsiteX107" fmla="*/ 327728 w 445062"/>
              <a:gd name="connsiteY107" fmla="*/ 303452 h 1699328"/>
              <a:gd name="connsiteX108" fmla="*/ 323682 w 445062"/>
              <a:gd name="connsiteY108" fmla="*/ 291314 h 1699328"/>
              <a:gd name="connsiteX109" fmla="*/ 315590 w 445062"/>
              <a:gd name="connsiteY109" fmla="*/ 250853 h 1699328"/>
              <a:gd name="connsiteX110" fmla="*/ 307498 w 445062"/>
              <a:gd name="connsiteY110" fmla="*/ 190163 h 1699328"/>
              <a:gd name="connsiteX111" fmla="*/ 299406 w 445062"/>
              <a:gd name="connsiteY111" fmla="*/ 80921 h 1699328"/>
              <a:gd name="connsiteX112" fmla="*/ 291314 w 445062"/>
              <a:gd name="connsiteY112" fmla="*/ 56645 h 1699328"/>
              <a:gd name="connsiteX113" fmla="*/ 267038 w 445062"/>
              <a:gd name="connsiteY113" fmla="*/ 36415 h 1699328"/>
              <a:gd name="connsiteX114" fmla="*/ 254900 w 445062"/>
              <a:gd name="connsiteY114" fmla="*/ 28323 h 1699328"/>
              <a:gd name="connsiteX115" fmla="*/ 234669 w 445062"/>
              <a:gd name="connsiteY115" fmla="*/ 16184 h 1699328"/>
              <a:gd name="connsiteX116" fmla="*/ 222531 w 445062"/>
              <a:gd name="connsiteY116" fmla="*/ 8092 h 1699328"/>
              <a:gd name="connsiteX117" fmla="*/ 190163 w 445062"/>
              <a:gd name="connsiteY117" fmla="*/ 0 h 1699328"/>
              <a:gd name="connsiteX118" fmla="*/ 165887 w 445062"/>
              <a:gd name="connsiteY118" fmla="*/ 4046 h 1699328"/>
              <a:gd name="connsiteX119" fmla="*/ 125427 w 445062"/>
              <a:gd name="connsiteY119" fmla="*/ 16184 h 1699328"/>
              <a:gd name="connsiteX120" fmla="*/ 109243 w 445062"/>
              <a:gd name="connsiteY120" fmla="*/ 20230 h 1699328"/>
              <a:gd name="connsiteX121" fmla="*/ 84967 w 445062"/>
              <a:gd name="connsiteY121" fmla="*/ 28323 h 1699328"/>
              <a:gd name="connsiteX122" fmla="*/ 72829 w 445062"/>
              <a:gd name="connsiteY122" fmla="*/ 32369 h 1699328"/>
              <a:gd name="connsiteX123" fmla="*/ 36415 w 445062"/>
              <a:gd name="connsiteY123" fmla="*/ 24277 h 169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445062" h="1699328">
                <a:moveTo>
                  <a:pt x="36415" y="24277"/>
                </a:moveTo>
                <a:lnTo>
                  <a:pt x="36415" y="24277"/>
                </a:lnTo>
                <a:cubicBezTo>
                  <a:pt x="11228" y="59538"/>
                  <a:pt x="19853" y="41594"/>
                  <a:pt x="8092" y="76875"/>
                </a:cubicBezTo>
                <a:lnTo>
                  <a:pt x="4046" y="89013"/>
                </a:lnTo>
                <a:lnTo>
                  <a:pt x="0" y="101151"/>
                </a:lnTo>
                <a:cubicBezTo>
                  <a:pt x="9298" y="129046"/>
                  <a:pt x="2060" y="119396"/>
                  <a:pt x="16185" y="133519"/>
                </a:cubicBezTo>
                <a:lnTo>
                  <a:pt x="28323" y="169933"/>
                </a:lnTo>
                <a:lnTo>
                  <a:pt x="32369" y="182071"/>
                </a:lnTo>
                <a:cubicBezTo>
                  <a:pt x="31020" y="187466"/>
                  <a:pt x="29169" y="192759"/>
                  <a:pt x="28323" y="198255"/>
                </a:cubicBezTo>
                <a:cubicBezTo>
                  <a:pt x="26466" y="210326"/>
                  <a:pt x="25891" y="222563"/>
                  <a:pt x="24277" y="234669"/>
                </a:cubicBezTo>
                <a:cubicBezTo>
                  <a:pt x="23193" y="242801"/>
                  <a:pt x="21580" y="250854"/>
                  <a:pt x="20231" y="258946"/>
                </a:cubicBezTo>
                <a:cubicBezTo>
                  <a:pt x="21580" y="273781"/>
                  <a:pt x="22170" y="288705"/>
                  <a:pt x="24277" y="303452"/>
                </a:cubicBezTo>
                <a:cubicBezTo>
                  <a:pt x="27327" y="324805"/>
                  <a:pt x="35241" y="312067"/>
                  <a:pt x="44507" y="339866"/>
                </a:cubicBezTo>
                <a:cubicBezTo>
                  <a:pt x="50091" y="356617"/>
                  <a:pt x="46187" y="348455"/>
                  <a:pt x="56645" y="364142"/>
                </a:cubicBezTo>
                <a:cubicBezTo>
                  <a:pt x="57994" y="384372"/>
                  <a:pt x="58674" y="404658"/>
                  <a:pt x="60691" y="424832"/>
                </a:cubicBezTo>
                <a:cubicBezTo>
                  <a:pt x="61375" y="431675"/>
                  <a:pt x="64017" y="438223"/>
                  <a:pt x="64737" y="445062"/>
                </a:cubicBezTo>
                <a:cubicBezTo>
                  <a:pt x="65131" y="448803"/>
                  <a:pt x="65381" y="500513"/>
                  <a:pt x="72829" y="517891"/>
                </a:cubicBezTo>
                <a:cubicBezTo>
                  <a:pt x="74745" y="522361"/>
                  <a:pt x="78224" y="525983"/>
                  <a:pt x="80921" y="530029"/>
                </a:cubicBezTo>
                <a:cubicBezTo>
                  <a:pt x="82270" y="542167"/>
                  <a:pt x="83110" y="554372"/>
                  <a:pt x="84967" y="566443"/>
                </a:cubicBezTo>
                <a:cubicBezTo>
                  <a:pt x="85813" y="571939"/>
                  <a:pt x="89013" y="577066"/>
                  <a:pt x="89013" y="582627"/>
                </a:cubicBezTo>
                <a:cubicBezTo>
                  <a:pt x="89013" y="592164"/>
                  <a:pt x="85965" y="601465"/>
                  <a:pt x="84967" y="610949"/>
                </a:cubicBezTo>
                <a:cubicBezTo>
                  <a:pt x="83267" y="627100"/>
                  <a:pt x="82819" y="643372"/>
                  <a:pt x="80921" y="659501"/>
                </a:cubicBezTo>
                <a:cubicBezTo>
                  <a:pt x="80117" y="666331"/>
                  <a:pt x="78006" y="672948"/>
                  <a:pt x="76875" y="679731"/>
                </a:cubicBezTo>
                <a:cubicBezTo>
                  <a:pt x="74083" y="696484"/>
                  <a:pt x="70829" y="724054"/>
                  <a:pt x="68783" y="740422"/>
                </a:cubicBezTo>
                <a:cubicBezTo>
                  <a:pt x="70132" y="753909"/>
                  <a:pt x="72829" y="767328"/>
                  <a:pt x="72829" y="780882"/>
                </a:cubicBezTo>
                <a:cubicBezTo>
                  <a:pt x="72829" y="785147"/>
                  <a:pt x="69546" y="788824"/>
                  <a:pt x="68783" y="793020"/>
                </a:cubicBezTo>
                <a:cubicBezTo>
                  <a:pt x="53866" y="875065"/>
                  <a:pt x="73959" y="783324"/>
                  <a:pt x="60691" y="849664"/>
                </a:cubicBezTo>
                <a:cubicBezTo>
                  <a:pt x="53123" y="887504"/>
                  <a:pt x="60311" y="847136"/>
                  <a:pt x="52599" y="877986"/>
                </a:cubicBezTo>
                <a:cubicBezTo>
                  <a:pt x="50931" y="884658"/>
                  <a:pt x="49902" y="891473"/>
                  <a:pt x="48553" y="898216"/>
                </a:cubicBezTo>
                <a:cubicBezTo>
                  <a:pt x="49902" y="907657"/>
                  <a:pt x="50455" y="917246"/>
                  <a:pt x="52599" y="926538"/>
                </a:cubicBezTo>
                <a:cubicBezTo>
                  <a:pt x="54517" y="934850"/>
                  <a:pt x="60691" y="950815"/>
                  <a:pt x="60691" y="950815"/>
                </a:cubicBezTo>
                <a:cubicBezTo>
                  <a:pt x="59342" y="981834"/>
                  <a:pt x="58122" y="1012860"/>
                  <a:pt x="56645" y="1043873"/>
                </a:cubicBezTo>
                <a:cubicBezTo>
                  <a:pt x="52577" y="1129310"/>
                  <a:pt x="47476" y="1095131"/>
                  <a:pt x="56645" y="1140977"/>
                </a:cubicBezTo>
                <a:cubicBezTo>
                  <a:pt x="57284" y="1149927"/>
                  <a:pt x="55541" y="1191368"/>
                  <a:pt x="64737" y="1209760"/>
                </a:cubicBezTo>
                <a:cubicBezTo>
                  <a:pt x="66912" y="1214109"/>
                  <a:pt x="70654" y="1217549"/>
                  <a:pt x="72829" y="1221898"/>
                </a:cubicBezTo>
                <a:cubicBezTo>
                  <a:pt x="82601" y="1241441"/>
                  <a:pt x="68552" y="1228487"/>
                  <a:pt x="89013" y="1242128"/>
                </a:cubicBezTo>
                <a:cubicBezTo>
                  <a:pt x="99183" y="1272637"/>
                  <a:pt x="85464" y="1235031"/>
                  <a:pt x="101151" y="1266404"/>
                </a:cubicBezTo>
                <a:cubicBezTo>
                  <a:pt x="103058" y="1270219"/>
                  <a:pt x="103126" y="1274814"/>
                  <a:pt x="105197" y="1278542"/>
                </a:cubicBezTo>
                <a:cubicBezTo>
                  <a:pt x="112313" y="1291351"/>
                  <a:pt x="124427" y="1306879"/>
                  <a:pt x="133519" y="1319002"/>
                </a:cubicBezTo>
                <a:lnTo>
                  <a:pt x="145657" y="1355416"/>
                </a:lnTo>
                <a:cubicBezTo>
                  <a:pt x="147006" y="1359462"/>
                  <a:pt x="149002" y="1363347"/>
                  <a:pt x="149703" y="1367554"/>
                </a:cubicBezTo>
                <a:cubicBezTo>
                  <a:pt x="151052" y="1375646"/>
                  <a:pt x="152502" y="1383722"/>
                  <a:pt x="153749" y="1391830"/>
                </a:cubicBezTo>
                <a:cubicBezTo>
                  <a:pt x="155199" y="1401256"/>
                  <a:pt x="156089" y="1410770"/>
                  <a:pt x="157795" y="1420153"/>
                </a:cubicBezTo>
                <a:cubicBezTo>
                  <a:pt x="158790" y="1425624"/>
                  <a:pt x="160492" y="1430942"/>
                  <a:pt x="161841" y="1436337"/>
                </a:cubicBezTo>
                <a:cubicBezTo>
                  <a:pt x="160492" y="1444429"/>
                  <a:pt x="157795" y="1452409"/>
                  <a:pt x="157795" y="1460613"/>
                </a:cubicBezTo>
                <a:cubicBezTo>
                  <a:pt x="157795" y="1464878"/>
                  <a:pt x="161841" y="1468486"/>
                  <a:pt x="161841" y="1472751"/>
                </a:cubicBezTo>
                <a:cubicBezTo>
                  <a:pt x="161841" y="1484964"/>
                  <a:pt x="160190" y="1497189"/>
                  <a:pt x="157795" y="1509165"/>
                </a:cubicBezTo>
                <a:cubicBezTo>
                  <a:pt x="156122" y="1517529"/>
                  <a:pt x="152400" y="1525349"/>
                  <a:pt x="149703" y="1533441"/>
                </a:cubicBezTo>
                <a:lnTo>
                  <a:pt x="145657" y="1545579"/>
                </a:lnTo>
                <a:cubicBezTo>
                  <a:pt x="147006" y="1549625"/>
                  <a:pt x="149703" y="1553452"/>
                  <a:pt x="149703" y="1557717"/>
                </a:cubicBezTo>
                <a:cubicBezTo>
                  <a:pt x="149703" y="1565008"/>
                  <a:pt x="144284" y="1589265"/>
                  <a:pt x="141611" y="1598177"/>
                </a:cubicBezTo>
                <a:cubicBezTo>
                  <a:pt x="139160" y="1606347"/>
                  <a:pt x="133519" y="1622453"/>
                  <a:pt x="133519" y="1622453"/>
                </a:cubicBezTo>
                <a:lnTo>
                  <a:pt x="141611" y="1646730"/>
                </a:lnTo>
                <a:cubicBezTo>
                  <a:pt x="144497" y="1655388"/>
                  <a:pt x="146367" y="1664547"/>
                  <a:pt x="153749" y="1671006"/>
                </a:cubicBezTo>
                <a:cubicBezTo>
                  <a:pt x="161068" y="1677410"/>
                  <a:pt x="168799" y="1684115"/>
                  <a:pt x="178025" y="1687190"/>
                </a:cubicBezTo>
                <a:lnTo>
                  <a:pt x="202301" y="1695282"/>
                </a:lnTo>
                <a:cubicBezTo>
                  <a:pt x="209044" y="1693933"/>
                  <a:pt x="215654" y="1691236"/>
                  <a:pt x="222531" y="1691236"/>
                </a:cubicBezTo>
                <a:cubicBezTo>
                  <a:pt x="226796" y="1691236"/>
                  <a:pt x="230437" y="1694753"/>
                  <a:pt x="234669" y="1695282"/>
                </a:cubicBezTo>
                <a:cubicBezTo>
                  <a:pt x="252118" y="1697463"/>
                  <a:pt x="269735" y="1697979"/>
                  <a:pt x="287268" y="1699328"/>
                </a:cubicBezTo>
                <a:cubicBezTo>
                  <a:pt x="295360" y="1697979"/>
                  <a:pt x="303536" y="1697062"/>
                  <a:pt x="311544" y="1695282"/>
                </a:cubicBezTo>
                <a:cubicBezTo>
                  <a:pt x="315707" y="1694357"/>
                  <a:pt x="319455" y="1691800"/>
                  <a:pt x="323682" y="1691236"/>
                </a:cubicBezTo>
                <a:cubicBezTo>
                  <a:pt x="339780" y="1689090"/>
                  <a:pt x="356050" y="1688539"/>
                  <a:pt x="372234" y="1687190"/>
                </a:cubicBezTo>
                <a:cubicBezTo>
                  <a:pt x="377629" y="1685841"/>
                  <a:pt x="382990" y="1684350"/>
                  <a:pt x="388418" y="1683144"/>
                </a:cubicBezTo>
                <a:cubicBezTo>
                  <a:pt x="395131" y="1681652"/>
                  <a:pt x="402497" y="1682173"/>
                  <a:pt x="408648" y="1679098"/>
                </a:cubicBezTo>
                <a:cubicBezTo>
                  <a:pt x="413766" y="1676539"/>
                  <a:pt x="416390" y="1670623"/>
                  <a:pt x="420786" y="1666960"/>
                </a:cubicBezTo>
                <a:cubicBezTo>
                  <a:pt x="424522" y="1663847"/>
                  <a:pt x="428878" y="1661565"/>
                  <a:pt x="432924" y="1658868"/>
                </a:cubicBezTo>
                <a:lnTo>
                  <a:pt x="441016" y="1634592"/>
                </a:lnTo>
                <a:lnTo>
                  <a:pt x="445062" y="1622453"/>
                </a:lnTo>
                <a:cubicBezTo>
                  <a:pt x="443713" y="1610315"/>
                  <a:pt x="442630" y="1598145"/>
                  <a:pt x="441016" y="1586039"/>
                </a:cubicBezTo>
                <a:cubicBezTo>
                  <a:pt x="439932" y="1577907"/>
                  <a:pt x="436970" y="1569967"/>
                  <a:pt x="436970" y="1561763"/>
                </a:cubicBezTo>
                <a:cubicBezTo>
                  <a:pt x="436970" y="1550890"/>
                  <a:pt x="439667" y="1540184"/>
                  <a:pt x="441016" y="1529395"/>
                </a:cubicBezTo>
                <a:cubicBezTo>
                  <a:pt x="439667" y="1517257"/>
                  <a:pt x="437984" y="1505152"/>
                  <a:pt x="436970" y="1492981"/>
                </a:cubicBezTo>
                <a:cubicBezTo>
                  <a:pt x="435286" y="1472776"/>
                  <a:pt x="435046" y="1452455"/>
                  <a:pt x="432924" y="1432291"/>
                </a:cubicBezTo>
                <a:cubicBezTo>
                  <a:pt x="432342" y="1426761"/>
                  <a:pt x="430476" y="1421433"/>
                  <a:pt x="428878" y="1416107"/>
                </a:cubicBezTo>
                <a:cubicBezTo>
                  <a:pt x="426427" y="1407937"/>
                  <a:pt x="423483" y="1399922"/>
                  <a:pt x="420786" y="1391830"/>
                </a:cubicBezTo>
                <a:cubicBezTo>
                  <a:pt x="419437" y="1387784"/>
                  <a:pt x="417774" y="1383830"/>
                  <a:pt x="416740" y="1379692"/>
                </a:cubicBezTo>
                <a:cubicBezTo>
                  <a:pt x="415391" y="1374297"/>
                  <a:pt x="414292" y="1368834"/>
                  <a:pt x="412694" y="1363508"/>
                </a:cubicBezTo>
                <a:cubicBezTo>
                  <a:pt x="410243" y="1355338"/>
                  <a:pt x="406671" y="1347507"/>
                  <a:pt x="404602" y="1339232"/>
                </a:cubicBezTo>
                <a:cubicBezTo>
                  <a:pt x="403253" y="1333837"/>
                  <a:pt x="402746" y="1328159"/>
                  <a:pt x="400556" y="1323048"/>
                </a:cubicBezTo>
                <a:cubicBezTo>
                  <a:pt x="398640" y="1318578"/>
                  <a:pt x="395161" y="1314956"/>
                  <a:pt x="392464" y="1310910"/>
                </a:cubicBezTo>
                <a:cubicBezTo>
                  <a:pt x="391115" y="1305515"/>
                  <a:pt x="390608" y="1299837"/>
                  <a:pt x="388418" y="1294726"/>
                </a:cubicBezTo>
                <a:cubicBezTo>
                  <a:pt x="386502" y="1290256"/>
                  <a:pt x="381988" y="1287158"/>
                  <a:pt x="380326" y="1282588"/>
                </a:cubicBezTo>
                <a:cubicBezTo>
                  <a:pt x="376525" y="1272136"/>
                  <a:pt x="374415" y="1261125"/>
                  <a:pt x="372234" y="1250220"/>
                </a:cubicBezTo>
                <a:cubicBezTo>
                  <a:pt x="369537" y="1236733"/>
                  <a:pt x="366403" y="1223327"/>
                  <a:pt x="364142" y="1209760"/>
                </a:cubicBezTo>
                <a:cubicBezTo>
                  <a:pt x="362793" y="1201668"/>
                  <a:pt x="361343" y="1193592"/>
                  <a:pt x="360096" y="1185484"/>
                </a:cubicBezTo>
                <a:cubicBezTo>
                  <a:pt x="349684" y="1117803"/>
                  <a:pt x="362096" y="1193438"/>
                  <a:pt x="352004" y="1132885"/>
                </a:cubicBezTo>
                <a:cubicBezTo>
                  <a:pt x="354701" y="1124793"/>
                  <a:pt x="355365" y="1115706"/>
                  <a:pt x="360096" y="1108609"/>
                </a:cubicBezTo>
                <a:lnTo>
                  <a:pt x="384372" y="1072195"/>
                </a:lnTo>
                <a:cubicBezTo>
                  <a:pt x="387069" y="1068149"/>
                  <a:pt x="390926" y="1064670"/>
                  <a:pt x="392464" y="1060057"/>
                </a:cubicBezTo>
                <a:lnTo>
                  <a:pt x="404602" y="1023643"/>
                </a:lnTo>
                <a:lnTo>
                  <a:pt x="408648" y="1011505"/>
                </a:lnTo>
                <a:cubicBezTo>
                  <a:pt x="409997" y="1007459"/>
                  <a:pt x="411993" y="1003574"/>
                  <a:pt x="412694" y="999367"/>
                </a:cubicBezTo>
                <a:cubicBezTo>
                  <a:pt x="417871" y="968308"/>
                  <a:pt x="415131" y="983135"/>
                  <a:pt x="420786" y="954861"/>
                </a:cubicBezTo>
                <a:cubicBezTo>
                  <a:pt x="419437" y="938677"/>
                  <a:pt x="418533" y="922449"/>
                  <a:pt x="416740" y="906308"/>
                </a:cubicBezTo>
                <a:cubicBezTo>
                  <a:pt x="415834" y="898155"/>
                  <a:pt x="413405" y="890205"/>
                  <a:pt x="412694" y="882032"/>
                </a:cubicBezTo>
                <a:cubicBezTo>
                  <a:pt x="410704" y="859151"/>
                  <a:pt x="410555" y="836138"/>
                  <a:pt x="408648" y="813250"/>
                </a:cubicBezTo>
                <a:cubicBezTo>
                  <a:pt x="404207" y="759963"/>
                  <a:pt x="406686" y="805527"/>
                  <a:pt x="400556" y="768744"/>
                </a:cubicBezTo>
                <a:cubicBezTo>
                  <a:pt x="396143" y="742268"/>
                  <a:pt x="395465" y="718880"/>
                  <a:pt x="392464" y="691869"/>
                </a:cubicBezTo>
                <a:cubicBezTo>
                  <a:pt x="390063" y="670255"/>
                  <a:pt x="385729" y="648837"/>
                  <a:pt x="384372" y="627133"/>
                </a:cubicBezTo>
                <a:cubicBezTo>
                  <a:pt x="377737" y="520968"/>
                  <a:pt x="383969" y="599228"/>
                  <a:pt x="376280" y="530029"/>
                </a:cubicBezTo>
                <a:cubicBezTo>
                  <a:pt x="373793" y="507644"/>
                  <a:pt x="373025" y="487057"/>
                  <a:pt x="368188" y="465292"/>
                </a:cubicBezTo>
                <a:cubicBezTo>
                  <a:pt x="367263" y="461129"/>
                  <a:pt x="365176" y="457292"/>
                  <a:pt x="364142" y="453154"/>
                </a:cubicBezTo>
                <a:cubicBezTo>
                  <a:pt x="362474" y="446482"/>
                  <a:pt x="361764" y="439596"/>
                  <a:pt x="360096" y="432924"/>
                </a:cubicBezTo>
                <a:cubicBezTo>
                  <a:pt x="359062" y="428786"/>
                  <a:pt x="357009" y="424942"/>
                  <a:pt x="356050" y="420786"/>
                </a:cubicBezTo>
                <a:cubicBezTo>
                  <a:pt x="352957" y="407384"/>
                  <a:pt x="350219" y="393893"/>
                  <a:pt x="347958" y="380326"/>
                </a:cubicBezTo>
                <a:cubicBezTo>
                  <a:pt x="346609" y="372234"/>
                  <a:pt x="345692" y="364058"/>
                  <a:pt x="343912" y="356050"/>
                </a:cubicBezTo>
                <a:cubicBezTo>
                  <a:pt x="342987" y="351887"/>
                  <a:pt x="341038" y="348013"/>
                  <a:pt x="339866" y="343912"/>
                </a:cubicBezTo>
                <a:cubicBezTo>
                  <a:pt x="327636" y="301109"/>
                  <a:pt x="346958" y="361142"/>
                  <a:pt x="327728" y="303452"/>
                </a:cubicBezTo>
                <a:cubicBezTo>
                  <a:pt x="326379" y="299406"/>
                  <a:pt x="324518" y="295496"/>
                  <a:pt x="323682" y="291314"/>
                </a:cubicBezTo>
                <a:cubicBezTo>
                  <a:pt x="320985" y="277827"/>
                  <a:pt x="317535" y="264469"/>
                  <a:pt x="315590" y="250853"/>
                </a:cubicBezTo>
                <a:cubicBezTo>
                  <a:pt x="313610" y="236990"/>
                  <a:pt x="308618" y="203235"/>
                  <a:pt x="307498" y="190163"/>
                </a:cubicBezTo>
                <a:cubicBezTo>
                  <a:pt x="304380" y="153783"/>
                  <a:pt x="310953" y="115561"/>
                  <a:pt x="299406" y="80921"/>
                </a:cubicBezTo>
                <a:cubicBezTo>
                  <a:pt x="296709" y="72829"/>
                  <a:pt x="298411" y="61376"/>
                  <a:pt x="291314" y="56645"/>
                </a:cubicBezTo>
                <a:cubicBezTo>
                  <a:pt x="261178" y="36554"/>
                  <a:pt x="298191" y="62376"/>
                  <a:pt x="267038" y="36415"/>
                </a:cubicBezTo>
                <a:cubicBezTo>
                  <a:pt x="263302" y="33302"/>
                  <a:pt x="258697" y="31361"/>
                  <a:pt x="254900" y="28323"/>
                </a:cubicBezTo>
                <a:cubicBezTo>
                  <a:pt x="239031" y="15627"/>
                  <a:pt x="255751" y="23211"/>
                  <a:pt x="234669" y="16184"/>
                </a:cubicBezTo>
                <a:cubicBezTo>
                  <a:pt x="230623" y="13487"/>
                  <a:pt x="226880" y="10267"/>
                  <a:pt x="222531" y="8092"/>
                </a:cubicBezTo>
                <a:cubicBezTo>
                  <a:pt x="214237" y="3945"/>
                  <a:pt x="197858" y="1539"/>
                  <a:pt x="190163" y="0"/>
                </a:cubicBezTo>
                <a:cubicBezTo>
                  <a:pt x="182071" y="1349"/>
                  <a:pt x="173931" y="2437"/>
                  <a:pt x="165887" y="4046"/>
                </a:cubicBezTo>
                <a:cubicBezTo>
                  <a:pt x="133778" y="10468"/>
                  <a:pt x="166712" y="5863"/>
                  <a:pt x="125427" y="16184"/>
                </a:cubicBezTo>
                <a:cubicBezTo>
                  <a:pt x="120032" y="17533"/>
                  <a:pt x="114569" y="18632"/>
                  <a:pt x="109243" y="20230"/>
                </a:cubicBezTo>
                <a:cubicBezTo>
                  <a:pt x="101073" y="22681"/>
                  <a:pt x="93059" y="25625"/>
                  <a:pt x="84967" y="28323"/>
                </a:cubicBezTo>
                <a:cubicBezTo>
                  <a:pt x="80921" y="29672"/>
                  <a:pt x="77094" y="32369"/>
                  <a:pt x="72829" y="32369"/>
                </a:cubicBezTo>
                <a:lnTo>
                  <a:pt x="36415" y="24277"/>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6866250" y="2650142"/>
            <a:ext cx="529677" cy="1448474"/>
          </a:xfrm>
          <a:custGeom>
            <a:avLst/>
            <a:gdLst>
              <a:gd name="connsiteX0" fmla="*/ 48552 w 477430"/>
              <a:gd name="connsiteY0" fmla="*/ 335819 h 1440382"/>
              <a:gd name="connsiteX1" fmla="*/ 48552 w 477430"/>
              <a:gd name="connsiteY1" fmla="*/ 335819 h 1440382"/>
              <a:gd name="connsiteX2" fmla="*/ 157795 w 477430"/>
              <a:gd name="connsiteY2" fmla="*/ 242761 h 1440382"/>
              <a:gd name="connsiteX3" fmla="*/ 169933 w 477430"/>
              <a:gd name="connsiteY3" fmla="*/ 230623 h 1440382"/>
              <a:gd name="connsiteX4" fmla="*/ 178025 w 477430"/>
              <a:gd name="connsiteY4" fmla="*/ 222530 h 1440382"/>
              <a:gd name="connsiteX5" fmla="*/ 194209 w 477430"/>
              <a:gd name="connsiteY5" fmla="*/ 198254 h 1440382"/>
              <a:gd name="connsiteX6" fmla="*/ 210393 w 477430"/>
              <a:gd name="connsiteY6" fmla="*/ 173978 h 1440382"/>
              <a:gd name="connsiteX7" fmla="*/ 218485 w 477430"/>
              <a:gd name="connsiteY7" fmla="*/ 161840 h 1440382"/>
              <a:gd name="connsiteX8" fmla="*/ 226577 w 477430"/>
              <a:gd name="connsiteY8" fmla="*/ 137564 h 1440382"/>
              <a:gd name="connsiteX9" fmla="*/ 230623 w 477430"/>
              <a:gd name="connsiteY9" fmla="*/ 125426 h 1440382"/>
              <a:gd name="connsiteX10" fmla="*/ 234669 w 477430"/>
              <a:gd name="connsiteY10" fmla="*/ 113288 h 1440382"/>
              <a:gd name="connsiteX11" fmla="*/ 242761 w 477430"/>
              <a:gd name="connsiteY11" fmla="*/ 48552 h 1440382"/>
              <a:gd name="connsiteX12" fmla="*/ 250853 w 477430"/>
              <a:gd name="connsiteY12" fmla="*/ 8092 h 1440382"/>
              <a:gd name="connsiteX13" fmla="*/ 262991 w 477430"/>
              <a:gd name="connsiteY13" fmla="*/ 0 h 1440382"/>
              <a:gd name="connsiteX14" fmla="*/ 287267 w 477430"/>
              <a:gd name="connsiteY14" fmla="*/ 12138 h 1440382"/>
              <a:gd name="connsiteX15" fmla="*/ 299406 w 477430"/>
              <a:gd name="connsiteY15" fmla="*/ 16184 h 1440382"/>
              <a:gd name="connsiteX16" fmla="*/ 311544 w 477430"/>
              <a:gd name="connsiteY16" fmla="*/ 24276 h 1440382"/>
              <a:gd name="connsiteX17" fmla="*/ 331774 w 477430"/>
              <a:gd name="connsiteY17" fmla="*/ 48552 h 1440382"/>
              <a:gd name="connsiteX18" fmla="*/ 339866 w 477430"/>
              <a:gd name="connsiteY18" fmla="*/ 72828 h 1440382"/>
              <a:gd name="connsiteX19" fmla="*/ 347958 w 477430"/>
              <a:gd name="connsiteY19" fmla="*/ 105196 h 1440382"/>
              <a:gd name="connsiteX20" fmla="*/ 343912 w 477430"/>
              <a:gd name="connsiteY20" fmla="*/ 234669 h 1440382"/>
              <a:gd name="connsiteX21" fmla="*/ 339866 w 477430"/>
              <a:gd name="connsiteY21" fmla="*/ 254899 h 1440382"/>
              <a:gd name="connsiteX22" fmla="*/ 331774 w 477430"/>
              <a:gd name="connsiteY22" fmla="*/ 396509 h 1440382"/>
              <a:gd name="connsiteX23" fmla="*/ 327728 w 477430"/>
              <a:gd name="connsiteY23" fmla="*/ 489568 h 1440382"/>
              <a:gd name="connsiteX24" fmla="*/ 335820 w 477430"/>
              <a:gd name="connsiteY24" fmla="*/ 631178 h 1440382"/>
              <a:gd name="connsiteX25" fmla="*/ 343912 w 477430"/>
              <a:gd name="connsiteY25" fmla="*/ 712099 h 1440382"/>
              <a:gd name="connsiteX26" fmla="*/ 352004 w 477430"/>
              <a:gd name="connsiteY26" fmla="*/ 756605 h 1440382"/>
              <a:gd name="connsiteX27" fmla="*/ 360096 w 477430"/>
              <a:gd name="connsiteY27" fmla="*/ 788973 h 1440382"/>
              <a:gd name="connsiteX28" fmla="*/ 372234 w 477430"/>
              <a:gd name="connsiteY28" fmla="*/ 837525 h 1440382"/>
              <a:gd name="connsiteX29" fmla="*/ 376280 w 477430"/>
              <a:gd name="connsiteY29" fmla="*/ 853709 h 1440382"/>
              <a:gd name="connsiteX30" fmla="*/ 384372 w 477430"/>
              <a:gd name="connsiteY30" fmla="*/ 877985 h 1440382"/>
              <a:gd name="connsiteX31" fmla="*/ 388418 w 477430"/>
              <a:gd name="connsiteY31" fmla="*/ 890123 h 1440382"/>
              <a:gd name="connsiteX32" fmla="*/ 392464 w 477430"/>
              <a:gd name="connsiteY32" fmla="*/ 906307 h 1440382"/>
              <a:gd name="connsiteX33" fmla="*/ 400556 w 477430"/>
              <a:gd name="connsiteY33" fmla="*/ 930584 h 1440382"/>
              <a:gd name="connsiteX34" fmla="*/ 404602 w 477430"/>
              <a:gd name="connsiteY34" fmla="*/ 942722 h 1440382"/>
              <a:gd name="connsiteX35" fmla="*/ 416740 w 477430"/>
              <a:gd name="connsiteY35" fmla="*/ 966998 h 1440382"/>
              <a:gd name="connsiteX36" fmla="*/ 424832 w 477430"/>
              <a:gd name="connsiteY36" fmla="*/ 979136 h 1440382"/>
              <a:gd name="connsiteX37" fmla="*/ 432924 w 477430"/>
              <a:gd name="connsiteY37" fmla="*/ 1003412 h 1440382"/>
              <a:gd name="connsiteX38" fmla="*/ 449108 w 477430"/>
              <a:gd name="connsiteY38" fmla="*/ 1051964 h 1440382"/>
              <a:gd name="connsiteX39" fmla="*/ 469338 w 477430"/>
              <a:gd name="connsiteY39" fmla="*/ 1112654 h 1440382"/>
              <a:gd name="connsiteX40" fmla="*/ 473384 w 477430"/>
              <a:gd name="connsiteY40" fmla="*/ 1124792 h 1440382"/>
              <a:gd name="connsiteX41" fmla="*/ 477430 w 477430"/>
              <a:gd name="connsiteY41" fmla="*/ 1136930 h 1440382"/>
              <a:gd name="connsiteX42" fmla="*/ 469338 w 477430"/>
              <a:gd name="connsiteY42" fmla="*/ 1209759 h 1440382"/>
              <a:gd name="connsiteX43" fmla="*/ 465292 w 477430"/>
              <a:gd name="connsiteY43" fmla="*/ 1229989 h 1440382"/>
              <a:gd name="connsiteX44" fmla="*/ 461246 w 477430"/>
              <a:gd name="connsiteY44" fmla="*/ 1262357 h 1440382"/>
              <a:gd name="connsiteX45" fmla="*/ 449108 w 477430"/>
              <a:gd name="connsiteY45" fmla="*/ 1290679 h 1440382"/>
              <a:gd name="connsiteX46" fmla="*/ 441016 w 477430"/>
              <a:gd name="connsiteY46" fmla="*/ 1314955 h 1440382"/>
              <a:gd name="connsiteX47" fmla="*/ 420786 w 477430"/>
              <a:gd name="connsiteY47" fmla="*/ 1351369 h 1440382"/>
              <a:gd name="connsiteX48" fmla="*/ 404602 w 477430"/>
              <a:gd name="connsiteY48" fmla="*/ 1363507 h 1440382"/>
              <a:gd name="connsiteX49" fmla="*/ 372234 w 477430"/>
              <a:gd name="connsiteY49" fmla="*/ 1387784 h 1440382"/>
              <a:gd name="connsiteX50" fmla="*/ 347958 w 477430"/>
              <a:gd name="connsiteY50" fmla="*/ 1395876 h 1440382"/>
              <a:gd name="connsiteX51" fmla="*/ 323682 w 477430"/>
              <a:gd name="connsiteY51" fmla="*/ 1412060 h 1440382"/>
              <a:gd name="connsiteX52" fmla="*/ 311544 w 477430"/>
              <a:gd name="connsiteY52" fmla="*/ 1420152 h 1440382"/>
              <a:gd name="connsiteX53" fmla="*/ 287267 w 477430"/>
              <a:gd name="connsiteY53" fmla="*/ 1428244 h 1440382"/>
              <a:gd name="connsiteX54" fmla="*/ 218485 w 477430"/>
              <a:gd name="connsiteY54" fmla="*/ 1436336 h 1440382"/>
              <a:gd name="connsiteX55" fmla="*/ 186117 w 477430"/>
              <a:gd name="connsiteY55" fmla="*/ 1440382 h 1440382"/>
              <a:gd name="connsiteX56" fmla="*/ 93059 w 477430"/>
              <a:gd name="connsiteY56" fmla="*/ 1432290 h 1440382"/>
              <a:gd name="connsiteX57" fmla="*/ 56644 w 477430"/>
              <a:gd name="connsiteY57" fmla="*/ 1403968 h 1440382"/>
              <a:gd name="connsiteX58" fmla="*/ 44506 w 477430"/>
              <a:gd name="connsiteY58" fmla="*/ 1395876 h 1440382"/>
              <a:gd name="connsiteX59" fmla="*/ 36414 w 477430"/>
              <a:gd name="connsiteY59" fmla="*/ 1383738 h 1440382"/>
              <a:gd name="connsiteX60" fmla="*/ 16184 w 477430"/>
              <a:gd name="connsiteY60" fmla="*/ 1359461 h 1440382"/>
              <a:gd name="connsiteX61" fmla="*/ 8092 w 477430"/>
              <a:gd name="connsiteY61" fmla="*/ 1331139 h 1440382"/>
              <a:gd name="connsiteX62" fmla="*/ 0 w 477430"/>
              <a:gd name="connsiteY62" fmla="*/ 1310909 h 1440382"/>
              <a:gd name="connsiteX63" fmla="*/ 4046 w 477430"/>
              <a:gd name="connsiteY63" fmla="*/ 1173345 h 1440382"/>
              <a:gd name="connsiteX64" fmla="*/ 16184 w 477430"/>
              <a:gd name="connsiteY64" fmla="*/ 1092424 h 1440382"/>
              <a:gd name="connsiteX65" fmla="*/ 20230 w 477430"/>
              <a:gd name="connsiteY65" fmla="*/ 1068148 h 1440382"/>
              <a:gd name="connsiteX66" fmla="*/ 24276 w 477430"/>
              <a:gd name="connsiteY66" fmla="*/ 1043872 h 1440382"/>
              <a:gd name="connsiteX67" fmla="*/ 28322 w 477430"/>
              <a:gd name="connsiteY67" fmla="*/ 1023642 h 1440382"/>
              <a:gd name="connsiteX68" fmla="*/ 32368 w 477430"/>
              <a:gd name="connsiteY68" fmla="*/ 962952 h 1440382"/>
              <a:gd name="connsiteX69" fmla="*/ 40460 w 477430"/>
              <a:gd name="connsiteY69" fmla="*/ 906307 h 1440382"/>
              <a:gd name="connsiteX70" fmla="*/ 44506 w 477430"/>
              <a:gd name="connsiteY70" fmla="*/ 861801 h 1440382"/>
              <a:gd name="connsiteX71" fmla="*/ 48552 w 477430"/>
              <a:gd name="connsiteY71" fmla="*/ 837525 h 1440382"/>
              <a:gd name="connsiteX72" fmla="*/ 52598 w 477430"/>
              <a:gd name="connsiteY72" fmla="*/ 809203 h 1440382"/>
              <a:gd name="connsiteX73" fmla="*/ 40460 w 477430"/>
              <a:gd name="connsiteY73" fmla="*/ 639270 h 1440382"/>
              <a:gd name="connsiteX74" fmla="*/ 32368 w 477430"/>
              <a:gd name="connsiteY74" fmla="*/ 598810 h 1440382"/>
              <a:gd name="connsiteX75" fmla="*/ 28322 w 477430"/>
              <a:gd name="connsiteY75" fmla="*/ 570488 h 1440382"/>
              <a:gd name="connsiteX76" fmla="*/ 20230 w 477430"/>
              <a:gd name="connsiteY76" fmla="*/ 546212 h 1440382"/>
              <a:gd name="connsiteX77" fmla="*/ 16184 w 477430"/>
              <a:gd name="connsiteY77" fmla="*/ 534074 h 1440382"/>
              <a:gd name="connsiteX78" fmla="*/ 8092 w 477430"/>
              <a:gd name="connsiteY78" fmla="*/ 489568 h 1440382"/>
              <a:gd name="connsiteX79" fmla="*/ 12138 w 477430"/>
              <a:gd name="connsiteY79" fmla="*/ 445061 h 1440382"/>
              <a:gd name="connsiteX80" fmla="*/ 16184 w 477430"/>
              <a:gd name="connsiteY80" fmla="*/ 428877 h 1440382"/>
              <a:gd name="connsiteX81" fmla="*/ 24276 w 477430"/>
              <a:gd name="connsiteY81" fmla="*/ 380325 h 1440382"/>
              <a:gd name="connsiteX82" fmla="*/ 32368 w 477430"/>
              <a:gd name="connsiteY82" fmla="*/ 347957 h 1440382"/>
              <a:gd name="connsiteX83" fmla="*/ 48552 w 477430"/>
              <a:gd name="connsiteY83" fmla="*/ 335819 h 1440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477430" h="1440382">
                <a:moveTo>
                  <a:pt x="48552" y="335819"/>
                </a:moveTo>
                <a:lnTo>
                  <a:pt x="48552" y="335819"/>
                </a:lnTo>
                <a:cubicBezTo>
                  <a:pt x="142414" y="259837"/>
                  <a:pt x="107753" y="292803"/>
                  <a:pt x="157795" y="242761"/>
                </a:cubicBezTo>
                <a:lnTo>
                  <a:pt x="169933" y="230623"/>
                </a:lnTo>
                <a:cubicBezTo>
                  <a:pt x="172630" y="227925"/>
                  <a:pt x="175909" y="225704"/>
                  <a:pt x="178025" y="222530"/>
                </a:cubicBezTo>
                <a:lnTo>
                  <a:pt x="194209" y="198254"/>
                </a:lnTo>
                <a:lnTo>
                  <a:pt x="210393" y="173978"/>
                </a:lnTo>
                <a:cubicBezTo>
                  <a:pt x="213090" y="169932"/>
                  <a:pt x="216947" y="166453"/>
                  <a:pt x="218485" y="161840"/>
                </a:cubicBezTo>
                <a:lnTo>
                  <a:pt x="226577" y="137564"/>
                </a:lnTo>
                <a:lnTo>
                  <a:pt x="230623" y="125426"/>
                </a:lnTo>
                <a:lnTo>
                  <a:pt x="234669" y="113288"/>
                </a:lnTo>
                <a:cubicBezTo>
                  <a:pt x="237366" y="91709"/>
                  <a:pt x="238496" y="69876"/>
                  <a:pt x="242761" y="48552"/>
                </a:cubicBezTo>
                <a:cubicBezTo>
                  <a:pt x="245458" y="35065"/>
                  <a:pt x="239409" y="15721"/>
                  <a:pt x="250853" y="8092"/>
                </a:cubicBezTo>
                <a:lnTo>
                  <a:pt x="262991" y="0"/>
                </a:lnTo>
                <a:cubicBezTo>
                  <a:pt x="293504" y="10171"/>
                  <a:pt x="255890" y="-3550"/>
                  <a:pt x="287267" y="12138"/>
                </a:cubicBezTo>
                <a:cubicBezTo>
                  <a:pt x="291082" y="14045"/>
                  <a:pt x="295360" y="14835"/>
                  <a:pt x="299406" y="16184"/>
                </a:cubicBezTo>
                <a:cubicBezTo>
                  <a:pt x="303452" y="18881"/>
                  <a:pt x="307808" y="21163"/>
                  <a:pt x="311544" y="24276"/>
                </a:cubicBezTo>
                <a:cubicBezTo>
                  <a:pt x="318270" y="29881"/>
                  <a:pt x="328030" y="40127"/>
                  <a:pt x="331774" y="48552"/>
                </a:cubicBezTo>
                <a:cubicBezTo>
                  <a:pt x="335238" y="56347"/>
                  <a:pt x="337797" y="64553"/>
                  <a:pt x="339866" y="72828"/>
                </a:cubicBezTo>
                <a:lnTo>
                  <a:pt x="347958" y="105196"/>
                </a:lnTo>
                <a:cubicBezTo>
                  <a:pt x="346609" y="148354"/>
                  <a:pt x="346243" y="191553"/>
                  <a:pt x="343912" y="234669"/>
                </a:cubicBezTo>
                <a:cubicBezTo>
                  <a:pt x="343541" y="241536"/>
                  <a:pt x="340339" y="248038"/>
                  <a:pt x="339866" y="254899"/>
                </a:cubicBezTo>
                <a:cubicBezTo>
                  <a:pt x="322535" y="506204"/>
                  <a:pt x="344577" y="255678"/>
                  <a:pt x="331774" y="396509"/>
                </a:cubicBezTo>
                <a:cubicBezTo>
                  <a:pt x="330425" y="427529"/>
                  <a:pt x="327728" y="458519"/>
                  <a:pt x="327728" y="489568"/>
                </a:cubicBezTo>
                <a:cubicBezTo>
                  <a:pt x="327728" y="610474"/>
                  <a:pt x="328582" y="562414"/>
                  <a:pt x="335820" y="631178"/>
                </a:cubicBezTo>
                <a:cubicBezTo>
                  <a:pt x="339629" y="667363"/>
                  <a:pt x="339322" y="677673"/>
                  <a:pt x="343912" y="712099"/>
                </a:cubicBezTo>
                <a:cubicBezTo>
                  <a:pt x="345216" y="721881"/>
                  <a:pt x="349595" y="746167"/>
                  <a:pt x="352004" y="756605"/>
                </a:cubicBezTo>
                <a:cubicBezTo>
                  <a:pt x="354505" y="767442"/>
                  <a:pt x="357399" y="778184"/>
                  <a:pt x="360096" y="788973"/>
                </a:cubicBezTo>
                <a:lnTo>
                  <a:pt x="372234" y="837525"/>
                </a:lnTo>
                <a:cubicBezTo>
                  <a:pt x="373583" y="842920"/>
                  <a:pt x="374522" y="848434"/>
                  <a:pt x="376280" y="853709"/>
                </a:cubicBezTo>
                <a:lnTo>
                  <a:pt x="384372" y="877985"/>
                </a:lnTo>
                <a:cubicBezTo>
                  <a:pt x="385721" y="882031"/>
                  <a:pt x="387384" y="885985"/>
                  <a:pt x="388418" y="890123"/>
                </a:cubicBezTo>
                <a:cubicBezTo>
                  <a:pt x="389767" y="895518"/>
                  <a:pt x="390866" y="900981"/>
                  <a:pt x="392464" y="906307"/>
                </a:cubicBezTo>
                <a:cubicBezTo>
                  <a:pt x="394915" y="914477"/>
                  <a:pt x="397859" y="922492"/>
                  <a:pt x="400556" y="930584"/>
                </a:cubicBezTo>
                <a:cubicBezTo>
                  <a:pt x="401905" y="934630"/>
                  <a:pt x="402236" y="939173"/>
                  <a:pt x="404602" y="942722"/>
                </a:cubicBezTo>
                <a:cubicBezTo>
                  <a:pt x="427793" y="977508"/>
                  <a:pt x="399989" y="933496"/>
                  <a:pt x="416740" y="966998"/>
                </a:cubicBezTo>
                <a:cubicBezTo>
                  <a:pt x="418915" y="971347"/>
                  <a:pt x="422857" y="974692"/>
                  <a:pt x="424832" y="979136"/>
                </a:cubicBezTo>
                <a:cubicBezTo>
                  <a:pt x="428296" y="986931"/>
                  <a:pt x="430227" y="995320"/>
                  <a:pt x="432924" y="1003412"/>
                </a:cubicBezTo>
                <a:lnTo>
                  <a:pt x="449108" y="1051964"/>
                </a:lnTo>
                <a:lnTo>
                  <a:pt x="469338" y="1112654"/>
                </a:lnTo>
                <a:lnTo>
                  <a:pt x="473384" y="1124792"/>
                </a:lnTo>
                <a:lnTo>
                  <a:pt x="477430" y="1136930"/>
                </a:lnTo>
                <a:cubicBezTo>
                  <a:pt x="467371" y="1197289"/>
                  <a:pt x="480684" y="1113317"/>
                  <a:pt x="469338" y="1209759"/>
                </a:cubicBezTo>
                <a:cubicBezTo>
                  <a:pt x="468534" y="1216589"/>
                  <a:pt x="466338" y="1223192"/>
                  <a:pt x="465292" y="1229989"/>
                </a:cubicBezTo>
                <a:cubicBezTo>
                  <a:pt x="463639" y="1240736"/>
                  <a:pt x="463191" y="1251659"/>
                  <a:pt x="461246" y="1262357"/>
                </a:cubicBezTo>
                <a:cubicBezTo>
                  <a:pt x="459075" y="1274296"/>
                  <a:pt x="453758" y="1279054"/>
                  <a:pt x="449108" y="1290679"/>
                </a:cubicBezTo>
                <a:cubicBezTo>
                  <a:pt x="445940" y="1298599"/>
                  <a:pt x="443713" y="1306863"/>
                  <a:pt x="441016" y="1314955"/>
                </a:cubicBezTo>
                <a:cubicBezTo>
                  <a:pt x="436606" y="1328185"/>
                  <a:pt x="433152" y="1342094"/>
                  <a:pt x="420786" y="1351369"/>
                </a:cubicBezTo>
                <a:cubicBezTo>
                  <a:pt x="415391" y="1355415"/>
                  <a:pt x="409782" y="1359190"/>
                  <a:pt x="404602" y="1363507"/>
                </a:cubicBezTo>
                <a:cubicBezTo>
                  <a:pt x="391820" y="1374159"/>
                  <a:pt x="394111" y="1380492"/>
                  <a:pt x="372234" y="1387784"/>
                </a:cubicBezTo>
                <a:cubicBezTo>
                  <a:pt x="364142" y="1390481"/>
                  <a:pt x="355055" y="1391145"/>
                  <a:pt x="347958" y="1395876"/>
                </a:cubicBezTo>
                <a:lnTo>
                  <a:pt x="323682" y="1412060"/>
                </a:lnTo>
                <a:cubicBezTo>
                  <a:pt x="319636" y="1414757"/>
                  <a:pt x="316157" y="1418614"/>
                  <a:pt x="311544" y="1420152"/>
                </a:cubicBezTo>
                <a:cubicBezTo>
                  <a:pt x="303452" y="1422849"/>
                  <a:pt x="295631" y="1426571"/>
                  <a:pt x="287267" y="1428244"/>
                </a:cubicBezTo>
                <a:cubicBezTo>
                  <a:pt x="247202" y="1436257"/>
                  <a:pt x="283124" y="1429872"/>
                  <a:pt x="218485" y="1436336"/>
                </a:cubicBezTo>
                <a:cubicBezTo>
                  <a:pt x="207666" y="1437418"/>
                  <a:pt x="196906" y="1439033"/>
                  <a:pt x="186117" y="1440382"/>
                </a:cubicBezTo>
                <a:cubicBezTo>
                  <a:pt x="143515" y="1426181"/>
                  <a:pt x="208903" y="1446771"/>
                  <a:pt x="93059" y="1432290"/>
                </a:cubicBezTo>
                <a:cubicBezTo>
                  <a:pt x="75922" y="1430148"/>
                  <a:pt x="69159" y="1412311"/>
                  <a:pt x="56644" y="1403968"/>
                </a:cubicBezTo>
                <a:lnTo>
                  <a:pt x="44506" y="1395876"/>
                </a:lnTo>
                <a:cubicBezTo>
                  <a:pt x="41809" y="1391830"/>
                  <a:pt x="39527" y="1387474"/>
                  <a:pt x="36414" y="1383738"/>
                </a:cubicBezTo>
                <a:cubicBezTo>
                  <a:pt x="25227" y="1370313"/>
                  <a:pt x="23719" y="1374532"/>
                  <a:pt x="16184" y="1359461"/>
                </a:cubicBezTo>
                <a:cubicBezTo>
                  <a:pt x="12287" y="1351667"/>
                  <a:pt x="10685" y="1338918"/>
                  <a:pt x="8092" y="1331139"/>
                </a:cubicBezTo>
                <a:cubicBezTo>
                  <a:pt x="5795" y="1324249"/>
                  <a:pt x="2697" y="1317652"/>
                  <a:pt x="0" y="1310909"/>
                </a:cubicBezTo>
                <a:cubicBezTo>
                  <a:pt x="1349" y="1265054"/>
                  <a:pt x="1864" y="1219168"/>
                  <a:pt x="4046" y="1173345"/>
                </a:cubicBezTo>
                <a:cubicBezTo>
                  <a:pt x="4857" y="1156319"/>
                  <a:pt x="14257" y="1103984"/>
                  <a:pt x="16184" y="1092424"/>
                </a:cubicBezTo>
                <a:lnTo>
                  <a:pt x="20230" y="1068148"/>
                </a:lnTo>
                <a:cubicBezTo>
                  <a:pt x="21579" y="1060056"/>
                  <a:pt x="22667" y="1051916"/>
                  <a:pt x="24276" y="1043872"/>
                </a:cubicBezTo>
                <a:lnTo>
                  <a:pt x="28322" y="1023642"/>
                </a:lnTo>
                <a:cubicBezTo>
                  <a:pt x="29671" y="1003412"/>
                  <a:pt x="30282" y="983119"/>
                  <a:pt x="32368" y="962952"/>
                </a:cubicBezTo>
                <a:cubicBezTo>
                  <a:pt x="34331" y="943980"/>
                  <a:pt x="38733" y="925302"/>
                  <a:pt x="40460" y="906307"/>
                </a:cubicBezTo>
                <a:cubicBezTo>
                  <a:pt x="41809" y="891472"/>
                  <a:pt x="42765" y="876595"/>
                  <a:pt x="44506" y="861801"/>
                </a:cubicBezTo>
                <a:cubicBezTo>
                  <a:pt x="45465" y="853654"/>
                  <a:pt x="47305" y="845633"/>
                  <a:pt x="48552" y="837525"/>
                </a:cubicBezTo>
                <a:cubicBezTo>
                  <a:pt x="50002" y="828099"/>
                  <a:pt x="51249" y="818644"/>
                  <a:pt x="52598" y="809203"/>
                </a:cubicBezTo>
                <a:cubicBezTo>
                  <a:pt x="49185" y="717052"/>
                  <a:pt x="52590" y="715085"/>
                  <a:pt x="40460" y="639270"/>
                </a:cubicBezTo>
                <a:cubicBezTo>
                  <a:pt x="38287" y="625689"/>
                  <a:pt x="34313" y="612426"/>
                  <a:pt x="32368" y="598810"/>
                </a:cubicBezTo>
                <a:cubicBezTo>
                  <a:pt x="31019" y="589369"/>
                  <a:pt x="30466" y="579780"/>
                  <a:pt x="28322" y="570488"/>
                </a:cubicBezTo>
                <a:cubicBezTo>
                  <a:pt x="26404" y="562177"/>
                  <a:pt x="22927" y="554304"/>
                  <a:pt x="20230" y="546212"/>
                </a:cubicBezTo>
                <a:cubicBezTo>
                  <a:pt x="18881" y="542166"/>
                  <a:pt x="17020" y="538256"/>
                  <a:pt x="16184" y="534074"/>
                </a:cubicBezTo>
                <a:cubicBezTo>
                  <a:pt x="10529" y="505800"/>
                  <a:pt x="13269" y="520627"/>
                  <a:pt x="8092" y="489568"/>
                </a:cubicBezTo>
                <a:cubicBezTo>
                  <a:pt x="9441" y="474732"/>
                  <a:pt x="10169" y="459827"/>
                  <a:pt x="12138" y="445061"/>
                </a:cubicBezTo>
                <a:cubicBezTo>
                  <a:pt x="12873" y="439549"/>
                  <a:pt x="15159" y="434342"/>
                  <a:pt x="16184" y="428877"/>
                </a:cubicBezTo>
                <a:cubicBezTo>
                  <a:pt x="19208" y="412751"/>
                  <a:pt x="19088" y="395890"/>
                  <a:pt x="24276" y="380325"/>
                </a:cubicBezTo>
                <a:cubicBezTo>
                  <a:pt x="33525" y="352579"/>
                  <a:pt x="22603" y="387016"/>
                  <a:pt x="32368" y="347957"/>
                </a:cubicBezTo>
                <a:cubicBezTo>
                  <a:pt x="36840" y="330067"/>
                  <a:pt x="45855" y="337842"/>
                  <a:pt x="48552" y="33581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7312577" y="1510145"/>
            <a:ext cx="605369" cy="1842655"/>
          </a:xfrm>
          <a:custGeom>
            <a:avLst/>
            <a:gdLst>
              <a:gd name="connsiteX0" fmla="*/ 152787 w 605369"/>
              <a:gd name="connsiteY0" fmla="*/ 1704109 h 1842655"/>
              <a:gd name="connsiteX1" fmla="*/ 152787 w 605369"/>
              <a:gd name="connsiteY1" fmla="*/ 1704109 h 1842655"/>
              <a:gd name="connsiteX2" fmla="*/ 171260 w 605369"/>
              <a:gd name="connsiteY2" fmla="*/ 1648691 h 1842655"/>
              <a:gd name="connsiteX3" fmla="*/ 175878 w 605369"/>
              <a:gd name="connsiteY3" fmla="*/ 1634836 h 1842655"/>
              <a:gd name="connsiteX4" fmla="*/ 194351 w 605369"/>
              <a:gd name="connsiteY4" fmla="*/ 1607127 h 1842655"/>
              <a:gd name="connsiteX5" fmla="*/ 212824 w 605369"/>
              <a:gd name="connsiteY5" fmla="*/ 1570182 h 1842655"/>
              <a:gd name="connsiteX6" fmla="*/ 217442 w 605369"/>
              <a:gd name="connsiteY6" fmla="*/ 1556327 h 1842655"/>
              <a:gd name="connsiteX7" fmla="*/ 235914 w 605369"/>
              <a:gd name="connsiteY7" fmla="*/ 1528618 h 1842655"/>
              <a:gd name="connsiteX8" fmla="*/ 254387 w 605369"/>
              <a:gd name="connsiteY8" fmla="*/ 1473200 h 1842655"/>
              <a:gd name="connsiteX9" fmla="*/ 263624 w 605369"/>
              <a:gd name="connsiteY9" fmla="*/ 1445491 h 1842655"/>
              <a:gd name="connsiteX10" fmla="*/ 268242 w 605369"/>
              <a:gd name="connsiteY10" fmla="*/ 1431636 h 1842655"/>
              <a:gd name="connsiteX11" fmla="*/ 277478 w 605369"/>
              <a:gd name="connsiteY11" fmla="*/ 1417782 h 1842655"/>
              <a:gd name="connsiteX12" fmla="*/ 291333 w 605369"/>
              <a:gd name="connsiteY12" fmla="*/ 1385455 h 1842655"/>
              <a:gd name="connsiteX13" fmla="*/ 300569 w 605369"/>
              <a:gd name="connsiteY13" fmla="*/ 1376218 h 1842655"/>
              <a:gd name="connsiteX14" fmla="*/ 309805 w 605369"/>
              <a:gd name="connsiteY14" fmla="*/ 1348509 h 1842655"/>
              <a:gd name="connsiteX15" fmla="*/ 314424 w 605369"/>
              <a:gd name="connsiteY15" fmla="*/ 1334655 h 1842655"/>
              <a:gd name="connsiteX16" fmla="*/ 323660 w 605369"/>
              <a:gd name="connsiteY16" fmla="*/ 1297709 h 1842655"/>
              <a:gd name="connsiteX17" fmla="*/ 314424 w 605369"/>
              <a:gd name="connsiteY17" fmla="*/ 1237673 h 1842655"/>
              <a:gd name="connsiteX18" fmla="*/ 305187 w 605369"/>
              <a:gd name="connsiteY18" fmla="*/ 1209964 h 1842655"/>
              <a:gd name="connsiteX19" fmla="*/ 300569 w 605369"/>
              <a:gd name="connsiteY19" fmla="*/ 1196109 h 1842655"/>
              <a:gd name="connsiteX20" fmla="*/ 282096 w 605369"/>
              <a:gd name="connsiteY20" fmla="*/ 1168400 h 1842655"/>
              <a:gd name="connsiteX21" fmla="*/ 277478 w 605369"/>
              <a:gd name="connsiteY21" fmla="*/ 1154546 h 1842655"/>
              <a:gd name="connsiteX22" fmla="*/ 268242 w 605369"/>
              <a:gd name="connsiteY22" fmla="*/ 1145309 h 1842655"/>
              <a:gd name="connsiteX23" fmla="*/ 249769 w 605369"/>
              <a:gd name="connsiteY23" fmla="*/ 1103746 h 1842655"/>
              <a:gd name="connsiteX24" fmla="*/ 240533 w 605369"/>
              <a:gd name="connsiteY24" fmla="*/ 1071418 h 1842655"/>
              <a:gd name="connsiteX25" fmla="*/ 231296 w 605369"/>
              <a:gd name="connsiteY25" fmla="*/ 1039091 h 1842655"/>
              <a:gd name="connsiteX26" fmla="*/ 226678 w 605369"/>
              <a:gd name="connsiteY26" fmla="*/ 1016000 h 1842655"/>
              <a:gd name="connsiteX27" fmla="*/ 222060 w 605369"/>
              <a:gd name="connsiteY27" fmla="*/ 1002146 h 1842655"/>
              <a:gd name="connsiteX28" fmla="*/ 194351 w 605369"/>
              <a:gd name="connsiteY28" fmla="*/ 992909 h 1842655"/>
              <a:gd name="connsiteX29" fmla="*/ 185114 w 605369"/>
              <a:gd name="connsiteY29" fmla="*/ 1006764 h 1842655"/>
              <a:gd name="connsiteX30" fmla="*/ 180496 w 605369"/>
              <a:gd name="connsiteY30" fmla="*/ 1020618 h 1842655"/>
              <a:gd name="connsiteX31" fmla="*/ 171260 w 605369"/>
              <a:gd name="connsiteY31" fmla="*/ 1029855 h 1842655"/>
              <a:gd name="connsiteX32" fmla="*/ 152787 w 605369"/>
              <a:gd name="connsiteY32" fmla="*/ 1052946 h 1842655"/>
              <a:gd name="connsiteX33" fmla="*/ 138933 w 605369"/>
              <a:gd name="connsiteY33" fmla="*/ 1057564 h 1842655"/>
              <a:gd name="connsiteX34" fmla="*/ 83514 w 605369"/>
              <a:gd name="connsiteY34" fmla="*/ 1043709 h 1842655"/>
              <a:gd name="connsiteX35" fmla="*/ 69660 w 605369"/>
              <a:gd name="connsiteY35" fmla="*/ 1039091 h 1842655"/>
              <a:gd name="connsiteX36" fmla="*/ 55805 w 605369"/>
              <a:gd name="connsiteY36" fmla="*/ 1029855 h 1842655"/>
              <a:gd name="connsiteX37" fmla="*/ 32714 w 605369"/>
              <a:gd name="connsiteY37" fmla="*/ 1006764 h 1842655"/>
              <a:gd name="connsiteX38" fmla="*/ 18860 w 605369"/>
              <a:gd name="connsiteY38" fmla="*/ 965200 h 1842655"/>
              <a:gd name="connsiteX39" fmla="*/ 9624 w 605369"/>
              <a:gd name="connsiteY39" fmla="*/ 932873 h 1842655"/>
              <a:gd name="connsiteX40" fmla="*/ 387 w 605369"/>
              <a:gd name="connsiteY40" fmla="*/ 872836 h 1842655"/>
              <a:gd name="connsiteX41" fmla="*/ 5005 w 605369"/>
              <a:gd name="connsiteY41" fmla="*/ 798946 h 1842655"/>
              <a:gd name="connsiteX42" fmla="*/ 5005 w 605369"/>
              <a:gd name="connsiteY42" fmla="*/ 757382 h 1842655"/>
              <a:gd name="connsiteX43" fmla="*/ 9624 w 605369"/>
              <a:gd name="connsiteY43" fmla="*/ 669636 h 1842655"/>
              <a:gd name="connsiteX44" fmla="*/ 14242 w 605369"/>
              <a:gd name="connsiteY44" fmla="*/ 641927 h 1842655"/>
              <a:gd name="connsiteX45" fmla="*/ 18860 w 605369"/>
              <a:gd name="connsiteY45" fmla="*/ 600364 h 1842655"/>
              <a:gd name="connsiteX46" fmla="*/ 23478 w 605369"/>
              <a:gd name="connsiteY46" fmla="*/ 577273 h 1842655"/>
              <a:gd name="connsiteX47" fmla="*/ 28096 w 605369"/>
              <a:gd name="connsiteY47" fmla="*/ 531091 h 1842655"/>
              <a:gd name="connsiteX48" fmla="*/ 37333 w 605369"/>
              <a:gd name="connsiteY48" fmla="*/ 475673 h 1842655"/>
              <a:gd name="connsiteX49" fmla="*/ 41951 w 605369"/>
              <a:gd name="connsiteY49" fmla="*/ 457200 h 1842655"/>
              <a:gd name="connsiteX50" fmla="*/ 46569 w 605369"/>
              <a:gd name="connsiteY50" fmla="*/ 420255 h 1842655"/>
              <a:gd name="connsiteX51" fmla="*/ 51187 w 605369"/>
              <a:gd name="connsiteY51" fmla="*/ 392546 h 1842655"/>
              <a:gd name="connsiteX52" fmla="*/ 55805 w 605369"/>
              <a:gd name="connsiteY52" fmla="*/ 369455 h 1842655"/>
              <a:gd name="connsiteX53" fmla="*/ 60424 w 605369"/>
              <a:gd name="connsiteY53" fmla="*/ 332509 h 1842655"/>
              <a:gd name="connsiteX54" fmla="*/ 65042 w 605369"/>
              <a:gd name="connsiteY54" fmla="*/ 230909 h 1842655"/>
              <a:gd name="connsiteX55" fmla="*/ 74278 w 605369"/>
              <a:gd name="connsiteY55" fmla="*/ 124691 h 1842655"/>
              <a:gd name="connsiteX56" fmla="*/ 78896 w 605369"/>
              <a:gd name="connsiteY56" fmla="*/ 101600 h 1842655"/>
              <a:gd name="connsiteX57" fmla="*/ 83514 w 605369"/>
              <a:gd name="connsiteY57" fmla="*/ 69273 h 1842655"/>
              <a:gd name="connsiteX58" fmla="*/ 97369 w 605369"/>
              <a:gd name="connsiteY58" fmla="*/ 23091 h 1842655"/>
              <a:gd name="connsiteX59" fmla="*/ 106605 w 605369"/>
              <a:gd name="connsiteY59" fmla="*/ 9236 h 1842655"/>
              <a:gd name="connsiteX60" fmla="*/ 143551 w 605369"/>
              <a:gd name="connsiteY60" fmla="*/ 0 h 1842655"/>
              <a:gd name="connsiteX61" fmla="*/ 157405 w 605369"/>
              <a:gd name="connsiteY61" fmla="*/ 4618 h 1842655"/>
              <a:gd name="connsiteX62" fmla="*/ 222060 w 605369"/>
              <a:gd name="connsiteY62" fmla="*/ 13855 h 1842655"/>
              <a:gd name="connsiteX63" fmla="*/ 245151 w 605369"/>
              <a:gd name="connsiteY63" fmla="*/ 18473 h 1842655"/>
              <a:gd name="connsiteX64" fmla="*/ 277478 w 605369"/>
              <a:gd name="connsiteY64" fmla="*/ 32327 h 1842655"/>
              <a:gd name="connsiteX65" fmla="*/ 305187 w 605369"/>
              <a:gd name="connsiteY65" fmla="*/ 41564 h 1842655"/>
              <a:gd name="connsiteX66" fmla="*/ 351369 w 605369"/>
              <a:gd name="connsiteY66" fmla="*/ 55418 h 1842655"/>
              <a:gd name="connsiteX67" fmla="*/ 379078 w 605369"/>
              <a:gd name="connsiteY67" fmla="*/ 73891 h 1842655"/>
              <a:gd name="connsiteX68" fmla="*/ 383696 w 605369"/>
              <a:gd name="connsiteY68" fmla="*/ 87746 h 1842655"/>
              <a:gd name="connsiteX69" fmla="*/ 402169 w 605369"/>
              <a:gd name="connsiteY69" fmla="*/ 115455 h 1842655"/>
              <a:gd name="connsiteX70" fmla="*/ 416024 w 605369"/>
              <a:gd name="connsiteY70" fmla="*/ 143164 h 1842655"/>
              <a:gd name="connsiteX71" fmla="*/ 429878 w 605369"/>
              <a:gd name="connsiteY71" fmla="*/ 175491 h 1842655"/>
              <a:gd name="connsiteX72" fmla="*/ 439114 w 605369"/>
              <a:gd name="connsiteY72" fmla="*/ 189346 h 1842655"/>
              <a:gd name="connsiteX73" fmla="*/ 443733 w 605369"/>
              <a:gd name="connsiteY73" fmla="*/ 203200 h 1842655"/>
              <a:gd name="connsiteX74" fmla="*/ 452969 w 605369"/>
              <a:gd name="connsiteY74" fmla="*/ 226291 h 1842655"/>
              <a:gd name="connsiteX75" fmla="*/ 457587 w 605369"/>
              <a:gd name="connsiteY75" fmla="*/ 240146 h 1842655"/>
              <a:gd name="connsiteX76" fmla="*/ 466824 w 605369"/>
              <a:gd name="connsiteY76" fmla="*/ 254000 h 1842655"/>
              <a:gd name="connsiteX77" fmla="*/ 480678 w 605369"/>
              <a:gd name="connsiteY77" fmla="*/ 295564 h 1842655"/>
              <a:gd name="connsiteX78" fmla="*/ 485296 w 605369"/>
              <a:gd name="connsiteY78" fmla="*/ 309418 h 1842655"/>
              <a:gd name="connsiteX79" fmla="*/ 489914 w 605369"/>
              <a:gd name="connsiteY79" fmla="*/ 337127 h 1842655"/>
              <a:gd name="connsiteX80" fmla="*/ 499151 w 605369"/>
              <a:gd name="connsiteY80" fmla="*/ 387927 h 1842655"/>
              <a:gd name="connsiteX81" fmla="*/ 513005 w 605369"/>
              <a:gd name="connsiteY81" fmla="*/ 725055 h 1842655"/>
              <a:gd name="connsiteX82" fmla="*/ 517624 w 605369"/>
              <a:gd name="connsiteY82" fmla="*/ 831273 h 1842655"/>
              <a:gd name="connsiteX83" fmla="*/ 522242 w 605369"/>
              <a:gd name="connsiteY83" fmla="*/ 858982 h 1842655"/>
              <a:gd name="connsiteX84" fmla="*/ 526860 w 605369"/>
              <a:gd name="connsiteY84" fmla="*/ 900546 h 1842655"/>
              <a:gd name="connsiteX85" fmla="*/ 531478 w 605369"/>
              <a:gd name="connsiteY85" fmla="*/ 988291 h 1842655"/>
              <a:gd name="connsiteX86" fmla="*/ 536096 w 605369"/>
              <a:gd name="connsiteY86" fmla="*/ 1020618 h 1842655"/>
              <a:gd name="connsiteX87" fmla="*/ 540714 w 605369"/>
              <a:gd name="connsiteY87" fmla="*/ 1099127 h 1842655"/>
              <a:gd name="connsiteX88" fmla="*/ 540714 w 605369"/>
              <a:gd name="connsiteY88" fmla="*/ 1366982 h 1842655"/>
              <a:gd name="connsiteX89" fmla="*/ 545333 w 605369"/>
              <a:gd name="connsiteY89" fmla="*/ 1399309 h 1842655"/>
              <a:gd name="connsiteX90" fmla="*/ 554569 w 605369"/>
              <a:gd name="connsiteY90" fmla="*/ 1519382 h 1842655"/>
              <a:gd name="connsiteX91" fmla="*/ 559187 w 605369"/>
              <a:gd name="connsiteY91" fmla="*/ 1565564 h 1842655"/>
              <a:gd name="connsiteX92" fmla="*/ 568424 w 605369"/>
              <a:gd name="connsiteY92" fmla="*/ 1607127 h 1842655"/>
              <a:gd name="connsiteX93" fmla="*/ 577660 w 605369"/>
              <a:gd name="connsiteY93" fmla="*/ 1634836 h 1842655"/>
              <a:gd name="connsiteX94" fmla="*/ 582278 w 605369"/>
              <a:gd name="connsiteY94" fmla="*/ 1653309 h 1842655"/>
              <a:gd name="connsiteX95" fmla="*/ 591514 w 605369"/>
              <a:gd name="connsiteY95" fmla="*/ 1662546 h 1842655"/>
              <a:gd name="connsiteX96" fmla="*/ 596133 w 605369"/>
              <a:gd name="connsiteY96" fmla="*/ 1676400 h 1842655"/>
              <a:gd name="connsiteX97" fmla="*/ 605369 w 605369"/>
              <a:gd name="connsiteY97" fmla="*/ 1717964 h 1842655"/>
              <a:gd name="connsiteX98" fmla="*/ 596133 w 605369"/>
              <a:gd name="connsiteY98" fmla="*/ 1791855 h 1842655"/>
              <a:gd name="connsiteX99" fmla="*/ 591514 w 605369"/>
              <a:gd name="connsiteY99" fmla="*/ 1805709 h 1842655"/>
              <a:gd name="connsiteX100" fmla="*/ 577660 w 605369"/>
              <a:gd name="connsiteY100" fmla="*/ 1814946 h 1842655"/>
              <a:gd name="connsiteX101" fmla="*/ 559187 w 605369"/>
              <a:gd name="connsiteY101" fmla="*/ 1828800 h 1842655"/>
              <a:gd name="connsiteX102" fmla="*/ 531478 w 605369"/>
              <a:gd name="connsiteY102" fmla="*/ 1842655 h 1842655"/>
              <a:gd name="connsiteX103" fmla="*/ 499151 w 605369"/>
              <a:gd name="connsiteY103" fmla="*/ 1842655 h 1842655"/>
              <a:gd name="connsiteX104" fmla="*/ 379078 w 605369"/>
              <a:gd name="connsiteY104" fmla="*/ 1838036 h 1842655"/>
              <a:gd name="connsiteX105" fmla="*/ 337514 w 605369"/>
              <a:gd name="connsiteY105" fmla="*/ 1833418 h 1842655"/>
              <a:gd name="connsiteX106" fmla="*/ 323660 w 605369"/>
              <a:gd name="connsiteY106" fmla="*/ 1828800 h 1842655"/>
              <a:gd name="connsiteX107" fmla="*/ 286714 w 605369"/>
              <a:gd name="connsiteY107" fmla="*/ 1819564 h 1842655"/>
              <a:gd name="connsiteX108" fmla="*/ 245151 w 605369"/>
              <a:gd name="connsiteY108" fmla="*/ 1801091 h 1842655"/>
              <a:gd name="connsiteX109" fmla="*/ 226678 w 605369"/>
              <a:gd name="connsiteY109" fmla="*/ 1782618 h 1842655"/>
              <a:gd name="connsiteX110" fmla="*/ 208205 w 605369"/>
              <a:gd name="connsiteY110" fmla="*/ 1754909 h 1842655"/>
              <a:gd name="connsiteX111" fmla="*/ 198969 w 605369"/>
              <a:gd name="connsiteY111" fmla="*/ 1741055 h 1842655"/>
              <a:gd name="connsiteX112" fmla="*/ 189733 w 605369"/>
              <a:gd name="connsiteY112" fmla="*/ 1731818 h 1842655"/>
              <a:gd name="connsiteX113" fmla="*/ 175878 w 605369"/>
              <a:gd name="connsiteY113" fmla="*/ 1708727 h 1842655"/>
              <a:gd name="connsiteX114" fmla="*/ 152787 w 605369"/>
              <a:gd name="connsiteY114" fmla="*/ 1704109 h 1842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605369" h="1842655">
                <a:moveTo>
                  <a:pt x="152787" y="1704109"/>
                </a:moveTo>
                <a:lnTo>
                  <a:pt x="152787" y="1704109"/>
                </a:lnTo>
                <a:lnTo>
                  <a:pt x="171260" y="1648691"/>
                </a:lnTo>
                <a:cubicBezTo>
                  <a:pt x="172799" y="1644073"/>
                  <a:pt x="173178" y="1638886"/>
                  <a:pt x="175878" y="1634836"/>
                </a:cubicBezTo>
                <a:lnTo>
                  <a:pt x="194351" y="1607127"/>
                </a:lnTo>
                <a:cubicBezTo>
                  <a:pt x="204964" y="1575287"/>
                  <a:pt x="196702" y="1586302"/>
                  <a:pt x="212824" y="1570182"/>
                </a:cubicBezTo>
                <a:cubicBezTo>
                  <a:pt x="214363" y="1565564"/>
                  <a:pt x="215078" y="1560583"/>
                  <a:pt x="217442" y="1556327"/>
                </a:cubicBezTo>
                <a:cubicBezTo>
                  <a:pt x="222833" y="1546623"/>
                  <a:pt x="232403" y="1539149"/>
                  <a:pt x="235914" y="1528618"/>
                </a:cubicBezTo>
                <a:lnTo>
                  <a:pt x="254387" y="1473200"/>
                </a:lnTo>
                <a:lnTo>
                  <a:pt x="263624" y="1445491"/>
                </a:lnTo>
                <a:cubicBezTo>
                  <a:pt x="265163" y="1440873"/>
                  <a:pt x="265542" y="1435687"/>
                  <a:pt x="268242" y="1431636"/>
                </a:cubicBezTo>
                <a:lnTo>
                  <a:pt x="277478" y="1417782"/>
                </a:lnTo>
                <a:cubicBezTo>
                  <a:pt x="281584" y="1405464"/>
                  <a:pt x="283721" y="1396872"/>
                  <a:pt x="291333" y="1385455"/>
                </a:cubicBezTo>
                <a:cubicBezTo>
                  <a:pt x="293748" y="1381832"/>
                  <a:pt x="297490" y="1379297"/>
                  <a:pt x="300569" y="1376218"/>
                </a:cubicBezTo>
                <a:lnTo>
                  <a:pt x="309805" y="1348509"/>
                </a:lnTo>
                <a:cubicBezTo>
                  <a:pt x="311344" y="1343891"/>
                  <a:pt x="313243" y="1339378"/>
                  <a:pt x="314424" y="1334655"/>
                </a:cubicBezTo>
                <a:lnTo>
                  <a:pt x="323660" y="1297709"/>
                </a:lnTo>
                <a:cubicBezTo>
                  <a:pt x="322684" y="1290875"/>
                  <a:pt x="316560" y="1246215"/>
                  <a:pt x="314424" y="1237673"/>
                </a:cubicBezTo>
                <a:cubicBezTo>
                  <a:pt x="312063" y="1228228"/>
                  <a:pt x="308266" y="1219200"/>
                  <a:pt x="305187" y="1209964"/>
                </a:cubicBezTo>
                <a:cubicBezTo>
                  <a:pt x="303648" y="1205346"/>
                  <a:pt x="303269" y="1200159"/>
                  <a:pt x="300569" y="1196109"/>
                </a:cubicBezTo>
                <a:lnTo>
                  <a:pt x="282096" y="1168400"/>
                </a:lnTo>
                <a:cubicBezTo>
                  <a:pt x="280557" y="1163782"/>
                  <a:pt x="279982" y="1158720"/>
                  <a:pt x="277478" y="1154546"/>
                </a:cubicBezTo>
                <a:cubicBezTo>
                  <a:pt x="275238" y="1150812"/>
                  <a:pt x="270189" y="1149203"/>
                  <a:pt x="268242" y="1145309"/>
                </a:cubicBezTo>
                <a:cubicBezTo>
                  <a:pt x="235270" y="1079365"/>
                  <a:pt x="276935" y="1144496"/>
                  <a:pt x="249769" y="1103746"/>
                </a:cubicBezTo>
                <a:cubicBezTo>
                  <a:pt x="238688" y="1070500"/>
                  <a:pt x="252142" y="1112045"/>
                  <a:pt x="240533" y="1071418"/>
                </a:cubicBezTo>
                <a:cubicBezTo>
                  <a:pt x="232815" y="1044406"/>
                  <a:pt x="238518" y="1071591"/>
                  <a:pt x="231296" y="1039091"/>
                </a:cubicBezTo>
                <a:cubicBezTo>
                  <a:pt x="229593" y="1031428"/>
                  <a:pt x="228582" y="1023615"/>
                  <a:pt x="226678" y="1016000"/>
                </a:cubicBezTo>
                <a:cubicBezTo>
                  <a:pt x="225497" y="1011278"/>
                  <a:pt x="226021" y="1004975"/>
                  <a:pt x="222060" y="1002146"/>
                </a:cubicBezTo>
                <a:cubicBezTo>
                  <a:pt x="214138" y="996487"/>
                  <a:pt x="194351" y="992909"/>
                  <a:pt x="194351" y="992909"/>
                </a:cubicBezTo>
                <a:cubicBezTo>
                  <a:pt x="191272" y="997527"/>
                  <a:pt x="187596" y="1001799"/>
                  <a:pt x="185114" y="1006764"/>
                </a:cubicBezTo>
                <a:cubicBezTo>
                  <a:pt x="182937" y="1011118"/>
                  <a:pt x="183000" y="1016444"/>
                  <a:pt x="180496" y="1020618"/>
                </a:cubicBezTo>
                <a:cubicBezTo>
                  <a:pt x="178256" y="1024352"/>
                  <a:pt x="173980" y="1026455"/>
                  <a:pt x="171260" y="1029855"/>
                </a:cubicBezTo>
                <a:cubicBezTo>
                  <a:pt x="165451" y="1037116"/>
                  <a:pt x="161365" y="1047799"/>
                  <a:pt x="152787" y="1052946"/>
                </a:cubicBezTo>
                <a:cubicBezTo>
                  <a:pt x="148613" y="1055451"/>
                  <a:pt x="143551" y="1056025"/>
                  <a:pt x="138933" y="1057564"/>
                </a:cubicBezTo>
                <a:cubicBezTo>
                  <a:pt x="101619" y="1051345"/>
                  <a:pt x="120108" y="1055907"/>
                  <a:pt x="83514" y="1043709"/>
                </a:cubicBezTo>
                <a:cubicBezTo>
                  <a:pt x="78896" y="1042170"/>
                  <a:pt x="73710" y="1041791"/>
                  <a:pt x="69660" y="1039091"/>
                </a:cubicBezTo>
                <a:cubicBezTo>
                  <a:pt x="65042" y="1036012"/>
                  <a:pt x="59982" y="1033510"/>
                  <a:pt x="55805" y="1029855"/>
                </a:cubicBezTo>
                <a:cubicBezTo>
                  <a:pt x="47613" y="1022687"/>
                  <a:pt x="32714" y="1006764"/>
                  <a:pt x="32714" y="1006764"/>
                </a:cubicBezTo>
                <a:lnTo>
                  <a:pt x="18860" y="965200"/>
                </a:lnTo>
                <a:cubicBezTo>
                  <a:pt x="14457" y="951991"/>
                  <a:pt x="12525" y="947375"/>
                  <a:pt x="9624" y="932873"/>
                </a:cubicBezTo>
                <a:cubicBezTo>
                  <a:pt x="6416" y="916834"/>
                  <a:pt x="2608" y="888386"/>
                  <a:pt x="387" y="872836"/>
                </a:cubicBezTo>
                <a:cubicBezTo>
                  <a:pt x="1926" y="848206"/>
                  <a:pt x="5005" y="823624"/>
                  <a:pt x="5005" y="798946"/>
                </a:cubicBezTo>
                <a:cubicBezTo>
                  <a:pt x="5005" y="746179"/>
                  <a:pt x="-6257" y="802434"/>
                  <a:pt x="5005" y="757382"/>
                </a:cubicBezTo>
                <a:cubicBezTo>
                  <a:pt x="6545" y="728133"/>
                  <a:pt x="7288" y="698832"/>
                  <a:pt x="9624" y="669636"/>
                </a:cubicBezTo>
                <a:cubicBezTo>
                  <a:pt x="10371" y="660302"/>
                  <a:pt x="13004" y="651209"/>
                  <a:pt x="14242" y="641927"/>
                </a:cubicBezTo>
                <a:cubicBezTo>
                  <a:pt x="16084" y="628110"/>
                  <a:pt x="16889" y="614163"/>
                  <a:pt x="18860" y="600364"/>
                </a:cubicBezTo>
                <a:cubicBezTo>
                  <a:pt x="19970" y="592593"/>
                  <a:pt x="22441" y="585054"/>
                  <a:pt x="23478" y="577273"/>
                </a:cubicBezTo>
                <a:cubicBezTo>
                  <a:pt x="25523" y="561938"/>
                  <a:pt x="26006" y="546420"/>
                  <a:pt x="28096" y="531091"/>
                </a:cubicBezTo>
                <a:cubicBezTo>
                  <a:pt x="30626" y="512535"/>
                  <a:pt x="32791" y="493841"/>
                  <a:pt x="37333" y="475673"/>
                </a:cubicBezTo>
                <a:cubicBezTo>
                  <a:pt x="38872" y="469515"/>
                  <a:pt x="40908" y="463461"/>
                  <a:pt x="41951" y="457200"/>
                </a:cubicBezTo>
                <a:cubicBezTo>
                  <a:pt x="43991" y="444958"/>
                  <a:pt x="44814" y="432541"/>
                  <a:pt x="46569" y="420255"/>
                </a:cubicBezTo>
                <a:cubicBezTo>
                  <a:pt x="47893" y="410985"/>
                  <a:pt x="49512" y="401759"/>
                  <a:pt x="51187" y="392546"/>
                </a:cubicBezTo>
                <a:cubicBezTo>
                  <a:pt x="52591" y="384823"/>
                  <a:pt x="54611" y="377213"/>
                  <a:pt x="55805" y="369455"/>
                </a:cubicBezTo>
                <a:cubicBezTo>
                  <a:pt x="57692" y="357188"/>
                  <a:pt x="58884" y="344824"/>
                  <a:pt x="60424" y="332509"/>
                </a:cubicBezTo>
                <a:cubicBezTo>
                  <a:pt x="61963" y="298642"/>
                  <a:pt x="63212" y="264761"/>
                  <a:pt x="65042" y="230909"/>
                </a:cubicBezTo>
                <a:cubicBezTo>
                  <a:pt x="67153" y="191863"/>
                  <a:pt x="68577" y="161748"/>
                  <a:pt x="74278" y="124691"/>
                </a:cubicBezTo>
                <a:cubicBezTo>
                  <a:pt x="75472" y="116933"/>
                  <a:pt x="77606" y="109343"/>
                  <a:pt x="78896" y="101600"/>
                </a:cubicBezTo>
                <a:cubicBezTo>
                  <a:pt x="80685" y="90863"/>
                  <a:pt x="81567" y="79982"/>
                  <a:pt x="83514" y="69273"/>
                </a:cubicBezTo>
                <a:cubicBezTo>
                  <a:pt x="85127" y="60402"/>
                  <a:pt x="94359" y="27606"/>
                  <a:pt x="97369" y="23091"/>
                </a:cubicBezTo>
                <a:cubicBezTo>
                  <a:pt x="100448" y="18473"/>
                  <a:pt x="102271" y="12703"/>
                  <a:pt x="106605" y="9236"/>
                </a:cubicBezTo>
                <a:cubicBezTo>
                  <a:pt x="111338" y="5450"/>
                  <a:pt x="142402" y="230"/>
                  <a:pt x="143551" y="0"/>
                </a:cubicBezTo>
                <a:cubicBezTo>
                  <a:pt x="148169" y="1539"/>
                  <a:pt x="152653" y="3562"/>
                  <a:pt x="157405" y="4618"/>
                </a:cubicBezTo>
                <a:cubicBezTo>
                  <a:pt x="179603" y="9551"/>
                  <a:pt x="199354" y="10362"/>
                  <a:pt x="222060" y="13855"/>
                </a:cubicBezTo>
                <a:cubicBezTo>
                  <a:pt x="229818" y="15049"/>
                  <a:pt x="237454" y="16934"/>
                  <a:pt x="245151" y="18473"/>
                </a:cubicBezTo>
                <a:cubicBezTo>
                  <a:pt x="267132" y="33127"/>
                  <a:pt x="250366" y="24193"/>
                  <a:pt x="277478" y="32327"/>
                </a:cubicBezTo>
                <a:cubicBezTo>
                  <a:pt x="286803" y="35125"/>
                  <a:pt x="295882" y="38701"/>
                  <a:pt x="305187" y="41564"/>
                </a:cubicBezTo>
                <a:cubicBezTo>
                  <a:pt x="373976" y="62730"/>
                  <a:pt x="313077" y="42655"/>
                  <a:pt x="351369" y="55418"/>
                </a:cubicBezTo>
                <a:cubicBezTo>
                  <a:pt x="360605" y="61576"/>
                  <a:pt x="375568" y="63360"/>
                  <a:pt x="379078" y="73891"/>
                </a:cubicBezTo>
                <a:cubicBezTo>
                  <a:pt x="380617" y="78509"/>
                  <a:pt x="381332" y="83490"/>
                  <a:pt x="383696" y="87746"/>
                </a:cubicBezTo>
                <a:cubicBezTo>
                  <a:pt x="389087" y="97450"/>
                  <a:pt x="398659" y="104924"/>
                  <a:pt x="402169" y="115455"/>
                </a:cubicBezTo>
                <a:cubicBezTo>
                  <a:pt x="408542" y="134575"/>
                  <a:pt x="404087" y="125259"/>
                  <a:pt x="416024" y="143164"/>
                </a:cubicBezTo>
                <a:cubicBezTo>
                  <a:pt x="421205" y="158707"/>
                  <a:pt x="420748" y="159512"/>
                  <a:pt x="429878" y="175491"/>
                </a:cubicBezTo>
                <a:cubicBezTo>
                  <a:pt x="432632" y="180310"/>
                  <a:pt x="436632" y="184382"/>
                  <a:pt x="439114" y="189346"/>
                </a:cubicBezTo>
                <a:cubicBezTo>
                  <a:pt x="441291" y="193700"/>
                  <a:pt x="442024" y="198642"/>
                  <a:pt x="443733" y="203200"/>
                </a:cubicBezTo>
                <a:cubicBezTo>
                  <a:pt x="446644" y="210962"/>
                  <a:pt x="450058" y="218529"/>
                  <a:pt x="452969" y="226291"/>
                </a:cubicBezTo>
                <a:cubicBezTo>
                  <a:pt x="454678" y="230849"/>
                  <a:pt x="455410" y="235792"/>
                  <a:pt x="457587" y="240146"/>
                </a:cubicBezTo>
                <a:cubicBezTo>
                  <a:pt x="460069" y="245110"/>
                  <a:pt x="463745" y="249382"/>
                  <a:pt x="466824" y="254000"/>
                </a:cubicBezTo>
                <a:lnTo>
                  <a:pt x="480678" y="295564"/>
                </a:lnTo>
                <a:lnTo>
                  <a:pt x="485296" y="309418"/>
                </a:lnTo>
                <a:cubicBezTo>
                  <a:pt x="486835" y="318654"/>
                  <a:pt x="488590" y="327857"/>
                  <a:pt x="489914" y="337127"/>
                </a:cubicBezTo>
                <a:cubicBezTo>
                  <a:pt x="496442" y="382817"/>
                  <a:pt x="490097" y="360764"/>
                  <a:pt x="499151" y="387927"/>
                </a:cubicBezTo>
                <a:cubicBezTo>
                  <a:pt x="511480" y="585200"/>
                  <a:pt x="494954" y="309952"/>
                  <a:pt x="513005" y="725055"/>
                </a:cubicBezTo>
                <a:cubicBezTo>
                  <a:pt x="514545" y="760461"/>
                  <a:pt x="515186" y="795918"/>
                  <a:pt x="517624" y="831273"/>
                </a:cubicBezTo>
                <a:cubicBezTo>
                  <a:pt x="518268" y="840615"/>
                  <a:pt x="521005" y="849700"/>
                  <a:pt x="522242" y="858982"/>
                </a:cubicBezTo>
                <a:cubicBezTo>
                  <a:pt x="524084" y="872800"/>
                  <a:pt x="525321" y="886691"/>
                  <a:pt x="526860" y="900546"/>
                </a:cubicBezTo>
                <a:cubicBezTo>
                  <a:pt x="528399" y="929794"/>
                  <a:pt x="529232" y="959088"/>
                  <a:pt x="531478" y="988291"/>
                </a:cubicBezTo>
                <a:cubicBezTo>
                  <a:pt x="532313" y="999144"/>
                  <a:pt x="535192" y="1009771"/>
                  <a:pt x="536096" y="1020618"/>
                </a:cubicBezTo>
                <a:cubicBezTo>
                  <a:pt x="538273" y="1046742"/>
                  <a:pt x="539175" y="1072957"/>
                  <a:pt x="540714" y="1099127"/>
                </a:cubicBezTo>
                <a:cubicBezTo>
                  <a:pt x="535139" y="1232939"/>
                  <a:pt x="533278" y="1214551"/>
                  <a:pt x="540714" y="1366982"/>
                </a:cubicBezTo>
                <a:cubicBezTo>
                  <a:pt x="541244" y="1377854"/>
                  <a:pt x="543793" y="1388533"/>
                  <a:pt x="545333" y="1399309"/>
                </a:cubicBezTo>
                <a:cubicBezTo>
                  <a:pt x="552642" y="1530873"/>
                  <a:pt x="545613" y="1438778"/>
                  <a:pt x="554569" y="1519382"/>
                </a:cubicBezTo>
                <a:cubicBezTo>
                  <a:pt x="556277" y="1534758"/>
                  <a:pt x="557142" y="1550229"/>
                  <a:pt x="559187" y="1565564"/>
                </a:cubicBezTo>
                <a:cubicBezTo>
                  <a:pt x="560243" y="1573485"/>
                  <a:pt x="565787" y="1598339"/>
                  <a:pt x="568424" y="1607127"/>
                </a:cubicBezTo>
                <a:cubicBezTo>
                  <a:pt x="571222" y="1616452"/>
                  <a:pt x="575299" y="1625391"/>
                  <a:pt x="577660" y="1634836"/>
                </a:cubicBezTo>
                <a:cubicBezTo>
                  <a:pt x="579199" y="1640994"/>
                  <a:pt x="579440" y="1647632"/>
                  <a:pt x="582278" y="1653309"/>
                </a:cubicBezTo>
                <a:cubicBezTo>
                  <a:pt x="584225" y="1657204"/>
                  <a:pt x="588435" y="1659467"/>
                  <a:pt x="591514" y="1662546"/>
                </a:cubicBezTo>
                <a:cubicBezTo>
                  <a:pt x="593054" y="1667164"/>
                  <a:pt x="594796" y="1671719"/>
                  <a:pt x="596133" y="1676400"/>
                </a:cubicBezTo>
                <a:cubicBezTo>
                  <a:pt x="600479" y="1691611"/>
                  <a:pt x="602196" y="1702100"/>
                  <a:pt x="605369" y="1717964"/>
                </a:cubicBezTo>
                <a:cubicBezTo>
                  <a:pt x="602290" y="1742594"/>
                  <a:pt x="603984" y="1768307"/>
                  <a:pt x="596133" y="1791855"/>
                </a:cubicBezTo>
                <a:cubicBezTo>
                  <a:pt x="594593" y="1796473"/>
                  <a:pt x="594555" y="1801908"/>
                  <a:pt x="591514" y="1805709"/>
                </a:cubicBezTo>
                <a:cubicBezTo>
                  <a:pt x="588047" y="1810043"/>
                  <a:pt x="582176" y="1811720"/>
                  <a:pt x="577660" y="1814946"/>
                </a:cubicBezTo>
                <a:cubicBezTo>
                  <a:pt x="571397" y="1819420"/>
                  <a:pt x="565450" y="1824326"/>
                  <a:pt x="559187" y="1828800"/>
                </a:cubicBezTo>
                <a:cubicBezTo>
                  <a:pt x="543520" y="1839990"/>
                  <a:pt x="548636" y="1836935"/>
                  <a:pt x="531478" y="1842655"/>
                </a:cubicBezTo>
                <a:cubicBezTo>
                  <a:pt x="473727" y="1828215"/>
                  <a:pt x="545528" y="1842655"/>
                  <a:pt x="499151" y="1842655"/>
                </a:cubicBezTo>
                <a:cubicBezTo>
                  <a:pt x="459097" y="1842655"/>
                  <a:pt x="419102" y="1839576"/>
                  <a:pt x="379078" y="1838036"/>
                </a:cubicBezTo>
                <a:cubicBezTo>
                  <a:pt x="365223" y="1836497"/>
                  <a:pt x="351264" y="1835710"/>
                  <a:pt x="337514" y="1833418"/>
                </a:cubicBezTo>
                <a:cubicBezTo>
                  <a:pt x="332712" y="1832618"/>
                  <a:pt x="328356" y="1830081"/>
                  <a:pt x="323660" y="1828800"/>
                </a:cubicBezTo>
                <a:cubicBezTo>
                  <a:pt x="311413" y="1825460"/>
                  <a:pt x="298757" y="1823579"/>
                  <a:pt x="286714" y="1819564"/>
                </a:cubicBezTo>
                <a:cubicBezTo>
                  <a:pt x="267745" y="1813241"/>
                  <a:pt x="259122" y="1813066"/>
                  <a:pt x="245151" y="1801091"/>
                </a:cubicBezTo>
                <a:cubicBezTo>
                  <a:pt x="238539" y="1795424"/>
                  <a:pt x="231509" y="1789864"/>
                  <a:pt x="226678" y="1782618"/>
                </a:cubicBezTo>
                <a:lnTo>
                  <a:pt x="208205" y="1754909"/>
                </a:lnTo>
                <a:cubicBezTo>
                  <a:pt x="205126" y="1750291"/>
                  <a:pt x="202893" y="1744980"/>
                  <a:pt x="198969" y="1741055"/>
                </a:cubicBezTo>
                <a:lnTo>
                  <a:pt x="189733" y="1731818"/>
                </a:lnTo>
                <a:cubicBezTo>
                  <a:pt x="181712" y="1707759"/>
                  <a:pt x="190367" y="1726840"/>
                  <a:pt x="175878" y="1708727"/>
                </a:cubicBezTo>
                <a:cubicBezTo>
                  <a:pt x="154995" y="1682623"/>
                  <a:pt x="174661" y="1702892"/>
                  <a:pt x="152787" y="170410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7732134" y="890545"/>
            <a:ext cx="796099" cy="1733384"/>
          </a:xfrm>
          <a:custGeom>
            <a:avLst/>
            <a:gdLst>
              <a:gd name="connsiteX0" fmla="*/ 373711 w 796099"/>
              <a:gd name="connsiteY0" fmla="*/ 803081 h 1733384"/>
              <a:gd name="connsiteX1" fmla="*/ 373711 w 796099"/>
              <a:gd name="connsiteY1" fmla="*/ 803081 h 1733384"/>
              <a:gd name="connsiteX2" fmla="*/ 353833 w 796099"/>
              <a:gd name="connsiteY2" fmla="*/ 830911 h 1733384"/>
              <a:gd name="connsiteX3" fmla="*/ 349857 w 796099"/>
              <a:gd name="connsiteY3" fmla="*/ 842838 h 1733384"/>
              <a:gd name="connsiteX4" fmla="*/ 341906 w 796099"/>
              <a:gd name="connsiteY4" fmla="*/ 886570 h 1733384"/>
              <a:gd name="connsiteX5" fmla="*/ 329979 w 796099"/>
              <a:gd name="connsiteY5" fmla="*/ 922351 h 1733384"/>
              <a:gd name="connsiteX6" fmla="*/ 326003 w 796099"/>
              <a:gd name="connsiteY6" fmla="*/ 938254 h 1733384"/>
              <a:gd name="connsiteX7" fmla="*/ 318052 w 796099"/>
              <a:gd name="connsiteY7" fmla="*/ 962108 h 1733384"/>
              <a:gd name="connsiteX8" fmla="*/ 314076 w 796099"/>
              <a:gd name="connsiteY8" fmla="*/ 974034 h 1733384"/>
              <a:gd name="connsiteX9" fmla="*/ 310100 w 796099"/>
              <a:gd name="connsiteY9" fmla="*/ 989937 h 1733384"/>
              <a:gd name="connsiteX10" fmla="*/ 306125 w 796099"/>
              <a:gd name="connsiteY10" fmla="*/ 1001864 h 1733384"/>
              <a:gd name="connsiteX11" fmla="*/ 294198 w 796099"/>
              <a:gd name="connsiteY11" fmla="*/ 1045596 h 1733384"/>
              <a:gd name="connsiteX12" fmla="*/ 290222 w 796099"/>
              <a:gd name="connsiteY12" fmla="*/ 1057523 h 1733384"/>
              <a:gd name="connsiteX13" fmla="*/ 278295 w 796099"/>
              <a:gd name="connsiteY13" fmla="*/ 1069450 h 1733384"/>
              <a:gd name="connsiteX14" fmla="*/ 274320 w 796099"/>
              <a:gd name="connsiteY14" fmla="*/ 1081377 h 1733384"/>
              <a:gd name="connsiteX15" fmla="*/ 254441 w 796099"/>
              <a:gd name="connsiteY15" fmla="*/ 1101255 h 1733384"/>
              <a:gd name="connsiteX16" fmla="*/ 246490 w 796099"/>
              <a:gd name="connsiteY16" fmla="*/ 1109207 h 1733384"/>
              <a:gd name="connsiteX17" fmla="*/ 230587 w 796099"/>
              <a:gd name="connsiteY17" fmla="*/ 1129085 h 1733384"/>
              <a:gd name="connsiteX18" fmla="*/ 218660 w 796099"/>
              <a:gd name="connsiteY18" fmla="*/ 1133061 h 1733384"/>
              <a:gd name="connsiteX19" fmla="*/ 210709 w 796099"/>
              <a:gd name="connsiteY19" fmla="*/ 1148963 h 1733384"/>
              <a:gd name="connsiteX20" fmla="*/ 190831 w 796099"/>
              <a:gd name="connsiteY20" fmla="*/ 1184744 h 1733384"/>
              <a:gd name="connsiteX21" fmla="*/ 178904 w 796099"/>
              <a:gd name="connsiteY21" fmla="*/ 1192695 h 1733384"/>
              <a:gd name="connsiteX22" fmla="*/ 166977 w 796099"/>
              <a:gd name="connsiteY22" fmla="*/ 1212574 h 1733384"/>
              <a:gd name="connsiteX23" fmla="*/ 151074 w 796099"/>
              <a:gd name="connsiteY23" fmla="*/ 1236428 h 1733384"/>
              <a:gd name="connsiteX24" fmla="*/ 139147 w 796099"/>
              <a:gd name="connsiteY24" fmla="*/ 1256306 h 1733384"/>
              <a:gd name="connsiteX25" fmla="*/ 123245 w 796099"/>
              <a:gd name="connsiteY25" fmla="*/ 1280160 h 1733384"/>
              <a:gd name="connsiteX26" fmla="*/ 115293 w 796099"/>
              <a:gd name="connsiteY26" fmla="*/ 1288111 h 1733384"/>
              <a:gd name="connsiteX27" fmla="*/ 107342 w 796099"/>
              <a:gd name="connsiteY27" fmla="*/ 1300038 h 1733384"/>
              <a:gd name="connsiteX28" fmla="*/ 95415 w 796099"/>
              <a:gd name="connsiteY28" fmla="*/ 1307989 h 1733384"/>
              <a:gd name="connsiteX29" fmla="*/ 83488 w 796099"/>
              <a:gd name="connsiteY29" fmla="*/ 1327868 h 1733384"/>
              <a:gd name="connsiteX30" fmla="*/ 75537 w 796099"/>
              <a:gd name="connsiteY30" fmla="*/ 1339794 h 1733384"/>
              <a:gd name="connsiteX31" fmla="*/ 59634 w 796099"/>
              <a:gd name="connsiteY31" fmla="*/ 1355697 h 1733384"/>
              <a:gd name="connsiteX32" fmla="*/ 55659 w 796099"/>
              <a:gd name="connsiteY32" fmla="*/ 1367624 h 1733384"/>
              <a:gd name="connsiteX33" fmla="*/ 31805 w 796099"/>
              <a:gd name="connsiteY33" fmla="*/ 1399429 h 1733384"/>
              <a:gd name="connsiteX34" fmla="*/ 15902 w 796099"/>
              <a:gd name="connsiteY34" fmla="*/ 1447137 h 1733384"/>
              <a:gd name="connsiteX35" fmla="*/ 3975 w 796099"/>
              <a:gd name="connsiteY35" fmla="*/ 1482918 h 1733384"/>
              <a:gd name="connsiteX36" fmla="*/ 0 w 796099"/>
              <a:gd name="connsiteY36" fmla="*/ 1494845 h 1733384"/>
              <a:gd name="connsiteX37" fmla="*/ 3975 w 796099"/>
              <a:gd name="connsiteY37" fmla="*/ 1554480 h 1733384"/>
              <a:gd name="connsiteX38" fmla="*/ 11927 w 796099"/>
              <a:gd name="connsiteY38" fmla="*/ 1590261 h 1733384"/>
              <a:gd name="connsiteX39" fmla="*/ 19878 w 796099"/>
              <a:gd name="connsiteY39" fmla="*/ 1614114 h 1733384"/>
              <a:gd name="connsiteX40" fmla="*/ 39756 w 796099"/>
              <a:gd name="connsiteY40" fmla="*/ 1633993 h 1733384"/>
              <a:gd name="connsiteX41" fmla="*/ 63610 w 796099"/>
              <a:gd name="connsiteY41" fmla="*/ 1649895 h 1733384"/>
              <a:gd name="connsiteX42" fmla="*/ 75537 w 796099"/>
              <a:gd name="connsiteY42" fmla="*/ 1657847 h 1733384"/>
              <a:gd name="connsiteX43" fmla="*/ 107342 w 796099"/>
              <a:gd name="connsiteY43" fmla="*/ 1665798 h 1733384"/>
              <a:gd name="connsiteX44" fmla="*/ 131196 w 796099"/>
              <a:gd name="connsiteY44" fmla="*/ 1673749 h 1733384"/>
              <a:gd name="connsiteX45" fmla="*/ 155050 w 796099"/>
              <a:gd name="connsiteY45" fmla="*/ 1677725 h 1733384"/>
              <a:gd name="connsiteX46" fmla="*/ 178904 w 796099"/>
              <a:gd name="connsiteY46" fmla="*/ 1685676 h 1733384"/>
              <a:gd name="connsiteX47" fmla="*/ 214685 w 796099"/>
              <a:gd name="connsiteY47" fmla="*/ 1697603 h 1733384"/>
              <a:gd name="connsiteX48" fmla="*/ 286247 w 796099"/>
              <a:gd name="connsiteY48" fmla="*/ 1689652 h 1733384"/>
              <a:gd name="connsiteX49" fmla="*/ 302149 w 796099"/>
              <a:gd name="connsiteY49" fmla="*/ 1685676 h 1733384"/>
              <a:gd name="connsiteX50" fmla="*/ 326003 w 796099"/>
              <a:gd name="connsiteY50" fmla="*/ 1681701 h 1733384"/>
              <a:gd name="connsiteX51" fmla="*/ 353833 w 796099"/>
              <a:gd name="connsiteY51" fmla="*/ 1689652 h 1733384"/>
              <a:gd name="connsiteX52" fmla="*/ 369735 w 796099"/>
              <a:gd name="connsiteY52" fmla="*/ 1693628 h 1733384"/>
              <a:gd name="connsiteX53" fmla="*/ 393589 w 796099"/>
              <a:gd name="connsiteY53" fmla="*/ 1701579 h 1733384"/>
              <a:gd name="connsiteX54" fmla="*/ 429370 w 796099"/>
              <a:gd name="connsiteY54" fmla="*/ 1717481 h 1733384"/>
              <a:gd name="connsiteX55" fmla="*/ 465151 w 796099"/>
              <a:gd name="connsiteY55" fmla="*/ 1729408 h 1733384"/>
              <a:gd name="connsiteX56" fmla="*/ 477078 w 796099"/>
              <a:gd name="connsiteY56" fmla="*/ 1733384 h 1733384"/>
              <a:gd name="connsiteX57" fmla="*/ 568518 w 796099"/>
              <a:gd name="connsiteY57" fmla="*/ 1721457 h 1733384"/>
              <a:gd name="connsiteX58" fmla="*/ 608274 w 796099"/>
              <a:gd name="connsiteY58" fmla="*/ 1713506 h 1733384"/>
              <a:gd name="connsiteX59" fmla="*/ 652007 w 796099"/>
              <a:gd name="connsiteY59" fmla="*/ 1705554 h 1733384"/>
              <a:gd name="connsiteX60" fmla="*/ 715617 w 796099"/>
              <a:gd name="connsiteY60" fmla="*/ 1697603 h 1733384"/>
              <a:gd name="connsiteX61" fmla="*/ 727544 w 796099"/>
              <a:gd name="connsiteY61" fmla="*/ 1693628 h 1733384"/>
              <a:gd name="connsiteX62" fmla="*/ 735495 w 796099"/>
              <a:gd name="connsiteY62" fmla="*/ 1681701 h 1733384"/>
              <a:gd name="connsiteX63" fmla="*/ 763325 w 796099"/>
              <a:gd name="connsiteY63" fmla="*/ 1661822 h 1733384"/>
              <a:gd name="connsiteX64" fmla="*/ 783203 w 796099"/>
              <a:gd name="connsiteY64" fmla="*/ 1626041 h 1733384"/>
              <a:gd name="connsiteX65" fmla="*/ 791154 w 796099"/>
              <a:gd name="connsiteY65" fmla="*/ 1594236 h 1733384"/>
              <a:gd name="connsiteX66" fmla="*/ 795130 w 796099"/>
              <a:gd name="connsiteY66" fmla="*/ 1582309 h 1733384"/>
              <a:gd name="connsiteX67" fmla="*/ 791154 w 796099"/>
              <a:gd name="connsiteY67" fmla="*/ 1474967 h 1733384"/>
              <a:gd name="connsiteX68" fmla="*/ 783203 w 796099"/>
              <a:gd name="connsiteY68" fmla="*/ 1435210 h 1733384"/>
              <a:gd name="connsiteX69" fmla="*/ 779227 w 796099"/>
              <a:gd name="connsiteY69" fmla="*/ 1423283 h 1733384"/>
              <a:gd name="connsiteX70" fmla="*/ 775252 w 796099"/>
              <a:gd name="connsiteY70" fmla="*/ 1403405 h 1733384"/>
              <a:gd name="connsiteX71" fmla="*/ 771276 w 796099"/>
              <a:gd name="connsiteY71" fmla="*/ 1359673 h 1733384"/>
              <a:gd name="connsiteX72" fmla="*/ 767300 w 796099"/>
              <a:gd name="connsiteY72" fmla="*/ 1343770 h 1733384"/>
              <a:gd name="connsiteX73" fmla="*/ 763325 w 796099"/>
              <a:gd name="connsiteY73" fmla="*/ 1323892 h 1733384"/>
              <a:gd name="connsiteX74" fmla="*/ 755373 w 796099"/>
              <a:gd name="connsiteY74" fmla="*/ 1248354 h 1733384"/>
              <a:gd name="connsiteX75" fmla="*/ 747422 w 796099"/>
              <a:gd name="connsiteY75" fmla="*/ 1212574 h 1733384"/>
              <a:gd name="connsiteX76" fmla="*/ 739471 w 796099"/>
              <a:gd name="connsiteY76" fmla="*/ 1152939 h 1733384"/>
              <a:gd name="connsiteX77" fmla="*/ 743447 w 796099"/>
              <a:gd name="connsiteY77" fmla="*/ 1077401 h 1733384"/>
              <a:gd name="connsiteX78" fmla="*/ 747422 w 796099"/>
              <a:gd name="connsiteY78" fmla="*/ 1057523 h 1733384"/>
              <a:gd name="connsiteX79" fmla="*/ 751398 w 796099"/>
              <a:gd name="connsiteY79" fmla="*/ 1029694 h 1733384"/>
              <a:gd name="connsiteX80" fmla="*/ 759349 w 796099"/>
              <a:gd name="connsiteY80" fmla="*/ 1001864 h 1733384"/>
              <a:gd name="connsiteX81" fmla="*/ 763325 w 796099"/>
              <a:gd name="connsiteY81" fmla="*/ 966083 h 1733384"/>
              <a:gd name="connsiteX82" fmla="*/ 771276 w 796099"/>
              <a:gd name="connsiteY82" fmla="*/ 930302 h 1733384"/>
              <a:gd name="connsiteX83" fmla="*/ 775252 w 796099"/>
              <a:gd name="connsiteY83" fmla="*/ 890546 h 1733384"/>
              <a:gd name="connsiteX84" fmla="*/ 779227 w 796099"/>
              <a:gd name="connsiteY84" fmla="*/ 862716 h 1733384"/>
              <a:gd name="connsiteX85" fmla="*/ 775252 w 796099"/>
              <a:gd name="connsiteY85" fmla="*/ 846814 h 1733384"/>
              <a:gd name="connsiteX86" fmla="*/ 783203 w 796099"/>
              <a:gd name="connsiteY86" fmla="*/ 779228 h 1733384"/>
              <a:gd name="connsiteX87" fmla="*/ 791154 w 796099"/>
              <a:gd name="connsiteY87" fmla="*/ 719593 h 1733384"/>
              <a:gd name="connsiteX88" fmla="*/ 791154 w 796099"/>
              <a:gd name="connsiteY88" fmla="*/ 504908 h 1733384"/>
              <a:gd name="connsiteX89" fmla="*/ 787179 w 796099"/>
              <a:gd name="connsiteY89" fmla="*/ 453224 h 1733384"/>
              <a:gd name="connsiteX90" fmla="*/ 779227 w 796099"/>
              <a:gd name="connsiteY90" fmla="*/ 405516 h 1733384"/>
              <a:gd name="connsiteX91" fmla="*/ 771276 w 796099"/>
              <a:gd name="connsiteY91" fmla="*/ 341906 h 1733384"/>
              <a:gd name="connsiteX92" fmla="*/ 763325 w 796099"/>
              <a:gd name="connsiteY92" fmla="*/ 310101 h 1733384"/>
              <a:gd name="connsiteX93" fmla="*/ 759349 w 796099"/>
              <a:gd name="connsiteY93" fmla="*/ 294198 h 1733384"/>
              <a:gd name="connsiteX94" fmla="*/ 755373 w 796099"/>
              <a:gd name="connsiteY94" fmla="*/ 270344 h 1733384"/>
              <a:gd name="connsiteX95" fmla="*/ 747422 w 796099"/>
              <a:gd name="connsiteY95" fmla="*/ 242514 h 1733384"/>
              <a:gd name="connsiteX96" fmla="*/ 739471 w 796099"/>
              <a:gd name="connsiteY96" fmla="*/ 202758 h 1733384"/>
              <a:gd name="connsiteX97" fmla="*/ 735495 w 796099"/>
              <a:gd name="connsiteY97" fmla="*/ 174928 h 1733384"/>
              <a:gd name="connsiteX98" fmla="*/ 731520 w 796099"/>
              <a:gd name="connsiteY98" fmla="*/ 163001 h 1733384"/>
              <a:gd name="connsiteX99" fmla="*/ 719593 w 796099"/>
              <a:gd name="connsiteY99" fmla="*/ 123245 h 1733384"/>
              <a:gd name="connsiteX100" fmla="*/ 715617 w 796099"/>
              <a:gd name="connsiteY100" fmla="*/ 111318 h 1733384"/>
              <a:gd name="connsiteX101" fmla="*/ 679836 w 796099"/>
              <a:gd name="connsiteY101" fmla="*/ 103367 h 1733384"/>
              <a:gd name="connsiteX102" fmla="*/ 644055 w 796099"/>
              <a:gd name="connsiteY102" fmla="*/ 87464 h 1733384"/>
              <a:gd name="connsiteX103" fmla="*/ 616226 w 796099"/>
              <a:gd name="connsiteY103" fmla="*/ 79513 h 1733384"/>
              <a:gd name="connsiteX104" fmla="*/ 604299 w 796099"/>
              <a:gd name="connsiteY104" fmla="*/ 75537 h 1733384"/>
              <a:gd name="connsiteX105" fmla="*/ 592372 w 796099"/>
              <a:gd name="connsiteY105" fmla="*/ 67586 h 1733384"/>
              <a:gd name="connsiteX106" fmla="*/ 568518 w 796099"/>
              <a:gd name="connsiteY106" fmla="*/ 59634 h 1733384"/>
              <a:gd name="connsiteX107" fmla="*/ 556591 w 796099"/>
              <a:gd name="connsiteY107" fmla="*/ 55659 h 1733384"/>
              <a:gd name="connsiteX108" fmla="*/ 528761 w 796099"/>
              <a:gd name="connsiteY108" fmla="*/ 47708 h 1733384"/>
              <a:gd name="connsiteX109" fmla="*/ 481053 w 796099"/>
              <a:gd name="connsiteY109" fmla="*/ 31805 h 1733384"/>
              <a:gd name="connsiteX110" fmla="*/ 453224 w 796099"/>
              <a:gd name="connsiteY110" fmla="*/ 23854 h 1733384"/>
              <a:gd name="connsiteX111" fmla="*/ 437321 w 796099"/>
              <a:gd name="connsiteY111" fmla="*/ 19878 h 1733384"/>
              <a:gd name="connsiteX112" fmla="*/ 421419 w 796099"/>
              <a:gd name="connsiteY112" fmla="*/ 11927 h 1733384"/>
              <a:gd name="connsiteX113" fmla="*/ 397565 w 796099"/>
              <a:gd name="connsiteY113" fmla="*/ 7951 h 1733384"/>
              <a:gd name="connsiteX114" fmla="*/ 373711 w 796099"/>
              <a:gd name="connsiteY114" fmla="*/ 0 h 1733384"/>
              <a:gd name="connsiteX115" fmla="*/ 290222 w 796099"/>
              <a:gd name="connsiteY115" fmla="*/ 3975 h 1733384"/>
              <a:gd name="connsiteX116" fmla="*/ 274320 w 796099"/>
              <a:gd name="connsiteY116" fmla="*/ 7951 h 1733384"/>
              <a:gd name="connsiteX117" fmla="*/ 262393 w 796099"/>
              <a:gd name="connsiteY117" fmla="*/ 15902 h 1733384"/>
              <a:gd name="connsiteX118" fmla="*/ 238539 w 796099"/>
              <a:gd name="connsiteY118" fmla="*/ 47708 h 1733384"/>
              <a:gd name="connsiteX119" fmla="*/ 230587 w 796099"/>
              <a:gd name="connsiteY119" fmla="*/ 63610 h 1733384"/>
              <a:gd name="connsiteX120" fmla="*/ 222636 w 796099"/>
              <a:gd name="connsiteY120" fmla="*/ 87464 h 1733384"/>
              <a:gd name="connsiteX121" fmla="*/ 218660 w 796099"/>
              <a:gd name="connsiteY121" fmla="*/ 99391 h 1733384"/>
              <a:gd name="connsiteX122" fmla="*/ 222636 w 796099"/>
              <a:gd name="connsiteY122" fmla="*/ 115294 h 1733384"/>
              <a:gd name="connsiteX123" fmla="*/ 234563 w 796099"/>
              <a:gd name="connsiteY123" fmla="*/ 151074 h 1733384"/>
              <a:gd name="connsiteX124" fmla="*/ 238539 w 796099"/>
              <a:gd name="connsiteY124" fmla="*/ 163001 h 1733384"/>
              <a:gd name="connsiteX125" fmla="*/ 258417 w 796099"/>
              <a:gd name="connsiteY125" fmla="*/ 198782 h 1733384"/>
              <a:gd name="connsiteX126" fmla="*/ 282271 w 796099"/>
              <a:gd name="connsiteY126" fmla="*/ 218661 h 1733384"/>
              <a:gd name="connsiteX127" fmla="*/ 298173 w 796099"/>
              <a:gd name="connsiteY127" fmla="*/ 242514 h 1733384"/>
              <a:gd name="connsiteX128" fmla="*/ 322027 w 796099"/>
              <a:gd name="connsiteY128" fmla="*/ 258417 h 1733384"/>
              <a:gd name="connsiteX129" fmla="*/ 329979 w 796099"/>
              <a:gd name="connsiteY129" fmla="*/ 270344 h 1733384"/>
              <a:gd name="connsiteX130" fmla="*/ 353833 w 796099"/>
              <a:gd name="connsiteY130" fmla="*/ 294198 h 1733384"/>
              <a:gd name="connsiteX131" fmla="*/ 361784 w 796099"/>
              <a:gd name="connsiteY131" fmla="*/ 306125 h 1733384"/>
              <a:gd name="connsiteX132" fmla="*/ 377687 w 796099"/>
              <a:gd name="connsiteY132" fmla="*/ 318052 h 1733384"/>
              <a:gd name="connsiteX133" fmla="*/ 389613 w 796099"/>
              <a:gd name="connsiteY133" fmla="*/ 333954 h 1733384"/>
              <a:gd name="connsiteX134" fmla="*/ 401540 w 796099"/>
              <a:gd name="connsiteY134" fmla="*/ 341906 h 1733384"/>
              <a:gd name="connsiteX135" fmla="*/ 417443 w 796099"/>
              <a:gd name="connsiteY135" fmla="*/ 361784 h 1733384"/>
              <a:gd name="connsiteX136" fmla="*/ 429370 w 796099"/>
              <a:gd name="connsiteY136" fmla="*/ 369735 h 1733384"/>
              <a:gd name="connsiteX137" fmla="*/ 441297 w 796099"/>
              <a:gd name="connsiteY137" fmla="*/ 389614 h 1733384"/>
              <a:gd name="connsiteX138" fmla="*/ 457200 w 796099"/>
              <a:gd name="connsiteY138" fmla="*/ 413468 h 1733384"/>
              <a:gd name="connsiteX139" fmla="*/ 469127 w 796099"/>
              <a:gd name="connsiteY139" fmla="*/ 453224 h 1733384"/>
              <a:gd name="connsiteX140" fmla="*/ 473102 w 796099"/>
              <a:gd name="connsiteY140" fmla="*/ 520810 h 1733384"/>
              <a:gd name="connsiteX141" fmla="*/ 473102 w 796099"/>
              <a:gd name="connsiteY141" fmla="*/ 564542 h 1733384"/>
              <a:gd name="connsiteX142" fmla="*/ 465151 w 796099"/>
              <a:gd name="connsiteY142" fmla="*/ 640080 h 1733384"/>
              <a:gd name="connsiteX143" fmla="*/ 461175 w 796099"/>
              <a:gd name="connsiteY143" fmla="*/ 652007 h 1733384"/>
              <a:gd name="connsiteX144" fmla="*/ 449248 w 796099"/>
              <a:gd name="connsiteY144" fmla="*/ 691763 h 1733384"/>
              <a:gd name="connsiteX145" fmla="*/ 441297 w 796099"/>
              <a:gd name="connsiteY145" fmla="*/ 715617 h 1733384"/>
              <a:gd name="connsiteX146" fmla="*/ 433346 w 796099"/>
              <a:gd name="connsiteY146" fmla="*/ 727544 h 1733384"/>
              <a:gd name="connsiteX147" fmla="*/ 429370 w 796099"/>
              <a:gd name="connsiteY147" fmla="*/ 739471 h 1733384"/>
              <a:gd name="connsiteX148" fmla="*/ 413467 w 796099"/>
              <a:gd name="connsiteY148" fmla="*/ 759349 h 1733384"/>
              <a:gd name="connsiteX149" fmla="*/ 401540 w 796099"/>
              <a:gd name="connsiteY149" fmla="*/ 767301 h 1733384"/>
              <a:gd name="connsiteX150" fmla="*/ 381662 w 796099"/>
              <a:gd name="connsiteY150" fmla="*/ 783203 h 1733384"/>
              <a:gd name="connsiteX151" fmla="*/ 373711 w 796099"/>
              <a:gd name="connsiteY151" fmla="*/ 795130 h 1733384"/>
              <a:gd name="connsiteX152" fmla="*/ 373711 w 796099"/>
              <a:gd name="connsiteY152" fmla="*/ 803081 h 173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796099" h="1733384">
                <a:moveTo>
                  <a:pt x="373711" y="803081"/>
                </a:moveTo>
                <a:lnTo>
                  <a:pt x="373711" y="803081"/>
                </a:lnTo>
                <a:cubicBezTo>
                  <a:pt x="367085" y="812358"/>
                  <a:pt x="359698" y="821136"/>
                  <a:pt x="353833" y="830911"/>
                </a:cubicBezTo>
                <a:cubicBezTo>
                  <a:pt x="351677" y="834505"/>
                  <a:pt x="351008" y="838809"/>
                  <a:pt x="349857" y="842838"/>
                </a:cubicBezTo>
                <a:cubicBezTo>
                  <a:pt x="338496" y="882598"/>
                  <a:pt x="355420" y="828008"/>
                  <a:pt x="341906" y="886570"/>
                </a:cubicBezTo>
                <a:cubicBezTo>
                  <a:pt x="330023" y="938060"/>
                  <a:pt x="337907" y="890642"/>
                  <a:pt x="329979" y="922351"/>
                </a:cubicBezTo>
                <a:cubicBezTo>
                  <a:pt x="328654" y="927652"/>
                  <a:pt x="327573" y="933020"/>
                  <a:pt x="326003" y="938254"/>
                </a:cubicBezTo>
                <a:cubicBezTo>
                  <a:pt x="323595" y="946282"/>
                  <a:pt x="320703" y="954157"/>
                  <a:pt x="318052" y="962108"/>
                </a:cubicBezTo>
                <a:cubicBezTo>
                  <a:pt x="316727" y="966083"/>
                  <a:pt x="315092" y="969969"/>
                  <a:pt x="314076" y="974034"/>
                </a:cubicBezTo>
                <a:cubicBezTo>
                  <a:pt x="312751" y="979335"/>
                  <a:pt x="311601" y="984683"/>
                  <a:pt x="310100" y="989937"/>
                </a:cubicBezTo>
                <a:cubicBezTo>
                  <a:pt x="308949" y="993966"/>
                  <a:pt x="307141" y="997798"/>
                  <a:pt x="306125" y="1001864"/>
                </a:cubicBezTo>
                <a:cubicBezTo>
                  <a:pt x="294890" y="1046803"/>
                  <a:pt x="311250" y="994440"/>
                  <a:pt x="294198" y="1045596"/>
                </a:cubicBezTo>
                <a:cubicBezTo>
                  <a:pt x="292873" y="1049572"/>
                  <a:pt x="293185" y="1054560"/>
                  <a:pt x="290222" y="1057523"/>
                </a:cubicBezTo>
                <a:lnTo>
                  <a:pt x="278295" y="1069450"/>
                </a:lnTo>
                <a:cubicBezTo>
                  <a:pt x="276970" y="1073426"/>
                  <a:pt x="276834" y="1078024"/>
                  <a:pt x="274320" y="1081377"/>
                </a:cubicBezTo>
                <a:cubicBezTo>
                  <a:pt x="268697" y="1088874"/>
                  <a:pt x="261067" y="1094629"/>
                  <a:pt x="254441" y="1101255"/>
                </a:cubicBezTo>
                <a:cubicBezTo>
                  <a:pt x="251790" y="1103906"/>
                  <a:pt x="248569" y="1106088"/>
                  <a:pt x="246490" y="1109207"/>
                </a:cubicBezTo>
                <a:cubicBezTo>
                  <a:pt x="242877" y="1114627"/>
                  <a:pt x="236884" y="1125307"/>
                  <a:pt x="230587" y="1129085"/>
                </a:cubicBezTo>
                <a:cubicBezTo>
                  <a:pt x="226993" y="1131241"/>
                  <a:pt x="222636" y="1131736"/>
                  <a:pt x="218660" y="1133061"/>
                </a:cubicBezTo>
                <a:cubicBezTo>
                  <a:pt x="216010" y="1138362"/>
                  <a:pt x="213044" y="1143516"/>
                  <a:pt x="210709" y="1148963"/>
                </a:cubicBezTo>
                <a:cubicBezTo>
                  <a:pt x="204909" y="1162495"/>
                  <a:pt x="206325" y="1174415"/>
                  <a:pt x="190831" y="1184744"/>
                </a:cubicBezTo>
                <a:lnTo>
                  <a:pt x="178904" y="1192695"/>
                </a:lnTo>
                <a:cubicBezTo>
                  <a:pt x="171302" y="1215498"/>
                  <a:pt x="180074" y="1195111"/>
                  <a:pt x="166977" y="1212574"/>
                </a:cubicBezTo>
                <a:cubicBezTo>
                  <a:pt x="161243" y="1220219"/>
                  <a:pt x="151074" y="1236428"/>
                  <a:pt x="151074" y="1236428"/>
                </a:cubicBezTo>
                <a:cubicBezTo>
                  <a:pt x="143474" y="1259231"/>
                  <a:pt x="152245" y="1238842"/>
                  <a:pt x="139147" y="1256306"/>
                </a:cubicBezTo>
                <a:cubicBezTo>
                  <a:pt x="133413" y="1263951"/>
                  <a:pt x="130003" y="1273403"/>
                  <a:pt x="123245" y="1280160"/>
                </a:cubicBezTo>
                <a:cubicBezTo>
                  <a:pt x="120594" y="1282810"/>
                  <a:pt x="117635" y="1285184"/>
                  <a:pt x="115293" y="1288111"/>
                </a:cubicBezTo>
                <a:cubicBezTo>
                  <a:pt x="112308" y="1291842"/>
                  <a:pt x="110721" y="1296659"/>
                  <a:pt x="107342" y="1300038"/>
                </a:cubicBezTo>
                <a:cubicBezTo>
                  <a:pt x="103963" y="1303417"/>
                  <a:pt x="99391" y="1305339"/>
                  <a:pt x="95415" y="1307989"/>
                </a:cubicBezTo>
                <a:cubicBezTo>
                  <a:pt x="88512" y="1328700"/>
                  <a:pt x="95962" y="1312276"/>
                  <a:pt x="83488" y="1327868"/>
                </a:cubicBezTo>
                <a:cubicBezTo>
                  <a:pt x="80503" y="1331599"/>
                  <a:pt x="78646" y="1336166"/>
                  <a:pt x="75537" y="1339794"/>
                </a:cubicBezTo>
                <a:cubicBezTo>
                  <a:pt x="70658" y="1345486"/>
                  <a:pt x="59634" y="1355697"/>
                  <a:pt x="59634" y="1355697"/>
                </a:cubicBezTo>
                <a:cubicBezTo>
                  <a:pt x="58309" y="1359673"/>
                  <a:pt x="57815" y="1364031"/>
                  <a:pt x="55659" y="1367624"/>
                </a:cubicBezTo>
                <a:cubicBezTo>
                  <a:pt x="41527" y="1391178"/>
                  <a:pt x="48315" y="1349904"/>
                  <a:pt x="31805" y="1399429"/>
                </a:cubicBezTo>
                <a:lnTo>
                  <a:pt x="15902" y="1447137"/>
                </a:lnTo>
                <a:lnTo>
                  <a:pt x="3975" y="1482918"/>
                </a:lnTo>
                <a:lnTo>
                  <a:pt x="0" y="1494845"/>
                </a:lnTo>
                <a:cubicBezTo>
                  <a:pt x="1325" y="1514723"/>
                  <a:pt x="1993" y="1534656"/>
                  <a:pt x="3975" y="1554480"/>
                </a:cubicBezTo>
                <a:cubicBezTo>
                  <a:pt x="4542" y="1560154"/>
                  <a:pt x="9935" y="1583621"/>
                  <a:pt x="11927" y="1590261"/>
                </a:cubicBezTo>
                <a:cubicBezTo>
                  <a:pt x="14335" y="1598289"/>
                  <a:pt x="13952" y="1608188"/>
                  <a:pt x="19878" y="1614114"/>
                </a:cubicBezTo>
                <a:lnTo>
                  <a:pt x="39756" y="1633993"/>
                </a:lnTo>
                <a:cubicBezTo>
                  <a:pt x="54646" y="1648883"/>
                  <a:pt x="46350" y="1644142"/>
                  <a:pt x="63610" y="1649895"/>
                </a:cubicBezTo>
                <a:cubicBezTo>
                  <a:pt x="67586" y="1652546"/>
                  <a:pt x="71263" y="1655710"/>
                  <a:pt x="75537" y="1657847"/>
                </a:cubicBezTo>
                <a:cubicBezTo>
                  <a:pt x="85182" y="1662669"/>
                  <a:pt x="97372" y="1663079"/>
                  <a:pt x="107342" y="1665798"/>
                </a:cubicBezTo>
                <a:cubicBezTo>
                  <a:pt x="115428" y="1668003"/>
                  <a:pt x="122929" y="1672371"/>
                  <a:pt x="131196" y="1673749"/>
                </a:cubicBezTo>
                <a:cubicBezTo>
                  <a:pt x="139147" y="1675074"/>
                  <a:pt x="147230" y="1675770"/>
                  <a:pt x="155050" y="1677725"/>
                </a:cubicBezTo>
                <a:cubicBezTo>
                  <a:pt x="163181" y="1679758"/>
                  <a:pt x="170773" y="1683643"/>
                  <a:pt x="178904" y="1685676"/>
                </a:cubicBezTo>
                <a:cubicBezTo>
                  <a:pt x="201730" y="1691383"/>
                  <a:pt x="189734" y="1687623"/>
                  <a:pt x="214685" y="1697603"/>
                </a:cubicBezTo>
                <a:cubicBezTo>
                  <a:pt x="239424" y="1695354"/>
                  <a:pt x="262061" y="1694050"/>
                  <a:pt x="286247" y="1689652"/>
                </a:cubicBezTo>
                <a:cubicBezTo>
                  <a:pt x="291623" y="1688675"/>
                  <a:pt x="296791" y="1686748"/>
                  <a:pt x="302149" y="1685676"/>
                </a:cubicBezTo>
                <a:cubicBezTo>
                  <a:pt x="310053" y="1684095"/>
                  <a:pt x="318052" y="1683026"/>
                  <a:pt x="326003" y="1681701"/>
                </a:cubicBezTo>
                <a:cubicBezTo>
                  <a:pt x="375651" y="1694111"/>
                  <a:pt x="313959" y="1678258"/>
                  <a:pt x="353833" y="1689652"/>
                </a:cubicBezTo>
                <a:cubicBezTo>
                  <a:pt x="359087" y="1691153"/>
                  <a:pt x="364502" y="1692058"/>
                  <a:pt x="369735" y="1693628"/>
                </a:cubicBezTo>
                <a:cubicBezTo>
                  <a:pt x="377763" y="1696036"/>
                  <a:pt x="386615" y="1696930"/>
                  <a:pt x="393589" y="1701579"/>
                </a:cubicBezTo>
                <a:cubicBezTo>
                  <a:pt x="412491" y="1714179"/>
                  <a:pt x="400982" y="1708018"/>
                  <a:pt x="429370" y="1717481"/>
                </a:cubicBezTo>
                <a:lnTo>
                  <a:pt x="465151" y="1729408"/>
                </a:lnTo>
                <a:lnTo>
                  <a:pt x="477078" y="1733384"/>
                </a:lnTo>
                <a:cubicBezTo>
                  <a:pt x="519622" y="1729516"/>
                  <a:pt x="525364" y="1730088"/>
                  <a:pt x="568518" y="1721457"/>
                </a:cubicBezTo>
                <a:lnTo>
                  <a:pt x="608274" y="1713506"/>
                </a:lnTo>
                <a:cubicBezTo>
                  <a:pt x="621842" y="1710792"/>
                  <a:pt x="638445" y="1707249"/>
                  <a:pt x="652007" y="1705554"/>
                </a:cubicBezTo>
                <a:cubicBezTo>
                  <a:pt x="677166" y="1702409"/>
                  <a:pt x="692316" y="1702781"/>
                  <a:pt x="715617" y="1697603"/>
                </a:cubicBezTo>
                <a:cubicBezTo>
                  <a:pt x="719708" y="1696694"/>
                  <a:pt x="723568" y="1694953"/>
                  <a:pt x="727544" y="1693628"/>
                </a:cubicBezTo>
                <a:cubicBezTo>
                  <a:pt x="730194" y="1689652"/>
                  <a:pt x="732116" y="1685080"/>
                  <a:pt x="735495" y="1681701"/>
                </a:cubicBezTo>
                <a:cubicBezTo>
                  <a:pt x="740423" y="1676773"/>
                  <a:pt x="756556" y="1666335"/>
                  <a:pt x="763325" y="1661822"/>
                </a:cubicBezTo>
                <a:cubicBezTo>
                  <a:pt x="773688" y="1646278"/>
                  <a:pt x="773827" y="1647137"/>
                  <a:pt x="783203" y="1626041"/>
                </a:cubicBezTo>
                <a:cubicBezTo>
                  <a:pt x="788398" y="1614353"/>
                  <a:pt x="787837" y="1607503"/>
                  <a:pt x="791154" y="1594236"/>
                </a:cubicBezTo>
                <a:cubicBezTo>
                  <a:pt x="792170" y="1590170"/>
                  <a:pt x="793805" y="1586285"/>
                  <a:pt x="795130" y="1582309"/>
                </a:cubicBezTo>
                <a:cubicBezTo>
                  <a:pt x="793805" y="1546528"/>
                  <a:pt x="793320" y="1510707"/>
                  <a:pt x="791154" y="1474967"/>
                </a:cubicBezTo>
                <a:cubicBezTo>
                  <a:pt x="790553" y="1465049"/>
                  <a:pt x="786238" y="1445833"/>
                  <a:pt x="783203" y="1435210"/>
                </a:cubicBezTo>
                <a:cubicBezTo>
                  <a:pt x="782052" y="1431181"/>
                  <a:pt x="780243" y="1427349"/>
                  <a:pt x="779227" y="1423283"/>
                </a:cubicBezTo>
                <a:cubicBezTo>
                  <a:pt x="777588" y="1416728"/>
                  <a:pt x="776577" y="1410031"/>
                  <a:pt x="775252" y="1403405"/>
                </a:cubicBezTo>
                <a:cubicBezTo>
                  <a:pt x="773927" y="1388828"/>
                  <a:pt x="773211" y="1374182"/>
                  <a:pt x="771276" y="1359673"/>
                </a:cubicBezTo>
                <a:cubicBezTo>
                  <a:pt x="770554" y="1354257"/>
                  <a:pt x="768485" y="1349104"/>
                  <a:pt x="767300" y="1343770"/>
                </a:cubicBezTo>
                <a:cubicBezTo>
                  <a:pt x="765834" y="1337174"/>
                  <a:pt x="764650" y="1330518"/>
                  <a:pt x="763325" y="1323892"/>
                </a:cubicBezTo>
                <a:cubicBezTo>
                  <a:pt x="761555" y="1304423"/>
                  <a:pt x="758848" y="1269207"/>
                  <a:pt x="755373" y="1248354"/>
                </a:cubicBezTo>
                <a:cubicBezTo>
                  <a:pt x="746699" y="1196309"/>
                  <a:pt x="756254" y="1274401"/>
                  <a:pt x="747422" y="1212574"/>
                </a:cubicBezTo>
                <a:cubicBezTo>
                  <a:pt x="732828" y="1110413"/>
                  <a:pt x="751955" y="1227838"/>
                  <a:pt x="739471" y="1152939"/>
                </a:cubicBezTo>
                <a:cubicBezTo>
                  <a:pt x="740796" y="1127760"/>
                  <a:pt x="741353" y="1102528"/>
                  <a:pt x="743447" y="1077401"/>
                </a:cubicBezTo>
                <a:cubicBezTo>
                  <a:pt x="744008" y="1070667"/>
                  <a:pt x="746311" y="1064188"/>
                  <a:pt x="747422" y="1057523"/>
                </a:cubicBezTo>
                <a:cubicBezTo>
                  <a:pt x="748962" y="1048280"/>
                  <a:pt x="749722" y="1038913"/>
                  <a:pt x="751398" y="1029694"/>
                </a:cubicBezTo>
                <a:cubicBezTo>
                  <a:pt x="753396" y="1018704"/>
                  <a:pt x="755941" y="1012088"/>
                  <a:pt x="759349" y="1001864"/>
                </a:cubicBezTo>
                <a:cubicBezTo>
                  <a:pt x="760674" y="989937"/>
                  <a:pt x="761628" y="977963"/>
                  <a:pt x="763325" y="966083"/>
                </a:cubicBezTo>
                <a:cubicBezTo>
                  <a:pt x="765009" y="954298"/>
                  <a:pt x="768380" y="941884"/>
                  <a:pt x="771276" y="930302"/>
                </a:cubicBezTo>
                <a:cubicBezTo>
                  <a:pt x="772601" y="917050"/>
                  <a:pt x="773696" y="903773"/>
                  <a:pt x="775252" y="890546"/>
                </a:cubicBezTo>
                <a:cubicBezTo>
                  <a:pt x="776347" y="881239"/>
                  <a:pt x="779227" y="872087"/>
                  <a:pt x="779227" y="862716"/>
                </a:cubicBezTo>
                <a:cubicBezTo>
                  <a:pt x="779227" y="857252"/>
                  <a:pt x="776577" y="852115"/>
                  <a:pt x="775252" y="846814"/>
                </a:cubicBezTo>
                <a:cubicBezTo>
                  <a:pt x="784318" y="756136"/>
                  <a:pt x="774417" y="849508"/>
                  <a:pt x="783203" y="779228"/>
                </a:cubicBezTo>
                <a:cubicBezTo>
                  <a:pt x="790505" y="720821"/>
                  <a:pt x="783571" y="765101"/>
                  <a:pt x="791154" y="719593"/>
                </a:cubicBezTo>
                <a:cubicBezTo>
                  <a:pt x="798389" y="618310"/>
                  <a:pt x="797075" y="661813"/>
                  <a:pt x="791154" y="504908"/>
                </a:cubicBezTo>
                <a:cubicBezTo>
                  <a:pt x="790502" y="487641"/>
                  <a:pt x="788743" y="470432"/>
                  <a:pt x="787179" y="453224"/>
                </a:cubicBezTo>
                <a:cubicBezTo>
                  <a:pt x="783850" y="416609"/>
                  <a:pt x="786610" y="427664"/>
                  <a:pt x="779227" y="405516"/>
                </a:cubicBezTo>
                <a:cubicBezTo>
                  <a:pt x="776577" y="384313"/>
                  <a:pt x="776458" y="362636"/>
                  <a:pt x="771276" y="341906"/>
                </a:cubicBezTo>
                <a:lnTo>
                  <a:pt x="763325" y="310101"/>
                </a:lnTo>
                <a:cubicBezTo>
                  <a:pt x="762000" y="304800"/>
                  <a:pt x="760247" y="299588"/>
                  <a:pt x="759349" y="294198"/>
                </a:cubicBezTo>
                <a:cubicBezTo>
                  <a:pt x="758024" y="286247"/>
                  <a:pt x="756954" y="278249"/>
                  <a:pt x="755373" y="270344"/>
                </a:cubicBezTo>
                <a:cubicBezTo>
                  <a:pt x="751227" y="249612"/>
                  <a:pt x="752478" y="260210"/>
                  <a:pt x="747422" y="242514"/>
                </a:cubicBezTo>
                <a:cubicBezTo>
                  <a:pt x="743032" y="227150"/>
                  <a:pt x="742073" y="219670"/>
                  <a:pt x="739471" y="202758"/>
                </a:cubicBezTo>
                <a:cubicBezTo>
                  <a:pt x="738046" y="193496"/>
                  <a:pt x="737333" y="184117"/>
                  <a:pt x="735495" y="174928"/>
                </a:cubicBezTo>
                <a:cubicBezTo>
                  <a:pt x="734673" y="170819"/>
                  <a:pt x="732671" y="167030"/>
                  <a:pt x="731520" y="163001"/>
                </a:cubicBezTo>
                <a:cubicBezTo>
                  <a:pt x="719511" y="120969"/>
                  <a:pt x="738475" y="179892"/>
                  <a:pt x="719593" y="123245"/>
                </a:cubicBezTo>
                <a:cubicBezTo>
                  <a:pt x="718268" y="119269"/>
                  <a:pt x="719593" y="112643"/>
                  <a:pt x="715617" y="111318"/>
                </a:cubicBezTo>
                <a:cubicBezTo>
                  <a:pt x="696043" y="104793"/>
                  <a:pt x="707824" y="108031"/>
                  <a:pt x="679836" y="103367"/>
                </a:cubicBezTo>
                <a:cubicBezTo>
                  <a:pt x="618294" y="82851"/>
                  <a:pt x="681857" y="106365"/>
                  <a:pt x="644055" y="87464"/>
                </a:cubicBezTo>
                <a:cubicBezTo>
                  <a:pt x="637696" y="84284"/>
                  <a:pt x="622177" y="81213"/>
                  <a:pt x="616226" y="79513"/>
                </a:cubicBezTo>
                <a:cubicBezTo>
                  <a:pt x="612196" y="78362"/>
                  <a:pt x="608047" y="77411"/>
                  <a:pt x="604299" y="75537"/>
                </a:cubicBezTo>
                <a:cubicBezTo>
                  <a:pt x="600025" y="73400"/>
                  <a:pt x="596738" y="69527"/>
                  <a:pt x="592372" y="67586"/>
                </a:cubicBezTo>
                <a:cubicBezTo>
                  <a:pt x="584713" y="64182"/>
                  <a:pt x="576469" y="62284"/>
                  <a:pt x="568518" y="59634"/>
                </a:cubicBezTo>
                <a:cubicBezTo>
                  <a:pt x="564542" y="58309"/>
                  <a:pt x="560657" y="56675"/>
                  <a:pt x="556591" y="55659"/>
                </a:cubicBezTo>
                <a:cubicBezTo>
                  <a:pt x="548530" y="53644"/>
                  <a:pt x="536739" y="51127"/>
                  <a:pt x="528761" y="47708"/>
                </a:cubicBezTo>
                <a:cubicBezTo>
                  <a:pt x="492805" y="32298"/>
                  <a:pt x="537563" y="45933"/>
                  <a:pt x="481053" y="31805"/>
                </a:cubicBezTo>
                <a:cubicBezTo>
                  <a:pt x="431370" y="19384"/>
                  <a:pt x="493126" y="35254"/>
                  <a:pt x="453224" y="23854"/>
                </a:cubicBezTo>
                <a:cubicBezTo>
                  <a:pt x="447970" y="22353"/>
                  <a:pt x="442437" y="21797"/>
                  <a:pt x="437321" y="19878"/>
                </a:cubicBezTo>
                <a:cubicBezTo>
                  <a:pt x="431772" y="17797"/>
                  <a:pt x="427095" y="13630"/>
                  <a:pt x="421419" y="11927"/>
                </a:cubicBezTo>
                <a:cubicBezTo>
                  <a:pt x="413698" y="9611"/>
                  <a:pt x="405385" y="9906"/>
                  <a:pt x="397565" y="7951"/>
                </a:cubicBezTo>
                <a:cubicBezTo>
                  <a:pt x="389434" y="5918"/>
                  <a:pt x="373711" y="0"/>
                  <a:pt x="373711" y="0"/>
                </a:cubicBezTo>
                <a:cubicBezTo>
                  <a:pt x="345881" y="1325"/>
                  <a:pt x="317994" y="1753"/>
                  <a:pt x="290222" y="3975"/>
                </a:cubicBezTo>
                <a:cubicBezTo>
                  <a:pt x="284776" y="4411"/>
                  <a:pt x="279342" y="5799"/>
                  <a:pt x="274320" y="7951"/>
                </a:cubicBezTo>
                <a:cubicBezTo>
                  <a:pt x="269928" y="9833"/>
                  <a:pt x="266124" y="12917"/>
                  <a:pt x="262393" y="15902"/>
                </a:cubicBezTo>
                <a:cubicBezTo>
                  <a:pt x="253074" y="23357"/>
                  <a:pt x="242780" y="39227"/>
                  <a:pt x="238539" y="47708"/>
                </a:cubicBezTo>
                <a:cubicBezTo>
                  <a:pt x="235888" y="53009"/>
                  <a:pt x="232788" y="58107"/>
                  <a:pt x="230587" y="63610"/>
                </a:cubicBezTo>
                <a:cubicBezTo>
                  <a:pt x="227474" y="71392"/>
                  <a:pt x="225286" y="79513"/>
                  <a:pt x="222636" y="87464"/>
                </a:cubicBezTo>
                <a:lnTo>
                  <a:pt x="218660" y="99391"/>
                </a:lnTo>
                <a:cubicBezTo>
                  <a:pt x="219985" y="104692"/>
                  <a:pt x="221066" y="110060"/>
                  <a:pt x="222636" y="115294"/>
                </a:cubicBezTo>
                <a:cubicBezTo>
                  <a:pt x="222655" y="115357"/>
                  <a:pt x="232564" y="145079"/>
                  <a:pt x="234563" y="151074"/>
                </a:cubicBezTo>
                <a:lnTo>
                  <a:pt x="238539" y="163001"/>
                </a:lnTo>
                <a:cubicBezTo>
                  <a:pt x="243539" y="178002"/>
                  <a:pt x="244742" y="185105"/>
                  <a:pt x="258417" y="198782"/>
                </a:cubicBezTo>
                <a:cubicBezTo>
                  <a:pt x="271053" y="211420"/>
                  <a:pt x="263369" y="204485"/>
                  <a:pt x="282271" y="218661"/>
                </a:cubicBezTo>
                <a:cubicBezTo>
                  <a:pt x="287572" y="226612"/>
                  <a:pt x="290222" y="237213"/>
                  <a:pt x="298173" y="242514"/>
                </a:cubicBezTo>
                <a:lnTo>
                  <a:pt x="322027" y="258417"/>
                </a:lnTo>
                <a:cubicBezTo>
                  <a:pt x="324678" y="262393"/>
                  <a:pt x="326804" y="266773"/>
                  <a:pt x="329979" y="270344"/>
                </a:cubicBezTo>
                <a:cubicBezTo>
                  <a:pt x="337450" y="278748"/>
                  <a:pt x="347596" y="284842"/>
                  <a:pt x="353833" y="294198"/>
                </a:cubicBezTo>
                <a:cubicBezTo>
                  <a:pt x="356483" y="298174"/>
                  <a:pt x="358405" y="302746"/>
                  <a:pt x="361784" y="306125"/>
                </a:cubicBezTo>
                <a:cubicBezTo>
                  <a:pt x="366469" y="310810"/>
                  <a:pt x="373002" y="313367"/>
                  <a:pt x="377687" y="318052"/>
                </a:cubicBezTo>
                <a:cubicBezTo>
                  <a:pt x="382372" y="322737"/>
                  <a:pt x="384928" y="329269"/>
                  <a:pt x="389613" y="333954"/>
                </a:cubicBezTo>
                <a:cubicBezTo>
                  <a:pt x="392992" y="337333"/>
                  <a:pt x="397809" y="338921"/>
                  <a:pt x="401540" y="341906"/>
                </a:cubicBezTo>
                <a:cubicBezTo>
                  <a:pt x="421220" y="357650"/>
                  <a:pt x="396770" y="341111"/>
                  <a:pt x="417443" y="361784"/>
                </a:cubicBezTo>
                <a:cubicBezTo>
                  <a:pt x="420822" y="365163"/>
                  <a:pt x="425394" y="367085"/>
                  <a:pt x="429370" y="369735"/>
                </a:cubicBezTo>
                <a:cubicBezTo>
                  <a:pt x="440633" y="403522"/>
                  <a:pt x="424925" y="362327"/>
                  <a:pt x="441297" y="389614"/>
                </a:cubicBezTo>
                <a:cubicBezTo>
                  <a:pt x="458556" y="418379"/>
                  <a:pt x="426875" y="383143"/>
                  <a:pt x="457200" y="413468"/>
                </a:cubicBezTo>
                <a:cubicBezTo>
                  <a:pt x="466879" y="442505"/>
                  <a:pt x="463118" y="429190"/>
                  <a:pt x="469127" y="453224"/>
                </a:cubicBezTo>
                <a:cubicBezTo>
                  <a:pt x="470452" y="475753"/>
                  <a:pt x="473102" y="498242"/>
                  <a:pt x="473102" y="520810"/>
                </a:cubicBezTo>
                <a:cubicBezTo>
                  <a:pt x="473102" y="576762"/>
                  <a:pt x="463283" y="515441"/>
                  <a:pt x="473102" y="564542"/>
                </a:cubicBezTo>
                <a:cubicBezTo>
                  <a:pt x="462867" y="605488"/>
                  <a:pt x="474699" y="554155"/>
                  <a:pt x="465151" y="640080"/>
                </a:cubicBezTo>
                <a:cubicBezTo>
                  <a:pt x="464688" y="644245"/>
                  <a:pt x="462326" y="647977"/>
                  <a:pt x="461175" y="652007"/>
                </a:cubicBezTo>
                <a:cubicBezTo>
                  <a:pt x="449152" y="694088"/>
                  <a:pt x="468155" y="635041"/>
                  <a:pt x="449248" y="691763"/>
                </a:cubicBezTo>
                <a:cubicBezTo>
                  <a:pt x="449246" y="691768"/>
                  <a:pt x="441300" y="715613"/>
                  <a:pt x="441297" y="715617"/>
                </a:cubicBezTo>
                <a:cubicBezTo>
                  <a:pt x="438647" y="719593"/>
                  <a:pt x="435483" y="723270"/>
                  <a:pt x="433346" y="727544"/>
                </a:cubicBezTo>
                <a:cubicBezTo>
                  <a:pt x="431472" y="731292"/>
                  <a:pt x="431244" y="735723"/>
                  <a:pt x="429370" y="739471"/>
                </a:cubicBezTo>
                <a:cubicBezTo>
                  <a:pt x="425924" y="746362"/>
                  <a:pt x="419632" y="754417"/>
                  <a:pt x="413467" y="759349"/>
                </a:cubicBezTo>
                <a:cubicBezTo>
                  <a:pt x="409736" y="762334"/>
                  <a:pt x="405516" y="764650"/>
                  <a:pt x="401540" y="767301"/>
                </a:cubicBezTo>
                <a:cubicBezTo>
                  <a:pt x="378753" y="801482"/>
                  <a:pt x="409095" y="761257"/>
                  <a:pt x="381662" y="783203"/>
                </a:cubicBezTo>
                <a:cubicBezTo>
                  <a:pt x="377931" y="786188"/>
                  <a:pt x="376578" y="791307"/>
                  <a:pt x="373711" y="795130"/>
                </a:cubicBezTo>
                <a:cubicBezTo>
                  <a:pt x="372586" y="796629"/>
                  <a:pt x="373711" y="801756"/>
                  <a:pt x="373711" y="803081"/>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p:cNvGrpSpPr/>
          <p:nvPr/>
        </p:nvGrpSpPr>
        <p:grpSpPr>
          <a:xfrm>
            <a:off x="701016" y="899329"/>
            <a:ext cx="715379" cy="3860370"/>
            <a:chOff x="942750" y="899329"/>
            <a:chExt cx="715379" cy="3860370"/>
          </a:xfrm>
        </p:grpSpPr>
        <p:cxnSp>
          <p:nvCxnSpPr>
            <p:cNvPr id="34" name="Straight Arrow Connector 33"/>
            <p:cNvCxnSpPr/>
            <p:nvPr/>
          </p:nvCxnSpPr>
          <p:spPr>
            <a:xfrm>
              <a:off x="942750" y="933254"/>
              <a:ext cx="37982" cy="3826445"/>
            </a:xfrm>
            <a:prstGeom prst="straightConnector1">
              <a:avLst/>
            </a:prstGeom>
            <a:ln w="28575">
              <a:solidFill>
                <a:schemeClr val="bg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969030" y="899329"/>
              <a:ext cx="689099" cy="369332"/>
            </a:xfrm>
            <a:prstGeom prst="rect">
              <a:avLst/>
            </a:prstGeom>
            <a:noFill/>
          </p:spPr>
          <p:txBody>
            <a:bodyPr wrap="none" rtlCol="0">
              <a:spAutoFit/>
            </a:bodyPr>
            <a:lstStyle/>
            <a:p>
              <a:r>
                <a:rPr lang="en-US" altLang="zh-CN" sz="1800" dirty="0">
                  <a:solidFill>
                    <a:schemeClr val="bg1"/>
                  </a:solidFill>
                </a:rPr>
                <a:t>Time</a:t>
              </a:r>
              <a:endParaRPr lang="en-US" sz="1800" dirty="0">
                <a:solidFill>
                  <a:schemeClr val="bg1"/>
                </a:solidFill>
              </a:endParaRPr>
            </a:p>
          </p:txBody>
        </p:sp>
      </p:grpSp>
      <p:grpSp>
        <p:nvGrpSpPr>
          <p:cNvPr id="49" name="Group 48"/>
          <p:cNvGrpSpPr/>
          <p:nvPr/>
        </p:nvGrpSpPr>
        <p:grpSpPr>
          <a:xfrm>
            <a:off x="830503" y="1402178"/>
            <a:ext cx="1270733" cy="646357"/>
            <a:chOff x="1057854" y="3203899"/>
            <a:chExt cx="1270733" cy="646357"/>
          </a:xfrm>
        </p:grpSpPr>
        <p:pic>
          <p:nvPicPr>
            <p:cNvPr id="50" name="Picture 49"/>
            <p:cNvPicPr>
              <a:picLocks noChangeAspect="1"/>
            </p:cNvPicPr>
            <p:nvPr/>
          </p:nvPicPr>
          <p:blipFill>
            <a:blip r:embed="rId7">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057854" y="3210176"/>
              <a:ext cx="640080" cy="640080"/>
            </a:xfrm>
            <a:prstGeom prst="rect">
              <a:avLst/>
            </a:prstGeom>
          </p:spPr>
        </p:pic>
        <p:pic>
          <p:nvPicPr>
            <p:cNvPr id="51" name="Picture 50"/>
            <p:cNvPicPr>
              <a:picLocks noChangeAspect="1"/>
            </p:cNvPicPr>
            <p:nvPr/>
          </p:nvPicPr>
          <p:blipFill>
            <a:blip r:embed="rId7">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688507" y="3203899"/>
              <a:ext cx="640080" cy="640080"/>
            </a:xfrm>
            <a:prstGeom prst="rect">
              <a:avLst/>
            </a:prstGeom>
          </p:spPr>
        </p:pic>
      </p:grpSp>
      <p:grpSp>
        <p:nvGrpSpPr>
          <p:cNvPr id="52" name="Group 51"/>
          <p:cNvGrpSpPr/>
          <p:nvPr/>
        </p:nvGrpSpPr>
        <p:grpSpPr>
          <a:xfrm>
            <a:off x="822346" y="2265395"/>
            <a:ext cx="1270733" cy="646357"/>
            <a:chOff x="1057854" y="3203899"/>
            <a:chExt cx="1270733" cy="646357"/>
          </a:xfrm>
        </p:grpSpPr>
        <p:pic>
          <p:nvPicPr>
            <p:cNvPr id="56" name="Picture 55"/>
            <p:cNvPicPr>
              <a:picLocks noChangeAspect="1"/>
            </p:cNvPicPr>
            <p:nvPr/>
          </p:nvPicPr>
          <p:blipFill>
            <a:blip r:embed="rId7">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057854" y="3210176"/>
              <a:ext cx="640080" cy="640080"/>
            </a:xfrm>
            <a:prstGeom prst="rect">
              <a:avLst/>
            </a:prstGeom>
          </p:spPr>
        </p:pic>
        <p:pic>
          <p:nvPicPr>
            <p:cNvPr id="57" name="Picture 56"/>
            <p:cNvPicPr>
              <a:picLocks noChangeAspect="1"/>
            </p:cNvPicPr>
            <p:nvPr/>
          </p:nvPicPr>
          <p:blipFill>
            <a:blip r:embed="rId7">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688507" y="3203899"/>
              <a:ext cx="640080" cy="640080"/>
            </a:xfrm>
            <a:prstGeom prst="rect">
              <a:avLst/>
            </a:prstGeom>
          </p:spPr>
        </p:pic>
      </p:grpSp>
      <p:grpSp>
        <p:nvGrpSpPr>
          <p:cNvPr id="58" name="Group 57"/>
          <p:cNvGrpSpPr/>
          <p:nvPr/>
        </p:nvGrpSpPr>
        <p:grpSpPr>
          <a:xfrm>
            <a:off x="825790" y="3131155"/>
            <a:ext cx="1270733" cy="646357"/>
            <a:chOff x="1057854" y="3203899"/>
            <a:chExt cx="1270733" cy="646357"/>
          </a:xfrm>
        </p:grpSpPr>
        <p:pic>
          <p:nvPicPr>
            <p:cNvPr id="59" name="Picture 58"/>
            <p:cNvPicPr>
              <a:picLocks noChangeAspect="1"/>
            </p:cNvPicPr>
            <p:nvPr/>
          </p:nvPicPr>
          <p:blipFill>
            <a:blip r:embed="rId7">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057854" y="3210176"/>
              <a:ext cx="640080" cy="640080"/>
            </a:xfrm>
            <a:prstGeom prst="rect">
              <a:avLst/>
            </a:prstGeom>
          </p:spPr>
        </p:pic>
        <p:pic>
          <p:nvPicPr>
            <p:cNvPr id="60" name="Picture 59"/>
            <p:cNvPicPr>
              <a:picLocks noChangeAspect="1"/>
            </p:cNvPicPr>
            <p:nvPr/>
          </p:nvPicPr>
          <p:blipFill>
            <a:blip r:embed="rId7">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688507" y="3203899"/>
              <a:ext cx="640080" cy="640080"/>
            </a:xfrm>
            <a:prstGeom prst="rect">
              <a:avLst/>
            </a:prstGeom>
          </p:spPr>
        </p:pic>
      </p:grpSp>
      <p:grpSp>
        <p:nvGrpSpPr>
          <p:cNvPr id="61" name="Group 60"/>
          <p:cNvGrpSpPr/>
          <p:nvPr/>
        </p:nvGrpSpPr>
        <p:grpSpPr>
          <a:xfrm>
            <a:off x="835216" y="3990638"/>
            <a:ext cx="1270733" cy="646357"/>
            <a:chOff x="1057854" y="3203899"/>
            <a:chExt cx="1270733" cy="646357"/>
          </a:xfrm>
        </p:grpSpPr>
        <p:pic>
          <p:nvPicPr>
            <p:cNvPr id="62" name="Picture 61"/>
            <p:cNvPicPr>
              <a:picLocks noChangeAspect="1"/>
            </p:cNvPicPr>
            <p:nvPr/>
          </p:nvPicPr>
          <p:blipFill>
            <a:blip r:embed="rId7">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057854" y="3210176"/>
              <a:ext cx="640080" cy="640080"/>
            </a:xfrm>
            <a:prstGeom prst="rect">
              <a:avLst/>
            </a:prstGeom>
          </p:spPr>
        </p:pic>
        <p:pic>
          <p:nvPicPr>
            <p:cNvPr id="63" name="Picture 62"/>
            <p:cNvPicPr>
              <a:picLocks noChangeAspect="1"/>
            </p:cNvPicPr>
            <p:nvPr/>
          </p:nvPicPr>
          <p:blipFill>
            <a:blip r:embed="rId7">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688507" y="3203899"/>
              <a:ext cx="640080" cy="640080"/>
            </a:xfrm>
            <a:prstGeom prst="rect">
              <a:avLst/>
            </a:prstGeom>
          </p:spPr>
        </p:pic>
      </p:grpSp>
      <p:sp>
        <p:nvSpPr>
          <p:cNvPr id="33" name="Title 1"/>
          <p:cNvSpPr txBox="1">
            <a:spLocks/>
          </p:cNvSpPr>
          <p:nvPr/>
        </p:nvSpPr>
        <p:spPr>
          <a:xfrm>
            <a:off x="402973" y="273206"/>
            <a:ext cx="8599990" cy="511602"/>
          </a:xfrm>
          <a:prstGeom prst="rect">
            <a:avLst/>
          </a:prstGeom>
        </p:spPr>
        <p:txBody>
          <a:bodyPr vert="horz" lIns="91440" tIns="45720" rIns="91440" bIns="45720" rtlCol="0" anchor="ctr">
            <a:noAutofit/>
          </a:bodyPr>
          <a:lstStyle>
            <a:lvl1pPr algn="ctr" defTabSz="685800" rtl="0" eaLnBrk="1" latinLnBrk="0" hangingPunct="1">
              <a:lnSpc>
                <a:spcPct val="90000"/>
              </a:lnSpc>
              <a:spcBef>
                <a:spcPct val="0"/>
              </a:spcBef>
              <a:buNone/>
              <a:defRPr sz="3200" b="0" kern="1200">
                <a:solidFill>
                  <a:schemeClr val="tx1"/>
                </a:solidFill>
                <a:latin typeface="+mj-lt"/>
                <a:ea typeface="+mj-ea"/>
                <a:cs typeface="+mj-cs"/>
              </a:defRPr>
            </a:lvl1pPr>
          </a:lstStyle>
          <a:p>
            <a:r>
              <a:rPr lang="en-US" altLang="zh-CN" sz="3000" u="sng" dirty="0">
                <a:solidFill>
                  <a:schemeClr val="bg1"/>
                </a:solidFill>
              </a:rPr>
              <a:t>Solution 1:</a:t>
            </a:r>
            <a:r>
              <a:rPr lang="en-US" altLang="zh-CN" sz="3000" dirty="0">
                <a:solidFill>
                  <a:schemeClr val="bg1"/>
                </a:solidFill>
              </a:rPr>
              <a:t> Use a series of RF snapshots</a:t>
            </a:r>
            <a:endParaRPr lang="en-US" sz="3000" dirty="0">
              <a:solidFill>
                <a:schemeClr val="bg1"/>
              </a:solidFill>
            </a:endParaRPr>
          </a:p>
        </p:txBody>
      </p:sp>
    </p:spTree>
    <p:extLst>
      <p:ext uri="{BB962C8B-B14F-4D97-AF65-F5344CB8AC3E}">
        <p14:creationId xmlns:p14="http://schemas.microsoft.com/office/powerpoint/2010/main" val="4016187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104" grpId="0" animBg="1"/>
      <p:bldP spid="105" grpId="0" animBg="1"/>
      <p:bldP spid="10" grpId="0" animBg="1"/>
      <p:bldP spid="11" grpId="0" animBg="1"/>
      <p:bldP spid="15"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Group 52"/>
          <p:cNvGrpSpPr/>
          <p:nvPr/>
        </p:nvGrpSpPr>
        <p:grpSpPr>
          <a:xfrm>
            <a:off x="5663606" y="899329"/>
            <a:ext cx="715379" cy="3860370"/>
            <a:chOff x="942750" y="899329"/>
            <a:chExt cx="715379" cy="3860370"/>
          </a:xfrm>
        </p:grpSpPr>
        <p:cxnSp>
          <p:nvCxnSpPr>
            <p:cNvPr id="54" name="Straight Arrow Connector 53"/>
            <p:cNvCxnSpPr/>
            <p:nvPr/>
          </p:nvCxnSpPr>
          <p:spPr>
            <a:xfrm>
              <a:off x="942750" y="933254"/>
              <a:ext cx="37982" cy="3826445"/>
            </a:xfrm>
            <a:prstGeom prst="straightConnector1">
              <a:avLst/>
            </a:prstGeom>
            <a:ln w="28575">
              <a:solidFill>
                <a:schemeClr val="bg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969030" y="899329"/>
              <a:ext cx="689099" cy="369332"/>
            </a:xfrm>
            <a:prstGeom prst="rect">
              <a:avLst/>
            </a:prstGeom>
            <a:noFill/>
          </p:spPr>
          <p:txBody>
            <a:bodyPr wrap="none" rtlCol="0">
              <a:spAutoFit/>
            </a:bodyPr>
            <a:lstStyle/>
            <a:p>
              <a:r>
                <a:rPr lang="en-US" altLang="zh-CN" sz="1800" dirty="0">
                  <a:solidFill>
                    <a:schemeClr val="bg1"/>
                  </a:solidFill>
                </a:rPr>
                <a:t>Time</a:t>
              </a:r>
              <a:endParaRPr lang="en-US" sz="1800" dirty="0">
                <a:solidFill>
                  <a:schemeClr val="bg1"/>
                </a:solidFill>
              </a:endParaRPr>
            </a:p>
          </p:txBody>
        </p:sp>
      </p:gr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5921" y="3026058"/>
            <a:ext cx="689153" cy="175531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6095" y="894084"/>
            <a:ext cx="981029" cy="1726936"/>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68273" y="1528673"/>
            <a:ext cx="891845" cy="1795851"/>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97254" y="2256044"/>
            <a:ext cx="879683" cy="1856659"/>
          </a:xfrm>
          <a:prstGeom prst="rect">
            <a:avLst/>
          </a:prstGeom>
        </p:spPr>
      </p:pic>
      <p:sp>
        <p:nvSpPr>
          <p:cNvPr id="70" name="Rectangle 69"/>
          <p:cNvSpPr/>
          <p:nvPr/>
        </p:nvSpPr>
        <p:spPr>
          <a:xfrm>
            <a:off x="3286287" y="2572519"/>
            <a:ext cx="1354926" cy="753434"/>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tx1"/>
                </a:solidFill>
              </a:rPr>
              <a:t>Neural</a:t>
            </a:r>
          </a:p>
          <a:p>
            <a:pPr algn="ctr"/>
            <a:r>
              <a:rPr lang="en-US" sz="2400" dirty="0">
                <a:solidFill>
                  <a:schemeClr val="tx1"/>
                </a:solidFill>
              </a:rPr>
              <a:t>Network</a:t>
            </a:r>
          </a:p>
        </p:txBody>
      </p:sp>
      <p:sp>
        <p:nvSpPr>
          <p:cNvPr id="71" name="Right Arrow 70"/>
          <p:cNvSpPr/>
          <p:nvPr/>
        </p:nvSpPr>
        <p:spPr>
          <a:xfrm>
            <a:off x="2670200" y="2784295"/>
            <a:ext cx="442912" cy="329882"/>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ight Arrow 71"/>
          <p:cNvSpPr/>
          <p:nvPr/>
        </p:nvSpPr>
        <p:spPr>
          <a:xfrm>
            <a:off x="4835803" y="2765571"/>
            <a:ext cx="442912" cy="329882"/>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p:cNvGrpSpPr/>
          <p:nvPr/>
        </p:nvGrpSpPr>
        <p:grpSpPr>
          <a:xfrm>
            <a:off x="701016" y="899329"/>
            <a:ext cx="715379" cy="3860370"/>
            <a:chOff x="942750" y="899329"/>
            <a:chExt cx="715379" cy="3860370"/>
          </a:xfrm>
        </p:grpSpPr>
        <p:cxnSp>
          <p:nvCxnSpPr>
            <p:cNvPr id="74" name="Straight Arrow Connector 73"/>
            <p:cNvCxnSpPr/>
            <p:nvPr/>
          </p:nvCxnSpPr>
          <p:spPr>
            <a:xfrm>
              <a:off x="942750" y="933254"/>
              <a:ext cx="37982" cy="3826445"/>
            </a:xfrm>
            <a:prstGeom prst="straightConnector1">
              <a:avLst/>
            </a:prstGeom>
            <a:ln w="28575">
              <a:solidFill>
                <a:schemeClr val="bg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969030" y="899329"/>
              <a:ext cx="689099" cy="369332"/>
            </a:xfrm>
            <a:prstGeom prst="rect">
              <a:avLst/>
            </a:prstGeom>
            <a:noFill/>
          </p:spPr>
          <p:txBody>
            <a:bodyPr wrap="none" rtlCol="0">
              <a:spAutoFit/>
            </a:bodyPr>
            <a:lstStyle/>
            <a:p>
              <a:r>
                <a:rPr lang="en-US" altLang="zh-CN" sz="1800" dirty="0">
                  <a:solidFill>
                    <a:schemeClr val="bg1"/>
                  </a:solidFill>
                </a:rPr>
                <a:t>Time</a:t>
              </a:r>
              <a:endParaRPr lang="en-US" sz="1800" dirty="0">
                <a:solidFill>
                  <a:schemeClr val="bg1"/>
                </a:solidFill>
              </a:endParaRPr>
            </a:p>
          </p:txBody>
        </p:sp>
      </p:grpSp>
      <p:grpSp>
        <p:nvGrpSpPr>
          <p:cNvPr id="76" name="Group 75"/>
          <p:cNvGrpSpPr/>
          <p:nvPr/>
        </p:nvGrpSpPr>
        <p:grpSpPr>
          <a:xfrm>
            <a:off x="830503" y="1402178"/>
            <a:ext cx="1270733" cy="646357"/>
            <a:chOff x="1057854" y="3203899"/>
            <a:chExt cx="1270733" cy="646357"/>
          </a:xfrm>
        </p:grpSpPr>
        <p:pic>
          <p:nvPicPr>
            <p:cNvPr id="77" name="Picture 76"/>
            <p:cNvPicPr>
              <a:picLocks noChangeAspect="1"/>
            </p:cNvPicPr>
            <p:nvPr/>
          </p:nvPicPr>
          <p:blipFill>
            <a:blip r:embed="rId7">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057854" y="3210176"/>
              <a:ext cx="640080" cy="640080"/>
            </a:xfrm>
            <a:prstGeom prst="rect">
              <a:avLst/>
            </a:prstGeom>
          </p:spPr>
        </p:pic>
        <p:pic>
          <p:nvPicPr>
            <p:cNvPr id="78" name="Picture 77"/>
            <p:cNvPicPr>
              <a:picLocks noChangeAspect="1"/>
            </p:cNvPicPr>
            <p:nvPr/>
          </p:nvPicPr>
          <p:blipFill>
            <a:blip r:embed="rId7">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688507" y="3203899"/>
              <a:ext cx="640080" cy="640080"/>
            </a:xfrm>
            <a:prstGeom prst="rect">
              <a:avLst/>
            </a:prstGeom>
          </p:spPr>
        </p:pic>
      </p:grpSp>
      <p:grpSp>
        <p:nvGrpSpPr>
          <p:cNvPr id="79" name="Group 78"/>
          <p:cNvGrpSpPr/>
          <p:nvPr/>
        </p:nvGrpSpPr>
        <p:grpSpPr>
          <a:xfrm>
            <a:off x="822346" y="2265395"/>
            <a:ext cx="1270733" cy="646357"/>
            <a:chOff x="1057854" y="3203899"/>
            <a:chExt cx="1270733" cy="646357"/>
          </a:xfrm>
        </p:grpSpPr>
        <p:pic>
          <p:nvPicPr>
            <p:cNvPr id="80" name="Picture 79"/>
            <p:cNvPicPr>
              <a:picLocks noChangeAspect="1"/>
            </p:cNvPicPr>
            <p:nvPr/>
          </p:nvPicPr>
          <p:blipFill>
            <a:blip r:embed="rId7">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057854" y="3210176"/>
              <a:ext cx="640080" cy="640080"/>
            </a:xfrm>
            <a:prstGeom prst="rect">
              <a:avLst/>
            </a:prstGeom>
          </p:spPr>
        </p:pic>
        <p:pic>
          <p:nvPicPr>
            <p:cNvPr id="81" name="Picture 80"/>
            <p:cNvPicPr>
              <a:picLocks noChangeAspect="1"/>
            </p:cNvPicPr>
            <p:nvPr/>
          </p:nvPicPr>
          <p:blipFill>
            <a:blip r:embed="rId7">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688507" y="3203899"/>
              <a:ext cx="640080" cy="640080"/>
            </a:xfrm>
            <a:prstGeom prst="rect">
              <a:avLst/>
            </a:prstGeom>
          </p:spPr>
        </p:pic>
      </p:grpSp>
      <p:grpSp>
        <p:nvGrpSpPr>
          <p:cNvPr id="82" name="Group 81"/>
          <p:cNvGrpSpPr/>
          <p:nvPr/>
        </p:nvGrpSpPr>
        <p:grpSpPr>
          <a:xfrm>
            <a:off x="825790" y="3131155"/>
            <a:ext cx="1270733" cy="646357"/>
            <a:chOff x="1057854" y="3203899"/>
            <a:chExt cx="1270733" cy="646357"/>
          </a:xfrm>
        </p:grpSpPr>
        <p:pic>
          <p:nvPicPr>
            <p:cNvPr id="83" name="Picture 82"/>
            <p:cNvPicPr>
              <a:picLocks noChangeAspect="1"/>
            </p:cNvPicPr>
            <p:nvPr/>
          </p:nvPicPr>
          <p:blipFill>
            <a:blip r:embed="rId7">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057854" y="3210176"/>
              <a:ext cx="640080" cy="640080"/>
            </a:xfrm>
            <a:prstGeom prst="rect">
              <a:avLst/>
            </a:prstGeom>
          </p:spPr>
        </p:pic>
        <p:pic>
          <p:nvPicPr>
            <p:cNvPr id="84" name="Picture 83"/>
            <p:cNvPicPr>
              <a:picLocks noChangeAspect="1"/>
            </p:cNvPicPr>
            <p:nvPr/>
          </p:nvPicPr>
          <p:blipFill>
            <a:blip r:embed="rId7">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688507" y="3203899"/>
              <a:ext cx="640080" cy="640080"/>
            </a:xfrm>
            <a:prstGeom prst="rect">
              <a:avLst/>
            </a:prstGeom>
          </p:spPr>
        </p:pic>
      </p:grpSp>
      <p:grpSp>
        <p:nvGrpSpPr>
          <p:cNvPr id="85" name="Group 84"/>
          <p:cNvGrpSpPr/>
          <p:nvPr/>
        </p:nvGrpSpPr>
        <p:grpSpPr>
          <a:xfrm>
            <a:off x="835216" y="3990638"/>
            <a:ext cx="1270733" cy="646357"/>
            <a:chOff x="1057854" y="3203899"/>
            <a:chExt cx="1270733" cy="646357"/>
          </a:xfrm>
        </p:grpSpPr>
        <p:pic>
          <p:nvPicPr>
            <p:cNvPr id="86" name="Picture 85"/>
            <p:cNvPicPr>
              <a:picLocks noChangeAspect="1"/>
            </p:cNvPicPr>
            <p:nvPr/>
          </p:nvPicPr>
          <p:blipFill>
            <a:blip r:embed="rId7">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057854" y="3210176"/>
              <a:ext cx="640080" cy="640080"/>
            </a:xfrm>
            <a:prstGeom prst="rect">
              <a:avLst/>
            </a:prstGeom>
          </p:spPr>
        </p:pic>
        <p:pic>
          <p:nvPicPr>
            <p:cNvPr id="87" name="Picture 86"/>
            <p:cNvPicPr>
              <a:picLocks noChangeAspect="1"/>
            </p:cNvPicPr>
            <p:nvPr/>
          </p:nvPicPr>
          <p:blipFill>
            <a:blip r:embed="rId7">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688507" y="3203899"/>
              <a:ext cx="640080" cy="640080"/>
            </a:xfrm>
            <a:prstGeom prst="rect">
              <a:avLst/>
            </a:prstGeom>
          </p:spPr>
        </p:pic>
      </p:grpSp>
      <p:sp>
        <p:nvSpPr>
          <p:cNvPr id="29" name="Title 1"/>
          <p:cNvSpPr txBox="1">
            <a:spLocks/>
          </p:cNvSpPr>
          <p:nvPr/>
        </p:nvSpPr>
        <p:spPr>
          <a:xfrm>
            <a:off x="208345" y="273206"/>
            <a:ext cx="8817768" cy="511602"/>
          </a:xfrm>
          <a:prstGeom prst="rect">
            <a:avLst/>
          </a:prstGeom>
        </p:spPr>
        <p:txBody>
          <a:bodyPr vert="horz" lIns="91440" tIns="45720" rIns="91440" bIns="45720" rtlCol="0" anchor="ctr">
            <a:noAutofit/>
          </a:bodyPr>
          <a:lstStyle>
            <a:lvl1pPr algn="ctr" defTabSz="685800" rtl="0" eaLnBrk="1" latinLnBrk="0" hangingPunct="1">
              <a:lnSpc>
                <a:spcPct val="90000"/>
              </a:lnSpc>
              <a:spcBef>
                <a:spcPct val="0"/>
              </a:spcBef>
              <a:buNone/>
              <a:defRPr sz="3200" b="0" kern="1200">
                <a:solidFill>
                  <a:schemeClr val="tx1"/>
                </a:solidFill>
                <a:latin typeface="+mj-lt"/>
                <a:ea typeface="+mj-ea"/>
                <a:cs typeface="+mj-cs"/>
              </a:defRPr>
            </a:lvl1pPr>
          </a:lstStyle>
          <a:p>
            <a:r>
              <a:rPr lang="en-US" altLang="zh-CN" sz="3000" u="sng">
                <a:solidFill>
                  <a:schemeClr val="bg1"/>
                </a:solidFill>
              </a:rPr>
              <a:t>Solution 1:</a:t>
            </a:r>
            <a:r>
              <a:rPr lang="en-US" altLang="zh-CN" sz="3000">
                <a:solidFill>
                  <a:schemeClr val="bg1"/>
                </a:solidFill>
              </a:rPr>
              <a:t> Extracts </a:t>
            </a:r>
            <a:r>
              <a:rPr lang="en-US" altLang="zh-CN" sz="3000" dirty="0">
                <a:solidFill>
                  <a:schemeClr val="bg1"/>
                </a:solidFill>
              </a:rPr>
              <a:t>limbs and fills in missing parts</a:t>
            </a:r>
            <a:endParaRPr lang="en-US" sz="3000" dirty="0">
              <a:solidFill>
                <a:schemeClr val="bg1"/>
              </a:solidFill>
            </a:endParaRPr>
          </a:p>
        </p:txBody>
      </p:sp>
    </p:spTree>
    <p:extLst>
      <p:ext uri="{BB962C8B-B14F-4D97-AF65-F5344CB8AC3E}">
        <p14:creationId xmlns:p14="http://schemas.microsoft.com/office/powerpoint/2010/main" val="6203485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3">
            <a:lum bright="20000"/>
            <a:extLst>
              <a:ext uri="{28A0092B-C50C-407E-A947-70E740481C1C}">
                <a14:useLocalDpi xmlns:a14="http://schemas.microsoft.com/office/drawing/2010/main" val="0"/>
              </a:ext>
            </a:extLst>
          </a:blip>
          <a:stretch>
            <a:fillRect/>
          </a:stretch>
        </p:blipFill>
        <p:spPr>
          <a:xfrm>
            <a:off x="1401344" y="1247028"/>
            <a:ext cx="1392700" cy="1280160"/>
          </a:xfrm>
          <a:prstGeom prst="rect">
            <a:avLst/>
          </a:prstGeom>
        </p:spPr>
      </p:pic>
      <p:pic>
        <p:nvPicPr>
          <p:cNvPr id="30" name="Picture 29"/>
          <p:cNvPicPr>
            <a:picLocks noChangeAspect="1"/>
          </p:cNvPicPr>
          <p:nvPr/>
        </p:nvPicPr>
        <p:blipFill>
          <a:blip r:embed="rId3">
            <a:lum bright="20000"/>
            <a:extLst>
              <a:ext uri="{28A0092B-C50C-407E-A947-70E740481C1C}">
                <a14:useLocalDpi xmlns:a14="http://schemas.microsoft.com/office/drawing/2010/main" val="0"/>
              </a:ext>
            </a:extLst>
          </a:blip>
          <a:stretch>
            <a:fillRect/>
          </a:stretch>
        </p:blipFill>
        <p:spPr>
          <a:xfrm>
            <a:off x="1148784" y="2004682"/>
            <a:ext cx="1392700" cy="1280160"/>
          </a:xfrm>
          <a:prstGeom prst="rect">
            <a:avLst/>
          </a:prstGeom>
        </p:spPr>
      </p:pic>
      <p:pic>
        <p:nvPicPr>
          <p:cNvPr id="29" name="Picture 28"/>
          <p:cNvPicPr>
            <a:picLocks noChangeAspect="1"/>
          </p:cNvPicPr>
          <p:nvPr/>
        </p:nvPicPr>
        <p:blipFill>
          <a:blip r:embed="rId3">
            <a:lum bright="20000"/>
            <a:extLst>
              <a:ext uri="{28A0092B-C50C-407E-A947-70E740481C1C}">
                <a14:useLocalDpi xmlns:a14="http://schemas.microsoft.com/office/drawing/2010/main" val="0"/>
              </a:ext>
            </a:extLst>
          </a:blip>
          <a:stretch>
            <a:fillRect/>
          </a:stretch>
        </p:blipFill>
        <p:spPr>
          <a:xfrm>
            <a:off x="902058" y="2790240"/>
            <a:ext cx="1392700" cy="1280160"/>
          </a:xfrm>
          <a:prstGeom prst="rect">
            <a:avLst/>
          </a:prstGeom>
        </p:spPr>
      </p:pic>
      <p:grpSp>
        <p:nvGrpSpPr>
          <p:cNvPr id="53" name="Group 52"/>
          <p:cNvGrpSpPr/>
          <p:nvPr/>
        </p:nvGrpSpPr>
        <p:grpSpPr>
          <a:xfrm>
            <a:off x="5663606" y="899329"/>
            <a:ext cx="715379" cy="3860370"/>
            <a:chOff x="942750" y="899329"/>
            <a:chExt cx="715379" cy="3860370"/>
          </a:xfrm>
        </p:grpSpPr>
        <p:cxnSp>
          <p:nvCxnSpPr>
            <p:cNvPr id="54" name="Straight Arrow Connector 53"/>
            <p:cNvCxnSpPr/>
            <p:nvPr/>
          </p:nvCxnSpPr>
          <p:spPr>
            <a:xfrm>
              <a:off x="942750" y="933254"/>
              <a:ext cx="37982" cy="3826445"/>
            </a:xfrm>
            <a:prstGeom prst="straightConnector1">
              <a:avLst/>
            </a:prstGeom>
            <a:ln w="28575">
              <a:solidFill>
                <a:schemeClr val="bg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969030" y="899329"/>
              <a:ext cx="689099" cy="369332"/>
            </a:xfrm>
            <a:prstGeom prst="rect">
              <a:avLst/>
            </a:prstGeom>
            <a:noFill/>
          </p:spPr>
          <p:txBody>
            <a:bodyPr wrap="none" rtlCol="0">
              <a:spAutoFit/>
            </a:bodyPr>
            <a:lstStyle/>
            <a:p>
              <a:r>
                <a:rPr lang="en-US" altLang="zh-CN" sz="1800" dirty="0">
                  <a:solidFill>
                    <a:schemeClr val="bg1"/>
                  </a:solidFill>
                </a:rPr>
                <a:t>Time</a:t>
              </a:r>
              <a:endParaRPr lang="en-US" sz="1800" dirty="0">
                <a:solidFill>
                  <a:schemeClr val="bg1"/>
                </a:solidFill>
              </a:endParaRPr>
            </a:p>
          </p:txBody>
        </p:sp>
      </p:gr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5921" y="3026058"/>
            <a:ext cx="689153" cy="1755313"/>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6095" y="894084"/>
            <a:ext cx="981029" cy="1726936"/>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68273" y="1528673"/>
            <a:ext cx="891845" cy="1795851"/>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97254" y="2256044"/>
            <a:ext cx="879683" cy="1856659"/>
          </a:xfrm>
          <a:prstGeom prst="rect">
            <a:avLst/>
          </a:prstGeom>
        </p:spPr>
      </p:pic>
      <p:sp>
        <p:nvSpPr>
          <p:cNvPr id="70" name="Rectangle 69"/>
          <p:cNvSpPr/>
          <p:nvPr/>
        </p:nvSpPr>
        <p:spPr>
          <a:xfrm>
            <a:off x="3286287" y="2572519"/>
            <a:ext cx="1354926" cy="753434"/>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tx1"/>
                </a:solidFill>
              </a:rPr>
              <a:t>Neural</a:t>
            </a:r>
          </a:p>
          <a:p>
            <a:pPr algn="ctr"/>
            <a:r>
              <a:rPr lang="en-US" sz="2400" dirty="0">
                <a:solidFill>
                  <a:schemeClr val="tx1"/>
                </a:solidFill>
              </a:rPr>
              <a:t>Network</a:t>
            </a:r>
          </a:p>
        </p:txBody>
      </p:sp>
      <p:sp>
        <p:nvSpPr>
          <p:cNvPr id="71" name="Right Arrow 70"/>
          <p:cNvSpPr/>
          <p:nvPr/>
        </p:nvSpPr>
        <p:spPr>
          <a:xfrm>
            <a:off x="2670200" y="2784295"/>
            <a:ext cx="442912" cy="329882"/>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ight Arrow 71"/>
          <p:cNvSpPr/>
          <p:nvPr/>
        </p:nvSpPr>
        <p:spPr>
          <a:xfrm>
            <a:off x="4835803" y="2765571"/>
            <a:ext cx="442912" cy="329882"/>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p:cNvGrpSpPr/>
          <p:nvPr/>
        </p:nvGrpSpPr>
        <p:grpSpPr>
          <a:xfrm>
            <a:off x="701016" y="899329"/>
            <a:ext cx="715379" cy="3860370"/>
            <a:chOff x="942750" y="899329"/>
            <a:chExt cx="715379" cy="3860370"/>
          </a:xfrm>
        </p:grpSpPr>
        <p:cxnSp>
          <p:nvCxnSpPr>
            <p:cNvPr id="74" name="Straight Arrow Connector 73"/>
            <p:cNvCxnSpPr/>
            <p:nvPr/>
          </p:nvCxnSpPr>
          <p:spPr>
            <a:xfrm>
              <a:off x="942750" y="933254"/>
              <a:ext cx="37982" cy="3826445"/>
            </a:xfrm>
            <a:prstGeom prst="straightConnector1">
              <a:avLst/>
            </a:prstGeom>
            <a:ln w="28575">
              <a:solidFill>
                <a:schemeClr val="bg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969030" y="899329"/>
              <a:ext cx="689099" cy="369332"/>
            </a:xfrm>
            <a:prstGeom prst="rect">
              <a:avLst/>
            </a:prstGeom>
            <a:noFill/>
          </p:spPr>
          <p:txBody>
            <a:bodyPr wrap="none" rtlCol="0">
              <a:spAutoFit/>
            </a:bodyPr>
            <a:lstStyle/>
            <a:p>
              <a:r>
                <a:rPr lang="en-US" altLang="zh-CN" sz="1800" dirty="0">
                  <a:solidFill>
                    <a:schemeClr val="bg1"/>
                  </a:solidFill>
                </a:rPr>
                <a:t>Time</a:t>
              </a:r>
              <a:endParaRPr lang="en-US" sz="1800" dirty="0">
                <a:solidFill>
                  <a:schemeClr val="bg1"/>
                </a:solidFill>
              </a:endParaRPr>
            </a:p>
          </p:txBody>
        </p:sp>
      </p:grpSp>
      <p:pic>
        <p:nvPicPr>
          <p:cNvPr id="28" name="Picture 27"/>
          <p:cNvPicPr>
            <a:picLocks noChangeAspect="1"/>
          </p:cNvPicPr>
          <p:nvPr/>
        </p:nvPicPr>
        <p:blipFill>
          <a:blip r:embed="rId3">
            <a:lum bright="20000"/>
            <a:extLst>
              <a:ext uri="{28A0092B-C50C-407E-A947-70E740481C1C}">
                <a14:useLocalDpi xmlns:a14="http://schemas.microsoft.com/office/drawing/2010/main" val="0"/>
              </a:ext>
            </a:extLst>
          </a:blip>
          <a:stretch>
            <a:fillRect/>
          </a:stretch>
        </p:blipFill>
        <p:spPr>
          <a:xfrm>
            <a:off x="747359" y="3592651"/>
            <a:ext cx="1293221" cy="1188720"/>
          </a:xfrm>
          <a:prstGeom prst="rect">
            <a:avLst/>
          </a:prstGeom>
        </p:spPr>
      </p:pic>
      <p:sp>
        <p:nvSpPr>
          <p:cNvPr id="21" name="Title 1"/>
          <p:cNvSpPr txBox="1">
            <a:spLocks/>
          </p:cNvSpPr>
          <p:nvPr/>
        </p:nvSpPr>
        <p:spPr>
          <a:xfrm>
            <a:off x="208345" y="273206"/>
            <a:ext cx="8817768" cy="511602"/>
          </a:xfrm>
          <a:prstGeom prst="rect">
            <a:avLst/>
          </a:prstGeom>
        </p:spPr>
        <p:txBody>
          <a:bodyPr vert="horz" lIns="91440" tIns="45720" rIns="91440" bIns="45720" rtlCol="0" anchor="ctr">
            <a:noAutofit/>
          </a:bodyPr>
          <a:lstStyle>
            <a:lvl1pPr algn="ctr" defTabSz="685800" rtl="0" eaLnBrk="1" latinLnBrk="0" hangingPunct="1">
              <a:lnSpc>
                <a:spcPct val="90000"/>
              </a:lnSpc>
              <a:spcBef>
                <a:spcPct val="0"/>
              </a:spcBef>
              <a:buNone/>
              <a:defRPr sz="3200" b="0" kern="1200">
                <a:solidFill>
                  <a:schemeClr val="tx1"/>
                </a:solidFill>
                <a:latin typeface="+mj-lt"/>
                <a:ea typeface="+mj-ea"/>
                <a:cs typeface="+mj-cs"/>
              </a:defRPr>
            </a:lvl1pPr>
          </a:lstStyle>
          <a:p>
            <a:r>
              <a:rPr lang="en-US" altLang="zh-CN" sz="3000" dirty="0">
                <a:solidFill>
                  <a:schemeClr val="bg1"/>
                </a:solidFill>
              </a:rPr>
              <a:t>RF is a 4D function of space and time</a:t>
            </a:r>
            <a:endParaRPr lang="en-US" sz="3000" dirty="0">
              <a:solidFill>
                <a:schemeClr val="bg1"/>
              </a:solidFill>
            </a:endParaRPr>
          </a:p>
        </p:txBody>
      </p:sp>
      <p:sp>
        <p:nvSpPr>
          <p:cNvPr id="35" name="Rectangle 34"/>
          <p:cNvSpPr/>
          <p:nvPr/>
        </p:nvSpPr>
        <p:spPr>
          <a:xfrm>
            <a:off x="0" y="174533"/>
            <a:ext cx="9144000" cy="65288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4D signals are too large for NN!</a:t>
            </a:r>
          </a:p>
        </p:txBody>
      </p:sp>
    </p:spTree>
    <p:extLst>
      <p:ext uri="{BB962C8B-B14F-4D97-AF65-F5344CB8AC3E}">
        <p14:creationId xmlns:p14="http://schemas.microsoft.com/office/powerpoint/2010/main" val="3759772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a:spLocks noGrp="1"/>
          </p:cNvSpPr>
          <p:nvPr>
            <p:ph idx="1"/>
          </p:nvPr>
        </p:nvSpPr>
        <p:spPr>
          <a:xfrm>
            <a:off x="350873" y="1145894"/>
            <a:ext cx="8499689" cy="3486829"/>
          </a:xfrm>
        </p:spPr>
        <p:txBody>
          <a:bodyPr>
            <a:normAutofit/>
          </a:bodyPr>
          <a:lstStyle/>
          <a:p>
            <a:pPr marL="0" indent="0">
              <a:lnSpc>
                <a:spcPct val="100000"/>
              </a:lnSpc>
              <a:buNone/>
            </a:pPr>
            <a:r>
              <a:rPr lang="en-US" altLang="zh-CN" sz="2800" dirty="0">
                <a:solidFill>
                  <a:schemeClr val="bg1"/>
                </a:solidFill>
              </a:rPr>
              <a:t>Theorem</a:t>
            </a:r>
            <a:r>
              <a:rPr lang="zh-CN" altLang="en-US" sz="2800" dirty="0">
                <a:solidFill>
                  <a:schemeClr val="bg1"/>
                </a:solidFill>
              </a:rPr>
              <a:t> </a:t>
            </a:r>
            <a:r>
              <a:rPr lang="en-US" altLang="zh-CN" sz="2800" dirty="0">
                <a:solidFill>
                  <a:schemeClr val="bg1"/>
                </a:solidFill>
              </a:rPr>
              <a:t>(informal):</a:t>
            </a:r>
            <a:r>
              <a:rPr lang="zh-CN" altLang="en-US" sz="2800" dirty="0">
                <a:solidFill>
                  <a:schemeClr val="bg1"/>
                </a:solidFill>
              </a:rPr>
              <a:t> </a:t>
            </a:r>
            <a:r>
              <a:rPr lang="en-US" altLang="zh-CN" sz="2800" dirty="0">
                <a:solidFill>
                  <a:schemeClr val="bg1"/>
                </a:solidFill>
              </a:rPr>
              <a:t>An RF-based 4D Neural Networks is </a:t>
            </a:r>
            <a:r>
              <a:rPr lang="en-US" altLang="zh-CN" sz="2800" dirty="0">
                <a:solidFill>
                  <a:srgbClr val="FFFF00"/>
                </a:solidFill>
              </a:rPr>
              <a:t>equivalent to a combination of two 3D Neural Networks</a:t>
            </a:r>
            <a:endParaRPr lang="en-US" sz="2800" dirty="0">
              <a:solidFill>
                <a:srgbClr val="FFFF00"/>
              </a:solidFill>
            </a:endParaRPr>
          </a:p>
        </p:txBody>
      </p:sp>
      <p:sp>
        <p:nvSpPr>
          <p:cNvPr id="5" name="Rectangle 4"/>
          <p:cNvSpPr/>
          <p:nvPr/>
        </p:nvSpPr>
        <p:spPr>
          <a:xfrm>
            <a:off x="0" y="2895457"/>
            <a:ext cx="9144000" cy="65288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220x speedup</a:t>
            </a:r>
          </a:p>
        </p:txBody>
      </p:sp>
      <p:sp>
        <p:nvSpPr>
          <p:cNvPr id="6" name="Title 1"/>
          <p:cNvSpPr txBox="1">
            <a:spLocks/>
          </p:cNvSpPr>
          <p:nvPr/>
        </p:nvSpPr>
        <p:spPr>
          <a:xfrm>
            <a:off x="208345" y="273206"/>
            <a:ext cx="8817768" cy="511602"/>
          </a:xfrm>
          <a:prstGeom prst="rect">
            <a:avLst/>
          </a:prstGeom>
        </p:spPr>
        <p:txBody>
          <a:bodyPr vert="horz" lIns="91440" tIns="45720" rIns="91440" bIns="45720" rtlCol="0" anchor="ctr">
            <a:noAutofit/>
          </a:bodyPr>
          <a:lstStyle>
            <a:lvl1pPr algn="ctr" defTabSz="685800" rtl="0" eaLnBrk="1" latinLnBrk="0" hangingPunct="1">
              <a:lnSpc>
                <a:spcPct val="90000"/>
              </a:lnSpc>
              <a:spcBef>
                <a:spcPct val="0"/>
              </a:spcBef>
              <a:buNone/>
              <a:defRPr sz="3200" b="0" kern="1200">
                <a:solidFill>
                  <a:schemeClr val="tx1"/>
                </a:solidFill>
                <a:latin typeface="+mj-lt"/>
                <a:ea typeface="+mj-ea"/>
                <a:cs typeface="+mj-cs"/>
              </a:defRPr>
            </a:lvl1pPr>
          </a:lstStyle>
          <a:p>
            <a:r>
              <a:rPr lang="en-US" altLang="zh-CN" sz="3000" u="sng" dirty="0">
                <a:solidFill>
                  <a:schemeClr val="bg1"/>
                </a:solidFill>
              </a:rPr>
              <a:t>Solution 1:</a:t>
            </a:r>
            <a:r>
              <a:rPr lang="en-US" altLang="zh-CN" sz="3000" dirty="0">
                <a:solidFill>
                  <a:schemeClr val="bg1"/>
                </a:solidFill>
              </a:rPr>
              <a:t> Neural Network Decomposition </a:t>
            </a:r>
            <a:endParaRPr lang="en-US" sz="3000" dirty="0">
              <a:solidFill>
                <a:schemeClr val="bg1"/>
              </a:solidFill>
            </a:endParaRPr>
          </a:p>
        </p:txBody>
      </p:sp>
    </p:spTree>
    <p:extLst>
      <p:ext uri="{BB962C8B-B14F-4D97-AF65-F5344CB8AC3E}">
        <p14:creationId xmlns:p14="http://schemas.microsoft.com/office/powerpoint/2010/main" val="17306243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bldLvl="2"/>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0573" y="236556"/>
            <a:ext cx="8599990" cy="511602"/>
          </a:xfrm>
        </p:spPr>
        <p:txBody>
          <a:bodyPr/>
          <a:lstStyle/>
          <a:p>
            <a:r>
              <a:rPr lang="en-US" u="sng" dirty="0">
                <a:solidFill>
                  <a:schemeClr val="bg1"/>
                </a:solidFill>
              </a:rPr>
              <a:t>Challenge 2:</a:t>
            </a:r>
            <a:r>
              <a:rPr lang="en-US" dirty="0">
                <a:solidFill>
                  <a:schemeClr val="bg1"/>
                </a:solidFill>
              </a:rPr>
              <a:t> Complexity</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320" y="1077544"/>
            <a:ext cx="2286000" cy="2286000"/>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t="7409" b="7975"/>
          <a:stretch/>
        </p:blipFill>
        <p:spPr>
          <a:xfrm>
            <a:off x="3199750" y="1124435"/>
            <a:ext cx="2701636" cy="228600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84997" y="1077544"/>
            <a:ext cx="2286000" cy="2286000"/>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8325" y="1688315"/>
            <a:ext cx="393566" cy="914400"/>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33865" y="1598651"/>
            <a:ext cx="324361" cy="914400"/>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31020" y="1969283"/>
            <a:ext cx="444954" cy="914400"/>
          </a:xfrm>
          <a:prstGeom prst="rect">
            <a:avLst/>
          </a:prstGeom>
        </p:spPr>
      </p:pic>
      <p:sp>
        <p:nvSpPr>
          <p:cNvPr id="20" name="Content Placeholder 2"/>
          <p:cNvSpPr>
            <a:spLocks noGrp="1"/>
          </p:cNvSpPr>
          <p:nvPr>
            <p:ph idx="1"/>
          </p:nvPr>
        </p:nvSpPr>
        <p:spPr>
          <a:xfrm>
            <a:off x="350874" y="3410435"/>
            <a:ext cx="8499689" cy="1269179"/>
          </a:xfrm>
        </p:spPr>
        <p:txBody>
          <a:bodyPr>
            <a:normAutofit/>
          </a:bodyPr>
          <a:lstStyle/>
          <a:p>
            <a:pPr>
              <a:lnSpc>
                <a:spcPct val="150000"/>
              </a:lnSpc>
            </a:pPr>
            <a:r>
              <a:rPr lang="en-US" sz="2000" dirty="0">
                <a:solidFill>
                  <a:schemeClr val="bg1"/>
                </a:solidFill>
              </a:rPr>
              <a:t>Extraneous information irrelevant to the skeleton</a:t>
            </a:r>
          </a:p>
          <a:p>
            <a:pPr>
              <a:lnSpc>
                <a:spcPct val="150000"/>
              </a:lnSpc>
            </a:pPr>
            <a:r>
              <a:rPr lang="en-US" sz="2000" dirty="0">
                <a:solidFill>
                  <a:schemeClr val="bg1"/>
                </a:solidFill>
              </a:rPr>
              <a:t>Different number of people</a:t>
            </a:r>
          </a:p>
        </p:txBody>
      </p:sp>
      <p:sp>
        <p:nvSpPr>
          <p:cNvPr id="21" name="Rectangle 20"/>
          <p:cNvSpPr/>
          <p:nvPr/>
        </p:nvSpPr>
        <p:spPr>
          <a:xfrm>
            <a:off x="0" y="3363544"/>
            <a:ext cx="9144000" cy="158299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rPr>
              <a:t>Implications:</a:t>
            </a:r>
          </a:p>
          <a:p>
            <a:pPr marL="457200" indent="-457200">
              <a:buFont typeface="Arial" charset="0"/>
              <a:buChar char="•"/>
            </a:pPr>
            <a:r>
              <a:rPr lang="en-US" sz="2400" dirty="0">
                <a:solidFill>
                  <a:schemeClr val="tx1"/>
                </a:solidFill>
              </a:rPr>
              <a:t>Large neural networks</a:t>
            </a:r>
          </a:p>
          <a:p>
            <a:pPr marL="457200" indent="-457200">
              <a:buFont typeface="Arial" charset="0"/>
              <a:buChar char="•"/>
            </a:pPr>
            <a:r>
              <a:rPr lang="en-US" sz="2400" dirty="0">
                <a:solidFill>
                  <a:schemeClr val="tx1"/>
                </a:solidFill>
              </a:rPr>
              <a:t>Huge amount of labeled examples</a:t>
            </a:r>
          </a:p>
          <a:p>
            <a:pPr marL="457200" indent="-457200">
              <a:buFont typeface="Arial" charset="0"/>
              <a:buChar char="•"/>
            </a:pPr>
            <a:r>
              <a:rPr lang="en-US" sz="2400" dirty="0">
                <a:solidFill>
                  <a:schemeClr val="tx1"/>
                </a:solidFill>
              </a:rPr>
              <a:t>Very hard to train</a:t>
            </a:r>
          </a:p>
        </p:txBody>
      </p:sp>
    </p:spTree>
    <p:extLst>
      <p:ext uri="{BB962C8B-B14F-4D97-AF65-F5344CB8AC3E}">
        <p14:creationId xmlns:p14="http://schemas.microsoft.com/office/powerpoint/2010/main" val="4312952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p"/>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lum bright="20000"/>
            <a:extLst>
              <a:ext uri="{28A0092B-C50C-407E-A947-70E740481C1C}">
                <a14:useLocalDpi xmlns:a14="http://schemas.microsoft.com/office/drawing/2010/main" val="0"/>
              </a:ext>
            </a:extLst>
          </a:blip>
          <a:stretch>
            <a:fillRect/>
          </a:stretch>
        </p:blipFill>
        <p:spPr>
          <a:xfrm>
            <a:off x="3913893" y="1922979"/>
            <a:ext cx="1761331" cy="1556386"/>
          </a:xfrm>
          <a:prstGeom prst="rect">
            <a:avLst/>
          </a:prstGeom>
        </p:spPr>
      </p:pic>
      <p:sp>
        <p:nvSpPr>
          <p:cNvPr id="2" name="Frame 1"/>
          <p:cNvSpPr/>
          <p:nvPr/>
        </p:nvSpPr>
        <p:spPr>
          <a:xfrm>
            <a:off x="4148464" y="2474508"/>
            <a:ext cx="438949" cy="277460"/>
          </a:xfrm>
          <a:prstGeom prst="fra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Frame 7"/>
          <p:cNvSpPr/>
          <p:nvPr/>
        </p:nvSpPr>
        <p:spPr>
          <a:xfrm>
            <a:off x="4710657" y="2853862"/>
            <a:ext cx="345701" cy="439555"/>
          </a:xfrm>
          <a:prstGeom prst="fra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6" name="Curved Connector 5"/>
          <p:cNvCxnSpPr/>
          <p:nvPr/>
        </p:nvCxnSpPr>
        <p:spPr>
          <a:xfrm flipV="1">
            <a:off x="4648373" y="2141783"/>
            <a:ext cx="1388364" cy="492297"/>
          </a:xfrm>
          <a:prstGeom prst="curvedConnector3">
            <a:avLst/>
          </a:prstGeom>
          <a:ln w="44450">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0" name="Curved Connector 9"/>
          <p:cNvCxnSpPr/>
          <p:nvPr/>
        </p:nvCxnSpPr>
        <p:spPr>
          <a:xfrm>
            <a:off x="5164265" y="3091218"/>
            <a:ext cx="872472" cy="464116"/>
          </a:xfrm>
          <a:prstGeom prst="curvedConnector3">
            <a:avLst/>
          </a:prstGeom>
          <a:ln w="44450">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6097696" y="1875760"/>
            <a:ext cx="1625285" cy="4535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tx1"/>
                </a:solidFill>
              </a:rPr>
              <a:t>Network2</a:t>
            </a:r>
            <a:endParaRPr lang="en-US" sz="2400" dirty="0">
              <a:solidFill>
                <a:schemeClr val="tx1"/>
              </a:solidFill>
            </a:endParaRPr>
          </a:p>
        </p:txBody>
      </p:sp>
      <p:pic>
        <p:nvPicPr>
          <p:cNvPr id="12" name="Picture 11"/>
          <p:cNvPicPr>
            <a:picLocks noChangeAspect="1"/>
          </p:cNvPicPr>
          <p:nvPr/>
        </p:nvPicPr>
        <p:blipFill>
          <a:blip r:embed="rId3">
            <a:lum bright="20000"/>
            <a:extLst>
              <a:ext uri="{28A0092B-C50C-407E-A947-70E740481C1C}">
                <a14:useLocalDpi xmlns:a14="http://schemas.microsoft.com/office/drawing/2010/main" val="0"/>
              </a:ext>
            </a:extLst>
          </a:blip>
          <a:stretch>
            <a:fillRect/>
          </a:stretch>
        </p:blipFill>
        <p:spPr>
          <a:xfrm>
            <a:off x="142240" y="1937988"/>
            <a:ext cx="1761331" cy="1556386"/>
          </a:xfrm>
          <a:prstGeom prst="rect">
            <a:avLst/>
          </a:prstGeom>
        </p:spPr>
      </p:pic>
      <p:sp>
        <p:nvSpPr>
          <p:cNvPr id="16" name="Rectangle 15"/>
          <p:cNvSpPr/>
          <p:nvPr/>
        </p:nvSpPr>
        <p:spPr>
          <a:xfrm>
            <a:off x="2203690" y="2519906"/>
            <a:ext cx="1540907" cy="453508"/>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tx1"/>
                </a:solidFill>
              </a:rPr>
              <a:t>Network1</a:t>
            </a:r>
            <a:endParaRPr lang="en-US" sz="2400" dirty="0">
              <a:solidFill>
                <a:schemeClr val="tx1"/>
              </a:solidFill>
            </a:endParaRPr>
          </a:p>
        </p:txBody>
      </p:sp>
      <p:cxnSp>
        <p:nvCxnSpPr>
          <p:cNvPr id="9" name="Straight Arrow Connector 8"/>
          <p:cNvCxnSpPr/>
          <p:nvPr/>
        </p:nvCxnSpPr>
        <p:spPr>
          <a:xfrm flipV="1">
            <a:off x="1820535" y="2746660"/>
            <a:ext cx="299347" cy="1199"/>
          </a:xfrm>
          <a:prstGeom prst="straightConnector1">
            <a:avLst/>
          </a:prstGeom>
          <a:ln w="44450">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3805557" y="2642876"/>
            <a:ext cx="327814" cy="82717"/>
          </a:xfrm>
          <a:prstGeom prst="straightConnector1">
            <a:avLst/>
          </a:prstGeom>
          <a:ln w="44450">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3830085" y="2836280"/>
            <a:ext cx="889717" cy="254938"/>
          </a:xfrm>
          <a:prstGeom prst="straightConnector1">
            <a:avLst/>
          </a:prstGeom>
          <a:ln w="44450">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7834742" y="2101315"/>
            <a:ext cx="299347" cy="1199"/>
          </a:xfrm>
          <a:prstGeom prst="straightConnector1">
            <a:avLst/>
          </a:prstGeom>
          <a:ln w="44450">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7824582" y="3524854"/>
            <a:ext cx="299347" cy="1199"/>
          </a:xfrm>
          <a:prstGeom prst="straightConnector1">
            <a:avLst/>
          </a:prstGeom>
          <a:ln w="44450">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39" name="Picture 3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2767" y="3262938"/>
            <a:ext cx="513378" cy="703532"/>
          </a:xfrm>
          <a:prstGeom prst="rect">
            <a:avLst/>
          </a:prstGeom>
        </p:spPr>
      </p:pic>
      <p:pic>
        <p:nvPicPr>
          <p:cNvPr id="40" name="Picture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19998" y="1738535"/>
            <a:ext cx="578916" cy="745534"/>
          </a:xfrm>
          <a:prstGeom prst="rect">
            <a:avLst/>
          </a:prstGeom>
        </p:spPr>
      </p:pic>
      <p:sp>
        <p:nvSpPr>
          <p:cNvPr id="20" name="Rectangle 19"/>
          <p:cNvSpPr/>
          <p:nvPr/>
        </p:nvSpPr>
        <p:spPr>
          <a:xfrm>
            <a:off x="6097697" y="3328580"/>
            <a:ext cx="1625284" cy="4535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tx1"/>
                </a:solidFill>
              </a:rPr>
              <a:t>Network2</a:t>
            </a:r>
            <a:endParaRPr lang="en-US" sz="2400" dirty="0">
              <a:solidFill>
                <a:schemeClr val="tx1"/>
              </a:solidFill>
            </a:endParaRPr>
          </a:p>
        </p:txBody>
      </p:sp>
      <p:sp>
        <p:nvSpPr>
          <p:cNvPr id="22" name="TextBox 21"/>
          <p:cNvSpPr txBox="1"/>
          <p:nvPr/>
        </p:nvSpPr>
        <p:spPr>
          <a:xfrm>
            <a:off x="1833790" y="1274020"/>
            <a:ext cx="2322823" cy="1200329"/>
          </a:xfrm>
          <a:prstGeom prst="rect">
            <a:avLst/>
          </a:prstGeom>
          <a:noFill/>
        </p:spPr>
        <p:txBody>
          <a:bodyPr wrap="square" rtlCol="0">
            <a:spAutoFit/>
          </a:bodyPr>
          <a:lstStyle/>
          <a:p>
            <a:pPr algn="ctr"/>
            <a:r>
              <a:rPr lang="en-US" altLang="zh-CN" sz="1800" dirty="0">
                <a:solidFill>
                  <a:schemeClr val="bg1"/>
                </a:solidFill>
              </a:rPr>
              <a:t>zooms in on people </a:t>
            </a:r>
            <a:r>
              <a:rPr lang="en-US" sz="1800" dirty="0">
                <a:solidFill>
                  <a:schemeClr val="bg1"/>
                </a:solidFill>
              </a:rPr>
              <a:t>to remove extraneous information</a:t>
            </a:r>
          </a:p>
        </p:txBody>
      </p:sp>
      <p:sp>
        <p:nvSpPr>
          <p:cNvPr id="23" name="TextBox 22"/>
          <p:cNvSpPr txBox="1"/>
          <p:nvPr/>
        </p:nvSpPr>
        <p:spPr>
          <a:xfrm>
            <a:off x="5988281" y="1411755"/>
            <a:ext cx="1915909" cy="369332"/>
          </a:xfrm>
          <a:prstGeom prst="rect">
            <a:avLst/>
          </a:prstGeom>
          <a:noFill/>
        </p:spPr>
        <p:txBody>
          <a:bodyPr wrap="none" rtlCol="0">
            <a:spAutoFit/>
          </a:bodyPr>
          <a:lstStyle/>
          <a:p>
            <a:r>
              <a:rPr lang="en-US" altLang="zh-CN" sz="1800" dirty="0">
                <a:solidFill>
                  <a:schemeClr val="bg1"/>
                </a:solidFill>
              </a:rPr>
              <a:t>extracts skeleton</a:t>
            </a:r>
            <a:endParaRPr lang="en-US" sz="1800" dirty="0">
              <a:solidFill>
                <a:schemeClr val="bg1"/>
              </a:solidFill>
            </a:endParaRPr>
          </a:p>
        </p:txBody>
      </p:sp>
      <p:sp>
        <p:nvSpPr>
          <p:cNvPr id="25" name="Title 1"/>
          <p:cNvSpPr>
            <a:spLocks noGrp="1"/>
          </p:cNvSpPr>
          <p:nvPr>
            <p:ph type="title"/>
          </p:nvPr>
        </p:nvSpPr>
        <p:spPr>
          <a:xfrm>
            <a:off x="250573" y="236556"/>
            <a:ext cx="8599990" cy="511602"/>
          </a:xfrm>
        </p:spPr>
        <p:txBody>
          <a:bodyPr/>
          <a:lstStyle/>
          <a:p>
            <a:r>
              <a:rPr lang="en-US" altLang="zh-CN" sz="3600" u="sng" dirty="0">
                <a:solidFill>
                  <a:schemeClr val="bg1"/>
                </a:solidFill>
              </a:rPr>
              <a:t>Solution 2:</a:t>
            </a:r>
            <a:r>
              <a:rPr lang="en-US" altLang="zh-CN" sz="3600" dirty="0">
                <a:solidFill>
                  <a:schemeClr val="bg1"/>
                </a:solidFill>
              </a:rPr>
              <a:t> Task Separation</a:t>
            </a:r>
            <a:endParaRPr lang="en-US" sz="3600" dirty="0">
              <a:solidFill>
                <a:schemeClr val="bg1"/>
              </a:solidFill>
            </a:endParaRPr>
          </a:p>
        </p:txBody>
      </p:sp>
    </p:spTree>
    <p:extLst>
      <p:ext uri="{BB962C8B-B14F-4D97-AF65-F5344CB8AC3E}">
        <p14:creationId xmlns:p14="http://schemas.microsoft.com/office/powerpoint/2010/main" val="13446005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4" grpId="0" animBg="1"/>
      <p:bldP spid="16" grpId="0" animBg="1"/>
      <p:bldP spid="20" grpId="0" animBg="1"/>
      <p:bldP spid="22" grpId="0"/>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0573" y="236556"/>
            <a:ext cx="8599990" cy="511602"/>
          </a:xfrm>
        </p:spPr>
        <p:txBody>
          <a:bodyPr/>
          <a:lstStyle/>
          <a:p>
            <a:r>
              <a:rPr lang="en-US" altLang="zh-CN" dirty="0">
                <a:solidFill>
                  <a:schemeClr val="bg1"/>
                </a:solidFill>
              </a:rPr>
              <a:t>X-Ray</a:t>
            </a:r>
            <a:r>
              <a:rPr lang="zh-CN" altLang="en-US" dirty="0">
                <a:solidFill>
                  <a:schemeClr val="bg1"/>
                </a:solidFill>
              </a:rPr>
              <a:t> </a:t>
            </a:r>
            <a:r>
              <a:rPr lang="en-US" altLang="zh-CN" dirty="0">
                <a:solidFill>
                  <a:schemeClr val="bg1"/>
                </a:solidFill>
              </a:rPr>
              <a:t>Vision</a:t>
            </a:r>
            <a:endParaRPr lang="en-US" dirty="0">
              <a:solidFill>
                <a:schemeClr val="bg1"/>
              </a:solidFill>
            </a:endParaRPr>
          </a:p>
        </p:txBody>
      </p:sp>
      <p:grpSp>
        <p:nvGrpSpPr>
          <p:cNvPr id="36" name="Group 35"/>
          <p:cNvGrpSpPr/>
          <p:nvPr/>
        </p:nvGrpSpPr>
        <p:grpSpPr>
          <a:xfrm>
            <a:off x="0" y="941566"/>
            <a:ext cx="10072870" cy="4002424"/>
            <a:chOff x="0" y="824609"/>
            <a:chExt cx="10072870" cy="4002424"/>
          </a:xfrm>
        </p:grpSpPr>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24609"/>
              <a:ext cx="9144000" cy="4002424"/>
            </a:xfrm>
            <a:prstGeom prst="rect">
              <a:avLst/>
            </a:prstGeom>
          </p:spPr>
        </p:pic>
        <p:pic>
          <p:nvPicPr>
            <p:cNvPr id="32" name="Picture 4" descr="http://static.giantbomb.com/uploads/scale_small/9/95167/2228678-2228677-mit_behind_the_wall_technolog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3498" y="1562986"/>
              <a:ext cx="4499372" cy="2573079"/>
            </a:xfrm>
            <a:prstGeom prst="rect">
              <a:avLst/>
            </a:prstGeom>
            <a:noFill/>
            <a:extLst>
              <a:ext uri="{909E8E84-426E-40DD-AFC4-6F175D3DCCD1}">
                <a14:hiddenFill xmlns:a14="http://schemas.microsoft.com/office/drawing/2010/main">
                  <a:solidFill>
                    <a:srgbClr val="FFFFFF"/>
                  </a:solidFill>
                </a14:hiddenFill>
              </a:ext>
            </a:extLst>
          </p:spPr>
        </p:pic>
        <p:sp>
          <p:nvSpPr>
            <p:cNvPr id="33" name="Oval 32"/>
            <p:cNvSpPr/>
            <p:nvPr/>
          </p:nvSpPr>
          <p:spPr>
            <a:xfrm>
              <a:off x="1169580" y="1930048"/>
              <a:ext cx="2067441" cy="1009846"/>
            </a:xfrm>
            <a:prstGeom prst="ellipse">
              <a:avLst/>
            </a:prstGeom>
            <a:solidFill>
              <a:srgbClr val="6DCFF6"/>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9" tIns="50799" rIns="50799" bIns="50799" numCol="1" spcCol="38100" rtlCol="0" anchor="ctr">
              <a:spAutoFit/>
            </a:bodyPr>
            <a:lstStyle/>
            <a:p>
              <a:pPr defTabSz="507995" fontAlgn="auto" hangingPunct="0">
                <a:spcBef>
                  <a:spcPts val="0"/>
                </a:spcBef>
                <a:spcAft>
                  <a:spcPts val="0"/>
                </a:spcAft>
              </a:pPr>
              <a:endParaRPr lang="en-US" sz="2000" kern="0" dirty="0">
                <a:solidFill>
                  <a:srgbClr val="000000"/>
                </a:solidFill>
                <a:latin typeface="Calibri"/>
                <a:sym typeface="Calibri"/>
              </a:endParaRPr>
            </a:p>
            <a:p>
              <a:pPr defTabSz="507995" fontAlgn="auto" hangingPunct="0">
                <a:spcBef>
                  <a:spcPts val="0"/>
                </a:spcBef>
                <a:spcAft>
                  <a:spcPts val="0"/>
                </a:spcAft>
              </a:pPr>
              <a:endParaRPr lang="en-US" sz="2000" kern="0" dirty="0">
                <a:solidFill>
                  <a:srgbClr val="000000"/>
                </a:solidFill>
                <a:latin typeface="Calibri"/>
                <a:sym typeface="Calibri"/>
              </a:endParaRPr>
            </a:p>
          </p:txBody>
        </p:sp>
        <p:sp>
          <p:nvSpPr>
            <p:cNvPr id="34" name="Rectangle 33"/>
            <p:cNvSpPr/>
            <p:nvPr/>
          </p:nvSpPr>
          <p:spPr>
            <a:xfrm>
              <a:off x="606643" y="1357802"/>
              <a:ext cx="4241289" cy="410367"/>
            </a:xfrm>
            <a:prstGeom prst="rect">
              <a:avLst/>
            </a:prstGeom>
            <a:solidFill>
              <a:srgbClr val="6DCFF6"/>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9" tIns="50799" rIns="50799" bIns="50799" numCol="1" spcCol="38100" rtlCol="0" anchor="ctr">
              <a:spAutoFit/>
            </a:bodyPr>
            <a:lstStyle/>
            <a:p>
              <a:pPr defTabSz="507995" fontAlgn="auto" hangingPunct="0">
                <a:spcBef>
                  <a:spcPts val="0"/>
                </a:spcBef>
                <a:spcAft>
                  <a:spcPts val="0"/>
                </a:spcAft>
              </a:pPr>
              <a:endParaRPr lang="en-US" sz="2000" kern="0">
                <a:solidFill>
                  <a:srgbClr val="000000"/>
                </a:solidFill>
                <a:latin typeface="Calibri"/>
                <a:sym typeface="Calibri"/>
              </a:endParaRPr>
            </a:p>
          </p:txBody>
        </p:sp>
        <p:sp>
          <p:nvSpPr>
            <p:cNvPr id="35" name="Oval 34"/>
            <p:cNvSpPr/>
            <p:nvPr/>
          </p:nvSpPr>
          <p:spPr>
            <a:xfrm>
              <a:off x="98646" y="1562985"/>
              <a:ext cx="2184400" cy="1634543"/>
            </a:xfrm>
            <a:prstGeom prst="ellipse">
              <a:avLst/>
            </a:prstGeom>
            <a:solidFill>
              <a:srgbClr val="6DCFF6"/>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9" tIns="50799" rIns="50799" bIns="50799" numCol="1" spcCol="38100" rtlCol="0" anchor="ctr">
              <a:spAutoFit/>
            </a:bodyPr>
            <a:lstStyle/>
            <a:p>
              <a:pPr defTabSz="507995" fontAlgn="auto" hangingPunct="0">
                <a:spcBef>
                  <a:spcPts val="0"/>
                </a:spcBef>
                <a:spcAft>
                  <a:spcPts val="0"/>
                </a:spcAft>
              </a:pPr>
              <a:endParaRPr lang="en-US" sz="2000" kern="0">
                <a:solidFill>
                  <a:srgbClr val="000000"/>
                </a:solidFill>
                <a:latin typeface="Calibri"/>
                <a:sym typeface="Calibri"/>
              </a:endParaRPr>
            </a:p>
          </p:txBody>
        </p:sp>
      </p:grpSp>
    </p:spTree>
    <p:extLst>
      <p:ext uri="{BB962C8B-B14F-4D97-AF65-F5344CB8AC3E}">
        <p14:creationId xmlns:p14="http://schemas.microsoft.com/office/powerpoint/2010/main" val="2130023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0573" y="236556"/>
            <a:ext cx="8599990" cy="511602"/>
          </a:xfrm>
        </p:spPr>
        <p:txBody>
          <a:bodyPr/>
          <a:lstStyle/>
          <a:p>
            <a:r>
              <a:rPr lang="en-US" u="sng" dirty="0">
                <a:solidFill>
                  <a:schemeClr val="bg1"/>
                </a:solidFill>
              </a:rPr>
              <a:t>Challenge 3:</a:t>
            </a:r>
            <a:r>
              <a:rPr lang="en-US" dirty="0">
                <a:solidFill>
                  <a:schemeClr val="bg1"/>
                </a:solidFill>
              </a:rPr>
              <a:t> How to obtain labeled data</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2097" y="1036206"/>
            <a:ext cx="1058092" cy="1645920"/>
          </a:xfrm>
          <a:prstGeom prst="rect">
            <a:avLst/>
          </a:prstGeom>
        </p:spPr>
      </p:pic>
      <p:grpSp>
        <p:nvGrpSpPr>
          <p:cNvPr id="12" name="Group 11"/>
          <p:cNvGrpSpPr/>
          <p:nvPr/>
        </p:nvGrpSpPr>
        <p:grpSpPr>
          <a:xfrm>
            <a:off x="4257039" y="1224292"/>
            <a:ext cx="564148" cy="1322523"/>
            <a:chOff x="4257039" y="1224292"/>
            <a:chExt cx="564148" cy="1322523"/>
          </a:xfrm>
        </p:grpSpPr>
        <p:sp>
          <p:nvSpPr>
            <p:cNvPr id="17" name="Oval 16"/>
            <p:cNvSpPr/>
            <p:nvPr/>
          </p:nvSpPr>
          <p:spPr>
            <a:xfrm>
              <a:off x="4398597" y="1224292"/>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4609658" y="1425336"/>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4382753" y="1413434"/>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4483751" y="1391743"/>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4685980" y="1642592"/>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4560037" y="1860199"/>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4326667" y="1630448"/>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4418448" y="1858642"/>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4367952" y="2455375"/>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4257039" y="1814614"/>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4456961" y="2155618"/>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4729747" y="1862787"/>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4531066" y="2158380"/>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4635277" y="2348196"/>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7" name="Picture 36"/>
          <p:cNvPicPr>
            <a:picLocks noChangeAspect="1"/>
          </p:cNvPicPr>
          <p:nvPr/>
        </p:nvPicPr>
        <p:blipFill>
          <a:blip r:embed="rId4">
            <a:lum bright="20000"/>
            <a:extLst>
              <a:ext uri="{28A0092B-C50C-407E-A947-70E740481C1C}">
                <a14:useLocalDpi xmlns:a14="http://schemas.microsoft.com/office/drawing/2010/main" val="0"/>
              </a:ext>
            </a:extLst>
          </a:blip>
          <a:stretch>
            <a:fillRect/>
          </a:stretch>
        </p:blipFill>
        <p:spPr>
          <a:xfrm>
            <a:off x="3736479" y="3169919"/>
            <a:ext cx="1609327" cy="1479281"/>
          </a:xfrm>
          <a:prstGeom prst="rect">
            <a:avLst/>
          </a:prstGeom>
        </p:spPr>
      </p:pic>
      <p:grpSp>
        <p:nvGrpSpPr>
          <p:cNvPr id="11" name="Group 10"/>
          <p:cNvGrpSpPr/>
          <p:nvPr/>
        </p:nvGrpSpPr>
        <p:grpSpPr>
          <a:xfrm>
            <a:off x="6509464" y="1224292"/>
            <a:ext cx="546223" cy="1361267"/>
            <a:chOff x="5440538" y="1601772"/>
            <a:chExt cx="934862" cy="2265460"/>
          </a:xfrm>
        </p:grpSpPr>
        <p:pic>
          <p:nvPicPr>
            <p:cNvPr id="39" name="Picture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0326" y="1618661"/>
              <a:ext cx="925074" cy="2248571"/>
            </a:xfrm>
            <a:prstGeom prst="rect">
              <a:avLst/>
            </a:prstGeom>
          </p:spPr>
        </p:pic>
        <p:grpSp>
          <p:nvGrpSpPr>
            <p:cNvPr id="40" name="Group 39"/>
            <p:cNvGrpSpPr/>
            <p:nvPr/>
          </p:nvGrpSpPr>
          <p:grpSpPr>
            <a:xfrm>
              <a:off x="5440538" y="1601772"/>
              <a:ext cx="926151" cy="2246608"/>
              <a:chOff x="3990821" y="1674099"/>
              <a:chExt cx="926151" cy="2246608"/>
            </a:xfrm>
          </p:grpSpPr>
          <p:sp>
            <p:nvSpPr>
              <p:cNvPr id="42" name="Oval 41"/>
              <p:cNvSpPr/>
              <p:nvPr/>
            </p:nvSpPr>
            <p:spPr>
              <a:xfrm>
                <a:off x="4293242" y="1674099"/>
                <a:ext cx="77330" cy="714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4610681" y="1983212"/>
                <a:ext cx="77330" cy="714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4229671" y="1980233"/>
                <a:ext cx="77330" cy="714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4407212" y="1977889"/>
                <a:ext cx="77330" cy="714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4762704" y="2372189"/>
                <a:ext cx="77330" cy="714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4523453" y="2727010"/>
                <a:ext cx="77330" cy="714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4131079" y="2351418"/>
                <a:ext cx="77330" cy="714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4274558" y="2724348"/>
                <a:ext cx="77330" cy="714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4257232" y="3849279"/>
                <a:ext cx="77330" cy="714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3990821" y="2649042"/>
                <a:ext cx="77330" cy="714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4377978" y="3232301"/>
                <a:ext cx="77330" cy="714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4839642" y="2748815"/>
                <a:ext cx="77330" cy="714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4472526" y="3237025"/>
                <a:ext cx="77330" cy="714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4655716" y="3613824"/>
                <a:ext cx="77330" cy="714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8" name="Group 57"/>
          <p:cNvGrpSpPr/>
          <p:nvPr/>
        </p:nvGrpSpPr>
        <p:grpSpPr>
          <a:xfrm>
            <a:off x="1170440" y="3407574"/>
            <a:ext cx="2133918" cy="1426292"/>
            <a:chOff x="1170440" y="3407574"/>
            <a:chExt cx="2133918" cy="1426292"/>
          </a:xfrm>
        </p:grpSpPr>
        <p:pic>
          <p:nvPicPr>
            <p:cNvPr id="56" name="Picture 5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67107" y="3407574"/>
              <a:ext cx="921728" cy="995680"/>
            </a:xfrm>
            <a:prstGeom prst="rect">
              <a:avLst/>
            </a:prstGeom>
          </p:spPr>
        </p:pic>
        <p:sp>
          <p:nvSpPr>
            <p:cNvPr id="57" name="TextBox 56"/>
            <p:cNvSpPr txBox="1"/>
            <p:nvPr/>
          </p:nvSpPr>
          <p:spPr>
            <a:xfrm>
              <a:off x="1170440" y="4464534"/>
              <a:ext cx="2133918" cy="369332"/>
            </a:xfrm>
            <a:prstGeom prst="rect">
              <a:avLst/>
            </a:prstGeom>
            <a:noFill/>
          </p:spPr>
          <p:txBody>
            <a:bodyPr wrap="none" rtlCol="0">
              <a:spAutoFit/>
            </a:bodyPr>
            <a:lstStyle/>
            <a:p>
              <a:r>
                <a:rPr lang="en-US" sz="1800" dirty="0">
                  <a:solidFill>
                    <a:schemeClr val="bg1"/>
                  </a:solidFill>
                </a:rPr>
                <a:t>annotate skeleton?</a:t>
              </a:r>
            </a:p>
          </p:txBody>
        </p:sp>
      </p:grpSp>
      <p:grpSp>
        <p:nvGrpSpPr>
          <p:cNvPr id="59" name="Group 58"/>
          <p:cNvGrpSpPr/>
          <p:nvPr/>
        </p:nvGrpSpPr>
        <p:grpSpPr>
          <a:xfrm>
            <a:off x="1158873" y="1267212"/>
            <a:ext cx="2133918" cy="1426292"/>
            <a:chOff x="1170440" y="3407574"/>
            <a:chExt cx="2133918" cy="1426292"/>
          </a:xfrm>
        </p:grpSpPr>
        <p:pic>
          <p:nvPicPr>
            <p:cNvPr id="60" name="Picture 5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67107" y="3407574"/>
              <a:ext cx="921728" cy="995680"/>
            </a:xfrm>
            <a:prstGeom prst="rect">
              <a:avLst/>
            </a:prstGeom>
          </p:spPr>
        </p:pic>
        <p:sp>
          <p:nvSpPr>
            <p:cNvPr id="61" name="TextBox 60"/>
            <p:cNvSpPr txBox="1"/>
            <p:nvPr/>
          </p:nvSpPr>
          <p:spPr>
            <a:xfrm>
              <a:off x="1170440" y="4464534"/>
              <a:ext cx="2133918" cy="369332"/>
            </a:xfrm>
            <a:prstGeom prst="rect">
              <a:avLst/>
            </a:prstGeom>
            <a:noFill/>
          </p:spPr>
          <p:txBody>
            <a:bodyPr wrap="none" rtlCol="0">
              <a:spAutoFit/>
            </a:bodyPr>
            <a:lstStyle/>
            <a:p>
              <a:r>
                <a:rPr lang="en-US" sz="1800" dirty="0">
                  <a:solidFill>
                    <a:schemeClr val="bg1"/>
                  </a:solidFill>
                </a:rPr>
                <a:t>annotate skeleton?</a:t>
              </a:r>
            </a:p>
          </p:txBody>
        </p:sp>
      </p:gr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55541" y="3407574"/>
            <a:ext cx="921727" cy="995680"/>
          </a:xfrm>
          <a:prstGeom prst="rect">
            <a:avLst/>
          </a:prstGeom>
        </p:spPr>
      </p:pic>
    </p:spTree>
    <p:extLst>
      <p:ext uri="{BB962C8B-B14F-4D97-AF65-F5344CB8AC3E}">
        <p14:creationId xmlns:p14="http://schemas.microsoft.com/office/powerpoint/2010/main" val="17161570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2000"/>
                                        <p:tgtEl>
                                          <p:spTgt spid="12"/>
                                        </p:tgtEl>
                                      </p:cBhvr>
                                    </p:animEffect>
                                  </p:childTnLst>
                                </p:cTn>
                              </p:par>
                            </p:childTnLst>
                          </p:cTn>
                        </p:par>
                        <p:par>
                          <p:cTn id="16" fill="hold">
                            <p:stCondLst>
                              <p:cond delay="2000"/>
                            </p:stCondLst>
                            <p:childTnLst>
                              <p:par>
                                <p:cTn id="17" presetID="1"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38897" y="236556"/>
            <a:ext cx="8757966" cy="511602"/>
          </a:xfrm>
        </p:spPr>
        <p:txBody>
          <a:bodyPr/>
          <a:lstStyle/>
          <a:p>
            <a:r>
              <a:rPr lang="en-US" altLang="zh-CN" sz="2800" u="sng" dirty="0">
                <a:solidFill>
                  <a:schemeClr val="bg1"/>
                </a:solidFill>
              </a:rPr>
              <a:t>Solution 3:</a:t>
            </a:r>
            <a:r>
              <a:rPr lang="en-US" altLang="zh-CN" sz="2800" dirty="0">
                <a:solidFill>
                  <a:schemeClr val="bg1"/>
                </a:solidFill>
              </a:rPr>
              <a:t> Sync images with RF </a:t>
            </a:r>
            <a:r>
              <a:rPr lang="en-US" altLang="zh-CN" sz="2800">
                <a:solidFill>
                  <a:schemeClr val="bg1"/>
                </a:solidFill>
              </a:rPr>
              <a:t>and annotate </a:t>
            </a:r>
            <a:r>
              <a:rPr lang="en-US" altLang="zh-CN" sz="2800" dirty="0">
                <a:solidFill>
                  <a:schemeClr val="bg1"/>
                </a:solidFill>
              </a:rPr>
              <a:t>images</a:t>
            </a:r>
            <a:endParaRPr lang="en-US" sz="2800" dirty="0">
              <a:solidFill>
                <a:schemeClr val="bg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266" y="998791"/>
            <a:ext cx="1097280" cy="1048666"/>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965" y="3792791"/>
            <a:ext cx="1097280" cy="100670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266" y="2417488"/>
            <a:ext cx="1097280" cy="1005272"/>
          </a:xfrm>
          <a:prstGeom prst="rect">
            <a:avLst/>
          </a:prstGeom>
        </p:spPr>
      </p:pic>
      <p:grpSp>
        <p:nvGrpSpPr>
          <p:cNvPr id="94" name="Group 93"/>
          <p:cNvGrpSpPr/>
          <p:nvPr/>
        </p:nvGrpSpPr>
        <p:grpSpPr>
          <a:xfrm>
            <a:off x="5090160" y="1516258"/>
            <a:ext cx="3831523" cy="2779884"/>
            <a:chOff x="5090160" y="1516258"/>
            <a:chExt cx="3831523" cy="2779884"/>
          </a:xfrm>
        </p:grpSpPr>
        <p:sp>
          <p:nvSpPr>
            <p:cNvPr id="63" name="Rectangle 62"/>
            <p:cNvSpPr/>
            <p:nvPr/>
          </p:nvSpPr>
          <p:spPr>
            <a:xfrm>
              <a:off x="5551083" y="3304943"/>
              <a:ext cx="1318907" cy="69339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solidFill>
                </a:rPr>
                <a:t>Multi-view</a:t>
              </a:r>
            </a:p>
            <a:p>
              <a:pPr algn="ctr"/>
              <a:r>
                <a:rPr lang="en-US" sz="2000" dirty="0">
                  <a:solidFill>
                    <a:schemeClr val="tx1"/>
                  </a:solidFill>
                </a:rPr>
                <a:t>Geometry</a:t>
              </a:r>
            </a:p>
          </p:txBody>
        </p:sp>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19814" y="3148440"/>
              <a:ext cx="1501869" cy="1005840"/>
            </a:xfrm>
            <a:prstGeom prst="rect">
              <a:avLst/>
            </a:prstGeom>
          </p:spPr>
        </p:pic>
        <p:cxnSp>
          <p:nvCxnSpPr>
            <p:cNvPr id="73" name="Straight Arrow Connector 72"/>
            <p:cNvCxnSpPr/>
            <p:nvPr/>
          </p:nvCxnSpPr>
          <p:spPr>
            <a:xfrm>
              <a:off x="5090160" y="1516258"/>
              <a:ext cx="365760" cy="1921349"/>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a:off x="5110480" y="2919839"/>
              <a:ext cx="345440" cy="731520"/>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flipV="1">
              <a:off x="5090160" y="3792791"/>
              <a:ext cx="365760" cy="503351"/>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a:off x="6969760" y="3651359"/>
              <a:ext cx="345440" cy="0"/>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3" name="Group 92"/>
          <p:cNvGrpSpPr/>
          <p:nvPr/>
        </p:nvGrpSpPr>
        <p:grpSpPr>
          <a:xfrm>
            <a:off x="1879600" y="998791"/>
            <a:ext cx="3121660" cy="3800700"/>
            <a:chOff x="1879600" y="998791"/>
            <a:chExt cx="3121660" cy="3800700"/>
          </a:xfrm>
        </p:grpSpPr>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03980" y="998791"/>
              <a:ext cx="1097280" cy="1034935"/>
            </a:xfrm>
            <a:prstGeom prst="rect">
              <a:avLst/>
            </a:prstGeom>
            <a:ln w="19050">
              <a:solidFill>
                <a:schemeClr val="bg1"/>
              </a:solidFill>
            </a:ln>
          </p:spPr>
        </p:pic>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03980" y="3794601"/>
              <a:ext cx="1097280" cy="1004890"/>
            </a:xfrm>
            <a:prstGeom prst="rect">
              <a:avLst/>
            </a:prstGeom>
            <a:ln w="19050">
              <a:solidFill>
                <a:schemeClr val="bg1"/>
              </a:solidFill>
            </a:ln>
          </p:spPr>
        </p:pic>
        <p:pic>
          <p:nvPicPr>
            <p:cNvPr id="24" name="Picture 2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03980" y="2417488"/>
              <a:ext cx="1097280" cy="1020119"/>
            </a:xfrm>
            <a:prstGeom prst="rect">
              <a:avLst/>
            </a:prstGeom>
            <a:ln w="19050">
              <a:solidFill>
                <a:schemeClr val="bg1"/>
              </a:solidFill>
            </a:ln>
          </p:spPr>
        </p:pic>
        <p:pic>
          <p:nvPicPr>
            <p:cNvPr id="65" name="Picture 6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75725" y="1157364"/>
              <a:ext cx="677189" cy="731520"/>
            </a:xfrm>
            <a:prstGeom prst="rect">
              <a:avLst/>
            </a:prstGeom>
          </p:spPr>
        </p:pic>
        <p:cxnSp>
          <p:nvCxnSpPr>
            <p:cNvPr id="36" name="Straight Arrow Connector 35"/>
            <p:cNvCxnSpPr/>
            <p:nvPr/>
          </p:nvCxnSpPr>
          <p:spPr>
            <a:xfrm>
              <a:off x="1879600" y="1516258"/>
              <a:ext cx="345440" cy="0"/>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1899920" y="2919839"/>
              <a:ext cx="345440" cy="0"/>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1879600" y="4296141"/>
              <a:ext cx="345440" cy="0"/>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a:off x="3403600" y="1516258"/>
              <a:ext cx="345440" cy="0"/>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a:off x="3423920" y="2919839"/>
              <a:ext cx="345440" cy="0"/>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a:off x="3403600" y="4296141"/>
              <a:ext cx="345440" cy="0"/>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82" name="Picture 8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75725" y="2535300"/>
              <a:ext cx="677189" cy="731520"/>
            </a:xfrm>
            <a:prstGeom prst="rect">
              <a:avLst/>
            </a:prstGeom>
          </p:spPr>
        </p:pic>
        <p:pic>
          <p:nvPicPr>
            <p:cNvPr id="83" name="Picture 8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6018" y="3910448"/>
              <a:ext cx="677189" cy="731520"/>
            </a:xfrm>
            <a:prstGeom prst="rect">
              <a:avLst/>
            </a:prstGeom>
          </p:spPr>
        </p:pic>
      </p:grpSp>
      <p:grpSp>
        <p:nvGrpSpPr>
          <p:cNvPr id="92" name="Group 91"/>
          <p:cNvGrpSpPr/>
          <p:nvPr/>
        </p:nvGrpSpPr>
        <p:grpSpPr>
          <a:xfrm>
            <a:off x="6319177" y="998791"/>
            <a:ext cx="1647180" cy="1787437"/>
            <a:chOff x="6319177" y="998791"/>
            <a:chExt cx="1647180" cy="1787437"/>
          </a:xfrm>
        </p:grpSpPr>
        <p:pic>
          <p:nvPicPr>
            <p:cNvPr id="90" name="Picture 89"/>
            <p:cNvPicPr>
              <a:picLocks noChangeAspect="1"/>
            </p:cNvPicPr>
            <p:nvPr/>
          </p:nvPicPr>
          <p:blipFill>
            <a:blip r:embed="rId11">
              <a:lum bright="20000"/>
              <a:extLst>
                <a:ext uri="{28A0092B-C50C-407E-A947-70E740481C1C}">
                  <a14:useLocalDpi xmlns:a14="http://schemas.microsoft.com/office/drawing/2010/main" val="0"/>
                </a:ext>
              </a:extLst>
            </a:blip>
            <a:stretch>
              <a:fillRect/>
            </a:stretch>
          </p:blipFill>
          <p:spPr>
            <a:xfrm>
              <a:off x="6357030" y="998791"/>
              <a:ext cx="1609327" cy="1479281"/>
            </a:xfrm>
            <a:prstGeom prst="rect">
              <a:avLst/>
            </a:prstGeom>
          </p:spPr>
        </p:pic>
        <p:sp>
          <p:nvSpPr>
            <p:cNvPr id="91" name="TextBox 90"/>
            <p:cNvSpPr txBox="1"/>
            <p:nvPr/>
          </p:nvSpPr>
          <p:spPr>
            <a:xfrm>
              <a:off x="6319177" y="2416896"/>
              <a:ext cx="1646605" cy="369332"/>
            </a:xfrm>
            <a:prstGeom prst="rect">
              <a:avLst/>
            </a:prstGeom>
            <a:noFill/>
          </p:spPr>
          <p:txBody>
            <a:bodyPr wrap="none" rtlCol="0">
              <a:spAutoFit/>
            </a:bodyPr>
            <a:lstStyle/>
            <a:p>
              <a:r>
                <a:rPr lang="en-US" sz="1800">
                  <a:solidFill>
                    <a:schemeClr val="bg1"/>
                  </a:solidFill>
                </a:rPr>
                <a:t>3D skeletons</a:t>
              </a:r>
              <a:r>
                <a:rPr lang="en-US" sz="1800" dirty="0">
                  <a:solidFill>
                    <a:schemeClr val="bg1"/>
                  </a:solidFill>
                </a:rPr>
                <a:t>?</a:t>
              </a:r>
            </a:p>
          </p:txBody>
        </p:sp>
      </p:grpSp>
      <p:grpSp>
        <p:nvGrpSpPr>
          <p:cNvPr id="101" name="Group 100"/>
          <p:cNvGrpSpPr/>
          <p:nvPr/>
        </p:nvGrpSpPr>
        <p:grpSpPr>
          <a:xfrm>
            <a:off x="2357306" y="1156493"/>
            <a:ext cx="923469" cy="3485194"/>
            <a:chOff x="2357306" y="1156493"/>
            <a:chExt cx="923469" cy="3485194"/>
          </a:xfrm>
        </p:grpSpPr>
        <p:sp>
          <p:nvSpPr>
            <p:cNvPr id="97" name="Rectangle 96"/>
            <p:cNvSpPr/>
            <p:nvPr/>
          </p:nvSpPr>
          <p:spPr>
            <a:xfrm>
              <a:off x="2366750" y="1156493"/>
              <a:ext cx="914025" cy="732391"/>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Vision</a:t>
              </a:r>
            </a:p>
            <a:p>
              <a:pPr algn="ctr"/>
              <a:r>
                <a:rPr lang="en-US" sz="2000" dirty="0">
                  <a:solidFill>
                    <a:schemeClr val="tx1"/>
                  </a:solidFill>
                </a:rPr>
                <a:t>Model</a:t>
              </a:r>
            </a:p>
          </p:txBody>
        </p:sp>
        <p:sp>
          <p:nvSpPr>
            <p:cNvPr id="99" name="Rectangle 98"/>
            <p:cNvSpPr/>
            <p:nvPr/>
          </p:nvSpPr>
          <p:spPr>
            <a:xfrm>
              <a:off x="2366750" y="2543048"/>
              <a:ext cx="914025" cy="732391"/>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Vision</a:t>
              </a:r>
            </a:p>
            <a:p>
              <a:pPr algn="ctr"/>
              <a:r>
                <a:rPr lang="en-US" sz="2000" dirty="0">
                  <a:solidFill>
                    <a:schemeClr val="tx1"/>
                  </a:solidFill>
                </a:rPr>
                <a:t>Model</a:t>
              </a:r>
            </a:p>
          </p:txBody>
        </p:sp>
        <p:sp>
          <p:nvSpPr>
            <p:cNvPr id="100" name="Rectangle 99"/>
            <p:cNvSpPr/>
            <p:nvPr/>
          </p:nvSpPr>
          <p:spPr>
            <a:xfrm>
              <a:off x="2357306" y="3909296"/>
              <a:ext cx="914025" cy="732391"/>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Vision</a:t>
              </a:r>
            </a:p>
            <a:p>
              <a:pPr algn="ctr"/>
              <a:r>
                <a:rPr lang="en-US" sz="2000" dirty="0">
                  <a:solidFill>
                    <a:schemeClr val="tx1"/>
                  </a:solidFill>
                </a:rPr>
                <a:t>Model</a:t>
              </a:r>
            </a:p>
          </p:txBody>
        </p:sp>
      </p:grpSp>
      <p:sp>
        <p:nvSpPr>
          <p:cNvPr id="33" name="Rectangle 32"/>
          <p:cNvSpPr/>
          <p:nvPr/>
        </p:nvSpPr>
        <p:spPr>
          <a:xfrm>
            <a:off x="0" y="183447"/>
            <a:ext cx="9144000" cy="65288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No Cameras During Testing/Operation</a:t>
            </a:r>
          </a:p>
        </p:txBody>
      </p:sp>
    </p:spTree>
    <p:extLst>
      <p:ext uri="{BB962C8B-B14F-4D97-AF65-F5344CB8AC3E}">
        <p14:creationId xmlns:p14="http://schemas.microsoft.com/office/powerpoint/2010/main" val="769609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3"/>
                                        </p:tgtEl>
                                        <p:attrNameLst>
                                          <p:attrName>style.visibility</p:attrName>
                                        </p:attrNameLst>
                                      </p:cBhvr>
                                      <p:to>
                                        <p:strVal val="visible"/>
                                      </p:to>
                                    </p:set>
                                    <p:animEffect transition="in" filter="wipe(left)">
                                      <p:cBhvr>
                                        <p:cTn id="17" dur="1000"/>
                                        <p:tgtEl>
                                          <p:spTgt spid="9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4"/>
                                        </p:tgtEl>
                                        <p:attrNameLst>
                                          <p:attrName>style.visibility</p:attrName>
                                        </p:attrNameLst>
                                      </p:cBhvr>
                                      <p:to>
                                        <p:strVal val="visible"/>
                                      </p:to>
                                    </p:set>
                                    <p:animEffect transition="in" filter="wipe(left)">
                                      <p:cBhvr>
                                        <p:cTn id="22" dur="1000"/>
                                        <p:tgtEl>
                                          <p:spTgt spid="9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1"/>
                                        </p:tgtEl>
                                        <p:attrNameLst>
                                          <p:attrName>style.visibility</p:attrName>
                                        </p:attrNameLst>
                                      </p:cBhvr>
                                      <p:to>
                                        <p:strVal val="visible"/>
                                      </p:to>
                                    </p:set>
                                    <p:animEffect transition="in" filter="fade">
                                      <p:cBhvr>
                                        <p:cTn id="27" dur="500"/>
                                        <p:tgtEl>
                                          <p:spTgt spid="101"/>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0573" y="1818221"/>
            <a:ext cx="8599990" cy="511602"/>
          </a:xfrm>
        </p:spPr>
        <p:txBody>
          <a:bodyPr/>
          <a:lstStyle/>
          <a:p>
            <a:r>
              <a:rPr lang="en-US" altLang="zh-CN" dirty="0">
                <a:solidFill>
                  <a:schemeClr val="bg1"/>
                </a:solidFill>
              </a:rPr>
              <a:t>Evaluation</a:t>
            </a:r>
            <a:endParaRPr lang="en-US" dirty="0">
              <a:solidFill>
                <a:schemeClr val="bg1"/>
              </a:solidFill>
            </a:endParaRPr>
          </a:p>
        </p:txBody>
      </p:sp>
    </p:spTree>
    <p:extLst>
      <p:ext uri="{BB962C8B-B14F-4D97-AF65-F5344CB8AC3E}">
        <p14:creationId xmlns:p14="http://schemas.microsoft.com/office/powerpoint/2010/main" val="1075612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728526" y="2205412"/>
            <a:ext cx="7644084" cy="2938088"/>
            <a:chOff x="1381637" y="1966538"/>
            <a:chExt cx="7644084" cy="2938088"/>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2277" y="3990226"/>
              <a:ext cx="1217221" cy="9144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9819" y="2972378"/>
              <a:ext cx="1217221" cy="91440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8500" y="3990226"/>
              <a:ext cx="1217221" cy="91440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61797" y="2972378"/>
              <a:ext cx="1217221" cy="914400"/>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61797" y="1966538"/>
              <a:ext cx="1217221" cy="914400"/>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02277" y="1966538"/>
              <a:ext cx="1217221" cy="914400"/>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81637" y="1966538"/>
              <a:ext cx="1217221" cy="914400"/>
            </a:xfrm>
            <a:prstGeom prst="rect">
              <a:avLst/>
            </a:prstGeom>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02277" y="2972378"/>
              <a:ext cx="1217221" cy="914400"/>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61797" y="3978218"/>
              <a:ext cx="1217221" cy="914400"/>
            </a:xfrm>
            <a:prstGeom prst="rect">
              <a:avLst/>
            </a:prstGeom>
          </p:spPr>
        </p:pic>
        <p:pic>
          <p:nvPicPr>
            <p:cNvPr id="17" name="Picture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83506" y="1966538"/>
              <a:ext cx="1217221" cy="914400"/>
            </a:xfrm>
            <a:prstGeom prst="rect">
              <a:avLst/>
            </a:prstGeom>
          </p:spPr>
        </p:pic>
        <p:pic>
          <p:nvPicPr>
            <p:cNvPr id="18" name="Picture 17"/>
            <p:cNvPicPr>
              <a:picLocks/>
            </p:cNvPicPr>
            <p:nvPr/>
          </p:nvPicPr>
          <p:blipFill>
            <a:blip r:embed="rId13">
              <a:extLst>
                <a:ext uri="{28A0092B-C50C-407E-A947-70E740481C1C}">
                  <a14:useLocalDpi xmlns:a14="http://schemas.microsoft.com/office/drawing/2010/main" val="0"/>
                </a:ext>
              </a:extLst>
            </a:blip>
            <a:stretch>
              <a:fillRect/>
            </a:stretch>
          </p:blipFill>
          <p:spPr>
            <a:xfrm>
              <a:off x="1381637" y="3978218"/>
              <a:ext cx="1216152" cy="914400"/>
            </a:xfrm>
            <a:prstGeom prst="rect">
              <a:avLst/>
            </a:prstGeom>
          </p:spPr>
        </p:pic>
        <p:pic>
          <p:nvPicPr>
            <p:cNvPr id="20" name="Picture 1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22117" y="2972378"/>
              <a:ext cx="1216152" cy="975774"/>
            </a:xfrm>
            <a:prstGeom prst="rect">
              <a:avLst/>
            </a:prstGeom>
          </p:spPr>
        </p:pic>
        <p:pic>
          <p:nvPicPr>
            <p:cNvPr id="21" name="Picture 2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222117" y="3978218"/>
              <a:ext cx="1216152" cy="926132"/>
            </a:xfrm>
            <a:prstGeom prst="rect">
              <a:avLst/>
            </a:prstGeom>
          </p:spPr>
        </p:pic>
        <p:pic>
          <p:nvPicPr>
            <p:cNvPr id="22" name="Picture 2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381637" y="2972378"/>
              <a:ext cx="1216152" cy="901760"/>
            </a:xfrm>
            <a:prstGeom prst="rect">
              <a:avLst/>
            </a:prstGeom>
          </p:spPr>
        </p:pic>
        <p:pic>
          <p:nvPicPr>
            <p:cNvPr id="23" name="Picture 2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784575" y="2972378"/>
              <a:ext cx="1216152" cy="905484"/>
            </a:xfrm>
            <a:prstGeom prst="rect">
              <a:avLst/>
            </a:prstGeom>
          </p:spPr>
        </p:pic>
        <p:pic>
          <p:nvPicPr>
            <p:cNvPr id="24" name="Picture 2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941957" y="1966538"/>
              <a:ext cx="1216152" cy="941093"/>
            </a:xfrm>
            <a:prstGeom prst="rect">
              <a:avLst/>
            </a:prstGeom>
          </p:spPr>
        </p:pic>
        <p:pic>
          <p:nvPicPr>
            <p:cNvPr id="25" name="Picture 24"/>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222117" y="1966538"/>
              <a:ext cx="1216152" cy="942616"/>
            </a:xfrm>
            <a:prstGeom prst="rect">
              <a:avLst/>
            </a:prstGeom>
          </p:spPr>
        </p:pic>
        <p:pic>
          <p:nvPicPr>
            <p:cNvPr id="26" name="Picture 25"/>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941957" y="3978218"/>
              <a:ext cx="1217927" cy="914400"/>
            </a:xfrm>
            <a:prstGeom prst="rect">
              <a:avLst/>
            </a:prstGeom>
          </p:spPr>
        </p:pic>
      </p:grpSp>
      <p:sp>
        <p:nvSpPr>
          <p:cNvPr id="4" name="Title 1"/>
          <p:cNvSpPr>
            <a:spLocks noGrp="1"/>
          </p:cNvSpPr>
          <p:nvPr>
            <p:ph type="title"/>
          </p:nvPr>
        </p:nvSpPr>
        <p:spPr>
          <a:xfrm>
            <a:off x="250573" y="236556"/>
            <a:ext cx="8599990" cy="511602"/>
          </a:xfrm>
        </p:spPr>
        <p:txBody>
          <a:bodyPr/>
          <a:lstStyle/>
          <a:p>
            <a:r>
              <a:rPr lang="en-US" altLang="zh-CN" dirty="0">
                <a:solidFill>
                  <a:schemeClr val="bg1"/>
                </a:solidFill>
              </a:rPr>
              <a:t>Implementation</a:t>
            </a:r>
            <a:endParaRPr lang="en-US" dirty="0">
              <a:solidFill>
                <a:schemeClr val="bg1"/>
              </a:solidFill>
            </a:endParaRPr>
          </a:p>
        </p:txBody>
      </p:sp>
      <p:sp>
        <p:nvSpPr>
          <p:cNvPr id="5" name="Content Placeholder 2"/>
          <p:cNvSpPr>
            <a:spLocks noGrp="1"/>
          </p:cNvSpPr>
          <p:nvPr>
            <p:ph idx="1"/>
          </p:nvPr>
        </p:nvSpPr>
        <p:spPr>
          <a:xfrm>
            <a:off x="350873" y="857250"/>
            <a:ext cx="8499689" cy="3775473"/>
          </a:xfrm>
        </p:spPr>
        <p:txBody>
          <a:bodyPr>
            <a:normAutofit/>
          </a:bodyPr>
          <a:lstStyle/>
          <a:p>
            <a:pPr>
              <a:lnSpc>
                <a:spcPct val="200000"/>
              </a:lnSpc>
            </a:pPr>
            <a:r>
              <a:rPr lang="en-US" altLang="zh-CN" sz="2000" dirty="0">
                <a:solidFill>
                  <a:schemeClr val="bg1"/>
                </a:solidFill>
              </a:rPr>
              <a:t>HW is similar to past work; uses an FMCW radio with antenna arrays</a:t>
            </a:r>
          </a:p>
          <a:p>
            <a:pPr>
              <a:lnSpc>
                <a:spcPct val="200000"/>
              </a:lnSpc>
            </a:pPr>
            <a:r>
              <a:rPr lang="en-US" altLang="zh-CN" sz="2000" dirty="0">
                <a:solidFill>
                  <a:schemeClr val="bg1"/>
                </a:solidFill>
              </a:rPr>
              <a:t>Model implemented with decomposition in PyTorch.</a:t>
            </a:r>
          </a:p>
          <a:p>
            <a:pPr>
              <a:lnSpc>
                <a:spcPct val="200000"/>
              </a:lnSpc>
            </a:pPr>
            <a:r>
              <a:rPr lang="en-US" altLang="zh-CN" sz="2000" dirty="0">
                <a:solidFill>
                  <a:schemeClr val="bg1"/>
                </a:solidFill>
              </a:rPr>
              <a:t>Collected 16 hours of data at 22 different places on our campus.</a:t>
            </a:r>
          </a:p>
          <a:p>
            <a:pPr>
              <a:lnSpc>
                <a:spcPct val="200000"/>
              </a:lnSpc>
            </a:pPr>
            <a:r>
              <a:rPr lang="en-US" altLang="zh-CN" sz="2000" dirty="0">
                <a:solidFill>
                  <a:schemeClr val="bg1"/>
                </a:solidFill>
              </a:rPr>
              <a:t>Model training takes 2 days with 4 GPUs.</a:t>
            </a:r>
          </a:p>
          <a:p>
            <a:pPr>
              <a:lnSpc>
                <a:spcPct val="200000"/>
              </a:lnSpc>
            </a:pPr>
            <a:endParaRPr lang="en-US" altLang="zh-CN" sz="2000" dirty="0">
              <a:solidFill>
                <a:schemeClr val="bg1"/>
              </a:solidFill>
            </a:endParaRPr>
          </a:p>
          <a:p>
            <a:pPr>
              <a:lnSpc>
                <a:spcPct val="200000"/>
              </a:lnSpc>
            </a:pPr>
            <a:endParaRPr lang="en-US" sz="2000" dirty="0">
              <a:solidFill>
                <a:schemeClr val="bg1"/>
              </a:solidFill>
            </a:endParaRPr>
          </a:p>
        </p:txBody>
      </p:sp>
    </p:spTree>
    <p:extLst>
      <p:ext uri="{BB962C8B-B14F-4D97-AF65-F5344CB8AC3E}">
        <p14:creationId xmlns:p14="http://schemas.microsoft.com/office/powerpoint/2010/main" val="10268364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27"/>
                                        </p:tgtEl>
                                      </p:cBhvr>
                                    </p:animEffect>
                                    <p:set>
                                      <p:cBhvr>
                                        <p:cTn id="19" dur="1" fill="hold">
                                          <p:stCondLst>
                                            <p:cond delay="499"/>
                                          </p:stCondLst>
                                        </p:cTn>
                                        <p:tgtEl>
                                          <p:spTgt spid="27"/>
                                        </p:tgtEl>
                                        <p:attrNameLst>
                                          <p:attrName>style.visibility</p:attrName>
                                        </p:attrNameLst>
                                      </p:cBhvr>
                                      <p:to>
                                        <p:strVal val="hidden"/>
                                      </p:to>
                                    </p:set>
                                  </p:childTnLst>
                                </p:cTn>
                              </p:par>
                              <p:par>
                                <p:cTn id="20" presetID="1" presetClass="entr" presetSubtype="0" fill="hold" grpId="0" nodeType="with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0573" y="236556"/>
            <a:ext cx="8599990" cy="511602"/>
          </a:xfrm>
        </p:spPr>
        <p:txBody>
          <a:bodyPr/>
          <a:lstStyle/>
          <a:p>
            <a:r>
              <a:rPr lang="en-US" dirty="0">
                <a:solidFill>
                  <a:schemeClr val="bg1"/>
                </a:solidFill>
              </a:rPr>
              <a:t>How Accurate is the Skeleton?</a:t>
            </a:r>
          </a:p>
        </p:txBody>
      </p:sp>
      <p:grpSp>
        <p:nvGrpSpPr>
          <p:cNvPr id="57" name="Group 56"/>
          <p:cNvGrpSpPr/>
          <p:nvPr/>
        </p:nvGrpSpPr>
        <p:grpSpPr>
          <a:xfrm>
            <a:off x="2300730" y="1836859"/>
            <a:ext cx="945879" cy="2266620"/>
            <a:chOff x="2300730" y="1836859"/>
            <a:chExt cx="945879" cy="226662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1535" y="1853748"/>
              <a:ext cx="925074" cy="2248571"/>
            </a:xfrm>
            <a:prstGeom prst="rect">
              <a:avLst/>
            </a:prstGeom>
          </p:spPr>
        </p:pic>
        <p:grpSp>
          <p:nvGrpSpPr>
            <p:cNvPr id="9" name="Group 8"/>
            <p:cNvGrpSpPr/>
            <p:nvPr/>
          </p:nvGrpSpPr>
          <p:grpSpPr>
            <a:xfrm>
              <a:off x="2300730" y="1836859"/>
              <a:ext cx="940261" cy="2266620"/>
              <a:chOff x="2300730" y="1836859"/>
              <a:chExt cx="940261" cy="2266620"/>
            </a:xfrm>
          </p:grpSpPr>
          <p:sp>
            <p:nvSpPr>
              <p:cNvPr id="21" name="Oval 20"/>
              <p:cNvSpPr/>
              <p:nvPr/>
            </p:nvSpPr>
            <p:spPr>
              <a:xfrm>
                <a:off x="2603151" y="1836859"/>
                <a:ext cx="91440" cy="914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920590" y="2145972"/>
                <a:ext cx="91440" cy="914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2539580" y="2142993"/>
                <a:ext cx="91440" cy="914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2717121" y="2140649"/>
                <a:ext cx="91440" cy="914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3072613" y="2534949"/>
                <a:ext cx="91440" cy="914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2833362" y="2889770"/>
                <a:ext cx="91440" cy="914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440988" y="2514178"/>
                <a:ext cx="91440" cy="914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2584467" y="2887108"/>
                <a:ext cx="91440" cy="914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2567141" y="4012039"/>
                <a:ext cx="91440" cy="914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2300730" y="2811802"/>
                <a:ext cx="91440" cy="914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2687887" y="3395061"/>
                <a:ext cx="91440" cy="914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3149551" y="2911575"/>
                <a:ext cx="91440" cy="914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2782435" y="3399785"/>
                <a:ext cx="91440" cy="914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2965625" y="3776584"/>
                <a:ext cx="91440" cy="914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0" name="TextBox 19"/>
          <p:cNvSpPr txBox="1"/>
          <p:nvPr/>
        </p:nvSpPr>
        <p:spPr>
          <a:xfrm>
            <a:off x="1666005" y="4110060"/>
            <a:ext cx="2121093" cy="369332"/>
          </a:xfrm>
          <a:prstGeom prst="rect">
            <a:avLst/>
          </a:prstGeom>
          <a:noFill/>
        </p:spPr>
        <p:txBody>
          <a:bodyPr wrap="none" rtlCol="0">
            <a:spAutoFit/>
          </a:bodyPr>
          <a:lstStyle/>
          <a:p>
            <a:r>
              <a:rPr lang="en-US" sz="1800">
                <a:solidFill>
                  <a:schemeClr val="bg1"/>
                </a:solidFill>
              </a:rPr>
              <a:t>Predicted Skeleton</a:t>
            </a:r>
            <a:endParaRPr lang="en-US" sz="1800" dirty="0">
              <a:solidFill>
                <a:schemeClr val="bg1"/>
              </a:solidFill>
            </a:endParaRPr>
          </a:p>
        </p:txBody>
      </p:sp>
      <p:grpSp>
        <p:nvGrpSpPr>
          <p:cNvPr id="58" name="Group 57"/>
          <p:cNvGrpSpPr/>
          <p:nvPr/>
        </p:nvGrpSpPr>
        <p:grpSpPr>
          <a:xfrm>
            <a:off x="5714124" y="1853748"/>
            <a:ext cx="940261" cy="2266620"/>
            <a:chOff x="5714124" y="1853748"/>
            <a:chExt cx="940261" cy="2266620"/>
          </a:xfrm>
        </p:grpSpPr>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3911" y="1870637"/>
              <a:ext cx="925074" cy="2248571"/>
            </a:xfrm>
            <a:prstGeom prst="rect">
              <a:avLst/>
            </a:prstGeom>
          </p:spPr>
        </p:pic>
        <p:grpSp>
          <p:nvGrpSpPr>
            <p:cNvPr id="6" name="Group 5"/>
            <p:cNvGrpSpPr/>
            <p:nvPr/>
          </p:nvGrpSpPr>
          <p:grpSpPr>
            <a:xfrm>
              <a:off x="5714124" y="1853748"/>
              <a:ext cx="940261" cy="2266620"/>
              <a:chOff x="7014113" y="1853748"/>
              <a:chExt cx="940261" cy="2266620"/>
            </a:xfrm>
          </p:grpSpPr>
          <p:sp>
            <p:nvSpPr>
              <p:cNvPr id="37" name="Oval 36"/>
              <p:cNvSpPr/>
              <p:nvPr/>
            </p:nvSpPr>
            <p:spPr>
              <a:xfrm>
                <a:off x="7316534" y="1853748"/>
                <a:ext cx="91440" cy="914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7633973" y="2162861"/>
                <a:ext cx="91440" cy="914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7252963" y="2159882"/>
                <a:ext cx="91440" cy="914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7430504" y="2157538"/>
                <a:ext cx="91440" cy="914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7785996" y="2551838"/>
                <a:ext cx="91440" cy="914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7546745" y="2906659"/>
                <a:ext cx="91440" cy="914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7154371" y="2531067"/>
                <a:ext cx="91440" cy="914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7297850" y="2903997"/>
                <a:ext cx="91440" cy="914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7280524" y="4028928"/>
                <a:ext cx="91440" cy="914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7014113" y="2828691"/>
                <a:ext cx="91440" cy="914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7401270" y="3411950"/>
                <a:ext cx="91440" cy="914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7862934" y="2928464"/>
                <a:ext cx="91440" cy="914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7495818" y="3416674"/>
                <a:ext cx="91440" cy="914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7679008" y="3793473"/>
                <a:ext cx="91440" cy="914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1" name="TextBox 50"/>
          <p:cNvSpPr txBox="1"/>
          <p:nvPr/>
        </p:nvSpPr>
        <p:spPr>
          <a:xfrm>
            <a:off x="5032449" y="4110060"/>
            <a:ext cx="2505942" cy="369332"/>
          </a:xfrm>
          <a:prstGeom prst="rect">
            <a:avLst/>
          </a:prstGeom>
          <a:noFill/>
        </p:spPr>
        <p:txBody>
          <a:bodyPr wrap="none" rtlCol="0">
            <a:spAutoFit/>
          </a:bodyPr>
          <a:lstStyle/>
          <a:p>
            <a:r>
              <a:rPr lang="en-US" sz="1800">
                <a:solidFill>
                  <a:schemeClr val="bg1"/>
                </a:solidFill>
              </a:rPr>
              <a:t>Ground Truth Skeleton</a:t>
            </a:r>
            <a:endParaRPr lang="en-US" sz="1800" dirty="0">
              <a:solidFill>
                <a:schemeClr val="bg1"/>
              </a:solidFill>
            </a:endParaRPr>
          </a:p>
        </p:txBody>
      </p:sp>
      <p:sp>
        <p:nvSpPr>
          <p:cNvPr id="52" name="Content Placeholder 2"/>
          <p:cNvSpPr>
            <a:spLocks noGrp="1"/>
          </p:cNvSpPr>
          <p:nvPr>
            <p:ph idx="1"/>
          </p:nvPr>
        </p:nvSpPr>
        <p:spPr>
          <a:xfrm>
            <a:off x="644311" y="835289"/>
            <a:ext cx="8499689" cy="839468"/>
          </a:xfrm>
        </p:spPr>
        <p:txBody>
          <a:bodyPr>
            <a:normAutofit/>
          </a:bodyPr>
          <a:lstStyle/>
          <a:p>
            <a:pPr marL="0" indent="0">
              <a:lnSpc>
                <a:spcPct val="200000"/>
              </a:lnSpc>
              <a:buNone/>
            </a:pPr>
            <a:r>
              <a:rPr lang="en-US" dirty="0">
                <a:solidFill>
                  <a:schemeClr val="bg1"/>
                </a:solidFill>
              </a:rPr>
              <a:t>Metric: Keypoint localization error</a:t>
            </a:r>
          </a:p>
        </p:txBody>
      </p:sp>
      <p:cxnSp>
        <p:nvCxnSpPr>
          <p:cNvPr id="53" name="Straight Connector 52"/>
          <p:cNvCxnSpPr>
            <a:stCxn id="21" idx="6"/>
            <a:endCxn id="37" idx="2"/>
          </p:cNvCxnSpPr>
          <p:nvPr/>
        </p:nvCxnSpPr>
        <p:spPr>
          <a:xfrm>
            <a:off x="2694591" y="1882579"/>
            <a:ext cx="3321954" cy="16889"/>
          </a:xfrm>
          <a:prstGeom prst="line">
            <a:avLst/>
          </a:prstGeom>
          <a:ln w="19050">
            <a:solidFill>
              <a:schemeClr val="bg1"/>
            </a:solidFill>
            <a:prstDash val="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2659420" y="4058032"/>
            <a:ext cx="3321954" cy="16889"/>
          </a:xfrm>
          <a:prstGeom prst="line">
            <a:avLst/>
          </a:prstGeom>
          <a:ln w="19050">
            <a:solidFill>
              <a:schemeClr val="bg1"/>
            </a:solidFill>
            <a:prstDash val="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3233178" y="2960985"/>
            <a:ext cx="3321954" cy="16889"/>
          </a:xfrm>
          <a:prstGeom prst="line">
            <a:avLst/>
          </a:prstGeom>
          <a:ln w="19050">
            <a:solidFill>
              <a:schemeClr val="bg1"/>
            </a:solidFill>
            <a:prstDash val="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2539580" y="2563780"/>
            <a:ext cx="3321954" cy="16889"/>
          </a:xfrm>
          <a:prstGeom prst="line">
            <a:avLst/>
          </a:prstGeom>
          <a:ln w="19050">
            <a:solidFill>
              <a:schemeClr val="bg1"/>
            </a:solidFill>
            <a:prstDash val="dash"/>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15058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nodeType="click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barn(outVertical)">
                                      <p:cBhvr>
                                        <p:cTn id="21" dur="500"/>
                                        <p:tgtEl>
                                          <p:spTgt spid="53"/>
                                        </p:tgtEl>
                                      </p:cBhvr>
                                    </p:animEffect>
                                  </p:childTnLst>
                                </p:cTn>
                              </p:par>
                              <p:par>
                                <p:cTn id="22" presetID="16" presetClass="entr" presetSubtype="37" fill="hold" nodeType="with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barn(outVertical)">
                                      <p:cBhvr>
                                        <p:cTn id="24" dur="500"/>
                                        <p:tgtEl>
                                          <p:spTgt spid="56"/>
                                        </p:tgtEl>
                                      </p:cBhvr>
                                    </p:animEffect>
                                  </p:childTnLst>
                                </p:cTn>
                              </p:par>
                              <p:par>
                                <p:cTn id="25" presetID="16" presetClass="entr" presetSubtype="37"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barn(outVertical)">
                                      <p:cBhvr>
                                        <p:cTn id="27" dur="500"/>
                                        <p:tgtEl>
                                          <p:spTgt spid="55"/>
                                        </p:tgtEl>
                                      </p:cBhvr>
                                    </p:animEffect>
                                  </p:childTnLst>
                                </p:cTn>
                              </p:par>
                              <p:par>
                                <p:cTn id="28" presetID="16" presetClass="entr" presetSubtype="37" fill="hold" nodeType="withEffect">
                                  <p:stCondLst>
                                    <p:cond delay="0"/>
                                  </p:stCondLst>
                                  <p:childTnLst>
                                    <p:set>
                                      <p:cBhvr>
                                        <p:cTn id="29" dur="1" fill="hold">
                                          <p:stCondLst>
                                            <p:cond delay="0"/>
                                          </p:stCondLst>
                                        </p:cTn>
                                        <p:tgtEl>
                                          <p:spTgt spid="54"/>
                                        </p:tgtEl>
                                        <p:attrNameLst>
                                          <p:attrName>style.visibility</p:attrName>
                                        </p:attrNameLst>
                                      </p:cBhvr>
                                      <p:to>
                                        <p:strVal val="visible"/>
                                      </p:to>
                                    </p:set>
                                    <p:animEffect transition="in" filter="barn(outVertical)">
                                      <p:cBhvr>
                                        <p:cTn id="3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1" grpId="0"/>
      <p:bldP spid="52"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0573" y="236556"/>
            <a:ext cx="8599990" cy="511602"/>
          </a:xfrm>
        </p:spPr>
        <p:txBody>
          <a:bodyPr/>
          <a:lstStyle/>
          <a:p>
            <a:r>
              <a:rPr lang="en-US" dirty="0">
                <a:solidFill>
                  <a:schemeClr val="bg1"/>
                </a:solidFill>
              </a:rPr>
              <a:t>Skeleton Accuracy for Different Keypoints</a:t>
            </a:r>
          </a:p>
        </p:txBody>
      </p:sp>
      <p:grpSp>
        <p:nvGrpSpPr>
          <p:cNvPr id="18" name="Group 17"/>
          <p:cNvGrpSpPr/>
          <p:nvPr/>
        </p:nvGrpSpPr>
        <p:grpSpPr>
          <a:xfrm>
            <a:off x="146398" y="910201"/>
            <a:ext cx="9107424" cy="3749040"/>
            <a:chOff x="146398" y="910201"/>
            <a:chExt cx="9107424" cy="374904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398" y="910201"/>
              <a:ext cx="9107424" cy="374904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2663" y="3422754"/>
              <a:ext cx="695484" cy="73152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0044" y="3422753"/>
              <a:ext cx="741921" cy="73152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23862" y="3422753"/>
              <a:ext cx="675754" cy="731520"/>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92612" y="3469053"/>
              <a:ext cx="712099" cy="731520"/>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61017" y="3366038"/>
              <a:ext cx="483326" cy="822960"/>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18508" y="3366038"/>
              <a:ext cx="833480" cy="914400"/>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62109" y="3331313"/>
              <a:ext cx="806570" cy="914400"/>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03395" y="3567981"/>
              <a:ext cx="731520" cy="677732"/>
            </a:xfrm>
            <a:prstGeom prst="rect">
              <a:avLst/>
            </a:prstGeom>
          </p:spPr>
        </p:pic>
      </p:grpSp>
      <p:grpSp>
        <p:nvGrpSpPr>
          <p:cNvPr id="6" name="Group 5"/>
          <p:cNvGrpSpPr/>
          <p:nvPr/>
        </p:nvGrpSpPr>
        <p:grpSpPr>
          <a:xfrm>
            <a:off x="2159055" y="2131205"/>
            <a:ext cx="918442" cy="2494030"/>
            <a:chOff x="2159055" y="2131205"/>
            <a:chExt cx="918442" cy="2494030"/>
          </a:xfrm>
        </p:grpSpPr>
        <p:sp>
          <p:nvSpPr>
            <p:cNvPr id="5" name="Rectangle 4"/>
            <p:cNvSpPr/>
            <p:nvPr/>
          </p:nvSpPr>
          <p:spPr>
            <a:xfrm>
              <a:off x="2159055" y="2131205"/>
              <a:ext cx="918442" cy="21145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159055" y="4316316"/>
              <a:ext cx="918442" cy="308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3108600" y="2131205"/>
            <a:ext cx="967602" cy="2494030"/>
            <a:chOff x="2109895" y="2131205"/>
            <a:chExt cx="967602" cy="2494030"/>
          </a:xfrm>
        </p:grpSpPr>
        <p:sp>
          <p:nvSpPr>
            <p:cNvPr id="19" name="Rectangle 18"/>
            <p:cNvSpPr/>
            <p:nvPr/>
          </p:nvSpPr>
          <p:spPr>
            <a:xfrm>
              <a:off x="2109895" y="2131205"/>
              <a:ext cx="918442" cy="21145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159055" y="4316316"/>
              <a:ext cx="918442" cy="308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4091347" y="1238865"/>
            <a:ext cx="4443568" cy="3386370"/>
            <a:chOff x="2159055" y="1238865"/>
            <a:chExt cx="4443568" cy="3386370"/>
          </a:xfrm>
        </p:grpSpPr>
        <p:sp>
          <p:nvSpPr>
            <p:cNvPr id="22" name="Rectangle 21"/>
            <p:cNvSpPr/>
            <p:nvPr/>
          </p:nvSpPr>
          <p:spPr>
            <a:xfrm>
              <a:off x="2159055" y="1238865"/>
              <a:ext cx="4443568" cy="30068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2159055" y="4316316"/>
              <a:ext cx="4315234" cy="308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1293808" y="2125538"/>
            <a:ext cx="918442" cy="2494030"/>
            <a:chOff x="2159055" y="2131205"/>
            <a:chExt cx="918442" cy="2494030"/>
          </a:xfrm>
        </p:grpSpPr>
        <p:sp>
          <p:nvSpPr>
            <p:cNvPr id="25" name="Rectangle 24"/>
            <p:cNvSpPr/>
            <p:nvPr/>
          </p:nvSpPr>
          <p:spPr>
            <a:xfrm>
              <a:off x="2159055" y="2131205"/>
              <a:ext cx="918442" cy="21145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2159055" y="4316316"/>
              <a:ext cx="918442" cy="308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737182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7"/>
                                        </p:tgtEl>
                                      </p:cBhvr>
                                    </p:animEffect>
                                    <p:set>
                                      <p:cBhvr>
                                        <p:cTn id="17" dur="1" fill="hold">
                                          <p:stCondLst>
                                            <p:cond delay="499"/>
                                          </p:stCondLst>
                                        </p:cTn>
                                        <p:tgtEl>
                                          <p:spTgt spid="17"/>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21"/>
                                        </p:tgtEl>
                                      </p:cBhvr>
                                    </p:animEffect>
                                    <p:set>
                                      <p:cBhvr>
                                        <p:cTn id="20"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21186" y="236556"/>
            <a:ext cx="9441456" cy="511602"/>
          </a:xfrm>
        </p:spPr>
        <p:txBody>
          <a:bodyPr/>
          <a:lstStyle/>
          <a:p>
            <a:r>
              <a:rPr lang="en-US" dirty="0">
                <a:solidFill>
                  <a:schemeClr val="bg1"/>
                </a:solidFill>
              </a:rPr>
              <a:t>Skeleton Accuracy vs. Number of People</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1318" y="941635"/>
            <a:ext cx="5778500" cy="3975100"/>
          </a:xfrm>
          <a:prstGeom prst="rect">
            <a:avLst/>
          </a:prstGeom>
        </p:spPr>
      </p:pic>
      <p:grpSp>
        <p:nvGrpSpPr>
          <p:cNvPr id="5" name="Group 4"/>
          <p:cNvGrpSpPr/>
          <p:nvPr/>
        </p:nvGrpSpPr>
        <p:grpSpPr>
          <a:xfrm>
            <a:off x="2693620" y="1151467"/>
            <a:ext cx="4621579" cy="3811319"/>
            <a:chOff x="2159055" y="1238865"/>
            <a:chExt cx="4443568" cy="3373307"/>
          </a:xfrm>
        </p:grpSpPr>
        <p:sp>
          <p:nvSpPr>
            <p:cNvPr id="6" name="Rectangle 5"/>
            <p:cNvSpPr/>
            <p:nvPr/>
          </p:nvSpPr>
          <p:spPr>
            <a:xfrm>
              <a:off x="2159055" y="1238865"/>
              <a:ext cx="4443568" cy="30068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159055" y="4303253"/>
              <a:ext cx="4315234" cy="308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960917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nodeType="clickEffect">
                                  <p:stCondLst>
                                    <p:cond delay="0"/>
                                  </p:stCondLst>
                                  <p:childTnLst>
                                    <p:animEffect transition="out" filter="wipe(left)">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21186" y="236556"/>
            <a:ext cx="9441456" cy="511602"/>
          </a:xfrm>
        </p:spPr>
        <p:txBody>
          <a:bodyPr/>
          <a:lstStyle/>
          <a:p>
            <a:r>
              <a:rPr lang="en-US" dirty="0">
                <a:solidFill>
                  <a:schemeClr val="bg1"/>
                </a:solidFill>
              </a:rPr>
              <a:t>When will RF-Pose3D fail?</a:t>
            </a:r>
          </a:p>
        </p:txBody>
      </p:sp>
      <p:grpSp>
        <p:nvGrpSpPr>
          <p:cNvPr id="14" name="Group 13"/>
          <p:cNvGrpSpPr/>
          <p:nvPr/>
        </p:nvGrpSpPr>
        <p:grpSpPr>
          <a:xfrm>
            <a:off x="4599542" y="1473421"/>
            <a:ext cx="3652803" cy="1392865"/>
            <a:chOff x="494093" y="1375150"/>
            <a:chExt cx="3652803" cy="1392865"/>
          </a:xfrm>
        </p:grpSpPr>
        <p:pic>
          <p:nvPicPr>
            <p:cNvPr id="2" name="Picture 1"/>
            <p:cNvPicPr>
              <a:picLocks/>
            </p:cNvPicPr>
            <p:nvPr/>
          </p:nvPicPr>
          <p:blipFill>
            <a:blip r:embed="rId3">
              <a:extLst>
                <a:ext uri="{28A0092B-C50C-407E-A947-70E740481C1C}">
                  <a14:useLocalDpi xmlns:a14="http://schemas.microsoft.com/office/drawing/2010/main" val="0"/>
                </a:ext>
              </a:extLst>
            </a:blip>
            <a:stretch>
              <a:fillRect/>
            </a:stretch>
          </p:blipFill>
          <p:spPr>
            <a:xfrm>
              <a:off x="494093" y="1396415"/>
              <a:ext cx="1828800" cy="13716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8096" y="1375150"/>
              <a:ext cx="1828800" cy="1392865"/>
            </a:xfrm>
            <a:prstGeom prst="rect">
              <a:avLst/>
            </a:prstGeom>
          </p:spPr>
        </p:pic>
      </p:grpSp>
      <p:grpSp>
        <p:nvGrpSpPr>
          <p:cNvPr id="15" name="Group 14"/>
          <p:cNvGrpSpPr/>
          <p:nvPr/>
        </p:nvGrpSpPr>
        <p:grpSpPr>
          <a:xfrm>
            <a:off x="530985" y="3309032"/>
            <a:ext cx="3649020" cy="1371600"/>
            <a:chOff x="4732536" y="2768015"/>
            <a:chExt cx="3649020" cy="137160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2536" y="2768015"/>
              <a:ext cx="1825323" cy="137160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51017" y="2768015"/>
              <a:ext cx="1830539" cy="1371600"/>
            </a:xfrm>
            <a:prstGeom prst="rect">
              <a:avLst/>
            </a:prstGeom>
          </p:spPr>
        </p:pic>
      </p:grpSp>
      <p:sp>
        <p:nvSpPr>
          <p:cNvPr id="8" name="Content Placeholder 2"/>
          <p:cNvSpPr>
            <a:spLocks noGrp="1"/>
          </p:cNvSpPr>
          <p:nvPr>
            <p:ph idx="1"/>
          </p:nvPr>
        </p:nvSpPr>
        <p:spPr>
          <a:xfrm>
            <a:off x="530985" y="894157"/>
            <a:ext cx="3042322" cy="454530"/>
          </a:xfrm>
        </p:spPr>
        <p:txBody>
          <a:bodyPr>
            <a:noAutofit/>
          </a:bodyPr>
          <a:lstStyle/>
          <a:p>
            <a:pPr marL="0" indent="0">
              <a:lnSpc>
                <a:spcPct val="100000"/>
              </a:lnSpc>
              <a:buNone/>
            </a:pPr>
            <a:r>
              <a:rPr lang="en-US" sz="2000" dirty="0">
                <a:solidFill>
                  <a:schemeClr val="bg1"/>
                </a:solidFill>
              </a:rPr>
              <a:t>It works well with: </a:t>
            </a:r>
          </a:p>
        </p:txBody>
      </p:sp>
      <p:grpSp>
        <p:nvGrpSpPr>
          <p:cNvPr id="12" name="Group 11"/>
          <p:cNvGrpSpPr/>
          <p:nvPr/>
        </p:nvGrpSpPr>
        <p:grpSpPr>
          <a:xfrm>
            <a:off x="530985" y="1494686"/>
            <a:ext cx="3646582" cy="1371600"/>
            <a:chOff x="1828800" y="3657600"/>
            <a:chExt cx="3646582" cy="1371600"/>
          </a:xfrm>
        </p:grpSpPr>
        <p:pic>
          <p:nvPicPr>
            <p:cNvPr id="7" name="Picture 6"/>
            <p:cNvPicPr>
              <a:picLocks/>
            </p:cNvPicPr>
            <p:nvPr/>
          </p:nvPicPr>
          <p:blipFill>
            <a:blip r:embed="rId7">
              <a:extLst>
                <a:ext uri="{28A0092B-C50C-407E-A947-70E740481C1C}">
                  <a14:useLocalDpi xmlns:a14="http://schemas.microsoft.com/office/drawing/2010/main" val="0"/>
                </a:ext>
              </a:extLst>
            </a:blip>
            <a:stretch>
              <a:fillRect/>
            </a:stretch>
          </p:blipFill>
          <p:spPr>
            <a:xfrm>
              <a:off x="1828800" y="3657600"/>
              <a:ext cx="1828800" cy="1371600"/>
            </a:xfrm>
            <a:prstGeom prst="rect">
              <a:avLst/>
            </a:prstGeom>
          </p:spPr>
        </p:pic>
        <p:pic>
          <p:nvPicPr>
            <p:cNvPr id="11" name="Picture 10"/>
            <p:cNvPicPr>
              <a:picLocks/>
            </p:cNvPicPr>
            <p:nvPr/>
          </p:nvPicPr>
          <p:blipFill>
            <a:blip r:embed="rId8">
              <a:extLst>
                <a:ext uri="{28A0092B-C50C-407E-A947-70E740481C1C}">
                  <a14:useLocalDpi xmlns:a14="http://schemas.microsoft.com/office/drawing/2010/main" val="0"/>
                </a:ext>
              </a:extLst>
            </a:blip>
            <a:stretch>
              <a:fillRect/>
            </a:stretch>
          </p:blipFill>
          <p:spPr>
            <a:xfrm>
              <a:off x="3646582" y="3657600"/>
              <a:ext cx="1828800" cy="1371600"/>
            </a:xfrm>
            <a:prstGeom prst="rect">
              <a:avLst/>
            </a:prstGeom>
          </p:spPr>
        </p:pic>
      </p:grpSp>
      <p:grpSp>
        <p:nvGrpSpPr>
          <p:cNvPr id="13" name="Group 12"/>
          <p:cNvGrpSpPr/>
          <p:nvPr/>
        </p:nvGrpSpPr>
        <p:grpSpPr>
          <a:xfrm>
            <a:off x="4599542" y="3309032"/>
            <a:ext cx="3652803" cy="1371600"/>
            <a:chOff x="4599542" y="3309032"/>
            <a:chExt cx="3652803" cy="1371600"/>
          </a:xfrm>
        </p:grpSpPr>
        <p:pic>
          <p:nvPicPr>
            <p:cNvPr id="9" name="Picture 8"/>
            <p:cNvPicPr>
              <a:picLocks/>
            </p:cNvPicPr>
            <p:nvPr/>
          </p:nvPicPr>
          <p:blipFill>
            <a:blip r:embed="rId9">
              <a:extLst>
                <a:ext uri="{28A0092B-C50C-407E-A947-70E740481C1C}">
                  <a14:useLocalDpi xmlns:a14="http://schemas.microsoft.com/office/drawing/2010/main" val="0"/>
                </a:ext>
              </a:extLst>
            </a:blip>
            <a:stretch>
              <a:fillRect/>
            </a:stretch>
          </p:blipFill>
          <p:spPr>
            <a:xfrm>
              <a:off x="6423545" y="3309032"/>
              <a:ext cx="1828800" cy="1371600"/>
            </a:xfrm>
            <a:prstGeom prst="rect">
              <a:avLst/>
            </a:prstGeom>
          </p:spPr>
        </p:pic>
        <p:pic>
          <p:nvPicPr>
            <p:cNvPr id="10" name="Picture 9"/>
            <p:cNvPicPr>
              <a:picLocks/>
            </p:cNvPicPr>
            <p:nvPr/>
          </p:nvPicPr>
          <p:blipFill>
            <a:blip r:embed="rId10">
              <a:extLst>
                <a:ext uri="{28A0092B-C50C-407E-A947-70E740481C1C}">
                  <a14:useLocalDpi xmlns:a14="http://schemas.microsoft.com/office/drawing/2010/main" val="0"/>
                </a:ext>
              </a:extLst>
            </a:blip>
            <a:stretch>
              <a:fillRect/>
            </a:stretch>
          </p:blipFill>
          <p:spPr>
            <a:xfrm>
              <a:off x="4599542" y="3309032"/>
              <a:ext cx="1828800" cy="1371600"/>
            </a:xfrm>
            <a:prstGeom prst="rect">
              <a:avLst/>
            </a:prstGeom>
          </p:spPr>
        </p:pic>
      </p:grpSp>
    </p:spTree>
    <p:extLst>
      <p:ext uri="{BB962C8B-B14F-4D97-AF65-F5344CB8AC3E}">
        <p14:creationId xmlns:p14="http://schemas.microsoft.com/office/powerpoint/2010/main" val="7573567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21186" y="236556"/>
            <a:ext cx="9441456" cy="511602"/>
          </a:xfrm>
        </p:spPr>
        <p:txBody>
          <a:bodyPr/>
          <a:lstStyle/>
          <a:p>
            <a:r>
              <a:rPr lang="en-US" dirty="0">
                <a:solidFill>
                  <a:schemeClr val="bg1"/>
                </a:solidFill>
              </a:rPr>
              <a:t>When will RF-Pose3D fail?</a:t>
            </a:r>
          </a:p>
        </p:txBody>
      </p:sp>
      <p:sp>
        <p:nvSpPr>
          <p:cNvPr id="8" name="Content Placeholder 2"/>
          <p:cNvSpPr>
            <a:spLocks noGrp="1"/>
          </p:cNvSpPr>
          <p:nvPr>
            <p:ph idx="1"/>
          </p:nvPr>
        </p:nvSpPr>
        <p:spPr>
          <a:xfrm>
            <a:off x="494093" y="910483"/>
            <a:ext cx="3042322" cy="565777"/>
          </a:xfrm>
        </p:spPr>
        <p:txBody>
          <a:bodyPr>
            <a:noAutofit/>
          </a:bodyPr>
          <a:lstStyle/>
          <a:p>
            <a:pPr marL="0" indent="0">
              <a:lnSpc>
                <a:spcPct val="100000"/>
              </a:lnSpc>
              <a:buNone/>
            </a:pPr>
            <a:r>
              <a:rPr lang="en-US" sz="2000">
                <a:solidFill>
                  <a:schemeClr val="bg1"/>
                </a:solidFill>
              </a:rPr>
              <a:t>It fails when:</a:t>
            </a:r>
            <a:endParaRPr lang="en-US" sz="2000" dirty="0">
              <a:solidFill>
                <a:schemeClr val="bg1"/>
              </a:solidFill>
            </a:endParaRPr>
          </a:p>
        </p:txBody>
      </p:sp>
      <p:grpSp>
        <p:nvGrpSpPr>
          <p:cNvPr id="11" name="Group 10"/>
          <p:cNvGrpSpPr/>
          <p:nvPr/>
        </p:nvGrpSpPr>
        <p:grpSpPr>
          <a:xfrm>
            <a:off x="738131" y="1638585"/>
            <a:ext cx="3657600" cy="1371600"/>
            <a:chOff x="1707615" y="2074844"/>
            <a:chExt cx="3657600" cy="1371600"/>
          </a:xfrm>
        </p:grpSpPr>
        <p:pic>
          <p:nvPicPr>
            <p:cNvPr id="9" name="Picture 8"/>
            <p:cNvPicPr>
              <a:picLocks/>
            </p:cNvPicPr>
            <p:nvPr/>
          </p:nvPicPr>
          <p:blipFill>
            <a:blip r:embed="rId3">
              <a:extLst>
                <a:ext uri="{28A0092B-C50C-407E-A947-70E740481C1C}">
                  <a14:useLocalDpi xmlns:a14="http://schemas.microsoft.com/office/drawing/2010/main" val="0"/>
                </a:ext>
              </a:extLst>
            </a:blip>
            <a:stretch>
              <a:fillRect/>
            </a:stretch>
          </p:blipFill>
          <p:spPr>
            <a:xfrm>
              <a:off x="1707615" y="2074844"/>
              <a:ext cx="1828800" cy="1371600"/>
            </a:xfrm>
            <a:prstGeom prst="rect">
              <a:avLst/>
            </a:prstGeom>
          </p:spPr>
        </p:pic>
        <p:pic>
          <p:nvPicPr>
            <p:cNvPr id="10" name="Picture 9"/>
            <p:cNvPicPr>
              <a:picLocks/>
            </p:cNvPicPr>
            <p:nvPr/>
          </p:nvPicPr>
          <p:blipFill>
            <a:blip r:embed="rId4">
              <a:extLst>
                <a:ext uri="{28A0092B-C50C-407E-A947-70E740481C1C}">
                  <a14:useLocalDpi xmlns:a14="http://schemas.microsoft.com/office/drawing/2010/main" val="0"/>
                </a:ext>
              </a:extLst>
            </a:blip>
            <a:stretch>
              <a:fillRect/>
            </a:stretch>
          </p:blipFill>
          <p:spPr>
            <a:xfrm>
              <a:off x="3536415" y="2074844"/>
              <a:ext cx="1828800" cy="1371600"/>
            </a:xfrm>
            <a:prstGeom prst="rect">
              <a:avLst/>
            </a:prstGeom>
          </p:spPr>
        </p:pic>
      </p:grpSp>
      <p:grpSp>
        <p:nvGrpSpPr>
          <p:cNvPr id="6" name="Group 5"/>
          <p:cNvGrpSpPr/>
          <p:nvPr/>
        </p:nvGrpSpPr>
        <p:grpSpPr>
          <a:xfrm>
            <a:off x="5016500" y="1638585"/>
            <a:ext cx="3657600" cy="1371600"/>
            <a:chOff x="5016500" y="1638585"/>
            <a:chExt cx="3657600" cy="1371600"/>
          </a:xfrm>
        </p:grpSpPr>
        <p:pic>
          <p:nvPicPr>
            <p:cNvPr id="2" name="Picture 1"/>
            <p:cNvPicPr>
              <a:picLocks/>
            </p:cNvPicPr>
            <p:nvPr/>
          </p:nvPicPr>
          <p:blipFill>
            <a:blip r:embed="rId5">
              <a:extLst>
                <a:ext uri="{28A0092B-C50C-407E-A947-70E740481C1C}">
                  <a14:useLocalDpi xmlns:a14="http://schemas.microsoft.com/office/drawing/2010/main" val="0"/>
                </a:ext>
              </a:extLst>
            </a:blip>
            <a:stretch>
              <a:fillRect/>
            </a:stretch>
          </p:blipFill>
          <p:spPr>
            <a:xfrm>
              <a:off x="6845300" y="1638585"/>
              <a:ext cx="1828800" cy="1371600"/>
            </a:xfrm>
            <a:prstGeom prst="rect">
              <a:avLst/>
            </a:prstGeom>
          </p:spPr>
        </p:pic>
        <p:pic>
          <p:nvPicPr>
            <p:cNvPr id="5" name="Picture 4"/>
            <p:cNvPicPr>
              <a:picLocks/>
            </p:cNvPicPr>
            <p:nvPr/>
          </p:nvPicPr>
          <p:blipFill>
            <a:blip r:embed="rId6">
              <a:extLst>
                <a:ext uri="{28A0092B-C50C-407E-A947-70E740481C1C}">
                  <a14:useLocalDpi xmlns:a14="http://schemas.microsoft.com/office/drawing/2010/main" val="0"/>
                </a:ext>
              </a:extLst>
            </a:blip>
            <a:stretch>
              <a:fillRect/>
            </a:stretch>
          </p:blipFill>
          <p:spPr>
            <a:xfrm>
              <a:off x="5016500" y="1638585"/>
              <a:ext cx="1828800" cy="1371600"/>
            </a:xfrm>
            <a:prstGeom prst="rect">
              <a:avLst/>
            </a:prstGeom>
          </p:spPr>
        </p:pic>
      </p:grpSp>
    </p:spTree>
    <p:extLst>
      <p:ext uri="{BB962C8B-B14F-4D97-AF65-F5344CB8AC3E}">
        <p14:creationId xmlns:p14="http://schemas.microsoft.com/office/powerpoint/2010/main" val="13385009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0573" y="236556"/>
            <a:ext cx="8599990" cy="511602"/>
          </a:xfrm>
        </p:spPr>
        <p:txBody>
          <a:bodyPr/>
          <a:lstStyle/>
          <a:p>
            <a:r>
              <a:rPr lang="en-US" dirty="0">
                <a:solidFill>
                  <a:schemeClr val="bg1"/>
                </a:solidFill>
              </a:rPr>
              <a:t>Real-time</a:t>
            </a:r>
            <a:r>
              <a:rPr lang="zh-CN" altLang="en-US" dirty="0">
                <a:solidFill>
                  <a:schemeClr val="bg1"/>
                </a:solidFill>
              </a:rPr>
              <a:t> </a:t>
            </a:r>
            <a:r>
              <a:rPr lang="en-US" dirty="0">
                <a:solidFill>
                  <a:schemeClr val="bg1"/>
                </a:solidFill>
              </a:rPr>
              <a:t>Demo</a:t>
            </a:r>
          </a:p>
        </p:txBody>
      </p:sp>
      <p:sp>
        <p:nvSpPr>
          <p:cNvPr id="10" name="Content Placeholder 2"/>
          <p:cNvSpPr>
            <a:spLocks noGrp="1"/>
          </p:cNvSpPr>
          <p:nvPr>
            <p:ph idx="1"/>
          </p:nvPr>
        </p:nvSpPr>
        <p:spPr>
          <a:xfrm>
            <a:off x="628650" y="1092200"/>
            <a:ext cx="7886700" cy="3540523"/>
          </a:xfrm>
        </p:spPr>
        <p:txBody>
          <a:bodyPr>
            <a:normAutofit/>
          </a:bodyPr>
          <a:lstStyle/>
          <a:p>
            <a:pPr marL="0" indent="0" algn="ctr">
              <a:lnSpc>
                <a:spcPct val="150000"/>
              </a:lnSpc>
              <a:buNone/>
            </a:pPr>
            <a:r>
              <a:rPr lang="en-US" dirty="0">
                <a:solidFill>
                  <a:schemeClr val="bg1"/>
                </a:solidFill>
              </a:rPr>
              <a:t>2 pm to 4 pm @ Northern Hall</a:t>
            </a:r>
          </a:p>
        </p:txBody>
      </p:sp>
    </p:spTree>
    <p:extLst>
      <p:ext uri="{BB962C8B-B14F-4D97-AF65-F5344CB8AC3E}">
        <p14:creationId xmlns:p14="http://schemas.microsoft.com/office/powerpoint/2010/main" val="13023144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0573" y="236556"/>
            <a:ext cx="8599990" cy="511602"/>
          </a:xfrm>
        </p:spPr>
        <p:txBody>
          <a:bodyPr/>
          <a:lstStyle/>
          <a:p>
            <a:r>
              <a:rPr lang="en-US" altLang="zh-CN" dirty="0">
                <a:solidFill>
                  <a:schemeClr val="bg1"/>
                </a:solidFill>
              </a:rPr>
              <a:t>Past</a:t>
            </a:r>
            <a:r>
              <a:rPr lang="zh-CN" altLang="en-US" dirty="0">
                <a:solidFill>
                  <a:schemeClr val="bg1"/>
                </a:solidFill>
              </a:rPr>
              <a:t> </a:t>
            </a:r>
            <a:r>
              <a:rPr lang="en-US" altLang="zh-CN" dirty="0">
                <a:solidFill>
                  <a:schemeClr val="bg1"/>
                </a:solidFill>
              </a:rPr>
              <a:t>Work</a:t>
            </a:r>
            <a:endParaRPr lang="en-US" dirty="0">
              <a:solidFill>
                <a:schemeClr val="bg1"/>
              </a:solidFill>
            </a:endParaRPr>
          </a:p>
        </p:txBody>
      </p:sp>
      <p:sp>
        <p:nvSpPr>
          <p:cNvPr id="2" name="TextBox 1"/>
          <p:cNvSpPr txBox="1"/>
          <p:nvPr/>
        </p:nvSpPr>
        <p:spPr>
          <a:xfrm>
            <a:off x="684333" y="1157281"/>
            <a:ext cx="3120713" cy="830997"/>
          </a:xfrm>
          <a:prstGeom prst="rect">
            <a:avLst/>
          </a:prstGeom>
          <a:noFill/>
        </p:spPr>
        <p:txBody>
          <a:bodyPr wrap="square" rtlCol="0">
            <a:spAutoFit/>
          </a:bodyPr>
          <a:lstStyle/>
          <a:p>
            <a:pPr algn="ctr"/>
            <a:r>
              <a:rPr lang="en-US" altLang="zh-CN" sz="2400" dirty="0">
                <a:solidFill>
                  <a:schemeClr val="bg1"/>
                </a:solidFill>
              </a:rPr>
              <a:t>DARPA</a:t>
            </a:r>
            <a:r>
              <a:rPr lang="zh-CN" altLang="en-US" sz="2400" dirty="0">
                <a:solidFill>
                  <a:schemeClr val="bg1"/>
                </a:solidFill>
              </a:rPr>
              <a:t> </a:t>
            </a:r>
            <a:r>
              <a:rPr lang="en-US" altLang="zh-CN" sz="2400" dirty="0">
                <a:solidFill>
                  <a:schemeClr val="bg1"/>
                </a:solidFill>
              </a:rPr>
              <a:t>see-through- wall</a:t>
            </a:r>
            <a:r>
              <a:rPr lang="zh-CN" altLang="en-US" sz="2400" dirty="0">
                <a:solidFill>
                  <a:schemeClr val="bg1"/>
                </a:solidFill>
              </a:rPr>
              <a:t> </a:t>
            </a:r>
            <a:r>
              <a:rPr lang="en-US" altLang="zh-CN" sz="2400" dirty="0">
                <a:solidFill>
                  <a:schemeClr val="bg1"/>
                </a:solidFill>
              </a:rPr>
              <a:t>(mid 2000)</a:t>
            </a:r>
            <a:endParaRPr lang="en-US" sz="2400" dirty="0">
              <a:solidFill>
                <a:schemeClr val="bg1"/>
              </a:solidFill>
            </a:endParaRPr>
          </a:p>
        </p:txBody>
      </p:sp>
      <p:sp>
        <p:nvSpPr>
          <p:cNvPr id="7" name="TextBox 6"/>
          <p:cNvSpPr txBox="1"/>
          <p:nvPr/>
        </p:nvSpPr>
        <p:spPr>
          <a:xfrm>
            <a:off x="5236856" y="1157281"/>
            <a:ext cx="2614613" cy="830997"/>
          </a:xfrm>
          <a:prstGeom prst="rect">
            <a:avLst/>
          </a:prstGeom>
          <a:noFill/>
        </p:spPr>
        <p:txBody>
          <a:bodyPr wrap="square" rtlCol="0">
            <a:spAutoFit/>
          </a:bodyPr>
          <a:lstStyle/>
          <a:p>
            <a:pPr algn="ctr"/>
            <a:r>
              <a:rPr lang="en-US" altLang="zh-CN" sz="2400" dirty="0">
                <a:solidFill>
                  <a:schemeClr val="bg1"/>
                </a:solidFill>
              </a:rPr>
              <a:t>MIT</a:t>
            </a:r>
            <a:r>
              <a:rPr lang="zh-CN" altLang="en-US" sz="2400" dirty="0">
                <a:solidFill>
                  <a:schemeClr val="bg1"/>
                </a:solidFill>
              </a:rPr>
              <a:t> </a:t>
            </a:r>
            <a:r>
              <a:rPr lang="en-US" altLang="zh-CN" sz="2400" dirty="0">
                <a:solidFill>
                  <a:schemeClr val="bg1"/>
                </a:solidFill>
              </a:rPr>
              <a:t>Lincoln</a:t>
            </a:r>
            <a:r>
              <a:rPr lang="zh-CN" altLang="en-US" sz="2400" dirty="0">
                <a:solidFill>
                  <a:schemeClr val="bg1"/>
                </a:solidFill>
              </a:rPr>
              <a:t> </a:t>
            </a:r>
            <a:r>
              <a:rPr lang="en-US" altLang="zh-CN" sz="2400" dirty="0">
                <a:solidFill>
                  <a:schemeClr val="bg1"/>
                </a:solidFill>
              </a:rPr>
              <a:t>Lab</a:t>
            </a:r>
            <a:endParaRPr lang="zh-CN" altLang="en-US" sz="2400" dirty="0">
              <a:solidFill>
                <a:schemeClr val="bg1"/>
              </a:solidFill>
            </a:endParaRPr>
          </a:p>
          <a:p>
            <a:pPr algn="ctr"/>
            <a:r>
              <a:rPr lang="en-US" altLang="zh-CN" sz="2400" dirty="0">
                <a:solidFill>
                  <a:schemeClr val="bg1"/>
                </a:solidFill>
              </a:rPr>
              <a:t>(2011)</a:t>
            </a:r>
            <a:endParaRPr lang="en-US" sz="2400"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8716" y="2237912"/>
            <a:ext cx="4308548" cy="2410094"/>
          </a:xfrm>
          <a:prstGeom prst="rect">
            <a:avLst/>
          </a:prstGeom>
        </p:spPr>
      </p:pic>
      <p:pic>
        <p:nvPicPr>
          <p:cNvPr id="6" name="Picture 5"/>
          <p:cNvPicPr>
            <a:picLocks noChangeAspect="1"/>
          </p:cNvPicPr>
          <p:nvPr/>
        </p:nvPicPr>
        <p:blipFill>
          <a:blip r:embed="rId4"/>
          <a:stretch>
            <a:fillRect/>
          </a:stretch>
        </p:blipFill>
        <p:spPr>
          <a:xfrm>
            <a:off x="1051156" y="2237912"/>
            <a:ext cx="2420853" cy="2410094"/>
          </a:xfrm>
          <a:prstGeom prst="rect">
            <a:avLst/>
          </a:prstGeom>
        </p:spPr>
      </p:pic>
    </p:spTree>
    <p:extLst>
      <p:ext uri="{BB962C8B-B14F-4D97-AF65-F5344CB8AC3E}">
        <p14:creationId xmlns:p14="http://schemas.microsoft.com/office/powerpoint/2010/main" val="19015138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1"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7"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0573" y="236556"/>
            <a:ext cx="8599990" cy="511602"/>
          </a:xfrm>
        </p:spPr>
        <p:txBody>
          <a:bodyPr/>
          <a:lstStyle/>
          <a:p>
            <a:r>
              <a:rPr lang="en-US" altLang="zh-CN" dirty="0">
                <a:solidFill>
                  <a:schemeClr val="bg1"/>
                </a:solidFill>
              </a:rPr>
              <a:t>Past</a:t>
            </a:r>
            <a:r>
              <a:rPr lang="zh-CN" altLang="en-US" dirty="0">
                <a:solidFill>
                  <a:schemeClr val="bg1"/>
                </a:solidFill>
              </a:rPr>
              <a:t> </a:t>
            </a:r>
            <a:r>
              <a:rPr lang="en-US" altLang="zh-CN" dirty="0">
                <a:solidFill>
                  <a:schemeClr val="bg1"/>
                </a:solidFill>
              </a:rPr>
              <a:t>Work</a:t>
            </a:r>
            <a:endParaRPr lang="en-US" dirty="0">
              <a:solidFill>
                <a:schemeClr val="bg1"/>
              </a:solidFill>
            </a:endParaRPr>
          </a:p>
        </p:txBody>
      </p:sp>
      <p:sp>
        <p:nvSpPr>
          <p:cNvPr id="9" name="TextBox 8"/>
          <p:cNvSpPr txBox="1"/>
          <p:nvPr/>
        </p:nvSpPr>
        <p:spPr>
          <a:xfrm>
            <a:off x="3163580" y="1102706"/>
            <a:ext cx="2614613" cy="830997"/>
          </a:xfrm>
          <a:prstGeom prst="rect">
            <a:avLst/>
          </a:prstGeom>
          <a:noFill/>
        </p:spPr>
        <p:txBody>
          <a:bodyPr wrap="square" rtlCol="0">
            <a:spAutoFit/>
          </a:bodyPr>
          <a:lstStyle/>
          <a:p>
            <a:pPr algn="ctr"/>
            <a:r>
              <a:rPr lang="en-US" altLang="zh-CN" sz="2400" dirty="0">
                <a:solidFill>
                  <a:schemeClr val="bg1"/>
                </a:solidFill>
              </a:rPr>
              <a:t>Wi-Vi</a:t>
            </a:r>
            <a:r>
              <a:rPr lang="zh-CN" altLang="en-US" sz="2400" dirty="0">
                <a:solidFill>
                  <a:schemeClr val="bg1"/>
                </a:solidFill>
              </a:rPr>
              <a:t> </a:t>
            </a:r>
            <a:r>
              <a:rPr lang="en-US" altLang="zh-CN" sz="2400" dirty="0">
                <a:solidFill>
                  <a:schemeClr val="bg1"/>
                </a:solidFill>
              </a:rPr>
              <a:t>from</a:t>
            </a:r>
            <a:r>
              <a:rPr lang="zh-CN" altLang="en-US" sz="2400" dirty="0">
                <a:solidFill>
                  <a:schemeClr val="bg1"/>
                </a:solidFill>
              </a:rPr>
              <a:t> </a:t>
            </a:r>
            <a:r>
              <a:rPr lang="en-US" altLang="zh-CN" sz="2400" dirty="0">
                <a:solidFill>
                  <a:schemeClr val="bg1"/>
                </a:solidFill>
              </a:rPr>
              <a:t>MIT</a:t>
            </a:r>
            <a:endParaRPr lang="zh-CN" altLang="en-US" sz="2400" dirty="0">
              <a:solidFill>
                <a:schemeClr val="bg1"/>
              </a:solidFill>
            </a:endParaRPr>
          </a:p>
          <a:p>
            <a:pPr algn="ctr"/>
            <a:r>
              <a:rPr lang="en-US" altLang="zh-CN" sz="2400" dirty="0">
                <a:solidFill>
                  <a:schemeClr val="bg1"/>
                </a:solidFill>
              </a:rPr>
              <a:t>(2013)</a:t>
            </a:r>
            <a:endParaRPr lang="en-US" sz="2400"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7625" y="2114550"/>
            <a:ext cx="2688690" cy="230028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7284" y="2114549"/>
            <a:ext cx="2675298" cy="2300287"/>
          </a:xfrm>
          <a:prstGeom prst="rect">
            <a:avLst/>
          </a:prstGeom>
        </p:spPr>
      </p:pic>
    </p:spTree>
    <p:extLst>
      <p:ext uri="{BB962C8B-B14F-4D97-AF65-F5344CB8AC3E}">
        <p14:creationId xmlns:p14="http://schemas.microsoft.com/office/powerpoint/2010/main" val="21209995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30613" y="2339163"/>
            <a:ext cx="5502353" cy="3088335"/>
          </a:xfrm>
          <a:prstGeom prst="rect">
            <a:avLst/>
          </a:prstGeom>
          <a:solidFill>
            <a:schemeClr val="accent2">
              <a:lumMod val="40000"/>
              <a:lumOff val="60000"/>
            </a:schemeClr>
          </a:solidFill>
          <a:scene3d>
            <a:camera prst="isometricOffAxis2Top">
              <a:rot lat="18600000" lon="3000000" rev="1902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title"/>
          </p:nvPr>
        </p:nvSpPr>
        <p:spPr>
          <a:xfrm>
            <a:off x="250573" y="236556"/>
            <a:ext cx="8599990" cy="511602"/>
          </a:xfrm>
        </p:spPr>
        <p:txBody>
          <a:bodyPr/>
          <a:lstStyle/>
          <a:p>
            <a:r>
              <a:rPr lang="en-US" altLang="zh-CN" dirty="0">
                <a:solidFill>
                  <a:schemeClr val="bg1"/>
                </a:solidFill>
              </a:rPr>
              <a:t>Past Work</a:t>
            </a:r>
            <a:endParaRPr lang="en-US" dirty="0">
              <a:solidFill>
                <a:schemeClr val="bg1"/>
              </a:solidFill>
            </a:endParaRPr>
          </a:p>
        </p:txBody>
      </p:sp>
      <p:sp>
        <p:nvSpPr>
          <p:cNvPr id="6" name="TextBox 5"/>
          <p:cNvSpPr txBox="1"/>
          <p:nvPr/>
        </p:nvSpPr>
        <p:spPr>
          <a:xfrm>
            <a:off x="4186238" y="1243013"/>
            <a:ext cx="700087" cy="300082"/>
          </a:xfrm>
          <a:prstGeom prst="rect">
            <a:avLst/>
          </a:prstGeom>
          <a:noFill/>
        </p:spPr>
        <p:txBody>
          <a:bodyPr wrap="square" rtlCol="0">
            <a:spAutoFit/>
          </a:bodyPr>
          <a:lstStyle/>
          <a:p>
            <a:r>
              <a:rPr lang="en-US" altLang="zh-CN"/>
              <a:t>?</a:t>
            </a: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5344" y="1543095"/>
            <a:ext cx="2859616" cy="2731114"/>
          </a:xfrm>
          <a:prstGeom prst="rect">
            <a:avLst/>
          </a:prstGeom>
          <a:scene3d>
            <a:camera prst="isometricRightUp">
              <a:rot lat="2280000" lon="18000000" rev="0"/>
            </a:camera>
            <a:lightRig rig="threePt" dir="t"/>
          </a:scene3d>
        </p:spPr>
      </p:pic>
      <p:grpSp>
        <p:nvGrpSpPr>
          <p:cNvPr id="35" name="Group 34"/>
          <p:cNvGrpSpPr/>
          <p:nvPr/>
        </p:nvGrpSpPr>
        <p:grpSpPr>
          <a:xfrm>
            <a:off x="8125040" y="3077808"/>
            <a:ext cx="439870" cy="1288165"/>
            <a:chOff x="7931888" y="2668773"/>
            <a:chExt cx="439870" cy="1288165"/>
          </a:xfrm>
        </p:grpSpPr>
        <p:grpSp>
          <p:nvGrpSpPr>
            <p:cNvPr id="13" name="Group 12"/>
            <p:cNvGrpSpPr/>
            <p:nvPr/>
          </p:nvGrpSpPr>
          <p:grpSpPr>
            <a:xfrm rot="54612" flipH="1">
              <a:off x="7931888" y="2668773"/>
              <a:ext cx="409773" cy="297095"/>
              <a:chOff x="4792133" y="1269994"/>
              <a:chExt cx="414868" cy="372539"/>
            </a:xfrm>
            <a:effectLst/>
          </p:grpSpPr>
          <p:cxnSp>
            <p:nvCxnSpPr>
              <p:cNvPr id="31" name="Straight Connector 30"/>
              <p:cNvCxnSpPr/>
              <p:nvPr/>
            </p:nvCxnSpPr>
            <p:spPr>
              <a:xfrm>
                <a:off x="4792133" y="1642533"/>
                <a:ext cx="304800" cy="0"/>
              </a:xfrm>
              <a:prstGeom prst="line">
                <a:avLst/>
              </a:prstGeom>
              <a:ln w="38100" cmpd="sng">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a:stCxn id="19" idx="0"/>
              </p:cNvCxnSpPr>
              <p:nvPr/>
            </p:nvCxnSpPr>
            <p:spPr>
              <a:xfrm>
                <a:off x="5101168" y="1439328"/>
                <a:ext cx="0" cy="203205"/>
              </a:xfrm>
              <a:prstGeom prst="line">
                <a:avLst/>
              </a:prstGeom>
              <a:ln w="3810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33" name="Isosceles Triangle 8"/>
              <p:cNvSpPr/>
              <p:nvPr/>
            </p:nvSpPr>
            <p:spPr>
              <a:xfrm flipV="1">
                <a:off x="4995334" y="1269994"/>
                <a:ext cx="211667" cy="169334"/>
              </a:xfrm>
              <a:prstGeom prst="triangle">
                <a:avLst/>
              </a:prstGeom>
              <a:no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995" fontAlgn="auto">
                  <a:spcBef>
                    <a:spcPts val="0"/>
                  </a:spcBef>
                  <a:spcAft>
                    <a:spcPts val="0"/>
                  </a:spcAft>
                </a:pPr>
                <a:endParaRPr lang="en-US" sz="2000">
                  <a:solidFill>
                    <a:srgbClr val="FFFFFF"/>
                  </a:solidFill>
                </a:endParaRPr>
              </a:p>
            </p:txBody>
          </p:sp>
        </p:grpSp>
        <p:grpSp>
          <p:nvGrpSpPr>
            <p:cNvPr id="14" name="Group 13"/>
            <p:cNvGrpSpPr/>
            <p:nvPr/>
          </p:nvGrpSpPr>
          <p:grpSpPr>
            <a:xfrm rot="54612" flipH="1">
              <a:off x="7951523" y="2998465"/>
              <a:ext cx="409773" cy="297095"/>
              <a:chOff x="4792133" y="1269994"/>
              <a:chExt cx="414868" cy="372539"/>
            </a:xfrm>
            <a:effectLst/>
          </p:grpSpPr>
          <p:cxnSp>
            <p:nvCxnSpPr>
              <p:cNvPr id="28" name="Straight Connector 27"/>
              <p:cNvCxnSpPr/>
              <p:nvPr/>
            </p:nvCxnSpPr>
            <p:spPr>
              <a:xfrm>
                <a:off x="4792133" y="1642533"/>
                <a:ext cx="304800" cy="0"/>
              </a:xfrm>
              <a:prstGeom prst="line">
                <a:avLst/>
              </a:prstGeom>
              <a:ln w="38100" cmpd="sng">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a:stCxn id="23" idx="0"/>
              </p:cNvCxnSpPr>
              <p:nvPr/>
            </p:nvCxnSpPr>
            <p:spPr>
              <a:xfrm>
                <a:off x="5101168" y="1439328"/>
                <a:ext cx="0" cy="203205"/>
              </a:xfrm>
              <a:prstGeom prst="line">
                <a:avLst/>
              </a:prstGeom>
              <a:ln w="3810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30" name="Isosceles Triangle 12"/>
              <p:cNvSpPr/>
              <p:nvPr/>
            </p:nvSpPr>
            <p:spPr>
              <a:xfrm flipV="1">
                <a:off x="4995334" y="1269994"/>
                <a:ext cx="211667" cy="169334"/>
              </a:xfrm>
              <a:prstGeom prst="triangle">
                <a:avLst/>
              </a:prstGeom>
              <a:no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995" fontAlgn="auto">
                  <a:spcBef>
                    <a:spcPts val="0"/>
                  </a:spcBef>
                  <a:spcAft>
                    <a:spcPts val="0"/>
                  </a:spcAft>
                </a:pPr>
                <a:endParaRPr lang="en-US" sz="2000">
                  <a:solidFill>
                    <a:srgbClr val="FFFFFF"/>
                  </a:solidFill>
                </a:endParaRPr>
              </a:p>
            </p:txBody>
          </p:sp>
        </p:grpSp>
        <p:grpSp>
          <p:nvGrpSpPr>
            <p:cNvPr id="15" name="Group 14"/>
            <p:cNvGrpSpPr/>
            <p:nvPr/>
          </p:nvGrpSpPr>
          <p:grpSpPr>
            <a:xfrm rot="54612" flipH="1">
              <a:off x="7945626" y="3324428"/>
              <a:ext cx="409773" cy="297095"/>
              <a:chOff x="4792133" y="1269994"/>
              <a:chExt cx="414868" cy="372539"/>
            </a:xfrm>
            <a:effectLst/>
          </p:grpSpPr>
          <p:cxnSp>
            <p:nvCxnSpPr>
              <p:cNvPr id="25" name="Straight Connector 24"/>
              <p:cNvCxnSpPr/>
              <p:nvPr/>
            </p:nvCxnSpPr>
            <p:spPr>
              <a:xfrm>
                <a:off x="4792133" y="1642533"/>
                <a:ext cx="304800" cy="0"/>
              </a:xfrm>
              <a:prstGeom prst="line">
                <a:avLst/>
              </a:prstGeom>
              <a:ln w="38100" cmpd="sng">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a:stCxn id="27" idx="0"/>
              </p:cNvCxnSpPr>
              <p:nvPr/>
            </p:nvCxnSpPr>
            <p:spPr>
              <a:xfrm>
                <a:off x="5101168" y="1439328"/>
                <a:ext cx="0" cy="203205"/>
              </a:xfrm>
              <a:prstGeom prst="line">
                <a:avLst/>
              </a:prstGeom>
              <a:ln w="3810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27" name="Isosceles Triangle 16"/>
              <p:cNvSpPr/>
              <p:nvPr/>
            </p:nvSpPr>
            <p:spPr>
              <a:xfrm flipV="1">
                <a:off x="4995334" y="1269994"/>
                <a:ext cx="211667" cy="169334"/>
              </a:xfrm>
              <a:prstGeom prst="triangle">
                <a:avLst/>
              </a:prstGeom>
              <a:no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995" fontAlgn="auto">
                  <a:spcBef>
                    <a:spcPts val="0"/>
                  </a:spcBef>
                  <a:spcAft>
                    <a:spcPts val="0"/>
                  </a:spcAft>
                </a:pPr>
                <a:endParaRPr lang="en-US" sz="2000">
                  <a:solidFill>
                    <a:srgbClr val="FFFFFF"/>
                  </a:solidFill>
                </a:endParaRPr>
              </a:p>
            </p:txBody>
          </p:sp>
        </p:grpSp>
        <p:grpSp>
          <p:nvGrpSpPr>
            <p:cNvPr id="16" name="Group 15"/>
            <p:cNvGrpSpPr/>
            <p:nvPr/>
          </p:nvGrpSpPr>
          <p:grpSpPr>
            <a:xfrm rot="54612" flipH="1">
              <a:off x="7961985" y="3659843"/>
              <a:ext cx="409773" cy="297095"/>
              <a:chOff x="4792133" y="1269994"/>
              <a:chExt cx="414868" cy="372539"/>
            </a:xfrm>
            <a:effectLst/>
          </p:grpSpPr>
          <p:cxnSp>
            <p:nvCxnSpPr>
              <p:cNvPr id="22" name="Straight Connector 21"/>
              <p:cNvCxnSpPr/>
              <p:nvPr/>
            </p:nvCxnSpPr>
            <p:spPr>
              <a:xfrm>
                <a:off x="4792133" y="1642533"/>
                <a:ext cx="304800" cy="0"/>
              </a:xfrm>
              <a:prstGeom prst="line">
                <a:avLst/>
              </a:prstGeom>
              <a:ln w="38100" cmpd="sng">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31" idx="0"/>
              </p:cNvCxnSpPr>
              <p:nvPr/>
            </p:nvCxnSpPr>
            <p:spPr>
              <a:xfrm>
                <a:off x="5101168" y="1439328"/>
                <a:ext cx="0" cy="203205"/>
              </a:xfrm>
              <a:prstGeom prst="line">
                <a:avLst/>
              </a:prstGeom>
              <a:ln w="3810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24" name="Isosceles Triangle 20"/>
              <p:cNvSpPr/>
              <p:nvPr/>
            </p:nvSpPr>
            <p:spPr>
              <a:xfrm flipV="1">
                <a:off x="4995334" y="1269994"/>
                <a:ext cx="211667" cy="169334"/>
              </a:xfrm>
              <a:prstGeom prst="triangle">
                <a:avLst/>
              </a:prstGeom>
              <a:no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995" fontAlgn="auto">
                  <a:spcBef>
                    <a:spcPts val="0"/>
                  </a:spcBef>
                  <a:spcAft>
                    <a:spcPts val="0"/>
                  </a:spcAft>
                </a:pPr>
                <a:endParaRPr lang="en-US" sz="2000">
                  <a:solidFill>
                    <a:srgbClr val="FFFFFF"/>
                  </a:solidFill>
                </a:endParaRPr>
              </a:p>
            </p:txBody>
          </p:sp>
        </p:grpSp>
      </p:grpSp>
      <p:pic>
        <p:nvPicPr>
          <p:cNvPr id="36" name="Picture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15721" y="2359022"/>
            <a:ext cx="1357629" cy="2172986"/>
          </a:xfrm>
          <a:prstGeom prst="rect">
            <a:avLst/>
          </a:prstGeom>
        </p:spPr>
      </p:pic>
      <p:cxnSp>
        <p:nvCxnSpPr>
          <p:cNvPr id="41" name="Straight Arrow Connector 40"/>
          <p:cNvCxnSpPr/>
          <p:nvPr/>
        </p:nvCxnSpPr>
        <p:spPr>
          <a:xfrm flipH="1" flipV="1">
            <a:off x="2539575" y="3325490"/>
            <a:ext cx="2340604" cy="31054"/>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flipV="1">
            <a:off x="5430623" y="3372363"/>
            <a:ext cx="2586331" cy="31900"/>
          </a:xfrm>
          <a:prstGeom prst="straightConnector1">
            <a:avLst/>
          </a:prstGeom>
          <a:ln w="50800">
            <a:headEnd type="none"/>
            <a:tailEnd type="non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flipV="1">
            <a:off x="2674087" y="3573847"/>
            <a:ext cx="2206092" cy="156379"/>
          </a:xfrm>
          <a:prstGeom prst="straightConnector1">
            <a:avLst/>
          </a:prstGeom>
          <a:ln w="50800">
            <a:headEnd type="none"/>
            <a:tailEnd type="non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5413099" y="3785895"/>
            <a:ext cx="2712181" cy="162033"/>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34" name="Oval 33"/>
          <p:cNvSpPr/>
          <p:nvPr/>
        </p:nvSpPr>
        <p:spPr>
          <a:xfrm>
            <a:off x="2109304" y="4214319"/>
            <a:ext cx="406710" cy="300082"/>
          </a:xfrm>
          <a:prstGeom prst="ellipse">
            <a:avLst/>
          </a:prstGeom>
          <a:solidFill>
            <a:schemeClr val="accent1">
              <a:lumMod val="50000"/>
            </a:schemeClr>
          </a:solidFill>
          <a:ln>
            <a:noFill/>
          </a:ln>
          <a:scene3d>
            <a:camera prst="orthographicFront">
              <a:rot lat="20400000" lon="24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en-US"/>
          </a:p>
        </p:txBody>
      </p:sp>
      <p:sp>
        <p:nvSpPr>
          <p:cNvPr id="37" name="Oval 36"/>
          <p:cNvSpPr/>
          <p:nvPr/>
        </p:nvSpPr>
        <p:spPr>
          <a:xfrm>
            <a:off x="3635251" y="3512956"/>
            <a:ext cx="406710" cy="300082"/>
          </a:xfrm>
          <a:prstGeom prst="ellipse">
            <a:avLst/>
          </a:prstGeom>
          <a:solidFill>
            <a:schemeClr val="accent2">
              <a:lumMod val="75000"/>
            </a:schemeClr>
          </a:solidFill>
          <a:ln>
            <a:noFill/>
          </a:ln>
          <a:scene3d>
            <a:camera prst="orthographicFront">
              <a:rot lat="20400000" lon="24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8374430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wipe(right)">
                                      <p:cBhvr>
                                        <p:cTn id="19" dur="500"/>
                                        <p:tgtEl>
                                          <p:spTgt spid="43"/>
                                        </p:tgtEl>
                                      </p:cBhvr>
                                    </p:animEffect>
                                  </p:childTnLst>
                                </p:cTn>
                              </p:par>
                            </p:childTnLst>
                          </p:cTn>
                        </p:par>
                        <p:par>
                          <p:cTn id="20" fill="hold">
                            <p:stCondLst>
                              <p:cond delay="500"/>
                            </p:stCondLst>
                            <p:childTnLst>
                              <p:par>
                                <p:cTn id="21" presetID="22" presetClass="entr" presetSubtype="2" fill="hold" nodeType="after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wipe(right)">
                                      <p:cBhvr>
                                        <p:cTn id="23" dur="500"/>
                                        <p:tgtEl>
                                          <p:spTgt spid="4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wipe(left)">
                                      <p:cBhvr>
                                        <p:cTn id="28" dur="500"/>
                                        <p:tgtEl>
                                          <p:spTgt spid="47"/>
                                        </p:tgtEl>
                                      </p:cBhvr>
                                    </p:animEffect>
                                  </p:childTnLst>
                                </p:cTn>
                              </p:par>
                            </p:childTnLst>
                          </p:cTn>
                        </p:par>
                        <p:par>
                          <p:cTn id="29" fill="hold">
                            <p:stCondLst>
                              <p:cond delay="500"/>
                            </p:stCondLst>
                            <p:childTnLst>
                              <p:par>
                                <p:cTn id="30" presetID="22" presetClass="entr" presetSubtype="8" fill="hold" nodeType="after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wipe(left)">
                                      <p:cBhvr>
                                        <p:cTn id="32" dur="500"/>
                                        <p:tgtEl>
                                          <p:spTgt spid="4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36"/>
                                        </p:tgtEl>
                                      </p:cBhvr>
                                    </p:animEffect>
                                    <p:set>
                                      <p:cBhvr>
                                        <p:cTn id="37" dur="1" fill="hold">
                                          <p:stCondLst>
                                            <p:cond delay="499"/>
                                          </p:stCondLst>
                                        </p:cTn>
                                        <p:tgtEl>
                                          <p:spTgt spid="36"/>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41"/>
                                        </p:tgtEl>
                                      </p:cBhvr>
                                    </p:animEffect>
                                    <p:set>
                                      <p:cBhvr>
                                        <p:cTn id="40" dur="1" fill="hold">
                                          <p:stCondLst>
                                            <p:cond delay="499"/>
                                          </p:stCondLst>
                                        </p:cTn>
                                        <p:tgtEl>
                                          <p:spTgt spid="41"/>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47"/>
                                        </p:tgtEl>
                                      </p:cBhvr>
                                    </p:animEffect>
                                    <p:set>
                                      <p:cBhvr>
                                        <p:cTn id="43" dur="1" fill="hold">
                                          <p:stCondLst>
                                            <p:cond delay="499"/>
                                          </p:stCondLst>
                                        </p:cTn>
                                        <p:tgtEl>
                                          <p:spTgt spid="47"/>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49"/>
                                        </p:tgtEl>
                                      </p:cBhvr>
                                    </p:animEffect>
                                    <p:set>
                                      <p:cBhvr>
                                        <p:cTn id="46" dur="1" fill="hold">
                                          <p:stCondLst>
                                            <p:cond delay="499"/>
                                          </p:stCondLst>
                                        </p:cTn>
                                        <p:tgtEl>
                                          <p:spTgt spid="49"/>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43"/>
                                        </p:tgtEl>
                                      </p:cBhvr>
                                    </p:animEffect>
                                    <p:set>
                                      <p:cBhvr>
                                        <p:cTn id="49" dur="1" fill="hold">
                                          <p:stCondLst>
                                            <p:cond delay="499"/>
                                          </p:stCondLst>
                                        </p:cTn>
                                        <p:tgtEl>
                                          <p:spTgt spid="43"/>
                                        </p:tgtEl>
                                        <p:attrNameLst>
                                          <p:attrName>style.visibility</p:attrName>
                                        </p:attrNameLst>
                                      </p:cBhvr>
                                      <p:to>
                                        <p:strVal val="hidden"/>
                                      </p:to>
                                    </p:set>
                                  </p:childTnLst>
                                </p:cTn>
                              </p:par>
                              <p:par>
                                <p:cTn id="50" presetID="10" presetClass="entr" presetSubtype="0" fill="hold" grpId="0" nodeType="with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fade">
                                      <p:cBhvr>
                                        <p:cTn id="52" dur="500"/>
                                        <p:tgtEl>
                                          <p:spTgt spid="3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fade">
                                      <p:cBhvr>
                                        <p:cTn id="5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4" grpId="0" animBg="1"/>
      <p:bldP spid="3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tti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
        <p:nvSpPr>
          <p:cNvPr id="4" name="TextBox 3"/>
          <p:cNvSpPr txBox="1"/>
          <p:nvPr/>
        </p:nvSpPr>
        <p:spPr>
          <a:xfrm>
            <a:off x="6667012" y="1714738"/>
            <a:ext cx="2416047" cy="646331"/>
          </a:xfrm>
          <a:prstGeom prst="rect">
            <a:avLst/>
          </a:prstGeom>
          <a:noFill/>
        </p:spPr>
        <p:txBody>
          <a:bodyPr wrap="none" rtlCol="0">
            <a:spAutoFit/>
          </a:bodyPr>
          <a:lstStyle/>
          <a:p>
            <a:pPr algn="ctr"/>
            <a:r>
              <a:rPr lang="en-US" altLang="zh-CN" sz="1800" dirty="0">
                <a:solidFill>
                  <a:schemeClr val="bg1"/>
                </a:solidFill>
              </a:rPr>
              <a:t>RGB video</a:t>
            </a:r>
          </a:p>
          <a:p>
            <a:pPr algn="ctr"/>
            <a:r>
              <a:rPr lang="en-US" altLang="zh-CN" sz="1800" dirty="0">
                <a:solidFill>
                  <a:schemeClr val="bg1"/>
                </a:solidFill>
              </a:rPr>
              <a:t>(for visualization only)</a:t>
            </a:r>
            <a:endParaRPr lang="en-US" sz="1800" dirty="0">
              <a:solidFill>
                <a:schemeClr val="bg1"/>
              </a:solidFill>
            </a:endParaRPr>
          </a:p>
        </p:txBody>
      </p:sp>
    </p:spTree>
    <p:extLst>
      <p:ext uri="{BB962C8B-B14F-4D97-AF65-F5344CB8AC3E}">
        <p14:creationId xmlns:p14="http://schemas.microsoft.com/office/powerpoint/2010/main" val="6300941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repeatCount="10000" fill="hold" nodeType="clickEffect">
                                  <p:stCondLst>
                                    <p:cond delay="0"/>
                                  </p:stCondLst>
                                  <p:childTnLst>
                                    <p:cmd type="call" cmd="playFrom(0.0)">
                                      <p:cBhvr>
                                        <p:cTn id="6" dur="108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5pp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
        <p:nvSpPr>
          <p:cNvPr id="4" name="TextBox 3"/>
          <p:cNvSpPr txBox="1"/>
          <p:nvPr/>
        </p:nvSpPr>
        <p:spPr>
          <a:xfrm>
            <a:off x="6667012" y="1714738"/>
            <a:ext cx="2416047" cy="646331"/>
          </a:xfrm>
          <a:prstGeom prst="rect">
            <a:avLst/>
          </a:prstGeom>
          <a:noFill/>
        </p:spPr>
        <p:txBody>
          <a:bodyPr wrap="none" rtlCol="0">
            <a:spAutoFit/>
          </a:bodyPr>
          <a:lstStyle/>
          <a:p>
            <a:pPr algn="ctr"/>
            <a:r>
              <a:rPr lang="en-US" altLang="zh-CN" sz="1800" dirty="0">
                <a:solidFill>
                  <a:schemeClr val="bg1"/>
                </a:solidFill>
              </a:rPr>
              <a:t>RGB video</a:t>
            </a:r>
          </a:p>
          <a:p>
            <a:pPr algn="ctr"/>
            <a:r>
              <a:rPr lang="en-US" altLang="zh-CN" sz="1800" dirty="0">
                <a:solidFill>
                  <a:schemeClr val="bg1"/>
                </a:solidFill>
              </a:rPr>
              <a:t>(for visualization only)</a:t>
            </a:r>
            <a:endParaRPr lang="en-US" sz="1800" dirty="0">
              <a:solidFill>
                <a:schemeClr val="bg1"/>
              </a:solidFill>
            </a:endParaRPr>
          </a:p>
        </p:txBody>
      </p:sp>
    </p:spTree>
    <p:extLst>
      <p:ext uri="{BB962C8B-B14F-4D97-AF65-F5344CB8AC3E}">
        <p14:creationId xmlns:p14="http://schemas.microsoft.com/office/powerpoint/2010/main" val="6022781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repeatCount="10000" fill="hold" nodeType="afterEffect">
                                  <p:stCondLst>
                                    <p:cond delay="0"/>
                                  </p:stCondLst>
                                  <p:childTnLst>
                                    <p:cmd type="call" cmd="playFrom(0.0)">
                                      <p:cBhvr>
                                        <p:cTn id="6" dur="205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0573" y="1990925"/>
            <a:ext cx="8599990" cy="511602"/>
          </a:xfrm>
        </p:spPr>
        <p:txBody>
          <a:bodyPr/>
          <a:lstStyle/>
          <a:p>
            <a:r>
              <a:rPr lang="en-US" altLang="zh-CN" sz="3600" dirty="0">
                <a:solidFill>
                  <a:schemeClr val="bg1"/>
                </a:solidFill>
              </a:rPr>
              <a:t>How do we do it?</a:t>
            </a:r>
            <a:endParaRPr lang="en-US" sz="3600" dirty="0">
              <a:solidFill>
                <a:schemeClr val="bg1"/>
              </a:solidFill>
            </a:endParaRPr>
          </a:p>
        </p:txBody>
      </p:sp>
      <p:sp>
        <p:nvSpPr>
          <p:cNvPr id="6" name="TextBox 5"/>
          <p:cNvSpPr txBox="1"/>
          <p:nvPr/>
        </p:nvSpPr>
        <p:spPr>
          <a:xfrm>
            <a:off x="4186238" y="1243013"/>
            <a:ext cx="700087" cy="300082"/>
          </a:xfrm>
          <a:prstGeom prst="rect">
            <a:avLst/>
          </a:prstGeom>
          <a:noFill/>
        </p:spPr>
        <p:txBody>
          <a:bodyPr wrap="square" rtlCol="0">
            <a:spAutoFit/>
          </a:bodyPr>
          <a:lstStyle/>
          <a:p>
            <a:r>
              <a:rPr lang="en-US" altLang="zh-CN"/>
              <a:t>?</a:t>
            </a:r>
            <a:endParaRPr lang="en-US"/>
          </a:p>
        </p:txBody>
      </p:sp>
      <p:sp>
        <p:nvSpPr>
          <p:cNvPr id="5" name="Title 1"/>
          <p:cNvSpPr txBox="1">
            <a:spLocks/>
          </p:cNvSpPr>
          <p:nvPr/>
        </p:nvSpPr>
        <p:spPr>
          <a:xfrm>
            <a:off x="236286" y="2950357"/>
            <a:ext cx="8599990" cy="511602"/>
          </a:xfrm>
          <a:prstGeom prst="rect">
            <a:avLst/>
          </a:prstGeom>
        </p:spPr>
        <p:txBody>
          <a:bodyPr vert="horz" lIns="91440" tIns="45720" rIns="91440" bIns="45720" rtlCol="0" anchor="ctr">
            <a:noAutofit/>
          </a:bodyPr>
          <a:lstStyle>
            <a:lvl1pPr algn="ctr" defTabSz="685800" rtl="0" eaLnBrk="1" latinLnBrk="0" hangingPunct="1">
              <a:lnSpc>
                <a:spcPct val="90000"/>
              </a:lnSpc>
              <a:spcBef>
                <a:spcPct val="0"/>
              </a:spcBef>
              <a:buNone/>
              <a:defRPr sz="3200" b="0" kern="1200">
                <a:solidFill>
                  <a:schemeClr val="tx1"/>
                </a:solidFill>
                <a:latin typeface="+mj-lt"/>
                <a:ea typeface="+mj-ea"/>
                <a:cs typeface="+mj-cs"/>
              </a:defRPr>
            </a:lvl1pPr>
          </a:lstStyle>
          <a:p>
            <a:r>
              <a:rPr lang="en-US" altLang="zh-CN" sz="3600" dirty="0">
                <a:solidFill>
                  <a:schemeClr val="bg1"/>
                </a:solidFill>
              </a:rPr>
              <a:t>Neural Networks!</a:t>
            </a:r>
            <a:endParaRPr lang="en-US" sz="3600" dirty="0">
              <a:solidFill>
                <a:schemeClr val="bg1"/>
              </a:solidFill>
            </a:endParaRPr>
          </a:p>
        </p:txBody>
      </p:sp>
    </p:spTree>
    <p:extLst>
      <p:ext uri="{BB962C8B-B14F-4D97-AF65-F5344CB8AC3E}">
        <p14:creationId xmlns:p14="http://schemas.microsoft.com/office/powerpoint/2010/main" val="7115417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0573" y="236556"/>
            <a:ext cx="8599990" cy="511602"/>
          </a:xfrm>
        </p:spPr>
        <p:txBody>
          <a:bodyPr/>
          <a:lstStyle/>
          <a:p>
            <a:r>
              <a:rPr lang="en-US" altLang="zh-CN" dirty="0">
                <a:solidFill>
                  <a:schemeClr val="bg1"/>
                </a:solidFill>
              </a:rPr>
              <a:t>RF-Pose3D</a:t>
            </a:r>
            <a:endParaRPr lang="en-US" dirty="0">
              <a:solidFill>
                <a:schemeClr val="bg1"/>
              </a:solidFill>
            </a:endParaRPr>
          </a:p>
        </p:txBody>
      </p:sp>
      <p:sp>
        <p:nvSpPr>
          <p:cNvPr id="8" name="Content Placeholder 2"/>
          <p:cNvSpPr>
            <a:spLocks noGrp="1"/>
          </p:cNvSpPr>
          <p:nvPr>
            <p:ph idx="1"/>
          </p:nvPr>
        </p:nvSpPr>
        <p:spPr>
          <a:xfrm>
            <a:off x="628650" y="857250"/>
            <a:ext cx="7886700" cy="3775473"/>
          </a:xfrm>
        </p:spPr>
        <p:txBody>
          <a:bodyPr>
            <a:normAutofit/>
          </a:bodyPr>
          <a:lstStyle/>
          <a:p>
            <a:pPr>
              <a:lnSpc>
                <a:spcPct val="200000"/>
              </a:lnSpc>
            </a:pPr>
            <a:r>
              <a:rPr lang="en-US" dirty="0">
                <a:solidFill>
                  <a:schemeClr val="bg1"/>
                </a:solidFill>
              </a:rPr>
              <a:t>Challenges when using NN to handle RF signals</a:t>
            </a:r>
          </a:p>
          <a:p>
            <a:pPr>
              <a:lnSpc>
                <a:spcPct val="200000"/>
              </a:lnSpc>
            </a:pPr>
            <a:r>
              <a:rPr lang="en-US" dirty="0">
                <a:solidFill>
                  <a:schemeClr val="bg1"/>
                </a:solidFill>
              </a:rPr>
              <a:t>Design of RF-Pose3D</a:t>
            </a:r>
          </a:p>
          <a:p>
            <a:pPr>
              <a:lnSpc>
                <a:spcPct val="200000"/>
              </a:lnSpc>
            </a:pPr>
            <a:r>
              <a:rPr lang="en-US" dirty="0">
                <a:solidFill>
                  <a:schemeClr val="bg1"/>
                </a:solidFill>
              </a:rPr>
              <a:t>Evaluation of RF-Pose3D</a:t>
            </a:r>
          </a:p>
        </p:txBody>
      </p:sp>
    </p:spTree>
    <p:extLst>
      <p:ext uri="{BB962C8B-B14F-4D97-AF65-F5344CB8AC3E}">
        <p14:creationId xmlns:p14="http://schemas.microsoft.com/office/powerpoint/2010/main" val="7750414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13509</TotalTime>
  <Words>3712</Words>
  <Application>Microsoft Macintosh PowerPoint</Application>
  <PresentationFormat>On-screen Show (16:9)</PresentationFormat>
  <Paragraphs>287</Paragraphs>
  <Slides>29</Slides>
  <Notes>29</Notes>
  <HiddenSlides>0</HiddenSlides>
  <MMClips>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29</vt:i4>
      </vt:variant>
    </vt:vector>
  </HeadingPairs>
  <TitlesOfParts>
    <vt:vector size="32" baseType="lpstr">
      <vt:lpstr>Arial</vt:lpstr>
      <vt:lpstr>Calibri</vt:lpstr>
      <vt:lpstr>Office Theme</vt:lpstr>
      <vt:lpstr>RF-Based 3D Skeletons</vt:lpstr>
      <vt:lpstr>X-Ray Vision</vt:lpstr>
      <vt:lpstr>Past Work</vt:lpstr>
      <vt:lpstr>Past Work</vt:lpstr>
      <vt:lpstr>Past Work</vt:lpstr>
      <vt:lpstr>PowerPoint Presentation</vt:lpstr>
      <vt:lpstr>PowerPoint Presentation</vt:lpstr>
      <vt:lpstr>How do we do it?</vt:lpstr>
      <vt:lpstr>RF-Pose3D</vt:lpstr>
      <vt:lpstr>Problem Statement: Estimate Skeleton from RF</vt:lpstr>
      <vt:lpstr>Specularity of Human Body</vt:lpstr>
      <vt:lpstr>Challenge 1: A Snapshot Doesn’t Have Skeleton </vt:lpstr>
      <vt:lpstr>Solution 1: Use Human Motion Across Time</vt:lpstr>
      <vt:lpstr>PowerPoint Presentation</vt:lpstr>
      <vt:lpstr>PowerPoint Presentation</vt:lpstr>
      <vt:lpstr>PowerPoint Presentation</vt:lpstr>
      <vt:lpstr>PowerPoint Presentation</vt:lpstr>
      <vt:lpstr>Challenge 2: Complexity</vt:lpstr>
      <vt:lpstr>Solution 2: Task Separation</vt:lpstr>
      <vt:lpstr>Challenge 3: How to obtain labeled data</vt:lpstr>
      <vt:lpstr>Solution 3: Sync images with RF and annotate images</vt:lpstr>
      <vt:lpstr>Evaluation</vt:lpstr>
      <vt:lpstr>Implementation</vt:lpstr>
      <vt:lpstr>How Accurate is the Skeleton?</vt:lpstr>
      <vt:lpstr>Skeleton Accuracy for Different Keypoints</vt:lpstr>
      <vt:lpstr>Skeleton Accuracy vs. Number of People</vt:lpstr>
      <vt:lpstr>When will RF-Pose3D fail?</vt:lpstr>
      <vt:lpstr>When will RF-Pose3D fail?</vt:lpstr>
      <vt:lpstr>Real-time Demo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Learning Sleep Stages from Radio Signals:  A Conditional Adversarial Architecture</dc:title>
  <dc:creator>Mingmin Zhao</dc:creator>
  <cp:lastModifiedBy>Microsoft Office User</cp:lastModifiedBy>
  <cp:revision>1823</cp:revision>
  <cp:lastPrinted>2018-08-20T13:05:06Z</cp:lastPrinted>
  <dcterms:created xsi:type="dcterms:W3CDTF">2017-08-04T03:25:15Z</dcterms:created>
  <dcterms:modified xsi:type="dcterms:W3CDTF">2019-04-02T23:26:40Z</dcterms:modified>
</cp:coreProperties>
</file>