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rels" ContentType="application/vnd.openxmlformats-package.relationships+xml"/>
  <Default Extension="mp4" ContentType="video/mp4"/>
  <Default Extension="emf" ContentType="image/x-emf"/>
  <Default Extension="mov" ContentType="video/quicktime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6"/>
  </p:notesMasterIdLst>
  <p:sldIdLst>
    <p:sldId id="256" r:id="rId2"/>
    <p:sldId id="305" r:id="rId3"/>
    <p:sldId id="303" r:id="rId4"/>
    <p:sldId id="315" r:id="rId5"/>
    <p:sldId id="304" r:id="rId6"/>
    <p:sldId id="307" r:id="rId7"/>
    <p:sldId id="310" r:id="rId8"/>
    <p:sldId id="311" r:id="rId9"/>
    <p:sldId id="312" r:id="rId10"/>
    <p:sldId id="313" r:id="rId11"/>
    <p:sldId id="318" r:id="rId12"/>
    <p:sldId id="319" r:id="rId13"/>
    <p:sldId id="320" r:id="rId14"/>
    <p:sldId id="317" r:id="rId15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5D57"/>
    <a:srgbClr val="F9776C"/>
    <a:srgbClr val="F50303"/>
    <a:srgbClr val="E50303"/>
    <a:srgbClr val="E8C2C1"/>
    <a:srgbClr val="70BF40"/>
    <a:srgbClr val="7AAC00"/>
    <a:srgbClr val="BFE7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314"/>
    <p:restoredTop sz="71772"/>
  </p:normalViewPr>
  <p:slideViewPr>
    <p:cSldViewPr snapToGrid="0" snapToObjects="1">
      <p:cViewPr>
        <p:scale>
          <a:sx n="90" d="100"/>
          <a:sy n="90" d="100"/>
        </p:scale>
        <p:origin x="1664" y="6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6" d="100"/>
          <a:sy n="96" d="100"/>
        </p:scale>
        <p:origin x="3464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3B83C5-60B6-3746-86D2-EB55FB1F01A7}" type="datetimeFigureOut">
              <a:rPr lang="en-US" smtClean="0"/>
              <a:t>6/20/18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41588-A434-1141-B26E-F5C8CCB68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232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9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Hello everyone. I am Mingmin from MIT.</a:t>
            </a:r>
            <a:endParaRPr lang="zh-CN" altLang="en-US" sz="900" u="non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9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Today I will be telling you about through-wall human pose estimation using radio signals</a:t>
            </a:r>
            <a:r>
              <a:rPr lang="en-US" altLang="zh-CN" sz="9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zh-CN" altLang="en-US" sz="900" u="non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9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is joint work with Tianhong, Mohammad, Yonglong, Hang, Antonio and Dina.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41588-A434-1141-B26E-F5C8CCB6859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8808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00" dirty="0" smtClean="0"/>
              <a:t>Our RF-based model also works with multiple people and can handle various types of occlusion, for example, posters, boxes and tables.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41588-A434-1141-B26E-F5C8CCB6859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1756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00" dirty="0" smtClean="0"/>
              <a:t>It also works in bad lighting conditions, even in the dark, where vision based systems would fail.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41588-A434-1141-B26E-F5C8CCB6859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7159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00" dirty="0" smtClean="0"/>
              <a:t>RF-Pose can work in different environment and can handle different types of daily activities.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41588-A434-1141-B26E-F5C8CCB6859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798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41588-A434-1141-B26E-F5C8CCB6859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2297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more information, please visit our website or stop by at our poster.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41588-A434-1141-B26E-F5C8CCB6859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860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0" baseline="0" dirty="0" smtClean="0"/>
              <a:t>Occlusion is a fundamental challenge for human pose estimation, as well as many other vision problems.</a:t>
            </a:r>
            <a:endParaRPr lang="zh-CN" altLang="en-US" b="0" baseline="0" dirty="0" smtClean="0"/>
          </a:p>
          <a:p>
            <a:endParaRPr lang="zh-CN" altLang="en-US" b="0" baseline="0" dirty="0" smtClean="0"/>
          </a:p>
          <a:p>
            <a:r>
              <a:rPr lang="en-US" altLang="zh-CN" b="0" baseline="0" dirty="0" smtClean="0"/>
              <a:t>Existing pose estimation methods cannot work when the person is (partly or fully) occluded.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41588-A434-1141-B26E-F5C8CCB6859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573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What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want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to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do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to</a:t>
            </a:r>
            <a:r>
              <a:rPr lang="zh-CN" altLang="en-US" baseline="0" dirty="0" smtClean="0"/>
              <a:t> </a:t>
            </a:r>
            <a:r>
              <a:rPr lang="en-US" altLang="zh-CN" dirty="0" smtClean="0"/>
              <a:t>see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human</a:t>
            </a:r>
            <a:r>
              <a:rPr lang="zh-CN" altLang="en-US" dirty="0" smtClean="0"/>
              <a:t> </a:t>
            </a:r>
            <a:r>
              <a:rPr lang="en-US" altLang="zh-CN" dirty="0" smtClean="0"/>
              <a:t>pose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through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walls.</a:t>
            </a:r>
            <a:endParaRPr lang="zh-CN" altLang="en-US" dirty="0" smtClean="0"/>
          </a:p>
          <a:p>
            <a:r>
              <a:rPr lang="en-US" altLang="zh-CN" baseline="0" dirty="0" smtClean="0"/>
              <a:t>While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human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eyes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cameras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cannot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do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it,</a:t>
            </a:r>
            <a:endParaRPr lang="zh-CN" alt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41588-A434-1141-B26E-F5C8CCB6859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5760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 smtClean="0"/>
              <a:t>wireless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devices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are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using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everyday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actually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transmit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signal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that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traverses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through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walls.</a:t>
            </a:r>
            <a:endParaRPr lang="zh-CN" altLang="en-US" baseline="0" dirty="0" smtClean="0"/>
          </a:p>
          <a:p>
            <a:r>
              <a:rPr lang="en-US" altLang="zh-CN" baseline="0" dirty="0" smtClean="0"/>
              <a:t>For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example,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you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can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use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Wi-Fi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even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if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you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are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different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room.</a:t>
            </a:r>
            <a:endParaRPr lang="zh-CN" altLang="en-US" baseline="0" dirty="0" smtClean="0"/>
          </a:p>
          <a:p>
            <a:endParaRPr lang="zh-CN" altLang="en-US" baseline="0" dirty="0" smtClean="0"/>
          </a:p>
          <a:p>
            <a:r>
              <a:rPr lang="en-US" altLang="zh-CN" baseline="0" dirty="0" smtClean="0"/>
              <a:t>These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RF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signals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not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only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traverse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through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wall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but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also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reflect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off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human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body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our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body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if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full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of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water.</a:t>
            </a:r>
            <a:endParaRPr lang="zh-CN" altLang="en-US" baseline="0" dirty="0" smtClean="0"/>
          </a:p>
          <a:p>
            <a:r>
              <a:rPr lang="en-US" baseline="0" dirty="0" smtClean="0"/>
              <a:t>Our idea is to use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such</a:t>
            </a:r>
            <a:r>
              <a:rPr lang="en-US" baseline="0" dirty="0" smtClean="0"/>
              <a:t> wireless signals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to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estimate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human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pose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through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walls</a:t>
            </a:r>
            <a:r>
              <a:rPr lang="en-US" altLang="zh-CN" baseline="0" dirty="0" smtClean="0"/>
              <a:t>.</a:t>
            </a:r>
            <a:endParaRPr lang="zh-CN" alt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41588-A434-1141-B26E-F5C8CCB6859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6948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0" dirty="0" smtClean="0"/>
              <a:t>Now</a:t>
            </a:r>
            <a:r>
              <a:rPr lang="zh-CN" altLang="en-US" b="0" dirty="0" smtClean="0"/>
              <a:t> </a:t>
            </a:r>
            <a:r>
              <a:rPr lang="en-US" altLang="zh-CN" b="0" dirty="0" smtClean="0"/>
              <a:t>le</a:t>
            </a:r>
            <a:r>
              <a:rPr lang="en-US" altLang="zh-CN" b="0" baseline="0" dirty="0" smtClean="0"/>
              <a:t>t</a:t>
            </a:r>
            <a:r>
              <a:rPr lang="zh-CN" altLang="en-US" b="0" baseline="0" dirty="0" smtClean="0"/>
              <a:t> </a:t>
            </a:r>
            <a:r>
              <a:rPr lang="en-US" altLang="zh-CN" b="0" baseline="0" dirty="0" smtClean="0"/>
              <a:t>me</a:t>
            </a:r>
            <a:r>
              <a:rPr lang="zh-CN" altLang="en-US" b="0" baseline="0" dirty="0" smtClean="0"/>
              <a:t> </a:t>
            </a:r>
            <a:r>
              <a:rPr lang="en-US" altLang="zh-CN" b="0" baseline="0" dirty="0" smtClean="0"/>
              <a:t>show</a:t>
            </a:r>
            <a:r>
              <a:rPr lang="zh-CN" altLang="en-US" b="0" baseline="0" dirty="0" smtClean="0"/>
              <a:t> </a:t>
            </a:r>
            <a:r>
              <a:rPr lang="en-US" altLang="zh-CN" b="0" baseline="0" dirty="0" smtClean="0"/>
              <a:t>you</a:t>
            </a:r>
            <a:r>
              <a:rPr lang="zh-CN" altLang="en-US" b="0" baseline="0" dirty="0" smtClean="0"/>
              <a:t> </a:t>
            </a:r>
            <a:r>
              <a:rPr lang="en-US" altLang="zh-CN" b="0" baseline="0" dirty="0" smtClean="0"/>
              <a:t>how</a:t>
            </a:r>
            <a:r>
              <a:rPr lang="zh-CN" altLang="en-US" b="0" baseline="0" dirty="0" smtClean="0"/>
              <a:t> </a:t>
            </a:r>
            <a:r>
              <a:rPr lang="en-US" altLang="zh-CN" b="0" baseline="0" dirty="0" smtClean="0"/>
              <a:t>RF</a:t>
            </a:r>
            <a:r>
              <a:rPr lang="zh-CN" altLang="en-US" b="0" baseline="0" dirty="0" smtClean="0"/>
              <a:t> </a:t>
            </a:r>
            <a:r>
              <a:rPr lang="en-US" altLang="zh-CN" b="0" baseline="0" dirty="0" smtClean="0"/>
              <a:t>signals</a:t>
            </a:r>
            <a:r>
              <a:rPr lang="zh-CN" altLang="en-US" b="0" baseline="0" dirty="0" smtClean="0"/>
              <a:t> </a:t>
            </a:r>
            <a:r>
              <a:rPr lang="en-US" altLang="zh-CN" b="0" baseline="0" dirty="0" smtClean="0"/>
              <a:t>look</a:t>
            </a:r>
            <a:r>
              <a:rPr lang="zh-CN" altLang="en-US" b="0" baseline="0" dirty="0" smtClean="0"/>
              <a:t> </a:t>
            </a:r>
            <a:r>
              <a:rPr lang="en-US" altLang="zh-CN" b="0" baseline="0" dirty="0" smtClean="0"/>
              <a:t>like.</a:t>
            </a:r>
            <a:endParaRPr lang="zh-CN" altLang="en-US" b="0" baseline="0" dirty="0" smtClean="0"/>
          </a:p>
          <a:p>
            <a:r>
              <a:rPr lang="en-US" altLang="zh-CN" b="0" baseline="0" dirty="0" smtClean="0"/>
              <a:t>RF</a:t>
            </a:r>
            <a:r>
              <a:rPr lang="zh-CN" altLang="en-US" b="0" baseline="0" dirty="0" smtClean="0"/>
              <a:t> </a:t>
            </a:r>
            <a:r>
              <a:rPr lang="en-US" altLang="zh-CN" b="0" baseline="0" dirty="0" smtClean="0"/>
              <a:t>signals</a:t>
            </a:r>
            <a:r>
              <a:rPr lang="zh-CN" altLang="en-US" b="0" baseline="0" dirty="0" smtClean="0"/>
              <a:t> </a:t>
            </a:r>
            <a:r>
              <a:rPr lang="en-US" altLang="zh-CN" b="0" baseline="0" dirty="0" smtClean="0"/>
              <a:t>can</a:t>
            </a:r>
            <a:r>
              <a:rPr lang="zh-CN" altLang="en-US" b="0" baseline="0" dirty="0" smtClean="0"/>
              <a:t> </a:t>
            </a:r>
            <a:r>
              <a:rPr lang="en-US" altLang="zh-CN" b="0" baseline="0" dirty="0" smtClean="0"/>
              <a:t>be</a:t>
            </a:r>
            <a:r>
              <a:rPr lang="zh-CN" altLang="en-US" b="0" baseline="0" dirty="0" smtClean="0"/>
              <a:t> </a:t>
            </a:r>
            <a:r>
              <a:rPr lang="en-US" altLang="zh-CN" b="0" baseline="0" dirty="0" smtClean="0"/>
              <a:t>processed into</a:t>
            </a:r>
            <a:r>
              <a:rPr lang="zh-CN" altLang="en-US" b="0" baseline="0" dirty="0" smtClean="0"/>
              <a:t> </a:t>
            </a:r>
            <a:r>
              <a:rPr lang="en-US" altLang="zh-CN" b="0" baseline="0" dirty="0" smtClean="0"/>
              <a:t>vertical</a:t>
            </a:r>
            <a:r>
              <a:rPr lang="zh-CN" altLang="en-US" b="0" baseline="0" dirty="0" smtClean="0"/>
              <a:t> </a:t>
            </a:r>
            <a:r>
              <a:rPr lang="en-US" altLang="zh-CN" b="0" baseline="0" dirty="0" smtClean="0"/>
              <a:t>and</a:t>
            </a:r>
            <a:r>
              <a:rPr lang="zh-CN" altLang="en-US" b="0" baseline="0" dirty="0" smtClean="0"/>
              <a:t> </a:t>
            </a:r>
            <a:r>
              <a:rPr lang="en-US" altLang="zh-CN" b="0" baseline="0" dirty="0" smtClean="0"/>
              <a:t>horizontal</a:t>
            </a:r>
            <a:r>
              <a:rPr lang="zh-CN" altLang="en-US" b="0" baseline="0" dirty="0" smtClean="0"/>
              <a:t> </a:t>
            </a:r>
            <a:r>
              <a:rPr lang="en-US" altLang="zh-CN" b="0" baseline="0" dirty="0" smtClean="0"/>
              <a:t>heatmaps</a:t>
            </a:r>
            <a:r>
              <a:rPr lang="zh-CN" altLang="en-US" b="0" baseline="0" dirty="0" smtClean="0"/>
              <a:t> </a:t>
            </a:r>
            <a:r>
              <a:rPr lang="en-US" altLang="zh-CN" b="0" baseline="0" dirty="0" smtClean="0"/>
              <a:t>showing</a:t>
            </a:r>
            <a:r>
              <a:rPr lang="zh-CN" altLang="en-US" b="0" baseline="0" dirty="0" smtClean="0"/>
              <a:t> </a:t>
            </a:r>
            <a:r>
              <a:rPr lang="en-US" altLang="zh-CN" b="0" baseline="0" dirty="0" smtClean="0"/>
              <a:t>where</a:t>
            </a:r>
            <a:r>
              <a:rPr lang="zh-CN" altLang="en-US" b="0" baseline="0" dirty="0" smtClean="0"/>
              <a:t> </a:t>
            </a:r>
            <a:r>
              <a:rPr lang="en-US" altLang="zh-CN" b="0" baseline="0" dirty="0" smtClean="0"/>
              <a:t>the</a:t>
            </a:r>
            <a:r>
              <a:rPr lang="zh-CN" altLang="en-US" b="0" baseline="0" dirty="0" smtClean="0"/>
              <a:t> </a:t>
            </a:r>
            <a:r>
              <a:rPr lang="en-US" altLang="zh-CN" b="0" baseline="0" dirty="0" smtClean="0"/>
              <a:t>reflections</a:t>
            </a:r>
            <a:r>
              <a:rPr lang="zh-CN" altLang="en-US" b="0" baseline="0" dirty="0" smtClean="0"/>
              <a:t> </a:t>
            </a:r>
            <a:r>
              <a:rPr lang="en-US" altLang="zh-CN" b="0" baseline="0" dirty="0" smtClean="0"/>
              <a:t>are</a:t>
            </a:r>
            <a:r>
              <a:rPr lang="zh-CN" altLang="en-US" b="0" baseline="0" dirty="0" smtClean="0"/>
              <a:t> </a:t>
            </a:r>
            <a:r>
              <a:rPr lang="en-US" altLang="zh-CN" b="0" baseline="0" dirty="0" smtClean="0"/>
              <a:t>coming</a:t>
            </a:r>
            <a:r>
              <a:rPr lang="zh-CN" altLang="en-US" b="0" baseline="0" dirty="0" smtClean="0"/>
              <a:t> </a:t>
            </a:r>
            <a:r>
              <a:rPr lang="en-US" altLang="zh-CN" b="0" baseline="0" dirty="0" smtClean="0"/>
              <a:t>from</a:t>
            </a:r>
            <a:r>
              <a:rPr lang="en-US" altLang="zh-CN" b="0" baseline="0" dirty="0" smtClean="0"/>
              <a:t>.</a:t>
            </a:r>
            <a:endParaRPr lang="zh-CN" altLang="en-US" b="0" baseline="0" dirty="0" smtClean="0"/>
          </a:p>
          <a:p>
            <a:endParaRPr lang="zh-CN" altLang="en-US" b="0" baseline="0" dirty="0" smtClean="0"/>
          </a:p>
          <a:p>
            <a:r>
              <a:rPr lang="en-US" altLang="zh-CN" b="0" baseline="0" dirty="0" smtClean="0"/>
              <a:t>What I am showing right now is the RF heatmaps while a person is walking.</a:t>
            </a:r>
            <a:endParaRPr lang="zh-CN" altLang="en-US" b="0" baseline="0" dirty="0" smtClean="0"/>
          </a:p>
          <a:p>
            <a:r>
              <a:rPr lang="en-US" altLang="zh-CN" b="0" baseline="0" dirty="0" smtClean="0"/>
              <a:t>As you can see, these peaks on the heatmaps moves with him, even when he is behind the wall.</a:t>
            </a:r>
            <a:endParaRPr lang="zh-CN" altLang="en-US" b="0" baseline="0" dirty="0" smtClean="0"/>
          </a:p>
          <a:p>
            <a:r>
              <a:rPr lang="en-US" altLang="zh-CN" dirty="0" smtClean="0"/>
              <a:t>Before</a:t>
            </a:r>
            <a:r>
              <a:rPr lang="zh-CN" altLang="en-US" dirty="0" smtClean="0"/>
              <a:t> </a:t>
            </a:r>
            <a:r>
              <a:rPr lang="en-US" altLang="zh-CN" dirty="0" smtClean="0"/>
              <a:t>we</a:t>
            </a:r>
            <a:r>
              <a:rPr lang="zh-CN" altLang="en-US" dirty="0" smtClean="0"/>
              <a:t> </a:t>
            </a:r>
            <a:r>
              <a:rPr lang="en-US" altLang="zh-CN" dirty="0" smtClean="0"/>
              <a:t>can</a:t>
            </a:r>
            <a:r>
              <a:rPr lang="zh-CN" altLang="en-US" dirty="0" smtClean="0"/>
              <a:t> </a:t>
            </a:r>
            <a:r>
              <a:rPr lang="en-US" altLang="zh-CN" dirty="0" smtClean="0"/>
              <a:t>go</a:t>
            </a:r>
            <a:r>
              <a:rPr lang="zh-CN" altLang="en-US" dirty="0" smtClean="0"/>
              <a:t> </a:t>
            </a:r>
            <a:r>
              <a:rPr lang="en-US" altLang="zh-CN" dirty="0" smtClean="0"/>
              <a:t>ahead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train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neural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network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to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estimate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pose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from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such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RF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signals,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</a:t>
            </a:r>
            <a:r>
              <a:rPr lang="en-US" altLang="zh-CN" dirty="0" smtClean="0"/>
              <a:t>ne</a:t>
            </a:r>
            <a:r>
              <a:rPr lang="zh-CN" altLang="en-US" dirty="0" smtClean="0"/>
              <a:t> </a:t>
            </a:r>
            <a:r>
              <a:rPr lang="en-US" altLang="zh-CN" baseline="0" dirty="0" smtClean="0"/>
              <a:t>question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need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to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ask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how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can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get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labeled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dataset.</a:t>
            </a:r>
            <a:endParaRPr lang="zh-CN" altLang="en-US" baseline="0" dirty="0" smtClean="0"/>
          </a:p>
          <a:p>
            <a:endParaRPr lang="zh-CN" altLang="en-US" baseline="0" dirty="0" smtClean="0"/>
          </a:p>
          <a:p>
            <a:r>
              <a:rPr lang="en-US" altLang="zh-CN" baseline="0" dirty="0" smtClean="0"/>
              <a:t>In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fact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it’s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almost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impossible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for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human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to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annotate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body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keypoints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from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RF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signals.</a:t>
            </a:r>
            <a:endParaRPr lang="zh-CN" altLang="en-US" baseline="0" dirty="0" smtClean="0"/>
          </a:p>
          <a:p>
            <a:endParaRPr lang="zh-CN" altLang="en-US" baseline="0" dirty="0" smtClean="0"/>
          </a:p>
          <a:p>
            <a:r>
              <a:rPr lang="en-US" altLang="zh-CN" baseline="0" dirty="0" smtClean="0"/>
              <a:t>So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how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can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train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neural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network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to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estimate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pose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from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RF?</a:t>
            </a:r>
            <a:endParaRPr lang="zh-CN" altLang="en-US" baseline="0" dirty="0" smtClean="0"/>
          </a:p>
          <a:p>
            <a:endParaRPr lang="zh-CN" alt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41588-A434-1141-B26E-F5C8CCB6859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5118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Our idea is to use vision to provide cross-modal supervision.</a:t>
            </a:r>
            <a:endParaRPr lang="zh-CN" altLang="en-US" dirty="0" smtClean="0"/>
          </a:p>
          <a:p>
            <a:endParaRPr lang="zh-CN" altLang="en-US" dirty="0" smtClean="0"/>
          </a:p>
          <a:p>
            <a:r>
              <a:rPr lang="en-US" altLang="zh-CN" dirty="0" smtClean="0"/>
              <a:t>During training, we attach a web camera to our wireless sensor to collect synchronized visual and RF streams.</a:t>
            </a:r>
            <a:endParaRPr lang="zh-CN" altLang="en-US" dirty="0" smtClean="0"/>
          </a:p>
          <a:p>
            <a:endParaRPr lang="zh-CN" altLang="en-US" dirty="0" smtClean="0"/>
          </a:p>
          <a:p>
            <a:r>
              <a:rPr lang="en-US" altLang="zh-CN" dirty="0" smtClean="0"/>
              <a:t>We use OpenPose as our teacher network to extract confidence maps of each </a:t>
            </a:r>
            <a:r>
              <a:rPr lang="en-US" altLang="zh-CN" dirty="0" err="1" smtClean="0"/>
              <a:t>keypoint</a:t>
            </a:r>
            <a:r>
              <a:rPr lang="en-US" altLang="zh-CN" dirty="0" smtClean="0"/>
              <a:t>.</a:t>
            </a:r>
            <a:endParaRPr lang="zh-CN" altLang="en-US" dirty="0" smtClean="0"/>
          </a:p>
          <a:p>
            <a:endParaRPr lang="zh-CN" altLang="en-US" dirty="0" smtClean="0"/>
          </a:p>
          <a:p>
            <a:r>
              <a:rPr lang="en-US" altLang="zh-CN" dirty="0" smtClean="0"/>
              <a:t>These confidence maps provide supervisory signals to the student network RF-Pose,</a:t>
            </a:r>
            <a:endParaRPr lang="zh-CN" altLang="en-US" dirty="0" smtClean="0"/>
          </a:p>
          <a:p>
            <a:endParaRPr lang="zh-CN" altLang="en-US" dirty="0" smtClean="0"/>
          </a:p>
          <a:p>
            <a:r>
              <a:rPr lang="en-US" altLang="zh-CN" dirty="0" smtClean="0"/>
              <a:t>that is learning to extract the same confidence maps from the  RF signals.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41588-A434-1141-B26E-F5C8CCB6859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5250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Once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model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trained,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can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use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RF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signals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only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to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estimate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confidence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maps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of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body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keypoints.</a:t>
            </a:r>
            <a:endParaRPr lang="zh-CN" altLang="en-US" baseline="0" dirty="0" smtClean="0"/>
          </a:p>
          <a:p>
            <a:endParaRPr lang="zh-CN" altLang="en-US" baseline="0" dirty="0" smtClean="0"/>
          </a:p>
          <a:p>
            <a:r>
              <a:rPr lang="en-US" altLang="zh-CN" baseline="0" dirty="0" smtClean="0"/>
              <a:t>Human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pose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can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be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extracted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from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confidence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maps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using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non-maximal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suppression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and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association</a:t>
            </a:r>
            <a:r>
              <a:rPr lang="en-US" altLang="zh-CN" baseline="0" dirty="0" smtClean="0"/>
              <a:t>.</a:t>
            </a:r>
            <a:endParaRPr lang="zh-CN" alt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41588-A434-1141-B26E-F5C8CCB6859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0641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To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train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such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model,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collected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50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hours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of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data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around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50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different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locations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around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our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campus.</a:t>
            </a:r>
            <a:r>
              <a:rPr lang="zh-CN" altLang="en-US" baseline="0" dirty="0" smtClean="0"/>
              <a:t> </a:t>
            </a:r>
            <a:endParaRPr lang="zh-CN" altLang="en-US" baseline="0" dirty="0" smtClean="0"/>
          </a:p>
          <a:p>
            <a:endParaRPr lang="zh-CN" altLang="en-US" baseline="0" dirty="0" smtClean="0"/>
          </a:p>
          <a:p>
            <a:r>
              <a:rPr lang="en-US" altLang="zh-CN" baseline="0" dirty="0" smtClean="0"/>
              <a:t>People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are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going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about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their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own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life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without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much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interference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from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our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side.</a:t>
            </a:r>
            <a:endParaRPr lang="zh-CN" altLang="en-US" baseline="0" dirty="0" smtClean="0"/>
          </a:p>
          <a:p>
            <a:endParaRPr lang="zh-CN" alt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41588-A434-1141-B26E-F5C8CCB6859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6737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00" dirty="0" smtClean="0"/>
              <a:t>Now let me show you the output of our model on the test data.</a:t>
            </a:r>
            <a:endParaRPr lang="zh-CN" altLang="en-US" sz="900" dirty="0" smtClean="0"/>
          </a:p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900" dirty="0" smtClean="0"/>
          </a:p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00" dirty="0" smtClean="0"/>
              <a:t>Interestingly, the student network learns to perform pose estimation even when the person is fully occluded, despite it has never been trained in such scenarios.</a:t>
            </a:r>
            <a:endParaRPr lang="zh-CN" altLang="en-US" sz="900" dirty="0" smtClean="0"/>
          </a:p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900" dirty="0" smtClean="0"/>
          </a:p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00" dirty="0" smtClean="0"/>
              <a:t>The shows an example of student network can outperforming teacher network in certain aspects.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41588-A434-1141-B26E-F5C8CCB6859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982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4DBB4-71C3-6143-A030-1CE1029CCB22}" type="datetimeFigureOut">
              <a:rPr lang="en-US" smtClean="0"/>
              <a:t>6/20/18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B177C-7248-664C-BF21-6D299FA42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019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4DBB4-71C3-6143-A030-1CE1029CCB22}" type="datetimeFigureOut">
              <a:rPr lang="en-US" smtClean="0"/>
              <a:t>6/20/18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B177C-7248-664C-BF21-6D299FA42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77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4DBB4-71C3-6143-A030-1CE1029CCB22}" type="datetimeFigureOut">
              <a:rPr lang="en-US" smtClean="0"/>
              <a:t>6/20/18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B177C-7248-664C-BF21-6D299FA42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01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643" y="250844"/>
            <a:ext cx="8599990" cy="511602"/>
          </a:xfrm>
        </p:spPr>
        <p:txBody>
          <a:bodyPr>
            <a:noAutofit/>
          </a:bodyPr>
          <a:lstStyle>
            <a:lvl1pPr algn="ctr">
              <a:defRPr sz="32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984738"/>
            <a:ext cx="7886700" cy="364798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4DBB4-71C3-6143-A030-1CE1029CCB22}" type="datetimeFigureOut">
              <a:rPr lang="en-US" smtClean="0"/>
              <a:t>6/20/18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B177C-7248-664C-BF21-6D299FA42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3856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4DBB4-71C3-6143-A030-1CE1029CCB22}" type="datetimeFigureOut">
              <a:rPr lang="en-US" smtClean="0"/>
              <a:t>6/20/18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B177C-7248-664C-BF21-6D299FA42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304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4DBB4-71C3-6143-A030-1CE1029CCB22}" type="datetimeFigureOut">
              <a:rPr lang="en-US" smtClean="0"/>
              <a:t>6/20/18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B177C-7248-664C-BF21-6D299FA42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973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4DBB4-71C3-6143-A030-1CE1029CCB22}" type="datetimeFigureOut">
              <a:rPr lang="en-US" smtClean="0"/>
              <a:t>6/20/18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B177C-7248-664C-BF21-6D299FA42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671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4DBB4-71C3-6143-A030-1CE1029CCB22}" type="datetimeFigureOut">
              <a:rPr lang="en-US" smtClean="0"/>
              <a:t>6/20/18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B177C-7248-664C-BF21-6D299FA42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722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4DBB4-71C3-6143-A030-1CE1029CCB22}" type="datetimeFigureOut">
              <a:rPr lang="en-US" smtClean="0"/>
              <a:t>6/20/18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B177C-7248-664C-BF21-6D299FA42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215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4DBB4-71C3-6143-A030-1CE1029CCB22}" type="datetimeFigureOut">
              <a:rPr lang="en-US" smtClean="0"/>
              <a:t>6/20/18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B177C-7248-664C-BF21-6D299FA42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887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4DBB4-71C3-6143-A030-1CE1029CCB22}" type="datetimeFigureOut">
              <a:rPr lang="en-US" smtClean="0"/>
              <a:t>6/20/18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B177C-7248-664C-BF21-6D299FA42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405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74DBB4-71C3-6143-A030-1CE1029CCB22}" type="datetimeFigureOut">
              <a:rPr lang="en-US" smtClean="0"/>
              <a:t>6/20/18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AB177C-7248-664C-BF21-6D299FA42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116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7.mov"/><Relationship Id="rId4" Type="http://schemas.openxmlformats.org/officeDocument/2006/relationships/video" Target="../media/media7.mov"/><Relationship Id="rId5" Type="http://schemas.microsoft.com/office/2007/relationships/media" Target="../media/media8.mov"/><Relationship Id="rId6" Type="http://schemas.openxmlformats.org/officeDocument/2006/relationships/video" Target="../media/media8.mov"/><Relationship Id="rId7" Type="http://schemas.openxmlformats.org/officeDocument/2006/relationships/slideLayout" Target="../slideLayouts/slideLayout2.xml"/><Relationship Id="rId8" Type="http://schemas.openxmlformats.org/officeDocument/2006/relationships/notesSlide" Target="../notesSlides/notesSlide10.xml"/><Relationship Id="rId9" Type="http://schemas.openxmlformats.org/officeDocument/2006/relationships/image" Target="../media/image18.png"/><Relationship Id="rId10" Type="http://schemas.openxmlformats.org/officeDocument/2006/relationships/image" Target="../media/image19.png"/><Relationship Id="rId11" Type="http://schemas.openxmlformats.org/officeDocument/2006/relationships/image" Target="../media/image20.png"/><Relationship Id="rId1" Type="http://schemas.microsoft.com/office/2007/relationships/media" Target="../media/media6.mov"/><Relationship Id="rId2" Type="http://schemas.openxmlformats.org/officeDocument/2006/relationships/video" Target="../media/media6.mov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0.mov"/><Relationship Id="rId4" Type="http://schemas.openxmlformats.org/officeDocument/2006/relationships/video" Target="../media/media10.mov"/><Relationship Id="rId5" Type="http://schemas.microsoft.com/office/2007/relationships/media" Target="../media/media11.mov"/><Relationship Id="rId6" Type="http://schemas.openxmlformats.org/officeDocument/2006/relationships/video" Target="../media/media11.mov"/><Relationship Id="rId7" Type="http://schemas.openxmlformats.org/officeDocument/2006/relationships/slideLayout" Target="../slideLayouts/slideLayout2.xml"/><Relationship Id="rId8" Type="http://schemas.openxmlformats.org/officeDocument/2006/relationships/notesSlide" Target="../notesSlides/notesSlide11.xml"/><Relationship Id="rId9" Type="http://schemas.openxmlformats.org/officeDocument/2006/relationships/image" Target="../media/image21.png"/><Relationship Id="rId10" Type="http://schemas.openxmlformats.org/officeDocument/2006/relationships/image" Target="../media/image22.png"/><Relationship Id="rId11" Type="http://schemas.openxmlformats.org/officeDocument/2006/relationships/image" Target="../media/image23.png"/><Relationship Id="rId1" Type="http://schemas.microsoft.com/office/2007/relationships/media" Target="../media/media9.mov"/><Relationship Id="rId2" Type="http://schemas.openxmlformats.org/officeDocument/2006/relationships/video" Target="../media/media9.mov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3.mov"/><Relationship Id="rId4" Type="http://schemas.openxmlformats.org/officeDocument/2006/relationships/video" Target="../media/media13.mov"/><Relationship Id="rId5" Type="http://schemas.microsoft.com/office/2007/relationships/media" Target="../media/media14.mov"/><Relationship Id="rId6" Type="http://schemas.openxmlformats.org/officeDocument/2006/relationships/video" Target="../media/media14.mov"/><Relationship Id="rId7" Type="http://schemas.openxmlformats.org/officeDocument/2006/relationships/slideLayout" Target="../slideLayouts/slideLayout2.xml"/><Relationship Id="rId8" Type="http://schemas.openxmlformats.org/officeDocument/2006/relationships/notesSlide" Target="../notesSlides/notesSlide12.xml"/><Relationship Id="rId9" Type="http://schemas.openxmlformats.org/officeDocument/2006/relationships/image" Target="../media/image24.png"/><Relationship Id="rId10" Type="http://schemas.openxmlformats.org/officeDocument/2006/relationships/image" Target="../media/image25.png"/><Relationship Id="rId11" Type="http://schemas.openxmlformats.org/officeDocument/2006/relationships/image" Target="../media/image26.png"/><Relationship Id="rId1" Type="http://schemas.microsoft.com/office/2007/relationships/media" Target="../media/media12.mov"/><Relationship Id="rId2" Type="http://schemas.openxmlformats.org/officeDocument/2006/relationships/video" Target="../media/media12.mov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6.mov"/><Relationship Id="rId4" Type="http://schemas.openxmlformats.org/officeDocument/2006/relationships/video" Target="../media/media16.mov"/><Relationship Id="rId5" Type="http://schemas.microsoft.com/office/2007/relationships/media" Target="../media/media17.mov"/><Relationship Id="rId6" Type="http://schemas.openxmlformats.org/officeDocument/2006/relationships/video" Target="../media/media17.mov"/><Relationship Id="rId7" Type="http://schemas.openxmlformats.org/officeDocument/2006/relationships/slideLayout" Target="../slideLayouts/slideLayout2.xml"/><Relationship Id="rId8" Type="http://schemas.openxmlformats.org/officeDocument/2006/relationships/notesSlide" Target="../notesSlides/notesSlide13.xml"/><Relationship Id="rId9" Type="http://schemas.openxmlformats.org/officeDocument/2006/relationships/image" Target="../media/image27.png"/><Relationship Id="rId10" Type="http://schemas.openxmlformats.org/officeDocument/2006/relationships/image" Target="../media/image28.png"/><Relationship Id="rId11" Type="http://schemas.openxmlformats.org/officeDocument/2006/relationships/image" Target="../media/image29.png"/><Relationship Id="rId1" Type="http://schemas.microsoft.com/office/2007/relationships/media" Target="../media/media15.mov"/><Relationship Id="rId2" Type="http://schemas.openxmlformats.org/officeDocument/2006/relationships/video" Target="../media/media15.mo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3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9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1.emf"/><Relationship Id="rId5" Type="http://schemas.openxmlformats.org/officeDocument/2006/relationships/image" Target="../media/image12.emf"/><Relationship Id="rId6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1.emf"/><Relationship Id="rId5" Type="http://schemas.openxmlformats.org/officeDocument/2006/relationships/image" Target="../media/image12.emf"/><Relationship Id="rId6" Type="http://schemas.openxmlformats.org/officeDocument/2006/relationships/image" Target="../media/image13.emf"/><Relationship Id="rId7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4.mov"/><Relationship Id="rId4" Type="http://schemas.openxmlformats.org/officeDocument/2006/relationships/video" Target="../media/media4.mov"/><Relationship Id="rId5" Type="http://schemas.microsoft.com/office/2007/relationships/media" Target="../media/media5.mov"/><Relationship Id="rId6" Type="http://schemas.openxmlformats.org/officeDocument/2006/relationships/video" Target="../media/media5.mov"/><Relationship Id="rId7" Type="http://schemas.openxmlformats.org/officeDocument/2006/relationships/slideLayout" Target="../slideLayouts/slideLayout2.xml"/><Relationship Id="rId8" Type="http://schemas.openxmlformats.org/officeDocument/2006/relationships/notesSlide" Target="../notesSlides/notesSlide9.xml"/><Relationship Id="rId9" Type="http://schemas.openxmlformats.org/officeDocument/2006/relationships/image" Target="../media/image16.png"/><Relationship Id="rId10" Type="http://schemas.openxmlformats.org/officeDocument/2006/relationships/image" Target="../media/image17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3598" y="611726"/>
            <a:ext cx="8209722" cy="939261"/>
          </a:xfrm>
        </p:spPr>
        <p:txBody>
          <a:bodyPr anchor="t">
            <a:noAutofit/>
          </a:bodyPr>
          <a:lstStyle/>
          <a:p>
            <a:r>
              <a:rPr lang="en-US" altLang="zh-CN" sz="3600" dirty="0" smtClean="0">
                <a:solidFill>
                  <a:schemeClr val="bg1"/>
                </a:solidFill>
                <a:ea typeface="Helvetica" charset="0"/>
                <a:cs typeface="Helvetica" charset="0"/>
              </a:rPr>
              <a:t>Through-Wall</a:t>
            </a:r>
            <a:r>
              <a:rPr lang="zh-CN" altLang="en-US" sz="3600" dirty="0" smtClean="0">
                <a:solidFill>
                  <a:schemeClr val="bg1"/>
                </a:solidFill>
                <a:ea typeface="Helvetica" charset="0"/>
                <a:cs typeface="Helvetica" charset="0"/>
              </a:rPr>
              <a:t> </a:t>
            </a:r>
            <a:r>
              <a:rPr lang="en-US" altLang="zh-CN" sz="3600" dirty="0" smtClean="0">
                <a:solidFill>
                  <a:schemeClr val="bg1"/>
                </a:solidFill>
                <a:ea typeface="Helvetica" charset="0"/>
                <a:cs typeface="Helvetica" charset="0"/>
              </a:rPr>
              <a:t>Human</a:t>
            </a:r>
            <a:r>
              <a:rPr lang="zh-CN" altLang="en-US" sz="3600" dirty="0" smtClean="0">
                <a:solidFill>
                  <a:schemeClr val="bg1"/>
                </a:solidFill>
                <a:ea typeface="Helvetica" charset="0"/>
                <a:cs typeface="Helvetica" charset="0"/>
              </a:rPr>
              <a:t> </a:t>
            </a:r>
            <a:r>
              <a:rPr lang="en-US" altLang="zh-CN" sz="3600" dirty="0" smtClean="0">
                <a:solidFill>
                  <a:schemeClr val="bg1"/>
                </a:solidFill>
                <a:ea typeface="Helvetica" charset="0"/>
                <a:cs typeface="Helvetica" charset="0"/>
              </a:rPr>
              <a:t>Pose</a:t>
            </a:r>
            <a:r>
              <a:rPr lang="zh-CN" altLang="en-US" sz="3600" dirty="0" smtClean="0">
                <a:solidFill>
                  <a:schemeClr val="bg1"/>
                </a:solidFill>
                <a:ea typeface="Helvetica" charset="0"/>
                <a:cs typeface="Helvetica" charset="0"/>
              </a:rPr>
              <a:t> </a:t>
            </a:r>
            <a:r>
              <a:rPr lang="en-US" altLang="zh-CN" sz="3600" dirty="0" smtClean="0">
                <a:solidFill>
                  <a:schemeClr val="bg1"/>
                </a:solidFill>
                <a:ea typeface="Helvetica" charset="0"/>
                <a:cs typeface="Helvetica" charset="0"/>
              </a:rPr>
              <a:t>Estimation</a:t>
            </a:r>
            <a:r>
              <a:rPr lang="zh-CN" altLang="en-US" sz="3600" dirty="0" smtClean="0">
                <a:solidFill>
                  <a:schemeClr val="bg1"/>
                </a:solidFill>
                <a:ea typeface="Helvetica" charset="0"/>
                <a:cs typeface="Helvetica" charset="0"/>
              </a:rPr>
              <a:t> </a:t>
            </a:r>
            <a:r>
              <a:rPr lang="en-US" altLang="zh-CN" sz="3600" dirty="0" smtClean="0">
                <a:solidFill>
                  <a:schemeClr val="bg1"/>
                </a:solidFill>
                <a:ea typeface="Helvetica" charset="0"/>
                <a:cs typeface="Helvetica" charset="0"/>
              </a:rPr>
              <a:t>Using</a:t>
            </a:r>
            <a:r>
              <a:rPr lang="zh-CN" altLang="en-US" sz="3600" dirty="0" smtClean="0">
                <a:solidFill>
                  <a:schemeClr val="bg1"/>
                </a:solidFill>
                <a:ea typeface="Helvetica" charset="0"/>
                <a:cs typeface="Helvetica" charset="0"/>
              </a:rPr>
              <a:t> </a:t>
            </a:r>
            <a:r>
              <a:rPr lang="en-US" altLang="zh-CN" sz="3600" dirty="0" smtClean="0">
                <a:solidFill>
                  <a:schemeClr val="bg1"/>
                </a:solidFill>
                <a:ea typeface="Helvetica" charset="0"/>
                <a:cs typeface="Helvetica" charset="0"/>
              </a:rPr>
              <a:t>Radio</a:t>
            </a:r>
            <a:r>
              <a:rPr lang="zh-CN" altLang="en-US" sz="3600" dirty="0" smtClean="0">
                <a:solidFill>
                  <a:schemeClr val="bg1"/>
                </a:solidFill>
                <a:ea typeface="Helvetica" charset="0"/>
                <a:cs typeface="Helvetica" charset="0"/>
              </a:rPr>
              <a:t> </a:t>
            </a:r>
            <a:r>
              <a:rPr lang="en-US" altLang="zh-CN" sz="3600" dirty="0" smtClean="0">
                <a:solidFill>
                  <a:schemeClr val="bg1"/>
                </a:solidFill>
                <a:ea typeface="Helvetica" charset="0"/>
                <a:cs typeface="Helvetica" charset="0"/>
              </a:rPr>
              <a:t>Signals</a:t>
            </a:r>
            <a:endParaRPr lang="en-US" sz="3600" dirty="0">
              <a:solidFill>
                <a:schemeClr val="bg1"/>
              </a:solidFill>
              <a:ea typeface="Helvetica" charset="0"/>
              <a:cs typeface="Helvetica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8679" y="3006371"/>
            <a:ext cx="7944641" cy="662249"/>
          </a:xfr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Tianhong </a:t>
            </a:r>
            <a:r>
              <a:rPr lang="en-US" sz="2000" dirty="0">
                <a:solidFill>
                  <a:schemeClr val="bg1"/>
                </a:solidFill>
              </a:rPr>
              <a:t>Li </a:t>
            </a:r>
            <a:r>
              <a:rPr lang="zh-CN" altLang="en-US" sz="2000" dirty="0" smtClean="0">
                <a:solidFill>
                  <a:schemeClr val="bg1"/>
                </a:solidFill>
              </a:rPr>
              <a:t>    </a:t>
            </a:r>
            <a:r>
              <a:rPr lang="en-US" sz="2000" dirty="0" smtClean="0">
                <a:solidFill>
                  <a:schemeClr val="bg1"/>
                </a:solidFill>
              </a:rPr>
              <a:t>Mohammad Alsheikh </a:t>
            </a:r>
            <a:r>
              <a:rPr lang="zh-CN" altLang="en-US" sz="2000" dirty="0" smtClean="0">
                <a:solidFill>
                  <a:schemeClr val="bg1"/>
                </a:solidFill>
              </a:rPr>
              <a:t>    </a:t>
            </a:r>
            <a:r>
              <a:rPr lang="en-US" sz="2000" dirty="0" smtClean="0">
                <a:solidFill>
                  <a:schemeClr val="bg1"/>
                </a:solidFill>
              </a:rPr>
              <a:t>Yonglong </a:t>
            </a:r>
            <a:r>
              <a:rPr lang="en-US" sz="2000" dirty="0">
                <a:solidFill>
                  <a:schemeClr val="bg1"/>
                </a:solidFill>
              </a:rPr>
              <a:t>Tian </a:t>
            </a:r>
            <a:r>
              <a:rPr lang="zh-CN" altLang="en-US" sz="2000" dirty="0" smtClean="0">
                <a:solidFill>
                  <a:schemeClr val="bg1"/>
                </a:solidFill>
              </a:rPr>
              <a:t>    </a:t>
            </a:r>
            <a:r>
              <a:rPr lang="en-US" sz="2000" dirty="0" smtClean="0">
                <a:solidFill>
                  <a:schemeClr val="bg1"/>
                </a:solidFill>
              </a:rPr>
              <a:t>Hang Zhao</a:t>
            </a:r>
            <a:endParaRPr lang="zh-CN" altLang="en-US" sz="20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Antonio </a:t>
            </a:r>
            <a:r>
              <a:rPr lang="en-US" sz="2000" dirty="0">
                <a:solidFill>
                  <a:schemeClr val="bg1"/>
                </a:solidFill>
              </a:rPr>
              <a:t>Torralba </a:t>
            </a:r>
            <a:r>
              <a:rPr lang="zh-CN" altLang="en-US" sz="2000" dirty="0" smtClean="0">
                <a:solidFill>
                  <a:schemeClr val="bg1"/>
                </a:solidFill>
              </a:rPr>
              <a:t>    </a:t>
            </a:r>
            <a:r>
              <a:rPr lang="en-US" sz="2000" dirty="0" smtClean="0">
                <a:solidFill>
                  <a:schemeClr val="bg1"/>
                </a:solidFill>
              </a:rPr>
              <a:t>Dina Katabi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498"/>
          <a:stretch/>
        </p:blipFill>
        <p:spPr>
          <a:xfrm>
            <a:off x="618679" y="4137492"/>
            <a:ext cx="1328738" cy="666728"/>
          </a:xfrm>
          <a:prstGeom prst="rect">
            <a:avLst/>
          </a:prstGeom>
        </p:spPr>
      </p:pic>
      <p:sp>
        <p:nvSpPr>
          <p:cNvPr id="11" name="Subtitle 2"/>
          <p:cNvSpPr txBox="1">
            <a:spLocks/>
          </p:cNvSpPr>
          <p:nvPr/>
        </p:nvSpPr>
        <p:spPr>
          <a:xfrm>
            <a:off x="1885856" y="2271713"/>
            <a:ext cx="5145206" cy="5031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smtClean="0">
                <a:solidFill>
                  <a:schemeClr val="bg1"/>
                </a:solidFill>
                <a:latin typeface="+mj-lt"/>
                <a:ea typeface="Helvetica" charset="0"/>
                <a:cs typeface="Helvetica" charset="0"/>
              </a:rPr>
              <a:t>Mingmin Zhao</a:t>
            </a:r>
            <a:endParaRPr lang="en-US" sz="2400" dirty="0" smtClean="0">
              <a:solidFill>
                <a:schemeClr val="bg1"/>
              </a:solidFill>
              <a:latin typeface="+mj-lt"/>
              <a:ea typeface="Helvetica" charset="0"/>
              <a:cs typeface="Helvetica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062" y="3977471"/>
            <a:ext cx="1471613" cy="82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14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4000"/>
    </mc:Choice>
    <mc:Fallback xmlns="">
      <p:transition advTm="14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cclusion01_heatma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36592" y="2688336"/>
            <a:ext cx="4114800" cy="2286000"/>
          </a:xfrm>
          <a:prstGeom prst="rect">
            <a:avLst/>
          </a:prstGeom>
          <a:ln w="50800">
            <a:solidFill>
              <a:schemeClr val="bg1"/>
            </a:solidFill>
            <a:miter lim="800000"/>
          </a:ln>
        </p:spPr>
      </p:pic>
      <p:pic>
        <p:nvPicPr>
          <p:cNvPr id="3" name="occlusion01_rgb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736592" y="201168"/>
            <a:ext cx="4114800" cy="2286000"/>
          </a:xfrm>
          <a:prstGeom prst="rect">
            <a:avLst/>
          </a:prstGeom>
          <a:ln w="50800">
            <a:solidFill>
              <a:schemeClr val="bg1"/>
            </a:solidFill>
            <a:miter lim="800000"/>
          </a:ln>
        </p:spPr>
      </p:pic>
      <p:pic>
        <p:nvPicPr>
          <p:cNvPr id="4" name="occlusion01_skeleton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01752" y="2688336"/>
            <a:ext cx="4114800" cy="2286000"/>
          </a:xfrm>
          <a:prstGeom prst="rect">
            <a:avLst/>
          </a:prstGeom>
          <a:ln w="50800">
            <a:solidFill>
              <a:schemeClr val="bg1"/>
            </a:solidFill>
            <a:miter lim="800000"/>
          </a:ln>
        </p:spPr>
      </p:pic>
      <p:sp>
        <p:nvSpPr>
          <p:cNvPr id="7" name="TextBox 6"/>
          <p:cNvSpPr txBox="1"/>
          <p:nvPr/>
        </p:nvSpPr>
        <p:spPr>
          <a:xfrm>
            <a:off x="252230" y="867114"/>
            <a:ext cx="37865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solidFill>
                  <a:schemeClr val="bg1"/>
                </a:solidFill>
              </a:rPr>
              <a:t>RF-Pose</a:t>
            </a:r>
            <a:r>
              <a:rPr lang="zh-CN" altLang="en-US" sz="2800" dirty="0" smtClean="0">
                <a:solidFill>
                  <a:schemeClr val="bg1"/>
                </a:solidFill>
              </a:rPr>
              <a:t> </a:t>
            </a:r>
            <a:r>
              <a:rPr lang="en-US" altLang="zh-CN" sz="2800" dirty="0" smtClean="0">
                <a:solidFill>
                  <a:schemeClr val="bg1"/>
                </a:solidFill>
              </a:rPr>
              <a:t>handles</a:t>
            </a:r>
            <a:r>
              <a:rPr lang="zh-CN" altLang="en-US" sz="2800" dirty="0" smtClean="0">
                <a:solidFill>
                  <a:schemeClr val="bg1"/>
                </a:solidFill>
              </a:rPr>
              <a:t> </a:t>
            </a:r>
            <a:r>
              <a:rPr lang="en-US" altLang="zh-CN" sz="2800" dirty="0" smtClean="0">
                <a:solidFill>
                  <a:schemeClr val="bg1"/>
                </a:solidFill>
              </a:rPr>
              <a:t>various</a:t>
            </a:r>
            <a:r>
              <a:rPr lang="zh-CN" altLang="en-US" sz="2800" dirty="0" smtClean="0">
                <a:solidFill>
                  <a:schemeClr val="bg1"/>
                </a:solidFill>
              </a:rPr>
              <a:t> </a:t>
            </a:r>
            <a:r>
              <a:rPr lang="en-US" altLang="zh-CN" sz="2800" dirty="0" smtClean="0">
                <a:solidFill>
                  <a:schemeClr val="bg1"/>
                </a:solidFill>
              </a:rPr>
              <a:t>occlusions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36592" y="2023628"/>
            <a:ext cx="3681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</a:rPr>
              <a:t>RGB</a:t>
            </a:r>
            <a:r>
              <a:rPr lang="zh-CN" altLang="en-US" sz="2400" dirty="0" smtClean="0">
                <a:solidFill>
                  <a:schemeClr val="bg1"/>
                </a:solidFill>
              </a:rPr>
              <a:t> </a:t>
            </a:r>
            <a:r>
              <a:rPr lang="en-US" altLang="zh-CN" sz="2400" dirty="0" smtClean="0">
                <a:solidFill>
                  <a:schemeClr val="bg1"/>
                </a:solidFill>
              </a:rPr>
              <a:t>(visualization</a:t>
            </a:r>
            <a:r>
              <a:rPr lang="zh-CN" altLang="en-US" sz="2400" dirty="0" smtClean="0">
                <a:solidFill>
                  <a:schemeClr val="bg1"/>
                </a:solidFill>
              </a:rPr>
              <a:t> </a:t>
            </a:r>
            <a:r>
              <a:rPr lang="en-US" altLang="zh-CN" sz="2400" dirty="0" smtClean="0">
                <a:solidFill>
                  <a:schemeClr val="bg1"/>
                </a:solidFill>
              </a:rPr>
              <a:t>only)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36592" y="4505586"/>
            <a:ext cx="3681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</a:rPr>
              <a:t>Confidence</a:t>
            </a:r>
            <a:r>
              <a:rPr lang="zh-CN" altLang="en-US" sz="2400" dirty="0" smtClean="0">
                <a:solidFill>
                  <a:schemeClr val="bg1"/>
                </a:solidFill>
              </a:rPr>
              <a:t> </a:t>
            </a:r>
            <a:r>
              <a:rPr lang="en-US" altLang="zh-CN" sz="2400" dirty="0" smtClean="0">
                <a:solidFill>
                  <a:schemeClr val="bg1"/>
                </a:solidFill>
              </a:rPr>
              <a:t>Maps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1752" y="4505585"/>
            <a:ext cx="3681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</a:rPr>
              <a:t>Skeletons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1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2000"/>
    </mc:Choice>
    <mc:Fallback xmlns="">
      <p:transition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1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21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21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7" grpId="0"/>
      <p:bldP spid="8" grpId="0"/>
      <p:bldP spid="9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ark_heatma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36592" y="2688336"/>
            <a:ext cx="4114800" cy="2286000"/>
          </a:xfrm>
          <a:prstGeom prst="rect">
            <a:avLst/>
          </a:prstGeom>
          <a:ln w="50800">
            <a:solidFill>
              <a:schemeClr val="bg1"/>
            </a:solidFill>
            <a:miter lim="800000"/>
          </a:ln>
        </p:spPr>
      </p:pic>
      <p:pic>
        <p:nvPicPr>
          <p:cNvPr id="6" name="dark_rgb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736592" y="201168"/>
            <a:ext cx="4114800" cy="2286000"/>
          </a:xfrm>
          <a:prstGeom prst="rect">
            <a:avLst/>
          </a:prstGeom>
          <a:ln w="50800">
            <a:solidFill>
              <a:schemeClr val="bg1"/>
            </a:solidFill>
            <a:miter lim="800000"/>
          </a:ln>
        </p:spPr>
      </p:pic>
      <p:pic>
        <p:nvPicPr>
          <p:cNvPr id="10" name="dark_skeleton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01752" y="2688336"/>
            <a:ext cx="4114800" cy="2286000"/>
          </a:xfrm>
          <a:prstGeom prst="rect">
            <a:avLst/>
          </a:prstGeom>
          <a:ln w="50800">
            <a:solidFill>
              <a:schemeClr val="bg1"/>
            </a:solidFill>
            <a:miter lim="800000"/>
          </a:ln>
        </p:spPr>
      </p:pic>
      <p:sp>
        <p:nvSpPr>
          <p:cNvPr id="7" name="TextBox 6"/>
          <p:cNvSpPr txBox="1"/>
          <p:nvPr/>
        </p:nvSpPr>
        <p:spPr>
          <a:xfrm>
            <a:off x="468923" y="867114"/>
            <a:ext cx="37865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solidFill>
                  <a:schemeClr val="bg1"/>
                </a:solidFill>
              </a:rPr>
              <a:t>RF-Pose</a:t>
            </a:r>
            <a:r>
              <a:rPr lang="zh-CN" altLang="en-US" sz="2800" dirty="0" smtClean="0">
                <a:solidFill>
                  <a:schemeClr val="bg1"/>
                </a:solidFill>
              </a:rPr>
              <a:t> </a:t>
            </a:r>
            <a:r>
              <a:rPr lang="en-US" altLang="zh-CN" sz="2800" dirty="0" smtClean="0">
                <a:solidFill>
                  <a:schemeClr val="bg1"/>
                </a:solidFill>
              </a:rPr>
              <a:t>also</a:t>
            </a:r>
            <a:r>
              <a:rPr lang="zh-CN" altLang="en-US" sz="2800" dirty="0" smtClean="0">
                <a:solidFill>
                  <a:schemeClr val="bg1"/>
                </a:solidFill>
              </a:rPr>
              <a:t> </a:t>
            </a:r>
            <a:r>
              <a:rPr lang="en-US" altLang="zh-CN" sz="2800" dirty="0" smtClean="0">
                <a:solidFill>
                  <a:schemeClr val="bg1"/>
                </a:solidFill>
              </a:rPr>
              <a:t>works</a:t>
            </a:r>
            <a:r>
              <a:rPr lang="zh-CN" altLang="en-US" sz="2800" dirty="0" smtClean="0">
                <a:solidFill>
                  <a:schemeClr val="bg1"/>
                </a:solidFill>
              </a:rPr>
              <a:t> </a:t>
            </a:r>
            <a:r>
              <a:rPr lang="en-US" altLang="zh-CN" sz="2800" dirty="0" smtClean="0">
                <a:solidFill>
                  <a:schemeClr val="bg1"/>
                </a:solidFill>
              </a:rPr>
              <a:t>in</a:t>
            </a:r>
            <a:r>
              <a:rPr lang="zh-CN" altLang="en-US" sz="2800" dirty="0" smtClean="0">
                <a:solidFill>
                  <a:schemeClr val="bg1"/>
                </a:solidFill>
              </a:rPr>
              <a:t> </a:t>
            </a:r>
            <a:r>
              <a:rPr lang="en-US" altLang="zh-CN" sz="2800" dirty="0" smtClean="0">
                <a:solidFill>
                  <a:schemeClr val="bg1"/>
                </a:solidFill>
              </a:rPr>
              <a:t>bad</a:t>
            </a:r>
            <a:r>
              <a:rPr lang="zh-CN" altLang="en-US" sz="2800" dirty="0" smtClean="0">
                <a:solidFill>
                  <a:schemeClr val="bg1"/>
                </a:solidFill>
              </a:rPr>
              <a:t> </a:t>
            </a:r>
            <a:r>
              <a:rPr lang="en-US" altLang="zh-CN" sz="2800" dirty="0" smtClean="0">
                <a:solidFill>
                  <a:schemeClr val="bg1"/>
                </a:solidFill>
              </a:rPr>
              <a:t>lighting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36592" y="2023628"/>
            <a:ext cx="3681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</a:rPr>
              <a:t>RGB</a:t>
            </a:r>
            <a:r>
              <a:rPr lang="zh-CN" altLang="en-US" sz="2400" dirty="0" smtClean="0">
                <a:solidFill>
                  <a:schemeClr val="bg1"/>
                </a:solidFill>
              </a:rPr>
              <a:t> </a:t>
            </a:r>
            <a:r>
              <a:rPr lang="en-US" altLang="zh-CN" sz="2400" dirty="0" smtClean="0">
                <a:solidFill>
                  <a:schemeClr val="bg1"/>
                </a:solidFill>
              </a:rPr>
              <a:t>(visualization</a:t>
            </a:r>
            <a:r>
              <a:rPr lang="zh-CN" altLang="en-US" sz="2400" dirty="0" smtClean="0">
                <a:solidFill>
                  <a:schemeClr val="bg1"/>
                </a:solidFill>
              </a:rPr>
              <a:t> </a:t>
            </a:r>
            <a:r>
              <a:rPr lang="en-US" altLang="zh-CN" sz="2400" dirty="0" smtClean="0">
                <a:solidFill>
                  <a:schemeClr val="bg1"/>
                </a:solidFill>
              </a:rPr>
              <a:t>only)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36592" y="4505586"/>
            <a:ext cx="3681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</a:rPr>
              <a:t>Confidence</a:t>
            </a:r>
            <a:r>
              <a:rPr lang="zh-CN" altLang="en-US" sz="2400" dirty="0" smtClean="0">
                <a:solidFill>
                  <a:schemeClr val="bg1"/>
                </a:solidFill>
              </a:rPr>
              <a:t> </a:t>
            </a:r>
            <a:r>
              <a:rPr lang="en-US" altLang="zh-CN" sz="2400" dirty="0" smtClean="0">
                <a:solidFill>
                  <a:schemeClr val="bg1"/>
                </a:solidFill>
              </a:rPr>
              <a:t>Maps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1752" y="4505585"/>
            <a:ext cx="3681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</a:rPr>
              <a:t>Skeletons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42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2000"/>
    </mc:Choice>
    <mc:Fallback xmlns="">
      <p:transition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82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82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829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49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7" grpId="0"/>
      <p:bldP spid="8" grpId="0"/>
      <p:bldP spid="9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ffice01_heatma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36592" y="2688336"/>
            <a:ext cx="4114800" cy="2286000"/>
          </a:xfrm>
          <a:prstGeom prst="rect">
            <a:avLst/>
          </a:prstGeom>
          <a:ln w="50800">
            <a:solidFill>
              <a:schemeClr val="bg1"/>
            </a:solidFill>
            <a:miter lim="800000"/>
          </a:ln>
        </p:spPr>
      </p:pic>
      <p:pic>
        <p:nvPicPr>
          <p:cNvPr id="3" name="office01_rgb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736592" y="201168"/>
            <a:ext cx="4114800" cy="2286000"/>
          </a:xfrm>
          <a:prstGeom prst="rect">
            <a:avLst/>
          </a:prstGeom>
          <a:ln w="50800">
            <a:solidFill>
              <a:schemeClr val="bg1"/>
            </a:solidFill>
            <a:miter lim="800000"/>
          </a:ln>
        </p:spPr>
      </p:pic>
      <p:pic>
        <p:nvPicPr>
          <p:cNvPr id="4" name="office01_skeleton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01752" y="2688336"/>
            <a:ext cx="4114800" cy="2286000"/>
          </a:xfrm>
          <a:prstGeom prst="rect">
            <a:avLst/>
          </a:prstGeom>
          <a:ln w="50800">
            <a:solidFill>
              <a:schemeClr val="bg1"/>
            </a:solidFill>
            <a:miter lim="800000"/>
          </a:ln>
        </p:spPr>
      </p:pic>
      <p:sp>
        <p:nvSpPr>
          <p:cNvPr id="7" name="TextBox 6"/>
          <p:cNvSpPr txBox="1"/>
          <p:nvPr/>
        </p:nvSpPr>
        <p:spPr>
          <a:xfrm>
            <a:off x="465875" y="651670"/>
            <a:ext cx="37865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solidFill>
                  <a:schemeClr val="bg1"/>
                </a:solidFill>
              </a:rPr>
              <a:t>RF-Pose</a:t>
            </a:r>
            <a:r>
              <a:rPr lang="zh-CN" altLang="en-US" sz="2800" dirty="0" smtClean="0">
                <a:solidFill>
                  <a:schemeClr val="bg1"/>
                </a:solidFill>
              </a:rPr>
              <a:t> </a:t>
            </a:r>
            <a:r>
              <a:rPr lang="en-US" altLang="zh-CN" sz="2800" dirty="0" smtClean="0">
                <a:solidFill>
                  <a:schemeClr val="bg1"/>
                </a:solidFill>
              </a:rPr>
              <a:t>works</a:t>
            </a:r>
            <a:r>
              <a:rPr lang="zh-CN" altLang="en-US" sz="2800" dirty="0" smtClean="0">
                <a:solidFill>
                  <a:schemeClr val="bg1"/>
                </a:solidFill>
              </a:rPr>
              <a:t> </a:t>
            </a:r>
            <a:r>
              <a:rPr lang="en-US" altLang="zh-CN" sz="2800" dirty="0" smtClean="0">
                <a:solidFill>
                  <a:schemeClr val="bg1"/>
                </a:solidFill>
              </a:rPr>
              <a:t>with</a:t>
            </a:r>
            <a:r>
              <a:rPr lang="zh-CN" altLang="en-US" sz="2800" dirty="0" smtClean="0">
                <a:solidFill>
                  <a:schemeClr val="bg1"/>
                </a:solidFill>
              </a:rPr>
              <a:t> </a:t>
            </a:r>
            <a:r>
              <a:rPr lang="en-US" altLang="zh-CN" sz="2800" dirty="0" smtClean="0">
                <a:solidFill>
                  <a:schemeClr val="bg1"/>
                </a:solidFill>
              </a:rPr>
              <a:t>different</a:t>
            </a:r>
            <a:r>
              <a:rPr lang="zh-CN" altLang="en-US" sz="2800" dirty="0" smtClean="0">
                <a:solidFill>
                  <a:schemeClr val="bg1"/>
                </a:solidFill>
              </a:rPr>
              <a:t> </a:t>
            </a:r>
            <a:r>
              <a:rPr lang="en-US" altLang="zh-CN" sz="2800" dirty="0" smtClean="0">
                <a:solidFill>
                  <a:schemeClr val="bg1"/>
                </a:solidFill>
              </a:rPr>
              <a:t>environment</a:t>
            </a:r>
            <a:r>
              <a:rPr lang="zh-CN" altLang="en-US" sz="2800" dirty="0" smtClean="0">
                <a:solidFill>
                  <a:schemeClr val="bg1"/>
                </a:solidFill>
              </a:rPr>
              <a:t> </a:t>
            </a:r>
            <a:r>
              <a:rPr lang="en-US" altLang="zh-CN" sz="2800" dirty="0" smtClean="0">
                <a:solidFill>
                  <a:schemeClr val="bg1"/>
                </a:solidFill>
              </a:rPr>
              <a:t>and</a:t>
            </a:r>
            <a:r>
              <a:rPr lang="zh-CN" altLang="en-US" sz="2800" dirty="0" smtClean="0">
                <a:solidFill>
                  <a:schemeClr val="bg1"/>
                </a:solidFill>
              </a:rPr>
              <a:t> </a:t>
            </a:r>
            <a:r>
              <a:rPr lang="en-US" altLang="zh-CN" sz="2800" dirty="0" smtClean="0">
                <a:solidFill>
                  <a:schemeClr val="bg1"/>
                </a:solidFill>
              </a:rPr>
              <a:t>daily</a:t>
            </a:r>
            <a:r>
              <a:rPr lang="zh-CN" altLang="en-US" sz="2800" dirty="0" smtClean="0">
                <a:solidFill>
                  <a:schemeClr val="bg1"/>
                </a:solidFill>
              </a:rPr>
              <a:t> </a:t>
            </a:r>
            <a:r>
              <a:rPr lang="en-US" altLang="zh-CN" sz="2800" dirty="0" smtClean="0">
                <a:solidFill>
                  <a:schemeClr val="bg1"/>
                </a:solidFill>
              </a:rPr>
              <a:t>activities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36592" y="2023628"/>
            <a:ext cx="3681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</a:rPr>
              <a:t>RGB</a:t>
            </a:r>
            <a:r>
              <a:rPr lang="zh-CN" altLang="en-US" sz="2400" dirty="0" smtClean="0">
                <a:solidFill>
                  <a:schemeClr val="bg1"/>
                </a:solidFill>
              </a:rPr>
              <a:t> </a:t>
            </a:r>
            <a:r>
              <a:rPr lang="en-US" altLang="zh-CN" sz="2400" dirty="0" smtClean="0">
                <a:solidFill>
                  <a:schemeClr val="bg1"/>
                </a:solidFill>
              </a:rPr>
              <a:t>(visualization</a:t>
            </a:r>
            <a:r>
              <a:rPr lang="zh-CN" altLang="en-US" sz="2400" dirty="0" smtClean="0">
                <a:solidFill>
                  <a:schemeClr val="bg1"/>
                </a:solidFill>
              </a:rPr>
              <a:t> </a:t>
            </a:r>
            <a:r>
              <a:rPr lang="en-US" altLang="zh-CN" sz="2400" dirty="0" smtClean="0">
                <a:solidFill>
                  <a:schemeClr val="bg1"/>
                </a:solidFill>
              </a:rPr>
              <a:t>only)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36592" y="4505586"/>
            <a:ext cx="3681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</a:rPr>
              <a:t>Confidence</a:t>
            </a:r>
            <a:r>
              <a:rPr lang="zh-CN" altLang="en-US" sz="2400" dirty="0" smtClean="0">
                <a:solidFill>
                  <a:schemeClr val="bg1"/>
                </a:solidFill>
              </a:rPr>
              <a:t> </a:t>
            </a:r>
            <a:r>
              <a:rPr lang="en-US" altLang="zh-CN" sz="2400" dirty="0" smtClean="0">
                <a:solidFill>
                  <a:schemeClr val="bg1"/>
                </a:solidFill>
              </a:rPr>
              <a:t>Maps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1752" y="4505585"/>
            <a:ext cx="3681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</a:rPr>
              <a:t>Skeletons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25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99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99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99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4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7" grpId="0"/>
      <p:bldP spid="8" grpId="0"/>
      <p:bldP spid="9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tairs_heatma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36592" y="2688336"/>
            <a:ext cx="4114800" cy="2286000"/>
          </a:xfrm>
          <a:prstGeom prst="rect">
            <a:avLst/>
          </a:prstGeom>
          <a:ln w="50800">
            <a:solidFill>
              <a:schemeClr val="bg1"/>
            </a:solidFill>
            <a:miter lim="800000"/>
          </a:ln>
        </p:spPr>
      </p:pic>
      <p:pic>
        <p:nvPicPr>
          <p:cNvPr id="6" name="stairs_rgb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736592" y="201168"/>
            <a:ext cx="4114800" cy="2286000"/>
          </a:xfrm>
          <a:prstGeom prst="rect">
            <a:avLst/>
          </a:prstGeom>
          <a:ln w="50800">
            <a:solidFill>
              <a:schemeClr val="bg1"/>
            </a:solidFill>
            <a:miter lim="800000"/>
          </a:ln>
        </p:spPr>
      </p:pic>
      <p:pic>
        <p:nvPicPr>
          <p:cNvPr id="10" name="stairs_skeleton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01752" y="2688336"/>
            <a:ext cx="4114800" cy="2286000"/>
          </a:xfrm>
          <a:prstGeom prst="rect">
            <a:avLst/>
          </a:prstGeom>
          <a:ln w="50800">
            <a:solidFill>
              <a:schemeClr val="bg1"/>
            </a:solidFill>
            <a:miter lim="800000"/>
          </a:ln>
        </p:spPr>
      </p:pic>
      <p:sp>
        <p:nvSpPr>
          <p:cNvPr id="7" name="TextBox 6"/>
          <p:cNvSpPr txBox="1"/>
          <p:nvPr/>
        </p:nvSpPr>
        <p:spPr>
          <a:xfrm>
            <a:off x="465875" y="651670"/>
            <a:ext cx="37865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solidFill>
                  <a:schemeClr val="bg1"/>
                </a:solidFill>
              </a:rPr>
              <a:t>RF-Pose</a:t>
            </a:r>
            <a:r>
              <a:rPr lang="zh-CN" altLang="en-US" sz="2800" dirty="0" smtClean="0">
                <a:solidFill>
                  <a:schemeClr val="bg1"/>
                </a:solidFill>
              </a:rPr>
              <a:t> </a:t>
            </a:r>
            <a:r>
              <a:rPr lang="en-US" altLang="zh-CN" sz="2800" dirty="0" smtClean="0">
                <a:solidFill>
                  <a:schemeClr val="bg1"/>
                </a:solidFill>
              </a:rPr>
              <a:t>works</a:t>
            </a:r>
            <a:r>
              <a:rPr lang="zh-CN" altLang="en-US" sz="2800" dirty="0" smtClean="0">
                <a:solidFill>
                  <a:schemeClr val="bg1"/>
                </a:solidFill>
              </a:rPr>
              <a:t> </a:t>
            </a:r>
            <a:r>
              <a:rPr lang="en-US" altLang="zh-CN" sz="2800" dirty="0" smtClean="0">
                <a:solidFill>
                  <a:schemeClr val="bg1"/>
                </a:solidFill>
              </a:rPr>
              <a:t>with</a:t>
            </a:r>
            <a:r>
              <a:rPr lang="zh-CN" altLang="en-US" sz="2800" dirty="0" smtClean="0">
                <a:solidFill>
                  <a:schemeClr val="bg1"/>
                </a:solidFill>
              </a:rPr>
              <a:t> </a:t>
            </a:r>
            <a:r>
              <a:rPr lang="en-US" altLang="zh-CN" sz="2800" dirty="0" smtClean="0">
                <a:solidFill>
                  <a:schemeClr val="bg1"/>
                </a:solidFill>
              </a:rPr>
              <a:t>different</a:t>
            </a:r>
            <a:r>
              <a:rPr lang="zh-CN" altLang="en-US" sz="2800" dirty="0" smtClean="0">
                <a:solidFill>
                  <a:schemeClr val="bg1"/>
                </a:solidFill>
              </a:rPr>
              <a:t> </a:t>
            </a:r>
            <a:r>
              <a:rPr lang="en-US" altLang="zh-CN" sz="2800" dirty="0" smtClean="0">
                <a:solidFill>
                  <a:schemeClr val="bg1"/>
                </a:solidFill>
              </a:rPr>
              <a:t>environment</a:t>
            </a:r>
            <a:r>
              <a:rPr lang="zh-CN" altLang="en-US" sz="2800" dirty="0" smtClean="0">
                <a:solidFill>
                  <a:schemeClr val="bg1"/>
                </a:solidFill>
              </a:rPr>
              <a:t> </a:t>
            </a:r>
            <a:r>
              <a:rPr lang="en-US" altLang="zh-CN" sz="2800" dirty="0" smtClean="0">
                <a:solidFill>
                  <a:schemeClr val="bg1"/>
                </a:solidFill>
              </a:rPr>
              <a:t>and</a:t>
            </a:r>
            <a:r>
              <a:rPr lang="zh-CN" altLang="en-US" sz="2800" dirty="0" smtClean="0">
                <a:solidFill>
                  <a:schemeClr val="bg1"/>
                </a:solidFill>
              </a:rPr>
              <a:t> </a:t>
            </a:r>
            <a:r>
              <a:rPr lang="en-US" altLang="zh-CN" sz="2800" dirty="0" smtClean="0">
                <a:solidFill>
                  <a:schemeClr val="bg1"/>
                </a:solidFill>
              </a:rPr>
              <a:t>daily</a:t>
            </a:r>
            <a:r>
              <a:rPr lang="zh-CN" altLang="en-US" sz="2800" dirty="0" smtClean="0">
                <a:solidFill>
                  <a:schemeClr val="bg1"/>
                </a:solidFill>
              </a:rPr>
              <a:t> </a:t>
            </a:r>
            <a:r>
              <a:rPr lang="en-US" altLang="zh-CN" sz="2800" dirty="0" smtClean="0">
                <a:solidFill>
                  <a:schemeClr val="bg1"/>
                </a:solidFill>
              </a:rPr>
              <a:t>activities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36592" y="2023628"/>
            <a:ext cx="3681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</a:rPr>
              <a:t>RGB</a:t>
            </a:r>
            <a:r>
              <a:rPr lang="zh-CN" altLang="en-US" sz="2400" dirty="0" smtClean="0">
                <a:solidFill>
                  <a:schemeClr val="bg1"/>
                </a:solidFill>
              </a:rPr>
              <a:t> </a:t>
            </a:r>
            <a:r>
              <a:rPr lang="en-US" altLang="zh-CN" sz="2400" dirty="0" smtClean="0">
                <a:solidFill>
                  <a:schemeClr val="bg1"/>
                </a:solidFill>
              </a:rPr>
              <a:t>(visualization</a:t>
            </a:r>
            <a:r>
              <a:rPr lang="zh-CN" altLang="en-US" sz="2400" dirty="0" smtClean="0">
                <a:solidFill>
                  <a:schemeClr val="bg1"/>
                </a:solidFill>
              </a:rPr>
              <a:t> </a:t>
            </a:r>
            <a:r>
              <a:rPr lang="en-US" altLang="zh-CN" sz="2400" dirty="0" smtClean="0">
                <a:solidFill>
                  <a:schemeClr val="bg1"/>
                </a:solidFill>
              </a:rPr>
              <a:t>only)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36592" y="4505586"/>
            <a:ext cx="3681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</a:rPr>
              <a:t>Confidence</a:t>
            </a:r>
            <a:r>
              <a:rPr lang="zh-CN" altLang="en-US" sz="2400" dirty="0" smtClean="0">
                <a:solidFill>
                  <a:schemeClr val="bg1"/>
                </a:solidFill>
              </a:rPr>
              <a:t> </a:t>
            </a:r>
            <a:r>
              <a:rPr lang="en-US" altLang="zh-CN" sz="2400" dirty="0" smtClean="0">
                <a:solidFill>
                  <a:schemeClr val="bg1"/>
                </a:solidFill>
              </a:rPr>
              <a:t>Maps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1752" y="4505585"/>
            <a:ext cx="3681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</a:rPr>
              <a:t>Skeletons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13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90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90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909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49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7" grpId="0"/>
      <p:bldP spid="8" grpId="0"/>
      <p:bldP spid="9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498"/>
          <a:stretch/>
        </p:blipFill>
        <p:spPr>
          <a:xfrm>
            <a:off x="618679" y="4137492"/>
            <a:ext cx="1328738" cy="666728"/>
          </a:xfrm>
          <a:prstGeom prst="rect">
            <a:avLst/>
          </a:prstGeom>
        </p:spPr>
      </p:pic>
      <p:sp>
        <p:nvSpPr>
          <p:cNvPr id="11" name="Subtitle 2"/>
          <p:cNvSpPr txBox="1">
            <a:spLocks/>
          </p:cNvSpPr>
          <p:nvPr/>
        </p:nvSpPr>
        <p:spPr>
          <a:xfrm>
            <a:off x="1025174" y="2091373"/>
            <a:ext cx="6928132" cy="17057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 smtClean="0">
                <a:solidFill>
                  <a:schemeClr val="bg1"/>
                </a:solidFill>
                <a:latin typeface="+mj-lt"/>
                <a:ea typeface="Helvetica" charset="0"/>
                <a:cs typeface="Helvetica" charset="0"/>
              </a:rPr>
              <a:t>For</a:t>
            </a:r>
            <a:r>
              <a:rPr lang="zh-CN" altLang="en-US" sz="2800" dirty="0" smtClean="0">
                <a:solidFill>
                  <a:schemeClr val="bg1"/>
                </a:solidFill>
                <a:latin typeface="+mj-lt"/>
                <a:ea typeface="Helvetica" charset="0"/>
                <a:cs typeface="Helvetica" charset="0"/>
              </a:rPr>
              <a:t> </a:t>
            </a:r>
            <a:r>
              <a:rPr lang="en-US" altLang="zh-CN" sz="2800" dirty="0" smtClean="0">
                <a:solidFill>
                  <a:schemeClr val="bg1"/>
                </a:solidFill>
                <a:latin typeface="+mj-lt"/>
                <a:ea typeface="Helvetica" charset="0"/>
                <a:cs typeface="Helvetica" charset="0"/>
              </a:rPr>
              <a:t>more</a:t>
            </a:r>
            <a:r>
              <a:rPr lang="zh-CN" altLang="en-US" sz="2800" dirty="0" smtClean="0">
                <a:solidFill>
                  <a:schemeClr val="bg1"/>
                </a:solidFill>
                <a:latin typeface="+mj-lt"/>
                <a:ea typeface="Helvetica" charset="0"/>
                <a:cs typeface="Helvetica" charset="0"/>
              </a:rPr>
              <a:t> </a:t>
            </a:r>
            <a:r>
              <a:rPr lang="en-US" altLang="zh-CN" sz="2800" dirty="0" smtClean="0">
                <a:solidFill>
                  <a:schemeClr val="bg1"/>
                </a:solidFill>
                <a:latin typeface="+mj-lt"/>
                <a:ea typeface="Helvetica" charset="0"/>
                <a:cs typeface="Helvetica" charset="0"/>
              </a:rPr>
              <a:t>information,</a:t>
            </a:r>
            <a:r>
              <a:rPr lang="zh-CN" altLang="en-US" sz="2800" dirty="0" smtClean="0">
                <a:solidFill>
                  <a:schemeClr val="bg1"/>
                </a:solidFill>
                <a:latin typeface="+mj-lt"/>
                <a:ea typeface="Helvetica" charset="0"/>
                <a:cs typeface="Helvetica" charset="0"/>
              </a:rPr>
              <a:t> </a:t>
            </a:r>
            <a:r>
              <a:rPr lang="en-US" altLang="zh-CN" sz="2800" dirty="0" smtClean="0">
                <a:solidFill>
                  <a:schemeClr val="bg1"/>
                </a:solidFill>
                <a:latin typeface="+mj-lt"/>
                <a:ea typeface="Helvetica" charset="0"/>
                <a:cs typeface="Helvetica" charset="0"/>
              </a:rPr>
              <a:t>please</a:t>
            </a:r>
            <a:r>
              <a:rPr lang="zh-CN" altLang="en-US" sz="2800" dirty="0" smtClean="0">
                <a:solidFill>
                  <a:schemeClr val="bg1"/>
                </a:solidFill>
                <a:latin typeface="+mj-lt"/>
                <a:ea typeface="Helvetica" charset="0"/>
                <a:cs typeface="Helvetica" charset="0"/>
              </a:rPr>
              <a:t> </a:t>
            </a:r>
            <a:r>
              <a:rPr lang="en-US" altLang="zh-CN" sz="2800" dirty="0" smtClean="0">
                <a:solidFill>
                  <a:schemeClr val="bg1"/>
                </a:solidFill>
                <a:latin typeface="+mj-lt"/>
                <a:ea typeface="Helvetica" charset="0"/>
                <a:cs typeface="Helvetica" charset="0"/>
              </a:rPr>
              <a:t>visit</a:t>
            </a:r>
            <a:r>
              <a:rPr lang="zh-CN" altLang="en-US" sz="2800" dirty="0" smtClean="0">
                <a:solidFill>
                  <a:schemeClr val="bg1"/>
                </a:solidFill>
                <a:latin typeface="+mj-lt"/>
                <a:ea typeface="Helvetica" charset="0"/>
                <a:cs typeface="Helvetica" charset="0"/>
              </a:rPr>
              <a:t> </a:t>
            </a:r>
            <a:r>
              <a:rPr lang="en-US" altLang="zh-CN" sz="2800" dirty="0" smtClean="0">
                <a:solidFill>
                  <a:schemeClr val="bg1"/>
                </a:solidFill>
                <a:latin typeface="+mj-lt"/>
                <a:ea typeface="Helvetica" charset="0"/>
                <a:cs typeface="Helvetica" charset="0"/>
              </a:rPr>
              <a:t>our:</a:t>
            </a:r>
            <a:endParaRPr lang="zh-CN" altLang="en-US" sz="2800" dirty="0" smtClean="0">
              <a:solidFill>
                <a:schemeClr val="bg1"/>
              </a:solidFill>
              <a:latin typeface="+mj-lt"/>
              <a:ea typeface="Helvetica" charset="0"/>
              <a:cs typeface="Helvetica" charset="0"/>
            </a:endParaRPr>
          </a:p>
          <a:p>
            <a:r>
              <a:rPr lang="en-US" altLang="zh-CN" sz="2800" dirty="0">
                <a:solidFill>
                  <a:schemeClr val="bg1"/>
                </a:solidFill>
                <a:latin typeface="+mj-lt"/>
                <a:ea typeface="Helvetica" charset="0"/>
                <a:cs typeface="Helvetica" charset="0"/>
              </a:rPr>
              <a:t>W</a:t>
            </a:r>
            <a:r>
              <a:rPr lang="en-US" altLang="zh-CN" sz="2800" dirty="0" smtClean="0">
                <a:solidFill>
                  <a:schemeClr val="bg1"/>
                </a:solidFill>
                <a:latin typeface="+mj-lt"/>
                <a:ea typeface="Helvetica" charset="0"/>
                <a:cs typeface="Helvetica" charset="0"/>
              </a:rPr>
              <a:t>ebsite:</a:t>
            </a:r>
            <a:r>
              <a:rPr lang="zh-CN" altLang="en-US" sz="2800" dirty="0" smtClean="0">
                <a:solidFill>
                  <a:schemeClr val="bg1"/>
                </a:solidFill>
                <a:latin typeface="+mj-lt"/>
                <a:ea typeface="Helvetica" charset="0"/>
                <a:cs typeface="Helvetica" charset="0"/>
              </a:rPr>
              <a:t> </a:t>
            </a:r>
            <a:r>
              <a:rPr lang="en-US" altLang="zh-CN" sz="2800" b="1" dirty="0" smtClean="0">
                <a:solidFill>
                  <a:srgbClr val="EC5D57"/>
                </a:solidFill>
                <a:latin typeface="+mj-lt"/>
                <a:ea typeface="Helvetica" charset="0"/>
                <a:cs typeface="Helvetica" charset="0"/>
              </a:rPr>
              <a:t>RFPose.csail.mit.edu</a:t>
            </a:r>
            <a:endParaRPr lang="zh-CN" altLang="en-US" sz="2800" b="1" dirty="0" smtClean="0">
              <a:solidFill>
                <a:srgbClr val="EC5D57"/>
              </a:solidFill>
              <a:latin typeface="+mj-lt"/>
              <a:ea typeface="Helvetica" charset="0"/>
              <a:cs typeface="Helvetica" charset="0"/>
            </a:endParaRPr>
          </a:p>
          <a:p>
            <a:r>
              <a:rPr lang="en-US" altLang="zh-CN" sz="2800" dirty="0" smtClean="0">
                <a:solidFill>
                  <a:schemeClr val="bg1"/>
                </a:solidFill>
                <a:latin typeface="+mj-lt"/>
                <a:ea typeface="Helvetica" charset="0"/>
                <a:cs typeface="Helvetica" charset="0"/>
              </a:rPr>
              <a:t>Poster:</a:t>
            </a:r>
            <a:r>
              <a:rPr lang="zh-CN" altLang="en-US" sz="2800" dirty="0" smtClean="0">
                <a:solidFill>
                  <a:schemeClr val="bg1"/>
                </a:solidFill>
                <a:latin typeface="+mj-lt"/>
                <a:ea typeface="Helvetica" charset="0"/>
                <a:cs typeface="Helvetica" charset="0"/>
              </a:rPr>
              <a:t> </a:t>
            </a:r>
            <a:r>
              <a:rPr lang="en-US" altLang="zh-CN" sz="2800" b="1" dirty="0" smtClean="0">
                <a:solidFill>
                  <a:srgbClr val="EC5D57"/>
                </a:solidFill>
                <a:latin typeface="+mj-lt"/>
                <a:ea typeface="Helvetica" charset="0"/>
                <a:cs typeface="Helvetica" charset="0"/>
              </a:rPr>
              <a:t>Session</a:t>
            </a:r>
            <a:r>
              <a:rPr lang="zh-CN" altLang="en-US" sz="2800" b="1" dirty="0" smtClean="0">
                <a:solidFill>
                  <a:srgbClr val="EC5D57"/>
                </a:solidFill>
                <a:latin typeface="+mj-lt"/>
                <a:ea typeface="Helvetica" charset="0"/>
                <a:cs typeface="Helvetica" charset="0"/>
              </a:rPr>
              <a:t> </a:t>
            </a:r>
            <a:r>
              <a:rPr lang="en-US" altLang="zh-CN" sz="2800" b="1" dirty="0" smtClean="0">
                <a:solidFill>
                  <a:srgbClr val="EC5D57"/>
                </a:solidFill>
                <a:latin typeface="+mj-lt"/>
                <a:ea typeface="Helvetica" charset="0"/>
                <a:cs typeface="Helvetica" charset="0"/>
              </a:rPr>
              <a:t>P3-1</a:t>
            </a:r>
            <a:r>
              <a:rPr lang="zh-CN" altLang="en-US" sz="2800" b="1" dirty="0" smtClean="0">
                <a:solidFill>
                  <a:srgbClr val="EC5D57"/>
                </a:solidFill>
                <a:latin typeface="+mj-lt"/>
                <a:ea typeface="Helvetica" charset="0"/>
                <a:cs typeface="Helvetica" charset="0"/>
              </a:rPr>
              <a:t> </a:t>
            </a:r>
            <a:r>
              <a:rPr lang="en-US" altLang="zh-CN" sz="2800" b="1" dirty="0">
                <a:solidFill>
                  <a:srgbClr val="EC5D57"/>
                </a:solidFill>
                <a:latin typeface="+mj-lt"/>
                <a:ea typeface="Helvetica" charset="0"/>
                <a:cs typeface="Helvetica" charset="0"/>
              </a:rPr>
              <a:t>[</a:t>
            </a:r>
            <a:r>
              <a:rPr lang="en-US" altLang="zh-CN" sz="2800" b="1" dirty="0" smtClean="0">
                <a:solidFill>
                  <a:srgbClr val="EC5D57"/>
                </a:solidFill>
                <a:latin typeface="+mj-lt"/>
                <a:ea typeface="Helvetica" charset="0"/>
                <a:cs typeface="Helvetica" charset="0"/>
              </a:rPr>
              <a:t>C14]</a:t>
            </a:r>
            <a:endParaRPr lang="en-US" sz="2800" b="1" dirty="0" smtClean="0">
              <a:solidFill>
                <a:srgbClr val="EC5D57"/>
              </a:solidFill>
              <a:latin typeface="+mj-lt"/>
              <a:ea typeface="Helvetica" charset="0"/>
              <a:cs typeface="Helvetica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062" y="3977471"/>
            <a:ext cx="1471613" cy="826749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53598" y="611726"/>
            <a:ext cx="8209722" cy="9392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smtClean="0">
                <a:solidFill>
                  <a:schemeClr val="bg1"/>
                </a:solidFill>
                <a:ea typeface="Helvetica" charset="0"/>
                <a:cs typeface="Helvetica" charset="0"/>
              </a:rPr>
              <a:t>Through-Wall</a:t>
            </a:r>
            <a:r>
              <a:rPr lang="zh-CN" altLang="en-US" sz="3600" smtClean="0">
                <a:solidFill>
                  <a:schemeClr val="bg1"/>
                </a:solidFill>
                <a:ea typeface="Helvetica" charset="0"/>
                <a:cs typeface="Helvetica" charset="0"/>
              </a:rPr>
              <a:t> </a:t>
            </a:r>
            <a:r>
              <a:rPr lang="en-US" altLang="zh-CN" sz="3600" smtClean="0">
                <a:solidFill>
                  <a:schemeClr val="bg1"/>
                </a:solidFill>
                <a:ea typeface="Helvetica" charset="0"/>
                <a:cs typeface="Helvetica" charset="0"/>
              </a:rPr>
              <a:t>Human</a:t>
            </a:r>
            <a:r>
              <a:rPr lang="zh-CN" altLang="en-US" sz="3600" smtClean="0">
                <a:solidFill>
                  <a:schemeClr val="bg1"/>
                </a:solidFill>
                <a:ea typeface="Helvetica" charset="0"/>
                <a:cs typeface="Helvetica" charset="0"/>
              </a:rPr>
              <a:t> </a:t>
            </a:r>
            <a:r>
              <a:rPr lang="en-US" altLang="zh-CN" sz="3600" smtClean="0">
                <a:solidFill>
                  <a:schemeClr val="bg1"/>
                </a:solidFill>
                <a:ea typeface="Helvetica" charset="0"/>
                <a:cs typeface="Helvetica" charset="0"/>
              </a:rPr>
              <a:t>Pose</a:t>
            </a:r>
            <a:r>
              <a:rPr lang="zh-CN" altLang="en-US" sz="3600" smtClean="0">
                <a:solidFill>
                  <a:schemeClr val="bg1"/>
                </a:solidFill>
                <a:ea typeface="Helvetica" charset="0"/>
                <a:cs typeface="Helvetica" charset="0"/>
              </a:rPr>
              <a:t> </a:t>
            </a:r>
            <a:r>
              <a:rPr lang="en-US" altLang="zh-CN" sz="3600" smtClean="0">
                <a:solidFill>
                  <a:schemeClr val="bg1"/>
                </a:solidFill>
                <a:ea typeface="Helvetica" charset="0"/>
                <a:cs typeface="Helvetica" charset="0"/>
              </a:rPr>
              <a:t>Estimation</a:t>
            </a:r>
            <a:r>
              <a:rPr lang="zh-CN" altLang="en-US" sz="3600" smtClean="0">
                <a:solidFill>
                  <a:schemeClr val="bg1"/>
                </a:solidFill>
                <a:ea typeface="Helvetica" charset="0"/>
                <a:cs typeface="Helvetica" charset="0"/>
              </a:rPr>
              <a:t> </a:t>
            </a:r>
            <a:r>
              <a:rPr lang="en-US" altLang="zh-CN" sz="3600" smtClean="0">
                <a:solidFill>
                  <a:schemeClr val="bg1"/>
                </a:solidFill>
                <a:ea typeface="Helvetica" charset="0"/>
                <a:cs typeface="Helvetica" charset="0"/>
              </a:rPr>
              <a:t>Using</a:t>
            </a:r>
            <a:r>
              <a:rPr lang="zh-CN" altLang="en-US" sz="3600" smtClean="0">
                <a:solidFill>
                  <a:schemeClr val="bg1"/>
                </a:solidFill>
                <a:ea typeface="Helvetica" charset="0"/>
                <a:cs typeface="Helvetica" charset="0"/>
              </a:rPr>
              <a:t> </a:t>
            </a:r>
            <a:r>
              <a:rPr lang="en-US" altLang="zh-CN" sz="3600" smtClean="0">
                <a:solidFill>
                  <a:schemeClr val="bg1"/>
                </a:solidFill>
                <a:ea typeface="Helvetica" charset="0"/>
                <a:cs typeface="Helvetica" charset="0"/>
              </a:rPr>
              <a:t>Radio</a:t>
            </a:r>
            <a:r>
              <a:rPr lang="zh-CN" altLang="en-US" sz="3600" smtClean="0">
                <a:solidFill>
                  <a:schemeClr val="bg1"/>
                </a:solidFill>
                <a:ea typeface="Helvetica" charset="0"/>
                <a:cs typeface="Helvetica" charset="0"/>
              </a:rPr>
              <a:t> </a:t>
            </a:r>
            <a:r>
              <a:rPr lang="en-US" altLang="zh-CN" sz="3600" smtClean="0">
                <a:solidFill>
                  <a:schemeClr val="bg1"/>
                </a:solidFill>
                <a:ea typeface="Helvetica" charset="0"/>
                <a:cs typeface="Helvetica" charset="0"/>
              </a:rPr>
              <a:t>Signals</a:t>
            </a:r>
            <a:endParaRPr lang="en-US" sz="3600" dirty="0">
              <a:solidFill>
                <a:schemeClr val="bg1"/>
              </a:solidFill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9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cclus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1537" y="1004590"/>
            <a:ext cx="7358063" cy="413891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50573" y="236556"/>
            <a:ext cx="8599990" cy="511602"/>
          </a:xfrm>
        </p:spPr>
        <p:txBody>
          <a:bodyPr/>
          <a:lstStyle/>
          <a:p>
            <a:r>
              <a:rPr lang="en-US" altLang="zh-CN" dirty="0" smtClean="0">
                <a:solidFill>
                  <a:schemeClr val="bg1"/>
                </a:solidFill>
              </a:rPr>
              <a:t>Occlusion</a:t>
            </a:r>
            <a:r>
              <a:rPr lang="zh-CN" altLang="en-US" dirty="0" smtClean="0">
                <a:solidFill>
                  <a:schemeClr val="bg1"/>
                </a:solidFill>
              </a:rPr>
              <a:t> </a:t>
            </a:r>
            <a:r>
              <a:rPr lang="en-US" altLang="zh-CN" dirty="0" smtClean="0">
                <a:solidFill>
                  <a:schemeClr val="bg1"/>
                </a:solidFill>
              </a:rPr>
              <a:t>is</a:t>
            </a:r>
            <a:r>
              <a:rPr lang="zh-CN" altLang="en-US" dirty="0" smtClean="0">
                <a:solidFill>
                  <a:schemeClr val="bg1"/>
                </a:solidFill>
              </a:rPr>
              <a:t> </a:t>
            </a:r>
            <a:r>
              <a:rPr lang="en-US" altLang="zh-CN" dirty="0" smtClean="0">
                <a:solidFill>
                  <a:schemeClr val="bg1"/>
                </a:solidFill>
              </a:rPr>
              <a:t>a</a:t>
            </a:r>
            <a:r>
              <a:rPr lang="zh-CN" altLang="en-US" dirty="0" smtClean="0">
                <a:solidFill>
                  <a:schemeClr val="bg1"/>
                </a:solidFill>
              </a:rPr>
              <a:t> </a:t>
            </a:r>
            <a:r>
              <a:rPr lang="en-US" altLang="zh-CN" dirty="0" smtClean="0">
                <a:solidFill>
                  <a:schemeClr val="bg1"/>
                </a:solidFill>
              </a:rPr>
              <a:t>challenge</a:t>
            </a:r>
            <a:r>
              <a:rPr lang="zh-CN" altLang="en-US" dirty="0" smtClean="0">
                <a:solidFill>
                  <a:schemeClr val="bg1"/>
                </a:solidFill>
              </a:rPr>
              <a:t> </a:t>
            </a:r>
            <a:r>
              <a:rPr lang="en-US" altLang="zh-CN" dirty="0" smtClean="0">
                <a:solidFill>
                  <a:schemeClr val="bg1"/>
                </a:solidFill>
              </a:rPr>
              <a:t>for</a:t>
            </a:r>
            <a:r>
              <a:rPr lang="zh-CN" altLang="en-US" dirty="0" smtClean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p</a:t>
            </a:r>
            <a:r>
              <a:rPr lang="en-US" altLang="zh-CN" dirty="0" smtClean="0">
                <a:solidFill>
                  <a:schemeClr val="bg1"/>
                </a:solidFill>
              </a:rPr>
              <a:t>ose</a:t>
            </a:r>
            <a:r>
              <a:rPr lang="zh-CN" altLang="en-US" dirty="0" smtClean="0">
                <a:solidFill>
                  <a:schemeClr val="bg1"/>
                </a:solidFill>
              </a:rPr>
              <a:t> </a:t>
            </a:r>
            <a:r>
              <a:rPr lang="en-US" altLang="zh-CN" dirty="0" smtClean="0">
                <a:solidFill>
                  <a:schemeClr val="bg1"/>
                </a:solidFill>
              </a:rPr>
              <a:t>estimation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42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000"/>
    </mc:Choice>
    <mc:Fallback xmlns="">
      <p:transition advTm="1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dirty="0" smtClean="0">
                <a:solidFill>
                  <a:schemeClr val="bg1"/>
                </a:solidFill>
              </a:rPr>
              <a:t>Want</a:t>
            </a:r>
            <a:r>
              <a:rPr lang="zh-CN" altLang="en-US" sz="3600" dirty="0" smtClean="0">
                <a:solidFill>
                  <a:schemeClr val="bg1"/>
                </a:solidFill>
              </a:rPr>
              <a:t> </a:t>
            </a:r>
            <a:r>
              <a:rPr lang="en-US" altLang="zh-CN" sz="3600" dirty="0" smtClean="0">
                <a:solidFill>
                  <a:schemeClr val="bg1"/>
                </a:solidFill>
              </a:rPr>
              <a:t>to</a:t>
            </a:r>
            <a:r>
              <a:rPr lang="zh-CN" altLang="en-US" sz="3600" dirty="0" smtClean="0">
                <a:solidFill>
                  <a:schemeClr val="bg1"/>
                </a:solidFill>
              </a:rPr>
              <a:t> </a:t>
            </a:r>
            <a:r>
              <a:rPr lang="en-US" altLang="zh-CN" sz="3600" dirty="0">
                <a:solidFill>
                  <a:schemeClr val="bg1"/>
                </a:solidFill>
              </a:rPr>
              <a:t>s</a:t>
            </a:r>
            <a:r>
              <a:rPr lang="en-US" altLang="zh-CN" sz="3600" dirty="0" smtClean="0">
                <a:solidFill>
                  <a:schemeClr val="bg1"/>
                </a:solidFill>
              </a:rPr>
              <a:t>ee</a:t>
            </a:r>
            <a:r>
              <a:rPr lang="zh-CN" altLang="en-US" sz="3600" dirty="0" smtClean="0">
                <a:solidFill>
                  <a:schemeClr val="bg1"/>
                </a:solidFill>
              </a:rPr>
              <a:t> </a:t>
            </a:r>
            <a:r>
              <a:rPr lang="en-US" altLang="zh-CN" sz="3600" dirty="0" smtClean="0">
                <a:solidFill>
                  <a:schemeClr val="bg1"/>
                </a:solidFill>
              </a:rPr>
              <a:t>the</a:t>
            </a:r>
            <a:r>
              <a:rPr lang="zh-CN" altLang="en-US" sz="3600" dirty="0" smtClean="0">
                <a:solidFill>
                  <a:schemeClr val="bg1"/>
                </a:solidFill>
              </a:rPr>
              <a:t> </a:t>
            </a:r>
            <a:r>
              <a:rPr lang="en-US" altLang="zh-CN" sz="3600" dirty="0">
                <a:solidFill>
                  <a:schemeClr val="bg1"/>
                </a:solidFill>
              </a:rPr>
              <a:t>p</a:t>
            </a:r>
            <a:r>
              <a:rPr lang="en-US" altLang="zh-CN" sz="3600" dirty="0" smtClean="0">
                <a:solidFill>
                  <a:schemeClr val="bg1"/>
                </a:solidFill>
              </a:rPr>
              <a:t>ose through walls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348" y="1415235"/>
            <a:ext cx="1362674" cy="319288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259" y="1187638"/>
            <a:ext cx="1515894" cy="3648075"/>
          </a:xfr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2548" y="2260787"/>
            <a:ext cx="1501775" cy="150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56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348" y="1415235"/>
            <a:ext cx="1362674" cy="319288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259" y="1187638"/>
            <a:ext cx="1515894" cy="3648075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73" y="2289362"/>
            <a:ext cx="1216991" cy="10243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949" y="2087372"/>
            <a:ext cx="554736" cy="8473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56857" y="2087372"/>
            <a:ext cx="554736" cy="84734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54643" y="250844"/>
            <a:ext cx="8599990" cy="511602"/>
          </a:xfrm>
        </p:spPr>
        <p:txBody>
          <a:bodyPr/>
          <a:lstStyle/>
          <a:p>
            <a:r>
              <a:rPr lang="en-US" altLang="zh-CN" sz="3600" dirty="0">
                <a:solidFill>
                  <a:schemeClr val="bg1"/>
                </a:solidFill>
              </a:rPr>
              <a:t>Want</a:t>
            </a:r>
            <a:r>
              <a:rPr lang="zh-CN" altLang="en-US" sz="3600" dirty="0">
                <a:solidFill>
                  <a:schemeClr val="bg1"/>
                </a:solidFill>
              </a:rPr>
              <a:t> </a:t>
            </a:r>
            <a:r>
              <a:rPr lang="en-US" altLang="zh-CN" sz="3600" dirty="0">
                <a:solidFill>
                  <a:schemeClr val="bg1"/>
                </a:solidFill>
              </a:rPr>
              <a:t>to</a:t>
            </a:r>
            <a:r>
              <a:rPr lang="zh-CN" altLang="en-US" sz="3600" dirty="0">
                <a:solidFill>
                  <a:schemeClr val="bg1"/>
                </a:solidFill>
              </a:rPr>
              <a:t> </a:t>
            </a:r>
            <a:r>
              <a:rPr lang="en-US" altLang="zh-CN" sz="3600" dirty="0">
                <a:solidFill>
                  <a:schemeClr val="bg1"/>
                </a:solidFill>
              </a:rPr>
              <a:t>see</a:t>
            </a:r>
            <a:r>
              <a:rPr lang="zh-CN" altLang="en-US" sz="3600" dirty="0">
                <a:solidFill>
                  <a:schemeClr val="bg1"/>
                </a:solidFill>
              </a:rPr>
              <a:t> </a:t>
            </a:r>
            <a:r>
              <a:rPr lang="en-US" altLang="zh-CN" sz="3600" dirty="0">
                <a:solidFill>
                  <a:schemeClr val="bg1"/>
                </a:solidFill>
              </a:rPr>
              <a:t>the</a:t>
            </a:r>
            <a:r>
              <a:rPr lang="zh-CN" altLang="en-US" sz="3600" dirty="0">
                <a:solidFill>
                  <a:schemeClr val="bg1"/>
                </a:solidFill>
              </a:rPr>
              <a:t> </a:t>
            </a:r>
            <a:r>
              <a:rPr lang="en-US" altLang="zh-CN" sz="3600" dirty="0">
                <a:solidFill>
                  <a:schemeClr val="bg1"/>
                </a:solidFill>
              </a:rPr>
              <a:t>pose through walls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2910" y="1500190"/>
            <a:ext cx="1243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00B0F0"/>
                </a:solidFill>
                <a:latin typeface="+mj-lt"/>
              </a:rPr>
              <a:t>Pose</a:t>
            </a:r>
            <a:r>
              <a:rPr lang="zh-CN" altLang="en-US" sz="3200" dirty="0" smtClean="0">
                <a:solidFill>
                  <a:srgbClr val="00B0F0"/>
                </a:solidFill>
                <a:latin typeface="+mj-lt"/>
              </a:rPr>
              <a:t>？</a:t>
            </a:r>
            <a:endParaRPr lang="en-US" sz="3200" dirty="0">
              <a:solidFill>
                <a:srgbClr val="00B0F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5503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0"/>
                            </p:stCondLst>
                            <p:childTnLst>
                              <p:par>
                                <p:cTn id="8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0.00278 L 0.58229 0.00062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15" y="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0.0034 L -0.58368 0.0034 " pathEditMode="relative" ptsTypes="AA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4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00080"/>
            <a:ext cx="9144000" cy="51435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54643" y="250844"/>
            <a:ext cx="8599990" cy="511602"/>
          </a:xfrm>
        </p:spPr>
        <p:txBody>
          <a:bodyPr/>
          <a:lstStyle/>
          <a:p>
            <a:r>
              <a:rPr lang="en-US" altLang="zh-CN" sz="3600" dirty="0" smtClean="0">
                <a:solidFill>
                  <a:schemeClr val="bg1"/>
                </a:solidFill>
              </a:rPr>
              <a:t>RF</a:t>
            </a:r>
            <a:r>
              <a:rPr lang="zh-CN" altLang="en-US" sz="3600" dirty="0" smtClean="0">
                <a:solidFill>
                  <a:schemeClr val="bg1"/>
                </a:solidFill>
              </a:rPr>
              <a:t> </a:t>
            </a:r>
            <a:r>
              <a:rPr lang="en-US" altLang="zh-CN" sz="3600" dirty="0" smtClean="0">
                <a:solidFill>
                  <a:schemeClr val="bg1"/>
                </a:solidFill>
              </a:rPr>
              <a:t>Signals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7531" y="4371975"/>
            <a:ext cx="3731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</a:rPr>
              <a:t>Vertical</a:t>
            </a:r>
            <a:r>
              <a:rPr lang="zh-CN" altLang="en-US" sz="2800" dirty="0" smtClean="0">
                <a:solidFill>
                  <a:schemeClr val="bg1"/>
                </a:solidFill>
              </a:rPr>
              <a:t> </a:t>
            </a:r>
            <a:r>
              <a:rPr lang="en-US" altLang="zh-CN" sz="2800" dirty="0" smtClean="0">
                <a:solidFill>
                  <a:schemeClr val="bg1"/>
                </a:solidFill>
              </a:rPr>
              <a:t>RF</a:t>
            </a:r>
            <a:r>
              <a:rPr lang="zh-CN" altLang="en-US" sz="2800" dirty="0" smtClean="0">
                <a:solidFill>
                  <a:schemeClr val="bg1"/>
                </a:solidFill>
              </a:rPr>
              <a:t> </a:t>
            </a:r>
            <a:r>
              <a:rPr lang="en-US" altLang="zh-CN" sz="2800" dirty="0" smtClean="0">
                <a:solidFill>
                  <a:schemeClr val="bg1"/>
                </a:solidFill>
              </a:rPr>
              <a:t>heatmaps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83785" y="4371975"/>
            <a:ext cx="412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</a:rPr>
              <a:t>Horizontal</a:t>
            </a:r>
            <a:r>
              <a:rPr lang="zh-CN" altLang="en-US" sz="2800" dirty="0" smtClean="0">
                <a:solidFill>
                  <a:schemeClr val="bg1"/>
                </a:solidFill>
              </a:rPr>
              <a:t> </a:t>
            </a:r>
            <a:r>
              <a:rPr lang="en-US" altLang="zh-CN" sz="2800" dirty="0" smtClean="0">
                <a:solidFill>
                  <a:schemeClr val="bg1"/>
                </a:solidFill>
              </a:rPr>
              <a:t>RF</a:t>
            </a:r>
            <a:r>
              <a:rPr lang="zh-CN" altLang="en-US" sz="2800" dirty="0" smtClean="0">
                <a:solidFill>
                  <a:schemeClr val="bg1"/>
                </a:solidFill>
              </a:rPr>
              <a:t> </a:t>
            </a:r>
            <a:r>
              <a:rPr lang="en-US" altLang="zh-CN" sz="2800" dirty="0" smtClean="0">
                <a:solidFill>
                  <a:schemeClr val="bg1"/>
                </a:solidFill>
              </a:rPr>
              <a:t>heatmaps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54643" y="250844"/>
            <a:ext cx="8599990" cy="5116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 smtClean="0">
                <a:solidFill>
                  <a:schemeClr val="bg1"/>
                </a:solidFill>
              </a:rPr>
              <a:t>Infeasible</a:t>
            </a:r>
            <a:r>
              <a:rPr lang="zh-CN" altLang="en-US" sz="3600" dirty="0" smtClean="0">
                <a:solidFill>
                  <a:schemeClr val="bg1"/>
                </a:solidFill>
              </a:rPr>
              <a:t> </a:t>
            </a:r>
            <a:r>
              <a:rPr lang="en-US" altLang="zh-CN" sz="3600" dirty="0" smtClean="0">
                <a:solidFill>
                  <a:schemeClr val="bg1"/>
                </a:solidFill>
              </a:rPr>
              <a:t>to</a:t>
            </a:r>
            <a:r>
              <a:rPr lang="zh-CN" altLang="en-US" sz="3600" dirty="0" smtClean="0">
                <a:solidFill>
                  <a:schemeClr val="bg1"/>
                </a:solidFill>
              </a:rPr>
              <a:t> </a:t>
            </a:r>
            <a:r>
              <a:rPr lang="en-US" altLang="zh-CN" sz="3600" dirty="0" smtClean="0">
                <a:solidFill>
                  <a:schemeClr val="bg1"/>
                </a:solidFill>
              </a:rPr>
              <a:t>annotate</a:t>
            </a:r>
            <a:r>
              <a:rPr lang="zh-CN" altLang="en-US" sz="3600" dirty="0" smtClean="0">
                <a:solidFill>
                  <a:schemeClr val="bg1"/>
                </a:solidFill>
              </a:rPr>
              <a:t> </a:t>
            </a:r>
            <a:r>
              <a:rPr lang="en-US" altLang="zh-CN" sz="3600" dirty="0" smtClean="0">
                <a:solidFill>
                  <a:schemeClr val="bg1"/>
                </a:solidFill>
              </a:rPr>
              <a:t>RF</a:t>
            </a:r>
            <a:r>
              <a:rPr lang="zh-CN" altLang="en-US" sz="3600" dirty="0" smtClean="0">
                <a:solidFill>
                  <a:schemeClr val="bg1"/>
                </a:solidFill>
              </a:rPr>
              <a:t> </a:t>
            </a:r>
            <a:r>
              <a:rPr lang="en-US" altLang="zh-CN" sz="3600" dirty="0" smtClean="0">
                <a:solidFill>
                  <a:schemeClr val="bg1"/>
                </a:solidFill>
              </a:rPr>
              <a:t>with</a:t>
            </a:r>
            <a:r>
              <a:rPr lang="zh-CN" altLang="en-US" sz="3600" dirty="0" smtClean="0">
                <a:solidFill>
                  <a:schemeClr val="bg1"/>
                </a:solidFill>
              </a:rPr>
              <a:t> </a:t>
            </a:r>
            <a:r>
              <a:rPr lang="en-US" altLang="zh-CN" sz="3600" dirty="0" smtClean="0">
                <a:solidFill>
                  <a:schemeClr val="bg1"/>
                </a:solidFill>
              </a:rPr>
              <a:t>keypoints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7504"/>
            <a:ext cx="9144000" cy="86381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 smtClean="0"/>
              <a:t>How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to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train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a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model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to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estimate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pose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from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RF?</a:t>
            </a:r>
            <a:endParaRPr lang="en-US" sz="32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21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00"/>
    </mc:Choice>
    <mc:Fallback xmlns="">
      <p:transition advTm="4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263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763"/>
                            </p:stCondLst>
                            <p:childTnLst>
                              <p:par>
                                <p:cTn id="1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1263"/>
                            </p:stCondLst>
                            <p:childTnLst>
                              <p:par>
                                <p:cTn id="22" presetID="1" presetClass="entr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7" grpId="0"/>
      <p:bldP spid="5" grpId="0"/>
      <p:bldP spid="9" grpId="0"/>
      <p:bldP spid="8" grpId="0"/>
      <p:bldP spid="1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dirty="0" smtClean="0">
                <a:solidFill>
                  <a:schemeClr val="bg1"/>
                </a:solidFill>
              </a:rPr>
              <a:t>Vision</a:t>
            </a:r>
            <a:r>
              <a:rPr lang="zh-CN" altLang="en-US" sz="3600" dirty="0" smtClean="0">
                <a:solidFill>
                  <a:schemeClr val="bg1"/>
                </a:solidFill>
              </a:rPr>
              <a:t> </a:t>
            </a:r>
            <a:r>
              <a:rPr lang="en-US" altLang="zh-CN" sz="3600" dirty="0" smtClean="0">
                <a:solidFill>
                  <a:schemeClr val="bg1"/>
                </a:solidFill>
              </a:rPr>
              <a:t>provides</a:t>
            </a:r>
            <a:r>
              <a:rPr lang="zh-CN" altLang="en-US" sz="3600" dirty="0" smtClean="0">
                <a:solidFill>
                  <a:schemeClr val="bg1"/>
                </a:solidFill>
              </a:rPr>
              <a:t> </a:t>
            </a:r>
            <a:r>
              <a:rPr lang="en-US" altLang="zh-CN" sz="3600" dirty="0" smtClean="0">
                <a:solidFill>
                  <a:schemeClr val="bg1"/>
                </a:solidFill>
              </a:rPr>
              <a:t>cross-modal</a:t>
            </a:r>
            <a:r>
              <a:rPr lang="zh-CN" altLang="en-US" sz="3600" dirty="0" smtClean="0">
                <a:solidFill>
                  <a:schemeClr val="bg1"/>
                </a:solidFill>
              </a:rPr>
              <a:t> </a:t>
            </a:r>
            <a:r>
              <a:rPr lang="en-US" altLang="zh-CN" sz="3600" dirty="0">
                <a:solidFill>
                  <a:schemeClr val="bg1"/>
                </a:solidFill>
              </a:rPr>
              <a:t>s</a:t>
            </a:r>
            <a:r>
              <a:rPr lang="en-US" altLang="zh-CN" sz="3600" dirty="0" smtClean="0">
                <a:solidFill>
                  <a:schemeClr val="bg1"/>
                </a:solidFill>
              </a:rPr>
              <a:t>upervision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816" y="1018627"/>
            <a:ext cx="1701800" cy="1143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74" y="2856753"/>
            <a:ext cx="1203391" cy="154721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225" y="2856753"/>
            <a:ext cx="1191358" cy="154721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31" y="1022352"/>
            <a:ext cx="1945542" cy="120212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013" y="3102121"/>
            <a:ext cx="1701800" cy="1143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50870" y="2224476"/>
            <a:ext cx="16385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solidFill>
                  <a:schemeClr val="bg1"/>
                </a:solidFill>
              </a:rPr>
              <a:t>RGB</a:t>
            </a:r>
            <a:r>
              <a:rPr lang="zh-CN" altLang="en-US" sz="2000" dirty="0" smtClean="0">
                <a:solidFill>
                  <a:schemeClr val="bg1"/>
                </a:solidFill>
              </a:rPr>
              <a:t> </a:t>
            </a:r>
            <a:r>
              <a:rPr lang="en-US" altLang="zh-CN" sz="2000" dirty="0">
                <a:solidFill>
                  <a:schemeClr val="bg1"/>
                </a:solidFill>
              </a:rPr>
              <a:t>i</a:t>
            </a:r>
            <a:r>
              <a:rPr lang="en-US" altLang="zh-CN" sz="2000" dirty="0" smtClean="0">
                <a:solidFill>
                  <a:schemeClr val="bg1"/>
                </a:solidFill>
              </a:rPr>
              <a:t>mages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08390" y="4403971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solidFill>
                  <a:schemeClr val="bg1"/>
                </a:solidFill>
              </a:rPr>
              <a:t>RF</a:t>
            </a:r>
            <a:r>
              <a:rPr lang="zh-CN" altLang="en-US" sz="2000" dirty="0" smtClean="0">
                <a:solidFill>
                  <a:schemeClr val="bg1"/>
                </a:solidFill>
              </a:rPr>
              <a:t> </a:t>
            </a:r>
            <a:r>
              <a:rPr lang="en-US" altLang="zh-CN" sz="2000" dirty="0" smtClean="0">
                <a:solidFill>
                  <a:schemeClr val="bg1"/>
                </a:solidFill>
              </a:rPr>
              <a:t>heatmaps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563701" y="1213107"/>
            <a:ext cx="2108911" cy="712443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563701" y="1217664"/>
            <a:ext cx="21089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solidFill>
                  <a:schemeClr val="bg1"/>
                </a:solidFill>
              </a:rPr>
              <a:t>Teacher</a:t>
            </a:r>
            <a:r>
              <a:rPr lang="zh-CN" altLang="en-US" sz="2000" dirty="0" smtClean="0">
                <a:solidFill>
                  <a:schemeClr val="bg1"/>
                </a:solidFill>
              </a:rPr>
              <a:t> </a:t>
            </a:r>
            <a:r>
              <a:rPr lang="en-US" altLang="zh-CN" sz="2000" dirty="0" smtClean="0">
                <a:solidFill>
                  <a:schemeClr val="bg1"/>
                </a:solidFill>
              </a:rPr>
              <a:t>Network</a:t>
            </a:r>
            <a:endParaRPr lang="zh-CN" altLang="en-US" sz="2000" dirty="0" smtClean="0">
              <a:solidFill>
                <a:schemeClr val="bg1"/>
              </a:solidFill>
            </a:endParaRPr>
          </a:p>
          <a:p>
            <a:r>
              <a:rPr lang="zh-CN" altLang="en-US" sz="2000" dirty="0">
                <a:solidFill>
                  <a:schemeClr val="bg1"/>
                </a:solidFill>
              </a:rPr>
              <a:t> </a:t>
            </a:r>
            <a:r>
              <a:rPr lang="zh-CN" altLang="en-US" sz="2000" dirty="0" smtClean="0">
                <a:solidFill>
                  <a:schemeClr val="bg1"/>
                </a:solidFill>
              </a:rPr>
              <a:t>   </a:t>
            </a:r>
            <a:r>
              <a:rPr lang="en-US" altLang="zh-CN" sz="2000" dirty="0" smtClean="0">
                <a:solidFill>
                  <a:schemeClr val="bg1"/>
                </a:solidFill>
              </a:rPr>
              <a:t>(OpenPose)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000488" y="3528993"/>
            <a:ext cx="2108911" cy="749808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32548" y="3551767"/>
            <a:ext cx="20794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dirty="0" smtClean="0">
                <a:solidFill>
                  <a:schemeClr val="bg1"/>
                </a:solidFill>
              </a:rPr>
              <a:t>Student</a:t>
            </a:r>
            <a:r>
              <a:rPr lang="zh-CN" altLang="en-US" sz="2000" dirty="0" smtClean="0">
                <a:solidFill>
                  <a:schemeClr val="bg1"/>
                </a:solidFill>
              </a:rPr>
              <a:t> </a:t>
            </a:r>
            <a:r>
              <a:rPr lang="en-US" altLang="zh-CN" sz="2000" dirty="0" smtClean="0">
                <a:solidFill>
                  <a:schemeClr val="bg1"/>
                </a:solidFill>
              </a:rPr>
              <a:t>Network</a:t>
            </a:r>
            <a:endParaRPr lang="zh-CN" altLang="en-US" sz="2000" dirty="0" smtClean="0">
              <a:solidFill>
                <a:schemeClr val="bg1"/>
              </a:solidFill>
            </a:endParaRPr>
          </a:p>
          <a:p>
            <a:pPr algn="ctr"/>
            <a:r>
              <a:rPr lang="en-US" altLang="zh-CN" sz="2000" dirty="0" smtClean="0">
                <a:solidFill>
                  <a:schemeClr val="bg1"/>
                </a:solidFill>
              </a:rPr>
              <a:t>(RF-Pose)</a:t>
            </a:r>
            <a:endParaRPr lang="zh-CN" altLang="en-US" sz="2000" dirty="0" smtClean="0">
              <a:solidFill>
                <a:schemeClr val="bg1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840019" y="1623414"/>
            <a:ext cx="537882" cy="0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5908299" y="1619202"/>
            <a:ext cx="537882" cy="0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3273771" y="3911612"/>
            <a:ext cx="537882" cy="0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6342051" y="3907400"/>
            <a:ext cx="537882" cy="0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5873132" y="2220078"/>
            <a:ext cx="971632" cy="1255569"/>
          </a:xfrm>
          <a:prstGeom prst="straightConnector1">
            <a:avLst/>
          </a:prstGeom>
          <a:ln w="508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934063" y="2432313"/>
            <a:ext cx="14959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</a:rPr>
              <a:t>s</a:t>
            </a:r>
            <a:r>
              <a:rPr lang="en-US" altLang="zh-CN" sz="2000" dirty="0" smtClean="0">
                <a:solidFill>
                  <a:schemeClr val="bg1"/>
                </a:solidFill>
              </a:rPr>
              <a:t>upervisory</a:t>
            </a:r>
            <a:endParaRPr lang="zh-CN" altLang="en-US" sz="2000" dirty="0" smtClean="0">
              <a:solidFill>
                <a:schemeClr val="bg1"/>
              </a:solidFill>
            </a:endParaRPr>
          </a:p>
          <a:p>
            <a:pPr algn="ctr"/>
            <a:r>
              <a:rPr lang="en-US" altLang="zh-CN" sz="2000" dirty="0" smtClean="0">
                <a:solidFill>
                  <a:schemeClr val="bg1"/>
                </a:solidFill>
              </a:rPr>
              <a:t>signals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7000"/>
    </mc:Choice>
    <mc:Fallback xmlns="">
      <p:transition advTm="2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8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 animBg="1"/>
      <p:bldP spid="21" grpId="0"/>
      <p:bldP spid="21" grpId="1"/>
      <p:bldP spid="22" grpId="0" animBg="1"/>
      <p:bldP spid="24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816" y="1018627"/>
            <a:ext cx="1701800" cy="1143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74" y="2856753"/>
            <a:ext cx="1203391" cy="154721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225" y="2856753"/>
            <a:ext cx="1191358" cy="154721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31" y="1022352"/>
            <a:ext cx="1945542" cy="120212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013" y="3102121"/>
            <a:ext cx="1701800" cy="1143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50870" y="2224476"/>
            <a:ext cx="16385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solidFill>
                  <a:schemeClr val="bg1"/>
                </a:solidFill>
              </a:rPr>
              <a:t>RGB</a:t>
            </a:r>
            <a:r>
              <a:rPr lang="zh-CN" altLang="en-US" sz="2000" dirty="0" smtClean="0">
                <a:solidFill>
                  <a:schemeClr val="bg1"/>
                </a:solidFill>
              </a:rPr>
              <a:t> </a:t>
            </a:r>
            <a:r>
              <a:rPr lang="en-US" altLang="zh-CN" sz="2000" dirty="0">
                <a:solidFill>
                  <a:schemeClr val="bg1"/>
                </a:solidFill>
              </a:rPr>
              <a:t>i</a:t>
            </a:r>
            <a:r>
              <a:rPr lang="en-US" altLang="zh-CN" sz="2000" dirty="0" smtClean="0">
                <a:solidFill>
                  <a:schemeClr val="bg1"/>
                </a:solidFill>
              </a:rPr>
              <a:t>mages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08390" y="4403971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solidFill>
                  <a:schemeClr val="bg1"/>
                </a:solidFill>
              </a:rPr>
              <a:t>RF</a:t>
            </a:r>
            <a:r>
              <a:rPr lang="zh-CN" altLang="en-US" sz="2000" dirty="0" smtClean="0">
                <a:solidFill>
                  <a:schemeClr val="bg1"/>
                </a:solidFill>
              </a:rPr>
              <a:t> </a:t>
            </a:r>
            <a:r>
              <a:rPr lang="en-US" altLang="zh-CN" sz="2000" dirty="0" smtClean="0">
                <a:solidFill>
                  <a:schemeClr val="bg1"/>
                </a:solidFill>
              </a:rPr>
              <a:t>heatmaps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563701" y="1213107"/>
            <a:ext cx="2108911" cy="712443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563701" y="1217664"/>
            <a:ext cx="21089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solidFill>
                  <a:schemeClr val="bg1"/>
                </a:solidFill>
              </a:rPr>
              <a:t>Teacher</a:t>
            </a:r>
            <a:r>
              <a:rPr lang="zh-CN" altLang="en-US" sz="2000" dirty="0" smtClean="0">
                <a:solidFill>
                  <a:schemeClr val="bg1"/>
                </a:solidFill>
              </a:rPr>
              <a:t> </a:t>
            </a:r>
            <a:r>
              <a:rPr lang="en-US" altLang="zh-CN" sz="2000" dirty="0" smtClean="0">
                <a:solidFill>
                  <a:schemeClr val="bg1"/>
                </a:solidFill>
              </a:rPr>
              <a:t>Network</a:t>
            </a:r>
            <a:endParaRPr lang="zh-CN" altLang="en-US" sz="2000" dirty="0" smtClean="0">
              <a:solidFill>
                <a:schemeClr val="bg1"/>
              </a:solidFill>
            </a:endParaRPr>
          </a:p>
          <a:p>
            <a:r>
              <a:rPr lang="zh-CN" altLang="en-US" sz="2000" dirty="0">
                <a:solidFill>
                  <a:schemeClr val="bg1"/>
                </a:solidFill>
              </a:rPr>
              <a:t> </a:t>
            </a:r>
            <a:r>
              <a:rPr lang="zh-CN" altLang="en-US" sz="2000" dirty="0" smtClean="0">
                <a:solidFill>
                  <a:schemeClr val="bg1"/>
                </a:solidFill>
              </a:rPr>
              <a:t>   </a:t>
            </a:r>
            <a:r>
              <a:rPr lang="en-US" altLang="zh-CN" sz="2000" dirty="0" smtClean="0">
                <a:solidFill>
                  <a:schemeClr val="bg1"/>
                </a:solidFill>
              </a:rPr>
              <a:t>(OpenPose)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000488" y="3528993"/>
            <a:ext cx="2108911" cy="749808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032548" y="3551767"/>
            <a:ext cx="20794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dirty="0" smtClean="0">
                <a:solidFill>
                  <a:schemeClr val="bg1"/>
                </a:solidFill>
              </a:rPr>
              <a:t>Student</a:t>
            </a:r>
            <a:r>
              <a:rPr lang="zh-CN" altLang="en-US" sz="2000" dirty="0" smtClean="0">
                <a:solidFill>
                  <a:schemeClr val="bg1"/>
                </a:solidFill>
              </a:rPr>
              <a:t> </a:t>
            </a:r>
            <a:r>
              <a:rPr lang="en-US" altLang="zh-CN" sz="2000" dirty="0" smtClean="0">
                <a:solidFill>
                  <a:schemeClr val="bg1"/>
                </a:solidFill>
              </a:rPr>
              <a:t>Network</a:t>
            </a:r>
            <a:endParaRPr lang="zh-CN" altLang="en-US" sz="2000" dirty="0" smtClean="0">
              <a:solidFill>
                <a:schemeClr val="bg1"/>
              </a:solidFill>
            </a:endParaRPr>
          </a:p>
          <a:p>
            <a:pPr algn="ctr"/>
            <a:r>
              <a:rPr lang="en-US" altLang="zh-CN" sz="2000" dirty="0" smtClean="0">
                <a:solidFill>
                  <a:schemeClr val="bg1"/>
                </a:solidFill>
              </a:rPr>
              <a:t>(RF-Pose)</a:t>
            </a:r>
            <a:endParaRPr lang="zh-CN" altLang="en-US" sz="2000" dirty="0" smtClean="0">
              <a:solidFill>
                <a:schemeClr val="bg1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840019" y="1623414"/>
            <a:ext cx="537882" cy="0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5908299" y="1619202"/>
            <a:ext cx="537882" cy="0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3273771" y="3911612"/>
            <a:ext cx="537882" cy="0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6342051" y="3907400"/>
            <a:ext cx="537882" cy="0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5873132" y="2220078"/>
            <a:ext cx="971632" cy="1255569"/>
          </a:xfrm>
          <a:prstGeom prst="straightConnector1">
            <a:avLst/>
          </a:prstGeom>
          <a:ln w="508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934063" y="2432313"/>
            <a:ext cx="14959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</a:rPr>
              <a:t>s</a:t>
            </a:r>
            <a:r>
              <a:rPr lang="en-US" altLang="zh-CN" sz="2000" dirty="0" smtClean="0">
                <a:solidFill>
                  <a:schemeClr val="bg1"/>
                </a:solidFill>
              </a:rPr>
              <a:t>upervisory</a:t>
            </a:r>
            <a:endParaRPr lang="zh-CN" altLang="en-US" sz="2000" dirty="0" smtClean="0">
              <a:solidFill>
                <a:schemeClr val="bg1"/>
              </a:solidFill>
            </a:endParaRPr>
          </a:p>
          <a:p>
            <a:pPr algn="ctr"/>
            <a:r>
              <a:rPr lang="en-US" altLang="zh-CN" sz="2000" dirty="0" smtClean="0">
                <a:solidFill>
                  <a:schemeClr val="bg1"/>
                </a:solidFill>
              </a:rPr>
              <a:t>signals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407043" y="262568"/>
            <a:ext cx="8599990" cy="5116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 smtClean="0">
                <a:solidFill>
                  <a:schemeClr val="bg1"/>
                </a:solidFill>
              </a:rPr>
              <a:t>During</a:t>
            </a:r>
            <a:r>
              <a:rPr lang="zh-CN" altLang="en-US" sz="3600" dirty="0" smtClean="0">
                <a:solidFill>
                  <a:schemeClr val="bg1"/>
                </a:solidFill>
              </a:rPr>
              <a:t> </a:t>
            </a:r>
            <a:r>
              <a:rPr lang="en-US" altLang="zh-CN" sz="3600" dirty="0">
                <a:solidFill>
                  <a:schemeClr val="bg1"/>
                </a:solidFill>
              </a:rPr>
              <a:t>i</a:t>
            </a:r>
            <a:r>
              <a:rPr lang="en-US" altLang="zh-CN" sz="3600" dirty="0" smtClean="0">
                <a:solidFill>
                  <a:schemeClr val="bg1"/>
                </a:solidFill>
              </a:rPr>
              <a:t>nference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703" y="3720122"/>
            <a:ext cx="1739900" cy="1130300"/>
          </a:xfrm>
          <a:prstGeom prst="rect">
            <a:avLst/>
          </a:prstGeom>
        </p:spPr>
      </p:pic>
      <p:cxnSp>
        <p:nvCxnSpPr>
          <p:cNvPr id="31" name="Straight Arrow Connector 30"/>
          <p:cNvCxnSpPr/>
          <p:nvPr/>
        </p:nvCxnSpPr>
        <p:spPr>
          <a:xfrm flipH="1">
            <a:off x="6295530" y="2721612"/>
            <a:ext cx="1445464" cy="908750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966983" y="2819778"/>
            <a:ext cx="19944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</a:rPr>
              <a:t>p</a:t>
            </a:r>
            <a:r>
              <a:rPr lang="en-US" altLang="zh-CN" sz="2000" smtClean="0">
                <a:solidFill>
                  <a:schemeClr val="bg1"/>
                </a:solidFill>
              </a:rPr>
              <a:t>ost-processing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30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4000"/>
    </mc:Choice>
    <mc:Fallback xmlns="">
      <p:transition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30741 " pathEditMode="relative" ptsTypes="AA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30741 " pathEditMode="relative" ptsTypes="AA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30741 " pathEditMode="relative" ptsTypes="AA">
                                      <p:cBhvr>
                                        <p:cTn id="4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30741 " pathEditMode="relative" ptsTypes="AA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6.17284E-7 L 2.22222E-6 -0.3074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37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7.40741E-7 L 2.5E-6 -0.3074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37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82716E-6 L 3.61111E-6 -0.3074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37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09877E-6 L 3.33333E-6 -0.30741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 animBg="1"/>
      <p:bldP spid="21" grpId="0"/>
      <p:bldP spid="22" grpId="0" animBg="1"/>
      <p:bldP spid="24" grpId="0"/>
      <p:bldP spid="28" grpId="0"/>
      <p:bldP spid="29" grpId="0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 txBox="1">
            <a:spLocks/>
          </p:cNvSpPr>
          <p:nvPr/>
        </p:nvSpPr>
        <p:spPr>
          <a:xfrm>
            <a:off x="242920" y="276856"/>
            <a:ext cx="8599990" cy="5116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 smtClean="0">
                <a:solidFill>
                  <a:schemeClr val="bg1"/>
                </a:solidFill>
              </a:rPr>
              <a:t>Dataset</a:t>
            </a:r>
            <a:r>
              <a:rPr lang="zh-CN" altLang="en-US" dirty="0" smtClean="0">
                <a:solidFill>
                  <a:schemeClr val="bg1"/>
                </a:solidFill>
              </a:rPr>
              <a:t>  </a:t>
            </a:r>
          </a:p>
          <a:p>
            <a:r>
              <a:rPr lang="en-US" altLang="zh-CN" sz="2800" dirty="0" smtClean="0">
                <a:solidFill>
                  <a:schemeClr val="bg1"/>
                </a:solidFill>
              </a:rPr>
              <a:t>50</a:t>
            </a:r>
            <a:r>
              <a:rPr lang="zh-CN" altLang="en-US" sz="2800" dirty="0" smtClean="0">
                <a:solidFill>
                  <a:schemeClr val="bg1"/>
                </a:solidFill>
              </a:rPr>
              <a:t> </a:t>
            </a:r>
            <a:r>
              <a:rPr lang="en-US" altLang="zh-CN" sz="2800" dirty="0" smtClean="0">
                <a:solidFill>
                  <a:schemeClr val="bg1"/>
                </a:solidFill>
              </a:rPr>
              <a:t>hours,</a:t>
            </a:r>
            <a:r>
              <a:rPr lang="zh-CN" altLang="en-US" sz="2800" dirty="0" smtClean="0">
                <a:solidFill>
                  <a:schemeClr val="bg1"/>
                </a:solidFill>
              </a:rPr>
              <a:t> </a:t>
            </a:r>
            <a:r>
              <a:rPr lang="en-US" altLang="zh-CN" sz="2800" dirty="0" smtClean="0">
                <a:solidFill>
                  <a:schemeClr val="bg1"/>
                </a:solidFill>
              </a:rPr>
              <a:t>50</a:t>
            </a:r>
            <a:r>
              <a:rPr lang="zh-CN" altLang="en-US" sz="2800" dirty="0" smtClean="0">
                <a:solidFill>
                  <a:schemeClr val="bg1"/>
                </a:solidFill>
              </a:rPr>
              <a:t> </a:t>
            </a:r>
            <a:r>
              <a:rPr lang="en-US" altLang="zh-CN" sz="2800" dirty="0" smtClean="0">
                <a:solidFill>
                  <a:schemeClr val="bg1"/>
                </a:solidFill>
              </a:rPr>
              <a:t>locations,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d</a:t>
            </a:r>
            <a:r>
              <a:rPr lang="en-US" altLang="zh-CN" sz="2800" dirty="0" smtClean="0">
                <a:solidFill>
                  <a:schemeClr val="bg1"/>
                </a:solidFill>
              </a:rPr>
              <a:t>aily</a:t>
            </a:r>
            <a:r>
              <a:rPr lang="zh-CN" altLang="en-US" sz="2800" dirty="0" smtClean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a</a:t>
            </a:r>
            <a:r>
              <a:rPr lang="en-US" altLang="zh-CN" sz="2800" dirty="0" smtClean="0">
                <a:solidFill>
                  <a:schemeClr val="bg1"/>
                </a:solidFill>
              </a:rPr>
              <a:t>ctivities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76" y="1071563"/>
            <a:ext cx="7458077" cy="407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0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3000"/>
    </mc:Choice>
    <mc:Fallback xmlns="">
      <p:transition advTm="13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wall01_heatma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36592" y="2684583"/>
            <a:ext cx="4114800" cy="2286000"/>
          </a:xfrm>
          <a:prstGeom prst="rect">
            <a:avLst/>
          </a:prstGeom>
          <a:ln w="50800">
            <a:solidFill>
              <a:schemeClr val="bg1"/>
            </a:solidFill>
            <a:miter lim="800000"/>
          </a:ln>
        </p:spPr>
      </p:pic>
      <p:pic>
        <p:nvPicPr>
          <p:cNvPr id="8" name="wall01_rgb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736592" y="199293"/>
            <a:ext cx="4114800" cy="2286000"/>
          </a:xfrm>
          <a:prstGeom prst="rect">
            <a:avLst/>
          </a:prstGeom>
          <a:ln w="50800" cmpd="sng">
            <a:solidFill>
              <a:schemeClr val="bg1"/>
            </a:solidFill>
            <a:miter lim="800000"/>
          </a:ln>
          <a:effectLst>
            <a:softEdge rad="0"/>
          </a:effectLst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9" name="wall01_skeleton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1752" y="2684583"/>
            <a:ext cx="4114800" cy="2286000"/>
          </a:xfrm>
          <a:prstGeom prst="rect">
            <a:avLst/>
          </a:prstGeom>
          <a:ln w="50800">
            <a:solidFill>
              <a:schemeClr val="bg1"/>
            </a:solidFill>
            <a:miter lim="800000"/>
          </a:ln>
        </p:spPr>
      </p:pic>
      <p:sp>
        <p:nvSpPr>
          <p:cNvPr id="13" name="TextBox 12"/>
          <p:cNvSpPr txBox="1"/>
          <p:nvPr/>
        </p:nvSpPr>
        <p:spPr>
          <a:xfrm>
            <a:off x="465875" y="865239"/>
            <a:ext cx="37865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solidFill>
                  <a:schemeClr val="bg1"/>
                </a:solidFill>
              </a:rPr>
              <a:t>Through-wall</a:t>
            </a:r>
            <a:r>
              <a:rPr lang="zh-CN" altLang="en-US" sz="2800" dirty="0" smtClean="0">
                <a:solidFill>
                  <a:schemeClr val="bg1"/>
                </a:solidFill>
              </a:rPr>
              <a:t> </a:t>
            </a:r>
            <a:r>
              <a:rPr lang="en-US" altLang="zh-CN" sz="2800" dirty="0" smtClean="0">
                <a:solidFill>
                  <a:schemeClr val="bg1"/>
                </a:solidFill>
              </a:rPr>
              <a:t>poses</a:t>
            </a:r>
            <a:r>
              <a:rPr lang="zh-CN" altLang="en-US" sz="2800" dirty="0" smtClean="0">
                <a:solidFill>
                  <a:schemeClr val="bg1"/>
                </a:solidFill>
              </a:rPr>
              <a:t> </a:t>
            </a:r>
            <a:r>
              <a:rPr lang="en-US" altLang="zh-CN" sz="2800" dirty="0" smtClean="0">
                <a:solidFill>
                  <a:schemeClr val="bg1"/>
                </a:solidFill>
              </a:rPr>
              <a:t>using</a:t>
            </a:r>
            <a:r>
              <a:rPr lang="zh-CN" altLang="en-US" sz="2800" dirty="0" smtClean="0">
                <a:solidFill>
                  <a:schemeClr val="bg1"/>
                </a:solidFill>
              </a:rPr>
              <a:t> </a:t>
            </a:r>
            <a:r>
              <a:rPr lang="en-US" altLang="zh-CN" sz="2800" b="1" dirty="0" smtClean="0">
                <a:solidFill>
                  <a:schemeClr val="bg1"/>
                </a:solidFill>
              </a:rPr>
              <a:t>only</a:t>
            </a:r>
            <a:r>
              <a:rPr lang="zh-CN" altLang="en-US" sz="2800" dirty="0" smtClean="0">
                <a:solidFill>
                  <a:schemeClr val="bg1"/>
                </a:solidFill>
              </a:rPr>
              <a:t> </a:t>
            </a:r>
            <a:r>
              <a:rPr lang="en-US" altLang="zh-CN" sz="2800" dirty="0" smtClean="0">
                <a:solidFill>
                  <a:schemeClr val="bg1"/>
                </a:solidFill>
              </a:rPr>
              <a:t>RF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36592" y="2023628"/>
            <a:ext cx="3681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</a:rPr>
              <a:t>RGB</a:t>
            </a:r>
            <a:r>
              <a:rPr lang="zh-CN" altLang="en-US" sz="2400" dirty="0" smtClean="0">
                <a:solidFill>
                  <a:schemeClr val="bg1"/>
                </a:solidFill>
              </a:rPr>
              <a:t> </a:t>
            </a:r>
            <a:r>
              <a:rPr lang="en-US" altLang="zh-CN" sz="2400" dirty="0" smtClean="0">
                <a:solidFill>
                  <a:schemeClr val="bg1"/>
                </a:solidFill>
              </a:rPr>
              <a:t>(visualization</a:t>
            </a:r>
            <a:r>
              <a:rPr lang="zh-CN" altLang="en-US" sz="2400" dirty="0" smtClean="0">
                <a:solidFill>
                  <a:schemeClr val="bg1"/>
                </a:solidFill>
              </a:rPr>
              <a:t> </a:t>
            </a:r>
            <a:r>
              <a:rPr lang="en-US" altLang="zh-CN" sz="2400" dirty="0" smtClean="0">
                <a:solidFill>
                  <a:schemeClr val="bg1"/>
                </a:solidFill>
              </a:rPr>
              <a:t>only)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36592" y="4505586"/>
            <a:ext cx="3681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</a:rPr>
              <a:t>Confidence</a:t>
            </a:r>
            <a:r>
              <a:rPr lang="zh-CN" altLang="en-US" sz="2400" dirty="0" smtClean="0">
                <a:solidFill>
                  <a:schemeClr val="bg1"/>
                </a:solidFill>
              </a:rPr>
              <a:t> </a:t>
            </a:r>
            <a:r>
              <a:rPr lang="en-US" altLang="zh-CN" sz="2400" dirty="0" smtClean="0">
                <a:solidFill>
                  <a:schemeClr val="bg1"/>
                </a:solidFill>
              </a:rPr>
              <a:t>Maps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1752" y="4505585"/>
            <a:ext cx="3681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</a:rPr>
              <a:t>Skeletons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57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3000"/>
    </mc:Choice>
    <mc:Fallback xmlns="">
      <p:transition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997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997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99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4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3" grpId="0"/>
      <p:bldP spid="2" grpId="0"/>
      <p:bldP spid="11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6620</TotalTime>
  <Words>801</Words>
  <Application>Microsoft Macintosh PowerPoint</Application>
  <PresentationFormat>On-screen Show (16:9)</PresentationFormat>
  <Paragraphs>119</Paragraphs>
  <Slides>14</Slides>
  <Notes>14</Notes>
  <HiddenSlides>0</HiddenSlides>
  <MMClips>17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Calibri</vt:lpstr>
      <vt:lpstr>Helvetica</vt:lpstr>
      <vt:lpstr>宋体</vt:lpstr>
      <vt:lpstr>黑体</vt:lpstr>
      <vt:lpstr>Arial</vt:lpstr>
      <vt:lpstr>Office Theme</vt:lpstr>
      <vt:lpstr>Through-Wall Human Pose Estimation Using Radio Signals</vt:lpstr>
      <vt:lpstr>Occlusion is a challenge for pose estimation</vt:lpstr>
      <vt:lpstr>Want to see the pose through walls</vt:lpstr>
      <vt:lpstr>Want to see the pose through walls</vt:lpstr>
      <vt:lpstr>RF Signals</vt:lpstr>
      <vt:lpstr>Vision provides cross-modal supervision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Sleep Stages from Radio Signals:  A Conditional Adversarial Architecture</dc:title>
  <dc:creator>Mingmin Zhao</dc:creator>
  <cp:lastModifiedBy>Mingmin Zhao</cp:lastModifiedBy>
  <cp:revision>680</cp:revision>
  <cp:lastPrinted>2017-08-06T17:32:43Z</cp:lastPrinted>
  <dcterms:created xsi:type="dcterms:W3CDTF">2017-08-04T03:25:15Z</dcterms:created>
  <dcterms:modified xsi:type="dcterms:W3CDTF">2018-06-20T17:32:13Z</dcterms:modified>
</cp:coreProperties>
</file>