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2" r:id="rId2"/>
    <p:sldId id="515" r:id="rId3"/>
    <p:sldId id="517" r:id="rId4"/>
    <p:sldId id="518" r:id="rId5"/>
    <p:sldId id="519" r:id="rId6"/>
    <p:sldId id="526" r:id="rId7"/>
    <p:sldId id="527" r:id="rId8"/>
    <p:sldId id="534" r:id="rId9"/>
    <p:sldId id="535" r:id="rId10"/>
    <p:sldId id="536" r:id="rId11"/>
    <p:sldId id="521" r:id="rId12"/>
    <p:sldId id="537" r:id="rId13"/>
    <p:sldId id="539" r:id="rId14"/>
    <p:sldId id="541" r:id="rId15"/>
    <p:sldId id="542" r:id="rId16"/>
    <p:sldId id="520" r:id="rId17"/>
    <p:sldId id="522" r:id="rId18"/>
    <p:sldId id="525" r:id="rId19"/>
    <p:sldId id="449" r:id="rId20"/>
    <p:sldId id="528" r:id="rId21"/>
    <p:sldId id="530" r:id="rId22"/>
    <p:sldId id="513" r:id="rId23"/>
    <p:sldId id="514" r:id="rId24"/>
    <p:sldId id="44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EEDC390-007B-4530-A9D6-96491424DA3F}">
          <p14:sldIdLst>
            <p14:sldId id="512"/>
            <p14:sldId id="515"/>
            <p14:sldId id="517"/>
            <p14:sldId id="518"/>
          </p14:sldIdLst>
        </p14:section>
        <p14:section name="Problem Description" id="{BAD66310-282D-4D70-9795-8E7E35DC51BF}">
          <p14:sldIdLst>
            <p14:sldId id="519"/>
            <p14:sldId id="526"/>
            <p14:sldId id="527"/>
            <p14:sldId id="534"/>
            <p14:sldId id="535"/>
            <p14:sldId id="536"/>
          </p14:sldIdLst>
        </p14:section>
        <p14:section name="Differential Derivation Graph" id="{777FB821-E882-440C-B398-8FDB7C6CCE61}">
          <p14:sldIdLst>
            <p14:sldId id="521"/>
            <p14:sldId id="537"/>
            <p14:sldId id="539"/>
            <p14:sldId id="541"/>
            <p14:sldId id="542"/>
          </p14:sldIdLst>
        </p14:section>
        <p14:section name="Experimental Effectiveness" id="{EB5512CE-9744-4098-ABE3-7EF56C84B434}">
          <p14:sldIdLst>
            <p14:sldId id="520"/>
            <p14:sldId id="522"/>
            <p14:sldId id="525"/>
            <p14:sldId id="449"/>
          </p14:sldIdLst>
        </p14:section>
        <p14:section name="Conclusion" id="{23D2E1EF-20BC-42FC-A4D1-7B0D9B311CA4}">
          <p14:sldIdLst>
            <p14:sldId id="528"/>
            <p14:sldId id="530"/>
          </p14:sldIdLst>
        </p14:section>
        <p14:section name="Reserve" id="{7101E2E0-BD70-447C-B4FE-51B1C9A04E46}">
          <p14:sldIdLst>
            <p14:sldId id="513"/>
            <p14:sldId id="514"/>
            <p14:sldId id="4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F9A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82936" autoAdjust="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mukund\Dropbox\Documents\Study\Job-Application\2018\talk\images\Drak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8-42AF-88EB-69DCD07C6CF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8-42AF-88EB-69DCD07C6CF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78-42AF-88EB-69DCD07C6CF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78-42AF-88EB-69DCD07C6C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78-42AF-88EB-69DCD07C6CF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78-42AF-88EB-69DCD07C6CF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3978-42AF-88EB-69DCD07C6CF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78-42AF-88EB-69DCD07C6CF2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978-42AF-88EB-69DCD07C6CF2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3978-42AF-88EB-69DCD07C6CF2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978-42AF-88EB-69DCD07C6CF2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3978-42AF-88EB-69DCD07C6CF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3978-42AF-88EB-69DCD07C6CF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3978-42AF-88EB-69DCD07C6CF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3978-42AF-88EB-69DCD07C6C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978-42AF-88EB-69DCD07C6CF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3978-42AF-88EB-69DCD07C6CF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3978-42AF-88EB-69DCD07C6CF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3978-42AF-88EB-69DCD07C6CF2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3978-42AF-88EB-69DCD07C6CF2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3978-42AF-88EB-69DCD07C6CF2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3978-42AF-88EB-69DCD07C6CF2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Drake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3978-42AF-88EB-69DCD07C6CF2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3978-42AF-88EB-69DCD07C6CF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3978-42AF-88EB-69DCD07C6CF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3978-42AF-88EB-69DCD07C6C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3978-42AF-88EB-69DCD07C6CF2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3978-42AF-88EB-69DCD07C6CF2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3978-42AF-88EB-69DCD07C6CF2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3978-42AF-88EB-69DCD07C6CF2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3978-42AF-88EB-69DCD07C6CF2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3978-42AF-88EB-69DCD07C6CF2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0.82608695652173914</c:v>
                </c:pt>
                <c:pt idx="1">
                  <c:v>0.46153846153846156</c:v>
                </c:pt>
                <c:pt idx="2">
                  <c:v>0.6</c:v>
                </c:pt>
                <c:pt idx="3">
                  <c:v>0.13432835820895522</c:v>
                </c:pt>
                <c:pt idx="4">
                  <c:v>0.15404040404040403</c:v>
                </c:pt>
                <c:pt idx="5">
                  <c:v>2.834467120181406E-2</c:v>
                </c:pt>
                <c:pt idx="6">
                  <c:v>9.8576122672508221E-3</c:v>
                </c:pt>
                <c:pt idx="7">
                  <c:v>5.0122249388753058E-2</c:v>
                </c:pt>
                <c:pt idx="8">
                  <c:v>1.8181818181818181E-2</c:v>
                </c:pt>
                <c:pt idx="9">
                  <c:v>2.3374726077428781E-2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3978-42AF-88EB-69DCD07C6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87144"/>
        <c:axId val="540090752"/>
      </c:barChart>
      <c:catAx>
        <c:axId val="54008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90752"/>
        <c:crosses val="autoZero"/>
        <c:auto val="1"/>
        <c:lblAlgn val="ctr"/>
        <c:lblOffset val="100"/>
        <c:noMultiLvlLbl val="0"/>
      </c:catAx>
      <c:valAx>
        <c:axId val="54009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Fraction of alarms inspected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87144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2B-4220-8009-0BFDD68C4D7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2B-4220-8009-0BFDD68C4D7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2B-4220-8009-0BFDD68C4D71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2B-4220-8009-0BFDD68C4D71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E2B-4220-8009-0BFDD68C4D71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E2B-4220-8009-0BFDD68C4D71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E2B-4220-8009-0BFDD68C4D7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E2B-4220-8009-0BFDD68C4D71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E2B-4220-8009-0BFDD68C4D71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E2B-4220-8009-0BFDD68C4D71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4E2B-4220-8009-0BFDD68C4D7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4E2B-4220-8009-0BFDD68C4D7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4E2B-4220-8009-0BFDD68C4D71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4E2B-4220-8009-0BFDD68C4D71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4E2B-4220-8009-0BFDD68C4D71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4E2B-4220-8009-0BFDD68C4D71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4E2B-4220-8009-0BFDD68C4D71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4E2B-4220-8009-0BFDD68C4D7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4E2B-4220-8009-0BFDD68C4D71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4E2B-4220-8009-0BFDD68C4D71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4E2B-4220-8009-0BFDD68C4D71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Drake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4E2B-4220-8009-0BFDD68C4D71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4E2B-4220-8009-0BFDD68C4D71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4E2B-4220-8009-0BFDD68C4D71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4E2B-4220-8009-0BFDD68C4D71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4E2B-4220-8009-0BFDD68C4D71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4E2B-4220-8009-0BFDD68C4D71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4E2B-4220-8009-0BFDD68C4D71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4E2B-4220-8009-0BFDD68C4D71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4E2B-4220-8009-0BFDD68C4D71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4E2B-4220-8009-0BFDD68C4D71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0.82608695652173914</c:v>
                </c:pt>
                <c:pt idx="1">
                  <c:v>0.46153846153846156</c:v>
                </c:pt>
                <c:pt idx="2">
                  <c:v>0.6</c:v>
                </c:pt>
                <c:pt idx="3">
                  <c:v>0.13432835820895522</c:v>
                </c:pt>
                <c:pt idx="4">
                  <c:v>0.15404040404040403</c:v>
                </c:pt>
                <c:pt idx="5">
                  <c:v>2.834467120181406E-2</c:v>
                </c:pt>
                <c:pt idx="6">
                  <c:v>9.8576122672508221E-3</c:v>
                </c:pt>
                <c:pt idx="7">
                  <c:v>5.0122249388753058E-2</c:v>
                </c:pt>
                <c:pt idx="8">
                  <c:v>1.8181818181818181E-2</c:v>
                </c:pt>
                <c:pt idx="9">
                  <c:v>2.3374726077428781E-2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4E2B-4220-8009-0BFDD68C4D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87144"/>
        <c:axId val="540090752"/>
      </c:barChart>
      <c:catAx>
        <c:axId val="54008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90752"/>
        <c:crosses val="autoZero"/>
        <c:auto val="1"/>
        <c:lblAlgn val="ctr"/>
        <c:lblOffset val="100"/>
        <c:noMultiLvlLbl val="0"/>
      </c:catAx>
      <c:valAx>
        <c:axId val="54009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Fraction of alarms inspected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87144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3E-408A-B8AB-51D8E5D6622A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3E-408A-B8AB-51D8E5D6622A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3E-408A-B8AB-51D8E5D6622A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3E-408A-B8AB-51D8E5D6622A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C3E-408A-B8AB-51D8E5D6622A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C3E-408A-B8AB-51D8E5D6622A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C3E-408A-B8AB-51D8E5D6622A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C3E-408A-B8AB-51D8E5D6622A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C3E-408A-B8AB-51D8E5D6622A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C3E-408A-B8AB-51D8E5D6622A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0C3E-408A-B8AB-51D8E5D6622A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0C3E-408A-B8AB-51D8E5D6622A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0C3E-408A-B8AB-51D8E5D6622A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0C3E-408A-B8AB-51D8E5D6622A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0C3E-408A-B8AB-51D8E5D6622A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E-0C3E-408A-B8AB-51D8E5D6622A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0C3E-408A-B8AB-51D8E5D6622A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2-0C3E-408A-B8AB-51D8E5D6622A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0C3E-408A-B8AB-51D8E5D6622A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0C3E-408A-B8AB-51D8E5D6622A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Drake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C3E-408A-B8AB-51D8E5D6622A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C3E-408A-B8AB-51D8E5D6622A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C3E-408A-B8AB-51D8E5D6622A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C3E-408A-B8AB-51D8E5D6622A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C3E-408A-B8AB-51D8E5D6622A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C3E-408A-B8AB-51D8E5D6622A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0C3E-408A-B8AB-51D8E5D6622A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0C3E-408A-B8AB-51D8E5D6622A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0C3E-408A-B8AB-51D8E5D6622A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0C3E-408A-B8AB-51D8E5D6622A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0.82608695652173914</c:v>
                </c:pt>
                <c:pt idx="1">
                  <c:v>0.46153846153846156</c:v>
                </c:pt>
                <c:pt idx="2">
                  <c:v>0.6</c:v>
                </c:pt>
                <c:pt idx="3">
                  <c:v>0.13432835820895522</c:v>
                </c:pt>
                <c:pt idx="4">
                  <c:v>0.15404040404040403</c:v>
                </c:pt>
                <c:pt idx="5">
                  <c:v>2.834467120181406E-2</c:v>
                </c:pt>
                <c:pt idx="6">
                  <c:v>9.8576122672508221E-3</c:v>
                </c:pt>
                <c:pt idx="7">
                  <c:v>5.0122249388753058E-2</c:v>
                </c:pt>
                <c:pt idx="8">
                  <c:v>1.8181818181818181E-2</c:v>
                </c:pt>
                <c:pt idx="9">
                  <c:v>2.3374726077428781E-2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0C3E-408A-B8AB-51D8E5D662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87144"/>
        <c:axId val="540090752"/>
      </c:barChart>
      <c:catAx>
        <c:axId val="54008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90752"/>
        <c:crosses val="autoZero"/>
        <c:auto val="1"/>
        <c:lblAlgn val="ctr"/>
        <c:lblOffset val="100"/>
        <c:noMultiLvlLbl val="0"/>
      </c:catAx>
      <c:valAx>
        <c:axId val="54009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Fraction of alarms inspected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87144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AEA7-48C7-BBDF-D29E7586E4F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AEA7-48C7-BBDF-D29E7586E4F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AEA7-48C7-BBDF-D29E7586E4F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AEA7-48C7-BBDF-D29E7586E4F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AEA7-48C7-BBDF-D29E7586E4F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AEA7-48C7-BBDF-D29E7586E4F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AEA7-48C7-BBDF-D29E7586E4F8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AEA7-48C7-BBDF-D29E7586E4F8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AEA7-48C7-BBDF-D29E7586E4F8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A7-48C7-BBDF-D29E7586E4F8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AEA7-48C7-BBDF-D29E7586E4F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AEA7-48C7-BBDF-D29E7586E4F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AEA7-48C7-BBDF-D29E7586E4F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AEA7-48C7-BBDF-D29E7586E4F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AEA7-48C7-BBDF-D29E7586E4F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AEA7-48C7-BBDF-D29E7586E4F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AEA7-48C7-BBDF-D29E7586E4F8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AEA7-48C7-BBDF-D29E7586E4F8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AEA7-48C7-BBDF-D29E7586E4F8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A7-48C7-BBDF-D29E7586E4F8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Drake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A7-48C7-BBDF-D29E7586E4F8}"/>
              </c:ext>
            </c:extLst>
          </c:dPt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A7-48C7-BBDF-D29E7586E4F8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A7-48C7-BBDF-D29E7586E4F8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EA7-48C7-BBDF-D29E7586E4F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A7-48C7-BBDF-D29E7586E4F8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AEA7-48C7-BBDF-D29E7586E4F8}"/>
              </c:ext>
            </c:extLst>
          </c:dPt>
          <c:dPt>
            <c:idx val="7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EA7-48C7-BBDF-D29E7586E4F8}"/>
              </c:ext>
            </c:extLst>
          </c:dPt>
          <c:dPt>
            <c:idx val="8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AEA7-48C7-BBDF-D29E7586E4F8}"/>
              </c:ext>
            </c:extLst>
          </c:dPt>
          <c:dPt>
            <c:idx val="9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EA7-48C7-BBDF-D29E7586E4F8}"/>
              </c:ext>
            </c:extLst>
          </c:dPt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0.82608695652173914</c:v>
                </c:pt>
                <c:pt idx="1">
                  <c:v>0.46153846153846156</c:v>
                </c:pt>
                <c:pt idx="2">
                  <c:v>0.6</c:v>
                </c:pt>
                <c:pt idx="3">
                  <c:v>0.13432835820895522</c:v>
                </c:pt>
                <c:pt idx="4">
                  <c:v>0.15404040404040403</c:v>
                </c:pt>
                <c:pt idx="5">
                  <c:v>2.834467120181406E-2</c:v>
                </c:pt>
                <c:pt idx="6">
                  <c:v>9.8576122672508221E-3</c:v>
                </c:pt>
                <c:pt idx="7">
                  <c:v>5.0122249388753058E-2</c:v>
                </c:pt>
                <c:pt idx="8">
                  <c:v>1.8181818181818181E-2</c:v>
                </c:pt>
                <c:pt idx="9">
                  <c:v>2.3374726077428781E-2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A7-48C7-BBDF-D29E7586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87144"/>
        <c:axId val="540090752"/>
      </c:barChart>
      <c:catAx>
        <c:axId val="54008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90752"/>
        <c:crosses val="autoZero"/>
        <c:auto val="1"/>
        <c:lblAlgn val="ctr"/>
        <c:lblOffset val="100"/>
        <c:noMultiLvlLbl val="0"/>
      </c:catAx>
      <c:valAx>
        <c:axId val="54009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Fraction of alarms inspected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87144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F-469C-944D-27EDEF4FB36C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CF-469C-944D-27EDEF4FB36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CF-469C-944D-27EDEF4FB36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6CF-469C-944D-27EDEF4FB36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6CF-469C-944D-27EDEF4FB36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6CF-469C-944D-27EDEF4FB36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6CF-469C-944D-27EDEF4FB36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913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6CF-469C-944D-27EDEF4FB36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6CF-469C-944D-27EDEF4FB36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6CF-469C-944D-27EDEF4FB36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6CF-469C-944D-27EDEF4FB3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6CF-469C-944D-27EDEF4FB36C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6CF-469C-944D-27EDEF4FB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227448"/>
        <c:axId val="415230072"/>
      </c:barChart>
      <c:catAx>
        <c:axId val="415227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5230072"/>
        <c:crosses val="autoZero"/>
        <c:auto val="1"/>
        <c:lblAlgn val="ctr"/>
        <c:lblOffset val="100"/>
        <c:noMultiLvlLbl val="0"/>
      </c:catAx>
      <c:valAx>
        <c:axId val="415230072"/>
        <c:scaling>
          <c:orientation val="minMax"/>
          <c:max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415227448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B-4254-820D-AC82B44799D0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B-4254-820D-AC82B44799D0}"/>
            </c:ext>
          </c:extLst>
        </c:ser>
        <c:ser>
          <c:idx val="2"/>
          <c:order val="2"/>
          <c:tx>
            <c:strRef>
              <c:f>Sheet1!$I$1</c:f>
              <c:strCache>
                <c:ptCount val="1"/>
                <c:pt idx="0">
                  <c:v>Drake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Sheet1!$I$2:$I$11</c:f>
              <c:numCache>
                <c:formatCode>General</c:formatCode>
                <c:ptCount val="10"/>
                <c:pt idx="0">
                  <c:v>0.82608695652173914</c:v>
                </c:pt>
                <c:pt idx="1">
                  <c:v>0.46153846153846156</c:v>
                </c:pt>
                <c:pt idx="2">
                  <c:v>0.6</c:v>
                </c:pt>
                <c:pt idx="3">
                  <c:v>0.13432835820895522</c:v>
                </c:pt>
                <c:pt idx="4">
                  <c:v>0.15404040404040403</c:v>
                </c:pt>
                <c:pt idx="5">
                  <c:v>2.834467120181406E-2</c:v>
                </c:pt>
                <c:pt idx="6">
                  <c:v>9.8576122672508221E-3</c:v>
                </c:pt>
                <c:pt idx="7">
                  <c:v>5.0122249388753058E-2</c:v>
                </c:pt>
                <c:pt idx="8">
                  <c:v>1.8181818181818181E-2</c:v>
                </c:pt>
                <c:pt idx="9">
                  <c:v>2.3374726077428781E-2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AB-4254-820D-AC82B44799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87144"/>
        <c:axId val="540090752"/>
      </c:barChart>
      <c:catAx>
        <c:axId val="540087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90752"/>
        <c:crosses val="autoZero"/>
        <c:auto val="1"/>
        <c:lblAlgn val="ctr"/>
        <c:lblOffset val="100"/>
        <c:noMultiLvlLbl val="0"/>
      </c:catAx>
      <c:valAx>
        <c:axId val="5400907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Fraction of alarms inspected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087144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Syntactic Masking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0.13043478260869565</c:v>
                </c:pt>
                <c:pt idx="1">
                  <c:v>0.46153846153846156</c:v>
                </c:pt>
                <c:pt idx="2">
                  <c:v>0.77142857142857146</c:v>
                </c:pt>
                <c:pt idx="3">
                  <c:v>0.2537313432835821</c:v>
                </c:pt>
                <c:pt idx="4">
                  <c:v>0.27398989898989901</c:v>
                </c:pt>
                <c:pt idx="5">
                  <c:v>0.12244897959183673</c:v>
                </c:pt>
                <c:pt idx="6">
                  <c:v>0.22343921139101863</c:v>
                </c:pt>
                <c:pt idx="7">
                  <c:v>0.48655256723716384</c:v>
                </c:pt>
                <c:pt idx="8">
                  <c:v>5.7342657342657345E-2</c:v>
                </c:pt>
                <c:pt idx="9">
                  <c:v>0.1139517896274653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C-42BE-817B-00397CD6DF9C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4C-42BE-817B-00397CD6DF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848BA74-41BD-46F4-8D39-3B07496E88C3}" type="VALUE">
                      <a:rPr lang="en-US"/>
                      <a:pPr/>
                      <a:t>[VALUE]</a:t>
                    </a:fld>
                    <a:r>
                      <a:rPr lang="en-US"/>
                      <a:t>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34C-42BE-817B-00397CD6DF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4C-42BE-817B-00397CD6DF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4C-42BE-817B-00397CD6DF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792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4C-42BE-817B-00397CD6DF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882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4C-42BE-817B-00397CD6DF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913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4C-42BE-817B-00397CD6DF9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818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4C-42BE-817B-00397CD6DF9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715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4C-42BE-817B-00397CD6DF9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1369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4C-42BE-817B-00397CD6DF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34C-42BE-817B-00397CD6DF9C}"/>
            </c:ext>
          </c:extLst>
        </c:ser>
        <c:ser>
          <c:idx val="2"/>
          <c:order val="2"/>
          <c:tx>
            <c:strRef>
              <c:f>Sheet1!$H$1</c:f>
              <c:strCache>
                <c:ptCount val="1"/>
                <c:pt idx="0">
                  <c:v>Bingo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shntool</c:v>
                </c:pt>
                <c:pt idx="1">
                  <c:v>latex2rtf</c:v>
                </c:pt>
                <c:pt idx="2">
                  <c:v>urjtag</c:v>
                </c:pt>
                <c:pt idx="3">
                  <c:v>optipng</c:v>
                </c:pt>
                <c:pt idx="4">
                  <c:v>wget</c:v>
                </c:pt>
                <c:pt idx="5">
                  <c:v>readelf</c:v>
                </c:pt>
                <c:pt idx="6">
                  <c:v>grep</c:v>
                </c:pt>
                <c:pt idx="7">
                  <c:v>sed</c:v>
                </c:pt>
                <c:pt idx="8">
                  <c:v>sort</c:v>
                </c:pt>
                <c:pt idx="9">
                  <c:v>tar</c:v>
                </c:pt>
              </c:strCache>
            </c:strRef>
          </c:cat>
          <c:val>
            <c:numRef>
              <c:f>Sheet1!$H$2:$H$11</c:f>
              <c:numCache>
                <c:formatCode>General</c:formatCode>
                <c:ptCount val="10"/>
                <c:pt idx="0">
                  <c:v>0.56521739130434778</c:v>
                </c:pt>
                <c:pt idx="1">
                  <c:v>0.46153846153846156</c:v>
                </c:pt>
                <c:pt idx="2">
                  <c:v>0.62857142857142856</c:v>
                </c:pt>
                <c:pt idx="3">
                  <c:v>0.20895522388059701</c:v>
                </c:pt>
                <c:pt idx="4">
                  <c:v>0.21085858585858586</c:v>
                </c:pt>
                <c:pt idx="5">
                  <c:v>9.0702947845804988E-2</c:v>
                </c:pt>
                <c:pt idx="6">
                  <c:v>5.8050383351588172E-2</c:v>
                </c:pt>
                <c:pt idx="7">
                  <c:v>0.12469437652811736</c:v>
                </c:pt>
                <c:pt idx="8">
                  <c:v>0.24755244755244754</c:v>
                </c:pt>
                <c:pt idx="9">
                  <c:v>0.15997078159240322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34C-42BE-817B-00397CD6D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5227448"/>
        <c:axId val="415230072"/>
      </c:barChart>
      <c:catAx>
        <c:axId val="4152274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5230072"/>
        <c:crosses val="autoZero"/>
        <c:auto val="1"/>
        <c:lblAlgn val="ctr"/>
        <c:lblOffset val="100"/>
        <c:noMultiLvlLbl val="0"/>
      </c:catAx>
      <c:valAx>
        <c:axId val="415230072"/>
        <c:scaling>
          <c:orientation val="minMax"/>
          <c:max val="1"/>
        </c:scaling>
        <c:delete val="1"/>
        <c:axPos val="l"/>
        <c:numFmt formatCode="General" sourceLinked="1"/>
        <c:majorTickMark val="none"/>
        <c:minorTickMark val="none"/>
        <c:tickLblPos val="nextTo"/>
        <c:crossAx val="415227448"/>
        <c:crosses val="autoZero"/>
        <c:crossBetween val="between"/>
        <c:majorUnit val="0.25"/>
        <c:minorUnit val="0.1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0EAE3-4DE4-4D9E-A660-247B895495E5}" type="datetimeFigureOut">
              <a:rPr lang="en-US" smtClean="0"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9045-BF6D-488E-94C2-D75260773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85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speech box font bigger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dirty="0"/>
              <a:t>TODO: Fix Delta spacing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Which alarms are relevant to </a:t>
            </a:r>
            <a:r>
              <a:rPr lang="el-GR" dirty="0"/>
              <a:t>Δ</a:t>
            </a:r>
            <a:r>
              <a:rPr lang="en-US" dirty="0"/>
              <a:t>, and which are not?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Furthermore, identifying the shades of grey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68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Which alarms are relevant to </a:t>
            </a:r>
            <a:r>
              <a:rPr lang="el-GR" dirty="0"/>
              <a:t>Δ</a:t>
            </a:r>
            <a:r>
              <a:rPr lang="en-US" dirty="0"/>
              <a:t>, and which are not?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Furthermore, identifying the shades of grey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FC-&gt;DG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20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Which alarms are relevant to </a:t>
            </a:r>
            <a:r>
              <a:rPr lang="el-GR" dirty="0"/>
              <a:t>Δ</a:t>
            </a:r>
            <a:r>
              <a:rPr lang="en-US" dirty="0"/>
              <a:t>, and which are not?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Furthermore, identifying the shades of grey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Which alarms are relevant to </a:t>
            </a:r>
            <a:r>
              <a:rPr lang="el-GR" dirty="0"/>
              <a:t>Δ</a:t>
            </a:r>
            <a:r>
              <a:rPr lang="en-US" dirty="0"/>
              <a:t>, and which are not?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Furthermore, identifying the shades of grey in between.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1E9045-BF6D-488E-94C2-D752607737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4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FD20-78D1-4838-BEF9-F09D3BD39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B4B25-6F48-419A-818A-1E07B2C71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A7C1B-24BC-483C-AC63-7969E9EB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BA610-D07F-4258-BE68-8F3A0CC42189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CF014-2D2D-40DC-809C-4B4B5454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E4FB-6BF5-49AF-AEB6-C378700ED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3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54E3-2A2F-4AD7-A058-D06F55136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2808F-E073-4C71-95EC-F7418AF242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800A8-EC74-4DE3-ABC8-0A3FA8486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DFFEC-29A5-4442-8BE0-DF44C587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440B2-0739-4015-8BAD-A3ECD76DB14D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E467-E5B6-4F90-9996-10F7F844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D2FC2-F775-4665-B975-17A34A13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F8D9-180A-4BF0-BB1E-63E92F9FC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6D3B2-F9A4-438F-B044-E1C025C1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669E9-9733-4A11-AA01-07EEB00C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B91C-5E92-4AFD-A6EC-80B170A66C1B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B40-3E67-412B-990C-449861BB4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33DB8-3EB6-4D96-A141-42CD62377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0B5B4-C400-4E27-8808-77A4F246E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938A0-A3E8-4866-9E49-D063CA5D8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81AA-26B7-4DBD-97E9-CBFB4D83E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5E9BA-A62F-4967-A38C-EE51FC820BA3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A67F7-5D22-4A08-8203-BD2DE739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2D1F2-92C2-4B43-AA18-B2169796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2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4A647-72B3-4E50-B870-2B23F9000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1265-C40C-43B0-AB81-E04ECA2FA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A993-D309-429C-B5DC-E2C30F7D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83BE-57FC-4C52-BC8E-0B167FA0E956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475E-511E-4181-8ADF-FD377325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85F0-4E1C-4CFC-AB79-5627B12C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1265-C40C-43B0-AB81-E04ECA2F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0A993-D309-429C-B5DC-E2C30F7D2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DC4F-9237-4D85-81FF-6AB94D29EA1D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475E-511E-4181-8ADF-FD377325D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685F0-4E1C-4CFC-AB79-5627B12C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DD407-E802-4CC7-B538-0432EAFDB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6EC5E-D6E5-4FF8-943D-DABC83B5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D985-3FF8-4071-949A-67745C6C0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9B92-A437-464C-A60C-2F93699E9BDA}" type="datetime1">
              <a:rPr lang="en-US" smtClean="0"/>
              <a:t>6/25/2019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E2ABB-C8F2-4259-923B-D94FD41B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E7EF4-142E-40B6-ADFB-FE0BF48D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6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6B771-F083-471A-87BD-ABA0A8E1B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4EE8-01AD-491A-A10C-68D2331A1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F3FBD-7078-41A5-A791-58B729D5B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E71972-7B9A-4711-86A9-40CF1589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B2ACB-A5C6-458C-B3B7-180ADD5C5759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1751F-AF21-4953-9C73-D4BB059C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B323A-7595-4E5C-8946-2A267110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2190D-16B9-443C-8F2E-9DFD532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1918A-209E-412A-85C2-2033AE91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A2AE0-D422-46CF-950E-AE991DF4F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BB6E7-63CA-47B2-9622-DAD599F54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BF3B2-F555-4278-98DA-F0C2F31CF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AC7DDF-8478-470F-A3BD-A523C65BA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70898-32AC-4EE7-A2C9-C60ECBF3ADB9}" type="datetime1">
              <a:rPr lang="en-US" smtClean="0"/>
              <a:t>6/25/2019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871C2-E99B-42BF-8918-51381A75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278FB0-8F1B-4593-AA70-4CE26846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9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9B831-E11E-409D-8012-CD50475F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EEC58-459C-4C0A-97A4-EC034641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3B7C-0EF1-4B9F-98BA-FF6E3E08F1C4}" type="datetime1">
              <a:rPr lang="en-US" smtClean="0"/>
              <a:t>6/25/2019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A718DF-EF04-4661-8B94-3E846645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D92E73-FE2F-4686-BBE2-101F0A67D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2A1C4-2B74-4C13-A125-DE9F8D845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9622-8D52-48DD-B0AD-95ECCA896B6F}" type="datetime1">
              <a:rPr lang="en-US" smtClean="0"/>
              <a:t>6/25/2019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39E09-F292-4A0E-862F-175FD8C78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5E579-9897-408A-AF17-23607B71D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8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9B69E-BDFA-4F1A-BC9F-859ADE6F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F2F5D-8291-41FB-B929-3385817E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EB4ECB-9CA0-4E6F-9CF4-61037D93C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98F65-C2DA-4A50-A830-255FC358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8D9A3-AD4C-4023-9A6D-C1FB250CCFC1}" type="datetime1">
              <a:rPr lang="en-US" smtClean="0"/>
              <a:t>6/25/2019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9990-EBDD-4E0C-BD4F-20F4136E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Continuously Reasoning about Programs using Differential Bayesian Inference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A88-2A05-4CC1-BCBE-1DF2249FD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4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">
            <a:extLst>
              <a:ext uri="{FF2B5EF4-FFF2-40B4-BE49-F238E27FC236}">
                <a16:creationId xmlns:a16="http://schemas.microsoft.com/office/drawing/2014/main" id="{54CC096C-7F64-4003-9E52-3445B5954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41248" y="6356350"/>
            <a:ext cx="685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Continuously Reasoning about Programs using Differential Bayesian Inference</a:t>
            </a:r>
            <a:endParaRPr lang="en-US" dirty="0"/>
          </a:p>
        </p:txBody>
      </p:sp>
      <p:sp>
        <p:nvSpPr>
          <p:cNvPr id="4" name="Date">
            <a:extLst>
              <a:ext uri="{FF2B5EF4-FFF2-40B4-BE49-F238E27FC236}">
                <a16:creationId xmlns:a16="http://schemas.microsoft.com/office/drawing/2014/main" id="{1D520196-0669-41A3-9AD6-90DE94350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56448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F1F-E90C-4E53-9F02-D99081962CD8}" type="datetime1">
              <a:rPr lang="en-US" smtClean="0"/>
              <a:t>6/25/2019</a:t>
            </a:fld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73424888-6F25-4DA8-804A-653B6A010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5248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C07E-C14A-4E39-96E1-70798E95AE8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68E757A7-24A9-40B9-AF11-99ED8E38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9266EB41-9D7F-46F8-A8E4-602998129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49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chart" Target="../charts/chart2.xml"/><Relationship Id="rId7" Type="http://schemas.openxmlformats.org/officeDocument/2006/relationships/image" Target="../media/image3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10" Type="http://schemas.openxmlformats.org/officeDocument/2006/relationships/chart" Target="../charts/chart7.xml"/><Relationship Id="rId4" Type="http://schemas.openxmlformats.org/officeDocument/2006/relationships/chart" Target="../charts/chart3.xml"/><Relationship Id="rId9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12" Type="http://schemas.openxmlformats.org/officeDocument/2006/relationships/image" Target="../media/image45.sv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44.png"/><Relationship Id="rId5" Type="http://schemas.openxmlformats.org/officeDocument/2006/relationships/image" Target="../media/image33.jpg"/><Relationship Id="rId10" Type="http://schemas.openxmlformats.org/officeDocument/2006/relationships/image" Target="../media/image43.svg"/><Relationship Id="rId4" Type="http://schemas.openxmlformats.org/officeDocument/2006/relationships/image" Target="../media/image32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tiff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tiff"/><Relationship Id="rId4" Type="http://schemas.openxmlformats.org/officeDocument/2006/relationships/image" Target="../media/image49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149B5E2-EE8E-40BB-872B-606945E2F2EB}"/>
              </a:ext>
            </a:extLst>
          </p:cNvPr>
          <p:cNvGrpSpPr/>
          <p:nvPr/>
        </p:nvGrpSpPr>
        <p:grpSpPr>
          <a:xfrm>
            <a:off x="1298448" y="1413058"/>
            <a:ext cx="9601200" cy="4119062"/>
            <a:chOff x="1298448" y="945409"/>
            <a:chExt cx="9601200" cy="4119062"/>
          </a:xfrm>
        </p:grpSpPr>
        <p:sp>
          <p:nvSpPr>
            <p:cNvPr id="5" name="Title">
              <a:extLst>
                <a:ext uri="{FF2B5EF4-FFF2-40B4-BE49-F238E27FC236}">
                  <a16:creationId xmlns:a16="http://schemas.microsoft.com/office/drawing/2014/main" id="{D615BC9D-C86E-4E05-9600-4A48AF41F2BC}"/>
                </a:ext>
              </a:extLst>
            </p:cNvPr>
            <p:cNvSpPr txBox="1"/>
            <p:nvPr/>
          </p:nvSpPr>
          <p:spPr>
            <a:xfrm>
              <a:off x="1298448" y="945409"/>
              <a:ext cx="9601200" cy="132343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4000" dirty="0">
                  <a:latin typeface="+mj-lt"/>
                </a:rPr>
                <a:t>Continuously Reasoning about Programs</a:t>
              </a:r>
            </a:p>
            <a:p>
              <a:pPr algn="ctr"/>
              <a:r>
                <a:rPr lang="en-US" sz="4000" dirty="0">
                  <a:latin typeface="+mj-lt"/>
                </a:rPr>
                <a:t>using Differential Bayesian Inference</a:t>
              </a:r>
            </a:p>
          </p:txBody>
        </p:sp>
        <p:cxnSp>
          <p:nvCxnSpPr>
            <p:cNvPr id="6" name="Horizontal Line">
              <a:extLst>
                <a:ext uri="{FF2B5EF4-FFF2-40B4-BE49-F238E27FC236}">
                  <a16:creationId xmlns:a16="http://schemas.microsoft.com/office/drawing/2014/main" id="{7B7EC5F2-FF73-48C5-9C81-4ADABD9777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448" y="2518347"/>
              <a:ext cx="9601200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Author">
              <a:extLst>
                <a:ext uri="{FF2B5EF4-FFF2-40B4-BE49-F238E27FC236}">
                  <a16:creationId xmlns:a16="http://schemas.microsoft.com/office/drawing/2014/main" id="{0C3F098A-1C1A-4BEC-8961-2713F86F5420}"/>
                </a:ext>
              </a:extLst>
            </p:cNvPr>
            <p:cNvSpPr txBox="1"/>
            <p:nvPr/>
          </p:nvSpPr>
          <p:spPr>
            <a:xfrm>
              <a:off x="1298448" y="2767847"/>
              <a:ext cx="9601200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203864"/>
                  </a:solidFill>
                </a:rPr>
                <a:t>Kihong</a:t>
              </a:r>
              <a:r>
                <a:rPr lang="en-US" sz="2800" dirty="0">
                  <a:solidFill>
                    <a:srgbClr val="203864"/>
                  </a:solidFill>
                </a:rPr>
                <a:t> </a:t>
              </a:r>
              <a:r>
                <a:rPr lang="en-US" sz="2800" dirty="0" err="1">
                  <a:solidFill>
                    <a:srgbClr val="203864"/>
                  </a:solidFill>
                </a:rPr>
                <a:t>Heo</a:t>
              </a:r>
              <a:r>
                <a:rPr lang="en-US" sz="2800" dirty="0">
                  <a:solidFill>
                    <a:srgbClr val="203864"/>
                  </a:solidFill>
                </a:rPr>
                <a:t> · Mukund Raghothaman · </a:t>
              </a:r>
              <a:r>
                <a:rPr lang="en-US" sz="2800" dirty="0" err="1">
                  <a:solidFill>
                    <a:srgbClr val="203864"/>
                  </a:solidFill>
                </a:rPr>
                <a:t>Xujie</a:t>
              </a:r>
              <a:r>
                <a:rPr lang="en-US" sz="2800" dirty="0">
                  <a:solidFill>
                    <a:srgbClr val="203864"/>
                  </a:solidFill>
                </a:rPr>
                <a:t> Si · Mayur Naik</a:t>
              </a:r>
            </a:p>
            <a:p>
              <a:pPr algn="ctr"/>
              <a:endParaRPr lang="en-US" sz="500" dirty="0">
                <a:solidFill>
                  <a:srgbClr val="203864"/>
                </a:solidFill>
              </a:endParaRPr>
            </a:p>
            <a:p>
              <a:pPr algn="ctr"/>
              <a:r>
                <a:rPr lang="en-US" sz="2800" dirty="0">
                  <a:solidFill>
                    <a:srgbClr val="203864"/>
                  </a:solidFill>
                </a:rPr>
                <a:t>University of Pennsylvania</a:t>
              </a:r>
            </a:p>
          </p:txBody>
        </p:sp>
        <p:pic>
          <p:nvPicPr>
            <p:cNvPr id="8" name="Logo">
              <a:extLst>
                <a:ext uri="{FF2B5EF4-FFF2-40B4-BE49-F238E27FC236}">
                  <a16:creationId xmlns:a16="http://schemas.microsoft.com/office/drawing/2014/main" id="{317B90F5-2B65-477D-8ACF-E5FE52FCA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9482" y="4058631"/>
              <a:ext cx="893036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571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6F57-90E0-4432-9B3C-65B099CD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Drake</a:t>
            </a:r>
            <a:r>
              <a:rPr lang="en-US" dirty="0"/>
              <a:t> System 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AD62C-2494-40FE-ADAA-D4EDD469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10</a:t>
            </a:fld>
            <a:endParaRPr lang="en-US"/>
          </a:p>
        </p:txBody>
      </p:sp>
      <p:sp>
        <p:nvSpPr>
          <p:cNvPr id="6" name="Overlay Old">
            <a:extLst>
              <a:ext uri="{FF2B5EF4-FFF2-40B4-BE49-F238E27FC236}">
                <a16:creationId xmlns:a16="http://schemas.microsoft.com/office/drawing/2014/main" id="{E22C5C2C-7E73-41A9-A929-C3C0AF3D2396}"/>
              </a:ext>
            </a:extLst>
          </p:cNvPr>
          <p:cNvSpPr>
            <a:spLocks noChangeAspect="1"/>
          </p:cNvSpPr>
          <p:nvPr/>
        </p:nvSpPr>
        <p:spPr>
          <a:xfrm>
            <a:off x="1880865" y="1825625"/>
            <a:ext cx="4604719" cy="1581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Old Version</a:t>
            </a:r>
          </a:p>
        </p:txBody>
      </p:sp>
      <p:grpSp>
        <p:nvGrpSpPr>
          <p:cNvPr id="7" name="Program Text Old">
            <a:extLst>
              <a:ext uri="{FF2B5EF4-FFF2-40B4-BE49-F238E27FC236}">
                <a16:creationId xmlns:a16="http://schemas.microsoft.com/office/drawing/2014/main" id="{1439E25E-5ED9-4FDC-9BBA-178FD7D18EF8}"/>
              </a:ext>
            </a:extLst>
          </p:cNvPr>
          <p:cNvGrpSpPr/>
          <p:nvPr/>
        </p:nvGrpSpPr>
        <p:grpSpPr>
          <a:xfrm>
            <a:off x="2365335" y="1989286"/>
            <a:ext cx="704088" cy="1186156"/>
            <a:chOff x="1040931" y="1127454"/>
            <a:chExt cx="704088" cy="1186156"/>
          </a:xfrm>
        </p:grpSpPr>
        <p:sp>
          <p:nvSpPr>
            <p:cNvPr id="8" name="Label">
              <a:extLst>
                <a:ext uri="{FF2B5EF4-FFF2-40B4-BE49-F238E27FC236}">
                  <a16:creationId xmlns:a16="http://schemas.microsoft.com/office/drawing/2014/main" id="{473B3071-FA2D-42D0-A519-DABE83FF6FA4}"/>
                </a:ext>
              </a:extLst>
            </p:cNvPr>
            <p:cNvSpPr txBox="1"/>
            <p:nvPr/>
          </p:nvSpPr>
          <p:spPr>
            <a:xfrm>
              <a:off x="1040931" y="1127454"/>
              <a:ext cx="70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Source code</a:t>
              </a:r>
            </a:p>
          </p:txBody>
        </p:sp>
        <p:sp>
          <p:nvSpPr>
            <p:cNvPr id="9" name="Icon">
              <a:extLst>
                <a:ext uri="{FF2B5EF4-FFF2-40B4-BE49-F238E27FC236}">
                  <a16:creationId xmlns:a16="http://schemas.microsoft.com/office/drawing/2014/main" id="{8E5F57E8-1863-4582-A83A-35F02D6D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791" y="1655242"/>
              <a:ext cx="658368" cy="658368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r>
                <a:rPr lang="en-US" sz="4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4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</a:t>
              </a:r>
              <a:endParaRPr lang="en-US" sz="4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0" name="Connector PA Old">
            <a:extLst>
              <a:ext uri="{FF2B5EF4-FFF2-40B4-BE49-F238E27FC236}">
                <a16:creationId xmlns:a16="http://schemas.microsoft.com/office/drawing/2014/main" id="{F2A43788-80D1-4A75-8B9C-6DDCBFFBFCC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46563" y="2846258"/>
            <a:ext cx="498058" cy="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nalysis Old">
            <a:extLst>
              <a:ext uri="{FF2B5EF4-FFF2-40B4-BE49-F238E27FC236}">
                <a16:creationId xmlns:a16="http://schemas.microsoft.com/office/drawing/2014/main" id="{091496F7-CDE0-405D-9874-28F7DDB3D046}"/>
              </a:ext>
            </a:extLst>
          </p:cNvPr>
          <p:cNvSpPr txBox="1">
            <a:spLocks noChangeAspect="1"/>
          </p:cNvSpPr>
          <p:nvPr/>
        </p:nvSpPr>
        <p:spPr>
          <a:xfrm>
            <a:off x="3544621" y="2517311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Analysis</a:t>
            </a:r>
          </a:p>
        </p:txBody>
      </p:sp>
      <p:cxnSp>
        <p:nvCxnSpPr>
          <p:cNvPr id="12" name="Connector AN Old">
            <a:extLst>
              <a:ext uri="{FF2B5EF4-FFF2-40B4-BE49-F238E27FC236}">
                <a16:creationId xmlns:a16="http://schemas.microsoft.com/office/drawing/2014/main" id="{E428A279-67C1-4024-AE94-E13840AC0C26}"/>
              </a:ext>
            </a:extLst>
          </p:cNvPr>
          <p:cNvCxnSpPr>
            <a:cxnSpLocks/>
            <a:stCxn id="11" idx="3"/>
            <a:endCxn id="16" idx="2"/>
          </p:cNvCxnSpPr>
          <p:nvPr/>
        </p:nvCxnSpPr>
        <p:spPr>
          <a:xfrm flipV="1">
            <a:off x="4964989" y="2846259"/>
            <a:ext cx="658939" cy="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Constraints Old">
            <a:extLst>
              <a:ext uri="{FF2B5EF4-FFF2-40B4-BE49-F238E27FC236}">
                <a16:creationId xmlns:a16="http://schemas.microsoft.com/office/drawing/2014/main" id="{6CC8DDA3-C26D-45F9-9919-334E92B6E6C0}"/>
              </a:ext>
            </a:extLst>
          </p:cNvPr>
          <p:cNvGrpSpPr/>
          <p:nvPr/>
        </p:nvGrpSpPr>
        <p:grpSpPr>
          <a:xfrm>
            <a:off x="5440188" y="1989286"/>
            <a:ext cx="1025137" cy="1186157"/>
            <a:chOff x="5713883" y="1321184"/>
            <a:chExt cx="1025137" cy="1186157"/>
          </a:xfrm>
        </p:grpSpPr>
        <p:sp>
          <p:nvSpPr>
            <p:cNvPr id="14" name="Label">
              <a:extLst>
                <a:ext uri="{FF2B5EF4-FFF2-40B4-BE49-F238E27FC236}">
                  <a16:creationId xmlns:a16="http://schemas.microsoft.com/office/drawing/2014/main" id="{1FD658E2-E508-499D-A321-5F2B1489309A}"/>
                </a:ext>
              </a:extLst>
            </p:cNvPr>
            <p:cNvSpPr txBox="1"/>
            <p:nvPr/>
          </p:nvSpPr>
          <p:spPr>
            <a:xfrm>
              <a:off x="5713883" y="1321184"/>
              <a:ext cx="102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graph</a:t>
              </a:r>
            </a:p>
          </p:txBody>
        </p:sp>
        <p:grpSp>
          <p:nvGrpSpPr>
            <p:cNvPr id="15" name="Icon">
              <a:extLst>
                <a:ext uri="{FF2B5EF4-FFF2-40B4-BE49-F238E27FC236}">
                  <a16:creationId xmlns:a16="http://schemas.microsoft.com/office/drawing/2014/main" id="{99D11229-C639-448E-989B-427849B59F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7623" y="1848973"/>
              <a:ext cx="658368" cy="658368"/>
              <a:chOff x="4427501" y="1655242"/>
              <a:chExt cx="2743200" cy="2743200"/>
            </a:xfrm>
          </p:grpSpPr>
          <p:sp>
            <p:nvSpPr>
              <p:cNvPr id="16" name="Page">
                <a:extLst>
                  <a:ext uri="{FF2B5EF4-FFF2-40B4-BE49-F238E27FC236}">
                    <a16:creationId xmlns:a16="http://schemas.microsoft.com/office/drawing/2014/main" id="{B57D8B07-F669-4283-B8AF-24D3AC4DD0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7501" y="1655242"/>
                <a:ext cx="2743200" cy="27432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Nodes">
                <a:extLst>
                  <a:ext uri="{FF2B5EF4-FFF2-40B4-BE49-F238E27FC236}">
                    <a16:creationId xmlns:a16="http://schemas.microsoft.com/office/drawing/2014/main" id="{210DF2A3-99E7-4346-AEA5-B805BC1851B4}"/>
                  </a:ext>
                </a:extLst>
              </p:cNvPr>
              <p:cNvGrpSpPr/>
              <p:nvPr/>
            </p:nvGrpSpPr>
            <p:grpSpPr>
              <a:xfrm>
                <a:off x="4656101" y="2111904"/>
                <a:ext cx="2286000" cy="1829877"/>
                <a:chOff x="4572000" y="2211771"/>
                <a:chExt cx="2286000" cy="1829877"/>
              </a:xfrm>
            </p:grpSpPr>
            <p:sp>
              <p:nvSpPr>
                <p:cNvPr id="18" name="BN t1">
                  <a:extLst>
                    <a:ext uri="{FF2B5EF4-FFF2-40B4-BE49-F238E27FC236}">
                      <a16:creationId xmlns:a16="http://schemas.microsoft.com/office/drawing/2014/main" id="{200D5F40-40D4-4848-9F93-6C23DF9E3E94}"/>
                    </a:ext>
                  </a:extLst>
                </p:cNvPr>
                <p:cNvSpPr/>
                <p:nvPr/>
              </p:nvSpPr>
              <p:spPr>
                <a:xfrm rot="5400000">
                  <a:off x="45720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9" name="BN t2">
                  <a:extLst>
                    <a:ext uri="{FF2B5EF4-FFF2-40B4-BE49-F238E27FC236}">
                      <a16:creationId xmlns:a16="http://schemas.microsoft.com/office/drawing/2014/main" id="{3A49BE7A-7B4D-4583-898D-8CFEDB09835A}"/>
                    </a:ext>
                  </a:extLst>
                </p:cNvPr>
                <p:cNvSpPr/>
                <p:nvPr/>
              </p:nvSpPr>
              <p:spPr>
                <a:xfrm rot="5400000">
                  <a:off x="5484921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0" name="BN t3">
                  <a:extLst>
                    <a:ext uri="{FF2B5EF4-FFF2-40B4-BE49-F238E27FC236}">
                      <a16:creationId xmlns:a16="http://schemas.microsoft.com/office/drawing/2014/main" id="{DF111C06-5909-4972-BE42-5583FFE18003}"/>
                    </a:ext>
                  </a:extLst>
                </p:cNvPr>
                <p:cNvSpPr/>
                <p:nvPr/>
              </p:nvSpPr>
              <p:spPr>
                <a:xfrm rot="5400000">
                  <a:off x="64008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1" name="BN t4">
                  <a:extLst>
                    <a:ext uri="{FF2B5EF4-FFF2-40B4-BE49-F238E27FC236}">
                      <a16:creationId xmlns:a16="http://schemas.microsoft.com/office/drawing/2014/main" id="{A21122D7-7BA3-4838-B2E8-7BC159DB31A7}"/>
                    </a:ext>
                  </a:extLst>
                </p:cNvPr>
                <p:cNvSpPr/>
                <p:nvPr/>
              </p:nvSpPr>
              <p:spPr>
                <a:xfrm rot="5400000">
                  <a:off x="5485660" y="3584448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2" name="BN r1">
                  <a:extLst>
                    <a:ext uri="{FF2B5EF4-FFF2-40B4-BE49-F238E27FC236}">
                      <a16:creationId xmlns:a16="http://schemas.microsoft.com/office/drawing/2014/main" id="{A55268CD-02C9-46F1-B6FF-DFF32253EC1C}"/>
                    </a:ext>
                  </a:extLst>
                </p:cNvPr>
                <p:cNvSpPr/>
                <p:nvPr/>
              </p:nvSpPr>
              <p:spPr>
                <a:xfrm>
                  <a:off x="4914160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BN r2">
                  <a:extLst>
                    <a:ext uri="{FF2B5EF4-FFF2-40B4-BE49-F238E27FC236}">
                      <a16:creationId xmlns:a16="http://schemas.microsoft.com/office/drawing/2014/main" id="{46F0F11B-5CBB-4786-998E-32EAEF17ACB5}"/>
                    </a:ext>
                  </a:extLst>
                </p:cNvPr>
                <p:cNvSpPr/>
                <p:nvPr/>
              </p:nvSpPr>
              <p:spPr>
                <a:xfrm>
                  <a:off x="5828561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BN e t1 r1">
                  <a:extLst>
                    <a:ext uri="{FF2B5EF4-FFF2-40B4-BE49-F238E27FC236}">
                      <a16:creationId xmlns:a16="http://schemas.microsoft.com/office/drawing/2014/main" id="{C02E2EF1-4E93-42B5-808D-339B075ED603}"/>
                    </a:ext>
                  </a:extLst>
                </p:cNvPr>
                <p:cNvCxnSpPr>
                  <a:cxnSpLocks/>
                  <a:stCxn id="18" idx="7"/>
                  <a:endCxn id="22" idx="0"/>
                </p:cNvCxnSpPr>
                <p:nvPr/>
              </p:nvCxnSpPr>
              <p:spPr>
                <a:xfrm>
                  <a:off x="4962245" y="2602016"/>
                  <a:ext cx="29481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BN e t2 r1">
                  <a:extLst>
                    <a:ext uri="{FF2B5EF4-FFF2-40B4-BE49-F238E27FC236}">
                      <a16:creationId xmlns:a16="http://schemas.microsoft.com/office/drawing/2014/main" id="{E74232F7-0420-4A2A-AD23-36B0A78C6AB0}"/>
                    </a:ext>
                  </a:extLst>
                </p:cNvPr>
                <p:cNvCxnSpPr>
                  <a:cxnSpLocks/>
                  <a:stCxn id="19" idx="5"/>
                  <a:endCxn id="22" idx="0"/>
                </p:cNvCxnSpPr>
                <p:nvPr/>
              </p:nvCxnSpPr>
              <p:spPr>
                <a:xfrm flipH="1">
                  <a:off x="5257060" y="2602016"/>
                  <a:ext cx="294816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BN e t2 r2">
                  <a:extLst>
                    <a:ext uri="{FF2B5EF4-FFF2-40B4-BE49-F238E27FC236}">
                      <a16:creationId xmlns:a16="http://schemas.microsoft.com/office/drawing/2014/main" id="{1712DC01-6C11-4CF5-9243-C045884A1E7F}"/>
                    </a:ext>
                  </a:extLst>
                </p:cNvPr>
                <p:cNvCxnSpPr>
                  <a:cxnSpLocks/>
                  <a:stCxn id="19" idx="7"/>
                  <a:endCxn id="23" idx="0"/>
                </p:cNvCxnSpPr>
                <p:nvPr/>
              </p:nvCxnSpPr>
              <p:spPr>
                <a:xfrm>
                  <a:off x="5875166" y="2602016"/>
                  <a:ext cx="29629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BN e t3 r2">
                  <a:extLst>
                    <a:ext uri="{FF2B5EF4-FFF2-40B4-BE49-F238E27FC236}">
                      <a16:creationId xmlns:a16="http://schemas.microsoft.com/office/drawing/2014/main" id="{B53A02F6-49A2-4CEF-9377-D90C5FA08979}"/>
                    </a:ext>
                  </a:extLst>
                </p:cNvPr>
                <p:cNvCxnSpPr>
                  <a:cxnSpLocks/>
                  <a:stCxn id="20" idx="5"/>
                  <a:endCxn id="23" idx="0"/>
                </p:cNvCxnSpPr>
                <p:nvPr/>
              </p:nvCxnSpPr>
              <p:spPr>
                <a:xfrm flipH="1">
                  <a:off x="6171461" y="2602016"/>
                  <a:ext cx="296294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BN e r1 t4">
                  <a:extLst>
                    <a:ext uri="{FF2B5EF4-FFF2-40B4-BE49-F238E27FC236}">
                      <a16:creationId xmlns:a16="http://schemas.microsoft.com/office/drawing/2014/main" id="{38C16462-AC80-44BE-90FB-63490CDF826C}"/>
                    </a:ext>
                  </a:extLst>
                </p:cNvPr>
                <p:cNvCxnSpPr>
                  <a:cxnSpLocks/>
                  <a:stCxn id="22" idx="2"/>
                  <a:endCxn id="21" idx="3"/>
                </p:cNvCxnSpPr>
                <p:nvPr/>
              </p:nvCxnSpPr>
              <p:spPr>
                <a:xfrm>
                  <a:off x="5257060" y="3355848"/>
                  <a:ext cx="295555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BN e r2 t4">
                  <a:extLst>
                    <a:ext uri="{FF2B5EF4-FFF2-40B4-BE49-F238E27FC236}">
                      <a16:creationId xmlns:a16="http://schemas.microsoft.com/office/drawing/2014/main" id="{84A9DD5D-542D-435C-AB03-C0034FFACCBF}"/>
                    </a:ext>
                  </a:extLst>
                </p:cNvPr>
                <p:cNvCxnSpPr>
                  <a:cxnSpLocks/>
                  <a:stCxn id="23" idx="2"/>
                  <a:endCxn id="21" idx="1"/>
                </p:cNvCxnSpPr>
                <p:nvPr/>
              </p:nvCxnSpPr>
              <p:spPr>
                <a:xfrm flipH="1">
                  <a:off x="5875905" y="3355848"/>
                  <a:ext cx="295556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Overlay New">
            <a:extLst>
              <a:ext uri="{FF2B5EF4-FFF2-40B4-BE49-F238E27FC236}">
                <a16:creationId xmlns:a16="http://schemas.microsoft.com/office/drawing/2014/main" id="{F722A07D-8EBD-4010-9EEB-549866E77FE8}"/>
              </a:ext>
            </a:extLst>
          </p:cNvPr>
          <p:cNvSpPr>
            <a:spLocks noChangeAspect="1"/>
          </p:cNvSpPr>
          <p:nvPr/>
        </p:nvSpPr>
        <p:spPr>
          <a:xfrm>
            <a:off x="1880865" y="4595051"/>
            <a:ext cx="4604716" cy="1581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New Version</a:t>
            </a:r>
          </a:p>
        </p:txBody>
      </p:sp>
      <p:grpSp>
        <p:nvGrpSpPr>
          <p:cNvPr id="31" name="Program Text New">
            <a:extLst>
              <a:ext uri="{FF2B5EF4-FFF2-40B4-BE49-F238E27FC236}">
                <a16:creationId xmlns:a16="http://schemas.microsoft.com/office/drawing/2014/main" id="{EEC7CA64-C34E-4529-ABFD-042ADB278B65}"/>
              </a:ext>
            </a:extLst>
          </p:cNvPr>
          <p:cNvGrpSpPr/>
          <p:nvPr/>
        </p:nvGrpSpPr>
        <p:grpSpPr>
          <a:xfrm>
            <a:off x="2365337" y="4883395"/>
            <a:ext cx="704088" cy="1208593"/>
            <a:chOff x="1031787" y="1655242"/>
            <a:chExt cx="704088" cy="1208593"/>
          </a:xfrm>
        </p:grpSpPr>
        <p:sp>
          <p:nvSpPr>
            <p:cNvPr id="32" name="Label">
              <a:extLst>
                <a:ext uri="{FF2B5EF4-FFF2-40B4-BE49-F238E27FC236}">
                  <a16:creationId xmlns:a16="http://schemas.microsoft.com/office/drawing/2014/main" id="{AB8DD801-3E31-404E-8F6F-E1A5B513084D}"/>
                </a:ext>
              </a:extLst>
            </p:cNvPr>
            <p:cNvSpPr txBox="1"/>
            <p:nvPr/>
          </p:nvSpPr>
          <p:spPr>
            <a:xfrm>
              <a:off x="1031787" y="2340615"/>
              <a:ext cx="70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Source code</a:t>
              </a:r>
            </a:p>
          </p:txBody>
        </p:sp>
        <p:sp>
          <p:nvSpPr>
            <p:cNvPr id="33" name="Icon">
              <a:extLst>
                <a:ext uri="{FF2B5EF4-FFF2-40B4-BE49-F238E27FC236}">
                  <a16:creationId xmlns:a16="http://schemas.microsoft.com/office/drawing/2014/main" id="{DE77D38E-64AA-4ED5-A734-3F11DE097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791" y="1655242"/>
              <a:ext cx="658368" cy="658368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r>
                <a:rPr lang="en-US" sz="4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4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</a:t>
              </a:r>
              <a:endParaRPr lang="en-US" sz="4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34" name="Connector PA New">
            <a:extLst>
              <a:ext uri="{FF2B5EF4-FFF2-40B4-BE49-F238E27FC236}">
                <a16:creationId xmlns:a16="http://schemas.microsoft.com/office/drawing/2014/main" id="{E7FD3ABD-527D-4895-BB85-60748BF3BFB9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3055709" y="5212579"/>
            <a:ext cx="4889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nalysis New">
            <a:extLst>
              <a:ext uri="{FF2B5EF4-FFF2-40B4-BE49-F238E27FC236}">
                <a16:creationId xmlns:a16="http://schemas.microsoft.com/office/drawing/2014/main" id="{3C2065A0-F6D9-4210-B167-3EF47E459563}"/>
              </a:ext>
            </a:extLst>
          </p:cNvPr>
          <p:cNvSpPr txBox="1">
            <a:spLocks noChangeAspect="1"/>
          </p:cNvSpPr>
          <p:nvPr/>
        </p:nvSpPr>
        <p:spPr>
          <a:xfrm>
            <a:off x="3544623" y="4883395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Analysis</a:t>
            </a:r>
          </a:p>
        </p:txBody>
      </p:sp>
      <p:cxnSp>
        <p:nvCxnSpPr>
          <p:cNvPr id="36" name="Connector AN New">
            <a:extLst>
              <a:ext uri="{FF2B5EF4-FFF2-40B4-BE49-F238E27FC236}">
                <a16:creationId xmlns:a16="http://schemas.microsoft.com/office/drawing/2014/main" id="{602537F1-A944-4D3D-9389-CBDFBCE758F8}"/>
              </a:ext>
            </a:extLst>
          </p:cNvPr>
          <p:cNvCxnSpPr>
            <a:cxnSpLocks/>
            <a:stCxn id="35" idx="3"/>
            <a:endCxn id="40" idx="2"/>
          </p:cNvCxnSpPr>
          <p:nvPr/>
        </p:nvCxnSpPr>
        <p:spPr>
          <a:xfrm>
            <a:off x="4964991" y="5212579"/>
            <a:ext cx="658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Constraints New">
            <a:extLst>
              <a:ext uri="{FF2B5EF4-FFF2-40B4-BE49-F238E27FC236}">
                <a16:creationId xmlns:a16="http://schemas.microsoft.com/office/drawing/2014/main" id="{BF062C4F-030A-49A7-AF45-C1DE002BBA3F}"/>
              </a:ext>
            </a:extLst>
          </p:cNvPr>
          <p:cNvGrpSpPr/>
          <p:nvPr/>
        </p:nvGrpSpPr>
        <p:grpSpPr>
          <a:xfrm>
            <a:off x="5440189" y="4883395"/>
            <a:ext cx="1025137" cy="1202248"/>
            <a:chOff x="5714240" y="4333180"/>
            <a:chExt cx="1025137" cy="1202248"/>
          </a:xfrm>
        </p:grpSpPr>
        <p:sp>
          <p:nvSpPr>
            <p:cNvPr id="38" name="Label">
              <a:extLst>
                <a:ext uri="{FF2B5EF4-FFF2-40B4-BE49-F238E27FC236}">
                  <a16:creationId xmlns:a16="http://schemas.microsoft.com/office/drawing/2014/main" id="{3E1475D4-77E0-4A4A-8619-02E18E980F2A}"/>
                </a:ext>
              </a:extLst>
            </p:cNvPr>
            <p:cNvSpPr txBox="1"/>
            <p:nvPr/>
          </p:nvSpPr>
          <p:spPr>
            <a:xfrm>
              <a:off x="5714240" y="5012208"/>
              <a:ext cx="102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graph</a:t>
              </a:r>
            </a:p>
          </p:txBody>
        </p:sp>
        <p:grpSp>
          <p:nvGrpSpPr>
            <p:cNvPr id="39" name="Icon">
              <a:extLst>
                <a:ext uri="{FF2B5EF4-FFF2-40B4-BE49-F238E27FC236}">
                  <a16:creationId xmlns:a16="http://schemas.microsoft.com/office/drawing/2014/main" id="{89F26AD9-9579-4F62-A12C-B4A493A912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7980" y="4333180"/>
              <a:ext cx="658368" cy="658368"/>
              <a:chOff x="4427501" y="1655242"/>
              <a:chExt cx="2743200" cy="2743200"/>
            </a:xfrm>
          </p:grpSpPr>
          <p:sp>
            <p:nvSpPr>
              <p:cNvPr id="40" name="Page">
                <a:extLst>
                  <a:ext uri="{FF2B5EF4-FFF2-40B4-BE49-F238E27FC236}">
                    <a16:creationId xmlns:a16="http://schemas.microsoft.com/office/drawing/2014/main" id="{C7F94CB8-3419-4032-9EAB-765D6B865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7501" y="1655242"/>
                <a:ext cx="2743200" cy="27432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Nodes">
                <a:extLst>
                  <a:ext uri="{FF2B5EF4-FFF2-40B4-BE49-F238E27FC236}">
                    <a16:creationId xmlns:a16="http://schemas.microsoft.com/office/drawing/2014/main" id="{DEB2DFA6-75BA-44C6-8F83-BD603BF1D65F}"/>
                  </a:ext>
                </a:extLst>
              </p:cNvPr>
              <p:cNvGrpSpPr/>
              <p:nvPr/>
            </p:nvGrpSpPr>
            <p:grpSpPr>
              <a:xfrm>
                <a:off x="4656101" y="2111904"/>
                <a:ext cx="2286000" cy="1829877"/>
                <a:chOff x="4572000" y="2211771"/>
                <a:chExt cx="2286000" cy="1829877"/>
              </a:xfrm>
            </p:grpSpPr>
            <p:sp>
              <p:nvSpPr>
                <p:cNvPr id="42" name="BN t1">
                  <a:extLst>
                    <a:ext uri="{FF2B5EF4-FFF2-40B4-BE49-F238E27FC236}">
                      <a16:creationId xmlns:a16="http://schemas.microsoft.com/office/drawing/2014/main" id="{617D3542-7E4E-49C2-B73F-2BE94C3EAE38}"/>
                    </a:ext>
                  </a:extLst>
                </p:cNvPr>
                <p:cNvSpPr/>
                <p:nvPr/>
              </p:nvSpPr>
              <p:spPr>
                <a:xfrm rot="5400000">
                  <a:off x="45720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3" name="BN t2">
                  <a:extLst>
                    <a:ext uri="{FF2B5EF4-FFF2-40B4-BE49-F238E27FC236}">
                      <a16:creationId xmlns:a16="http://schemas.microsoft.com/office/drawing/2014/main" id="{74B39D0E-C354-41BC-86A2-65259DB7E754}"/>
                    </a:ext>
                  </a:extLst>
                </p:cNvPr>
                <p:cNvSpPr/>
                <p:nvPr/>
              </p:nvSpPr>
              <p:spPr>
                <a:xfrm rot="5400000">
                  <a:off x="5484921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BN t3">
                  <a:extLst>
                    <a:ext uri="{FF2B5EF4-FFF2-40B4-BE49-F238E27FC236}">
                      <a16:creationId xmlns:a16="http://schemas.microsoft.com/office/drawing/2014/main" id="{4E66EE99-0888-45C7-A820-E40ECBC7272D}"/>
                    </a:ext>
                  </a:extLst>
                </p:cNvPr>
                <p:cNvSpPr/>
                <p:nvPr/>
              </p:nvSpPr>
              <p:spPr>
                <a:xfrm rot="5400000">
                  <a:off x="64008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5" name="BN t4">
                  <a:extLst>
                    <a:ext uri="{FF2B5EF4-FFF2-40B4-BE49-F238E27FC236}">
                      <a16:creationId xmlns:a16="http://schemas.microsoft.com/office/drawing/2014/main" id="{233B3038-7CC5-46B3-9038-E84AFA02AA94}"/>
                    </a:ext>
                  </a:extLst>
                </p:cNvPr>
                <p:cNvSpPr/>
                <p:nvPr/>
              </p:nvSpPr>
              <p:spPr>
                <a:xfrm rot="5400000">
                  <a:off x="5485660" y="3584448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6" name="BN r1">
                  <a:extLst>
                    <a:ext uri="{FF2B5EF4-FFF2-40B4-BE49-F238E27FC236}">
                      <a16:creationId xmlns:a16="http://schemas.microsoft.com/office/drawing/2014/main" id="{1A0699D8-566A-4421-9009-D7C550A3F405}"/>
                    </a:ext>
                  </a:extLst>
                </p:cNvPr>
                <p:cNvSpPr/>
                <p:nvPr/>
              </p:nvSpPr>
              <p:spPr>
                <a:xfrm>
                  <a:off x="4914160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BN r2">
                  <a:extLst>
                    <a:ext uri="{FF2B5EF4-FFF2-40B4-BE49-F238E27FC236}">
                      <a16:creationId xmlns:a16="http://schemas.microsoft.com/office/drawing/2014/main" id="{7E32A2BE-AF06-4F98-A80C-EBDADE96CD32}"/>
                    </a:ext>
                  </a:extLst>
                </p:cNvPr>
                <p:cNvSpPr/>
                <p:nvPr/>
              </p:nvSpPr>
              <p:spPr>
                <a:xfrm>
                  <a:off x="5828561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BN e t1 r1">
                  <a:extLst>
                    <a:ext uri="{FF2B5EF4-FFF2-40B4-BE49-F238E27FC236}">
                      <a16:creationId xmlns:a16="http://schemas.microsoft.com/office/drawing/2014/main" id="{BBC81908-ED72-43C0-BE8A-DFA94B2F5C09}"/>
                    </a:ext>
                  </a:extLst>
                </p:cNvPr>
                <p:cNvCxnSpPr>
                  <a:cxnSpLocks/>
                  <a:stCxn id="42" idx="7"/>
                  <a:endCxn id="46" idx="0"/>
                </p:cNvCxnSpPr>
                <p:nvPr/>
              </p:nvCxnSpPr>
              <p:spPr>
                <a:xfrm>
                  <a:off x="4962245" y="2602016"/>
                  <a:ext cx="29481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BN e t2 r1">
                  <a:extLst>
                    <a:ext uri="{FF2B5EF4-FFF2-40B4-BE49-F238E27FC236}">
                      <a16:creationId xmlns:a16="http://schemas.microsoft.com/office/drawing/2014/main" id="{3A15E998-522F-45A9-AD50-1144D8F48E20}"/>
                    </a:ext>
                  </a:extLst>
                </p:cNvPr>
                <p:cNvCxnSpPr>
                  <a:cxnSpLocks/>
                  <a:stCxn id="43" idx="5"/>
                  <a:endCxn id="46" idx="0"/>
                </p:cNvCxnSpPr>
                <p:nvPr/>
              </p:nvCxnSpPr>
              <p:spPr>
                <a:xfrm flipH="1">
                  <a:off x="5257060" y="2602016"/>
                  <a:ext cx="294816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BN e t2 r2">
                  <a:extLst>
                    <a:ext uri="{FF2B5EF4-FFF2-40B4-BE49-F238E27FC236}">
                      <a16:creationId xmlns:a16="http://schemas.microsoft.com/office/drawing/2014/main" id="{E6D2D7C1-13BD-4015-87DE-D520DB9EDC19}"/>
                    </a:ext>
                  </a:extLst>
                </p:cNvPr>
                <p:cNvCxnSpPr>
                  <a:cxnSpLocks/>
                  <a:stCxn id="43" idx="7"/>
                  <a:endCxn id="47" idx="0"/>
                </p:cNvCxnSpPr>
                <p:nvPr/>
              </p:nvCxnSpPr>
              <p:spPr>
                <a:xfrm>
                  <a:off x="5875166" y="2602016"/>
                  <a:ext cx="29629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BN e t3 r2">
                  <a:extLst>
                    <a:ext uri="{FF2B5EF4-FFF2-40B4-BE49-F238E27FC236}">
                      <a16:creationId xmlns:a16="http://schemas.microsoft.com/office/drawing/2014/main" id="{74024E51-2971-4F8D-8608-A57D36543861}"/>
                    </a:ext>
                  </a:extLst>
                </p:cNvPr>
                <p:cNvCxnSpPr>
                  <a:cxnSpLocks/>
                  <a:stCxn id="44" idx="5"/>
                  <a:endCxn id="47" idx="0"/>
                </p:cNvCxnSpPr>
                <p:nvPr/>
              </p:nvCxnSpPr>
              <p:spPr>
                <a:xfrm flipH="1">
                  <a:off x="6171461" y="2602016"/>
                  <a:ext cx="296294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BN e r1 t4">
                  <a:extLst>
                    <a:ext uri="{FF2B5EF4-FFF2-40B4-BE49-F238E27FC236}">
                      <a16:creationId xmlns:a16="http://schemas.microsoft.com/office/drawing/2014/main" id="{6451E305-47A0-45C9-B187-CFD11F3D93F8}"/>
                    </a:ext>
                  </a:extLst>
                </p:cNvPr>
                <p:cNvCxnSpPr>
                  <a:cxnSpLocks/>
                  <a:stCxn id="46" idx="2"/>
                  <a:endCxn id="45" idx="3"/>
                </p:cNvCxnSpPr>
                <p:nvPr/>
              </p:nvCxnSpPr>
              <p:spPr>
                <a:xfrm>
                  <a:off x="5257060" y="3355848"/>
                  <a:ext cx="295555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BN e r2 t4">
                  <a:extLst>
                    <a:ext uri="{FF2B5EF4-FFF2-40B4-BE49-F238E27FC236}">
                      <a16:creationId xmlns:a16="http://schemas.microsoft.com/office/drawing/2014/main" id="{04262C6A-9C52-4C3A-B579-0AF4AFC510A2}"/>
                    </a:ext>
                  </a:extLst>
                </p:cNvPr>
                <p:cNvCxnSpPr>
                  <a:cxnSpLocks/>
                  <a:stCxn id="47" idx="2"/>
                  <a:endCxn id="45" idx="1"/>
                </p:cNvCxnSpPr>
                <p:nvPr/>
              </p:nvCxnSpPr>
              <p:spPr>
                <a:xfrm flipH="1">
                  <a:off x="5875905" y="3355848"/>
                  <a:ext cx="295556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" name="Diff">
            <a:extLst>
              <a:ext uri="{FF2B5EF4-FFF2-40B4-BE49-F238E27FC236}">
                <a16:creationId xmlns:a16="http://schemas.microsoft.com/office/drawing/2014/main" id="{7BC5C247-6193-485B-BF48-03720F709A0F}"/>
              </a:ext>
            </a:extLst>
          </p:cNvPr>
          <p:cNvGrpSpPr/>
          <p:nvPr/>
        </p:nvGrpSpPr>
        <p:grpSpPr>
          <a:xfrm>
            <a:off x="2717379" y="3131917"/>
            <a:ext cx="556884" cy="1751478"/>
            <a:chOff x="1087531" y="2794666"/>
            <a:chExt cx="556884" cy="1751478"/>
          </a:xfrm>
        </p:grpSpPr>
        <p:sp>
          <p:nvSpPr>
            <p:cNvPr id="55" name="Label">
              <a:extLst>
                <a:ext uri="{FF2B5EF4-FFF2-40B4-BE49-F238E27FC236}">
                  <a16:creationId xmlns:a16="http://schemas.microsoft.com/office/drawing/2014/main" id="{EB314FA4-1AE3-4CB4-967A-33C56A50C84E}"/>
                </a:ext>
              </a:extLst>
            </p:cNvPr>
            <p:cNvSpPr txBox="1"/>
            <p:nvPr/>
          </p:nvSpPr>
          <p:spPr>
            <a:xfrm>
              <a:off x="1087531" y="3363856"/>
              <a:ext cx="556884" cy="553998"/>
            </a:xfrm>
            <a:prstGeom prst="rect">
              <a:avLst/>
            </a:prstGeom>
            <a:noFill/>
          </p:spPr>
          <p:txBody>
            <a:bodyPr wrap="none" lIns="182880" tIns="91440" rIns="182880" bIns="91440" rtlCol="0" anchor="ctr">
              <a:spAutoFit/>
            </a:bodyPr>
            <a:lstStyle/>
            <a:p>
              <a:pPr algn="ctr"/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56" name="Connector">
              <a:extLst>
                <a:ext uri="{FF2B5EF4-FFF2-40B4-BE49-F238E27FC236}">
                  <a16:creationId xmlns:a16="http://schemas.microsoft.com/office/drawing/2014/main" id="{679DDDA3-AC70-4F4F-8818-83700490344F}"/>
                </a:ext>
              </a:extLst>
            </p:cNvPr>
            <p:cNvCxnSpPr>
              <a:cxnSpLocks/>
              <a:stCxn id="9" idx="2"/>
              <a:endCxn id="33" idx="0"/>
            </p:cNvCxnSpPr>
            <p:nvPr/>
          </p:nvCxnSpPr>
          <p:spPr>
            <a:xfrm>
              <a:off x="1087531" y="2794666"/>
              <a:ext cx="9146" cy="175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7" name="Connector Delta-B">
            <a:extLst>
              <a:ext uri="{FF2B5EF4-FFF2-40B4-BE49-F238E27FC236}">
                <a16:creationId xmlns:a16="http://schemas.microsoft.com/office/drawing/2014/main" id="{A3D9FAD1-9AFF-46AE-A955-418DDE417D1C}"/>
              </a:ext>
            </a:extLst>
          </p:cNvPr>
          <p:cNvCxnSpPr>
            <a:cxnSpLocks/>
            <a:stCxn id="55" idx="3"/>
            <a:endCxn id="60" idx="1"/>
          </p:cNvCxnSpPr>
          <p:nvPr/>
        </p:nvCxnSpPr>
        <p:spPr>
          <a:xfrm>
            <a:off x="3274263" y="3978106"/>
            <a:ext cx="233843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NB Old">
            <a:extLst>
              <a:ext uri="{FF2B5EF4-FFF2-40B4-BE49-F238E27FC236}">
                <a16:creationId xmlns:a16="http://schemas.microsoft.com/office/drawing/2014/main" id="{D2262763-85B8-4AAE-A9A9-35A5EAE205BE}"/>
              </a:ext>
            </a:extLst>
          </p:cNvPr>
          <p:cNvCxnSpPr>
            <a:cxnSpLocks/>
            <a:stCxn id="16" idx="1"/>
            <a:endCxn id="60" idx="0"/>
          </p:cNvCxnSpPr>
          <p:nvPr/>
        </p:nvCxnSpPr>
        <p:spPr>
          <a:xfrm flipH="1">
            <a:off x="5952754" y="3175443"/>
            <a:ext cx="358" cy="4445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NB New">
            <a:extLst>
              <a:ext uri="{FF2B5EF4-FFF2-40B4-BE49-F238E27FC236}">
                <a16:creationId xmlns:a16="http://schemas.microsoft.com/office/drawing/2014/main" id="{A87A7FE6-19D1-4556-BDF1-EBFDC6201210}"/>
              </a:ext>
            </a:extLst>
          </p:cNvPr>
          <p:cNvCxnSpPr>
            <a:cxnSpLocks/>
            <a:stCxn id="40" idx="3"/>
            <a:endCxn id="60" idx="2"/>
          </p:cNvCxnSpPr>
          <p:nvPr/>
        </p:nvCxnSpPr>
        <p:spPr>
          <a:xfrm flipH="1" flipV="1">
            <a:off x="5952754" y="4336228"/>
            <a:ext cx="359" cy="5471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Blender">
            <a:extLst>
              <a:ext uri="{FF2B5EF4-FFF2-40B4-BE49-F238E27FC236}">
                <a16:creationId xmlns:a16="http://schemas.microsoft.com/office/drawing/2014/main" id="{061EC8BE-081D-443D-A9DA-42CC62042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12702" y="3619983"/>
            <a:ext cx="680104" cy="716245"/>
          </a:xfrm>
          <a:prstGeom prst="rect">
            <a:avLst/>
          </a:prstGeom>
        </p:spPr>
      </p:pic>
      <p:cxnSp>
        <p:nvCxnSpPr>
          <p:cNvPr id="61" name="Connector BI">
            <a:extLst>
              <a:ext uri="{FF2B5EF4-FFF2-40B4-BE49-F238E27FC236}">
                <a16:creationId xmlns:a16="http://schemas.microsoft.com/office/drawing/2014/main" id="{B4AC5DCD-09FF-4E2F-870F-35BAD51225C3}"/>
              </a:ext>
            </a:extLst>
          </p:cNvPr>
          <p:cNvCxnSpPr>
            <a:cxnSpLocks/>
            <a:stCxn id="60" idx="3"/>
            <a:endCxn id="63" idx="1"/>
          </p:cNvCxnSpPr>
          <p:nvPr/>
        </p:nvCxnSpPr>
        <p:spPr>
          <a:xfrm>
            <a:off x="6292806" y="3978106"/>
            <a:ext cx="75029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ircle">
            <a:extLst>
              <a:ext uri="{FF2B5EF4-FFF2-40B4-BE49-F238E27FC236}">
                <a16:creationId xmlns:a16="http://schemas.microsoft.com/office/drawing/2014/main" id="{05582BC4-D33E-4943-B7A4-9749B085F7BE}"/>
              </a:ext>
            </a:extLst>
          </p:cNvPr>
          <p:cNvSpPr/>
          <p:nvPr/>
        </p:nvSpPr>
        <p:spPr>
          <a:xfrm>
            <a:off x="7946136" y="2843784"/>
            <a:ext cx="1936504" cy="1938528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nference">
            <a:extLst>
              <a:ext uri="{FF2B5EF4-FFF2-40B4-BE49-F238E27FC236}">
                <a16:creationId xmlns:a16="http://schemas.microsoft.com/office/drawing/2014/main" id="{C5756AB8-D96D-49D1-880A-2A9F0979F567}"/>
              </a:ext>
            </a:extLst>
          </p:cNvPr>
          <p:cNvSpPr txBox="1">
            <a:spLocks noChangeAspect="1"/>
          </p:cNvSpPr>
          <p:nvPr/>
        </p:nvSpPr>
        <p:spPr>
          <a:xfrm>
            <a:off x="7043100" y="3648922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Marginal Inference</a:t>
            </a:r>
          </a:p>
        </p:txBody>
      </p:sp>
      <p:sp>
        <p:nvSpPr>
          <p:cNvPr id="64" name="Connector IR New">
            <a:extLst>
              <a:ext uri="{FF2B5EF4-FFF2-40B4-BE49-F238E27FC236}">
                <a16:creationId xmlns:a16="http://schemas.microsoft.com/office/drawing/2014/main" id="{D96C5253-24A8-456E-9B74-8AACA62ED50E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6811490"/>
              <a:gd name="adj2" fmla="val 8614667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Ranked Alarms New">
            <a:extLst>
              <a:ext uri="{FF2B5EF4-FFF2-40B4-BE49-F238E27FC236}">
                <a16:creationId xmlns:a16="http://schemas.microsoft.com/office/drawing/2014/main" id="{E6B50E82-5088-464D-8497-5E183322B860}"/>
              </a:ext>
            </a:extLst>
          </p:cNvPr>
          <p:cNvGrpSpPr/>
          <p:nvPr/>
        </p:nvGrpSpPr>
        <p:grpSpPr>
          <a:xfrm>
            <a:off x="8538908" y="4459224"/>
            <a:ext cx="756276" cy="1206379"/>
            <a:chOff x="7234320" y="2892370"/>
            <a:chExt cx="756276" cy="1206379"/>
          </a:xfrm>
        </p:grpSpPr>
        <p:sp>
          <p:nvSpPr>
            <p:cNvPr id="66" name="Label">
              <a:extLst>
                <a:ext uri="{FF2B5EF4-FFF2-40B4-BE49-F238E27FC236}">
                  <a16:creationId xmlns:a16="http://schemas.microsoft.com/office/drawing/2014/main" id="{FAE6B06F-B0E8-480F-9923-4E2DF2054799}"/>
                </a:ext>
              </a:extLst>
            </p:cNvPr>
            <p:cNvSpPr txBox="1"/>
            <p:nvPr/>
          </p:nvSpPr>
          <p:spPr>
            <a:xfrm>
              <a:off x="7234320" y="3575529"/>
              <a:ext cx="756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Ranked alarms</a:t>
              </a:r>
            </a:p>
          </p:txBody>
        </p:sp>
        <p:sp>
          <p:nvSpPr>
            <p:cNvPr id="67" name="Icon">
              <a:extLst>
                <a:ext uri="{FF2B5EF4-FFF2-40B4-BE49-F238E27FC236}">
                  <a16:creationId xmlns:a16="http://schemas.microsoft.com/office/drawing/2014/main" id="{CE3CDD5D-791E-4D42-8718-63F9A9732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947" y="2892370"/>
              <a:ext cx="663023" cy="68580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68" name="Connector RP New">
            <a:extLst>
              <a:ext uri="{FF2B5EF4-FFF2-40B4-BE49-F238E27FC236}">
                <a16:creationId xmlns:a16="http://schemas.microsoft.com/office/drawing/2014/main" id="{00199E3F-6845-4565-97EF-277A1468716D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981056"/>
              <a:gd name="adj2" fmla="val 4027020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rogrammer">
            <a:extLst>
              <a:ext uri="{FF2B5EF4-FFF2-40B4-BE49-F238E27FC236}">
                <a16:creationId xmlns:a16="http://schemas.microsoft.com/office/drawing/2014/main" id="{D4B60FAB-5F30-4E56-9D48-3F31C9BEF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67" y="3631228"/>
            <a:ext cx="658368" cy="658368"/>
          </a:xfrm>
          <a:prstGeom prst="rect">
            <a:avLst/>
          </a:prstGeom>
        </p:spPr>
      </p:pic>
      <p:sp>
        <p:nvSpPr>
          <p:cNvPr id="70" name="Connector PF New">
            <a:extLst>
              <a:ext uri="{FF2B5EF4-FFF2-40B4-BE49-F238E27FC236}">
                <a16:creationId xmlns:a16="http://schemas.microsoft.com/office/drawing/2014/main" id="{17CAA39B-380E-47CD-B886-7FCF524E933C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7655768"/>
              <a:gd name="adj2" fmla="val 20896360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eedback New">
            <a:extLst>
              <a:ext uri="{FF2B5EF4-FFF2-40B4-BE49-F238E27FC236}">
                <a16:creationId xmlns:a16="http://schemas.microsoft.com/office/drawing/2014/main" id="{F371897A-EAC6-407A-BD89-77C12B21887E}"/>
              </a:ext>
            </a:extLst>
          </p:cNvPr>
          <p:cNvSpPr>
            <a:spLocks/>
          </p:cNvSpPr>
          <p:nvPr/>
        </p:nvSpPr>
        <p:spPr>
          <a:xfrm>
            <a:off x="8581993" y="2557271"/>
            <a:ext cx="685800" cy="68580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 rtlCol="0" anchor="ctr"/>
          <a:lstStyle/>
          <a:p>
            <a:r>
              <a:rPr lang="en-US" sz="1050" dirty="0">
                <a:solidFill>
                  <a:schemeClr val="accent6"/>
                </a:solidFill>
              </a:rPr>
              <a:t>✔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  <a:p>
            <a:r>
              <a:rPr lang="en-US" sz="1050" dirty="0">
                <a:solidFill>
                  <a:srgbClr val="C00000"/>
                </a:solidFill>
              </a:rPr>
              <a:t>✘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  <a:p>
            <a:r>
              <a:rPr lang="en-US" sz="1050" dirty="0">
                <a:solidFill>
                  <a:srgbClr val="C00000"/>
                </a:solidFill>
              </a:rPr>
              <a:t>✘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Connector FI New">
            <a:extLst>
              <a:ext uri="{FF2B5EF4-FFF2-40B4-BE49-F238E27FC236}">
                <a16:creationId xmlns:a16="http://schemas.microsoft.com/office/drawing/2014/main" id="{C56880A6-378F-405B-8D7B-01465C77C695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1573733"/>
              <a:gd name="adj2" fmla="val 14825466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Bingo Citation">
            <a:extLst>
              <a:ext uri="{FF2B5EF4-FFF2-40B4-BE49-F238E27FC236}">
                <a16:creationId xmlns:a16="http://schemas.microsoft.com/office/drawing/2014/main" id="{B5544193-018F-4D35-8592-0117C4A54232}"/>
              </a:ext>
            </a:extLst>
          </p:cNvPr>
          <p:cNvGrpSpPr/>
          <p:nvPr/>
        </p:nvGrpSpPr>
        <p:grpSpPr>
          <a:xfrm>
            <a:off x="7363333" y="5704429"/>
            <a:ext cx="3200400" cy="516599"/>
            <a:chOff x="7363333" y="5704429"/>
            <a:chExt cx="3200400" cy="516599"/>
          </a:xfrm>
        </p:grpSpPr>
        <p:sp>
          <p:nvSpPr>
            <p:cNvPr id="74" name="Label">
              <a:extLst>
                <a:ext uri="{FF2B5EF4-FFF2-40B4-BE49-F238E27FC236}">
                  <a16:creationId xmlns:a16="http://schemas.microsoft.com/office/drawing/2014/main" id="{68BDB195-AA92-43BA-A413-AB0A80BAF5E4}"/>
                </a:ext>
              </a:extLst>
            </p:cNvPr>
            <p:cNvSpPr txBox="1"/>
            <p:nvPr/>
          </p:nvSpPr>
          <p:spPr>
            <a:xfrm>
              <a:off x="7363333" y="5913251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/>
                <a:t>Bingo</a:t>
              </a:r>
              <a:r>
                <a:rPr lang="en-US" sz="1400" dirty="0"/>
                <a:t> (PLDI 2018)</a:t>
              </a:r>
            </a:p>
          </p:txBody>
        </p:sp>
        <p:sp>
          <p:nvSpPr>
            <p:cNvPr id="75" name="Brace">
              <a:extLst>
                <a:ext uri="{FF2B5EF4-FFF2-40B4-BE49-F238E27FC236}">
                  <a16:creationId xmlns:a16="http://schemas.microsoft.com/office/drawing/2014/main" id="{01D7FF8F-9AE8-4DD7-B3C7-A2D3F3E18E1B}"/>
                </a:ext>
              </a:extLst>
            </p:cNvPr>
            <p:cNvSpPr/>
            <p:nvPr/>
          </p:nvSpPr>
          <p:spPr>
            <a:xfrm rot="5400000">
              <a:off x="8894953" y="4754591"/>
              <a:ext cx="137160" cy="2036835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Connector NF Old">
            <a:extLst>
              <a:ext uri="{FF2B5EF4-FFF2-40B4-BE49-F238E27FC236}">
                <a16:creationId xmlns:a16="http://schemas.microsoft.com/office/drawing/2014/main" id="{C4C2B96D-C3DB-4545-859C-29E00FD4F08E}"/>
              </a:ext>
            </a:extLst>
          </p:cNvPr>
          <p:cNvCxnSpPr>
            <a:stCxn id="16" idx="0"/>
            <a:endCxn id="79" idx="2"/>
          </p:cNvCxnSpPr>
          <p:nvPr/>
        </p:nvCxnSpPr>
        <p:spPr>
          <a:xfrm flipV="1">
            <a:off x="6282296" y="2846258"/>
            <a:ext cx="760804" cy="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Feedback Old">
            <a:extLst>
              <a:ext uri="{FF2B5EF4-FFF2-40B4-BE49-F238E27FC236}">
                <a16:creationId xmlns:a16="http://schemas.microsoft.com/office/drawing/2014/main" id="{A3881BAF-A5EE-4B6C-80C7-A0B46C526B8E}"/>
              </a:ext>
            </a:extLst>
          </p:cNvPr>
          <p:cNvGrpSpPr/>
          <p:nvPr/>
        </p:nvGrpSpPr>
        <p:grpSpPr>
          <a:xfrm>
            <a:off x="6653682" y="1989286"/>
            <a:ext cx="1437203" cy="1186156"/>
            <a:chOff x="5329277" y="1127454"/>
            <a:chExt cx="1437203" cy="1186156"/>
          </a:xfrm>
        </p:grpSpPr>
        <p:sp>
          <p:nvSpPr>
            <p:cNvPr id="78" name="Label">
              <a:extLst>
                <a:ext uri="{FF2B5EF4-FFF2-40B4-BE49-F238E27FC236}">
                  <a16:creationId xmlns:a16="http://schemas.microsoft.com/office/drawing/2014/main" id="{F2EC4F49-6A71-4D34-9065-7BD18E61EBEB}"/>
                </a:ext>
              </a:extLst>
            </p:cNvPr>
            <p:cNvSpPr txBox="1"/>
            <p:nvPr/>
          </p:nvSpPr>
          <p:spPr>
            <a:xfrm>
              <a:off x="5329277" y="1127454"/>
              <a:ext cx="143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Partially labelled alarms</a:t>
              </a:r>
            </a:p>
          </p:txBody>
        </p:sp>
        <p:sp>
          <p:nvSpPr>
            <p:cNvPr id="79" name="Icon">
              <a:extLst>
                <a:ext uri="{FF2B5EF4-FFF2-40B4-BE49-F238E27FC236}">
                  <a16:creationId xmlns:a16="http://schemas.microsoft.com/office/drawing/2014/main" id="{BA7DB84C-37F5-4DB2-BBCB-C87A752A8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8695" y="1655242"/>
              <a:ext cx="658368" cy="658368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r>
                <a:rPr lang="en-US" sz="1050" dirty="0">
                  <a:solidFill>
                    <a:srgbClr val="C00000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?</a:t>
              </a:r>
              <a:r>
                <a:rPr lang="en-US" sz="1050" b="1" dirty="0">
                  <a:solidFill>
                    <a:schemeClr val="tx1"/>
                  </a:solidFill>
                </a:rPr>
                <a:t> </a:t>
              </a:r>
              <a:r>
                <a:rPr lang="en-US" sz="1050" dirty="0"/>
                <a:t>   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rgbClr val="C00000"/>
                  </a:solidFill>
                </a:rPr>
                <a:t>✘</a:t>
              </a:r>
              <a:r>
                <a:rPr lang="en-US" sz="1050" dirty="0"/>
                <a:t>   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chemeClr val="accent6"/>
                  </a:solidFill>
                </a:rPr>
                <a:t>✔</a:t>
              </a:r>
              <a:r>
                <a:rPr lang="en-US" sz="1050" dirty="0"/>
                <a:t> 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80" name="Connector FI Old">
            <a:extLst>
              <a:ext uri="{FF2B5EF4-FFF2-40B4-BE49-F238E27FC236}">
                <a16:creationId xmlns:a16="http://schemas.microsoft.com/office/drawing/2014/main" id="{9B5659EE-2D41-4440-9E47-414A44E671F2}"/>
              </a:ext>
            </a:extLst>
          </p:cNvPr>
          <p:cNvCxnSpPr>
            <a:cxnSpLocks/>
            <a:stCxn id="79" idx="1"/>
          </p:cNvCxnSpPr>
          <p:nvPr/>
        </p:nvCxnSpPr>
        <p:spPr>
          <a:xfrm>
            <a:off x="7372284" y="3175442"/>
            <a:ext cx="0" cy="47348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1" name="Speech Bubble DDG">
            <a:extLst>
              <a:ext uri="{FF2B5EF4-FFF2-40B4-BE49-F238E27FC236}">
                <a16:creationId xmlns:a16="http://schemas.microsoft.com/office/drawing/2014/main" id="{2DAC2DFA-E8EA-4710-BD24-DEF2E8B32719}"/>
              </a:ext>
            </a:extLst>
          </p:cNvPr>
          <p:cNvSpPr/>
          <p:nvPr/>
        </p:nvSpPr>
        <p:spPr>
          <a:xfrm>
            <a:off x="7559950" y="1086508"/>
            <a:ext cx="2109694" cy="738664"/>
          </a:xfrm>
          <a:prstGeom prst="wedgeRectCallout">
            <a:avLst>
              <a:gd name="adj1" fmla="val -113185"/>
              <a:gd name="adj2" fmla="val 29713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91440" rIns="182880" bIns="91440" rtlCol="0" anchor="ctr">
            <a:spAutoFit/>
          </a:bodyPr>
          <a:lstStyle/>
          <a:p>
            <a:pPr algn="ctr"/>
            <a:r>
              <a:rPr lang="en-US" dirty="0"/>
              <a:t>Differential Derivation Graph</a:t>
            </a:r>
          </a:p>
        </p:txBody>
      </p:sp>
    </p:spTree>
    <p:extLst>
      <p:ext uri="{BB962C8B-B14F-4D97-AF65-F5344CB8AC3E}">
        <p14:creationId xmlns:p14="http://schemas.microsoft.com/office/powerpoint/2010/main" val="14912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8" grpId="0" animBg="1"/>
      <p:bldP spid="70" grpId="0" animBg="1"/>
      <p:bldP spid="71" grpId="0" animBg="1"/>
      <p:bldP spid="72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316A4AB-A6B0-4D10-9900-036C0F0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226644B-889F-4999-A736-E89199DF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11</a:t>
            </a:fld>
            <a:endParaRPr lang="en-US"/>
          </a:p>
        </p:txBody>
      </p:sp>
      <p:grpSp>
        <p:nvGrpSpPr>
          <p:cNvPr id="35" name="Old">
            <a:extLst>
              <a:ext uri="{FF2B5EF4-FFF2-40B4-BE49-F238E27FC236}">
                <a16:creationId xmlns:a16="http://schemas.microsoft.com/office/drawing/2014/main" id="{685399D6-E037-453C-B579-0AACAB7E4EB2}"/>
              </a:ext>
            </a:extLst>
          </p:cNvPr>
          <p:cNvGrpSpPr/>
          <p:nvPr/>
        </p:nvGrpSpPr>
        <p:grpSpPr>
          <a:xfrm>
            <a:off x="841248" y="2029375"/>
            <a:ext cx="757613" cy="3943837"/>
            <a:chOff x="4163489" y="1829536"/>
            <a:chExt cx="757613" cy="3943837"/>
          </a:xfrm>
        </p:grpSpPr>
        <p:grpSp>
          <p:nvGrpSpPr>
            <p:cNvPr id="11" name="Program">
              <a:extLst>
                <a:ext uri="{FF2B5EF4-FFF2-40B4-BE49-F238E27FC236}">
                  <a16:creationId xmlns:a16="http://schemas.microsoft.com/office/drawing/2014/main" id="{8D2B8C2D-34D7-49A0-8238-FB1056C73FD3}"/>
                </a:ext>
              </a:extLst>
            </p:cNvPr>
            <p:cNvGrpSpPr/>
            <p:nvPr/>
          </p:nvGrpSpPr>
          <p:grpSpPr>
            <a:xfrm>
              <a:off x="4175761" y="1829536"/>
              <a:ext cx="745341" cy="993577"/>
              <a:chOff x="1034020" y="1347465"/>
              <a:chExt cx="745341" cy="9935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Icon">
                <a:extLst>
                  <a:ext uri="{FF2B5EF4-FFF2-40B4-BE49-F238E27FC236}">
                    <a16:creationId xmlns:a16="http://schemas.microsoft.com/office/drawing/2014/main" id="{F295C47F-84DE-4D27-9517-76FEACBFCAF6}"/>
                  </a:ext>
                </a:extLst>
              </p:cNvPr>
              <p:cNvSpPr/>
              <p:nvPr/>
            </p:nvSpPr>
            <p:spPr>
              <a:xfrm>
                <a:off x="1063791" y="165524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12" name="Analysis">
              <a:extLst>
                <a:ext uri="{FF2B5EF4-FFF2-40B4-BE49-F238E27FC236}">
                  <a16:creationId xmlns:a16="http://schemas.microsoft.com/office/drawing/2014/main" id="{B002F1D8-E0D1-4C01-B129-053198B544F2}"/>
                </a:ext>
              </a:extLst>
            </p:cNvPr>
            <p:cNvSpPr txBox="1"/>
            <p:nvPr/>
          </p:nvSpPr>
          <p:spPr>
            <a:xfrm rot="16200000">
              <a:off x="3896082" y="3456432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2" name="Alarms">
              <a:extLst>
                <a:ext uri="{FF2B5EF4-FFF2-40B4-BE49-F238E27FC236}">
                  <a16:creationId xmlns:a16="http://schemas.microsoft.com/office/drawing/2014/main" id="{792AFF6C-9B33-40B9-9350-C204281A2426}"/>
                </a:ext>
              </a:extLst>
            </p:cNvPr>
            <p:cNvGrpSpPr/>
            <p:nvPr/>
          </p:nvGrpSpPr>
          <p:grpSpPr>
            <a:xfrm>
              <a:off x="4163489" y="4773166"/>
              <a:ext cx="745341" cy="1000207"/>
              <a:chOff x="4163489" y="4773166"/>
              <a:chExt cx="745341" cy="10002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/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Icon">
                <a:extLst>
                  <a:ext uri="{FF2B5EF4-FFF2-40B4-BE49-F238E27FC236}">
                    <a16:creationId xmlns:a16="http://schemas.microsoft.com/office/drawing/2014/main" id="{712CD8FD-7EC6-4708-9964-F74E4DB7FE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04649" y="4773166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</p:grpSp>
        <p:cxnSp>
          <p:nvCxnSpPr>
            <p:cNvPr id="14" name="PA">
              <a:extLst>
                <a:ext uri="{FF2B5EF4-FFF2-40B4-BE49-F238E27FC236}">
                  <a16:creationId xmlns:a16="http://schemas.microsoft.com/office/drawing/2014/main" id="{EE448187-8944-4BC0-8897-808DD32988A2}"/>
                </a:ext>
              </a:extLst>
            </p:cNvPr>
            <p:cNvCxnSpPr>
              <a:stCxn id="17" idx="2"/>
              <a:endCxn id="12" idx="3"/>
            </p:cNvCxnSpPr>
            <p:nvPr/>
          </p:nvCxnSpPr>
          <p:spPr>
            <a:xfrm flipH="1">
              <a:off x="4536162" y="2777774"/>
              <a:ext cx="12270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AA">
              <a:extLst>
                <a:ext uri="{FF2B5EF4-FFF2-40B4-BE49-F238E27FC236}">
                  <a16:creationId xmlns:a16="http://schemas.microsoft.com/office/drawing/2014/main" id="{CF88D0DF-0B84-4FC3-AF2C-56BFD4DB842C}"/>
                </a:ext>
              </a:extLst>
            </p:cNvPr>
            <p:cNvCxnSpPr>
              <a:cxnSpLocks/>
              <a:stCxn id="12" idx="1"/>
              <a:endCxn id="13" idx="3"/>
            </p:cNvCxnSpPr>
            <p:nvPr/>
          </p:nvCxnSpPr>
          <p:spPr>
            <a:xfrm flipH="1">
              <a:off x="4536161" y="4439412"/>
              <a:ext cx="1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Diff">
            <a:extLst>
              <a:ext uri="{FF2B5EF4-FFF2-40B4-BE49-F238E27FC236}">
                <a16:creationId xmlns:a16="http://schemas.microsoft.com/office/drawing/2014/main" id="{792EA18B-536D-45C8-932A-0F4473CBB6F6}"/>
              </a:ext>
            </a:extLst>
          </p:cNvPr>
          <p:cNvGrpSpPr/>
          <p:nvPr/>
        </p:nvGrpSpPr>
        <p:grpSpPr>
          <a:xfrm>
            <a:off x="1569091" y="2221914"/>
            <a:ext cx="920259" cy="461665"/>
            <a:chOff x="3882759" y="1391845"/>
            <a:chExt cx="920259" cy="461665"/>
          </a:xfrm>
        </p:grpSpPr>
        <p:sp>
          <p:nvSpPr>
            <p:cNvPr id="8" name="Label">
              <a:extLst>
                <a:ext uri="{FF2B5EF4-FFF2-40B4-BE49-F238E27FC236}">
                  <a16:creationId xmlns:a16="http://schemas.microsoft.com/office/drawing/2014/main" id="{CF817C24-4D50-45D6-907B-3E6C824E8A97}"/>
                </a:ext>
              </a:extLst>
            </p:cNvPr>
            <p:cNvSpPr txBox="1"/>
            <p:nvPr/>
          </p:nvSpPr>
          <p:spPr>
            <a:xfrm>
              <a:off x="4156779" y="139184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9" name="Connector">
              <a:extLst>
                <a:ext uri="{FF2B5EF4-FFF2-40B4-BE49-F238E27FC236}">
                  <a16:creationId xmlns:a16="http://schemas.microsoft.com/office/drawing/2014/main" id="{F4A3F616-9EF2-4DC3-BAA3-E505EB2733A4}"/>
                </a:ext>
              </a:extLst>
            </p:cNvPr>
            <p:cNvCxnSpPr>
              <a:cxnSpLocks/>
              <a:stCxn id="17" idx="3"/>
              <a:endCxn id="25" idx="1"/>
            </p:cNvCxnSpPr>
            <p:nvPr/>
          </p:nvCxnSpPr>
          <p:spPr>
            <a:xfrm>
              <a:off x="3882759" y="1849983"/>
              <a:ext cx="920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New">
            <a:extLst>
              <a:ext uri="{FF2B5EF4-FFF2-40B4-BE49-F238E27FC236}">
                <a16:creationId xmlns:a16="http://schemas.microsoft.com/office/drawing/2014/main" id="{E0EB4F4C-4A57-473D-AB6F-80946F511F1D}"/>
              </a:ext>
            </a:extLst>
          </p:cNvPr>
          <p:cNvGrpSpPr/>
          <p:nvPr/>
        </p:nvGrpSpPr>
        <p:grpSpPr>
          <a:xfrm>
            <a:off x="2459736" y="2029375"/>
            <a:ext cx="745341" cy="3928448"/>
            <a:chOff x="6693408" y="1829536"/>
            <a:chExt cx="745341" cy="3928448"/>
          </a:xfrm>
        </p:grpSpPr>
        <p:grpSp>
          <p:nvGrpSpPr>
            <p:cNvPr id="19" name="Program">
              <a:extLst>
                <a:ext uri="{FF2B5EF4-FFF2-40B4-BE49-F238E27FC236}">
                  <a16:creationId xmlns:a16="http://schemas.microsoft.com/office/drawing/2014/main" id="{350EBD9B-B322-4A51-B969-1A2EA5746731}"/>
                </a:ext>
              </a:extLst>
            </p:cNvPr>
            <p:cNvGrpSpPr/>
            <p:nvPr/>
          </p:nvGrpSpPr>
          <p:grpSpPr>
            <a:xfrm>
              <a:off x="6693408" y="1829536"/>
              <a:ext cx="743795" cy="993578"/>
              <a:chOff x="-221980" y="1371974"/>
              <a:chExt cx="743795" cy="9935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/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Icon">
                <a:extLst>
                  <a:ext uri="{FF2B5EF4-FFF2-40B4-BE49-F238E27FC236}">
                    <a16:creationId xmlns:a16="http://schemas.microsoft.com/office/drawing/2014/main" id="{56F44D06-C8D7-49D7-9F05-3A7F88DB7BF8}"/>
                  </a:ext>
                </a:extLst>
              </p:cNvPr>
              <p:cNvSpPr/>
              <p:nvPr/>
            </p:nvSpPr>
            <p:spPr>
              <a:xfrm>
                <a:off x="-192366" y="167975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20" name="Analysis">
              <a:extLst>
                <a:ext uri="{FF2B5EF4-FFF2-40B4-BE49-F238E27FC236}">
                  <a16:creationId xmlns:a16="http://schemas.microsoft.com/office/drawing/2014/main" id="{50FD6C09-0F01-4297-972D-14421629252F}"/>
                </a:ext>
              </a:extLst>
            </p:cNvPr>
            <p:cNvSpPr txBox="1"/>
            <p:nvPr/>
          </p:nvSpPr>
          <p:spPr>
            <a:xfrm rot="16200000">
              <a:off x="6426105" y="3456433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4" name="Alarms">
              <a:extLst>
                <a:ext uri="{FF2B5EF4-FFF2-40B4-BE49-F238E27FC236}">
                  <a16:creationId xmlns:a16="http://schemas.microsoft.com/office/drawing/2014/main" id="{A167A229-80E6-4926-82E0-077E7D2390EF}"/>
                </a:ext>
              </a:extLst>
            </p:cNvPr>
            <p:cNvGrpSpPr/>
            <p:nvPr/>
          </p:nvGrpSpPr>
          <p:grpSpPr>
            <a:xfrm>
              <a:off x="6693408" y="4773167"/>
              <a:ext cx="745341" cy="984817"/>
              <a:chOff x="6693408" y="4773167"/>
              <a:chExt cx="745341" cy="984817"/>
            </a:xfrm>
          </p:grpSpPr>
          <p:sp>
            <p:nvSpPr>
              <p:cNvPr id="21" name="Icon">
                <a:extLst>
                  <a:ext uri="{FF2B5EF4-FFF2-40B4-BE49-F238E27FC236}">
                    <a16:creationId xmlns:a16="http://schemas.microsoft.com/office/drawing/2014/main" id="{60E96303-E87A-42A9-80AA-DAC04ED4D8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3793" y="4773167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/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PA">
              <a:extLst>
                <a:ext uri="{FF2B5EF4-FFF2-40B4-BE49-F238E27FC236}">
                  <a16:creationId xmlns:a16="http://schemas.microsoft.com/office/drawing/2014/main" id="{2E435B53-9303-4708-90C7-A13D2DF66F95}"/>
                </a:ext>
              </a:extLst>
            </p:cNvPr>
            <p:cNvCxnSpPr>
              <a:cxnSpLocks/>
              <a:stCxn id="25" idx="2"/>
              <a:endCxn id="20" idx="3"/>
            </p:cNvCxnSpPr>
            <p:nvPr/>
          </p:nvCxnSpPr>
          <p:spPr>
            <a:xfrm>
              <a:off x="7065922" y="2777775"/>
              <a:ext cx="263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A">
              <a:extLst>
                <a:ext uri="{FF2B5EF4-FFF2-40B4-BE49-F238E27FC236}">
                  <a16:creationId xmlns:a16="http://schemas.microsoft.com/office/drawing/2014/main" id="{06C0801B-E8B5-4EBB-9132-4511F6ED30BE}"/>
                </a:ext>
              </a:extLst>
            </p:cNvPr>
            <p:cNvCxnSpPr>
              <a:cxnSpLocks/>
              <a:stCxn id="20" idx="1"/>
              <a:endCxn id="21" idx="3"/>
            </p:cNvCxnSpPr>
            <p:nvPr/>
          </p:nvCxnSpPr>
          <p:spPr>
            <a:xfrm flipH="1">
              <a:off x="7065305" y="4439413"/>
              <a:ext cx="880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/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dirty="0"/>
                  <a:t>How do we prioritize alarms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ndara" panose="020E0502030303020204" pitchFamily="34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by relevance to </a:t>
                </a:r>
                <a:r>
                  <a:rPr lang="el-GR" dirty="0"/>
                  <a:t>Δ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">
            <a:extLst>
              <a:ext uri="{FF2B5EF4-FFF2-40B4-BE49-F238E27FC236}">
                <a16:creationId xmlns:a16="http://schemas.microsoft.com/office/drawing/2014/main" id="{E2300FAC-5A1D-40D6-8457-A6E02537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272" y="2667339"/>
            <a:ext cx="4608576" cy="266791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anchor="ctr">
            <a:spAutoFit/>
          </a:bodyPr>
          <a:lstStyle/>
          <a:p>
            <a:pPr marL="0" indent="0"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highlight>
                  <a:srgbClr val="FFFF00"/>
                </a:highlight>
              </a:rPr>
              <a:t>Problem description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Differential derivation graph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Experimental effectiveness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6" name="Content Overlay">
            <a:extLst>
              <a:ext uri="{FF2B5EF4-FFF2-40B4-BE49-F238E27FC236}">
                <a16:creationId xmlns:a16="http://schemas.microsoft.com/office/drawing/2014/main" id="{754426E4-6794-44A9-A8AB-A7C6ECE0A757}"/>
              </a:ext>
            </a:extLst>
          </p:cNvPr>
          <p:cNvSpPr txBox="1">
            <a:spLocks/>
          </p:cNvSpPr>
          <p:nvPr/>
        </p:nvSpPr>
        <p:spPr>
          <a:xfrm>
            <a:off x="6748272" y="2666110"/>
            <a:ext cx="4608576" cy="266791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91440" rIns="182880" bIns="9144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Problem description</a:t>
            </a:r>
          </a:p>
          <a:p>
            <a:r>
              <a:rPr lang="en-US" sz="2600" dirty="0">
                <a:highlight>
                  <a:srgbClr val="FFFF00"/>
                </a:highlight>
              </a:rPr>
              <a:t>Differential derivation graph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Experimental effectiveness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72946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6F57-90E0-4432-9B3C-65B099CD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Differential Derivation Graph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AD62C-2494-40FE-ADAA-D4EDD4699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12</a:t>
            </a:fld>
            <a:endParaRPr lang="en-US"/>
          </a:p>
        </p:txBody>
      </p:sp>
      <p:sp>
        <p:nvSpPr>
          <p:cNvPr id="6" name="Overlay Old">
            <a:extLst>
              <a:ext uri="{FF2B5EF4-FFF2-40B4-BE49-F238E27FC236}">
                <a16:creationId xmlns:a16="http://schemas.microsoft.com/office/drawing/2014/main" id="{E22C5C2C-7E73-41A9-A929-C3C0AF3D2396}"/>
              </a:ext>
            </a:extLst>
          </p:cNvPr>
          <p:cNvSpPr>
            <a:spLocks noChangeAspect="1"/>
          </p:cNvSpPr>
          <p:nvPr/>
        </p:nvSpPr>
        <p:spPr>
          <a:xfrm>
            <a:off x="1880865" y="1825625"/>
            <a:ext cx="4604719" cy="1581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Old Version</a:t>
            </a:r>
          </a:p>
        </p:txBody>
      </p:sp>
      <p:grpSp>
        <p:nvGrpSpPr>
          <p:cNvPr id="7" name="Program Text Old">
            <a:extLst>
              <a:ext uri="{FF2B5EF4-FFF2-40B4-BE49-F238E27FC236}">
                <a16:creationId xmlns:a16="http://schemas.microsoft.com/office/drawing/2014/main" id="{1439E25E-5ED9-4FDC-9BBA-178FD7D18EF8}"/>
              </a:ext>
            </a:extLst>
          </p:cNvPr>
          <p:cNvGrpSpPr/>
          <p:nvPr/>
        </p:nvGrpSpPr>
        <p:grpSpPr>
          <a:xfrm>
            <a:off x="2365335" y="1989286"/>
            <a:ext cx="704088" cy="1186156"/>
            <a:chOff x="1040931" y="1127454"/>
            <a:chExt cx="704088" cy="1186156"/>
          </a:xfrm>
        </p:grpSpPr>
        <p:sp>
          <p:nvSpPr>
            <p:cNvPr id="8" name="Label">
              <a:extLst>
                <a:ext uri="{FF2B5EF4-FFF2-40B4-BE49-F238E27FC236}">
                  <a16:creationId xmlns:a16="http://schemas.microsoft.com/office/drawing/2014/main" id="{473B3071-FA2D-42D0-A519-DABE83FF6FA4}"/>
                </a:ext>
              </a:extLst>
            </p:cNvPr>
            <p:cNvSpPr txBox="1"/>
            <p:nvPr/>
          </p:nvSpPr>
          <p:spPr>
            <a:xfrm>
              <a:off x="1040931" y="1127454"/>
              <a:ext cx="70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Source code</a:t>
              </a:r>
            </a:p>
          </p:txBody>
        </p:sp>
        <p:sp>
          <p:nvSpPr>
            <p:cNvPr id="9" name="Icon">
              <a:extLst>
                <a:ext uri="{FF2B5EF4-FFF2-40B4-BE49-F238E27FC236}">
                  <a16:creationId xmlns:a16="http://schemas.microsoft.com/office/drawing/2014/main" id="{8E5F57E8-1863-4582-A83A-35F02D6D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791" y="1655242"/>
              <a:ext cx="658368" cy="658368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r>
                <a:rPr lang="en-US" sz="4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4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</a:t>
              </a:r>
              <a:endParaRPr lang="en-US" sz="4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10" name="Connector PA Old">
            <a:extLst>
              <a:ext uri="{FF2B5EF4-FFF2-40B4-BE49-F238E27FC236}">
                <a16:creationId xmlns:a16="http://schemas.microsoft.com/office/drawing/2014/main" id="{F2A43788-80D1-4A75-8B9C-6DDCBFFBFCC1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46563" y="2846258"/>
            <a:ext cx="498058" cy="2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nalysis Old">
            <a:extLst>
              <a:ext uri="{FF2B5EF4-FFF2-40B4-BE49-F238E27FC236}">
                <a16:creationId xmlns:a16="http://schemas.microsoft.com/office/drawing/2014/main" id="{091496F7-CDE0-405D-9874-28F7DDB3D046}"/>
              </a:ext>
            </a:extLst>
          </p:cNvPr>
          <p:cNvSpPr txBox="1">
            <a:spLocks noChangeAspect="1"/>
          </p:cNvSpPr>
          <p:nvPr/>
        </p:nvSpPr>
        <p:spPr>
          <a:xfrm>
            <a:off x="3544621" y="2517311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Analysis</a:t>
            </a:r>
          </a:p>
        </p:txBody>
      </p:sp>
      <p:cxnSp>
        <p:nvCxnSpPr>
          <p:cNvPr id="12" name="Connector AN Old">
            <a:extLst>
              <a:ext uri="{FF2B5EF4-FFF2-40B4-BE49-F238E27FC236}">
                <a16:creationId xmlns:a16="http://schemas.microsoft.com/office/drawing/2014/main" id="{E428A279-67C1-4024-AE94-E13840AC0C26}"/>
              </a:ext>
            </a:extLst>
          </p:cNvPr>
          <p:cNvCxnSpPr>
            <a:cxnSpLocks/>
            <a:stCxn id="11" idx="3"/>
            <a:endCxn id="16" idx="2"/>
          </p:cNvCxnSpPr>
          <p:nvPr/>
        </p:nvCxnSpPr>
        <p:spPr>
          <a:xfrm flipV="1">
            <a:off x="4964989" y="2846259"/>
            <a:ext cx="658939" cy="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Constraints Old">
            <a:extLst>
              <a:ext uri="{FF2B5EF4-FFF2-40B4-BE49-F238E27FC236}">
                <a16:creationId xmlns:a16="http://schemas.microsoft.com/office/drawing/2014/main" id="{6CC8DDA3-C26D-45F9-9919-334E92B6E6C0}"/>
              </a:ext>
            </a:extLst>
          </p:cNvPr>
          <p:cNvGrpSpPr/>
          <p:nvPr/>
        </p:nvGrpSpPr>
        <p:grpSpPr>
          <a:xfrm>
            <a:off x="5440188" y="1989286"/>
            <a:ext cx="1025137" cy="1186157"/>
            <a:chOff x="5713883" y="1321184"/>
            <a:chExt cx="1025137" cy="1186157"/>
          </a:xfrm>
        </p:grpSpPr>
        <p:sp>
          <p:nvSpPr>
            <p:cNvPr id="14" name="Label">
              <a:extLst>
                <a:ext uri="{FF2B5EF4-FFF2-40B4-BE49-F238E27FC236}">
                  <a16:creationId xmlns:a16="http://schemas.microsoft.com/office/drawing/2014/main" id="{1FD658E2-E508-499D-A321-5F2B1489309A}"/>
                </a:ext>
              </a:extLst>
            </p:cNvPr>
            <p:cNvSpPr txBox="1"/>
            <p:nvPr/>
          </p:nvSpPr>
          <p:spPr>
            <a:xfrm>
              <a:off x="5713883" y="1321184"/>
              <a:ext cx="102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graph</a:t>
              </a:r>
            </a:p>
          </p:txBody>
        </p:sp>
        <p:grpSp>
          <p:nvGrpSpPr>
            <p:cNvPr id="15" name="Icon">
              <a:extLst>
                <a:ext uri="{FF2B5EF4-FFF2-40B4-BE49-F238E27FC236}">
                  <a16:creationId xmlns:a16="http://schemas.microsoft.com/office/drawing/2014/main" id="{99D11229-C639-448E-989B-427849B59F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7623" y="1848973"/>
              <a:ext cx="658368" cy="658368"/>
              <a:chOff x="4427501" y="1655242"/>
              <a:chExt cx="2743200" cy="2743200"/>
            </a:xfrm>
          </p:grpSpPr>
          <p:sp>
            <p:nvSpPr>
              <p:cNvPr id="16" name="Page">
                <a:extLst>
                  <a:ext uri="{FF2B5EF4-FFF2-40B4-BE49-F238E27FC236}">
                    <a16:creationId xmlns:a16="http://schemas.microsoft.com/office/drawing/2014/main" id="{B57D8B07-F669-4283-B8AF-24D3AC4DD0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7501" y="1655242"/>
                <a:ext cx="2743200" cy="27432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" name="Nodes">
                <a:extLst>
                  <a:ext uri="{FF2B5EF4-FFF2-40B4-BE49-F238E27FC236}">
                    <a16:creationId xmlns:a16="http://schemas.microsoft.com/office/drawing/2014/main" id="{210DF2A3-99E7-4346-AEA5-B805BC1851B4}"/>
                  </a:ext>
                </a:extLst>
              </p:cNvPr>
              <p:cNvGrpSpPr/>
              <p:nvPr/>
            </p:nvGrpSpPr>
            <p:grpSpPr>
              <a:xfrm>
                <a:off x="4656101" y="2111904"/>
                <a:ext cx="2286000" cy="1829877"/>
                <a:chOff x="4572000" y="2211771"/>
                <a:chExt cx="2286000" cy="1829877"/>
              </a:xfrm>
            </p:grpSpPr>
            <p:sp>
              <p:nvSpPr>
                <p:cNvPr id="18" name="BN t1">
                  <a:extLst>
                    <a:ext uri="{FF2B5EF4-FFF2-40B4-BE49-F238E27FC236}">
                      <a16:creationId xmlns:a16="http://schemas.microsoft.com/office/drawing/2014/main" id="{200D5F40-40D4-4848-9F93-6C23DF9E3E94}"/>
                    </a:ext>
                  </a:extLst>
                </p:cNvPr>
                <p:cNvSpPr/>
                <p:nvPr/>
              </p:nvSpPr>
              <p:spPr>
                <a:xfrm rot="5400000">
                  <a:off x="45720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19" name="BN t2">
                  <a:extLst>
                    <a:ext uri="{FF2B5EF4-FFF2-40B4-BE49-F238E27FC236}">
                      <a16:creationId xmlns:a16="http://schemas.microsoft.com/office/drawing/2014/main" id="{3A49BE7A-7B4D-4583-898D-8CFEDB09835A}"/>
                    </a:ext>
                  </a:extLst>
                </p:cNvPr>
                <p:cNvSpPr/>
                <p:nvPr/>
              </p:nvSpPr>
              <p:spPr>
                <a:xfrm rot="5400000">
                  <a:off x="5484921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0" name="BN t3">
                  <a:extLst>
                    <a:ext uri="{FF2B5EF4-FFF2-40B4-BE49-F238E27FC236}">
                      <a16:creationId xmlns:a16="http://schemas.microsoft.com/office/drawing/2014/main" id="{DF111C06-5909-4972-BE42-5583FFE18003}"/>
                    </a:ext>
                  </a:extLst>
                </p:cNvPr>
                <p:cNvSpPr/>
                <p:nvPr/>
              </p:nvSpPr>
              <p:spPr>
                <a:xfrm rot="5400000">
                  <a:off x="64008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1" name="BN t4">
                  <a:extLst>
                    <a:ext uri="{FF2B5EF4-FFF2-40B4-BE49-F238E27FC236}">
                      <a16:creationId xmlns:a16="http://schemas.microsoft.com/office/drawing/2014/main" id="{A21122D7-7BA3-4838-B2E8-7BC159DB31A7}"/>
                    </a:ext>
                  </a:extLst>
                </p:cNvPr>
                <p:cNvSpPr/>
                <p:nvPr/>
              </p:nvSpPr>
              <p:spPr>
                <a:xfrm rot="5400000">
                  <a:off x="5485660" y="3584448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22" name="BN r1">
                  <a:extLst>
                    <a:ext uri="{FF2B5EF4-FFF2-40B4-BE49-F238E27FC236}">
                      <a16:creationId xmlns:a16="http://schemas.microsoft.com/office/drawing/2014/main" id="{A55268CD-02C9-46F1-B6FF-DFF32253EC1C}"/>
                    </a:ext>
                  </a:extLst>
                </p:cNvPr>
                <p:cNvSpPr/>
                <p:nvPr/>
              </p:nvSpPr>
              <p:spPr>
                <a:xfrm>
                  <a:off x="4914160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BN r2">
                  <a:extLst>
                    <a:ext uri="{FF2B5EF4-FFF2-40B4-BE49-F238E27FC236}">
                      <a16:creationId xmlns:a16="http://schemas.microsoft.com/office/drawing/2014/main" id="{46F0F11B-5CBB-4786-998E-32EAEF17ACB5}"/>
                    </a:ext>
                  </a:extLst>
                </p:cNvPr>
                <p:cNvSpPr/>
                <p:nvPr/>
              </p:nvSpPr>
              <p:spPr>
                <a:xfrm>
                  <a:off x="5828561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BN e t1 r1">
                  <a:extLst>
                    <a:ext uri="{FF2B5EF4-FFF2-40B4-BE49-F238E27FC236}">
                      <a16:creationId xmlns:a16="http://schemas.microsoft.com/office/drawing/2014/main" id="{C02E2EF1-4E93-42B5-808D-339B075ED603}"/>
                    </a:ext>
                  </a:extLst>
                </p:cNvPr>
                <p:cNvCxnSpPr>
                  <a:cxnSpLocks/>
                  <a:stCxn id="18" idx="7"/>
                  <a:endCxn id="22" idx="0"/>
                </p:cNvCxnSpPr>
                <p:nvPr/>
              </p:nvCxnSpPr>
              <p:spPr>
                <a:xfrm>
                  <a:off x="4962245" y="2602016"/>
                  <a:ext cx="29481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BN e t2 r1">
                  <a:extLst>
                    <a:ext uri="{FF2B5EF4-FFF2-40B4-BE49-F238E27FC236}">
                      <a16:creationId xmlns:a16="http://schemas.microsoft.com/office/drawing/2014/main" id="{E74232F7-0420-4A2A-AD23-36B0A78C6AB0}"/>
                    </a:ext>
                  </a:extLst>
                </p:cNvPr>
                <p:cNvCxnSpPr>
                  <a:cxnSpLocks/>
                  <a:stCxn id="19" idx="5"/>
                  <a:endCxn id="22" idx="0"/>
                </p:cNvCxnSpPr>
                <p:nvPr/>
              </p:nvCxnSpPr>
              <p:spPr>
                <a:xfrm flipH="1">
                  <a:off x="5257060" y="2602016"/>
                  <a:ext cx="294816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BN e t2 r2">
                  <a:extLst>
                    <a:ext uri="{FF2B5EF4-FFF2-40B4-BE49-F238E27FC236}">
                      <a16:creationId xmlns:a16="http://schemas.microsoft.com/office/drawing/2014/main" id="{1712DC01-6C11-4CF5-9243-C045884A1E7F}"/>
                    </a:ext>
                  </a:extLst>
                </p:cNvPr>
                <p:cNvCxnSpPr>
                  <a:cxnSpLocks/>
                  <a:stCxn id="19" idx="7"/>
                  <a:endCxn id="23" idx="0"/>
                </p:cNvCxnSpPr>
                <p:nvPr/>
              </p:nvCxnSpPr>
              <p:spPr>
                <a:xfrm>
                  <a:off x="5875166" y="2602016"/>
                  <a:ext cx="29629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BN e t3 r2">
                  <a:extLst>
                    <a:ext uri="{FF2B5EF4-FFF2-40B4-BE49-F238E27FC236}">
                      <a16:creationId xmlns:a16="http://schemas.microsoft.com/office/drawing/2014/main" id="{B53A02F6-49A2-4CEF-9377-D90C5FA08979}"/>
                    </a:ext>
                  </a:extLst>
                </p:cNvPr>
                <p:cNvCxnSpPr>
                  <a:cxnSpLocks/>
                  <a:stCxn id="20" idx="5"/>
                  <a:endCxn id="23" idx="0"/>
                </p:cNvCxnSpPr>
                <p:nvPr/>
              </p:nvCxnSpPr>
              <p:spPr>
                <a:xfrm flipH="1">
                  <a:off x="6171461" y="2602016"/>
                  <a:ext cx="296294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BN e r1 t4">
                  <a:extLst>
                    <a:ext uri="{FF2B5EF4-FFF2-40B4-BE49-F238E27FC236}">
                      <a16:creationId xmlns:a16="http://schemas.microsoft.com/office/drawing/2014/main" id="{38C16462-AC80-44BE-90FB-63490CDF826C}"/>
                    </a:ext>
                  </a:extLst>
                </p:cNvPr>
                <p:cNvCxnSpPr>
                  <a:cxnSpLocks/>
                  <a:stCxn id="22" idx="2"/>
                  <a:endCxn id="21" idx="3"/>
                </p:cNvCxnSpPr>
                <p:nvPr/>
              </p:nvCxnSpPr>
              <p:spPr>
                <a:xfrm>
                  <a:off x="5257060" y="3355848"/>
                  <a:ext cx="295555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BN e r2 t4">
                  <a:extLst>
                    <a:ext uri="{FF2B5EF4-FFF2-40B4-BE49-F238E27FC236}">
                      <a16:creationId xmlns:a16="http://schemas.microsoft.com/office/drawing/2014/main" id="{84A9DD5D-542D-435C-AB03-C0034FFACCBF}"/>
                    </a:ext>
                  </a:extLst>
                </p:cNvPr>
                <p:cNvCxnSpPr>
                  <a:cxnSpLocks/>
                  <a:stCxn id="23" idx="2"/>
                  <a:endCxn id="21" idx="1"/>
                </p:cNvCxnSpPr>
                <p:nvPr/>
              </p:nvCxnSpPr>
              <p:spPr>
                <a:xfrm flipH="1">
                  <a:off x="5875905" y="3355848"/>
                  <a:ext cx="295556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0" name="Overlay New">
            <a:extLst>
              <a:ext uri="{FF2B5EF4-FFF2-40B4-BE49-F238E27FC236}">
                <a16:creationId xmlns:a16="http://schemas.microsoft.com/office/drawing/2014/main" id="{F722A07D-8EBD-4010-9EEB-549866E77FE8}"/>
              </a:ext>
            </a:extLst>
          </p:cNvPr>
          <p:cNvSpPr>
            <a:spLocks noChangeAspect="1"/>
          </p:cNvSpPr>
          <p:nvPr/>
        </p:nvSpPr>
        <p:spPr>
          <a:xfrm>
            <a:off x="1880865" y="4595051"/>
            <a:ext cx="4604716" cy="1581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dirty="0"/>
              <a:t>New Version</a:t>
            </a:r>
          </a:p>
        </p:txBody>
      </p:sp>
      <p:grpSp>
        <p:nvGrpSpPr>
          <p:cNvPr id="31" name="Program Text New">
            <a:extLst>
              <a:ext uri="{FF2B5EF4-FFF2-40B4-BE49-F238E27FC236}">
                <a16:creationId xmlns:a16="http://schemas.microsoft.com/office/drawing/2014/main" id="{EEC7CA64-C34E-4529-ABFD-042ADB278B65}"/>
              </a:ext>
            </a:extLst>
          </p:cNvPr>
          <p:cNvGrpSpPr/>
          <p:nvPr/>
        </p:nvGrpSpPr>
        <p:grpSpPr>
          <a:xfrm>
            <a:off x="2365337" y="4883395"/>
            <a:ext cx="704088" cy="1208593"/>
            <a:chOff x="1031787" y="1655242"/>
            <a:chExt cx="704088" cy="1208593"/>
          </a:xfrm>
        </p:grpSpPr>
        <p:sp>
          <p:nvSpPr>
            <p:cNvPr id="32" name="Label">
              <a:extLst>
                <a:ext uri="{FF2B5EF4-FFF2-40B4-BE49-F238E27FC236}">
                  <a16:creationId xmlns:a16="http://schemas.microsoft.com/office/drawing/2014/main" id="{AB8DD801-3E31-404E-8F6F-E1A5B513084D}"/>
                </a:ext>
              </a:extLst>
            </p:cNvPr>
            <p:cNvSpPr txBox="1"/>
            <p:nvPr/>
          </p:nvSpPr>
          <p:spPr>
            <a:xfrm>
              <a:off x="1031787" y="2340615"/>
              <a:ext cx="704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Source code</a:t>
              </a:r>
            </a:p>
          </p:txBody>
        </p:sp>
        <p:sp>
          <p:nvSpPr>
            <p:cNvPr id="33" name="Icon">
              <a:extLst>
                <a:ext uri="{FF2B5EF4-FFF2-40B4-BE49-F238E27FC236}">
                  <a16:creationId xmlns:a16="http://schemas.microsoft.com/office/drawing/2014/main" id="{DE77D38E-64AA-4ED5-A734-3F11DE097C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791" y="1655242"/>
              <a:ext cx="658368" cy="658368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182880" rtlCol="0" anchor="ctr"/>
            <a:lstStyle/>
            <a:p>
              <a:r>
                <a:rPr lang="en-US" sz="4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4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</a:t>
              </a:r>
              <a:endParaRPr lang="en-US" sz="4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4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4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4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4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cxnSp>
        <p:nvCxnSpPr>
          <p:cNvPr id="34" name="Connector PA New">
            <a:extLst>
              <a:ext uri="{FF2B5EF4-FFF2-40B4-BE49-F238E27FC236}">
                <a16:creationId xmlns:a16="http://schemas.microsoft.com/office/drawing/2014/main" id="{E7FD3ABD-527D-4895-BB85-60748BF3BFB9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3055709" y="5212579"/>
            <a:ext cx="4889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nalysis New">
            <a:extLst>
              <a:ext uri="{FF2B5EF4-FFF2-40B4-BE49-F238E27FC236}">
                <a16:creationId xmlns:a16="http://schemas.microsoft.com/office/drawing/2014/main" id="{3C2065A0-F6D9-4210-B167-3EF47E459563}"/>
              </a:ext>
            </a:extLst>
          </p:cNvPr>
          <p:cNvSpPr txBox="1">
            <a:spLocks noChangeAspect="1"/>
          </p:cNvSpPr>
          <p:nvPr/>
        </p:nvSpPr>
        <p:spPr>
          <a:xfrm>
            <a:off x="3544623" y="4883395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Analysis</a:t>
            </a:r>
          </a:p>
        </p:txBody>
      </p:sp>
      <p:cxnSp>
        <p:nvCxnSpPr>
          <p:cNvPr id="36" name="Connector AN New">
            <a:extLst>
              <a:ext uri="{FF2B5EF4-FFF2-40B4-BE49-F238E27FC236}">
                <a16:creationId xmlns:a16="http://schemas.microsoft.com/office/drawing/2014/main" id="{602537F1-A944-4D3D-9389-CBDFBCE758F8}"/>
              </a:ext>
            </a:extLst>
          </p:cNvPr>
          <p:cNvCxnSpPr>
            <a:cxnSpLocks/>
            <a:stCxn id="35" idx="3"/>
            <a:endCxn id="40" idx="2"/>
          </p:cNvCxnSpPr>
          <p:nvPr/>
        </p:nvCxnSpPr>
        <p:spPr>
          <a:xfrm>
            <a:off x="4964991" y="5212579"/>
            <a:ext cx="6589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Constraints New">
            <a:extLst>
              <a:ext uri="{FF2B5EF4-FFF2-40B4-BE49-F238E27FC236}">
                <a16:creationId xmlns:a16="http://schemas.microsoft.com/office/drawing/2014/main" id="{BF062C4F-030A-49A7-AF45-C1DE002BBA3F}"/>
              </a:ext>
            </a:extLst>
          </p:cNvPr>
          <p:cNvGrpSpPr/>
          <p:nvPr/>
        </p:nvGrpSpPr>
        <p:grpSpPr>
          <a:xfrm>
            <a:off x="5440189" y="4883395"/>
            <a:ext cx="1025137" cy="1202248"/>
            <a:chOff x="5714240" y="4333180"/>
            <a:chExt cx="1025137" cy="1202248"/>
          </a:xfrm>
        </p:grpSpPr>
        <p:sp>
          <p:nvSpPr>
            <p:cNvPr id="38" name="Label">
              <a:extLst>
                <a:ext uri="{FF2B5EF4-FFF2-40B4-BE49-F238E27FC236}">
                  <a16:creationId xmlns:a16="http://schemas.microsoft.com/office/drawing/2014/main" id="{3E1475D4-77E0-4A4A-8619-02E18E980F2A}"/>
                </a:ext>
              </a:extLst>
            </p:cNvPr>
            <p:cNvSpPr txBox="1"/>
            <p:nvPr/>
          </p:nvSpPr>
          <p:spPr>
            <a:xfrm>
              <a:off x="5714240" y="5012208"/>
              <a:ext cx="10251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Derivation graph</a:t>
              </a:r>
            </a:p>
          </p:txBody>
        </p:sp>
        <p:grpSp>
          <p:nvGrpSpPr>
            <p:cNvPr id="39" name="Icon">
              <a:extLst>
                <a:ext uri="{FF2B5EF4-FFF2-40B4-BE49-F238E27FC236}">
                  <a16:creationId xmlns:a16="http://schemas.microsoft.com/office/drawing/2014/main" id="{89F26AD9-9579-4F62-A12C-B4A493A912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97980" y="4333180"/>
              <a:ext cx="658368" cy="658368"/>
              <a:chOff x="4427501" y="1655242"/>
              <a:chExt cx="2743200" cy="2743200"/>
            </a:xfrm>
          </p:grpSpPr>
          <p:sp>
            <p:nvSpPr>
              <p:cNvPr id="40" name="Page">
                <a:extLst>
                  <a:ext uri="{FF2B5EF4-FFF2-40B4-BE49-F238E27FC236}">
                    <a16:creationId xmlns:a16="http://schemas.microsoft.com/office/drawing/2014/main" id="{C7F94CB8-3419-4032-9EAB-765D6B8658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27501" y="1655242"/>
                <a:ext cx="2743200" cy="27432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endParaRPr lang="en-US" sz="105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Nodes">
                <a:extLst>
                  <a:ext uri="{FF2B5EF4-FFF2-40B4-BE49-F238E27FC236}">
                    <a16:creationId xmlns:a16="http://schemas.microsoft.com/office/drawing/2014/main" id="{DEB2DFA6-75BA-44C6-8F83-BD603BF1D65F}"/>
                  </a:ext>
                </a:extLst>
              </p:cNvPr>
              <p:cNvGrpSpPr/>
              <p:nvPr/>
            </p:nvGrpSpPr>
            <p:grpSpPr>
              <a:xfrm>
                <a:off x="4656101" y="2111904"/>
                <a:ext cx="2286000" cy="1829877"/>
                <a:chOff x="4572000" y="2211771"/>
                <a:chExt cx="2286000" cy="1829877"/>
              </a:xfrm>
            </p:grpSpPr>
            <p:sp>
              <p:nvSpPr>
                <p:cNvPr id="42" name="BN t1">
                  <a:extLst>
                    <a:ext uri="{FF2B5EF4-FFF2-40B4-BE49-F238E27FC236}">
                      <a16:creationId xmlns:a16="http://schemas.microsoft.com/office/drawing/2014/main" id="{617D3542-7E4E-49C2-B73F-2BE94C3EAE38}"/>
                    </a:ext>
                  </a:extLst>
                </p:cNvPr>
                <p:cNvSpPr/>
                <p:nvPr/>
              </p:nvSpPr>
              <p:spPr>
                <a:xfrm rot="5400000">
                  <a:off x="45720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3" name="BN t2">
                  <a:extLst>
                    <a:ext uri="{FF2B5EF4-FFF2-40B4-BE49-F238E27FC236}">
                      <a16:creationId xmlns:a16="http://schemas.microsoft.com/office/drawing/2014/main" id="{74B39D0E-C354-41BC-86A2-65259DB7E754}"/>
                    </a:ext>
                  </a:extLst>
                </p:cNvPr>
                <p:cNvSpPr/>
                <p:nvPr/>
              </p:nvSpPr>
              <p:spPr>
                <a:xfrm rot="5400000">
                  <a:off x="5484921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4" name="BN t3">
                  <a:extLst>
                    <a:ext uri="{FF2B5EF4-FFF2-40B4-BE49-F238E27FC236}">
                      <a16:creationId xmlns:a16="http://schemas.microsoft.com/office/drawing/2014/main" id="{4E66EE99-0888-45C7-A820-E40ECBC7272D}"/>
                    </a:ext>
                  </a:extLst>
                </p:cNvPr>
                <p:cNvSpPr/>
                <p:nvPr/>
              </p:nvSpPr>
              <p:spPr>
                <a:xfrm rot="5400000">
                  <a:off x="6400800" y="2211771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5" name="BN t4">
                  <a:extLst>
                    <a:ext uri="{FF2B5EF4-FFF2-40B4-BE49-F238E27FC236}">
                      <a16:creationId xmlns:a16="http://schemas.microsoft.com/office/drawing/2014/main" id="{233B3038-7CC5-46B3-9038-E84AFA02AA94}"/>
                    </a:ext>
                  </a:extLst>
                </p:cNvPr>
                <p:cNvSpPr/>
                <p:nvPr/>
              </p:nvSpPr>
              <p:spPr>
                <a:xfrm rot="5400000">
                  <a:off x="5485660" y="3584448"/>
                  <a:ext cx="457200" cy="457200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</p:txBody>
            </p:sp>
            <p:sp>
              <p:nvSpPr>
                <p:cNvPr id="46" name="BN r1">
                  <a:extLst>
                    <a:ext uri="{FF2B5EF4-FFF2-40B4-BE49-F238E27FC236}">
                      <a16:creationId xmlns:a16="http://schemas.microsoft.com/office/drawing/2014/main" id="{1A0699D8-566A-4421-9009-D7C550A3F405}"/>
                    </a:ext>
                  </a:extLst>
                </p:cNvPr>
                <p:cNvSpPr/>
                <p:nvPr/>
              </p:nvSpPr>
              <p:spPr>
                <a:xfrm>
                  <a:off x="4914160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BN r2">
                  <a:extLst>
                    <a:ext uri="{FF2B5EF4-FFF2-40B4-BE49-F238E27FC236}">
                      <a16:creationId xmlns:a16="http://schemas.microsoft.com/office/drawing/2014/main" id="{7E32A2BE-AF06-4F98-A80C-EBDADE96CD32}"/>
                    </a:ext>
                  </a:extLst>
                </p:cNvPr>
                <p:cNvSpPr/>
                <p:nvPr/>
              </p:nvSpPr>
              <p:spPr>
                <a:xfrm>
                  <a:off x="5828561" y="2898648"/>
                  <a:ext cx="685800" cy="457200"/>
                </a:xfrm>
                <a:prstGeom prst="rect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BN e t1 r1">
                  <a:extLst>
                    <a:ext uri="{FF2B5EF4-FFF2-40B4-BE49-F238E27FC236}">
                      <a16:creationId xmlns:a16="http://schemas.microsoft.com/office/drawing/2014/main" id="{BBC81908-ED72-43C0-BE8A-DFA94B2F5C09}"/>
                    </a:ext>
                  </a:extLst>
                </p:cNvPr>
                <p:cNvCxnSpPr>
                  <a:cxnSpLocks/>
                  <a:stCxn id="42" idx="7"/>
                  <a:endCxn id="46" idx="0"/>
                </p:cNvCxnSpPr>
                <p:nvPr/>
              </p:nvCxnSpPr>
              <p:spPr>
                <a:xfrm>
                  <a:off x="4962245" y="2602016"/>
                  <a:ext cx="29481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BN e t2 r1">
                  <a:extLst>
                    <a:ext uri="{FF2B5EF4-FFF2-40B4-BE49-F238E27FC236}">
                      <a16:creationId xmlns:a16="http://schemas.microsoft.com/office/drawing/2014/main" id="{3A15E998-522F-45A9-AD50-1144D8F48E20}"/>
                    </a:ext>
                  </a:extLst>
                </p:cNvPr>
                <p:cNvCxnSpPr>
                  <a:cxnSpLocks/>
                  <a:stCxn id="43" idx="5"/>
                  <a:endCxn id="46" idx="0"/>
                </p:cNvCxnSpPr>
                <p:nvPr/>
              </p:nvCxnSpPr>
              <p:spPr>
                <a:xfrm flipH="1">
                  <a:off x="5257060" y="2602016"/>
                  <a:ext cx="294816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BN e t2 r2">
                  <a:extLst>
                    <a:ext uri="{FF2B5EF4-FFF2-40B4-BE49-F238E27FC236}">
                      <a16:creationId xmlns:a16="http://schemas.microsoft.com/office/drawing/2014/main" id="{E6D2D7C1-13BD-4015-87DE-D520DB9EDC19}"/>
                    </a:ext>
                  </a:extLst>
                </p:cNvPr>
                <p:cNvCxnSpPr>
                  <a:cxnSpLocks/>
                  <a:stCxn id="43" idx="7"/>
                  <a:endCxn id="47" idx="0"/>
                </p:cNvCxnSpPr>
                <p:nvPr/>
              </p:nvCxnSpPr>
              <p:spPr>
                <a:xfrm>
                  <a:off x="5875166" y="2602016"/>
                  <a:ext cx="296295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BN e t3 r2">
                  <a:extLst>
                    <a:ext uri="{FF2B5EF4-FFF2-40B4-BE49-F238E27FC236}">
                      <a16:creationId xmlns:a16="http://schemas.microsoft.com/office/drawing/2014/main" id="{74024E51-2971-4F8D-8608-A57D36543861}"/>
                    </a:ext>
                  </a:extLst>
                </p:cNvPr>
                <p:cNvCxnSpPr>
                  <a:cxnSpLocks/>
                  <a:stCxn id="44" idx="5"/>
                  <a:endCxn id="47" idx="0"/>
                </p:cNvCxnSpPr>
                <p:nvPr/>
              </p:nvCxnSpPr>
              <p:spPr>
                <a:xfrm flipH="1">
                  <a:off x="6171461" y="2602016"/>
                  <a:ext cx="296294" cy="296632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BN e r1 t4">
                  <a:extLst>
                    <a:ext uri="{FF2B5EF4-FFF2-40B4-BE49-F238E27FC236}">
                      <a16:creationId xmlns:a16="http://schemas.microsoft.com/office/drawing/2014/main" id="{6451E305-47A0-45C9-B187-CFD11F3D93F8}"/>
                    </a:ext>
                  </a:extLst>
                </p:cNvPr>
                <p:cNvCxnSpPr>
                  <a:cxnSpLocks/>
                  <a:stCxn id="46" idx="2"/>
                  <a:endCxn id="45" idx="3"/>
                </p:cNvCxnSpPr>
                <p:nvPr/>
              </p:nvCxnSpPr>
              <p:spPr>
                <a:xfrm>
                  <a:off x="5257060" y="3355848"/>
                  <a:ext cx="295555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BN e r2 t4">
                  <a:extLst>
                    <a:ext uri="{FF2B5EF4-FFF2-40B4-BE49-F238E27FC236}">
                      <a16:creationId xmlns:a16="http://schemas.microsoft.com/office/drawing/2014/main" id="{04262C6A-9C52-4C3A-B579-0AF4AFC510A2}"/>
                    </a:ext>
                  </a:extLst>
                </p:cNvPr>
                <p:cNvCxnSpPr>
                  <a:cxnSpLocks/>
                  <a:stCxn id="47" idx="2"/>
                  <a:endCxn id="45" idx="1"/>
                </p:cNvCxnSpPr>
                <p:nvPr/>
              </p:nvCxnSpPr>
              <p:spPr>
                <a:xfrm flipH="1">
                  <a:off x="5875905" y="3355848"/>
                  <a:ext cx="295556" cy="295555"/>
                </a:xfrm>
                <a:prstGeom prst="straightConnector1">
                  <a:avLst/>
                </a:prstGeom>
                <a:ln w="12700"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4" name="Diff">
            <a:extLst>
              <a:ext uri="{FF2B5EF4-FFF2-40B4-BE49-F238E27FC236}">
                <a16:creationId xmlns:a16="http://schemas.microsoft.com/office/drawing/2014/main" id="{7BC5C247-6193-485B-BF48-03720F709A0F}"/>
              </a:ext>
            </a:extLst>
          </p:cNvPr>
          <p:cNvGrpSpPr/>
          <p:nvPr/>
        </p:nvGrpSpPr>
        <p:grpSpPr>
          <a:xfrm>
            <a:off x="2717379" y="3131917"/>
            <a:ext cx="556884" cy="1751478"/>
            <a:chOff x="1087531" y="2794666"/>
            <a:chExt cx="556884" cy="1751478"/>
          </a:xfrm>
        </p:grpSpPr>
        <p:sp>
          <p:nvSpPr>
            <p:cNvPr id="55" name="Label">
              <a:extLst>
                <a:ext uri="{FF2B5EF4-FFF2-40B4-BE49-F238E27FC236}">
                  <a16:creationId xmlns:a16="http://schemas.microsoft.com/office/drawing/2014/main" id="{EB314FA4-1AE3-4CB4-967A-33C56A50C84E}"/>
                </a:ext>
              </a:extLst>
            </p:cNvPr>
            <p:cNvSpPr txBox="1"/>
            <p:nvPr/>
          </p:nvSpPr>
          <p:spPr>
            <a:xfrm>
              <a:off x="1087531" y="3363856"/>
              <a:ext cx="556884" cy="553998"/>
            </a:xfrm>
            <a:prstGeom prst="rect">
              <a:avLst/>
            </a:prstGeom>
            <a:noFill/>
          </p:spPr>
          <p:txBody>
            <a:bodyPr wrap="none" lIns="182880" tIns="91440" rIns="182880" bIns="91440" rtlCol="0" anchor="ctr">
              <a:spAutoFit/>
            </a:bodyPr>
            <a:lstStyle/>
            <a:p>
              <a:pPr algn="ctr"/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56" name="Connector">
              <a:extLst>
                <a:ext uri="{FF2B5EF4-FFF2-40B4-BE49-F238E27FC236}">
                  <a16:creationId xmlns:a16="http://schemas.microsoft.com/office/drawing/2014/main" id="{679DDDA3-AC70-4F4F-8818-83700490344F}"/>
                </a:ext>
              </a:extLst>
            </p:cNvPr>
            <p:cNvCxnSpPr>
              <a:cxnSpLocks/>
              <a:stCxn id="9" idx="2"/>
              <a:endCxn id="33" idx="0"/>
            </p:cNvCxnSpPr>
            <p:nvPr/>
          </p:nvCxnSpPr>
          <p:spPr>
            <a:xfrm>
              <a:off x="1087531" y="2794666"/>
              <a:ext cx="9146" cy="175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7" name="Connector Delta-B">
            <a:extLst>
              <a:ext uri="{FF2B5EF4-FFF2-40B4-BE49-F238E27FC236}">
                <a16:creationId xmlns:a16="http://schemas.microsoft.com/office/drawing/2014/main" id="{A3D9FAD1-9AFF-46AE-A955-418DDE417D1C}"/>
              </a:ext>
            </a:extLst>
          </p:cNvPr>
          <p:cNvCxnSpPr>
            <a:cxnSpLocks/>
            <a:stCxn id="55" idx="3"/>
            <a:endCxn id="60" idx="1"/>
          </p:cNvCxnSpPr>
          <p:nvPr/>
        </p:nvCxnSpPr>
        <p:spPr>
          <a:xfrm>
            <a:off x="3274263" y="3978106"/>
            <a:ext cx="2338439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NB Old">
            <a:extLst>
              <a:ext uri="{FF2B5EF4-FFF2-40B4-BE49-F238E27FC236}">
                <a16:creationId xmlns:a16="http://schemas.microsoft.com/office/drawing/2014/main" id="{D2262763-85B8-4AAE-A9A9-35A5EAE205BE}"/>
              </a:ext>
            </a:extLst>
          </p:cNvPr>
          <p:cNvCxnSpPr>
            <a:cxnSpLocks/>
            <a:stCxn id="16" idx="1"/>
            <a:endCxn id="60" idx="0"/>
          </p:cNvCxnSpPr>
          <p:nvPr/>
        </p:nvCxnSpPr>
        <p:spPr>
          <a:xfrm flipH="1">
            <a:off x="5952754" y="3175443"/>
            <a:ext cx="358" cy="44454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NB New">
            <a:extLst>
              <a:ext uri="{FF2B5EF4-FFF2-40B4-BE49-F238E27FC236}">
                <a16:creationId xmlns:a16="http://schemas.microsoft.com/office/drawing/2014/main" id="{A87A7FE6-19D1-4556-BDF1-EBFDC6201210}"/>
              </a:ext>
            </a:extLst>
          </p:cNvPr>
          <p:cNvCxnSpPr>
            <a:cxnSpLocks/>
            <a:stCxn id="40" idx="3"/>
            <a:endCxn id="60" idx="2"/>
          </p:cNvCxnSpPr>
          <p:nvPr/>
        </p:nvCxnSpPr>
        <p:spPr>
          <a:xfrm flipH="1" flipV="1">
            <a:off x="5952754" y="4336228"/>
            <a:ext cx="359" cy="54716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Blender">
            <a:extLst>
              <a:ext uri="{FF2B5EF4-FFF2-40B4-BE49-F238E27FC236}">
                <a16:creationId xmlns:a16="http://schemas.microsoft.com/office/drawing/2014/main" id="{061EC8BE-081D-443D-A9DA-42CC62042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2702" y="3619983"/>
            <a:ext cx="680104" cy="716245"/>
          </a:xfrm>
          <a:prstGeom prst="rect">
            <a:avLst/>
          </a:prstGeom>
        </p:spPr>
      </p:pic>
      <p:cxnSp>
        <p:nvCxnSpPr>
          <p:cNvPr id="61" name="Connector BI">
            <a:extLst>
              <a:ext uri="{FF2B5EF4-FFF2-40B4-BE49-F238E27FC236}">
                <a16:creationId xmlns:a16="http://schemas.microsoft.com/office/drawing/2014/main" id="{B4AC5DCD-09FF-4E2F-870F-35BAD51225C3}"/>
              </a:ext>
            </a:extLst>
          </p:cNvPr>
          <p:cNvCxnSpPr>
            <a:cxnSpLocks/>
            <a:stCxn id="60" idx="3"/>
            <a:endCxn id="63" idx="1"/>
          </p:cNvCxnSpPr>
          <p:nvPr/>
        </p:nvCxnSpPr>
        <p:spPr>
          <a:xfrm>
            <a:off x="6292806" y="3978106"/>
            <a:ext cx="750294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ircle">
            <a:extLst>
              <a:ext uri="{FF2B5EF4-FFF2-40B4-BE49-F238E27FC236}">
                <a16:creationId xmlns:a16="http://schemas.microsoft.com/office/drawing/2014/main" id="{05582BC4-D33E-4943-B7A4-9749B085F7BE}"/>
              </a:ext>
            </a:extLst>
          </p:cNvPr>
          <p:cNvSpPr/>
          <p:nvPr/>
        </p:nvSpPr>
        <p:spPr>
          <a:xfrm>
            <a:off x="7946136" y="2843784"/>
            <a:ext cx="1936504" cy="1938528"/>
          </a:xfrm>
          <a:prstGeom prst="ellips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nference">
            <a:extLst>
              <a:ext uri="{FF2B5EF4-FFF2-40B4-BE49-F238E27FC236}">
                <a16:creationId xmlns:a16="http://schemas.microsoft.com/office/drawing/2014/main" id="{C5756AB8-D96D-49D1-880A-2A9F0979F567}"/>
              </a:ext>
            </a:extLst>
          </p:cNvPr>
          <p:cNvSpPr txBox="1">
            <a:spLocks noChangeAspect="1"/>
          </p:cNvSpPr>
          <p:nvPr/>
        </p:nvSpPr>
        <p:spPr>
          <a:xfrm>
            <a:off x="7043100" y="3648922"/>
            <a:ext cx="1420368" cy="6583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Marginal Inference</a:t>
            </a:r>
          </a:p>
        </p:txBody>
      </p:sp>
      <p:sp>
        <p:nvSpPr>
          <p:cNvPr id="64" name="Connector IR New">
            <a:extLst>
              <a:ext uri="{FF2B5EF4-FFF2-40B4-BE49-F238E27FC236}">
                <a16:creationId xmlns:a16="http://schemas.microsoft.com/office/drawing/2014/main" id="{D96C5253-24A8-456E-9B74-8AACA62ED50E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6811490"/>
              <a:gd name="adj2" fmla="val 8614667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Ranked Alarms New">
            <a:extLst>
              <a:ext uri="{FF2B5EF4-FFF2-40B4-BE49-F238E27FC236}">
                <a16:creationId xmlns:a16="http://schemas.microsoft.com/office/drawing/2014/main" id="{E6B50E82-5088-464D-8497-5E183322B860}"/>
              </a:ext>
            </a:extLst>
          </p:cNvPr>
          <p:cNvGrpSpPr/>
          <p:nvPr/>
        </p:nvGrpSpPr>
        <p:grpSpPr>
          <a:xfrm>
            <a:off x="8538908" y="4459224"/>
            <a:ext cx="756276" cy="1206379"/>
            <a:chOff x="7234320" y="2892370"/>
            <a:chExt cx="756276" cy="1206379"/>
          </a:xfrm>
        </p:grpSpPr>
        <p:sp>
          <p:nvSpPr>
            <p:cNvPr id="66" name="Label">
              <a:extLst>
                <a:ext uri="{FF2B5EF4-FFF2-40B4-BE49-F238E27FC236}">
                  <a16:creationId xmlns:a16="http://schemas.microsoft.com/office/drawing/2014/main" id="{FAE6B06F-B0E8-480F-9923-4E2DF2054799}"/>
                </a:ext>
              </a:extLst>
            </p:cNvPr>
            <p:cNvSpPr txBox="1"/>
            <p:nvPr/>
          </p:nvSpPr>
          <p:spPr>
            <a:xfrm>
              <a:off x="7234320" y="3575529"/>
              <a:ext cx="7562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Ranked alarms</a:t>
              </a:r>
            </a:p>
          </p:txBody>
        </p:sp>
        <p:sp>
          <p:nvSpPr>
            <p:cNvPr id="67" name="Icon">
              <a:extLst>
                <a:ext uri="{FF2B5EF4-FFF2-40B4-BE49-F238E27FC236}">
                  <a16:creationId xmlns:a16="http://schemas.microsoft.com/office/drawing/2014/main" id="{CE3CDD5D-791E-4D42-8718-63F9A97328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80947" y="2892370"/>
              <a:ext cx="663023" cy="68580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68" name="Connector RP New">
            <a:extLst>
              <a:ext uri="{FF2B5EF4-FFF2-40B4-BE49-F238E27FC236}">
                <a16:creationId xmlns:a16="http://schemas.microsoft.com/office/drawing/2014/main" id="{00199E3F-6845-4565-97EF-277A1468716D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981056"/>
              <a:gd name="adj2" fmla="val 4027020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Programmer">
            <a:extLst>
              <a:ext uri="{FF2B5EF4-FFF2-40B4-BE49-F238E27FC236}">
                <a16:creationId xmlns:a16="http://schemas.microsoft.com/office/drawing/2014/main" id="{D4B60FAB-5F30-4E56-9D48-3F31C9BEF6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67" y="3631228"/>
            <a:ext cx="658368" cy="658368"/>
          </a:xfrm>
          <a:prstGeom prst="rect">
            <a:avLst/>
          </a:prstGeom>
        </p:spPr>
      </p:pic>
      <p:sp>
        <p:nvSpPr>
          <p:cNvPr id="70" name="Connector PF New">
            <a:extLst>
              <a:ext uri="{FF2B5EF4-FFF2-40B4-BE49-F238E27FC236}">
                <a16:creationId xmlns:a16="http://schemas.microsoft.com/office/drawing/2014/main" id="{17CAA39B-380E-47CD-B886-7FCF524E933C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7655768"/>
              <a:gd name="adj2" fmla="val 20896360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eedback New">
            <a:extLst>
              <a:ext uri="{FF2B5EF4-FFF2-40B4-BE49-F238E27FC236}">
                <a16:creationId xmlns:a16="http://schemas.microsoft.com/office/drawing/2014/main" id="{F371897A-EAC6-407A-BD89-77C12B21887E}"/>
              </a:ext>
            </a:extLst>
          </p:cNvPr>
          <p:cNvSpPr>
            <a:spLocks/>
          </p:cNvSpPr>
          <p:nvPr/>
        </p:nvSpPr>
        <p:spPr>
          <a:xfrm>
            <a:off x="8581993" y="2557271"/>
            <a:ext cx="685800" cy="685800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45720" rIns="0" rtlCol="0" anchor="ctr"/>
          <a:lstStyle/>
          <a:p>
            <a:r>
              <a:rPr lang="en-US" sz="1050" dirty="0">
                <a:solidFill>
                  <a:schemeClr val="accent6"/>
                </a:solidFill>
              </a:rPr>
              <a:t>✔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  <a:p>
            <a:r>
              <a:rPr lang="en-US" sz="1050" dirty="0">
                <a:solidFill>
                  <a:srgbClr val="C00000"/>
                </a:solidFill>
              </a:rPr>
              <a:t>✘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  <a:p>
            <a:r>
              <a:rPr lang="en-US" sz="1050" dirty="0">
                <a:solidFill>
                  <a:srgbClr val="C00000"/>
                </a:solidFill>
              </a:rPr>
              <a:t>✘</a:t>
            </a:r>
            <a:r>
              <a:rPr lang="en-US" sz="1050" dirty="0"/>
              <a:t> </a:t>
            </a:r>
            <a:r>
              <a:rPr lang="en-US" sz="105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72" name="Connector FI New">
            <a:extLst>
              <a:ext uri="{FF2B5EF4-FFF2-40B4-BE49-F238E27FC236}">
                <a16:creationId xmlns:a16="http://schemas.microsoft.com/office/drawing/2014/main" id="{C56880A6-378F-405B-8D7B-01465C77C695}"/>
              </a:ext>
            </a:extLst>
          </p:cNvPr>
          <p:cNvSpPr/>
          <p:nvPr/>
        </p:nvSpPr>
        <p:spPr>
          <a:xfrm>
            <a:off x="7944548" y="2840735"/>
            <a:ext cx="1938528" cy="1938528"/>
          </a:xfrm>
          <a:prstGeom prst="arc">
            <a:avLst>
              <a:gd name="adj1" fmla="val 11573733"/>
              <a:gd name="adj2" fmla="val 14825466"/>
            </a:avLst>
          </a:prstGeom>
          <a:ln w="38100">
            <a:head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Bingo Citation">
            <a:extLst>
              <a:ext uri="{FF2B5EF4-FFF2-40B4-BE49-F238E27FC236}">
                <a16:creationId xmlns:a16="http://schemas.microsoft.com/office/drawing/2014/main" id="{B5544193-018F-4D35-8592-0117C4A54232}"/>
              </a:ext>
            </a:extLst>
          </p:cNvPr>
          <p:cNvGrpSpPr/>
          <p:nvPr/>
        </p:nvGrpSpPr>
        <p:grpSpPr>
          <a:xfrm>
            <a:off x="7363333" y="5704429"/>
            <a:ext cx="3200400" cy="516599"/>
            <a:chOff x="7363333" y="5704429"/>
            <a:chExt cx="3200400" cy="516599"/>
          </a:xfrm>
        </p:grpSpPr>
        <p:sp>
          <p:nvSpPr>
            <p:cNvPr id="74" name="Label">
              <a:extLst>
                <a:ext uri="{FF2B5EF4-FFF2-40B4-BE49-F238E27FC236}">
                  <a16:creationId xmlns:a16="http://schemas.microsoft.com/office/drawing/2014/main" id="{68BDB195-AA92-43BA-A413-AB0A80BAF5E4}"/>
                </a:ext>
              </a:extLst>
            </p:cNvPr>
            <p:cNvSpPr txBox="1"/>
            <p:nvPr/>
          </p:nvSpPr>
          <p:spPr>
            <a:xfrm>
              <a:off x="7363333" y="5913251"/>
              <a:ext cx="32004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/>
                <a:t>Bingo</a:t>
              </a:r>
              <a:r>
                <a:rPr lang="en-US" sz="1400" dirty="0"/>
                <a:t> (PLDI 2018)</a:t>
              </a:r>
            </a:p>
          </p:txBody>
        </p:sp>
        <p:sp>
          <p:nvSpPr>
            <p:cNvPr id="75" name="Brace">
              <a:extLst>
                <a:ext uri="{FF2B5EF4-FFF2-40B4-BE49-F238E27FC236}">
                  <a16:creationId xmlns:a16="http://schemas.microsoft.com/office/drawing/2014/main" id="{01D7FF8F-9AE8-4DD7-B3C7-A2D3F3E18E1B}"/>
                </a:ext>
              </a:extLst>
            </p:cNvPr>
            <p:cNvSpPr/>
            <p:nvPr/>
          </p:nvSpPr>
          <p:spPr>
            <a:xfrm rot="5400000">
              <a:off x="8894953" y="4754591"/>
              <a:ext cx="137160" cy="2036835"/>
            </a:xfrm>
            <a:prstGeom prst="rightBrac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6" name="Connector NF Old">
            <a:extLst>
              <a:ext uri="{FF2B5EF4-FFF2-40B4-BE49-F238E27FC236}">
                <a16:creationId xmlns:a16="http://schemas.microsoft.com/office/drawing/2014/main" id="{C4C2B96D-C3DB-4545-859C-29E00FD4F08E}"/>
              </a:ext>
            </a:extLst>
          </p:cNvPr>
          <p:cNvCxnSpPr>
            <a:stCxn id="16" idx="0"/>
            <a:endCxn id="79" idx="2"/>
          </p:cNvCxnSpPr>
          <p:nvPr/>
        </p:nvCxnSpPr>
        <p:spPr>
          <a:xfrm flipV="1">
            <a:off x="6282296" y="2846258"/>
            <a:ext cx="760804" cy="1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77" name="Feedback Old">
            <a:extLst>
              <a:ext uri="{FF2B5EF4-FFF2-40B4-BE49-F238E27FC236}">
                <a16:creationId xmlns:a16="http://schemas.microsoft.com/office/drawing/2014/main" id="{A3881BAF-A5EE-4B6C-80C7-A0B46C526B8E}"/>
              </a:ext>
            </a:extLst>
          </p:cNvPr>
          <p:cNvGrpSpPr/>
          <p:nvPr/>
        </p:nvGrpSpPr>
        <p:grpSpPr>
          <a:xfrm>
            <a:off x="6653682" y="1989286"/>
            <a:ext cx="1437203" cy="1186156"/>
            <a:chOff x="5329277" y="1127454"/>
            <a:chExt cx="1437203" cy="1186156"/>
          </a:xfrm>
        </p:grpSpPr>
        <p:sp>
          <p:nvSpPr>
            <p:cNvPr id="78" name="Label">
              <a:extLst>
                <a:ext uri="{FF2B5EF4-FFF2-40B4-BE49-F238E27FC236}">
                  <a16:creationId xmlns:a16="http://schemas.microsoft.com/office/drawing/2014/main" id="{F2EC4F49-6A71-4D34-9065-7BD18E61EBEB}"/>
                </a:ext>
              </a:extLst>
            </p:cNvPr>
            <p:cNvSpPr txBox="1"/>
            <p:nvPr/>
          </p:nvSpPr>
          <p:spPr>
            <a:xfrm>
              <a:off x="5329277" y="1127454"/>
              <a:ext cx="14372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Partially labelled alarms</a:t>
              </a:r>
            </a:p>
          </p:txBody>
        </p:sp>
        <p:sp>
          <p:nvSpPr>
            <p:cNvPr id="79" name="Icon">
              <a:extLst>
                <a:ext uri="{FF2B5EF4-FFF2-40B4-BE49-F238E27FC236}">
                  <a16:creationId xmlns:a16="http://schemas.microsoft.com/office/drawing/2014/main" id="{BA7DB84C-37F5-4DB2-BBCB-C87A752A8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8695" y="1655242"/>
              <a:ext cx="658368" cy="658368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r>
                <a:rPr lang="en-US" sz="1050" dirty="0">
                  <a:solidFill>
                    <a:srgbClr val="C00000"/>
                  </a:solidFill>
                </a:rPr>
                <a:t> </a:t>
              </a:r>
              <a:r>
                <a:rPr lang="en-US" sz="1600" b="1" dirty="0">
                  <a:solidFill>
                    <a:schemeClr val="tx1"/>
                  </a:solidFill>
                </a:rPr>
                <a:t>?</a:t>
              </a:r>
              <a:r>
                <a:rPr lang="en-US" sz="1050" b="1" dirty="0">
                  <a:solidFill>
                    <a:schemeClr val="tx1"/>
                  </a:solidFill>
                </a:rPr>
                <a:t> </a:t>
              </a:r>
              <a:r>
                <a:rPr lang="en-US" sz="1050" dirty="0"/>
                <a:t>   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rgbClr val="C00000"/>
                  </a:solidFill>
                </a:rPr>
                <a:t>✘</a:t>
              </a:r>
              <a:r>
                <a:rPr lang="en-US" sz="1050" dirty="0"/>
                <a:t>   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chemeClr val="accent6"/>
                  </a:solidFill>
                </a:rPr>
                <a:t>✔</a:t>
              </a:r>
              <a:r>
                <a:rPr lang="en-US" sz="1050" dirty="0"/>
                <a:t> 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80" name="Connector FI Old">
            <a:extLst>
              <a:ext uri="{FF2B5EF4-FFF2-40B4-BE49-F238E27FC236}">
                <a16:creationId xmlns:a16="http://schemas.microsoft.com/office/drawing/2014/main" id="{9B5659EE-2D41-4440-9E47-414A44E671F2}"/>
              </a:ext>
            </a:extLst>
          </p:cNvPr>
          <p:cNvCxnSpPr>
            <a:cxnSpLocks/>
            <a:stCxn id="79" idx="1"/>
          </p:cNvCxnSpPr>
          <p:nvPr/>
        </p:nvCxnSpPr>
        <p:spPr>
          <a:xfrm>
            <a:off x="7372284" y="3175442"/>
            <a:ext cx="0" cy="473480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83" name="Provenance">
            <a:extLst>
              <a:ext uri="{FF2B5EF4-FFF2-40B4-BE49-F238E27FC236}">
                <a16:creationId xmlns:a16="http://schemas.microsoft.com/office/drawing/2014/main" id="{E4C75C46-834C-47F6-A9FE-D8BCDB68EDA0}"/>
              </a:ext>
            </a:extLst>
          </p:cNvPr>
          <p:cNvGrpSpPr/>
          <p:nvPr/>
        </p:nvGrpSpPr>
        <p:grpSpPr>
          <a:xfrm>
            <a:off x="5363552" y="1825625"/>
            <a:ext cx="5465592" cy="4350866"/>
            <a:chOff x="5363552" y="1825625"/>
            <a:chExt cx="5465592" cy="4350866"/>
          </a:xfrm>
        </p:grpSpPr>
        <p:sp>
          <p:nvSpPr>
            <p:cNvPr id="82" name="Speech Bubble">
              <a:extLst>
                <a:ext uri="{FF2B5EF4-FFF2-40B4-BE49-F238E27FC236}">
                  <a16:creationId xmlns:a16="http://schemas.microsoft.com/office/drawing/2014/main" id="{6ADDEAE8-308B-45FB-B60E-6CF394C8FD1A}"/>
                </a:ext>
              </a:extLst>
            </p:cNvPr>
            <p:cNvSpPr/>
            <p:nvPr/>
          </p:nvSpPr>
          <p:spPr>
            <a:xfrm>
              <a:off x="7020642" y="3407536"/>
              <a:ext cx="3808502" cy="1182737"/>
            </a:xfrm>
            <a:prstGeom prst="wedgeRectCallout">
              <a:avLst>
                <a:gd name="adj1" fmla="val -60849"/>
                <a:gd name="adj2" fmla="val -886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pPr algn="ctr"/>
              <a:r>
                <a:rPr lang="en-US" sz="2000" b="1" i="1" dirty="0"/>
                <a:t>“Explanations”</a:t>
              </a:r>
              <a:r>
                <a:rPr lang="en-US" sz="2000" dirty="0"/>
                <a:t> obtained by instrumenting the analysis</a:t>
              </a:r>
            </a:p>
          </p:txBody>
        </p:sp>
        <p:sp>
          <p:nvSpPr>
            <p:cNvPr id="3" name="Highlight">
              <a:extLst>
                <a:ext uri="{FF2B5EF4-FFF2-40B4-BE49-F238E27FC236}">
                  <a16:creationId xmlns:a16="http://schemas.microsoft.com/office/drawing/2014/main" id="{9D028E3F-4E99-43EE-ADE0-80F6782F945C}"/>
                </a:ext>
              </a:extLst>
            </p:cNvPr>
            <p:cNvSpPr/>
            <p:nvPr/>
          </p:nvSpPr>
          <p:spPr>
            <a:xfrm>
              <a:off x="5363552" y="1825625"/>
              <a:ext cx="1112882" cy="4350866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2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8" grpId="0" animBg="1"/>
      <p:bldP spid="70" grpId="0" animBg="1"/>
      <p:bldP spid="71" grpId="0" animBg="1"/>
      <p:bldP spid="7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60A12DA-7D48-440C-8CA9-5C39B0F0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Prioritizing Alarms with Changed Provenance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16A88F-A10F-40DE-A506-E8DDE6E8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13</a:t>
            </a:fld>
            <a:endParaRPr lang="en-US"/>
          </a:p>
        </p:txBody>
      </p:sp>
      <p:sp>
        <p:nvSpPr>
          <p:cNvPr id="35" name="Solution">
            <a:extLst>
              <a:ext uri="{FF2B5EF4-FFF2-40B4-BE49-F238E27FC236}">
                <a16:creationId xmlns:a16="http://schemas.microsoft.com/office/drawing/2014/main" id="{0645744A-B9D7-43B8-AEE8-7144222965B9}"/>
              </a:ext>
            </a:extLst>
          </p:cNvPr>
          <p:cNvSpPr txBox="1">
            <a:spLocks/>
          </p:cNvSpPr>
          <p:nvPr/>
        </p:nvSpPr>
        <p:spPr>
          <a:xfrm>
            <a:off x="2075688" y="1825625"/>
            <a:ext cx="8031163" cy="104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Solution:</a:t>
            </a:r>
            <a:r>
              <a:rPr lang="en-US"/>
              <a:t> Consider full </a:t>
            </a:r>
            <a:r>
              <a:rPr lang="en-US" b="1" i="1"/>
              <a:t>“alarm provenance”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Solution:</a:t>
            </a:r>
            <a:r>
              <a:rPr lang="en-US"/>
              <a:t> Prioritize  alarms with new derivation trees</a:t>
            </a:r>
            <a:endParaRPr lang="en-US" dirty="0"/>
          </a:p>
        </p:txBody>
      </p:sp>
      <p:grpSp>
        <p:nvGrpSpPr>
          <p:cNvPr id="66" name="Common Derivation">
            <a:extLst>
              <a:ext uri="{FF2B5EF4-FFF2-40B4-BE49-F238E27FC236}">
                <a16:creationId xmlns:a16="http://schemas.microsoft.com/office/drawing/2014/main" id="{DAD58540-F15B-4C78-A7C5-BE49F06ACC29}"/>
              </a:ext>
            </a:extLst>
          </p:cNvPr>
          <p:cNvGrpSpPr/>
          <p:nvPr/>
        </p:nvGrpSpPr>
        <p:grpSpPr>
          <a:xfrm>
            <a:off x="838199" y="3071719"/>
            <a:ext cx="3452315" cy="2905312"/>
            <a:chOff x="756211" y="3100260"/>
            <a:chExt cx="3452315" cy="2905312"/>
          </a:xfrm>
        </p:grpSpPr>
        <p:sp>
          <p:nvSpPr>
            <p:cNvPr id="67" name="E_N2_N3">
              <a:extLst>
                <a:ext uri="{FF2B5EF4-FFF2-40B4-BE49-F238E27FC236}">
                  <a16:creationId xmlns:a16="http://schemas.microsoft.com/office/drawing/2014/main" id="{5F561F40-889D-4B16-B76F-C264232A3FB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3100260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68" name="P_N2_N3">
              <a:extLst>
                <a:ext uri="{FF2B5EF4-FFF2-40B4-BE49-F238E27FC236}">
                  <a16:creationId xmlns:a16="http://schemas.microsoft.com/office/drawing/2014/main" id="{D378B213-92DD-401D-9670-B25E7AD726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69" name="E_N3_N6">
              <a:extLst>
                <a:ext uri="{FF2B5EF4-FFF2-40B4-BE49-F238E27FC236}">
                  <a16:creationId xmlns:a16="http://schemas.microsoft.com/office/drawing/2014/main" id="{EBF13451-1273-4CC1-AE9A-97B303A2700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70" name="P_N2_N6">
              <a:extLst>
                <a:ext uri="{FF2B5EF4-FFF2-40B4-BE49-F238E27FC236}">
                  <a16:creationId xmlns:a16="http://schemas.microsoft.com/office/drawing/2014/main" id="{0990036A-663A-4B37-8E22-D8357A3E1EC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71" name="E_N6_N7">
              <a:extLst>
                <a:ext uri="{FF2B5EF4-FFF2-40B4-BE49-F238E27FC236}">
                  <a16:creationId xmlns:a16="http://schemas.microsoft.com/office/drawing/2014/main" id="{83FA41E6-90FC-4054-BE72-B1EA0996779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72" name="P_N2_N7">
              <a:extLst>
                <a:ext uri="{FF2B5EF4-FFF2-40B4-BE49-F238E27FC236}">
                  <a16:creationId xmlns:a16="http://schemas.microsoft.com/office/drawing/2014/main" id="{727CBE6A-14BD-4D74-B42C-227C4811A9E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73" name="E_N7_N9">
              <a:extLst>
                <a:ext uri="{FF2B5EF4-FFF2-40B4-BE49-F238E27FC236}">
                  <a16:creationId xmlns:a16="http://schemas.microsoft.com/office/drawing/2014/main" id="{4088CDAB-9678-4B09-9D35-45D9C43E17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4" name="P_N2_N9">
              <a:extLst>
                <a:ext uri="{FF2B5EF4-FFF2-40B4-BE49-F238E27FC236}">
                  <a16:creationId xmlns:a16="http://schemas.microsoft.com/office/drawing/2014/main" id="{CEE7602D-ABFC-4F88-A2F9-323B8D6A6A2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5" name="Src_N2">
              <a:extLst>
                <a:ext uri="{FF2B5EF4-FFF2-40B4-BE49-F238E27FC236}">
                  <a16:creationId xmlns:a16="http://schemas.microsoft.com/office/drawing/2014/main" id="{28289BD3-BE6D-41CD-9817-7638BF7920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err="1"/>
                <a:t>Src</a:t>
              </a:r>
              <a:r>
                <a:rPr lang="en-US" sz="1200" dirty="0"/>
                <a:t>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)</a:t>
              </a:r>
            </a:p>
          </p:txBody>
        </p:sp>
        <p:sp>
          <p:nvSpPr>
            <p:cNvPr id="76" name="Sink_N9">
              <a:extLst>
                <a:ext uri="{FF2B5EF4-FFF2-40B4-BE49-F238E27FC236}">
                  <a16:creationId xmlns:a16="http://schemas.microsoft.com/office/drawing/2014/main" id="{9C5D5B11-1135-4989-9B22-1A8E1FF5FA8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6976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Sink(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7" name="Alarm_N9">
              <a:extLst>
                <a:ext uri="{FF2B5EF4-FFF2-40B4-BE49-F238E27FC236}">
                  <a16:creationId xmlns:a16="http://schemas.microsoft.com/office/drawing/2014/main" id="{6EE58CA8-F845-41C9-B97C-A7E7CC013A5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5694678"/>
              <a:ext cx="971550" cy="31089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Alarm(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78" name="E23_P23">
              <a:extLst>
                <a:ext uri="{FF2B5EF4-FFF2-40B4-BE49-F238E27FC236}">
                  <a16:creationId xmlns:a16="http://schemas.microsoft.com/office/drawing/2014/main" id="{13F2D32B-A368-469C-81C3-786A2FDBDD72}"/>
                </a:ext>
              </a:extLst>
            </p:cNvPr>
            <p:cNvCxnSpPr>
              <a:stCxn id="67" idx="2"/>
              <a:endCxn id="68" idx="0"/>
            </p:cNvCxnSpPr>
            <p:nvPr/>
          </p:nvCxnSpPr>
          <p:spPr>
            <a:xfrm>
              <a:off x="1241986" y="3411154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23_P26">
              <a:extLst>
                <a:ext uri="{FF2B5EF4-FFF2-40B4-BE49-F238E27FC236}">
                  <a16:creationId xmlns:a16="http://schemas.microsoft.com/office/drawing/2014/main" id="{124516D7-3E4F-4A27-BF26-C2867EBEA2B6}"/>
                </a:ext>
              </a:extLst>
            </p:cNvPr>
            <p:cNvCxnSpPr>
              <a:cxnSpLocks/>
              <a:stCxn id="68" idx="2"/>
              <a:endCxn id="70" idx="0"/>
            </p:cNvCxnSpPr>
            <p:nvPr/>
          </p:nvCxnSpPr>
          <p:spPr>
            <a:xfrm>
              <a:off x="1241986" y="3930038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36_P26">
              <a:extLst>
                <a:ext uri="{FF2B5EF4-FFF2-40B4-BE49-F238E27FC236}">
                  <a16:creationId xmlns:a16="http://schemas.microsoft.com/office/drawing/2014/main" id="{5028E0A3-9C05-402A-93E9-DF87827BE943}"/>
                </a:ext>
              </a:extLst>
            </p:cNvPr>
            <p:cNvCxnSpPr>
              <a:cxnSpLocks/>
              <a:stCxn id="69" idx="2"/>
              <a:endCxn id="70" idx="0"/>
            </p:cNvCxnSpPr>
            <p:nvPr/>
          </p:nvCxnSpPr>
          <p:spPr>
            <a:xfrm flipH="1">
              <a:off x="1241986" y="3930038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26_P27">
              <a:extLst>
                <a:ext uri="{FF2B5EF4-FFF2-40B4-BE49-F238E27FC236}">
                  <a16:creationId xmlns:a16="http://schemas.microsoft.com/office/drawing/2014/main" id="{61838E4A-C5B8-4E0A-A4E8-18E352A84DFF}"/>
                </a:ext>
              </a:extLst>
            </p:cNvPr>
            <p:cNvCxnSpPr>
              <a:cxnSpLocks/>
              <a:stCxn id="70" idx="2"/>
              <a:endCxn id="72" idx="0"/>
            </p:cNvCxnSpPr>
            <p:nvPr/>
          </p:nvCxnSpPr>
          <p:spPr>
            <a:xfrm>
              <a:off x="1241986" y="4448922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67_P27">
              <a:extLst>
                <a:ext uri="{FF2B5EF4-FFF2-40B4-BE49-F238E27FC236}">
                  <a16:creationId xmlns:a16="http://schemas.microsoft.com/office/drawing/2014/main" id="{B4311751-8E9C-4504-8468-66413FF6BE66}"/>
                </a:ext>
              </a:extLst>
            </p:cNvPr>
            <p:cNvCxnSpPr>
              <a:cxnSpLocks/>
              <a:stCxn id="71" idx="2"/>
              <a:endCxn id="72" idx="0"/>
            </p:cNvCxnSpPr>
            <p:nvPr/>
          </p:nvCxnSpPr>
          <p:spPr>
            <a:xfrm flipH="1">
              <a:off x="1241986" y="4448922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P27_P29">
              <a:extLst>
                <a:ext uri="{FF2B5EF4-FFF2-40B4-BE49-F238E27FC236}">
                  <a16:creationId xmlns:a16="http://schemas.microsoft.com/office/drawing/2014/main" id="{120046B4-F640-422C-8D9C-A9709F328AEB}"/>
                </a:ext>
              </a:extLst>
            </p:cNvPr>
            <p:cNvCxnSpPr>
              <a:cxnSpLocks/>
              <a:stCxn id="72" idx="2"/>
              <a:endCxn id="74" idx="0"/>
            </p:cNvCxnSpPr>
            <p:nvPr/>
          </p:nvCxnSpPr>
          <p:spPr>
            <a:xfrm>
              <a:off x="1241986" y="4967806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79_P29">
              <a:extLst>
                <a:ext uri="{FF2B5EF4-FFF2-40B4-BE49-F238E27FC236}">
                  <a16:creationId xmlns:a16="http://schemas.microsoft.com/office/drawing/2014/main" id="{74E1BD9B-2701-4C7F-80DE-BFCF4EA5494A}"/>
                </a:ext>
              </a:extLst>
            </p:cNvPr>
            <p:cNvCxnSpPr>
              <a:cxnSpLocks/>
              <a:stCxn id="73" idx="2"/>
              <a:endCxn id="74" idx="0"/>
            </p:cNvCxnSpPr>
            <p:nvPr/>
          </p:nvCxnSpPr>
          <p:spPr>
            <a:xfrm flipH="1">
              <a:off x="1241986" y="4967806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P29_A9">
              <a:extLst>
                <a:ext uri="{FF2B5EF4-FFF2-40B4-BE49-F238E27FC236}">
                  <a16:creationId xmlns:a16="http://schemas.microsoft.com/office/drawing/2014/main" id="{B4CACC13-7EEE-4208-BDE6-A928464DC715}"/>
                </a:ext>
              </a:extLst>
            </p:cNvPr>
            <p:cNvCxnSpPr>
              <a:cxnSpLocks/>
              <a:stCxn id="74" idx="2"/>
              <a:endCxn id="77" idx="0"/>
            </p:cNvCxnSpPr>
            <p:nvPr/>
          </p:nvCxnSpPr>
          <p:spPr>
            <a:xfrm>
              <a:off x="1241986" y="5486690"/>
              <a:ext cx="1237181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rc2_A9">
              <a:extLst>
                <a:ext uri="{FF2B5EF4-FFF2-40B4-BE49-F238E27FC236}">
                  <a16:creationId xmlns:a16="http://schemas.microsoft.com/office/drawing/2014/main" id="{12D7F0AD-9971-4B2C-A579-C7F5C1C61092}"/>
                </a:ext>
              </a:extLst>
            </p:cNvPr>
            <p:cNvCxnSpPr>
              <a:cxnSpLocks/>
              <a:stCxn id="75" idx="2"/>
              <a:endCxn id="77" idx="0"/>
            </p:cNvCxnSpPr>
            <p:nvPr/>
          </p:nvCxnSpPr>
          <p:spPr>
            <a:xfrm>
              <a:off x="2479167" y="5486690"/>
              <a:ext cx="0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ink9_A9">
              <a:extLst>
                <a:ext uri="{FF2B5EF4-FFF2-40B4-BE49-F238E27FC236}">
                  <a16:creationId xmlns:a16="http://schemas.microsoft.com/office/drawing/2014/main" id="{AB1DE60F-595B-4803-8EFB-6F3F99106343}"/>
                </a:ext>
              </a:extLst>
            </p:cNvPr>
            <p:cNvCxnSpPr>
              <a:cxnSpLocks/>
              <a:stCxn id="76" idx="2"/>
              <a:endCxn id="77" idx="0"/>
            </p:cNvCxnSpPr>
            <p:nvPr/>
          </p:nvCxnSpPr>
          <p:spPr>
            <a:xfrm flipH="1">
              <a:off x="2479167" y="5486690"/>
              <a:ext cx="1243584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Clause Unzoomed">
            <a:extLst>
              <a:ext uri="{FF2B5EF4-FFF2-40B4-BE49-F238E27FC236}">
                <a16:creationId xmlns:a16="http://schemas.microsoft.com/office/drawing/2014/main" id="{F0525CA4-1D3C-478E-95AD-333CBA662272}"/>
              </a:ext>
            </a:extLst>
          </p:cNvPr>
          <p:cNvGrpSpPr/>
          <p:nvPr/>
        </p:nvGrpSpPr>
        <p:grpSpPr>
          <a:xfrm>
            <a:off x="833433" y="3585777"/>
            <a:ext cx="2208731" cy="829778"/>
            <a:chOff x="3318964" y="-2018581"/>
            <a:chExt cx="2208731" cy="829778"/>
          </a:xfrm>
        </p:grpSpPr>
        <p:sp>
          <p:nvSpPr>
            <p:cNvPr id="89" name="P_N2_N3">
              <a:extLst>
                <a:ext uri="{FF2B5EF4-FFF2-40B4-BE49-F238E27FC236}">
                  <a16:creationId xmlns:a16="http://schemas.microsoft.com/office/drawing/2014/main" id="{4C5A0FCD-9FA4-4185-8FF9-F8CD634F5F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18964" y="-2018581"/>
              <a:ext cx="971550" cy="31089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90" name="E_N3_N6">
              <a:extLst>
                <a:ext uri="{FF2B5EF4-FFF2-40B4-BE49-F238E27FC236}">
                  <a16:creationId xmlns:a16="http://schemas.microsoft.com/office/drawing/2014/main" id="{FDD20B8F-9A82-4289-AB06-482CBF55974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556145" y="-2018581"/>
              <a:ext cx="971550" cy="31089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91" name="P_N2_N6">
              <a:extLst>
                <a:ext uri="{FF2B5EF4-FFF2-40B4-BE49-F238E27FC236}">
                  <a16:creationId xmlns:a16="http://schemas.microsoft.com/office/drawing/2014/main" id="{A9636FFC-8288-4965-99F6-66C0B1DE9A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318964" y="-1499697"/>
              <a:ext cx="971550" cy="310894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92" name="P23_P26">
              <a:extLst>
                <a:ext uri="{FF2B5EF4-FFF2-40B4-BE49-F238E27FC236}">
                  <a16:creationId xmlns:a16="http://schemas.microsoft.com/office/drawing/2014/main" id="{93B309F4-708D-4FC3-BD3E-AE6AF36C9C56}"/>
                </a:ext>
              </a:extLst>
            </p:cNvPr>
            <p:cNvCxnSpPr>
              <a:cxnSpLocks/>
              <a:stCxn id="89" idx="2"/>
              <a:endCxn id="91" idx="0"/>
            </p:cNvCxnSpPr>
            <p:nvPr/>
          </p:nvCxnSpPr>
          <p:spPr>
            <a:xfrm>
              <a:off x="3804739" y="-1707687"/>
              <a:ext cx="0" cy="2079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36_P26">
              <a:extLst>
                <a:ext uri="{FF2B5EF4-FFF2-40B4-BE49-F238E27FC236}">
                  <a16:creationId xmlns:a16="http://schemas.microsoft.com/office/drawing/2014/main" id="{DDBA136D-C3A6-4372-8CF6-FD0A44F674FD}"/>
                </a:ext>
              </a:extLst>
            </p:cNvPr>
            <p:cNvCxnSpPr>
              <a:cxnSpLocks/>
              <a:stCxn id="90" idx="2"/>
              <a:endCxn id="91" idx="0"/>
            </p:cNvCxnSpPr>
            <p:nvPr/>
          </p:nvCxnSpPr>
          <p:spPr>
            <a:xfrm flipH="1">
              <a:off x="3804739" y="-1707687"/>
              <a:ext cx="1237181" cy="20799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Clause Zoomed">
            <a:extLst>
              <a:ext uri="{FF2B5EF4-FFF2-40B4-BE49-F238E27FC236}">
                <a16:creationId xmlns:a16="http://schemas.microsoft.com/office/drawing/2014/main" id="{115D0DD6-A7DC-4437-B46A-2EF96355B104}"/>
              </a:ext>
            </a:extLst>
          </p:cNvPr>
          <p:cNvGrpSpPr/>
          <p:nvPr/>
        </p:nvGrpSpPr>
        <p:grpSpPr>
          <a:xfrm>
            <a:off x="4733498" y="3063240"/>
            <a:ext cx="2715542" cy="2081804"/>
            <a:chOff x="5359105" y="3569112"/>
            <a:chExt cx="2715542" cy="2081804"/>
          </a:xfrm>
        </p:grpSpPr>
        <p:sp>
          <p:nvSpPr>
            <p:cNvPr id="58" name="Vanilla Clause Overlay">
              <a:extLst>
                <a:ext uri="{FF2B5EF4-FFF2-40B4-BE49-F238E27FC236}">
                  <a16:creationId xmlns:a16="http://schemas.microsoft.com/office/drawing/2014/main" id="{B3BDE492-0B49-4F0F-AB8B-074B4E0F82F6}"/>
                </a:ext>
              </a:extLst>
            </p:cNvPr>
            <p:cNvSpPr/>
            <p:nvPr/>
          </p:nvSpPr>
          <p:spPr>
            <a:xfrm>
              <a:off x="5359105" y="3569112"/>
              <a:ext cx="2715542" cy="2081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_N2_N3">
              <a:extLst>
                <a:ext uri="{FF2B5EF4-FFF2-40B4-BE49-F238E27FC236}">
                  <a16:creationId xmlns:a16="http://schemas.microsoft.com/office/drawing/2014/main" id="{4817A828-3580-4E48-A984-2031EF90BA2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70025" y="3676592"/>
              <a:ext cx="1188720" cy="380388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60" name="E_N3_N6">
              <a:extLst>
                <a:ext uri="{FF2B5EF4-FFF2-40B4-BE49-F238E27FC236}">
                  <a16:creationId xmlns:a16="http://schemas.microsoft.com/office/drawing/2014/main" id="{50EB0A61-BAB9-4591-A7F4-3E749150598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809164" y="3676592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edge(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sp>
          <p:nvSpPr>
            <p:cNvPr id="61" name="R">
              <a:extLst>
                <a:ext uri="{FF2B5EF4-FFF2-40B4-BE49-F238E27FC236}">
                  <a16:creationId xmlns:a16="http://schemas.microsoft.com/office/drawing/2014/main" id="{AFC869A4-8C75-4CC6-90A4-033F00496DD9}"/>
                </a:ext>
              </a:extLst>
            </p:cNvPr>
            <p:cNvSpPr txBox="1"/>
            <p:nvPr/>
          </p:nvSpPr>
          <p:spPr>
            <a:xfrm>
              <a:off x="6587119" y="445303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62" name="P_N2_N6">
              <a:extLst>
                <a:ext uri="{FF2B5EF4-FFF2-40B4-BE49-F238E27FC236}">
                  <a16:creationId xmlns:a16="http://schemas.microsoft.com/office/drawing/2014/main" id="{48893429-927E-4A6E-B479-00E5A01ACEC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39594" y="5157126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63" name="Connector PR">
              <a:extLst>
                <a:ext uri="{FF2B5EF4-FFF2-40B4-BE49-F238E27FC236}">
                  <a16:creationId xmlns:a16="http://schemas.microsoft.com/office/drawing/2014/main" id="{D00714B3-20BD-4603-95D5-176BFD18EB80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6064386" y="4056980"/>
              <a:ext cx="669569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 ER">
              <a:extLst>
                <a:ext uri="{FF2B5EF4-FFF2-40B4-BE49-F238E27FC236}">
                  <a16:creationId xmlns:a16="http://schemas.microsoft.com/office/drawing/2014/main" id="{D17B78AD-17B2-4489-8583-D81B7C70CFB8}"/>
                </a:ext>
              </a:extLst>
            </p:cNvPr>
            <p:cNvCxnSpPr>
              <a:cxnSpLocks/>
              <a:stCxn id="60" idx="2"/>
              <a:endCxn id="61" idx="0"/>
            </p:cNvCxnSpPr>
            <p:nvPr/>
          </p:nvCxnSpPr>
          <p:spPr>
            <a:xfrm flipH="1">
              <a:off x="6733954" y="4056980"/>
              <a:ext cx="669570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 RP">
              <a:extLst>
                <a:ext uri="{FF2B5EF4-FFF2-40B4-BE49-F238E27FC236}">
                  <a16:creationId xmlns:a16="http://schemas.microsoft.com/office/drawing/2014/main" id="{FDEEAC81-34E8-417C-8BF3-C899D20CC6B0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>
              <a:off x="6733954" y="4760816"/>
              <a:ext cx="0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E1A1C256-E0ED-478E-9F6B-56C0EA500472}"/>
                  </a:ext>
                </a:extLst>
              </p:cNvPr>
              <p:cNvSpPr/>
              <p:nvPr/>
            </p:nvSpPr>
            <p:spPr>
              <a:xfrm>
                <a:off x="7088556" y="4215384"/>
                <a:ext cx="4265245" cy="738664"/>
              </a:xfrm>
              <a:prstGeom prst="wedgeRectCallout">
                <a:avLst>
                  <a:gd name="adj1" fmla="val -67795"/>
                  <a:gd name="adj2" fmla="val -59175"/>
                </a:avLst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182880" tIns="91440" rIns="182880" bIns="91440" rtlCol="0" anchor="ctr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/>
                  <a:t>Inference rule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path(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 :- path(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), edge(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5" name="Speech Bubble: Rectangle 94">
                <a:extLst>
                  <a:ext uri="{FF2B5EF4-FFF2-40B4-BE49-F238E27FC236}">
                    <a16:creationId xmlns:a16="http://schemas.microsoft.com/office/drawing/2014/main" id="{E1A1C256-E0ED-478E-9F6B-56C0EA500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556" y="4215384"/>
                <a:ext cx="4265245" cy="738664"/>
              </a:xfrm>
              <a:prstGeom prst="wedgeRectCallout">
                <a:avLst>
                  <a:gd name="adj1" fmla="val -67795"/>
                  <a:gd name="adj2" fmla="val -59175"/>
                </a:avLst>
              </a:prstGeom>
              <a:blipFill>
                <a:blip r:embed="rId2"/>
                <a:stretch>
                  <a:fillRect b="-4348"/>
                </a:stretch>
              </a:blipFill>
              <a:ln w="190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44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60A12DA-7D48-440C-8CA9-5C39B0F0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Prioritizing Alarms with Changed Provenance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16A88F-A10F-40DE-A506-E8DDE6E8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14</a:t>
            </a:fld>
            <a:endParaRPr lang="en-US"/>
          </a:p>
        </p:txBody>
      </p:sp>
      <p:sp>
        <p:nvSpPr>
          <p:cNvPr id="35" name="Solution">
            <a:extLst>
              <a:ext uri="{FF2B5EF4-FFF2-40B4-BE49-F238E27FC236}">
                <a16:creationId xmlns:a16="http://schemas.microsoft.com/office/drawing/2014/main" id="{0645744A-B9D7-43B8-AEE8-7144222965B9}"/>
              </a:ext>
            </a:extLst>
          </p:cNvPr>
          <p:cNvSpPr txBox="1">
            <a:spLocks/>
          </p:cNvSpPr>
          <p:nvPr/>
        </p:nvSpPr>
        <p:spPr>
          <a:xfrm>
            <a:off x="2075688" y="1825625"/>
            <a:ext cx="8031163" cy="104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Solution:</a:t>
            </a:r>
            <a:r>
              <a:rPr lang="en-US"/>
              <a:t> Consider full </a:t>
            </a:r>
            <a:r>
              <a:rPr lang="en-US" b="1" i="1"/>
              <a:t>“alarm provenance”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Solution:</a:t>
            </a:r>
            <a:r>
              <a:rPr lang="en-US"/>
              <a:t> Prioritize  alarms with new derivation trees</a:t>
            </a:r>
            <a:endParaRPr lang="en-US" dirty="0"/>
          </a:p>
        </p:txBody>
      </p:sp>
      <p:grpSp>
        <p:nvGrpSpPr>
          <p:cNvPr id="88" name="Clause Zoomed">
            <a:extLst>
              <a:ext uri="{FF2B5EF4-FFF2-40B4-BE49-F238E27FC236}">
                <a16:creationId xmlns:a16="http://schemas.microsoft.com/office/drawing/2014/main" id="{115D0DD6-A7DC-4437-B46A-2EF96355B104}"/>
              </a:ext>
            </a:extLst>
          </p:cNvPr>
          <p:cNvGrpSpPr/>
          <p:nvPr/>
        </p:nvGrpSpPr>
        <p:grpSpPr>
          <a:xfrm>
            <a:off x="4733498" y="3063240"/>
            <a:ext cx="2715542" cy="2081804"/>
            <a:chOff x="5359105" y="3569112"/>
            <a:chExt cx="2715542" cy="2081804"/>
          </a:xfrm>
        </p:grpSpPr>
        <p:sp>
          <p:nvSpPr>
            <p:cNvPr id="58" name="Vanilla Clause Overlay">
              <a:extLst>
                <a:ext uri="{FF2B5EF4-FFF2-40B4-BE49-F238E27FC236}">
                  <a16:creationId xmlns:a16="http://schemas.microsoft.com/office/drawing/2014/main" id="{B3BDE492-0B49-4F0F-AB8B-074B4E0F82F6}"/>
                </a:ext>
              </a:extLst>
            </p:cNvPr>
            <p:cNvSpPr/>
            <p:nvPr/>
          </p:nvSpPr>
          <p:spPr>
            <a:xfrm>
              <a:off x="5359105" y="3569112"/>
              <a:ext cx="2715542" cy="2081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P_N2_N3">
              <a:extLst>
                <a:ext uri="{FF2B5EF4-FFF2-40B4-BE49-F238E27FC236}">
                  <a16:creationId xmlns:a16="http://schemas.microsoft.com/office/drawing/2014/main" id="{4817A828-3580-4E48-A984-2031EF90BA2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70025" y="3676592"/>
              <a:ext cx="1188720" cy="380388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60" name="E_N3_N6">
              <a:extLst>
                <a:ext uri="{FF2B5EF4-FFF2-40B4-BE49-F238E27FC236}">
                  <a16:creationId xmlns:a16="http://schemas.microsoft.com/office/drawing/2014/main" id="{50EB0A61-BAB9-4591-A7F4-3E749150598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809164" y="3676592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edge(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sp>
          <p:nvSpPr>
            <p:cNvPr id="61" name="R">
              <a:extLst>
                <a:ext uri="{FF2B5EF4-FFF2-40B4-BE49-F238E27FC236}">
                  <a16:creationId xmlns:a16="http://schemas.microsoft.com/office/drawing/2014/main" id="{AFC869A4-8C75-4CC6-90A4-033F00496DD9}"/>
                </a:ext>
              </a:extLst>
            </p:cNvPr>
            <p:cNvSpPr txBox="1"/>
            <p:nvPr/>
          </p:nvSpPr>
          <p:spPr>
            <a:xfrm>
              <a:off x="6587119" y="4453039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</a:p>
          </p:txBody>
        </p:sp>
        <p:sp>
          <p:nvSpPr>
            <p:cNvPr id="62" name="P_N2_N6">
              <a:extLst>
                <a:ext uri="{FF2B5EF4-FFF2-40B4-BE49-F238E27FC236}">
                  <a16:creationId xmlns:a16="http://schemas.microsoft.com/office/drawing/2014/main" id="{48893429-927E-4A6E-B479-00E5A01ACEC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139594" y="5157126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cxnSp>
          <p:nvCxnSpPr>
            <p:cNvPr id="63" name="Connector PR">
              <a:extLst>
                <a:ext uri="{FF2B5EF4-FFF2-40B4-BE49-F238E27FC236}">
                  <a16:creationId xmlns:a16="http://schemas.microsoft.com/office/drawing/2014/main" id="{D00714B3-20BD-4603-95D5-176BFD18EB80}"/>
                </a:ext>
              </a:extLst>
            </p:cNvPr>
            <p:cNvCxnSpPr>
              <a:stCxn id="59" idx="2"/>
              <a:endCxn id="61" idx="0"/>
            </p:cNvCxnSpPr>
            <p:nvPr/>
          </p:nvCxnSpPr>
          <p:spPr>
            <a:xfrm>
              <a:off x="6064386" y="4056980"/>
              <a:ext cx="669569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or ER">
              <a:extLst>
                <a:ext uri="{FF2B5EF4-FFF2-40B4-BE49-F238E27FC236}">
                  <a16:creationId xmlns:a16="http://schemas.microsoft.com/office/drawing/2014/main" id="{D17B78AD-17B2-4489-8583-D81B7C70CFB8}"/>
                </a:ext>
              </a:extLst>
            </p:cNvPr>
            <p:cNvCxnSpPr>
              <a:cxnSpLocks/>
              <a:stCxn id="60" idx="2"/>
              <a:endCxn id="61" idx="0"/>
            </p:cNvCxnSpPr>
            <p:nvPr/>
          </p:nvCxnSpPr>
          <p:spPr>
            <a:xfrm flipH="1">
              <a:off x="6733954" y="4056980"/>
              <a:ext cx="669570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or RP">
              <a:extLst>
                <a:ext uri="{FF2B5EF4-FFF2-40B4-BE49-F238E27FC236}">
                  <a16:creationId xmlns:a16="http://schemas.microsoft.com/office/drawing/2014/main" id="{FDEEAC81-34E8-417C-8BF3-C899D20CC6B0}"/>
                </a:ext>
              </a:extLst>
            </p:cNvPr>
            <p:cNvCxnSpPr>
              <a:cxnSpLocks/>
              <a:stCxn id="61" idx="2"/>
              <a:endCxn id="62" idx="0"/>
            </p:cNvCxnSpPr>
            <p:nvPr/>
          </p:nvCxnSpPr>
          <p:spPr>
            <a:xfrm>
              <a:off x="6733954" y="4760816"/>
              <a:ext cx="0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Pa_N2_N3">
            <a:extLst>
              <a:ext uri="{FF2B5EF4-FFF2-40B4-BE49-F238E27FC236}">
                <a16:creationId xmlns:a16="http://schemas.microsoft.com/office/drawing/2014/main" id="{2FF0F83B-6183-4475-BD6F-CBF6014BBA8D}"/>
              </a:ext>
            </a:extLst>
          </p:cNvPr>
          <p:cNvSpPr txBox="1">
            <a:spLocks noChangeAspect="1"/>
          </p:cNvSpPr>
          <p:nvPr/>
        </p:nvSpPr>
        <p:spPr>
          <a:xfrm>
            <a:off x="5096179" y="3172968"/>
            <a:ext cx="1188720" cy="38038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</a:t>
            </a:r>
            <a:r>
              <a:rPr lang="el-GR" sz="1400" baseline="-25000" dirty="0"/>
              <a:t>α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55" name="Pb_N2_N3">
            <a:extLst>
              <a:ext uri="{FF2B5EF4-FFF2-40B4-BE49-F238E27FC236}">
                <a16:creationId xmlns:a16="http://schemas.microsoft.com/office/drawing/2014/main" id="{18611554-DB6F-4CA0-82E0-FD0E232B0F5C}"/>
              </a:ext>
            </a:extLst>
          </p:cNvPr>
          <p:cNvSpPr txBox="1">
            <a:spLocks noChangeAspect="1"/>
          </p:cNvSpPr>
          <p:nvPr/>
        </p:nvSpPr>
        <p:spPr>
          <a:xfrm>
            <a:off x="6435318" y="3172968"/>
            <a:ext cx="1188720" cy="380388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</a:t>
            </a:r>
            <a:r>
              <a:rPr lang="el-GR" sz="1400" baseline="-25000" dirty="0"/>
              <a:t>β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)</a:t>
            </a:r>
          </a:p>
        </p:txBody>
      </p:sp>
      <p:sp>
        <p:nvSpPr>
          <p:cNvPr id="56" name="Ea_N3_N6">
            <a:extLst>
              <a:ext uri="{FF2B5EF4-FFF2-40B4-BE49-F238E27FC236}">
                <a16:creationId xmlns:a16="http://schemas.microsoft.com/office/drawing/2014/main" id="{8010E3BA-0411-4CD0-B409-8BAFC397151A}"/>
              </a:ext>
            </a:extLst>
          </p:cNvPr>
          <p:cNvSpPr txBox="1">
            <a:spLocks noChangeAspect="1"/>
          </p:cNvSpPr>
          <p:nvPr/>
        </p:nvSpPr>
        <p:spPr>
          <a:xfrm>
            <a:off x="7774457" y="3172968"/>
            <a:ext cx="1188720" cy="3803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</a:t>
            </a:r>
            <a:r>
              <a:rPr lang="el-GR" sz="1400" baseline="-25000" dirty="0"/>
              <a:t>α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sz="1400" dirty="0"/>
              <a:t>)</a:t>
            </a:r>
          </a:p>
        </p:txBody>
      </p:sp>
      <p:sp>
        <p:nvSpPr>
          <p:cNvPr id="57" name="Eb_N3_N6">
            <a:extLst>
              <a:ext uri="{FF2B5EF4-FFF2-40B4-BE49-F238E27FC236}">
                <a16:creationId xmlns:a16="http://schemas.microsoft.com/office/drawing/2014/main" id="{B1B64F6B-03F5-4C43-BA08-8398E75C6600}"/>
              </a:ext>
            </a:extLst>
          </p:cNvPr>
          <p:cNvSpPr txBox="1">
            <a:spLocks noChangeAspect="1"/>
          </p:cNvSpPr>
          <p:nvPr/>
        </p:nvSpPr>
        <p:spPr>
          <a:xfrm>
            <a:off x="9113596" y="3172968"/>
            <a:ext cx="1188720" cy="3803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edge</a:t>
            </a:r>
            <a:r>
              <a:rPr lang="el-GR" sz="1400" baseline="-25000" dirty="0"/>
              <a:t>β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sz="1400" dirty="0"/>
              <a:t>)</a:t>
            </a:r>
          </a:p>
        </p:txBody>
      </p:sp>
      <p:sp>
        <p:nvSpPr>
          <p:cNvPr id="96" name="Pa_N2_N6">
            <a:extLst>
              <a:ext uri="{FF2B5EF4-FFF2-40B4-BE49-F238E27FC236}">
                <a16:creationId xmlns:a16="http://schemas.microsoft.com/office/drawing/2014/main" id="{AB4D99D3-E583-4BE1-917A-681BF1F98D4D}"/>
              </a:ext>
            </a:extLst>
          </p:cNvPr>
          <p:cNvSpPr txBox="1">
            <a:spLocks noChangeAspect="1"/>
          </p:cNvSpPr>
          <p:nvPr/>
        </p:nvSpPr>
        <p:spPr>
          <a:xfrm>
            <a:off x="5766892" y="4653502"/>
            <a:ext cx="1188720" cy="3803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</a:t>
            </a:r>
            <a:r>
              <a:rPr lang="el-GR" sz="1400" baseline="-25000" dirty="0"/>
              <a:t>α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sz="1400" dirty="0"/>
              <a:t>)</a:t>
            </a:r>
          </a:p>
        </p:txBody>
      </p:sp>
      <p:sp>
        <p:nvSpPr>
          <p:cNvPr id="97" name="Pb_N2_N6">
            <a:extLst>
              <a:ext uri="{FF2B5EF4-FFF2-40B4-BE49-F238E27FC236}">
                <a16:creationId xmlns:a16="http://schemas.microsoft.com/office/drawing/2014/main" id="{513A2CAE-0EE9-4EE8-B4BE-A3F4AFB7548B}"/>
              </a:ext>
            </a:extLst>
          </p:cNvPr>
          <p:cNvSpPr txBox="1">
            <a:spLocks noChangeAspect="1"/>
          </p:cNvSpPr>
          <p:nvPr/>
        </p:nvSpPr>
        <p:spPr>
          <a:xfrm>
            <a:off x="7553672" y="4653502"/>
            <a:ext cx="1188720" cy="38038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path</a:t>
            </a:r>
            <a:r>
              <a:rPr lang="el-GR" sz="1400" baseline="-25000" dirty="0"/>
              <a:t>β</a:t>
            </a:r>
            <a:r>
              <a:rPr lang="en-US" sz="1400" dirty="0"/>
              <a:t>(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400" dirty="0"/>
              <a:t>, </a:t>
            </a:r>
            <a:r>
              <a:rPr lang="en-US" altLang="en-US" sz="14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4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sz="1400" dirty="0"/>
              <a:t>)</a:t>
            </a:r>
          </a:p>
        </p:txBody>
      </p:sp>
      <p:grpSp>
        <p:nvGrpSpPr>
          <p:cNvPr id="98" name="Clause Raa">
            <a:extLst>
              <a:ext uri="{FF2B5EF4-FFF2-40B4-BE49-F238E27FC236}">
                <a16:creationId xmlns:a16="http://schemas.microsoft.com/office/drawing/2014/main" id="{3AB1C3A3-DF6E-49C6-AE33-7F16760273D4}"/>
              </a:ext>
            </a:extLst>
          </p:cNvPr>
          <p:cNvGrpSpPr/>
          <p:nvPr/>
        </p:nvGrpSpPr>
        <p:grpSpPr>
          <a:xfrm>
            <a:off x="5690539" y="3553356"/>
            <a:ext cx="2678278" cy="1100146"/>
            <a:chOff x="3901287" y="3551805"/>
            <a:chExt cx="2678278" cy="1100146"/>
          </a:xfrm>
        </p:grpSpPr>
        <p:sp>
          <p:nvSpPr>
            <p:cNvPr id="99" name="Raa">
              <a:extLst>
                <a:ext uri="{FF2B5EF4-FFF2-40B4-BE49-F238E27FC236}">
                  <a16:creationId xmlns:a16="http://schemas.microsoft.com/office/drawing/2014/main" id="{612C1E40-D439-4378-859D-DE5A0E09AB1B}"/>
                </a:ext>
              </a:extLst>
            </p:cNvPr>
            <p:cNvSpPr txBox="1"/>
            <p:nvPr/>
          </p:nvSpPr>
          <p:spPr>
            <a:xfrm>
              <a:off x="4355092" y="3947863"/>
              <a:ext cx="431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l-GR" sz="1400" baseline="-25000" dirty="0"/>
                <a:t>αα</a:t>
              </a:r>
              <a:endParaRPr lang="en-US" sz="1400" dirty="0"/>
            </a:p>
          </p:txBody>
        </p:sp>
        <p:cxnSp>
          <p:nvCxnSpPr>
            <p:cNvPr id="100" name="Connector Pa Raa">
              <a:extLst>
                <a:ext uri="{FF2B5EF4-FFF2-40B4-BE49-F238E27FC236}">
                  <a16:creationId xmlns:a16="http://schemas.microsoft.com/office/drawing/2014/main" id="{634F5E60-4F2B-477F-B3F1-C45BA5B0AA5B}"/>
                </a:ext>
              </a:extLst>
            </p:cNvPr>
            <p:cNvCxnSpPr>
              <a:cxnSpLocks/>
              <a:stCxn id="54" idx="2"/>
              <a:endCxn id="99" idx="0"/>
            </p:cNvCxnSpPr>
            <p:nvPr/>
          </p:nvCxnSpPr>
          <p:spPr>
            <a:xfrm>
              <a:off x="3901287" y="3551805"/>
              <a:ext cx="669569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or Ea Raa">
              <a:extLst>
                <a:ext uri="{FF2B5EF4-FFF2-40B4-BE49-F238E27FC236}">
                  <a16:creationId xmlns:a16="http://schemas.microsoft.com/office/drawing/2014/main" id="{0C7D5363-37F9-41E4-B343-E4EFC23F0AAB}"/>
                </a:ext>
              </a:extLst>
            </p:cNvPr>
            <p:cNvCxnSpPr>
              <a:cxnSpLocks/>
              <a:stCxn id="56" idx="2"/>
              <a:endCxn id="99" idx="0"/>
            </p:cNvCxnSpPr>
            <p:nvPr/>
          </p:nvCxnSpPr>
          <p:spPr>
            <a:xfrm flipH="1">
              <a:off x="4570856" y="3551805"/>
              <a:ext cx="2008709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or Raa Pa">
              <a:extLst>
                <a:ext uri="{FF2B5EF4-FFF2-40B4-BE49-F238E27FC236}">
                  <a16:creationId xmlns:a16="http://schemas.microsoft.com/office/drawing/2014/main" id="{A1104836-7DE5-4EEF-B3DD-1140F0469825}"/>
                </a:ext>
              </a:extLst>
            </p:cNvPr>
            <p:cNvCxnSpPr>
              <a:cxnSpLocks/>
              <a:stCxn id="99" idx="2"/>
              <a:endCxn id="96" idx="0"/>
            </p:cNvCxnSpPr>
            <p:nvPr/>
          </p:nvCxnSpPr>
          <p:spPr>
            <a:xfrm>
              <a:off x="4570856" y="4255640"/>
              <a:ext cx="1144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Clause Rab">
            <a:extLst>
              <a:ext uri="{FF2B5EF4-FFF2-40B4-BE49-F238E27FC236}">
                <a16:creationId xmlns:a16="http://schemas.microsoft.com/office/drawing/2014/main" id="{D79AE5ED-413E-4494-A845-4B2996AF6238}"/>
              </a:ext>
            </a:extLst>
          </p:cNvPr>
          <p:cNvGrpSpPr/>
          <p:nvPr/>
        </p:nvGrpSpPr>
        <p:grpSpPr>
          <a:xfrm>
            <a:off x="5690540" y="3553356"/>
            <a:ext cx="4017417" cy="1100146"/>
            <a:chOff x="3901287" y="3551805"/>
            <a:chExt cx="4017417" cy="1100146"/>
          </a:xfrm>
        </p:grpSpPr>
        <p:sp>
          <p:nvSpPr>
            <p:cNvPr id="104" name="Rab">
              <a:extLst>
                <a:ext uri="{FF2B5EF4-FFF2-40B4-BE49-F238E27FC236}">
                  <a16:creationId xmlns:a16="http://schemas.microsoft.com/office/drawing/2014/main" id="{F4824400-CE4F-452C-8567-3F8CCA5A0247}"/>
                </a:ext>
              </a:extLst>
            </p:cNvPr>
            <p:cNvSpPr txBox="1"/>
            <p:nvPr/>
          </p:nvSpPr>
          <p:spPr>
            <a:xfrm>
              <a:off x="5252660" y="3947863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l-GR" sz="1400" baseline="-25000" dirty="0"/>
                <a:t>αβ</a:t>
              </a:r>
              <a:endParaRPr lang="en-US" sz="1400" dirty="0"/>
            </a:p>
          </p:txBody>
        </p:sp>
        <p:cxnSp>
          <p:nvCxnSpPr>
            <p:cNvPr id="105" name="Connector Pa Rab">
              <a:extLst>
                <a:ext uri="{FF2B5EF4-FFF2-40B4-BE49-F238E27FC236}">
                  <a16:creationId xmlns:a16="http://schemas.microsoft.com/office/drawing/2014/main" id="{D22BB37C-0C13-4389-85C1-2B2570564E94}"/>
                </a:ext>
              </a:extLst>
            </p:cNvPr>
            <p:cNvCxnSpPr>
              <a:cxnSpLocks/>
              <a:stCxn id="54" idx="2"/>
              <a:endCxn id="104" idx="0"/>
            </p:cNvCxnSpPr>
            <p:nvPr/>
          </p:nvCxnSpPr>
          <p:spPr>
            <a:xfrm>
              <a:off x="3901287" y="3551805"/>
              <a:ext cx="1564733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or Eb Rab">
              <a:extLst>
                <a:ext uri="{FF2B5EF4-FFF2-40B4-BE49-F238E27FC236}">
                  <a16:creationId xmlns:a16="http://schemas.microsoft.com/office/drawing/2014/main" id="{5CDD3133-A47C-4009-8A1A-69322678E604}"/>
                </a:ext>
              </a:extLst>
            </p:cNvPr>
            <p:cNvCxnSpPr>
              <a:cxnSpLocks/>
              <a:stCxn id="57" idx="2"/>
              <a:endCxn id="104" idx="0"/>
            </p:cNvCxnSpPr>
            <p:nvPr/>
          </p:nvCxnSpPr>
          <p:spPr>
            <a:xfrm flipH="1">
              <a:off x="5466020" y="3551805"/>
              <a:ext cx="2452684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or Rab Pb">
              <a:extLst>
                <a:ext uri="{FF2B5EF4-FFF2-40B4-BE49-F238E27FC236}">
                  <a16:creationId xmlns:a16="http://schemas.microsoft.com/office/drawing/2014/main" id="{3E1A295E-AFFB-41AA-9199-EAB192B3CE5A}"/>
                </a:ext>
              </a:extLst>
            </p:cNvPr>
            <p:cNvCxnSpPr>
              <a:cxnSpLocks/>
              <a:stCxn id="104" idx="2"/>
              <a:endCxn id="97" idx="0"/>
            </p:cNvCxnSpPr>
            <p:nvPr/>
          </p:nvCxnSpPr>
          <p:spPr>
            <a:xfrm>
              <a:off x="5466020" y="4255640"/>
              <a:ext cx="892760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Clause Rba">
            <a:extLst>
              <a:ext uri="{FF2B5EF4-FFF2-40B4-BE49-F238E27FC236}">
                <a16:creationId xmlns:a16="http://schemas.microsoft.com/office/drawing/2014/main" id="{F2FCF641-EE2C-4A91-BD0E-6243A03F56E4}"/>
              </a:ext>
            </a:extLst>
          </p:cNvPr>
          <p:cNvGrpSpPr/>
          <p:nvPr/>
        </p:nvGrpSpPr>
        <p:grpSpPr>
          <a:xfrm>
            <a:off x="7029679" y="3553356"/>
            <a:ext cx="1339139" cy="1100146"/>
            <a:chOff x="5240426" y="3551805"/>
            <a:chExt cx="1339139" cy="1100146"/>
          </a:xfrm>
        </p:grpSpPr>
        <p:sp>
          <p:nvSpPr>
            <p:cNvPr id="109" name="Rba">
              <a:extLst>
                <a:ext uri="{FF2B5EF4-FFF2-40B4-BE49-F238E27FC236}">
                  <a16:creationId xmlns:a16="http://schemas.microsoft.com/office/drawing/2014/main" id="{762B5A44-D4DF-4DD6-B718-2F4377B33457}"/>
                </a:ext>
              </a:extLst>
            </p:cNvPr>
            <p:cNvSpPr txBox="1"/>
            <p:nvPr/>
          </p:nvSpPr>
          <p:spPr>
            <a:xfrm>
              <a:off x="6145420" y="3947863"/>
              <a:ext cx="4267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l-GR" sz="1400" baseline="-25000" dirty="0"/>
                <a:t>βα</a:t>
              </a:r>
              <a:endParaRPr lang="en-US" sz="1400" dirty="0"/>
            </a:p>
          </p:txBody>
        </p:sp>
        <p:cxnSp>
          <p:nvCxnSpPr>
            <p:cNvPr id="110" name="Connector Ea Rba">
              <a:extLst>
                <a:ext uri="{FF2B5EF4-FFF2-40B4-BE49-F238E27FC236}">
                  <a16:creationId xmlns:a16="http://schemas.microsoft.com/office/drawing/2014/main" id="{4BDC8732-063A-4C01-86A9-8F8A4ABD6166}"/>
                </a:ext>
              </a:extLst>
            </p:cNvPr>
            <p:cNvCxnSpPr>
              <a:cxnSpLocks/>
              <a:stCxn id="56" idx="2"/>
              <a:endCxn id="109" idx="0"/>
            </p:cNvCxnSpPr>
            <p:nvPr/>
          </p:nvCxnSpPr>
          <p:spPr>
            <a:xfrm flipH="1">
              <a:off x="6358780" y="3551805"/>
              <a:ext cx="220785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or Pb Rba">
              <a:extLst>
                <a:ext uri="{FF2B5EF4-FFF2-40B4-BE49-F238E27FC236}">
                  <a16:creationId xmlns:a16="http://schemas.microsoft.com/office/drawing/2014/main" id="{D02F94E9-66FB-4A56-83BF-85E5BB256789}"/>
                </a:ext>
              </a:extLst>
            </p:cNvPr>
            <p:cNvCxnSpPr>
              <a:cxnSpLocks/>
              <a:stCxn id="55" idx="2"/>
              <a:endCxn id="109" idx="0"/>
            </p:cNvCxnSpPr>
            <p:nvPr/>
          </p:nvCxnSpPr>
          <p:spPr>
            <a:xfrm>
              <a:off x="5240426" y="3551805"/>
              <a:ext cx="1118354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or Rba Pb">
              <a:extLst>
                <a:ext uri="{FF2B5EF4-FFF2-40B4-BE49-F238E27FC236}">
                  <a16:creationId xmlns:a16="http://schemas.microsoft.com/office/drawing/2014/main" id="{3BEFD9EC-98D4-402A-BFFE-73F1AE141A9D}"/>
                </a:ext>
              </a:extLst>
            </p:cNvPr>
            <p:cNvCxnSpPr>
              <a:cxnSpLocks/>
              <a:stCxn id="109" idx="2"/>
              <a:endCxn id="97" idx="0"/>
            </p:cNvCxnSpPr>
            <p:nvPr/>
          </p:nvCxnSpPr>
          <p:spPr>
            <a:xfrm>
              <a:off x="6358780" y="4255640"/>
              <a:ext cx="0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Clause Rbb">
            <a:extLst>
              <a:ext uri="{FF2B5EF4-FFF2-40B4-BE49-F238E27FC236}">
                <a16:creationId xmlns:a16="http://schemas.microsoft.com/office/drawing/2014/main" id="{94DAC088-18E0-4B63-AEF3-76DF92419562}"/>
              </a:ext>
            </a:extLst>
          </p:cNvPr>
          <p:cNvGrpSpPr/>
          <p:nvPr/>
        </p:nvGrpSpPr>
        <p:grpSpPr>
          <a:xfrm>
            <a:off x="7029678" y="3553356"/>
            <a:ext cx="2678278" cy="1100146"/>
            <a:chOff x="5240426" y="3551805"/>
            <a:chExt cx="2678278" cy="1100146"/>
          </a:xfrm>
        </p:grpSpPr>
        <p:sp>
          <p:nvSpPr>
            <p:cNvPr id="114" name="Rbb">
              <a:extLst>
                <a:ext uri="{FF2B5EF4-FFF2-40B4-BE49-F238E27FC236}">
                  <a16:creationId xmlns:a16="http://schemas.microsoft.com/office/drawing/2014/main" id="{9C25861C-90EE-46BB-92DD-6F57F9EAA378}"/>
                </a:ext>
              </a:extLst>
            </p:cNvPr>
            <p:cNvSpPr txBox="1"/>
            <p:nvPr/>
          </p:nvSpPr>
          <p:spPr>
            <a:xfrm>
              <a:off x="7038179" y="3947863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</a:t>
              </a:r>
              <a:r>
                <a:rPr lang="el-GR" sz="1400" baseline="-25000" dirty="0"/>
                <a:t>ββ</a:t>
              </a:r>
              <a:endParaRPr lang="en-US" sz="1400" dirty="0"/>
            </a:p>
          </p:txBody>
        </p:sp>
        <p:cxnSp>
          <p:nvCxnSpPr>
            <p:cNvPr id="115" name="Connector Pb Rbb">
              <a:extLst>
                <a:ext uri="{FF2B5EF4-FFF2-40B4-BE49-F238E27FC236}">
                  <a16:creationId xmlns:a16="http://schemas.microsoft.com/office/drawing/2014/main" id="{7074E095-D5AF-4C22-A591-BFF814B1F984}"/>
                </a:ext>
              </a:extLst>
            </p:cNvPr>
            <p:cNvCxnSpPr>
              <a:cxnSpLocks/>
              <a:stCxn id="55" idx="2"/>
              <a:endCxn id="114" idx="0"/>
            </p:cNvCxnSpPr>
            <p:nvPr/>
          </p:nvCxnSpPr>
          <p:spPr>
            <a:xfrm>
              <a:off x="5240426" y="3551805"/>
              <a:ext cx="2008708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or Eb Rbb">
              <a:extLst>
                <a:ext uri="{FF2B5EF4-FFF2-40B4-BE49-F238E27FC236}">
                  <a16:creationId xmlns:a16="http://schemas.microsoft.com/office/drawing/2014/main" id="{46949C18-1E0A-49BA-B776-889583897CC8}"/>
                </a:ext>
              </a:extLst>
            </p:cNvPr>
            <p:cNvCxnSpPr>
              <a:cxnSpLocks/>
              <a:stCxn id="57" idx="2"/>
              <a:endCxn id="114" idx="0"/>
            </p:cNvCxnSpPr>
            <p:nvPr/>
          </p:nvCxnSpPr>
          <p:spPr>
            <a:xfrm flipH="1">
              <a:off x="7249134" y="3551805"/>
              <a:ext cx="669570" cy="396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or Rbb Pb">
              <a:extLst>
                <a:ext uri="{FF2B5EF4-FFF2-40B4-BE49-F238E27FC236}">
                  <a16:creationId xmlns:a16="http://schemas.microsoft.com/office/drawing/2014/main" id="{24893A7B-FD7D-48DB-ADF2-34352D39D01A}"/>
                </a:ext>
              </a:extLst>
            </p:cNvPr>
            <p:cNvCxnSpPr>
              <a:cxnSpLocks/>
              <a:stCxn id="114" idx="2"/>
              <a:endCxn id="97" idx="0"/>
            </p:cNvCxnSpPr>
            <p:nvPr/>
          </p:nvCxnSpPr>
          <p:spPr>
            <a:xfrm flipH="1">
              <a:off x="6358780" y="4255640"/>
              <a:ext cx="890354" cy="39631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lpha Beta Callouts 2">
            <a:extLst>
              <a:ext uri="{FF2B5EF4-FFF2-40B4-BE49-F238E27FC236}">
                <a16:creationId xmlns:a16="http://schemas.microsoft.com/office/drawing/2014/main" id="{227F1DCD-FB65-4988-9092-5E4D33A6CEED}"/>
              </a:ext>
            </a:extLst>
          </p:cNvPr>
          <p:cNvSpPr txBox="1"/>
          <p:nvPr/>
        </p:nvSpPr>
        <p:spPr>
          <a:xfrm>
            <a:off x="835152" y="5462906"/>
            <a:ext cx="9488971" cy="10144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Split every conclusion</a:t>
            </a:r>
          </a:p>
          <a:p>
            <a:r>
              <a:rPr lang="en-US" dirty="0">
                <a:solidFill>
                  <a:schemeClr val="tx1"/>
                </a:solidFill>
              </a:rPr>
              <a:t>reached by the analysis</a:t>
            </a:r>
          </a:p>
        </p:txBody>
      </p:sp>
      <p:grpSp>
        <p:nvGrpSpPr>
          <p:cNvPr id="124" name="Alpha Beta Callouts 1">
            <a:extLst>
              <a:ext uri="{FF2B5EF4-FFF2-40B4-BE49-F238E27FC236}">
                <a16:creationId xmlns:a16="http://schemas.microsoft.com/office/drawing/2014/main" id="{FB6CD76F-8A9C-4420-8BFC-22A8B20EF6FA}"/>
              </a:ext>
            </a:extLst>
          </p:cNvPr>
          <p:cNvGrpSpPr/>
          <p:nvPr/>
        </p:nvGrpSpPr>
        <p:grpSpPr>
          <a:xfrm>
            <a:off x="3550788" y="5597843"/>
            <a:ext cx="6638677" cy="731520"/>
            <a:chOff x="1893233" y="5244275"/>
            <a:chExt cx="6638677" cy="932688"/>
          </a:xfrm>
        </p:grpSpPr>
        <p:sp>
          <p:nvSpPr>
            <p:cNvPr id="125" name="Alpha">
              <a:extLst>
                <a:ext uri="{FF2B5EF4-FFF2-40B4-BE49-F238E27FC236}">
                  <a16:creationId xmlns:a16="http://schemas.microsoft.com/office/drawing/2014/main" id="{4DE75845-0B7C-49D0-9830-24A9167286BF}"/>
                </a:ext>
              </a:extLst>
            </p:cNvPr>
            <p:cNvSpPr/>
            <p:nvPr/>
          </p:nvSpPr>
          <p:spPr>
            <a:xfrm>
              <a:off x="1893233" y="5244275"/>
              <a:ext cx="2715542" cy="932688"/>
            </a:xfrm>
            <a:prstGeom prst="wedgeRectCallout">
              <a:avLst>
                <a:gd name="adj1" fmla="val 40143"/>
                <a:gd name="adj2" fmla="val -9924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l-GR" sz="1600" b="1" dirty="0"/>
                <a:t>α</a:t>
              </a:r>
              <a:r>
                <a:rPr lang="en-US" sz="1600" b="1" dirty="0"/>
                <a:t>:</a:t>
              </a:r>
              <a:r>
                <a:rPr lang="en-US" sz="1600" dirty="0"/>
                <a:t> Derivations using only elements common to both</a:t>
              </a:r>
            </a:p>
          </p:txBody>
        </p:sp>
        <p:sp>
          <p:nvSpPr>
            <p:cNvPr id="126" name="Beta">
              <a:extLst>
                <a:ext uri="{FF2B5EF4-FFF2-40B4-BE49-F238E27FC236}">
                  <a16:creationId xmlns:a16="http://schemas.microsoft.com/office/drawing/2014/main" id="{C207B7DD-DF6E-4FDF-844A-A91D5D5DA8B9}"/>
                </a:ext>
              </a:extLst>
            </p:cNvPr>
            <p:cNvSpPr/>
            <p:nvPr/>
          </p:nvSpPr>
          <p:spPr>
            <a:xfrm>
              <a:off x="5374370" y="5244275"/>
              <a:ext cx="3157540" cy="932688"/>
            </a:xfrm>
            <a:prstGeom prst="wedgeRectCallout">
              <a:avLst>
                <a:gd name="adj1" fmla="val -21211"/>
                <a:gd name="adj2" fmla="val -10056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l-GR" sz="1600" b="1" dirty="0"/>
                <a:t>β</a:t>
              </a:r>
              <a:r>
                <a:rPr lang="en-US" sz="1600" b="1" dirty="0"/>
                <a:t>:</a:t>
              </a:r>
              <a:r>
                <a:rPr lang="el-GR" sz="1600" dirty="0"/>
                <a:t> </a:t>
              </a:r>
              <a:r>
                <a:rPr lang="en-US" sz="1600" dirty="0"/>
                <a:t>Derivations using at least one element of new version</a:t>
              </a:r>
            </a:p>
          </p:txBody>
        </p:sp>
      </p:grpSp>
      <p:sp>
        <p:nvSpPr>
          <p:cNvPr id="127" name="Beta Callout 3">
            <a:extLst>
              <a:ext uri="{FF2B5EF4-FFF2-40B4-BE49-F238E27FC236}">
                <a16:creationId xmlns:a16="http://schemas.microsoft.com/office/drawing/2014/main" id="{DF9B558A-FC33-4450-9156-0B42574AEC03}"/>
              </a:ext>
            </a:extLst>
          </p:cNvPr>
          <p:cNvSpPr/>
          <p:nvPr/>
        </p:nvSpPr>
        <p:spPr>
          <a:xfrm>
            <a:off x="7031736" y="5596128"/>
            <a:ext cx="3157540" cy="731520"/>
          </a:xfrm>
          <a:prstGeom prst="wedgeRectCallout">
            <a:avLst>
              <a:gd name="adj1" fmla="val -21211"/>
              <a:gd name="adj2" fmla="val -10056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r>
              <a:rPr lang="el-GR" sz="1600" b="1" dirty="0"/>
              <a:t>β</a:t>
            </a:r>
            <a:r>
              <a:rPr lang="en-US" sz="1600" b="1" dirty="0"/>
              <a:t>:</a:t>
            </a:r>
            <a:r>
              <a:rPr lang="el-GR" sz="1600" dirty="0"/>
              <a:t> </a:t>
            </a:r>
            <a:r>
              <a:rPr lang="en-US" sz="1600" dirty="0"/>
              <a:t>Derivable </a:t>
            </a:r>
            <a:r>
              <a:rPr lang="en-US" sz="1600" dirty="0" err="1"/>
              <a:t>iff</a:t>
            </a:r>
            <a:r>
              <a:rPr lang="en-US" sz="1600" dirty="0"/>
              <a:t> path(</a:t>
            </a:r>
            <a:r>
              <a:rPr lang="en-US" altLang="en-US" sz="16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sz="1600" dirty="0"/>
              <a:t>, </a:t>
            </a:r>
            <a:r>
              <a:rPr lang="en-US" altLang="en-US" sz="16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600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sz="1600" dirty="0"/>
              <a:t>) admits at least one new tree</a:t>
            </a:r>
          </a:p>
        </p:txBody>
      </p:sp>
      <p:sp>
        <p:nvSpPr>
          <p:cNvPr id="121" name="Raa Callout">
            <a:extLst>
              <a:ext uri="{FF2B5EF4-FFF2-40B4-BE49-F238E27FC236}">
                <a16:creationId xmlns:a16="http://schemas.microsoft.com/office/drawing/2014/main" id="{CDFC77C5-A5C5-4A2E-8860-3219809B2E08}"/>
              </a:ext>
            </a:extLst>
          </p:cNvPr>
          <p:cNvSpPr/>
          <p:nvPr/>
        </p:nvSpPr>
        <p:spPr>
          <a:xfrm>
            <a:off x="7509205" y="3736118"/>
            <a:ext cx="2527859" cy="731520"/>
          </a:xfrm>
          <a:prstGeom prst="wedgeRectCallout">
            <a:avLst>
              <a:gd name="adj1" fmla="val -84832"/>
              <a:gd name="adj2" fmla="val 262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r>
              <a:rPr lang="en-US" sz="1600" dirty="0"/>
              <a:t>Derived using exclusively old means</a:t>
            </a:r>
          </a:p>
        </p:txBody>
      </p:sp>
      <p:sp>
        <p:nvSpPr>
          <p:cNvPr id="122" name="Rba Callout">
            <a:extLst>
              <a:ext uri="{FF2B5EF4-FFF2-40B4-BE49-F238E27FC236}">
                <a16:creationId xmlns:a16="http://schemas.microsoft.com/office/drawing/2014/main" id="{ADDBE888-72E9-44C2-9832-F027255D7CEE}"/>
              </a:ext>
            </a:extLst>
          </p:cNvPr>
          <p:cNvSpPr/>
          <p:nvPr/>
        </p:nvSpPr>
        <p:spPr>
          <a:xfrm>
            <a:off x="8988733" y="4657407"/>
            <a:ext cx="2003448" cy="731520"/>
          </a:xfrm>
          <a:prstGeom prst="wedgeRectCallout">
            <a:avLst>
              <a:gd name="adj1" fmla="val -78824"/>
              <a:gd name="adj2" fmla="val -1060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r>
              <a:rPr lang="en-US" sz="1600" dirty="0"/>
              <a:t>path</a:t>
            </a:r>
            <a:r>
              <a:rPr lang="el-GR" sz="1600" baseline="-25000" dirty="0"/>
              <a:t>β</a:t>
            </a:r>
            <a:r>
              <a:rPr lang="en-US" sz="1600" dirty="0"/>
              <a:t> indicates use of new element</a:t>
            </a:r>
          </a:p>
        </p:txBody>
      </p:sp>
    </p:spTree>
    <p:extLst>
      <p:ext uri="{BB962C8B-B14F-4D97-AF65-F5344CB8AC3E}">
        <p14:creationId xmlns:p14="http://schemas.microsoft.com/office/powerpoint/2010/main" val="30694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22083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6BF9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96" grpId="0" animBg="1"/>
      <p:bldP spid="97" grpId="0" animBg="1"/>
      <p:bldP spid="7" grpId="0" animBg="1"/>
      <p:bldP spid="127" grpId="0" animBg="1"/>
      <p:bldP spid="121" grpId="0" animBg="1"/>
      <p:bldP spid="121" grpId="1" animBg="1"/>
      <p:bldP spid="1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460A12DA-7D48-440C-8CA9-5C39B0F01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Prioritizing Alarms with Changed Provenance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7C16A88F-A10F-40DE-A506-E8DDE6E8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15</a:t>
            </a:fld>
            <a:endParaRPr lang="en-US"/>
          </a:p>
        </p:txBody>
      </p:sp>
      <p:sp>
        <p:nvSpPr>
          <p:cNvPr id="35" name="Solution">
            <a:extLst>
              <a:ext uri="{FF2B5EF4-FFF2-40B4-BE49-F238E27FC236}">
                <a16:creationId xmlns:a16="http://schemas.microsoft.com/office/drawing/2014/main" id="{0645744A-B9D7-43B8-AEE8-7144222965B9}"/>
              </a:ext>
            </a:extLst>
          </p:cNvPr>
          <p:cNvSpPr txBox="1">
            <a:spLocks/>
          </p:cNvSpPr>
          <p:nvPr/>
        </p:nvSpPr>
        <p:spPr>
          <a:xfrm>
            <a:off x="2075688" y="1825625"/>
            <a:ext cx="8031163" cy="104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Solution:</a:t>
            </a:r>
            <a:r>
              <a:rPr lang="en-US"/>
              <a:t> Consider full </a:t>
            </a:r>
            <a:r>
              <a:rPr lang="en-US" b="1" i="1"/>
              <a:t>“alarm provenance”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accent1"/>
                </a:solidFill>
              </a:rPr>
              <a:t>Solution:</a:t>
            </a:r>
            <a:r>
              <a:rPr lang="en-US"/>
              <a:t> Prioritize  alarms with new derivation trees</a:t>
            </a:r>
            <a:endParaRPr lang="en-US" dirty="0"/>
          </a:p>
        </p:txBody>
      </p:sp>
      <p:sp>
        <p:nvSpPr>
          <p:cNvPr id="71" name="Vanilla Clause Overlay">
            <a:extLst>
              <a:ext uri="{FF2B5EF4-FFF2-40B4-BE49-F238E27FC236}">
                <a16:creationId xmlns:a16="http://schemas.microsoft.com/office/drawing/2014/main" id="{3A656377-8E4D-4795-BCCA-59192E3BC405}"/>
              </a:ext>
            </a:extLst>
          </p:cNvPr>
          <p:cNvSpPr/>
          <p:nvPr/>
        </p:nvSpPr>
        <p:spPr>
          <a:xfrm>
            <a:off x="2039742" y="3052467"/>
            <a:ext cx="5440680" cy="20985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To Disappear">
            <a:extLst>
              <a:ext uri="{FF2B5EF4-FFF2-40B4-BE49-F238E27FC236}">
                <a16:creationId xmlns:a16="http://schemas.microsoft.com/office/drawing/2014/main" id="{41497175-63FA-492E-B89E-B56F327882CF}"/>
              </a:ext>
            </a:extLst>
          </p:cNvPr>
          <p:cNvGrpSpPr/>
          <p:nvPr/>
        </p:nvGrpSpPr>
        <p:grpSpPr>
          <a:xfrm>
            <a:off x="835152" y="3063937"/>
            <a:ext cx="10157029" cy="3413425"/>
            <a:chOff x="835152" y="3063937"/>
            <a:chExt cx="10157029" cy="3413425"/>
          </a:xfrm>
        </p:grpSpPr>
        <p:grpSp>
          <p:nvGrpSpPr>
            <p:cNvPr id="5" name="Clause Zoomed">
              <a:extLst>
                <a:ext uri="{FF2B5EF4-FFF2-40B4-BE49-F238E27FC236}">
                  <a16:creationId xmlns:a16="http://schemas.microsoft.com/office/drawing/2014/main" id="{38563E90-BA35-406D-B5A8-08C81FAAAC37}"/>
                </a:ext>
              </a:extLst>
            </p:cNvPr>
            <p:cNvGrpSpPr/>
            <p:nvPr/>
          </p:nvGrpSpPr>
          <p:grpSpPr>
            <a:xfrm>
              <a:off x="2041729" y="3063937"/>
              <a:ext cx="2715542" cy="2081804"/>
              <a:chOff x="2041729" y="3063937"/>
              <a:chExt cx="2715542" cy="2081804"/>
            </a:xfrm>
          </p:grpSpPr>
          <p:sp>
            <p:nvSpPr>
              <p:cNvPr id="49" name="Vanilla Clause Overlay">
                <a:extLst>
                  <a:ext uri="{FF2B5EF4-FFF2-40B4-BE49-F238E27FC236}">
                    <a16:creationId xmlns:a16="http://schemas.microsoft.com/office/drawing/2014/main" id="{7A1D5B9A-B233-4B17-A185-12200D03FBF4}"/>
                  </a:ext>
                </a:extLst>
              </p:cNvPr>
              <p:cNvSpPr/>
              <p:nvPr/>
            </p:nvSpPr>
            <p:spPr>
              <a:xfrm>
                <a:off x="2041729" y="3063937"/>
                <a:ext cx="2715542" cy="20818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P_N2_N3">
                <a:extLst>
                  <a:ext uri="{FF2B5EF4-FFF2-40B4-BE49-F238E27FC236}">
                    <a16:creationId xmlns:a16="http://schemas.microsoft.com/office/drawing/2014/main" id="{B37F7CD0-0201-4D2F-B892-384D907C880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152649" y="3171417"/>
                <a:ext cx="1188720" cy="380388"/>
              </a:xfrm>
              <a:prstGeom prst="rect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400" dirty="0"/>
                  <a:t>path(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en-US" sz="1400" dirty="0"/>
                  <a:t>, 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  <a:r>
                  <a:rPr lang="en-US" sz="1400" dirty="0"/>
                  <a:t>)</a:t>
                </a:r>
              </a:p>
            </p:txBody>
          </p:sp>
          <p:sp>
            <p:nvSpPr>
              <p:cNvPr id="51" name="E_N3_N6">
                <a:extLst>
                  <a:ext uri="{FF2B5EF4-FFF2-40B4-BE49-F238E27FC236}">
                    <a16:creationId xmlns:a16="http://schemas.microsoft.com/office/drawing/2014/main" id="{6CC5A8A1-3757-4E0E-A7A6-9889E38CCE9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491788" y="3171417"/>
                <a:ext cx="1188720" cy="380388"/>
              </a:xfrm>
              <a:prstGeom prst="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400" dirty="0"/>
                  <a:t>edge(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3</a:t>
                </a:r>
                <a:r>
                  <a:rPr lang="en-US" sz="1400" dirty="0"/>
                  <a:t>, 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6</a:t>
                </a:r>
                <a:r>
                  <a:rPr lang="en-US" sz="1400" dirty="0"/>
                  <a:t>)</a:t>
                </a:r>
              </a:p>
            </p:txBody>
          </p:sp>
          <p:sp>
            <p:nvSpPr>
              <p:cNvPr id="52" name="R">
                <a:extLst>
                  <a:ext uri="{FF2B5EF4-FFF2-40B4-BE49-F238E27FC236}">
                    <a16:creationId xmlns:a16="http://schemas.microsoft.com/office/drawing/2014/main" id="{40ACF7B0-0491-47A8-B862-5C01C859093A}"/>
                  </a:ext>
                </a:extLst>
              </p:cNvPr>
              <p:cNvSpPr txBox="1"/>
              <p:nvPr/>
            </p:nvSpPr>
            <p:spPr>
              <a:xfrm>
                <a:off x="3269743" y="3947864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</a:p>
            </p:txBody>
          </p:sp>
          <p:sp>
            <p:nvSpPr>
              <p:cNvPr id="53" name="P_N2_N6">
                <a:extLst>
                  <a:ext uri="{FF2B5EF4-FFF2-40B4-BE49-F238E27FC236}">
                    <a16:creationId xmlns:a16="http://schemas.microsoft.com/office/drawing/2014/main" id="{C9DF9DC9-F0A3-437E-85D1-4E9BDD74F1F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822218" y="4651951"/>
                <a:ext cx="1188720" cy="380388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1400" dirty="0"/>
                  <a:t>path(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en-US" sz="1400" dirty="0"/>
                  <a:t>, </a:t>
                </a:r>
                <a:r>
                  <a:rPr lang="en-US" altLang="en-US" sz="14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N</a:t>
                </a:r>
                <a:r>
                  <a:rPr lang="en-US" altLang="en-US" sz="1400" baseline="-25000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6</a:t>
                </a:r>
                <a:r>
                  <a:rPr lang="en-US" sz="1400" dirty="0"/>
                  <a:t>)</a:t>
                </a:r>
              </a:p>
            </p:txBody>
          </p:sp>
          <p:cxnSp>
            <p:nvCxnSpPr>
              <p:cNvPr id="66" name="Connector PR">
                <a:extLst>
                  <a:ext uri="{FF2B5EF4-FFF2-40B4-BE49-F238E27FC236}">
                    <a16:creationId xmlns:a16="http://schemas.microsoft.com/office/drawing/2014/main" id="{6AB405DE-BD09-4EE0-B45F-B15F81F420ED}"/>
                  </a:ext>
                </a:extLst>
              </p:cNvPr>
              <p:cNvCxnSpPr>
                <a:stCxn id="50" idx="2"/>
                <a:endCxn id="52" idx="0"/>
              </p:cNvCxnSpPr>
              <p:nvPr/>
            </p:nvCxnSpPr>
            <p:spPr>
              <a:xfrm>
                <a:off x="2747010" y="3551805"/>
                <a:ext cx="669569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or ER">
                <a:extLst>
                  <a:ext uri="{FF2B5EF4-FFF2-40B4-BE49-F238E27FC236}">
                    <a16:creationId xmlns:a16="http://schemas.microsoft.com/office/drawing/2014/main" id="{87D56EA6-C94A-4D92-B670-01AEA983F421}"/>
                  </a:ext>
                </a:extLst>
              </p:cNvPr>
              <p:cNvCxnSpPr>
                <a:cxnSpLocks/>
                <a:stCxn id="51" idx="2"/>
                <a:endCxn id="52" idx="0"/>
              </p:cNvCxnSpPr>
              <p:nvPr/>
            </p:nvCxnSpPr>
            <p:spPr>
              <a:xfrm flipH="1">
                <a:off x="3416578" y="3551805"/>
                <a:ext cx="669570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or RP">
                <a:extLst>
                  <a:ext uri="{FF2B5EF4-FFF2-40B4-BE49-F238E27FC236}">
                    <a16:creationId xmlns:a16="http://schemas.microsoft.com/office/drawing/2014/main" id="{4D1DB6FF-7B5D-4E43-B45E-24584D6F0B46}"/>
                  </a:ext>
                </a:extLst>
              </p:cNvPr>
              <p:cNvCxnSpPr>
                <a:cxnSpLocks/>
                <a:stCxn id="52" idx="2"/>
                <a:endCxn id="53" idx="0"/>
              </p:cNvCxnSpPr>
              <p:nvPr/>
            </p:nvCxnSpPr>
            <p:spPr>
              <a:xfrm>
                <a:off x="3416578" y="4255641"/>
                <a:ext cx="0" cy="3963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Alpha Beta Callouts 2">
              <a:extLst>
                <a:ext uri="{FF2B5EF4-FFF2-40B4-BE49-F238E27FC236}">
                  <a16:creationId xmlns:a16="http://schemas.microsoft.com/office/drawing/2014/main" id="{227F1DCD-FB65-4988-9092-5E4D33A6CEED}"/>
                </a:ext>
              </a:extLst>
            </p:cNvPr>
            <p:cNvSpPr txBox="1"/>
            <p:nvPr/>
          </p:nvSpPr>
          <p:spPr>
            <a:xfrm>
              <a:off x="835152" y="5462906"/>
              <a:ext cx="9488971" cy="101445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Split every conclusion</a:t>
              </a:r>
            </a:p>
            <a:p>
              <a:r>
                <a:rPr lang="en-US" dirty="0">
                  <a:solidFill>
                    <a:schemeClr val="tx1"/>
                  </a:solidFill>
                </a:rPr>
                <a:t>reached by the analysis</a:t>
              </a:r>
            </a:p>
          </p:txBody>
        </p:sp>
        <p:grpSp>
          <p:nvGrpSpPr>
            <p:cNvPr id="124" name="Alpha Beta Callouts 1">
              <a:extLst>
                <a:ext uri="{FF2B5EF4-FFF2-40B4-BE49-F238E27FC236}">
                  <a16:creationId xmlns:a16="http://schemas.microsoft.com/office/drawing/2014/main" id="{FB6CD76F-8A9C-4420-8BFC-22A8B20EF6FA}"/>
                </a:ext>
              </a:extLst>
            </p:cNvPr>
            <p:cNvGrpSpPr/>
            <p:nvPr/>
          </p:nvGrpSpPr>
          <p:grpSpPr>
            <a:xfrm>
              <a:off x="3550788" y="5597843"/>
              <a:ext cx="6638677" cy="731520"/>
              <a:chOff x="1893233" y="5244275"/>
              <a:chExt cx="6638677" cy="932688"/>
            </a:xfrm>
          </p:grpSpPr>
          <p:sp>
            <p:nvSpPr>
              <p:cNvPr id="125" name="Alpha">
                <a:extLst>
                  <a:ext uri="{FF2B5EF4-FFF2-40B4-BE49-F238E27FC236}">
                    <a16:creationId xmlns:a16="http://schemas.microsoft.com/office/drawing/2014/main" id="{4DE75845-0B7C-49D0-9830-24A9167286BF}"/>
                  </a:ext>
                </a:extLst>
              </p:cNvPr>
              <p:cNvSpPr/>
              <p:nvPr/>
            </p:nvSpPr>
            <p:spPr>
              <a:xfrm>
                <a:off x="1893233" y="5244275"/>
                <a:ext cx="2715542" cy="932688"/>
              </a:xfrm>
              <a:prstGeom prst="wedgeRectCallout">
                <a:avLst>
                  <a:gd name="adj1" fmla="val 40143"/>
                  <a:gd name="adj2" fmla="val -99249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l-GR" sz="1600" b="1" dirty="0"/>
                  <a:t>α</a:t>
                </a:r>
                <a:r>
                  <a:rPr lang="en-US" sz="1600" b="1" dirty="0"/>
                  <a:t>:</a:t>
                </a:r>
                <a:r>
                  <a:rPr lang="en-US" sz="1600" dirty="0"/>
                  <a:t> Derivations using only elements common to both</a:t>
                </a:r>
              </a:p>
            </p:txBody>
          </p:sp>
          <p:sp>
            <p:nvSpPr>
              <p:cNvPr id="126" name="Beta">
                <a:extLst>
                  <a:ext uri="{FF2B5EF4-FFF2-40B4-BE49-F238E27FC236}">
                    <a16:creationId xmlns:a16="http://schemas.microsoft.com/office/drawing/2014/main" id="{C207B7DD-DF6E-4FDF-844A-A91D5D5DA8B9}"/>
                  </a:ext>
                </a:extLst>
              </p:cNvPr>
              <p:cNvSpPr/>
              <p:nvPr/>
            </p:nvSpPr>
            <p:spPr>
              <a:xfrm>
                <a:off x="5374370" y="5244275"/>
                <a:ext cx="3157540" cy="932688"/>
              </a:xfrm>
              <a:prstGeom prst="wedgeRectCallout">
                <a:avLst>
                  <a:gd name="adj1" fmla="val -21211"/>
                  <a:gd name="adj2" fmla="val -100563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l-GR" sz="1600" b="1" dirty="0"/>
                  <a:t>β</a:t>
                </a:r>
                <a:r>
                  <a:rPr lang="en-US" sz="1600" b="1" dirty="0"/>
                  <a:t>:</a:t>
                </a:r>
                <a:r>
                  <a:rPr lang="el-GR" sz="1600" dirty="0"/>
                  <a:t> </a:t>
                </a:r>
                <a:r>
                  <a:rPr lang="en-US" sz="1600" dirty="0"/>
                  <a:t>Derivations using at least one element of new version</a:t>
                </a:r>
              </a:p>
            </p:txBody>
          </p:sp>
        </p:grpSp>
        <p:sp>
          <p:nvSpPr>
            <p:cNvPr id="122" name="Rba Callout">
              <a:extLst>
                <a:ext uri="{FF2B5EF4-FFF2-40B4-BE49-F238E27FC236}">
                  <a16:creationId xmlns:a16="http://schemas.microsoft.com/office/drawing/2014/main" id="{ADDBE888-72E9-44C2-9832-F027255D7CEE}"/>
                </a:ext>
              </a:extLst>
            </p:cNvPr>
            <p:cNvSpPr/>
            <p:nvPr/>
          </p:nvSpPr>
          <p:spPr>
            <a:xfrm>
              <a:off x="8988733" y="4657407"/>
              <a:ext cx="2003448" cy="731520"/>
            </a:xfrm>
            <a:prstGeom prst="wedgeRectCallout">
              <a:avLst>
                <a:gd name="adj1" fmla="val -78824"/>
                <a:gd name="adj2" fmla="val -106030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n-US" sz="1600" dirty="0"/>
                <a:t>path</a:t>
              </a:r>
              <a:r>
                <a:rPr lang="el-GR" sz="1600" baseline="-25000" dirty="0"/>
                <a:t>β</a:t>
              </a:r>
              <a:r>
                <a:rPr lang="en-US" sz="1600" dirty="0"/>
                <a:t> indicates use of new element</a:t>
              </a:r>
            </a:p>
          </p:txBody>
        </p:sp>
        <p:sp>
          <p:nvSpPr>
            <p:cNvPr id="70" name="Beta Callout 3">
              <a:extLst>
                <a:ext uri="{FF2B5EF4-FFF2-40B4-BE49-F238E27FC236}">
                  <a16:creationId xmlns:a16="http://schemas.microsoft.com/office/drawing/2014/main" id="{A712A1C2-1124-4CEF-AE33-0626E73F9D4B}"/>
                </a:ext>
              </a:extLst>
            </p:cNvPr>
            <p:cNvSpPr/>
            <p:nvPr/>
          </p:nvSpPr>
          <p:spPr>
            <a:xfrm>
              <a:off x="7031736" y="5596128"/>
              <a:ext cx="3157540" cy="731520"/>
            </a:xfrm>
            <a:prstGeom prst="wedgeRectCallout">
              <a:avLst>
                <a:gd name="adj1" fmla="val -21211"/>
                <a:gd name="adj2" fmla="val -100563"/>
              </a:avLst>
            </a:prstGeom>
            <a:solidFill>
              <a:srgbClr val="F6BF9A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l-GR" sz="1600" b="1" dirty="0"/>
                <a:t>β</a:t>
              </a:r>
              <a:r>
                <a:rPr lang="en-US" sz="1600" b="1" dirty="0"/>
                <a:t>:</a:t>
              </a:r>
              <a:r>
                <a:rPr lang="el-GR" sz="1600" dirty="0"/>
                <a:t> </a:t>
              </a:r>
              <a:r>
                <a:rPr lang="en-US" sz="1600" dirty="0"/>
                <a:t>Derivable </a:t>
              </a:r>
              <a:r>
                <a:rPr lang="en-US" sz="1600" dirty="0" err="1"/>
                <a:t>iff</a:t>
              </a:r>
              <a:r>
                <a:rPr lang="en-US" sz="1600" dirty="0"/>
                <a:t> path(</a:t>
              </a:r>
              <a:r>
                <a:rPr lang="en-US" altLang="en-US" sz="16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6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600" dirty="0"/>
                <a:t>, </a:t>
              </a:r>
              <a:r>
                <a:rPr lang="en-US" altLang="en-US" sz="16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6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600" dirty="0"/>
                <a:t>) admits at least one new tree</a:t>
              </a:r>
            </a:p>
          </p:txBody>
        </p:sp>
      </p:grpSp>
      <p:grpSp>
        <p:nvGrpSpPr>
          <p:cNvPr id="9" name="DDG">
            <a:extLst>
              <a:ext uri="{FF2B5EF4-FFF2-40B4-BE49-F238E27FC236}">
                <a16:creationId xmlns:a16="http://schemas.microsoft.com/office/drawing/2014/main" id="{2D0CFF86-0747-4F12-BC80-3E5EE87D27A2}"/>
              </a:ext>
            </a:extLst>
          </p:cNvPr>
          <p:cNvGrpSpPr/>
          <p:nvPr/>
        </p:nvGrpSpPr>
        <p:grpSpPr>
          <a:xfrm>
            <a:off x="5096179" y="3172968"/>
            <a:ext cx="5206137" cy="1860922"/>
            <a:chOff x="5096179" y="3172968"/>
            <a:chExt cx="5206137" cy="1860922"/>
          </a:xfrm>
        </p:grpSpPr>
        <p:sp>
          <p:nvSpPr>
            <p:cNvPr id="54" name="Pa_N2_N3">
              <a:extLst>
                <a:ext uri="{FF2B5EF4-FFF2-40B4-BE49-F238E27FC236}">
                  <a16:creationId xmlns:a16="http://schemas.microsoft.com/office/drawing/2014/main" id="{2FF0F83B-6183-4475-BD6F-CBF6014BBA8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096179" y="3172968"/>
              <a:ext cx="1188720" cy="380388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</a:t>
              </a:r>
              <a:r>
                <a:rPr lang="el-GR" sz="1400" baseline="-25000" dirty="0"/>
                <a:t>α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55" name="Pb_N2_N3">
              <a:extLst>
                <a:ext uri="{FF2B5EF4-FFF2-40B4-BE49-F238E27FC236}">
                  <a16:creationId xmlns:a16="http://schemas.microsoft.com/office/drawing/2014/main" id="{18611554-DB6F-4CA0-82E0-FD0E232B0F5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435318" y="3172968"/>
              <a:ext cx="1188720" cy="380388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</a:t>
              </a:r>
              <a:r>
                <a:rPr lang="el-GR" sz="1400" baseline="-25000" dirty="0"/>
                <a:t>β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)</a:t>
              </a:r>
            </a:p>
          </p:txBody>
        </p:sp>
        <p:sp>
          <p:nvSpPr>
            <p:cNvPr id="56" name="Ea_N3_N6">
              <a:extLst>
                <a:ext uri="{FF2B5EF4-FFF2-40B4-BE49-F238E27FC236}">
                  <a16:creationId xmlns:a16="http://schemas.microsoft.com/office/drawing/2014/main" id="{8010E3BA-0411-4CD0-B409-8BAFC397151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774457" y="3172968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edge</a:t>
              </a:r>
              <a:r>
                <a:rPr lang="el-GR" sz="1400" baseline="-25000" dirty="0"/>
                <a:t>α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sp>
          <p:nvSpPr>
            <p:cNvPr id="57" name="Eb_N3_N6">
              <a:extLst>
                <a:ext uri="{FF2B5EF4-FFF2-40B4-BE49-F238E27FC236}">
                  <a16:creationId xmlns:a16="http://schemas.microsoft.com/office/drawing/2014/main" id="{B1B64F6B-03F5-4C43-BA08-8398E75C660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113596" y="3172968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edge</a:t>
              </a:r>
              <a:r>
                <a:rPr lang="el-GR" sz="1400" baseline="-25000" dirty="0"/>
                <a:t>β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sp>
          <p:nvSpPr>
            <p:cNvPr id="96" name="Pa_N2_N6">
              <a:extLst>
                <a:ext uri="{FF2B5EF4-FFF2-40B4-BE49-F238E27FC236}">
                  <a16:creationId xmlns:a16="http://schemas.microsoft.com/office/drawing/2014/main" id="{AB4D99D3-E583-4BE1-917A-681BF1F98D4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766892" y="4653502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</a:t>
              </a:r>
              <a:r>
                <a:rPr lang="el-GR" sz="1400" baseline="-25000" dirty="0"/>
                <a:t>α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sp>
          <p:nvSpPr>
            <p:cNvPr id="97" name="Pb_N2_N6">
              <a:extLst>
                <a:ext uri="{FF2B5EF4-FFF2-40B4-BE49-F238E27FC236}">
                  <a16:creationId xmlns:a16="http://schemas.microsoft.com/office/drawing/2014/main" id="{513A2CAE-0EE9-4EE8-B4BE-A3F4AFB7548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53672" y="4653502"/>
              <a:ext cx="1188720" cy="380388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400" dirty="0"/>
                <a:t>path</a:t>
              </a:r>
              <a:r>
                <a:rPr lang="el-GR" sz="1400" baseline="-25000" dirty="0"/>
                <a:t>β</a:t>
              </a:r>
              <a:r>
                <a:rPr lang="en-US" sz="1400" dirty="0"/>
                <a:t>(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400" dirty="0"/>
                <a:t>, </a:t>
              </a:r>
              <a:r>
                <a:rPr lang="en-US" altLang="en-US" sz="14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4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400" dirty="0"/>
                <a:t>)</a:t>
              </a:r>
            </a:p>
          </p:txBody>
        </p:sp>
        <p:grpSp>
          <p:nvGrpSpPr>
            <p:cNvPr id="98" name="Clause Raa">
              <a:extLst>
                <a:ext uri="{FF2B5EF4-FFF2-40B4-BE49-F238E27FC236}">
                  <a16:creationId xmlns:a16="http://schemas.microsoft.com/office/drawing/2014/main" id="{3AB1C3A3-DF6E-49C6-AE33-7F16760273D4}"/>
                </a:ext>
              </a:extLst>
            </p:cNvPr>
            <p:cNvGrpSpPr/>
            <p:nvPr/>
          </p:nvGrpSpPr>
          <p:grpSpPr>
            <a:xfrm>
              <a:off x="5690539" y="3553356"/>
              <a:ext cx="2678278" cy="1100146"/>
              <a:chOff x="3901287" y="3551805"/>
              <a:chExt cx="2678278" cy="1100146"/>
            </a:xfrm>
          </p:grpSpPr>
          <p:sp>
            <p:nvSpPr>
              <p:cNvPr id="99" name="Raa">
                <a:extLst>
                  <a:ext uri="{FF2B5EF4-FFF2-40B4-BE49-F238E27FC236}">
                    <a16:creationId xmlns:a16="http://schemas.microsoft.com/office/drawing/2014/main" id="{612C1E40-D439-4378-859D-DE5A0E09AB1B}"/>
                  </a:ext>
                </a:extLst>
              </p:cNvPr>
              <p:cNvSpPr txBox="1"/>
              <p:nvPr/>
            </p:nvSpPr>
            <p:spPr>
              <a:xfrm>
                <a:off x="4355092" y="3947863"/>
                <a:ext cx="4315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l-GR" sz="1400" baseline="-25000" dirty="0"/>
                  <a:t>αα</a:t>
                </a:r>
                <a:endParaRPr lang="en-US" sz="1400" dirty="0"/>
              </a:p>
            </p:txBody>
          </p:sp>
          <p:cxnSp>
            <p:nvCxnSpPr>
              <p:cNvPr id="100" name="Connector Pa Raa">
                <a:extLst>
                  <a:ext uri="{FF2B5EF4-FFF2-40B4-BE49-F238E27FC236}">
                    <a16:creationId xmlns:a16="http://schemas.microsoft.com/office/drawing/2014/main" id="{634F5E60-4F2B-477F-B3F1-C45BA5B0AA5B}"/>
                  </a:ext>
                </a:extLst>
              </p:cNvPr>
              <p:cNvCxnSpPr>
                <a:cxnSpLocks/>
                <a:stCxn id="54" idx="2"/>
                <a:endCxn id="99" idx="0"/>
              </p:cNvCxnSpPr>
              <p:nvPr/>
            </p:nvCxnSpPr>
            <p:spPr>
              <a:xfrm>
                <a:off x="3901287" y="3551805"/>
                <a:ext cx="669569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or Ea Raa">
                <a:extLst>
                  <a:ext uri="{FF2B5EF4-FFF2-40B4-BE49-F238E27FC236}">
                    <a16:creationId xmlns:a16="http://schemas.microsoft.com/office/drawing/2014/main" id="{0C7D5363-37F9-41E4-B343-E4EFC23F0AAB}"/>
                  </a:ext>
                </a:extLst>
              </p:cNvPr>
              <p:cNvCxnSpPr>
                <a:cxnSpLocks/>
                <a:stCxn id="56" idx="2"/>
                <a:endCxn id="99" idx="0"/>
              </p:cNvCxnSpPr>
              <p:nvPr/>
            </p:nvCxnSpPr>
            <p:spPr>
              <a:xfrm flipH="1">
                <a:off x="4570856" y="3551805"/>
                <a:ext cx="2008709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or Raa Pa">
                <a:extLst>
                  <a:ext uri="{FF2B5EF4-FFF2-40B4-BE49-F238E27FC236}">
                    <a16:creationId xmlns:a16="http://schemas.microsoft.com/office/drawing/2014/main" id="{A1104836-7DE5-4EEF-B3DD-1140F0469825}"/>
                  </a:ext>
                </a:extLst>
              </p:cNvPr>
              <p:cNvCxnSpPr>
                <a:cxnSpLocks/>
                <a:stCxn id="99" idx="2"/>
                <a:endCxn id="96" idx="0"/>
              </p:cNvCxnSpPr>
              <p:nvPr/>
            </p:nvCxnSpPr>
            <p:spPr>
              <a:xfrm>
                <a:off x="4570856" y="4255640"/>
                <a:ext cx="1144" cy="3963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Clause Rab">
              <a:extLst>
                <a:ext uri="{FF2B5EF4-FFF2-40B4-BE49-F238E27FC236}">
                  <a16:creationId xmlns:a16="http://schemas.microsoft.com/office/drawing/2014/main" id="{D79AE5ED-413E-4494-A845-4B2996AF6238}"/>
                </a:ext>
              </a:extLst>
            </p:cNvPr>
            <p:cNvGrpSpPr/>
            <p:nvPr/>
          </p:nvGrpSpPr>
          <p:grpSpPr>
            <a:xfrm>
              <a:off x="5690540" y="3553356"/>
              <a:ext cx="4017417" cy="1100146"/>
              <a:chOff x="3901287" y="3551805"/>
              <a:chExt cx="4017417" cy="1100146"/>
            </a:xfrm>
          </p:grpSpPr>
          <p:sp>
            <p:nvSpPr>
              <p:cNvPr id="104" name="Rab">
                <a:extLst>
                  <a:ext uri="{FF2B5EF4-FFF2-40B4-BE49-F238E27FC236}">
                    <a16:creationId xmlns:a16="http://schemas.microsoft.com/office/drawing/2014/main" id="{F4824400-CE4F-452C-8567-3F8CCA5A0247}"/>
                  </a:ext>
                </a:extLst>
              </p:cNvPr>
              <p:cNvSpPr txBox="1"/>
              <p:nvPr/>
            </p:nvSpPr>
            <p:spPr>
              <a:xfrm>
                <a:off x="5252660" y="3947863"/>
                <a:ext cx="426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l-GR" sz="1400" baseline="-25000" dirty="0"/>
                  <a:t>αβ</a:t>
                </a:r>
                <a:endParaRPr lang="en-US" sz="1400" dirty="0"/>
              </a:p>
            </p:txBody>
          </p:sp>
          <p:cxnSp>
            <p:nvCxnSpPr>
              <p:cNvPr id="105" name="Connector Pa Rab">
                <a:extLst>
                  <a:ext uri="{FF2B5EF4-FFF2-40B4-BE49-F238E27FC236}">
                    <a16:creationId xmlns:a16="http://schemas.microsoft.com/office/drawing/2014/main" id="{D22BB37C-0C13-4389-85C1-2B2570564E94}"/>
                  </a:ext>
                </a:extLst>
              </p:cNvPr>
              <p:cNvCxnSpPr>
                <a:cxnSpLocks/>
                <a:stCxn id="54" idx="2"/>
                <a:endCxn id="104" idx="0"/>
              </p:cNvCxnSpPr>
              <p:nvPr/>
            </p:nvCxnSpPr>
            <p:spPr>
              <a:xfrm>
                <a:off x="3901287" y="3551805"/>
                <a:ext cx="1564733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or Eb Rab">
                <a:extLst>
                  <a:ext uri="{FF2B5EF4-FFF2-40B4-BE49-F238E27FC236}">
                    <a16:creationId xmlns:a16="http://schemas.microsoft.com/office/drawing/2014/main" id="{5CDD3133-A47C-4009-8A1A-69322678E604}"/>
                  </a:ext>
                </a:extLst>
              </p:cNvPr>
              <p:cNvCxnSpPr>
                <a:cxnSpLocks/>
                <a:stCxn id="57" idx="2"/>
                <a:endCxn id="104" idx="0"/>
              </p:cNvCxnSpPr>
              <p:nvPr/>
            </p:nvCxnSpPr>
            <p:spPr>
              <a:xfrm flipH="1">
                <a:off x="5466020" y="3551805"/>
                <a:ext cx="2452684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or Rab Pb">
                <a:extLst>
                  <a:ext uri="{FF2B5EF4-FFF2-40B4-BE49-F238E27FC236}">
                    <a16:creationId xmlns:a16="http://schemas.microsoft.com/office/drawing/2014/main" id="{3E1A295E-AFFB-41AA-9199-EAB192B3CE5A}"/>
                  </a:ext>
                </a:extLst>
              </p:cNvPr>
              <p:cNvCxnSpPr>
                <a:cxnSpLocks/>
                <a:stCxn id="104" idx="2"/>
                <a:endCxn id="97" idx="0"/>
              </p:cNvCxnSpPr>
              <p:nvPr/>
            </p:nvCxnSpPr>
            <p:spPr>
              <a:xfrm>
                <a:off x="5466020" y="4255640"/>
                <a:ext cx="892760" cy="3963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Clause Rba">
              <a:extLst>
                <a:ext uri="{FF2B5EF4-FFF2-40B4-BE49-F238E27FC236}">
                  <a16:creationId xmlns:a16="http://schemas.microsoft.com/office/drawing/2014/main" id="{F2FCF641-EE2C-4A91-BD0E-6243A03F56E4}"/>
                </a:ext>
              </a:extLst>
            </p:cNvPr>
            <p:cNvGrpSpPr/>
            <p:nvPr/>
          </p:nvGrpSpPr>
          <p:grpSpPr>
            <a:xfrm>
              <a:off x="7029679" y="3553356"/>
              <a:ext cx="1339139" cy="1100146"/>
              <a:chOff x="5240426" y="3551805"/>
              <a:chExt cx="1339139" cy="1100146"/>
            </a:xfrm>
          </p:grpSpPr>
          <p:sp>
            <p:nvSpPr>
              <p:cNvPr id="109" name="Rba">
                <a:extLst>
                  <a:ext uri="{FF2B5EF4-FFF2-40B4-BE49-F238E27FC236}">
                    <a16:creationId xmlns:a16="http://schemas.microsoft.com/office/drawing/2014/main" id="{762B5A44-D4DF-4DD6-B718-2F4377B33457}"/>
                  </a:ext>
                </a:extLst>
              </p:cNvPr>
              <p:cNvSpPr txBox="1"/>
              <p:nvPr/>
            </p:nvSpPr>
            <p:spPr>
              <a:xfrm>
                <a:off x="6145420" y="3947863"/>
                <a:ext cx="42672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l-GR" sz="1400" baseline="-25000" dirty="0"/>
                  <a:t>βα</a:t>
                </a:r>
                <a:endParaRPr lang="en-US" sz="1400" dirty="0"/>
              </a:p>
            </p:txBody>
          </p:sp>
          <p:cxnSp>
            <p:nvCxnSpPr>
              <p:cNvPr id="110" name="Connector Ea Rba">
                <a:extLst>
                  <a:ext uri="{FF2B5EF4-FFF2-40B4-BE49-F238E27FC236}">
                    <a16:creationId xmlns:a16="http://schemas.microsoft.com/office/drawing/2014/main" id="{4BDC8732-063A-4C01-86A9-8F8A4ABD6166}"/>
                  </a:ext>
                </a:extLst>
              </p:cNvPr>
              <p:cNvCxnSpPr>
                <a:cxnSpLocks/>
                <a:stCxn id="56" idx="2"/>
                <a:endCxn id="109" idx="0"/>
              </p:cNvCxnSpPr>
              <p:nvPr/>
            </p:nvCxnSpPr>
            <p:spPr>
              <a:xfrm flipH="1">
                <a:off x="6358780" y="3551805"/>
                <a:ext cx="220785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or Pb Rba">
                <a:extLst>
                  <a:ext uri="{FF2B5EF4-FFF2-40B4-BE49-F238E27FC236}">
                    <a16:creationId xmlns:a16="http://schemas.microsoft.com/office/drawing/2014/main" id="{D02F94E9-66FB-4A56-83BF-85E5BB256789}"/>
                  </a:ext>
                </a:extLst>
              </p:cNvPr>
              <p:cNvCxnSpPr>
                <a:cxnSpLocks/>
                <a:stCxn id="55" idx="2"/>
                <a:endCxn id="109" idx="0"/>
              </p:cNvCxnSpPr>
              <p:nvPr/>
            </p:nvCxnSpPr>
            <p:spPr>
              <a:xfrm>
                <a:off x="5240426" y="3551805"/>
                <a:ext cx="1118354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or Rba Pb">
                <a:extLst>
                  <a:ext uri="{FF2B5EF4-FFF2-40B4-BE49-F238E27FC236}">
                    <a16:creationId xmlns:a16="http://schemas.microsoft.com/office/drawing/2014/main" id="{3BEFD9EC-98D4-402A-BFFE-73F1AE141A9D}"/>
                  </a:ext>
                </a:extLst>
              </p:cNvPr>
              <p:cNvCxnSpPr>
                <a:cxnSpLocks/>
                <a:stCxn id="109" idx="2"/>
                <a:endCxn id="97" idx="0"/>
              </p:cNvCxnSpPr>
              <p:nvPr/>
            </p:nvCxnSpPr>
            <p:spPr>
              <a:xfrm>
                <a:off x="6358780" y="4255640"/>
                <a:ext cx="0" cy="3963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Clause Rbb">
              <a:extLst>
                <a:ext uri="{FF2B5EF4-FFF2-40B4-BE49-F238E27FC236}">
                  <a16:creationId xmlns:a16="http://schemas.microsoft.com/office/drawing/2014/main" id="{94DAC088-18E0-4B63-AEF3-76DF92419562}"/>
                </a:ext>
              </a:extLst>
            </p:cNvPr>
            <p:cNvGrpSpPr/>
            <p:nvPr/>
          </p:nvGrpSpPr>
          <p:grpSpPr>
            <a:xfrm>
              <a:off x="7029678" y="3553356"/>
              <a:ext cx="2678278" cy="1100146"/>
              <a:chOff x="5240426" y="3551805"/>
              <a:chExt cx="2678278" cy="1100146"/>
            </a:xfrm>
          </p:grpSpPr>
          <p:sp>
            <p:nvSpPr>
              <p:cNvPr id="114" name="Rbb">
                <a:extLst>
                  <a:ext uri="{FF2B5EF4-FFF2-40B4-BE49-F238E27FC236}">
                    <a16:creationId xmlns:a16="http://schemas.microsoft.com/office/drawing/2014/main" id="{9C25861C-90EE-46BB-92DD-6F57F9EAA378}"/>
                  </a:ext>
                </a:extLst>
              </p:cNvPr>
              <p:cNvSpPr txBox="1"/>
              <p:nvPr/>
            </p:nvSpPr>
            <p:spPr>
              <a:xfrm>
                <a:off x="7038179" y="3947863"/>
                <a:ext cx="4219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</a:t>
                </a:r>
                <a:r>
                  <a:rPr lang="el-GR" sz="1400" baseline="-25000" dirty="0"/>
                  <a:t>ββ</a:t>
                </a:r>
                <a:endParaRPr lang="en-US" sz="1400" dirty="0"/>
              </a:p>
            </p:txBody>
          </p:sp>
          <p:cxnSp>
            <p:nvCxnSpPr>
              <p:cNvPr id="115" name="Connector Pb Rbb">
                <a:extLst>
                  <a:ext uri="{FF2B5EF4-FFF2-40B4-BE49-F238E27FC236}">
                    <a16:creationId xmlns:a16="http://schemas.microsoft.com/office/drawing/2014/main" id="{7074E095-D5AF-4C22-A591-BFF814B1F984}"/>
                  </a:ext>
                </a:extLst>
              </p:cNvPr>
              <p:cNvCxnSpPr>
                <a:cxnSpLocks/>
                <a:stCxn id="55" idx="2"/>
                <a:endCxn id="114" idx="0"/>
              </p:cNvCxnSpPr>
              <p:nvPr/>
            </p:nvCxnSpPr>
            <p:spPr>
              <a:xfrm>
                <a:off x="5240426" y="3551805"/>
                <a:ext cx="2008708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or Eb Rbb">
                <a:extLst>
                  <a:ext uri="{FF2B5EF4-FFF2-40B4-BE49-F238E27FC236}">
                    <a16:creationId xmlns:a16="http://schemas.microsoft.com/office/drawing/2014/main" id="{46949C18-1E0A-49BA-B776-889583897CC8}"/>
                  </a:ext>
                </a:extLst>
              </p:cNvPr>
              <p:cNvCxnSpPr>
                <a:cxnSpLocks/>
                <a:stCxn id="57" idx="2"/>
                <a:endCxn id="114" idx="0"/>
              </p:cNvCxnSpPr>
              <p:nvPr/>
            </p:nvCxnSpPr>
            <p:spPr>
              <a:xfrm flipH="1">
                <a:off x="7249134" y="3551805"/>
                <a:ext cx="669570" cy="396058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or Rbb Pb">
                <a:extLst>
                  <a:ext uri="{FF2B5EF4-FFF2-40B4-BE49-F238E27FC236}">
                    <a16:creationId xmlns:a16="http://schemas.microsoft.com/office/drawing/2014/main" id="{24893A7B-FD7D-48DB-ADF2-34352D39D01A}"/>
                  </a:ext>
                </a:extLst>
              </p:cNvPr>
              <p:cNvCxnSpPr>
                <a:cxnSpLocks/>
                <a:stCxn id="114" idx="2"/>
                <a:endCxn id="97" idx="0"/>
              </p:cNvCxnSpPr>
              <p:nvPr/>
            </p:nvCxnSpPr>
            <p:spPr>
              <a:xfrm flipH="1">
                <a:off x="6358780" y="4255640"/>
                <a:ext cx="890354" cy="39631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Bingo Loop">
            <a:extLst>
              <a:ext uri="{FF2B5EF4-FFF2-40B4-BE49-F238E27FC236}">
                <a16:creationId xmlns:a16="http://schemas.microsoft.com/office/drawing/2014/main" id="{ED2F4ED6-7BA3-4D25-A562-030FC4B8E3A2}"/>
              </a:ext>
            </a:extLst>
          </p:cNvPr>
          <p:cNvGrpSpPr/>
          <p:nvPr/>
        </p:nvGrpSpPr>
        <p:grpSpPr>
          <a:xfrm>
            <a:off x="7480422" y="2688336"/>
            <a:ext cx="4278602" cy="3663757"/>
            <a:chOff x="6285131" y="2557271"/>
            <a:chExt cx="4278602" cy="3663757"/>
          </a:xfrm>
        </p:grpSpPr>
        <p:cxnSp>
          <p:nvCxnSpPr>
            <p:cNvPr id="73" name="Connector BI">
              <a:extLst>
                <a:ext uri="{FF2B5EF4-FFF2-40B4-BE49-F238E27FC236}">
                  <a16:creationId xmlns:a16="http://schemas.microsoft.com/office/drawing/2014/main" id="{0074DB14-C743-4E39-9B8A-48662B7FEDB3}"/>
                </a:ext>
              </a:extLst>
            </p:cNvPr>
            <p:cNvCxnSpPr>
              <a:cxnSpLocks/>
              <a:stCxn id="71" idx="3"/>
              <a:endCxn id="75" idx="1"/>
            </p:cNvCxnSpPr>
            <p:nvPr/>
          </p:nvCxnSpPr>
          <p:spPr>
            <a:xfrm>
              <a:off x="6285131" y="3970687"/>
              <a:ext cx="757969" cy="7419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Circle">
              <a:extLst>
                <a:ext uri="{FF2B5EF4-FFF2-40B4-BE49-F238E27FC236}">
                  <a16:creationId xmlns:a16="http://schemas.microsoft.com/office/drawing/2014/main" id="{C4127523-9DD2-4634-98BC-36375FE927E7}"/>
                </a:ext>
              </a:extLst>
            </p:cNvPr>
            <p:cNvSpPr/>
            <p:nvPr/>
          </p:nvSpPr>
          <p:spPr>
            <a:xfrm>
              <a:off x="7946136" y="2843784"/>
              <a:ext cx="1936504" cy="193852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nference">
              <a:extLst>
                <a:ext uri="{FF2B5EF4-FFF2-40B4-BE49-F238E27FC236}">
                  <a16:creationId xmlns:a16="http://schemas.microsoft.com/office/drawing/2014/main" id="{A552A2F0-F7C3-4B59-A9DF-0D07BBCDB7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043100" y="3648922"/>
              <a:ext cx="1420368" cy="65836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Marginal Inference</a:t>
              </a:r>
            </a:p>
          </p:txBody>
        </p:sp>
        <p:sp>
          <p:nvSpPr>
            <p:cNvPr id="76" name="Connector IR New">
              <a:extLst>
                <a:ext uri="{FF2B5EF4-FFF2-40B4-BE49-F238E27FC236}">
                  <a16:creationId xmlns:a16="http://schemas.microsoft.com/office/drawing/2014/main" id="{DD948146-19DD-4D1E-B1AD-616C08884973}"/>
                </a:ext>
              </a:extLst>
            </p:cNvPr>
            <p:cNvSpPr/>
            <p:nvPr/>
          </p:nvSpPr>
          <p:spPr>
            <a:xfrm>
              <a:off x="7944548" y="2840735"/>
              <a:ext cx="1938528" cy="1938528"/>
            </a:xfrm>
            <a:prstGeom prst="arc">
              <a:avLst>
                <a:gd name="adj1" fmla="val 6811490"/>
                <a:gd name="adj2" fmla="val 8614667"/>
              </a:avLst>
            </a:prstGeom>
            <a:ln w="38100">
              <a:head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Ranked Alarms New">
              <a:extLst>
                <a:ext uri="{FF2B5EF4-FFF2-40B4-BE49-F238E27FC236}">
                  <a16:creationId xmlns:a16="http://schemas.microsoft.com/office/drawing/2014/main" id="{36E89819-1586-49B6-B50F-D8DB3D8C5578}"/>
                </a:ext>
              </a:extLst>
            </p:cNvPr>
            <p:cNvGrpSpPr/>
            <p:nvPr/>
          </p:nvGrpSpPr>
          <p:grpSpPr>
            <a:xfrm>
              <a:off x="8538908" y="4459224"/>
              <a:ext cx="756276" cy="1206379"/>
              <a:chOff x="7234320" y="2892370"/>
              <a:chExt cx="756276" cy="1206379"/>
            </a:xfrm>
          </p:grpSpPr>
          <p:sp>
            <p:nvSpPr>
              <p:cNvPr id="86" name="Label">
                <a:extLst>
                  <a:ext uri="{FF2B5EF4-FFF2-40B4-BE49-F238E27FC236}">
                    <a16:creationId xmlns:a16="http://schemas.microsoft.com/office/drawing/2014/main" id="{EC1EF7E5-F7A2-4F98-82F5-A06C39DCA021}"/>
                  </a:ext>
                </a:extLst>
              </p:cNvPr>
              <p:cNvSpPr txBox="1"/>
              <p:nvPr/>
            </p:nvSpPr>
            <p:spPr>
              <a:xfrm>
                <a:off x="7234320" y="3575529"/>
                <a:ext cx="7562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Ranked alarms</a:t>
                </a:r>
              </a:p>
            </p:txBody>
          </p:sp>
          <p:sp>
            <p:nvSpPr>
              <p:cNvPr id="87" name="Icon">
                <a:extLst>
                  <a:ext uri="{FF2B5EF4-FFF2-40B4-BE49-F238E27FC236}">
                    <a16:creationId xmlns:a16="http://schemas.microsoft.com/office/drawing/2014/main" id="{4EAFDE65-1A6B-42A4-A814-A881747BCF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0947" y="2892370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  <a:p>
                <a:pPr marL="228600" indent="-228600">
                  <a:buFont typeface="+mj-lt"/>
                  <a:buAutoNum type="arabicPeriod"/>
                </a:pPr>
                <a:r>
                  <a:rPr lang="en-US" sz="1050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sp>
          <p:nvSpPr>
            <p:cNvPr id="78" name="Connector RP New">
              <a:extLst>
                <a:ext uri="{FF2B5EF4-FFF2-40B4-BE49-F238E27FC236}">
                  <a16:creationId xmlns:a16="http://schemas.microsoft.com/office/drawing/2014/main" id="{46A2E0F4-B2B2-44D6-AB6B-CA29DEB705F5}"/>
                </a:ext>
              </a:extLst>
            </p:cNvPr>
            <p:cNvSpPr/>
            <p:nvPr/>
          </p:nvSpPr>
          <p:spPr>
            <a:xfrm>
              <a:off x="7944548" y="2840735"/>
              <a:ext cx="1938528" cy="1938528"/>
            </a:xfrm>
            <a:prstGeom prst="arc">
              <a:avLst>
                <a:gd name="adj1" fmla="val 1981056"/>
                <a:gd name="adj2" fmla="val 4027020"/>
              </a:avLst>
            </a:prstGeom>
            <a:ln w="38100">
              <a:head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9" name="Programmer">
              <a:extLst>
                <a:ext uri="{FF2B5EF4-FFF2-40B4-BE49-F238E27FC236}">
                  <a16:creationId xmlns:a16="http://schemas.microsoft.com/office/drawing/2014/main" id="{D6D5C7EB-4535-4F90-8A9B-5F5FABCCD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2767" y="3631228"/>
              <a:ext cx="658368" cy="658368"/>
            </a:xfrm>
            <a:prstGeom prst="rect">
              <a:avLst/>
            </a:prstGeom>
          </p:spPr>
        </p:pic>
        <p:sp>
          <p:nvSpPr>
            <p:cNvPr id="80" name="Connector PF New">
              <a:extLst>
                <a:ext uri="{FF2B5EF4-FFF2-40B4-BE49-F238E27FC236}">
                  <a16:creationId xmlns:a16="http://schemas.microsoft.com/office/drawing/2014/main" id="{2CFA5F52-6A07-402B-AA16-236F97105764}"/>
                </a:ext>
              </a:extLst>
            </p:cNvPr>
            <p:cNvSpPr/>
            <p:nvPr/>
          </p:nvSpPr>
          <p:spPr>
            <a:xfrm>
              <a:off x="7944548" y="2840735"/>
              <a:ext cx="1938528" cy="1938528"/>
            </a:xfrm>
            <a:prstGeom prst="arc">
              <a:avLst>
                <a:gd name="adj1" fmla="val 17655768"/>
                <a:gd name="adj2" fmla="val 20896360"/>
              </a:avLst>
            </a:prstGeom>
            <a:ln w="38100">
              <a:head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eedback New">
              <a:extLst>
                <a:ext uri="{FF2B5EF4-FFF2-40B4-BE49-F238E27FC236}">
                  <a16:creationId xmlns:a16="http://schemas.microsoft.com/office/drawing/2014/main" id="{664BC771-D79D-427F-81D1-508117E1B4F3}"/>
                </a:ext>
              </a:extLst>
            </p:cNvPr>
            <p:cNvSpPr>
              <a:spLocks/>
            </p:cNvSpPr>
            <p:nvPr/>
          </p:nvSpPr>
          <p:spPr>
            <a:xfrm>
              <a:off x="8581993" y="2557271"/>
              <a:ext cx="685800" cy="68580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r>
                <a:rPr lang="en-US" sz="1050" dirty="0">
                  <a:solidFill>
                    <a:schemeClr val="accent6"/>
                  </a:solidFill>
                </a:rPr>
                <a:t>✔</a:t>
              </a:r>
              <a:r>
                <a:rPr lang="en-US" sz="1050" dirty="0"/>
                <a:t> 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rgbClr val="C00000"/>
                  </a:solidFill>
                </a:rPr>
                <a:t>✘</a:t>
              </a:r>
              <a:r>
                <a:rPr lang="en-US" sz="1050" dirty="0"/>
                <a:t> 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  <a:p>
              <a:r>
                <a:rPr lang="en-US" sz="1050" dirty="0">
                  <a:solidFill>
                    <a:srgbClr val="C00000"/>
                  </a:solidFill>
                </a:rPr>
                <a:t>✘</a:t>
              </a:r>
              <a:r>
                <a:rPr lang="en-US" sz="1050" dirty="0"/>
                <a:t> </a:t>
              </a:r>
              <a:r>
                <a:rPr lang="en-US" sz="105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2" name="Connector FI New">
              <a:extLst>
                <a:ext uri="{FF2B5EF4-FFF2-40B4-BE49-F238E27FC236}">
                  <a16:creationId xmlns:a16="http://schemas.microsoft.com/office/drawing/2014/main" id="{2396DBA9-C2A6-44D4-8CE2-630E940EF31A}"/>
                </a:ext>
              </a:extLst>
            </p:cNvPr>
            <p:cNvSpPr/>
            <p:nvPr/>
          </p:nvSpPr>
          <p:spPr>
            <a:xfrm>
              <a:off x="7944548" y="2840735"/>
              <a:ext cx="1938528" cy="1938528"/>
            </a:xfrm>
            <a:prstGeom prst="arc">
              <a:avLst>
                <a:gd name="adj1" fmla="val 11573733"/>
                <a:gd name="adj2" fmla="val 14825466"/>
              </a:avLst>
            </a:prstGeom>
            <a:ln w="38100">
              <a:head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Bingo Citation">
              <a:extLst>
                <a:ext uri="{FF2B5EF4-FFF2-40B4-BE49-F238E27FC236}">
                  <a16:creationId xmlns:a16="http://schemas.microsoft.com/office/drawing/2014/main" id="{7AE1A39E-8AF9-40EE-A73D-115887A11009}"/>
                </a:ext>
              </a:extLst>
            </p:cNvPr>
            <p:cNvGrpSpPr/>
            <p:nvPr/>
          </p:nvGrpSpPr>
          <p:grpSpPr>
            <a:xfrm>
              <a:off x="7363333" y="5704429"/>
              <a:ext cx="3200400" cy="516599"/>
              <a:chOff x="7363333" y="5704429"/>
              <a:chExt cx="3200400" cy="516599"/>
            </a:xfrm>
          </p:grpSpPr>
          <p:sp>
            <p:nvSpPr>
              <p:cNvPr id="84" name="Label">
                <a:extLst>
                  <a:ext uri="{FF2B5EF4-FFF2-40B4-BE49-F238E27FC236}">
                    <a16:creationId xmlns:a16="http://schemas.microsoft.com/office/drawing/2014/main" id="{171605AC-F29F-4205-85BC-38A8804468A8}"/>
                  </a:ext>
                </a:extLst>
              </p:cNvPr>
              <p:cNvSpPr txBox="1"/>
              <p:nvPr/>
            </p:nvSpPr>
            <p:spPr>
              <a:xfrm>
                <a:off x="7363333" y="5913251"/>
                <a:ext cx="3200400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b="1" dirty="0"/>
                  <a:t>Bingo</a:t>
                </a:r>
                <a:r>
                  <a:rPr lang="en-US" sz="1400" dirty="0"/>
                  <a:t> (PLDI 2018)</a:t>
                </a:r>
              </a:p>
            </p:txBody>
          </p:sp>
          <p:sp>
            <p:nvSpPr>
              <p:cNvPr id="85" name="Brace">
                <a:extLst>
                  <a:ext uri="{FF2B5EF4-FFF2-40B4-BE49-F238E27FC236}">
                    <a16:creationId xmlns:a16="http://schemas.microsoft.com/office/drawing/2014/main" id="{4C3F70A3-C846-48A8-9655-F0B1E0551D74}"/>
                  </a:ext>
                </a:extLst>
              </p:cNvPr>
              <p:cNvSpPr/>
              <p:nvPr/>
            </p:nvSpPr>
            <p:spPr>
              <a:xfrm rot="5400000">
                <a:off x="8894953" y="4754591"/>
                <a:ext cx="137160" cy="2036835"/>
              </a:xfrm>
              <a:prstGeom prst="rightBrac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537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0.24128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316A4AB-A6B0-4D10-9900-036C0F0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Question of this Talk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226644B-889F-4999-A736-E89199DF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16</a:t>
            </a:fld>
            <a:endParaRPr lang="en-US"/>
          </a:p>
        </p:txBody>
      </p:sp>
      <p:grpSp>
        <p:nvGrpSpPr>
          <p:cNvPr id="35" name="Old">
            <a:extLst>
              <a:ext uri="{FF2B5EF4-FFF2-40B4-BE49-F238E27FC236}">
                <a16:creationId xmlns:a16="http://schemas.microsoft.com/office/drawing/2014/main" id="{685399D6-E037-453C-B579-0AACAB7E4EB2}"/>
              </a:ext>
            </a:extLst>
          </p:cNvPr>
          <p:cNvGrpSpPr/>
          <p:nvPr/>
        </p:nvGrpSpPr>
        <p:grpSpPr>
          <a:xfrm>
            <a:off x="841248" y="2029375"/>
            <a:ext cx="757613" cy="3943837"/>
            <a:chOff x="4163489" y="1829536"/>
            <a:chExt cx="757613" cy="3943837"/>
          </a:xfrm>
        </p:grpSpPr>
        <p:grpSp>
          <p:nvGrpSpPr>
            <p:cNvPr id="11" name="Program">
              <a:extLst>
                <a:ext uri="{FF2B5EF4-FFF2-40B4-BE49-F238E27FC236}">
                  <a16:creationId xmlns:a16="http://schemas.microsoft.com/office/drawing/2014/main" id="{8D2B8C2D-34D7-49A0-8238-FB1056C73FD3}"/>
                </a:ext>
              </a:extLst>
            </p:cNvPr>
            <p:cNvGrpSpPr/>
            <p:nvPr/>
          </p:nvGrpSpPr>
          <p:grpSpPr>
            <a:xfrm>
              <a:off x="4175761" y="1829536"/>
              <a:ext cx="745341" cy="993577"/>
              <a:chOff x="1034020" y="1347465"/>
              <a:chExt cx="745341" cy="9935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Icon">
                <a:extLst>
                  <a:ext uri="{FF2B5EF4-FFF2-40B4-BE49-F238E27FC236}">
                    <a16:creationId xmlns:a16="http://schemas.microsoft.com/office/drawing/2014/main" id="{F295C47F-84DE-4D27-9517-76FEACBFCAF6}"/>
                  </a:ext>
                </a:extLst>
              </p:cNvPr>
              <p:cNvSpPr/>
              <p:nvPr/>
            </p:nvSpPr>
            <p:spPr>
              <a:xfrm>
                <a:off x="1063791" y="165524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12" name="Analysis">
              <a:extLst>
                <a:ext uri="{FF2B5EF4-FFF2-40B4-BE49-F238E27FC236}">
                  <a16:creationId xmlns:a16="http://schemas.microsoft.com/office/drawing/2014/main" id="{B002F1D8-E0D1-4C01-B129-053198B544F2}"/>
                </a:ext>
              </a:extLst>
            </p:cNvPr>
            <p:cNvSpPr txBox="1"/>
            <p:nvPr/>
          </p:nvSpPr>
          <p:spPr>
            <a:xfrm rot="16200000">
              <a:off x="3896082" y="3456432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2" name="Alarms">
              <a:extLst>
                <a:ext uri="{FF2B5EF4-FFF2-40B4-BE49-F238E27FC236}">
                  <a16:creationId xmlns:a16="http://schemas.microsoft.com/office/drawing/2014/main" id="{792AFF6C-9B33-40B9-9350-C204281A2426}"/>
                </a:ext>
              </a:extLst>
            </p:cNvPr>
            <p:cNvGrpSpPr/>
            <p:nvPr/>
          </p:nvGrpSpPr>
          <p:grpSpPr>
            <a:xfrm>
              <a:off x="4163489" y="4773166"/>
              <a:ext cx="745341" cy="1000207"/>
              <a:chOff x="4163489" y="4773166"/>
              <a:chExt cx="745341" cy="10002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/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Icon">
                <a:extLst>
                  <a:ext uri="{FF2B5EF4-FFF2-40B4-BE49-F238E27FC236}">
                    <a16:creationId xmlns:a16="http://schemas.microsoft.com/office/drawing/2014/main" id="{712CD8FD-7EC6-4708-9964-F74E4DB7FE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04649" y="4773166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</p:grpSp>
        <p:cxnSp>
          <p:nvCxnSpPr>
            <p:cNvPr id="14" name="PA">
              <a:extLst>
                <a:ext uri="{FF2B5EF4-FFF2-40B4-BE49-F238E27FC236}">
                  <a16:creationId xmlns:a16="http://schemas.microsoft.com/office/drawing/2014/main" id="{EE448187-8944-4BC0-8897-808DD32988A2}"/>
                </a:ext>
              </a:extLst>
            </p:cNvPr>
            <p:cNvCxnSpPr>
              <a:stCxn id="17" idx="2"/>
              <a:endCxn id="12" idx="3"/>
            </p:cNvCxnSpPr>
            <p:nvPr/>
          </p:nvCxnSpPr>
          <p:spPr>
            <a:xfrm flipH="1">
              <a:off x="4536162" y="2777774"/>
              <a:ext cx="12270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AA">
              <a:extLst>
                <a:ext uri="{FF2B5EF4-FFF2-40B4-BE49-F238E27FC236}">
                  <a16:creationId xmlns:a16="http://schemas.microsoft.com/office/drawing/2014/main" id="{CF88D0DF-0B84-4FC3-AF2C-56BFD4DB842C}"/>
                </a:ext>
              </a:extLst>
            </p:cNvPr>
            <p:cNvCxnSpPr>
              <a:cxnSpLocks/>
              <a:stCxn id="12" idx="1"/>
              <a:endCxn id="13" idx="3"/>
            </p:cNvCxnSpPr>
            <p:nvPr/>
          </p:nvCxnSpPr>
          <p:spPr>
            <a:xfrm flipH="1">
              <a:off x="4536161" y="4439412"/>
              <a:ext cx="1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Diff">
            <a:extLst>
              <a:ext uri="{FF2B5EF4-FFF2-40B4-BE49-F238E27FC236}">
                <a16:creationId xmlns:a16="http://schemas.microsoft.com/office/drawing/2014/main" id="{792EA18B-536D-45C8-932A-0F4473CBB6F6}"/>
              </a:ext>
            </a:extLst>
          </p:cNvPr>
          <p:cNvGrpSpPr/>
          <p:nvPr/>
        </p:nvGrpSpPr>
        <p:grpSpPr>
          <a:xfrm>
            <a:off x="1569091" y="2221914"/>
            <a:ext cx="920259" cy="461665"/>
            <a:chOff x="3882759" y="1391845"/>
            <a:chExt cx="920259" cy="461665"/>
          </a:xfrm>
        </p:grpSpPr>
        <p:sp>
          <p:nvSpPr>
            <p:cNvPr id="8" name="Label">
              <a:extLst>
                <a:ext uri="{FF2B5EF4-FFF2-40B4-BE49-F238E27FC236}">
                  <a16:creationId xmlns:a16="http://schemas.microsoft.com/office/drawing/2014/main" id="{CF817C24-4D50-45D6-907B-3E6C824E8A97}"/>
                </a:ext>
              </a:extLst>
            </p:cNvPr>
            <p:cNvSpPr txBox="1"/>
            <p:nvPr/>
          </p:nvSpPr>
          <p:spPr>
            <a:xfrm>
              <a:off x="4156779" y="139184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9" name="Connector">
              <a:extLst>
                <a:ext uri="{FF2B5EF4-FFF2-40B4-BE49-F238E27FC236}">
                  <a16:creationId xmlns:a16="http://schemas.microsoft.com/office/drawing/2014/main" id="{F4A3F616-9EF2-4DC3-BAA3-E505EB2733A4}"/>
                </a:ext>
              </a:extLst>
            </p:cNvPr>
            <p:cNvCxnSpPr>
              <a:cxnSpLocks/>
              <a:stCxn id="17" idx="3"/>
              <a:endCxn id="25" idx="1"/>
            </p:cNvCxnSpPr>
            <p:nvPr/>
          </p:nvCxnSpPr>
          <p:spPr>
            <a:xfrm>
              <a:off x="3882759" y="1849983"/>
              <a:ext cx="920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New">
            <a:extLst>
              <a:ext uri="{FF2B5EF4-FFF2-40B4-BE49-F238E27FC236}">
                <a16:creationId xmlns:a16="http://schemas.microsoft.com/office/drawing/2014/main" id="{E0EB4F4C-4A57-473D-AB6F-80946F511F1D}"/>
              </a:ext>
            </a:extLst>
          </p:cNvPr>
          <p:cNvGrpSpPr/>
          <p:nvPr/>
        </p:nvGrpSpPr>
        <p:grpSpPr>
          <a:xfrm>
            <a:off x="2459736" y="2029375"/>
            <a:ext cx="745341" cy="3928448"/>
            <a:chOff x="6693408" y="1829536"/>
            <a:chExt cx="745341" cy="3928448"/>
          </a:xfrm>
        </p:grpSpPr>
        <p:grpSp>
          <p:nvGrpSpPr>
            <p:cNvPr id="19" name="Program">
              <a:extLst>
                <a:ext uri="{FF2B5EF4-FFF2-40B4-BE49-F238E27FC236}">
                  <a16:creationId xmlns:a16="http://schemas.microsoft.com/office/drawing/2014/main" id="{350EBD9B-B322-4A51-B969-1A2EA5746731}"/>
                </a:ext>
              </a:extLst>
            </p:cNvPr>
            <p:cNvGrpSpPr/>
            <p:nvPr/>
          </p:nvGrpSpPr>
          <p:grpSpPr>
            <a:xfrm>
              <a:off x="6693408" y="1829536"/>
              <a:ext cx="743795" cy="993578"/>
              <a:chOff x="-221980" y="1371974"/>
              <a:chExt cx="743795" cy="9935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/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Icon">
                <a:extLst>
                  <a:ext uri="{FF2B5EF4-FFF2-40B4-BE49-F238E27FC236}">
                    <a16:creationId xmlns:a16="http://schemas.microsoft.com/office/drawing/2014/main" id="{56F44D06-C8D7-49D7-9F05-3A7F88DB7BF8}"/>
                  </a:ext>
                </a:extLst>
              </p:cNvPr>
              <p:cNvSpPr/>
              <p:nvPr/>
            </p:nvSpPr>
            <p:spPr>
              <a:xfrm>
                <a:off x="-192366" y="167975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20" name="Analysis">
              <a:extLst>
                <a:ext uri="{FF2B5EF4-FFF2-40B4-BE49-F238E27FC236}">
                  <a16:creationId xmlns:a16="http://schemas.microsoft.com/office/drawing/2014/main" id="{50FD6C09-0F01-4297-972D-14421629252F}"/>
                </a:ext>
              </a:extLst>
            </p:cNvPr>
            <p:cNvSpPr txBox="1"/>
            <p:nvPr/>
          </p:nvSpPr>
          <p:spPr>
            <a:xfrm rot="16200000">
              <a:off x="6426105" y="3456433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4" name="Alarms">
              <a:extLst>
                <a:ext uri="{FF2B5EF4-FFF2-40B4-BE49-F238E27FC236}">
                  <a16:creationId xmlns:a16="http://schemas.microsoft.com/office/drawing/2014/main" id="{A167A229-80E6-4926-82E0-077E7D2390EF}"/>
                </a:ext>
              </a:extLst>
            </p:cNvPr>
            <p:cNvGrpSpPr/>
            <p:nvPr/>
          </p:nvGrpSpPr>
          <p:grpSpPr>
            <a:xfrm>
              <a:off x="6693408" y="4773167"/>
              <a:ext cx="745341" cy="984817"/>
              <a:chOff x="6693408" y="4773167"/>
              <a:chExt cx="745341" cy="984817"/>
            </a:xfrm>
          </p:grpSpPr>
          <p:sp>
            <p:nvSpPr>
              <p:cNvPr id="21" name="Icon">
                <a:extLst>
                  <a:ext uri="{FF2B5EF4-FFF2-40B4-BE49-F238E27FC236}">
                    <a16:creationId xmlns:a16="http://schemas.microsoft.com/office/drawing/2014/main" id="{60E96303-E87A-42A9-80AA-DAC04ED4D8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3793" y="4773167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/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PA">
              <a:extLst>
                <a:ext uri="{FF2B5EF4-FFF2-40B4-BE49-F238E27FC236}">
                  <a16:creationId xmlns:a16="http://schemas.microsoft.com/office/drawing/2014/main" id="{2E435B53-9303-4708-90C7-A13D2DF66F95}"/>
                </a:ext>
              </a:extLst>
            </p:cNvPr>
            <p:cNvCxnSpPr>
              <a:cxnSpLocks/>
              <a:stCxn id="25" idx="2"/>
              <a:endCxn id="20" idx="3"/>
            </p:cNvCxnSpPr>
            <p:nvPr/>
          </p:nvCxnSpPr>
          <p:spPr>
            <a:xfrm>
              <a:off x="7065922" y="2777775"/>
              <a:ext cx="263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A">
              <a:extLst>
                <a:ext uri="{FF2B5EF4-FFF2-40B4-BE49-F238E27FC236}">
                  <a16:creationId xmlns:a16="http://schemas.microsoft.com/office/drawing/2014/main" id="{06C0801B-E8B5-4EBB-9132-4511F6ED30BE}"/>
                </a:ext>
              </a:extLst>
            </p:cNvPr>
            <p:cNvCxnSpPr>
              <a:cxnSpLocks/>
              <a:stCxn id="20" idx="1"/>
              <a:endCxn id="21" idx="3"/>
            </p:cNvCxnSpPr>
            <p:nvPr/>
          </p:nvCxnSpPr>
          <p:spPr>
            <a:xfrm flipH="1">
              <a:off x="7065305" y="4439413"/>
              <a:ext cx="880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/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dirty="0"/>
                  <a:t>How do we prioritize alarms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ndara" panose="020E0502030303020204" pitchFamily="34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by relevance to </a:t>
                </a:r>
                <a:r>
                  <a:rPr lang="el-GR" dirty="0"/>
                  <a:t>Δ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">
            <a:extLst>
              <a:ext uri="{FF2B5EF4-FFF2-40B4-BE49-F238E27FC236}">
                <a16:creationId xmlns:a16="http://schemas.microsoft.com/office/drawing/2014/main" id="{E2300FAC-5A1D-40D6-8457-A6E02537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272" y="2667339"/>
            <a:ext cx="4608576" cy="266791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anchor="ctr">
            <a:spAutoFit/>
          </a:bodyPr>
          <a:lstStyle/>
          <a:p>
            <a:pPr marL="0" indent="0"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Problem description</a:t>
            </a:r>
          </a:p>
          <a:p>
            <a:r>
              <a:rPr lang="en-US" sz="2600" dirty="0">
                <a:highlight>
                  <a:srgbClr val="FFFF00"/>
                </a:highlight>
              </a:rPr>
              <a:t>Differential derivation graph</a:t>
            </a:r>
            <a:endParaRPr lang="en-US" sz="2600" dirty="0">
              <a:solidFill>
                <a:schemeClr val="bg2">
                  <a:lumMod val="90000"/>
                </a:schemeClr>
              </a:solidFill>
              <a:highlight>
                <a:srgbClr val="FFFF00"/>
              </a:highlight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Experimental effectiveness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6" name="Content Overlay">
            <a:extLst>
              <a:ext uri="{FF2B5EF4-FFF2-40B4-BE49-F238E27FC236}">
                <a16:creationId xmlns:a16="http://schemas.microsoft.com/office/drawing/2014/main" id="{754426E4-6794-44A9-A8AB-A7C6ECE0A757}"/>
              </a:ext>
            </a:extLst>
          </p:cNvPr>
          <p:cNvSpPr txBox="1">
            <a:spLocks/>
          </p:cNvSpPr>
          <p:nvPr/>
        </p:nvSpPr>
        <p:spPr>
          <a:xfrm>
            <a:off x="6748272" y="2666110"/>
            <a:ext cx="4608576" cy="266791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91440" rIns="182880" bIns="9144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Problem description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Differential derivation graph</a:t>
            </a:r>
          </a:p>
          <a:p>
            <a:r>
              <a:rPr lang="en-US" sz="2600" dirty="0">
                <a:highlight>
                  <a:srgbClr val="FFFF00"/>
                </a:highlight>
              </a:rPr>
              <a:t>Experimental effectiveness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8683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66670525-C913-4875-AC45-7A5A92C7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17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4D4414CA-41DD-489F-AA39-43A61031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">
                <a:extLst>
                  <a:ext uri="{FF2B5EF4-FFF2-40B4-BE49-F238E27FC236}">
                    <a16:creationId xmlns:a16="http://schemas.microsoft.com/office/drawing/2014/main" id="{A29E727F-CCA4-4466-B157-74D1B340E3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Instrumented the Sparrow static analyzer for C programs</a:t>
                </a:r>
                <a:br>
                  <a:rPr lang="en-US" dirty="0"/>
                </a:br>
                <a:r>
                  <a:rPr lang="en-US" dirty="0"/>
                  <a:t>(Oh et al., PLDI 2012)</a:t>
                </a:r>
              </a:p>
              <a:p>
                <a:r>
                  <a:rPr lang="en-US" dirty="0"/>
                  <a:t>Integer overflow, buffer overrun, format string</a:t>
                </a:r>
              </a:p>
              <a:p>
                <a:endParaRPr lang="en-US" dirty="0"/>
              </a:p>
              <a:p>
                <a:r>
                  <a:rPr lang="en-US" dirty="0"/>
                  <a:t>Corpus of 10 popular Unix command line programs</a:t>
                </a:r>
              </a:p>
              <a:p>
                <a:r>
                  <a:rPr lang="en-US" dirty="0"/>
                  <a:t>13–112 KLOC</a:t>
                </a:r>
              </a:p>
              <a:p>
                <a:r>
                  <a:rPr lang="en-US" dirty="0"/>
                  <a:t>26 historical bugs, including 4 CVEs</a:t>
                </a:r>
              </a:p>
              <a:p>
                <a:endParaRPr lang="en-US" dirty="0"/>
              </a:p>
              <a:p>
                <a:r>
                  <a:rPr lang="en-US" b="1" dirty="0"/>
                  <a:t>Baseline 1:</a:t>
                </a:r>
                <a:r>
                  <a:rPr lang="en-US" dirty="0"/>
                  <a:t> Syntactic masking,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+mj-lt"/>
                          </a:rPr>
                          <m:t>new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+mj-lt"/>
                          </a:rPr>
                          <m:t>old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Baseline 2:</a:t>
                </a:r>
                <a:r>
                  <a:rPr lang="en-US" dirty="0"/>
                  <a:t> Batch-mode Bingo (PLDI 2018)</a:t>
                </a:r>
              </a:p>
            </p:txBody>
          </p:sp>
        </mc:Choice>
        <mc:Fallback xmlns="">
          <p:sp>
            <p:nvSpPr>
              <p:cNvPr id="8" name="Content">
                <a:extLst>
                  <a:ext uri="{FF2B5EF4-FFF2-40B4-BE49-F238E27FC236}">
                    <a16:creationId xmlns:a16="http://schemas.microsoft.com/office/drawing/2014/main" id="{A29E727F-CCA4-4466-B157-74D1B340E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Artifact Badges">
            <a:extLst>
              <a:ext uri="{FF2B5EF4-FFF2-40B4-BE49-F238E27FC236}">
                <a16:creationId xmlns:a16="http://schemas.microsoft.com/office/drawing/2014/main" id="{7F99256D-5F9C-40B7-9496-C8DC04962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2370" y="570706"/>
            <a:ext cx="1891430" cy="914400"/>
          </a:xfrm>
          <a:prstGeom prst="rect">
            <a:avLst/>
          </a:prstGeom>
        </p:spPr>
      </p:pic>
      <p:pic>
        <p:nvPicPr>
          <p:cNvPr id="3" name="Sparrow Logo">
            <a:extLst>
              <a:ext uri="{FF2B5EF4-FFF2-40B4-BE49-F238E27FC236}">
                <a16:creationId xmlns:a16="http://schemas.microsoft.com/office/drawing/2014/main" id="{C1E357E9-0AE0-46DC-BFC6-3D8F7CE5F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370" y="1825625"/>
            <a:ext cx="1892808" cy="6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96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5DFFF119-FC25-40A0-B5F5-667BBF19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18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A5AA857-82D3-4DAC-A8B7-AEB00DCA3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Effectiveness</a:t>
            </a:r>
          </a:p>
        </p:txBody>
      </p:sp>
      <p:graphicFrame>
        <p:nvGraphicFramePr>
          <p:cNvPr id="21" name="Content grep 0">
            <a:extLst>
              <a:ext uri="{FF2B5EF4-FFF2-40B4-BE49-F238E27FC236}">
                <a16:creationId xmlns:a16="http://schemas.microsoft.com/office/drawing/2014/main" id="{5F3075D9-71CD-421C-B7DB-8F70D1100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22586"/>
              </p:ext>
            </p:extLst>
          </p:nvPr>
        </p:nvGraphicFramePr>
        <p:xfrm>
          <a:off x="2148840" y="1828800"/>
          <a:ext cx="78912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Content grep SynMask">
            <a:extLst>
              <a:ext uri="{FF2B5EF4-FFF2-40B4-BE49-F238E27FC236}">
                <a16:creationId xmlns:a16="http://schemas.microsoft.com/office/drawing/2014/main" id="{4CAC5350-08CA-4159-BEC5-36375F111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118639"/>
              </p:ext>
            </p:extLst>
          </p:nvPr>
        </p:nvGraphicFramePr>
        <p:xfrm>
          <a:off x="2148840" y="1828800"/>
          <a:ext cx="78912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Content grep SynMask Bingo">
            <a:extLst>
              <a:ext uri="{FF2B5EF4-FFF2-40B4-BE49-F238E27FC236}">
                <a16:creationId xmlns:a16="http://schemas.microsoft.com/office/drawing/2014/main" id="{1D4E1B5A-CAF5-47E6-BC5E-D22CBFAB6F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85162"/>
              </p:ext>
            </p:extLst>
          </p:nvPr>
        </p:nvGraphicFramePr>
        <p:xfrm>
          <a:off x="2148840" y="1828800"/>
          <a:ext cx="78912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ontent grep SynMask Bingo Drake">
            <a:extLst>
              <a:ext uri="{FF2B5EF4-FFF2-40B4-BE49-F238E27FC236}">
                <a16:creationId xmlns:a16="http://schemas.microsoft.com/office/drawing/2014/main" id="{71DEE14F-D6D1-4BF1-BA89-682CEA292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647603"/>
              </p:ext>
            </p:extLst>
          </p:nvPr>
        </p:nvGraphicFramePr>
        <p:xfrm>
          <a:off x="2148840" y="1828800"/>
          <a:ext cx="78912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Overlay SynMask">
            <a:extLst>
              <a:ext uri="{FF2B5EF4-FFF2-40B4-BE49-F238E27FC236}">
                <a16:creationId xmlns:a16="http://schemas.microsoft.com/office/drawing/2014/main" id="{53186BA1-1859-47DB-84CB-145D86996E07}"/>
              </a:ext>
            </a:extLst>
          </p:cNvPr>
          <p:cNvSpPr/>
          <p:nvPr/>
        </p:nvSpPr>
        <p:spPr>
          <a:xfrm>
            <a:off x="4048369" y="1946031"/>
            <a:ext cx="2117969" cy="32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erlay Bingo">
            <a:extLst>
              <a:ext uri="{FF2B5EF4-FFF2-40B4-BE49-F238E27FC236}">
                <a16:creationId xmlns:a16="http://schemas.microsoft.com/office/drawing/2014/main" id="{578E5B50-C54E-47C3-BDE7-095EA4342766}"/>
              </a:ext>
            </a:extLst>
          </p:cNvPr>
          <p:cNvSpPr/>
          <p:nvPr/>
        </p:nvSpPr>
        <p:spPr>
          <a:xfrm>
            <a:off x="6252698" y="1929017"/>
            <a:ext cx="945271" cy="32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erlay Drake">
            <a:extLst>
              <a:ext uri="{FF2B5EF4-FFF2-40B4-BE49-F238E27FC236}">
                <a16:creationId xmlns:a16="http://schemas.microsoft.com/office/drawing/2014/main" id="{A8F8CF83-6598-4AA8-B115-A7875E3B8CE8}"/>
              </a:ext>
            </a:extLst>
          </p:cNvPr>
          <p:cNvSpPr/>
          <p:nvPr/>
        </p:nvSpPr>
        <p:spPr>
          <a:xfrm>
            <a:off x="7258168" y="1946031"/>
            <a:ext cx="945271" cy="320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erlay Benchmark Names grep">
            <a:extLst>
              <a:ext uri="{FF2B5EF4-FFF2-40B4-BE49-F238E27FC236}">
                <a16:creationId xmlns:a16="http://schemas.microsoft.com/office/drawing/2014/main" id="{59741DEB-6DFA-4E21-9295-669325D045DA}"/>
              </a:ext>
            </a:extLst>
          </p:cNvPr>
          <p:cNvSpPr/>
          <p:nvPr/>
        </p:nvSpPr>
        <p:spPr>
          <a:xfrm>
            <a:off x="2971799" y="5366869"/>
            <a:ext cx="7013448" cy="813268"/>
          </a:xfrm>
          <a:custGeom>
            <a:avLst/>
            <a:gdLst>
              <a:gd name="connsiteX0" fmla="*/ 0 w 7013448"/>
              <a:gd name="connsiteY0" fmla="*/ 1 h 813268"/>
              <a:gd name="connsiteX1" fmla="*/ 4199965 w 7013448"/>
              <a:gd name="connsiteY1" fmla="*/ 1 h 813268"/>
              <a:gd name="connsiteX2" fmla="*/ 4199965 w 7013448"/>
              <a:gd name="connsiteY2" fmla="*/ 813268 h 813268"/>
              <a:gd name="connsiteX3" fmla="*/ 0 w 7013448"/>
              <a:gd name="connsiteY3" fmla="*/ 813268 h 813268"/>
              <a:gd name="connsiteX4" fmla="*/ 4861859 w 7013448"/>
              <a:gd name="connsiteY4" fmla="*/ 0 h 813268"/>
              <a:gd name="connsiteX5" fmla="*/ 7013448 w 7013448"/>
              <a:gd name="connsiteY5" fmla="*/ 0 h 813268"/>
              <a:gd name="connsiteX6" fmla="*/ 7013448 w 7013448"/>
              <a:gd name="connsiteY6" fmla="*/ 813267 h 813268"/>
              <a:gd name="connsiteX7" fmla="*/ 4861859 w 7013448"/>
              <a:gd name="connsiteY7" fmla="*/ 813267 h 81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3448" h="813268">
                <a:moveTo>
                  <a:pt x="0" y="1"/>
                </a:moveTo>
                <a:lnTo>
                  <a:pt x="4199965" y="1"/>
                </a:lnTo>
                <a:lnTo>
                  <a:pt x="4199965" y="813268"/>
                </a:lnTo>
                <a:lnTo>
                  <a:pt x="0" y="813268"/>
                </a:lnTo>
                <a:close/>
                <a:moveTo>
                  <a:pt x="4861859" y="0"/>
                </a:moveTo>
                <a:lnTo>
                  <a:pt x="7013448" y="0"/>
                </a:lnTo>
                <a:lnTo>
                  <a:pt x="7013448" y="813267"/>
                </a:lnTo>
                <a:lnTo>
                  <a:pt x="4861859" y="8132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hart Alarm Counts grep">
            <a:extLst>
              <a:ext uri="{FF2B5EF4-FFF2-40B4-BE49-F238E27FC236}">
                <a16:creationId xmlns:a16="http://schemas.microsoft.com/office/drawing/2014/main" id="{95C2CF47-AD2B-4397-9E5E-1EFB6B37F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823846"/>
              </p:ext>
            </p:extLst>
          </p:nvPr>
        </p:nvGraphicFramePr>
        <p:xfrm>
          <a:off x="2971800" y="2313432"/>
          <a:ext cx="7069746" cy="31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Speech Bubble Alarm Count">
            <a:extLst>
              <a:ext uri="{FF2B5EF4-FFF2-40B4-BE49-F238E27FC236}">
                <a16:creationId xmlns:a16="http://schemas.microsoft.com/office/drawing/2014/main" id="{E240256F-75A8-4223-BCC8-67BB2D3871C6}"/>
              </a:ext>
            </a:extLst>
          </p:cNvPr>
          <p:cNvSpPr/>
          <p:nvPr/>
        </p:nvSpPr>
        <p:spPr>
          <a:xfrm>
            <a:off x="7999597" y="2523744"/>
            <a:ext cx="3513338" cy="677108"/>
          </a:xfrm>
          <a:prstGeom prst="wedgeRectCallout">
            <a:avLst>
              <a:gd name="adj1" fmla="val -57545"/>
              <a:gd name="adj2" fmla="val -30225"/>
            </a:avLst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rtlCol="0" anchor="t">
            <a:spAutoFit/>
          </a:bodyPr>
          <a:lstStyle/>
          <a:p>
            <a:r>
              <a:rPr lang="en-US" sz="1600" dirty="0"/>
              <a:t>Alarms reported by the Sparrow static analyzer (Oh et al., PLDI 2012)</a:t>
            </a:r>
          </a:p>
        </p:txBody>
      </p:sp>
      <p:grpSp>
        <p:nvGrpSpPr>
          <p:cNvPr id="33" name="Speech Bubble SynMask">
            <a:extLst>
              <a:ext uri="{FF2B5EF4-FFF2-40B4-BE49-F238E27FC236}">
                <a16:creationId xmlns:a16="http://schemas.microsoft.com/office/drawing/2014/main" id="{D60F23F9-0FB9-4B9B-AEBE-77270305EEBA}"/>
              </a:ext>
            </a:extLst>
          </p:cNvPr>
          <p:cNvGrpSpPr/>
          <p:nvPr/>
        </p:nvGrpSpPr>
        <p:grpSpPr>
          <a:xfrm>
            <a:off x="7999597" y="3406823"/>
            <a:ext cx="3513338" cy="1188018"/>
            <a:chOff x="8151997" y="763950"/>
            <a:chExt cx="3513338" cy="13772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Speech Bubble">
                  <a:extLst>
                    <a:ext uri="{FF2B5EF4-FFF2-40B4-BE49-F238E27FC236}">
                      <a16:creationId xmlns:a16="http://schemas.microsoft.com/office/drawing/2014/main" id="{DCA62FD3-D1BA-4A19-BD66-EE08E56F9FB6}"/>
                    </a:ext>
                  </a:extLst>
                </p:cNvPr>
                <p:cNvSpPr/>
                <p:nvPr/>
              </p:nvSpPr>
              <p:spPr>
                <a:xfrm>
                  <a:off x="8151997" y="763950"/>
                  <a:ext cx="3513338" cy="1377284"/>
                </a:xfrm>
                <a:prstGeom prst="wedgeRectCallout">
                  <a:avLst>
                    <a:gd name="adj1" fmla="val -62142"/>
                    <a:gd name="adj2" fmla="val 37290"/>
                  </a:avLst>
                </a:prstGeom>
                <a:ln w="19050">
                  <a:solidFill>
                    <a:srgbClr val="C0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82880" tIns="91440" rIns="182880" bIns="91440" rtlCol="0" anchor="t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C00000"/>
                      </a:solidFill>
                    </a:rPr>
                    <a:t>Alarms after syntactic masking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b="0" i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m:t>new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∖</m:t>
                      </m:r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600" b="0" i="0" smtClean="0">
                              <a:solidFill>
                                <a:srgbClr val="C00000"/>
                              </a:solidFill>
                              <a:latin typeface="+mj-lt"/>
                            </a:rPr>
                            <m:t>old</m:t>
                          </m:r>
                        </m:sub>
                      </m:sSub>
                    </m:oMath>
                  </a14:m>
                  <a:endParaRPr lang="en-US" sz="1600" dirty="0">
                    <a:solidFill>
                      <a:srgbClr val="C00000"/>
                    </a:solidFill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C00000"/>
                      </a:solidFill>
                    </a:rPr>
                    <a:t>78% fewer alarms, but …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1600" dirty="0">
                      <a:solidFill>
                        <a:srgbClr val="C00000"/>
                      </a:solidFill>
                    </a:rPr>
                    <a:t>Real bug missed (      ) !</a:t>
                  </a:r>
                </a:p>
              </p:txBody>
            </p:sp>
          </mc:Choice>
          <mc:Fallback xmlns="">
            <p:sp>
              <p:nvSpPr>
                <p:cNvPr id="31" name="Speech Bubble">
                  <a:extLst>
                    <a:ext uri="{FF2B5EF4-FFF2-40B4-BE49-F238E27FC236}">
                      <a16:creationId xmlns:a16="http://schemas.microsoft.com/office/drawing/2014/main" id="{DCA62FD3-D1BA-4A19-BD66-EE08E56F9F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1997" y="763950"/>
                  <a:ext cx="3513338" cy="1377284"/>
                </a:xfrm>
                <a:prstGeom prst="wedgeRectCallout">
                  <a:avLst>
                    <a:gd name="adj1" fmla="val -62142"/>
                    <a:gd name="adj2" fmla="val 37290"/>
                  </a:avLst>
                </a:prstGeom>
                <a:blipFill>
                  <a:blip r:embed="rId7"/>
                  <a:stretch>
                    <a:fillRect b="-505"/>
                  </a:stretch>
                </a:blipFill>
                <a:ln w="19050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2" name="JR">
              <a:extLst>
                <a:ext uri="{FF2B5EF4-FFF2-40B4-BE49-F238E27FC236}">
                  <a16:creationId xmlns:a16="http://schemas.microsoft.com/office/drawing/2014/main" id="{8FBB4EBA-DAB5-48BA-A373-80A79FFE8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3523" y="1778195"/>
              <a:ext cx="228600" cy="228600"/>
            </a:xfrm>
            <a:prstGeom prst="rect">
              <a:avLst/>
            </a:prstGeom>
          </p:spPr>
        </p:pic>
      </p:grpSp>
      <p:sp>
        <p:nvSpPr>
          <p:cNvPr id="34" name="Speech Bubble Bingo">
            <a:extLst>
              <a:ext uri="{FF2B5EF4-FFF2-40B4-BE49-F238E27FC236}">
                <a16:creationId xmlns:a16="http://schemas.microsoft.com/office/drawing/2014/main" id="{C13353CD-0AFE-43C9-BE53-5D381216C330}"/>
              </a:ext>
            </a:extLst>
          </p:cNvPr>
          <p:cNvSpPr/>
          <p:nvPr/>
        </p:nvSpPr>
        <p:spPr>
          <a:xfrm>
            <a:off x="7999597" y="3410712"/>
            <a:ext cx="3513338" cy="738664"/>
          </a:xfrm>
          <a:prstGeom prst="wedgeRectCallout">
            <a:avLst>
              <a:gd name="adj1" fmla="val -59751"/>
              <a:gd name="adj2" fmla="val 17499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tIns="91440" rIns="182880" bIns="91440" rtlCol="0" anchor="t">
            <a:spAutoFit/>
          </a:bodyPr>
          <a:lstStyle/>
          <a:p>
            <a:r>
              <a:rPr lang="en-US" b="1" dirty="0"/>
              <a:t>Batch-mode</a:t>
            </a:r>
            <a:r>
              <a:rPr lang="en-US" dirty="0"/>
              <a:t> interactive prioritization</a:t>
            </a:r>
          </a:p>
        </p:txBody>
      </p:sp>
      <p:sp>
        <p:nvSpPr>
          <p:cNvPr id="35" name="Speech Bubble Drake">
            <a:extLst>
              <a:ext uri="{FF2B5EF4-FFF2-40B4-BE49-F238E27FC236}">
                <a16:creationId xmlns:a16="http://schemas.microsoft.com/office/drawing/2014/main" id="{955DEC8F-C384-446C-8632-18E06D889E32}"/>
              </a:ext>
            </a:extLst>
          </p:cNvPr>
          <p:cNvSpPr/>
          <p:nvPr/>
        </p:nvSpPr>
        <p:spPr>
          <a:xfrm>
            <a:off x="7999597" y="3410712"/>
            <a:ext cx="3513338" cy="677108"/>
          </a:xfrm>
          <a:prstGeom prst="wedgeRectCallout">
            <a:avLst>
              <a:gd name="adj1" fmla="val -56558"/>
              <a:gd name="adj2" fmla="val 213145"/>
            </a:avLst>
          </a:prstGeom>
          <a:ln w="1905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91440" rIns="182880" bIns="91440" rtlCol="0" anchor="t">
            <a:spAutoFit/>
          </a:bodyPr>
          <a:lstStyle/>
          <a:p>
            <a:r>
              <a:rPr lang="en-US" sz="1600" b="1" dirty="0"/>
              <a:t>Drake (this paper):</a:t>
            </a:r>
            <a:r>
              <a:rPr lang="en-US" sz="1600" dirty="0"/>
              <a:t> Bug discovered within just 9 rounds of interaction!</a:t>
            </a:r>
          </a:p>
        </p:txBody>
      </p:sp>
      <p:sp>
        <p:nvSpPr>
          <p:cNvPr id="19" name="Description grep">
            <a:extLst>
              <a:ext uri="{FF2B5EF4-FFF2-40B4-BE49-F238E27FC236}">
                <a16:creationId xmlns:a16="http://schemas.microsoft.com/office/drawing/2014/main" id="{1CCAE0FD-61B9-4EEC-9906-0A6756E3F5AE}"/>
              </a:ext>
            </a:extLst>
          </p:cNvPr>
          <p:cNvSpPr txBox="1"/>
          <p:nvPr/>
        </p:nvSpPr>
        <p:spPr>
          <a:xfrm>
            <a:off x="3197411" y="2527855"/>
            <a:ext cx="3884706" cy="270090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r>
              <a:rPr lang="en-US" b="1" dirty="0">
                <a:latin typeface="+mj-lt"/>
              </a:rPr>
              <a:t>The Case of grep (V2.18 → V2.19)</a:t>
            </a:r>
            <a:r>
              <a:rPr lang="en-US" sz="100" dirty="0"/>
              <a:t> (V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68 KLOC, 7% changed during version bump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Buffer overrun vulnerability introduced (CVE-2015-1345)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“Successful attacks will allow attackers to execute arbitrary code …” </a:t>
            </a:r>
            <a:r>
              <a:rPr lang="en-US" dirty="0"/>
              <a:t>―Symantec</a:t>
            </a:r>
            <a:endParaRPr lang="en-US" i="1" dirty="0"/>
          </a:p>
        </p:txBody>
      </p:sp>
      <p:sp>
        <p:nvSpPr>
          <p:cNvPr id="27" name="Description grep Highlight">
            <a:extLst>
              <a:ext uri="{FF2B5EF4-FFF2-40B4-BE49-F238E27FC236}">
                <a16:creationId xmlns:a16="http://schemas.microsoft.com/office/drawing/2014/main" id="{AD043C75-73F4-4148-A2CB-BCE42992E34F}"/>
              </a:ext>
            </a:extLst>
          </p:cNvPr>
          <p:cNvSpPr txBox="1"/>
          <p:nvPr/>
        </p:nvSpPr>
        <p:spPr>
          <a:xfrm>
            <a:off x="3200400" y="2523744"/>
            <a:ext cx="3884706" cy="270090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 anchor="ctr">
            <a:noAutofit/>
          </a:bodyPr>
          <a:lstStyle/>
          <a:p>
            <a:r>
              <a:rPr lang="en-US" b="1" dirty="0">
                <a:latin typeface="+mj-lt"/>
              </a:rPr>
              <a:t>The Case of grep (V2.18 → </a:t>
            </a:r>
            <a:r>
              <a:rPr lang="en-US" b="1" dirty="0">
                <a:highlight>
                  <a:srgbClr val="FFFF00"/>
                </a:highlight>
                <a:latin typeface="+mj-lt"/>
              </a:rPr>
              <a:t>V2.19</a:t>
            </a:r>
            <a:r>
              <a:rPr lang="en-US" b="1" dirty="0">
                <a:latin typeface="+mj-lt"/>
              </a:rPr>
              <a:t>)</a:t>
            </a:r>
            <a:r>
              <a:rPr lang="en-US" sz="100" dirty="0"/>
              <a:t> (V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68 KLOC, 7% changed during version bump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Buffer overrun vulnerability introduced (CVE-2015-1345)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“Successful attacks will allow attackers to execute arbitrary code …” </a:t>
            </a:r>
            <a:r>
              <a:rPr lang="en-US" dirty="0"/>
              <a:t>―Symantec</a:t>
            </a:r>
            <a:endParaRPr lang="en-US" i="1" dirty="0"/>
          </a:p>
        </p:txBody>
      </p:sp>
      <p:graphicFrame>
        <p:nvGraphicFramePr>
          <p:cNvPr id="8" name="Content">
            <a:extLst>
              <a:ext uri="{FF2B5EF4-FFF2-40B4-BE49-F238E27FC236}">
                <a16:creationId xmlns:a16="http://schemas.microsoft.com/office/drawing/2014/main" id="{A1752A98-0B42-439D-9EA4-BB4CCE5428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155614"/>
              </p:ext>
            </p:extLst>
          </p:nvPr>
        </p:nvGraphicFramePr>
        <p:xfrm>
          <a:off x="2150364" y="1825625"/>
          <a:ext cx="789127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Chart Alarm Counts">
            <a:extLst>
              <a:ext uri="{FF2B5EF4-FFF2-40B4-BE49-F238E27FC236}">
                <a16:creationId xmlns:a16="http://schemas.microsoft.com/office/drawing/2014/main" id="{04502E93-D67E-4385-A19F-407CEFC634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1670"/>
              </p:ext>
            </p:extLst>
          </p:nvPr>
        </p:nvGraphicFramePr>
        <p:xfrm>
          <a:off x="2967318" y="2309346"/>
          <a:ext cx="7069746" cy="312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1" name="JR shntool">
            <a:extLst>
              <a:ext uri="{FF2B5EF4-FFF2-40B4-BE49-F238E27FC236}">
                <a16:creationId xmlns:a16="http://schemas.microsoft.com/office/drawing/2014/main" id="{1721D703-91CF-4C33-AE4E-BB4461D159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752" y="4696539"/>
            <a:ext cx="228600" cy="228600"/>
          </a:xfrm>
          <a:prstGeom prst="rect">
            <a:avLst/>
          </a:prstGeom>
        </p:spPr>
      </p:pic>
      <p:pic>
        <p:nvPicPr>
          <p:cNvPr id="12" name="JR grep">
            <a:extLst>
              <a:ext uri="{FF2B5EF4-FFF2-40B4-BE49-F238E27FC236}">
                <a16:creationId xmlns:a16="http://schemas.microsoft.com/office/drawing/2014/main" id="{BE289474-5D49-4CF9-844D-834C9EB34D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68" y="4403978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3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2" grpId="0">
        <p:bldAsOne/>
      </p:bldGraphic>
      <p:bldGraphic spid="22" grpId="1">
        <p:bldAsOne/>
      </p:bldGraphic>
      <p:bldGraphic spid="23" grpId="0">
        <p:bldAsOne/>
      </p:bldGraphic>
      <p:bldGraphic spid="23" grpId="1">
        <p:bldAsOne/>
      </p:bldGraphic>
      <p:bldGraphic spid="14" grpId="0">
        <p:bldAsOne/>
      </p:bldGraphic>
      <p:bldGraphic spid="14" grpId="1">
        <p:bldAsOne/>
      </p:bldGraphic>
      <p:bldP spid="24" grpId="0" animBg="1"/>
      <p:bldP spid="25" grpId="0" animBg="1"/>
      <p:bldP spid="26" grpId="0" animBg="1"/>
      <p:bldGraphic spid="15" grpId="0">
        <p:bldAsOne/>
      </p:bldGraphic>
      <p:bldGraphic spid="15" grpId="1">
        <p:bldAsOne/>
      </p:bldGraphic>
      <p:bldP spid="30" grpId="0" animBg="1"/>
      <p:bldP spid="30" grpId="1" animBg="1"/>
      <p:bldP spid="34" grpId="0" animBg="1"/>
      <p:bldP spid="34" grpId="1" animBg="1"/>
      <p:bldP spid="35" grpId="0" animBg="1"/>
      <p:bldP spid="35" grpId="1" animBg="1"/>
      <p:bldP spid="19" grpId="0" animBg="1"/>
      <p:bldP spid="19" grpId="1" animBg="1"/>
      <p:bldP spid="27" grpId="0" animBg="1"/>
      <p:bldP spid="27" grpId="1" animBg="1"/>
      <p:bldGraphic spid="8" grpId="0">
        <p:bldAsOne/>
      </p:bldGraphic>
      <p:bldGraphic spid="9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0E86894D-07E9-4A9F-9602-4DC9D98BD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Effectiveness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5E2EA5A-AB92-4F22-8E0D-921D9CA83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19" name="X Axis">
            <a:extLst>
              <a:ext uri="{FF2B5EF4-FFF2-40B4-BE49-F238E27FC236}">
                <a16:creationId xmlns:a16="http://schemas.microsoft.com/office/drawing/2014/main" id="{2716DBE2-5FB0-4910-BEF9-E635BD865C9F}"/>
              </a:ext>
            </a:extLst>
          </p:cNvPr>
          <p:cNvGrpSpPr/>
          <p:nvPr/>
        </p:nvGrpSpPr>
        <p:grpSpPr>
          <a:xfrm>
            <a:off x="4363095" y="5553467"/>
            <a:ext cx="4114800" cy="646331"/>
            <a:chOff x="2985247" y="5226424"/>
            <a:chExt cx="4114800" cy="646331"/>
          </a:xfrm>
        </p:grpSpPr>
        <p:cxnSp>
          <p:nvCxnSpPr>
            <p:cNvPr id="6" name="Axis">
              <a:extLst>
                <a:ext uri="{FF2B5EF4-FFF2-40B4-BE49-F238E27FC236}">
                  <a16:creationId xmlns:a16="http://schemas.microsoft.com/office/drawing/2014/main" id="{03B30538-6066-4807-8F4A-A71562D6A5DA}"/>
                </a:ext>
              </a:extLst>
            </p:cNvPr>
            <p:cNvCxnSpPr/>
            <p:nvPr/>
          </p:nvCxnSpPr>
          <p:spPr>
            <a:xfrm>
              <a:off x="2985247" y="5226424"/>
              <a:ext cx="41148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tch">
              <a:extLst>
                <a:ext uri="{FF2B5EF4-FFF2-40B4-BE49-F238E27FC236}">
                  <a16:creationId xmlns:a16="http://schemas.microsoft.com/office/drawing/2014/main" id="{685DEE98-F1E0-4737-A5F0-9072B2E484B9}"/>
                </a:ext>
              </a:extLst>
            </p:cNvPr>
            <p:cNvSpPr txBox="1"/>
            <p:nvPr/>
          </p:nvSpPr>
          <p:spPr>
            <a:xfrm>
              <a:off x="3529584" y="5226424"/>
              <a:ext cx="7457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Batch</a:t>
              </a:r>
            </a:p>
          </p:txBody>
        </p:sp>
        <p:sp>
          <p:nvSpPr>
            <p:cNvPr id="15" name="Relevance Aware">
              <a:extLst>
                <a:ext uri="{FF2B5EF4-FFF2-40B4-BE49-F238E27FC236}">
                  <a16:creationId xmlns:a16="http://schemas.microsoft.com/office/drawing/2014/main" id="{D2595C46-7843-4ECB-B341-5512EBD488D5}"/>
                </a:ext>
              </a:extLst>
            </p:cNvPr>
            <p:cNvSpPr txBox="1"/>
            <p:nvPr/>
          </p:nvSpPr>
          <p:spPr>
            <a:xfrm>
              <a:off x="5568696" y="5226424"/>
              <a:ext cx="1241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Relevance-aware</a:t>
              </a:r>
            </a:p>
          </p:txBody>
        </p:sp>
      </p:grpSp>
      <p:grpSp>
        <p:nvGrpSpPr>
          <p:cNvPr id="20" name="Y Axis">
            <a:extLst>
              <a:ext uri="{FF2B5EF4-FFF2-40B4-BE49-F238E27FC236}">
                <a16:creationId xmlns:a16="http://schemas.microsoft.com/office/drawing/2014/main" id="{ACBB46A1-0903-4014-B8B2-072A972A0CC1}"/>
              </a:ext>
            </a:extLst>
          </p:cNvPr>
          <p:cNvGrpSpPr/>
          <p:nvPr/>
        </p:nvGrpSpPr>
        <p:grpSpPr>
          <a:xfrm>
            <a:off x="3714103" y="2353065"/>
            <a:ext cx="650814" cy="3200400"/>
            <a:chOff x="2336255" y="2026023"/>
            <a:chExt cx="650814" cy="3200400"/>
          </a:xfrm>
        </p:grpSpPr>
        <p:cxnSp>
          <p:nvCxnSpPr>
            <p:cNvPr id="7" name="Axis">
              <a:extLst>
                <a:ext uri="{FF2B5EF4-FFF2-40B4-BE49-F238E27FC236}">
                  <a16:creationId xmlns:a16="http://schemas.microsoft.com/office/drawing/2014/main" id="{DEF82393-87C0-4FF3-A772-594A097833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7069" y="2026023"/>
              <a:ext cx="0" cy="32004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Non-interactive">
              <a:extLst>
                <a:ext uri="{FF2B5EF4-FFF2-40B4-BE49-F238E27FC236}">
                  <a16:creationId xmlns:a16="http://schemas.microsoft.com/office/drawing/2014/main" id="{1A1DEC4E-79A0-41F2-9E21-F162A503E4FA}"/>
                </a:ext>
              </a:extLst>
            </p:cNvPr>
            <p:cNvSpPr txBox="1"/>
            <p:nvPr/>
          </p:nvSpPr>
          <p:spPr>
            <a:xfrm rot="16200000">
              <a:off x="2038615" y="4114800"/>
              <a:ext cx="1241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Non-interactive</a:t>
              </a:r>
            </a:p>
          </p:txBody>
        </p:sp>
        <p:sp>
          <p:nvSpPr>
            <p:cNvPr id="17" name="Interactive">
              <a:extLst>
                <a:ext uri="{FF2B5EF4-FFF2-40B4-BE49-F238E27FC236}">
                  <a16:creationId xmlns:a16="http://schemas.microsoft.com/office/drawing/2014/main" id="{20B3FB3A-A71D-4A41-87E2-4E61602E998D}"/>
                </a:ext>
              </a:extLst>
            </p:cNvPr>
            <p:cNvSpPr txBox="1"/>
            <p:nvPr/>
          </p:nvSpPr>
          <p:spPr>
            <a:xfrm rot="16200000">
              <a:off x="2150888" y="2651760"/>
              <a:ext cx="1294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Interactive</a:t>
              </a:r>
            </a:p>
          </p:txBody>
        </p:sp>
      </p:grpSp>
      <p:sp>
        <p:nvSpPr>
          <p:cNvPr id="21" name="Vanilla Analysis">
            <a:extLst>
              <a:ext uri="{FF2B5EF4-FFF2-40B4-BE49-F238E27FC236}">
                <a16:creationId xmlns:a16="http://schemas.microsoft.com/office/drawing/2014/main" id="{47E8AB4D-0B8D-4DB8-BB01-093470EB4550}"/>
              </a:ext>
            </a:extLst>
          </p:cNvPr>
          <p:cNvSpPr txBox="1"/>
          <p:nvPr/>
        </p:nvSpPr>
        <p:spPr>
          <a:xfrm>
            <a:off x="4924263" y="4503397"/>
            <a:ext cx="712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563</a:t>
            </a:r>
          </a:p>
        </p:txBody>
      </p:sp>
      <p:sp>
        <p:nvSpPr>
          <p:cNvPr id="22" name="Syntactic Masking">
            <a:extLst>
              <a:ext uri="{FF2B5EF4-FFF2-40B4-BE49-F238E27FC236}">
                <a16:creationId xmlns:a16="http://schemas.microsoft.com/office/drawing/2014/main" id="{37B0E952-5ABB-49C5-8AF7-DF19E7F29029}"/>
              </a:ext>
            </a:extLst>
          </p:cNvPr>
          <p:cNvSpPr txBox="1"/>
          <p:nvPr/>
        </p:nvSpPr>
        <p:spPr>
          <a:xfrm>
            <a:off x="7258612" y="4503397"/>
            <a:ext cx="6174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118</a:t>
            </a:r>
          </a:p>
        </p:txBody>
      </p:sp>
      <p:grpSp>
        <p:nvGrpSpPr>
          <p:cNvPr id="28" name="Missed Bugs Annotation">
            <a:extLst>
              <a:ext uri="{FF2B5EF4-FFF2-40B4-BE49-F238E27FC236}">
                <a16:creationId xmlns:a16="http://schemas.microsoft.com/office/drawing/2014/main" id="{8F4B3AC6-C1F2-4BEB-9B55-3B9FFF8D43B0}"/>
              </a:ext>
            </a:extLst>
          </p:cNvPr>
          <p:cNvGrpSpPr/>
          <p:nvPr/>
        </p:nvGrpSpPr>
        <p:grpSpPr>
          <a:xfrm>
            <a:off x="7121356" y="4841952"/>
            <a:ext cx="891986" cy="369332"/>
            <a:chOff x="7476565" y="4128247"/>
            <a:chExt cx="891986" cy="369332"/>
          </a:xfrm>
        </p:grpSpPr>
        <p:sp>
          <p:nvSpPr>
            <p:cNvPr id="29" name="Text">
              <a:extLst>
                <a:ext uri="{FF2B5EF4-FFF2-40B4-BE49-F238E27FC236}">
                  <a16:creationId xmlns:a16="http://schemas.microsoft.com/office/drawing/2014/main" id="{DC08C2C3-4BB0-4833-BE92-64A7D557C800}"/>
                </a:ext>
              </a:extLst>
            </p:cNvPr>
            <p:cNvSpPr txBox="1"/>
            <p:nvPr/>
          </p:nvSpPr>
          <p:spPr>
            <a:xfrm>
              <a:off x="7476565" y="4128247"/>
              <a:ext cx="89198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/>
                <a:t>(+ 4     )</a:t>
              </a:r>
            </a:p>
          </p:txBody>
        </p:sp>
        <p:pic>
          <p:nvPicPr>
            <p:cNvPr id="30" name="JR">
              <a:extLst>
                <a:ext uri="{FF2B5EF4-FFF2-40B4-BE49-F238E27FC236}">
                  <a16:creationId xmlns:a16="http://schemas.microsoft.com/office/drawing/2014/main" id="{E7AF1EB3-760F-4D58-A32C-641A0E91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784" y="4234469"/>
              <a:ext cx="228600" cy="228600"/>
            </a:xfrm>
            <a:prstGeom prst="rect">
              <a:avLst/>
            </a:prstGeom>
          </p:spPr>
        </p:pic>
      </p:grpSp>
      <p:sp>
        <p:nvSpPr>
          <p:cNvPr id="26" name="Bingo">
            <a:extLst>
              <a:ext uri="{FF2B5EF4-FFF2-40B4-BE49-F238E27FC236}">
                <a16:creationId xmlns:a16="http://schemas.microsoft.com/office/drawing/2014/main" id="{BAA41A74-1BCF-43CD-8690-06A127E17787}"/>
              </a:ext>
            </a:extLst>
          </p:cNvPr>
          <p:cNvSpPr txBox="1"/>
          <p:nvPr/>
        </p:nvSpPr>
        <p:spPr>
          <a:xfrm>
            <a:off x="5006818" y="2901858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85</a:t>
            </a:r>
          </a:p>
        </p:txBody>
      </p:sp>
      <p:sp>
        <p:nvSpPr>
          <p:cNvPr id="27" name="Drake">
            <a:extLst>
              <a:ext uri="{FF2B5EF4-FFF2-40B4-BE49-F238E27FC236}">
                <a16:creationId xmlns:a16="http://schemas.microsoft.com/office/drawing/2014/main" id="{508DE5E4-5F14-43B0-96C4-D3E7CCC22753}"/>
              </a:ext>
            </a:extLst>
          </p:cNvPr>
          <p:cNvSpPr txBox="1"/>
          <p:nvPr/>
        </p:nvSpPr>
        <p:spPr>
          <a:xfrm>
            <a:off x="7294678" y="2901858"/>
            <a:ext cx="545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30</a:t>
            </a:r>
          </a:p>
        </p:txBody>
      </p:sp>
      <p:cxnSp>
        <p:nvCxnSpPr>
          <p:cNvPr id="35" name="Connector Vanilla SynMask">
            <a:extLst>
              <a:ext uri="{FF2B5EF4-FFF2-40B4-BE49-F238E27FC236}">
                <a16:creationId xmlns:a16="http://schemas.microsoft.com/office/drawing/2014/main" id="{473DDB0A-4B16-4C21-AD4E-7E01549F11F7}"/>
              </a:ext>
            </a:extLst>
          </p:cNvPr>
          <p:cNvCxnSpPr>
            <a:stCxn id="21" idx="3"/>
            <a:endCxn id="22" idx="1"/>
          </p:cNvCxnSpPr>
          <p:nvPr/>
        </p:nvCxnSpPr>
        <p:spPr>
          <a:xfrm>
            <a:off x="5636317" y="4765007"/>
            <a:ext cx="162229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Connector Vanilla Bingo">
            <a:extLst>
              <a:ext uri="{FF2B5EF4-FFF2-40B4-BE49-F238E27FC236}">
                <a16:creationId xmlns:a16="http://schemas.microsoft.com/office/drawing/2014/main" id="{F8B656F4-7374-4E05-85AE-E27BD29647DB}"/>
              </a:ext>
            </a:extLst>
          </p:cNvPr>
          <p:cNvCxnSpPr>
            <a:cxnSpLocks/>
            <a:stCxn id="21" idx="0"/>
            <a:endCxn id="26" idx="2"/>
          </p:cNvCxnSpPr>
          <p:nvPr/>
        </p:nvCxnSpPr>
        <p:spPr>
          <a:xfrm flipV="1">
            <a:off x="5280290" y="3425079"/>
            <a:ext cx="0" cy="1078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nector SynMask Drake">
            <a:extLst>
              <a:ext uri="{FF2B5EF4-FFF2-40B4-BE49-F238E27FC236}">
                <a16:creationId xmlns:a16="http://schemas.microsoft.com/office/drawing/2014/main" id="{5C679AE5-AC7F-4D93-A959-99B565A062C3}"/>
              </a:ext>
            </a:extLst>
          </p:cNvPr>
          <p:cNvCxnSpPr>
            <a:cxnSpLocks/>
            <a:stCxn id="22" idx="0"/>
            <a:endCxn id="27" idx="2"/>
          </p:cNvCxnSpPr>
          <p:nvPr/>
        </p:nvCxnSpPr>
        <p:spPr>
          <a:xfrm flipH="1" flipV="1">
            <a:off x="7567350" y="3425079"/>
            <a:ext cx="1" cy="1078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Connector Bingo Drake">
            <a:extLst>
              <a:ext uri="{FF2B5EF4-FFF2-40B4-BE49-F238E27FC236}">
                <a16:creationId xmlns:a16="http://schemas.microsoft.com/office/drawing/2014/main" id="{54AC9361-DB39-4385-BAE5-3BCA1A71D063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5553762" y="3163468"/>
            <a:ext cx="1740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Vanilla Analysis Callout">
            <a:extLst>
              <a:ext uri="{FF2B5EF4-FFF2-40B4-BE49-F238E27FC236}">
                <a16:creationId xmlns:a16="http://schemas.microsoft.com/office/drawing/2014/main" id="{421CFE8E-4E96-4451-9E6C-A4624A523320}"/>
              </a:ext>
            </a:extLst>
          </p:cNvPr>
          <p:cNvSpPr/>
          <p:nvPr/>
        </p:nvSpPr>
        <p:spPr>
          <a:xfrm>
            <a:off x="2152650" y="3141710"/>
            <a:ext cx="2284878" cy="914400"/>
          </a:xfrm>
          <a:prstGeom prst="wedgeRectCallout">
            <a:avLst>
              <a:gd name="adj1" fmla="val 70470"/>
              <a:gd name="adj2" fmla="val 1115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Average number of alarms per program</a:t>
            </a:r>
          </a:p>
        </p:txBody>
      </p:sp>
      <p:sp>
        <p:nvSpPr>
          <p:cNvPr id="36" name="Syntactic Masking Callout">
            <a:extLst>
              <a:ext uri="{FF2B5EF4-FFF2-40B4-BE49-F238E27FC236}">
                <a16:creationId xmlns:a16="http://schemas.microsoft.com/office/drawing/2014/main" id="{F7177F6A-D7EB-4BF5-B9ED-B56FB966AEFB}"/>
              </a:ext>
            </a:extLst>
          </p:cNvPr>
          <p:cNvSpPr/>
          <p:nvPr/>
        </p:nvSpPr>
        <p:spPr>
          <a:xfrm>
            <a:off x="8159855" y="3141710"/>
            <a:ext cx="1877209" cy="914400"/>
          </a:xfrm>
          <a:prstGeom prst="wedgeRectCallout">
            <a:avLst>
              <a:gd name="adj1" fmla="val -64501"/>
              <a:gd name="adj2" fmla="val 108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Syntactic alarm masking</a:t>
            </a:r>
          </a:p>
        </p:txBody>
      </p:sp>
      <p:sp>
        <p:nvSpPr>
          <p:cNvPr id="40" name="Bingo Callout">
            <a:extLst>
              <a:ext uri="{FF2B5EF4-FFF2-40B4-BE49-F238E27FC236}">
                <a16:creationId xmlns:a16="http://schemas.microsoft.com/office/drawing/2014/main" id="{8CD399A7-9A52-42CE-8DC5-010EB6FF245D}"/>
              </a:ext>
            </a:extLst>
          </p:cNvPr>
          <p:cNvSpPr/>
          <p:nvPr/>
        </p:nvSpPr>
        <p:spPr>
          <a:xfrm>
            <a:off x="4513355" y="1802791"/>
            <a:ext cx="2972174" cy="914400"/>
          </a:xfrm>
          <a:prstGeom prst="wedgeRectCallout">
            <a:avLst>
              <a:gd name="adj1" fmla="val -21625"/>
              <a:gd name="adj2" fmla="val 80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Bingo (Average rounds of interaction to find all bugs)</a:t>
            </a:r>
          </a:p>
        </p:txBody>
      </p:sp>
      <p:sp>
        <p:nvSpPr>
          <p:cNvPr id="47" name="Drake Callout">
            <a:extLst>
              <a:ext uri="{FF2B5EF4-FFF2-40B4-BE49-F238E27FC236}">
                <a16:creationId xmlns:a16="http://schemas.microsoft.com/office/drawing/2014/main" id="{119DB485-65A4-42D0-A35F-53B217BDF281}"/>
              </a:ext>
            </a:extLst>
          </p:cNvPr>
          <p:cNvSpPr/>
          <p:nvPr/>
        </p:nvSpPr>
        <p:spPr>
          <a:xfrm>
            <a:off x="8159854" y="2029184"/>
            <a:ext cx="975180" cy="685800"/>
          </a:xfrm>
          <a:prstGeom prst="wedgeRectCallout">
            <a:avLst>
              <a:gd name="adj1" fmla="val -82886"/>
              <a:gd name="adj2" fmla="val 982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tIns="91440" rIns="182880" bIns="91440" rtlCol="0" anchor="ctr"/>
          <a:lstStyle/>
          <a:p>
            <a:r>
              <a:rPr lang="en-US" dirty="0"/>
              <a:t>Drake</a:t>
            </a:r>
          </a:p>
        </p:txBody>
      </p:sp>
    </p:spTree>
    <p:extLst>
      <p:ext uri="{BB962C8B-B14F-4D97-AF65-F5344CB8AC3E}">
        <p14:creationId xmlns:p14="http://schemas.microsoft.com/office/powerpoint/2010/main" val="210056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3" grpId="0" animBg="1"/>
      <p:bldP spid="33" grpId="1" animBg="1"/>
      <p:bldP spid="36" grpId="0" animBg="1"/>
      <p:bldP spid="40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797295C-BF47-405A-84C4-3F19FB81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Goals of Static Analyses</a:t>
            </a:r>
          </a:p>
        </p:txBody>
      </p:sp>
      <p:sp>
        <p:nvSpPr>
          <p:cNvPr id="31" name="Content">
            <a:extLst>
              <a:ext uri="{FF2B5EF4-FFF2-40B4-BE49-F238E27FC236}">
                <a16:creationId xmlns:a16="http://schemas.microsoft.com/office/drawing/2014/main" id="{B8D8E555-E256-4417-B32B-1674851AA9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lIns="182880" tIns="91440" rIns="182880" bIns="91440" anchor="ctr">
            <a:normAutofit/>
          </a:bodyPr>
          <a:lstStyle/>
          <a:p>
            <a:pPr marL="0" indent="0">
              <a:buNone/>
            </a:pPr>
            <a:r>
              <a:rPr lang="en-US" sz="2700" b="1" dirty="0"/>
              <a:t>Solutions:</a:t>
            </a:r>
          </a:p>
          <a:p>
            <a:endParaRPr lang="en-US" sz="100" dirty="0"/>
          </a:p>
          <a:p>
            <a:r>
              <a:rPr lang="en-US" sz="2700" dirty="0"/>
              <a:t>Designing better abstractions</a:t>
            </a:r>
          </a:p>
          <a:p>
            <a:r>
              <a:rPr lang="en-US" sz="2700" dirty="0"/>
              <a:t>Developing efficient algorithms</a:t>
            </a:r>
          </a:p>
          <a:p>
            <a:r>
              <a:rPr lang="en-US" sz="2700" dirty="0"/>
              <a:t>Learning bug patterns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FED791F3-FACF-4783-837F-F401D7870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2</a:t>
            </a:fld>
            <a:endParaRPr lang="en-US"/>
          </a:p>
        </p:txBody>
      </p:sp>
      <p:grpSp>
        <p:nvGrpSpPr>
          <p:cNvPr id="26" name="Accuracy">
            <a:extLst>
              <a:ext uri="{FF2B5EF4-FFF2-40B4-BE49-F238E27FC236}">
                <a16:creationId xmlns:a16="http://schemas.microsoft.com/office/drawing/2014/main" id="{6219B77C-1B2A-4632-B43C-605BAF3BBAF9}"/>
              </a:ext>
            </a:extLst>
          </p:cNvPr>
          <p:cNvGrpSpPr/>
          <p:nvPr/>
        </p:nvGrpSpPr>
        <p:grpSpPr>
          <a:xfrm>
            <a:off x="1134539" y="1924741"/>
            <a:ext cx="1931213" cy="4168918"/>
            <a:chOff x="833711" y="1826160"/>
            <a:chExt cx="1931213" cy="4168918"/>
          </a:xfrm>
        </p:grpSpPr>
        <p:sp>
          <p:nvSpPr>
            <p:cNvPr id="23" name="Label">
              <a:extLst>
                <a:ext uri="{FF2B5EF4-FFF2-40B4-BE49-F238E27FC236}">
                  <a16:creationId xmlns:a16="http://schemas.microsoft.com/office/drawing/2014/main" id="{CB242AD0-984D-4CF0-BF0F-0BEC030640FB}"/>
                </a:ext>
              </a:extLst>
            </p:cNvPr>
            <p:cNvSpPr txBox="1"/>
            <p:nvPr/>
          </p:nvSpPr>
          <p:spPr>
            <a:xfrm>
              <a:off x="1022502" y="1826160"/>
              <a:ext cx="15536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Accuracy</a:t>
              </a:r>
            </a:p>
          </p:txBody>
        </p:sp>
        <p:pic>
          <p:nvPicPr>
            <p:cNvPr id="6" name="Icon">
              <a:extLst>
                <a:ext uri="{FF2B5EF4-FFF2-40B4-BE49-F238E27FC236}">
                  <a16:creationId xmlns:a16="http://schemas.microsoft.com/office/drawing/2014/main" id="{F2940DC3-156A-411E-98B3-1169F045B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711" y="2483782"/>
              <a:ext cx="1931213" cy="3511296"/>
            </a:xfrm>
            <a:prstGeom prst="rect">
              <a:avLst/>
            </a:prstGeom>
          </p:spPr>
        </p:pic>
      </p:grpSp>
      <p:grpSp>
        <p:nvGrpSpPr>
          <p:cNvPr id="28" name="Running Time">
            <a:extLst>
              <a:ext uri="{FF2B5EF4-FFF2-40B4-BE49-F238E27FC236}">
                <a16:creationId xmlns:a16="http://schemas.microsoft.com/office/drawing/2014/main" id="{93623C66-D559-4410-8E41-0C094A49C7E5}"/>
              </a:ext>
            </a:extLst>
          </p:cNvPr>
          <p:cNvGrpSpPr/>
          <p:nvPr/>
        </p:nvGrpSpPr>
        <p:grpSpPr>
          <a:xfrm>
            <a:off x="3510995" y="1922651"/>
            <a:ext cx="2212465" cy="2397072"/>
            <a:chOff x="3411301" y="1824070"/>
            <a:chExt cx="2212465" cy="2397072"/>
          </a:xfrm>
        </p:grpSpPr>
        <p:sp>
          <p:nvSpPr>
            <p:cNvPr id="24" name="Label">
              <a:extLst>
                <a:ext uri="{FF2B5EF4-FFF2-40B4-BE49-F238E27FC236}">
                  <a16:creationId xmlns:a16="http://schemas.microsoft.com/office/drawing/2014/main" id="{98DCA002-F07A-4E64-B4CA-4E77B63FCB08}"/>
                </a:ext>
              </a:extLst>
            </p:cNvPr>
            <p:cNvSpPr txBox="1"/>
            <p:nvPr/>
          </p:nvSpPr>
          <p:spPr>
            <a:xfrm>
              <a:off x="3411301" y="1824070"/>
              <a:ext cx="2212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Running time</a:t>
              </a:r>
            </a:p>
          </p:txBody>
        </p:sp>
        <p:pic>
          <p:nvPicPr>
            <p:cNvPr id="21" name="Icon" descr="A white and black clock&#10;&#10;Description automatically generated">
              <a:extLst>
                <a:ext uri="{FF2B5EF4-FFF2-40B4-BE49-F238E27FC236}">
                  <a16:creationId xmlns:a16="http://schemas.microsoft.com/office/drawing/2014/main" id="{D750CAFB-BE63-4238-B92A-9A3FC89CE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356" y="2483782"/>
              <a:ext cx="1328357" cy="1737360"/>
            </a:xfrm>
            <a:prstGeom prst="rect">
              <a:avLst/>
            </a:prstGeom>
          </p:spPr>
        </p:pic>
      </p:grpSp>
      <p:grpSp>
        <p:nvGrpSpPr>
          <p:cNvPr id="29" name="Memory Use">
            <a:extLst>
              <a:ext uri="{FF2B5EF4-FFF2-40B4-BE49-F238E27FC236}">
                <a16:creationId xmlns:a16="http://schemas.microsoft.com/office/drawing/2014/main" id="{7AA0B80D-7D33-464D-AC43-2D4E9A515126}"/>
              </a:ext>
            </a:extLst>
          </p:cNvPr>
          <p:cNvGrpSpPr/>
          <p:nvPr/>
        </p:nvGrpSpPr>
        <p:grpSpPr>
          <a:xfrm>
            <a:off x="3479625" y="4531801"/>
            <a:ext cx="2226879" cy="1688879"/>
            <a:chOff x="3379931" y="4433220"/>
            <a:chExt cx="2226879" cy="1688879"/>
          </a:xfrm>
        </p:grpSpPr>
        <p:sp>
          <p:nvSpPr>
            <p:cNvPr id="25" name="Label">
              <a:extLst>
                <a:ext uri="{FF2B5EF4-FFF2-40B4-BE49-F238E27FC236}">
                  <a16:creationId xmlns:a16="http://schemas.microsoft.com/office/drawing/2014/main" id="{5A70F095-45B2-476F-980C-616C261D207B}"/>
                </a:ext>
              </a:extLst>
            </p:cNvPr>
            <p:cNvSpPr txBox="1"/>
            <p:nvPr/>
          </p:nvSpPr>
          <p:spPr>
            <a:xfrm>
              <a:off x="3459272" y="4433220"/>
              <a:ext cx="2068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Memory use</a:t>
              </a:r>
            </a:p>
          </p:txBody>
        </p:sp>
        <p:pic>
          <p:nvPicPr>
            <p:cNvPr id="19" name="Icon" descr="A circuit board&#10;&#10;Description automatically generated">
              <a:extLst>
                <a:ext uri="{FF2B5EF4-FFF2-40B4-BE49-F238E27FC236}">
                  <a16:creationId xmlns:a16="http://schemas.microsoft.com/office/drawing/2014/main" id="{F97CB1DF-FB1E-415F-BFF3-A946C39CA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931" y="5088827"/>
              <a:ext cx="2226879" cy="10332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06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316A4AB-A6B0-4D10-9900-036C0F0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226644B-889F-4999-A736-E89199DF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20</a:t>
            </a:fld>
            <a:endParaRPr lang="en-US"/>
          </a:p>
        </p:txBody>
      </p:sp>
      <p:grpSp>
        <p:nvGrpSpPr>
          <p:cNvPr id="35" name="Old">
            <a:extLst>
              <a:ext uri="{FF2B5EF4-FFF2-40B4-BE49-F238E27FC236}">
                <a16:creationId xmlns:a16="http://schemas.microsoft.com/office/drawing/2014/main" id="{685399D6-E037-453C-B579-0AACAB7E4EB2}"/>
              </a:ext>
            </a:extLst>
          </p:cNvPr>
          <p:cNvGrpSpPr/>
          <p:nvPr/>
        </p:nvGrpSpPr>
        <p:grpSpPr>
          <a:xfrm>
            <a:off x="841248" y="2029375"/>
            <a:ext cx="757613" cy="3943837"/>
            <a:chOff x="4163489" y="1829536"/>
            <a:chExt cx="757613" cy="3943837"/>
          </a:xfrm>
        </p:grpSpPr>
        <p:grpSp>
          <p:nvGrpSpPr>
            <p:cNvPr id="11" name="Program">
              <a:extLst>
                <a:ext uri="{FF2B5EF4-FFF2-40B4-BE49-F238E27FC236}">
                  <a16:creationId xmlns:a16="http://schemas.microsoft.com/office/drawing/2014/main" id="{8D2B8C2D-34D7-49A0-8238-FB1056C73FD3}"/>
                </a:ext>
              </a:extLst>
            </p:cNvPr>
            <p:cNvGrpSpPr/>
            <p:nvPr/>
          </p:nvGrpSpPr>
          <p:grpSpPr>
            <a:xfrm>
              <a:off x="4175761" y="1829536"/>
              <a:ext cx="745341" cy="993577"/>
              <a:chOff x="1034020" y="1347465"/>
              <a:chExt cx="745341" cy="9935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6" name="Label">
                    <a:extLst>
                      <a:ext uri="{FF2B5EF4-FFF2-40B4-BE49-F238E27FC236}">
                        <a16:creationId xmlns:a16="http://schemas.microsoft.com/office/drawing/2014/main" id="{67F3C8A2-CE3C-4AEC-B087-E787390D7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4020" y="1347465"/>
                    <a:ext cx="745341" cy="3231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" name="Icon">
                <a:extLst>
                  <a:ext uri="{FF2B5EF4-FFF2-40B4-BE49-F238E27FC236}">
                    <a16:creationId xmlns:a16="http://schemas.microsoft.com/office/drawing/2014/main" id="{F295C47F-84DE-4D27-9517-76FEACBFCAF6}"/>
                  </a:ext>
                </a:extLst>
              </p:cNvPr>
              <p:cNvSpPr/>
              <p:nvPr/>
            </p:nvSpPr>
            <p:spPr>
              <a:xfrm>
                <a:off x="1063791" y="165524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12" name="Analysis">
              <a:extLst>
                <a:ext uri="{FF2B5EF4-FFF2-40B4-BE49-F238E27FC236}">
                  <a16:creationId xmlns:a16="http://schemas.microsoft.com/office/drawing/2014/main" id="{B002F1D8-E0D1-4C01-B129-053198B544F2}"/>
                </a:ext>
              </a:extLst>
            </p:cNvPr>
            <p:cNvSpPr txBox="1"/>
            <p:nvPr/>
          </p:nvSpPr>
          <p:spPr>
            <a:xfrm rot="16200000">
              <a:off x="3896082" y="3456432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2" name="Alarms">
              <a:extLst>
                <a:ext uri="{FF2B5EF4-FFF2-40B4-BE49-F238E27FC236}">
                  <a16:creationId xmlns:a16="http://schemas.microsoft.com/office/drawing/2014/main" id="{792AFF6C-9B33-40B9-9350-C204281A2426}"/>
                </a:ext>
              </a:extLst>
            </p:cNvPr>
            <p:cNvGrpSpPr/>
            <p:nvPr/>
          </p:nvGrpSpPr>
          <p:grpSpPr>
            <a:xfrm>
              <a:off x="4163489" y="4773166"/>
              <a:ext cx="745341" cy="1000207"/>
              <a:chOff x="4163489" y="4773166"/>
              <a:chExt cx="745341" cy="10002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/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old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1" name="Label">
                    <a:extLst>
                      <a:ext uri="{FF2B5EF4-FFF2-40B4-BE49-F238E27FC236}">
                        <a16:creationId xmlns:a16="http://schemas.microsoft.com/office/drawing/2014/main" id="{51ACBE2D-5DBF-447A-B9C3-E006D408D5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63489" y="5450208"/>
                    <a:ext cx="745341" cy="3231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37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Icon">
                <a:extLst>
                  <a:ext uri="{FF2B5EF4-FFF2-40B4-BE49-F238E27FC236}">
                    <a16:creationId xmlns:a16="http://schemas.microsoft.com/office/drawing/2014/main" id="{712CD8FD-7EC6-4708-9964-F74E4DB7FE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204649" y="4773166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</p:grpSp>
        <p:cxnSp>
          <p:nvCxnSpPr>
            <p:cNvPr id="14" name="PA">
              <a:extLst>
                <a:ext uri="{FF2B5EF4-FFF2-40B4-BE49-F238E27FC236}">
                  <a16:creationId xmlns:a16="http://schemas.microsoft.com/office/drawing/2014/main" id="{EE448187-8944-4BC0-8897-808DD32988A2}"/>
                </a:ext>
              </a:extLst>
            </p:cNvPr>
            <p:cNvCxnSpPr>
              <a:stCxn id="17" idx="2"/>
              <a:endCxn id="12" idx="3"/>
            </p:cNvCxnSpPr>
            <p:nvPr/>
          </p:nvCxnSpPr>
          <p:spPr>
            <a:xfrm flipH="1">
              <a:off x="4536162" y="2777774"/>
              <a:ext cx="12270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AA">
              <a:extLst>
                <a:ext uri="{FF2B5EF4-FFF2-40B4-BE49-F238E27FC236}">
                  <a16:creationId xmlns:a16="http://schemas.microsoft.com/office/drawing/2014/main" id="{CF88D0DF-0B84-4FC3-AF2C-56BFD4DB842C}"/>
                </a:ext>
              </a:extLst>
            </p:cNvPr>
            <p:cNvCxnSpPr>
              <a:cxnSpLocks/>
              <a:stCxn id="12" idx="1"/>
              <a:endCxn id="13" idx="3"/>
            </p:cNvCxnSpPr>
            <p:nvPr/>
          </p:nvCxnSpPr>
          <p:spPr>
            <a:xfrm flipH="1">
              <a:off x="4536161" y="4439412"/>
              <a:ext cx="1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Diff">
            <a:extLst>
              <a:ext uri="{FF2B5EF4-FFF2-40B4-BE49-F238E27FC236}">
                <a16:creationId xmlns:a16="http://schemas.microsoft.com/office/drawing/2014/main" id="{792EA18B-536D-45C8-932A-0F4473CBB6F6}"/>
              </a:ext>
            </a:extLst>
          </p:cNvPr>
          <p:cNvGrpSpPr/>
          <p:nvPr/>
        </p:nvGrpSpPr>
        <p:grpSpPr>
          <a:xfrm>
            <a:off x="1569091" y="2221914"/>
            <a:ext cx="920259" cy="461665"/>
            <a:chOff x="3882759" y="1391845"/>
            <a:chExt cx="920259" cy="461665"/>
          </a:xfrm>
        </p:grpSpPr>
        <p:sp>
          <p:nvSpPr>
            <p:cNvPr id="8" name="Label">
              <a:extLst>
                <a:ext uri="{FF2B5EF4-FFF2-40B4-BE49-F238E27FC236}">
                  <a16:creationId xmlns:a16="http://schemas.microsoft.com/office/drawing/2014/main" id="{CF817C24-4D50-45D6-907B-3E6C824E8A97}"/>
                </a:ext>
              </a:extLst>
            </p:cNvPr>
            <p:cNvSpPr txBox="1"/>
            <p:nvPr/>
          </p:nvSpPr>
          <p:spPr>
            <a:xfrm>
              <a:off x="4156779" y="1391845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9" name="Connector">
              <a:extLst>
                <a:ext uri="{FF2B5EF4-FFF2-40B4-BE49-F238E27FC236}">
                  <a16:creationId xmlns:a16="http://schemas.microsoft.com/office/drawing/2014/main" id="{F4A3F616-9EF2-4DC3-BAA3-E505EB2733A4}"/>
                </a:ext>
              </a:extLst>
            </p:cNvPr>
            <p:cNvCxnSpPr>
              <a:cxnSpLocks/>
              <a:stCxn id="17" idx="3"/>
              <a:endCxn id="25" idx="1"/>
            </p:cNvCxnSpPr>
            <p:nvPr/>
          </p:nvCxnSpPr>
          <p:spPr>
            <a:xfrm>
              <a:off x="3882759" y="1849983"/>
              <a:ext cx="920259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New">
            <a:extLst>
              <a:ext uri="{FF2B5EF4-FFF2-40B4-BE49-F238E27FC236}">
                <a16:creationId xmlns:a16="http://schemas.microsoft.com/office/drawing/2014/main" id="{E0EB4F4C-4A57-473D-AB6F-80946F511F1D}"/>
              </a:ext>
            </a:extLst>
          </p:cNvPr>
          <p:cNvGrpSpPr/>
          <p:nvPr/>
        </p:nvGrpSpPr>
        <p:grpSpPr>
          <a:xfrm>
            <a:off x="2459736" y="2029375"/>
            <a:ext cx="745341" cy="3928448"/>
            <a:chOff x="6693408" y="1829536"/>
            <a:chExt cx="745341" cy="3928448"/>
          </a:xfrm>
        </p:grpSpPr>
        <p:grpSp>
          <p:nvGrpSpPr>
            <p:cNvPr id="19" name="Program">
              <a:extLst>
                <a:ext uri="{FF2B5EF4-FFF2-40B4-BE49-F238E27FC236}">
                  <a16:creationId xmlns:a16="http://schemas.microsoft.com/office/drawing/2014/main" id="{350EBD9B-B322-4A51-B969-1A2EA5746731}"/>
                </a:ext>
              </a:extLst>
            </p:cNvPr>
            <p:cNvGrpSpPr/>
            <p:nvPr/>
          </p:nvGrpSpPr>
          <p:grpSpPr>
            <a:xfrm>
              <a:off x="6693408" y="1829536"/>
              <a:ext cx="743795" cy="993578"/>
              <a:chOff x="-221980" y="1371974"/>
              <a:chExt cx="743795" cy="9935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/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24" name="Label">
                    <a:extLst>
                      <a:ext uri="{FF2B5EF4-FFF2-40B4-BE49-F238E27FC236}">
                        <a16:creationId xmlns:a16="http://schemas.microsoft.com/office/drawing/2014/main" id="{3C173B6D-85F2-4F55-8CFB-7F032AAC73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221980" y="1371974"/>
                    <a:ext cx="74379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Icon">
                <a:extLst>
                  <a:ext uri="{FF2B5EF4-FFF2-40B4-BE49-F238E27FC236}">
                    <a16:creationId xmlns:a16="http://schemas.microsoft.com/office/drawing/2014/main" id="{56F44D06-C8D7-49D7-9F05-3A7F88DB7BF8}"/>
                  </a:ext>
                </a:extLst>
              </p:cNvPr>
              <p:cNvSpPr/>
              <p:nvPr/>
            </p:nvSpPr>
            <p:spPr>
              <a:xfrm>
                <a:off x="-192366" y="1679752"/>
                <a:ext cx="685800" cy="685800"/>
              </a:xfrm>
              <a:prstGeom prst="flowChartDocumen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tIns="182880" rtlCol="0" anchor="ctr"/>
              <a:lstStyle/>
              <a:p>
                <a:r>
                  <a:rPr lang="en-US" sz="500" dirty="0">
                    <a:solidFill>
                      <a:srgbClr val="007020"/>
                    </a:solidFill>
                    <a:latin typeface="Consolas" panose="020B0609020204030204" pitchFamily="49" charset="0"/>
                  </a:rPr>
                  <a:t>#include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i="1" dirty="0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&lt;</a:t>
                </a:r>
                <a:r>
                  <a:rPr lang="en-US" sz="500" i="1" dirty="0" err="1">
                    <a:solidFill>
                      <a:srgbClr val="60A0B0"/>
                    </a:solidFill>
                    <a:latin typeface="Consolas" panose="020B0609020204030204" pitchFamily="49" charset="0"/>
                  </a:rPr>
                  <a:t>stdi</a:t>
                </a:r>
                <a:endParaRPr lang="en-US" sz="500" i="1" dirty="0">
                  <a:solidFill>
                    <a:srgbClr val="60A0B0"/>
                  </a:solidFill>
                  <a:latin typeface="Consolas" panose="020B0609020204030204" pitchFamily="49" charset="0"/>
                </a:endParaRPr>
              </a:p>
              <a:p>
                <a:endParaRPr lang="en-US" sz="5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500" dirty="0">
                    <a:solidFill>
                      <a:srgbClr val="06287E"/>
                    </a:solidFill>
                    <a:latin typeface="Consolas" panose="020B0609020204030204" pitchFamily="49" charset="0"/>
                  </a:rPr>
                  <a:t>main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() {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x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</a:t>
                </a:r>
                <a:r>
                  <a:rPr lang="en-US" sz="500" dirty="0">
                    <a:solidFill>
                      <a:srgbClr val="902000"/>
                    </a:solidFill>
                    <a:latin typeface="Consolas" panose="020B0609020204030204" pitchFamily="49" charset="0"/>
                  </a:rPr>
                  <a:t>int</a:t>
                </a:r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*y = &amp;x;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  *y = ⋯;</a:t>
                </a:r>
              </a:p>
              <a:p>
                <a:r>
                  <a:rPr lang="en-US" sz="500" dirty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}</a:t>
                </a:r>
              </a:p>
            </p:txBody>
          </p:sp>
        </p:grpSp>
        <p:sp>
          <p:nvSpPr>
            <p:cNvPr id="20" name="Analysis">
              <a:extLst>
                <a:ext uri="{FF2B5EF4-FFF2-40B4-BE49-F238E27FC236}">
                  <a16:creationId xmlns:a16="http://schemas.microsoft.com/office/drawing/2014/main" id="{50FD6C09-0F01-4297-972D-14421629252F}"/>
                </a:ext>
              </a:extLst>
            </p:cNvPr>
            <p:cNvSpPr txBox="1"/>
            <p:nvPr/>
          </p:nvSpPr>
          <p:spPr>
            <a:xfrm rot="16200000">
              <a:off x="6426105" y="3456433"/>
              <a:ext cx="1280160" cy="6858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dirty="0"/>
                <a:t>Analysis</a:t>
              </a:r>
            </a:p>
          </p:txBody>
        </p:sp>
        <p:grpSp>
          <p:nvGrpSpPr>
            <p:cNvPr id="34" name="Alarms">
              <a:extLst>
                <a:ext uri="{FF2B5EF4-FFF2-40B4-BE49-F238E27FC236}">
                  <a16:creationId xmlns:a16="http://schemas.microsoft.com/office/drawing/2014/main" id="{A167A229-80E6-4926-82E0-077E7D2390EF}"/>
                </a:ext>
              </a:extLst>
            </p:cNvPr>
            <p:cNvGrpSpPr/>
            <p:nvPr/>
          </p:nvGrpSpPr>
          <p:grpSpPr>
            <a:xfrm>
              <a:off x="6693408" y="4773167"/>
              <a:ext cx="745341" cy="984817"/>
              <a:chOff x="6693408" y="4773167"/>
              <a:chExt cx="745341" cy="984817"/>
            </a:xfrm>
          </p:grpSpPr>
          <p:sp>
            <p:nvSpPr>
              <p:cNvPr id="21" name="Icon">
                <a:extLst>
                  <a:ext uri="{FF2B5EF4-FFF2-40B4-BE49-F238E27FC236}">
                    <a16:creationId xmlns:a16="http://schemas.microsoft.com/office/drawing/2014/main" id="{60E96303-E87A-42A9-80AA-DAC04ED4D8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33793" y="4773167"/>
                <a:ext cx="663023" cy="685800"/>
              </a:xfrm>
              <a:prstGeom prst="round2Diag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lIns="45720" rIns="0" rtlCol="0" anchor="ctr"/>
              <a:lstStyle/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Alarm(⋯)</a:t>
                </a:r>
              </a:p>
              <a:p>
                <a:pPr algn="ctr"/>
                <a:r>
                  <a:rPr lang="en-US" sz="1050" dirty="0">
                    <a:solidFill>
                      <a:schemeClr val="tx1"/>
                    </a:solidFill>
                  </a:rPr>
                  <a:t>⋮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/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Candara" panose="020E0502030303020204" pitchFamily="34" charset="0"/>
                                </a:rPr>
                                <m:t>new</m:t>
                              </m:r>
                            </m:sub>
                          </m:sSub>
                        </m:oMath>
                      </m:oMathPara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33" name="Label">
                    <a:extLst>
                      <a:ext uri="{FF2B5EF4-FFF2-40B4-BE49-F238E27FC236}">
                        <a16:creationId xmlns:a16="http://schemas.microsoft.com/office/drawing/2014/main" id="{5C4C65FA-6C28-44CB-B1F3-400CF4313C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3408" y="5450207"/>
                    <a:ext cx="745341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PA">
              <a:extLst>
                <a:ext uri="{FF2B5EF4-FFF2-40B4-BE49-F238E27FC236}">
                  <a16:creationId xmlns:a16="http://schemas.microsoft.com/office/drawing/2014/main" id="{2E435B53-9303-4708-90C7-A13D2DF66F95}"/>
                </a:ext>
              </a:extLst>
            </p:cNvPr>
            <p:cNvCxnSpPr>
              <a:cxnSpLocks/>
              <a:stCxn id="25" idx="2"/>
              <a:endCxn id="20" idx="3"/>
            </p:cNvCxnSpPr>
            <p:nvPr/>
          </p:nvCxnSpPr>
          <p:spPr>
            <a:xfrm>
              <a:off x="7065922" y="2777775"/>
              <a:ext cx="263" cy="3814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AA">
              <a:extLst>
                <a:ext uri="{FF2B5EF4-FFF2-40B4-BE49-F238E27FC236}">
                  <a16:creationId xmlns:a16="http://schemas.microsoft.com/office/drawing/2014/main" id="{06C0801B-E8B5-4EBB-9132-4511F6ED30BE}"/>
                </a:ext>
              </a:extLst>
            </p:cNvPr>
            <p:cNvCxnSpPr>
              <a:cxnSpLocks/>
              <a:stCxn id="20" idx="1"/>
              <a:endCxn id="21" idx="3"/>
            </p:cNvCxnSpPr>
            <p:nvPr/>
          </p:nvCxnSpPr>
          <p:spPr>
            <a:xfrm flipH="1">
              <a:off x="7065305" y="4439413"/>
              <a:ext cx="880" cy="3337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/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dirty="0"/>
                  <a:t>How do we prioritize alarms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ndara" panose="020E0502030303020204" pitchFamily="34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by relevance to </a:t>
                </a:r>
                <a:r>
                  <a:rPr lang="el-GR" dirty="0"/>
                  <a:t>Δ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0" name="Question">
                <a:extLst>
                  <a:ext uri="{FF2B5EF4-FFF2-40B4-BE49-F238E27FC236}">
                    <a16:creationId xmlns:a16="http://schemas.microsoft.com/office/drawing/2014/main" id="{B1E5EAE7-9314-4CB0-BC20-B1A3786452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130" y="3359091"/>
                <a:ext cx="3200400" cy="1276917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">
            <a:extLst>
              <a:ext uri="{FF2B5EF4-FFF2-40B4-BE49-F238E27FC236}">
                <a16:creationId xmlns:a16="http://schemas.microsoft.com/office/drawing/2014/main" id="{E2300FAC-5A1D-40D6-8457-A6E02537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272" y="2667339"/>
            <a:ext cx="4608576" cy="266791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anchor="ctr">
            <a:spAutoFit/>
          </a:bodyPr>
          <a:lstStyle/>
          <a:p>
            <a:pPr marL="0" indent="0"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Problem description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Differential derivation graph</a:t>
            </a:r>
          </a:p>
          <a:p>
            <a:r>
              <a:rPr lang="en-US" sz="2600" dirty="0">
                <a:highlight>
                  <a:srgbClr val="FFFF00"/>
                </a:highlight>
              </a:rPr>
              <a:t>Experimental effectiveness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46" name="Content Overlay">
            <a:extLst>
              <a:ext uri="{FF2B5EF4-FFF2-40B4-BE49-F238E27FC236}">
                <a16:creationId xmlns:a16="http://schemas.microsoft.com/office/drawing/2014/main" id="{754426E4-6794-44A9-A8AB-A7C6ECE0A757}"/>
              </a:ext>
            </a:extLst>
          </p:cNvPr>
          <p:cNvSpPr txBox="1">
            <a:spLocks/>
          </p:cNvSpPr>
          <p:nvPr/>
        </p:nvSpPr>
        <p:spPr>
          <a:xfrm>
            <a:off x="6748272" y="2666110"/>
            <a:ext cx="4608576" cy="266791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91440" rIns="182880" bIns="9144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Problem description</a:t>
            </a:r>
          </a:p>
          <a:p>
            <a:r>
              <a:rPr lang="en-US" sz="2600" dirty="0">
                <a:solidFill>
                  <a:schemeClr val="bg1">
                    <a:lumMod val="85000"/>
                  </a:schemeClr>
                </a:solidFill>
              </a:rPr>
              <a:t>Differential derivation graph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Experimental effectiveness</a:t>
            </a:r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600" dirty="0">
                <a:highlight>
                  <a:srgbClr val="FFFF00"/>
                </a:highligh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1825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25C697E-F75F-4935-B98E-7D68C658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6B93C0-FED5-491C-85F4-448AB3C95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2114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>
            <a:noAutofit/>
          </a:bodyPr>
          <a:lstStyle/>
          <a:p>
            <a:r>
              <a:rPr lang="en-US" sz="2400" dirty="0"/>
              <a:t>New challenges while applying static analysis tools to large software</a:t>
            </a:r>
          </a:p>
          <a:p>
            <a:r>
              <a:rPr lang="en-US" sz="2400" dirty="0"/>
              <a:t>Measures beyond accuracy: relevance, severity, …</a:t>
            </a:r>
          </a:p>
          <a:p>
            <a:r>
              <a:rPr lang="en-US" sz="2400" dirty="0"/>
              <a:t>System to prioritize alarms during continuous integration</a:t>
            </a:r>
          </a:p>
          <a:p>
            <a:r>
              <a:rPr lang="en-US" sz="2400" dirty="0"/>
              <a:t>Dramatic effectiveness in reducing alarm inspection burden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66C2C-784D-4B7C-9A99-7B10BC5C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21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89154E-92B2-47FF-B251-C3DB44088973}"/>
              </a:ext>
            </a:extLst>
          </p:cNvPr>
          <p:cNvSpPr txBox="1"/>
          <p:nvPr/>
        </p:nvSpPr>
        <p:spPr>
          <a:xfrm>
            <a:off x="838199" y="4086910"/>
            <a:ext cx="10515600" cy="1954382"/>
          </a:xfrm>
          <a:prstGeom prst="rect">
            <a:avLst/>
          </a:prstGeom>
          <a:noFill/>
        </p:spPr>
        <p:txBody>
          <a:bodyPr wrap="square" lIns="182880" tIns="91440" rIns="182880" bIns="91440" rtlCol="0" anchor="ctr">
            <a:noAutofit/>
          </a:bodyPr>
          <a:lstStyle/>
          <a:p>
            <a:r>
              <a:rPr lang="en-US" sz="2400" b="1" dirty="0"/>
              <a:t>In the paper: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General alarm differencing framework for </a:t>
            </a:r>
            <a:r>
              <a:rPr lang="en-US" sz="2400" dirty="0" err="1"/>
              <a:t>Datalog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Formal descriptions of algorithm and proofs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Detailed 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574129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67C7AC02-260A-4003-8AD2-A087BDC7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22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534CB346-52DE-480A-B724-2017B221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Expanding Scope and Complexity of Software</a:t>
            </a:r>
          </a:p>
        </p:txBody>
      </p:sp>
      <p:grpSp>
        <p:nvGrpSpPr>
          <p:cNvPr id="6" name="Num Apps">
            <a:extLst>
              <a:ext uri="{FF2B5EF4-FFF2-40B4-BE49-F238E27FC236}">
                <a16:creationId xmlns:a16="http://schemas.microsoft.com/office/drawing/2014/main" id="{067469D2-E20E-4894-BA1D-661D27205DD5}"/>
              </a:ext>
            </a:extLst>
          </p:cNvPr>
          <p:cNvGrpSpPr/>
          <p:nvPr/>
        </p:nvGrpSpPr>
        <p:grpSpPr>
          <a:xfrm>
            <a:off x="2154933" y="2180427"/>
            <a:ext cx="2295144" cy="1895069"/>
            <a:chOff x="2960561" y="4328931"/>
            <a:chExt cx="2525173" cy="2085001"/>
          </a:xfrm>
        </p:grpSpPr>
        <p:pic>
          <p:nvPicPr>
            <p:cNvPr id="7" name="Plot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4B8F6016-3F95-463B-BF79-E0A612E20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82" t="10202" r="10696"/>
            <a:stretch/>
          </p:blipFill>
          <p:spPr>
            <a:xfrm>
              <a:off x="2960563" y="4328931"/>
              <a:ext cx="2520691" cy="1600200"/>
            </a:xfrm>
            <a:prstGeom prst="rect">
              <a:avLst/>
            </a:prstGeom>
          </p:spPr>
        </p:pic>
        <p:sp>
          <p:nvSpPr>
            <p:cNvPr id="8" name="Text">
              <a:extLst>
                <a:ext uri="{FF2B5EF4-FFF2-40B4-BE49-F238E27FC236}">
                  <a16:creationId xmlns:a16="http://schemas.microsoft.com/office/drawing/2014/main" id="{BEFE2BFF-ADBD-49F3-B53F-BC9C217505CC}"/>
                </a:ext>
              </a:extLst>
            </p:cNvPr>
            <p:cNvSpPr txBox="1"/>
            <p:nvPr/>
          </p:nvSpPr>
          <p:spPr>
            <a:xfrm flipH="1">
              <a:off x="2960561" y="5905997"/>
              <a:ext cx="2525173" cy="507935"/>
            </a:xfrm>
            <a:prstGeom prst="rect">
              <a:avLst/>
            </a:prstGeom>
            <a:noFill/>
          </p:spPr>
          <p:txBody>
            <a:bodyPr wrap="square" lIns="0" tIns="91440" rIns="0" bIns="91440" rtlCol="0" anchor="ctr">
              <a:spAutoFit/>
            </a:bodyPr>
            <a:lstStyle/>
            <a:p>
              <a:pPr algn="ctr"/>
              <a:r>
                <a:rPr lang="en-US" dirty="0"/>
                <a:t>Apps on the App Store</a:t>
              </a:r>
            </a:p>
          </p:txBody>
        </p:sp>
      </p:grpSp>
      <p:grpSp>
        <p:nvGrpSpPr>
          <p:cNvPr id="9" name="Kernel SLOC">
            <a:extLst>
              <a:ext uri="{FF2B5EF4-FFF2-40B4-BE49-F238E27FC236}">
                <a16:creationId xmlns:a16="http://schemas.microsoft.com/office/drawing/2014/main" id="{EA74C788-3A01-4C2E-8069-610182E5B8F5}"/>
              </a:ext>
            </a:extLst>
          </p:cNvPr>
          <p:cNvGrpSpPr/>
          <p:nvPr/>
        </p:nvGrpSpPr>
        <p:grpSpPr>
          <a:xfrm>
            <a:off x="4642102" y="2180428"/>
            <a:ext cx="2295144" cy="1895069"/>
            <a:chOff x="593099" y="1644072"/>
            <a:chExt cx="2525172" cy="2085001"/>
          </a:xfrm>
        </p:grpSpPr>
        <p:pic>
          <p:nvPicPr>
            <p:cNvPr id="10" name="Plot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5EBA234-4A9D-456D-BE15-A95DA81E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" y="1644072"/>
              <a:ext cx="2519786" cy="1600200"/>
            </a:xfrm>
            <a:prstGeom prst="rect">
              <a:avLst/>
            </a:prstGeom>
          </p:spPr>
        </p:pic>
        <p:sp>
          <p:nvSpPr>
            <p:cNvPr id="11" name="Text">
              <a:extLst>
                <a:ext uri="{FF2B5EF4-FFF2-40B4-BE49-F238E27FC236}">
                  <a16:creationId xmlns:a16="http://schemas.microsoft.com/office/drawing/2014/main" id="{39F9F7C9-E3AA-4CD2-95D4-325C5ABFAF3C}"/>
                </a:ext>
              </a:extLst>
            </p:cNvPr>
            <p:cNvSpPr txBox="1"/>
            <p:nvPr/>
          </p:nvSpPr>
          <p:spPr>
            <a:xfrm flipH="1">
              <a:off x="593099" y="3221138"/>
              <a:ext cx="2525172" cy="507935"/>
            </a:xfrm>
            <a:prstGeom prst="rect">
              <a:avLst/>
            </a:prstGeom>
            <a:noFill/>
          </p:spPr>
          <p:txBody>
            <a:bodyPr wrap="square" lIns="0" tIns="91440" rIns="0" bIns="91440" rtlCol="0" anchor="ctr">
              <a:spAutoFit/>
            </a:bodyPr>
            <a:lstStyle/>
            <a:p>
              <a:pPr algn="ctr"/>
              <a:r>
                <a:rPr lang="en-US" dirty="0"/>
                <a:t>Linux Kernel SLOC</a:t>
              </a:r>
            </a:p>
          </p:txBody>
        </p:sp>
      </p:grpSp>
      <p:grpSp>
        <p:nvGrpSpPr>
          <p:cNvPr id="12" name="Num CVEs">
            <a:extLst>
              <a:ext uri="{FF2B5EF4-FFF2-40B4-BE49-F238E27FC236}">
                <a16:creationId xmlns:a16="http://schemas.microsoft.com/office/drawing/2014/main" id="{FDC574EC-0EDA-4BF1-8BE1-638FA85BE4CE}"/>
              </a:ext>
            </a:extLst>
          </p:cNvPr>
          <p:cNvGrpSpPr/>
          <p:nvPr/>
        </p:nvGrpSpPr>
        <p:grpSpPr>
          <a:xfrm>
            <a:off x="7129271" y="2180429"/>
            <a:ext cx="2916936" cy="1895067"/>
            <a:chOff x="4160423" y="1644072"/>
            <a:chExt cx="3209284" cy="2084999"/>
          </a:xfrm>
        </p:grpSpPr>
        <p:pic>
          <p:nvPicPr>
            <p:cNvPr id="13" name="Plot" descr="A picture containing sky&#10;&#10;Description automatically generated">
              <a:extLst>
                <a:ext uri="{FF2B5EF4-FFF2-40B4-BE49-F238E27FC236}">
                  <a16:creationId xmlns:a16="http://schemas.microsoft.com/office/drawing/2014/main" id="{8EB71563-6DBE-4471-9D67-FACACBD2B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2497" y="1644072"/>
              <a:ext cx="3207210" cy="1600200"/>
            </a:xfrm>
            <a:prstGeom prst="rect">
              <a:avLst/>
            </a:prstGeom>
          </p:spPr>
        </p:pic>
        <p:sp>
          <p:nvSpPr>
            <p:cNvPr id="14" name="Text">
              <a:extLst>
                <a:ext uri="{FF2B5EF4-FFF2-40B4-BE49-F238E27FC236}">
                  <a16:creationId xmlns:a16="http://schemas.microsoft.com/office/drawing/2014/main" id="{BE426EE4-D8EB-428B-B026-F73EC459849B}"/>
                </a:ext>
              </a:extLst>
            </p:cNvPr>
            <p:cNvSpPr txBox="1"/>
            <p:nvPr/>
          </p:nvSpPr>
          <p:spPr>
            <a:xfrm flipH="1">
              <a:off x="4160423" y="3221136"/>
              <a:ext cx="3209284" cy="507935"/>
            </a:xfrm>
            <a:prstGeom prst="rect">
              <a:avLst/>
            </a:prstGeom>
            <a:noFill/>
          </p:spPr>
          <p:txBody>
            <a:bodyPr wrap="square" lIns="0" tIns="91440" rIns="0" bIns="91440" rtlCol="0" anchor="ctr">
              <a:spAutoFit/>
            </a:bodyPr>
            <a:lstStyle/>
            <a:p>
              <a:pPr algn="ctr"/>
              <a:r>
                <a:rPr lang="en-US" dirty="0"/>
                <a:t>Rate of CVEs being reported</a:t>
              </a:r>
            </a:p>
          </p:txBody>
        </p:sp>
      </p:grpSp>
      <p:pic>
        <p:nvPicPr>
          <p:cNvPr id="15" name="Datacenter" descr="A picture containing computer, electronics, fence, train&#10;&#10;Description automatically generated">
            <a:extLst>
              <a:ext uri="{FF2B5EF4-FFF2-40B4-BE49-F238E27FC236}">
                <a16:creationId xmlns:a16="http://schemas.microsoft.com/office/drawing/2014/main" id="{7C463FB8-3E8F-4C9E-AC47-5661121E0C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92" y="4660313"/>
            <a:ext cx="1747085" cy="1161848"/>
          </a:xfrm>
          <a:prstGeom prst="rect">
            <a:avLst/>
          </a:prstGeom>
        </p:spPr>
      </p:pic>
      <p:pic>
        <p:nvPicPr>
          <p:cNvPr id="16" name="NPM">
            <a:extLst>
              <a:ext uri="{FF2B5EF4-FFF2-40B4-BE49-F238E27FC236}">
                <a16:creationId xmlns:a16="http://schemas.microsoft.com/office/drawing/2014/main" id="{ABB6F630-FDF1-495E-BF29-B357BB0851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21162" y="4869447"/>
            <a:ext cx="1912121" cy="743583"/>
          </a:xfrm>
          <a:prstGeom prst="rect">
            <a:avLst/>
          </a:prstGeom>
        </p:spPr>
      </p:pic>
      <p:pic>
        <p:nvPicPr>
          <p:cNvPr id="17" name="Phone">
            <a:extLst>
              <a:ext uri="{FF2B5EF4-FFF2-40B4-BE49-F238E27FC236}">
                <a16:creationId xmlns:a16="http://schemas.microsoft.com/office/drawing/2014/main" id="{1CC8BF4D-6037-4AAC-BECF-3238D48E25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D3BA"/>
              </a:clrFrom>
              <a:clrTo>
                <a:srgbClr val="FFD3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2" t="9560" r="31278" b="5227"/>
          <a:stretch/>
        </p:blipFill>
        <p:spPr>
          <a:xfrm>
            <a:off x="6661569" y="4660313"/>
            <a:ext cx="717561" cy="1161848"/>
          </a:xfrm>
          <a:prstGeom prst="rect">
            <a:avLst/>
          </a:prstGeom>
        </p:spPr>
      </p:pic>
      <p:pic>
        <p:nvPicPr>
          <p:cNvPr id="18" name="App Store">
            <a:extLst>
              <a:ext uri="{FF2B5EF4-FFF2-40B4-BE49-F238E27FC236}">
                <a16:creationId xmlns:a16="http://schemas.microsoft.com/office/drawing/2014/main" id="{69108B68-D699-4216-85B9-B70F102247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7414" y="4776498"/>
            <a:ext cx="929504" cy="929478"/>
          </a:xfrm>
          <a:prstGeom prst="rect">
            <a:avLst/>
          </a:prstGeom>
        </p:spPr>
      </p:pic>
      <p:pic>
        <p:nvPicPr>
          <p:cNvPr id="19" name="Play Store">
            <a:extLst>
              <a:ext uri="{FF2B5EF4-FFF2-40B4-BE49-F238E27FC236}">
                <a16:creationId xmlns:a16="http://schemas.microsoft.com/office/drawing/2014/main" id="{3EDC7B2D-2A44-4601-A0E1-DBB2409194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65203" y="4776498"/>
            <a:ext cx="871860" cy="929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87195BF5-4DC5-4DC5-A59A-A33C97CF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23</a:t>
            </a:fld>
            <a:endParaRPr lang="en-US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822B55D-EC91-4B4D-960F-40CFFA34D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Growing Adoption of Formal Verification Tools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D653BDD-3E2F-4CD1-8EB2-A2D6F696BD73}"/>
              </a:ext>
            </a:extLst>
          </p:cNvPr>
          <p:cNvGrpSpPr/>
          <p:nvPr/>
        </p:nvGrpSpPr>
        <p:grpSpPr>
          <a:xfrm>
            <a:off x="3600990" y="1993392"/>
            <a:ext cx="4990018" cy="1190439"/>
            <a:chOff x="3600990" y="4815143"/>
            <a:chExt cx="4990018" cy="1190439"/>
          </a:xfrm>
        </p:grpSpPr>
        <p:grpSp>
          <p:nvGrpSpPr>
            <p:cNvPr id="22" name="Astree">
              <a:extLst>
                <a:ext uri="{FF2B5EF4-FFF2-40B4-BE49-F238E27FC236}">
                  <a16:creationId xmlns:a16="http://schemas.microsoft.com/office/drawing/2014/main" id="{158D2FCC-2724-4FCC-AEDD-7565E6EDC2F1}"/>
                </a:ext>
              </a:extLst>
            </p:cNvPr>
            <p:cNvGrpSpPr/>
            <p:nvPr/>
          </p:nvGrpSpPr>
          <p:grpSpPr>
            <a:xfrm>
              <a:off x="3600990" y="4818527"/>
              <a:ext cx="1913615" cy="1187054"/>
              <a:chOff x="1273302" y="248991"/>
              <a:chExt cx="2370293" cy="1470340"/>
            </a:xfrm>
          </p:grpSpPr>
          <p:sp>
            <p:nvSpPr>
              <p:cNvPr id="23" name="Logo">
                <a:extLst>
                  <a:ext uri="{FF2B5EF4-FFF2-40B4-BE49-F238E27FC236}">
                    <a16:creationId xmlns:a16="http://schemas.microsoft.com/office/drawing/2014/main" id="{3D03FF85-BE7C-4044-9101-0FC05E9B637B}"/>
                  </a:ext>
                </a:extLst>
              </p:cNvPr>
              <p:cNvSpPr txBox="1"/>
              <p:nvPr/>
            </p:nvSpPr>
            <p:spPr>
              <a:xfrm>
                <a:off x="1273302" y="248991"/>
                <a:ext cx="2366936" cy="914944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A92666"/>
                    </a:solidFill>
                    <a:latin typeface="Tahoma" charset="0"/>
                  </a:rPr>
                  <a:t>Astrée</a:t>
                </a:r>
                <a:endParaRPr lang="en-US" sz="1200" dirty="0">
                  <a:solidFill>
                    <a:srgbClr val="A92666"/>
                  </a:solidFill>
                  <a:latin typeface="Tahoma" charset="0"/>
                </a:endParaRPr>
              </a:p>
            </p:txBody>
          </p:sp>
          <p:sp>
            <p:nvSpPr>
              <p:cNvPr id="24" name="Company">
                <a:extLst>
                  <a:ext uri="{FF2B5EF4-FFF2-40B4-BE49-F238E27FC236}">
                    <a16:creationId xmlns:a16="http://schemas.microsoft.com/office/drawing/2014/main" id="{B0E565B2-8234-4D8F-BCBB-10133EAD5A3B}"/>
                  </a:ext>
                </a:extLst>
              </p:cNvPr>
              <p:cNvSpPr txBox="1"/>
              <p:nvPr/>
            </p:nvSpPr>
            <p:spPr>
              <a:xfrm>
                <a:off x="1276422" y="1109368"/>
                <a:ext cx="2367173" cy="60996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Airbus</a:t>
                </a:r>
              </a:p>
            </p:txBody>
          </p:sp>
        </p:grpSp>
        <p:grpSp>
          <p:nvGrpSpPr>
            <p:cNvPr id="25" name="SLAM">
              <a:extLst>
                <a:ext uri="{FF2B5EF4-FFF2-40B4-BE49-F238E27FC236}">
                  <a16:creationId xmlns:a16="http://schemas.microsoft.com/office/drawing/2014/main" id="{42E77EBE-CBAA-42C4-93CB-5C74790D0E38}"/>
                </a:ext>
              </a:extLst>
            </p:cNvPr>
            <p:cNvGrpSpPr/>
            <p:nvPr/>
          </p:nvGrpSpPr>
          <p:grpSpPr>
            <a:xfrm>
              <a:off x="6953524" y="4815143"/>
              <a:ext cx="1637484" cy="1190439"/>
              <a:chOff x="1275588" y="2450832"/>
              <a:chExt cx="2028264" cy="1474533"/>
            </a:xfrm>
          </p:grpSpPr>
          <p:pic>
            <p:nvPicPr>
              <p:cNvPr id="26" name="Logo">
                <a:extLst>
                  <a:ext uri="{FF2B5EF4-FFF2-40B4-BE49-F238E27FC236}">
                    <a16:creationId xmlns:a16="http://schemas.microsoft.com/office/drawing/2014/main" id="{BFB898D2-0E9A-4A96-848D-6665D79A69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75588" y="2450832"/>
                <a:ext cx="2022764" cy="914400"/>
              </a:xfrm>
              <a:prstGeom prst="rect">
                <a:avLst/>
              </a:prstGeom>
            </p:spPr>
          </p:pic>
          <p:sp>
            <p:nvSpPr>
              <p:cNvPr id="27" name="Company">
                <a:extLst>
                  <a:ext uri="{FF2B5EF4-FFF2-40B4-BE49-F238E27FC236}">
                    <a16:creationId xmlns:a16="http://schemas.microsoft.com/office/drawing/2014/main" id="{42941943-9CEA-4CDA-86A4-DB6A1EDBDAA6}"/>
                  </a:ext>
                </a:extLst>
              </p:cNvPr>
              <p:cNvSpPr txBox="1"/>
              <p:nvPr/>
            </p:nvSpPr>
            <p:spPr>
              <a:xfrm>
                <a:off x="1276465" y="3315402"/>
                <a:ext cx="2027387" cy="609963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Microsoft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202013A-2918-46F7-A52A-3A49FC29327B}"/>
              </a:ext>
            </a:extLst>
          </p:cNvPr>
          <p:cNvGrpSpPr/>
          <p:nvPr/>
        </p:nvGrpSpPr>
        <p:grpSpPr>
          <a:xfrm>
            <a:off x="2976169" y="3429000"/>
            <a:ext cx="6260795" cy="1159287"/>
            <a:chOff x="2976169" y="1997006"/>
            <a:chExt cx="6260795" cy="1159287"/>
          </a:xfrm>
        </p:grpSpPr>
        <p:grpSp>
          <p:nvGrpSpPr>
            <p:cNvPr id="7" name="SonarQube">
              <a:extLst>
                <a:ext uri="{FF2B5EF4-FFF2-40B4-BE49-F238E27FC236}">
                  <a16:creationId xmlns:a16="http://schemas.microsoft.com/office/drawing/2014/main" id="{7AD58692-B12F-4B3C-B9D7-529C89D812AE}"/>
                </a:ext>
              </a:extLst>
            </p:cNvPr>
            <p:cNvGrpSpPr/>
            <p:nvPr/>
          </p:nvGrpSpPr>
          <p:grpSpPr>
            <a:xfrm>
              <a:off x="2976169" y="1997006"/>
              <a:ext cx="2599977" cy="1159287"/>
              <a:chOff x="4382826" y="2363896"/>
              <a:chExt cx="2784143" cy="1241404"/>
            </a:xfrm>
          </p:grpSpPr>
          <p:pic>
            <p:nvPicPr>
              <p:cNvPr id="8" name="Logo">
                <a:extLst>
                  <a:ext uri="{FF2B5EF4-FFF2-40B4-BE49-F238E27FC236}">
                    <a16:creationId xmlns:a16="http://schemas.microsoft.com/office/drawing/2014/main" id="{BD71E9B1-3051-48D9-BE1D-68109AF68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382826" y="2363896"/>
                <a:ext cx="2784143" cy="731520"/>
              </a:xfrm>
              <a:prstGeom prst="rect">
                <a:avLst/>
              </a:prstGeom>
            </p:spPr>
          </p:pic>
          <p:sp>
            <p:nvSpPr>
              <p:cNvPr id="9" name="Company">
                <a:extLst>
                  <a:ext uri="{FF2B5EF4-FFF2-40B4-BE49-F238E27FC236}">
                    <a16:creationId xmlns:a16="http://schemas.microsoft.com/office/drawing/2014/main" id="{D88A6D09-DA89-47A4-AC2A-4017746F879B}"/>
                  </a:ext>
                </a:extLst>
              </p:cNvPr>
              <p:cNvSpPr txBox="1"/>
              <p:nvPr/>
            </p:nvSpPr>
            <p:spPr>
              <a:xfrm>
                <a:off x="4659894" y="3077975"/>
                <a:ext cx="1948549" cy="527325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 err="1"/>
                  <a:t>SonarSource</a:t>
                </a:r>
                <a:endParaRPr lang="en-US" dirty="0"/>
              </a:p>
            </p:txBody>
          </p:sp>
        </p:grpSp>
        <p:grpSp>
          <p:nvGrpSpPr>
            <p:cNvPr id="10" name="Coverity">
              <a:extLst>
                <a:ext uri="{FF2B5EF4-FFF2-40B4-BE49-F238E27FC236}">
                  <a16:creationId xmlns:a16="http://schemas.microsoft.com/office/drawing/2014/main" id="{A00D85A1-15FB-48F1-8AB4-4CDE04F41861}"/>
                </a:ext>
              </a:extLst>
            </p:cNvPr>
            <p:cNvGrpSpPr/>
            <p:nvPr/>
          </p:nvGrpSpPr>
          <p:grpSpPr>
            <a:xfrm>
              <a:off x="6384114" y="2082397"/>
              <a:ext cx="2852850" cy="1073895"/>
              <a:chOff x="628650" y="4486771"/>
              <a:chExt cx="3054927" cy="1149963"/>
            </a:xfrm>
          </p:grpSpPr>
          <p:pic>
            <p:nvPicPr>
              <p:cNvPr id="11" name="Logo">
                <a:extLst>
                  <a:ext uri="{FF2B5EF4-FFF2-40B4-BE49-F238E27FC236}">
                    <a16:creationId xmlns:a16="http://schemas.microsoft.com/office/drawing/2014/main" id="{9863B45D-2309-48A5-AB73-399B76F89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8650" y="4486771"/>
                <a:ext cx="3054927" cy="640080"/>
              </a:xfrm>
              <a:prstGeom prst="rect">
                <a:avLst/>
              </a:prstGeom>
            </p:spPr>
          </p:pic>
          <p:sp>
            <p:nvSpPr>
              <p:cNvPr id="12" name="Company">
                <a:extLst>
                  <a:ext uri="{FF2B5EF4-FFF2-40B4-BE49-F238E27FC236}">
                    <a16:creationId xmlns:a16="http://schemas.microsoft.com/office/drawing/2014/main" id="{92E34267-8983-4496-B6E2-D00BE5DE6254}"/>
                  </a:ext>
                </a:extLst>
              </p:cNvPr>
              <p:cNvSpPr txBox="1"/>
              <p:nvPr/>
            </p:nvSpPr>
            <p:spPr>
              <a:xfrm>
                <a:off x="1279713" y="5109410"/>
                <a:ext cx="2154174" cy="527324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Synopsis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FBB434B-8BE6-4CFE-99B7-29BA0469E662}"/>
              </a:ext>
            </a:extLst>
          </p:cNvPr>
          <p:cNvGrpSpPr/>
          <p:nvPr/>
        </p:nvGrpSpPr>
        <p:grpSpPr>
          <a:xfrm>
            <a:off x="2942382" y="4818888"/>
            <a:ext cx="6307236" cy="1206459"/>
            <a:chOff x="2942382" y="3430789"/>
            <a:chExt cx="6307236" cy="1206459"/>
          </a:xfrm>
        </p:grpSpPr>
        <p:grpSp>
          <p:nvGrpSpPr>
            <p:cNvPr id="13" name="Amazon">
              <a:extLst>
                <a:ext uri="{FF2B5EF4-FFF2-40B4-BE49-F238E27FC236}">
                  <a16:creationId xmlns:a16="http://schemas.microsoft.com/office/drawing/2014/main" id="{05F3C67F-31D4-4377-ADF9-61DCACAB810A}"/>
                </a:ext>
              </a:extLst>
            </p:cNvPr>
            <p:cNvGrpSpPr/>
            <p:nvPr/>
          </p:nvGrpSpPr>
          <p:grpSpPr>
            <a:xfrm>
              <a:off x="2942382" y="3452569"/>
              <a:ext cx="1426598" cy="1184679"/>
              <a:chOff x="2332857" y="4698087"/>
              <a:chExt cx="2023110" cy="1680036"/>
            </a:xfrm>
          </p:grpSpPr>
          <p:pic>
            <p:nvPicPr>
              <p:cNvPr id="14" name="Logo" descr="A screenshot of text&#10;&#10;Description automatically generated">
                <a:extLst>
                  <a:ext uri="{FF2B5EF4-FFF2-40B4-BE49-F238E27FC236}">
                    <a16:creationId xmlns:a16="http://schemas.microsoft.com/office/drawing/2014/main" id="{4E7021E6-0807-4A4D-AB8A-69EA33FA51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456" t="75345" b="2801"/>
              <a:stretch/>
            </p:blipFill>
            <p:spPr>
              <a:xfrm>
                <a:off x="2332857" y="4698087"/>
                <a:ext cx="2022764" cy="1086610"/>
              </a:xfrm>
              <a:prstGeom prst="rect">
                <a:avLst/>
              </a:prstGeom>
            </p:spPr>
          </p:pic>
          <p:sp>
            <p:nvSpPr>
              <p:cNvPr id="15" name="Company">
                <a:extLst>
                  <a:ext uri="{FF2B5EF4-FFF2-40B4-BE49-F238E27FC236}">
                    <a16:creationId xmlns:a16="http://schemas.microsoft.com/office/drawing/2014/main" id="{D82C69AB-EC44-4B7A-B7A0-EDE9F72CDA45}"/>
                  </a:ext>
                </a:extLst>
              </p:cNvPr>
              <p:cNvSpPr txBox="1"/>
              <p:nvPr/>
            </p:nvSpPr>
            <p:spPr>
              <a:xfrm>
                <a:off x="2335143" y="5679772"/>
                <a:ext cx="2020824" cy="698351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Amazon</a:t>
                </a:r>
                <a:endParaRPr lang="en-US" dirty="0"/>
              </a:p>
            </p:txBody>
          </p:sp>
        </p:grpSp>
        <p:grpSp>
          <p:nvGrpSpPr>
            <p:cNvPr id="16" name="Infer">
              <a:extLst>
                <a:ext uri="{FF2B5EF4-FFF2-40B4-BE49-F238E27FC236}">
                  <a16:creationId xmlns:a16="http://schemas.microsoft.com/office/drawing/2014/main" id="{14772C74-2DC3-42E9-85B9-BC008FB8072F}"/>
                </a:ext>
              </a:extLst>
            </p:cNvPr>
            <p:cNvGrpSpPr/>
            <p:nvPr/>
          </p:nvGrpSpPr>
          <p:grpSpPr>
            <a:xfrm>
              <a:off x="5151140" y="3430789"/>
              <a:ext cx="1545336" cy="1206458"/>
              <a:chOff x="4329364" y="4148487"/>
              <a:chExt cx="2191497" cy="1710921"/>
            </a:xfrm>
          </p:grpSpPr>
          <p:pic>
            <p:nvPicPr>
              <p:cNvPr id="17" name="Logo">
                <a:extLst>
                  <a:ext uri="{FF2B5EF4-FFF2-40B4-BE49-F238E27FC236}">
                    <a16:creationId xmlns:a16="http://schemas.microsoft.com/office/drawing/2014/main" id="{B19DF816-2C39-4078-BA33-CC05AF4EF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55255" y="4148487"/>
                <a:ext cx="1143000" cy="1115524"/>
              </a:xfrm>
              <a:prstGeom prst="rect">
                <a:avLst/>
              </a:prstGeom>
            </p:spPr>
          </p:pic>
          <p:sp>
            <p:nvSpPr>
              <p:cNvPr id="18" name="Company">
                <a:extLst>
                  <a:ext uri="{FF2B5EF4-FFF2-40B4-BE49-F238E27FC236}">
                    <a16:creationId xmlns:a16="http://schemas.microsoft.com/office/drawing/2014/main" id="{E537E168-BEC8-4C07-821C-07D22A9CEBCA}"/>
                  </a:ext>
                </a:extLst>
              </p:cNvPr>
              <p:cNvSpPr txBox="1"/>
              <p:nvPr/>
            </p:nvSpPr>
            <p:spPr>
              <a:xfrm>
                <a:off x="4329364" y="5161057"/>
                <a:ext cx="2191497" cy="698351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Facebook</a:t>
                </a:r>
              </a:p>
            </p:txBody>
          </p:sp>
        </p:grpSp>
        <p:grpSp>
          <p:nvGrpSpPr>
            <p:cNvPr id="19" name="Uber">
              <a:extLst>
                <a:ext uri="{FF2B5EF4-FFF2-40B4-BE49-F238E27FC236}">
                  <a16:creationId xmlns:a16="http://schemas.microsoft.com/office/drawing/2014/main" id="{B0E97C3E-A1D3-46BB-93F7-1323B028BCB8}"/>
                </a:ext>
              </a:extLst>
            </p:cNvPr>
            <p:cNvGrpSpPr/>
            <p:nvPr/>
          </p:nvGrpSpPr>
          <p:grpSpPr>
            <a:xfrm>
              <a:off x="7482861" y="3457212"/>
              <a:ext cx="1766757" cy="1174749"/>
              <a:chOff x="4757195" y="4736326"/>
              <a:chExt cx="2505501" cy="1665951"/>
            </a:xfrm>
          </p:grpSpPr>
          <p:pic>
            <p:nvPicPr>
              <p:cNvPr id="20" name="Logo">
                <a:extLst>
                  <a:ext uri="{FF2B5EF4-FFF2-40B4-BE49-F238E27FC236}">
                    <a16:creationId xmlns:a16="http://schemas.microsoft.com/office/drawing/2014/main" id="{6CC9D841-ACAD-472E-9D31-E6F8FF3D3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57195" y="4736326"/>
                <a:ext cx="2505501" cy="1089264"/>
              </a:xfrm>
              <a:prstGeom prst="rect">
                <a:avLst/>
              </a:prstGeom>
            </p:spPr>
          </p:pic>
          <p:sp>
            <p:nvSpPr>
              <p:cNvPr id="21" name="Company">
                <a:extLst>
                  <a:ext uri="{FF2B5EF4-FFF2-40B4-BE49-F238E27FC236}">
                    <a16:creationId xmlns:a16="http://schemas.microsoft.com/office/drawing/2014/main" id="{F9A20750-470C-46C7-BC17-1978BB4F9CFF}"/>
                  </a:ext>
                </a:extLst>
              </p:cNvPr>
              <p:cNvSpPr txBox="1"/>
              <p:nvPr/>
            </p:nvSpPr>
            <p:spPr>
              <a:xfrm>
                <a:off x="4759982" y="5703927"/>
                <a:ext cx="2502714" cy="698350"/>
              </a:xfrm>
              <a:prstGeom prst="rect">
                <a:avLst/>
              </a:prstGeom>
              <a:noFill/>
            </p:spPr>
            <p:txBody>
              <a:bodyPr wrap="square" lIns="182880" tIns="91440" rIns="182880" bIns="91440" rtlCol="0" anchor="ctr">
                <a:spAutoFit/>
              </a:bodyPr>
              <a:lstStyle/>
              <a:p>
                <a:pPr algn="ctr"/>
                <a:r>
                  <a:rPr lang="en-US" sz="2000" dirty="0"/>
                  <a:t>Uber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63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695EE279-3FAB-4B92-AD16-183D9746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Drake Benchmarks</a:t>
            </a:r>
          </a:p>
        </p:txBody>
      </p:sp>
      <p:graphicFrame>
        <p:nvGraphicFramePr>
          <p:cNvPr id="10" name="Table">
            <a:extLst>
              <a:ext uri="{FF2B5EF4-FFF2-40B4-BE49-F238E27FC236}">
                <a16:creationId xmlns:a16="http://schemas.microsoft.com/office/drawing/2014/main" id="{C8173284-39CB-420D-B739-4C7B64E85E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696" cy="4450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5837">
                  <a:extLst>
                    <a:ext uri="{9D8B030D-6E8A-4147-A177-3AD203B41FA5}">
                      <a16:colId xmlns:a16="http://schemas.microsoft.com/office/drawing/2014/main" val="3001255837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6426019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862403651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685369012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50549579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451786556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281253123"/>
                    </a:ext>
                  </a:extLst>
                </a:gridCol>
                <a:gridCol w="985837">
                  <a:extLst>
                    <a:ext uri="{9D8B030D-6E8A-4147-A177-3AD203B41FA5}">
                      <a16:colId xmlns:a16="http://schemas.microsoft.com/office/drawing/2014/main" val="351944754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Program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Version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Size (KLOC)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/>
                        <a:t>Δ</a:t>
                      </a:r>
                      <a:r>
                        <a:rPr lang="en-US" sz="1600" dirty="0"/>
                        <a:t> (%)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# Bugs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Type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18710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Old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New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Old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New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324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shntool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3.0.4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3.0.5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13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Int. </a:t>
                      </a:r>
                      <a:r>
                        <a:rPr lang="en-US" sz="1600" dirty="0" err="1"/>
                        <a:t>ovfl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89383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latex2rtf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Fmt</a:t>
                      </a:r>
                      <a:r>
                        <a:rPr lang="en-US" sz="1600" dirty="0"/>
                        <a:t>. str.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336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urjtag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Fmt</a:t>
                      </a:r>
                      <a:r>
                        <a:rPr lang="en-US" sz="1600" dirty="0"/>
                        <a:t>. str.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510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optipng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0.5.3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Int. </a:t>
                      </a:r>
                      <a:r>
                        <a:rPr lang="en-US" sz="1600" dirty="0" err="1"/>
                        <a:t>ovfl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009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wget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56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readelf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2.23.2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15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84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4.2.2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315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913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tar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1.28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Bfr</a:t>
                      </a:r>
                      <a:r>
                        <a:rPr lang="en-US" sz="1600" dirty="0"/>
                        <a:t>. </a:t>
                      </a:r>
                      <a:r>
                        <a:rPr lang="en-US" sz="1600" dirty="0" err="1"/>
                        <a:t>ovrn</a:t>
                      </a:r>
                      <a:r>
                        <a:rPr lang="en-US" sz="1600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7338289"/>
                  </a:ext>
                </a:extLst>
              </a:tr>
            </a:tbl>
          </a:graphicData>
        </a:graphic>
      </p:graphicFrame>
      <p:sp>
        <p:nvSpPr>
          <p:cNvPr id="2" name="Slide Number">
            <a:extLst>
              <a:ext uri="{FF2B5EF4-FFF2-40B4-BE49-F238E27FC236}">
                <a16:creationId xmlns:a16="http://schemas.microsoft.com/office/drawing/2014/main" id="{B81B8E8A-A397-4BDE-8E7F-6D98DF6C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1D5F-913C-4640-9F31-15010C9FB340}" type="slidenum">
              <a:rPr lang="en-US" smtClean="0"/>
              <a:t>24</a:t>
            </a:fld>
            <a:endParaRPr lang="en-US"/>
          </a:p>
        </p:txBody>
      </p:sp>
      <p:grpSp>
        <p:nvGrpSpPr>
          <p:cNvPr id="29" name="Benchmark Highlight">
            <a:extLst>
              <a:ext uri="{FF2B5EF4-FFF2-40B4-BE49-F238E27FC236}">
                <a16:creationId xmlns:a16="http://schemas.microsoft.com/office/drawing/2014/main" id="{B1041433-FF82-4EA2-9637-54C80028708C}"/>
              </a:ext>
            </a:extLst>
          </p:cNvPr>
          <p:cNvGrpSpPr/>
          <p:nvPr/>
        </p:nvGrpSpPr>
        <p:grpSpPr>
          <a:xfrm>
            <a:off x="2152650" y="914402"/>
            <a:ext cx="7902702" cy="5358383"/>
            <a:chOff x="628650" y="914401"/>
            <a:chExt cx="7902702" cy="5358383"/>
          </a:xfrm>
        </p:grpSpPr>
        <p:sp>
          <p:nvSpPr>
            <p:cNvPr id="27" name="Overlay">
              <a:extLst>
                <a:ext uri="{FF2B5EF4-FFF2-40B4-BE49-F238E27FC236}">
                  <a16:creationId xmlns:a16="http://schemas.microsoft.com/office/drawing/2014/main" id="{9F61EE3A-D6AB-4F5F-91CB-0D36475785C1}"/>
                </a:ext>
              </a:extLst>
            </p:cNvPr>
            <p:cNvSpPr/>
            <p:nvPr/>
          </p:nvSpPr>
          <p:spPr>
            <a:xfrm>
              <a:off x="1618488" y="2578608"/>
              <a:ext cx="6912864" cy="369417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">
              <a:extLst>
                <a:ext uri="{FF2B5EF4-FFF2-40B4-BE49-F238E27FC236}">
                  <a16:creationId xmlns:a16="http://schemas.microsoft.com/office/drawing/2014/main" id="{2868D751-979A-46F2-B178-6DC3974A2753}"/>
                </a:ext>
              </a:extLst>
            </p:cNvPr>
            <p:cNvSpPr/>
            <p:nvPr/>
          </p:nvSpPr>
          <p:spPr>
            <a:xfrm>
              <a:off x="630936" y="2587752"/>
              <a:ext cx="987552" cy="3683081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peech Bubble">
              <a:extLst>
                <a:ext uri="{FF2B5EF4-FFF2-40B4-BE49-F238E27FC236}">
                  <a16:creationId xmlns:a16="http://schemas.microsoft.com/office/drawing/2014/main" id="{09C7257D-10C8-403F-AB91-28521D2E0269}"/>
                </a:ext>
              </a:extLst>
            </p:cNvPr>
            <p:cNvSpPr/>
            <p:nvPr/>
          </p:nvSpPr>
          <p:spPr>
            <a:xfrm>
              <a:off x="628650" y="914401"/>
              <a:ext cx="2491068" cy="739588"/>
            </a:xfrm>
            <a:prstGeom prst="wedgeRectCallout">
              <a:avLst>
                <a:gd name="adj1" fmla="val -25530"/>
                <a:gd name="adj2" fmla="val 1685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r>
                <a:rPr lang="en-US" dirty="0"/>
                <a:t>10 popular Unix command-line utilities</a:t>
              </a:r>
            </a:p>
          </p:txBody>
        </p:sp>
      </p:grpSp>
      <p:grpSp>
        <p:nvGrpSpPr>
          <p:cNvPr id="37" name="KLOC Highlight">
            <a:extLst>
              <a:ext uri="{FF2B5EF4-FFF2-40B4-BE49-F238E27FC236}">
                <a16:creationId xmlns:a16="http://schemas.microsoft.com/office/drawing/2014/main" id="{444864C9-0E90-4118-B9F4-0AB2B4DB3391}"/>
              </a:ext>
            </a:extLst>
          </p:cNvPr>
          <p:cNvGrpSpPr/>
          <p:nvPr/>
        </p:nvGrpSpPr>
        <p:grpSpPr>
          <a:xfrm>
            <a:off x="3142488" y="914402"/>
            <a:ext cx="6912864" cy="5358383"/>
            <a:chOff x="1618488" y="914401"/>
            <a:chExt cx="6912864" cy="5358383"/>
          </a:xfrm>
        </p:grpSpPr>
        <p:sp>
          <p:nvSpPr>
            <p:cNvPr id="36" name="Overlay">
              <a:extLst>
                <a:ext uri="{FF2B5EF4-FFF2-40B4-BE49-F238E27FC236}">
                  <a16:creationId xmlns:a16="http://schemas.microsoft.com/office/drawing/2014/main" id="{2D7FB10D-CC4E-4BBF-81F8-CC0C17C8B75D}"/>
                </a:ext>
              </a:extLst>
            </p:cNvPr>
            <p:cNvSpPr/>
            <p:nvPr/>
          </p:nvSpPr>
          <p:spPr>
            <a:xfrm>
              <a:off x="1618488" y="2578608"/>
              <a:ext cx="6912864" cy="3694176"/>
            </a:xfrm>
            <a:custGeom>
              <a:avLst/>
              <a:gdLst>
                <a:gd name="connsiteX0" fmla="*/ 3950208 w 6912864"/>
                <a:gd name="connsiteY0" fmla="*/ 0 h 3694176"/>
                <a:gd name="connsiteX1" fmla="*/ 6912864 w 6912864"/>
                <a:gd name="connsiteY1" fmla="*/ 0 h 3694176"/>
                <a:gd name="connsiteX2" fmla="*/ 6912864 w 6912864"/>
                <a:gd name="connsiteY2" fmla="*/ 3694176 h 3694176"/>
                <a:gd name="connsiteX3" fmla="*/ 3950208 w 6912864"/>
                <a:gd name="connsiteY3" fmla="*/ 3694176 h 3694176"/>
                <a:gd name="connsiteX4" fmla="*/ 0 w 6912864"/>
                <a:gd name="connsiteY4" fmla="*/ 0 h 3694176"/>
                <a:gd name="connsiteX5" fmla="*/ 2962656 w 6912864"/>
                <a:gd name="connsiteY5" fmla="*/ 0 h 3694176"/>
                <a:gd name="connsiteX6" fmla="*/ 2962656 w 6912864"/>
                <a:gd name="connsiteY6" fmla="*/ 3694176 h 3694176"/>
                <a:gd name="connsiteX7" fmla="*/ 0 w 6912864"/>
                <a:gd name="connsiteY7" fmla="*/ 3694176 h 369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2864" h="3694176">
                  <a:moveTo>
                    <a:pt x="3950208" y="0"/>
                  </a:moveTo>
                  <a:lnTo>
                    <a:pt x="6912864" y="0"/>
                  </a:lnTo>
                  <a:lnTo>
                    <a:pt x="6912864" y="3694176"/>
                  </a:lnTo>
                  <a:lnTo>
                    <a:pt x="3950208" y="3694176"/>
                  </a:lnTo>
                  <a:close/>
                  <a:moveTo>
                    <a:pt x="0" y="0"/>
                  </a:moveTo>
                  <a:lnTo>
                    <a:pt x="2962656" y="0"/>
                  </a:lnTo>
                  <a:lnTo>
                    <a:pt x="2962656" y="3694176"/>
                  </a:lnTo>
                  <a:lnTo>
                    <a:pt x="0" y="3694176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">
              <a:extLst>
                <a:ext uri="{FF2B5EF4-FFF2-40B4-BE49-F238E27FC236}">
                  <a16:creationId xmlns:a16="http://schemas.microsoft.com/office/drawing/2014/main" id="{BADF4D24-FA22-41C0-9F55-F1EFBCBCD638}"/>
                </a:ext>
              </a:extLst>
            </p:cNvPr>
            <p:cNvSpPr/>
            <p:nvPr/>
          </p:nvSpPr>
          <p:spPr>
            <a:xfrm>
              <a:off x="4581144" y="2587752"/>
              <a:ext cx="987552" cy="3683081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peech Bubble">
              <a:extLst>
                <a:ext uri="{FF2B5EF4-FFF2-40B4-BE49-F238E27FC236}">
                  <a16:creationId xmlns:a16="http://schemas.microsoft.com/office/drawing/2014/main" id="{BA4BF8A8-DC7B-4CE3-BF12-90E5D581EAB9}"/>
                </a:ext>
              </a:extLst>
            </p:cNvPr>
            <p:cNvSpPr/>
            <p:nvPr/>
          </p:nvSpPr>
          <p:spPr>
            <a:xfrm>
              <a:off x="4306925" y="914401"/>
              <a:ext cx="1535990" cy="739588"/>
            </a:xfrm>
            <a:prstGeom prst="wedgeRectCallout">
              <a:avLst>
                <a:gd name="adj1" fmla="val 22037"/>
                <a:gd name="adj2" fmla="val 16856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r>
                <a:rPr lang="en-US" dirty="0"/>
                <a:t>13–112 KLOC</a:t>
              </a:r>
            </a:p>
          </p:txBody>
        </p:sp>
      </p:grpSp>
      <p:grpSp>
        <p:nvGrpSpPr>
          <p:cNvPr id="43" name="Bugs Highlight">
            <a:extLst>
              <a:ext uri="{FF2B5EF4-FFF2-40B4-BE49-F238E27FC236}">
                <a16:creationId xmlns:a16="http://schemas.microsoft.com/office/drawing/2014/main" id="{E5B6A578-AF78-4B2C-A878-808A4C1D7EF6}"/>
              </a:ext>
            </a:extLst>
          </p:cNvPr>
          <p:cNvGrpSpPr/>
          <p:nvPr/>
        </p:nvGrpSpPr>
        <p:grpSpPr>
          <a:xfrm>
            <a:off x="3142488" y="911480"/>
            <a:ext cx="6912864" cy="5361304"/>
            <a:chOff x="1618488" y="911480"/>
            <a:chExt cx="6912864" cy="5361304"/>
          </a:xfrm>
        </p:grpSpPr>
        <p:sp>
          <p:nvSpPr>
            <p:cNvPr id="42" name="Overlay">
              <a:extLst>
                <a:ext uri="{FF2B5EF4-FFF2-40B4-BE49-F238E27FC236}">
                  <a16:creationId xmlns:a16="http://schemas.microsoft.com/office/drawing/2014/main" id="{BE315ED7-BA26-4CCC-A429-49B5748929F5}"/>
                </a:ext>
              </a:extLst>
            </p:cNvPr>
            <p:cNvSpPr/>
            <p:nvPr/>
          </p:nvSpPr>
          <p:spPr>
            <a:xfrm>
              <a:off x="1618488" y="2578608"/>
              <a:ext cx="4937760" cy="3694176"/>
            </a:xfrm>
            <a:prstGeom prst="rect">
              <a:avLst/>
            </a:pr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">
              <a:extLst>
                <a:ext uri="{FF2B5EF4-FFF2-40B4-BE49-F238E27FC236}">
                  <a16:creationId xmlns:a16="http://schemas.microsoft.com/office/drawing/2014/main" id="{9D47ED0B-4C1D-45DA-A0B9-02BD2B1394C6}"/>
                </a:ext>
              </a:extLst>
            </p:cNvPr>
            <p:cNvSpPr/>
            <p:nvPr/>
          </p:nvSpPr>
          <p:spPr>
            <a:xfrm>
              <a:off x="6556248" y="2587752"/>
              <a:ext cx="1975104" cy="3683081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peech Bubble">
              <a:extLst>
                <a:ext uri="{FF2B5EF4-FFF2-40B4-BE49-F238E27FC236}">
                  <a16:creationId xmlns:a16="http://schemas.microsoft.com/office/drawing/2014/main" id="{96A0AA19-163F-4BE3-9EA7-17DA47F14AE2}"/>
                </a:ext>
              </a:extLst>
            </p:cNvPr>
            <p:cNvSpPr/>
            <p:nvPr/>
          </p:nvSpPr>
          <p:spPr>
            <a:xfrm>
              <a:off x="6401718" y="911480"/>
              <a:ext cx="2129634" cy="739588"/>
            </a:xfrm>
            <a:prstGeom prst="wedgeRectCallout">
              <a:avLst>
                <a:gd name="adj1" fmla="val 6454"/>
                <a:gd name="adj2" fmla="val 1666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r>
                <a:rPr lang="en-US" dirty="0"/>
                <a:t>26 historical bugs, including 4 CVEs</a:t>
              </a:r>
            </a:p>
          </p:txBody>
        </p:sp>
      </p:grpSp>
      <p:grpSp>
        <p:nvGrpSpPr>
          <p:cNvPr id="23" name="Delta Highlight">
            <a:extLst>
              <a:ext uri="{FF2B5EF4-FFF2-40B4-BE49-F238E27FC236}">
                <a16:creationId xmlns:a16="http://schemas.microsoft.com/office/drawing/2014/main" id="{546806C1-8D82-4395-9B3B-6E9E89D64BE3}"/>
              </a:ext>
            </a:extLst>
          </p:cNvPr>
          <p:cNvGrpSpPr/>
          <p:nvPr/>
        </p:nvGrpSpPr>
        <p:grpSpPr>
          <a:xfrm>
            <a:off x="3142488" y="2575686"/>
            <a:ext cx="6912864" cy="3697098"/>
            <a:chOff x="1618488" y="2575686"/>
            <a:chExt cx="6912864" cy="3697098"/>
          </a:xfrm>
        </p:grpSpPr>
        <p:sp>
          <p:nvSpPr>
            <p:cNvPr id="22" name="Overlay">
              <a:extLst>
                <a:ext uri="{FF2B5EF4-FFF2-40B4-BE49-F238E27FC236}">
                  <a16:creationId xmlns:a16="http://schemas.microsoft.com/office/drawing/2014/main" id="{AD0993F9-59D9-46E0-AF4A-FEC7D0CA92E4}"/>
                </a:ext>
              </a:extLst>
            </p:cNvPr>
            <p:cNvSpPr/>
            <p:nvPr/>
          </p:nvSpPr>
          <p:spPr>
            <a:xfrm>
              <a:off x="1618488" y="2575686"/>
              <a:ext cx="6912864" cy="3697098"/>
            </a:xfrm>
            <a:custGeom>
              <a:avLst/>
              <a:gdLst>
                <a:gd name="connsiteX0" fmla="*/ 0 w 6912864"/>
                <a:gd name="connsiteY0" fmla="*/ 14016 h 3697098"/>
                <a:gd name="connsiteX1" fmla="*/ 3950208 w 6912864"/>
                <a:gd name="connsiteY1" fmla="*/ 14016 h 3697098"/>
                <a:gd name="connsiteX2" fmla="*/ 3950208 w 6912864"/>
                <a:gd name="connsiteY2" fmla="*/ 3697098 h 3697098"/>
                <a:gd name="connsiteX3" fmla="*/ 0 w 6912864"/>
                <a:gd name="connsiteY3" fmla="*/ 3697098 h 3697098"/>
                <a:gd name="connsiteX4" fmla="*/ 4937760 w 6912864"/>
                <a:gd name="connsiteY4" fmla="*/ 0 h 3697098"/>
                <a:gd name="connsiteX5" fmla="*/ 6912864 w 6912864"/>
                <a:gd name="connsiteY5" fmla="*/ 0 h 3697098"/>
                <a:gd name="connsiteX6" fmla="*/ 6912864 w 6912864"/>
                <a:gd name="connsiteY6" fmla="*/ 3683082 h 3697098"/>
                <a:gd name="connsiteX7" fmla="*/ 4937760 w 6912864"/>
                <a:gd name="connsiteY7" fmla="*/ 3683082 h 369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12864" h="3697098">
                  <a:moveTo>
                    <a:pt x="0" y="14016"/>
                  </a:moveTo>
                  <a:lnTo>
                    <a:pt x="3950208" y="14016"/>
                  </a:lnTo>
                  <a:lnTo>
                    <a:pt x="3950208" y="3697098"/>
                  </a:lnTo>
                  <a:lnTo>
                    <a:pt x="0" y="3697098"/>
                  </a:lnTo>
                  <a:close/>
                  <a:moveTo>
                    <a:pt x="4937760" y="0"/>
                  </a:moveTo>
                  <a:lnTo>
                    <a:pt x="6912864" y="0"/>
                  </a:lnTo>
                  <a:lnTo>
                    <a:pt x="6912864" y="3683082"/>
                  </a:lnTo>
                  <a:lnTo>
                    <a:pt x="4937760" y="3683082"/>
                  </a:lnTo>
                  <a:close/>
                </a:path>
              </a:pathLst>
            </a:custGeom>
            <a:solidFill>
              <a:schemeClr val="bg1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250C2967-C404-4AE9-843B-B5C3E8C1BE19}"/>
                </a:ext>
              </a:extLst>
            </p:cNvPr>
            <p:cNvSpPr/>
            <p:nvPr/>
          </p:nvSpPr>
          <p:spPr>
            <a:xfrm>
              <a:off x="5568696" y="2589702"/>
              <a:ext cx="987552" cy="3683081"/>
            </a:xfrm>
            <a:prstGeom prst="rect">
              <a:avLst/>
            </a:prstGeom>
            <a:noFill/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Average">
            <a:extLst>
              <a:ext uri="{FF2B5EF4-FFF2-40B4-BE49-F238E27FC236}">
                <a16:creationId xmlns:a16="http://schemas.microsoft.com/office/drawing/2014/main" id="{41CACE21-6F14-485C-8799-849620F7E166}"/>
              </a:ext>
            </a:extLst>
          </p:cNvPr>
          <p:cNvGrpSpPr/>
          <p:nvPr/>
        </p:nvGrpSpPr>
        <p:grpSpPr>
          <a:xfrm>
            <a:off x="6389729" y="914402"/>
            <a:ext cx="2393487" cy="5347289"/>
            <a:chOff x="4865728" y="914401"/>
            <a:chExt cx="2393487" cy="5347289"/>
          </a:xfrm>
        </p:grpSpPr>
        <p:sp>
          <p:nvSpPr>
            <p:cNvPr id="14" name="Average">
              <a:extLst>
                <a:ext uri="{FF2B5EF4-FFF2-40B4-BE49-F238E27FC236}">
                  <a16:creationId xmlns:a16="http://schemas.microsoft.com/office/drawing/2014/main" id="{CCA37707-DB4E-4D8A-9076-D66AA89956FC}"/>
                </a:ext>
              </a:extLst>
            </p:cNvPr>
            <p:cNvSpPr/>
            <p:nvPr/>
          </p:nvSpPr>
          <p:spPr>
            <a:xfrm>
              <a:off x="5568696" y="2578608"/>
              <a:ext cx="987552" cy="368308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Avg:</a:t>
              </a:r>
            </a:p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13%</a:t>
              </a:r>
            </a:p>
          </p:txBody>
        </p:sp>
        <p:sp>
          <p:nvSpPr>
            <p:cNvPr id="24" name="Speech Bubble">
              <a:extLst>
                <a:ext uri="{FF2B5EF4-FFF2-40B4-BE49-F238E27FC236}">
                  <a16:creationId xmlns:a16="http://schemas.microsoft.com/office/drawing/2014/main" id="{64E9C68A-B89B-46AF-BDE6-873F7091E65E}"/>
                </a:ext>
              </a:extLst>
            </p:cNvPr>
            <p:cNvSpPr/>
            <p:nvPr/>
          </p:nvSpPr>
          <p:spPr>
            <a:xfrm>
              <a:off x="4865728" y="914401"/>
              <a:ext cx="2393487" cy="739588"/>
            </a:xfrm>
            <a:prstGeom prst="wedgeRectCallout">
              <a:avLst>
                <a:gd name="adj1" fmla="val 11537"/>
                <a:gd name="adj2" fmla="val 16613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r>
                <a:rPr lang="en-US" sz="1600" i="1" dirty="0"/>
                <a:t>“Change is small relative to program size”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72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4D099A79-F3F6-470B-B3E6-B3E92DC6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3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1CEE9A52-0E16-4896-A60B-7B79D5882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Continuously Evolving Programs</a:t>
            </a:r>
          </a:p>
        </p:txBody>
      </p:sp>
      <p:sp>
        <p:nvSpPr>
          <p:cNvPr id="2" name="Content">
            <a:extLst>
              <a:ext uri="{FF2B5EF4-FFF2-40B4-BE49-F238E27FC236}">
                <a16:creationId xmlns:a16="http://schemas.microsoft.com/office/drawing/2014/main" id="{CA19949A-33A3-44BB-A118-FC769B710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continuously being updated: new features, bug fixes</a:t>
            </a:r>
          </a:p>
          <a:p>
            <a:r>
              <a:rPr lang="en-US" dirty="0"/>
              <a:t>Individual commits only touch small portion of entire program</a:t>
            </a:r>
          </a:p>
        </p:txBody>
      </p:sp>
      <p:pic>
        <p:nvPicPr>
          <p:cNvPr id="8" name="Git Flows" descr="Picture of a Git Workflow">
            <a:extLst>
              <a:ext uri="{FF2B5EF4-FFF2-40B4-BE49-F238E27FC236}">
                <a16:creationId xmlns:a16="http://schemas.microsoft.com/office/drawing/2014/main" id="{82DB8C64-8382-47ED-90BF-FF9E01541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3105133"/>
            <a:ext cx="2364085" cy="3132927"/>
          </a:xfrm>
          <a:prstGeom prst="rect">
            <a:avLst/>
          </a:prstGeom>
        </p:spPr>
      </p:pic>
      <p:sp>
        <p:nvSpPr>
          <p:cNvPr id="61" name="Overlay Old">
            <a:extLst>
              <a:ext uri="{FF2B5EF4-FFF2-40B4-BE49-F238E27FC236}">
                <a16:creationId xmlns:a16="http://schemas.microsoft.com/office/drawing/2014/main" id="{B12EB6ED-4ACE-480A-900C-2F4D80FB98C9}"/>
              </a:ext>
            </a:extLst>
          </p:cNvPr>
          <p:cNvSpPr>
            <a:spLocks noChangeAspect="1"/>
          </p:cNvSpPr>
          <p:nvPr/>
        </p:nvSpPr>
        <p:spPr>
          <a:xfrm>
            <a:off x="5678239" y="2986843"/>
            <a:ext cx="3566661" cy="12252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1400" dirty="0"/>
              <a:t>Old Version</a:t>
            </a:r>
          </a:p>
        </p:txBody>
      </p:sp>
      <p:grpSp>
        <p:nvGrpSpPr>
          <p:cNvPr id="66" name="Program Text Old">
            <a:extLst>
              <a:ext uri="{FF2B5EF4-FFF2-40B4-BE49-F238E27FC236}">
                <a16:creationId xmlns:a16="http://schemas.microsoft.com/office/drawing/2014/main" id="{9CEA8A59-CC56-4956-BB34-3F2A0A33F59B}"/>
              </a:ext>
            </a:extLst>
          </p:cNvPr>
          <p:cNvGrpSpPr/>
          <p:nvPr/>
        </p:nvGrpSpPr>
        <p:grpSpPr>
          <a:xfrm>
            <a:off x="6240794" y="3129856"/>
            <a:ext cx="594360" cy="938073"/>
            <a:chOff x="5783781" y="1883664"/>
            <a:chExt cx="594360" cy="938073"/>
          </a:xfrm>
        </p:grpSpPr>
        <p:sp>
          <p:nvSpPr>
            <p:cNvPr id="100" name="Label">
              <a:extLst>
                <a:ext uri="{FF2B5EF4-FFF2-40B4-BE49-F238E27FC236}">
                  <a16:creationId xmlns:a16="http://schemas.microsoft.com/office/drawing/2014/main" id="{A1B545B9-2B19-4D28-B326-0A0C816631D2}"/>
                </a:ext>
              </a:extLst>
            </p:cNvPr>
            <p:cNvSpPr txBox="1"/>
            <p:nvPr/>
          </p:nvSpPr>
          <p:spPr>
            <a:xfrm>
              <a:off x="5783781" y="1883664"/>
              <a:ext cx="594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Source code</a:t>
              </a:r>
            </a:p>
          </p:txBody>
        </p:sp>
        <p:sp>
          <p:nvSpPr>
            <p:cNvPr id="101" name="Icon">
              <a:extLst>
                <a:ext uri="{FF2B5EF4-FFF2-40B4-BE49-F238E27FC236}">
                  <a16:creationId xmlns:a16="http://schemas.microsoft.com/office/drawing/2014/main" id="{E3651FD7-F0EC-48D0-81B0-25DA2A2E7E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9501" y="2318817"/>
              <a:ext cx="502920" cy="502920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rtlCol="0" anchor="ctr"/>
            <a:lstStyle/>
            <a:p>
              <a:r>
                <a:rPr lang="en-US" sz="3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3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stdio</a:t>
              </a:r>
              <a:endParaRPr lang="en-US" sz="3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3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3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sp>
        <p:nvSpPr>
          <p:cNvPr id="69" name="Analysis Old">
            <a:extLst>
              <a:ext uri="{FF2B5EF4-FFF2-40B4-BE49-F238E27FC236}">
                <a16:creationId xmlns:a16="http://schemas.microsoft.com/office/drawing/2014/main" id="{646D3743-A2AE-4433-8B04-40EC1ACA6205}"/>
              </a:ext>
            </a:extLst>
          </p:cNvPr>
          <p:cNvSpPr txBox="1">
            <a:spLocks noChangeAspect="1"/>
          </p:cNvSpPr>
          <p:nvPr/>
        </p:nvSpPr>
        <p:spPr>
          <a:xfrm>
            <a:off x="7091901" y="3565009"/>
            <a:ext cx="1085003" cy="5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Analysis</a:t>
            </a:r>
          </a:p>
        </p:txBody>
      </p:sp>
      <p:grpSp>
        <p:nvGrpSpPr>
          <p:cNvPr id="70" name="Alarms Old">
            <a:extLst>
              <a:ext uri="{FF2B5EF4-FFF2-40B4-BE49-F238E27FC236}">
                <a16:creationId xmlns:a16="http://schemas.microsoft.com/office/drawing/2014/main" id="{F259E960-40F2-4EF7-AEFF-B9B1D39511A8}"/>
              </a:ext>
            </a:extLst>
          </p:cNvPr>
          <p:cNvGrpSpPr/>
          <p:nvPr/>
        </p:nvGrpSpPr>
        <p:grpSpPr>
          <a:xfrm>
            <a:off x="8430581" y="3132723"/>
            <a:ext cx="594360" cy="936403"/>
            <a:chOff x="9049021" y="1981668"/>
            <a:chExt cx="594360" cy="9364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Label">
                  <a:extLst>
                    <a:ext uri="{FF2B5EF4-FFF2-40B4-BE49-F238E27FC236}">
                      <a16:creationId xmlns:a16="http://schemas.microsoft.com/office/drawing/2014/main" id="{762BE027-94D4-46DC-8823-5BCBA94ED41B}"/>
                    </a:ext>
                  </a:extLst>
                </p:cNvPr>
                <p:cNvSpPr txBox="1"/>
                <p:nvPr/>
              </p:nvSpPr>
              <p:spPr>
                <a:xfrm>
                  <a:off x="9049021" y="1981668"/>
                  <a:ext cx="594360" cy="4276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/>
                    <a:t>Alarms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050" b="0" i="0" smtClean="0">
                              <a:latin typeface="Candara" panose="020E0502030303020204" pitchFamily="34" charset="0"/>
                            </a:rPr>
                            <m:t>old</m:t>
                          </m:r>
                        </m:sub>
                      </m:sSub>
                    </m:oMath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98" name="Label">
                  <a:extLst>
                    <a:ext uri="{FF2B5EF4-FFF2-40B4-BE49-F238E27FC236}">
                      <a16:creationId xmlns:a16="http://schemas.microsoft.com/office/drawing/2014/main" id="{762BE027-94D4-46DC-8823-5BCBA94ED4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9021" y="1981668"/>
                  <a:ext cx="594360" cy="427618"/>
                </a:xfrm>
                <a:prstGeom prst="rect">
                  <a:avLst/>
                </a:prstGeom>
                <a:blipFill>
                  <a:blip r:embed="rId4"/>
                  <a:stretch>
                    <a:fillRect r="-10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Page">
              <a:extLst>
                <a:ext uri="{FF2B5EF4-FFF2-40B4-BE49-F238E27FC236}">
                  <a16:creationId xmlns:a16="http://schemas.microsoft.com/office/drawing/2014/main" id="{DE2A6246-CDC2-47F9-A8EA-BDCAEE8F81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4741" y="2415151"/>
              <a:ext cx="502920" cy="50292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72" name="Connector PA Old">
            <a:extLst>
              <a:ext uri="{FF2B5EF4-FFF2-40B4-BE49-F238E27FC236}">
                <a16:creationId xmlns:a16="http://schemas.microsoft.com/office/drawing/2014/main" id="{31D849CB-B65B-438C-BD8B-D15DD8F3B23E}"/>
              </a:ext>
            </a:extLst>
          </p:cNvPr>
          <p:cNvCxnSpPr>
            <a:cxnSpLocks/>
            <a:stCxn id="101" idx="3"/>
            <a:endCxn id="69" idx="1"/>
          </p:cNvCxnSpPr>
          <p:nvPr/>
        </p:nvCxnSpPr>
        <p:spPr>
          <a:xfrm>
            <a:off x="6789434" y="3816469"/>
            <a:ext cx="30246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 AN Old">
            <a:extLst>
              <a:ext uri="{FF2B5EF4-FFF2-40B4-BE49-F238E27FC236}">
                <a16:creationId xmlns:a16="http://schemas.microsoft.com/office/drawing/2014/main" id="{AE8945C0-2581-4E81-AAB6-005BA48E43EC}"/>
              </a:ext>
            </a:extLst>
          </p:cNvPr>
          <p:cNvCxnSpPr>
            <a:cxnSpLocks/>
            <a:stCxn id="69" idx="3"/>
            <a:endCxn id="99" idx="2"/>
          </p:cNvCxnSpPr>
          <p:nvPr/>
        </p:nvCxnSpPr>
        <p:spPr>
          <a:xfrm>
            <a:off x="8176904" y="3816469"/>
            <a:ext cx="299397" cy="11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Arcs APA Old">
            <a:extLst>
              <a:ext uri="{FF2B5EF4-FFF2-40B4-BE49-F238E27FC236}">
                <a16:creationId xmlns:a16="http://schemas.microsoft.com/office/drawing/2014/main" id="{E60B6A91-1536-4031-9458-C839A019C86A}"/>
              </a:ext>
            </a:extLst>
          </p:cNvPr>
          <p:cNvGrpSpPr/>
          <p:nvPr/>
        </p:nvGrpSpPr>
        <p:grpSpPr>
          <a:xfrm>
            <a:off x="8821146" y="3498009"/>
            <a:ext cx="896112" cy="457200"/>
            <a:chOff x="9582912" y="2532888"/>
            <a:chExt cx="896112" cy="457200"/>
          </a:xfrm>
        </p:grpSpPr>
        <p:sp>
          <p:nvSpPr>
            <p:cNvPr id="96" name="AP">
              <a:extLst>
                <a:ext uri="{FF2B5EF4-FFF2-40B4-BE49-F238E27FC236}">
                  <a16:creationId xmlns:a16="http://schemas.microsoft.com/office/drawing/2014/main" id="{83DD0B27-9976-43CE-BDF0-12B7ABDB4675}"/>
                </a:ext>
              </a:extLst>
            </p:cNvPr>
            <p:cNvSpPr/>
            <p:nvPr/>
          </p:nvSpPr>
          <p:spPr>
            <a:xfrm>
              <a:off x="9582912" y="2532888"/>
              <a:ext cx="896112" cy="457200"/>
            </a:xfrm>
            <a:prstGeom prst="arc">
              <a:avLst>
                <a:gd name="adj1" fmla="val 13641902"/>
                <a:gd name="adj2" fmla="val 20222596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PA">
              <a:extLst>
                <a:ext uri="{FF2B5EF4-FFF2-40B4-BE49-F238E27FC236}">
                  <a16:creationId xmlns:a16="http://schemas.microsoft.com/office/drawing/2014/main" id="{535FF645-784F-4EB1-B3BA-41691D9AD594}"/>
                </a:ext>
              </a:extLst>
            </p:cNvPr>
            <p:cNvSpPr/>
            <p:nvPr/>
          </p:nvSpPr>
          <p:spPr>
            <a:xfrm>
              <a:off x="9582912" y="2532888"/>
              <a:ext cx="896112" cy="457200"/>
            </a:xfrm>
            <a:prstGeom prst="arc">
              <a:avLst>
                <a:gd name="adj1" fmla="val 1694083"/>
                <a:gd name="adj2" fmla="val 7990983"/>
              </a:avLst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rogrammer Old">
            <a:extLst>
              <a:ext uri="{FF2B5EF4-FFF2-40B4-BE49-F238E27FC236}">
                <a16:creationId xmlns:a16="http://schemas.microsoft.com/office/drawing/2014/main" id="{5D399F04-C8C4-4561-8126-00E1DD10A0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64" y="3380271"/>
            <a:ext cx="685800" cy="685800"/>
          </a:xfrm>
          <a:prstGeom prst="rect">
            <a:avLst/>
          </a:prstGeom>
        </p:spPr>
      </p:pic>
      <p:sp>
        <p:nvSpPr>
          <p:cNvPr id="76" name="Overlay New">
            <a:extLst>
              <a:ext uri="{FF2B5EF4-FFF2-40B4-BE49-F238E27FC236}">
                <a16:creationId xmlns:a16="http://schemas.microsoft.com/office/drawing/2014/main" id="{23D929D3-C652-43A5-84AE-6A5F18B52323}"/>
              </a:ext>
            </a:extLst>
          </p:cNvPr>
          <p:cNvSpPr>
            <a:spLocks noChangeAspect="1"/>
          </p:cNvSpPr>
          <p:nvPr/>
        </p:nvSpPr>
        <p:spPr>
          <a:xfrm>
            <a:off x="5678237" y="5131054"/>
            <a:ext cx="3566658" cy="12252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1400" dirty="0"/>
              <a:t>New Version</a:t>
            </a:r>
          </a:p>
        </p:txBody>
      </p:sp>
      <p:grpSp>
        <p:nvGrpSpPr>
          <p:cNvPr id="77" name="Diff">
            <a:extLst>
              <a:ext uri="{FF2B5EF4-FFF2-40B4-BE49-F238E27FC236}">
                <a16:creationId xmlns:a16="http://schemas.microsoft.com/office/drawing/2014/main" id="{9CBB263D-0985-4F6D-9523-9989ABE27225}"/>
              </a:ext>
            </a:extLst>
          </p:cNvPr>
          <p:cNvGrpSpPr/>
          <p:nvPr/>
        </p:nvGrpSpPr>
        <p:grpSpPr>
          <a:xfrm>
            <a:off x="6537974" y="4034680"/>
            <a:ext cx="372218" cy="1312454"/>
            <a:chOff x="1110749" y="1868109"/>
            <a:chExt cx="372218" cy="1312454"/>
          </a:xfrm>
        </p:grpSpPr>
        <p:sp>
          <p:nvSpPr>
            <p:cNvPr id="94" name="Label">
              <a:extLst>
                <a:ext uri="{FF2B5EF4-FFF2-40B4-BE49-F238E27FC236}">
                  <a16:creationId xmlns:a16="http://schemas.microsoft.com/office/drawing/2014/main" id="{1673C839-C7E9-425F-A5CF-CC57580E46FC}"/>
                </a:ext>
              </a:extLst>
            </p:cNvPr>
            <p:cNvSpPr txBox="1"/>
            <p:nvPr/>
          </p:nvSpPr>
          <p:spPr>
            <a:xfrm>
              <a:off x="1110749" y="2278683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dirty="0"/>
                <a:t>Δ</a:t>
              </a:r>
              <a:endParaRPr lang="en-US" sz="2400" b="1" dirty="0"/>
            </a:p>
          </p:txBody>
        </p:sp>
        <p:cxnSp>
          <p:nvCxnSpPr>
            <p:cNvPr id="95" name="Connector">
              <a:extLst>
                <a:ext uri="{FF2B5EF4-FFF2-40B4-BE49-F238E27FC236}">
                  <a16:creationId xmlns:a16="http://schemas.microsoft.com/office/drawing/2014/main" id="{D6A66175-5BCE-488B-986A-075B7A917582}"/>
                </a:ext>
              </a:extLst>
            </p:cNvPr>
            <p:cNvCxnSpPr>
              <a:stCxn id="101" idx="2"/>
              <a:endCxn id="93" idx="0"/>
            </p:cNvCxnSpPr>
            <p:nvPr/>
          </p:nvCxnSpPr>
          <p:spPr>
            <a:xfrm>
              <a:off x="1110749" y="1868109"/>
              <a:ext cx="0" cy="131245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8" name="Program Text New">
            <a:extLst>
              <a:ext uri="{FF2B5EF4-FFF2-40B4-BE49-F238E27FC236}">
                <a16:creationId xmlns:a16="http://schemas.microsoft.com/office/drawing/2014/main" id="{F27D9CD2-530F-48A8-90F8-0E73423FDDCF}"/>
              </a:ext>
            </a:extLst>
          </p:cNvPr>
          <p:cNvGrpSpPr/>
          <p:nvPr/>
        </p:nvGrpSpPr>
        <p:grpSpPr>
          <a:xfrm>
            <a:off x="6240794" y="5347134"/>
            <a:ext cx="594360" cy="926112"/>
            <a:chOff x="5783781" y="4084879"/>
            <a:chExt cx="594360" cy="926112"/>
          </a:xfrm>
        </p:grpSpPr>
        <p:sp>
          <p:nvSpPr>
            <p:cNvPr id="92" name="Label">
              <a:extLst>
                <a:ext uri="{FF2B5EF4-FFF2-40B4-BE49-F238E27FC236}">
                  <a16:creationId xmlns:a16="http://schemas.microsoft.com/office/drawing/2014/main" id="{6D917C0B-C370-492B-A1C5-DF7C55527B6B}"/>
                </a:ext>
              </a:extLst>
            </p:cNvPr>
            <p:cNvSpPr txBox="1"/>
            <p:nvPr/>
          </p:nvSpPr>
          <p:spPr>
            <a:xfrm>
              <a:off x="5783781" y="4580104"/>
              <a:ext cx="59436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Source code</a:t>
              </a:r>
            </a:p>
          </p:txBody>
        </p:sp>
        <p:sp>
          <p:nvSpPr>
            <p:cNvPr id="93" name="Icon">
              <a:extLst>
                <a:ext uri="{FF2B5EF4-FFF2-40B4-BE49-F238E27FC236}">
                  <a16:creationId xmlns:a16="http://schemas.microsoft.com/office/drawing/2014/main" id="{D2BE8551-C4DB-4379-B1DB-6AC30D644154}"/>
                </a:ext>
              </a:extLst>
            </p:cNvPr>
            <p:cNvSpPr/>
            <p:nvPr/>
          </p:nvSpPr>
          <p:spPr>
            <a:xfrm>
              <a:off x="5829501" y="4084879"/>
              <a:ext cx="502920" cy="502920"/>
            </a:xfrm>
            <a:prstGeom prst="flowChartDocumen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91440" rtlCol="0" anchor="ctr"/>
            <a:lstStyle/>
            <a:p>
              <a:r>
                <a:rPr lang="en-US" sz="300" dirty="0">
                  <a:solidFill>
                    <a:srgbClr val="007020"/>
                  </a:solidFill>
                  <a:latin typeface="Consolas" panose="020B0609020204030204" pitchFamily="49" charset="0"/>
                </a:rPr>
                <a:t>#include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&lt;</a:t>
              </a:r>
              <a:r>
                <a:rPr lang="en-US" sz="300" i="1" dirty="0" err="1">
                  <a:solidFill>
                    <a:srgbClr val="60A0B0"/>
                  </a:solidFill>
                  <a:latin typeface="Consolas" panose="020B0609020204030204" pitchFamily="49" charset="0"/>
                </a:rPr>
                <a:t>stdio</a:t>
              </a:r>
              <a:endParaRPr lang="en-US" sz="300" i="1" dirty="0">
                <a:solidFill>
                  <a:srgbClr val="60A0B0"/>
                </a:solidFill>
                <a:latin typeface="Consolas" panose="020B0609020204030204" pitchFamily="49" charset="0"/>
              </a:endParaRPr>
            </a:p>
            <a:p>
              <a:endParaRPr lang="en-US" sz="300" dirty="0">
                <a:solidFill>
                  <a:schemeClr val="tx1"/>
                </a:solidFill>
                <a:latin typeface="Consolas" panose="020B0609020204030204" pitchFamily="49" charset="0"/>
              </a:endParaRPr>
            </a:p>
            <a:p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</a:t>
              </a:r>
              <a:r>
                <a:rPr lang="en-US" sz="300" dirty="0">
                  <a:solidFill>
                    <a:srgbClr val="06287E"/>
                  </a:solidFill>
                  <a:latin typeface="Consolas" panose="020B0609020204030204" pitchFamily="49" charset="0"/>
                </a:rPr>
                <a:t>main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() {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x = ⋯;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</a:t>
              </a:r>
              <a:r>
                <a:rPr lang="en-US" sz="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*y = &amp;x;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  *y = ⋯;</a:t>
              </a:r>
            </a:p>
            <a:p>
              <a:r>
                <a:rPr lang="en-US" sz="300" dirty="0">
                  <a:solidFill>
                    <a:schemeClr val="tx1"/>
                  </a:solidFill>
                  <a:latin typeface="Consolas" panose="020B0609020204030204" pitchFamily="49" charset="0"/>
                </a:rPr>
                <a:t>}</a:t>
              </a:r>
            </a:p>
          </p:txBody>
        </p:sp>
      </p:grpSp>
      <p:sp>
        <p:nvSpPr>
          <p:cNvPr id="79" name="Analysis New">
            <a:extLst>
              <a:ext uri="{FF2B5EF4-FFF2-40B4-BE49-F238E27FC236}">
                <a16:creationId xmlns:a16="http://schemas.microsoft.com/office/drawing/2014/main" id="{640843BB-4F48-48AF-8CB4-8FBF4D0DAA86}"/>
              </a:ext>
            </a:extLst>
          </p:cNvPr>
          <p:cNvSpPr txBox="1">
            <a:spLocks noChangeAspect="1"/>
          </p:cNvSpPr>
          <p:nvPr/>
        </p:nvSpPr>
        <p:spPr>
          <a:xfrm>
            <a:off x="7091900" y="5347134"/>
            <a:ext cx="1085003" cy="5029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400" dirty="0"/>
              <a:t>Analysis</a:t>
            </a:r>
          </a:p>
        </p:txBody>
      </p:sp>
      <p:grpSp>
        <p:nvGrpSpPr>
          <p:cNvPr id="80" name="Alarms New">
            <a:extLst>
              <a:ext uri="{FF2B5EF4-FFF2-40B4-BE49-F238E27FC236}">
                <a16:creationId xmlns:a16="http://schemas.microsoft.com/office/drawing/2014/main" id="{F68FF74C-62EC-46B2-8C55-96F6DAFC0829}"/>
              </a:ext>
            </a:extLst>
          </p:cNvPr>
          <p:cNvGrpSpPr/>
          <p:nvPr/>
        </p:nvGrpSpPr>
        <p:grpSpPr>
          <a:xfrm>
            <a:off x="8430581" y="5347134"/>
            <a:ext cx="594360" cy="918418"/>
            <a:chOff x="9049378" y="4899358"/>
            <a:chExt cx="594360" cy="9184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Label">
                  <a:extLst>
                    <a:ext uri="{FF2B5EF4-FFF2-40B4-BE49-F238E27FC236}">
                      <a16:creationId xmlns:a16="http://schemas.microsoft.com/office/drawing/2014/main" id="{4CCF8D39-DB32-44F3-A02B-825A37B48B5F}"/>
                    </a:ext>
                  </a:extLst>
                </p:cNvPr>
                <p:cNvSpPr txBox="1"/>
                <p:nvPr/>
              </p:nvSpPr>
              <p:spPr>
                <a:xfrm>
                  <a:off x="9049378" y="5402278"/>
                  <a:ext cx="594360" cy="415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dirty="0"/>
                    <a:t>Alarms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5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05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1050" b="0" i="0" smtClean="0">
                              <a:latin typeface="Candara" panose="020E0502030303020204" pitchFamily="34" charset="0"/>
                            </a:rPr>
                            <m:t>new</m:t>
                          </m:r>
                        </m:sub>
                      </m:sSub>
                    </m:oMath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90" name="Label">
                  <a:extLst>
                    <a:ext uri="{FF2B5EF4-FFF2-40B4-BE49-F238E27FC236}">
                      <a16:creationId xmlns:a16="http://schemas.microsoft.com/office/drawing/2014/main" id="{4CCF8D39-DB32-44F3-A02B-825A37B48B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9378" y="5402278"/>
                  <a:ext cx="594360" cy="415498"/>
                </a:xfrm>
                <a:prstGeom prst="rect">
                  <a:avLst/>
                </a:prstGeom>
                <a:blipFill>
                  <a:blip r:embed="rId6"/>
                  <a:stretch>
                    <a:fillRect r="-10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Page">
              <a:extLst>
                <a:ext uri="{FF2B5EF4-FFF2-40B4-BE49-F238E27FC236}">
                  <a16:creationId xmlns:a16="http://schemas.microsoft.com/office/drawing/2014/main" id="{5540D0D2-B2A8-40C5-8EB8-24B2FF805F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95098" y="4899358"/>
              <a:ext cx="502920" cy="502920"/>
            </a:xfrm>
            <a:prstGeom prst="round2Diag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5720" rIns="0" rtlCol="0" anchor="ctr"/>
            <a:lstStyle/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  <a:p>
              <a:pPr marL="228600" indent="-228600">
                <a:buFont typeface="+mj-lt"/>
                <a:buAutoNum type="arabicPeriod"/>
              </a:pPr>
              <a:r>
                <a:rPr lang="en-US" sz="800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cxnSp>
        <p:nvCxnSpPr>
          <p:cNvPr id="81" name="Connector PA New">
            <a:extLst>
              <a:ext uri="{FF2B5EF4-FFF2-40B4-BE49-F238E27FC236}">
                <a16:creationId xmlns:a16="http://schemas.microsoft.com/office/drawing/2014/main" id="{29B2A390-5A7D-4AD2-B273-F9B8DB4D8F90}"/>
              </a:ext>
            </a:extLst>
          </p:cNvPr>
          <p:cNvCxnSpPr>
            <a:cxnSpLocks/>
            <a:stCxn id="93" idx="3"/>
            <a:endCxn id="79" idx="1"/>
          </p:cNvCxnSpPr>
          <p:nvPr/>
        </p:nvCxnSpPr>
        <p:spPr>
          <a:xfrm>
            <a:off x="6789434" y="5598594"/>
            <a:ext cx="30246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AN New">
            <a:extLst>
              <a:ext uri="{FF2B5EF4-FFF2-40B4-BE49-F238E27FC236}">
                <a16:creationId xmlns:a16="http://schemas.microsoft.com/office/drawing/2014/main" id="{D5A3AC43-2210-481B-B727-5BD869BF9C92}"/>
              </a:ext>
            </a:extLst>
          </p:cNvPr>
          <p:cNvCxnSpPr>
            <a:cxnSpLocks/>
            <a:stCxn id="79" idx="3"/>
            <a:endCxn id="91" idx="2"/>
          </p:cNvCxnSpPr>
          <p:nvPr/>
        </p:nvCxnSpPr>
        <p:spPr>
          <a:xfrm>
            <a:off x="8176903" y="5598594"/>
            <a:ext cx="29939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rogrammer New">
            <a:extLst>
              <a:ext uri="{FF2B5EF4-FFF2-40B4-BE49-F238E27FC236}">
                <a16:creationId xmlns:a16="http://schemas.microsoft.com/office/drawing/2014/main" id="{DFA2E04B-A5C0-4437-94B0-9E68320453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64" y="5151815"/>
            <a:ext cx="685800" cy="685800"/>
          </a:xfrm>
          <a:prstGeom prst="rect">
            <a:avLst/>
          </a:prstGeom>
        </p:spPr>
      </p:pic>
      <p:sp>
        <p:nvSpPr>
          <p:cNvPr id="84" name="Arc AP New">
            <a:extLst>
              <a:ext uri="{FF2B5EF4-FFF2-40B4-BE49-F238E27FC236}">
                <a16:creationId xmlns:a16="http://schemas.microsoft.com/office/drawing/2014/main" id="{60DF7A9E-45D7-4584-8890-717B1DFF3851}"/>
              </a:ext>
            </a:extLst>
          </p:cNvPr>
          <p:cNvSpPr/>
          <p:nvPr/>
        </p:nvSpPr>
        <p:spPr>
          <a:xfrm>
            <a:off x="8821146" y="5265902"/>
            <a:ext cx="896112" cy="457200"/>
          </a:xfrm>
          <a:prstGeom prst="arc">
            <a:avLst>
              <a:gd name="adj1" fmla="val 13641902"/>
              <a:gd name="adj2" fmla="val 2022259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Angry Emoji">
            <a:extLst>
              <a:ext uri="{FF2B5EF4-FFF2-40B4-BE49-F238E27FC236}">
                <a16:creationId xmlns:a16="http://schemas.microsoft.com/office/drawing/2014/main" id="{81661366-7402-490E-B38F-6434DDE79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09" y="5198545"/>
            <a:ext cx="365760" cy="365760"/>
          </a:xfrm>
          <a:prstGeom prst="rect">
            <a:avLst/>
          </a:prstGeom>
        </p:spPr>
      </p:pic>
      <p:sp>
        <p:nvSpPr>
          <p:cNvPr id="86" name="Arc PA New">
            <a:extLst>
              <a:ext uri="{FF2B5EF4-FFF2-40B4-BE49-F238E27FC236}">
                <a16:creationId xmlns:a16="http://schemas.microsoft.com/office/drawing/2014/main" id="{8A37A0BA-FD0A-4568-A2AF-8916B39730CF}"/>
              </a:ext>
            </a:extLst>
          </p:cNvPr>
          <p:cNvSpPr/>
          <p:nvPr/>
        </p:nvSpPr>
        <p:spPr>
          <a:xfrm>
            <a:off x="8821146" y="5265902"/>
            <a:ext cx="896112" cy="457200"/>
          </a:xfrm>
          <a:prstGeom prst="arc">
            <a:avLst>
              <a:gd name="adj1" fmla="val 1694083"/>
              <a:gd name="adj2" fmla="val 7990983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Question New">
            <a:extLst>
              <a:ext uri="{FF2B5EF4-FFF2-40B4-BE49-F238E27FC236}">
                <a16:creationId xmlns:a16="http://schemas.microsoft.com/office/drawing/2014/main" id="{231DFD7C-DAA4-4452-9471-21626EF554B8}"/>
              </a:ext>
            </a:extLst>
          </p:cNvPr>
          <p:cNvGrpSpPr/>
          <p:nvPr/>
        </p:nvGrpSpPr>
        <p:grpSpPr>
          <a:xfrm>
            <a:off x="6914871" y="4361688"/>
            <a:ext cx="3737889" cy="760952"/>
            <a:chOff x="6914871" y="4361688"/>
            <a:chExt cx="3737889" cy="760952"/>
          </a:xfrm>
        </p:grpSpPr>
        <p:sp>
          <p:nvSpPr>
            <p:cNvPr id="46" name="Speech Bubble">
              <a:extLst>
                <a:ext uri="{FF2B5EF4-FFF2-40B4-BE49-F238E27FC236}">
                  <a16:creationId xmlns:a16="http://schemas.microsoft.com/office/drawing/2014/main" id="{DD900EFB-4290-4A5D-96C9-40932BD8BCBE}"/>
                </a:ext>
              </a:extLst>
            </p:cNvPr>
            <p:cNvSpPr/>
            <p:nvPr/>
          </p:nvSpPr>
          <p:spPr>
            <a:xfrm>
              <a:off x="6914871" y="4361688"/>
              <a:ext cx="3737889" cy="760952"/>
            </a:xfrm>
            <a:custGeom>
              <a:avLst/>
              <a:gdLst>
                <a:gd name="connsiteX0" fmla="*/ 1506753 w 3737889"/>
                <a:gd name="connsiteY0" fmla="*/ 0 h 760952"/>
                <a:gd name="connsiteX1" fmla="*/ 1878609 w 3737889"/>
                <a:gd name="connsiteY1" fmla="*/ 0 h 760952"/>
                <a:gd name="connsiteX2" fmla="*/ 2436393 w 3737889"/>
                <a:gd name="connsiteY2" fmla="*/ 0 h 760952"/>
                <a:gd name="connsiteX3" fmla="*/ 2808249 w 3737889"/>
                <a:gd name="connsiteY3" fmla="*/ 0 h 760952"/>
                <a:gd name="connsiteX4" fmla="*/ 3366033 w 3737889"/>
                <a:gd name="connsiteY4" fmla="*/ 0 h 760952"/>
                <a:gd name="connsiteX5" fmla="*/ 3737889 w 3737889"/>
                <a:gd name="connsiteY5" fmla="*/ 0 h 760952"/>
                <a:gd name="connsiteX6" fmla="*/ 3737889 w 3737889"/>
                <a:gd name="connsiteY6" fmla="*/ 357378 h 760952"/>
                <a:gd name="connsiteX7" fmla="*/ 3737889 w 3737889"/>
                <a:gd name="connsiteY7" fmla="*/ 510540 h 760952"/>
                <a:gd name="connsiteX8" fmla="*/ 3737889 w 3737889"/>
                <a:gd name="connsiteY8" fmla="*/ 612648 h 760952"/>
                <a:gd name="connsiteX9" fmla="*/ 3366033 w 3737889"/>
                <a:gd name="connsiteY9" fmla="*/ 612648 h 760952"/>
                <a:gd name="connsiteX10" fmla="*/ 2946394 w 3737889"/>
                <a:gd name="connsiteY10" fmla="*/ 760952 h 760952"/>
                <a:gd name="connsiteX11" fmla="*/ 2808249 w 3737889"/>
                <a:gd name="connsiteY11" fmla="*/ 612648 h 760952"/>
                <a:gd name="connsiteX12" fmla="*/ 2436393 w 3737889"/>
                <a:gd name="connsiteY12" fmla="*/ 612648 h 760952"/>
                <a:gd name="connsiteX13" fmla="*/ 1878609 w 3737889"/>
                <a:gd name="connsiteY13" fmla="*/ 612648 h 760952"/>
                <a:gd name="connsiteX14" fmla="*/ 1506753 w 3737889"/>
                <a:gd name="connsiteY14" fmla="*/ 612648 h 760952"/>
                <a:gd name="connsiteX15" fmla="*/ 1506753 w 3737889"/>
                <a:gd name="connsiteY15" fmla="*/ 510540 h 760952"/>
                <a:gd name="connsiteX16" fmla="*/ 0 w 3737889"/>
                <a:gd name="connsiteY16" fmla="*/ 324667 h 760952"/>
                <a:gd name="connsiteX17" fmla="*/ 1506753 w 3737889"/>
                <a:gd name="connsiteY17" fmla="*/ 357378 h 76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37889" h="760952">
                  <a:moveTo>
                    <a:pt x="1506753" y="0"/>
                  </a:moveTo>
                  <a:lnTo>
                    <a:pt x="1878609" y="0"/>
                  </a:lnTo>
                  <a:lnTo>
                    <a:pt x="2436393" y="0"/>
                  </a:lnTo>
                  <a:lnTo>
                    <a:pt x="2808249" y="0"/>
                  </a:lnTo>
                  <a:lnTo>
                    <a:pt x="3366033" y="0"/>
                  </a:lnTo>
                  <a:lnTo>
                    <a:pt x="3737889" y="0"/>
                  </a:lnTo>
                  <a:lnTo>
                    <a:pt x="3737889" y="357378"/>
                  </a:lnTo>
                  <a:lnTo>
                    <a:pt x="3737889" y="510540"/>
                  </a:lnTo>
                  <a:lnTo>
                    <a:pt x="3737889" y="612648"/>
                  </a:lnTo>
                  <a:lnTo>
                    <a:pt x="3366033" y="612648"/>
                  </a:lnTo>
                  <a:lnTo>
                    <a:pt x="2946394" y="760952"/>
                  </a:lnTo>
                  <a:lnTo>
                    <a:pt x="2808249" y="612648"/>
                  </a:lnTo>
                  <a:lnTo>
                    <a:pt x="2436393" y="612648"/>
                  </a:lnTo>
                  <a:lnTo>
                    <a:pt x="1878609" y="612648"/>
                  </a:lnTo>
                  <a:lnTo>
                    <a:pt x="1506753" y="612648"/>
                  </a:lnTo>
                  <a:lnTo>
                    <a:pt x="1506753" y="510540"/>
                  </a:lnTo>
                  <a:lnTo>
                    <a:pt x="0" y="324667"/>
                  </a:lnTo>
                  <a:lnTo>
                    <a:pt x="1506753" y="357378"/>
                  </a:lnTo>
                  <a:close/>
                </a:path>
              </a:pathLst>
            </a:cu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Dialog">
              <a:extLst>
                <a:ext uri="{FF2B5EF4-FFF2-40B4-BE49-F238E27FC236}">
                  <a16:creationId xmlns:a16="http://schemas.microsoft.com/office/drawing/2014/main" id="{571BEB26-B1A5-4661-BF6C-6466C213319D}"/>
                </a:ext>
              </a:extLst>
            </p:cNvPr>
            <p:cNvSpPr txBox="1">
              <a:spLocks/>
            </p:cNvSpPr>
            <p:nvPr/>
          </p:nvSpPr>
          <p:spPr>
            <a:xfrm>
              <a:off x="8430581" y="4372102"/>
              <a:ext cx="2213513" cy="5934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91440" rIns="182880" bIns="91440" rtlCol="0" anchor="ctr">
              <a:noAutofit/>
            </a:bodyPr>
            <a:lstStyle/>
            <a:p>
              <a:r>
                <a:rPr lang="en-US" sz="1600" i="1" dirty="0"/>
                <a:t>“Does </a:t>
              </a:r>
              <a:r>
                <a:rPr lang="en-US" sz="1600" b="1" i="1" dirty="0"/>
                <a:t>this commit introduce</a:t>
              </a:r>
              <a:r>
                <a:rPr lang="en-US" sz="1600" i="1" dirty="0"/>
                <a:t> any bugs?!”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2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uiExpand="1" build="p"/>
      <p:bldP spid="76" grpId="0" animBg="1"/>
      <p:bldP spid="79" grpId="0" animBg="1"/>
      <p:bldP spid="84" grpId="0" animBg="1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A36A77C-6F6D-4757-AD2E-566CB180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Verifying Continuously Evolving Programs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C4CCFD4-F73E-4985-8756-5E0C957EB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4</a:t>
            </a:fld>
            <a:endParaRPr lang="en-US"/>
          </a:p>
        </p:txBody>
      </p:sp>
      <p:grpSp>
        <p:nvGrpSpPr>
          <p:cNvPr id="24" name="Google">
            <a:extLst>
              <a:ext uri="{FF2B5EF4-FFF2-40B4-BE49-F238E27FC236}">
                <a16:creationId xmlns:a16="http://schemas.microsoft.com/office/drawing/2014/main" id="{1E738B6A-A21E-433B-9286-E51B4B8F9017}"/>
              </a:ext>
            </a:extLst>
          </p:cNvPr>
          <p:cNvGrpSpPr/>
          <p:nvPr/>
        </p:nvGrpSpPr>
        <p:grpSpPr>
          <a:xfrm>
            <a:off x="838200" y="1830998"/>
            <a:ext cx="5181600" cy="2054673"/>
            <a:chOff x="838200" y="1830998"/>
            <a:chExt cx="5181600" cy="2054673"/>
          </a:xfrm>
        </p:grpSpPr>
        <p:pic>
          <p:nvPicPr>
            <p:cNvPr id="17" name="Icon">
              <a:extLst>
                <a:ext uri="{FF2B5EF4-FFF2-40B4-BE49-F238E27FC236}">
                  <a16:creationId xmlns:a16="http://schemas.microsoft.com/office/drawing/2014/main" id="{AE1932C9-86E7-4A5A-9B20-E2FF43CF7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00" y="2401134"/>
              <a:ext cx="914400" cy="914400"/>
            </a:xfrm>
            <a:prstGeom prst="rect">
              <a:avLst/>
            </a:prstGeom>
          </p:spPr>
        </p:pic>
        <p:sp>
          <p:nvSpPr>
            <p:cNvPr id="21" name="Speech Bubble">
              <a:extLst>
                <a:ext uri="{FF2B5EF4-FFF2-40B4-BE49-F238E27FC236}">
                  <a16:creationId xmlns:a16="http://schemas.microsoft.com/office/drawing/2014/main" id="{BCAABF9A-E989-4236-B020-3DE599E56E9F}"/>
                </a:ext>
              </a:extLst>
            </p:cNvPr>
            <p:cNvSpPr/>
            <p:nvPr/>
          </p:nvSpPr>
          <p:spPr>
            <a:xfrm>
              <a:off x="2203704" y="1830998"/>
              <a:ext cx="3816096" cy="2054673"/>
            </a:xfrm>
            <a:prstGeom prst="wedgeRectCallout">
              <a:avLst>
                <a:gd name="adj1" fmla="val -61415"/>
                <a:gd name="adj2" fmla="val -1008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n-US" i="1" dirty="0"/>
                <a:t>“We only </a:t>
              </a:r>
              <a:r>
                <a:rPr lang="en-US" b="1" i="1" dirty="0">
                  <a:solidFill>
                    <a:srgbClr val="00B050"/>
                  </a:solidFill>
                </a:rPr>
                <a:t>display results</a:t>
              </a:r>
              <a:r>
                <a:rPr lang="en-US" i="1" dirty="0"/>
                <a:t> for most analyses </a:t>
              </a:r>
              <a:r>
                <a:rPr lang="en-US" b="1" i="1" dirty="0">
                  <a:solidFill>
                    <a:srgbClr val="00B050"/>
                  </a:solidFill>
                </a:rPr>
                <a:t>on changed lines</a:t>
              </a:r>
              <a:r>
                <a:rPr lang="en-US" i="1" dirty="0"/>
                <a:t> by default; this keeps analysis results </a:t>
              </a:r>
              <a:r>
                <a:rPr lang="en-US" b="1" i="1" dirty="0">
                  <a:solidFill>
                    <a:srgbClr val="00B050"/>
                  </a:solidFill>
                </a:rPr>
                <a:t>relevant</a:t>
              </a:r>
              <a:r>
                <a:rPr lang="en-US" i="1" dirty="0"/>
                <a:t> to the code review at hand.”</a:t>
              </a:r>
            </a:p>
            <a:p>
              <a:pPr algn="r"/>
              <a:r>
                <a:rPr lang="en-US" dirty="0"/>
                <a:t>―Sadowski et al., ICSE 2015</a:t>
              </a:r>
            </a:p>
          </p:txBody>
        </p:sp>
      </p:grpSp>
      <p:grpSp>
        <p:nvGrpSpPr>
          <p:cNvPr id="28" name="Microsoft">
            <a:extLst>
              <a:ext uri="{FF2B5EF4-FFF2-40B4-BE49-F238E27FC236}">
                <a16:creationId xmlns:a16="http://schemas.microsoft.com/office/drawing/2014/main" id="{B7B6C48F-5064-4B8B-812A-95E531D078ED}"/>
              </a:ext>
            </a:extLst>
          </p:cNvPr>
          <p:cNvGrpSpPr/>
          <p:nvPr/>
        </p:nvGrpSpPr>
        <p:grpSpPr>
          <a:xfrm>
            <a:off x="6172200" y="1830998"/>
            <a:ext cx="5181600" cy="2054673"/>
            <a:chOff x="6172200" y="1830998"/>
            <a:chExt cx="5181600" cy="2054673"/>
          </a:xfrm>
        </p:grpSpPr>
        <p:pic>
          <p:nvPicPr>
            <p:cNvPr id="19" name="Icon">
              <a:extLst>
                <a:ext uri="{FF2B5EF4-FFF2-40B4-BE49-F238E27FC236}">
                  <a16:creationId xmlns:a16="http://schemas.microsoft.com/office/drawing/2014/main" id="{E5AAE5B2-3D69-4390-8BB9-B862C11E3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439400" y="2401134"/>
              <a:ext cx="914400" cy="914400"/>
            </a:xfrm>
            <a:prstGeom prst="rect">
              <a:avLst/>
            </a:prstGeom>
          </p:spPr>
        </p:pic>
        <p:sp>
          <p:nvSpPr>
            <p:cNvPr id="27" name="Speech Bubble">
              <a:extLst>
                <a:ext uri="{FF2B5EF4-FFF2-40B4-BE49-F238E27FC236}">
                  <a16:creationId xmlns:a16="http://schemas.microsoft.com/office/drawing/2014/main" id="{7DD01529-6757-422A-85C6-8EF6EC0D64CE}"/>
                </a:ext>
              </a:extLst>
            </p:cNvPr>
            <p:cNvSpPr/>
            <p:nvPr/>
          </p:nvSpPr>
          <p:spPr>
            <a:xfrm>
              <a:off x="6172200" y="1830998"/>
              <a:ext cx="3816096" cy="2054673"/>
            </a:xfrm>
            <a:prstGeom prst="wedgeRectCallout">
              <a:avLst>
                <a:gd name="adj1" fmla="val 59827"/>
                <a:gd name="adj2" fmla="val -932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n-US" i="1" dirty="0"/>
                <a:t>“… is the </a:t>
              </a:r>
              <a:r>
                <a:rPr lang="en-US" b="1" i="1" dirty="0">
                  <a:solidFill>
                    <a:srgbClr val="0070C0"/>
                  </a:solidFill>
                </a:rPr>
                <a:t>ability to analyze a commit rather than the entire codebase</a:t>
              </a:r>
              <a:r>
                <a:rPr lang="en-US" i="1" dirty="0"/>
                <a:t>. This functionality can help developers assess the quality and impact of a change.”</a:t>
              </a:r>
            </a:p>
            <a:p>
              <a:pPr algn="r"/>
              <a:r>
                <a:rPr lang="en-US" dirty="0"/>
                <a:t>―Christakis et al., ASE 2016</a:t>
              </a:r>
            </a:p>
          </p:txBody>
        </p:sp>
      </p:grpSp>
      <p:grpSp>
        <p:nvGrpSpPr>
          <p:cNvPr id="26" name="Facebook">
            <a:extLst>
              <a:ext uri="{FF2B5EF4-FFF2-40B4-BE49-F238E27FC236}">
                <a16:creationId xmlns:a16="http://schemas.microsoft.com/office/drawing/2014/main" id="{6EC2BC70-3A67-4FF2-A0F4-C2594A4A013F}"/>
              </a:ext>
            </a:extLst>
          </p:cNvPr>
          <p:cNvGrpSpPr/>
          <p:nvPr/>
        </p:nvGrpSpPr>
        <p:grpSpPr>
          <a:xfrm>
            <a:off x="838200" y="4122290"/>
            <a:ext cx="5181600" cy="2054673"/>
            <a:chOff x="838200" y="4122290"/>
            <a:chExt cx="5181600" cy="2054673"/>
          </a:xfrm>
        </p:grpSpPr>
        <p:pic>
          <p:nvPicPr>
            <p:cNvPr id="18" name="Icon">
              <a:extLst>
                <a:ext uri="{FF2B5EF4-FFF2-40B4-BE49-F238E27FC236}">
                  <a16:creationId xmlns:a16="http://schemas.microsoft.com/office/drawing/2014/main" id="{163592BF-743D-430D-8D7F-28A61317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4663811"/>
              <a:ext cx="914400" cy="914400"/>
            </a:xfrm>
            <a:prstGeom prst="rect">
              <a:avLst/>
            </a:prstGeom>
          </p:spPr>
        </p:pic>
        <p:sp>
          <p:nvSpPr>
            <p:cNvPr id="25" name="Speech Bubble">
              <a:extLst>
                <a:ext uri="{FF2B5EF4-FFF2-40B4-BE49-F238E27FC236}">
                  <a16:creationId xmlns:a16="http://schemas.microsoft.com/office/drawing/2014/main" id="{BB24C9CC-AB30-4800-AA63-AE96602807AF}"/>
                </a:ext>
              </a:extLst>
            </p:cNvPr>
            <p:cNvSpPr/>
            <p:nvPr/>
          </p:nvSpPr>
          <p:spPr>
            <a:xfrm>
              <a:off x="2203704" y="4122290"/>
              <a:ext cx="3816096" cy="2054673"/>
            </a:xfrm>
            <a:prstGeom prst="wedgeRectCallout">
              <a:avLst>
                <a:gd name="adj1" fmla="val -59777"/>
                <a:gd name="adj2" fmla="val 1007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n-US" i="1" dirty="0"/>
                <a:t>“The vast majority of </a:t>
              </a:r>
              <a:r>
                <a:rPr lang="en-US" i="1" dirty="0" err="1"/>
                <a:t>Infer’s</a:t>
              </a:r>
              <a:r>
                <a:rPr lang="en-US" i="1" dirty="0"/>
                <a:t> impact to this point is attributable to </a:t>
              </a:r>
              <a:r>
                <a:rPr lang="en-US" b="1" i="1" dirty="0">
                  <a:solidFill>
                    <a:schemeClr val="accent2"/>
                  </a:solidFill>
                </a:rPr>
                <a:t>continuous reasoning at diff time</a:t>
              </a:r>
              <a:r>
                <a:rPr lang="en-US" i="1" dirty="0"/>
                <a:t>.”</a:t>
              </a:r>
            </a:p>
            <a:p>
              <a:pPr algn="r"/>
              <a:r>
                <a:rPr lang="en-US" dirty="0"/>
                <a:t>―</a:t>
              </a:r>
              <a:r>
                <a:rPr lang="en-US" dirty="0" err="1"/>
                <a:t>O’Hearn</a:t>
              </a:r>
              <a:r>
                <a:rPr lang="en-US" dirty="0"/>
                <a:t>, LICS 2018</a:t>
              </a:r>
            </a:p>
          </p:txBody>
        </p:sp>
      </p:grpSp>
      <p:grpSp>
        <p:nvGrpSpPr>
          <p:cNvPr id="30" name="Amazon">
            <a:extLst>
              <a:ext uri="{FF2B5EF4-FFF2-40B4-BE49-F238E27FC236}">
                <a16:creationId xmlns:a16="http://schemas.microsoft.com/office/drawing/2014/main" id="{8BF3D514-EF86-4CCA-AB2A-075B0FC6CF5A}"/>
              </a:ext>
            </a:extLst>
          </p:cNvPr>
          <p:cNvGrpSpPr/>
          <p:nvPr/>
        </p:nvGrpSpPr>
        <p:grpSpPr>
          <a:xfrm>
            <a:off x="6169152" y="4117975"/>
            <a:ext cx="5382008" cy="2054673"/>
            <a:chOff x="6169152" y="4117975"/>
            <a:chExt cx="5382008" cy="2054673"/>
          </a:xfrm>
        </p:grpSpPr>
        <p:pic>
          <p:nvPicPr>
            <p:cNvPr id="20" name="Icon" descr="A close up of a logo&#10;&#10;Description automatically generated">
              <a:extLst>
                <a:ext uri="{FF2B5EF4-FFF2-40B4-BE49-F238E27FC236}">
                  <a16:creationId xmlns:a16="http://schemas.microsoft.com/office/drawing/2014/main" id="{C996577B-BFC7-4FB6-A222-B7F2F975C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400" y="4663811"/>
              <a:ext cx="1111760" cy="914400"/>
            </a:xfrm>
            <a:prstGeom prst="rect">
              <a:avLst/>
            </a:prstGeom>
          </p:spPr>
        </p:pic>
        <p:sp>
          <p:nvSpPr>
            <p:cNvPr id="29" name="Speech Bubble">
              <a:extLst>
                <a:ext uri="{FF2B5EF4-FFF2-40B4-BE49-F238E27FC236}">
                  <a16:creationId xmlns:a16="http://schemas.microsoft.com/office/drawing/2014/main" id="{7F33A1B7-CF22-483C-836E-5A67A978B20F}"/>
                </a:ext>
              </a:extLst>
            </p:cNvPr>
            <p:cNvSpPr/>
            <p:nvPr/>
          </p:nvSpPr>
          <p:spPr>
            <a:xfrm>
              <a:off x="6169152" y="4117975"/>
              <a:ext cx="3816096" cy="2054673"/>
            </a:xfrm>
            <a:prstGeom prst="wedgeRectCallout">
              <a:avLst>
                <a:gd name="adj1" fmla="val 63309"/>
                <a:gd name="adj2" fmla="val 94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182880" tIns="91440" rIns="182880" bIns="91440" rtlCol="0" anchor="ctr"/>
            <a:lstStyle/>
            <a:p>
              <a:r>
                <a:rPr lang="en-US" i="1" dirty="0"/>
                <a:t>“… verification must continue to work with low effort as developers change the code. </a:t>
              </a:r>
              <a:r>
                <a:rPr lang="en-US" b="1" i="1" dirty="0">
                  <a:solidFill>
                    <a:srgbClr val="FF0000"/>
                  </a:solidFill>
                </a:rPr>
                <a:t>Neither of these approaches would work</a:t>
              </a:r>
              <a:r>
                <a:rPr lang="en-US" i="1" dirty="0"/>
                <a:t> for Amazon as s2n is under continuous development.”</a:t>
              </a:r>
            </a:p>
            <a:p>
              <a:pPr algn="r"/>
              <a:r>
                <a:rPr lang="en-US" dirty="0"/>
                <a:t>―</a:t>
              </a:r>
              <a:r>
                <a:rPr lang="en-US" dirty="0" err="1"/>
                <a:t>Chudnov</a:t>
              </a:r>
              <a:r>
                <a:rPr lang="en-US" dirty="0"/>
                <a:t> et al., CAV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37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6316A4AB-A6B0-4D10-9900-036C0F06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Question of this Talk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6226644B-889F-4999-A736-E89199DF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5</a:t>
            </a:fld>
            <a:endParaRPr lang="en-US"/>
          </a:p>
        </p:txBody>
      </p:sp>
      <p:grpSp>
        <p:nvGrpSpPr>
          <p:cNvPr id="47" name="Setting">
            <a:extLst>
              <a:ext uri="{FF2B5EF4-FFF2-40B4-BE49-F238E27FC236}">
                <a16:creationId xmlns:a16="http://schemas.microsoft.com/office/drawing/2014/main" id="{DF481B33-BA76-45E3-A1E3-1008360629A6}"/>
              </a:ext>
            </a:extLst>
          </p:cNvPr>
          <p:cNvGrpSpPr/>
          <p:nvPr/>
        </p:nvGrpSpPr>
        <p:grpSpPr>
          <a:xfrm>
            <a:off x="823749" y="2029375"/>
            <a:ext cx="2289888" cy="3943837"/>
            <a:chOff x="823749" y="2029375"/>
            <a:chExt cx="2289888" cy="3943837"/>
          </a:xfrm>
        </p:grpSpPr>
        <p:grpSp>
          <p:nvGrpSpPr>
            <p:cNvPr id="48" name="Old">
              <a:extLst>
                <a:ext uri="{FF2B5EF4-FFF2-40B4-BE49-F238E27FC236}">
                  <a16:creationId xmlns:a16="http://schemas.microsoft.com/office/drawing/2014/main" id="{16F88845-CCF5-4BA1-885B-8B19CB7CA1E5}"/>
                </a:ext>
              </a:extLst>
            </p:cNvPr>
            <p:cNvGrpSpPr/>
            <p:nvPr/>
          </p:nvGrpSpPr>
          <p:grpSpPr>
            <a:xfrm>
              <a:off x="823749" y="2029375"/>
              <a:ext cx="762840" cy="3943837"/>
              <a:chOff x="823749" y="2029375"/>
              <a:chExt cx="762840" cy="3943837"/>
            </a:xfrm>
          </p:grpSpPr>
          <p:grpSp>
            <p:nvGrpSpPr>
              <p:cNvPr id="62" name="Program">
                <a:extLst>
                  <a:ext uri="{FF2B5EF4-FFF2-40B4-BE49-F238E27FC236}">
                    <a16:creationId xmlns:a16="http://schemas.microsoft.com/office/drawing/2014/main" id="{A168AF3C-D968-42CA-939D-D87B4A5B8A54}"/>
                  </a:ext>
                </a:extLst>
              </p:cNvPr>
              <p:cNvGrpSpPr/>
              <p:nvPr/>
            </p:nvGrpSpPr>
            <p:grpSpPr>
              <a:xfrm>
                <a:off x="823749" y="2029375"/>
                <a:ext cx="745341" cy="947857"/>
                <a:chOff x="1004249" y="1347465"/>
                <a:chExt cx="745341" cy="9478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Label">
                      <a:extLst>
                        <a:ext uri="{FF2B5EF4-FFF2-40B4-BE49-F238E27FC236}">
                          <a16:creationId xmlns:a16="http://schemas.microsoft.com/office/drawing/2014/main" id="{125AF68A-8B79-4F69-B271-396E536F7DB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9" name="Label">
                      <a:extLst>
                        <a:ext uri="{FF2B5EF4-FFF2-40B4-BE49-F238E27FC236}">
                          <a16:creationId xmlns:a16="http://schemas.microsoft.com/office/drawing/2014/main" id="{125AF68A-8B79-4F69-B271-396E536F7DB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0" name="Icon">
                  <a:extLst>
                    <a:ext uri="{FF2B5EF4-FFF2-40B4-BE49-F238E27FC236}">
                      <a16:creationId xmlns:a16="http://schemas.microsoft.com/office/drawing/2014/main" id="{DAE1E24F-1FB5-4F1D-B587-51B721A9E2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3791" y="165524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63" name="Analysis">
                <a:extLst>
                  <a:ext uri="{FF2B5EF4-FFF2-40B4-BE49-F238E27FC236}">
                    <a16:creationId xmlns:a16="http://schemas.microsoft.com/office/drawing/2014/main" id="{098A222C-48A7-4425-B220-39F482B825E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605040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64" name="Alarms">
                <a:extLst>
                  <a:ext uri="{FF2B5EF4-FFF2-40B4-BE49-F238E27FC236}">
                    <a16:creationId xmlns:a16="http://schemas.microsoft.com/office/drawing/2014/main" id="{477724C0-9414-4180-85C5-8415B128E1B4}"/>
                  </a:ext>
                </a:extLst>
              </p:cNvPr>
              <p:cNvGrpSpPr/>
              <p:nvPr/>
            </p:nvGrpSpPr>
            <p:grpSpPr>
              <a:xfrm>
                <a:off x="841248" y="4973006"/>
                <a:ext cx="745341" cy="1000206"/>
                <a:chOff x="4163489" y="4773167"/>
                <a:chExt cx="745341" cy="10002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Label">
                      <a:extLst>
                        <a:ext uri="{FF2B5EF4-FFF2-40B4-BE49-F238E27FC236}">
                          <a16:creationId xmlns:a16="http://schemas.microsoft.com/office/drawing/2014/main" id="{088322BD-DAB0-4F3F-83F6-C1AB7B6453E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67" name="Label">
                      <a:extLst>
                        <a:ext uri="{FF2B5EF4-FFF2-40B4-BE49-F238E27FC236}">
                          <a16:creationId xmlns:a16="http://schemas.microsoft.com/office/drawing/2014/main" id="{088322BD-DAB0-4F3F-83F6-C1AB7B6453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8" name="Icon">
                  <a:extLst>
                    <a:ext uri="{FF2B5EF4-FFF2-40B4-BE49-F238E27FC236}">
                      <a16:creationId xmlns:a16="http://schemas.microsoft.com/office/drawing/2014/main" id="{D81A31F7-23EA-4062-BB36-6941D2809F9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204649" y="4773167"/>
                  <a:ext cx="640080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</p:grpSp>
          <p:cxnSp>
            <p:nvCxnSpPr>
              <p:cNvPr id="65" name="PA">
                <a:extLst>
                  <a:ext uri="{FF2B5EF4-FFF2-40B4-BE49-F238E27FC236}">
                    <a16:creationId xmlns:a16="http://schemas.microsoft.com/office/drawing/2014/main" id="{80F6321F-C052-4DE6-8256-29961AF02DA0}"/>
                  </a:ext>
                </a:extLst>
              </p:cNvPr>
              <p:cNvCxnSpPr>
                <a:stCxn id="70" idx="2"/>
                <a:endCxn id="63" idx="3"/>
              </p:cNvCxnSpPr>
              <p:nvPr/>
            </p:nvCxnSpPr>
            <p:spPr>
              <a:xfrm flipH="1">
                <a:off x="1202448" y="2934916"/>
                <a:ext cx="883" cy="5095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AA">
                <a:extLst>
                  <a:ext uri="{FF2B5EF4-FFF2-40B4-BE49-F238E27FC236}">
                    <a16:creationId xmlns:a16="http://schemas.microsoft.com/office/drawing/2014/main" id="{89602189-154A-446C-808E-32D7755E9260}"/>
                  </a:ext>
                </a:extLst>
              </p:cNvPr>
              <p:cNvCxnSpPr>
                <a:cxnSpLocks/>
                <a:stCxn id="63" idx="1"/>
                <a:endCxn id="68" idx="3"/>
              </p:cNvCxnSpPr>
              <p:nvPr/>
            </p:nvCxnSpPr>
            <p:spPr>
              <a:xfrm>
                <a:off x="1202448" y="4639252"/>
                <a:ext cx="0" cy="3337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Diff">
              <a:extLst>
                <a:ext uri="{FF2B5EF4-FFF2-40B4-BE49-F238E27FC236}">
                  <a16:creationId xmlns:a16="http://schemas.microsoft.com/office/drawing/2014/main" id="{26BF6B74-CA74-4CAC-92F5-7BA6FFDD9A35}"/>
                </a:ext>
              </a:extLst>
            </p:cNvPr>
            <p:cNvGrpSpPr/>
            <p:nvPr/>
          </p:nvGrpSpPr>
          <p:grpSpPr>
            <a:xfrm>
              <a:off x="1523371" y="2195527"/>
              <a:ext cx="874539" cy="461666"/>
              <a:chOff x="1523371" y="2195527"/>
              <a:chExt cx="874539" cy="461666"/>
            </a:xfrm>
          </p:grpSpPr>
          <p:sp>
            <p:nvSpPr>
              <p:cNvPr id="60" name="Label">
                <a:extLst>
                  <a:ext uri="{FF2B5EF4-FFF2-40B4-BE49-F238E27FC236}">
                    <a16:creationId xmlns:a16="http://schemas.microsoft.com/office/drawing/2014/main" id="{F9A06900-3E9A-4517-984A-1696307871FF}"/>
                  </a:ext>
                </a:extLst>
              </p:cNvPr>
              <p:cNvSpPr txBox="1"/>
              <p:nvPr/>
            </p:nvSpPr>
            <p:spPr>
              <a:xfrm>
                <a:off x="1774531" y="219552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:endParaRPr lang="en-US" sz="2400" b="1" dirty="0"/>
              </a:p>
            </p:txBody>
          </p:sp>
          <p:cxnSp>
            <p:nvCxnSpPr>
              <p:cNvPr id="61" name="Connector">
                <a:extLst>
                  <a:ext uri="{FF2B5EF4-FFF2-40B4-BE49-F238E27FC236}">
                    <a16:creationId xmlns:a16="http://schemas.microsoft.com/office/drawing/2014/main" id="{2DB1C379-0AFB-4DCA-ABCB-8B777258865E}"/>
                  </a:ext>
                </a:extLst>
              </p:cNvPr>
              <p:cNvCxnSpPr>
                <a:cxnSpLocks/>
                <a:stCxn id="70" idx="3"/>
                <a:endCxn id="59" idx="1"/>
              </p:cNvCxnSpPr>
              <p:nvPr/>
            </p:nvCxnSpPr>
            <p:spPr>
              <a:xfrm>
                <a:off x="1523371" y="2657192"/>
                <a:ext cx="87453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50" name="New">
              <a:extLst>
                <a:ext uri="{FF2B5EF4-FFF2-40B4-BE49-F238E27FC236}">
                  <a16:creationId xmlns:a16="http://schemas.microsoft.com/office/drawing/2014/main" id="{5B8C10A8-1875-4083-993A-6AE3DB51C953}"/>
                </a:ext>
              </a:extLst>
            </p:cNvPr>
            <p:cNvGrpSpPr/>
            <p:nvPr/>
          </p:nvGrpSpPr>
          <p:grpSpPr>
            <a:xfrm>
              <a:off x="2368296" y="2029375"/>
              <a:ext cx="745341" cy="3928448"/>
              <a:chOff x="2459736" y="2029375"/>
              <a:chExt cx="745341" cy="3928448"/>
            </a:xfrm>
          </p:grpSpPr>
          <p:grpSp>
            <p:nvGrpSpPr>
              <p:cNvPr id="51" name="Program">
                <a:extLst>
                  <a:ext uri="{FF2B5EF4-FFF2-40B4-BE49-F238E27FC236}">
                    <a16:creationId xmlns:a16="http://schemas.microsoft.com/office/drawing/2014/main" id="{F210B222-22B8-41C0-A46B-B552A46C852A}"/>
                  </a:ext>
                </a:extLst>
              </p:cNvPr>
              <p:cNvGrpSpPr/>
              <p:nvPr/>
            </p:nvGrpSpPr>
            <p:grpSpPr>
              <a:xfrm>
                <a:off x="2459736" y="2029375"/>
                <a:ext cx="743795" cy="947858"/>
                <a:chOff x="-221980" y="1371974"/>
                <a:chExt cx="743795" cy="9478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Label">
                      <a:extLst>
                        <a:ext uri="{FF2B5EF4-FFF2-40B4-BE49-F238E27FC236}">
                          <a16:creationId xmlns:a16="http://schemas.microsoft.com/office/drawing/2014/main" id="{1A965922-FC4E-4CA2-8D20-CC320A626CE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8" name="Label">
                      <a:extLst>
                        <a:ext uri="{FF2B5EF4-FFF2-40B4-BE49-F238E27FC236}">
                          <a16:creationId xmlns:a16="http://schemas.microsoft.com/office/drawing/2014/main" id="{1A965922-FC4E-4CA2-8D20-CC320A626CE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Icon">
                  <a:extLst>
                    <a:ext uri="{FF2B5EF4-FFF2-40B4-BE49-F238E27FC236}">
                      <a16:creationId xmlns:a16="http://schemas.microsoft.com/office/drawing/2014/main" id="{4C15956C-2270-4752-8FBA-92B9DB2ED3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92366" y="167975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52" name="Analysis">
                <a:extLst>
                  <a:ext uri="{FF2B5EF4-FFF2-40B4-BE49-F238E27FC236}">
                    <a16:creationId xmlns:a16="http://schemas.microsoft.com/office/drawing/2014/main" id="{666EBC99-A687-4607-B7A7-3F34101DBFD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2212245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53" name="Alarms">
                <a:extLst>
                  <a:ext uri="{FF2B5EF4-FFF2-40B4-BE49-F238E27FC236}">
                    <a16:creationId xmlns:a16="http://schemas.microsoft.com/office/drawing/2014/main" id="{F30D9B5A-9CC5-4EC9-9DC5-72A160F32A1F}"/>
                  </a:ext>
                </a:extLst>
              </p:cNvPr>
              <p:cNvGrpSpPr/>
              <p:nvPr/>
            </p:nvGrpSpPr>
            <p:grpSpPr>
              <a:xfrm>
                <a:off x="2459736" y="4973007"/>
                <a:ext cx="745341" cy="984816"/>
                <a:chOff x="6693408" y="4773168"/>
                <a:chExt cx="745341" cy="984816"/>
              </a:xfrm>
            </p:grpSpPr>
            <p:sp>
              <p:nvSpPr>
                <p:cNvPr id="56" name="Icon">
                  <a:extLst>
                    <a:ext uri="{FF2B5EF4-FFF2-40B4-BE49-F238E27FC236}">
                      <a16:creationId xmlns:a16="http://schemas.microsoft.com/office/drawing/2014/main" id="{75632B59-5AD1-4ACD-AC28-D64E0AB7B12D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3793" y="4773168"/>
                  <a:ext cx="636502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Label">
                      <a:extLst>
                        <a:ext uri="{FF2B5EF4-FFF2-40B4-BE49-F238E27FC236}">
                          <a16:creationId xmlns:a16="http://schemas.microsoft.com/office/drawing/2014/main" id="{BAD61D2E-5F62-4ACF-A498-ECC1340D93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7" name="Label">
                      <a:extLst>
                        <a:ext uri="{FF2B5EF4-FFF2-40B4-BE49-F238E27FC236}">
                          <a16:creationId xmlns:a16="http://schemas.microsoft.com/office/drawing/2014/main" id="{BAD61D2E-5F62-4ACF-A498-ECC1340D939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4" name="PA">
                <a:extLst>
                  <a:ext uri="{FF2B5EF4-FFF2-40B4-BE49-F238E27FC236}">
                    <a16:creationId xmlns:a16="http://schemas.microsoft.com/office/drawing/2014/main" id="{2DDEAD96-D9AC-4E59-BCDC-82597A05A1F5}"/>
                  </a:ext>
                </a:extLst>
              </p:cNvPr>
              <p:cNvCxnSpPr>
                <a:cxnSpLocks/>
                <a:stCxn id="59" idx="2"/>
                <a:endCxn id="52" idx="3"/>
              </p:cNvCxnSpPr>
              <p:nvPr/>
            </p:nvCxnSpPr>
            <p:spPr>
              <a:xfrm>
                <a:off x="2809390" y="2934917"/>
                <a:ext cx="263" cy="509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AA">
                <a:extLst>
                  <a:ext uri="{FF2B5EF4-FFF2-40B4-BE49-F238E27FC236}">
                    <a16:creationId xmlns:a16="http://schemas.microsoft.com/office/drawing/2014/main" id="{BE300354-FD8A-44D0-B906-8612791D5EDB}"/>
                  </a:ext>
                </a:extLst>
              </p:cNvPr>
              <p:cNvCxnSpPr>
                <a:cxnSpLocks/>
                <a:stCxn id="52" idx="1"/>
                <a:endCxn id="56" idx="3"/>
              </p:cNvCxnSpPr>
              <p:nvPr/>
            </p:nvCxnSpPr>
            <p:spPr>
              <a:xfrm>
                <a:off x="2809653" y="4639252"/>
                <a:ext cx="8719" cy="3337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Question">
                <a:extLst>
                  <a:ext uri="{FF2B5EF4-FFF2-40B4-BE49-F238E27FC236}">
                    <a16:creationId xmlns:a16="http://schemas.microsoft.com/office/drawing/2014/main" id="{86312870-1A5F-4AC4-B86A-95865EF37E5C}"/>
                  </a:ext>
                </a:extLst>
              </p:cNvPr>
              <p:cNvSpPr/>
              <p:nvPr/>
            </p:nvSpPr>
            <p:spPr>
              <a:xfrm>
                <a:off x="3255264" y="3441192"/>
                <a:ext cx="3200400" cy="1194816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dirty="0"/>
                  <a:t>How do we prioritize alarms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ndara" panose="020E0502030303020204" pitchFamily="34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by relevance to </a:t>
                </a:r>
                <a:r>
                  <a:rPr lang="el-GR" dirty="0"/>
                  <a:t>Δ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71" name="Question">
                <a:extLst>
                  <a:ext uri="{FF2B5EF4-FFF2-40B4-BE49-F238E27FC236}">
                    <a16:creationId xmlns:a16="http://schemas.microsoft.com/office/drawing/2014/main" id="{86312870-1A5F-4AC4-B86A-95865EF37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64" y="3441192"/>
                <a:ext cx="3200400" cy="1194816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ontent">
            <a:extLst>
              <a:ext uri="{FF2B5EF4-FFF2-40B4-BE49-F238E27FC236}">
                <a16:creationId xmlns:a16="http://schemas.microsoft.com/office/drawing/2014/main" id="{E2300FAC-5A1D-40D6-8457-A6E025379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8272" y="2667339"/>
            <a:ext cx="4608576" cy="266791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 anchor="ctr">
            <a:spAutoFit/>
          </a:bodyPr>
          <a:lstStyle/>
          <a:p>
            <a:pPr marL="0" indent="0"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/>
              <a:t>Problem description</a:t>
            </a:r>
          </a:p>
          <a:p>
            <a:r>
              <a:rPr lang="en-US" sz="2600" dirty="0"/>
              <a:t>Differential derivation graph</a:t>
            </a:r>
          </a:p>
          <a:p>
            <a:r>
              <a:rPr lang="en-US" sz="2600" dirty="0"/>
              <a:t>Experimental effectiveness</a:t>
            </a:r>
          </a:p>
          <a:p>
            <a:r>
              <a:rPr lang="en-US" sz="2600" dirty="0"/>
              <a:t>Conclusion</a:t>
            </a:r>
          </a:p>
        </p:txBody>
      </p:sp>
      <p:sp>
        <p:nvSpPr>
          <p:cNvPr id="46" name="Content Overlay">
            <a:extLst>
              <a:ext uri="{FF2B5EF4-FFF2-40B4-BE49-F238E27FC236}">
                <a16:creationId xmlns:a16="http://schemas.microsoft.com/office/drawing/2014/main" id="{754426E4-6794-44A9-A8AB-A7C6ECE0A757}"/>
              </a:ext>
            </a:extLst>
          </p:cNvPr>
          <p:cNvSpPr txBox="1">
            <a:spLocks/>
          </p:cNvSpPr>
          <p:nvPr/>
        </p:nvSpPr>
        <p:spPr>
          <a:xfrm>
            <a:off x="6748272" y="2666110"/>
            <a:ext cx="4608576" cy="2667910"/>
          </a:xfrm>
          <a:prstGeom prst="rect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2880" tIns="91440" rIns="182880" bIns="9144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Outline:</a:t>
            </a:r>
          </a:p>
          <a:p>
            <a:endParaRPr lang="en-US" sz="100" dirty="0"/>
          </a:p>
          <a:p>
            <a:r>
              <a:rPr lang="en-US" sz="2600" dirty="0">
                <a:highlight>
                  <a:srgbClr val="FFFF00"/>
                </a:highlight>
              </a:rPr>
              <a:t>Problem description</a:t>
            </a:r>
            <a:endParaRPr lang="en-US" sz="2600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Differential derivation graph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Experimental effectiveness</a:t>
            </a:r>
          </a:p>
          <a:p>
            <a:r>
              <a:rPr lang="en-US" sz="2600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2665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2" grpId="0" uiExpand="1" build="p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DF49BFE9-73D4-44B8-884E-F2A0C46C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6</a:t>
            </a:fld>
            <a:endParaRPr lang="en-US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FB3B219-5156-4609-BD3C-6B979BDF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Solution: Syntactic Masking</a:t>
            </a:r>
            <a:br>
              <a:rPr lang="en-US" dirty="0"/>
            </a:br>
            <a:r>
              <a:rPr lang="en-US" sz="2800" dirty="0">
                <a:solidFill>
                  <a:schemeClr val="bg1"/>
                </a:solidFill>
              </a:rPr>
              <a:t>Problem #1: Might miss real bugs!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" name="Setting">
            <a:extLst>
              <a:ext uri="{FF2B5EF4-FFF2-40B4-BE49-F238E27FC236}">
                <a16:creationId xmlns:a16="http://schemas.microsoft.com/office/drawing/2014/main" id="{9ED58441-98C1-477F-BF68-1952C0F947BE}"/>
              </a:ext>
            </a:extLst>
          </p:cNvPr>
          <p:cNvGrpSpPr/>
          <p:nvPr/>
        </p:nvGrpSpPr>
        <p:grpSpPr>
          <a:xfrm>
            <a:off x="823749" y="2029375"/>
            <a:ext cx="2289888" cy="3943837"/>
            <a:chOff x="823749" y="2029375"/>
            <a:chExt cx="2289888" cy="3943837"/>
          </a:xfrm>
        </p:grpSpPr>
        <p:grpSp>
          <p:nvGrpSpPr>
            <p:cNvPr id="34" name="Old">
              <a:extLst>
                <a:ext uri="{FF2B5EF4-FFF2-40B4-BE49-F238E27FC236}">
                  <a16:creationId xmlns:a16="http://schemas.microsoft.com/office/drawing/2014/main" id="{D0557EE1-8652-437A-BA5C-847A62589FE2}"/>
                </a:ext>
              </a:extLst>
            </p:cNvPr>
            <p:cNvGrpSpPr/>
            <p:nvPr/>
          </p:nvGrpSpPr>
          <p:grpSpPr>
            <a:xfrm>
              <a:off x="823749" y="2029375"/>
              <a:ext cx="762840" cy="3943837"/>
              <a:chOff x="823749" y="2029375"/>
              <a:chExt cx="762840" cy="3943837"/>
            </a:xfrm>
          </p:grpSpPr>
          <p:grpSp>
            <p:nvGrpSpPr>
              <p:cNvPr id="48" name="Program">
                <a:extLst>
                  <a:ext uri="{FF2B5EF4-FFF2-40B4-BE49-F238E27FC236}">
                    <a16:creationId xmlns:a16="http://schemas.microsoft.com/office/drawing/2014/main" id="{50C4EB94-C7DE-452C-A709-69FF36E79FB3}"/>
                  </a:ext>
                </a:extLst>
              </p:cNvPr>
              <p:cNvGrpSpPr/>
              <p:nvPr/>
            </p:nvGrpSpPr>
            <p:grpSpPr>
              <a:xfrm>
                <a:off x="823749" y="2029375"/>
                <a:ext cx="745341" cy="947857"/>
                <a:chOff x="1004249" y="1347465"/>
                <a:chExt cx="745341" cy="9478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Label">
                      <a:extLst>
                        <a:ext uri="{FF2B5EF4-FFF2-40B4-BE49-F238E27FC236}">
                          <a16:creationId xmlns:a16="http://schemas.microsoft.com/office/drawing/2014/main" id="{90DABA5E-5808-45CA-AACB-9619BD75EE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5" name="Label">
                      <a:extLst>
                        <a:ext uri="{FF2B5EF4-FFF2-40B4-BE49-F238E27FC236}">
                          <a16:creationId xmlns:a16="http://schemas.microsoft.com/office/drawing/2014/main" id="{90DABA5E-5808-45CA-AACB-9619BD75EE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6" name="Icon">
                  <a:extLst>
                    <a:ext uri="{FF2B5EF4-FFF2-40B4-BE49-F238E27FC236}">
                      <a16:creationId xmlns:a16="http://schemas.microsoft.com/office/drawing/2014/main" id="{7C22AF96-6D40-44B0-A5CF-EB46D361A6E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3791" y="165524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49" name="Analysis">
                <a:extLst>
                  <a:ext uri="{FF2B5EF4-FFF2-40B4-BE49-F238E27FC236}">
                    <a16:creationId xmlns:a16="http://schemas.microsoft.com/office/drawing/2014/main" id="{C6513FEC-614A-4B76-BF2A-2BEC8DA9963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605040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50" name="Alarms">
                <a:extLst>
                  <a:ext uri="{FF2B5EF4-FFF2-40B4-BE49-F238E27FC236}">
                    <a16:creationId xmlns:a16="http://schemas.microsoft.com/office/drawing/2014/main" id="{626470C9-ADD3-44AF-9F15-37212FED0177}"/>
                  </a:ext>
                </a:extLst>
              </p:cNvPr>
              <p:cNvGrpSpPr/>
              <p:nvPr/>
            </p:nvGrpSpPr>
            <p:grpSpPr>
              <a:xfrm>
                <a:off x="841248" y="4973006"/>
                <a:ext cx="745341" cy="1000206"/>
                <a:chOff x="4163489" y="4773167"/>
                <a:chExt cx="745341" cy="10002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Label">
                      <a:extLst>
                        <a:ext uri="{FF2B5EF4-FFF2-40B4-BE49-F238E27FC236}">
                          <a16:creationId xmlns:a16="http://schemas.microsoft.com/office/drawing/2014/main" id="{83325EEE-7E11-493F-9213-0CFE5E9D970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3" name="Label">
                      <a:extLst>
                        <a:ext uri="{FF2B5EF4-FFF2-40B4-BE49-F238E27FC236}">
                          <a16:creationId xmlns:a16="http://schemas.microsoft.com/office/drawing/2014/main" id="{83325EEE-7E11-493F-9213-0CFE5E9D970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4" name="Icon">
                  <a:extLst>
                    <a:ext uri="{FF2B5EF4-FFF2-40B4-BE49-F238E27FC236}">
                      <a16:creationId xmlns:a16="http://schemas.microsoft.com/office/drawing/2014/main" id="{C69BA1E5-4A46-43CD-B1F7-6C82B23EC31F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204649" y="4773167"/>
                  <a:ext cx="640080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</p:grpSp>
          <p:cxnSp>
            <p:nvCxnSpPr>
              <p:cNvPr id="51" name="PA">
                <a:extLst>
                  <a:ext uri="{FF2B5EF4-FFF2-40B4-BE49-F238E27FC236}">
                    <a16:creationId xmlns:a16="http://schemas.microsoft.com/office/drawing/2014/main" id="{7503E61E-3CDD-4DAB-AB32-483B7C485B6D}"/>
                  </a:ext>
                </a:extLst>
              </p:cNvPr>
              <p:cNvCxnSpPr>
                <a:stCxn id="56" idx="2"/>
                <a:endCxn id="49" idx="3"/>
              </p:cNvCxnSpPr>
              <p:nvPr/>
            </p:nvCxnSpPr>
            <p:spPr>
              <a:xfrm flipH="1">
                <a:off x="1202448" y="2934916"/>
                <a:ext cx="883" cy="5095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AA">
                <a:extLst>
                  <a:ext uri="{FF2B5EF4-FFF2-40B4-BE49-F238E27FC236}">
                    <a16:creationId xmlns:a16="http://schemas.microsoft.com/office/drawing/2014/main" id="{6A413D21-8314-4A19-A7F6-C1E62398723A}"/>
                  </a:ext>
                </a:extLst>
              </p:cNvPr>
              <p:cNvCxnSpPr>
                <a:cxnSpLocks/>
                <a:stCxn id="49" idx="1"/>
                <a:endCxn id="54" idx="3"/>
              </p:cNvCxnSpPr>
              <p:nvPr/>
            </p:nvCxnSpPr>
            <p:spPr>
              <a:xfrm>
                <a:off x="1202448" y="4639252"/>
                <a:ext cx="0" cy="3337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Diff">
              <a:extLst>
                <a:ext uri="{FF2B5EF4-FFF2-40B4-BE49-F238E27FC236}">
                  <a16:creationId xmlns:a16="http://schemas.microsoft.com/office/drawing/2014/main" id="{075C36FA-D7D3-4FEC-8EC4-B5C059218231}"/>
                </a:ext>
              </a:extLst>
            </p:cNvPr>
            <p:cNvGrpSpPr/>
            <p:nvPr/>
          </p:nvGrpSpPr>
          <p:grpSpPr>
            <a:xfrm>
              <a:off x="1523371" y="2195527"/>
              <a:ext cx="874539" cy="461666"/>
              <a:chOff x="1523371" y="2195527"/>
              <a:chExt cx="874539" cy="461666"/>
            </a:xfrm>
          </p:grpSpPr>
          <p:sp>
            <p:nvSpPr>
              <p:cNvPr id="46" name="Label">
                <a:extLst>
                  <a:ext uri="{FF2B5EF4-FFF2-40B4-BE49-F238E27FC236}">
                    <a16:creationId xmlns:a16="http://schemas.microsoft.com/office/drawing/2014/main" id="{F3753C24-BD2A-405E-B5A8-86BE7E72A0FE}"/>
                  </a:ext>
                </a:extLst>
              </p:cNvPr>
              <p:cNvSpPr txBox="1"/>
              <p:nvPr/>
            </p:nvSpPr>
            <p:spPr>
              <a:xfrm>
                <a:off x="1774531" y="219552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:endParaRPr lang="en-US" sz="2400" b="1" dirty="0"/>
              </a:p>
            </p:txBody>
          </p:sp>
          <p:cxnSp>
            <p:nvCxnSpPr>
              <p:cNvPr id="47" name="Connector">
                <a:extLst>
                  <a:ext uri="{FF2B5EF4-FFF2-40B4-BE49-F238E27FC236}">
                    <a16:creationId xmlns:a16="http://schemas.microsoft.com/office/drawing/2014/main" id="{2BBF3382-6CC7-44B5-AF39-D0C3A7BE2D05}"/>
                  </a:ext>
                </a:extLst>
              </p:cNvPr>
              <p:cNvCxnSpPr>
                <a:cxnSpLocks/>
                <a:stCxn id="56" idx="3"/>
                <a:endCxn id="45" idx="1"/>
              </p:cNvCxnSpPr>
              <p:nvPr/>
            </p:nvCxnSpPr>
            <p:spPr>
              <a:xfrm>
                <a:off x="1523371" y="2657192"/>
                <a:ext cx="87453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6" name="New">
              <a:extLst>
                <a:ext uri="{FF2B5EF4-FFF2-40B4-BE49-F238E27FC236}">
                  <a16:creationId xmlns:a16="http://schemas.microsoft.com/office/drawing/2014/main" id="{FA1ADA9D-970D-4786-84DC-A5800D935E94}"/>
                </a:ext>
              </a:extLst>
            </p:cNvPr>
            <p:cNvGrpSpPr/>
            <p:nvPr/>
          </p:nvGrpSpPr>
          <p:grpSpPr>
            <a:xfrm>
              <a:off x="2368296" y="2029375"/>
              <a:ext cx="745341" cy="3928448"/>
              <a:chOff x="2459736" y="2029375"/>
              <a:chExt cx="745341" cy="3928448"/>
            </a:xfrm>
          </p:grpSpPr>
          <p:grpSp>
            <p:nvGrpSpPr>
              <p:cNvPr id="37" name="Program">
                <a:extLst>
                  <a:ext uri="{FF2B5EF4-FFF2-40B4-BE49-F238E27FC236}">
                    <a16:creationId xmlns:a16="http://schemas.microsoft.com/office/drawing/2014/main" id="{89C652A2-3B91-4E81-9026-CFA324C6D4EC}"/>
                  </a:ext>
                </a:extLst>
              </p:cNvPr>
              <p:cNvGrpSpPr/>
              <p:nvPr/>
            </p:nvGrpSpPr>
            <p:grpSpPr>
              <a:xfrm>
                <a:off x="2459736" y="2029375"/>
                <a:ext cx="743795" cy="947858"/>
                <a:chOff x="-221980" y="1371974"/>
                <a:chExt cx="743795" cy="9478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Label">
                      <a:extLst>
                        <a:ext uri="{FF2B5EF4-FFF2-40B4-BE49-F238E27FC236}">
                          <a16:creationId xmlns:a16="http://schemas.microsoft.com/office/drawing/2014/main" id="{B6DFFA3B-4195-421C-8CE9-862E64406D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4" name="Label">
                      <a:extLst>
                        <a:ext uri="{FF2B5EF4-FFF2-40B4-BE49-F238E27FC236}">
                          <a16:creationId xmlns:a16="http://schemas.microsoft.com/office/drawing/2014/main" id="{B6DFFA3B-4195-421C-8CE9-862E64406DD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5" name="Icon">
                  <a:extLst>
                    <a:ext uri="{FF2B5EF4-FFF2-40B4-BE49-F238E27FC236}">
                      <a16:creationId xmlns:a16="http://schemas.microsoft.com/office/drawing/2014/main" id="{84528648-1C2C-41D1-92D6-C5CD0AD116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92366" y="167975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38" name="Analysis">
                <a:extLst>
                  <a:ext uri="{FF2B5EF4-FFF2-40B4-BE49-F238E27FC236}">
                    <a16:creationId xmlns:a16="http://schemas.microsoft.com/office/drawing/2014/main" id="{05467F72-19DE-44FC-BC09-816D7AD5275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2212245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39" name="Alarms">
                <a:extLst>
                  <a:ext uri="{FF2B5EF4-FFF2-40B4-BE49-F238E27FC236}">
                    <a16:creationId xmlns:a16="http://schemas.microsoft.com/office/drawing/2014/main" id="{EDE2A217-D2A6-42D0-9073-D279926F5EB2}"/>
                  </a:ext>
                </a:extLst>
              </p:cNvPr>
              <p:cNvGrpSpPr/>
              <p:nvPr/>
            </p:nvGrpSpPr>
            <p:grpSpPr>
              <a:xfrm>
                <a:off x="2459736" y="4973007"/>
                <a:ext cx="745341" cy="984816"/>
                <a:chOff x="6693408" y="4773168"/>
                <a:chExt cx="745341" cy="984816"/>
              </a:xfrm>
            </p:grpSpPr>
            <p:sp>
              <p:nvSpPr>
                <p:cNvPr id="42" name="Icon">
                  <a:extLst>
                    <a:ext uri="{FF2B5EF4-FFF2-40B4-BE49-F238E27FC236}">
                      <a16:creationId xmlns:a16="http://schemas.microsoft.com/office/drawing/2014/main" id="{2B9517F1-B54A-41AA-85BE-05BB55419E98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3793" y="4773168"/>
                  <a:ext cx="636502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Label">
                      <a:extLst>
                        <a:ext uri="{FF2B5EF4-FFF2-40B4-BE49-F238E27FC236}">
                          <a16:creationId xmlns:a16="http://schemas.microsoft.com/office/drawing/2014/main" id="{8C5237CA-588D-47B0-90B2-186AA97AC81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3" name="Label">
                      <a:extLst>
                        <a:ext uri="{FF2B5EF4-FFF2-40B4-BE49-F238E27FC236}">
                          <a16:creationId xmlns:a16="http://schemas.microsoft.com/office/drawing/2014/main" id="{8C5237CA-588D-47B0-90B2-186AA97AC81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PA">
                <a:extLst>
                  <a:ext uri="{FF2B5EF4-FFF2-40B4-BE49-F238E27FC236}">
                    <a16:creationId xmlns:a16="http://schemas.microsoft.com/office/drawing/2014/main" id="{4CD4BBCF-6C26-473B-B1F0-B12C7FBAA087}"/>
                  </a:ext>
                </a:extLst>
              </p:cNvPr>
              <p:cNvCxnSpPr>
                <a:cxnSpLocks/>
                <a:stCxn id="45" idx="2"/>
                <a:endCxn id="38" idx="3"/>
              </p:cNvCxnSpPr>
              <p:nvPr/>
            </p:nvCxnSpPr>
            <p:spPr>
              <a:xfrm>
                <a:off x="2809390" y="2934917"/>
                <a:ext cx="263" cy="509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AA">
                <a:extLst>
                  <a:ext uri="{FF2B5EF4-FFF2-40B4-BE49-F238E27FC236}">
                    <a16:creationId xmlns:a16="http://schemas.microsoft.com/office/drawing/2014/main" id="{A08658FE-B2A5-492D-B667-2FB152F26A7A}"/>
                  </a:ext>
                </a:extLst>
              </p:cNvPr>
              <p:cNvCxnSpPr>
                <a:cxnSpLocks/>
                <a:stCxn id="38" idx="1"/>
                <a:endCxn id="42" idx="3"/>
              </p:cNvCxnSpPr>
              <p:nvPr/>
            </p:nvCxnSpPr>
            <p:spPr>
              <a:xfrm>
                <a:off x="2809653" y="4639252"/>
                <a:ext cx="8719" cy="3337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Question">
                <a:extLst>
                  <a:ext uri="{FF2B5EF4-FFF2-40B4-BE49-F238E27FC236}">
                    <a16:creationId xmlns:a16="http://schemas.microsoft.com/office/drawing/2014/main" id="{D2215343-EEBA-4686-87B3-EBD1B25D224F}"/>
                  </a:ext>
                </a:extLst>
              </p:cNvPr>
              <p:cNvSpPr/>
              <p:nvPr/>
            </p:nvSpPr>
            <p:spPr>
              <a:xfrm>
                <a:off x="3255264" y="3441192"/>
                <a:ext cx="3200400" cy="1194816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80" tIns="91440" rIns="182880" bIns="91440" rtlCol="0" anchor="ctr"/>
              <a:lstStyle/>
              <a:p>
                <a:r>
                  <a:rPr lang="en-US" dirty="0"/>
                  <a:t>How do we prioritize alarms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ndara" panose="020E0502030303020204" pitchFamily="34" charset="0"/>
                          </a:rPr>
                          <m:t>new</m:t>
                        </m:r>
                      </m:sub>
                    </m:sSub>
                  </m:oMath>
                </a14:m>
                <a:r>
                  <a:rPr lang="en-US" dirty="0"/>
                  <a:t> by relevance to </a:t>
                </a:r>
                <a:r>
                  <a:rPr lang="el-GR" dirty="0"/>
                  <a:t>Δ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57" name="Question">
                <a:extLst>
                  <a:ext uri="{FF2B5EF4-FFF2-40B4-BE49-F238E27FC236}">
                    <a16:creationId xmlns:a16="http://schemas.microsoft.com/office/drawing/2014/main" id="{D2215343-EEBA-4686-87B3-EBD1B25D2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264" y="3441192"/>
                <a:ext cx="3200400" cy="1194816"/>
              </a:xfrm>
              <a:prstGeom prst="wedgeRectCallout">
                <a:avLst>
                  <a:gd name="adj1" fmla="val -52579"/>
                  <a:gd name="adj2" fmla="val 92456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larm Highlight">
            <a:extLst>
              <a:ext uri="{FF2B5EF4-FFF2-40B4-BE49-F238E27FC236}">
                <a16:creationId xmlns:a16="http://schemas.microsoft.com/office/drawing/2014/main" id="{BAC99612-7987-4907-9A40-AD08E1888D64}"/>
              </a:ext>
            </a:extLst>
          </p:cNvPr>
          <p:cNvSpPr/>
          <p:nvPr/>
        </p:nvSpPr>
        <p:spPr>
          <a:xfrm>
            <a:off x="552084" y="4806129"/>
            <a:ext cx="2817111" cy="11948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">
                <a:extLst>
                  <a:ext uri="{FF2B5EF4-FFF2-40B4-BE49-F238E27FC236}">
                    <a16:creationId xmlns:a16="http://schemas.microsoft.com/office/drawing/2014/main" id="{973FAB02-28BD-47BD-8054-977D93086C6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3538728" y="1825625"/>
                <a:ext cx="781812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What if we only report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“syntactically new”</a:t>
                </a:r>
                <a:r>
                  <a:rPr lang="en-US" sz="2400" dirty="0"/>
                  <a:t> alarms?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+mj-lt"/>
                          </a:rPr>
                          <m:t>new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0" i="0" smtClean="0">
                            <a:latin typeface="+mj-lt"/>
                          </a:rPr>
                          <m:t>old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Problem #1:</a:t>
                </a:r>
                <a:r>
                  <a:rPr lang="en-US" sz="2400" dirty="0"/>
                  <a:t> Might miss real bugs!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Problem #2:</a:t>
                </a:r>
                <a:r>
                  <a:rPr lang="en-US" sz="2400" dirty="0"/>
                  <a:t> How to prioritize alarms?</a:t>
                </a:r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Problem #3:</a:t>
                </a:r>
                <a:r>
                  <a:rPr lang="en-US" sz="2400" dirty="0"/>
                  <a:t> How to transfer feedback?</a:t>
                </a:r>
              </a:p>
            </p:txBody>
          </p:sp>
        </mc:Choice>
        <mc:Fallback xmlns="">
          <p:sp>
            <p:nvSpPr>
              <p:cNvPr id="4" name="Content">
                <a:extLst>
                  <a:ext uri="{FF2B5EF4-FFF2-40B4-BE49-F238E27FC236}">
                    <a16:creationId xmlns:a16="http://schemas.microsoft.com/office/drawing/2014/main" id="{973FAB02-28BD-47BD-8054-977D93086C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538728" y="1825625"/>
                <a:ext cx="7818120" cy="4351338"/>
              </a:xfrm>
              <a:blipFill>
                <a:blip r:embed="rId7"/>
                <a:stretch>
                  <a:fillRect l="-109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69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 animBg="1"/>
      <p:bldP spid="32" grpId="0" animBg="1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>
            <a:extLst>
              <a:ext uri="{FF2B5EF4-FFF2-40B4-BE49-F238E27FC236}">
                <a16:creationId xmlns:a16="http://schemas.microsoft.com/office/drawing/2014/main" id="{FF2364E9-4666-4146-9417-7640D9D4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7</a:t>
            </a:fld>
            <a:endParaRPr lang="en-US"/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C1E5FCB2-0264-4EFF-AE98-D95064FB0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Tentative Solution: Syntactic Masking</a:t>
            </a:r>
            <a:br>
              <a:rPr lang="en-US" dirty="0"/>
            </a:br>
            <a:r>
              <a:rPr lang="en-US" sz="2800" b="1" dirty="0">
                <a:solidFill>
                  <a:srgbClr val="C00000"/>
                </a:solidFill>
              </a:rPr>
              <a:t>Problem #1:</a:t>
            </a:r>
            <a:r>
              <a:rPr lang="en-US" sz="2800" dirty="0"/>
              <a:t> Might miss real bugs!</a:t>
            </a:r>
            <a:endParaRPr lang="en-US" dirty="0"/>
          </a:p>
        </p:txBody>
      </p:sp>
      <p:grpSp>
        <p:nvGrpSpPr>
          <p:cNvPr id="34" name="Setting">
            <a:extLst>
              <a:ext uri="{FF2B5EF4-FFF2-40B4-BE49-F238E27FC236}">
                <a16:creationId xmlns:a16="http://schemas.microsoft.com/office/drawing/2014/main" id="{6D83F01A-5E9F-4B54-80A1-0F4786641414}"/>
              </a:ext>
            </a:extLst>
          </p:cNvPr>
          <p:cNvGrpSpPr/>
          <p:nvPr/>
        </p:nvGrpSpPr>
        <p:grpSpPr>
          <a:xfrm>
            <a:off x="823749" y="2029375"/>
            <a:ext cx="2289888" cy="3943837"/>
            <a:chOff x="823749" y="2029375"/>
            <a:chExt cx="2289888" cy="3943837"/>
          </a:xfrm>
        </p:grpSpPr>
        <p:grpSp>
          <p:nvGrpSpPr>
            <p:cNvPr id="35" name="Old">
              <a:extLst>
                <a:ext uri="{FF2B5EF4-FFF2-40B4-BE49-F238E27FC236}">
                  <a16:creationId xmlns:a16="http://schemas.microsoft.com/office/drawing/2014/main" id="{5D785AE7-6018-4826-B66B-34BA7A571DE7}"/>
                </a:ext>
              </a:extLst>
            </p:cNvPr>
            <p:cNvGrpSpPr/>
            <p:nvPr/>
          </p:nvGrpSpPr>
          <p:grpSpPr>
            <a:xfrm>
              <a:off x="823749" y="2029375"/>
              <a:ext cx="762840" cy="3943837"/>
              <a:chOff x="823749" y="2029375"/>
              <a:chExt cx="762840" cy="3943837"/>
            </a:xfrm>
          </p:grpSpPr>
          <p:grpSp>
            <p:nvGrpSpPr>
              <p:cNvPr id="49" name="Program">
                <a:extLst>
                  <a:ext uri="{FF2B5EF4-FFF2-40B4-BE49-F238E27FC236}">
                    <a16:creationId xmlns:a16="http://schemas.microsoft.com/office/drawing/2014/main" id="{4CED0C6E-B524-4167-B6B4-1EFCE42BDF58}"/>
                  </a:ext>
                </a:extLst>
              </p:cNvPr>
              <p:cNvGrpSpPr/>
              <p:nvPr/>
            </p:nvGrpSpPr>
            <p:grpSpPr>
              <a:xfrm>
                <a:off x="823749" y="2029375"/>
                <a:ext cx="745341" cy="947857"/>
                <a:chOff x="1004249" y="1347465"/>
                <a:chExt cx="745341" cy="94785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Label">
                      <a:extLst>
                        <a:ext uri="{FF2B5EF4-FFF2-40B4-BE49-F238E27FC236}">
                          <a16:creationId xmlns:a16="http://schemas.microsoft.com/office/drawing/2014/main" id="{D556A5E0-3FB3-4174-9306-B7AA3CF7DFA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6" name="Label">
                      <a:extLst>
                        <a:ext uri="{FF2B5EF4-FFF2-40B4-BE49-F238E27FC236}">
                          <a16:creationId xmlns:a16="http://schemas.microsoft.com/office/drawing/2014/main" id="{D556A5E0-3FB3-4174-9306-B7AA3CF7DFA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04249" y="1347465"/>
                      <a:ext cx="745341" cy="3231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7" name="Icon">
                  <a:extLst>
                    <a:ext uri="{FF2B5EF4-FFF2-40B4-BE49-F238E27FC236}">
                      <a16:creationId xmlns:a16="http://schemas.microsoft.com/office/drawing/2014/main" id="{9F0168C3-FBFB-4EFD-8A95-020C3A7025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63791" y="165524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50" name="Analysis">
                <a:extLst>
                  <a:ext uri="{FF2B5EF4-FFF2-40B4-BE49-F238E27FC236}">
                    <a16:creationId xmlns:a16="http://schemas.microsoft.com/office/drawing/2014/main" id="{C4A74331-7603-41C5-949A-A123BD7F75E2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605040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51" name="Alarms">
                <a:extLst>
                  <a:ext uri="{FF2B5EF4-FFF2-40B4-BE49-F238E27FC236}">
                    <a16:creationId xmlns:a16="http://schemas.microsoft.com/office/drawing/2014/main" id="{6F3CEC59-B6D7-485D-B5E4-E9EEDDDC4B2B}"/>
                  </a:ext>
                </a:extLst>
              </p:cNvPr>
              <p:cNvGrpSpPr/>
              <p:nvPr/>
            </p:nvGrpSpPr>
            <p:grpSpPr>
              <a:xfrm>
                <a:off x="841248" y="4973006"/>
                <a:ext cx="745341" cy="1000206"/>
                <a:chOff x="4163489" y="4773167"/>
                <a:chExt cx="745341" cy="100020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Label">
                      <a:extLst>
                        <a:ext uri="{FF2B5EF4-FFF2-40B4-BE49-F238E27FC236}">
                          <a16:creationId xmlns:a16="http://schemas.microsoft.com/office/drawing/2014/main" id="{2B127E71-B515-4FE5-9395-55340058C10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old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54" name="Label">
                      <a:extLst>
                        <a:ext uri="{FF2B5EF4-FFF2-40B4-BE49-F238E27FC236}">
                          <a16:creationId xmlns:a16="http://schemas.microsoft.com/office/drawing/2014/main" id="{2B127E71-B515-4FE5-9395-55340058C10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63489" y="5450208"/>
                      <a:ext cx="745341" cy="3231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377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5" name="Icon">
                  <a:extLst>
                    <a:ext uri="{FF2B5EF4-FFF2-40B4-BE49-F238E27FC236}">
                      <a16:creationId xmlns:a16="http://schemas.microsoft.com/office/drawing/2014/main" id="{DD981A03-FB5F-43D3-BB98-009CA0E13B8E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4204649" y="4773167"/>
                  <a:ext cx="640080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</p:grpSp>
          <p:cxnSp>
            <p:nvCxnSpPr>
              <p:cNvPr id="52" name="PA">
                <a:extLst>
                  <a:ext uri="{FF2B5EF4-FFF2-40B4-BE49-F238E27FC236}">
                    <a16:creationId xmlns:a16="http://schemas.microsoft.com/office/drawing/2014/main" id="{0518013F-D72C-4852-94A0-C94341499F9E}"/>
                  </a:ext>
                </a:extLst>
              </p:cNvPr>
              <p:cNvCxnSpPr>
                <a:stCxn id="57" idx="2"/>
                <a:endCxn id="50" idx="3"/>
              </p:cNvCxnSpPr>
              <p:nvPr/>
            </p:nvCxnSpPr>
            <p:spPr>
              <a:xfrm flipH="1">
                <a:off x="1202448" y="2934916"/>
                <a:ext cx="883" cy="50952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AA">
                <a:extLst>
                  <a:ext uri="{FF2B5EF4-FFF2-40B4-BE49-F238E27FC236}">
                    <a16:creationId xmlns:a16="http://schemas.microsoft.com/office/drawing/2014/main" id="{DFAB16DE-C4E7-4F46-99A3-7F4B402614EB}"/>
                  </a:ext>
                </a:extLst>
              </p:cNvPr>
              <p:cNvCxnSpPr>
                <a:cxnSpLocks/>
                <a:stCxn id="50" idx="1"/>
                <a:endCxn id="55" idx="3"/>
              </p:cNvCxnSpPr>
              <p:nvPr/>
            </p:nvCxnSpPr>
            <p:spPr>
              <a:xfrm>
                <a:off x="1202448" y="4639252"/>
                <a:ext cx="0" cy="333754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Diff">
              <a:extLst>
                <a:ext uri="{FF2B5EF4-FFF2-40B4-BE49-F238E27FC236}">
                  <a16:creationId xmlns:a16="http://schemas.microsoft.com/office/drawing/2014/main" id="{D51D7669-686C-4CD9-88EE-39CBE8516188}"/>
                </a:ext>
              </a:extLst>
            </p:cNvPr>
            <p:cNvGrpSpPr/>
            <p:nvPr/>
          </p:nvGrpSpPr>
          <p:grpSpPr>
            <a:xfrm>
              <a:off x="1523371" y="2195527"/>
              <a:ext cx="874539" cy="461666"/>
              <a:chOff x="1523371" y="2195527"/>
              <a:chExt cx="874539" cy="461666"/>
            </a:xfrm>
          </p:grpSpPr>
          <p:sp>
            <p:nvSpPr>
              <p:cNvPr id="47" name="Label">
                <a:extLst>
                  <a:ext uri="{FF2B5EF4-FFF2-40B4-BE49-F238E27FC236}">
                    <a16:creationId xmlns:a16="http://schemas.microsoft.com/office/drawing/2014/main" id="{A54EF982-9A9A-4CF5-A234-E627663F26CB}"/>
                  </a:ext>
                </a:extLst>
              </p:cNvPr>
              <p:cNvSpPr txBox="1"/>
              <p:nvPr/>
            </p:nvSpPr>
            <p:spPr>
              <a:xfrm>
                <a:off x="1774531" y="219552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dirty="0"/>
                  <a:t>Δ</a:t>
                </a:r>
                <a:endParaRPr lang="en-US" sz="2400" b="1" dirty="0"/>
              </a:p>
            </p:txBody>
          </p:sp>
          <p:cxnSp>
            <p:nvCxnSpPr>
              <p:cNvPr id="48" name="Connector">
                <a:extLst>
                  <a:ext uri="{FF2B5EF4-FFF2-40B4-BE49-F238E27FC236}">
                    <a16:creationId xmlns:a16="http://schemas.microsoft.com/office/drawing/2014/main" id="{D97B48AF-13BE-4310-BF52-4D0B7C1D543B}"/>
                  </a:ext>
                </a:extLst>
              </p:cNvPr>
              <p:cNvCxnSpPr>
                <a:cxnSpLocks/>
                <a:stCxn id="57" idx="3"/>
                <a:endCxn id="46" idx="1"/>
              </p:cNvCxnSpPr>
              <p:nvPr/>
            </p:nvCxnSpPr>
            <p:spPr>
              <a:xfrm>
                <a:off x="1523371" y="2657192"/>
                <a:ext cx="874539" cy="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7" name="New">
              <a:extLst>
                <a:ext uri="{FF2B5EF4-FFF2-40B4-BE49-F238E27FC236}">
                  <a16:creationId xmlns:a16="http://schemas.microsoft.com/office/drawing/2014/main" id="{EBD9B4C2-D6C6-4ACC-9198-0568BD784AFC}"/>
                </a:ext>
              </a:extLst>
            </p:cNvPr>
            <p:cNvGrpSpPr/>
            <p:nvPr/>
          </p:nvGrpSpPr>
          <p:grpSpPr>
            <a:xfrm>
              <a:off x="2368296" y="2029375"/>
              <a:ext cx="745341" cy="3928448"/>
              <a:chOff x="2459736" y="2029375"/>
              <a:chExt cx="745341" cy="3928448"/>
            </a:xfrm>
          </p:grpSpPr>
          <p:grpSp>
            <p:nvGrpSpPr>
              <p:cNvPr id="38" name="Program">
                <a:extLst>
                  <a:ext uri="{FF2B5EF4-FFF2-40B4-BE49-F238E27FC236}">
                    <a16:creationId xmlns:a16="http://schemas.microsoft.com/office/drawing/2014/main" id="{13DC3A63-2B80-4CE3-994E-DB632564AC43}"/>
                  </a:ext>
                </a:extLst>
              </p:cNvPr>
              <p:cNvGrpSpPr/>
              <p:nvPr/>
            </p:nvGrpSpPr>
            <p:grpSpPr>
              <a:xfrm>
                <a:off x="2459736" y="2029375"/>
                <a:ext cx="743795" cy="947858"/>
                <a:chOff x="-221980" y="1371974"/>
                <a:chExt cx="743795" cy="947858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Label">
                      <a:extLst>
                        <a:ext uri="{FF2B5EF4-FFF2-40B4-BE49-F238E27FC236}">
                          <a16:creationId xmlns:a16="http://schemas.microsoft.com/office/drawing/2014/main" id="{21D56A0A-D51C-45E0-ADDC-98148361C9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5" name="Label">
                      <a:extLst>
                        <a:ext uri="{FF2B5EF4-FFF2-40B4-BE49-F238E27FC236}">
                          <a16:creationId xmlns:a16="http://schemas.microsoft.com/office/drawing/2014/main" id="{21D56A0A-D51C-45E0-ADDC-98148361C9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-221980" y="1371974"/>
                      <a:ext cx="743795" cy="30777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Icon">
                  <a:extLst>
                    <a:ext uri="{FF2B5EF4-FFF2-40B4-BE49-F238E27FC236}">
                      <a16:creationId xmlns:a16="http://schemas.microsoft.com/office/drawing/2014/main" id="{F8F6463F-29BD-4A83-8093-4BCD3A8C97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-192366" y="1679752"/>
                  <a:ext cx="640080" cy="64008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tIns="182880" rtlCol="0" anchor="ctr"/>
                <a:lstStyle/>
                <a:p>
                  <a:r>
                    <a:rPr lang="en-US" sz="400" dirty="0">
                      <a:solidFill>
                        <a:srgbClr val="007020"/>
                      </a:solidFill>
                      <a:latin typeface="Consolas" panose="020B0609020204030204" pitchFamily="49" charset="0"/>
                    </a:rPr>
                    <a:t>#include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i="1" dirty="0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&lt;</a:t>
                  </a:r>
                  <a:r>
                    <a:rPr lang="en-US" sz="400" i="1" dirty="0" err="1">
                      <a:solidFill>
                        <a:srgbClr val="60A0B0"/>
                      </a:solidFill>
                      <a:latin typeface="Consolas" panose="020B0609020204030204" pitchFamily="49" charset="0"/>
                    </a:rPr>
                    <a:t>stdi</a:t>
                  </a:r>
                  <a:endParaRPr lang="en-US" sz="400" i="1" dirty="0">
                    <a:solidFill>
                      <a:srgbClr val="60A0B0"/>
                    </a:solidFill>
                    <a:latin typeface="Consolas" panose="020B0609020204030204" pitchFamily="49" charset="0"/>
                  </a:endParaRPr>
                </a:p>
                <a:p>
                  <a:endParaRPr lang="en-US" sz="400" dirty="0">
                    <a:solidFill>
                      <a:schemeClr val="tx1"/>
                    </a:solidFill>
                    <a:latin typeface="Consolas" panose="020B0609020204030204" pitchFamily="49" charset="0"/>
                  </a:endParaRPr>
                </a:p>
                <a:p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</a:t>
                  </a:r>
                  <a:r>
                    <a:rPr lang="en-US" sz="400" dirty="0">
                      <a:solidFill>
                        <a:srgbClr val="06287E"/>
                      </a:solidFill>
                      <a:latin typeface="Consolas" panose="020B0609020204030204" pitchFamily="49" charset="0"/>
                    </a:rPr>
                    <a:t>main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() {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x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</a:t>
                  </a:r>
                  <a:r>
                    <a:rPr lang="en-US" sz="400" dirty="0">
                      <a:solidFill>
                        <a:srgbClr val="902000"/>
                      </a:solidFill>
                      <a:latin typeface="Consolas" panose="020B0609020204030204" pitchFamily="49" charset="0"/>
                    </a:rPr>
                    <a:t>int</a:t>
                  </a:r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*y = &amp;x;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  *y = ⋯;</a:t>
                  </a:r>
                </a:p>
                <a:p>
                  <a:r>
                    <a:rPr lang="en-US" sz="400" dirty="0">
                      <a:solidFill>
                        <a:schemeClr val="tx1"/>
                      </a:solidFill>
                      <a:latin typeface="Consolas" panose="020B0609020204030204" pitchFamily="49" charset="0"/>
                    </a:rPr>
                    <a:t>}</a:t>
                  </a:r>
                </a:p>
              </p:txBody>
            </p:sp>
          </p:grpSp>
          <p:sp>
            <p:nvSpPr>
              <p:cNvPr id="39" name="Analysis">
                <a:extLst>
                  <a:ext uri="{FF2B5EF4-FFF2-40B4-BE49-F238E27FC236}">
                    <a16:creationId xmlns:a16="http://schemas.microsoft.com/office/drawing/2014/main" id="{B2D82D61-2B27-47DB-A095-9D06FF0397B7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 rot="16200000">
                <a:off x="2212245" y="3721804"/>
                <a:ext cx="1194816" cy="64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Analysis</a:t>
                </a:r>
              </a:p>
            </p:txBody>
          </p:sp>
          <p:grpSp>
            <p:nvGrpSpPr>
              <p:cNvPr id="40" name="Alarms">
                <a:extLst>
                  <a:ext uri="{FF2B5EF4-FFF2-40B4-BE49-F238E27FC236}">
                    <a16:creationId xmlns:a16="http://schemas.microsoft.com/office/drawing/2014/main" id="{F1C3B7A0-CA69-4277-94F7-072A2877D183}"/>
                  </a:ext>
                </a:extLst>
              </p:cNvPr>
              <p:cNvGrpSpPr/>
              <p:nvPr/>
            </p:nvGrpSpPr>
            <p:grpSpPr>
              <a:xfrm>
                <a:off x="2459736" y="4973007"/>
                <a:ext cx="745341" cy="984816"/>
                <a:chOff x="6693408" y="4773168"/>
                <a:chExt cx="745341" cy="984816"/>
              </a:xfrm>
            </p:grpSpPr>
            <p:sp>
              <p:nvSpPr>
                <p:cNvPr id="43" name="Icon">
                  <a:extLst>
                    <a:ext uri="{FF2B5EF4-FFF2-40B4-BE49-F238E27FC236}">
                      <a16:creationId xmlns:a16="http://schemas.microsoft.com/office/drawing/2014/main" id="{19C8A99F-4424-4CD9-9671-F1FA73A93CAC}"/>
                    </a:ext>
                  </a:extLst>
                </p:cNvPr>
                <p:cNvSpPr>
                  <a:spLocks/>
                </p:cNvSpPr>
                <p:nvPr/>
              </p:nvSpPr>
              <p:spPr>
                <a:xfrm>
                  <a:off x="6733793" y="4773168"/>
                  <a:ext cx="636502" cy="640080"/>
                </a:xfrm>
                <a:prstGeom prst="round2Diag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lIns="45720" rIns="0"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Alarm(⋯)</a:t>
                  </a:r>
                </a:p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⋮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Label">
                      <a:extLst>
                        <a:ext uri="{FF2B5EF4-FFF2-40B4-BE49-F238E27FC236}">
                          <a16:creationId xmlns:a16="http://schemas.microsoft.com/office/drawing/2014/main" id="{A242D1AE-6E1E-466B-B79C-96B4D56510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ndara" panose="020E0502030303020204" pitchFamily="34" charset="0"/>
                                  </a:rPr>
                                  <m:t>new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44" name="Label">
                      <a:extLst>
                        <a:ext uri="{FF2B5EF4-FFF2-40B4-BE49-F238E27FC236}">
                          <a16:creationId xmlns:a16="http://schemas.microsoft.com/office/drawing/2014/main" id="{A242D1AE-6E1E-466B-B79C-96B4D56510B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93408" y="5450207"/>
                      <a:ext cx="745341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1" name="PA">
                <a:extLst>
                  <a:ext uri="{FF2B5EF4-FFF2-40B4-BE49-F238E27FC236}">
                    <a16:creationId xmlns:a16="http://schemas.microsoft.com/office/drawing/2014/main" id="{67FAC948-4927-4533-9F6D-6FC04846440C}"/>
                  </a:ext>
                </a:extLst>
              </p:cNvPr>
              <p:cNvCxnSpPr>
                <a:cxnSpLocks/>
                <a:stCxn id="46" idx="2"/>
                <a:endCxn id="39" idx="3"/>
              </p:cNvCxnSpPr>
              <p:nvPr/>
            </p:nvCxnSpPr>
            <p:spPr>
              <a:xfrm>
                <a:off x="2809390" y="2934917"/>
                <a:ext cx="263" cy="509519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AA">
                <a:extLst>
                  <a:ext uri="{FF2B5EF4-FFF2-40B4-BE49-F238E27FC236}">
                    <a16:creationId xmlns:a16="http://schemas.microsoft.com/office/drawing/2014/main" id="{4F21CE26-4314-4F45-B976-35C2897CADAD}"/>
                  </a:ext>
                </a:extLst>
              </p:cNvPr>
              <p:cNvCxnSpPr>
                <a:cxnSpLocks/>
                <a:stCxn id="39" idx="1"/>
                <a:endCxn id="43" idx="3"/>
              </p:cNvCxnSpPr>
              <p:nvPr/>
            </p:nvCxnSpPr>
            <p:spPr>
              <a:xfrm>
                <a:off x="2809653" y="4639252"/>
                <a:ext cx="8719" cy="333755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Alarm Highlight">
            <a:extLst>
              <a:ext uri="{FF2B5EF4-FFF2-40B4-BE49-F238E27FC236}">
                <a16:creationId xmlns:a16="http://schemas.microsoft.com/office/drawing/2014/main" id="{CE599707-1051-469A-A090-9C30FA36F51A}"/>
              </a:ext>
            </a:extLst>
          </p:cNvPr>
          <p:cNvSpPr/>
          <p:nvPr/>
        </p:nvSpPr>
        <p:spPr>
          <a:xfrm>
            <a:off x="552084" y="4806129"/>
            <a:ext cx="2817111" cy="11948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">
                <a:extLst>
                  <a:ext uri="{FF2B5EF4-FFF2-40B4-BE49-F238E27FC236}">
                    <a16:creationId xmlns:a16="http://schemas.microsoft.com/office/drawing/2014/main" id="{67FF3285-DB12-4DE1-A28E-6E143CDEAC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8728" y="1825625"/>
                <a:ext cx="781812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What if we only report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“syntactically new”</a:t>
                </a:r>
                <a:r>
                  <a:rPr lang="en-US" sz="2400" dirty="0"/>
                  <a:t> alarms?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new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∖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/>
                          <m:t>old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">
                <a:extLst>
                  <a:ext uri="{FF2B5EF4-FFF2-40B4-BE49-F238E27FC236}">
                    <a16:creationId xmlns:a16="http://schemas.microsoft.com/office/drawing/2014/main" id="{67FF3285-DB12-4DE1-A28E-6E143CDEAC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8728" y="1825625"/>
                <a:ext cx="7818120" cy="4351338"/>
              </a:xfrm>
              <a:blipFill>
                <a:blip r:embed="rId6"/>
                <a:stretch>
                  <a:fillRect l="-109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Delta Highlight Old 1">
            <a:extLst>
              <a:ext uri="{FF2B5EF4-FFF2-40B4-BE49-F238E27FC236}">
                <a16:creationId xmlns:a16="http://schemas.microsoft.com/office/drawing/2014/main" id="{49F350C3-BE5B-4AA8-A73F-813ED122CABD}"/>
              </a:ext>
            </a:extLst>
          </p:cNvPr>
          <p:cNvSpPr/>
          <p:nvPr/>
        </p:nvSpPr>
        <p:spPr>
          <a:xfrm>
            <a:off x="3545657" y="4372375"/>
            <a:ext cx="3849624" cy="278582"/>
          </a:xfrm>
          <a:prstGeom prst="rect">
            <a:avLst/>
          </a:prstGeom>
          <a:solidFill>
            <a:srgbClr val="FF8181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182880" tIns="182880" rIns="182880" bIns="182880" rtlCol="0" anchor="ctr"/>
          <a:lstStyle/>
          <a:p>
            <a:pPr algn="r"/>
            <a:r>
              <a:rPr lang="en-US" sz="2800" b="1" dirty="0"/>
              <a:t>-</a:t>
            </a:r>
          </a:p>
        </p:txBody>
      </p:sp>
      <p:sp>
        <p:nvSpPr>
          <p:cNvPr id="81" name="Old 1 Code">
            <a:extLst>
              <a:ext uri="{FF2B5EF4-FFF2-40B4-BE49-F238E27FC236}">
                <a16:creationId xmlns:a16="http://schemas.microsoft.com/office/drawing/2014/main" id="{6B44BBE1-B21D-42C9-A627-C6E2D14CCBCA}"/>
              </a:ext>
            </a:extLst>
          </p:cNvPr>
          <p:cNvSpPr txBox="1"/>
          <p:nvPr/>
        </p:nvSpPr>
        <p:spPr>
          <a:xfrm>
            <a:off x="3547942" y="3535987"/>
            <a:ext cx="3849624" cy="220521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solidFill>
                  <a:srgbClr val="06287E"/>
                </a:solidFill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readInt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min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529200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32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5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b="1" dirty="0">
                <a:solidFill>
                  <a:srgbClr val="00702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malloc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altLang="en-US" sz="1300" dirty="0">
              <a:latin typeface="Consolas" panose="020B0609020204030204" pitchFamily="49" charset="0"/>
            </a:endParaRPr>
          </a:p>
        </p:txBody>
      </p:sp>
      <p:grpSp>
        <p:nvGrpSpPr>
          <p:cNvPr id="82" name="Old 1 Flow">
            <a:extLst>
              <a:ext uri="{FF2B5EF4-FFF2-40B4-BE49-F238E27FC236}">
                <a16:creationId xmlns:a16="http://schemas.microsoft.com/office/drawing/2014/main" id="{FB4C077A-E5C7-4019-A2EC-A7A9308A801C}"/>
              </a:ext>
            </a:extLst>
          </p:cNvPr>
          <p:cNvGrpSpPr/>
          <p:nvPr/>
        </p:nvGrpSpPr>
        <p:grpSpPr>
          <a:xfrm>
            <a:off x="4649014" y="3820075"/>
            <a:ext cx="1839672" cy="1894585"/>
            <a:chOff x="1656570" y="3914588"/>
            <a:chExt cx="1839672" cy="1894585"/>
          </a:xfrm>
        </p:grpSpPr>
        <p:sp>
          <p:nvSpPr>
            <p:cNvPr id="96" name="Source">
              <a:extLst>
                <a:ext uri="{FF2B5EF4-FFF2-40B4-BE49-F238E27FC236}">
                  <a16:creationId xmlns:a16="http://schemas.microsoft.com/office/drawing/2014/main" id="{08745F74-72A6-4984-BCC2-E52CFFE1382A}"/>
                </a:ext>
              </a:extLst>
            </p:cNvPr>
            <p:cNvSpPr/>
            <p:nvPr/>
          </p:nvSpPr>
          <p:spPr>
            <a:xfrm>
              <a:off x="2445534" y="3914588"/>
              <a:ext cx="1050708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ink">
              <a:extLst>
                <a:ext uri="{FF2B5EF4-FFF2-40B4-BE49-F238E27FC236}">
                  <a16:creationId xmlns:a16="http://schemas.microsoft.com/office/drawing/2014/main" id="{56E48CD4-DD74-4D5A-A57B-7B8576B48D42}"/>
                </a:ext>
              </a:extLst>
            </p:cNvPr>
            <p:cNvSpPr/>
            <p:nvPr/>
          </p:nvSpPr>
          <p:spPr>
            <a:xfrm>
              <a:off x="1656570" y="5504373"/>
              <a:ext cx="1319713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Connector">
              <a:extLst>
                <a:ext uri="{FF2B5EF4-FFF2-40B4-BE49-F238E27FC236}">
                  <a16:creationId xmlns:a16="http://schemas.microsoft.com/office/drawing/2014/main" id="{A690224C-482B-41A0-9BA8-833547F1D886}"/>
                </a:ext>
              </a:extLst>
            </p:cNvPr>
            <p:cNvCxnSpPr>
              <a:cxnSpLocks/>
              <a:stCxn id="96" idx="2"/>
              <a:endCxn id="97" idx="0"/>
            </p:cNvCxnSpPr>
            <p:nvPr/>
          </p:nvCxnSpPr>
          <p:spPr>
            <a:xfrm flipH="1">
              <a:off x="2316427" y="4219388"/>
              <a:ext cx="654461" cy="1284985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cxnSp>
      </p:grpSp>
      <p:sp>
        <p:nvSpPr>
          <p:cNvPr id="83" name="Old 1 Alarm">
            <a:extLst>
              <a:ext uri="{FF2B5EF4-FFF2-40B4-BE49-F238E27FC236}">
                <a16:creationId xmlns:a16="http://schemas.microsoft.com/office/drawing/2014/main" id="{25753B5E-E81B-4F4C-ACC6-A3AEFD3DEE2D}"/>
              </a:ext>
            </a:extLst>
          </p:cNvPr>
          <p:cNvSpPr txBox="1"/>
          <p:nvPr/>
        </p:nvSpPr>
        <p:spPr>
          <a:xfrm>
            <a:off x="6259900" y="5377594"/>
            <a:ext cx="1140056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Alarm(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dirty="0"/>
              <a:t>)</a:t>
            </a:r>
          </a:p>
        </p:txBody>
      </p:sp>
      <p:sp>
        <p:nvSpPr>
          <p:cNvPr id="88" name="Delta Highlight Old 2">
            <a:extLst>
              <a:ext uri="{FF2B5EF4-FFF2-40B4-BE49-F238E27FC236}">
                <a16:creationId xmlns:a16="http://schemas.microsoft.com/office/drawing/2014/main" id="{3D6C0675-CBD4-465D-B4D4-A330F0FD48CF}"/>
              </a:ext>
            </a:extLst>
          </p:cNvPr>
          <p:cNvSpPr/>
          <p:nvPr/>
        </p:nvSpPr>
        <p:spPr>
          <a:xfrm>
            <a:off x="3552516" y="4652818"/>
            <a:ext cx="3849624" cy="278582"/>
          </a:xfrm>
          <a:prstGeom prst="rect">
            <a:avLst/>
          </a:prstGeom>
          <a:solidFill>
            <a:srgbClr val="FF8181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lIns="182880" tIns="182880" rIns="182880" bIns="182880" rtlCol="0" anchor="ctr"/>
          <a:lstStyle/>
          <a:p>
            <a:pPr algn="r"/>
            <a:r>
              <a:rPr lang="en-US" sz="2800" b="1" dirty="0"/>
              <a:t>-</a:t>
            </a:r>
          </a:p>
        </p:txBody>
      </p:sp>
      <p:sp>
        <p:nvSpPr>
          <p:cNvPr id="89" name="Old 2 Code">
            <a:extLst>
              <a:ext uri="{FF2B5EF4-FFF2-40B4-BE49-F238E27FC236}">
                <a16:creationId xmlns:a16="http://schemas.microsoft.com/office/drawing/2014/main" id="{8ED5EE0E-6D4B-4B54-B1A7-054A76847E90}"/>
              </a:ext>
            </a:extLst>
          </p:cNvPr>
          <p:cNvSpPr txBox="1"/>
          <p:nvPr/>
        </p:nvSpPr>
        <p:spPr>
          <a:xfrm>
            <a:off x="3550228" y="3534059"/>
            <a:ext cx="3849624" cy="24652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solidFill>
                  <a:srgbClr val="06287E"/>
                </a:solidFill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readInt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min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529200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32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5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b="1" dirty="0">
                <a:solidFill>
                  <a:srgbClr val="00702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malloc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altLang="en-US" sz="1300" dirty="0">
              <a:latin typeface="Consolas" panose="020B0609020204030204" pitchFamily="49" charset="0"/>
            </a:endParaRPr>
          </a:p>
        </p:txBody>
      </p:sp>
      <p:grpSp>
        <p:nvGrpSpPr>
          <p:cNvPr id="99" name="Old 2 Flow">
            <a:extLst>
              <a:ext uri="{FF2B5EF4-FFF2-40B4-BE49-F238E27FC236}">
                <a16:creationId xmlns:a16="http://schemas.microsoft.com/office/drawing/2014/main" id="{0FC0863A-88D6-4C0A-A676-CCCBC993AEC3}"/>
              </a:ext>
            </a:extLst>
          </p:cNvPr>
          <p:cNvGrpSpPr/>
          <p:nvPr/>
        </p:nvGrpSpPr>
        <p:grpSpPr>
          <a:xfrm>
            <a:off x="4652839" y="3820074"/>
            <a:ext cx="1822144" cy="2150222"/>
            <a:chOff x="1650594" y="3658951"/>
            <a:chExt cx="1822144" cy="2150222"/>
          </a:xfrm>
        </p:grpSpPr>
        <p:sp>
          <p:nvSpPr>
            <p:cNvPr id="100" name="Source">
              <a:extLst>
                <a:ext uri="{FF2B5EF4-FFF2-40B4-BE49-F238E27FC236}">
                  <a16:creationId xmlns:a16="http://schemas.microsoft.com/office/drawing/2014/main" id="{884116C1-FA0F-408A-A058-44531B9C0987}"/>
                </a:ext>
              </a:extLst>
            </p:cNvPr>
            <p:cNvSpPr/>
            <p:nvPr/>
          </p:nvSpPr>
          <p:spPr>
            <a:xfrm>
              <a:off x="2422030" y="3658951"/>
              <a:ext cx="1050708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ink">
              <a:extLst>
                <a:ext uri="{FF2B5EF4-FFF2-40B4-BE49-F238E27FC236}">
                  <a16:creationId xmlns:a16="http://schemas.microsoft.com/office/drawing/2014/main" id="{C921CCF1-019E-4D89-8198-1425153F57FF}"/>
                </a:ext>
              </a:extLst>
            </p:cNvPr>
            <p:cNvSpPr/>
            <p:nvPr/>
          </p:nvSpPr>
          <p:spPr>
            <a:xfrm>
              <a:off x="1650594" y="5504373"/>
              <a:ext cx="1319713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Connector">
              <a:extLst>
                <a:ext uri="{FF2B5EF4-FFF2-40B4-BE49-F238E27FC236}">
                  <a16:creationId xmlns:a16="http://schemas.microsoft.com/office/drawing/2014/main" id="{E0FA653E-CB7F-4BC8-8507-DFD1B44FFE9E}"/>
                </a:ext>
              </a:extLst>
            </p:cNvPr>
            <p:cNvCxnSpPr>
              <a:cxnSpLocks/>
              <a:stCxn id="100" idx="2"/>
              <a:endCxn id="101" idx="0"/>
            </p:cNvCxnSpPr>
            <p:nvPr/>
          </p:nvCxnSpPr>
          <p:spPr>
            <a:xfrm flipH="1">
              <a:off x="2310451" y="3963751"/>
              <a:ext cx="636933" cy="1540622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cxnSp>
      </p:grpSp>
      <p:grpSp>
        <p:nvGrpSpPr>
          <p:cNvPr id="107" name="Old 2 Rename">
            <a:extLst>
              <a:ext uri="{FF2B5EF4-FFF2-40B4-BE49-F238E27FC236}">
                <a16:creationId xmlns:a16="http://schemas.microsoft.com/office/drawing/2014/main" id="{CD6EACB9-0356-4CDF-B509-810FBA5B86C7}"/>
              </a:ext>
            </a:extLst>
          </p:cNvPr>
          <p:cNvGrpSpPr/>
          <p:nvPr/>
        </p:nvGrpSpPr>
        <p:grpSpPr>
          <a:xfrm>
            <a:off x="3549571" y="2796687"/>
            <a:ext cx="4953568" cy="3204257"/>
            <a:chOff x="3549571" y="2796687"/>
            <a:chExt cx="4953568" cy="3204257"/>
          </a:xfrm>
        </p:grpSpPr>
        <p:sp>
          <p:nvSpPr>
            <p:cNvPr id="105" name="Highlight">
              <a:extLst>
                <a:ext uri="{FF2B5EF4-FFF2-40B4-BE49-F238E27FC236}">
                  <a16:creationId xmlns:a16="http://schemas.microsoft.com/office/drawing/2014/main" id="{CAD2AC79-90FE-4BE8-92D8-8357D36E0950}"/>
                </a:ext>
              </a:extLst>
            </p:cNvPr>
            <p:cNvSpPr/>
            <p:nvPr/>
          </p:nvSpPr>
          <p:spPr>
            <a:xfrm>
              <a:off x="3549571" y="3530884"/>
              <a:ext cx="469987" cy="247006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peech Bubble">
              <a:extLst>
                <a:ext uri="{FF2B5EF4-FFF2-40B4-BE49-F238E27FC236}">
                  <a16:creationId xmlns:a16="http://schemas.microsoft.com/office/drawing/2014/main" id="{C445576A-584A-41A3-9C12-1E1D53504C44}"/>
                </a:ext>
              </a:extLst>
            </p:cNvPr>
            <p:cNvSpPr/>
            <p:nvPr/>
          </p:nvSpPr>
          <p:spPr>
            <a:xfrm>
              <a:off x="3552516" y="2796687"/>
              <a:ext cx="4950623" cy="594091"/>
            </a:xfrm>
            <a:prstGeom prst="wedgeRectCallout">
              <a:avLst>
                <a:gd name="adj1" fmla="val -39619"/>
                <a:gd name="adj2" fmla="val 6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91440" rIns="182880" bIns="91440" rtlCol="0" anchor="ctr"/>
            <a:lstStyle/>
            <a:p>
              <a:r>
                <a:rPr lang="en-US" dirty="0"/>
                <a:t>Use diff to identify common syntactic elements</a:t>
              </a:r>
            </a:p>
          </p:txBody>
        </p:sp>
      </p:grpSp>
      <p:sp>
        <p:nvSpPr>
          <p:cNvPr id="90" name="Old 2 Alarm">
            <a:extLst>
              <a:ext uri="{FF2B5EF4-FFF2-40B4-BE49-F238E27FC236}">
                <a16:creationId xmlns:a16="http://schemas.microsoft.com/office/drawing/2014/main" id="{3A407F73-64EF-4AA8-891B-8FBE7678B5F6}"/>
              </a:ext>
            </a:extLst>
          </p:cNvPr>
          <p:cNvSpPr txBox="1"/>
          <p:nvPr/>
        </p:nvSpPr>
        <p:spPr>
          <a:xfrm>
            <a:off x="6259900" y="5624085"/>
            <a:ext cx="1140056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Alarm(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dirty="0"/>
              <a:t>)</a:t>
            </a:r>
          </a:p>
        </p:txBody>
      </p:sp>
      <p:sp>
        <p:nvSpPr>
          <p:cNvPr id="91" name="Old 3 Code">
            <a:extLst>
              <a:ext uri="{FF2B5EF4-FFF2-40B4-BE49-F238E27FC236}">
                <a16:creationId xmlns:a16="http://schemas.microsoft.com/office/drawing/2014/main" id="{9CB6E0CE-3F23-421C-B165-FCFC78EAD984}"/>
              </a:ext>
            </a:extLst>
          </p:cNvPr>
          <p:cNvSpPr txBox="1"/>
          <p:nvPr/>
        </p:nvSpPr>
        <p:spPr>
          <a:xfrm>
            <a:off x="3550228" y="3535654"/>
            <a:ext cx="3849624" cy="24652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solidFill>
                  <a:srgbClr val="06287E"/>
                </a:solidFill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readInt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min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529200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endParaRPr lang="en-US" alt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O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32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b="1" dirty="0">
                <a:solidFill>
                  <a:srgbClr val="00702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9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malloc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altLang="en-US" sz="1300" dirty="0">
              <a:latin typeface="Consolas" panose="020B0609020204030204" pitchFamily="49" charset="0"/>
            </a:endParaRPr>
          </a:p>
        </p:txBody>
      </p:sp>
      <p:sp>
        <p:nvSpPr>
          <p:cNvPr id="92" name="Old 3 Alarm">
            <a:extLst>
              <a:ext uri="{FF2B5EF4-FFF2-40B4-BE49-F238E27FC236}">
                <a16:creationId xmlns:a16="http://schemas.microsoft.com/office/drawing/2014/main" id="{B889AAE1-3CD9-4BEC-AAD4-2B569091B3FA}"/>
              </a:ext>
            </a:extLst>
          </p:cNvPr>
          <p:cNvSpPr txBox="1"/>
          <p:nvPr/>
        </p:nvSpPr>
        <p:spPr>
          <a:xfrm>
            <a:off x="6259900" y="5626114"/>
            <a:ext cx="114005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Alarm(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9</a:t>
            </a:r>
            <a:r>
              <a:rPr lang="en-US" dirty="0"/>
              <a:t>)</a:t>
            </a:r>
          </a:p>
        </p:txBody>
      </p:sp>
      <p:sp>
        <p:nvSpPr>
          <p:cNvPr id="103" name="Old 3 Flow Resolver">
            <a:extLst>
              <a:ext uri="{FF2B5EF4-FFF2-40B4-BE49-F238E27FC236}">
                <a16:creationId xmlns:a16="http://schemas.microsoft.com/office/drawing/2014/main" id="{1B63CCF3-D79F-4D42-A0AC-0DE2DE6E74C8}"/>
              </a:ext>
            </a:extLst>
          </p:cNvPr>
          <p:cNvSpPr/>
          <p:nvPr/>
        </p:nvSpPr>
        <p:spPr>
          <a:xfrm>
            <a:off x="5017866" y="4128150"/>
            <a:ext cx="2156267" cy="304800"/>
          </a:xfrm>
          <a:prstGeom prst="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ld 3 Negative Feedback">
            <a:extLst>
              <a:ext uri="{FF2B5EF4-FFF2-40B4-BE49-F238E27FC236}">
                <a16:creationId xmlns:a16="http://schemas.microsoft.com/office/drawing/2014/main" id="{A85A5C4A-421E-4DDF-B9C3-669E93B07812}"/>
              </a:ext>
            </a:extLst>
          </p:cNvPr>
          <p:cNvSpPr/>
          <p:nvPr/>
        </p:nvSpPr>
        <p:spPr>
          <a:xfrm>
            <a:off x="6578897" y="5257510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✔</a:t>
            </a:r>
            <a:endParaRPr lang="en-US" dirty="0"/>
          </a:p>
        </p:txBody>
      </p:sp>
      <p:sp>
        <p:nvSpPr>
          <p:cNvPr id="84" name="Delta Highlight New">
            <a:extLst>
              <a:ext uri="{FF2B5EF4-FFF2-40B4-BE49-F238E27FC236}">
                <a16:creationId xmlns:a16="http://schemas.microsoft.com/office/drawing/2014/main" id="{3E356EF2-B5CC-470B-A3EF-419D4BC83DC3}"/>
              </a:ext>
            </a:extLst>
          </p:cNvPr>
          <p:cNvSpPr/>
          <p:nvPr/>
        </p:nvSpPr>
        <p:spPr>
          <a:xfrm>
            <a:off x="7512628" y="4373576"/>
            <a:ext cx="3849624" cy="56178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lIns="182880" tIns="182880" rIns="182880" bIns="182880" rtlCol="0" anchor="ctr"/>
          <a:lstStyle/>
          <a:p>
            <a:pPr algn="r"/>
            <a:r>
              <a:rPr lang="en-US" sz="2000" b="1" dirty="0"/>
              <a:t>+</a:t>
            </a:r>
          </a:p>
          <a:p>
            <a:pPr algn="r"/>
            <a:r>
              <a:rPr lang="en-US" sz="2000" b="1" dirty="0"/>
              <a:t>+</a:t>
            </a:r>
          </a:p>
        </p:txBody>
      </p:sp>
      <p:sp>
        <p:nvSpPr>
          <p:cNvPr id="85" name="New Code">
            <a:extLst>
              <a:ext uri="{FF2B5EF4-FFF2-40B4-BE49-F238E27FC236}">
                <a16:creationId xmlns:a16="http://schemas.microsoft.com/office/drawing/2014/main" id="{E1329BDD-BAB2-47DC-9B46-2FAA307592D5}"/>
              </a:ext>
            </a:extLst>
          </p:cNvPr>
          <p:cNvSpPr txBox="1"/>
          <p:nvPr/>
        </p:nvSpPr>
        <p:spPr>
          <a:xfrm>
            <a:off x="7512628" y="3530884"/>
            <a:ext cx="3849624" cy="246529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spAutoFit/>
          </a:bodyPr>
          <a:lstStyle/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1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solidFill>
                  <a:srgbClr val="06287E"/>
                </a:solidFill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readInt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3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min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latin typeface="Consolas" panose="020B0609020204030204" pitchFamily="49" charset="0"/>
              </a:rPr>
              <a:t>samples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529200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4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shift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readInt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5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32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shift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6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dirty="0">
                <a:solidFill>
                  <a:srgbClr val="902000"/>
                </a:solidFill>
                <a:latin typeface="Consolas" panose="020B0609020204030204" pitchFamily="49" charset="0"/>
              </a:rPr>
              <a:t>int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=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+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extra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7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en-US" sz="1300" b="1" dirty="0">
                <a:solidFill>
                  <a:srgbClr val="007020"/>
                </a:solidFill>
                <a:latin typeface="Consolas" panose="020B0609020204030204" pitchFamily="49" charset="0"/>
              </a:rPr>
              <a:t>return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total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8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}</a:t>
            </a:r>
          </a:p>
          <a:p>
            <a:pPr defTabSz="914400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sz="1300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9</a:t>
            </a:r>
            <a:r>
              <a:rPr lang="en-US" altLang="en-US" sz="1300" i="1" dirty="0">
                <a:solidFill>
                  <a:srgbClr val="60A0B0"/>
                </a:solidFill>
                <a:latin typeface="Consolas" panose="020B0609020204030204" pitchFamily="49" charset="0"/>
              </a:rPr>
              <a:t>: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latin typeface="Consolas" panose="020B0609020204030204" pitchFamily="49" charset="0"/>
              </a:rPr>
              <a:t>malloc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300" dirty="0">
                <a:solidFill>
                  <a:srgbClr val="40A07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>
                <a:solidFill>
                  <a:srgbClr val="666666"/>
                </a:solidFill>
                <a:latin typeface="Consolas" panose="020B0609020204030204" pitchFamily="49" charset="0"/>
              </a:rPr>
              <a:t>*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300" dirty="0" err="1">
                <a:latin typeface="Consolas" panose="020B0609020204030204" pitchFamily="49" charset="0"/>
              </a:rPr>
              <a:t>getSize</a:t>
            </a:r>
            <a:r>
              <a: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altLang="en-US" sz="1300" dirty="0">
              <a:latin typeface="Consolas" panose="020B0609020204030204" pitchFamily="49" charset="0"/>
            </a:endParaRPr>
          </a:p>
        </p:txBody>
      </p:sp>
      <p:grpSp>
        <p:nvGrpSpPr>
          <p:cNvPr id="86" name="New Flow">
            <a:extLst>
              <a:ext uri="{FF2B5EF4-FFF2-40B4-BE49-F238E27FC236}">
                <a16:creationId xmlns:a16="http://schemas.microsoft.com/office/drawing/2014/main" id="{D8D59464-C75A-4E99-AB51-CAE6F286B503}"/>
              </a:ext>
            </a:extLst>
          </p:cNvPr>
          <p:cNvGrpSpPr/>
          <p:nvPr/>
        </p:nvGrpSpPr>
        <p:grpSpPr>
          <a:xfrm>
            <a:off x="8628196" y="3820074"/>
            <a:ext cx="1822144" cy="2150222"/>
            <a:chOff x="1650594" y="3658951"/>
            <a:chExt cx="1822144" cy="2150222"/>
          </a:xfrm>
        </p:grpSpPr>
        <p:sp>
          <p:nvSpPr>
            <p:cNvPr id="93" name="Source">
              <a:extLst>
                <a:ext uri="{FF2B5EF4-FFF2-40B4-BE49-F238E27FC236}">
                  <a16:creationId xmlns:a16="http://schemas.microsoft.com/office/drawing/2014/main" id="{8708CE6D-C814-4CE6-8794-5E0A9913DDC9}"/>
                </a:ext>
              </a:extLst>
            </p:cNvPr>
            <p:cNvSpPr/>
            <p:nvPr/>
          </p:nvSpPr>
          <p:spPr>
            <a:xfrm>
              <a:off x="2422030" y="3658951"/>
              <a:ext cx="1050708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ink">
              <a:extLst>
                <a:ext uri="{FF2B5EF4-FFF2-40B4-BE49-F238E27FC236}">
                  <a16:creationId xmlns:a16="http://schemas.microsoft.com/office/drawing/2014/main" id="{3862FBB8-5A18-49D9-81EB-DE567AFC69EA}"/>
                </a:ext>
              </a:extLst>
            </p:cNvPr>
            <p:cNvSpPr/>
            <p:nvPr/>
          </p:nvSpPr>
          <p:spPr>
            <a:xfrm>
              <a:off x="1650594" y="5504373"/>
              <a:ext cx="1319713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Connector">
              <a:extLst>
                <a:ext uri="{FF2B5EF4-FFF2-40B4-BE49-F238E27FC236}">
                  <a16:creationId xmlns:a16="http://schemas.microsoft.com/office/drawing/2014/main" id="{B4ED5B75-00F9-4DA6-B39D-69440A5AE0E0}"/>
                </a:ext>
              </a:extLst>
            </p:cNvPr>
            <p:cNvCxnSpPr>
              <a:cxnSpLocks/>
              <a:stCxn id="93" idx="2"/>
              <a:endCxn id="94" idx="0"/>
            </p:cNvCxnSpPr>
            <p:nvPr/>
          </p:nvCxnSpPr>
          <p:spPr>
            <a:xfrm flipH="1">
              <a:off x="2310451" y="3963751"/>
              <a:ext cx="636933" cy="1540622"/>
            </a:xfrm>
            <a:prstGeom prst="straightConnector1">
              <a:avLst/>
            </a:prstGeom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cxnSp>
      </p:grpSp>
      <p:sp>
        <p:nvSpPr>
          <p:cNvPr id="87" name="New Alarm">
            <a:extLst>
              <a:ext uri="{FF2B5EF4-FFF2-40B4-BE49-F238E27FC236}">
                <a16:creationId xmlns:a16="http://schemas.microsoft.com/office/drawing/2014/main" id="{DCD7E9C0-D0C5-43ED-943A-8CDA226D4D0E}"/>
              </a:ext>
            </a:extLst>
          </p:cNvPr>
          <p:cNvSpPr txBox="1"/>
          <p:nvPr/>
        </p:nvSpPr>
        <p:spPr>
          <a:xfrm>
            <a:off x="10219252" y="5626842"/>
            <a:ext cx="1140056" cy="36933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Alarm(</a:t>
            </a:r>
            <a:r>
              <a:rPr lang="en-US" altLang="en-US" i="1" dirty="0">
                <a:solidFill>
                  <a:srgbClr val="60A0B0"/>
                </a:solidFill>
                <a:latin typeface="Consolas" panose="020B0609020204030204" pitchFamily="49" charset="0"/>
              </a:rPr>
              <a:t>N</a:t>
            </a:r>
            <a:r>
              <a:rPr lang="en-US" altLang="en-US" i="1" baseline="-25000" dirty="0">
                <a:solidFill>
                  <a:srgbClr val="60A0B0"/>
                </a:solidFill>
                <a:latin typeface="Consolas" panose="020B0609020204030204" pitchFamily="49" charset="0"/>
              </a:rPr>
              <a:t>9</a:t>
            </a:r>
            <a:r>
              <a:rPr lang="en-US" dirty="0"/>
              <a:t>)</a:t>
            </a:r>
          </a:p>
        </p:txBody>
      </p:sp>
      <p:grpSp>
        <p:nvGrpSpPr>
          <p:cNvPr id="115" name="New Flow 2">
            <a:extLst>
              <a:ext uri="{FF2B5EF4-FFF2-40B4-BE49-F238E27FC236}">
                <a16:creationId xmlns:a16="http://schemas.microsoft.com/office/drawing/2014/main" id="{312EC199-6A63-42A8-AB0F-F5B04A932010}"/>
              </a:ext>
            </a:extLst>
          </p:cNvPr>
          <p:cNvGrpSpPr/>
          <p:nvPr/>
        </p:nvGrpSpPr>
        <p:grpSpPr>
          <a:xfrm>
            <a:off x="8631936" y="4350478"/>
            <a:ext cx="1668742" cy="1623602"/>
            <a:chOff x="8631936" y="4350478"/>
            <a:chExt cx="1668742" cy="1623602"/>
          </a:xfrm>
        </p:grpSpPr>
        <p:sp>
          <p:nvSpPr>
            <p:cNvPr id="108" name="Source">
              <a:extLst>
                <a:ext uri="{FF2B5EF4-FFF2-40B4-BE49-F238E27FC236}">
                  <a16:creationId xmlns:a16="http://schemas.microsoft.com/office/drawing/2014/main" id="{3CDA82EE-110B-4C87-8EA2-566859FF1A7D}"/>
                </a:ext>
              </a:extLst>
            </p:cNvPr>
            <p:cNvSpPr/>
            <p:nvPr/>
          </p:nvSpPr>
          <p:spPr>
            <a:xfrm>
              <a:off x="9143772" y="4350478"/>
              <a:ext cx="1156906" cy="301752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Connector">
              <a:extLst>
                <a:ext uri="{FF2B5EF4-FFF2-40B4-BE49-F238E27FC236}">
                  <a16:creationId xmlns:a16="http://schemas.microsoft.com/office/drawing/2014/main" id="{B77809D3-A000-427A-8E59-145F114BC469}"/>
                </a:ext>
              </a:extLst>
            </p:cNvPr>
            <p:cNvCxnSpPr>
              <a:cxnSpLocks/>
              <a:stCxn id="108" idx="2"/>
              <a:endCxn id="94" idx="0"/>
            </p:cNvCxnSpPr>
            <p:nvPr/>
          </p:nvCxnSpPr>
          <p:spPr>
            <a:xfrm flipH="1">
              <a:off x="9288053" y="4652230"/>
              <a:ext cx="434172" cy="1013266"/>
            </a:xfrm>
            <a:prstGeom prst="straightConnector1">
              <a:avLst/>
            </a:prstGeom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</p:cxnSp>
        <p:sp>
          <p:nvSpPr>
            <p:cNvPr id="114" name="Sink">
              <a:extLst>
                <a:ext uri="{FF2B5EF4-FFF2-40B4-BE49-F238E27FC236}">
                  <a16:creationId xmlns:a16="http://schemas.microsoft.com/office/drawing/2014/main" id="{E02E25E9-126D-43A7-BF8B-3435EEDB97A9}"/>
                </a:ext>
              </a:extLst>
            </p:cNvPr>
            <p:cNvSpPr/>
            <p:nvPr/>
          </p:nvSpPr>
          <p:spPr>
            <a:xfrm>
              <a:off x="8631936" y="5669280"/>
              <a:ext cx="1319713" cy="304800"/>
            </a:xfrm>
            <a:prstGeom prst="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3" name="Jolly Roger">
            <a:extLst>
              <a:ext uri="{FF2B5EF4-FFF2-40B4-BE49-F238E27FC236}">
                <a16:creationId xmlns:a16="http://schemas.microsoft.com/office/drawing/2014/main" id="{089437B5-93E3-499B-A084-69BEE480F2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400" y="5245616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0" grpId="1" animBg="1"/>
      <p:bldP spid="81" grpId="0" animBg="1"/>
      <p:bldP spid="81" grpId="1" animBg="1"/>
      <p:bldP spid="83" grpId="0" animBg="1"/>
      <p:bldP spid="83" grpId="1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103" grpId="0" animBg="1"/>
      <p:bldP spid="104" grpId="0"/>
      <p:bldP spid="84" grpId="0" animBg="1"/>
      <p:bldP spid="85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>
            <a:extLst>
              <a:ext uri="{FF2B5EF4-FFF2-40B4-BE49-F238E27FC236}">
                <a16:creationId xmlns:a16="http://schemas.microsoft.com/office/drawing/2014/main" id="{0DB561D6-49D1-4493-97E4-40DB718E6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8</a:t>
            </a:fld>
            <a:endParaRPr lang="en-US"/>
          </a:p>
        </p:txBody>
      </p:sp>
      <p:sp>
        <p:nvSpPr>
          <p:cNvPr id="94" name="Title">
            <a:extLst>
              <a:ext uri="{FF2B5EF4-FFF2-40B4-BE49-F238E27FC236}">
                <a16:creationId xmlns:a16="http://schemas.microsoft.com/office/drawing/2014/main" id="{8516948A-25C4-4D9A-AC2C-2C6FA5A1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Which alarms do we report?</a:t>
            </a:r>
          </a:p>
        </p:txBody>
      </p:sp>
      <p:grpSp>
        <p:nvGrpSpPr>
          <p:cNvPr id="25" name="Pold and Pnew">
            <a:extLst>
              <a:ext uri="{FF2B5EF4-FFF2-40B4-BE49-F238E27FC236}">
                <a16:creationId xmlns:a16="http://schemas.microsoft.com/office/drawing/2014/main" id="{C07D907B-BC71-4A13-8D2E-1A37A2A84129}"/>
              </a:ext>
            </a:extLst>
          </p:cNvPr>
          <p:cNvGrpSpPr/>
          <p:nvPr/>
        </p:nvGrpSpPr>
        <p:grpSpPr>
          <a:xfrm>
            <a:off x="3550228" y="3530884"/>
            <a:ext cx="7812024" cy="2470060"/>
            <a:chOff x="3550228" y="3530884"/>
            <a:chExt cx="7812024" cy="2470060"/>
          </a:xfrm>
        </p:grpSpPr>
        <p:sp>
          <p:nvSpPr>
            <p:cNvPr id="26" name="Delta Highlight Old 2">
              <a:extLst>
                <a:ext uri="{FF2B5EF4-FFF2-40B4-BE49-F238E27FC236}">
                  <a16:creationId xmlns:a16="http://schemas.microsoft.com/office/drawing/2014/main" id="{4F74C19F-AAD7-4354-B884-9B7BB11045DF}"/>
                </a:ext>
              </a:extLst>
            </p:cNvPr>
            <p:cNvSpPr/>
            <p:nvPr/>
          </p:nvSpPr>
          <p:spPr>
            <a:xfrm>
              <a:off x="3552516" y="4652818"/>
              <a:ext cx="3849624" cy="278582"/>
            </a:xfrm>
            <a:prstGeom prst="rect">
              <a:avLst/>
            </a:prstGeom>
            <a:solidFill>
              <a:srgbClr val="FF8181">
                <a:alpha val="5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lIns="182880" tIns="182880" rIns="182880" bIns="182880" rtlCol="0" anchor="ctr"/>
            <a:lstStyle/>
            <a:p>
              <a:pPr algn="r"/>
              <a:r>
                <a:rPr lang="en-US" sz="2800" b="1" dirty="0"/>
                <a:t>-</a:t>
              </a:r>
            </a:p>
          </p:txBody>
        </p:sp>
        <p:grpSp>
          <p:nvGrpSpPr>
            <p:cNvPr id="27" name="Old 2 Flow">
              <a:extLst>
                <a:ext uri="{FF2B5EF4-FFF2-40B4-BE49-F238E27FC236}">
                  <a16:creationId xmlns:a16="http://schemas.microsoft.com/office/drawing/2014/main" id="{DFD23488-C4E1-47E5-80DA-A0064B59BF5B}"/>
                </a:ext>
              </a:extLst>
            </p:cNvPr>
            <p:cNvGrpSpPr/>
            <p:nvPr/>
          </p:nvGrpSpPr>
          <p:grpSpPr>
            <a:xfrm>
              <a:off x="4652839" y="3820074"/>
              <a:ext cx="1822144" cy="2150222"/>
              <a:chOff x="1650594" y="3658951"/>
              <a:chExt cx="1822144" cy="2150222"/>
            </a:xfrm>
          </p:grpSpPr>
          <p:sp>
            <p:nvSpPr>
              <p:cNvPr id="40" name="Source">
                <a:extLst>
                  <a:ext uri="{FF2B5EF4-FFF2-40B4-BE49-F238E27FC236}">
                    <a16:creationId xmlns:a16="http://schemas.microsoft.com/office/drawing/2014/main" id="{789CC67C-FB7E-4218-94AC-091931F21F67}"/>
                  </a:ext>
                </a:extLst>
              </p:cNvPr>
              <p:cNvSpPr/>
              <p:nvPr/>
            </p:nvSpPr>
            <p:spPr>
              <a:xfrm>
                <a:off x="2422030" y="3658951"/>
                <a:ext cx="1050708" cy="3048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Sink">
                <a:extLst>
                  <a:ext uri="{FF2B5EF4-FFF2-40B4-BE49-F238E27FC236}">
                    <a16:creationId xmlns:a16="http://schemas.microsoft.com/office/drawing/2014/main" id="{C8A8A75F-BAD2-4852-95CB-036D138AC454}"/>
                  </a:ext>
                </a:extLst>
              </p:cNvPr>
              <p:cNvSpPr/>
              <p:nvPr/>
            </p:nvSpPr>
            <p:spPr>
              <a:xfrm>
                <a:off x="1650594" y="5504373"/>
                <a:ext cx="1319713" cy="304800"/>
              </a:xfrm>
              <a:prstGeom prst="rect">
                <a:avLst/>
              </a:pr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Connector">
                <a:extLst>
                  <a:ext uri="{FF2B5EF4-FFF2-40B4-BE49-F238E27FC236}">
                    <a16:creationId xmlns:a16="http://schemas.microsoft.com/office/drawing/2014/main" id="{C67D294C-C9DD-4F07-A928-560DA983FDE5}"/>
                  </a:ext>
                </a:extLst>
              </p:cNvPr>
              <p:cNvCxnSpPr>
                <a:cxnSpLocks/>
                <a:stCxn id="40" idx="2"/>
                <a:endCxn id="41" idx="0"/>
              </p:cNvCxnSpPr>
              <p:nvPr/>
            </p:nvCxnSpPr>
            <p:spPr>
              <a:xfrm flipH="1">
                <a:off x="2310451" y="3963751"/>
                <a:ext cx="636933" cy="1540622"/>
              </a:xfrm>
              <a:prstGeom prst="straightConnector1">
                <a:avLst/>
              </a:prstGeom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</p:cxnSp>
        </p:grpSp>
        <p:sp>
          <p:nvSpPr>
            <p:cNvPr id="28" name="Old 3 Code">
              <a:extLst>
                <a:ext uri="{FF2B5EF4-FFF2-40B4-BE49-F238E27FC236}">
                  <a16:creationId xmlns:a16="http://schemas.microsoft.com/office/drawing/2014/main" id="{F1DCED32-5AC5-4B5B-B2F1-812AE51271C4}"/>
                </a:ext>
              </a:extLst>
            </p:cNvPr>
            <p:cNvSpPr txBox="1"/>
            <p:nvPr/>
          </p:nvSpPr>
          <p:spPr>
            <a:xfrm>
              <a:off x="3550228" y="3535654"/>
              <a:ext cx="3849624" cy="246529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spAutoFit/>
            </a:bodyPr>
            <a:lstStyle/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solidFill>
                    <a:srgbClr val="06287E"/>
                  </a:solidFill>
                  <a:latin typeface="Consolas" panose="020B0609020204030204" pitchFamily="49" charset="0"/>
                </a:rPr>
                <a:t>getSize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 {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samples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latin typeface="Consolas" panose="020B0609020204030204" pitchFamily="49" charset="0"/>
                </a:rPr>
                <a:t>readInt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min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300" dirty="0">
                  <a:latin typeface="Consolas" panose="020B0609020204030204" pitchFamily="49" charset="0"/>
                </a:rPr>
                <a:t>samples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529200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endParaRPr lang="en-US" altLang="en-US" sz="1300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O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extra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32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total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+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extra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b="1" dirty="0">
                  <a:solidFill>
                    <a:srgbClr val="007020"/>
                  </a:solidFill>
                  <a:latin typeface="Consolas" panose="020B0609020204030204" pitchFamily="49" charset="0"/>
                </a:rPr>
                <a:t>return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total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8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}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malloc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2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*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latin typeface="Consolas" panose="020B0609020204030204" pitchFamily="49" charset="0"/>
                </a:rPr>
                <a:t>getSize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());</a:t>
              </a:r>
              <a:endParaRPr lang="en-US" altLang="en-US" sz="1300" dirty="0">
                <a:latin typeface="Consolas" panose="020B0609020204030204" pitchFamily="49" charset="0"/>
              </a:endParaRPr>
            </a:p>
          </p:txBody>
        </p:sp>
        <p:sp>
          <p:nvSpPr>
            <p:cNvPr id="29" name="Old 3 Alarm">
              <a:extLst>
                <a:ext uri="{FF2B5EF4-FFF2-40B4-BE49-F238E27FC236}">
                  <a16:creationId xmlns:a16="http://schemas.microsoft.com/office/drawing/2014/main" id="{7F1E5B20-223A-4625-BB49-A984FBD153FA}"/>
                </a:ext>
              </a:extLst>
            </p:cNvPr>
            <p:cNvSpPr txBox="1"/>
            <p:nvPr/>
          </p:nvSpPr>
          <p:spPr>
            <a:xfrm>
              <a:off x="6259900" y="5626114"/>
              <a:ext cx="1140056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Alarm(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dirty="0"/>
                <a:t>)</a:t>
              </a:r>
            </a:p>
          </p:txBody>
        </p:sp>
        <p:sp>
          <p:nvSpPr>
            <p:cNvPr id="30" name="Old 3 Flow Resolver">
              <a:extLst>
                <a:ext uri="{FF2B5EF4-FFF2-40B4-BE49-F238E27FC236}">
                  <a16:creationId xmlns:a16="http://schemas.microsoft.com/office/drawing/2014/main" id="{8CD36E86-E8DB-4CEA-A76E-1597B17A5976}"/>
                </a:ext>
              </a:extLst>
            </p:cNvPr>
            <p:cNvSpPr/>
            <p:nvPr/>
          </p:nvSpPr>
          <p:spPr>
            <a:xfrm>
              <a:off x="5017866" y="4128150"/>
              <a:ext cx="2156267" cy="304800"/>
            </a:xfrm>
            <a:prstGeom prst="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ld 3 Negative Feedback">
              <a:extLst>
                <a:ext uri="{FF2B5EF4-FFF2-40B4-BE49-F238E27FC236}">
                  <a16:creationId xmlns:a16="http://schemas.microsoft.com/office/drawing/2014/main" id="{62FBE633-E642-4CFB-BA2F-43E00A6AEE05}"/>
                </a:ext>
              </a:extLst>
            </p:cNvPr>
            <p:cNvSpPr/>
            <p:nvPr/>
          </p:nvSpPr>
          <p:spPr>
            <a:xfrm>
              <a:off x="6578897" y="5257510"/>
              <a:ext cx="5020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</a:rPr>
                <a:t>✔</a:t>
              </a:r>
              <a:endParaRPr lang="en-US" dirty="0"/>
            </a:p>
          </p:txBody>
        </p:sp>
        <p:sp>
          <p:nvSpPr>
            <p:cNvPr id="32" name="Delta Highlight New">
              <a:extLst>
                <a:ext uri="{FF2B5EF4-FFF2-40B4-BE49-F238E27FC236}">
                  <a16:creationId xmlns:a16="http://schemas.microsoft.com/office/drawing/2014/main" id="{4BFB366C-4C77-47C6-A2DF-1DF02D37AAD7}"/>
                </a:ext>
              </a:extLst>
            </p:cNvPr>
            <p:cNvSpPr/>
            <p:nvPr/>
          </p:nvSpPr>
          <p:spPr>
            <a:xfrm>
              <a:off x="7512628" y="4373576"/>
              <a:ext cx="3849624" cy="56178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lIns="182880" tIns="182880" rIns="182880" bIns="182880" rtlCol="0" anchor="ctr"/>
            <a:lstStyle/>
            <a:p>
              <a:pPr algn="r"/>
              <a:r>
                <a:rPr lang="en-US" sz="2000" b="1" dirty="0"/>
                <a:t>+</a:t>
              </a:r>
            </a:p>
            <a:p>
              <a:pPr algn="r"/>
              <a:r>
                <a:rPr lang="en-US" sz="2000" b="1" dirty="0"/>
                <a:t>+</a:t>
              </a:r>
            </a:p>
          </p:txBody>
        </p:sp>
        <p:sp>
          <p:nvSpPr>
            <p:cNvPr id="33" name="New Code">
              <a:extLst>
                <a:ext uri="{FF2B5EF4-FFF2-40B4-BE49-F238E27FC236}">
                  <a16:creationId xmlns:a16="http://schemas.microsoft.com/office/drawing/2014/main" id="{698C7BAE-4395-4863-938A-84F5FC3DE037}"/>
                </a:ext>
              </a:extLst>
            </p:cNvPr>
            <p:cNvSpPr txBox="1"/>
            <p:nvPr/>
          </p:nvSpPr>
          <p:spPr>
            <a:xfrm>
              <a:off x="7512628" y="3530884"/>
              <a:ext cx="3849624" cy="2465290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182880" tIns="91440" rIns="182880" bIns="91440" rtlCol="0">
              <a:spAutoFit/>
            </a:bodyPr>
            <a:lstStyle/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1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solidFill>
                    <a:srgbClr val="06287E"/>
                  </a:solidFill>
                  <a:latin typeface="Consolas" panose="020B0609020204030204" pitchFamily="49" charset="0"/>
                </a:rPr>
                <a:t>getSize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 {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samples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latin typeface="Consolas" panose="020B0609020204030204" pitchFamily="49" charset="0"/>
                </a:rPr>
                <a:t>readInt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min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300" dirty="0">
                  <a:latin typeface="Consolas" panose="020B0609020204030204" pitchFamily="49" charset="0"/>
                </a:rPr>
                <a:t>samples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, 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529200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);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shift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latin typeface="Consolas" panose="020B0609020204030204" pitchFamily="49" charset="0"/>
                </a:rPr>
                <a:t>readInt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5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extra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32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+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shift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dirty="0">
                  <a:solidFill>
                    <a:srgbClr val="902000"/>
                  </a:solidFill>
                  <a:latin typeface="Consolas" panose="020B0609020204030204" pitchFamily="49" charset="0"/>
                </a:rPr>
                <a:t>int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total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=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+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extra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  </a:t>
              </a:r>
              <a:r>
                <a:rPr lang="en-US" altLang="en-US" sz="1300" b="1" dirty="0">
                  <a:solidFill>
                    <a:srgbClr val="007020"/>
                  </a:solidFill>
                  <a:latin typeface="Consolas" panose="020B0609020204030204" pitchFamily="49" charset="0"/>
                </a:rPr>
                <a:t>return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total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8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}</a:t>
              </a:r>
            </a:p>
            <a:p>
              <a:pPr defTabSz="914400" eaLnBrk="0" fontAlgn="base" hangingPunct="0">
                <a:spcBef>
                  <a:spcPct val="30000"/>
                </a:spcBef>
                <a:spcAft>
                  <a:spcPct val="0"/>
                </a:spcAft>
              </a:pP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3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altLang="en-US" sz="13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: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latin typeface="Consolas" panose="020B0609020204030204" pitchFamily="49" charset="0"/>
                </a:rPr>
                <a:t>malloc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altLang="en-US" sz="1300" dirty="0">
                  <a:solidFill>
                    <a:srgbClr val="40A070"/>
                  </a:solidFill>
                  <a:latin typeface="Consolas" panose="020B0609020204030204" pitchFamily="49" charset="0"/>
                </a:rPr>
                <a:t>2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>
                  <a:solidFill>
                    <a:srgbClr val="666666"/>
                  </a:solidFill>
                  <a:latin typeface="Consolas" panose="020B0609020204030204" pitchFamily="49" charset="0"/>
                </a:rPr>
                <a:t>*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altLang="en-US" sz="1300" dirty="0" err="1">
                  <a:latin typeface="Consolas" panose="020B0609020204030204" pitchFamily="49" charset="0"/>
                </a:rPr>
                <a:t>getSize</a:t>
              </a:r>
              <a:r>
                <a:rPr lang="en-US" altLang="en-US" sz="1300" dirty="0">
                  <a:solidFill>
                    <a:srgbClr val="000000"/>
                  </a:solidFill>
                  <a:latin typeface="Consolas" panose="020B0609020204030204" pitchFamily="49" charset="0"/>
                </a:rPr>
                <a:t>());</a:t>
              </a:r>
              <a:endParaRPr lang="en-US" altLang="en-US" sz="1300" dirty="0">
                <a:latin typeface="Consolas" panose="020B0609020204030204" pitchFamily="49" charset="0"/>
              </a:endParaRPr>
            </a:p>
          </p:txBody>
        </p:sp>
        <p:sp>
          <p:nvSpPr>
            <p:cNvPr id="34" name="New Alarm">
              <a:extLst>
                <a:ext uri="{FF2B5EF4-FFF2-40B4-BE49-F238E27FC236}">
                  <a16:creationId xmlns:a16="http://schemas.microsoft.com/office/drawing/2014/main" id="{5E91491B-44E3-4E48-9B1F-C32310703320}"/>
                </a:ext>
              </a:extLst>
            </p:cNvPr>
            <p:cNvSpPr txBox="1"/>
            <p:nvPr/>
          </p:nvSpPr>
          <p:spPr>
            <a:xfrm>
              <a:off x="10219252" y="5626842"/>
              <a:ext cx="1140056" cy="369332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Alarm(</a:t>
              </a:r>
              <a:r>
                <a:rPr lang="en-US" altLang="en-US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dirty="0"/>
                <a:t>)</a:t>
              </a:r>
            </a:p>
          </p:txBody>
        </p:sp>
        <p:grpSp>
          <p:nvGrpSpPr>
            <p:cNvPr id="35" name="New Flow 2">
              <a:extLst>
                <a:ext uri="{FF2B5EF4-FFF2-40B4-BE49-F238E27FC236}">
                  <a16:creationId xmlns:a16="http://schemas.microsoft.com/office/drawing/2014/main" id="{5D661071-A7D6-4473-885E-933E0D40DB9A}"/>
                </a:ext>
              </a:extLst>
            </p:cNvPr>
            <p:cNvGrpSpPr/>
            <p:nvPr/>
          </p:nvGrpSpPr>
          <p:grpSpPr>
            <a:xfrm>
              <a:off x="8631936" y="4350478"/>
              <a:ext cx="1668742" cy="1623602"/>
              <a:chOff x="8631936" y="4350478"/>
              <a:chExt cx="1668742" cy="1623602"/>
            </a:xfrm>
          </p:grpSpPr>
          <p:sp>
            <p:nvSpPr>
              <p:cNvPr id="37" name="Source">
                <a:extLst>
                  <a:ext uri="{FF2B5EF4-FFF2-40B4-BE49-F238E27FC236}">
                    <a16:creationId xmlns:a16="http://schemas.microsoft.com/office/drawing/2014/main" id="{CFB4736D-6FDC-4AE2-A4A8-78A451E77419}"/>
                  </a:ext>
                </a:extLst>
              </p:cNvPr>
              <p:cNvSpPr/>
              <p:nvPr/>
            </p:nvSpPr>
            <p:spPr>
              <a:xfrm>
                <a:off x="9143772" y="4350478"/>
                <a:ext cx="1156906" cy="301752"/>
              </a:xfrm>
              <a:prstGeom prst="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Connector">
                <a:extLst>
                  <a:ext uri="{FF2B5EF4-FFF2-40B4-BE49-F238E27FC236}">
                    <a16:creationId xmlns:a16="http://schemas.microsoft.com/office/drawing/2014/main" id="{6701E714-56D7-4C9F-9272-3411CFB2A132}"/>
                  </a:ext>
                </a:extLst>
              </p:cNvPr>
              <p:cNvCxnSpPr>
                <a:cxnSpLocks/>
                <a:stCxn id="37" idx="2"/>
              </p:cNvCxnSpPr>
              <p:nvPr/>
            </p:nvCxnSpPr>
            <p:spPr>
              <a:xfrm flipH="1">
                <a:off x="9288053" y="4652230"/>
                <a:ext cx="434172" cy="1013266"/>
              </a:xfrm>
              <a:prstGeom prst="straightConnector1">
                <a:avLst/>
              </a:prstGeom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</p:cxnSp>
          <p:sp>
            <p:nvSpPr>
              <p:cNvPr id="39" name="Sink">
                <a:extLst>
                  <a:ext uri="{FF2B5EF4-FFF2-40B4-BE49-F238E27FC236}">
                    <a16:creationId xmlns:a16="http://schemas.microsoft.com/office/drawing/2014/main" id="{7A091621-9548-4F15-B52F-775EB5B600AD}"/>
                  </a:ext>
                </a:extLst>
              </p:cNvPr>
              <p:cNvSpPr/>
              <p:nvPr/>
            </p:nvSpPr>
            <p:spPr>
              <a:xfrm>
                <a:off x="8631936" y="5669280"/>
                <a:ext cx="1319713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6" name="Jolly Roger">
              <a:extLst>
                <a:ext uri="{FF2B5EF4-FFF2-40B4-BE49-F238E27FC236}">
                  <a16:creationId xmlns:a16="http://schemas.microsoft.com/office/drawing/2014/main" id="{BB497A10-E6E8-4174-BD66-89DAF546D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6400" y="5245616"/>
              <a:ext cx="365760" cy="365760"/>
            </a:xfrm>
            <a:prstGeom prst="rect">
              <a:avLst/>
            </a:prstGeom>
          </p:spPr>
        </p:pic>
      </p:grpSp>
      <p:sp>
        <p:nvSpPr>
          <p:cNvPr id="43" name="Common Derivation Label">
            <a:extLst>
              <a:ext uri="{FF2B5EF4-FFF2-40B4-BE49-F238E27FC236}">
                <a16:creationId xmlns:a16="http://schemas.microsoft.com/office/drawing/2014/main" id="{19336063-F860-4B60-85BE-0A7F8FD7958F}"/>
              </a:ext>
            </a:extLst>
          </p:cNvPr>
          <p:cNvSpPr txBox="1"/>
          <p:nvPr/>
        </p:nvSpPr>
        <p:spPr>
          <a:xfrm>
            <a:off x="2077690" y="3081528"/>
            <a:ext cx="3959352" cy="3273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noAutofit/>
          </a:bodyPr>
          <a:lstStyle/>
          <a:p>
            <a:pPr algn="r"/>
            <a:r>
              <a:rPr lang="en-US" b="1" dirty="0">
                <a:solidFill>
                  <a:srgbClr val="00B050"/>
                </a:solidFill>
              </a:rPr>
              <a:t>Common</a:t>
            </a:r>
            <a:r>
              <a:rPr lang="en-US" dirty="0">
                <a:solidFill>
                  <a:srgbClr val="00B050"/>
                </a:solidFill>
              </a:rPr>
              <a:t> to both versions</a:t>
            </a:r>
          </a:p>
        </p:txBody>
      </p:sp>
      <p:grpSp>
        <p:nvGrpSpPr>
          <p:cNvPr id="44" name="Common Derivation">
            <a:extLst>
              <a:ext uri="{FF2B5EF4-FFF2-40B4-BE49-F238E27FC236}">
                <a16:creationId xmlns:a16="http://schemas.microsoft.com/office/drawing/2014/main" id="{FB0CC2FF-965E-4E20-8685-F762FE643850}"/>
              </a:ext>
            </a:extLst>
          </p:cNvPr>
          <p:cNvGrpSpPr/>
          <p:nvPr/>
        </p:nvGrpSpPr>
        <p:grpSpPr>
          <a:xfrm>
            <a:off x="2338733" y="3264854"/>
            <a:ext cx="3452315" cy="2905312"/>
            <a:chOff x="756211" y="3100260"/>
            <a:chExt cx="3452315" cy="2905312"/>
          </a:xfrm>
        </p:grpSpPr>
        <p:sp>
          <p:nvSpPr>
            <p:cNvPr id="45" name="E_N2_N3">
              <a:extLst>
                <a:ext uri="{FF2B5EF4-FFF2-40B4-BE49-F238E27FC236}">
                  <a16:creationId xmlns:a16="http://schemas.microsoft.com/office/drawing/2014/main" id="{722EDE7E-619F-4FF6-BD27-7660588A26D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3100260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46" name="P_N2_N3">
              <a:extLst>
                <a:ext uri="{FF2B5EF4-FFF2-40B4-BE49-F238E27FC236}">
                  <a16:creationId xmlns:a16="http://schemas.microsoft.com/office/drawing/2014/main" id="{14EB2756-73C8-41B2-B9BA-B11C63E6FA3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47" name="E_N3_N6">
              <a:extLst>
                <a:ext uri="{FF2B5EF4-FFF2-40B4-BE49-F238E27FC236}">
                  <a16:creationId xmlns:a16="http://schemas.microsoft.com/office/drawing/2014/main" id="{85487F71-E749-45F5-959F-3054F84F6305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48" name="P_N2_N6">
              <a:extLst>
                <a:ext uri="{FF2B5EF4-FFF2-40B4-BE49-F238E27FC236}">
                  <a16:creationId xmlns:a16="http://schemas.microsoft.com/office/drawing/2014/main" id="{94624AF8-3AFC-4400-827F-61DB27B76C1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49" name="E_N6_N7">
              <a:extLst>
                <a:ext uri="{FF2B5EF4-FFF2-40B4-BE49-F238E27FC236}">
                  <a16:creationId xmlns:a16="http://schemas.microsoft.com/office/drawing/2014/main" id="{B4CBD079-F7F1-435E-95F9-076421C2C07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50" name="P_N2_N7">
              <a:extLst>
                <a:ext uri="{FF2B5EF4-FFF2-40B4-BE49-F238E27FC236}">
                  <a16:creationId xmlns:a16="http://schemas.microsoft.com/office/drawing/2014/main" id="{5C3AC764-43BA-4C7D-A887-D2E031F627E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51" name="E_N7_N9">
              <a:extLst>
                <a:ext uri="{FF2B5EF4-FFF2-40B4-BE49-F238E27FC236}">
                  <a16:creationId xmlns:a16="http://schemas.microsoft.com/office/drawing/2014/main" id="{411954D5-EA86-49EF-AE79-9F85C2FA3C7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52" name="P_N2_N9">
              <a:extLst>
                <a:ext uri="{FF2B5EF4-FFF2-40B4-BE49-F238E27FC236}">
                  <a16:creationId xmlns:a16="http://schemas.microsoft.com/office/drawing/2014/main" id="{FC2F70E4-472C-4BF4-82A6-833B340D69A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6211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53" name="Src_N2">
              <a:extLst>
                <a:ext uri="{FF2B5EF4-FFF2-40B4-BE49-F238E27FC236}">
                  <a16:creationId xmlns:a16="http://schemas.microsoft.com/office/drawing/2014/main" id="{585EEE56-ED91-4BB4-A765-3385C7EBDFD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err="1"/>
                <a:t>Src</a:t>
              </a:r>
              <a:r>
                <a:rPr lang="en-US" sz="1200" dirty="0"/>
                <a:t>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2</a:t>
              </a:r>
              <a:r>
                <a:rPr lang="en-US" sz="1200" dirty="0"/>
                <a:t>)</a:t>
              </a:r>
            </a:p>
          </p:txBody>
        </p:sp>
        <p:sp>
          <p:nvSpPr>
            <p:cNvPr id="54" name="Sink_N9">
              <a:extLst>
                <a:ext uri="{FF2B5EF4-FFF2-40B4-BE49-F238E27FC236}">
                  <a16:creationId xmlns:a16="http://schemas.microsoft.com/office/drawing/2014/main" id="{CD0C2D5A-4287-45AA-8FF6-0EDDFC5C3F9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36976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Sink(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55" name="Alarm_N9">
              <a:extLst>
                <a:ext uri="{FF2B5EF4-FFF2-40B4-BE49-F238E27FC236}">
                  <a16:creationId xmlns:a16="http://schemas.microsoft.com/office/drawing/2014/main" id="{4C2B0A29-913B-4D8F-9930-DB7E8ED1936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993392" y="5694678"/>
              <a:ext cx="971550" cy="31089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Alarm(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56" name="E23_P23">
              <a:extLst>
                <a:ext uri="{FF2B5EF4-FFF2-40B4-BE49-F238E27FC236}">
                  <a16:creationId xmlns:a16="http://schemas.microsoft.com/office/drawing/2014/main" id="{5D76D5A0-83D4-4DEB-8385-B134F052C5B3}"/>
                </a:ext>
              </a:extLst>
            </p:cNvPr>
            <p:cNvCxnSpPr>
              <a:stCxn id="45" idx="2"/>
              <a:endCxn id="46" idx="0"/>
            </p:cNvCxnSpPr>
            <p:nvPr/>
          </p:nvCxnSpPr>
          <p:spPr>
            <a:xfrm>
              <a:off x="1241986" y="3411154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23_P26">
              <a:extLst>
                <a:ext uri="{FF2B5EF4-FFF2-40B4-BE49-F238E27FC236}">
                  <a16:creationId xmlns:a16="http://schemas.microsoft.com/office/drawing/2014/main" id="{DB940EC6-71C8-4829-A94E-178683A87B35}"/>
                </a:ext>
              </a:extLst>
            </p:cNvPr>
            <p:cNvCxnSpPr>
              <a:cxnSpLocks/>
              <a:stCxn id="46" idx="2"/>
              <a:endCxn id="48" idx="0"/>
            </p:cNvCxnSpPr>
            <p:nvPr/>
          </p:nvCxnSpPr>
          <p:spPr>
            <a:xfrm>
              <a:off x="1241986" y="3930038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36_P26">
              <a:extLst>
                <a:ext uri="{FF2B5EF4-FFF2-40B4-BE49-F238E27FC236}">
                  <a16:creationId xmlns:a16="http://schemas.microsoft.com/office/drawing/2014/main" id="{55FBC451-0C2A-4823-82A5-6B0C91DD52CE}"/>
                </a:ext>
              </a:extLst>
            </p:cNvPr>
            <p:cNvCxnSpPr>
              <a:cxnSpLocks/>
              <a:stCxn id="47" idx="2"/>
              <a:endCxn id="48" idx="0"/>
            </p:cNvCxnSpPr>
            <p:nvPr/>
          </p:nvCxnSpPr>
          <p:spPr>
            <a:xfrm flipH="1">
              <a:off x="1241986" y="3930038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26_P27">
              <a:extLst>
                <a:ext uri="{FF2B5EF4-FFF2-40B4-BE49-F238E27FC236}">
                  <a16:creationId xmlns:a16="http://schemas.microsoft.com/office/drawing/2014/main" id="{B24DAA90-843C-4B9F-AE35-14B84DFCDE8A}"/>
                </a:ext>
              </a:extLst>
            </p:cNvPr>
            <p:cNvCxnSpPr>
              <a:cxnSpLocks/>
              <a:stCxn id="48" idx="2"/>
              <a:endCxn id="50" idx="0"/>
            </p:cNvCxnSpPr>
            <p:nvPr/>
          </p:nvCxnSpPr>
          <p:spPr>
            <a:xfrm>
              <a:off x="1241986" y="4448922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67_P27">
              <a:extLst>
                <a:ext uri="{FF2B5EF4-FFF2-40B4-BE49-F238E27FC236}">
                  <a16:creationId xmlns:a16="http://schemas.microsoft.com/office/drawing/2014/main" id="{0DCCAC3F-8043-4CCF-8E02-7BF757B16140}"/>
                </a:ext>
              </a:extLst>
            </p:cNvPr>
            <p:cNvCxnSpPr>
              <a:cxnSpLocks/>
              <a:stCxn id="49" idx="2"/>
              <a:endCxn id="50" idx="0"/>
            </p:cNvCxnSpPr>
            <p:nvPr/>
          </p:nvCxnSpPr>
          <p:spPr>
            <a:xfrm flipH="1">
              <a:off x="1241986" y="4448922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27_P29">
              <a:extLst>
                <a:ext uri="{FF2B5EF4-FFF2-40B4-BE49-F238E27FC236}">
                  <a16:creationId xmlns:a16="http://schemas.microsoft.com/office/drawing/2014/main" id="{F9A15876-21D9-4FF6-84E1-E14221E0528A}"/>
                </a:ext>
              </a:extLst>
            </p:cNvPr>
            <p:cNvCxnSpPr>
              <a:cxnSpLocks/>
              <a:stCxn id="50" idx="2"/>
              <a:endCxn id="52" idx="0"/>
            </p:cNvCxnSpPr>
            <p:nvPr/>
          </p:nvCxnSpPr>
          <p:spPr>
            <a:xfrm>
              <a:off x="1241986" y="4967806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79_P29">
              <a:extLst>
                <a:ext uri="{FF2B5EF4-FFF2-40B4-BE49-F238E27FC236}">
                  <a16:creationId xmlns:a16="http://schemas.microsoft.com/office/drawing/2014/main" id="{1B270120-9B9B-4B11-BA60-08571FAF6E30}"/>
                </a:ext>
              </a:extLst>
            </p:cNvPr>
            <p:cNvCxnSpPr>
              <a:cxnSpLocks/>
              <a:stCxn id="51" idx="2"/>
              <a:endCxn id="52" idx="0"/>
            </p:cNvCxnSpPr>
            <p:nvPr/>
          </p:nvCxnSpPr>
          <p:spPr>
            <a:xfrm flipH="1">
              <a:off x="1241986" y="4967806"/>
              <a:ext cx="1237181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P29_A9">
              <a:extLst>
                <a:ext uri="{FF2B5EF4-FFF2-40B4-BE49-F238E27FC236}">
                  <a16:creationId xmlns:a16="http://schemas.microsoft.com/office/drawing/2014/main" id="{41D557D8-62E4-46DD-9B4F-AC6EB798F09A}"/>
                </a:ext>
              </a:extLst>
            </p:cNvPr>
            <p:cNvCxnSpPr>
              <a:cxnSpLocks/>
              <a:stCxn id="52" idx="2"/>
              <a:endCxn id="55" idx="0"/>
            </p:cNvCxnSpPr>
            <p:nvPr/>
          </p:nvCxnSpPr>
          <p:spPr>
            <a:xfrm>
              <a:off x="1241986" y="5486690"/>
              <a:ext cx="1237181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rc2_A9">
              <a:extLst>
                <a:ext uri="{FF2B5EF4-FFF2-40B4-BE49-F238E27FC236}">
                  <a16:creationId xmlns:a16="http://schemas.microsoft.com/office/drawing/2014/main" id="{AE11097D-EB4E-4420-B335-D32C8EC3DE6A}"/>
                </a:ext>
              </a:extLst>
            </p:cNvPr>
            <p:cNvCxnSpPr>
              <a:cxnSpLocks/>
              <a:stCxn id="53" idx="2"/>
              <a:endCxn id="55" idx="0"/>
            </p:cNvCxnSpPr>
            <p:nvPr/>
          </p:nvCxnSpPr>
          <p:spPr>
            <a:xfrm>
              <a:off x="2479167" y="5486690"/>
              <a:ext cx="0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ink9_A9">
              <a:extLst>
                <a:ext uri="{FF2B5EF4-FFF2-40B4-BE49-F238E27FC236}">
                  <a16:creationId xmlns:a16="http://schemas.microsoft.com/office/drawing/2014/main" id="{E06E7E8E-8E40-4A78-B506-4A1E6674D1C3}"/>
                </a:ext>
              </a:extLst>
            </p:cNvPr>
            <p:cNvCxnSpPr>
              <a:cxnSpLocks/>
              <a:stCxn id="54" idx="2"/>
              <a:endCxn id="55" idx="0"/>
            </p:cNvCxnSpPr>
            <p:nvPr/>
          </p:nvCxnSpPr>
          <p:spPr>
            <a:xfrm flipH="1">
              <a:off x="2479167" y="5486690"/>
              <a:ext cx="1243584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New Derivation Label">
            <a:extLst>
              <a:ext uri="{FF2B5EF4-FFF2-40B4-BE49-F238E27FC236}">
                <a16:creationId xmlns:a16="http://schemas.microsoft.com/office/drawing/2014/main" id="{3B8654CD-3600-4092-8B26-D2B1975EE242}"/>
              </a:ext>
            </a:extLst>
          </p:cNvPr>
          <p:cNvSpPr txBox="1"/>
          <p:nvPr/>
        </p:nvSpPr>
        <p:spPr>
          <a:xfrm>
            <a:off x="6149721" y="3081528"/>
            <a:ext cx="3959352" cy="32735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82880" tIns="91440" rIns="182880" bIns="91440" rtlCol="0">
            <a:noAutofit/>
          </a:bodyPr>
          <a:lstStyle/>
          <a:p>
            <a:pPr algn="r"/>
            <a:r>
              <a:rPr lang="en-US" b="1" dirty="0">
                <a:solidFill>
                  <a:srgbClr val="C00000"/>
                </a:solidFill>
              </a:rPr>
              <a:t>Unique</a:t>
            </a:r>
            <a:r>
              <a:rPr lang="en-US" dirty="0">
                <a:solidFill>
                  <a:srgbClr val="C00000"/>
                </a:solidFill>
              </a:rPr>
              <a:t> to new version</a:t>
            </a:r>
          </a:p>
        </p:txBody>
      </p:sp>
      <p:grpSp>
        <p:nvGrpSpPr>
          <p:cNvPr id="67" name="New Derivation">
            <a:extLst>
              <a:ext uri="{FF2B5EF4-FFF2-40B4-BE49-F238E27FC236}">
                <a16:creationId xmlns:a16="http://schemas.microsoft.com/office/drawing/2014/main" id="{CBCF2F5B-F776-4764-A4B3-4D8A2EB3556A}"/>
              </a:ext>
            </a:extLst>
          </p:cNvPr>
          <p:cNvGrpSpPr/>
          <p:nvPr/>
        </p:nvGrpSpPr>
        <p:grpSpPr>
          <a:xfrm>
            <a:off x="6405526" y="3274379"/>
            <a:ext cx="3447743" cy="2905312"/>
            <a:chOff x="4756711" y="3100260"/>
            <a:chExt cx="3447743" cy="2905312"/>
          </a:xfrm>
        </p:grpSpPr>
        <p:sp>
          <p:nvSpPr>
            <p:cNvPr id="68" name="E_N4_N5">
              <a:extLst>
                <a:ext uri="{FF2B5EF4-FFF2-40B4-BE49-F238E27FC236}">
                  <a16:creationId xmlns:a16="http://schemas.microsoft.com/office/drawing/2014/main" id="{219C8F35-BDFB-479D-B09E-8EBDEAD022E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56711" y="3100260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5</a:t>
              </a:r>
              <a:r>
                <a:rPr lang="en-US" sz="1200" dirty="0"/>
                <a:t>)</a:t>
              </a:r>
            </a:p>
          </p:txBody>
        </p:sp>
        <p:sp>
          <p:nvSpPr>
            <p:cNvPr id="69" name="P_N4_N5">
              <a:extLst>
                <a:ext uri="{FF2B5EF4-FFF2-40B4-BE49-F238E27FC236}">
                  <a16:creationId xmlns:a16="http://schemas.microsoft.com/office/drawing/2014/main" id="{A74FED2D-7AC5-485A-A75C-B7728FAA3AEA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56711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)</a:t>
              </a:r>
            </a:p>
          </p:txBody>
        </p:sp>
        <p:sp>
          <p:nvSpPr>
            <p:cNvPr id="70" name="E_N3_N6">
              <a:extLst>
                <a:ext uri="{FF2B5EF4-FFF2-40B4-BE49-F238E27FC236}">
                  <a16:creationId xmlns:a16="http://schemas.microsoft.com/office/drawing/2014/main" id="{7105ACBD-8789-4561-B189-EC9EDB07A00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98464" y="3619144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3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71" name="P_N4_N6">
              <a:extLst>
                <a:ext uri="{FF2B5EF4-FFF2-40B4-BE49-F238E27FC236}">
                  <a16:creationId xmlns:a16="http://schemas.microsoft.com/office/drawing/2014/main" id="{6B0A6C2C-D25E-4259-85B6-2355EB568AF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56711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)</a:t>
              </a:r>
            </a:p>
          </p:txBody>
        </p:sp>
        <p:sp>
          <p:nvSpPr>
            <p:cNvPr id="72" name="E_N6_N7">
              <a:extLst>
                <a:ext uri="{FF2B5EF4-FFF2-40B4-BE49-F238E27FC236}">
                  <a16:creationId xmlns:a16="http://schemas.microsoft.com/office/drawing/2014/main" id="{618DD23B-0208-4289-866E-E81A2B7CC8F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98464" y="4138028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6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73" name="P_N4_N7">
              <a:extLst>
                <a:ext uri="{FF2B5EF4-FFF2-40B4-BE49-F238E27FC236}">
                  <a16:creationId xmlns:a16="http://schemas.microsoft.com/office/drawing/2014/main" id="{EB0C5338-1E37-4640-BAFB-D0F5D11A987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56711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)</a:t>
              </a:r>
            </a:p>
          </p:txBody>
        </p:sp>
        <p:sp>
          <p:nvSpPr>
            <p:cNvPr id="74" name="E_N7_N9">
              <a:extLst>
                <a:ext uri="{FF2B5EF4-FFF2-40B4-BE49-F238E27FC236}">
                  <a16:creationId xmlns:a16="http://schemas.microsoft.com/office/drawing/2014/main" id="{F10CADB8-D93B-4C6E-8C54-69800CE54E4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98464" y="4656912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edge(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7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5" name="P_N4_N9">
              <a:extLst>
                <a:ext uri="{FF2B5EF4-FFF2-40B4-BE49-F238E27FC236}">
                  <a16:creationId xmlns:a16="http://schemas.microsoft.com/office/drawing/2014/main" id="{4AE38F37-57B4-4D1D-9149-ABD5312A329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56711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path(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, 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i="1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6" name="Src_N4">
              <a:extLst>
                <a:ext uri="{FF2B5EF4-FFF2-40B4-BE49-F238E27FC236}">
                  <a16:creationId xmlns:a16="http://schemas.microsoft.com/office/drawing/2014/main" id="{24BB86D1-D926-489F-990D-585E5496806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98464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 err="1"/>
                <a:t>Src</a:t>
              </a:r>
              <a:r>
                <a:rPr lang="en-US" sz="1200" dirty="0"/>
                <a:t>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4</a:t>
              </a:r>
              <a:r>
                <a:rPr lang="en-US" sz="1200" dirty="0"/>
                <a:t>)</a:t>
              </a:r>
            </a:p>
          </p:txBody>
        </p:sp>
        <p:sp>
          <p:nvSpPr>
            <p:cNvPr id="77" name="Sink_N9">
              <a:extLst>
                <a:ext uri="{FF2B5EF4-FFF2-40B4-BE49-F238E27FC236}">
                  <a16:creationId xmlns:a16="http://schemas.microsoft.com/office/drawing/2014/main" id="{4AA2669B-91D1-4E41-8500-FC46E04F6DB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232904" y="5175796"/>
              <a:ext cx="971550" cy="31089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Sink(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sp>
          <p:nvSpPr>
            <p:cNvPr id="78" name="Alarm_N9">
              <a:extLst>
                <a:ext uri="{FF2B5EF4-FFF2-40B4-BE49-F238E27FC236}">
                  <a16:creationId xmlns:a16="http://schemas.microsoft.com/office/drawing/2014/main" id="{A4B366E5-BDAF-4456-A8AF-823000B5D2B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98464" y="5694678"/>
              <a:ext cx="971550" cy="310894"/>
            </a:xfrm>
            <a:prstGeom prst="rect">
              <a:avLst/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sz="1200" dirty="0"/>
                <a:t>Alarm(</a:t>
              </a:r>
              <a:r>
                <a:rPr lang="en-US" altLang="en-US" sz="1200" i="1" dirty="0">
                  <a:solidFill>
                    <a:srgbClr val="60A0B0"/>
                  </a:solidFill>
                  <a:latin typeface="Consolas" panose="020B0609020204030204" pitchFamily="49" charset="0"/>
                </a:rPr>
                <a:t>N</a:t>
              </a:r>
              <a:r>
                <a:rPr lang="en-US" altLang="en-US" sz="1200" baseline="-25000" dirty="0">
                  <a:solidFill>
                    <a:srgbClr val="60A0B0"/>
                  </a:solidFill>
                  <a:latin typeface="Consolas" panose="020B0609020204030204" pitchFamily="49" charset="0"/>
                </a:rPr>
                <a:t>9</a:t>
              </a:r>
              <a:r>
                <a:rPr lang="en-US" sz="1200" dirty="0"/>
                <a:t>)</a:t>
              </a:r>
            </a:p>
          </p:txBody>
        </p:sp>
        <p:cxnSp>
          <p:nvCxnSpPr>
            <p:cNvPr id="79" name="E43_P43">
              <a:extLst>
                <a:ext uri="{FF2B5EF4-FFF2-40B4-BE49-F238E27FC236}">
                  <a16:creationId xmlns:a16="http://schemas.microsoft.com/office/drawing/2014/main" id="{561186C0-FAAD-480C-81B9-E595B92F11A9}"/>
                </a:ext>
              </a:extLst>
            </p:cNvPr>
            <p:cNvCxnSpPr>
              <a:stCxn id="68" idx="2"/>
              <a:endCxn id="69" idx="0"/>
            </p:cNvCxnSpPr>
            <p:nvPr/>
          </p:nvCxnSpPr>
          <p:spPr>
            <a:xfrm>
              <a:off x="5242486" y="3411154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P43_P46">
              <a:extLst>
                <a:ext uri="{FF2B5EF4-FFF2-40B4-BE49-F238E27FC236}">
                  <a16:creationId xmlns:a16="http://schemas.microsoft.com/office/drawing/2014/main" id="{78C78D2D-122A-462A-AED4-FD9AC23ACC60}"/>
                </a:ext>
              </a:extLst>
            </p:cNvPr>
            <p:cNvCxnSpPr>
              <a:cxnSpLocks/>
              <a:stCxn id="69" idx="2"/>
              <a:endCxn id="71" idx="0"/>
            </p:cNvCxnSpPr>
            <p:nvPr/>
          </p:nvCxnSpPr>
          <p:spPr>
            <a:xfrm>
              <a:off x="5242486" y="3930038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36_P46">
              <a:extLst>
                <a:ext uri="{FF2B5EF4-FFF2-40B4-BE49-F238E27FC236}">
                  <a16:creationId xmlns:a16="http://schemas.microsoft.com/office/drawing/2014/main" id="{AA51223E-E196-4F1C-9CCC-DFAD92AC971B}"/>
                </a:ext>
              </a:extLst>
            </p:cNvPr>
            <p:cNvCxnSpPr>
              <a:cxnSpLocks/>
              <a:stCxn id="70" idx="2"/>
              <a:endCxn id="71" idx="0"/>
            </p:cNvCxnSpPr>
            <p:nvPr/>
          </p:nvCxnSpPr>
          <p:spPr>
            <a:xfrm flipH="1">
              <a:off x="5242486" y="3930038"/>
              <a:ext cx="1241753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P46_P47">
              <a:extLst>
                <a:ext uri="{FF2B5EF4-FFF2-40B4-BE49-F238E27FC236}">
                  <a16:creationId xmlns:a16="http://schemas.microsoft.com/office/drawing/2014/main" id="{8D9D4D45-4572-482B-A4E7-7922F48CE878}"/>
                </a:ext>
              </a:extLst>
            </p:cNvPr>
            <p:cNvCxnSpPr>
              <a:cxnSpLocks/>
              <a:stCxn id="71" idx="2"/>
              <a:endCxn id="73" idx="0"/>
            </p:cNvCxnSpPr>
            <p:nvPr/>
          </p:nvCxnSpPr>
          <p:spPr>
            <a:xfrm>
              <a:off x="5242486" y="4448922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67_P47">
              <a:extLst>
                <a:ext uri="{FF2B5EF4-FFF2-40B4-BE49-F238E27FC236}">
                  <a16:creationId xmlns:a16="http://schemas.microsoft.com/office/drawing/2014/main" id="{10725EEA-E68A-455A-9540-8DE32F746E37}"/>
                </a:ext>
              </a:extLst>
            </p:cNvPr>
            <p:cNvCxnSpPr>
              <a:cxnSpLocks/>
              <a:stCxn id="72" idx="2"/>
              <a:endCxn id="73" idx="0"/>
            </p:cNvCxnSpPr>
            <p:nvPr/>
          </p:nvCxnSpPr>
          <p:spPr>
            <a:xfrm flipH="1">
              <a:off x="5242486" y="4448922"/>
              <a:ext cx="1241753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P47_P49">
              <a:extLst>
                <a:ext uri="{FF2B5EF4-FFF2-40B4-BE49-F238E27FC236}">
                  <a16:creationId xmlns:a16="http://schemas.microsoft.com/office/drawing/2014/main" id="{7E6B542D-509D-4912-9B9B-A37D4C843226}"/>
                </a:ext>
              </a:extLst>
            </p:cNvPr>
            <p:cNvCxnSpPr>
              <a:cxnSpLocks/>
              <a:stCxn id="73" idx="2"/>
              <a:endCxn id="75" idx="0"/>
            </p:cNvCxnSpPr>
            <p:nvPr/>
          </p:nvCxnSpPr>
          <p:spPr>
            <a:xfrm>
              <a:off x="5242486" y="4967806"/>
              <a:ext cx="0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79_P49">
              <a:extLst>
                <a:ext uri="{FF2B5EF4-FFF2-40B4-BE49-F238E27FC236}">
                  <a16:creationId xmlns:a16="http://schemas.microsoft.com/office/drawing/2014/main" id="{04208F0B-4DFF-4A84-99EA-D2643204AAD3}"/>
                </a:ext>
              </a:extLst>
            </p:cNvPr>
            <p:cNvCxnSpPr>
              <a:cxnSpLocks/>
              <a:stCxn id="74" idx="2"/>
              <a:endCxn id="75" idx="0"/>
            </p:cNvCxnSpPr>
            <p:nvPr/>
          </p:nvCxnSpPr>
          <p:spPr>
            <a:xfrm flipH="1">
              <a:off x="5242486" y="4967806"/>
              <a:ext cx="1241753" cy="2079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49_A9">
              <a:extLst>
                <a:ext uri="{FF2B5EF4-FFF2-40B4-BE49-F238E27FC236}">
                  <a16:creationId xmlns:a16="http://schemas.microsoft.com/office/drawing/2014/main" id="{6084D384-6190-4480-BD13-9ADC39545E03}"/>
                </a:ext>
              </a:extLst>
            </p:cNvPr>
            <p:cNvCxnSpPr>
              <a:cxnSpLocks/>
              <a:stCxn id="75" idx="2"/>
              <a:endCxn id="78" idx="0"/>
            </p:cNvCxnSpPr>
            <p:nvPr/>
          </p:nvCxnSpPr>
          <p:spPr>
            <a:xfrm>
              <a:off x="5242486" y="5486690"/>
              <a:ext cx="1241753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rc4_A9">
              <a:extLst>
                <a:ext uri="{FF2B5EF4-FFF2-40B4-BE49-F238E27FC236}">
                  <a16:creationId xmlns:a16="http://schemas.microsoft.com/office/drawing/2014/main" id="{DEC62109-B410-4648-AB6D-E484C79E54D4}"/>
                </a:ext>
              </a:extLst>
            </p:cNvPr>
            <p:cNvCxnSpPr>
              <a:cxnSpLocks/>
              <a:stCxn id="76" idx="2"/>
              <a:endCxn id="78" idx="0"/>
            </p:cNvCxnSpPr>
            <p:nvPr/>
          </p:nvCxnSpPr>
          <p:spPr>
            <a:xfrm>
              <a:off x="6484239" y="5486690"/>
              <a:ext cx="0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ink9_A9">
              <a:extLst>
                <a:ext uri="{FF2B5EF4-FFF2-40B4-BE49-F238E27FC236}">
                  <a16:creationId xmlns:a16="http://schemas.microsoft.com/office/drawing/2014/main" id="{19B6BFFE-2420-4984-911F-9559ACDA5015}"/>
                </a:ext>
              </a:extLst>
            </p:cNvPr>
            <p:cNvCxnSpPr>
              <a:cxnSpLocks/>
              <a:stCxn id="77" idx="2"/>
              <a:endCxn id="78" idx="0"/>
            </p:cNvCxnSpPr>
            <p:nvPr/>
          </p:nvCxnSpPr>
          <p:spPr>
            <a:xfrm flipH="1">
              <a:off x="6484239" y="5486690"/>
              <a:ext cx="1234440" cy="2079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Solution">
            <a:extLst>
              <a:ext uri="{FF2B5EF4-FFF2-40B4-BE49-F238E27FC236}">
                <a16:creationId xmlns:a16="http://schemas.microsoft.com/office/drawing/2014/main" id="{FBA696C1-CF08-4E43-B688-45D79282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688" y="1825625"/>
            <a:ext cx="8028432" cy="10424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anchor="ctr"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Solution:</a:t>
            </a:r>
            <a:r>
              <a:rPr lang="en-US" dirty="0"/>
              <a:t> Consider full </a:t>
            </a:r>
            <a:r>
              <a:rPr lang="en-US" b="1" i="1" dirty="0"/>
              <a:t>“alarm provenance”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Solution:</a:t>
            </a:r>
            <a:r>
              <a:rPr lang="en-US" dirty="0"/>
              <a:t> Prioritize  alarms with new derivation trees</a:t>
            </a:r>
          </a:p>
        </p:txBody>
      </p:sp>
    </p:spTree>
    <p:extLst>
      <p:ext uri="{BB962C8B-B14F-4D97-AF65-F5344CB8AC3E}">
        <p14:creationId xmlns:p14="http://schemas.microsoft.com/office/powerpoint/2010/main" val="1693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11159 -0.4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6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43" grpId="0" animBg="1"/>
      <p:bldP spid="66" grpId="0" animBg="1"/>
      <p:bldP spid="9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EDC935CE-A16A-4A86-A2CA-10BF215D9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EC07E-C14A-4E39-96E1-70798E95AE85}" type="slidenum">
              <a:rPr lang="en-US" smtClean="0"/>
              <a:t>9</a:t>
            </a:fld>
            <a:endParaRPr lang="en-US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FDFE21F-7C17-431B-A594-2647459A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Contributions</a:t>
            </a:r>
          </a:p>
        </p:txBody>
      </p:sp>
      <p:sp>
        <p:nvSpPr>
          <p:cNvPr id="6" name="Solution">
            <a:extLst>
              <a:ext uri="{FF2B5EF4-FFF2-40B4-BE49-F238E27FC236}">
                <a16:creationId xmlns:a16="http://schemas.microsoft.com/office/drawing/2014/main" id="{F11A11BF-1BFA-4E86-9C31-D3059044ED35}"/>
              </a:ext>
            </a:extLst>
          </p:cNvPr>
          <p:cNvSpPr txBox="1">
            <a:spLocks/>
          </p:cNvSpPr>
          <p:nvPr/>
        </p:nvSpPr>
        <p:spPr>
          <a:xfrm>
            <a:off x="2075688" y="1825625"/>
            <a:ext cx="8031163" cy="1046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182880" tIns="91440" rIns="182880" bIns="9144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Solution:</a:t>
            </a:r>
            <a:r>
              <a:rPr lang="en-US" dirty="0"/>
              <a:t> Consider full </a:t>
            </a:r>
            <a:r>
              <a:rPr lang="en-US" b="1" i="1" dirty="0"/>
              <a:t>“alarm provenance”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accent1"/>
                </a:solidFill>
              </a:rPr>
              <a:t>Solution:</a:t>
            </a:r>
            <a:r>
              <a:rPr lang="en-US" dirty="0"/>
              <a:t> Prioritize  alarms with new derivation trees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9240BD76-6931-447C-8D62-489A2C2D5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69" y="3145536"/>
            <a:ext cx="9601200" cy="2359620"/>
          </a:xfr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2880" tIns="91440" rIns="182880" bIns="91440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Contribution 1:</a:t>
            </a:r>
            <a:r>
              <a:rPr lang="en-US" sz="2400" dirty="0"/>
              <a:t> Algorithm which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Contribution 1:</a:t>
            </a:r>
            <a:r>
              <a:rPr lang="en-US" sz="2400" dirty="0"/>
              <a:t> 1. identifies alarms with new derivation trees,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Contribution 1:</a:t>
            </a:r>
            <a:r>
              <a:rPr lang="en-US" sz="2400" dirty="0"/>
              <a:t> 2. interactively ranks alarms by relevance, and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Contribution 1:</a:t>
            </a:r>
            <a:r>
              <a:rPr lang="en-US" sz="2400" dirty="0"/>
              <a:t> 3. enables feedback transfer across versions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Contribution 2:</a:t>
            </a:r>
            <a:r>
              <a:rPr lang="en-US" sz="2400" dirty="0"/>
              <a:t> Publicly available implementation named </a:t>
            </a:r>
            <a:r>
              <a:rPr lang="en-US" sz="2400" b="1" dirty="0">
                <a:solidFill>
                  <a:srgbClr val="00B050"/>
                </a:solidFill>
              </a:rPr>
              <a:t>Drake</a:t>
            </a:r>
          </a:p>
        </p:txBody>
      </p:sp>
    </p:spTree>
    <p:extLst>
      <p:ext uri="{BB962C8B-B14F-4D97-AF65-F5344CB8AC3E}">
        <p14:creationId xmlns:p14="http://schemas.microsoft.com/office/powerpoint/2010/main" val="289531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7306</TotalTime>
  <Words>2829</Words>
  <Application>Microsoft Office PowerPoint</Application>
  <PresentationFormat>Widescreen</PresentationFormat>
  <Paragraphs>761</Paragraphs>
  <Slides>24</Slides>
  <Notes>6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Candara</vt:lpstr>
      <vt:lpstr>Consolas</vt:lpstr>
      <vt:lpstr>Tahoma</vt:lpstr>
      <vt:lpstr>Office Theme</vt:lpstr>
      <vt:lpstr>PowerPoint Presentation</vt:lpstr>
      <vt:lpstr>Traditional Goals of Static Analyses</vt:lpstr>
      <vt:lpstr>Verifying Continuously Evolving Programs</vt:lpstr>
      <vt:lpstr>Verifying Continuously Evolving Programs</vt:lpstr>
      <vt:lpstr>Central Question of this Talk</vt:lpstr>
      <vt:lpstr>Tentative Solution: Syntactic Masking Problem #1: Might miss real bugs!</vt:lpstr>
      <vt:lpstr>Tentative Solution: Syntactic Masking Problem #1: Might miss real bugs!</vt:lpstr>
      <vt:lpstr>Question: Which alarms do we report?</vt:lpstr>
      <vt:lpstr>Contributions</vt:lpstr>
      <vt:lpstr>Drake System Architecture</vt:lpstr>
      <vt:lpstr>Our Approach</vt:lpstr>
      <vt:lpstr>The Differential Derivation Graph</vt:lpstr>
      <vt:lpstr>Prioritizing Alarms with Changed Provenance</vt:lpstr>
      <vt:lpstr>Prioritizing Alarms with Changed Provenance</vt:lpstr>
      <vt:lpstr>Prioritizing Alarms with Changed Provenance</vt:lpstr>
      <vt:lpstr>Central Question of this Talk</vt:lpstr>
      <vt:lpstr>Experimental Setup</vt:lpstr>
      <vt:lpstr>Experimental Effectiveness</vt:lpstr>
      <vt:lpstr>Experimental Effectiveness</vt:lpstr>
      <vt:lpstr>Our Approach</vt:lpstr>
      <vt:lpstr>Conclusion</vt:lpstr>
      <vt:lpstr>Expanding Scope and Complexity of Software</vt:lpstr>
      <vt:lpstr>Growing Adoption of Formal Verification Tools</vt:lpstr>
      <vt:lpstr>Drake Benchmarks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Mukund Raghothaman, Fnu</dc:creator>
  <cp:lastModifiedBy>Mukund Raghothaman</cp:lastModifiedBy>
  <cp:revision>217</cp:revision>
  <dcterms:created xsi:type="dcterms:W3CDTF">2019-06-03T10:14:26Z</dcterms:created>
  <dcterms:modified xsi:type="dcterms:W3CDTF">2019-06-25T08:54:26Z</dcterms:modified>
</cp:coreProperties>
</file>