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customXml/itemProps1.xml" ContentType="application/vnd.openxmlformats-officedocument.customXmlPropertie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15.xml" ContentType="application/vnd.openxmlformats-officedocument.presentationml.slide+xml"/>
  <Override PartName="/customXml/itemProps2.xml" ContentType="application/vnd.openxmlformats-officedocument.customXmlProperties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customXml/itemProps3.xml" ContentType="application/vnd.openxmlformats-officedocument.customXmlProperties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84" r:id="rId4"/>
  </p:sldMasterIdLst>
  <p:notesMasterIdLst>
    <p:notesMasterId r:id="rId38"/>
  </p:notesMasterIdLst>
  <p:sldIdLst>
    <p:sldId id="256" r:id="rId5"/>
    <p:sldId id="257" r:id="rId6"/>
    <p:sldId id="301" r:id="rId7"/>
    <p:sldId id="266" r:id="rId8"/>
    <p:sldId id="270" r:id="rId9"/>
    <p:sldId id="272" r:id="rId10"/>
    <p:sldId id="273" r:id="rId11"/>
    <p:sldId id="274" r:id="rId12"/>
    <p:sldId id="308" r:id="rId13"/>
    <p:sldId id="275" r:id="rId14"/>
    <p:sldId id="276" r:id="rId15"/>
    <p:sldId id="279" r:id="rId16"/>
    <p:sldId id="277" r:id="rId17"/>
    <p:sldId id="280" r:id="rId18"/>
    <p:sldId id="302" r:id="rId19"/>
    <p:sldId id="283" r:id="rId20"/>
    <p:sldId id="284" r:id="rId21"/>
    <p:sldId id="287" r:id="rId22"/>
    <p:sldId id="286" r:id="rId23"/>
    <p:sldId id="303" r:id="rId24"/>
    <p:sldId id="289" r:id="rId25"/>
    <p:sldId id="304" r:id="rId26"/>
    <p:sldId id="305" r:id="rId27"/>
    <p:sldId id="292" r:id="rId28"/>
    <p:sldId id="293" r:id="rId29"/>
    <p:sldId id="298" r:id="rId30"/>
    <p:sldId id="295" r:id="rId31"/>
    <p:sldId id="294" r:id="rId32"/>
    <p:sldId id="297" r:id="rId33"/>
    <p:sldId id="306" r:id="rId34"/>
    <p:sldId id="307" r:id="rId35"/>
    <p:sldId id="299" r:id="rId36"/>
    <p:sldId id="300" r:id="rId3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1" name="Zhang, Xin" initials="ZX" lastIdx="1" clrIdx="0">
    <p:extLst>
      <p:ext uri="{19B8F6BF-5375-455C-9EA6-DF929625EA0E}">
        <p15:presenceInfo xmlns="" xmlns:p15="http://schemas.microsoft.com/office/powerpoint/2012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userId="Zhang, X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FF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987" autoAdjust="0"/>
    <p:restoredTop sz="77267" autoAdjust="0"/>
  </p:normalViewPr>
  <p:slideViewPr>
    <p:cSldViewPr snapToGrid="0">
      <p:cViewPr varScale="1">
        <p:scale>
          <a:sx n="68" d="100"/>
          <a:sy n="68" d="100"/>
        </p:scale>
        <p:origin x="-138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commentAuthors" Target="commentAuthors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67644-E078-447A-AF41-A9A87B7A55BE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8669D-B7D0-4298-8AB5-F27BD80793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1220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8669D-B7D0-4298-8AB5-F27BD80793B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95224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8669D-B7D0-4298-8AB5-F27BD80793B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8669D-B7D0-4298-8AB5-F27BD80793B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1396986"/>
            <a:ext cx="6858000" cy="990600"/>
          </a:xfrm>
        </p:spPr>
        <p:txBody>
          <a:bodyPr anchor="t" anchorCtr="0"/>
          <a:lstStyle>
            <a:lvl1pPr algn="ctr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999316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6/10/2014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Programming Language Design and Implementation, 2014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F7DF5D7-FF41-4BF6-8958-28DFF1DB1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Programming Language Design and Implementation,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F5D7-FF41-4BF6-8958-28DFF1DB1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Programming Language Design and Implementation,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F5D7-FF41-4BF6-8958-28DFF1DB18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  <a:lvl2pPr>
              <a:defRPr>
                <a:latin typeface="Garamond" panose="02020404030301010803" pitchFamily="18" charset="0"/>
              </a:defRPr>
            </a:lvl2pPr>
            <a:lvl3pPr>
              <a:defRPr>
                <a:latin typeface="Garamond" panose="02020404030301010803" pitchFamily="18" charset="0"/>
              </a:defRPr>
            </a:lvl3pPr>
            <a:lvl4pPr>
              <a:defRPr>
                <a:latin typeface="Garamond" panose="02020404030301010803" pitchFamily="18" charset="0"/>
              </a:defRPr>
            </a:lvl4pPr>
            <a:lvl5pPr>
              <a:defRPr>
                <a:latin typeface="Garamond" panose="02020404030301010803" pitchFamily="18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6/10/2014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818219" cy="365760"/>
          </a:xfrm>
        </p:spPr>
        <p:txBody>
          <a:bodyPr/>
          <a:lstStyle/>
          <a:p>
            <a:fld id="{1F7DF5D7-FF41-4BF6-8958-28DFF1DB18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430867" y="6356350"/>
            <a:ext cx="5791200" cy="365760"/>
          </a:xfrm>
        </p:spPr>
        <p:txBody>
          <a:bodyPr/>
          <a:lstStyle>
            <a:lvl1pPr algn="r">
              <a:defRPr/>
            </a:lvl1pPr>
          </a:lstStyle>
          <a:p>
            <a:pPr algn="ctr"/>
            <a:r>
              <a:rPr lang="en-US" smtClean="0"/>
              <a:t>Programming Language Design and Implementation,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en-US" smtClean="0"/>
              <a:t>6/10/2014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Programming Language Design and Implementation,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F7DF5D7-FF41-4BF6-8958-28DFF1DB18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6/10/2014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818219" cy="365760"/>
          </a:xfrm>
        </p:spPr>
        <p:txBody>
          <a:bodyPr/>
          <a:lstStyle/>
          <a:p>
            <a:fld id="{1F7DF5D7-FF41-4BF6-8958-28DFF1DB18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430867" y="6356350"/>
            <a:ext cx="5791200" cy="365760"/>
          </a:xfrm>
        </p:spPr>
        <p:txBody>
          <a:bodyPr/>
          <a:lstStyle>
            <a:lvl1pPr algn="r">
              <a:defRPr/>
            </a:lvl1pPr>
          </a:lstStyle>
          <a:p>
            <a:pPr algn="ctr"/>
            <a:r>
              <a:rPr lang="en-US" smtClean="0"/>
              <a:t>Programming Language Design and Implementation,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6/10/2014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818219" cy="365760"/>
          </a:xfrm>
        </p:spPr>
        <p:txBody>
          <a:bodyPr/>
          <a:lstStyle/>
          <a:p>
            <a:fld id="{1F7DF5D7-FF41-4BF6-8958-28DFF1DB18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430867" y="6356350"/>
            <a:ext cx="5791200" cy="365760"/>
          </a:xfrm>
        </p:spPr>
        <p:txBody>
          <a:bodyPr/>
          <a:lstStyle>
            <a:lvl1pPr algn="r">
              <a:defRPr/>
            </a:lvl1pPr>
          </a:lstStyle>
          <a:p>
            <a:pPr algn="ctr"/>
            <a:r>
              <a:rPr lang="en-US" smtClean="0"/>
              <a:t>Programming Language Design and Implementation,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818219" cy="365760"/>
          </a:xfrm>
        </p:spPr>
        <p:txBody>
          <a:bodyPr/>
          <a:lstStyle/>
          <a:p>
            <a:fld id="{1F7DF5D7-FF41-4BF6-8958-28DFF1DB18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430867" y="6356350"/>
            <a:ext cx="5791200" cy="365760"/>
          </a:xfrm>
        </p:spPr>
        <p:txBody>
          <a:bodyPr/>
          <a:lstStyle>
            <a:lvl1pPr algn="r">
              <a:defRPr/>
            </a:lvl1pPr>
          </a:lstStyle>
          <a:p>
            <a:pPr algn="ctr"/>
            <a:r>
              <a:rPr lang="en-US" smtClean="0"/>
              <a:t>Programming Language Design and Implementation,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Programming Language Design and Implementation,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F5D7-FF41-4BF6-8958-28DFF1DB18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Programming Language Design and Implementation,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F5D7-FF41-4BF6-8958-28DFF1DB18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Programming Language Design and Implementation,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F5D7-FF41-4BF6-8958-28DFF1DB18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7672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Garamond"/>
              </a:defRPr>
            </a:lvl1pPr>
          </a:lstStyle>
          <a:p>
            <a:r>
              <a:rPr lang="en-US" smtClean="0"/>
              <a:t>6/10/2014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Programming Language Design and Implementation, 2014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Garamond"/>
              </a:defRPr>
            </a:lvl1pPr>
          </a:lstStyle>
          <a:p>
            <a:fld id="{1F7DF5D7-FF41-4BF6-8958-28DFF1DB18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Garamond" panose="02020404030301010803" pitchFamily="18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png"/><Relationship Id="rId20" Type="http://schemas.openxmlformats.org/officeDocument/2006/relationships/image" Target="../media/image46.png"/><Relationship Id="rId21" Type="http://schemas.openxmlformats.org/officeDocument/2006/relationships/image" Target="../media/image47.png"/><Relationship Id="rId22" Type="http://schemas.openxmlformats.org/officeDocument/2006/relationships/image" Target="../media/image48.png"/><Relationship Id="rId23" Type="http://schemas.openxmlformats.org/officeDocument/2006/relationships/image" Target="../media/image49.png"/><Relationship Id="rId10" Type="http://schemas.openxmlformats.org/officeDocument/2006/relationships/image" Target="../media/image36.png"/><Relationship Id="rId11" Type="http://schemas.openxmlformats.org/officeDocument/2006/relationships/image" Target="../media/image37.png"/><Relationship Id="rId12" Type="http://schemas.openxmlformats.org/officeDocument/2006/relationships/image" Target="../media/image38.png"/><Relationship Id="rId13" Type="http://schemas.openxmlformats.org/officeDocument/2006/relationships/image" Target="../media/image39.png"/><Relationship Id="rId14" Type="http://schemas.openxmlformats.org/officeDocument/2006/relationships/image" Target="../media/image40.png"/><Relationship Id="rId15" Type="http://schemas.openxmlformats.org/officeDocument/2006/relationships/image" Target="../media/image41.png"/><Relationship Id="rId16" Type="http://schemas.openxmlformats.org/officeDocument/2006/relationships/image" Target="../media/image42.png"/><Relationship Id="rId17" Type="http://schemas.openxmlformats.org/officeDocument/2006/relationships/image" Target="../media/image43.png"/><Relationship Id="rId18" Type="http://schemas.openxmlformats.org/officeDocument/2006/relationships/image" Target="../media/image44.png"/><Relationship Id="rId19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9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9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4" Type="http://schemas.openxmlformats.org/officeDocument/2006/relationships/image" Target="../media/image68.emf"/><Relationship Id="rId5" Type="http://schemas.openxmlformats.org/officeDocument/2006/relationships/image" Target="../media/image6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734" y="1109134"/>
            <a:ext cx="8288868" cy="1422386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0070C0"/>
                </a:solidFill>
              </a:rPr>
              <a:t>Hybrid Top-down and Bottom-up </a:t>
            </a:r>
            <a:r>
              <a:rPr lang="en-US" sz="4400" dirty="0" err="1">
                <a:solidFill>
                  <a:srgbClr val="0070C0"/>
                </a:solidFill>
              </a:rPr>
              <a:t>Interprocedural</a:t>
            </a:r>
            <a:r>
              <a:rPr lang="en-US" sz="4400" dirty="0">
                <a:solidFill>
                  <a:srgbClr val="0070C0"/>
                </a:solidFill>
              </a:rPr>
              <a:t> Analysis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17708" y="3363392"/>
            <a:ext cx="4792133" cy="685414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Xin Zhang, Ravi </a:t>
            </a:r>
            <a:r>
              <a:rPr lang="en-US" sz="2400" dirty="0" err="1" smtClean="0">
                <a:solidFill>
                  <a:schemeClr val="tx1"/>
                </a:solidFill>
              </a:rPr>
              <a:t>Mangal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u="sng" dirty="0" err="1" smtClean="0">
                <a:solidFill>
                  <a:schemeClr val="tx1"/>
                </a:solidFill>
              </a:rPr>
              <a:t>Mayur</a:t>
            </a:r>
            <a:r>
              <a:rPr lang="en-US" sz="2400" u="sng" dirty="0" smtClean="0">
                <a:solidFill>
                  <a:schemeClr val="tx1"/>
                </a:solidFill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</a:rPr>
              <a:t>Naik</a:t>
            </a:r>
            <a:endParaRPr lang="en-US" sz="2400" u="sng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Georgia Tech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959099" y="3363392"/>
            <a:ext cx="4157133" cy="91228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Hongseok</a:t>
            </a:r>
            <a:r>
              <a:rPr lang="en-US" sz="2400" dirty="0" smtClean="0">
                <a:solidFill>
                  <a:schemeClr val="tx1"/>
                </a:solidFill>
              </a:rPr>
              <a:t> Yang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Oxford University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620892" y="5193939"/>
            <a:ext cx="2833545" cy="8805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18600" y="4880678"/>
            <a:ext cx="2390348" cy="150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0720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F5D7-FF41-4BF6-8958-28DFF1DB182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Top-down approach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Programming Language Design and Implementation, 2014</a:t>
            </a:r>
            <a:endParaRPr lang="en-US" dirty="0"/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7" name="TextBox 6"/>
              <p:cNvSpPr txBox="1"/>
              <p:nvPr/>
            </p:nvSpPr>
            <p:spPr>
              <a:xfrm>
                <a:off x="137854" y="1664208"/>
                <a:ext cx="3768980" cy="42473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main() {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v1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 new File(); //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h1</a:t>
                </a: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14:m>
                  <m:oMath xmlns:m="http://schemas.openxmlformats.org/officeDocument/2006/math" xmlns="" xmlns:mv="urn:schemas-microsoft-com:mac:vml">
                    <m:r>
                      <a:rPr lang="en-US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𝑐𝑙𝑜𝑠𝑒𝑑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,∅)</m:t>
                    </m:r>
                    <m:r>
                      <a:rPr lang="en-US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}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p1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foo(v1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);</a:t>
                </a:r>
              </a:p>
              <a:p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v2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 new File(); //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h2</a:t>
                </a:r>
              </a:p>
              <a:p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p2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foo(v2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);</a:t>
                </a:r>
              </a:p>
              <a:p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v3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 new File(); //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h3</a:t>
                </a:r>
              </a:p>
              <a:p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p3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foo(v3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);</a:t>
                </a:r>
              </a:p>
              <a:p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</a:p>
              <a:p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54" y="1664208"/>
                <a:ext cx="3768980" cy="4247317"/>
              </a:xfrm>
              <a:prstGeom prst="rect">
                <a:avLst/>
              </a:prstGeom>
              <a:blipFill rotWithShape="0">
                <a:blip r:embed="rId2"/>
                <a:stretch>
                  <a:fillRect l="-1456" t="-717" r="-3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8" name="TextBox 7"/>
              <p:cNvSpPr txBox="1"/>
              <p:nvPr/>
            </p:nvSpPr>
            <p:spPr>
              <a:xfrm>
                <a:off x="4927512" y="3915496"/>
                <a:ext cx="2946576" cy="2031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foo(File f) {</a:t>
                </a: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</a:t>
                </a:r>
                <a14:m>
                  <m:oMath xmlns:m="http://schemas.openxmlformats.org/officeDocument/2006/math" xmlns="" xmlns:mv="urn:schemas-microsoft-com:mac:vml">
                    <m:r>
                      <a:rPr lang="en-US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{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𝑐𝑙𝑜𝑠𝑒𝑑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𝑓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,∅)</m:t>
                    </m:r>
                    <m:r>
                      <a:rPr lang="en-US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}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f.open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();</a:t>
                </a:r>
              </a:p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 xmlns="" xmlns:mv="urn:schemas-microsoft-com:mac:vml">
                    <m:r>
                      <a:rPr lang="en-US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          </m:t>
                    </m:r>
                    <m:r>
                      <a:rPr lang="en-US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{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𝑜𝑝𝑒𝑛𝑒𝑑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𝑓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,∅)</m:t>
                    </m:r>
                    <m:r>
                      <a:rPr lang="en-US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}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f.close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();</a:t>
                </a:r>
              </a:p>
              <a:p>
                <a:r>
                  <a:rPr lang="en-US" dirty="0" smtClean="0">
                    <a:cs typeface="Courier New" panose="02070309020205020404" pitchFamily="49" charset="0"/>
                  </a:rPr>
                  <a:t>           </a:t>
                </a:r>
                <a14:m>
                  <m:oMath xmlns:m="http://schemas.openxmlformats.org/officeDocument/2006/math" xmlns="" xmlns:mv="urn:schemas-microsoft-com:mac:vml">
                    <m:r>
                      <a:rPr lang="en-US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{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𝑐𝑙𝑜𝑠𝑒𝑑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𝑓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,∅)</m:t>
                    </m:r>
                    <m:r>
                      <a:rPr lang="en-US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}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512" y="3915496"/>
                <a:ext cx="2946576" cy="2031325"/>
              </a:xfrm>
              <a:prstGeom prst="rect">
                <a:avLst/>
              </a:prstGeom>
              <a:blipFill rotWithShape="0">
                <a:blip r:embed="rId3"/>
                <a:stretch>
                  <a:fillRect l="-1653" t="-1497" r="-413" b="-35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1969477" y="2699238"/>
            <a:ext cx="2958035" cy="1310054"/>
          </a:xfrm>
          <a:prstGeom prst="straightConnector1">
            <a:avLst/>
          </a:prstGeom>
          <a:ln w="41275">
            <a:solidFill>
              <a:schemeClr val="tx1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5345008" y="4413738"/>
            <a:ext cx="255692" cy="1151793"/>
          </a:xfrm>
          <a:custGeom>
            <a:avLst/>
            <a:gdLst>
              <a:gd name="connsiteX0" fmla="*/ 194146 w 255692"/>
              <a:gd name="connsiteY0" fmla="*/ 0 h 1151793"/>
              <a:gd name="connsiteX1" fmla="*/ 715 w 255692"/>
              <a:gd name="connsiteY1" fmla="*/ 562708 h 1151793"/>
              <a:gd name="connsiteX2" fmla="*/ 255692 w 255692"/>
              <a:gd name="connsiteY2" fmla="*/ 1151793 h 1151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692" h="1151793">
                <a:moveTo>
                  <a:pt x="194146" y="0"/>
                </a:moveTo>
                <a:cubicBezTo>
                  <a:pt x="92301" y="185371"/>
                  <a:pt x="-9543" y="370743"/>
                  <a:pt x="715" y="562708"/>
                </a:cubicBezTo>
                <a:cubicBezTo>
                  <a:pt x="10973" y="754674"/>
                  <a:pt x="255692" y="1151793"/>
                  <a:pt x="255692" y="1151793"/>
                </a:cubicBezTo>
              </a:path>
            </a:pathLst>
          </a:custGeom>
          <a:noFill/>
          <a:ln w="31750">
            <a:solidFill>
              <a:srgbClr val="00B0F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4281855" y="1266100"/>
            <a:ext cx="4718038" cy="2011592"/>
            <a:chOff x="4281855" y="1494692"/>
            <a:chExt cx="4718038" cy="2011592"/>
          </a:xfrm>
        </p:grpSpPr>
        <p:sp>
          <p:nvSpPr>
            <p:cNvPr id="27" name="Rectangle 26"/>
            <p:cNvSpPr/>
            <p:nvPr/>
          </p:nvSpPr>
          <p:spPr>
            <a:xfrm>
              <a:off x="4281855" y="1494692"/>
              <a:ext cx="4718038" cy="3780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Top-down summaries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mc:AlternateContent>
  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  <p:sp>
              <p:nvSpPr>
                <p:cNvPr id="28" name="Rectangle 27"/>
                <p:cNvSpPr/>
                <p:nvPr/>
              </p:nvSpPr>
              <p:spPr>
                <a:xfrm>
                  <a:off x="4281855" y="1872762"/>
                  <a:ext cx="4718038" cy="163352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14:m>
                    <m:oMath xmlns:m="http://schemas.openxmlformats.org/officeDocument/2006/math" xmlns="" xmlns:mv="urn:schemas-microsoft-com:mac:vml">
                      <m:d>
                        <m:d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𝑐𝑙𝑜𝑠𝑒𝑑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,∅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, 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𝑐𝑙𝑜𝑠𝑒𝑑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, 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𝑓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,∅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[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𝑻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𝟏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]</m:t>
                      </m:r>
                    </m:oMath>
                  </a14:m>
                  <a:r>
                    <a:rPr lang="en-US" dirty="0" smtClean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1855" y="1872762"/>
                  <a:ext cx="4718038" cy="163352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12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/>
          <p:cNvSpPr txBox="1"/>
          <p:nvPr/>
        </p:nvSpPr>
        <p:spPr>
          <a:xfrm>
            <a:off x="4929915" y="4745180"/>
            <a:ext cx="461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T</a:t>
            </a:r>
            <a:r>
              <a:rPr lang="en-US" b="1" baseline="-25000" dirty="0" smtClean="0"/>
              <a:t>1</a:t>
            </a:r>
            <a:endParaRPr lang="en-US" b="1" baseline="-25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009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F5D7-FF41-4BF6-8958-28DFF1DB182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Top-down approach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Programming Language Design and Implementation, 2014</a:t>
            </a:r>
            <a:endParaRPr lang="en-US" dirty="0"/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7" name="TextBox 6"/>
              <p:cNvSpPr txBox="1"/>
              <p:nvPr/>
            </p:nvSpPr>
            <p:spPr>
              <a:xfrm>
                <a:off x="137854" y="1659895"/>
                <a:ext cx="6976910" cy="42473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main() {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v1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 new File(); //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h1</a:t>
                </a: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14:m>
                  <m:oMath xmlns:m="http://schemas.openxmlformats.org/officeDocument/2006/math" xmlns="" xmlns:mv="urn:schemas-microsoft-com:mac:vml">
                    <m:r>
                      <a:rPr lang="en-US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𝑐𝑙𝑜𝑠𝑒𝑑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,∅)</m:t>
                    </m:r>
                    <m:r>
                      <a:rPr lang="en-US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}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p1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foo(v1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);</a:t>
                </a:r>
              </a:p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 xmlns="" xmlns:mv="urn:schemas-microsoft-com:mac:vml">
                    <m:r>
                      <a:rPr lang="en-US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{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𝑐𝑙𝑜𝑠𝑒𝑑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,∅)</m:t>
                    </m:r>
                    <m:r>
                      <a:rPr lang="en-US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}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v2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 new File(); //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h2</a:t>
                </a:r>
              </a:p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 xmlns="" xmlns:mv="urn:schemas-microsoft-com:mac:vml">
                    <m:r>
                      <a:rPr lang="en-US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  </m:t>
                    </m:r>
                    <m:r>
                      <a:rPr lang="en-US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{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 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𝑐𝑙𝑜𝑠𝑒𝑑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,∅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 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𝑐𝑙𝑜𝑠𝑒𝑑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,∅)</m:t>
                    </m:r>
                    <m:r>
                      <a:rPr lang="en-US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}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p2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foo(v2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);</a:t>
                </a:r>
              </a:p>
              <a:p>
                <a14:m>
                  <m:oMathPara xmlns:m="http://schemas.openxmlformats.org/officeDocument/2006/math" xmlns="" xmlns:mv="urn:schemas-microsoft-com:mac:vml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   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  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{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𝑐𝑙𝑜𝑠𝑒𝑑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,∅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 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𝑐𝑙𝑜𝑠𝑒𝑑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 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,∅)</m:t>
                      </m:r>
                      <m:r>
                        <a:rPr lang="en-US" i="1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}</m:t>
                      </m:r>
                    </m:oMath>
                  </m:oMathPara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v3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 new File(); //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h3</a:t>
                </a:r>
              </a:p>
              <a:p>
                <a14:m>
                  <m:oMathPara xmlns:m="http://schemas.openxmlformats.org/officeDocument/2006/math" xmlns="" xmlns:mv="urn:schemas-microsoft-com:mac:vml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       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{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𝑐𝑙𝑜𝑠𝑒𝑑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,∅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𝑐𝑙𝑜𝑠𝑒𝑑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,∅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𝑐𝑙𝑜𝑠𝑒𝑑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 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,∅)</m:t>
                      </m:r>
                      <m:r>
                        <a:rPr lang="en-US" i="1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}}</m:t>
                      </m:r>
                    </m:oMath>
                  </m:oMathPara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p3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foo(v3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);</a:t>
                </a:r>
              </a:p>
              <a:p>
                <a14:m>
                  <m:oMathPara xmlns:m="http://schemas.openxmlformats.org/officeDocument/2006/math" xmlns="" xmlns:mv="urn:schemas-microsoft-com:mac:vml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       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{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𝑐𝑙𝑜𝑠𝑒𝑑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,∅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𝑐𝑙𝑜𝑠𝑒𝑑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,∅</m:t>
                          </m:r>
                        </m:e>
                      </m:d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𝑐𝑙𝑜𝑠𝑒𝑑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 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,∅)</m:t>
                      </m:r>
                      <m:r>
                        <a:rPr lang="en-US" i="1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}}</m:t>
                      </m:r>
                    </m:oMath>
                  </m:oMathPara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</a:p>
              <a:p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54" y="1659895"/>
                <a:ext cx="6976910" cy="4247317"/>
              </a:xfrm>
              <a:prstGeom prst="rect">
                <a:avLst/>
              </a:prstGeom>
              <a:blipFill rotWithShape="0">
                <a:blip r:embed="rId2"/>
                <a:stretch>
                  <a:fillRect l="-787" t="-7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4281855" y="1266100"/>
            <a:ext cx="4718038" cy="2011592"/>
            <a:chOff x="4281855" y="1494692"/>
            <a:chExt cx="4718038" cy="2011592"/>
          </a:xfrm>
        </p:grpSpPr>
        <p:sp>
          <p:nvSpPr>
            <p:cNvPr id="27" name="Rectangle 26"/>
            <p:cNvSpPr/>
            <p:nvPr/>
          </p:nvSpPr>
          <p:spPr>
            <a:xfrm>
              <a:off x="4281855" y="1494692"/>
              <a:ext cx="4718038" cy="3780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Top-down summaries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mc:AlternateContent>
  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  <p:sp>
              <p:nvSpPr>
                <p:cNvPr id="28" name="Rectangle 27"/>
                <p:cNvSpPr/>
                <p:nvPr/>
              </p:nvSpPr>
              <p:spPr>
                <a:xfrm>
                  <a:off x="4281855" y="1872762"/>
                  <a:ext cx="4718038" cy="163352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t"/>
                <a:lstStyle/>
                <a:p>
                  <a14:m>
                    <m:oMathPara xmlns:m="http://schemas.openxmlformats.org/officeDocument/2006/math" xmlns="" xmlns:mv="urn:schemas-microsoft-com:mac:vml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 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𝑐𝑙𝑜𝑠𝑒𝑑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 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𝑓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,∅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→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𝑐𝑙𝑜𝑠𝑒𝑑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 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𝑓</m:t>
                                    </m:r>
                                  </m:e>
                                </m:d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,∅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 [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]</m:t>
                        </m:r>
                      </m:oMath>
                    </m:oMathPara>
                  </a14:m>
                  <a:endParaRPr lang="en-US" dirty="0" smtClean="0">
                    <a:solidFill>
                      <a:schemeClr val="tx1"/>
                    </a:solidFill>
                  </a:endParaRPr>
                </a:p>
                <a:p>
                  <a14:m>
                    <m:oMathPara xmlns:m="http://schemas.openxmlformats.org/officeDocument/2006/math" xmlns="" xmlns:mv="urn:schemas-microsoft-com:mac:vml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 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𝑐𝑙𝑜𝑠𝑒𝑑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,∅,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𝑓</m:t>
                                </m:r>
                              </m:e>
                            </m:d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→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𝑐𝑙𝑜𝑠𝑒𝑑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,∅,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𝑓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 smtClean="0">
                    <a:solidFill>
                      <a:schemeClr val="tx1"/>
                    </a:solidFill>
                    <a:cs typeface="Courier New" panose="02070309020205020404" pitchFamily="49" charset="0"/>
                  </a:endParaRPr>
                </a:p>
                <a:p>
                  <a14:m>
                    <m:oMathPara xmlns:m="http://schemas.openxmlformats.org/officeDocument/2006/math" xmlns="" xmlns:mv="urn:schemas-microsoft-com:mac:vml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 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𝑐𝑙𝑜𝑠𝑒𝑑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 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𝑓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,∅</m:t>
                            </m:r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→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𝑐𝑙𝑜𝑠𝑒𝑑</m:t>
                                </m:r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 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𝑓</m:t>
                                    </m:r>
                                  </m:e>
                                </m:d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,∅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𝟑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 smtClean="0">
                    <a:solidFill>
                      <a:schemeClr val="tx1"/>
                    </a:solidFill>
                    <a:cs typeface="Courier New" panose="02070309020205020404" pitchFamily="49" charset="0"/>
                  </a:endParaRPr>
                </a:p>
                <a:p>
                  <a14:m>
                    <m:oMathPara xmlns:m="http://schemas.openxmlformats.org/officeDocument/2006/math" xmlns="" xmlns:mv="urn:schemas-microsoft-com:mac:vml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 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𝑐𝑙𝑜𝑠𝑒𝑑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,∅,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𝑓</m:t>
                                </m:r>
                              </m:e>
                            </m:d>
                          </m:e>
                        </m:d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→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𝑐𝑙𝑜𝑠𝑒𝑑</m:t>
                                </m:r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,∅,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𝑓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𝟒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]</m:t>
                        </m:r>
                      </m:oMath>
                    </m:oMathPara>
                  </a14:m>
                  <a:endParaRPr lang="en-US" dirty="0" smtClean="0">
                    <a:solidFill>
                      <a:schemeClr val="tx1"/>
                    </a:solidFill>
                  </a:endParaRPr>
                </a:p>
                <a:p>
                  <a14:m>
                    <m:oMathPara xmlns:m="http://schemas.openxmlformats.org/officeDocument/2006/math" xmlns="" xmlns:mv="urn:schemas-microsoft-com:mac:vml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 </m:t>
                            </m:r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𝑐𝑙𝑜𝑠𝑒𝑑</m:t>
                            </m:r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𝑓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,∅</m:t>
                            </m:r>
                          </m:e>
                        </m:d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→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𝑐𝑙𝑜𝑠𝑒𝑑</m:t>
                                </m:r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𝑓</m:t>
                                    </m:r>
                                  </m:e>
                                </m:d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,∅</m:t>
                                </m:r>
                              </m:e>
                            </m:d>
                          </m:e>
                        </m:d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𝟓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]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1855" y="1872762"/>
                  <a:ext cx="4718038" cy="163352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38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Freeform 13"/>
          <p:cNvSpPr/>
          <p:nvPr/>
        </p:nvSpPr>
        <p:spPr>
          <a:xfrm>
            <a:off x="612648" y="4564473"/>
            <a:ext cx="127846" cy="545124"/>
          </a:xfrm>
          <a:custGeom>
            <a:avLst/>
            <a:gdLst>
              <a:gd name="connsiteX0" fmla="*/ 194146 w 255692"/>
              <a:gd name="connsiteY0" fmla="*/ 0 h 1151793"/>
              <a:gd name="connsiteX1" fmla="*/ 715 w 255692"/>
              <a:gd name="connsiteY1" fmla="*/ 562708 h 1151793"/>
              <a:gd name="connsiteX2" fmla="*/ 255692 w 255692"/>
              <a:gd name="connsiteY2" fmla="*/ 1151793 h 1151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692" h="1151793">
                <a:moveTo>
                  <a:pt x="194146" y="0"/>
                </a:moveTo>
                <a:cubicBezTo>
                  <a:pt x="92301" y="185371"/>
                  <a:pt x="-9543" y="370743"/>
                  <a:pt x="715" y="562708"/>
                </a:cubicBezTo>
                <a:cubicBezTo>
                  <a:pt x="10973" y="754674"/>
                  <a:pt x="255692" y="1151793"/>
                  <a:pt x="255692" y="1151793"/>
                </a:cubicBezTo>
              </a:path>
            </a:pathLst>
          </a:custGeom>
          <a:noFill/>
          <a:ln w="31750">
            <a:solidFill>
              <a:srgbClr val="0070C0"/>
            </a:solidFill>
            <a:prstDash val="solid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6477" y="4432588"/>
            <a:ext cx="1872761" cy="29893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26476" y="4984651"/>
            <a:ext cx="1872761" cy="29893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062003" y="3358553"/>
            <a:ext cx="3493264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foo(File f) {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f.open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f.close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67249" y="1952631"/>
            <a:ext cx="4553516" cy="29893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1911886" y="1266100"/>
            <a:ext cx="2040696" cy="553908"/>
          </a:xfrm>
          <a:prstGeom prst="wedgeRoundRectCallout">
            <a:avLst>
              <a:gd name="adj1" fmla="val 76885"/>
              <a:gd name="adj2" fmla="val -1369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Low Reusability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6278" y="4364180"/>
            <a:ext cx="461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T</a:t>
            </a:r>
            <a:r>
              <a:rPr lang="en-US" b="1" baseline="-25000" dirty="0" smtClean="0"/>
              <a:t>2</a:t>
            </a:r>
            <a:endParaRPr lang="en-US" b="1" baseline="-25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42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  <p:bldP spid="17" grpId="0" animBg="1"/>
      <p:bldP spid="20" grpId="0" animBg="1"/>
      <p:bldP spid="10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F5D7-FF41-4BF6-8958-28DFF1DB182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Bottom-up approach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Programming Language Design and Implementation, 2014</a:t>
            </a:r>
            <a:endParaRPr lang="en-US" dirty="0"/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19" name="TextBox 18"/>
              <p:cNvSpPr txBox="1"/>
              <p:nvPr/>
            </p:nvSpPr>
            <p:spPr>
              <a:xfrm>
                <a:off x="2435468" y="2092469"/>
                <a:ext cx="4703886" cy="1477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foo(File f) {</a:t>
                </a:r>
              </a:p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 xmlns="" xmlns:mv="urn:schemas-microsoft-com:mac:vml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𝜆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𝒉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 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𝒕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𝜶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𝒏</m:t>
                        </m:r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.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if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true</m:t>
                        </m:r>
                      </m:e>
                    </m:d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then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𝒉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 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𝒕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𝜶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f.open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();</a:t>
                </a: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f.close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();</a:t>
                </a: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468" y="2092469"/>
                <a:ext cx="4703886" cy="1477328"/>
              </a:xfrm>
              <a:prstGeom prst="rect">
                <a:avLst/>
              </a:prstGeom>
              <a:blipFill rotWithShape="0">
                <a:blip r:embed="rId2"/>
                <a:stretch>
                  <a:fillRect l="-1167" t="-2058" b="-53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9575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F5D7-FF41-4BF6-8958-28DFF1DB182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Bottom-up approach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Programming Language Design and Implementation, 2014</a:t>
            </a:r>
            <a:endParaRPr lang="en-US" dirty="0"/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19" name="TextBox 18"/>
              <p:cNvSpPr txBox="1"/>
              <p:nvPr/>
            </p:nvSpPr>
            <p:spPr>
              <a:xfrm>
                <a:off x="2435468" y="2092469"/>
                <a:ext cx="4703886" cy="1477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foo(File f) {</a:t>
                </a:r>
              </a:p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 xmlns="" xmlns:mv="urn:schemas-microsoft-com:mac:vml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𝜆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𝒉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 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𝒕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𝜶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𝒏</m:t>
                        </m:r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.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if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true</m:t>
                        </m:r>
                      </m:e>
                    </m:d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then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𝒉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 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𝒕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𝜶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f.open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();</a:t>
                </a: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f.close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();</a:t>
                </a: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468" y="2092469"/>
                <a:ext cx="4703886" cy="1477328"/>
              </a:xfrm>
              <a:prstGeom prst="rect">
                <a:avLst/>
              </a:prstGeom>
              <a:blipFill rotWithShape="0">
                <a:blip r:embed="rId2"/>
                <a:stretch>
                  <a:fillRect l="-1167" t="-2058" b="-53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ular Callout 21"/>
          <p:cNvSpPr/>
          <p:nvPr/>
        </p:nvSpPr>
        <p:spPr>
          <a:xfrm>
            <a:off x="2133739" y="1714408"/>
            <a:ext cx="2653672" cy="378061"/>
          </a:xfrm>
          <a:prstGeom prst="wedgeRectCallout">
            <a:avLst>
              <a:gd name="adj1" fmla="val -877"/>
              <a:gd name="adj2" fmla="val 129943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Symbolic abstract object</a:t>
            </a:r>
            <a:endParaRPr lang="en-US" b="1" dirty="0">
              <a:solidFill>
                <a:srgbClr val="00B0F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130062" y="2646486"/>
            <a:ext cx="870438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41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F5D7-FF41-4BF6-8958-28DFF1DB182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Bottom-up approach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Programming Language Design and Implementation, 2014</a:t>
            </a:r>
            <a:endParaRPr lang="en-US" dirty="0"/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19" name="TextBox 18"/>
              <p:cNvSpPr txBox="1"/>
              <p:nvPr/>
            </p:nvSpPr>
            <p:spPr>
              <a:xfrm>
                <a:off x="2435468" y="2092469"/>
                <a:ext cx="4703886" cy="1477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foo(File f) {</a:t>
                </a:r>
              </a:p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 xmlns="" xmlns:mv="urn:schemas-microsoft-com:mac:vml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𝜆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𝒉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 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𝒕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𝜶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𝒏</m:t>
                        </m:r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.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if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true</m:t>
                        </m:r>
                      </m:e>
                    </m:d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then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𝒉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 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𝒕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𝜶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f.open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();</a:t>
                </a: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f.close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();</a:t>
                </a: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468" y="2092469"/>
                <a:ext cx="4703886" cy="1477328"/>
              </a:xfrm>
              <a:prstGeom prst="rect">
                <a:avLst/>
              </a:prstGeom>
              <a:blipFill rotWithShape="0">
                <a:blip r:embed="rId2"/>
                <a:stretch>
                  <a:fillRect l="-1167" t="-2058" b="-53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ular Callout 21"/>
          <p:cNvSpPr/>
          <p:nvPr/>
        </p:nvSpPr>
        <p:spPr>
          <a:xfrm>
            <a:off x="3609406" y="1714408"/>
            <a:ext cx="1812494" cy="378061"/>
          </a:xfrm>
          <a:prstGeom prst="wedgeRectCallout">
            <a:avLst>
              <a:gd name="adj1" fmla="val -877"/>
              <a:gd name="adj2" fmla="val 129943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Case condition</a:t>
            </a:r>
            <a:endParaRPr lang="en-US" b="1" dirty="0">
              <a:solidFill>
                <a:srgbClr val="00B0F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335473" y="2646486"/>
            <a:ext cx="446673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351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F5D7-FF41-4BF6-8958-28DFF1DB182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Bottom-up approach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Programming Language Design and Implementation, 2014</a:t>
            </a:r>
            <a:endParaRPr lang="en-US" dirty="0"/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2" name="TextBox 1"/>
              <p:cNvSpPr txBox="1"/>
              <p:nvPr/>
            </p:nvSpPr>
            <p:spPr>
              <a:xfrm>
                <a:off x="720969" y="2665841"/>
                <a:ext cx="21838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 xmlns:mv="urn:schemas-microsoft-com:mac:vml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𝜆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𝒉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 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𝒕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𝜶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𝒏</m:t>
                          </m:r>
                        </m:e>
                      </m:d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if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true</m:t>
                          </m:r>
                        </m:e>
                      </m:d>
                      <m:r>
                        <a:rPr lang="en-US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  <a:latin typeface="Cambria Math" panose="02040503050406030204" pitchFamily="18" charset="0"/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  <a:cs typeface="Courier New" panose="02070309020205020404" pitchFamily="49" charset="0"/>
                  </a:rPr>
                  <a:t>    </a:t>
                </a:r>
                <a14:m>
                  <m:oMath xmlns:m="http://schemas.openxmlformats.org/officeDocument/2006/math" xmlns="" xmlns:mv="urn:schemas-microsoft-com:mac:vml"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then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𝒉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 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𝒕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𝜶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𝒏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69" y="2665841"/>
                <a:ext cx="2183819" cy="6463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10" name="TextBox 9"/>
              <p:cNvSpPr txBox="1"/>
              <p:nvPr/>
            </p:nvSpPr>
            <p:spPr>
              <a:xfrm>
                <a:off x="4672304" y="2022438"/>
                <a:ext cx="3741936" cy="2783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 xmlns:mv="urn:schemas-microsoft-com:mac:vml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𝜆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𝒉</m:t>
                          </m:r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 </m:t>
                          </m:r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𝒕</m:t>
                          </m:r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𝜶</m:t>
                          </m:r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𝒏</m:t>
                          </m:r>
                        </m:e>
                      </m:d>
                      <m:r>
                        <a:rPr lang="en-US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if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∈</m:t>
                          </m:r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𝒏</m:t>
                          </m:r>
                        </m:e>
                      </m:d>
                      <m:r>
                        <a:rPr lang="en-US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solidFill>
                    <a:srgbClr val="00B050"/>
                  </a:solidFill>
                  <a:latin typeface="Cambria Math" panose="02040503050406030204" pitchFamily="18" charset="0"/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solidFill>
                      <a:srgbClr val="00B050"/>
                    </a:solidFill>
                    <a:cs typeface="Courier New" panose="02070309020205020404" pitchFamily="49" charset="0"/>
                  </a:rPr>
                  <a:t>   </a:t>
                </a:r>
                <a14:m>
                  <m:oMath xmlns:m="http://schemas.openxmlformats.org/officeDocument/2006/math" xmlns="" xmlns:mv="urn:schemas-microsoft-com:mac:vml">
                    <m:r>
                      <m:rPr>
                        <m:sty m:val="p"/>
                      </m:rPr>
                      <a:rPr lang="en-US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then</m:t>
                    </m:r>
                    <m:r>
                      <a:rPr lang="en-US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  <m:d>
                      <m:d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𝒉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 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𝒕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𝜶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𝒏</m:t>
                        </m:r>
                      </m:e>
                    </m:d>
                  </m:oMath>
                </a14:m>
                <a:endParaRPr lang="en-US" dirty="0" smtClean="0"/>
              </a:p>
              <a:p>
                <a:endParaRPr lang="en-US" sz="1000" dirty="0" smtClean="0"/>
              </a:p>
              <a:p>
                <a14:m>
                  <m:oMathPara xmlns:m="http://schemas.openxmlformats.org/officeDocument/2006/math" xmlns="" xmlns:mv="urn:schemas-microsoft-com:mac:vml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𝜆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𝒉</m:t>
                          </m:r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 </m:t>
                          </m:r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𝒕</m:t>
                          </m:r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𝜶</m:t>
                          </m:r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𝒏</m:t>
                          </m:r>
                        </m:e>
                      </m:d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if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𝑓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∈</m:t>
                          </m:r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𝜶</m:t>
                          </m:r>
                        </m:e>
                      </m:d>
                      <m:r>
                        <a:rPr lang="en-US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solidFill>
                      <a:srgbClr val="0070C0"/>
                    </a:solidFill>
                    <a:cs typeface="Courier New" panose="02070309020205020404" pitchFamily="49" charset="0"/>
                  </a:rPr>
                  <a:t>   </a:t>
                </a:r>
                <a14:m>
                  <m:oMath xmlns:m="http://schemas.openxmlformats.org/officeDocument/2006/math" xmlns="" xmlns:mv="urn:schemas-microsoft-com:mac:vml"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then</m:t>
                    </m:r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(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𝒉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𝑜𝑝𝑒𝑛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𝒕</m:t>
                        </m:r>
                      </m:e>
                    </m:d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𝜶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𝒏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endParaRPr lang="en-US" sz="900" dirty="0" smtClean="0">
                  <a:solidFill>
                    <a:srgbClr val="0070C0"/>
                  </a:solidFill>
                </a:endParaRPr>
              </a:p>
              <a:p>
                <a14:m>
                  <m:oMathPara xmlns:m="http://schemas.openxmlformats.org/officeDocument/2006/math" xmlns="" xmlns:mv="urn:schemas-microsoft-com:mac:vml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𝜆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𝒉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 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𝒕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𝜶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𝒏</m:t>
                          </m:r>
                        </m:e>
                      </m:d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if</m:t>
                      </m:r>
                      <m:r>
                        <a:rPr lang="en-US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f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∉</m:t>
                      </m:r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𝜶</m:t>
                      </m:r>
                      <m:r>
                        <a:rPr lang="en-US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∧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f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∉</m:t>
                      </m:r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𝒏</m:t>
                      </m:r>
                      <m:r>
                        <a:rPr lang="en-US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∧</m:t>
                      </m:r>
                    </m:oMath>
                  </m:oMathPara>
                </a14:m>
                <a:endParaRPr lang="en-US" dirty="0" smtClean="0">
                  <a:solidFill>
                    <a:srgbClr val="7030A0"/>
                  </a:solidFill>
                  <a:latin typeface="Cambria Math" panose="02040503050406030204" pitchFamily="18" charset="0"/>
                  <a:cs typeface="Courier New" panose="02070309020205020404" pitchFamily="49" charset="0"/>
                </a:endParaRPr>
              </a:p>
              <a:p>
                <a14:m>
                  <m:oMathPara xmlns:m="http://schemas.openxmlformats.org/officeDocument/2006/math" xmlns="" xmlns:mv="urn:schemas-microsoft-com:mac:vml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  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¬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𝑚𝑎𝑦𝑎𝑙𝑖𝑎𝑠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f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</m:t>
                      </m:r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𝒉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then</m:t>
                      </m:r>
                      <m:r>
                        <a:rPr lang="en-US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𝒉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𝒕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𝜶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sz="1000" dirty="0" smtClean="0"/>
              </a:p>
              <a:p>
                <a14:m>
                  <m:oMathPara xmlns:m="http://schemas.openxmlformats.org/officeDocument/2006/math" xmlns="" xmlns:mv="urn:schemas-microsoft-com:mac:vml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𝜆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𝒉</m:t>
                          </m:r>
                          <m:r>
                            <a:rPr lang="en-US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 </m:t>
                          </m:r>
                          <m:r>
                            <a:rPr lang="en-US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𝒕</m:t>
                          </m:r>
                          <m:r>
                            <a:rPr lang="en-US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𝜶</m:t>
                          </m:r>
                          <m:r>
                            <a:rPr lang="en-US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𝒏</m:t>
                          </m:r>
                        </m:e>
                      </m:d>
                      <m:r>
                        <a:rPr lang="en-US" b="1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if</m:t>
                      </m:r>
                      <m:r>
                        <a:rPr lang="en-US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f</m:t>
                      </m:r>
                      <m:r>
                        <a:rPr lang="en-US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∉</m:t>
                      </m:r>
                      <m:r>
                        <a:rPr lang="en-US" b="1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𝜶</m:t>
                      </m:r>
                      <m:r>
                        <a:rPr lang="en-US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∧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f</m:t>
                      </m:r>
                      <m:r>
                        <a:rPr lang="en-US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∉</m:t>
                      </m:r>
                      <m:r>
                        <a:rPr lang="en-US" b="1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𝒏</m:t>
                      </m:r>
                      <m:r>
                        <a:rPr lang="en-US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∧</m:t>
                      </m:r>
                    </m:oMath>
                  </m:oMathPara>
                </a14:m>
                <a:endParaRPr lang="en-US" dirty="0" smtClean="0">
                  <a:solidFill>
                    <a:schemeClr val="accent5">
                      <a:lumMod val="75000"/>
                    </a:schemeClr>
                  </a:solidFill>
                  <a:latin typeface="Cambria Math" panose="02040503050406030204" pitchFamily="18" charset="0"/>
                  <a:cs typeface="Courier New" panose="02070309020205020404" pitchFamily="49" charset="0"/>
                </a:endParaRPr>
              </a:p>
              <a:p>
                <a14:m>
                  <m:oMathPara xmlns:m="http://schemas.openxmlformats.org/officeDocument/2006/math" xmlns="" xmlns:mv="urn:schemas-microsoft-com:mac:vml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𝑚𝑎𝑦𝑎𝑙𝑖𝑎𝑠</m:t>
                      </m:r>
                      <m:r>
                        <a:rPr lang="en-US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f</m:t>
                      </m:r>
                      <m:r>
                        <a:rPr lang="en-US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</m:t>
                      </m:r>
                      <m:r>
                        <a:rPr lang="en-US" b="1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𝒉</m:t>
                      </m:r>
                      <m:r>
                        <a:rPr lang="en-US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</m:t>
                      </m:r>
                      <m:r>
                        <a:rPr lang="en-US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then</m:t>
                      </m:r>
                      <m:r>
                        <a:rPr lang="en-US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𝒉</m:t>
                          </m:r>
                          <m:r>
                            <a:rPr lang="en-US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𝑒𝑟𝑟𝑜𝑟</m:t>
                          </m:r>
                          <m:r>
                            <a:rPr lang="en-US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𝜶</m:t>
                          </m:r>
                          <m:r>
                            <a:rPr lang="en-US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304" y="2022438"/>
                <a:ext cx="3741936" cy="2783711"/>
              </a:xfrm>
              <a:prstGeom prst="rect">
                <a:avLst/>
              </a:prstGeom>
              <a:blipFill rotWithShape="0">
                <a:blip r:embed="rId3"/>
                <a:stretch>
                  <a:fillRect l="-489" b="-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12"/>
          <p:cNvGrpSpPr/>
          <p:nvPr/>
        </p:nvGrpSpPr>
        <p:grpSpPr>
          <a:xfrm>
            <a:off x="3187334" y="2465865"/>
            <a:ext cx="1494694" cy="1046285"/>
            <a:chOff x="3090622" y="2175718"/>
            <a:chExt cx="1494694" cy="1046285"/>
          </a:xfrm>
        </p:grpSpPr>
        <p:sp>
          <p:nvSpPr>
            <p:cNvPr id="14" name="Right Arrow 13"/>
            <p:cNvSpPr/>
            <p:nvPr/>
          </p:nvSpPr>
          <p:spPr>
            <a:xfrm>
              <a:off x="3090622" y="2175718"/>
              <a:ext cx="1411040" cy="1046285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90622" y="2494810"/>
              <a:ext cx="149469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f.open</a:t>
              </a:r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</a:p>
          </p:txBody>
        </p:sp>
      </p:grpSp>
      <p:sp>
        <p:nvSpPr>
          <p:cNvPr id="16" name="Rounded Rectangular Callout 15"/>
          <p:cNvSpPr/>
          <p:nvPr/>
        </p:nvSpPr>
        <p:spPr>
          <a:xfrm>
            <a:off x="1852158" y="3831242"/>
            <a:ext cx="2040696" cy="553908"/>
          </a:xfrm>
          <a:prstGeom prst="wedgeRoundRectCallout">
            <a:avLst>
              <a:gd name="adj1" fmla="val 76885"/>
              <a:gd name="adj2" fmla="val -1369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Exponential blowup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3979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F5D7-FF41-4BF6-8958-28DFF1DB182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Bottom-up approach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Programming Language Design and Implementation, 2014</a:t>
            </a:r>
            <a:endParaRPr lang="en-US" dirty="0"/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10" name="TextBox 9"/>
              <p:cNvSpPr txBox="1"/>
              <p:nvPr/>
            </p:nvSpPr>
            <p:spPr>
              <a:xfrm>
                <a:off x="4672304" y="2022438"/>
                <a:ext cx="3741936" cy="2783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 xmlns:mv="urn:schemas-microsoft-com:mac:vml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𝜆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𝒉</m:t>
                          </m:r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 </m:t>
                          </m:r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𝒕</m:t>
                          </m:r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𝜶</m:t>
                          </m:r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𝒏</m:t>
                          </m:r>
                        </m:e>
                      </m:d>
                      <m:r>
                        <a:rPr lang="en-US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if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∈</m:t>
                          </m:r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𝒏</m:t>
                          </m:r>
                        </m:e>
                      </m:d>
                      <m:r>
                        <a:rPr lang="en-US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solidFill>
                    <a:srgbClr val="00B050"/>
                  </a:solidFill>
                  <a:latin typeface="Cambria Math" panose="02040503050406030204" pitchFamily="18" charset="0"/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solidFill>
                      <a:srgbClr val="00B050"/>
                    </a:solidFill>
                    <a:cs typeface="Courier New" panose="02070309020205020404" pitchFamily="49" charset="0"/>
                  </a:rPr>
                  <a:t>   </a:t>
                </a:r>
                <a14:m>
                  <m:oMath xmlns:m="http://schemas.openxmlformats.org/officeDocument/2006/math" xmlns="" xmlns:mv="urn:schemas-microsoft-com:mac:vml">
                    <m:r>
                      <m:rPr>
                        <m:sty m:val="p"/>
                      </m:rPr>
                      <a:rPr lang="en-US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then</m:t>
                    </m:r>
                    <m:r>
                      <a:rPr lang="en-US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  <m:d>
                      <m:d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𝒉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 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𝒕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𝜶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𝒏</m:t>
                        </m:r>
                      </m:e>
                    </m:d>
                  </m:oMath>
                </a14:m>
                <a:endParaRPr lang="en-US" dirty="0" smtClean="0"/>
              </a:p>
              <a:p>
                <a:endParaRPr lang="en-US" sz="1000" dirty="0" smtClean="0"/>
              </a:p>
              <a:p>
                <a14:m>
                  <m:oMathPara xmlns:m="http://schemas.openxmlformats.org/officeDocument/2006/math" xmlns="" xmlns:mv="urn:schemas-microsoft-com:mac:vml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𝜆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𝒉</m:t>
                          </m:r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 </m:t>
                          </m:r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𝒕</m:t>
                          </m:r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𝜶</m:t>
                          </m:r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𝒏</m:t>
                          </m:r>
                        </m:e>
                      </m:d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if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𝑓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∈</m:t>
                          </m:r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𝜶</m:t>
                          </m:r>
                        </m:e>
                      </m:d>
                      <m:r>
                        <a:rPr lang="en-US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solidFill>
                      <a:srgbClr val="0070C0"/>
                    </a:solidFill>
                    <a:cs typeface="Courier New" panose="02070309020205020404" pitchFamily="49" charset="0"/>
                  </a:rPr>
                  <a:t>   </a:t>
                </a:r>
                <a14:m>
                  <m:oMath xmlns:m="http://schemas.openxmlformats.org/officeDocument/2006/math" xmlns="" xmlns:mv="urn:schemas-microsoft-com:mac:vml"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then</m:t>
                    </m:r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(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𝒉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𝑜𝑝𝑒𝑛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∘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𝑐𝑙𝑜𝑠𝑒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𝒕</m:t>
                        </m:r>
                      </m:e>
                    </m:d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𝜶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𝒏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endParaRPr lang="en-US" sz="900" dirty="0" smtClean="0">
                  <a:solidFill>
                    <a:srgbClr val="0070C0"/>
                  </a:solidFill>
                </a:endParaRPr>
              </a:p>
              <a:p>
                <a14:m>
                  <m:oMathPara xmlns:m="http://schemas.openxmlformats.org/officeDocument/2006/math" xmlns="" xmlns:mv="urn:schemas-microsoft-com:mac:vml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𝜆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𝒉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 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𝒕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𝜶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𝒏</m:t>
                          </m:r>
                        </m:e>
                      </m:d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if</m:t>
                      </m:r>
                      <m:r>
                        <a:rPr lang="en-US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f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∉</m:t>
                      </m:r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𝜶</m:t>
                      </m:r>
                      <m:r>
                        <a:rPr lang="en-US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∧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f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∉</m:t>
                      </m:r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𝒏</m:t>
                      </m:r>
                      <m:r>
                        <a:rPr lang="en-US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∧</m:t>
                      </m:r>
                    </m:oMath>
                  </m:oMathPara>
                </a14:m>
                <a:endParaRPr lang="en-US" dirty="0" smtClean="0">
                  <a:solidFill>
                    <a:srgbClr val="7030A0"/>
                  </a:solidFill>
                  <a:latin typeface="Cambria Math" panose="02040503050406030204" pitchFamily="18" charset="0"/>
                  <a:cs typeface="Courier New" panose="02070309020205020404" pitchFamily="49" charset="0"/>
                </a:endParaRPr>
              </a:p>
              <a:p>
                <a14:m>
                  <m:oMathPara xmlns:m="http://schemas.openxmlformats.org/officeDocument/2006/math" xmlns="" xmlns:mv="urn:schemas-microsoft-com:mac:vml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  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¬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𝑚𝑎𝑦𝑎𝑙𝑖𝑎𝑠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f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</m:t>
                      </m:r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𝒉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then</m:t>
                      </m:r>
                      <m:r>
                        <a:rPr lang="en-US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𝒉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𝒕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𝜶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sz="1000" dirty="0" smtClean="0"/>
              </a:p>
              <a:p>
                <a14:m>
                  <m:oMathPara xmlns:m="http://schemas.openxmlformats.org/officeDocument/2006/math" xmlns="" xmlns:mv="urn:schemas-microsoft-com:mac:vml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𝜆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𝒉</m:t>
                          </m:r>
                          <m:r>
                            <a:rPr lang="en-US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 </m:t>
                          </m:r>
                          <m:r>
                            <a:rPr lang="en-US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𝒕</m:t>
                          </m:r>
                          <m:r>
                            <a:rPr lang="en-US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𝜶</m:t>
                          </m:r>
                          <m:r>
                            <a:rPr lang="en-US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𝒏</m:t>
                          </m:r>
                        </m:e>
                      </m:d>
                      <m:r>
                        <a:rPr lang="en-US" b="1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if</m:t>
                      </m:r>
                      <m:r>
                        <a:rPr lang="en-US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f</m:t>
                      </m:r>
                      <m:r>
                        <a:rPr lang="en-US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∉</m:t>
                      </m:r>
                      <m:r>
                        <a:rPr lang="en-US" b="1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𝜶</m:t>
                      </m:r>
                      <m:r>
                        <a:rPr lang="en-US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∧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f</m:t>
                      </m:r>
                      <m:r>
                        <a:rPr lang="en-US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∉</m:t>
                      </m:r>
                      <m:r>
                        <a:rPr lang="en-US" b="1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𝒏</m:t>
                      </m:r>
                      <m:r>
                        <a:rPr lang="en-US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∧</m:t>
                      </m:r>
                    </m:oMath>
                  </m:oMathPara>
                </a14:m>
                <a:endParaRPr lang="en-US" dirty="0" smtClean="0">
                  <a:solidFill>
                    <a:schemeClr val="accent5">
                      <a:lumMod val="75000"/>
                    </a:schemeClr>
                  </a:solidFill>
                  <a:latin typeface="Cambria Math" panose="02040503050406030204" pitchFamily="18" charset="0"/>
                  <a:cs typeface="Courier New" panose="02070309020205020404" pitchFamily="49" charset="0"/>
                </a:endParaRPr>
              </a:p>
              <a:p>
                <a14:m>
                  <m:oMathPara xmlns:m="http://schemas.openxmlformats.org/officeDocument/2006/math" xmlns="" xmlns:mv="urn:schemas-microsoft-com:mac:vml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𝑚𝑎𝑦𝑎𝑙𝑖𝑎𝑠</m:t>
                      </m:r>
                      <m:r>
                        <a:rPr lang="en-US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f</m:t>
                      </m:r>
                      <m:r>
                        <a:rPr lang="en-US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</m:t>
                      </m:r>
                      <m:r>
                        <a:rPr lang="en-US" b="1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𝒉</m:t>
                      </m:r>
                      <m:r>
                        <a:rPr lang="en-US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</m:t>
                      </m:r>
                      <m:r>
                        <a:rPr lang="en-US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then</m:t>
                      </m:r>
                      <m:r>
                        <a:rPr lang="en-US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𝒉</m:t>
                          </m:r>
                          <m:r>
                            <a:rPr lang="en-US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𝑒𝑟𝑟𝑜𝑟</m:t>
                          </m:r>
                          <m:r>
                            <a:rPr lang="en-US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𝜶</m:t>
                          </m:r>
                          <m:r>
                            <a:rPr lang="en-US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304" y="2022438"/>
                <a:ext cx="3741936" cy="2783711"/>
              </a:xfrm>
              <a:prstGeom prst="rect">
                <a:avLst/>
              </a:prstGeom>
              <a:blipFill rotWithShape="0">
                <a:blip r:embed="rId2"/>
                <a:stretch>
                  <a:fillRect l="-489" b="-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3187334" y="2465865"/>
            <a:ext cx="1494694" cy="1046285"/>
            <a:chOff x="3090622" y="2175718"/>
            <a:chExt cx="1494694" cy="1046285"/>
          </a:xfrm>
        </p:grpSpPr>
        <p:sp>
          <p:nvSpPr>
            <p:cNvPr id="7" name="Right Arrow 6"/>
            <p:cNvSpPr/>
            <p:nvPr/>
          </p:nvSpPr>
          <p:spPr>
            <a:xfrm>
              <a:off x="3090622" y="2175718"/>
              <a:ext cx="1411040" cy="1046285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90622" y="2494810"/>
              <a:ext cx="149469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f.close</a:t>
              </a:r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</a:p>
          </p:txBody>
        </p:sp>
      </p:grp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11" name="TextBox 10"/>
              <p:cNvSpPr txBox="1"/>
              <p:nvPr/>
            </p:nvSpPr>
            <p:spPr>
              <a:xfrm>
                <a:off x="457200" y="2022437"/>
                <a:ext cx="3741936" cy="2783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 xmlns:mv="urn:schemas-microsoft-com:mac:vml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𝜆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𝒉</m:t>
                          </m:r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 </m:t>
                          </m:r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𝒕</m:t>
                          </m:r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𝜶</m:t>
                          </m:r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𝒏</m:t>
                          </m:r>
                        </m:e>
                      </m:d>
                      <m:r>
                        <a:rPr lang="en-US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if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∈</m:t>
                          </m:r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𝒏</m:t>
                          </m:r>
                        </m:e>
                      </m:d>
                      <m:r>
                        <a:rPr lang="en-US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solidFill>
                    <a:srgbClr val="00B050"/>
                  </a:solidFill>
                  <a:latin typeface="Cambria Math" panose="02040503050406030204" pitchFamily="18" charset="0"/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solidFill>
                      <a:srgbClr val="00B050"/>
                    </a:solidFill>
                    <a:cs typeface="Courier New" panose="02070309020205020404" pitchFamily="49" charset="0"/>
                  </a:rPr>
                  <a:t>   </a:t>
                </a:r>
                <a14:m>
                  <m:oMath xmlns:m="http://schemas.openxmlformats.org/officeDocument/2006/math" xmlns="" xmlns:mv="urn:schemas-microsoft-com:mac:vml">
                    <m:r>
                      <m:rPr>
                        <m:sty m:val="p"/>
                      </m:rPr>
                      <a:rPr lang="en-US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then</m:t>
                    </m:r>
                    <m:r>
                      <a:rPr lang="en-US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  <m:d>
                      <m:d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𝒉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 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𝒕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𝜶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𝒏</m:t>
                        </m:r>
                      </m:e>
                    </m:d>
                  </m:oMath>
                </a14:m>
                <a:endParaRPr lang="en-US" dirty="0" smtClean="0"/>
              </a:p>
              <a:p>
                <a:endParaRPr lang="en-US" sz="1000" dirty="0" smtClean="0"/>
              </a:p>
              <a:p>
                <a14:m>
                  <m:oMathPara xmlns:m="http://schemas.openxmlformats.org/officeDocument/2006/math" xmlns="" xmlns:mv="urn:schemas-microsoft-com:mac:vml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𝜆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𝒉</m:t>
                          </m:r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 </m:t>
                          </m:r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𝒕</m:t>
                          </m:r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𝜶</m:t>
                          </m:r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𝒏</m:t>
                          </m:r>
                        </m:e>
                      </m:d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if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𝑓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∈</m:t>
                          </m:r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𝜶</m:t>
                          </m:r>
                        </m:e>
                      </m:d>
                      <m:r>
                        <a:rPr lang="en-US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solidFill>
                      <a:srgbClr val="0070C0"/>
                    </a:solidFill>
                    <a:cs typeface="Courier New" panose="02070309020205020404" pitchFamily="49" charset="0"/>
                  </a:rPr>
                  <a:t>   </a:t>
                </a:r>
                <a14:m>
                  <m:oMath xmlns:m="http://schemas.openxmlformats.org/officeDocument/2006/math" xmlns="" xmlns:mv="urn:schemas-microsoft-com:mac:vml"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then</m:t>
                    </m:r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(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𝒉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𝑜𝑝𝑒𝑛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𝒕</m:t>
                        </m:r>
                      </m:e>
                    </m:d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𝜶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𝒏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endParaRPr lang="en-US" sz="900" dirty="0" smtClean="0">
                  <a:solidFill>
                    <a:srgbClr val="0070C0"/>
                  </a:solidFill>
                </a:endParaRPr>
              </a:p>
              <a:p>
                <a14:m>
                  <m:oMathPara xmlns:m="http://schemas.openxmlformats.org/officeDocument/2006/math" xmlns="" xmlns:mv="urn:schemas-microsoft-com:mac:vml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𝜆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𝒉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 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𝒕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𝜶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𝒏</m:t>
                          </m:r>
                        </m:e>
                      </m:d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if</m:t>
                      </m:r>
                      <m:r>
                        <a:rPr lang="en-US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f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∉</m:t>
                      </m:r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𝜶</m:t>
                      </m:r>
                      <m:r>
                        <a:rPr lang="en-US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∧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f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∉</m:t>
                      </m:r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𝒏</m:t>
                      </m:r>
                      <m:r>
                        <a:rPr lang="en-US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∧</m:t>
                      </m:r>
                    </m:oMath>
                  </m:oMathPara>
                </a14:m>
                <a:endParaRPr lang="en-US" dirty="0" smtClean="0">
                  <a:solidFill>
                    <a:srgbClr val="7030A0"/>
                  </a:solidFill>
                  <a:latin typeface="Cambria Math" panose="02040503050406030204" pitchFamily="18" charset="0"/>
                  <a:cs typeface="Courier New" panose="02070309020205020404" pitchFamily="49" charset="0"/>
                </a:endParaRPr>
              </a:p>
              <a:p>
                <a14:m>
                  <m:oMathPara xmlns:m="http://schemas.openxmlformats.org/officeDocument/2006/math" xmlns="" xmlns:mv="urn:schemas-microsoft-com:mac:vml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  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¬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𝑚𝑎𝑦𝑎𝑙𝑖𝑎𝑠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f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</m:t>
                      </m:r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𝒉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then</m:t>
                      </m:r>
                      <m:r>
                        <a:rPr lang="en-US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𝒉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𝒕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𝜶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sz="1000" dirty="0" smtClean="0"/>
              </a:p>
              <a:p>
                <a14:m>
                  <m:oMathPara xmlns:m="http://schemas.openxmlformats.org/officeDocument/2006/math" xmlns="" xmlns:mv="urn:schemas-microsoft-com:mac:vml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𝜆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𝒉</m:t>
                          </m:r>
                          <m:r>
                            <a:rPr lang="en-US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 </m:t>
                          </m:r>
                          <m:r>
                            <a:rPr lang="en-US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𝒕</m:t>
                          </m:r>
                          <m:r>
                            <a:rPr lang="en-US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𝜶</m:t>
                          </m:r>
                          <m:r>
                            <a:rPr lang="en-US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𝒏</m:t>
                          </m:r>
                        </m:e>
                      </m:d>
                      <m:r>
                        <a:rPr lang="en-US" b="1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if</m:t>
                      </m:r>
                      <m:r>
                        <a:rPr lang="en-US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f</m:t>
                      </m:r>
                      <m:r>
                        <a:rPr lang="en-US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∉</m:t>
                      </m:r>
                      <m:r>
                        <a:rPr lang="en-US" b="1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𝜶</m:t>
                      </m:r>
                      <m:r>
                        <a:rPr lang="en-US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∧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f</m:t>
                      </m:r>
                      <m:r>
                        <a:rPr lang="en-US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∉</m:t>
                      </m:r>
                      <m:r>
                        <a:rPr lang="en-US" b="1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𝒏</m:t>
                      </m:r>
                      <m:r>
                        <a:rPr lang="en-US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∧</m:t>
                      </m:r>
                    </m:oMath>
                  </m:oMathPara>
                </a14:m>
                <a:endParaRPr lang="en-US" dirty="0" smtClean="0">
                  <a:solidFill>
                    <a:schemeClr val="accent5">
                      <a:lumMod val="75000"/>
                    </a:schemeClr>
                  </a:solidFill>
                  <a:latin typeface="Cambria Math" panose="02040503050406030204" pitchFamily="18" charset="0"/>
                  <a:cs typeface="Courier New" panose="02070309020205020404" pitchFamily="49" charset="0"/>
                </a:endParaRPr>
              </a:p>
              <a:p>
                <a14:m>
                  <m:oMathPara xmlns:m="http://schemas.openxmlformats.org/officeDocument/2006/math" xmlns="" xmlns:mv="urn:schemas-microsoft-com:mac:vml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𝑚𝑎𝑦𝑎𝑙𝑖𝑎𝑠</m:t>
                      </m:r>
                      <m:r>
                        <a:rPr lang="en-US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f</m:t>
                      </m:r>
                      <m:r>
                        <a:rPr lang="en-US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</m:t>
                      </m:r>
                      <m:r>
                        <a:rPr lang="en-US" b="1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𝒉</m:t>
                      </m:r>
                      <m:r>
                        <a:rPr lang="en-US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</m:t>
                      </m:r>
                      <m:r>
                        <a:rPr lang="en-US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then</m:t>
                      </m:r>
                      <m:r>
                        <a:rPr lang="en-US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𝒉</m:t>
                          </m:r>
                          <m:r>
                            <a:rPr lang="en-US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𝑒𝑟𝑟𝑜𝑟</m:t>
                          </m:r>
                          <m:r>
                            <a:rPr lang="en-US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𝜶</m:t>
                          </m:r>
                          <m:r>
                            <a:rPr lang="en-US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022437"/>
                <a:ext cx="3741936" cy="2783711"/>
              </a:xfrm>
              <a:prstGeom prst="rect">
                <a:avLst/>
              </a:prstGeom>
              <a:blipFill rotWithShape="0">
                <a:blip r:embed="rId3"/>
                <a:stretch>
                  <a:fillRect l="-489" b="-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929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F5D7-FF41-4BF6-8958-28DFF1DB182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Bottom-up approach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Programming Language Design and Implementation, 2014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7007" y="2549345"/>
            <a:ext cx="200464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foo(File f) { 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f.open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f.close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833403" y="1340464"/>
            <a:ext cx="4231466" cy="2877088"/>
            <a:chOff x="4281855" y="1494692"/>
            <a:chExt cx="4718038" cy="2877088"/>
          </a:xfrm>
        </p:grpSpPr>
        <p:sp>
          <p:nvSpPr>
            <p:cNvPr id="18" name="Rectangle 17"/>
            <p:cNvSpPr/>
            <p:nvPr/>
          </p:nvSpPr>
          <p:spPr>
            <a:xfrm>
              <a:off x="4281855" y="1494692"/>
              <a:ext cx="4718038" cy="3780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Bottom-up summaries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281855" y="1872762"/>
              <a:ext cx="4718038" cy="24990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dirty="0" smtClean="0">
                <a:solidFill>
                  <a:schemeClr val="tx1"/>
                </a:solidFill>
              </a:endParaRPr>
            </a:p>
          </p:txBody>
        </p:sp>
      </p:grp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21" name="Rectangle 20"/>
              <p:cNvSpPr/>
              <p:nvPr/>
            </p:nvSpPr>
            <p:spPr>
              <a:xfrm>
                <a:off x="4833402" y="1718534"/>
                <a:ext cx="4372143" cy="24990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 xmlns="" xmlns:mv="urn:schemas-microsoft-com:mac:vml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𝜆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𝒉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 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𝒕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𝜶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𝒏</m:t>
                          </m:r>
                        </m:e>
                      </m:d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if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𝑓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∈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𝒏</m:t>
                          </m:r>
                        </m:e>
                      </m:d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then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𝒉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 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𝒕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𝜶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𝒏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1" dirty="0" smtClean="0">
                  <a:solidFill>
                    <a:schemeClr val="tx1"/>
                  </a:solidFill>
                  <a:cs typeface="Courier New" panose="02070309020205020404" pitchFamily="49" charset="0"/>
                </a:endParaRPr>
              </a:p>
              <a:p>
                <a:endParaRPr lang="en-US" sz="1000" dirty="0">
                  <a:solidFill>
                    <a:schemeClr val="tx1"/>
                  </a:solidFill>
                </a:endParaRPr>
              </a:p>
              <a:p>
                <a14:m>
                  <m:oMathPara xmlns:m="http://schemas.openxmlformats.org/officeDocument/2006/math" xmlns="" xmlns:mv="urn:schemas-microsoft-com:mac:vml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𝜆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𝒉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 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𝒕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𝜶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𝒏</m:t>
                          </m:r>
                        </m:e>
                      </m:d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if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𝑓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∈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𝜶</m:t>
                          </m:r>
                        </m:e>
                      </m:d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                             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[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𝑩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𝟐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]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  <a:latin typeface="Cambria Math" panose="02040503050406030204" pitchFamily="18" charset="0"/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   </a:t>
                </a:r>
                <a14:m>
                  <m:oMath xmlns:m="http://schemas.openxmlformats.org/officeDocument/2006/math" xmlns="" xmlns:mv="urn:schemas-microsoft-com:mac:vml"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then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(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𝒉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𝑜𝑝𝑒𝑛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∘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𝑐𝑙𝑜𝑠𝑒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𝒕</m:t>
                        </m:r>
                      </m:e>
                    </m:d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𝜶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𝒏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900" dirty="0" smtClean="0">
                  <a:solidFill>
                    <a:schemeClr val="tx1"/>
                  </a:solidFill>
                </a:endParaRPr>
              </a:p>
              <a:p>
                <a:endParaRPr lang="en-US" sz="900" dirty="0">
                  <a:solidFill>
                    <a:schemeClr val="tx1"/>
                  </a:solidFill>
                </a:endParaRPr>
              </a:p>
              <a:p>
                <a14:m>
                  <m:oMathPara xmlns:m="http://schemas.openxmlformats.org/officeDocument/2006/math" xmlns="" xmlns:mv="urn:schemas-microsoft-com:mac:vml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𝜆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𝒉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 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𝒕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𝜶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𝒏</m:t>
                          </m:r>
                        </m:e>
                      </m:d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if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f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∉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𝜶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∧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f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∉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𝒏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∧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              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[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𝑩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𝟑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  <a:cs typeface="Courier New" panose="02070309020205020404" pitchFamily="49" charset="0"/>
                </a:endParaRPr>
              </a:p>
              <a:p>
                <a14:m>
                  <m:oMathPara xmlns:m="http://schemas.openxmlformats.org/officeDocument/2006/math" xmlns="" xmlns:mv="urn:schemas-microsoft-com:mac:vml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   ¬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𝑚𝑎𝑦𝑎𝑙𝑖𝑎𝑠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f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𝒉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then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𝒉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𝒕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𝜶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sz="1000" dirty="0" smtClean="0">
                  <a:solidFill>
                    <a:schemeClr val="tx1"/>
                  </a:solidFill>
                </a:endParaRPr>
              </a:p>
              <a:p>
                <a:endParaRPr lang="en-US" sz="1000" dirty="0">
                  <a:solidFill>
                    <a:schemeClr val="tx1"/>
                  </a:solidFill>
                </a:endParaRPr>
              </a:p>
              <a:p>
                <a14:m>
                  <m:oMathPara xmlns:m="http://schemas.openxmlformats.org/officeDocument/2006/math" xmlns="" xmlns:mv="urn:schemas-microsoft-com:mac:vml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𝜆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𝒉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 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𝒕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𝜶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𝒏</m:t>
                          </m:r>
                        </m:e>
                      </m:d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if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f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∉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𝜶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∧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f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∉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𝒏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∧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              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[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𝑩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𝟒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  <a:cs typeface="Courier New" panose="02070309020205020404" pitchFamily="49" charset="0"/>
                </a:endParaRPr>
              </a:p>
              <a:p>
                <a14:m>
                  <m:oMathPara xmlns:m="http://schemas.openxmlformats.org/officeDocument/2006/math" xmlns="" xmlns:mv="urn:schemas-microsoft-com:mac:vml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𝑚𝑎𝑦𝑎𝑙𝑖𝑎𝑠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f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𝒉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then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𝒉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𝑒𝑟𝑟𝑜𝑟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𝜶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402" y="1718534"/>
                <a:ext cx="4372143" cy="2499017"/>
              </a:xfrm>
              <a:prstGeom prst="rect">
                <a:avLst/>
              </a:prstGeom>
              <a:blipFill rotWithShape="0">
                <a:blip r:embed="rId2"/>
                <a:stretch>
                  <a:fillRect l="-418" b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Arrow 15"/>
          <p:cNvSpPr/>
          <p:nvPr/>
        </p:nvSpPr>
        <p:spPr>
          <a:xfrm>
            <a:off x="3381694" y="2317411"/>
            <a:ext cx="967805" cy="13012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831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F5D7-FF41-4BF6-8958-28DFF1DB182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Top-down summaries vs. bottom-up summaries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Programming Language Design and Implementation, 2014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833403" y="1340464"/>
            <a:ext cx="4231466" cy="2877088"/>
            <a:chOff x="4281855" y="1494692"/>
            <a:chExt cx="4718038" cy="2877088"/>
          </a:xfrm>
        </p:grpSpPr>
        <p:sp>
          <p:nvSpPr>
            <p:cNvPr id="14" name="Rectangle 13"/>
            <p:cNvSpPr/>
            <p:nvPr/>
          </p:nvSpPr>
          <p:spPr>
            <a:xfrm>
              <a:off x="4281855" y="1494692"/>
              <a:ext cx="4718038" cy="3780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Bottom-up summaries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281855" y="1872762"/>
              <a:ext cx="4718038" cy="24990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dirty="0" smtClean="0">
                <a:solidFill>
                  <a:schemeClr val="tx1"/>
                </a:solidFill>
              </a:endParaRPr>
            </a:p>
          </p:txBody>
        </p:sp>
      </p:grp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2" name="Rectangle 1"/>
              <p:cNvSpPr/>
              <p:nvPr/>
            </p:nvSpPr>
            <p:spPr>
              <a:xfrm>
                <a:off x="4833402" y="1718534"/>
                <a:ext cx="4372143" cy="24990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 xmlns="" xmlns:mv="urn:schemas-microsoft-com:mac:vml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𝜆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𝒉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 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𝒕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𝜶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𝒏</m:t>
                          </m:r>
                        </m:e>
                      </m:d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if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𝑓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∈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𝒏</m:t>
                          </m:r>
                        </m:e>
                      </m:d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then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𝒉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 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𝒕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𝜶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𝒏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1" dirty="0" smtClean="0">
                  <a:solidFill>
                    <a:schemeClr val="tx1"/>
                  </a:solidFill>
                  <a:cs typeface="Courier New" panose="02070309020205020404" pitchFamily="49" charset="0"/>
                </a:endParaRPr>
              </a:p>
              <a:p>
                <a:endParaRPr lang="en-US" sz="1000" dirty="0">
                  <a:solidFill>
                    <a:schemeClr val="tx1"/>
                  </a:solidFill>
                </a:endParaRPr>
              </a:p>
              <a:p>
                <a14:m>
                  <m:oMathPara xmlns:m="http://schemas.openxmlformats.org/officeDocument/2006/math" xmlns="" xmlns:mv="urn:schemas-microsoft-com:mac:vml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𝜆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𝒉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 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𝒕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𝜶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𝒏</m:t>
                          </m:r>
                        </m:e>
                      </m:d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if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𝑓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∈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𝜶</m:t>
                          </m:r>
                        </m:e>
                      </m:d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                             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[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𝑩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𝟐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]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  <a:latin typeface="Cambria Math" panose="02040503050406030204" pitchFamily="18" charset="0"/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   </a:t>
                </a:r>
                <a14:m>
                  <m:oMath xmlns:m="http://schemas.openxmlformats.org/officeDocument/2006/math" xmlns="" xmlns:mv="urn:schemas-microsoft-com:mac:vml"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then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(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𝒉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𝑜𝑝𝑒𝑛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∘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𝑐𝑙𝑜𝑠𝑒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𝒕</m:t>
                        </m:r>
                      </m:e>
                    </m:d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𝜶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𝒏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900" dirty="0" smtClean="0">
                  <a:solidFill>
                    <a:schemeClr val="tx1"/>
                  </a:solidFill>
                </a:endParaRPr>
              </a:p>
              <a:p>
                <a:endParaRPr lang="en-US" sz="900" dirty="0">
                  <a:solidFill>
                    <a:schemeClr val="tx1"/>
                  </a:solidFill>
                </a:endParaRPr>
              </a:p>
              <a:p>
                <a14:m>
                  <m:oMathPara xmlns:m="http://schemas.openxmlformats.org/officeDocument/2006/math" xmlns="" xmlns:mv="urn:schemas-microsoft-com:mac:vml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𝜆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𝒉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 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𝒕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𝜶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𝒏</m:t>
                          </m:r>
                        </m:e>
                      </m:d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if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f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∉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𝜶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∧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f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∉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𝒏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∧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              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[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𝑩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𝟑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  <a:cs typeface="Courier New" panose="02070309020205020404" pitchFamily="49" charset="0"/>
                </a:endParaRPr>
              </a:p>
              <a:p>
                <a14:m>
                  <m:oMathPara xmlns:m="http://schemas.openxmlformats.org/officeDocument/2006/math" xmlns="" xmlns:mv="urn:schemas-microsoft-com:mac:vml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   ¬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𝑚𝑎𝑦𝑎𝑙𝑖𝑎𝑠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f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𝒉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then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𝒉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𝒕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𝜶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sz="1000" dirty="0" smtClean="0">
                  <a:solidFill>
                    <a:schemeClr val="tx1"/>
                  </a:solidFill>
                </a:endParaRPr>
              </a:p>
              <a:p>
                <a:endParaRPr lang="en-US" sz="1000" dirty="0">
                  <a:solidFill>
                    <a:schemeClr val="tx1"/>
                  </a:solidFill>
                </a:endParaRPr>
              </a:p>
              <a:p>
                <a14:m>
                  <m:oMathPara xmlns:m="http://schemas.openxmlformats.org/officeDocument/2006/math" xmlns="" xmlns:mv="urn:schemas-microsoft-com:mac:vml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𝜆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𝒉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 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𝒕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𝜶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𝒏</m:t>
                          </m:r>
                        </m:e>
                      </m:d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if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f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∉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𝜶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∧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f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∉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𝒏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∧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              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[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𝑩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𝟒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  <a:cs typeface="Courier New" panose="02070309020205020404" pitchFamily="49" charset="0"/>
                </a:endParaRPr>
              </a:p>
              <a:p>
                <a14:m>
                  <m:oMathPara xmlns:m="http://schemas.openxmlformats.org/officeDocument/2006/math" xmlns="" xmlns:mv="urn:schemas-microsoft-com:mac:vml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𝑚𝑎𝑦𝑎𝑙𝑖𝑎𝑠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f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𝒉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then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𝒉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𝑒𝑟𝑟𝑜𝑟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𝜶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402" y="1718534"/>
                <a:ext cx="4372143" cy="2499017"/>
              </a:xfrm>
              <a:prstGeom prst="rect">
                <a:avLst/>
              </a:prstGeom>
              <a:blipFill rotWithShape="0">
                <a:blip r:embed="rId2"/>
                <a:stretch>
                  <a:fillRect l="-418" b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45027" y="1340464"/>
            <a:ext cx="4718038" cy="2877088"/>
            <a:chOff x="4281855" y="1494692"/>
            <a:chExt cx="4718038" cy="2877088"/>
          </a:xfrm>
        </p:grpSpPr>
        <p:sp>
          <p:nvSpPr>
            <p:cNvPr id="16" name="Rectangle 15"/>
            <p:cNvSpPr/>
            <p:nvPr/>
          </p:nvSpPr>
          <p:spPr>
            <a:xfrm>
              <a:off x="4281855" y="1494692"/>
              <a:ext cx="4718038" cy="3780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Top-down summaries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mc:AlternateContent>
  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  <p:sp>
              <p:nvSpPr>
                <p:cNvPr id="17" name="Rectangle 16"/>
                <p:cNvSpPr/>
                <p:nvPr/>
              </p:nvSpPr>
              <p:spPr>
                <a:xfrm>
                  <a:off x="4281855" y="1872762"/>
                  <a:ext cx="4718038" cy="249901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t"/>
                <a:lstStyle/>
                <a:p>
                  <a14:m>
                    <m:oMathPara xmlns:m="http://schemas.openxmlformats.org/officeDocument/2006/math" xmlns="" xmlns:mv="urn:schemas-microsoft-com:mac:vml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𝑐𝑙𝑜𝑠𝑒𝑑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 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𝑓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,∅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→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𝑐𝑙𝑜𝑠𝑒𝑑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 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𝑓</m:t>
                                    </m:r>
                                  </m:e>
                                </m:d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,∅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 [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]</m:t>
                        </m:r>
                      </m:oMath>
                    </m:oMathPara>
                  </a14:m>
                  <a:endParaRPr lang="en-US" dirty="0" smtClean="0">
                    <a:solidFill>
                      <a:schemeClr val="tx1"/>
                    </a:solidFill>
                  </a:endParaRPr>
                </a:p>
                <a:p>
                  <a:endParaRPr lang="en-US" sz="1050" dirty="0" smtClean="0">
                    <a:solidFill>
                      <a:schemeClr val="tx1"/>
                    </a:solidFill>
                  </a:endParaRPr>
                </a:p>
                <a:p>
                  <a14:m>
                    <m:oMathPara xmlns:m="http://schemas.openxmlformats.org/officeDocument/2006/math" xmlns="" xmlns:mv="urn:schemas-microsoft-com:mac:vml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𝑐𝑙𝑜𝑠𝑒𝑑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,∅,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𝑓</m:t>
                                </m:r>
                              </m:e>
                            </m:d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→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𝑐𝑙𝑜𝑠𝑒𝑑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,∅,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𝑓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 smtClean="0">
                    <a:solidFill>
                      <a:schemeClr val="tx1"/>
                    </a:solidFill>
                    <a:cs typeface="Courier New" panose="02070309020205020404" pitchFamily="49" charset="0"/>
                  </a:endParaRPr>
                </a:p>
                <a:p>
                  <a:endParaRPr lang="en-US" sz="1000" dirty="0" smtClean="0">
                    <a:solidFill>
                      <a:schemeClr val="tx1"/>
                    </a:solidFill>
                    <a:cs typeface="Courier New" panose="02070309020205020404" pitchFamily="49" charset="0"/>
                  </a:endParaRPr>
                </a:p>
                <a:p>
                  <a14:m>
                    <m:oMathPara xmlns:m="http://schemas.openxmlformats.org/officeDocument/2006/math" xmlns="" xmlns:mv="urn:schemas-microsoft-com:mac:vml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𝑐𝑙𝑜𝑠𝑒𝑑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 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𝑓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,∅</m:t>
                            </m:r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→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𝑐𝑙𝑜𝑠𝑒𝑑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 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𝑓</m:t>
                                    </m:r>
                                  </m:e>
                                </m:d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,∅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𝟑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 smtClean="0">
                    <a:solidFill>
                      <a:schemeClr val="tx1"/>
                    </a:solidFill>
                    <a:cs typeface="Courier New" panose="02070309020205020404" pitchFamily="49" charset="0"/>
                  </a:endParaRPr>
                </a:p>
                <a:p>
                  <a:endParaRPr lang="en-US" sz="1000" dirty="0" smtClean="0">
                    <a:solidFill>
                      <a:schemeClr val="tx1"/>
                    </a:solidFill>
                    <a:cs typeface="Courier New" panose="02070309020205020404" pitchFamily="49" charset="0"/>
                  </a:endParaRPr>
                </a:p>
                <a:p>
                  <a14:m>
                    <m:oMathPara xmlns:m="http://schemas.openxmlformats.org/officeDocument/2006/math" xmlns="" xmlns:mv="urn:schemas-microsoft-com:mac:vml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𝑐𝑙𝑜𝑠𝑒𝑑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,∅,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𝑓</m:t>
                                </m:r>
                              </m:e>
                            </m:d>
                          </m:e>
                        </m:d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→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𝑐𝑙𝑜𝑠𝑒𝑑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,∅,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𝑓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𝟒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 smtClean="0">
                    <a:solidFill>
                      <a:schemeClr val="tx1"/>
                    </a:solidFill>
                    <a:cs typeface="Courier New" panose="02070309020205020404" pitchFamily="49" charset="0"/>
                  </a:endParaRPr>
                </a:p>
                <a:p>
                  <a:endParaRPr lang="en-US" sz="1000" dirty="0" smtClean="0">
                    <a:solidFill>
                      <a:schemeClr val="tx1"/>
                    </a:solidFill>
                  </a:endParaRPr>
                </a:p>
                <a:p>
                  <a14:m>
                    <m:oMathPara xmlns:m="http://schemas.openxmlformats.org/officeDocument/2006/math" xmlns="" xmlns:mv="urn:schemas-microsoft-com:mac:vml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𝑐𝑙𝑜𝑠𝑒𝑑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𝑓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,∅</m:t>
                            </m:r>
                          </m:e>
                        </m:d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→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𝑐𝑙𝑜𝑠𝑒𝑑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𝑓</m:t>
                                    </m:r>
                                  </m:e>
                                </m:d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,∅</m:t>
                                </m:r>
                              </m:e>
                            </m:d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 [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𝟓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]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1855" y="1872762"/>
                  <a:ext cx="4718038" cy="249901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38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413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4911467" y="2867640"/>
            <a:ext cx="4092449" cy="130654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128021" y="2172136"/>
            <a:ext cx="4552049" cy="31176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140676" y="3035032"/>
            <a:ext cx="4552049" cy="31176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4911467" y="2172136"/>
            <a:ext cx="4092449" cy="59905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911467" y="1760115"/>
            <a:ext cx="4092449" cy="31176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40677" y="1760115"/>
            <a:ext cx="4552049" cy="31176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40677" y="2615262"/>
            <a:ext cx="4552049" cy="31176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40676" y="3470409"/>
            <a:ext cx="4552049" cy="31176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F5D7-FF41-4BF6-8958-28DFF1DB182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Top-down summaries vs. bottom-up summaries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Programming Language Design and Implementation, 2014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833403" y="1340464"/>
            <a:ext cx="4231466" cy="2877088"/>
            <a:chOff x="4281855" y="1494692"/>
            <a:chExt cx="4718038" cy="2877088"/>
          </a:xfrm>
        </p:grpSpPr>
        <p:sp>
          <p:nvSpPr>
            <p:cNvPr id="14" name="Rectangle 13"/>
            <p:cNvSpPr/>
            <p:nvPr/>
          </p:nvSpPr>
          <p:spPr>
            <a:xfrm>
              <a:off x="4281855" y="1494692"/>
              <a:ext cx="4718038" cy="3780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Bottom-up summaries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281855" y="1872762"/>
              <a:ext cx="4718038" cy="24990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dirty="0" smtClean="0">
                <a:solidFill>
                  <a:schemeClr val="tx1"/>
                </a:solidFill>
              </a:endParaRPr>
            </a:p>
          </p:txBody>
        </p:sp>
      </p:grp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2" name="Rectangle 1"/>
              <p:cNvSpPr/>
              <p:nvPr/>
            </p:nvSpPr>
            <p:spPr>
              <a:xfrm>
                <a:off x="4833402" y="1718534"/>
                <a:ext cx="4372143" cy="24990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 xmlns="" xmlns:mv="urn:schemas-microsoft-com:mac:vml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𝜆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𝒉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 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𝒕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𝜶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𝒏</m:t>
                          </m:r>
                        </m:e>
                      </m:d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if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𝑓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∈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𝒏</m:t>
                          </m:r>
                        </m:e>
                      </m:d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then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𝒉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 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𝒕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𝜶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𝒏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1" dirty="0" smtClean="0">
                  <a:solidFill>
                    <a:schemeClr val="tx1"/>
                  </a:solidFill>
                  <a:cs typeface="Courier New" panose="02070309020205020404" pitchFamily="49" charset="0"/>
                </a:endParaRPr>
              </a:p>
              <a:p>
                <a:endParaRPr lang="en-US" sz="1000" dirty="0">
                  <a:solidFill>
                    <a:schemeClr val="tx1"/>
                  </a:solidFill>
                </a:endParaRPr>
              </a:p>
              <a:p>
                <a14:m>
                  <m:oMathPara xmlns:m="http://schemas.openxmlformats.org/officeDocument/2006/math" xmlns="" xmlns:mv="urn:schemas-microsoft-com:mac:vml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𝜆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𝒉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 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𝒕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𝜶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𝒏</m:t>
                          </m:r>
                        </m:e>
                      </m:d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if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𝑓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∈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𝜶</m:t>
                          </m:r>
                        </m:e>
                      </m:d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                             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[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𝑩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𝟐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]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  <a:latin typeface="Cambria Math" panose="02040503050406030204" pitchFamily="18" charset="0"/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   </a:t>
                </a:r>
                <a14:m>
                  <m:oMath xmlns:m="http://schemas.openxmlformats.org/officeDocument/2006/math" xmlns="" xmlns:mv="urn:schemas-microsoft-com:mac:vml"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then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(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𝒉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𝑜𝑝𝑒𝑛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∘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𝑐𝑙𝑜𝑠𝑒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𝒕</m:t>
                        </m:r>
                      </m:e>
                    </m:d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𝜶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𝒏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900" dirty="0" smtClean="0">
                  <a:solidFill>
                    <a:schemeClr val="tx1"/>
                  </a:solidFill>
                </a:endParaRPr>
              </a:p>
              <a:p>
                <a:endParaRPr lang="en-US" sz="900" dirty="0">
                  <a:solidFill>
                    <a:schemeClr val="tx1"/>
                  </a:solidFill>
                </a:endParaRPr>
              </a:p>
              <a:p>
                <a14:m>
                  <m:oMathPara xmlns:m="http://schemas.openxmlformats.org/officeDocument/2006/math" xmlns="" xmlns:mv="urn:schemas-microsoft-com:mac:vml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𝜆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𝒉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 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𝒕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𝜶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𝒏</m:t>
                          </m:r>
                        </m:e>
                      </m:d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if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f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∉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𝜶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∧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f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∉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𝒏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∧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              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[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𝑩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𝟑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  <a:cs typeface="Courier New" panose="02070309020205020404" pitchFamily="49" charset="0"/>
                </a:endParaRPr>
              </a:p>
              <a:p>
                <a14:m>
                  <m:oMathPara xmlns:m="http://schemas.openxmlformats.org/officeDocument/2006/math" xmlns="" xmlns:mv="urn:schemas-microsoft-com:mac:vml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   ¬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𝑚𝑎𝑦𝑎𝑙𝑖𝑎𝑠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f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𝒉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then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𝒉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𝒕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𝜶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sz="1000" dirty="0" smtClean="0">
                  <a:solidFill>
                    <a:schemeClr val="tx1"/>
                  </a:solidFill>
                </a:endParaRPr>
              </a:p>
              <a:p>
                <a:endParaRPr lang="en-US" sz="1000" dirty="0">
                  <a:solidFill>
                    <a:schemeClr val="tx1"/>
                  </a:solidFill>
                </a:endParaRPr>
              </a:p>
              <a:p>
                <a14:m>
                  <m:oMathPara xmlns:m="http://schemas.openxmlformats.org/officeDocument/2006/math" xmlns="" xmlns:mv="urn:schemas-microsoft-com:mac:vml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𝜆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𝒉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 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𝒕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𝜶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𝒏</m:t>
                          </m:r>
                        </m:e>
                      </m:d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if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f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∉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𝜶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∧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f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∉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𝒏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∧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              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[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𝑩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𝟒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  <a:cs typeface="Courier New" panose="02070309020205020404" pitchFamily="49" charset="0"/>
                </a:endParaRPr>
              </a:p>
              <a:p>
                <a14:m>
                  <m:oMathPara xmlns:m="http://schemas.openxmlformats.org/officeDocument/2006/math" xmlns="" xmlns:mv="urn:schemas-microsoft-com:mac:vml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𝑚𝑎𝑦𝑎𝑙𝑖𝑎𝑠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f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𝒉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then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𝒉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𝑒𝑟𝑟𝑜𝑟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𝜶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402" y="1718534"/>
                <a:ext cx="4372143" cy="2499017"/>
              </a:xfrm>
              <a:prstGeom prst="rect">
                <a:avLst/>
              </a:prstGeom>
              <a:blipFill rotWithShape="0">
                <a:blip r:embed="rId2"/>
                <a:stretch>
                  <a:fillRect l="-418" b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45027" y="1340464"/>
            <a:ext cx="4718038" cy="2877088"/>
            <a:chOff x="4281855" y="1494692"/>
            <a:chExt cx="4718038" cy="2877088"/>
          </a:xfrm>
        </p:grpSpPr>
        <p:sp>
          <p:nvSpPr>
            <p:cNvPr id="16" name="Rectangle 15"/>
            <p:cNvSpPr/>
            <p:nvPr/>
          </p:nvSpPr>
          <p:spPr>
            <a:xfrm>
              <a:off x="4281855" y="1494692"/>
              <a:ext cx="4718038" cy="3780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Top-down summaries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mc:AlternateContent>
  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  <p:sp>
              <p:nvSpPr>
                <p:cNvPr id="17" name="Rectangle 16"/>
                <p:cNvSpPr/>
                <p:nvPr/>
              </p:nvSpPr>
              <p:spPr>
                <a:xfrm>
                  <a:off x="4281855" y="1872762"/>
                  <a:ext cx="4718038" cy="249901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t"/>
                <a:lstStyle/>
                <a:p>
                  <a14:m>
                    <m:oMathPara xmlns:m="http://schemas.openxmlformats.org/officeDocument/2006/math" xmlns="" xmlns:mv="urn:schemas-microsoft-com:mac:vml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𝑐𝑙𝑜𝑠𝑒𝑑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 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𝑓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,∅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→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𝑐𝑙𝑜𝑠𝑒𝑑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 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𝑓</m:t>
                                    </m:r>
                                  </m:e>
                                </m:d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,∅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 [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]</m:t>
                        </m:r>
                      </m:oMath>
                    </m:oMathPara>
                  </a14:m>
                  <a:endParaRPr lang="en-US" dirty="0" smtClean="0">
                    <a:solidFill>
                      <a:schemeClr val="tx1"/>
                    </a:solidFill>
                  </a:endParaRPr>
                </a:p>
                <a:p>
                  <a:endParaRPr lang="en-US" sz="1050" dirty="0" smtClean="0">
                    <a:solidFill>
                      <a:schemeClr val="tx1"/>
                    </a:solidFill>
                  </a:endParaRPr>
                </a:p>
                <a:p>
                  <a14:m>
                    <m:oMathPara xmlns:m="http://schemas.openxmlformats.org/officeDocument/2006/math" xmlns="" xmlns:mv="urn:schemas-microsoft-com:mac:vml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𝑐𝑙𝑜𝑠𝑒𝑑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,∅,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𝑓</m:t>
                                </m:r>
                              </m:e>
                            </m:d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→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𝑐𝑙𝑜𝑠𝑒𝑑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,∅,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𝑓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 smtClean="0">
                    <a:solidFill>
                      <a:schemeClr val="tx1"/>
                    </a:solidFill>
                    <a:cs typeface="Courier New" panose="02070309020205020404" pitchFamily="49" charset="0"/>
                  </a:endParaRPr>
                </a:p>
                <a:p>
                  <a:endParaRPr lang="en-US" sz="1000" dirty="0" smtClean="0">
                    <a:solidFill>
                      <a:schemeClr val="tx1"/>
                    </a:solidFill>
                    <a:cs typeface="Courier New" panose="02070309020205020404" pitchFamily="49" charset="0"/>
                  </a:endParaRPr>
                </a:p>
                <a:p>
                  <a14:m>
                    <m:oMathPara xmlns:m="http://schemas.openxmlformats.org/officeDocument/2006/math" xmlns="" xmlns:mv="urn:schemas-microsoft-com:mac:vml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𝑐𝑙𝑜𝑠𝑒𝑑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 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𝑓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,∅</m:t>
                            </m:r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→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𝑐𝑙𝑜𝑠𝑒𝑑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 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𝑓</m:t>
                                    </m:r>
                                  </m:e>
                                </m:d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,∅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𝟑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 smtClean="0">
                    <a:solidFill>
                      <a:schemeClr val="tx1"/>
                    </a:solidFill>
                    <a:cs typeface="Courier New" panose="02070309020205020404" pitchFamily="49" charset="0"/>
                  </a:endParaRPr>
                </a:p>
                <a:p>
                  <a:endParaRPr lang="en-US" sz="1000" dirty="0" smtClean="0">
                    <a:solidFill>
                      <a:schemeClr val="tx1"/>
                    </a:solidFill>
                    <a:cs typeface="Courier New" panose="02070309020205020404" pitchFamily="49" charset="0"/>
                  </a:endParaRPr>
                </a:p>
                <a:p>
                  <a14:m>
                    <m:oMathPara xmlns:m="http://schemas.openxmlformats.org/officeDocument/2006/math" xmlns="" xmlns:mv="urn:schemas-microsoft-com:mac:vml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𝑐𝑙𝑜𝑠𝑒𝑑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,∅,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𝑓</m:t>
                                </m:r>
                              </m:e>
                            </m:d>
                          </m:e>
                        </m:d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→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𝑐𝑙𝑜𝑠𝑒𝑑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,∅,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𝑓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𝟒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 smtClean="0">
                    <a:solidFill>
                      <a:schemeClr val="tx1"/>
                    </a:solidFill>
                    <a:cs typeface="Courier New" panose="02070309020205020404" pitchFamily="49" charset="0"/>
                  </a:endParaRPr>
                </a:p>
                <a:p>
                  <a:endParaRPr lang="en-US" sz="1000" dirty="0" smtClean="0">
                    <a:solidFill>
                      <a:schemeClr val="tx1"/>
                    </a:solidFill>
                  </a:endParaRPr>
                </a:p>
                <a:p>
                  <a14:m>
                    <m:oMathPara xmlns:m="http://schemas.openxmlformats.org/officeDocument/2006/math" xmlns="" xmlns:mv="urn:schemas-microsoft-com:mac:vml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𝑐𝑙𝑜𝑠𝑒𝑑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𝑓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,∅</m:t>
                            </m:r>
                          </m:e>
                        </m:d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→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𝑐𝑙𝑜𝑠𝑒𝑑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𝑓</m:t>
                                    </m:r>
                                  </m:e>
                                </m:d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,∅</m:t>
                                </m:r>
                              </m:e>
                            </m:d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 [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𝟓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]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1855" y="1872762"/>
                  <a:ext cx="4718038" cy="249901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38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7" name="Rounded Rectangle 6"/>
              <p:cNvSpPr/>
              <p:nvPr/>
            </p:nvSpPr>
            <p:spPr>
              <a:xfrm>
                <a:off x="1675644" y="4447287"/>
                <a:ext cx="6315515" cy="1573822"/>
              </a:xfrm>
              <a:prstGeom prst="round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1" dirty="0" smtClean="0">
                    <a:solidFill>
                      <a:srgbClr val="0070C0"/>
                    </a:solidFill>
                  </a:rPr>
                  <a:t>Observations:</a:t>
                </a:r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 xmlns="" xmlns:mv="urn:schemas-microsoft-com:mac:vml">
                    <m:sSub>
                      <m:sSub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 xmlns="" xmlns:mv="urn:schemas-microsoft-com:mac:vml">
                    <m:sSub>
                      <m:sSub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𝑻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𝟑</m:t>
                        </m:r>
                      </m:sub>
                    </m:sSub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and </a:t>
                </a:r>
                <a14:m>
                  <m:oMath xmlns:m="http://schemas.openxmlformats.org/officeDocument/2006/math" xmlns="" xmlns:mv="urn:schemas-microsoft-com:mac:vml">
                    <m:sSub>
                      <m:sSub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𝑻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𝟓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 can be summarized by </a:t>
                </a:r>
                <a14:m>
                  <m:oMath xmlns:m="http://schemas.openxmlformats.org/officeDocument/2006/math" xmlns="" xmlns:mv="urn:schemas-microsoft-com:mac:vml">
                    <m:sSub>
                      <m:sSub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𝑩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, while </a:t>
                </a:r>
                <a14:m>
                  <m:oMath xmlns:m="http://schemas.openxmlformats.org/officeDocument/2006/math" xmlns="" xmlns:mv="urn:schemas-microsoft-com:mac:vml">
                    <m:sSub>
                      <m:sSub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𝑻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 xmlns="" xmlns:mv="urn:schemas-microsoft-com:mac:vml">
                    <m:sSub>
                      <m:sSub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𝑻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𝟒</m:t>
                        </m:r>
                      </m:sub>
                    </m:sSub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can </a:t>
                </a:r>
                <a:r>
                  <a:rPr lang="en-US" b="1" dirty="0">
                    <a:solidFill>
                      <a:srgbClr val="0070C0"/>
                    </a:solidFill>
                  </a:rPr>
                  <a:t>be summarized by </a:t>
                </a:r>
                <a14:m>
                  <m:oMath xmlns:m="http://schemas.openxmlformats.org/officeDocument/2006/math" xmlns="" xmlns:mv="urn:schemas-microsoft-com:mac:vml">
                    <m:sSub>
                      <m:sSub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𝑩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.</a:t>
                </a:r>
              </a:p>
              <a:p>
                <a:pPr marL="342900" indent="-342900">
                  <a:buFontTx/>
                  <a:buAutoNum type="arabicPeriod"/>
                </a:pPr>
                <a:r>
                  <a:rPr lang="en-US" b="1" dirty="0" smtClean="0">
                    <a:solidFill>
                      <a:srgbClr val="0070C0"/>
                    </a:solidFill>
                    <a:cs typeface="Courier New" panose="02070309020205020404" pitchFamily="49" charset="0"/>
                  </a:rPr>
                  <a:t>The calling contexts of </a:t>
                </a:r>
                <a14:m>
                  <m:oMath xmlns:m="http://schemas.openxmlformats.org/officeDocument/2006/math" xmlns="" xmlns:mv="urn:schemas-microsoft-com:mac:vml">
                    <m:sSub>
                      <m:sSub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𝑩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 xmlns="" xmlns:mv="urn:schemas-microsoft-com:mac:vml">
                    <m:sSub>
                      <m:sSub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𝑩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 are rarely reached in the program.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644" y="4447287"/>
                <a:ext cx="6315515" cy="1573822"/>
              </a:xfrm>
              <a:prstGeom prst="roundRect">
                <a:avLst/>
              </a:prstGeom>
              <a:blipFill rotWithShape="0">
                <a:blip r:embed="rId4"/>
                <a:stretch>
                  <a:fillRect b="-2281"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795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9" grpId="0" animBg="1"/>
      <p:bldP spid="30" grpId="0" animBg="1"/>
      <p:bldP spid="31" grpId="0" animBg="1"/>
      <p:bldP spid="20" grpId="0" animBg="1"/>
      <p:bldP spid="8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F5D7-FF41-4BF6-8958-28DFF1DB182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approaches to </a:t>
            </a:r>
            <a:r>
              <a:rPr lang="en-US" dirty="0" err="1" smtClean="0"/>
              <a:t>interprocedural</a:t>
            </a:r>
            <a:r>
              <a:rPr lang="en-US" dirty="0" smtClean="0"/>
              <a:t> analysis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Programming Language Design and Implementation, 2014</a:t>
            </a: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953937" y="1312191"/>
            <a:ext cx="24236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Top-down approach</a:t>
            </a:r>
            <a:endParaRPr lang="en-US" sz="2200" dirty="0"/>
          </a:p>
        </p:txBody>
      </p:sp>
      <p:sp>
        <p:nvSpPr>
          <p:cNvPr id="106" name="TextBox 105"/>
          <p:cNvSpPr txBox="1"/>
          <p:nvPr/>
        </p:nvSpPr>
        <p:spPr>
          <a:xfrm>
            <a:off x="5757809" y="1326138"/>
            <a:ext cx="24805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Bottom-up approach</a:t>
            </a:r>
            <a:endParaRPr lang="en-US" sz="2200" dirty="0"/>
          </a:p>
        </p:txBody>
      </p:sp>
      <p:sp>
        <p:nvSpPr>
          <p:cNvPr id="84" name="Rectangle 8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236278" y="3420415"/>
            <a:ext cx="575896" cy="520827"/>
          </a:xfrm>
          <a:prstGeom prst="rect">
            <a:avLst/>
          </a:prstGeom>
          <a:blipFill rotWithShape="0">
            <a:blip r:embed="rId3"/>
            <a:stretch>
              <a:fillRect l="-8163" r="-2041" b="-5682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85" name="Rectangle 8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199965" y="3420415"/>
            <a:ext cx="575896" cy="520827"/>
          </a:xfrm>
          <a:prstGeom prst="rect">
            <a:avLst/>
          </a:prstGeom>
          <a:blipFill rotWithShape="0">
            <a:blip r:embed="rId4"/>
            <a:stretch>
              <a:fillRect l="-8163" b="-3409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86" name="Rectangle 8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97377" y="2358627"/>
            <a:ext cx="575896" cy="520827"/>
          </a:xfrm>
          <a:prstGeom prst="rect">
            <a:avLst/>
          </a:prstGeom>
          <a:blipFill rotWithShape="0">
            <a:blip r:embed="rId5"/>
            <a:stretch>
              <a:fillRect l="-7216" b="-6818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87" name="Rectangle 8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80202" y="2356544"/>
            <a:ext cx="575896" cy="520827"/>
          </a:xfrm>
          <a:prstGeom prst="rect">
            <a:avLst/>
          </a:prstGeom>
          <a:blipFill rotWithShape="0">
            <a:blip r:embed="rId6"/>
            <a:stretch>
              <a:fillRect l="-6186" r="-2062" b="-6742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88" name="Rectangle 8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163027" y="2356544"/>
            <a:ext cx="575896" cy="520827"/>
          </a:xfrm>
          <a:prstGeom prst="rect">
            <a:avLst/>
          </a:prstGeom>
          <a:blipFill rotWithShape="0">
            <a:blip r:embed="rId7"/>
            <a:stretch>
              <a:fillRect l="-6122" r="-2041" b="-6742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89" name="Rectangle 8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955923" y="2356545"/>
            <a:ext cx="575896" cy="520827"/>
          </a:xfrm>
          <a:prstGeom prst="rect">
            <a:avLst/>
          </a:prstGeom>
          <a:blipFill rotWithShape="0">
            <a:blip r:embed="rId8"/>
            <a:stretch>
              <a:fillRect l="-6122" r="-2041" b="-6742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6055505" y="3362390"/>
            <a:ext cx="1871957" cy="63944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5402765" y="2300598"/>
            <a:ext cx="3316287" cy="63944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Straight Arrow Connector 106"/>
          <p:cNvCxnSpPr/>
          <p:nvPr/>
        </p:nvCxnSpPr>
        <p:spPr>
          <a:xfrm rot="16200000" flipV="1">
            <a:off x="5617325" y="2095052"/>
            <a:ext cx="502557" cy="70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rot="5400000" flipH="1" flipV="1">
            <a:off x="6418643" y="2095991"/>
            <a:ext cx="503350" cy="59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rot="16200000" flipV="1">
            <a:off x="7196826" y="2097278"/>
            <a:ext cx="503355" cy="33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rot="16200000" flipV="1">
            <a:off x="7960141" y="2095963"/>
            <a:ext cx="503351" cy="59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898613" y="1626372"/>
            <a:ext cx="1169840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m</a:t>
            </a:r>
            <a:r>
              <a:rPr lang="en-US" sz="2000" dirty="0" smtClean="0"/>
              <a:t>ain(){</a:t>
            </a:r>
          </a:p>
          <a:p>
            <a:r>
              <a:rPr lang="en-US" sz="2000" dirty="0" smtClean="0"/>
              <a:t>     f();</a:t>
            </a:r>
          </a:p>
          <a:p>
            <a:r>
              <a:rPr lang="en-US" sz="2000" dirty="0" smtClean="0"/>
              <a:t>     …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f();</a:t>
            </a:r>
            <a:endParaRPr lang="en-US" sz="2000" dirty="0"/>
          </a:p>
          <a:p>
            <a:r>
              <a:rPr lang="en-US" sz="2000" dirty="0" smtClean="0"/>
              <a:t>}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898613" y="3258246"/>
            <a:ext cx="1169840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f(){</a:t>
            </a:r>
          </a:p>
          <a:p>
            <a:r>
              <a:rPr lang="en-US" sz="2000" dirty="0" smtClean="0"/>
              <a:t>     </a:t>
            </a:r>
            <a:r>
              <a:rPr lang="en-US" sz="2000" dirty="0" err="1" smtClean="0"/>
              <a:t>g</a:t>
            </a:r>
            <a:r>
              <a:rPr lang="en-US" sz="2000" dirty="0" smtClean="0"/>
              <a:t>();</a:t>
            </a:r>
          </a:p>
          <a:p>
            <a:r>
              <a:rPr lang="en-US" sz="2000" dirty="0" smtClean="0"/>
              <a:t>     …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</a:t>
            </a:r>
            <a:r>
              <a:rPr lang="en-US" sz="2000" dirty="0" err="1" smtClean="0"/>
              <a:t>g</a:t>
            </a:r>
            <a:r>
              <a:rPr lang="en-US" sz="2000" dirty="0" smtClean="0"/>
              <a:t>();</a:t>
            </a:r>
            <a:endParaRPr lang="en-US" sz="2000" dirty="0"/>
          </a:p>
          <a:p>
            <a:r>
              <a:rPr lang="en-US" sz="2000" dirty="0" smtClean="0"/>
              <a:t>}</a:t>
            </a:r>
          </a:p>
        </p:txBody>
      </p:sp>
      <p:sp>
        <p:nvSpPr>
          <p:cNvPr id="54" name="Oval 5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31634" y="2372898"/>
            <a:ext cx="518746" cy="518746"/>
          </a:xfrm>
          <a:prstGeom prst="ellipse">
            <a:avLst/>
          </a:prstGeom>
          <a:blipFill rotWithShape="0">
            <a:blip r:embed="rId9"/>
            <a:stretch>
              <a:fillRect l="-9091" r="-4545" b="-6818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56" name="Oval 5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64022" y="2392802"/>
            <a:ext cx="518746" cy="518746"/>
          </a:xfrm>
          <a:prstGeom prst="ellipse">
            <a:avLst/>
          </a:prstGeom>
          <a:blipFill rotWithShape="0">
            <a:blip r:embed="rId10"/>
            <a:stretch>
              <a:fillRect l="-9091" r="-4545" b="-6818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cxnSp>
        <p:nvCxnSpPr>
          <p:cNvPr id="64" name="Straight Arrow Connector 63"/>
          <p:cNvCxnSpPr>
            <a:endCxn id="54" idx="0"/>
          </p:cNvCxnSpPr>
          <p:nvPr/>
        </p:nvCxnSpPr>
        <p:spPr>
          <a:xfrm rot="16200000" flipH="1">
            <a:off x="1533235" y="2115126"/>
            <a:ext cx="514074" cy="14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5400000">
            <a:off x="2468614" y="2136696"/>
            <a:ext cx="510887" cy="13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Oval 5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70725" y="3436767"/>
            <a:ext cx="518746" cy="518746"/>
          </a:xfrm>
          <a:prstGeom prst="ellipse">
            <a:avLst/>
          </a:prstGeom>
          <a:blipFill rotWithShape="0">
            <a:blip r:embed="rId11"/>
            <a:stretch>
              <a:fillRect l="-11364" r="-4545" b="-5682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52" name="Oval 5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26453" y="3436767"/>
            <a:ext cx="518746" cy="518746"/>
          </a:xfrm>
          <a:prstGeom prst="ellipse">
            <a:avLst/>
          </a:prstGeom>
          <a:blipFill rotWithShape="0">
            <a:blip r:embed="rId12"/>
            <a:stretch>
              <a:fillRect l="-11364" r="-4545" b="-5682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53" name="Oval 5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51245" y="3439756"/>
            <a:ext cx="518746" cy="518746"/>
          </a:xfrm>
          <a:prstGeom prst="ellipse">
            <a:avLst/>
          </a:prstGeom>
          <a:blipFill rotWithShape="0">
            <a:blip r:embed="rId13"/>
            <a:stretch>
              <a:fillRect l="-11364" r="-4545" b="-5682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cxnSp>
        <p:nvCxnSpPr>
          <p:cNvPr id="120" name="Straight Arrow Connector 119"/>
          <p:cNvCxnSpPr/>
          <p:nvPr/>
        </p:nvCxnSpPr>
        <p:spPr>
          <a:xfrm flipH="1">
            <a:off x="1118560" y="2815693"/>
            <a:ext cx="477505" cy="6210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54" idx="5"/>
          </p:cNvCxnSpPr>
          <p:nvPr/>
        </p:nvCxnSpPr>
        <p:spPr>
          <a:xfrm rot="16200000" flipH="1">
            <a:off x="1763794" y="3026291"/>
            <a:ext cx="621110" cy="1998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flipH="1">
            <a:off x="2197378" y="2835597"/>
            <a:ext cx="354165" cy="6011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2895261" y="2835597"/>
            <a:ext cx="303819" cy="6041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flipH="1" flipV="1">
            <a:off x="5908408" y="2867901"/>
            <a:ext cx="638901" cy="5409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V="1">
            <a:off x="6547309" y="2865818"/>
            <a:ext cx="926749" cy="5430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flipH="1" flipV="1">
            <a:off x="6691233" y="2865818"/>
            <a:ext cx="819763" cy="5430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V="1">
            <a:off x="7510996" y="2865819"/>
            <a:ext cx="755958" cy="5430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676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102" grpId="0" animBg="1"/>
      <p:bldP spid="103" grpId="0" animBg="1"/>
      <p:bldP spid="54" grpId="0" animBg="1"/>
      <p:bldP spid="56" grpId="0" animBg="1"/>
      <p:bldP spid="51" grpId="0" animBg="1"/>
      <p:bldP spid="52" grpId="0" animBg="1"/>
      <p:bldP spid="5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Down Arrow 79"/>
          <p:cNvSpPr/>
          <p:nvPr/>
        </p:nvSpPr>
        <p:spPr>
          <a:xfrm>
            <a:off x="5262326" y="2147634"/>
            <a:ext cx="435108" cy="267934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ular Callout 82"/>
          <p:cNvSpPr/>
          <p:nvPr/>
        </p:nvSpPr>
        <p:spPr>
          <a:xfrm>
            <a:off x="5741391" y="2087315"/>
            <a:ext cx="3261937" cy="2168266"/>
          </a:xfrm>
          <a:prstGeom prst="wedgeRectCallout">
            <a:avLst>
              <a:gd name="adj1" fmla="val -54243"/>
              <a:gd name="adj2" fmla="val -1685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F5D7-FF41-4BF6-8958-28DFF1DB182D}" type="slidenum">
              <a:rPr lang="en-US" smtClean="0"/>
              <a:pPr/>
              <a:t>20</a:t>
            </a:fld>
            <a:endParaRPr lang="en-US" dirty="0"/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The SWIFT algorithm with parameter </a:t>
                </a:r>
                <a14:m>
                  <m:oMath xmlns:m="http://schemas.openxmlformats.org/officeDocument/2006/math" xmlns="" xmlns:mv="urn:schemas-microsoft-com:mac:vml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 xmlns="" xmlns:mv="urn:schemas-microsoft-com:mac:vml"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852" b="-20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Programming Language Design and Implementation, 2014</a:t>
            </a:r>
            <a:endParaRPr lang="en-US" dirty="0"/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33" name="Oval 32"/>
              <p:cNvSpPr/>
              <p:nvPr/>
            </p:nvSpPr>
            <p:spPr>
              <a:xfrm>
                <a:off x="693530" y="2800098"/>
                <a:ext cx="518746" cy="51874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 xmlns="" xmlns:mv="urn:schemas-microsoft-com:mac:vml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3" name="Oval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30" y="2800098"/>
                <a:ext cx="518746" cy="518746"/>
              </a:xfrm>
              <a:prstGeom prst="ellipse">
                <a:avLst/>
              </a:prstGeom>
              <a:blipFill rotWithShape="0">
                <a:blip r:embed="rId3"/>
                <a:stretch>
                  <a:fillRect l="-4545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>
            <a:endCxn id="33" idx="0"/>
          </p:cNvCxnSpPr>
          <p:nvPr/>
        </p:nvCxnSpPr>
        <p:spPr>
          <a:xfrm>
            <a:off x="952903" y="2180481"/>
            <a:ext cx="0" cy="6196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64" name="Oval 63"/>
              <p:cNvSpPr/>
              <p:nvPr/>
            </p:nvSpPr>
            <p:spPr>
              <a:xfrm>
                <a:off x="1892998" y="2820002"/>
                <a:ext cx="518746" cy="51874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 xmlns="" xmlns:mv="urn:schemas-microsoft-com:mac:vml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4" name="Oval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998" y="2820002"/>
                <a:ext cx="518746" cy="518746"/>
              </a:xfrm>
              <a:prstGeom prst="ellipse">
                <a:avLst/>
              </a:prstGeom>
              <a:blipFill rotWithShape="0">
                <a:blip r:embed="rId4"/>
                <a:stretch>
                  <a:fillRect l="-9091" b="-5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/>
          <p:cNvCxnSpPr/>
          <p:nvPr/>
        </p:nvCxnSpPr>
        <p:spPr>
          <a:xfrm>
            <a:off x="2152371" y="2200385"/>
            <a:ext cx="0" cy="6196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Left Brace 66"/>
          <p:cNvSpPr/>
          <p:nvPr/>
        </p:nvSpPr>
        <p:spPr>
          <a:xfrm rot="16200000">
            <a:off x="1401172" y="2655324"/>
            <a:ext cx="246185" cy="1774962"/>
          </a:xfrm>
          <a:prstGeom prst="lef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68" name="TextBox 67"/>
              <p:cNvSpPr txBox="1"/>
              <p:nvPr/>
            </p:nvSpPr>
            <p:spPr>
              <a:xfrm>
                <a:off x="1367569" y="3659689"/>
                <a:ext cx="3451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 xmlns="" xmlns:mv="urn:schemas-microsoft-com:mac:vml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569" y="3659689"/>
                <a:ext cx="345179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/>
          <p:cNvSpPr txBox="1"/>
          <p:nvPr/>
        </p:nvSpPr>
        <p:spPr>
          <a:xfrm>
            <a:off x="1026767" y="1450731"/>
            <a:ext cx="1243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Top-down</a:t>
            </a:r>
            <a:endParaRPr lang="en-US" sz="2000" dirty="0"/>
          </a:p>
        </p:txBody>
      </p:sp>
      <p:sp>
        <p:nvSpPr>
          <p:cNvPr id="70" name="TextBox 69"/>
          <p:cNvSpPr txBox="1"/>
          <p:nvPr/>
        </p:nvSpPr>
        <p:spPr>
          <a:xfrm>
            <a:off x="4763723" y="1457034"/>
            <a:ext cx="1423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Bottom-up</a:t>
            </a:r>
            <a:endParaRPr lang="en-US" sz="2000" dirty="0"/>
          </a:p>
        </p:txBody>
      </p:sp>
      <p:sp>
        <p:nvSpPr>
          <p:cNvPr id="72" name="TextBox 71"/>
          <p:cNvSpPr txBox="1"/>
          <p:nvPr/>
        </p:nvSpPr>
        <p:spPr>
          <a:xfrm>
            <a:off x="1330648" y="2890343"/>
            <a:ext cx="38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…</a:t>
            </a:r>
            <a:endParaRPr lang="en-US" b="1" dirty="0"/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74" name="Rectangle 73"/>
              <p:cNvSpPr/>
              <p:nvPr/>
            </p:nvSpPr>
            <p:spPr>
              <a:xfrm>
                <a:off x="6581468" y="2156105"/>
                <a:ext cx="530352" cy="250591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 xmlns="" xmlns:mv="urn:schemas-microsoft-com:mac:vml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468" y="2156105"/>
                <a:ext cx="530352" cy="250591"/>
              </a:xfrm>
              <a:prstGeom prst="rect">
                <a:avLst/>
              </a:prstGeom>
              <a:blipFill rotWithShape="0">
                <a:blip r:embed="rId6"/>
                <a:stretch>
                  <a:fillRect b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78"/>
          <p:cNvSpPr txBox="1"/>
          <p:nvPr/>
        </p:nvSpPr>
        <p:spPr>
          <a:xfrm>
            <a:off x="3901665" y="2058998"/>
            <a:ext cx="9660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f(){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…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a;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…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7094085" y="2037378"/>
            <a:ext cx="38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…</a:t>
            </a:r>
            <a:endParaRPr lang="en-US" b="1" dirty="0"/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82" name="Rectangle 81"/>
              <p:cNvSpPr/>
              <p:nvPr/>
            </p:nvSpPr>
            <p:spPr>
              <a:xfrm>
                <a:off x="7482074" y="2156105"/>
                <a:ext cx="530352" cy="250591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 xmlns="" xmlns:mv="urn:schemas-microsoft-com:mac:vml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2074" y="2156105"/>
                <a:ext cx="530352" cy="250591"/>
              </a:xfrm>
              <a:prstGeom prst="rect">
                <a:avLst/>
              </a:prstGeom>
              <a:blipFill rotWithShape="0">
                <a:blip r:embed="rId7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Connector 85"/>
          <p:cNvCxnSpPr/>
          <p:nvPr/>
        </p:nvCxnSpPr>
        <p:spPr>
          <a:xfrm>
            <a:off x="5363323" y="2800098"/>
            <a:ext cx="22452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Down Arrow 86"/>
          <p:cNvSpPr/>
          <p:nvPr/>
        </p:nvSpPr>
        <p:spPr>
          <a:xfrm>
            <a:off x="6823523" y="2525507"/>
            <a:ext cx="939907" cy="364836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88" name="Rectangle 87"/>
              <p:cNvSpPr/>
              <p:nvPr/>
            </p:nvSpPr>
            <p:spPr>
              <a:xfrm>
                <a:off x="5956694" y="3009140"/>
                <a:ext cx="530352" cy="250591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 xmlns="" xmlns:mv="urn:schemas-microsoft-com:mac:vml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694" y="3009140"/>
                <a:ext cx="530352" cy="250591"/>
              </a:xfrm>
              <a:prstGeom prst="rect">
                <a:avLst/>
              </a:prstGeom>
              <a:blipFill rotWithShape="0">
                <a:blip r:embed="rId8"/>
                <a:stretch>
                  <a:fillRect t="-6818" b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93" name="Rectangle 92"/>
              <p:cNvSpPr/>
              <p:nvPr/>
            </p:nvSpPr>
            <p:spPr>
              <a:xfrm>
                <a:off x="8279848" y="3009084"/>
                <a:ext cx="530352" cy="250591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 xmlns="" xmlns:mv="urn:schemas-microsoft-com:mac:vml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9848" y="3009084"/>
                <a:ext cx="530352" cy="250591"/>
              </a:xfrm>
              <a:prstGeom prst="rect">
                <a:avLst/>
              </a:prstGeom>
              <a:blipFill rotWithShape="0">
                <a:blip r:embed="rId9"/>
                <a:stretch>
                  <a:fillRect t="-6818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TextBox 93"/>
          <p:cNvSpPr txBox="1"/>
          <p:nvPr/>
        </p:nvSpPr>
        <p:spPr>
          <a:xfrm>
            <a:off x="7868924" y="2881101"/>
            <a:ext cx="38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…</a:t>
            </a:r>
            <a:endParaRPr lang="en-US" b="1" dirty="0"/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95" name="Rectangle 94"/>
              <p:cNvSpPr/>
              <p:nvPr/>
            </p:nvSpPr>
            <p:spPr>
              <a:xfrm>
                <a:off x="6669171" y="3008376"/>
                <a:ext cx="530352" cy="250591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 xmlns="" xmlns:mv="urn:schemas-microsoft-com:mac:vml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171" y="3008376"/>
                <a:ext cx="530352" cy="250591"/>
              </a:xfrm>
              <a:prstGeom prst="rect">
                <a:avLst/>
              </a:prstGeom>
              <a:blipFill rotWithShape="0">
                <a:blip r:embed="rId10"/>
                <a:stretch>
                  <a:fillRect t="-6818" b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96" name="Rectangle 95"/>
              <p:cNvSpPr/>
              <p:nvPr/>
            </p:nvSpPr>
            <p:spPr>
              <a:xfrm>
                <a:off x="7373751" y="3008376"/>
                <a:ext cx="530352" cy="250591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 xmlns="" xmlns:mv="urn:schemas-microsoft-com:mac:vml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3751" y="3008376"/>
                <a:ext cx="530352" cy="250591"/>
              </a:xfrm>
              <a:prstGeom prst="rect">
                <a:avLst/>
              </a:prstGeom>
              <a:blipFill rotWithShape="0">
                <a:blip r:embed="rId11"/>
                <a:stretch>
                  <a:fillRect t="-6818" b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Down Arrow 98"/>
          <p:cNvSpPr/>
          <p:nvPr/>
        </p:nvSpPr>
        <p:spPr>
          <a:xfrm>
            <a:off x="6717367" y="3413238"/>
            <a:ext cx="1186736" cy="364836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prune</a:t>
            </a:r>
            <a:endParaRPr lang="en-US" b="1" dirty="0">
              <a:solidFill>
                <a:srgbClr val="0070C0"/>
              </a:solidFill>
              <a:latin typeface="+mj-lt"/>
              <a:cs typeface="Courier New" panose="02070309020205020404" pitchFamily="49" charset="0"/>
            </a:endParaRPr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100" name="Rectangle 99"/>
              <p:cNvSpPr/>
              <p:nvPr/>
            </p:nvSpPr>
            <p:spPr>
              <a:xfrm>
                <a:off x="6597648" y="3852113"/>
                <a:ext cx="530352" cy="250591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 xmlns="" xmlns:mv="urn:schemas-microsoft-com:mac:vml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0" name="Rectangle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648" y="3852113"/>
                <a:ext cx="530352" cy="250591"/>
              </a:xfrm>
              <a:prstGeom prst="rect">
                <a:avLst/>
              </a:prstGeom>
              <a:blipFill rotWithShape="0">
                <a:blip r:embed="rId12"/>
                <a:stretch>
                  <a:fillRect t="-6818" b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TextBox 100"/>
          <p:cNvSpPr txBox="1"/>
          <p:nvPr/>
        </p:nvSpPr>
        <p:spPr>
          <a:xfrm>
            <a:off x="7110265" y="3733386"/>
            <a:ext cx="38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…</a:t>
            </a:r>
            <a:endParaRPr lang="en-US" b="1" dirty="0"/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102" name="Rectangle 101"/>
              <p:cNvSpPr/>
              <p:nvPr/>
            </p:nvSpPr>
            <p:spPr>
              <a:xfrm>
                <a:off x="7498254" y="3852113"/>
                <a:ext cx="530352" cy="250591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 xmlns="" xmlns:mv="urn:schemas-microsoft-com:mac:vml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′′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254" y="3852113"/>
                <a:ext cx="530352" cy="250591"/>
              </a:xfrm>
              <a:prstGeom prst="rect">
                <a:avLst/>
              </a:prstGeom>
              <a:blipFill rotWithShape="0">
                <a:blip r:embed="rId13"/>
                <a:stretch>
                  <a:fillRect t="-6818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103" name="Rectangle 102"/>
              <p:cNvSpPr/>
              <p:nvPr/>
            </p:nvSpPr>
            <p:spPr>
              <a:xfrm>
                <a:off x="4710971" y="4969724"/>
                <a:ext cx="575896" cy="520827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 xmlns="" xmlns:mv="urn:schemas-microsoft-com:mac:vml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3" name="Rectangle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971" y="4969724"/>
                <a:ext cx="575896" cy="520827"/>
              </a:xfrm>
              <a:prstGeom prst="rect">
                <a:avLst/>
              </a:prstGeom>
              <a:blipFill rotWithShape="0">
                <a:blip r:embed="rId14"/>
                <a:stretch>
                  <a:fillRect l="-2062" b="-5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104" name="Rectangle 103"/>
              <p:cNvSpPr/>
              <p:nvPr/>
            </p:nvSpPr>
            <p:spPr>
              <a:xfrm>
                <a:off x="5674658" y="4969724"/>
                <a:ext cx="575896" cy="520827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 xmlns="" xmlns:mv="urn:schemas-microsoft-com:mac:vml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4" name="Rectangle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658" y="4969724"/>
                <a:ext cx="575896" cy="520827"/>
              </a:xfrm>
              <a:prstGeom prst="rect">
                <a:avLst/>
              </a:prstGeom>
              <a:blipFill rotWithShape="0">
                <a:blip r:embed="rId15"/>
                <a:stretch>
                  <a:fillRect l="-7216" b="-5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TextBox 104"/>
          <p:cNvSpPr txBox="1"/>
          <p:nvPr/>
        </p:nvSpPr>
        <p:spPr>
          <a:xfrm>
            <a:off x="5275080" y="5045471"/>
            <a:ext cx="38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…</a:t>
            </a:r>
            <a:endParaRPr lang="en-US" b="1" dirty="0"/>
          </a:p>
        </p:txBody>
      </p:sp>
      <p:sp>
        <p:nvSpPr>
          <p:cNvPr id="106" name="Rectangular Callout 105"/>
          <p:cNvSpPr/>
          <p:nvPr/>
        </p:nvSpPr>
        <p:spPr>
          <a:xfrm>
            <a:off x="996699" y="4025101"/>
            <a:ext cx="3002940" cy="1917510"/>
          </a:xfrm>
          <a:prstGeom prst="wedgeRectCallout">
            <a:avLst>
              <a:gd name="adj1" fmla="val 140195"/>
              <a:gd name="adj2" fmla="val -7104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27"/>
          <p:cNvGrpSpPr/>
          <p:nvPr/>
        </p:nvGrpSpPr>
        <p:grpSpPr>
          <a:xfrm>
            <a:off x="1802123" y="4224079"/>
            <a:ext cx="2048905" cy="383366"/>
            <a:chOff x="1802123" y="4224079"/>
            <a:chExt cx="2048905" cy="383366"/>
          </a:xfrm>
        </p:grpSpPr>
        <mc:AlternateContent>
  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  <p:sp>
              <p:nvSpPr>
                <p:cNvPr id="107" name="Rectangle 106"/>
                <p:cNvSpPr/>
                <p:nvPr/>
              </p:nvSpPr>
              <p:spPr>
                <a:xfrm>
                  <a:off x="1802123" y="4224079"/>
                  <a:ext cx="2048905" cy="383366"/>
                </a:xfrm>
                <a:prstGeom prst="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 xmlns="" xmlns:mv="urn:schemas-microsoft-com:mac:vml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07" name="Rectangle 10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2123" y="4224079"/>
                  <a:ext cx="2048905" cy="383366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>
  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  <p:sp>
              <p:nvSpPr>
                <p:cNvPr id="108" name="Oval 107"/>
                <p:cNvSpPr/>
                <p:nvPr/>
              </p:nvSpPr>
              <p:spPr>
                <a:xfrm>
                  <a:off x="2437812" y="4261104"/>
                  <a:ext cx="264427" cy="310524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 xmlns="" xmlns:mv="urn:schemas-microsoft-com:mac:vml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08" name="Oval 10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7812" y="4261104"/>
                  <a:ext cx="264427" cy="310524"/>
                </a:xfrm>
                <a:prstGeom prst="ellipse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>
  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  <p:sp>
              <p:nvSpPr>
                <p:cNvPr id="109" name="Oval 108"/>
                <p:cNvSpPr/>
                <p:nvPr/>
              </p:nvSpPr>
              <p:spPr>
                <a:xfrm>
                  <a:off x="2761295" y="4260500"/>
                  <a:ext cx="264427" cy="310524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 xmlns="" xmlns:mv="urn:schemas-microsoft-com:mac:vml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09" name="Oval 10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1295" y="4260500"/>
                  <a:ext cx="264427" cy="310524"/>
                </a:xfrm>
                <a:prstGeom prst="ellipse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>
  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  <p:sp>
              <p:nvSpPr>
                <p:cNvPr id="110" name="Oval 109"/>
                <p:cNvSpPr/>
                <p:nvPr/>
              </p:nvSpPr>
              <p:spPr>
                <a:xfrm>
                  <a:off x="3086786" y="4261104"/>
                  <a:ext cx="264427" cy="310524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 xmlns="" xmlns:mv="urn:schemas-microsoft-com:mac:vml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0" name="Oval 10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6786" y="4261104"/>
                  <a:ext cx="264427" cy="310524"/>
                </a:xfrm>
                <a:prstGeom prst="ellipse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>
  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  <p:sp>
              <p:nvSpPr>
                <p:cNvPr id="111" name="Oval 110"/>
                <p:cNvSpPr/>
                <p:nvPr/>
              </p:nvSpPr>
              <p:spPr>
                <a:xfrm>
                  <a:off x="3417476" y="4261174"/>
                  <a:ext cx="264427" cy="310524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 xmlns="" xmlns:mv="urn:schemas-microsoft-com:mac:vml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1" name="Oval 1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7476" y="4261174"/>
                  <a:ext cx="264427" cy="310524"/>
                </a:xfrm>
                <a:prstGeom prst="ellipse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128"/>
          <p:cNvGrpSpPr/>
          <p:nvPr/>
        </p:nvGrpSpPr>
        <p:grpSpPr>
          <a:xfrm>
            <a:off x="1800141" y="4711378"/>
            <a:ext cx="1617335" cy="383366"/>
            <a:chOff x="1800141" y="4711378"/>
            <a:chExt cx="1617335" cy="383366"/>
          </a:xfrm>
        </p:grpSpPr>
        <mc:AlternateContent>
  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  <p:sp>
              <p:nvSpPr>
                <p:cNvPr id="112" name="Rectangle 111"/>
                <p:cNvSpPr/>
                <p:nvPr/>
              </p:nvSpPr>
              <p:spPr>
                <a:xfrm>
                  <a:off x="1800141" y="4711378"/>
                  <a:ext cx="1617335" cy="383366"/>
                </a:xfrm>
                <a:prstGeom prst="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 xmlns="" xmlns:mv="urn:schemas-microsoft-com:mac:vml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12" name="Rectangle 1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0141" y="4711378"/>
                  <a:ext cx="1617335" cy="383366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>
  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  <p:sp>
              <p:nvSpPr>
                <p:cNvPr id="113" name="Oval 112"/>
                <p:cNvSpPr/>
                <p:nvPr/>
              </p:nvSpPr>
              <p:spPr>
                <a:xfrm>
                  <a:off x="2437821" y="4742270"/>
                  <a:ext cx="264427" cy="310524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 xmlns="" xmlns:mv="urn:schemas-microsoft-com:mac:vml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3" name="Oval 1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7821" y="4742270"/>
                  <a:ext cx="264427" cy="310524"/>
                </a:xfrm>
                <a:prstGeom prst="ellipse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>
  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  <p:sp>
              <p:nvSpPr>
                <p:cNvPr id="114" name="Oval 113"/>
                <p:cNvSpPr/>
                <p:nvPr/>
              </p:nvSpPr>
              <p:spPr>
                <a:xfrm>
                  <a:off x="2761304" y="4741666"/>
                  <a:ext cx="264427" cy="310524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 xmlns="" xmlns:mv="urn:schemas-microsoft-com:mac:vml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4" name="Oval 1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1304" y="4741666"/>
                  <a:ext cx="264427" cy="310524"/>
                </a:xfrm>
                <a:prstGeom prst="ellipse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>
  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  <p:sp>
              <p:nvSpPr>
                <p:cNvPr id="115" name="Oval 114"/>
                <p:cNvSpPr/>
                <p:nvPr/>
              </p:nvSpPr>
              <p:spPr>
                <a:xfrm>
                  <a:off x="3086795" y="4742270"/>
                  <a:ext cx="264427" cy="310524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 xmlns="" xmlns:mv="urn:schemas-microsoft-com:mac:vml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5" name="Oval 1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6795" y="4742270"/>
                  <a:ext cx="264427" cy="310524"/>
                </a:xfrm>
                <a:prstGeom prst="ellipse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129"/>
          <p:cNvGrpSpPr/>
          <p:nvPr/>
        </p:nvGrpSpPr>
        <p:grpSpPr>
          <a:xfrm>
            <a:off x="1800141" y="5207559"/>
            <a:ext cx="1286645" cy="383366"/>
            <a:chOff x="1800141" y="5207559"/>
            <a:chExt cx="1286645" cy="383366"/>
          </a:xfrm>
        </p:grpSpPr>
        <mc:AlternateContent>
  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  <p:sp>
              <p:nvSpPr>
                <p:cNvPr id="116" name="Rectangle 115"/>
                <p:cNvSpPr/>
                <p:nvPr/>
              </p:nvSpPr>
              <p:spPr>
                <a:xfrm>
                  <a:off x="1800141" y="5207559"/>
                  <a:ext cx="1286645" cy="383366"/>
                </a:xfrm>
                <a:prstGeom prst="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 xmlns="" xmlns:mv="urn:schemas-microsoft-com:mac:vml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16" name="Rectangle 1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0141" y="5207559"/>
                  <a:ext cx="1286645" cy="383366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>
  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  <p:sp>
              <p:nvSpPr>
                <p:cNvPr id="117" name="Oval 116"/>
                <p:cNvSpPr/>
                <p:nvPr/>
              </p:nvSpPr>
              <p:spPr>
                <a:xfrm>
                  <a:off x="2414239" y="5259247"/>
                  <a:ext cx="264427" cy="310524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 xmlns="" xmlns:mv="urn:schemas-microsoft-com:mac:vml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7" name="Oval 1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4239" y="5259247"/>
                  <a:ext cx="264427" cy="310524"/>
                </a:xfrm>
                <a:prstGeom prst="ellipse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>
  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  <p:sp>
              <p:nvSpPr>
                <p:cNvPr id="118" name="Oval 117"/>
                <p:cNvSpPr/>
                <p:nvPr/>
              </p:nvSpPr>
              <p:spPr>
                <a:xfrm>
                  <a:off x="2737722" y="5258643"/>
                  <a:ext cx="264427" cy="310524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 xmlns="" xmlns:mv="urn:schemas-microsoft-com:mac:vml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8" name="Oval 1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7722" y="5258643"/>
                  <a:ext cx="264427" cy="310524"/>
                </a:xfrm>
                <a:prstGeom prst="ellipse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130"/>
          <p:cNvGrpSpPr/>
          <p:nvPr/>
        </p:nvGrpSpPr>
        <p:grpSpPr>
          <a:xfrm>
            <a:off x="1026767" y="4431323"/>
            <a:ext cx="2852349" cy="723484"/>
            <a:chOff x="1026767" y="4431323"/>
            <a:chExt cx="2852349" cy="723484"/>
          </a:xfrm>
        </p:grpSpPr>
        <p:cxnSp>
          <p:nvCxnSpPr>
            <p:cNvPr id="120" name="Straight Connector 119"/>
            <p:cNvCxnSpPr/>
            <p:nvPr/>
          </p:nvCxnSpPr>
          <p:spPr>
            <a:xfrm>
              <a:off x="1160360" y="5154807"/>
              <a:ext cx="2718756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>
  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  <p:sp>
              <p:nvSpPr>
                <p:cNvPr id="121" name="TextBox 120"/>
                <p:cNvSpPr txBox="1"/>
                <p:nvPr/>
              </p:nvSpPr>
              <p:spPr>
                <a:xfrm>
                  <a:off x="1026767" y="4431323"/>
                  <a:ext cx="74121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Top </a:t>
                  </a:r>
                  <a14:m>
                    <m:oMath xmlns:m="http://schemas.openxmlformats.org/officeDocument/2006/math" xmlns="" xmlns:mv="urn:schemas-microsoft-com:mac:vml">
                      <m:r>
                        <a:rPr lang="en-US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a14:m>
                  <a:endParaRPr lang="en-US" dirty="0"/>
                </a:p>
              </p:txBody>
            </p:sp>
          </mc:Choice>
          <mc:Fallback>
            <p:sp>
              <p:nvSpPr>
                <p:cNvPr id="121" name="TextBox 1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6767" y="4431323"/>
                  <a:ext cx="741215" cy="369332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l="-6557" t="-8197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2" name="Left Brace 121"/>
          <p:cNvSpPr/>
          <p:nvPr/>
        </p:nvSpPr>
        <p:spPr>
          <a:xfrm rot="16200000">
            <a:off x="5359800" y="4861588"/>
            <a:ext cx="246185" cy="1659974"/>
          </a:xfrm>
          <a:prstGeom prst="lef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123" name="TextBox 122"/>
              <p:cNvSpPr txBox="1"/>
              <p:nvPr/>
            </p:nvSpPr>
            <p:spPr>
              <a:xfrm>
                <a:off x="5357137" y="5768292"/>
                <a:ext cx="2197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 xmlns:mv="urn:schemas-microsoft-com:mac:vml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137" y="5768292"/>
                <a:ext cx="219739" cy="400110"/>
              </a:xfrm>
              <a:prstGeom prst="rect">
                <a:avLst/>
              </a:prstGeom>
              <a:blipFill rotWithShape="0">
                <a:blip r:embed="rId22"/>
                <a:stretch>
                  <a:fillRect r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126" name="Rectangle 125"/>
              <p:cNvSpPr/>
              <p:nvPr/>
            </p:nvSpPr>
            <p:spPr>
              <a:xfrm>
                <a:off x="2947217" y="2818790"/>
                <a:ext cx="575896" cy="520827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 xmlns="" xmlns:mv="urn:schemas-microsoft-com:mac:vml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26" name="Rectangle 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217" y="2818790"/>
                <a:ext cx="575896" cy="520827"/>
              </a:xfrm>
              <a:prstGeom prst="rect">
                <a:avLst/>
              </a:prstGeom>
              <a:blipFill rotWithShape="0">
                <a:blip r:embed="rId23"/>
                <a:stretch>
                  <a:fillRect l="-2041" b="-5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7" name="Straight Arrow Connector 126"/>
          <p:cNvCxnSpPr/>
          <p:nvPr/>
        </p:nvCxnSpPr>
        <p:spPr>
          <a:xfrm>
            <a:off x="3227559" y="2178045"/>
            <a:ext cx="0" cy="6196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4" name="Rectangle 133"/>
          <p:cNvSpPr/>
          <p:nvPr/>
        </p:nvSpPr>
        <p:spPr>
          <a:xfrm>
            <a:off x="2838058" y="2037378"/>
            <a:ext cx="789908" cy="149894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6275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3" grpId="0" animBg="1"/>
      <p:bldP spid="33" grpId="0" animBg="1"/>
      <p:bldP spid="64" grpId="0" animBg="1"/>
      <p:bldP spid="67" grpId="0" animBg="1"/>
      <p:bldP spid="68" grpId="0" animBg="1"/>
      <p:bldP spid="69" grpId="0"/>
      <p:bldP spid="70" grpId="0"/>
      <p:bldP spid="72" grpId="0"/>
      <p:bldP spid="74" grpId="0" animBg="1"/>
      <p:bldP spid="81" grpId="0"/>
      <p:bldP spid="82" grpId="0" animBg="1"/>
      <p:bldP spid="87" grpId="0" animBg="1"/>
      <p:bldP spid="88" grpId="0" animBg="1"/>
      <p:bldP spid="93" grpId="0" animBg="1"/>
      <p:bldP spid="94" grpId="0"/>
      <p:bldP spid="95" grpId="0" animBg="1"/>
      <p:bldP spid="96" grpId="0" animBg="1"/>
      <p:bldP spid="99" grpId="0" animBg="1"/>
      <p:bldP spid="100" grpId="0" animBg="1"/>
      <p:bldP spid="101" grpId="0"/>
      <p:bldP spid="102" grpId="0" animBg="1"/>
      <p:bldP spid="103" grpId="0" animBg="1"/>
      <p:bldP spid="104" grpId="0" animBg="1"/>
      <p:bldP spid="105" grpId="0"/>
      <p:bldP spid="106" grpId="0" animBg="1"/>
      <p:bldP spid="122" grpId="0" animBg="1"/>
      <p:bldP spid="123" grpId="0" animBg="1"/>
      <p:bldP spid="126" grpId="0" animBg="1"/>
      <p:bldP spid="1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F5D7-FF41-4BF6-8958-28DFF1DB182D}" type="slidenum">
              <a:rPr lang="en-US" smtClean="0"/>
              <a:pPr/>
              <a:t>21</a:t>
            </a:fld>
            <a:endParaRPr lang="en-US" dirty="0"/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Type-state example with </a:t>
                </a:r>
                <a14:m>
                  <m:oMath xmlns:m="http://schemas.openxmlformats.org/officeDocument/2006/math" xmlns="" xmlns:mv="urn:schemas-microsoft-com:mac:vml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=3,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 smtClean="0"/>
                  <a:t>  </a:t>
                </a:r>
                <a:endParaRPr lang="en-US" dirty="0"/>
              </a:p>
            </p:txBody>
          </p:sp>
        </mc:Choice>
        <mc:Fallback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852" b="-20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Programming Language Design and Implementation, 2014</a:t>
            </a:r>
            <a:endParaRPr lang="en-US" dirty="0"/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7" name="TextBox 6"/>
              <p:cNvSpPr txBox="1"/>
              <p:nvPr/>
            </p:nvSpPr>
            <p:spPr>
              <a:xfrm>
                <a:off x="137854" y="1659895"/>
                <a:ext cx="4897623" cy="42473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main() {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v1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 new File(); //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h1</a:t>
                </a: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14:m>
                  <m:oMath xmlns:m="http://schemas.openxmlformats.org/officeDocument/2006/math" xmlns="" xmlns:mv="urn:schemas-microsoft-com:mac:vml">
                    <m:r>
                      <a:rPr lang="en-US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𝑐𝑙𝑜𝑠𝑒𝑑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,∅)</m:t>
                    </m:r>
                    <m:r>
                      <a:rPr lang="en-US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}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p1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foo(v1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);</a:t>
                </a:r>
              </a:p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 xmlns="" xmlns:mv="urn:schemas-microsoft-com:mac:vml">
                    <m:r>
                      <a:rPr lang="en-US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{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𝑐𝑙𝑜𝑠𝑒𝑑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,∅)</m:t>
                    </m:r>
                    <m:r>
                      <a:rPr lang="en-US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}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v2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 new File(); //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h2</a:t>
                </a:r>
              </a:p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 xmlns="" xmlns:mv="urn:schemas-microsoft-com:mac:vml">
                    <m:r>
                      <a:rPr lang="en-US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  </m:t>
                    </m:r>
                    <m:r>
                      <a:rPr lang="en-US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{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 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𝑐𝑙𝑜𝑠𝑒𝑑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,∅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 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𝑐𝑙𝑜𝑠𝑒𝑑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,∅)</m:t>
                    </m:r>
                    <m:r>
                      <a:rPr lang="en-US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}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p2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foo(v2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);</a:t>
                </a:r>
              </a:p>
              <a:p>
                <a14:m>
                  <m:oMathPara xmlns:m="http://schemas.openxmlformats.org/officeDocument/2006/math" xmlns="" xmlns:mv="urn:schemas-microsoft-com:mac:vml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   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  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{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𝑐𝑙𝑜𝑠𝑒𝑑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,∅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 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𝑐𝑙𝑜𝑠𝑒𝑑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 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,∅)</m:t>
                      </m:r>
                      <m:r>
                        <a:rPr lang="en-US" i="1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}</m:t>
                      </m:r>
                    </m:oMath>
                  </m:oMathPara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v3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 new File(); //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h3</a:t>
                </a:r>
              </a:p>
              <a:p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p3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foo(v3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);</a:t>
                </a:r>
              </a:p>
              <a:p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</a:p>
              <a:p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54" y="1659895"/>
                <a:ext cx="4897623" cy="4247317"/>
              </a:xfrm>
              <a:prstGeom prst="rect">
                <a:avLst/>
              </a:prstGeom>
              <a:blipFill rotWithShape="0">
                <a:blip r:embed="rId3"/>
                <a:stretch>
                  <a:fillRect l="-1121" t="-7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4041781" y="4541831"/>
            <a:ext cx="4718038" cy="1371592"/>
            <a:chOff x="4281855" y="1494692"/>
            <a:chExt cx="4718038" cy="1371592"/>
          </a:xfrm>
        </p:grpSpPr>
        <p:sp>
          <p:nvSpPr>
            <p:cNvPr id="9" name="Rectangle 8"/>
            <p:cNvSpPr/>
            <p:nvPr/>
          </p:nvSpPr>
          <p:spPr>
            <a:xfrm>
              <a:off x="4281855" y="1494692"/>
              <a:ext cx="4718038" cy="3780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Top-down summaries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mc:AlternateContent>
  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  <p:sp>
              <p:nvSpPr>
                <p:cNvPr id="10" name="Rectangle 9"/>
                <p:cNvSpPr/>
                <p:nvPr/>
              </p:nvSpPr>
              <p:spPr>
                <a:xfrm>
                  <a:off x="4281855" y="1872762"/>
                  <a:ext cx="4718038" cy="99352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t"/>
                <a:lstStyle/>
                <a:p>
                  <a14:m>
                    <m:oMathPara xmlns:m="http://schemas.openxmlformats.org/officeDocument/2006/math" xmlns="" xmlns:mv="urn:schemas-microsoft-com:mac:vml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𝑐𝑙𝑜𝑠𝑒𝑑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 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𝑓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,∅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→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𝑐𝑙𝑜𝑠𝑒𝑑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 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𝑓</m:t>
                                    </m:r>
                                  </m:e>
                                </m:d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,∅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 [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]</m:t>
                        </m:r>
                      </m:oMath>
                    </m:oMathPara>
                  </a14:m>
                  <a:endParaRPr lang="en-US" dirty="0" smtClean="0">
                    <a:solidFill>
                      <a:schemeClr val="tx1"/>
                    </a:solidFill>
                  </a:endParaRPr>
                </a:p>
                <a:p>
                  <a14:m>
                    <m:oMathPara xmlns:m="http://schemas.openxmlformats.org/officeDocument/2006/math" xmlns="" xmlns:mv="urn:schemas-microsoft-com:mac:vml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𝑐𝑙𝑜𝑠𝑒𝑑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,∅,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𝑓</m:t>
                                </m:r>
                              </m:e>
                            </m:d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→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𝑐𝑙𝑜𝑠𝑒𝑑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,∅,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𝑓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 smtClean="0">
                    <a:solidFill>
                      <a:schemeClr val="tx1"/>
                    </a:solidFill>
                    <a:cs typeface="Courier New" panose="02070309020205020404" pitchFamily="49" charset="0"/>
                  </a:endParaRPr>
                </a:p>
                <a:p>
                  <a14:m>
                    <m:oMathPara xmlns:m="http://schemas.openxmlformats.org/officeDocument/2006/math" xmlns="" xmlns:mv="urn:schemas-microsoft-com:mac:vml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𝑐𝑙𝑜𝑠𝑒𝑑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 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𝑓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,∅</m:t>
                            </m:r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→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𝑐𝑙𝑜𝑠𝑒𝑑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 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𝑓</m:t>
                                    </m:r>
                                  </m:e>
                                </m:d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,∅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𝟑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 smtClean="0">
                    <a:solidFill>
                      <a:schemeClr val="tx1"/>
                    </a:solidFill>
                    <a:cs typeface="Courier New" panose="02070309020205020404" pitchFamily="49" charset="0"/>
                  </a:endParaRPr>
                </a:p>
              </p:txBody>
            </p:sp>
          </mc:Choice>
          <mc:Fallback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1855" y="1872762"/>
                  <a:ext cx="4718038" cy="99352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257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Right Arrow 10"/>
          <p:cNvSpPr/>
          <p:nvPr/>
        </p:nvSpPr>
        <p:spPr>
          <a:xfrm>
            <a:off x="251927" y="3956180"/>
            <a:ext cx="360721" cy="19594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108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4554413" y="1488515"/>
            <a:ext cx="4078694" cy="5786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106008" y="5251012"/>
            <a:ext cx="4580792" cy="27256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572000" y="2236266"/>
            <a:ext cx="4061107" cy="51602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106008" y="5539468"/>
            <a:ext cx="4580792" cy="27256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4106008" y="4967655"/>
            <a:ext cx="4580792" cy="27256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F5D7-FF41-4BF6-8958-28DFF1DB182D}" type="slidenum">
              <a:rPr lang="en-US" smtClean="0"/>
              <a:pPr/>
              <a:t>22</a:t>
            </a:fld>
            <a:endParaRPr lang="en-US" dirty="0"/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Type-state example with </a:t>
                </a:r>
                <a14:m>
                  <m:oMath xmlns:m="http://schemas.openxmlformats.org/officeDocument/2006/math" xmlns="" xmlns:mv="urn:schemas-microsoft-com:mac:vml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=3,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 smtClean="0"/>
                  <a:t>  </a:t>
                </a:r>
                <a:endParaRPr lang="en-US" dirty="0"/>
              </a:p>
            </p:txBody>
          </p:sp>
        </mc:Choice>
        <mc:Fallback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852" b="-20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Programming Language Design and Implementation, 2014</a:t>
            </a:r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4041781" y="4541831"/>
            <a:ext cx="4718038" cy="1371592"/>
            <a:chOff x="4281855" y="1494692"/>
            <a:chExt cx="4718038" cy="1371592"/>
          </a:xfrm>
        </p:grpSpPr>
        <p:sp>
          <p:nvSpPr>
            <p:cNvPr id="9" name="Rectangle 8"/>
            <p:cNvSpPr/>
            <p:nvPr/>
          </p:nvSpPr>
          <p:spPr>
            <a:xfrm>
              <a:off x="4281855" y="1494692"/>
              <a:ext cx="4718038" cy="3780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Top-down summaries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mc:AlternateContent>
  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  <p:sp>
              <p:nvSpPr>
                <p:cNvPr id="10" name="Rectangle 9"/>
                <p:cNvSpPr/>
                <p:nvPr/>
              </p:nvSpPr>
              <p:spPr>
                <a:xfrm>
                  <a:off x="4281855" y="1872762"/>
                  <a:ext cx="4718038" cy="99352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t"/>
                <a:lstStyle/>
                <a:p>
                  <a14:m>
                    <m:oMathPara xmlns:m="http://schemas.openxmlformats.org/officeDocument/2006/math" xmlns="" xmlns:mv="urn:schemas-microsoft-com:mac:vml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𝑐𝑙𝑜𝑠𝑒𝑑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 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𝑓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,∅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→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𝑐𝑙𝑜𝑠𝑒𝑑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 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𝑓</m:t>
                                    </m:r>
                                  </m:e>
                                </m:d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,∅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 [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]</m:t>
                        </m:r>
                      </m:oMath>
                    </m:oMathPara>
                  </a14:m>
                  <a:endParaRPr lang="en-US" dirty="0" smtClean="0">
                    <a:solidFill>
                      <a:schemeClr val="tx1"/>
                    </a:solidFill>
                  </a:endParaRPr>
                </a:p>
                <a:p>
                  <a14:m>
                    <m:oMathPara xmlns:m="http://schemas.openxmlformats.org/officeDocument/2006/math" xmlns="" xmlns:mv="urn:schemas-microsoft-com:mac:vml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𝑐𝑙𝑜𝑠𝑒𝑑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,∅,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𝑓</m:t>
                                </m:r>
                              </m:e>
                            </m:d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→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𝑐𝑙𝑜𝑠𝑒𝑑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,∅,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𝑓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 smtClean="0">
                    <a:solidFill>
                      <a:schemeClr val="tx1"/>
                    </a:solidFill>
                    <a:cs typeface="Courier New" panose="02070309020205020404" pitchFamily="49" charset="0"/>
                  </a:endParaRPr>
                </a:p>
                <a:p>
                  <a14:m>
                    <m:oMathPara xmlns:m="http://schemas.openxmlformats.org/officeDocument/2006/math" xmlns="" xmlns:mv="urn:schemas-microsoft-com:mac:vml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𝑐𝑙𝑜𝑠𝑒𝑑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 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𝑓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,∅</m:t>
                            </m:r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→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𝑐𝑙𝑜𝑠𝑒𝑑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 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𝑓</m:t>
                                    </m:r>
                                  </m:e>
                                </m:d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,∅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𝟑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 smtClean="0">
                    <a:solidFill>
                      <a:schemeClr val="tx1"/>
                    </a:solidFill>
                    <a:cs typeface="Courier New" panose="02070309020205020404" pitchFamily="49" charset="0"/>
                  </a:endParaRPr>
                </a:p>
              </p:txBody>
            </p:sp>
          </mc:Choice>
          <mc:Fallback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1855" y="1872762"/>
                  <a:ext cx="4718038" cy="99352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257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11" name="TextBox 10"/>
              <p:cNvSpPr txBox="1"/>
              <p:nvPr/>
            </p:nvSpPr>
            <p:spPr>
              <a:xfrm>
                <a:off x="677008" y="2105962"/>
                <a:ext cx="21838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 xmlns:mv="urn:schemas-microsoft-com:mac:vml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𝜆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𝒉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 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𝒕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𝜶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𝒏</m:t>
                          </m:r>
                        </m:e>
                      </m:d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if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true</m:t>
                          </m:r>
                        </m:e>
                      </m:d>
                      <m:r>
                        <a:rPr lang="en-US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  <a:latin typeface="Cambria Math" panose="02040503050406030204" pitchFamily="18" charset="0"/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  <a:cs typeface="Courier New" panose="02070309020205020404" pitchFamily="49" charset="0"/>
                  </a:rPr>
                  <a:t>    </a:t>
                </a:r>
                <a14:m>
                  <m:oMath xmlns:m="http://schemas.openxmlformats.org/officeDocument/2006/math" xmlns="" xmlns:mv="urn:schemas-microsoft-com:mac:vml"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then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𝒉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 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𝒕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𝜶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𝒏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08" y="2105962"/>
                <a:ext cx="2183819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12"/>
          <p:cNvGrpSpPr/>
          <p:nvPr/>
        </p:nvGrpSpPr>
        <p:grpSpPr>
          <a:xfrm>
            <a:off x="3040732" y="1905986"/>
            <a:ext cx="1494694" cy="1046285"/>
            <a:chOff x="3090622" y="2175718"/>
            <a:chExt cx="1494694" cy="1046285"/>
          </a:xfrm>
        </p:grpSpPr>
        <p:sp>
          <p:nvSpPr>
            <p:cNvPr id="14" name="Right Arrow 13"/>
            <p:cNvSpPr/>
            <p:nvPr/>
          </p:nvSpPr>
          <p:spPr>
            <a:xfrm>
              <a:off x="3090622" y="2175718"/>
              <a:ext cx="1411040" cy="1046285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90622" y="2494810"/>
              <a:ext cx="149469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f.open</a:t>
              </a:r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</a:p>
          </p:txBody>
        </p:sp>
      </p:grpSp>
      <p:grpSp>
        <p:nvGrpSpPr>
          <p:cNvPr id="13" name="Group 24"/>
          <p:cNvGrpSpPr/>
          <p:nvPr/>
        </p:nvGrpSpPr>
        <p:grpSpPr>
          <a:xfrm>
            <a:off x="4628343" y="1462559"/>
            <a:ext cx="4010086" cy="2783711"/>
            <a:chOff x="4628343" y="1462559"/>
            <a:chExt cx="4010086" cy="2783711"/>
          </a:xfrm>
        </p:grpSpPr>
        <mc:AlternateContent>
  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628343" y="1462559"/>
                  <a:ext cx="3741936" cy="27837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 xmlns="" xmlns:mv="urn:schemas-microsoft-com:mac:vml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𝜆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𝒉</m:t>
                            </m:r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 </m:t>
                            </m:r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𝒕</m:t>
                            </m:r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</m:t>
                            </m:r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𝜶</m:t>
                            </m:r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</m:t>
                            </m:r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𝒏</m:t>
                            </m:r>
                          </m:e>
                        </m:d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.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if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∈</m:t>
                            </m:r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𝒏</m:t>
                            </m:r>
                          </m:e>
                        </m:d>
                        <m:r>
                          <a:rPr lang="en-US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 </m:t>
                        </m:r>
                      </m:oMath>
                    </m:oMathPara>
                  </a14:m>
                  <a:endParaRPr lang="en-US" dirty="0" smtClean="0">
                    <a:solidFill>
                      <a:srgbClr val="00B050"/>
                    </a:solidFill>
                    <a:latin typeface="Cambria Math" panose="02040503050406030204" pitchFamily="18" charset="0"/>
                    <a:cs typeface="Courier New" panose="02070309020205020404" pitchFamily="49" charset="0"/>
                  </a:endParaRPr>
                </a:p>
                <a:p>
                  <a:r>
                    <a:rPr lang="en-US" dirty="0" smtClean="0">
                      <a:solidFill>
                        <a:srgbClr val="00B050"/>
                      </a:solidFill>
                      <a:cs typeface="Courier New" panose="02070309020205020404" pitchFamily="49" charset="0"/>
                    </a:rPr>
                    <a:t>   </a:t>
                  </a:r>
                  <a14:m>
                    <m:oMath xmlns:m="http://schemas.openxmlformats.org/officeDocument/2006/math" xmlns="" xmlns:mv="urn:schemas-microsoft-com:mac:vml">
                      <m:r>
                        <m:rPr>
                          <m:sty m:val="p"/>
                        </m:rPr>
                        <a:rPr lang="en-US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then</m:t>
                      </m:r>
                      <m:r>
                        <a:rPr lang="en-US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𝒉</m:t>
                          </m:r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 </m:t>
                          </m:r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𝒕</m:t>
                          </m:r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𝜶</m:t>
                          </m:r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𝒏</m:t>
                          </m:r>
                        </m:e>
                      </m:d>
                    </m:oMath>
                  </a14:m>
                  <a:endParaRPr lang="en-US" dirty="0" smtClean="0"/>
                </a:p>
                <a:p>
                  <a:endParaRPr lang="en-US" sz="1000" dirty="0" smtClean="0"/>
                </a:p>
                <a:p>
                  <a14:m>
                    <m:oMathPara xmlns:m="http://schemas.openxmlformats.org/officeDocument/2006/math" xmlns="" xmlns:mv="urn:schemas-microsoft-com:mac:vml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𝜆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𝒉</m:t>
                            </m:r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 </m:t>
                            </m:r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𝒕</m:t>
                            </m:r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</m:t>
                            </m:r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𝜶</m:t>
                            </m:r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</m:t>
                            </m:r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𝒏</m:t>
                            </m:r>
                          </m:e>
                        </m:d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.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if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𝑓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∈</m:t>
                            </m:r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𝜶</m:t>
                            </m:r>
                          </m:e>
                        </m:d>
                        <m: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 </m:t>
                        </m:r>
                      </m:oMath>
                    </m:oMathPara>
                  </a14:m>
                  <a:endParaRPr lang="en-US" dirty="0" smtClean="0">
                    <a:solidFill>
                      <a:srgbClr val="0070C0"/>
                    </a:solidFill>
                    <a:latin typeface="Cambria Math" panose="02040503050406030204" pitchFamily="18" charset="0"/>
                    <a:cs typeface="Courier New" panose="02070309020205020404" pitchFamily="49" charset="0"/>
                  </a:endParaRPr>
                </a:p>
                <a:p>
                  <a:r>
                    <a:rPr lang="en-US" dirty="0" smtClean="0">
                      <a:solidFill>
                        <a:srgbClr val="0070C0"/>
                      </a:solidFill>
                      <a:cs typeface="Courier New" panose="02070309020205020404" pitchFamily="49" charset="0"/>
                    </a:rPr>
                    <a:t>   </a:t>
                  </a:r>
                  <a14:m>
                    <m:oMath xmlns:m="http://schemas.openxmlformats.org/officeDocument/2006/math" xmlns="" xmlns:mv="urn:schemas-microsoft-com:mac:vml">
                      <m:r>
                        <m:rPr>
                          <m:sty m:val="p"/>
                        </m:rPr>
                        <a:rPr lang="en-US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then</m:t>
                      </m:r>
                      <m:r>
                        <a:rPr lang="en-US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(</m:t>
                      </m:r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𝒉</m:t>
                      </m:r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𝛿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𝑜𝑝𝑒𝑛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𝒕</m:t>
                          </m:r>
                        </m:e>
                      </m:d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</m:t>
                      </m:r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𝜶</m:t>
                      </m:r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</m:t>
                      </m:r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𝒏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</m:t>
                      </m:r>
                    </m:oMath>
                  </a14:m>
                  <a:endParaRPr lang="en-US" dirty="0" smtClean="0">
                    <a:solidFill>
                      <a:srgbClr val="0070C0"/>
                    </a:solidFill>
                  </a:endParaRPr>
                </a:p>
                <a:p>
                  <a:endParaRPr lang="en-US" sz="900" dirty="0" smtClean="0">
                    <a:solidFill>
                      <a:srgbClr val="0070C0"/>
                    </a:solidFill>
                  </a:endParaRPr>
                </a:p>
                <a:p>
                  <a14:m>
                    <m:oMathPara xmlns:m="http://schemas.openxmlformats.org/officeDocument/2006/math" xmlns="" xmlns:mv="urn:schemas-microsoft-com:mac:vml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𝜆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𝒉</m:t>
                            </m:r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 </m:t>
                            </m:r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𝒕</m:t>
                            </m:r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</m:t>
                            </m:r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𝜶</m:t>
                            </m:r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</m:t>
                            </m:r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𝒏</m:t>
                            </m:r>
                          </m:e>
                        </m:d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.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if</m:t>
                        </m:r>
                        <m: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f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∉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𝜶</m:t>
                        </m:r>
                        <m:r>
                          <a:rPr lang="en-US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∧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f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∉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𝒏</m:t>
                        </m:r>
                        <m:r>
                          <a:rPr lang="en-US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∧</m:t>
                        </m:r>
                      </m:oMath>
                    </m:oMathPara>
                  </a14:m>
                  <a:endParaRPr lang="en-US" dirty="0" smtClean="0">
                    <a:solidFill>
                      <a:srgbClr val="7030A0"/>
                    </a:solidFill>
                    <a:latin typeface="Cambria Math" panose="02040503050406030204" pitchFamily="18" charset="0"/>
                    <a:cs typeface="Courier New" panose="02070309020205020404" pitchFamily="49" charset="0"/>
                  </a:endParaRPr>
                </a:p>
                <a:p>
                  <a14:m>
                    <m:oMathPara xmlns:m="http://schemas.openxmlformats.org/officeDocument/2006/math" xmlns="" xmlns:mv="urn:schemas-microsoft-com:mac:vml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    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¬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𝑚𝑎𝑦𝑎𝑙𝑖𝑎𝑠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f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𝒉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)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)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then</m:t>
                        </m:r>
                        <m:r>
                          <a:rPr lang="en-US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 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𝒉</m:t>
                            </m:r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𝒕</m:t>
                            </m:r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</m:t>
                            </m:r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𝜶</m:t>
                            </m:r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</m:t>
                            </m:r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𝒏</m:t>
                            </m:r>
                          </m:e>
                        </m:d>
                      </m:oMath>
                    </m:oMathPara>
                  </a14:m>
                  <a:endParaRPr lang="en-US" dirty="0" smtClean="0"/>
                </a:p>
                <a:p>
                  <a:endParaRPr lang="en-US" sz="1000" dirty="0" smtClean="0"/>
                </a:p>
                <a:p>
                  <a14:m>
                    <m:oMathPara xmlns:m="http://schemas.openxmlformats.org/officeDocument/2006/math" xmlns="" xmlns:mv="urn:schemas-microsoft-com:mac:vml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𝜆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𝒉</m:t>
                            </m:r>
                            <m:r>
                              <a:rPr lang="en-US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 </m:t>
                            </m:r>
                            <m:r>
                              <a:rPr lang="en-US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𝒕</m:t>
                            </m:r>
                            <m:r>
                              <a:rPr lang="en-US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</m:t>
                            </m:r>
                            <m:r>
                              <a:rPr lang="en-US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𝜶</m:t>
                            </m:r>
                            <m:r>
                              <a:rPr lang="en-US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</m:t>
                            </m:r>
                            <m:r>
                              <a:rPr lang="en-US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𝒏</m:t>
                            </m:r>
                          </m:e>
                        </m:d>
                        <m:r>
                          <a:rPr lang="en-US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.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if</m:t>
                        </m:r>
                        <m:r>
                          <a:rPr lang="en-US" b="0" i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f</m:t>
                        </m:r>
                        <m:r>
                          <a:rPr lang="en-US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∉</m:t>
                        </m:r>
                        <m:r>
                          <a:rPr lang="en-US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𝜶</m:t>
                        </m:r>
                        <m:r>
                          <a:rPr lang="en-US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∧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f</m:t>
                        </m:r>
                        <m:r>
                          <a:rPr lang="en-US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∉</m:t>
                        </m:r>
                        <m:r>
                          <a:rPr lang="en-US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𝒏</m:t>
                        </m:r>
                        <m:r>
                          <a:rPr lang="en-US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∧</m:t>
                        </m:r>
                      </m:oMath>
                    </m:oMathPara>
                  </a14:m>
                  <a:endParaRPr lang="en-US" dirty="0" smtClean="0">
                    <a:solidFill>
                      <a:schemeClr val="accent5">
                        <a:lumMod val="75000"/>
                      </a:schemeClr>
                    </a:solidFill>
                    <a:latin typeface="Cambria Math" panose="02040503050406030204" pitchFamily="18" charset="0"/>
                    <a:cs typeface="Courier New" panose="02070309020205020404" pitchFamily="49" charset="0"/>
                  </a:endParaRPr>
                </a:p>
                <a:p>
                  <a14:m>
                    <m:oMathPara xmlns:m="http://schemas.openxmlformats.org/officeDocument/2006/math" xmlns="" xmlns:mv="urn:schemas-microsoft-com:mac:vml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𝑚𝑎𝑦𝑎𝑙𝑖𝑎𝑠</m:t>
                        </m:r>
                        <m:r>
                          <a:rPr lang="en-US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f</m:t>
                        </m:r>
                        <m:r>
                          <a:rPr lang="en-US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𝒉</m:t>
                        </m:r>
                        <m:r>
                          <a:rPr lang="en-US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)</m:t>
                        </m:r>
                        <m:r>
                          <a:rPr lang="en-US" b="0" i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)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then</m:t>
                        </m:r>
                        <m:r>
                          <a:rPr lang="en-US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 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𝒉</m:t>
                            </m:r>
                            <m:r>
                              <a:rPr lang="en-US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𝑒𝑟𝑟𝑜𝑟</m:t>
                            </m:r>
                            <m:r>
                              <a:rPr lang="en-US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</m:t>
                            </m:r>
                            <m:r>
                              <a:rPr lang="en-US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𝜶</m:t>
                            </m:r>
                            <m:r>
                              <a:rPr lang="en-US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</m:t>
                            </m:r>
                            <m:r>
                              <a:rPr lang="en-US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𝒏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8343" y="1462559"/>
                  <a:ext cx="3741936" cy="278371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489" b="-4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>
  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8164389" y="1593189"/>
                  <a:ext cx="4687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 xmlns="" xmlns:mv="urn:schemas-microsoft-com:mac:vml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4389" y="1593189"/>
                  <a:ext cx="468718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>
  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8164389" y="2247989"/>
                  <a:ext cx="4740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 xmlns="" xmlns:mv="urn:schemas-microsoft-com:mac:vml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4389" y="2247989"/>
                  <a:ext cx="474040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>
  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8163450" y="3003802"/>
                  <a:ext cx="4740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 xmlns="" xmlns:mv="urn:schemas-microsoft-com:mac:vml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3450" y="3003802"/>
                  <a:ext cx="474040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>
  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8163600" y="3729572"/>
                  <a:ext cx="4740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 xmlns="" xmlns:mv="urn:schemas-microsoft-com:mac:vml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3600" y="3729572"/>
                  <a:ext cx="474040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525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18" grpId="0" animBg="1"/>
      <p:bldP spid="17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4554413" y="1488515"/>
            <a:ext cx="4078694" cy="5786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106008" y="5251012"/>
            <a:ext cx="4580792" cy="27256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572000" y="2236266"/>
            <a:ext cx="4061107" cy="51602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106008" y="5539468"/>
            <a:ext cx="4580792" cy="27256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4106008" y="4967655"/>
            <a:ext cx="4580792" cy="27256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F5D7-FF41-4BF6-8958-28DFF1DB182D}" type="slidenum">
              <a:rPr lang="en-US" smtClean="0"/>
              <a:pPr/>
              <a:t>23</a:t>
            </a:fld>
            <a:endParaRPr lang="en-US" dirty="0"/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Type-state example with </a:t>
                </a:r>
                <a14:m>
                  <m:oMath xmlns:m="http://schemas.openxmlformats.org/officeDocument/2006/math" xmlns="" xmlns:mv="urn:schemas-microsoft-com:mac:vml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=3,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 smtClean="0"/>
                  <a:t>  </a:t>
                </a:r>
                <a:endParaRPr lang="en-US" dirty="0"/>
              </a:p>
            </p:txBody>
          </p:sp>
        </mc:Choice>
        <mc:Fallback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852" b="-20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Programming Language Design and Implementation, 2014</a:t>
            </a:r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4041781" y="4541831"/>
            <a:ext cx="4718038" cy="1371592"/>
            <a:chOff x="4281855" y="1494692"/>
            <a:chExt cx="4718038" cy="1371592"/>
          </a:xfrm>
        </p:grpSpPr>
        <p:sp>
          <p:nvSpPr>
            <p:cNvPr id="9" name="Rectangle 8"/>
            <p:cNvSpPr/>
            <p:nvPr/>
          </p:nvSpPr>
          <p:spPr>
            <a:xfrm>
              <a:off x="4281855" y="1494692"/>
              <a:ext cx="4718038" cy="3780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Top-down summaries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mc:AlternateContent>
  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  <p:sp>
              <p:nvSpPr>
                <p:cNvPr id="10" name="Rectangle 9"/>
                <p:cNvSpPr/>
                <p:nvPr/>
              </p:nvSpPr>
              <p:spPr>
                <a:xfrm>
                  <a:off x="4281855" y="1872762"/>
                  <a:ext cx="4718038" cy="99352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t"/>
                <a:lstStyle/>
                <a:p>
                  <a14:m>
                    <m:oMathPara xmlns:m="http://schemas.openxmlformats.org/officeDocument/2006/math" xmlns="" xmlns:mv="urn:schemas-microsoft-com:mac:vml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𝑐𝑙𝑜𝑠𝑒𝑑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 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𝑓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,∅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→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𝑐𝑙𝑜𝑠𝑒𝑑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 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𝑓</m:t>
                                    </m:r>
                                  </m:e>
                                </m:d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,∅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 [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]</m:t>
                        </m:r>
                      </m:oMath>
                    </m:oMathPara>
                  </a14:m>
                  <a:endParaRPr lang="en-US" dirty="0" smtClean="0">
                    <a:solidFill>
                      <a:schemeClr val="tx1"/>
                    </a:solidFill>
                  </a:endParaRPr>
                </a:p>
                <a:p>
                  <a14:m>
                    <m:oMathPara xmlns:m="http://schemas.openxmlformats.org/officeDocument/2006/math" xmlns="" xmlns:mv="urn:schemas-microsoft-com:mac:vml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𝑐𝑙𝑜𝑠𝑒𝑑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,∅,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𝑓</m:t>
                                </m:r>
                              </m:e>
                            </m:d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→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𝑐𝑙𝑜𝑠𝑒𝑑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,∅,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𝑓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 smtClean="0">
                    <a:solidFill>
                      <a:schemeClr val="tx1"/>
                    </a:solidFill>
                    <a:cs typeface="Courier New" panose="02070309020205020404" pitchFamily="49" charset="0"/>
                  </a:endParaRPr>
                </a:p>
                <a:p>
                  <a14:m>
                    <m:oMathPara xmlns:m="http://schemas.openxmlformats.org/officeDocument/2006/math" xmlns="" xmlns:mv="urn:schemas-microsoft-com:mac:vml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𝑐𝑙𝑜𝑠𝑒𝑑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 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𝑓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,∅</m:t>
                            </m:r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→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𝑐𝑙𝑜𝑠𝑒𝑑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 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𝑓</m:t>
                                    </m:r>
                                  </m:e>
                                </m:d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,∅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𝟑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 smtClean="0">
                    <a:solidFill>
                      <a:schemeClr val="tx1"/>
                    </a:solidFill>
                    <a:cs typeface="Courier New" panose="02070309020205020404" pitchFamily="49" charset="0"/>
                  </a:endParaRPr>
                </a:p>
              </p:txBody>
            </p:sp>
          </mc:Choice>
          <mc:Fallback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1855" y="1872762"/>
                  <a:ext cx="4718038" cy="99352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257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11" name="TextBox 10"/>
              <p:cNvSpPr txBox="1"/>
              <p:nvPr/>
            </p:nvSpPr>
            <p:spPr>
              <a:xfrm>
                <a:off x="677008" y="2105962"/>
                <a:ext cx="21838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 xmlns:mv="urn:schemas-microsoft-com:mac:vml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𝜆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𝒉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 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𝒕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𝜶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𝒏</m:t>
                          </m:r>
                        </m:e>
                      </m:d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if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true</m:t>
                          </m:r>
                        </m:e>
                      </m:d>
                      <m:r>
                        <a:rPr lang="en-US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  <a:latin typeface="Cambria Math" panose="02040503050406030204" pitchFamily="18" charset="0"/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  <a:cs typeface="Courier New" panose="02070309020205020404" pitchFamily="49" charset="0"/>
                  </a:rPr>
                  <a:t>    </a:t>
                </a:r>
                <a14:m>
                  <m:oMath xmlns:m="http://schemas.openxmlformats.org/officeDocument/2006/math" xmlns="" xmlns:mv="urn:schemas-microsoft-com:mac:vml"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then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𝒉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 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𝒕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𝜶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𝒏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08" y="2105962"/>
                <a:ext cx="2183819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24"/>
          <p:cNvGrpSpPr/>
          <p:nvPr/>
        </p:nvGrpSpPr>
        <p:grpSpPr>
          <a:xfrm>
            <a:off x="4628343" y="1462559"/>
            <a:ext cx="4010086" cy="1791131"/>
            <a:chOff x="4628343" y="1462559"/>
            <a:chExt cx="4010086" cy="1791131"/>
          </a:xfrm>
        </p:grpSpPr>
        <mc:AlternateContent>
  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628343" y="1462559"/>
                  <a:ext cx="3741936" cy="17911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 xmlns="" xmlns:mv="urn:schemas-microsoft-com:mac:vml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𝜆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𝒉</m:t>
                            </m:r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 </m:t>
                            </m:r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𝒕</m:t>
                            </m:r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</m:t>
                            </m:r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𝜶</m:t>
                            </m:r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</m:t>
                            </m:r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𝒏</m:t>
                            </m:r>
                          </m:e>
                        </m:d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.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if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∈</m:t>
                            </m:r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𝒏</m:t>
                            </m:r>
                          </m:e>
                        </m:d>
                        <m:r>
                          <a:rPr lang="en-US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 </m:t>
                        </m:r>
                      </m:oMath>
                    </m:oMathPara>
                  </a14:m>
                  <a:endParaRPr lang="en-US" dirty="0" smtClean="0">
                    <a:solidFill>
                      <a:srgbClr val="00B050"/>
                    </a:solidFill>
                    <a:latin typeface="Cambria Math" panose="02040503050406030204" pitchFamily="18" charset="0"/>
                    <a:cs typeface="Courier New" panose="02070309020205020404" pitchFamily="49" charset="0"/>
                  </a:endParaRPr>
                </a:p>
                <a:p>
                  <a:r>
                    <a:rPr lang="en-US" dirty="0" smtClean="0">
                      <a:solidFill>
                        <a:srgbClr val="00B050"/>
                      </a:solidFill>
                      <a:cs typeface="Courier New" panose="02070309020205020404" pitchFamily="49" charset="0"/>
                    </a:rPr>
                    <a:t>   </a:t>
                  </a:r>
                  <a14:m>
                    <m:oMath xmlns:m="http://schemas.openxmlformats.org/officeDocument/2006/math" xmlns="" xmlns:mv="urn:schemas-microsoft-com:mac:vml">
                      <m:r>
                        <m:rPr>
                          <m:sty m:val="p"/>
                        </m:rPr>
                        <a:rPr lang="en-US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then</m:t>
                      </m:r>
                      <m:r>
                        <a:rPr lang="en-US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𝒉</m:t>
                          </m:r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 </m:t>
                          </m:r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𝒕</m:t>
                          </m:r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𝜶</m:t>
                          </m:r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𝒏</m:t>
                          </m:r>
                        </m:e>
                      </m:d>
                    </m:oMath>
                  </a14:m>
                  <a:endParaRPr lang="en-US" dirty="0" smtClean="0"/>
                </a:p>
                <a:p>
                  <a:endParaRPr lang="en-US" sz="1000" dirty="0" smtClean="0"/>
                </a:p>
                <a:p>
                  <a14:m>
                    <m:oMathPara xmlns:m="http://schemas.openxmlformats.org/officeDocument/2006/math" xmlns="" xmlns:mv="urn:schemas-microsoft-com:mac:vml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𝜆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𝒉</m:t>
                            </m:r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 </m:t>
                            </m:r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𝒕</m:t>
                            </m:r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</m:t>
                            </m:r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𝜶</m:t>
                            </m:r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</m:t>
                            </m:r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𝒏</m:t>
                            </m:r>
                          </m:e>
                        </m:d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.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if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𝑓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∈</m:t>
                            </m:r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𝜶</m:t>
                            </m:r>
                          </m:e>
                        </m:d>
                        <m: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 </m:t>
                        </m:r>
                      </m:oMath>
                    </m:oMathPara>
                  </a14:m>
                  <a:endParaRPr lang="en-US" dirty="0" smtClean="0">
                    <a:solidFill>
                      <a:srgbClr val="0070C0"/>
                    </a:solidFill>
                    <a:latin typeface="Cambria Math" panose="02040503050406030204" pitchFamily="18" charset="0"/>
                    <a:cs typeface="Courier New" panose="02070309020205020404" pitchFamily="49" charset="0"/>
                  </a:endParaRPr>
                </a:p>
                <a:p>
                  <a:r>
                    <a:rPr lang="en-US" dirty="0" smtClean="0">
                      <a:solidFill>
                        <a:srgbClr val="0070C0"/>
                      </a:solidFill>
                      <a:cs typeface="Courier New" panose="02070309020205020404" pitchFamily="49" charset="0"/>
                    </a:rPr>
                    <a:t>   </a:t>
                  </a:r>
                  <a14:m>
                    <m:oMath xmlns:m="http://schemas.openxmlformats.org/officeDocument/2006/math" xmlns="" xmlns:mv="urn:schemas-microsoft-com:mac:vml">
                      <m:r>
                        <m:rPr>
                          <m:sty m:val="p"/>
                        </m:rPr>
                        <a:rPr lang="en-US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then</m:t>
                      </m:r>
                      <m:r>
                        <a:rPr lang="en-US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(</m:t>
                      </m:r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𝒉</m:t>
                      </m:r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𝛿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𝑜𝑝𝑒𝑛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𝒕</m:t>
                          </m:r>
                        </m:e>
                      </m:d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</m:t>
                      </m:r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𝜶</m:t>
                      </m:r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</m:t>
                      </m:r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𝒏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</m:t>
                      </m:r>
                    </m:oMath>
                  </a14:m>
                  <a:endParaRPr lang="en-US" dirty="0" smtClean="0">
                    <a:solidFill>
                      <a:srgbClr val="0070C0"/>
                    </a:solidFill>
                  </a:endParaRPr>
                </a:p>
                <a:p>
                  <a:endParaRPr lang="en-US" sz="900" dirty="0" smtClean="0">
                    <a:solidFill>
                      <a:srgbClr val="0070C0"/>
                    </a:solidFill>
                  </a:endParaRPr>
                </a:p>
                <a:p>
                  <a:endParaRPr lang="en-US" dirty="0"/>
                </a:p>
              </p:txBody>
            </p:sp>
          </mc:Choice>
          <mc:Fallback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8343" y="1462559"/>
                  <a:ext cx="3741936" cy="179113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>
  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8164389" y="1593189"/>
                  <a:ext cx="4687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 xmlns="" xmlns:mv="urn:schemas-microsoft-com:mac:vml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4389" y="1593189"/>
                  <a:ext cx="468718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>
  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8164389" y="2247989"/>
                  <a:ext cx="4740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 xmlns="" xmlns:mv="urn:schemas-microsoft-com:mac:vml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4389" y="2247989"/>
                  <a:ext cx="474040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25"/>
          <p:cNvGrpSpPr/>
          <p:nvPr/>
        </p:nvGrpSpPr>
        <p:grpSpPr>
          <a:xfrm>
            <a:off x="3040732" y="1905986"/>
            <a:ext cx="1494694" cy="1046285"/>
            <a:chOff x="3090622" y="2175718"/>
            <a:chExt cx="1494694" cy="1046285"/>
          </a:xfrm>
        </p:grpSpPr>
        <p:sp>
          <p:nvSpPr>
            <p:cNvPr id="27" name="Right Arrow 26"/>
            <p:cNvSpPr/>
            <p:nvPr/>
          </p:nvSpPr>
          <p:spPr>
            <a:xfrm>
              <a:off x="3090622" y="2175718"/>
              <a:ext cx="1411040" cy="1046285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90622" y="2494810"/>
              <a:ext cx="149469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f.open</a:t>
              </a:r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382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F5D7-FF41-4BF6-8958-28DFF1DB182D}" type="slidenum">
              <a:rPr lang="en-US" smtClean="0"/>
              <a:pPr/>
              <a:t>24</a:t>
            </a:fld>
            <a:endParaRPr lang="en-US" dirty="0"/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Type-state example with </a:t>
                </a:r>
                <a14:m>
                  <m:oMath xmlns:m="http://schemas.openxmlformats.org/officeDocument/2006/math" xmlns="" xmlns:mv="urn:schemas-microsoft-com:mac:vml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852" b="-20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Programming Language Design and Implementation, 2014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7007" y="2549345"/>
            <a:ext cx="200464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foo(File f) { 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f.open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f.close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232404" y="2317412"/>
            <a:ext cx="967805" cy="13012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469509" y="2134470"/>
            <a:ext cx="4381459" cy="1615204"/>
            <a:chOff x="4497501" y="1340464"/>
            <a:chExt cx="4381459" cy="1615204"/>
          </a:xfrm>
        </p:grpSpPr>
        <p:grpSp>
          <p:nvGrpSpPr>
            <p:cNvPr id="8" name="Group 7"/>
            <p:cNvGrpSpPr/>
            <p:nvPr/>
          </p:nvGrpSpPr>
          <p:grpSpPr>
            <a:xfrm>
              <a:off x="4497501" y="1340464"/>
              <a:ext cx="4231466" cy="1615204"/>
              <a:chOff x="4281855" y="1494692"/>
              <a:chExt cx="4718038" cy="1615204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4281855" y="1494692"/>
                <a:ext cx="4718038" cy="3780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</a:rPr>
                  <a:t>Bottom-up summaries</a:t>
                </a: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281855" y="1872762"/>
                <a:ext cx="4718038" cy="123713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p:grpSp>
        <mc:AlternateContent>
  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  <p:sp>
              <p:nvSpPr>
                <p:cNvPr id="12" name="Rectangle 11"/>
                <p:cNvSpPr/>
                <p:nvPr/>
              </p:nvSpPr>
              <p:spPr>
                <a:xfrm>
                  <a:off x="4506817" y="1718534"/>
                  <a:ext cx="4372143" cy="123713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 xmlns="" xmlns:mv="urn:schemas-microsoft-com:mac:vml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𝜆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𝒉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 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𝒕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𝜶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𝒏</m:t>
                            </m:r>
                          </m:e>
                        </m:d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.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if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𝑓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∈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𝒏</m:t>
                            </m:r>
                          </m:e>
                        </m:d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then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 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𝒉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 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𝒕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𝜶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𝒏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𝑩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b="1" dirty="0" smtClean="0">
                    <a:solidFill>
                      <a:schemeClr val="tx1"/>
                    </a:solidFill>
                    <a:cs typeface="Courier New" panose="02070309020205020404" pitchFamily="49" charset="0"/>
                  </a:endParaRPr>
                </a:p>
                <a:p>
                  <a:endParaRPr lang="en-US" sz="1000" dirty="0">
                    <a:solidFill>
                      <a:schemeClr val="tx1"/>
                    </a:solidFill>
                  </a:endParaRPr>
                </a:p>
                <a:p>
                  <a14:m>
                    <m:oMathPara xmlns:m="http://schemas.openxmlformats.org/officeDocument/2006/math" xmlns="" xmlns:mv="urn:schemas-microsoft-com:mac:vml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𝜆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𝒉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 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𝒕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𝜶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𝒏</m:t>
                            </m:r>
                          </m:e>
                        </m:d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.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if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𝑓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∈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𝜶</m:t>
                            </m:r>
                          </m:e>
                        </m:d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                              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]</m:t>
                        </m:r>
                      </m:oMath>
                    </m:oMathPara>
                  </a14:m>
                  <a:endParaRPr lang="en-US" dirty="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Courier New" panose="02070309020205020404" pitchFamily="49" charset="0"/>
                  </a:endParaRPr>
                </a:p>
                <a:p>
                  <a:r>
                    <a:rPr lang="en-US" dirty="0" smtClean="0">
                      <a:solidFill>
                        <a:schemeClr val="tx1"/>
                      </a:solidFill>
                      <a:cs typeface="Courier New" panose="02070309020205020404" pitchFamily="49" charset="0"/>
                    </a:rPr>
                    <a:t>    </a:t>
                  </a:r>
                  <a14:m>
                    <m:oMath xmlns:m="http://schemas.openxmlformats.org/officeDocument/2006/math" xmlns="" xmlns:mv="urn:schemas-microsoft-com:mac:vml"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then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(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𝒉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𝛿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𝑜𝑝𝑒𝑛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∘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𝑐𝑙𝑜𝑠𝑒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𝒕</m:t>
                          </m:r>
                        </m:e>
                      </m:d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𝜶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𝒏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</m:t>
                      </m:r>
                    </m:oMath>
                  </a14:m>
                  <a:endParaRPr lang="en-US" sz="900" dirty="0" smtClean="0">
                    <a:solidFill>
                      <a:schemeClr val="tx1"/>
                    </a:solidFill>
                  </a:endParaRPr>
                </a:p>
                <a:p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6817" y="1718534"/>
                  <a:ext cx="4372143" cy="123713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423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F5D7-FF41-4BF6-8958-28DFF1DB182D}" type="slidenum">
              <a:rPr lang="en-US" smtClean="0"/>
              <a:pPr/>
              <a:t>25</a:t>
            </a:fld>
            <a:endParaRPr lang="en-US" dirty="0"/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Type-state example with </a:t>
                </a:r>
                <a14:m>
                  <m:oMath xmlns:m="http://schemas.openxmlformats.org/officeDocument/2006/math" xmlns="" xmlns:mv="urn:schemas-microsoft-com:mac:vml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852" b="-20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Programming Language Design and Implementation, 2014</a:t>
            </a:r>
            <a:endParaRPr lang="en-US" dirty="0"/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14" name="TextBox 13"/>
              <p:cNvSpPr txBox="1"/>
              <p:nvPr/>
            </p:nvSpPr>
            <p:spPr>
              <a:xfrm>
                <a:off x="137854" y="1659895"/>
                <a:ext cx="6976910" cy="42473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main() {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v1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 new File(); //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h1</a:t>
                </a: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14:m>
                  <m:oMath xmlns:m="http://schemas.openxmlformats.org/officeDocument/2006/math" xmlns="" xmlns:mv="urn:schemas-microsoft-com:mac:vml">
                    <m:r>
                      <a:rPr lang="en-US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𝑐𝑙𝑜𝑠𝑒𝑑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,∅)</m:t>
                    </m:r>
                    <m:r>
                      <a:rPr lang="en-US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}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p1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foo(v1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);</a:t>
                </a:r>
              </a:p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 xmlns="" xmlns:mv="urn:schemas-microsoft-com:mac:vml">
                    <m:r>
                      <a:rPr lang="en-US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{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𝑐𝑙𝑜𝑠𝑒𝑑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,∅)</m:t>
                    </m:r>
                    <m:r>
                      <a:rPr lang="en-US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}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v2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 new File(); //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h2</a:t>
                </a:r>
              </a:p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 xmlns="" xmlns:mv="urn:schemas-microsoft-com:mac:vml">
                    <m:r>
                      <a:rPr lang="en-US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  </m:t>
                    </m:r>
                    <m:r>
                      <a:rPr lang="en-US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{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 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𝑐𝑙𝑜𝑠𝑒𝑑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,∅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 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𝑐𝑙𝑜𝑠𝑒𝑑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,∅)</m:t>
                    </m:r>
                    <m:r>
                      <a:rPr lang="en-US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}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p2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foo(v2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);</a:t>
                </a:r>
              </a:p>
              <a:p>
                <a14:m>
                  <m:oMathPara xmlns:m="http://schemas.openxmlformats.org/officeDocument/2006/math" xmlns="" xmlns:mv="urn:schemas-microsoft-com:mac:vml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   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  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{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𝑐𝑙𝑜𝑠𝑒𝑑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,∅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 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𝑐𝑙𝑜𝑠𝑒𝑑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 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,∅)</m:t>
                      </m:r>
                      <m:r>
                        <a:rPr lang="en-US" i="1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}</m:t>
                      </m:r>
                    </m:oMath>
                  </m:oMathPara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v3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 new File(); //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h3</a:t>
                </a:r>
              </a:p>
              <a:p>
                <a14:m>
                  <m:oMathPara xmlns:m="http://schemas.openxmlformats.org/officeDocument/2006/math" xmlns="" xmlns:mv="urn:schemas-microsoft-com:mac:vml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       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{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𝑐𝑙𝑜𝑠𝑒𝑑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,∅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𝑐𝑙𝑜𝑠𝑒𝑑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,∅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𝑐𝑙𝑜𝑠𝑒𝑑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 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,∅)</m:t>
                      </m:r>
                      <m:r>
                        <a:rPr lang="en-US" i="1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}}</m:t>
                      </m:r>
                    </m:oMath>
                  </m:oMathPara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p3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foo(v3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);</a:t>
                </a:r>
              </a:p>
              <a:p>
                <a14:m>
                  <m:oMathPara xmlns:m="http://schemas.openxmlformats.org/officeDocument/2006/math" xmlns="" xmlns:mv="urn:schemas-microsoft-com:mac:vml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       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{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𝑐𝑙𝑜𝑠𝑒𝑑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,∅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𝑐𝑙𝑜𝑠𝑒𝑑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,∅</m:t>
                          </m:r>
                        </m:e>
                      </m:d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𝑐𝑙𝑜𝑠𝑒𝑑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 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,∅)</m:t>
                      </m:r>
                      <m:r>
                        <a:rPr lang="en-US" i="1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}}</m:t>
                      </m:r>
                    </m:oMath>
                  </m:oMathPara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</a:p>
              <a:p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54" y="1659895"/>
                <a:ext cx="6976910" cy="4247317"/>
              </a:xfrm>
              <a:prstGeom prst="rect">
                <a:avLst/>
              </a:prstGeom>
              <a:blipFill rotWithShape="0">
                <a:blip r:embed="rId3"/>
                <a:stretch>
                  <a:fillRect l="-787" t="-7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4572000" y="1453335"/>
            <a:ext cx="4381459" cy="1615204"/>
            <a:chOff x="4497501" y="1340464"/>
            <a:chExt cx="4381459" cy="1615204"/>
          </a:xfrm>
        </p:grpSpPr>
        <p:grpSp>
          <p:nvGrpSpPr>
            <p:cNvPr id="19" name="Group 18"/>
            <p:cNvGrpSpPr/>
            <p:nvPr/>
          </p:nvGrpSpPr>
          <p:grpSpPr>
            <a:xfrm>
              <a:off x="4497501" y="1340464"/>
              <a:ext cx="4231466" cy="1615204"/>
              <a:chOff x="4281855" y="1494692"/>
              <a:chExt cx="4718038" cy="1615204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4281855" y="1494692"/>
                <a:ext cx="4718038" cy="3780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</a:rPr>
                  <a:t>Bottom-up summaries</a:t>
                </a: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281855" y="1872762"/>
                <a:ext cx="4718038" cy="123713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p:grpSp>
        <mc:AlternateContent>
  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  <p:sp>
              <p:nvSpPr>
                <p:cNvPr id="20" name="Rectangle 19"/>
                <p:cNvSpPr/>
                <p:nvPr/>
              </p:nvSpPr>
              <p:spPr>
                <a:xfrm>
                  <a:off x="4506817" y="1718534"/>
                  <a:ext cx="4372143" cy="123713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 xmlns="" xmlns:mv="urn:schemas-microsoft-com:mac:vml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𝜆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𝒉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 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𝒕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𝜶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𝒏</m:t>
                            </m:r>
                          </m:e>
                        </m:d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.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if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𝑓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∈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𝒏</m:t>
                            </m:r>
                          </m:e>
                        </m:d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then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 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𝒉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 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𝒕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𝜶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𝒏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𝑩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b="1" dirty="0" smtClean="0">
                    <a:solidFill>
                      <a:schemeClr val="tx1"/>
                    </a:solidFill>
                    <a:cs typeface="Courier New" panose="02070309020205020404" pitchFamily="49" charset="0"/>
                  </a:endParaRPr>
                </a:p>
                <a:p>
                  <a:endParaRPr lang="en-US" sz="1000" dirty="0">
                    <a:solidFill>
                      <a:schemeClr val="tx1"/>
                    </a:solidFill>
                  </a:endParaRPr>
                </a:p>
                <a:p>
                  <a14:m>
                    <m:oMathPara xmlns:m="http://schemas.openxmlformats.org/officeDocument/2006/math" xmlns="" xmlns:mv="urn:schemas-microsoft-com:mac:vml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𝜆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𝒉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 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𝒕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𝜶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𝒏</m:t>
                            </m:r>
                          </m:e>
                        </m:d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.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if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𝑓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∈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𝜶</m:t>
                            </m:r>
                          </m:e>
                        </m:d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                              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]</m:t>
                        </m:r>
                      </m:oMath>
                    </m:oMathPara>
                  </a14:m>
                  <a:endParaRPr lang="en-US" dirty="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Courier New" panose="02070309020205020404" pitchFamily="49" charset="0"/>
                  </a:endParaRPr>
                </a:p>
                <a:p>
                  <a:r>
                    <a:rPr lang="en-US" dirty="0" smtClean="0">
                      <a:solidFill>
                        <a:schemeClr val="tx1"/>
                      </a:solidFill>
                      <a:cs typeface="Courier New" panose="02070309020205020404" pitchFamily="49" charset="0"/>
                    </a:rPr>
                    <a:t>    </a:t>
                  </a:r>
                  <a14:m>
                    <m:oMath xmlns:m="http://schemas.openxmlformats.org/officeDocument/2006/math" xmlns="" xmlns:mv="urn:schemas-microsoft-com:mac:vml"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then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(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𝒉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𝛿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𝑜𝑝𝑒𝑛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∘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𝑐𝑙𝑜𝑠𝑒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𝒕</m:t>
                          </m:r>
                        </m:e>
                      </m:d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𝜶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𝒏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</m:t>
                      </m:r>
                    </m:oMath>
                  </a14:m>
                  <a:endParaRPr lang="en-US" sz="900" dirty="0" smtClean="0">
                    <a:solidFill>
                      <a:schemeClr val="tx1"/>
                    </a:solidFill>
                  </a:endParaRPr>
                </a:p>
                <a:p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6817" y="1718534"/>
                  <a:ext cx="4372143" cy="123713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23" name="Down Arrow 22"/>
              <p:cNvSpPr/>
              <p:nvPr/>
            </p:nvSpPr>
            <p:spPr>
              <a:xfrm>
                <a:off x="1894115" y="4721290"/>
                <a:ext cx="709126" cy="279919"/>
              </a:xfrm>
              <a:prstGeom prst="down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 xmlns="" xmlns:mv="urn:schemas-microsoft-com:mac:vml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𝑩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Down Arrow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115" y="4721290"/>
                <a:ext cx="709126" cy="279919"/>
              </a:xfrm>
              <a:prstGeom prst="downArrow">
                <a:avLst/>
              </a:prstGeom>
              <a:blipFill rotWithShape="0">
                <a:blip r:embed="rId5"/>
                <a:stretch>
                  <a:fillRect t="-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24" name="Down Arrow 23"/>
              <p:cNvSpPr/>
              <p:nvPr/>
            </p:nvSpPr>
            <p:spPr>
              <a:xfrm>
                <a:off x="3271746" y="4721290"/>
                <a:ext cx="709126" cy="279919"/>
              </a:xfrm>
              <a:prstGeom prst="down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 xmlns="" xmlns:mv="urn:schemas-microsoft-com:mac:vml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𝑩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Down Arrow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746" y="4721290"/>
                <a:ext cx="709126" cy="279919"/>
              </a:xfrm>
              <a:prstGeom prst="downArrow">
                <a:avLst/>
              </a:prstGeom>
              <a:blipFill rotWithShape="0">
                <a:blip r:embed="rId6"/>
                <a:stretch>
                  <a:fillRect t="-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25" name="Down Arrow 24"/>
              <p:cNvSpPr/>
              <p:nvPr/>
            </p:nvSpPr>
            <p:spPr>
              <a:xfrm>
                <a:off x="5365103" y="4721290"/>
                <a:ext cx="709126" cy="279919"/>
              </a:xfrm>
              <a:prstGeom prst="down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 xmlns="" xmlns:mv="urn:schemas-microsoft-com:mac:vml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𝑩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Down Arrow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103" y="4721290"/>
                <a:ext cx="709126" cy="279919"/>
              </a:xfrm>
              <a:prstGeom prst="downArrow">
                <a:avLst/>
              </a:prstGeom>
              <a:blipFill rotWithShape="0">
                <a:blip r:embed="rId7"/>
                <a:stretch>
                  <a:fillRect t="-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178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377462"/>
            <a:ext cx="8286262" cy="4779498"/>
          </a:xfrm>
        </p:spPr>
        <p:txBody>
          <a:bodyPr>
            <a:normAutofit/>
          </a:bodyPr>
          <a:lstStyle/>
          <a:p>
            <a:r>
              <a:rPr lang="en-US" dirty="0" smtClean="0"/>
              <a:t>Generic framework atop </a:t>
            </a:r>
            <a:r>
              <a:rPr lang="en-US" dirty="0" err="1" smtClean="0"/>
              <a:t>JChord</a:t>
            </a:r>
            <a:r>
              <a:rPr lang="en-US" dirty="0" smtClean="0"/>
              <a:t> to analyze Java programs</a:t>
            </a:r>
          </a:p>
          <a:p>
            <a:pPr lvl="1"/>
            <a:r>
              <a:rPr lang="en-US" dirty="0" smtClean="0"/>
              <a:t>Top-down part (TD) based on tabulation algorithm</a:t>
            </a:r>
          </a:p>
          <a:p>
            <a:pPr lvl="1"/>
            <a:r>
              <a:rPr lang="en-US" dirty="0" smtClean="0"/>
              <a:t>Bottom-up part (BU) based on relational analysis with pruning</a:t>
            </a:r>
          </a:p>
          <a:p>
            <a:endParaRPr lang="en-US" sz="1500" dirty="0" smtClean="0"/>
          </a:p>
          <a:p>
            <a:r>
              <a:rPr lang="en-US" dirty="0" smtClean="0"/>
              <a:t>Obligations on analysis designer:</a:t>
            </a:r>
          </a:p>
          <a:p>
            <a:pPr lvl="1"/>
            <a:r>
              <a:rPr lang="en-US" dirty="0" smtClean="0"/>
              <a:t>TD and BU instances meeting certain coincidence conditions</a:t>
            </a:r>
          </a:p>
          <a:p>
            <a:pPr lvl="1"/>
            <a:r>
              <a:rPr lang="en-US" dirty="0" smtClean="0"/>
              <a:t>Values of parameters </a:t>
            </a:r>
            <a:r>
              <a:rPr lang="en-US" b="1" dirty="0" err="1" smtClean="0"/>
              <a:t>k</a:t>
            </a:r>
            <a:r>
              <a:rPr lang="en-US" dirty="0" smtClean="0"/>
              <a:t> and </a:t>
            </a:r>
            <a:r>
              <a:rPr lang="en-US" sz="2000" dirty="0" err="1" smtClean="0">
                <a:latin typeface="Garamond"/>
                <a:ea typeface="Lucida Grande"/>
                <a:cs typeface="Lucida Grande"/>
              </a:rPr>
              <a:t>θ</a:t>
            </a:r>
            <a:endParaRPr lang="en-US" sz="2000" dirty="0" smtClean="0">
              <a:latin typeface="Garamond"/>
            </a:endParaRPr>
          </a:p>
          <a:p>
            <a:endParaRPr lang="en-US" sz="1500" dirty="0" smtClean="0"/>
          </a:p>
          <a:p>
            <a:r>
              <a:rPr lang="en-US" dirty="0" smtClean="0"/>
              <a:t>Instantiated the framework for:</a:t>
            </a:r>
          </a:p>
          <a:p>
            <a:pPr lvl="1"/>
            <a:r>
              <a:rPr lang="en-US" dirty="0" smtClean="0"/>
              <a:t>Type-state analysis (based on SAFE [Fink et al</a:t>
            </a:r>
            <a:r>
              <a:rPr lang="en-US" dirty="0" smtClean="0"/>
              <a:t>. ISSTA’06]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“kill-gen” analyses (reaching definitions, live variables, etc.)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6/10/2014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F5D7-FF41-4BF6-8958-28DFF1DB182D}" type="slidenum">
              <a:rPr lang="en-US" smtClean="0">
                <a:solidFill>
                  <a:srgbClr val="464653"/>
                </a:solidFill>
              </a:rPr>
              <a:pPr/>
              <a:t>26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464653"/>
                </a:solidFill>
                <a:latin typeface="Garamond"/>
              </a:rPr>
              <a:t>Programming Language Design and Implementation, 2014</a:t>
            </a:r>
            <a:endParaRPr lang="en-US" dirty="0">
              <a:solidFill>
                <a:srgbClr val="464653"/>
              </a:solidFill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8965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F5D7-FF41-4BF6-8958-28DFF1DB182D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Programming Language Design and Implementation, 2014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01526969"/>
              </p:ext>
            </p:extLst>
          </p:nvPr>
        </p:nvGraphicFramePr>
        <p:xfrm>
          <a:off x="1007711" y="1321835"/>
          <a:ext cx="6858000" cy="479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520890"/>
                <a:gridCol w="122231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methods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bytecode</a:t>
                      </a:r>
                      <a:r>
                        <a:rPr lang="en-US" dirty="0" smtClean="0"/>
                        <a:t> (KB)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KLOC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jpat</a:t>
                      </a:r>
                      <a:r>
                        <a:rPr lang="en-US" dirty="0" smtClean="0"/>
                        <a:t>-p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elevator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toba</a:t>
                      </a:r>
                      <a:r>
                        <a:rPr lang="en-US" dirty="0" smtClean="0"/>
                        <a:t>-s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javasrc</a:t>
                      </a:r>
                      <a:r>
                        <a:rPr lang="en-US" dirty="0" smtClean="0"/>
                        <a:t>-p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140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antlr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2.4k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186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131</a:t>
                      </a:r>
                      <a:endParaRPr lang="en-US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luindex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3.7k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235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190</a:t>
                      </a:r>
                      <a:endParaRPr lang="en-US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lusearch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3.9k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198</a:t>
                      </a:r>
                      <a:endParaRPr lang="en-US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kawa</a:t>
                      </a:r>
                      <a:r>
                        <a:rPr lang="en-US" dirty="0" smtClean="0"/>
                        <a:t>-c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3.4k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174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186</a:t>
                      </a:r>
                      <a:endParaRPr lang="en-US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avrora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6.2k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325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193</a:t>
                      </a:r>
                      <a:endParaRPr lang="en-US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dirty="0" smtClean="0"/>
                        <a:t>rhino-a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2.3k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162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153</a:t>
                      </a:r>
                      <a:endParaRPr lang="en-US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sablecc</a:t>
                      </a:r>
                      <a:r>
                        <a:rPr lang="en-US" dirty="0" smtClean="0"/>
                        <a:t>-j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5.1k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276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530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6457186"/>
              </p:ext>
            </p:extLst>
          </p:nvPr>
        </p:nvGraphicFramePr>
        <p:xfrm>
          <a:off x="457200" y="1247187"/>
          <a:ext cx="8229600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TD</a:t>
                      </a:r>
                    </a:p>
                    <a:p>
                      <a:pPr algn="ctr"/>
                      <a:r>
                        <a:rPr lang="en-US" dirty="0" smtClean="0"/>
                        <a:t>(top-down)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</a:t>
                      </a:r>
                    </a:p>
                    <a:p>
                      <a:pPr algn="ctr"/>
                      <a:r>
                        <a:rPr lang="en-US" dirty="0" smtClean="0"/>
                        <a:t>(bottom-up)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SWIFT</a:t>
                      </a:r>
                      <a:endParaRPr lang="en-US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speedup</a:t>
                      </a:r>
                    </a:p>
                    <a:p>
                      <a:pPr algn="ctr"/>
                      <a:r>
                        <a:rPr lang="en-US" dirty="0" smtClean="0"/>
                        <a:t>over TD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speedup</a:t>
                      </a:r>
                    </a:p>
                    <a:p>
                      <a:pPr algn="ctr"/>
                      <a:r>
                        <a:rPr lang="en-US" dirty="0" smtClean="0"/>
                        <a:t>over</a:t>
                      </a:r>
                      <a:r>
                        <a:rPr lang="en-US" baseline="0" dirty="0" smtClean="0"/>
                        <a:t> BU</a:t>
                      </a:r>
                      <a:endParaRPr lang="en-US" dirty="0"/>
                    </a:p>
                  </a:txBody>
                  <a:tcPr marL="0" marR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jpat</a:t>
                      </a:r>
                      <a:r>
                        <a:rPr lang="en-US" dirty="0" smtClean="0"/>
                        <a:t>-p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0.91s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15.62s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1.79s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0.5X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9X</a:t>
                      </a:r>
                      <a:endParaRPr lang="en-US" dirty="0"/>
                    </a:p>
                  </a:txBody>
                  <a:tcPr marL="0" marR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elevator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1.59s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6m35s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3.36s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0.5X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118X</a:t>
                      </a:r>
                      <a:endParaRPr lang="en-US" dirty="0"/>
                    </a:p>
                  </a:txBody>
                  <a:tcPr marL="0" marR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toba</a:t>
                      </a:r>
                      <a:r>
                        <a:rPr lang="en-US" dirty="0" smtClean="0"/>
                        <a:t>-s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20.4s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/>
                        <a:t>timeout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5s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4X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javasrc</a:t>
                      </a:r>
                      <a:r>
                        <a:rPr lang="en-US" dirty="0" smtClean="0"/>
                        <a:t>-p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4m44s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/>
                        <a:t>timeout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12s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24X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22m57s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/>
                        <a:t>timeout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41s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33X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antlr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35m28s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/>
                        <a:t>timeout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36s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59X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luindex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43m26s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/>
                        <a:t>timeout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1m53s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23X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lusearch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31m39s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/>
                        <a:t>timeout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1m52s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17X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kawa</a:t>
                      </a:r>
                      <a:r>
                        <a:rPr lang="en-US" dirty="0" smtClean="0"/>
                        <a:t>-c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23m52s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/>
                        <a:t>timeout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1m6s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22X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avrora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/>
                        <a:t>timeout</a:t>
                      </a:r>
                      <a:endParaRPr lang="en-US" b="1" i="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/>
                        <a:t>timeout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6m35s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dirty="0" smtClean="0"/>
                        <a:t>rhino-a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/>
                        <a:t>timeout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/>
                        <a:t>timeout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6m39s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dirty="0" smtClean="0"/>
                        <a:t>sable-cc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/>
                        <a:t>timeout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/>
                        <a:t>timeout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4m25s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F5D7-FF41-4BF6-8958-28DFF1DB182D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results: running </a:t>
            </a:r>
            <a:r>
              <a:rPr lang="en-US" dirty="0" smtClean="0"/>
              <a:t>time (</a:t>
            </a:r>
            <a:r>
              <a:rPr lang="en-US" b="1" dirty="0" err="1" smtClean="0"/>
              <a:t>k</a:t>
            </a:r>
            <a:r>
              <a:rPr lang="en-US" b="1" dirty="0" smtClean="0"/>
              <a:t> </a:t>
            </a:r>
            <a:r>
              <a:rPr lang="en-US" dirty="0" smtClean="0"/>
              <a:t>= 5, </a:t>
            </a:r>
            <a:r>
              <a:rPr lang="en-US" sz="2800" dirty="0" err="1" smtClean="0">
                <a:ea typeface="Lucida Grande"/>
                <a:cs typeface="Lucida Grande"/>
              </a:rPr>
              <a:t>θ</a:t>
            </a:r>
            <a:r>
              <a:rPr lang="en-US" dirty="0" smtClean="0">
                <a:ea typeface="Lucida Grande"/>
                <a:cs typeface="Lucida Grande"/>
              </a:rPr>
              <a:t> </a:t>
            </a:r>
            <a:r>
              <a:rPr lang="en-US" smtClean="0"/>
              <a:t>= 1)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Programming Language Design and Implementation,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119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8309206"/>
              </p:ext>
            </p:extLst>
          </p:nvPr>
        </p:nvGraphicFramePr>
        <p:xfrm>
          <a:off x="457200" y="1191201"/>
          <a:ext cx="822960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156996"/>
                <a:gridCol w="1222310"/>
                <a:gridCol w="1082351"/>
                <a:gridCol w="1026367"/>
                <a:gridCol w="1175658"/>
                <a:gridCol w="1194318"/>
              </a:tblGrid>
              <a:tr h="32004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top-down</a:t>
                      </a:r>
                      <a:endParaRPr lang="en-US" dirty="0"/>
                    </a:p>
                  </a:txBody>
                  <a:tcPr marL="0" marR="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bottom-up</a:t>
                      </a:r>
                      <a:endParaRPr lang="en-US" dirty="0"/>
                    </a:p>
                  </a:txBody>
                  <a:tcPr marL="0" marR="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TD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SWIFT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drop</a:t>
                      </a:r>
                      <a:endParaRPr lang="en-US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SWIFT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drop</a:t>
                      </a:r>
                      <a:endParaRPr lang="en-US" dirty="0"/>
                    </a:p>
                  </a:txBody>
                  <a:tcPr marL="0" marR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jpat</a:t>
                      </a:r>
                      <a:r>
                        <a:rPr lang="en-US" dirty="0" smtClean="0"/>
                        <a:t>-p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6.5k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1.7k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74%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2.3k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0.3k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87%</a:t>
                      </a:r>
                      <a:endParaRPr lang="en-US" dirty="0"/>
                    </a:p>
                  </a:txBody>
                  <a:tcPr marL="0" marR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elevator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8.4k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2.9k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66%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12k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0.5k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96%</a:t>
                      </a:r>
                      <a:endParaRPr lang="en-US" dirty="0"/>
                    </a:p>
                  </a:txBody>
                  <a:tcPr marL="0" marR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toba</a:t>
                      </a:r>
                      <a:r>
                        <a:rPr lang="en-US" dirty="0" smtClean="0"/>
                        <a:t>-s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68.5k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3.5k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95%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0.6k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javasrc</a:t>
                      </a:r>
                      <a:r>
                        <a:rPr lang="en-US" dirty="0" smtClean="0"/>
                        <a:t>-p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319k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5k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98%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0.7k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891k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11k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99%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1.8k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antlr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1.3m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13k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99%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2k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luindex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2.3m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20k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99%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3k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lusearch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1.9m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21k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99%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3.5k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kawa</a:t>
                      </a:r>
                      <a:r>
                        <a:rPr lang="en-US" dirty="0" smtClean="0"/>
                        <a:t>-c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1.7m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19k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99%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3k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avrora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91k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5.4k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dirty="0" smtClean="0"/>
                        <a:t>rhino-a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16k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2k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dirty="0" smtClean="0"/>
                        <a:t>sable-cc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26k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4.8k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F5D7-FF41-4BF6-8958-28DFF1DB182D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results: number of </a:t>
            </a:r>
            <a:r>
              <a:rPr lang="en-US" dirty="0" smtClean="0"/>
              <a:t>summaries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Programming Language Design and Implementation,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906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F5D7-FF41-4BF6-8958-28DFF1DB182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approaches to </a:t>
            </a:r>
            <a:r>
              <a:rPr lang="en-US" dirty="0" err="1" smtClean="0"/>
              <a:t>interprocedural</a:t>
            </a:r>
            <a:r>
              <a:rPr lang="en-US" dirty="0" smtClean="0"/>
              <a:t> analysis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Programming Language Design and Implementation, 2014</a:t>
            </a:r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5022272" y="1281545"/>
            <a:ext cx="3887205" cy="4918363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261558" y="1281545"/>
            <a:ext cx="3860169" cy="4918363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44287" y="4097104"/>
            <a:ext cx="37756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Consider only contexts in program.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Monomorphic</a:t>
            </a:r>
            <a:r>
              <a:rPr lang="en-US" dirty="0" smtClean="0"/>
              <a:t> summaries.</a:t>
            </a:r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Low reusability.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Blow-up with number of contexts.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Cheap to compute.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Cheap to instantiate.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Easy to implement.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70797" y="4097113"/>
            <a:ext cx="33173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Consider all possible contexts.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Polymorphic summaries.</a:t>
            </a:r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High reusability.</a:t>
            </a:r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Blow-up with number of cases.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Expensive to compute.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Expensive to instantiate.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Hard to implement.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953937" y="1312191"/>
            <a:ext cx="24236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Top-down approach</a:t>
            </a:r>
            <a:endParaRPr lang="en-US" sz="2200" dirty="0"/>
          </a:p>
        </p:txBody>
      </p:sp>
      <p:sp>
        <p:nvSpPr>
          <p:cNvPr id="162" name="TextBox 161"/>
          <p:cNvSpPr txBox="1"/>
          <p:nvPr/>
        </p:nvSpPr>
        <p:spPr>
          <a:xfrm>
            <a:off x="5757809" y="1326138"/>
            <a:ext cx="24805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Bottom-up approach</a:t>
            </a:r>
            <a:endParaRPr lang="en-US" sz="2200" dirty="0"/>
          </a:p>
        </p:txBody>
      </p:sp>
      <p:grpSp>
        <p:nvGrpSpPr>
          <p:cNvPr id="165" name="Group 164"/>
          <p:cNvGrpSpPr/>
          <p:nvPr/>
        </p:nvGrpSpPr>
        <p:grpSpPr>
          <a:xfrm>
            <a:off x="870725" y="1858824"/>
            <a:ext cx="2599266" cy="2099678"/>
            <a:chOff x="870725" y="1858824"/>
            <a:chExt cx="2599266" cy="2099678"/>
          </a:xfrm>
        </p:grpSpPr>
        <p:sp>
          <p:nvSpPr>
            <p:cNvPr id="166" name="Oval 165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531634" y="2372898"/>
              <a:ext cx="518746" cy="518746"/>
            </a:xfrm>
            <a:prstGeom prst="ellipse">
              <a:avLst/>
            </a:prstGeom>
            <a:blipFill rotWithShape="0">
              <a:blip r:embed="rId3"/>
              <a:stretch>
                <a:fillRect l="-9091" r="-4545" b="-6818"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167" name="Oval 166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464022" y="2392802"/>
              <a:ext cx="518746" cy="518746"/>
            </a:xfrm>
            <a:prstGeom prst="ellipse">
              <a:avLst/>
            </a:prstGeom>
            <a:blipFill rotWithShape="0">
              <a:blip r:embed="rId4"/>
              <a:stretch>
                <a:fillRect l="-9091" r="-4545" b="-6818"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  <p:cxnSp>
          <p:nvCxnSpPr>
            <p:cNvPr id="168" name="Straight Arrow Connector 167"/>
            <p:cNvCxnSpPr>
              <a:endCxn id="166" idx="0"/>
            </p:cNvCxnSpPr>
            <p:nvPr/>
          </p:nvCxnSpPr>
          <p:spPr>
            <a:xfrm rot="16200000" flipH="1">
              <a:off x="1533235" y="2115126"/>
              <a:ext cx="514074" cy="147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Straight Arrow Connector 168"/>
            <p:cNvCxnSpPr/>
            <p:nvPr/>
          </p:nvCxnSpPr>
          <p:spPr>
            <a:xfrm rot="5400000">
              <a:off x="2468614" y="2136696"/>
              <a:ext cx="510887" cy="13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0" name="Oval 169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870725" y="3436767"/>
              <a:ext cx="518746" cy="518746"/>
            </a:xfrm>
            <a:prstGeom prst="ellipse">
              <a:avLst/>
            </a:prstGeom>
            <a:blipFill rotWithShape="0">
              <a:blip r:embed="rId5"/>
              <a:stretch>
                <a:fillRect l="-11364" r="-4545" b="-5682"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171" name="Oval 170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926453" y="3436767"/>
              <a:ext cx="518746" cy="518746"/>
            </a:xfrm>
            <a:prstGeom prst="ellipse">
              <a:avLst/>
            </a:prstGeom>
            <a:blipFill rotWithShape="0">
              <a:blip r:embed="rId6"/>
              <a:stretch>
                <a:fillRect l="-11364" r="-4545" b="-5682"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172" name="Oval 171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951245" y="3439756"/>
              <a:ext cx="518746" cy="518746"/>
            </a:xfrm>
            <a:prstGeom prst="ellipse">
              <a:avLst/>
            </a:prstGeom>
            <a:blipFill rotWithShape="0">
              <a:blip r:embed="rId7"/>
              <a:stretch>
                <a:fillRect l="-11364" r="-4545" b="-5682"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  <p:cxnSp>
          <p:nvCxnSpPr>
            <p:cNvPr id="173" name="Straight Arrow Connector 172"/>
            <p:cNvCxnSpPr/>
            <p:nvPr/>
          </p:nvCxnSpPr>
          <p:spPr>
            <a:xfrm flipH="1">
              <a:off x="1118560" y="2815693"/>
              <a:ext cx="477505" cy="62109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Straight Arrow Connector 173"/>
            <p:cNvCxnSpPr>
              <a:stCxn id="166" idx="5"/>
            </p:cNvCxnSpPr>
            <p:nvPr/>
          </p:nvCxnSpPr>
          <p:spPr>
            <a:xfrm rot="16200000" flipH="1">
              <a:off x="1763794" y="3026291"/>
              <a:ext cx="621110" cy="19987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Straight Arrow Connector 174"/>
            <p:cNvCxnSpPr/>
            <p:nvPr/>
          </p:nvCxnSpPr>
          <p:spPr>
            <a:xfrm flipH="1">
              <a:off x="2197378" y="2835597"/>
              <a:ext cx="354165" cy="60118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Arrow Connector 175"/>
            <p:cNvCxnSpPr/>
            <p:nvPr/>
          </p:nvCxnSpPr>
          <p:spPr>
            <a:xfrm>
              <a:off x="2895261" y="2835597"/>
              <a:ext cx="303819" cy="60417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7" name="Group 176"/>
          <p:cNvGrpSpPr/>
          <p:nvPr/>
        </p:nvGrpSpPr>
        <p:grpSpPr>
          <a:xfrm>
            <a:off x="5402765" y="1847278"/>
            <a:ext cx="3316287" cy="2154553"/>
            <a:chOff x="5402765" y="1847278"/>
            <a:chExt cx="3316287" cy="2154553"/>
          </a:xfrm>
        </p:grpSpPr>
        <p:sp>
          <p:nvSpPr>
            <p:cNvPr id="178" name="Rectangle 177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236278" y="3420415"/>
              <a:ext cx="575896" cy="520827"/>
            </a:xfrm>
            <a:prstGeom prst="rect">
              <a:avLst/>
            </a:prstGeom>
            <a:blipFill rotWithShape="0">
              <a:blip r:embed="rId8"/>
              <a:stretch>
                <a:fillRect l="-8163" r="-2041" b="-5682"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179" name="Rectangle 178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7199965" y="3420415"/>
              <a:ext cx="575896" cy="520827"/>
            </a:xfrm>
            <a:prstGeom prst="rect">
              <a:avLst/>
            </a:prstGeom>
            <a:blipFill rotWithShape="0">
              <a:blip r:embed="rId9"/>
              <a:stretch>
                <a:fillRect l="-8163" b="-3409"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180" name="Rectangle 179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597377" y="2358627"/>
              <a:ext cx="575896" cy="520827"/>
            </a:xfrm>
            <a:prstGeom prst="rect">
              <a:avLst/>
            </a:prstGeom>
            <a:blipFill rotWithShape="0">
              <a:blip r:embed="rId10"/>
              <a:stretch>
                <a:fillRect l="-7216" b="-6818"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181" name="Rectangle 180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380202" y="2356544"/>
              <a:ext cx="575896" cy="520827"/>
            </a:xfrm>
            <a:prstGeom prst="rect">
              <a:avLst/>
            </a:prstGeom>
            <a:blipFill rotWithShape="0">
              <a:blip r:embed="rId11"/>
              <a:stretch>
                <a:fillRect l="-6186" r="-2062" b="-6742"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182" name="Rectangle 181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7163027" y="2356544"/>
              <a:ext cx="575896" cy="520827"/>
            </a:xfrm>
            <a:prstGeom prst="rect">
              <a:avLst/>
            </a:prstGeom>
            <a:blipFill rotWithShape="0">
              <a:blip r:embed="rId12"/>
              <a:stretch>
                <a:fillRect l="-6122" r="-2041" b="-6742"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183" name="Rectangle 182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7955923" y="2356545"/>
              <a:ext cx="575896" cy="520827"/>
            </a:xfrm>
            <a:prstGeom prst="rect">
              <a:avLst/>
            </a:prstGeom>
            <a:blipFill rotWithShape="0">
              <a:blip r:embed="rId13"/>
              <a:stretch>
                <a:fillRect l="-6122" r="-2041" b="-6742"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6055505" y="3362390"/>
              <a:ext cx="1871957" cy="639441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402765" y="2300598"/>
              <a:ext cx="3316287" cy="639441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6" name="Straight Arrow Connector 185"/>
            <p:cNvCxnSpPr/>
            <p:nvPr/>
          </p:nvCxnSpPr>
          <p:spPr>
            <a:xfrm rot="16200000" flipV="1">
              <a:off x="5617325" y="2095052"/>
              <a:ext cx="502557" cy="700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/>
            <p:nvPr/>
          </p:nvCxnSpPr>
          <p:spPr>
            <a:xfrm rot="5400000" flipH="1" flipV="1">
              <a:off x="6418643" y="2095991"/>
              <a:ext cx="503350" cy="592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/>
            <p:nvPr/>
          </p:nvCxnSpPr>
          <p:spPr>
            <a:xfrm rot="16200000" flipV="1">
              <a:off x="7196826" y="2097278"/>
              <a:ext cx="503355" cy="335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/>
            <p:nvPr/>
          </p:nvCxnSpPr>
          <p:spPr>
            <a:xfrm rot="16200000" flipV="1">
              <a:off x="7960141" y="2095963"/>
              <a:ext cx="503351" cy="598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/>
            <p:nvPr/>
          </p:nvCxnSpPr>
          <p:spPr>
            <a:xfrm flipH="1" flipV="1">
              <a:off x="5908408" y="2867901"/>
              <a:ext cx="638901" cy="54096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Straight Arrow Connector 190"/>
            <p:cNvCxnSpPr/>
            <p:nvPr/>
          </p:nvCxnSpPr>
          <p:spPr>
            <a:xfrm flipV="1">
              <a:off x="6547309" y="2865818"/>
              <a:ext cx="926749" cy="54304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Straight Arrow Connector 191"/>
            <p:cNvCxnSpPr/>
            <p:nvPr/>
          </p:nvCxnSpPr>
          <p:spPr>
            <a:xfrm flipH="1" flipV="1">
              <a:off x="6691233" y="2865818"/>
              <a:ext cx="819763" cy="54304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3" name="Straight Arrow Connector 192"/>
            <p:cNvCxnSpPr/>
            <p:nvPr/>
          </p:nvCxnSpPr>
          <p:spPr>
            <a:xfrm flipV="1">
              <a:off x="7510996" y="2865819"/>
              <a:ext cx="755958" cy="54304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Explosion 1 40"/>
          <p:cNvSpPr/>
          <p:nvPr/>
        </p:nvSpPr>
        <p:spPr>
          <a:xfrm>
            <a:off x="3454160" y="2979340"/>
            <a:ext cx="2397313" cy="1267610"/>
          </a:xfrm>
          <a:prstGeom prst="irregularSeal1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SWIFT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676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ntlr.pdf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383" r="1383"/>
          <a:stretch>
            <a:fillRect/>
          </a:stretch>
        </p:blipFill>
        <p:spPr>
          <a:xfrm>
            <a:off x="1565160" y="1697315"/>
            <a:ext cx="5850111" cy="3510067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F5D7-FF41-4BF6-8958-28DFF1DB182D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top-down summaries per method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Programming Language Design and Implementation,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150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F5D7-FF41-4BF6-8958-28DFF1DB182D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top-down summaries per method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Programming Language Design and Implementation, 2014</a:t>
            </a:r>
            <a:endParaRPr lang="en-US" dirty="0"/>
          </a:p>
        </p:txBody>
      </p:sp>
      <p:pic>
        <p:nvPicPr>
          <p:cNvPr id="8" name="Content Placeholder 7" descr="lusearch.pdf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399" r="3456" b="7237"/>
          <a:stretch/>
        </p:blipFill>
        <p:spPr>
          <a:xfrm>
            <a:off x="577313" y="1219200"/>
            <a:ext cx="3821650" cy="2244274"/>
          </a:xfrm>
        </p:spPr>
      </p:pic>
      <p:pic>
        <p:nvPicPr>
          <p:cNvPr id="9" name="Picture 8" descr="kawa-c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6274" b="7135"/>
          <a:stretch/>
        </p:blipFill>
        <p:spPr>
          <a:xfrm>
            <a:off x="4721138" y="1246409"/>
            <a:ext cx="3835927" cy="2217065"/>
          </a:xfrm>
          <a:prstGeom prst="rect">
            <a:avLst/>
          </a:prstGeom>
        </p:spPr>
      </p:pic>
      <p:pic>
        <p:nvPicPr>
          <p:cNvPr id="10" name="Picture 9" descr="avrora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330" b="7556"/>
          <a:stretch/>
        </p:blipFill>
        <p:spPr>
          <a:xfrm>
            <a:off x="628630" y="3732857"/>
            <a:ext cx="3873385" cy="2206360"/>
          </a:xfrm>
          <a:prstGeom prst="rect">
            <a:avLst/>
          </a:prstGeom>
        </p:spPr>
      </p:pic>
      <p:pic>
        <p:nvPicPr>
          <p:cNvPr id="11" name="Picture 10" descr="rhino-a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6643" b="7143"/>
          <a:stretch/>
        </p:blipFill>
        <p:spPr>
          <a:xfrm>
            <a:off x="4810944" y="3771334"/>
            <a:ext cx="3736372" cy="216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803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365735"/>
            <a:ext cx="8229600" cy="4681415"/>
          </a:xfrm>
        </p:spPr>
        <p:txBody>
          <a:bodyPr/>
          <a:lstStyle/>
          <a:p>
            <a:r>
              <a:rPr lang="en-US" dirty="0" smtClean="0"/>
              <a:t>Applying SWIFT to analyses with richer abstract domains</a:t>
            </a:r>
          </a:p>
          <a:p>
            <a:pPr lvl="1"/>
            <a:r>
              <a:rPr lang="en-US" dirty="0" smtClean="0"/>
              <a:t>Predicate abstraction, shape </a:t>
            </a:r>
            <a:r>
              <a:rPr lang="en-US" dirty="0"/>
              <a:t>analysis, </a:t>
            </a:r>
            <a:r>
              <a:rPr lang="en-US" dirty="0" smtClean="0"/>
              <a:t>integer analysis, etc.</a:t>
            </a:r>
          </a:p>
          <a:p>
            <a:endParaRPr lang="en-US" sz="2000" dirty="0" smtClean="0"/>
          </a:p>
          <a:p>
            <a:r>
              <a:rPr lang="en-US" dirty="0" smtClean="0"/>
              <a:t>Automating SWIFT to reduce analysis designer obligations</a:t>
            </a:r>
          </a:p>
          <a:p>
            <a:pPr lvl="1"/>
            <a:r>
              <a:rPr lang="en-US" dirty="0" smtClean="0"/>
              <a:t>Identifying analysis classes like “kill/gen”</a:t>
            </a:r>
          </a:p>
          <a:p>
            <a:pPr lvl="1"/>
            <a:r>
              <a:rPr lang="en-US" dirty="0" smtClean="0"/>
              <a:t>Automatically synthesizing TD from BU, or vice versa</a:t>
            </a:r>
          </a:p>
          <a:p>
            <a:endParaRPr lang="en-US" sz="2000" dirty="0" smtClean="0"/>
          </a:p>
          <a:p>
            <a:r>
              <a:rPr lang="en-US" dirty="0" smtClean="0"/>
              <a:t>Extending SWIFT to reuse summaries across programs</a:t>
            </a:r>
          </a:p>
          <a:p>
            <a:pPr lvl="1"/>
            <a:r>
              <a:rPr lang="en-US" dirty="0" smtClean="0"/>
              <a:t>Programs increasingly use large libraries (e.g., JDK, Android)</a:t>
            </a:r>
          </a:p>
          <a:p>
            <a:pPr lvl="1"/>
            <a:r>
              <a:rPr lang="en-US" dirty="0" smtClean="0"/>
              <a:t>Key challenge: higher-order functions (callbacks)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6/10/2014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F5D7-FF41-4BF6-8958-28DFF1DB182D}" type="slidenum">
              <a:rPr lang="en-US" smtClean="0">
                <a:solidFill>
                  <a:srgbClr val="464653"/>
                </a:solidFill>
              </a:rPr>
              <a:pPr/>
              <a:t>32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rgbClr val="464653"/>
                </a:solidFill>
                <a:latin typeface="Garamond"/>
              </a:rPr>
              <a:t>Programming Language Design and Implementation, 2014</a:t>
            </a:r>
            <a:endParaRPr lang="en-US" dirty="0">
              <a:solidFill>
                <a:srgbClr val="464653"/>
              </a:solidFill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524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375504"/>
            <a:ext cx="8229600" cy="4603262"/>
          </a:xfrm>
        </p:spPr>
        <p:txBody>
          <a:bodyPr>
            <a:normAutofit/>
          </a:bodyPr>
          <a:lstStyle/>
          <a:p>
            <a:r>
              <a:rPr lang="en-US" dirty="0" smtClean="0"/>
              <a:t>A new approach for scaling </a:t>
            </a:r>
            <a:r>
              <a:rPr lang="en-US" dirty="0" err="1" smtClean="0"/>
              <a:t>interprocedural</a:t>
            </a:r>
            <a:r>
              <a:rPr lang="en-US" dirty="0" smtClean="0"/>
              <a:t> analysis</a:t>
            </a:r>
          </a:p>
          <a:p>
            <a:pPr lvl="1"/>
            <a:r>
              <a:rPr lang="en-US" dirty="0" smtClean="0"/>
              <a:t>Synergistically combines two dominant approaches:</a:t>
            </a:r>
            <a:br>
              <a:rPr lang="en-US" dirty="0" smtClean="0"/>
            </a:br>
            <a:r>
              <a:rPr lang="en-US" dirty="0" smtClean="0"/>
              <a:t>top-down and bottom-up</a:t>
            </a:r>
          </a:p>
          <a:p>
            <a:pPr marL="274320" lvl="1" indent="0">
              <a:buNone/>
            </a:pPr>
            <a:endParaRPr lang="en-US" sz="2000" dirty="0" smtClean="0"/>
          </a:p>
          <a:p>
            <a:r>
              <a:rPr lang="en-US" dirty="0" smtClean="0"/>
              <a:t>General formal framework embodying the approach</a:t>
            </a:r>
          </a:p>
          <a:p>
            <a:pPr lvl="1"/>
            <a:r>
              <a:rPr lang="en-US" dirty="0" smtClean="0"/>
              <a:t>Coincidence conditions and tuning parameters</a:t>
            </a:r>
          </a:p>
          <a:p>
            <a:endParaRPr lang="en-US" sz="2000" dirty="0" smtClean="0"/>
          </a:p>
          <a:p>
            <a:r>
              <a:rPr lang="en-US" dirty="0" smtClean="0"/>
              <a:t>Implementation of the framework for Java</a:t>
            </a:r>
          </a:p>
          <a:p>
            <a:pPr lvl="1"/>
            <a:r>
              <a:rPr lang="en-US" dirty="0" smtClean="0"/>
              <a:t>Instantiated on type-state analysis and “kill/gen” analyses</a:t>
            </a:r>
          </a:p>
          <a:p>
            <a:pPr lvl="1"/>
            <a:r>
              <a:rPr lang="en-US" dirty="0" smtClean="0"/>
              <a:t>Outperforms baseline approaches on </a:t>
            </a:r>
            <a:r>
              <a:rPr lang="en-US" dirty="0" err="1" smtClean="0"/>
              <a:t>upto</a:t>
            </a:r>
            <a:r>
              <a:rPr lang="en-US" dirty="0" smtClean="0"/>
              <a:t> 250 KLOC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6/10/2014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F5D7-FF41-4BF6-8958-28DFF1DB182D}" type="slidenum">
              <a:rPr lang="en-US" smtClean="0">
                <a:solidFill>
                  <a:srgbClr val="464653"/>
                </a:solidFill>
              </a:rPr>
              <a:pPr/>
              <a:t>33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rgbClr val="464653"/>
                </a:solidFill>
                <a:latin typeface="Garamond"/>
              </a:rPr>
              <a:t>Programming Language Design and Implementation, 2014</a:t>
            </a:r>
            <a:endParaRPr lang="en-US" dirty="0">
              <a:solidFill>
                <a:srgbClr val="464653"/>
              </a:solidFill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396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F5D7-FF41-4BF6-8958-28DFF1DB182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Typestate</a:t>
            </a:r>
            <a:r>
              <a:rPr lang="en-US" dirty="0" smtClean="0"/>
              <a:t> analysis </a:t>
            </a:r>
            <a:r>
              <a:rPr lang="en-US" dirty="0" smtClean="0"/>
              <a:t>example [Fink et al. ISSTA’06]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Programming Language Design and Implementation, 2014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4373" y="1343378"/>
            <a:ext cx="3906839" cy="369331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main() {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v1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 new File(); // h1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foo(v1);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v2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 new File(); // h2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foo(v2);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v3 = new File(); // h3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p3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foo(v3);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foo(File f) {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f.open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f.close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507113" y="2457431"/>
            <a:ext cx="1470377" cy="56444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opened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85146" y="4475673"/>
            <a:ext cx="1470377" cy="56444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error</a:t>
            </a:r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5050480" y="2457431"/>
            <a:ext cx="1470377" cy="56444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closed</a:t>
            </a:r>
            <a:endParaRPr lang="en-US" sz="2000" dirty="0"/>
          </a:p>
        </p:txBody>
      </p:sp>
      <p:cxnSp>
        <p:nvCxnSpPr>
          <p:cNvPr id="22" name="Curved Connector 21"/>
          <p:cNvCxnSpPr/>
          <p:nvPr/>
        </p:nvCxnSpPr>
        <p:spPr>
          <a:xfrm rot="16200000" flipH="1">
            <a:off x="4728348" y="1665511"/>
            <a:ext cx="1114052" cy="469788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stCxn id="21" idx="0"/>
            <a:endCxn id="19" idx="0"/>
          </p:cNvCxnSpPr>
          <p:nvPr/>
        </p:nvCxnSpPr>
        <p:spPr>
          <a:xfrm rot="5400000" flipH="1" flipV="1">
            <a:off x="7013985" y="1229115"/>
            <a:ext cx="12700" cy="2456633"/>
          </a:xfrm>
          <a:prstGeom prst="curvedConnector3">
            <a:avLst>
              <a:gd name="adj1" fmla="val 4288874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endCxn id="20" idx="1"/>
          </p:cNvCxnSpPr>
          <p:nvPr/>
        </p:nvCxnSpPr>
        <p:spPr>
          <a:xfrm rot="16200000" flipH="1">
            <a:off x="4962844" y="3435594"/>
            <a:ext cx="1736018" cy="908586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endCxn id="20" idx="3"/>
          </p:cNvCxnSpPr>
          <p:nvPr/>
        </p:nvCxnSpPr>
        <p:spPr>
          <a:xfrm rot="5400000">
            <a:off x="7383817" y="3399934"/>
            <a:ext cx="1729668" cy="986256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21" idx="2"/>
            <a:endCxn id="19" idx="2"/>
          </p:cNvCxnSpPr>
          <p:nvPr/>
        </p:nvCxnSpPr>
        <p:spPr>
          <a:xfrm rot="16200000" flipH="1">
            <a:off x="7013985" y="1793559"/>
            <a:ext cx="12700" cy="2456633"/>
          </a:xfrm>
          <a:prstGeom prst="curvedConnector3">
            <a:avLst>
              <a:gd name="adj1" fmla="val 5177780"/>
            </a:avLst>
          </a:prstGeom>
          <a:ln w="38100"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161024" y="1407672"/>
            <a:ext cx="1594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open</a:t>
            </a:r>
            <a:endParaRPr lang="en-US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221673" y="3174518"/>
            <a:ext cx="1594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close</a:t>
            </a:r>
            <a:endParaRPr lang="en-US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221112" y="3807430"/>
            <a:ext cx="1594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close</a:t>
            </a:r>
            <a:endParaRPr lang="en-US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7242583" y="3805666"/>
            <a:ext cx="1594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open</a:t>
            </a:r>
            <a:endParaRPr lang="en-US" sz="2000" b="1" dirty="0"/>
          </a:p>
        </p:txBody>
      </p:sp>
      <p:sp useBgFill="1">
        <p:nvSpPr>
          <p:cNvPr id="24" name="Rectangle 23"/>
          <p:cNvSpPr/>
          <p:nvPr/>
        </p:nvSpPr>
        <p:spPr>
          <a:xfrm>
            <a:off x="432966" y="2261143"/>
            <a:ext cx="3964044" cy="1087274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/>
          <p:cNvSpPr/>
          <p:nvPr/>
        </p:nvSpPr>
        <p:spPr>
          <a:xfrm>
            <a:off x="431418" y="2828834"/>
            <a:ext cx="3964044" cy="546898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28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F5D7-FF41-4BF6-8958-28DFF1DB182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Top-down approach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Programming Language Design and Implementation, 2014</a:t>
            </a:r>
            <a:endParaRPr lang="en-US" dirty="0"/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7" name="TextBox 6"/>
              <p:cNvSpPr txBox="1"/>
              <p:nvPr/>
            </p:nvSpPr>
            <p:spPr>
              <a:xfrm>
                <a:off x="137854" y="1664208"/>
                <a:ext cx="3768980" cy="42473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main() {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v1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 new File(); //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h1</a:t>
                </a: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14:m>
                  <m:oMath xmlns:m="http://schemas.openxmlformats.org/officeDocument/2006/math" xmlns="" xmlns:mv="urn:schemas-microsoft-com:mac:vml">
                    <m:r>
                      <a:rPr lang="en-US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𝑐𝑙𝑜𝑠𝑒𝑑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,∅)</m:t>
                    </m:r>
                    <m:r>
                      <a:rPr lang="en-US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}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p1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foo(v1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);</a:t>
                </a:r>
              </a:p>
              <a:p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v2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 new File(); //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h2</a:t>
                </a:r>
              </a:p>
              <a:p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p2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foo(v2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);</a:t>
                </a:r>
              </a:p>
              <a:p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v3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 new File(); //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h3</a:t>
                </a:r>
              </a:p>
              <a:p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p3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foo(v3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);</a:t>
                </a:r>
              </a:p>
              <a:p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</a:p>
              <a:p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54" y="1664208"/>
                <a:ext cx="3768980" cy="4247317"/>
              </a:xfrm>
              <a:prstGeom prst="rect">
                <a:avLst/>
              </a:prstGeom>
              <a:blipFill rotWithShape="0">
                <a:blip r:embed="rId2"/>
                <a:stretch>
                  <a:fillRect l="-1456" t="-717" r="-3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ular Callout 1"/>
          <p:cNvSpPr/>
          <p:nvPr/>
        </p:nvSpPr>
        <p:spPr>
          <a:xfrm>
            <a:off x="374622" y="1565047"/>
            <a:ext cx="1647722" cy="378061"/>
          </a:xfrm>
          <a:prstGeom prst="wedgeRectCallout">
            <a:avLst>
              <a:gd name="adj1" fmla="val -11015"/>
              <a:gd name="adj2" fmla="val 129943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Allocation site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27512" y="3915496"/>
            <a:ext cx="2252540" cy="203132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foo(File f) {</a:t>
            </a:r>
          </a:p>
          <a:p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f.open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f.close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83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F5D7-FF41-4BF6-8958-28DFF1DB182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Top-down approach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Programming Language Design and Implementation, 2014</a:t>
            </a:r>
            <a:endParaRPr lang="en-US" dirty="0"/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7" name="TextBox 6"/>
              <p:cNvSpPr txBox="1"/>
              <p:nvPr/>
            </p:nvSpPr>
            <p:spPr>
              <a:xfrm>
                <a:off x="137854" y="1664208"/>
                <a:ext cx="3768980" cy="42473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main() {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v1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 new File(); //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h1</a:t>
                </a: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14:m>
                  <m:oMath xmlns:m="http://schemas.openxmlformats.org/officeDocument/2006/math" xmlns="" xmlns:mv="urn:schemas-microsoft-com:mac:vml">
                    <m:r>
                      <a:rPr lang="en-US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𝑐𝑙𝑜𝑠𝑒𝑑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,∅)</m:t>
                    </m:r>
                    <m:r>
                      <a:rPr lang="en-US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}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p1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foo(v1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);</a:t>
                </a:r>
              </a:p>
              <a:p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v2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 new File(); //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h2</a:t>
                </a:r>
              </a:p>
              <a:p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p2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foo(v2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);</a:t>
                </a:r>
              </a:p>
              <a:p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v3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 new File(); //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h3</a:t>
                </a:r>
              </a:p>
              <a:p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p3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foo(v3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);</a:t>
                </a:r>
              </a:p>
              <a:p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</a:p>
              <a:p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54" y="1664208"/>
                <a:ext cx="3768980" cy="4247317"/>
              </a:xfrm>
              <a:prstGeom prst="rect">
                <a:avLst/>
              </a:prstGeom>
              <a:blipFill rotWithShape="0">
                <a:blip r:embed="rId2"/>
                <a:stretch>
                  <a:fillRect l="-1456" t="-717" r="-3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ular Callout 1"/>
          <p:cNvSpPr/>
          <p:nvPr/>
        </p:nvSpPr>
        <p:spPr>
          <a:xfrm>
            <a:off x="699935" y="1563624"/>
            <a:ext cx="1647722" cy="378061"/>
          </a:xfrm>
          <a:prstGeom prst="wedgeRectCallout">
            <a:avLst>
              <a:gd name="adj1" fmla="val -877"/>
              <a:gd name="adj2" fmla="val 129943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Type-state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7512" y="3915496"/>
            <a:ext cx="2252540" cy="203132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foo(File f) {</a:t>
            </a:r>
          </a:p>
          <a:p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f.open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f.close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0846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F5D7-FF41-4BF6-8958-28DFF1DB182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Top-down approach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Programming Language Design and Implementation, 2014</a:t>
            </a:r>
            <a:endParaRPr lang="en-US" dirty="0"/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7" name="TextBox 6"/>
              <p:cNvSpPr txBox="1"/>
              <p:nvPr/>
            </p:nvSpPr>
            <p:spPr>
              <a:xfrm>
                <a:off x="137854" y="1664208"/>
                <a:ext cx="3768980" cy="42473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main() {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v1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 new File(); //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h1</a:t>
                </a: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14:m>
                  <m:oMath xmlns:m="http://schemas.openxmlformats.org/officeDocument/2006/math" xmlns="" xmlns:mv="urn:schemas-microsoft-com:mac:vml">
                    <m:r>
                      <a:rPr lang="en-US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𝑐𝑙𝑜𝑠𝑒𝑑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,∅)</m:t>
                    </m:r>
                    <m:r>
                      <a:rPr lang="en-US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}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p1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foo(v1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);</a:t>
                </a:r>
              </a:p>
              <a:p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v2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 new File(); //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h2</a:t>
                </a:r>
              </a:p>
              <a:p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p2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foo(v2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);</a:t>
                </a:r>
              </a:p>
              <a:p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v3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 new File(); //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h3</a:t>
                </a:r>
              </a:p>
              <a:p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p3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foo(v3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);</a:t>
                </a:r>
              </a:p>
              <a:p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</a:p>
              <a:p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54" y="1664208"/>
                <a:ext cx="3768980" cy="4247317"/>
              </a:xfrm>
              <a:prstGeom prst="rect">
                <a:avLst/>
              </a:prstGeom>
              <a:blipFill rotWithShape="0">
                <a:blip r:embed="rId2"/>
                <a:stretch>
                  <a:fillRect l="-1456" t="-717" r="-3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ular Callout 1"/>
          <p:cNvSpPr/>
          <p:nvPr/>
        </p:nvSpPr>
        <p:spPr>
          <a:xfrm>
            <a:off x="961895" y="1563624"/>
            <a:ext cx="2653672" cy="378061"/>
          </a:xfrm>
          <a:prstGeom prst="wedgeRectCallout">
            <a:avLst>
              <a:gd name="adj1" fmla="val -877"/>
              <a:gd name="adj2" fmla="val 129943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Must-alias </a:t>
            </a:r>
            <a:r>
              <a:rPr lang="en-US" b="1" dirty="0" err="1" smtClean="0">
                <a:solidFill>
                  <a:srgbClr val="00B0F0"/>
                </a:solidFill>
              </a:rPr>
              <a:t>accesspath</a:t>
            </a:r>
            <a:r>
              <a:rPr lang="en-US" b="1" dirty="0" smtClean="0">
                <a:solidFill>
                  <a:srgbClr val="00B0F0"/>
                </a:solidFill>
              </a:rPr>
              <a:t> set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7512" y="3915496"/>
            <a:ext cx="2252540" cy="203132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foo(File f) {</a:t>
            </a:r>
          </a:p>
          <a:p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f.open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f.close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315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F5D7-FF41-4BF6-8958-28DFF1DB182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Top-down approach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Programming Language Design and Implementation, 2014</a:t>
            </a:r>
            <a:endParaRPr lang="en-US" dirty="0"/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7" name="TextBox 6"/>
              <p:cNvSpPr txBox="1"/>
              <p:nvPr/>
            </p:nvSpPr>
            <p:spPr>
              <a:xfrm>
                <a:off x="137854" y="1664208"/>
                <a:ext cx="3768980" cy="42473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main() {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v1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 new File(); //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h1</a:t>
                </a: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14:m>
                  <m:oMath xmlns:m="http://schemas.openxmlformats.org/officeDocument/2006/math" xmlns="" xmlns:mv="urn:schemas-microsoft-com:mac:vml">
                    <m:r>
                      <a:rPr lang="en-US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𝑐𝑙𝑜𝑠𝑒𝑑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,∅)</m:t>
                    </m:r>
                    <m:r>
                      <a:rPr lang="en-US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}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p1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foo(v1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);</a:t>
                </a:r>
              </a:p>
              <a:p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v2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 new File(); //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h2</a:t>
                </a:r>
              </a:p>
              <a:p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p2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foo(v2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);</a:t>
                </a:r>
              </a:p>
              <a:p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v3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 new File(); //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h3</a:t>
                </a:r>
              </a:p>
              <a:p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p3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foo(v3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);</a:t>
                </a:r>
              </a:p>
              <a:p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</a:p>
              <a:p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54" y="1664208"/>
                <a:ext cx="3768980" cy="4247317"/>
              </a:xfrm>
              <a:prstGeom prst="rect">
                <a:avLst/>
              </a:prstGeom>
              <a:blipFill rotWithShape="0">
                <a:blip r:embed="rId2"/>
                <a:stretch>
                  <a:fillRect l="-1456" t="-717" r="-3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ular Callout 1"/>
          <p:cNvSpPr/>
          <p:nvPr/>
        </p:nvSpPr>
        <p:spPr>
          <a:xfrm>
            <a:off x="1026163" y="1563624"/>
            <a:ext cx="3210943" cy="378061"/>
          </a:xfrm>
          <a:prstGeom prst="wedgeRectCallout">
            <a:avLst>
              <a:gd name="adj1" fmla="val -877"/>
              <a:gd name="adj2" fmla="val 129943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Must-not-alias </a:t>
            </a:r>
            <a:r>
              <a:rPr lang="en-US" b="1" dirty="0" err="1" smtClean="0">
                <a:solidFill>
                  <a:srgbClr val="00B0F0"/>
                </a:solidFill>
              </a:rPr>
              <a:t>accesspath</a:t>
            </a:r>
            <a:r>
              <a:rPr lang="en-US" b="1" dirty="0" smtClean="0">
                <a:solidFill>
                  <a:srgbClr val="00B0F0"/>
                </a:solidFill>
              </a:rPr>
              <a:t> set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7512" y="3915496"/>
            <a:ext cx="2252540" cy="203132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foo(File f) {</a:t>
            </a:r>
          </a:p>
          <a:p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f.open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f.close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473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F5D7-FF41-4BF6-8958-28DFF1DB182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Top-down approach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Programming Language Design and Implementation, 2014</a:t>
            </a:r>
            <a:endParaRPr lang="en-US" dirty="0"/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7" name="TextBox 6"/>
              <p:cNvSpPr txBox="1"/>
              <p:nvPr/>
            </p:nvSpPr>
            <p:spPr>
              <a:xfrm>
                <a:off x="137854" y="1664208"/>
                <a:ext cx="3768980" cy="42473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main() {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v1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 new File(); //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h1</a:t>
                </a: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14:m>
                  <m:oMath xmlns:m="http://schemas.openxmlformats.org/officeDocument/2006/math" xmlns="" xmlns:mv="urn:schemas-microsoft-com:mac:vml">
                    <m:r>
                      <a:rPr lang="en-US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𝑐𝑙𝑜𝑠𝑒𝑑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,∅)</m:t>
                    </m:r>
                    <m:r>
                      <a:rPr lang="en-US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}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p1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foo(v1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);</a:t>
                </a:r>
              </a:p>
              <a:p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v2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 new File(); //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h2</a:t>
                </a:r>
              </a:p>
              <a:p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p2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foo(v2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);</a:t>
                </a:r>
              </a:p>
              <a:p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v3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 new File(); //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h3</a:t>
                </a:r>
              </a:p>
              <a:p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p3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foo(v3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);</a:t>
                </a:r>
              </a:p>
              <a:p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</a:p>
              <a:p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54" y="1664208"/>
                <a:ext cx="3768980" cy="4247317"/>
              </a:xfrm>
              <a:prstGeom prst="rect">
                <a:avLst/>
              </a:prstGeom>
              <a:blipFill rotWithShape="0">
                <a:blip r:embed="rId2"/>
                <a:stretch>
                  <a:fillRect l="-1456" t="-717" r="-3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927512" y="3915496"/>
            <a:ext cx="2252540" cy="203132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foo(File f) {</a:t>
            </a:r>
          </a:p>
          <a:p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f.open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f.close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969477" y="2699238"/>
            <a:ext cx="2958035" cy="1310054"/>
          </a:xfrm>
          <a:prstGeom prst="straightConnector1">
            <a:avLst/>
          </a:prstGeom>
          <a:ln w="41275">
            <a:solidFill>
              <a:schemeClr val="tx1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473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gant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Custom 1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xmlns:a="http://schemas.openxmlformats.org/drawingml/2006/main" name="elegant" id="{4F5F41D9-9FFF-4ED8-9C7F-C1ACADA51854}" vid="{60351B06-E032-4235-A2F9-2C204A0F36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xmlns:a="http://schemas.openxmlformats.org/drawingml/2006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ED355A42788143AE0FB0D22F302F2E" ma:contentTypeVersion="1" ma:contentTypeDescription="Create a new document." ma:contentTypeScope="" ma:versionID="31bce0da7b120c2ed0a0b0f7e09a2746">
  <xsd:schema xmlns:xsd="http://www.w3.org/2001/XMLSchema" xmlns:xs="http://www.w3.org/2001/XMLSchema" xmlns:p="http://schemas.microsoft.com/office/2006/metadata/properties" xmlns:ns3="645017dd-093d-4fe6-8749-94edcd17ab36" targetNamespace="http://schemas.microsoft.com/office/2006/metadata/properties" ma:root="true" ma:fieldsID="436f62787a1dbbb720be1912f308f81f" ns3:_="">
    <xsd:import namespace="645017dd-093d-4fe6-8749-94edcd17ab36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5017dd-093d-4fe6-8749-94edcd17ab3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6884DA-E94B-4DCE-9FF8-5930163FDDBC}">
  <ds:schemaRefs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645017dd-093d-4fe6-8749-94edcd17ab36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2D6EF29-6828-4236-AFDE-D4CDBE69BB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5017dd-093d-4fe6-8749-94edcd17ab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B621055-3A2D-42F9-B8D3-AEB84A18ED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elegant</Template>
  <TotalTime>13904</TotalTime>
  <Words>1645</Words>
  <Application>Microsoft Macintosh PowerPoint</Application>
  <PresentationFormat>On-screen Show (4:3)</PresentationFormat>
  <Paragraphs>631</Paragraphs>
  <Slides>33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elegant</vt:lpstr>
      <vt:lpstr>Hybrid Top-down and Bottom-up Interprocedural Analysis</vt:lpstr>
      <vt:lpstr>Two approaches to interprocedural analysis</vt:lpstr>
      <vt:lpstr>Two approaches to interprocedural analysis</vt:lpstr>
      <vt:lpstr>Typestate analysis example [Fink et al. ISSTA’06]</vt:lpstr>
      <vt:lpstr>Top-down approach</vt:lpstr>
      <vt:lpstr>Top-down approach</vt:lpstr>
      <vt:lpstr>Top-down approach</vt:lpstr>
      <vt:lpstr>Top-down approach</vt:lpstr>
      <vt:lpstr>Top-down approach</vt:lpstr>
      <vt:lpstr>Top-down approach</vt:lpstr>
      <vt:lpstr>Top-down approach</vt:lpstr>
      <vt:lpstr>Bottom-up approach</vt:lpstr>
      <vt:lpstr>Bottom-up approach</vt:lpstr>
      <vt:lpstr>Bottom-up approach</vt:lpstr>
      <vt:lpstr>Bottom-up approach</vt:lpstr>
      <vt:lpstr>Bottom-up approach</vt:lpstr>
      <vt:lpstr>Bottom-up approach</vt:lpstr>
      <vt:lpstr>Top-down summaries vs. bottom-up summaries</vt:lpstr>
      <vt:lpstr>Top-down summaries vs. bottom-up summaries</vt:lpstr>
      <vt:lpstr> </vt:lpstr>
      <vt:lpstr> </vt:lpstr>
      <vt:lpstr> </vt:lpstr>
      <vt:lpstr> </vt:lpstr>
      <vt:lpstr> </vt:lpstr>
      <vt:lpstr> </vt:lpstr>
      <vt:lpstr>Implementation</vt:lpstr>
      <vt:lpstr>Benchmarks</vt:lpstr>
      <vt:lpstr>Experiment results: running time (k = 5, θ = 1)</vt:lpstr>
      <vt:lpstr>Experiment results: number of summaries</vt:lpstr>
      <vt:lpstr>Number of top-down summaries per method</vt:lpstr>
      <vt:lpstr>Number of top-down summaries per method</vt:lpstr>
      <vt:lpstr>Future directions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Abstraction Refinement for Program Analyses in Datalog</dc:title>
  <dc:creator>Zhang, Xin</dc:creator>
  <cp:lastModifiedBy>Mayur Naik</cp:lastModifiedBy>
  <cp:revision>676</cp:revision>
  <dcterms:created xsi:type="dcterms:W3CDTF">2014-06-10T08:01:51Z</dcterms:created>
  <dcterms:modified xsi:type="dcterms:W3CDTF">2014-06-10T12:31:57Z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0x010100F8ED355A42788143AE0FB0D22F302F2E</vt:lpwstr>
  </property>
  <property fmtid="{D5CDD505-2E9C-101B-9397-08002B2CF9AE}" pid="3" name="IsMyDocuments">
    <vt:bool>true</vt:bool>
  </property>
</Properties>
</file>