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2" r:id="rId3"/>
    <p:sldId id="263" r:id="rId4"/>
    <p:sldId id="264" r:id="rId5"/>
    <p:sldId id="265" r:id="rId6"/>
    <p:sldId id="291" r:id="rId7"/>
    <p:sldId id="266" r:id="rId8"/>
    <p:sldId id="269" r:id="rId9"/>
    <p:sldId id="267" r:id="rId10"/>
    <p:sldId id="272" r:id="rId11"/>
    <p:sldId id="273" r:id="rId12"/>
    <p:sldId id="270" r:id="rId13"/>
    <p:sldId id="274" r:id="rId14"/>
    <p:sldId id="271" r:id="rId15"/>
    <p:sldId id="275" r:id="rId16"/>
    <p:sldId id="276" r:id="rId17"/>
    <p:sldId id="277" r:id="rId18"/>
    <p:sldId id="279" r:id="rId19"/>
    <p:sldId id="280" r:id="rId20"/>
    <p:sldId id="281" r:id="rId21"/>
    <p:sldId id="293" r:id="rId22"/>
    <p:sldId id="283" r:id="rId23"/>
    <p:sldId id="289" r:id="rId24"/>
    <p:sldId id="284" r:id="rId25"/>
    <p:sldId id="285" r:id="rId26"/>
    <p:sldId id="287" r:id="rId27"/>
    <p:sldId id="288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8"/>
    <p:restoredTop sz="94751"/>
  </p:normalViewPr>
  <p:slideViewPr>
    <p:cSldViewPr snapToGrid="0" snapToObjects="1">
      <p:cViewPr>
        <p:scale>
          <a:sx n="134" d="100"/>
          <a:sy n="134" d="100"/>
        </p:scale>
        <p:origin x="-928" y="-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A31A-CA9C-6E45-BC9F-C5552C597B5C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4CE11-BAE8-6E4D-9321-D8CA4C5F0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0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4CE11-BAE8-6E4D-9321-D8CA4C5F0E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6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4CE11-BAE8-6E4D-9321-D8CA4C5F0E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0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4CE11-BAE8-6E4D-9321-D8CA4C5F0E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0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B9608-597B-6C46-BF3E-C720D3113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8CFC27-7449-8041-93BF-4E5D50330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946B3C-FF07-4A4A-BD7F-D37BE529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501216-9DC4-1F45-A7B6-8938A12A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5557B3-7468-D647-B0C4-00D83A0A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AE50A-BF4E-404D-A80E-82948270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652182-BBBF-124D-9322-A49BF364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4CCCF7-3394-CF4F-B97F-3779E025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B8E7C-FD11-6847-AF13-F57DAFB8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06035B-5755-FF4F-8C50-B71DF6F4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5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C592272-89E7-F146-979A-7EC2A9DB6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A5DA3A-DB88-B246-A201-E791DD482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58CBE3-5C2E-5F47-8717-F8B1D475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7E59B-D885-4448-A2F6-DCA1CAE3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DA99CE-F495-A14E-A64E-7AA2406D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5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C53825-F527-C143-BD98-122C0D0D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8E713-3A09-1046-BE5B-A8A13DF0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A34C51-2CB0-494B-99D4-3EFAB4D2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C9B3DA-A897-BA4B-B482-6A8633FC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CA68A0-D632-D24F-87C3-7B5B7DBE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FAB1DF-2AE3-714B-B227-2463E56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37F49B-108C-C040-976C-E9498EAAD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195789-B00E-DD41-996F-F870BC6A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0842F0-1666-BC45-A9CF-05BEFF6F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506236-21CA-2F44-9150-1B6DC140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4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333DD-7CE7-D24B-80BA-DA2D55FF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AF12DE-47BF-844B-87B8-5B760EFC6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6A5F06-4BE7-614B-B5EC-A6DC44490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F247F5-139D-704C-8CE4-4A2CE863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6E07BA-F76D-0346-A6F5-79E57980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3185A0-DC6C-5049-BD20-7FF2D485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0DF9E-7943-6047-AD74-2365D8A9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24D81D-8933-A843-9320-604F855D4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5C07CA-FA90-7A44-8DB4-030874363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481F09-B8E7-884B-85F9-B3417FEDF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B778A05-02A8-C94F-831A-025FEB6BB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262A02-36C2-0940-9139-55FAD8D9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4D6AB6-1DF9-424F-B4DD-F6752588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8B5E8B-DFC8-884B-A72C-BAE55232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7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8163D-6BAF-CF41-8DE6-2A351705B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41BC73-6C53-A14A-97AE-9579631FD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7F4B0F-D2B4-224C-AC70-7554DCE2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59539F-3327-1D40-87F7-93064CF13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6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1D4A48-0668-7442-A6BD-E9B6E78A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C6161A-9BA8-784B-94D2-8E3EE1A0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13451C-31D7-7249-A4CB-4D57FE94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5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7A8A20-9D83-954A-94E3-F882DA2F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B2D793-0F93-344F-85E7-F3869058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D6B5FD-C091-1D40-AF8E-33F33ACEB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5BC408-D433-464C-A0F5-2A39DA19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53701D-33E0-2748-B260-B3946088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AB38BC-8E74-E742-AC52-B096C579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563D7-C1C0-5B4F-9453-ECCB0B49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53C3C5-8268-8D43-AE95-236263BDF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C53833-A4C6-4E47-9499-310B2741F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92626C-B24E-FE40-8D40-99BBB3370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097A21-E45E-9B4E-B01B-27E06765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66F257-7BBB-5943-9E1E-BC3EAFA6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8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6E2A3AF-2CB8-404E-898F-D9AB2589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C04578-CFA6-924B-A0BF-D3D109DF3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66B6A3-00D8-DF4F-9F1E-D9AFC6699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36296-5DD0-3949-885B-9B0158A50441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A8F040-D8ED-8B48-A520-A2E773057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AB0543-E620-4343-A4B7-36642CD2D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D016-C69F-AE40-A57D-585DCADA1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Relationship Id="rId3" Type="http://schemas.openxmlformats.org/officeDocument/2006/relationships/image" Target="../media/image5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tiff"/><Relationship Id="rId12" Type="http://schemas.openxmlformats.org/officeDocument/2006/relationships/image" Target="../media/image12.tiff"/><Relationship Id="rId13" Type="http://schemas.openxmlformats.org/officeDocument/2006/relationships/image" Target="../media/image13.tiff"/><Relationship Id="rId1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0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Relationship Id="rId3" Type="http://schemas.openxmlformats.org/officeDocument/2006/relationships/image" Target="../media/image6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8" Type="http://schemas.openxmlformats.org/officeDocument/2006/relationships/image" Target="../media/image22.tiff"/><Relationship Id="rId9" Type="http://schemas.openxmlformats.org/officeDocument/2006/relationships/image" Target="../media/image23.tiff"/><Relationship Id="rId10" Type="http://schemas.openxmlformats.org/officeDocument/2006/relationships/image" Target="../media/image24.tiff"/><Relationship Id="rId11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68106-769D-CE47-A3B2-28A3486AC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37" y="882430"/>
            <a:ext cx="10820401" cy="2387600"/>
          </a:xfrm>
        </p:spPr>
        <p:txBody>
          <a:bodyPr>
            <a:normAutofit/>
          </a:bodyPr>
          <a:lstStyle/>
          <a:p>
            <a:pPr algn="l"/>
            <a:r>
              <a:rPr lang="en-US" sz="6200" dirty="0"/>
              <a:t>Can AI and Classical Programming Redeem Each Other?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0589CD-A632-3D4F-BFEA-CCA3306BE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136" y="3352800"/>
            <a:ext cx="10744201" cy="2573194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l"/>
            <a:r>
              <a:rPr lang="en-US" sz="4800" dirty="0"/>
              <a:t>Mayur Naik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</a:rPr>
              <a:t>Associate Professor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Computer &amp; Information Science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7B19B2-75C9-F948-B39D-5B5431768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937" y="4082581"/>
            <a:ext cx="4361380" cy="140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1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76FDF-7DF3-8845-881F-591B5FB1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Contemporary Approach</a:t>
            </a: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xmlns="" id="{93919352-19F5-8744-A81A-16B7C1FC33DD}"/>
              </a:ext>
            </a:extLst>
          </p:cNvPr>
          <p:cNvSpPr/>
          <p:nvPr/>
        </p:nvSpPr>
        <p:spPr>
          <a:xfrm>
            <a:off x="3422715" y="3891498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lh3.googleusercontent.com/flJNyEUxC3SMbdUJrSDEgTyM09H1XKKLBJIIPcaw2_0sekcgxuoAlR15heNW57jKEukc1n7ybVRDrnI9NzI0gOXWtQerbHp6K1aFGwMTyLDxUZw9AOIgcHbxYciGidfklEA_TJt1">
            <a:extLst>
              <a:ext uri="{FF2B5EF4-FFF2-40B4-BE49-F238E27FC236}">
                <a16:creationId xmlns:a16="http://schemas.microsoft.com/office/drawing/2014/main" xmlns="" id="{9C285077-E154-4743-91D8-F0F6BDFB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99" y="3158215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6.googleusercontent.com/bISFHgq38auGPAvjh7fFqT-7sxH8xR2Uz_c-89cmKgf1aJFODUA0Y-6PQDFSPdHhrwt0DGhTl1WTs4pj_h899SSbQHHVysVt4o934qE41wBjwr0621EyXammq-vgA_qQ2auSn0VM">
            <a:extLst>
              <a:ext uri="{FF2B5EF4-FFF2-40B4-BE49-F238E27FC236}">
                <a16:creationId xmlns:a16="http://schemas.microsoft.com/office/drawing/2014/main" xmlns="" id="{85755A42-1C7C-7D44-985A-DF4B2040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72" y="3191139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6C1FBB-90FF-8543-B132-12F9D708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236" y="3429000"/>
            <a:ext cx="2838781" cy="1531447"/>
          </a:xfrm>
          <a:prstGeom prst="rect">
            <a:avLst/>
          </a:prstGeom>
        </p:spPr>
      </p:pic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xmlns="" id="{8B222901-5814-7F4E-B042-90198A9ACAF2}"/>
              </a:ext>
            </a:extLst>
          </p:cNvPr>
          <p:cNvSpPr/>
          <p:nvPr/>
        </p:nvSpPr>
        <p:spPr>
          <a:xfrm>
            <a:off x="7228773" y="3891498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6C5DCCA4-8352-2C43-B06A-C71B7E86F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Step 1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[Offline]</a:t>
            </a:r>
            <a:r>
              <a:rPr lang="en-US" dirty="0"/>
              <a:t>: Train generative neural net to complete images</a:t>
            </a:r>
          </a:p>
        </p:txBody>
      </p:sp>
    </p:spTree>
    <p:extLst>
      <p:ext uri="{BB962C8B-B14F-4D97-AF65-F5344CB8AC3E}">
        <p14:creationId xmlns:p14="http://schemas.microsoft.com/office/powerpoint/2010/main" val="292415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76FDF-7DF3-8845-881F-591B5FB1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Contemporary Approach</a:t>
            </a: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xmlns="" id="{93919352-19F5-8744-A81A-16B7C1FC33DD}"/>
              </a:ext>
            </a:extLst>
          </p:cNvPr>
          <p:cNvSpPr/>
          <p:nvPr/>
        </p:nvSpPr>
        <p:spPr>
          <a:xfrm>
            <a:off x="3422715" y="3891498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6C1FBB-90FF-8543-B132-12F9D7082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236" y="3429000"/>
            <a:ext cx="2838781" cy="1531447"/>
          </a:xfrm>
          <a:prstGeom prst="rect">
            <a:avLst/>
          </a:prstGeom>
        </p:spPr>
      </p:pic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xmlns="" id="{8B222901-5814-7F4E-B042-90198A9ACAF2}"/>
              </a:ext>
            </a:extLst>
          </p:cNvPr>
          <p:cNvSpPr/>
          <p:nvPr/>
        </p:nvSpPr>
        <p:spPr>
          <a:xfrm>
            <a:off x="7228773" y="3891498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s://lh5.googleusercontent.com/5Rbe7OtX7IcEDSEjyMEijrR3eJMuJ2QtiT-zu_VDJg2kSZuYExCtoW_ys5u15A6RshSmeByRQEtnefQ3lUicANepg5jopgza4NNP_VTrPK3mMN0Hqp-YFPnhp2rgcaHZ1ad3OAJq">
            <a:extLst>
              <a:ext uri="{FF2B5EF4-FFF2-40B4-BE49-F238E27FC236}">
                <a16:creationId xmlns:a16="http://schemas.microsoft.com/office/drawing/2014/main" xmlns="" id="{67AE841D-6229-2245-94E4-68AC1960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99" y="3158215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lh4.googleusercontent.com/7HzDqcZvplpUYT0IECJ4ahrWYQ7MMbFmLOZB9g-mOpuYTVhwPVuNtI73VnGJ_tWXozjT8w-2TxRa-xx3vdj4tsBybHQAX0TinMQIRVqljcfl86L8SCOlg7QdUK6EThqCb32iGrHb">
            <a:extLst>
              <a:ext uri="{FF2B5EF4-FFF2-40B4-BE49-F238E27FC236}">
                <a16:creationId xmlns:a16="http://schemas.microsoft.com/office/drawing/2014/main" xmlns="" id="{D3365B63-0D11-AF49-8ACB-2E344A0A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695" y="3191139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2EE06E-95C3-C341-92A3-C8C198C07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Step 2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[Online]</a:t>
            </a:r>
            <a:r>
              <a:rPr lang="en-US" dirty="0"/>
              <a:t>: Apply learnt model to complete unseen images</a:t>
            </a:r>
          </a:p>
        </p:txBody>
      </p:sp>
    </p:spTree>
    <p:extLst>
      <p:ext uri="{BB962C8B-B14F-4D97-AF65-F5344CB8AC3E}">
        <p14:creationId xmlns:p14="http://schemas.microsoft.com/office/powerpoint/2010/main" val="359275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lh6.googleusercontent.com/bISFHgq38auGPAvjh7fFqT-7sxH8xR2Uz_c-89cmKgf1aJFODUA0Y-6PQDFSPdHhrwt0DGhTl1WTs4pj_h899SSbQHHVysVt4o934qE41wBjwr0621EyXammq-vgA_qQ2auSn0VM">
            <a:extLst>
              <a:ext uri="{FF2B5EF4-FFF2-40B4-BE49-F238E27FC236}">
                <a16:creationId xmlns:a16="http://schemas.microsoft.com/office/drawing/2014/main" xmlns="" id="{90268F73-F187-044C-953B-B7B7B3E2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7" y="2845261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xmlns="" id="{93919352-19F5-8744-A81A-16B7C1FC33DD}"/>
              </a:ext>
            </a:extLst>
          </p:cNvPr>
          <p:cNvSpPr/>
          <p:nvPr/>
        </p:nvSpPr>
        <p:spPr>
          <a:xfrm rot="2141422">
            <a:off x="2870461" y="5209799"/>
            <a:ext cx="815009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7B8660-36FC-B441-8E76-DAC7EC618835}"/>
              </a:ext>
            </a:extLst>
          </p:cNvPr>
          <p:cNvSpPr txBox="1"/>
          <p:nvPr/>
        </p:nvSpPr>
        <p:spPr>
          <a:xfrm>
            <a:off x="3988905" y="4499423"/>
            <a:ext cx="3988904" cy="1810060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https://lh6.googleusercontent.com/2gfwXMM-mu1-uAd3T0BGokWMiOOJpO0o2gsOPEtCQMdPDFmMpwbMsZCwKHEKh8eBe90bpNdr_YCUePopTCIiG2eKWrrW0SN8qa1RlBX8Zc6RbeeYzHCF1TSCLwWSGUH63bngNHJt">
            <a:extLst>
              <a:ext uri="{FF2B5EF4-FFF2-40B4-BE49-F238E27FC236}">
                <a16:creationId xmlns:a16="http://schemas.microsoft.com/office/drawing/2014/main" xmlns="" id="{14F8F52D-C422-E442-BE45-9B479497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103" y="2842347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xmlns="" id="{EED6D12C-A33F-0B49-9595-6F8A5513B4CB}"/>
              </a:ext>
            </a:extLst>
          </p:cNvPr>
          <p:cNvSpPr/>
          <p:nvPr/>
        </p:nvSpPr>
        <p:spPr>
          <a:xfrm rot="19521022">
            <a:off x="8361054" y="5154150"/>
            <a:ext cx="788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A742D42-DEEC-C942-BF8A-67297EE28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Step 1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[Offline]</a:t>
            </a:r>
            <a:r>
              <a:rPr lang="en-US" dirty="0"/>
              <a:t>: Discover structure by synthesizing classical program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AD2C0F19-A875-3342-AFB9-DD9DFBD5F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419" y="4605439"/>
            <a:ext cx="3792876" cy="165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for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1..2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for j = 1..8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draw(      ,</a:t>
            </a:r>
            <a:b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*3 + 2, j*2 + 0)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...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128" name="Picture 8" descr="https://lh6.googleusercontent.com/wcmrtkqaSLYd-JmJb_0O1W5US_YgGp5pH1wlhdk1UKqzdbw0mQQtJfPEcapWagb2hzBu05f7GzOsB35uQFFZDuM-lKqFnfzkv6AR1hyjjC0Eu1tb8cnijo_mWzsuFtalo-sfMeVE">
            <a:extLst>
              <a:ext uri="{FF2B5EF4-FFF2-40B4-BE49-F238E27FC236}">
                <a16:creationId xmlns:a16="http://schemas.microsoft.com/office/drawing/2014/main" xmlns="" id="{FB350F7C-37DE-DD4E-BE90-F99C81E3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64" y="5298436"/>
            <a:ext cx="256032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29">
            <a:extLst>
              <a:ext uri="{FF2B5EF4-FFF2-40B4-BE49-F238E27FC236}">
                <a16:creationId xmlns:a16="http://schemas.microsoft.com/office/drawing/2014/main" xmlns="" id="{792041AC-26E1-5048-AB56-A9AAAFBF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Our Approach: Neuro-Symbolic Models</a:t>
            </a:r>
          </a:p>
        </p:txBody>
      </p:sp>
    </p:spTree>
    <p:extLst>
      <p:ext uri="{BB962C8B-B14F-4D97-AF65-F5344CB8AC3E}">
        <p14:creationId xmlns:p14="http://schemas.microsoft.com/office/powerpoint/2010/main" val="1464286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6.googleusercontent.com/2gfwXMM-mu1-uAd3T0BGokWMiOOJpO0o2gsOPEtCQMdPDFmMpwbMsZCwKHEKh8eBe90bpNdr_YCUePopTCIiG2eKWrrW0SN8qa1RlBX8Zc6RbeeYzHCF1TSCLwWSGUH63bngNHJt">
            <a:extLst>
              <a:ext uri="{FF2B5EF4-FFF2-40B4-BE49-F238E27FC236}">
                <a16:creationId xmlns:a16="http://schemas.microsoft.com/office/drawing/2014/main" xmlns="" id="{14F8F52D-C422-E442-BE45-9B479497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98" y="3158215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otched Right Arrow 9">
            <a:extLst>
              <a:ext uri="{FF2B5EF4-FFF2-40B4-BE49-F238E27FC236}">
                <a16:creationId xmlns:a16="http://schemas.microsoft.com/office/drawing/2014/main" xmlns="" id="{5BEF8CD4-348C-4448-897E-2DDAA4230B69}"/>
              </a:ext>
            </a:extLst>
          </p:cNvPr>
          <p:cNvSpPr/>
          <p:nvPr/>
        </p:nvSpPr>
        <p:spPr>
          <a:xfrm>
            <a:off x="3701008" y="3891498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https://lh6.googleusercontent.com/bISFHgq38auGPAvjh7fFqT-7sxH8xR2Uz_c-89cmKgf1aJFODUA0Y-6PQDFSPdHhrwt0DGhTl1WTs4pj_h899SSbQHHVysVt4o934qE41wBjwr0621EyXammq-vgA_qQ2auSn0VM">
            <a:extLst>
              <a:ext uri="{FF2B5EF4-FFF2-40B4-BE49-F238E27FC236}">
                <a16:creationId xmlns:a16="http://schemas.microsoft.com/office/drawing/2014/main" xmlns="" id="{41CF13F9-1CE5-A142-A6BC-5E7C4571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65" y="3191139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9FBD77-0309-504E-999E-9CC8624E4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529" y="3429000"/>
            <a:ext cx="2838781" cy="1531447"/>
          </a:xfrm>
          <a:prstGeom prst="rect">
            <a:avLst/>
          </a:prstGeom>
        </p:spPr>
      </p:pic>
      <p:sp>
        <p:nvSpPr>
          <p:cNvPr id="14" name="Notched Right Arrow 13">
            <a:extLst>
              <a:ext uri="{FF2B5EF4-FFF2-40B4-BE49-F238E27FC236}">
                <a16:creationId xmlns:a16="http://schemas.microsoft.com/office/drawing/2014/main" xmlns="" id="{208B2FD1-A396-3347-8453-2184A2D34701}"/>
              </a:ext>
            </a:extLst>
          </p:cNvPr>
          <p:cNvSpPr/>
          <p:nvPr/>
        </p:nvSpPr>
        <p:spPr>
          <a:xfrm>
            <a:off x="7507066" y="3891498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001EE65-5431-5A49-94EB-4D622E9BF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Step 2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[Offline]</a:t>
            </a:r>
            <a:r>
              <a:rPr lang="en-US" dirty="0"/>
              <a:t>: Train neural net to complete synthesized image</a:t>
            </a:r>
          </a:p>
          <a:p>
            <a:endParaRPr lang="en-US" dirty="0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91A5051E-4251-C745-8363-A7201224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Approach: Neuro-Symbolic Models</a:t>
            </a:r>
          </a:p>
        </p:txBody>
      </p:sp>
    </p:spTree>
    <p:extLst>
      <p:ext uri="{BB962C8B-B14F-4D97-AF65-F5344CB8AC3E}">
        <p14:creationId xmlns:p14="http://schemas.microsoft.com/office/powerpoint/2010/main" val="119934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76FDF-7DF3-8845-881F-591B5FB1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Approach: Neuro-Symbolic Models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EB7573CD-C58F-644E-92BE-F1EC97126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Step 3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[Online]</a:t>
            </a:r>
            <a:r>
              <a:rPr lang="en-US" dirty="0"/>
              <a:t>: Discover structure in input partial image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Notched Right Arrow 17">
            <a:extLst>
              <a:ext uri="{FF2B5EF4-FFF2-40B4-BE49-F238E27FC236}">
                <a16:creationId xmlns:a16="http://schemas.microsoft.com/office/drawing/2014/main" xmlns="" id="{4DA3DF30-E6AD-FE47-B81A-A73C9C09DC28}"/>
              </a:ext>
            </a:extLst>
          </p:cNvPr>
          <p:cNvSpPr/>
          <p:nvPr/>
        </p:nvSpPr>
        <p:spPr>
          <a:xfrm rot="2141422">
            <a:off x="2870461" y="5209799"/>
            <a:ext cx="815009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CBEEC0C-1281-BB4C-B5D3-6DEA981DE827}"/>
              </a:ext>
            </a:extLst>
          </p:cNvPr>
          <p:cNvSpPr txBox="1"/>
          <p:nvPr/>
        </p:nvSpPr>
        <p:spPr>
          <a:xfrm>
            <a:off x="3988905" y="4499423"/>
            <a:ext cx="3988904" cy="1810060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xmlns="" id="{F9ACABF6-F82E-DC45-B482-E57EDD0A3C05}"/>
              </a:ext>
            </a:extLst>
          </p:cNvPr>
          <p:cNvSpPr/>
          <p:nvPr/>
        </p:nvSpPr>
        <p:spPr>
          <a:xfrm rot="19521022">
            <a:off x="8361054" y="5154150"/>
            <a:ext cx="78809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8" descr="https://lh5.googleusercontent.com/5Rbe7OtX7IcEDSEjyMEijrR3eJMuJ2QtiT-zu_VDJg2kSZuYExCtoW_ys5u15A6RshSmeByRQEtnefQ3lUicANepg5jopgza4NNP_VTrPK3mMN0Hqp-YFPnhp2rgcaHZ1ad3OAJq">
            <a:extLst>
              <a:ext uri="{FF2B5EF4-FFF2-40B4-BE49-F238E27FC236}">
                <a16:creationId xmlns:a16="http://schemas.microsoft.com/office/drawing/2014/main" xmlns="" id="{F5681E6E-531C-9C41-8D9C-774687279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7" y="2842347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lh4.googleusercontent.com/qK23I2RWmUw3TDm_-JM4P3crw8ARhPDHX6i-8_cGfphRm8J79PvnU1misBbsN4qEfTFm5qj_AhIvkO4d7GJObKalmb2h2xNZzlKhGx69p27MA7rZUUD8e-sbCrPC4GcqMphIBCsB">
            <a:extLst>
              <a:ext uri="{FF2B5EF4-FFF2-40B4-BE49-F238E27FC236}">
                <a16:creationId xmlns:a16="http://schemas.microsoft.com/office/drawing/2014/main" xmlns="" id="{6CF09C22-E91C-9949-8BDA-B541C7A0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04" y="2829095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5">
            <a:extLst>
              <a:ext uri="{FF2B5EF4-FFF2-40B4-BE49-F238E27FC236}">
                <a16:creationId xmlns:a16="http://schemas.microsoft.com/office/drawing/2014/main" xmlns="" id="{72DA2EB4-2C6F-994A-8295-0297DD969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167" y="4592187"/>
            <a:ext cx="3792876" cy="165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for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1..3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for j = 1..7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draw(      ,</a:t>
            </a:r>
            <a:b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*3 + 5, j*2 + 1)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...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148" name="Picture 4" descr="https://lh3.googleusercontent.com/S0Non7eanGPxMDB2Pq1CElZLZJxiiCWIm3vXfiS9yQNi8mrcgGu7T3DoD8TXMzQa3ZFQI_2QRqWaPlV2-uR6h7K6AqOI6OJzJIhyw6yllr3Hm-GNSscbRkAXmQ8RpKIdoftyiG_b">
            <a:extLst>
              <a:ext uri="{FF2B5EF4-FFF2-40B4-BE49-F238E27FC236}">
                <a16:creationId xmlns:a16="http://schemas.microsoft.com/office/drawing/2014/main" xmlns="" id="{B1E7D540-F612-5842-8968-47419728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57" y="5285185"/>
            <a:ext cx="256032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04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76FDF-7DF3-8845-881F-591B5FB1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Approach: Neuro-Symbolic Models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EB7573CD-C58F-644E-92BE-F1EC97126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Step 4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[Online]</a:t>
            </a:r>
            <a:r>
              <a:rPr lang="en-US" dirty="0"/>
              <a:t>: Apply learnt model to complete synthesized image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2" descr="https://lh4.googleusercontent.com/qK23I2RWmUw3TDm_-JM4P3crw8ARhPDHX6i-8_cGfphRm8J79PvnU1misBbsN4qEfTFm5qj_AhIvkO4d7GJObKalmb2h2xNZzlKhGx69p27MA7rZUUD8e-sbCrPC4GcqMphIBCsB">
            <a:extLst>
              <a:ext uri="{FF2B5EF4-FFF2-40B4-BE49-F238E27FC236}">
                <a16:creationId xmlns:a16="http://schemas.microsoft.com/office/drawing/2014/main" xmlns="" id="{44391DD3-F77C-F446-8319-60B7E54A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7" y="3107387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xmlns="" id="{73F29559-17C8-514F-8C01-201E1A281124}"/>
              </a:ext>
            </a:extLst>
          </p:cNvPr>
          <p:cNvSpPr/>
          <p:nvPr/>
        </p:nvSpPr>
        <p:spPr>
          <a:xfrm>
            <a:off x="3706836" y="3758975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73B243-093C-3848-9899-BA321894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357" y="3296477"/>
            <a:ext cx="2838781" cy="1531447"/>
          </a:xfrm>
          <a:prstGeom prst="rect">
            <a:avLst/>
          </a:prstGeom>
        </p:spPr>
      </p:pic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xmlns="" id="{61162E0D-B581-DB43-898A-0E0CD2988093}"/>
              </a:ext>
            </a:extLst>
          </p:cNvPr>
          <p:cNvSpPr/>
          <p:nvPr/>
        </p:nvSpPr>
        <p:spPr>
          <a:xfrm>
            <a:off x="7512894" y="3758975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 descr="https://lh3.googleusercontent.com/o1OhtmIK6rt9KH3cgIsryLVuQ1wsOLhuuiTBjhwdjL8MfR-Ff2B5QkavVtFMe2AYJ27DVG1W4V6YRFlOcH0CmyejlFfVzI202f3hYOhKx6Ng70yQDeh1CCVf3WWH9tUtjtDGogRO">
            <a:extLst>
              <a:ext uri="{FF2B5EF4-FFF2-40B4-BE49-F238E27FC236}">
                <a16:creationId xmlns:a16="http://schemas.microsoft.com/office/drawing/2014/main" xmlns="" id="{E8E360D7-455D-774B-AA0B-74D27F3B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33" y="3093241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4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3DC4154-5A62-714B-BFE5-05E24BFFE170}"/>
              </a:ext>
            </a:extLst>
          </p:cNvPr>
          <p:cNvSpPr/>
          <p:nvPr/>
        </p:nvSpPr>
        <p:spPr>
          <a:xfrm>
            <a:off x="7791034" y="3407104"/>
            <a:ext cx="2270553" cy="3341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49744F-BED5-4543-8ADA-9F271A7CC07A}"/>
              </a:ext>
            </a:extLst>
          </p:cNvPr>
          <p:cNvSpPr/>
          <p:nvPr/>
        </p:nvSpPr>
        <p:spPr>
          <a:xfrm>
            <a:off x="2430059" y="3399683"/>
            <a:ext cx="2270553" cy="3341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1A690EF-6626-D54D-BCAC-3C4E50CD1330}"/>
              </a:ext>
            </a:extLst>
          </p:cNvPr>
          <p:cNvSpPr/>
          <p:nvPr/>
        </p:nvSpPr>
        <p:spPr>
          <a:xfrm>
            <a:off x="2476498" y="1739963"/>
            <a:ext cx="2214727" cy="3341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AD1DF-AF86-564C-8552-40452C3B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Example Problem: </a:t>
            </a:r>
            <a:r>
              <a:rPr lang="en-US" dirty="0">
                <a:solidFill>
                  <a:srgbClr val="0070C0"/>
                </a:solidFill>
              </a:rPr>
              <a:t>Program Verification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FB5F75-18EC-BF41-AED4-11ADE71F2E9B}"/>
              </a:ext>
            </a:extLst>
          </p:cNvPr>
          <p:cNvSpPr txBox="1"/>
          <p:nvPr/>
        </p:nvSpPr>
        <p:spPr>
          <a:xfrm>
            <a:off x="1298991" y="2454798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B40EC12-7CFD-0B45-951B-B47A41DBA660}"/>
              </a:ext>
            </a:extLst>
          </p:cNvPr>
          <p:cNvCxnSpPr>
            <a:cxnSpLocks/>
          </p:cNvCxnSpPr>
          <p:nvPr/>
        </p:nvCxnSpPr>
        <p:spPr>
          <a:xfrm>
            <a:off x="4891116" y="1733976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15FD0FC-1FC5-0244-8481-9437FA893816}"/>
              </a:ext>
            </a:extLst>
          </p:cNvPr>
          <p:cNvCxnSpPr>
            <a:cxnSpLocks/>
          </p:cNvCxnSpPr>
          <p:nvPr/>
        </p:nvCxnSpPr>
        <p:spPr>
          <a:xfrm>
            <a:off x="2568840" y="3897372"/>
            <a:ext cx="749984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DB48B4A-9842-414A-992A-55D9B0AC752F}"/>
              </a:ext>
            </a:extLst>
          </p:cNvPr>
          <p:cNvCxnSpPr>
            <a:cxnSpLocks/>
          </p:cNvCxnSpPr>
          <p:nvPr/>
        </p:nvCxnSpPr>
        <p:spPr>
          <a:xfrm>
            <a:off x="7641496" y="1733976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7E896A-823F-764D-8B62-98CF5F9FB854}"/>
              </a:ext>
            </a:extLst>
          </p:cNvPr>
          <p:cNvSpPr txBox="1"/>
          <p:nvPr/>
        </p:nvSpPr>
        <p:spPr>
          <a:xfrm>
            <a:off x="898558" y="4903901"/>
            <a:ext cx="170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OUTPUT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(Loop Invariant)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51A1323-7F28-EA4F-AC1F-A9AD4AEFA117}"/>
              </a:ext>
            </a:extLst>
          </p:cNvPr>
          <p:cNvSpPr/>
          <p:nvPr/>
        </p:nvSpPr>
        <p:spPr>
          <a:xfrm>
            <a:off x="5098004" y="3387352"/>
            <a:ext cx="2270553" cy="3341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1202C49-A428-1148-A85C-81503A3A2B2D}"/>
              </a:ext>
            </a:extLst>
          </p:cNvPr>
          <p:cNvSpPr/>
          <p:nvPr/>
        </p:nvSpPr>
        <p:spPr>
          <a:xfrm>
            <a:off x="5144443" y="1727632"/>
            <a:ext cx="2214727" cy="3341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A49597-566B-F14B-9386-2CD2F1E54144}"/>
              </a:ext>
            </a:extLst>
          </p:cNvPr>
          <p:cNvSpPr txBox="1"/>
          <p:nvPr/>
        </p:nvSpPr>
        <p:spPr>
          <a:xfrm>
            <a:off x="5151493" y="1717693"/>
            <a:ext cx="234359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mr-IN" sz="1400" b="1" i="1" dirty="0" err="1">
                <a:latin typeface="Arial" panose="020B0604020202020204" pitchFamily="34" charset="0"/>
              </a:rPr>
              <a:t>assume</a:t>
            </a:r>
            <a:r>
              <a:rPr lang="mr-IN" sz="1400" dirty="0">
                <a:latin typeface="Arial" panose="020B0604020202020204" pitchFamily="34" charset="0"/>
              </a:rPr>
              <a:t> (</a:t>
            </a:r>
            <a:r>
              <a:rPr lang="mr-IN" sz="1400" dirty="0" err="1">
                <a:latin typeface="Arial" panose="020B0604020202020204" pitchFamily="34" charset="0"/>
                <a:ea typeface="Courier" charset="0"/>
              </a:rPr>
              <a:t>n</a:t>
            </a:r>
            <a:r>
              <a:rPr lang="mr-IN" sz="1400" dirty="0">
                <a:latin typeface="Arial" panose="020B0604020202020204" pitchFamily="34" charset="0"/>
                <a:ea typeface="Courier" charset="0"/>
              </a:rPr>
              <a:t> &gt;= 0</a:t>
            </a:r>
            <a:r>
              <a:rPr lang="mr-IN" sz="1400" dirty="0">
                <a:latin typeface="Arial" panose="020B0604020202020204" pitchFamily="34" charset="0"/>
              </a:rPr>
              <a:t>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0;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a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0;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b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0;</a:t>
            </a:r>
            <a:endParaRPr lang="en-US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mr-IN" sz="1400" b="1" dirty="0" err="1">
                <a:latin typeface="Arial" panose="020B0604020202020204" pitchFamily="34" charset="0"/>
                <a:ea typeface="Arial" charset="0"/>
                <a:cs typeface="+mj-cs"/>
              </a:rPr>
              <a:t>while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(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i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 &lt;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n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) {</a:t>
            </a:r>
            <a:b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</a:b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 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 </a:t>
            </a:r>
            <a:r>
              <a:rPr lang="mr-IN" sz="1400" b="1" dirty="0" err="1">
                <a:latin typeface="Arial" panose="020B0604020202020204" pitchFamily="34" charset="0"/>
                <a:ea typeface="Arial" charset="0"/>
                <a:cs typeface="+mj-cs"/>
              </a:rPr>
              <a:t>if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(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*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) {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a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+=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1;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b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+=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2;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}</a:t>
            </a:r>
            <a:b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</a:b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 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 </a:t>
            </a:r>
            <a:r>
              <a:rPr lang="mr-IN" sz="1400" b="1" dirty="0" err="1">
                <a:latin typeface="Arial" panose="020B0604020202020204" pitchFamily="34" charset="0"/>
                <a:ea typeface="Arial" charset="0"/>
                <a:cs typeface="+mj-cs"/>
              </a:rPr>
              <a:t>else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 {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b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+=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1;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a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+=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2;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}</a:t>
            </a:r>
            <a:b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</a:b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}</a:t>
            </a:r>
          </a:p>
          <a:p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r-IN" sz="1400" b="1" i="1" dirty="0" err="1">
                <a:latin typeface="Arial" panose="020B0604020202020204" pitchFamily="34" charset="0"/>
              </a:rPr>
              <a:t>assert</a:t>
            </a:r>
            <a:r>
              <a:rPr lang="mr-IN" sz="1400" dirty="0">
                <a:latin typeface="Arial" panose="020B0604020202020204" pitchFamily="34" charset="0"/>
              </a:rPr>
              <a:t> (</a:t>
            </a:r>
            <a:r>
              <a:rPr lang="mr-IN" sz="1400" dirty="0" err="1">
                <a:latin typeface="Arial" panose="020B0604020202020204" pitchFamily="34" charset="0"/>
                <a:ea typeface="Courier" charset="0"/>
              </a:rPr>
              <a:t>a</a:t>
            </a:r>
            <a:r>
              <a:rPr lang="mr-IN" sz="1400" dirty="0">
                <a:latin typeface="Arial" panose="020B0604020202020204" pitchFamily="34" charset="0"/>
                <a:ea typeface="Courier" charset="0"/>
              </a:rPr>
              <a:t> + </a:t>
            </a:r>
            <a:r>
              <a:rPr lang="mr-IN" sz="1400" dirty="0" err="1">
                <a:latin typeface="Arial" panose="020B0604020202020204" pitchFamily="34" charset="0"/>
                <a:ea typeface="Courier" charset="0"/>
              </a:rPr>
              <a:t>b</a:t>
            </a:r>
            <a:r>
              <a:rPr lang="mr-IN" sz="1400" dirty="0">
                <a:latin typeface="Arial" panose="020B0604020202020204" pitchFamily="34" charset="0"/>
                <a:ea typeface="Courier" charset="0"/>
              </a:rPr>
              <a:t> == 3</a:t>
            </a:r>
            <a:r>
              <a:rPr lang="en-US" sz="1400" dirty="0">
                <a:latin typeface="Arial" panose="020B0604020202020204" pitchFamily="34" charset="0"/>
                <a:ea typeface="Courier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Courier" charset="0"/>
              </a:rPr>
              <a:t>*</a:t>
            </a:r>
            <a:r>
              <a:rPr lang="en-US" sz="1400" dirty="0">
                <a:latin typeface="Arial" panose="020B0604020202020204" pitchFamily="34" charset="0"/>
                <a:ea typeface="Courier" charset="0"/>
                <a:cs typeface="Arial" panose="020B0604020202020204" pitchFamily="34" charset="0"/>
              </a:rPr>
              <a:t> </a:t>
            </a:r>
            <a:r>
              <a:rPr lang="mr-IN" sz="1400" dirty="0" err="1">
                <a:latin typeface="Arial" panose="020B0604020202020204" pitchFamily="34" charset="0"/>
                <a:ea typeface="Courier" charset="0"/>
              </a:rPr>
              <a:t>n</a:t>
            </a:r>
            <a:r>
              <a:rPr lang="mr-IN" sz="1400" dirty="0">
                <a:latin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2FB88E3-DDC7-CF4F-AAA1-080055E7D9CA}"/>
              </a:ext>
            </a:extLst>
          </p:cNvPr>
          <p:cNvSpPr/>
          <p:nvPr/>
        </p:nvSpPr>
        <p:spPr>
          <a:xfrm>
            <a:off x="7951241" y="2076605"/>
            <a:ext cx="20185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Arial" charset="0"/>
                <a:cs typeface="+mj-cs"/>
              </a:rPr>
              <a:t>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x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= 0;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m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=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0;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b="1" dirty="0" err="1">
                <a:latin typeface="Arial" panose="020B0604020202020204" pitchFamily="34" charset="0"/>
                <a:ea typeface="Arial" charset="0"/>
                <a:cs typeface="+mj-cs"/>
              </a:rPr>
              <a:t>while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(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x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&lt;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n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) { 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    </a:t>
            </a:r>
            <a:r>
              <a:rPr lang="en-US" sz="14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mr-IN" sz="1400" b="1" dirty="0" err="1">
                <a:latin typeface="Arial" panose="020B0604020202020204" pitchFamily="34" charset="0"/>
                <a:ea typeface="Arial" charset="0"/>
                <a:cs typeface="+mj-cs"/>
              </a:rPr>
              <a:t>f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(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*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)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m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 =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x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;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   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x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= 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x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+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1; 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}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b="1" dirty="0" err="1">
                <a:latin typeface="Arial" panose="020B0604020202020204" pitchFamily="34" charset="0"/>
                <a:ea typeface="Arial" charset="0"/>
                <a:cs typeface="+mj-cs"/>
              </a:rPr>
              <a:t>if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(</a:t>
            </a:r>
            <a:r>
              <a:rPr lang="mr-IN" sz="1400" dirty="0" err="1">
                <a:latin typeface="Arial" panose="020B0604020202020204" pitchFamily="34" charset="0"/>
                <a:ea typeface="Arial" charset="0"/>
                <a:cs typeface="+mj-cs"/>
              </a:rPr>
              <a:t>n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&gt;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0)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sz="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     </a:t>
            </a:r>
            <a:r>
              <a:rPr lang="mr-IN" sz="1400" b="1" i="1" dirty="0" err="1">
                <a:latin typeface="Arial" panose="020B0604020202020204" pitchFamily="34" charset="0"/>
              </a:rPr>
              <a:t>assert</a:t>
            </a:r>
            <a:r>
              <a:rPr lang="mr-IN" sz="1400" dirty="0">
                <a:latin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&lt;= n</a:t>
            </a:r>
            <a:r>
              <a:rPr lang="mr-IN" sz="1400" dirty="0">
                <a:latin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6E10F8-2FE5-7447-9D72-2974600C1C3F}"/>
              </a:ext>
            </a:extLst>
          </p:cNvPr>
          <p:cNvSpPr/>
          <p:nvPr/>
        </p:nvSpPr>
        <p:spPr>
          <a:xfrm>
            <a:off x="7791033" y="1724779"/>
            <a:ext cx="2270553" cy="3341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</a:rPr>
              <a:t>    </a:t>
            </a:r>
            <a:r>
              <a:rPr lang="mr-IN" sz="1400" b="1" i="1" dirty="0" err="1">
                <a:solidFill>
                  <a:prstClr val="black"/>
                </a:solidFill>
                <a:latin typeface="Arial" panose="020B0604020202020204" pitchFamily="34" charset="0"/>
              </a:rPr>
              <a:t>assume</a:t>
            </a:r>
            <a:r>
              <a:rPr lang="mr-IN" sz="14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Courier" charset="0"/>
                <a:cs typeface="Arial" panose="020B0604020202020204" pitchFamily="34" charset="0"/>
              </a:rPr>
              <a:t>true</a:t>
            </a:r>
            <a:r>
              <a:rPr lang="mr-IN" sz="14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F5F4937C-11AF-4C49-83E9-5DEB8995DDFC}"/>
              </a:ext>
            </a:extLst>
          </p:cNvPr>
          <p:cNvGrpSpPr/>
          <p:nvPr/>
        </p:nvGrpSpPr>
        <p:grpSpPr>
          <a:xfrm>
            <a:off x="7705464" y="4007412"/>
            <a:ext cx="2629005" cy="2062183"/>
            <a:chOff x="7705464" y="4007412"/>
            <a:chExt cx="2629005" cy="2062183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F7FFB8B9-6FC2-2440-A75E-E3C2E944CA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6708" y="4325293"/>
              <a:ext cx="538984" cy="22451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989D1F5E-095A-C649-9182-7B2669BAA4D8}"/>
                </a:ext>
              </a:extLst>
            </p:cNvPr>
            <p:cNvCxnSpPr>
              <a:cxnSpLocks/>
            </p:cNvCxnSpPr>
            <p:nvPr/>
          </p:nvCxnSpPr>
          <p:spPr>
            <a:xfrm>
              <a:off x="8995692" y="4325293"/>
              <a:ext cx="562287" cy="21643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5FE9FC1A-5874-D240-A1AF-8F39D8BE89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6220" y="4819910"/>
              <a:ext cx="283653" cy="33506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3CBB2EEB-0F4B-8D44-B5CD-386F39BDCEDF}"/>
                </a:ext>
              </a:extLst>
            </p:cNvPr>
            <p:cNvCxnSpPr>
              <a:cxnSpLocks/>
            </p:cNvCxnSpPr>
            <p:nvPr/>
          </p:nvCxnSpPr>
          <p:spPr>
            <a:xfrm>
              <a:off x="8409629" y="4819910"/>
              <a:ext cx="256656" cy="33805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456D6EAA-616F-6040-98A3-2E9894B874BE}"/>
                </a:ext>
              </a:extLst>
            </p:cNvPr>
            <p:cNvCxnSpPr>
              <a:cxnSpLocks/>
              <a:stCxn id="64" idx="2"/>
            </p:cNvCxnSpPr>
            <p:nvPr/>
          </p:nvCxnSpPr>
          <p:spPr>
            <a:xfrm flipH="1">
              <a:off x="7882944" y="5467029"/>
              <a:ext cx="176799" cy="28878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328B6685-9743-F54C-AC19-3A6F47768C2B}"/>
                </a:ext>
              </a:extLst>
            </p:cNvPr>
            <p:cNvCxnSpPr>
              <a:cxnSpLocks/>
              <a:stCxn id="64" idx="2"/>
              <a:endCxn id="68" idx="0"/>
            </p:cNvCxnSpPr>
            <p:nvPr/>
          </p:nvCxnSpPr>
          <p:spPr>
            <a:xfrm>
              <a:off x="8059743" y="5467029"/>
              <a:ext cx="158652" cy="29478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28C74F4-7CC7-DD4D-9A01-3E2AEBD8EBDA}"/>
                </a:ext>
              </a:extLst>
            </p:cNvPr>
            <p:cNvSpPr txBox="1"/>
            <p:nvPr/>
          </p:nvSpPr>
          <p:spPr>
            <a:xfrm>
              <a:off x="8793896" y="4007412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&amp;&amp;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B67A107-A9CB-044A-8BCD-5AC97B853DED}"/>
                </a:ext>
              </a:extLst>
            </p:cNvPr>
            <p:cNvSpPr txBox="1"/>
            <p:nvPr/>
          </p:nvSpPr>
          <p:spPr>
            <a:xfrm>
              <a:off x="8228046" y="4530912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||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510937BE-B976-564C-BEBB-E91EE22DE3FE}"/>
                </a:ext>
              </a:extLst>
            </p:cNvPr>
            <p:cNvSpPr txBox="1"/>
            <p:nvPr/>
          </p:nvSpPr>
          <p:spPr>
            <a:xfrm>
              <a:off x="9454479" y="4509640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||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FAB3FE6-B6E3-E541-9BD9-DDFD1650056E}"/>
                </a:ext>
              </a:extLst>
            </p:cNvPr>
            <p:cNvSpPr txBox="1"/>
            <p:nvPr/>
          </p:nvSpPr>
          <p:spPr>
            <a:xfrm>
              <a:off x="7877642" y="51592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&gt;=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ED46961B-E0B3-6A4E-A7AB-C23EB2E750FD}"/>
                </a:ext>
              </a:extLst>
            </p:cNvPr>
            <p:cNvSpPr txBox="1"/>
            <p:nvPr/>
          </p:nvSpPr>
          <p:spPr>
            <a:xfrm>
              <a:off x="8550210" y="5168079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&gt;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2052EC1-188A-4A46-BD77-DD83ABE976FD}"/>
                </a:ext>
              </a:extLst>
            </p:cNvPr>
            <p:cNvSpPr txBox="1"/>
            <p:nvPr/>
          </p:nvSpPr>
          <p:spPr>
            <a:xfrm>
              <a:off x="7705464" y="5744081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CD262199-D8C4-FD43-8075-D35558A6EB96}"/>
                </a:ext>
              </a:extLst>
            </p:cNvPr>
            <p:cNvSpPr txBox="1"/>
            <p:nvPr/>
          </p:nvSpPr>
          <p:spPr>
            <a:xfrm>
              <a:off x="8080376" y="576181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0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72DE08FB-6AA4-A747-AC35-E6C61258A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6761" y="5489108"/>
              <a:ext cx="160666" cy="27995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FDC5858C-7A9E-B84B-892F-03408A005505}"/>
                </a:ext>
              </a:extLst>
            </p:cNvPr>
            <p:cNvCxnSpPr>
              <a:cxnSpLocks/>
              <a:endCxn id="73" idx="0"/>
            </p:cNvCxnSpPr>
            <p:nvPr/>
          </p:nvCxnSpPr>
          <p:spPr>
            <a:xfrm>
              <a:off x="8687427" y="5489108"/>
              <a:ext cx="176914" cy="26962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625708D4-87CD-844A-98F7-C61E988851AF}"/>
                </a:ext>
              </a:extLst>
            </p:cNvPr>
            <p:cNvSpPr txBox="1"/>
            <p:nvPr/>
          </p:nvSpPr>
          <p:spPr>
            <a:xfrm>
              <a:off x="8726322" y="575873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0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E00544F1-33C1-7B49-BB27-6EEDB2C142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50442" y="4827163"/>
              <a:ext cx="283653" cy="33506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E14C9464-89F4-B342-98B8-852D4293F141}"/>
                </a:ext>
              </a:extLst>
            </p:cNvPr>
            <p:cNvCxnSpPr>
              <a:cxnSpLocks/>
            </p:cNvCxnSpPr>
            <p:nvPr/>
          </p:nvCxnSpPr>
          <p:spPr>
            <a:xfrm>
              <a:off x="9673851" y="4827163"/>
              <a:ext cx="256656" cy="33805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2D7522A6-148D-4341-885D-39EAA7770D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36225" y="5487534"/>
              <a:ext cx="187740" cy="28955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3ADBAE85-DAEA-C543-9F6D-EA4F58F307DF}"/>
                </a:ext>
              </a:extLst>
            </p:cNvPr>
            <p:cNvCxnSpPr>
              <a:cxnSpLocks/>
            </p:cNvCxnSpPr>
            <p:nvPr/>
          </p:nvCxnSpPr>
          <p:spPr>
            <a:xfrm>
              <a:off x="9323965" y="5487534"/>
              <a:ext cx="179925" cy="28955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00438AFB-0D7F-4C47-9CF3-72271A2DFFD4}"/>
                </a:ext>
              </a:extLst>
            </p:cNvPr>
            <p:cNvSpPr txBox="1"/>
            <p:nvPr/>
          </p:nvSpPr>
          <p:spPr>
            <a:xfrm>
              <a:off x="9141864" y="516650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&lt;=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16E47616-CFC0-0645-9CA8-95A851E22ED2}"/>
                </a:ext>
              </a:extLst>
            </p:cNvPr>
            <p:cNvSpPr txBox="1"/>
            <p:nvPr/>
          </p:nvSpPr>
          <p:spPr>
            <a:xfrm>
              <a:off x="9814432" y="517533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&gt;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666E0353-5120-544C-92EE-A9CA9ABFBCC3}"/>
                </a:ext>
              </a:extLst>
            </p:cNvPr>
            <p:cNvSpPr txBox="1"/>
            <p:nvPr/>
          </p:nvSpPr>
          <p:spPr>
            <a:xfrm>
              <a:off x="9358057" y="574506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F99D5BCB-5ED9-9643-8B4F-530A2BFF4780}"/>
                </a:ext>
              </a:extLst>
            </p:cNvPr>
            <p:cNvSpPr txBox="1"/>
            <p:nvPr/>
          </p:nvSpPr>
          <p:spPr>
            <a:xfrm>
              <a:off x="8966312" y="5736060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5010CACA-8E19-1147-834F-25776F4DF2EE}"/>
                </a:ext>
              </a:extLst>
            </p:cNvPr>
            <p:cNvSpPr txBox="1"/>
            <p:nvPr/>
          </p:nvSpPr>
          <p:spPr>
            <a:xfrm>
              <a:off x="8401242" y="5742928"/>
              <a:ext cx="252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x</a:t>
              </a: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xmlns="" id="{262E3823-A22A-4240-B27C-F974CE899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2097" y="5487534"/>
              <a:ext cx="187740" cy="28955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4051EF18-321B-434A-B28B-D4C875BE334F}"/>
                </a:ext>
              </a:extLst>
            </p:cNvPr>
            <p:cNvCxnSpPr>
              <a:cxnSpLocks/>
            </p:cNvCxnSpPr>
            <p:nvPr/>
          </p:nvCxnSpPr>
          <p:spPr>
            <a:xfrm>
              <a:off x="9969837" y="5487534"/>
              <a:ext cx="179925" cy="28955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A4AE6568-2D18-CD4F-9DD6-B4179EB744CA}"/>
                </a:ext>
              </a:extLst>
            </p:cNvPr>
            <p:cNvSpPr txBox="1"/>
            <p:nvPr/>
          </p:nvSpPr>
          <p:spPr>
            <a:xfrm>
              <a:off x="10003929" y="5745067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78A6F154-7F17-D644-82C5-956B6FB0D78E}"/>
                </a:ext>
              </a:extLst>
            </p:cNvPr>
            <p:cNvSpPr txBox="1"/>
            <p:nvPr/>
          </p:nvSpPr>
          <p:spPr>
            <a:xfrm>
              <a:off x="9612184" y="573606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D91C935-647E-BF41-974C-6A00FB842C0A}"/>
              </a:ext>
            </a:extLst>
          </p:cNvPr>
          <p:cNvGrpSpPr/>
          <p:nvPr/>
        </p:nvGrpSpPr>
        <p:grpSpPr>
          <a:xfrm>
            <a:off x="5100770" y="4019616"/>
            <a:ext cx="2382341" cy="2049677"/>
            <a:chOff x="5100770" y="4019616"/>
            <a:chExt cx="2382341" cy="2049677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6635B224-3418-C24F-B659-3FBA635411D0}"/>
                </a:ext>
              </a:extLst>
            </p:cNvPr>
            <p:cNvSpPr txBox="1"/>
            <p:nvPr/>
          </p:nvSpPr>
          <p:spPr>
            <a:xfrm>
              <a:off x="7253561" y="5757271"/>
              <a:ext cx="229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/>
                <a:t>i</a:t>
              </a:r>
              <a:endParaRPr lang="en-US" sz="1400" b="1" dirty="0"/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xmlns="" id="{5F23CB03-034B-5E40-86F8-C0FF84E58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9836" y="4364001"/>
              <a:ext cx="538984" cy="22451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xmlns="" id="{5CEB9F13-2859-064E-A4AA-66906325DDEC}"/>
                </a:ext>
              </a:extLst>
            </p:cNvPr>
            <p:cNvCxnSpPr>
              <a:cxnSpLocks/>
            </p:cNvCxnSpPr>
            <p:nvPr/>
          </p:nvCxnSpPr>
          <p:spPr>
            <a:xfrm>
              <a:off x="6218820" y="4364001"/>
              <a:ext cx="562287" cy="21643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xmlns="" id="{CB657348-C5BF-0646-8974-42EF05F0DA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9348" y="4885122"/>
              <a:ext cx="283653" cy="33506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xmlns="" id="{4BCC99C6-BE89-484D-876D-043D3B4BDC88}"/>
                </a:ext>
              </a:extLst>
            </p:cNvPr>
            <p:cNvCxnSpPr>
              <a:cxnSpLocks/>
            </p:cNvCxnSpPr>
            <p:nvPr/>
          </p:nvCxnSpPr>
          <p:spPr>
            <a:xfrm>
              <a:off x="5632757" y="4885122"/>
              <a:ext cx="256656" cy="33805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9A860A40-E406-664D-B8CC-85B796508D22}"/>
                </a:ext>
              </a:extLst>
            </p:cNvPr>
            <p:cNvSpPr txBox="1"/>
            <p:nvPr/>
          </p:nvSpPr>
          <p:spPr>
            <a:xfrm>
              <a:off x="6017024" y="4019616"/>
              <a:ext cx="437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&amp;&amp;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6C2E8732-3B67-8741-9D6A-08C9E87ABF54}"/>
                </a:ext>
              </a:extLst>
            </p:cNvPr>
            <p:cNvSpPr txBox="1"/>
            <p:nvPr/>
          </p:nvSpPr>
          <p:spPr>
            <a:xfrm>
              <a:off x="5451174" y="4596124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&lt;=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2DAA7AA8-89FC-544E-8262-4A7E025CB203}"/>
                </a:ext>
              </a:extLst>
            </p:cNvPr>
            <p:cNvSpPr txBox="1"/>
            <p:nvPr/>
          </p:nvSpPr>
          <p:spPr>
            <a:xfrm>
              <a:off x="6677607" y="457485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==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96B9DBE5-06D8-7C43-99BB-5D4F3DE88255}"/>
                </a:ext>
              </a:extLst>
            </p:cNvPr>
            <p:cNvSpPr txBox="1"/>
            <p:nvPr/>
          </p:nvSpPr>
          <p:spPr>
            <a:xfrm>
              <a:off x="5100770" y="5224464"/>
              <a:ext cx="229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i</a:t>
              </a:r>
              <a:endParaRPr lang="en-US" sz="1400" b="1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FCE19837-C6B4-E942-9714-11F53B9C578B}"/>
                </a:ext>
              </a:extLst>
            </p:cNvPr>
            <p:cNvSpPr txBox="1"/>
            <p:nvPr/>
          </p:nvSpPr>
          <p:spPr>
            <a:xfrm>
              <a:off x="5773338" y="523329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xmlns="" id="{3BB55554-9E01-DE4B-8C4F-76551873FB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3570" y="4892375"/>
              <a:ext cx="283653" cy="33506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xmlns="" id="{B881D62B-BB22-8B4B-A7B8-C9D66906D801}"/>
                </a:ext>
              </a:extLst>
            </p:cNvPr>
            <p:cNvCxnSpPr>
              <a:cxnSpLocks/>
            </p:cNvCxnSpPr>
            <p:nvPr/>
          </p:nvCxnSpPr>
          <p:spPr>
            <a:xfrm>
              <a:off x="6896979" y="4892375"/>
              <a:ext cx="256656" cy="33805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xmlns="" id="{711802DB-2E14-B041-9DD6-14FC0EE4F1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472" y="5499738"/>
              <a:ext cx="199737" cy="28773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xmlns="" id="{CE6CC2E1-42F8-304C-B352-87598267462C}"/>
                </a:ext>
              </a:extLst>
            </p:cNvPr>
            <p:cNvCxnSpPr>
              <a:cxnSpLocks/>
            </p:cNvCxnSpPr>
            <p:nvPr/>
          </p:nvCxnSpPr>
          <p:spPr>
            <a:xfrm>
              <a:off x="6502209" y="5499738"/>
              <a:ext cx="224809" cy="28955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3ECA42AC-1FC6-514C-9221-7CA95372E76D}"/>
                </a:ext>
              </a:extLst>
            </p:cNvPr>
            <p:cNvSpPr txBox="1"/>
            <p:nvPr/>
          </p:nvSpPr>
          <p:spPr>
            <a:xfrm>
              <a:off x="6391496" y="520521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+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7BE3F963-679C-8A45-B60F-8E6361DE6837}"/>
                </a:ext>
              </a:extLst>
            </p:cNvPr>
            <p:cNvSpPr txBox="1"/>
            <p:nvPr/>
          </p:nvSpPr>
          <p:spPr>
            <a:xfrm>
              <a:off x="7064064" y="524054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*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18534FC1-22FC-8842-824C-DBBFF4953934}"/>
                </a:ext>
              </a:extLst>
            </p:cNvPr>
            <p:cNvSpPr txBox="1"/>
            <p:nvPr/>
          </p:nvSpPr>
          <p:spPr>
            <a:xfrm>
              <a:off x="6581185" y="5757271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</a:t>
              </a: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xmlns="" id="{7AF95046-AE31-3F4C-B88B-16B9590F4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5225" y="5499738"/>
              <a:ext cx="187740" cy="28955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xmlns="" id="{80EF1B6E-F936-5343-BF90-2E5D763CDCF7}"/>
                </a:ext>
              </a:extLst>
            </p:cNvPr>
            <p:cNvCxnSpPr>
              <a:cxnSpLocks/>
            </p:cNvCxnSpPr>
            <p:nvPr/>
          </p:nvCxnSpPr>
          <p:spPr>
            <a:xfrm>
              <a:off x="7192965" y="5499738"/>
              <a:ext cx="179925" cy="28955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F83D1670-13FE-CC4D-A349-5CF466B7D846}"/>
                </a:ext>
              </a:extLst>
            </p:cNvPr>
            <p:cNvSpPr txBox="1"/>
            <p:nvPr/>
          </p:nvSpPr>
          <p:spPr>
            <a:xfrm>
              <a:off x="6875068" y="576151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3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3B1BE5A0-65D8-B448-A199-A9ECE1B1F24D}"/>
                </a:ext>
              </a:extLst>
            </p:cNvPr>
            <p:cNvSpPr txBox="1"/>
            <p:nvPr/>
          </p:nvSpPr>
          <p:spPr>
            <a:xfrm>
              <a:off x="6162936" y="5748264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</a:t>
              </a: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B5F8F835-45A3-AF49-98C1-09F1BA8F7928}"/>
              </a:ext>
            </a:extLst>
          </p:cNvPr>
          <p:cNvSpPr txBox="1"/>
          <p:nvPr/>
        </p:nvSpPr>
        <p:spPr>
          <a:xfrm>
            <a:off x="2430581" y="1724779"/>
            <a:ext cx="2343599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</a:rPr>
              <a:t>   </a:t>
            </a:r>
            <a:r>
              <a:rPr lang="mr-IN" sz="1400" b="1" i="1" dirty="0" err="1">
                <a:latin typeface="Arial" panose="020B0604020202020204" pitchFamily="34" charset="0"/>
              </a:rPr>
              <a:t>assume</a:t>
            </a:r>
            <a:r>
              <a:rPr lang="mr-IN" sz="1400" dirty="0">
                <a:latin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ea typeface="Courier" charset="0"/>
                <a:cs typeface="Arial" panose="020B0604020202020204" pitchFamily="34" charset="0"/>
              </a:rPr>
              <a:t>x</a:t>
            </a:r>
            <a:r>
              <a:rPr lang="mr-IN" sz="1400" dirty="0">
                <a:latin typeface="Arial" panose="020B0604020202020204" pitchFamily="34" charset="0"/>
                <a:ea typeface="Courier" charset="0"/>
              </a:rPr>
              <a:t> &gt;= 0</a:t>
            </a:r>
            <a:r>
              <a:rPr lang="mr-IN" sz="1400" dirty="0">
                <a:latin typeface="Arial" panose="020B0604020202020204" pitchFamily="34" charset="0"/>
              </a:rPr>
              <a:t>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y = 0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;</a:t>
            </a:r>
            <a:endParaRPr lang="en-US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</a:t>
            </a:r>
            <a:r>
              <a:rPr lang="mr-IN" sz="1400" b="1" dirty="0" err="1">
                <a:latin typeface="Arial" panose="020B0604020202020204" pitchFamily="34" charset="0"/>
                <a:ea typeface="Arial" charset="0"/>
                <a:cs typeface="+mj-cs"/>
              </a:rPr>
              <a:t>while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(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!=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) {</a:t>
            </a:r>
            <a:b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 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 </a:t>
            </a: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 = y + 1;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/>
            </a:r>
            <a:b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</a:br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</a:t>
            </a:r>
            <a:r>
              <a:rPr lang="mr-IN" sz="1400" dirty="0">
                <a:latin typeface="Arial" panose="020B0604020202020204" pitchFamily="34" charset="0"/>
                <a:ea typeface="Arial" charset="0"/>
                <a:cs typeface="+mj-cs"/>
              </a:rPr>
              <a:t>}</a:t>
            </a:r>
          </a:p>
          <a:p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</a:rPr>
              <a:t>   </a:t>
            </a:r>
            <a:r>
              <a:rPr lang="mr-IN" sz="1400" b="1" i="1" dirty="0" err="1">
                <a:latin typeface="Arial" panose="020B0604020202020204" pitchFamily="34" charset="0"/>
              </a:rPr>
              <a:t>assert</a:t>
            </a:r>
            <a:r>
              <a:rPr lang="mr-IN" sz="1400" dirty="0">
                <a:latin typeface="Arial" panose="020B0604020202020204" pitchFamily="34" charset="0"/>
              </a:rPr>
              <a:t> (</a:t>
            </a:r>
            <a:r>
              <a:rPr lang="en-US" sz="1400" dirty="0">
                <a:latin typeface="Arial" panose="020B0604020202020204" pitchFamily="34" charset="0"/>
                <a:ea typeface="Courier" charset="0"/>
                <a:cs typeface="Arial" panose="020B0604020202020204" pitchFamily="34" charset="0"/>
              </a:rPr>
              <a:t>x</a:t>
            </a:r>
            <a:r>
              <a:rPr lang="mr-IN" sz="1400" dirty="0">
                <a:latin typeface="Arial" panose="020B0604020202020204" pitchFamily="34" charset="0"/>
                <a:ea typeface="Courier" charset="0"/>
              </a:rPr>
              <a:t> == </a:t>
            </a:r>
            <a:r>
              <a:rPr lang="en-US" sz="1400" dirty="0">
                <a:latin typeface="Arial" panose="020B0604020202020204" pitchFamily="34" charset="0"/>
                <a:ea typeface="Courier" charset="0"/>
                <a:cs typeface="Arial" panose="020B0604020202020204" pitchFamily="34" charset="0"/>
              </a:rPr>
              <a:t>y</a:t>
            </a:r>
            <a:r>
              <a:rPr lang="mr-IN" sz="1400" dirty="0">
                <a:latin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69567616-6233-4143-A321-81CD0BDE8360}"/>
              </a:ext>
            </a:extLst>
          </p:cNvPr>
          <p:cNvGrpSpPr/>
          <p:nvPr/>
        </p:nvGrpSpPr>
        <p:grpSpPr>
          <a:xfrm>
            <a:off x="3015714" y="4088081"/>
            <a:ext cx="942194" cy="944944"/>
            <a:chOff x="3015714" y="4088081"/>
            <a:chExt cx="942194" cy="944944"/>
          </a:xfrm>
        </p:grpSpPr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xmlns="" id="{7A350760-0133-7D4E-A412-6020AE914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4292" y="4377079"/>
              <a:ext cx="283653" cy="33506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xmlns="" id="{8C37D34A-E02A-AE49-8DFB-F8BE6C4B13F5}"/>
                </a:ext>
              </a:extLst>
            </p:cNvPr>
            <p:cNvCxnSpPr>
              <a:cxnSpLocks/>
            </p:cNvCxnSpPr>
            <p:nvPr/>
          </p:nvCxnSpPr>
          <p:spPr>
            <a:xfrm>
              <a:off x="3547701" y="4377079"/>
              <a:ext cx="256656" cy="33805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xmlns="" id="{E539C91E-366C-7946-810A-B1BEDA259BD2}"/>
                </a:ext>
              </a:extLst>
            </p:cNvPr>
            <p:cNvSpPr txBox="1"/>
            <p:nvPr/>
          </p:nvSpPr>
          <p:spPr>
            <a:xfrm>
              <a:off x="3366118" y="408808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&gt;=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AB6BBF6B-38BF-CC40-8666-DFD0E20331BA}"/>
                </a:ext>
              </a:extLst>
            </p:cNvPr>
            <p:cNvSpPr txBox="1"/>
            <p:nvPr/>
          </p:nvSpPr>
          <p:spPr>
            <a:xfrm>
              <a:off x="3015714" y="4716421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x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9668E978-D6B2-D042-9E1F-215185D7A560}"/>
                </a:ext>
              </a:extLst>
            </p:cNvPr>
            <p:cNvSpPr txBox="1"/>
            <p:nvPr/>
          </p:nvSpPr>
          <p:spPr>
            <a:xfrm>
              <a:off x="3688282" y="4725248"/>
              <a:ext cx="269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y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1793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xmlns="" id="{3205560F-571E-6846-A3BB-C5B16806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Our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52490-666C-BB48-94F3-F3656D4DD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C9325F-E639-D447-B6B0-A84E7F9B6011}"/>
              </a:ext>
            </a:extLst>
          </p:cNvPr>
          <p:cNvSpPr txBox="1"/>
          <p:nvPr/>
        </p:nvSpPr>
        <p:spPr>
          <a:xfrm>
            <a:off x="4881716" y="641788"/>
            <a:ext cx="6741079" cy="938587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Learning Loop Invariants for Program Verification.</a:t>
            </a: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Neural Information Processing Systems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, Dec 2018.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3B8AE5B-1892-874B-B962-2FA0B20C3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265" y="3372877"/>
            <a:ext cx="2838781" cy="15314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9154DE-6880-E843-B96B-74B80294B127}"/>
              </a:ext>
            </a:extLst>
          </p:cNvPr>
          <p:cNvGrpSpPr/>
          <p:nvPr/>
        </p:nvGrpSpPr>
        <p:grpSpPr>
          <a:xfrm>
            <a:off x="10027194" y="3471838"/>
            <a:ext cx="2001247" cy="1270000"/>
            <a:chOff x="10027194" y="3471838"/>
            <a:chExt cx="2001247" cy="1270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0D5AE3CB-DD40-9945-9737-D76375132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86046">
              <a:off x="10758441" y="3471838"/>
              <a:ext cx="1270000" cy="12700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xmlns="" id="{700A1945-A9EC-0645-905C-952BDD03C92A}"/>
                </a:ext>
              </a:extLst>
            </p:cNvPr>
            <p:cNvSpPr/>
            <p:nvPr/>
          </p:nvSpPr>
          <p:spPr>
            <a:xfrm>
              <a:off x="10027194" y="3848977"/>
              <a:ext cx="698711" cy="48463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B0F8754-D866-1C48-A773-8DA9035DAA68}"/>
              </a:ext>
            </a:extLst>
          </p:cNvPr>
          <p:cNvGrpSpPr/>
          <p:nvPr/>
        </p:nvGrpSpPr>
        <p:grpSpPr>
          <a:xfrm>
            <a:off x="556593" y="3291881"/>
            <a:ext cx="2861890" cy="1710747"/>
            <a:chOff x="556593" y="3291881"/>
            <a:chExt cx="2861890" cy="171074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A6349C9-14E7-4249-BFB8-59CE0CBDE43F}"/>
                </a:ext>
              </a:extLst>
            </p:cNvPr>
            <p:cNvGrpSpPr/>
            <p:nvPr/>
          </p:nvGrpSpPr>
          <p:grpSpPr>
            <a:xfrm>
              <a:off x="556593" y="3291881"/>
              <a:ext cx="2455738" cy="1710747"/>
              <a:chOff x="556593" y="3291881"/>
              <a:chExt cx="2455738" cy="171074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E371875-BD42-DE4D-8AD8-65B0970B7E18}"/>
                  </a:ext>
                </a:extLst>
              </p:cNvPr>
              <p:cNvSpPr/>
              <p:nvPr/>
            </p:nvSpPr>
            <p:spPr>
              <a:xfrm>
                <a:off x="566419" y="4691732"/>
                <a:ext cx="2331720" cy="31089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19EEFC36-043B-C341-80F3-0D806AB69204}"/>
                  </a:ext>
                </a:extLst>
              </p:cNvPr>
              <p:cNvSpPr/>
              <p:nvPr/>
            </p:nvSpPr>
            <p:spPr>
              <a:xfrm>
                <a:off x="556593" y="3301820"/>
                <a:ext cx="2331720" cy="31089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04FE98FA-E76C-6F4E-9C70-3C5AC6A164EE}"/>
                  </a:ext>
                </a:extLst>
              </p:cNvPr>
              <p:cNvSpPr txBox="1"/>
              <p:nvPr/>
            </p:nvSpPr>
            <p:spPr>
              <a:xfrm>
                <a:off x="607887" y="3291881"/>
                <a:ext cx="2404444" cy="1708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mr-IN" sz="1400" b="1" i="1" dirty="0" err="1">
                    <a:latin typeface="Arial" panose="020B0604020202020204" pitchFamily="34" charset="0"/>
                  </a:rPr>
                  <a:t>assume</a:t>
                </a:r>
                <a:r>
                  <a:rPr lang="mr-IN" sz="1400" dirty="0">
                    <a:latin typeface="Arial" panose="020B0604020202020204" pitchFamily="34" charset="0"/>
                  </a:rPr>
                  <a:t> </a:t>
                </a:r>
                <a:r>
                  <a:rPr lang="mr-IN" sz="1400" dirty="0">
                    <a:latin typeface="Arial" panose="020B0604020202020204" pitchFamily="34" charset="0"/>
                    <a:cs typeface="+mj-cs"/>
                  </a:rPr>
                  <a:t>(</a:t>
                </a:r>
                <a:r>
                  <a:rPr lang="en-US" sz="1400" dirty="0">
                    <a:latin typeface="Arial" panose="020B0604020202020204" pitchFamily="34" charset="0"/>
                    <a:ea typeface="Courier" charset="0"/>
                    <a:cs typeface="+mj-cs"/>
                  </a:rPr>
                  <a:t>x == 1 /\ y == 1</a:t>
                </a:r>
                <a:r>
                  <a:rPr lang="mr-IN" sz="1400" dirty="0">
                    <a:latin typeface="Arial" panose="020B0604020202020204" pitchFamily="34" charset="0"/>
                    <a:cs typeface="+mj-cs"/>
                  </a:rPr>
                  <a:t>)</a:t>
                </a:r>
                <a:endParaRPr lang="en-US" sz="1400" dirty="0">
                  <a:latin typeface="Arial" panose="020B0604020202020204" pitchFamily="34" charset="0"/>
                  <a:cs typeface="+mj-cs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1400" b="1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while</a:t>
                </a:r>
                <a:r>
                  <a:rPr lang="en-US" sz="1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(y &lt; 1000) {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   x = x + y;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400" dirty="0">
                    <a:latin typeface="Arial" panose="020B0604020202020204" pitchFamily="34" charset="0"/>
                    <a:ea typeface="Arial" charset="0"/>
                    <a:cs typeface="+mj-cs"/>
                  </a:rPr>
                  <a:t>    y = y + 1;</a:t>
                </a:r>
                <a:r>
                  <a:rPr lang="mr-IN" sz="1400" dirty="0">
                    <a:latin typeface="Arial" panose="020B0604020202020204" pitchFamily="34" charset="0"/>
                    <a:ea typeface="Arial" charset="0"/>
                    <a:cs typeface="+mj-cs"/>
                  </a:rPr>
                  <a:t/>
                </a:r>
                <a:br>
                  <a:rPr lang="mr-IN" sz="1400" dirty="0">
                    <a:latin typeface="Arial" panose="020B0604020202020204" pitchFamily="34" charset="0"/>
                    <a:ea typeface="Arial" charset="0"/>
                    <a:cs typeface="+mj-cs"/>
                  </a:rPr>
                </a:br>
                <a:r>
                  <a:rPr lang="mr-IN" sz="1400" dirty="0">
                    <a:latin typeface="Arial" panose="020B0604020202020204" pitchFamily="34" charset="0"/>
                    <a:ea typeface="Arial" charset="0"/>
                    <a:cs typeface="+mj-cs"/>
                  </a:rPr>
                  <a:t>}</a:t>
                </a:r>
                <a:r>
                  <a:rPr lang="en-US" sz="1400" dirty="0">
                    <a:latin typeface="Arial" panose="020B0604020202020204" pitchFamily="34" charset="0"/>
                    <a:ea typeface="Arial" charset="0"/>
                    <a:cs typeface="+mj-cs"/>
                  </a:rPr>
                  <a:t/>
                </a:r>
                <a:br>
                  <a:rPr lang="en-US" sz="1400" dirty="0">
                    <a:latin typeface="Arial" panose="020B0604020202020204" pitchFamily="34" charset="0"/>
                    <a:ea typeface="Arial" charset="0"/>
                    <a:cs typeface="+mj-cs"/>
                  </a:rPr>
                </a:br>
                <a:r>
                  <a:rPr lang="en-US" sz="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mr-IN" sz="1400" b="1" i="1" dirty="0" err="1">
                    <a:latin typeface="Arial" panose="020B0604020202020204" pitchFamily="34" charset="0"/>
                  </a:rPr>
                  <a:t>assert</a:t>
                </a:r>
                <a:r>
                  <a:rPr lang="mr-IN" sz="1400" dirty="0">
                    <a:latin typeface="Arial" panose="020B0604020202020204" pitchFamily="34" charset="0"/>
                  </a:rPr>
                  <a:t> (</a:t>
                </a:r>
                <a:r>
                  <a:rPr lang="en-US" sz="1400" dirty="0">
                    <a:latin typeface="Arial" panose="020B0604020202020204" pitchFamily="34" charset="0"/>
                  </a:rPr>
                  <a:t>x &gt;= 1600)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9" name="Notched Right Arrow 48">
              <a:extLst>
                <a:ext uri="{FF2B5EF4-FFF2-40B4-BE49-F238E27FC236}">
                  <a16:creationId xmlns:a16="http://schemas.microsoft.com/office/drawing/2014/main" xmlns="" id="{8B605DB8-909B-944D-9F2F-AEE076300AE9}"/>
                </a:ext>
              </a:extLst>
            </p:cNvPr>
            <p:cNvSpPr/>
            <p:nvPr/>
          </p:nvSpPr>
          <p:spPr>
            <a:xfrm>
              <a:off x="2719772" y="3817558"/>
              <a:ext cx="698711" cy="48463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51D17F2-0A91-864F-AC0B-719A7467E44F}"/>
              </a:ext>
            </a:extLst>
          </p:cNvPr>
          <p:cNvGrpSpPr/>
          <p:nvPr/>
        </p:nvGrpSpPr>
        <p:grpSpPr>
          <a:xfrm>
            <a:off x="8049638" y="3652940"/>
            <a:ext cx="1869734" cy="923331"/>
            <a:chOff x="8049638" y="3652940"/>
            <a:chExt cx="1869734" cy="92333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CAD066D6-A017-1E43-B287-3A977A313D39}"/>
                </a:ext>
              </a:extLst>
            </p:cNvPr>
            <p:cNvSpPr/>
            <p:nvPr/>
          </p:nvSpPr>
          <p:spPr>
            <a:xfrm>
              <a:off x="8049638" y="3652940"/>
              <a:ext cx="1869734" cy="92333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9FCE96D-1169-2546-B921-5BDD4D6F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057" t="-9991" r="68299" b="-3095"/>
            <a:stretch/>
          </p:blipFill>
          <p:spPr>
            <a:xfrm>
              <a:off x="8464666" y="3740390"/>
              <a:ext cx="849811" cy="52354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5CA4C7AD-F3DB-B540-B3F6-9B40F3677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009" t="22628" r="-2161" b="29874"/>
            <a:stretch/>
          </p:blipFill>
          <p:spPr>
            <a:xfrm>
              <a:off x="8105999" y="4266358"/>
              <a:ext cx="1802306" cy="218201"/>
            </a:xfrm>
            <a:prstGeom prst="rect">
              <a:avLst/>
            </a:prstGeom>
          </p:spPr>
        </p:pic>
      </p:grpSp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7915BB7D-0EC1-C146-ACC7-FE9D05EF9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87" y="4541381"/>
            <a:ext cx="1066963" cy="10669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CBC90B1-71B3-F84A-956C-700128EEE09F}"/>
              </a:ext>
            </a:extLst>
          </p:cNvPr>
          <p:cNvGrpSpPr/>
          <p:nvPr/>
        </p:nvGrpSpPr>
        <p:grpSpPr>
          <a:xfrm>
            <a:off x="5293833" y="2039992"/>
            <a:ext cx="3327563" cy="1467590"/>
            <a:chOff x="5293833" y="2039992"/>
            <a:chExt cx="3327563" cy="1467590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82639A6D-0C9B-C54C-95C4-837D5C47F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13" t="4740" r="8214" b="4254"/>
            <a:stretch/>
          </p:blipFill>
          <p:spPr>
            <a:xfrm>
              <a:off x="6304325" y="2039992"/>
              <a:ext cx="1377489" cy="1298714"/>
            </a:xfrm>
            <a:prstGeom prst="rect">
              <a:avLst/>
            </a:prstGeom>
          </p:spPr>
        </p:pic>
        <p:cxnSp>
          <p:nvCxnSpPr>
            <p:cNvPr id="173" name="Curved Connector 172">
              <a:extLst>
                <a:ext uri="{FF2B5EF4-FFF2-40B4-BE49-F238E27FC236}">
                  <a16:creationId xmlns:a16="http://schemas.microsoft.com/office/drawing/2014/main" xmlns="" id="{92524571-53A7-C345-937E-EA6954A098E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291573" y="2595442"/>
              <a:ext cx="914400" cy="909879"/>
            </a:xfrm>
            <a:prstGeom prst="curvedConnector2">
              <a:avLst/>
            </a:prstGeom>
            <a:ln w="1016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urved Connector 176">
              <a:extLst>
                <a:ext uri="{FF2B5EF4-FFF2-40B4-BE49-F238E27FC236}">
                  <a16:creationId xmlns:a16="http://schemas.microsoft.com/office/drawing/2014/main" xmlns="" id="{6435C4E6-D999-A14D-96AD-6092360F0AE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706996" y="2569633"/>
              <a:ext cx="914400" cy="909879"/>
            </a:xfrm>
            <a:prstGeom prst="curvedConnector2">
              <a:avLst/>
            </a:prstGeom>
            <a:ln w="1016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A428690-DB87-0E4E-9A41-5F638A5551A4}"/>
              </a:ext>
            </a:extLst>
          </p:cNvPr>
          <p:cNvGrpSpPr/>
          <p:nvPr/>
        </p:nvGrpSpPr>
        <p:grpSpPr>
          <a:xfrm>
            <a:off x="5371361" y="4749023"/>
            <a:ext cx="3244475" cy="1541799"/>
            <a:chOff x="5371361" y="4749023"/>
            <a:chExt cx="3244475" cy="1541799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B3BB04FD-DA2B-8346-9236-9F31D03022C3}"/>
                </a:ext>
              </a:extLst>
            </p:cNvPr>
            <p:cNvSpPr txBox="1"/>
            <p:nvPr/>
          </p:nvSpPr>
          <p:spPr>
            <a:xfrm>
              <a:off x="6285478" y="5644491"/>
              <a:ext cx="14553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halkduster" panose="03050602040202020205" pitchFamily="66" charset="77"/>
                </a:rPr>
                <a:t>Counter-</a:t>
              </a:r>
            </a:p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halkduster" panose="03050602040202020205" pitchFamily="66" charset="77"/>
                </a:rPr>
                <a:t>Examples</a:t>
              </a:r>
            </a:p>
          </p:txBody>
        </p:sp>
        <p:cxnSp>
          <p:nvCxnSpPr>
            <p:cNvPr id="176" name="Curved Connector 175">
              <a:extLst>
                <a:ext uri="{FF2B5EF4-FFF2-40B4-BE49-F238E27FC236}">
                  <a16:creationId xmlns:a16="http://schemas.microsoft.com/office/drawing/2014/main" xmlns="" id="{94EB6BC9-DC14-EE4D-A5F0-03E929DA4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1361" y="4749023"/>
              <a:ext cx="914400" cy="909879"/>
            </a:xfrm>
            <a:prstGeom prst="curvedConnector2">
              <a:avLst/>
            </a:prstGeom>
            <a:ln w="1016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>
              <a:extLst>
                <a:ext uri="{FF2B5EF4-FFF2-40B4-BE49-F238E27FC236}">
                  <a16:creationId xmlns:a16="http://schemas.microsoft.com/office/drawing/2014/main" xmlns="" id="{02D9926D-6A3A-6A46-9726-857B0A00C1B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7703697" y="4759340"/>
              <a:ext cx="914400" cy="909879"/>
            </a:xfrm>
            <a:prstGeom prst="curvedConnector2">
              <a:avLst/>
            </a:prstGeom>
            <a:ln w="1016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7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1A369F-8E98-474E-98EE-1CA0CBE5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Approach: Deep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61E61C-1E46-E042-B718-E7B6527B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Step 1</a:t>
            </a:r>
            <a:r>
              <a:rPr lang="en-US" dirty="0"/>
              <a:t>: Encode program as a graph that captures its rich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1DD928-B234-1C48-95FE-698993218B1F}"/>
              </a:ext>
            </a:extLst>
          </p:cNvPr>
          <p:cNvSpPr txBox="1"/>
          <p:nvPr/>
        </p:nvSpPr>
        <p:spPr>
          <a:xfrm>
            <a:off x="1742815" y="3423990"/>
            <a:ext cx="182056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mr-IN" sz="1600" dirty="0" err="1">
                <a:solidFill>
                  <a:schemeClr val="accent1"/>
                </a:solidFill>
                <a:latin typeface="Arial" charset="0"/>
                <a:ea typeface="Arial" charset="0"/>
                <a:cs typeface="+mj-cs"/>
              </a:rPr>
              <a:t>while</a:t>
            </a:r>
            <a:r>
              <a:rPr lang="en-US" sz="1600" dirty="0">
                <a:latin typeface="Arial" charset="0"/>
                <a:ea typeface="Arial" charset="0"/>
                <a:cs typeface="+mj-cs"/>
              </a:rPr>
              <a:t> </a:t>
            </a:r>
            <a:r>
              <a:rPr lang="mr-IN" sz="1600" dirty="0">
                <a:latin typeface="Arial" charset="0"/>
                <a:ea typeface="Arial" charset="0"/>
                <a:cs typeface="+mj-cs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+mj-cs"/>
              </a:rPr>
              <a:t>y &lt; </a:t>
            </a:r>
            <a:r>
              <a:rPr lang="en-US" sz="1600" dirty="0">
                <a:solidFill>
                  <a:schemeClr val="accent2"/>
                </a:solidFill>
                <a:latin typeface="Arial" charset="0"/>
                <a:ea typeface="Arial" charset="0"/>
                <a:cs typeface="+mj-cs"/>
              </a:rPr>
              <a:t>1000</a:t>
            </a:r>
            <a:r>
              <a:rPr lang="mr-IN" sz="1600" dirty="0">
                <a:latin typeface="Arial" charset="0"/>
                <a:ea typeface="Arial" charset="0"/>
                <a:cs typeface="+mj-cs"/>
              </a:rPr>
              <a:t>) {</a:t>
            </a:r>
            <a:br>
              <a:rPr lang="mr-IN" sz="1600" dirty="0">
                <a:latin typeface="Arial" charset="0"/>
                <a:ea typeface="Arial" charset="0"/>
                <a:cs typeface="+mj-cs"/>
              </a:rPr>
            </a:br>
            <a:r>
              <a:rPr lang="mr-IN" sz="1600" dirty="0">
                <a:latin typeface="Arial" charset="0"/>
                <a:ea typeface="Arial" charset="0"/>
                <a:cs typeface="+mj-cs"/>
              </a:rPr>
              <a:t> </a:t>
            </a:r>
            <a:r>
              <a:rPr lang="en-US" sz="1600" dirty="0">
                <a:latin typeface="Arial" charset="0"/>
                <a:ea typeface="Arial" charset="0"/>
                <a:cs typeface="+mj-cs"/>
              </a:rPr>
              <a:t>  </a:t>
            </a:r>
            <a:r>
              <a:rPr lang="mr-IN" sz="1600" dirty="0">
                <a:latin typeface="Arial" charset="0"/>
                <a:ea typeface="Arial" charset="0"/>
                <a:cs typeface="+mj-cs"/>
              </a:rPr>
              <a:t> </a:t>
            </a:r>
            <a:r>
              <a:rPr lang="en-US" sz="1600" dirty="0">
                <a:latin typeface="Arial" charset="0"/>
                <a:ea typeface="Arial" charset="0"/>
                <a:cs typeface="+mj-cs"/>
              </a:rPr>
              <a:t>x </a:t>
            </a:r>
            <a:r>
              <a:rPr lang="mr-IN" sz="1600" dirty="0">
                <a:latin typeface="Arial" charset="0"/>
                <a:ea typeface="Arial" charset="0"/>
                <a:cs typeface="+mj-cs"/>
              </a:rPr>
              <a:t>=</a:t>
            </a:r>
            <a:r>
              <a:rPr lang="en-US" sz="1600" dirty="0">
                <a:latin typeface="Arial" charset="0"/>
                <a:ea typeface="Arial" charset="0"/>
                <a:cs typeface="+mj-cs"/>
              </a:rPr>
              <a:t> x + y;</a:t>
            </a:r>
            <a:br>
              <a:rPr lang="en-US" sz="1600" dirty="0">
                <a:latin typeface="Arial" charset="0"/>
                <a:ea typeface="Arial" charset="0"/>
                <a:cs typeface="+mj-cs"/>
              </a:rPr>
            </a:br>
            <a:r>
              <a:rPr lang="en-US" sz="1600" dirty="0">
                <a:latin typeface="Arial" charset="0"/>
                <a:ea typeface="Arial" charset="0"/>
                <a:cs typeface="+mj-cs"/>
              </a:rPr>
              <a:t>     y = y + </a:t>
            </a:r>
            <a:r>
              <a:rPr lang="en-US" sz="1600" dirty="0">
                <a:solidFill>
                  <a:schemeClr val="accent2"/>
                </a:solidFill>
                <a:latin typeface="Arial" charset="0"/>
                <a:ea typeface="Arial" charset="0"/>
                <a:cs typeface="+mj-cs"/>
              </a:rPr>
              <a:t>1</a:t>
            </a:r>
            <a:r>
              <a:rPr lang="en-US" sz="1600" dirty="0">
                <a:latin typeface="Arial" charset="0"/>
                <a:ea typeface="Arial" charset="0"/>
                <a:cs typeface="+mj-cs"/>
              </a:rPr>
              <a:t>;</a:t>
            </a:r>
            <a:r>
              <a:rPr lang="mr-IN" sz="1600" dirty="0">
                <a:latin typeface="Arial" charset="0"/>
                <a:ea typeface="Arial" charset="0"/>
                <a:cs typeface="+mj-cs"/>
              </a:rPr>
              <a:t/>
            </a:r>
            <a:br>
              <a:rPr lang="mr-IN" sz="1600" dirty="0">
                <a:latin typeface="Arial" charset="0"/>
                <a:ea typeface="Arial" charset="0"/>
                <a:cs typeface="+mj-cs"/>
              </a:rPr>
            </a:br>
            <a:r>
              <a:rPr lang="mr-IN" sz="1600" dirty="0">
                <a:latin typeface="Arial" charset="0"/>
                <a:ea typeface="Arial" charset="0"/>
                <a:cs typeface="+mj-cs"/>
              </a:rPr>
              <a:t>}</a:t>
            </a:r>
            <a:endParaRPr lang="en-US" sz="1600" b="1" i="1" dirty="0"/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xmlns="" id="{B70D0844-BDAD-2643-B46B-8B3030BAF241}"/>
              </a:ext>
            </a:extLst>
          </p:cNvPr>
          <p:cNvSpPr/>
          <p:nvPr/>
        </p:nvSpPr>
        <p:spPr>
          <a:xfrm>
            <a:off x="4056866" y="3649094"/>
            <a:ext cx="69871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28350A-6DC7-4641-845B-7914AE728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068" y="2889096"/>
            <a:ext cx="5040796" cy="2147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C4EC3F-00C8-CA47-BAEA-3112CE06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068" y="5663734"/>
            <a:ext cx="4723446" cy="51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9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28350A-6DC7-4641-845B-7914AE728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4" y="3530042"/>
            <a:ext cx="3935126" cy="1676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6D46B4-75A8-B546-9897-60040A6F8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328"/>
          <a:stretch/>
        </p:blipFill>
        <p:spPr>
          <a:xfrm>
            <a:off x="4484380" y="2803469"/>
            <a:ext cx="5176456" cy="3508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1A369F-8E98-474E-98EE-1CA0CBE5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Approach: Deep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61E61C-1E46-E042-B718-E7B6527B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Step 2</a:t>
            </a:r>
            <a:r>
              <a:rPr lang="en-US" dirty="0"/>
              <a:t>: Convert the graph to a vector representation using a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graph neural network</a:t>
            </a: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xmlns="" id="{B70D0844-BDAD-2643-B46B-8B3030BAF241}"/>
              </a:ext>
            </a:extLst>
          </p:cNvPr>
          <p:cNvSpPr/>
          <p:nvPr/>
        </p:nvSpPr>
        <p:spPr>
          <a:xfrm>
            <a:off x="4267200" y="4531180"/>
            <a:ext cx="1020417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xmlns="" id="{630F27B3-6FC7-6E45-B943-117A20AFEE8C}"/>
              </a:ext>
            </a:extLst>
          </p:cNvPr>
          <p:cNvSpPr/>
          <p:nvPr/>
        </p:nvSpPr>
        <p:spPr>
          <a:xfrm>
            <a:off x="9130747" y="4461005"/>
            <a:ext cx="93025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2F12C5-A0CE-C649-9512-9720CACFC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003" y="3036579"/>
            <a:ext cx="1593517" cy="2754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E23A84-25FB-F24E-83A4-268826D4B732}"/>
              </a:ext>
            </a:extLst>
          </p:cNvPr>
          <p:cNvSpPr/>
          <p:nvPr/>
        </p:nvSpPr>
        <p:spPr>
          <a:xfrm>
            <a:off x="7324731" y="2803468"/>
            <a:ext cx="2336105" cy="415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1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A1967A86-1425-9B4B-B055-D547093C8A3D}"/>
              </a:ext>
            </a:extLst>
          </p:cNvPr>
          <p:cNvSpPr/>
          <p:nvPr/>
        </p:nvSpPr>
        <p:spPr>
          <a:xfrm>
            <a:off x="8178901" y="1239688"/>
            <a:ext cx="3702326" cy="4229422"/>
          </a:xfrm>
          <a:prstGeom prst="roundRect">
            <a:avLst>
              <a:gd name="adj" fmla="val 811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311185A4-2E95-A743-B7C7-55AA20CA5A3D}"/>
              </a:ext>
            </a:extLst>
          </p:cNvPr>
          <p:cNvSpPr/>
          <p:nvPr/>
        </p:nvSpPr>
        <p:spPr>
          <a:xfrm>
            <a:off x="5868617" y="1242344"/>
            <a:ext cx="2098635" cy="4237184"/>
          </a:xfrm>
          <a:prstGeom prst="roundRect">
            <a:avLst>
              <a:gd name="adj" fmla="val 811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D948F326-1E55-F147-B958-9BF31B41DC53}"/>
              </a:ext>
            </a:extLst>
          </p:cNvPr>
          <p:cNvSpPr/>
          <p:nvPr/>
        </p:nvSpPr>
        <p:spPr>
          <a:xfrm>
            <a:off x="360608" y="1242344"/>
            <a:ext cx="5322118" cy="4237183"/>
          </a:xfrm>
          <a:prstGeom prst="roundRect">
            <a:avLst>
              <a:gd name="adj" fmla="val 811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A7899D-1559-0345-848C-B3A8383E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05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Acknowledgments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54BFD4-EF40-A14F-B822-FCE1725D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1" r="9215"/>
          <a:stretch/>
        </p:blipFill>
        <p:spPr>
          <a:xfrm>
            <a:off x="750840" y="1548679"/>
            <a:ext cx="1168862" cy="1188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13AB4E-0934-2A41-9DE3-AD4785831DFF}"/>
              </a:ext>
            </a:extLst>
          </p:cNvPr>
          <p:cNvSpPr txBox="1"/>
          <p:nvPr/>
        </p:nvSpPr>
        <p:spPr>
          <a:xfrm>
            <a:off x="711029" y="2743687"/>
            <a:ext cx="12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Halley Young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20C892-A9EA-9140-8848-97068B99D232}"/>
              </a:ext>
            </a:extLst>
          </p:cNvPr>
          <p:cNvSpPr txBox="1"/>
          <p:nvPr/>
        </p:nvSpPr>
        <p:spPr>
          <a:xfrm>
            <a:off x="2278894" y="3213100"/>
            <a:ext cx="14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PhD Students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1D3EDE-EFBB-474B-B604-89AF082DF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5" t="3952" r="17064" b="43523"/>
          <a:stretch/>
        </p:blipFill>
        <p:spPr>
          <a:xfrm>
            <a:off x="6338114" y="1561504"/>
            <a:ext cx="1167356" cy="1146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12519C-FA76-3C46-892F-459BB3149A44}"/>
              </a:ext>
            </a:extLst>
          </p:cNvPr>
          <p:cNvSpPr txBox="1"/>
          <p:nvPr/>
        </p:nvSpPr>
        <p:spPr>
          <a:xfrm>
            <a:off x="6267225" y="2683099"/>
            <a:ext cx="1350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Mukund</a:t>
            </a:r>
            <a:br>
              <a:rPr lang="en-US" sz="1600" dirty="0"/>
            </a:br>
            <a:r>
              <a:rPr lang="en-US" sz="1600" dirty="0" err="1"/>
              <a:t>Raghothaman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2FD4F4-79F7-1B44-82AA-AEA18446FFCC}"/>
              </a:ext>
            </a:extLst>
          </p:cNvPr>
          <p:cNvSpPr/>
          <p:nvPr/>
        </p:nvSpPr>
        <p:spPr>
          <a:xfrm>
            <a:off x="6448284" y="3277094"/>
            <a:ext cx="1028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Postdocs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1CB378-3D96-CB43-866C-E0DC0F0D8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327"/>
          <a:stretch/>
        </p:blipFill>
        <p:spPr>
          <a:xfrm>
            <a:off x="10320041" y="3766532"/>
            <a:ext cx="1042799" cy="11457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B44337-E86E-2B42-904E-0971E7BBAB49}"/>
              </a:ext>
            </a:extLst>
          </p:cNvPr>
          <p:cNvSpPr txBox="1"/>
          <p:nvPr/>
        </p:nvSpPr>
        <p:spPr>
          <a:xfrm>
            <a:off x="10400998" y="4871936"/>
            <a:ext cx="898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Le Song</a:t>
            </a:r>
            <a:br>
              <a:rPr lang="en-US" sz="1600" dirty="0"/>
            </a:br>
            <a:r>
              <a:rPr lang="en-US" sz="1600" dirty="0"/>
              <a:t>(Faculty)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DEA6CA-7B7D-B843-9BCE-A9F785E08641}"/>
              </a:ext>
            </a:extLst>
          </p:cNvPr>
          <p:cNvSpPr txBox="1"/>
          <p:nvPr/>
        </p:nvSpPr>
        <p:spPr>
          <a:xfrm>
            <a:off x="10112005" y="2726507"/>
            <a:ext cx="1351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Hanjun</a:t>
            </a:r>
            <a:r>
              <a:rPr lang="en-US" sz="1600" dirty="0"/>
              <a:t> Dai</a:t>
            </a:r>
            <a:br>
              <a:rPr lang="en-US" sz="1600" dirty="0"/>
            </a:br>
            <a:r>
              <a:rPr lang="en-US" sz="1600" dirty="0"/>
              <a:t>(PhD Student)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40BB7A-1ABC-3B48-9C51-579899BF8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503" y="1573371"/>
            <a:ext cx="1150337" cy="11503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3D5531-F977-064B-8E24-A3300B0EC3F8}"/>
              </a:ext>
            </a:extLst>
          </p:cNvPr>
          <p:cNvSpPr txBox="1"/>
          <p:nvPr/>
        </p:nvSpPr>
        <p:spPr>
          <a:xfrm>
            <a:off x="8491490" y="4855759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Osbert </a:t>
            </a:r>
            <a:r>
              <a:rPr lang="en-US" sz="1600" dirty="0" err="1"/>
              <a:t>Bastani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(Faculty)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1C37FCD-D4B6-D949-9F8E-25402BB2BE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827"/>
          <a:stretch/>
        </p:blipFill>
        <p:spPr>
          <a:xfrm>
            <a:off x="8626629" y="3753653"/>
            <a:ext cx="1168863" cy="1155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79680D-B6C9-104C-A542-7B0E6DEB90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286"/>
          <a:stretch/>
        </p:blipFill>
        <p:spPr>
          <a:xfrm>
            <a:off x="6399062" y="3730312"/>
            <a:ext cx="1094533" cy="11748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6853E9B-EAE7-0444-AB0B-5BDEC7B9F978}"/>
              </a:ext>
            </a:extLst>
          </p:cNvPr>
          <p:cNvSpPr txBox="1"/>
          <p:nvPr/>
        </p:nvSpPr>
        <p:spPr>
          <a:xfrm>
            <a:off x="6582308" y="4866082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Kihong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Heo</a:t>
            </a:r>
            <a:endParaRPr lang="en-US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D02CD2-A3F2-1D46-92B6-B4FE62708B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03" y="3715801"/>
            <a:ext cx="1155193" cy="1155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AA3B77E-1D06-BF42-994E-2B0E6F113F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45" t="7854" r="38605" b="51336"/>
          <a:stretch/>
        </p:blipFill>
        <p:spPr>
          <a:xfrm>
            <a:off x="2504411" y="3725466"/>
            <a:ext cx="997197" cy="1140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D9925B5-7902-7842-B1F8-68FB01D3A8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821" r="17931" b="20819"/>
          <a:stretch/>
        </p:blipFill>
        <p:spPr>
          <a:xfrm>
            <a:off x="4186267" y="3732834"/>
            <a:ext cx="1026335" cy="11405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DDB77F-8EEB-AD40-BC57-FBB029F45F5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1" b="-1532"/>
          <a:stretch/>
        </p:blipFill>
        <p:spPr>
          <a:xfrm>
            <a:off x="4236127" y="1549943"/>
            <a:ext cx="976356" cy="11954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9F4589-F613-8049-BFD4-947A1E045D98}"/>
              </a:ext>
            </a:extLst>
          </p:cNvPr>
          <p:cNvSpPr txBox="1"/>
          <p:nvPr/>
        </p:nvSpPr>
        <p:spPr>
          <a:xfrm>
            <a:off x="3948451" y="2747045"/>
            <a:ext cx="155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Sulekha</a:t>
            </a:r>
            <a:r>
              <a:rPr lang="en-US" sz="1600" dirty="0"/>
              <a:t> Kulkarni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A041F58-F2D0-A342-B648-DC3CA313F5A1}"/>
              </a:ext>
            </a:extLst>
          </p:cNvPr>
          <p:cNvSpPr txBox="1"/>
          <p:nvPr/>
        </p:nvSpPr>
        <p:spPr>
          <a:xfrm>
            <a:off x="636732" y="4848474"/>
            <a:ext cx="1339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Pardis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Pashakhanloo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B032CCB-DA05-B748-9A24-C51673B5BA17}"/>
              </a:ext>
            </a:extLst>
          </p:cNvPr>
          <p:cNvSpPr txBox="1"/>
          <p:nvPr/>
        </p:nvSpPr>
        <p:spPr>
          <a:xfrm>
            <a:off x="2450160" y="4885948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err="1"/>
              <a:t>Jiani</a:t>
            </a:r>
            <a:r>
              <a:rPr lang="en-US" sz="1600" dirty="0"/>
              <a:t> Huang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FDDF37-3164-4B4E-9B1F-A13F68D3BC79}"/>
              </a:ext>
            </a:extLst>
          </p:cNvPr>
          <p:cNvSpPr txBox="1"/>
          <p:nvPr/>
        </p:nvSpPr>
        <p:spPr>
          <a:xfrm>
            <a:off x="4218752" y="4848057"/>
            <a:ext cx="940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Elizabeth</a:t>
            </a:r>
            <a:br>
              <a:rPr lang="en-US" sz="1600" dirty="0"/>
            </a:br>
            <a:r>
              <a:rPr lang="en-US" sz="1600" dirty="0" err="1"/>
              <a:t>Dinella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AAEC855-E13B-8B42-B613-5FD975E81E1E}"/>
              </a:ext>
            </a:extLst>
          </p:cNvPr>
          <p:cNvSpPr txBox="1"/>
          <p:nvPr/>
        </p:nvSpPr>
        <p:spPr>
          <a:xfrm>
            <a:off x="8504585" y="2726508"/>
            <a:ext cx="1351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Yuan Yang</a:t>
            </a:r>
            <a:br>
              <a:rPr lang="en-US" sz="1600" dirty="0" smtClean="0"/>
            </a:br>
            <a:r>
              <a:rPr lang="en-US" sz="1600" dirty="0" smtClean="0"/>
              <a:t>(PhD Student)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95DBE6-4E20-4849-A238-89EC6491D42C}"/>
              </a:ext>
            </a:extLst>
          </p:cNvPr>
          <p:cNvSpPr txBox="1"/>
          <p:nvPr/>
        </p:nvSpPr>
        <p:spPr>
          <a:xfrm>
            <a:off x="9273959" y="3285634"/>
            <a:ext cx="146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Collaborators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68E9071-9811-9447-8C24-F1A87F2560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240" t="15287" r="14968" b="13174"/>
          <a:stretch/>
        </p:blipFill>
        <p:spPr>
          <a:xfrm>
            <a:off x="2495345" y="1556394"/>
            <a:ext cx="1104779" cy="11889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114FA72-E514-D144-B58D-B7F2D864C338}"/>
              </a:ext>
            </a:extLst>
          </p:cNvPr>
          <p:cNvSpPr txBox="1"/>
          <p:nvPr/>
        </p:nvSpPr>
        <p:spPr>
          <a:xfrm>
            <a:off x="2657532" y="2747045"/>
            <a:ext cx="780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Xujie</a:t>
            </a:r>
            <a:r>
              <a:rPr lang="en-US" sz="1600" dirty="0"/>
              <a:t> Si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136BF94-7F89-5045-9FF0-769661C4AC53}"/>
              </a:ext>
            </a:extLst>
          </p:cNvPr>
          <p:cNvSpPr txBox="1"/>
          <p:nvPr/>
        </p:nvSpPr>
        <p:spPr>
          <a:xfrm>
            <a:off x="577799" y="5688126"/>
            <a:ext cx="1093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Undergraduate Students:</a:t>
            </a:r>
            <a:r>
              <a:rPr lang="en-US" dirty="0"/>
              <a:t> Gianluca Gross, Trevor Huang, Bradley Jackson, Jessica Landon, Will Lowe, Tessa Bloomer,</a:t>
            </a:r>
            <a:br>
              <a:rPr lang="en-US" dirty="0"/>
            </a:br>
            <a:r>
              <a:rPr lang="en-US" dirty="0" err="1"/>
              <a:t>Jina</a:t>
            </a:r>
            <a:r>
              <a:rPr lang="en-US" dirty="0"/>
              <a:t> Lo, Tiffany Tsang, </a:t>
            </a:r>
            <a:r>
              <a:rPr lang="en-US" dirty="0" err="1"/>
              <a:t>Yuewei</a:t>
            </a:r>
            <a:r>
              <a:rPr lang="en-US" dirty="0"/>
              <a:t> Yuan, </a:t>
            </a:r>
            <a:r>
              <a:rPr lang="en-US" dirty="0" err="1"/>
              <a:t>Saron</a:t>
            </a:r>
            <a:r>
              <a:rPr lang="en-US" dirty="0"/>
              <a:t> </a:t>
            </a:r>
            <a:r>
              <a:rPr lang="en-US" dirty="0" err="1"/>
              <a:t>Mosazghi</a:t>
            </a:r>
            <a:r>
              <a:rPr lang="en-US" dirty="0"/>
              <a:t>, Ana </a:t>
            </a:r>
            <a:r>
              <a:rPr lang="en-US" dirty="0" err="1"/>
              <a:t>Machaidze</a:t>
            </a:r>
            <a:r>
              <a:rPr lang="en-US" dirty="0"/>
              <a:t>.             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High-School Student:</a:t>
            </a:r>
            <a:r>
              <a:rPr lang="en-US" dirty="0"/>
              <a:t> </a:t>
            </a:r>
            <a:r>
              <a:rPr lang="en-US" dirty="0" err="1"/>
              <a:t>Neelay</a:t>
            </a:r>
            <a:r>
              <a:rPr lang="en-US" dirty="0"/>
              <a:t> </a:t>
            </a:r>
            <a:r>
              <a:rPr lang="en-US" dirty="0" err="1"/>
              <a:t>Velingker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/>
          <a:srcRect l="50996" t="-1" r="14520" b="45575"/>
          <a:stretch/>
        </p:blipFill>
        <p:spPr>
          <a:xfrm>
            <a:off x="8626629" y="1572455"/>
            <a:ext cx="1121159" cy="11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94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C0C43-6E12-6D43-ADB7-39BF6758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Approach: Deep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C0F79-4C7C-0C47-B103-9DEBCAC3C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Step 3</a:t>
            </a:r>
            <a:r>
              <a:rPr lang="en-US" dirty="0"/>
              <a:t>: Model loop invariant generation as </a:t>
            </a:r>
            <a:r>
              <a:rPr lang="en-US" dirty="0">
                <a:solidFill>
                  <a:srgbClr val="0070C0"/>
                </a:solidFill>
              </a:rPr>
              <a:t>multi-step decision making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B7FF04-FE66-B647-9AA4-AEE606AF7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6535"/>
            <a:ext cx="10673443" cy="35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6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AA7F9-BF79-FC42-BAA8-44AF0B52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Comparison to State-of-the-Art Approaches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95674EB4-DFE0-D445-A665-5E38F211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0" y="1899969"/>
            <a:ext cx="4118064" cy="3058061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xmlns="" id="{606E093A-B1F4-FC43-9EDE-BACF8CCA0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88" y="1899969"/>
            <a:ext cx="4146205" cy="3058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5E87DA-E6AF-0D43-B2F9-C02D0497851E}"/>
              </a:ext>
            </a:extLst>
          </p:cNvPr>
          <p:cNvSpPr txBox="1"/>
          <p:nvPr/>
        </p:nvSpPr>
        <p:spPr>
          <a:xfrm>
            <a:off x="2509066" y="5191845"/>
            <a:ext cx="21039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Verification Cost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5D82D9-4A7A-5348-A388-6B95152DE4BA}"/>
              </a:ext>
            </a:extLst>
          </p:cNvPr>
          <p:cNvSpPr txBox="1"/>
          <p:nvPr/>
        </p:nvSpPr>
        <p:spPr>
          <a:xfrm>
            <a:off x="7957746" y="5191845"/>
            <a:ext cx="24308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Sample Complexity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A1B543-B863-4E4A-A3E5-3A6B35ADAD1F}"/>
              </a:ext>
            </a:extLst>
          </p:cNvPr>
          <p:cNvCxnSpPr>
            <a:cxnSpLocks/>
          </p:cNvCxnSpPr>
          <p:nvPr/>
        </p:nvCxnSpPr>
        <p:spPr>
          <a:xfrm>
            <a:off x="6096000" y="1899969"/>
            <a:ext cx="0" cy="3722763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23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FF654-B80B-1648-B332-9CFE4DFF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Programmer-Assisted AI: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Program Refactoring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251508-C2A4-5545-8152-D0A0144BD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67" y="1408193"/>
            <a:ext cx="9861407" cy="53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45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FF654-B80B-1648-B332-9CFE4DFF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Programmer-Assisted AI: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Program Refactoring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3B79F0-587A-024F-AF04-EF65D263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398" y="1484212"/>
            <a:ext cx="5408410" cy="4041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FEFA77-CAEE-6244-B64E-B7D7EFB4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56" y="2325799"/>
            <a:ext cx="4608576" cy="2482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214899-AA93-9A42-AB77-00A6B71F2AE0}"/>
              </a:ext>
            </a:extLst>
          </p:cNvPr>
          <p:cNvSpPr txBox="1"/>
          <p:nvPr/>
        </p:nvSpPr>
        <p:spPr>
          <a:xfrm>
            <a:off x="1087831" y="5742350"/>
            <a:ext cx="9907003" cy="769441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 Effective Program Debloating via Reinforcement Learning.</a:t>
            </a: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  ACM Conference on Computer and Communications Security (CCS)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, Oct 2018.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2FE347-D852-1F43-B8C4-4A8FD318292F}"/>
              </a:ext>
            </a:extLst>
          </p:cNvPr>
          <p:cNvSpPr/>
          <p:nvPr/>
        </p:nvSpPr>
        <p:spPr>
          <a:xfrm>
            <a:off x="1123456" y="2386940"/>
            <a:ext cx="4480560" cy="2339439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FF654-B80B-1648-B332-9CFE4DFF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Programmer-Assisted AI: </a:t>
            </a:r>
            <a:r>
              <a:rPr lang="en-US" dirty="0">
                <a:solidFill>
                  <a:srgbClr val="0070C0"/>
                </a:solidFill>
              </a:rPr>
              <a:t>Defect Prediction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xmlns="" id="{CC535602-6323-AD48-9699-A7B7FA2F8B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068852"/>
              </p:ext>
            </p:extLst>
          </p:nvPr>
        </p:nvGraphicFramePr>
        <p:xfrm>
          <a:off x="2290007" y="1690688"/>
          <a:ext cx="7611986" cy="4067646"/>
        </p:xfrm>
        <a:graphic>
          <a:graphicData uri="http://schemas.openxmlformats.org/drawingml/2006/table">
            <a:tbl>
              <a:tblPr firstRow="1" bandRow="1"/>
              <a:tblGrid>
                <a:gridCol w="12440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2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054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9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700" dirty="0"/>
                        <a:t>Confidence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7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700" dirty="0"/>
                        <a:t>                                           Alarms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432FF"/>
                          </a:solidFill>
                        </a:rPr>
                        <a:t>0.81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R2</a:t>
                      </a:r>
                      <a:r>
                        <a:rPr lang="en-US" sz="1500" dirty="0"/>
                        <a:t>: 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>
                          <a:solidFill>
                            <a:srgbClr val="0432FF"/>
                          </a:solidFill>
                        </a:rPr>
                        <a:t>org.apache.ftpserver.RequestHandler.request</a:t>
                      </a: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org.apache.ftpserver.RequestHandler:17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org.apache.ftpserver.RequestHandler:18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432FF"/>
                          </a:solidFill>
                        </a:rPr>
                        <a:t>0.53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R3</a:t>
                      </a:r>
                      <a:r>
                        <a:rPr lang="en-US" sz="1500" dirty="0"/>
                        <a:t>: 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>
                          <a:solidFill>
                            <a:srgbClr val="0432FF"/>
                          </a:solidFill>
                        </a:rPr>
                        <a:t>org.apache.ftpserver.RequestHandler.writer</a:t>
                      </a: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org.apache.ftpserver.RequestHandler:19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org.apache.ftpserver.RequestHandler:20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432FF"/>
                          </a:solidFill>
                        </a:rPr>
                        <a:t>0.35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R4</a:t>
                      </a:r>
                      <a:r>
                        <a:rPr lang="en-US" sz="1500" dirty="0"/>
                        <a:t>: 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>
                          <a:solidFill>
                            <a:srgbClr val="0432FF"/>
                          </a:solidFill>
                        </a:rPr>
                        <a:t>org.apache.ftpserver.RequestHandler.reader</a:t>
                      </a: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org.apache.ftpserver.RequestHandler:21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org.apache.ftpserver.RequestHandler:22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432FF"/>
                          </a:solidFill>
                        </a:rPr>
                        <a:t>0.30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R1</a:t>
                      </a:r>
                      <a:r>
                        <a:rPr lang="en-US" sz="1500" dirty="0"/>
                        <a:t>: 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>
                          <a:solidFill>
                            <a:srgbClr val="0432FF"/>
                          </a:solidFill>
                        </a:rPr>
                        <a:t>org.apache.ftpserver.RequestHandler.request</a:t>
                      </a: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org.apache.ftpserver.RequestHandler:9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org.apache.ftpserver.RequestHandler:18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432FF"/>
                          </a:solidFill>
                        </a:rPr>
                        <a:t>0.23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R5</a:t>
                      </a:r>
                      <a:r>
                        <a:rPr lang="en-US" sz="1500" dirty="0"/>
                        <a:t>: 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>
                          <a:solidFill>
                            <a:srgbClr val="0432FF"/>
                          </a:solidFill>
                        </a:rPr>
                        <a:t>org.apache.ftpserver.RequestHandler.controlSocket</a:t>
                      </a: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org.apache.ftpserver.RequestHandler:23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org.apache.ftpserver.RequestHandler:24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0702C7F-E497-9C4A-ADDB-3DBFC7018F9A}"/>
              </a:ext>
            </a:extLst>
          </p:cNvPr>
          <p:cNvGrpSpPr/>
          <p:nvPr/>
        </p:nvGrpSpPr>
        <p:grpSpPr>
          <a:xfrm>
            <a:off x="9041650" y="2076278"/>
            <a:ext cx="833289" cy="3295186"/>
            <a:chOff x="7251372" y="1482851"/>
            <a:chExt cx="833289" cy="32951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EF428FC-7826-1148-B76E-7F3872164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35" y="3699584"/>
              <a:ext cx="819426" cy="3441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28038CE-3AF0-9440-A4A8-4BE12942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30" y="4433878"/>
              <a:ext cx="819426" cy="3441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5A72188-F57E-464B-8EEC-8D7EFC872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374" y="2951434"/>
              <a:ext cx="819426" cy="3441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C864E737-45F3-BB43-8607-B9761BF1F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25" y="2217141"/>
              <a:ext cx="819426" cy="34415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1B36B61-E03E-B34C-A324-F7058B0F1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372" y="1482851"/>
              <a:ext cx="819426" cy="344159"/>
            </a:xfrm>
            <a:prstGeom prst="rect">
              <a:avLst/>
            </a:prstGeom>
          </p:spPr>
        </p:pic>
      </p:grpSp>
      <p:pic>
        <p:nvPicPr>
          <p:cNvPr id="23" name="Picture 22" descr="reports3.pdf">
            <a:extLst>
              <a:ext uri="{FF2B5EF4-FFF2-40B4-BE49-F238E27FC236}">
                <a16:creationId xmlns:a16="http://schemas.microsoft.com/office/drawing/2014/main" xmlns="" id="{7BA876CD-2F14-1048-BCAD-DB53B9EB4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592" y="2636120"/>
            <a:ext cx="457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10222 -0.0729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FF654-B80B-1648-B332-9CFE4DFF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Programmer-Assisted AI: </a:t>
            </a:r>
            <a:r>
              <a:rPr lang="en-US" dirty="0">
                <a:solidFill>
                  <a:srgbClr val="0070C0"/>
                </a:solidFill>
              </a:rPr>
              <a:t>Defect Prediction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xmlns="" id="{F009B080-75F6-1842-9DF7-52961BE5F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927892"/>
              </p:ext>
            </p:extLst>
          </p:nvPr>
        </p:nvGraphicFramePr>
        <p:xfrm>
          <a:off x="2263337" y="1690688"/>
          <a:ext cx="7665326" cy="369786"/>
        </p:xfrm>
        <a:graphic>
          <a:graphicData uri="http://schemas.openxmlformats.org/drawingml/2006/table">
            <a:tbl>
              <a:tblPr firstRow="1" bandRow="1"/>
              <a:tblGrid>
                <a:gridCol w="1244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21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9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700" dirty="0"/>
                        <a:t>Confidence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700" dirty="0"/>
                        <a:t>                                            Alarms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xmlns="" id="{DF1E9168-7336-C14E-BFEE-D10358959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334089"/>
              </p:ext>
            </p:extLst>
          </p:nvPr>
        </p:nvGraphicFramePr>
        <p:xfrm>
          <a:off x="2263335" y="4278494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R1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org.apache.ftpserver.RequestHandler.request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org.apache.ftpserver.RequestHandler:9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org.apache.ftpserver.RequestHandler:18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xmlns="" id="{91BDF09B-D042-154B-BCC6-29C167C8A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305103"/>
              </p:ext>
            </p:extLst>
          </p:nvPr>
        </p:nvGraphicFramePr>
        <p:xfrm>
          <a:off x="2263336" y="2799061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R3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org.apache.ftpserver.RequestHandler.writer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org.apache.ftpserver.RequestHandler:19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org.apache.ftpserver.RequestHandler:20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xmlns="" id="{E04987A1-1AF9-4848-9B38-2BA88E9E0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425225"/>
              </p:ext>
            </p:extLst>
          </p:nvPr>
        </p:nvGraphicFramePr>
        <p:xfrm>
          <a:off x="2263336" y="3540799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R4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org.apache.ftpserver.RequestHandler.reader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org.apache.ftpserver.RequestHandler:21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org.apache.ftpserver.RequestHandler:22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xmlns="" id="{B0C2B463-912E-1A45-9B9E-C94D9996A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977678"/>
              </p:ext>
            </p:extLst>
          </p:nvPr>
        </p:nvGraphicFramePr>
        <p:xfrm>
          <a:off x="2263335" y="5024224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R5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org.apache.ftpserver.RequestHandler.controlSocket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org.apache.ftpserver.RequestHandler:23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org.apache.ftpserver.RequestHandler:24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xmlns="" id="{A52CF822-FD57-C946-9C1B-48854DD23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85945"/>
              </p:ext>
            </p:extLst>
          </p:nvPr>
        </p:nvGraphicFramePr>
        <p:xfrm>
          <a:off x="2263336" y="2059489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R2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 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org.apache.ftpserver.RequestHandler.request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org.apache.ftpserver.RequestHandler:17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org.apache.ftpserver.RequestHandler:18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06F0AFF-2B9C-F24F-AF78-7F47A5770452}"/>
              </a:ext>
            </a:extLst>
          </p:cNvPr>
          <p:cNvGrpSpPr/>
          <p:nvPr/>
        </p:nvGrpSpPr>
        <p:grpSpPr>
          <a:xfrm>
            <a:off x="9057507" y="2076576"/>
            <a:ext cx="833289" cy="3295186"/>
            <a:chOff x="7251372" y="1482851"/>
            <a:chExt cx="833289" cy="3295186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80444C08-2AA1-4D4E-9C1E-9D4420AA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35" y="3699584"/>
              <a:ext cx="819426" cy="34415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7DFA6E15-FDF9-0549-BFD1-BDF8BA215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30" y="4433878"/>
              <a:ext cx="819426" cy="344159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501D35E7-CE0F-044F-92ED-890756B15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374" y="2951434"/>
              <a:ext cx="819426" cy="344159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D26A9AB4-B924-444E-A1FC-D40848274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25" y="2217141"/>
              <a:ext cx="819426" cy="34415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353D1A56-DC09-334C-8AED-8358527FB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372" y="1482851"/>
              <a:ext cx="819426" cy="344159"/>
            </a:xfrm>
            <a:prstGeom prst="rect">
              <a:avLst/>
            </a:prstGeom>
          </p:spPr>
        </p:pic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DCC5253D-35D1-2A43-B1A3-09FD5C521F79}"/>
              </a:ext>
            </a:extLst>
          </p:cNvPr>
          <p:cNvSpPr/>
          <p:nvPr/>
        </p:nvSpPr>
        <p:spPr>
          <a:xfrm>
            <a:off x="2324509" y="2267548"/>
            <a:ext cx="5389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FF">
                    <a:lumMod val="75000"/>
                  </a:srgbClr>
                </a:solidFill>
                <a:latin typeface="Garamond"/>
              </a:rPr>
              <a:t>0.81 </a:t>
            </a:r>
            <a:endParaRPr lang="en-US" dirty="0">
              <a:solidFill>
                <a:srgbClr val="FFFFFF">
                  <a:lumMod val="75000"/>
                </a:srgbClr>
              </a:solidFill>
              <a:latin typeface="Garamond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1DD6C92A-38C4-5543-BF5B-21F08690B99F}"/>
              </a:ext>
            </a:extLst>
          </p:cNvPr>
          <p:cNvSpPr/>
          <p:nvPr/>
        </p:nvSpPr>
        <p:spPr>
          <a:xfrm>
            <a:off x="2321909" y="3006279"/>
            <a:ext cx="55175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FF">
                    <a:lumMod val="75000"/>
                  </a:srgbClr>
                </a:solidFill>
                <a:latin typeface="Garamond"/>
              </a:rPr>
              <a:t>0.53 </a:t>
            </a:r>
            <a:endParaRPr lang="en-US" dirty="0">
              <a:solidFill>
                <a:srgbClr val="FFFFFF">
                  <a:lumMod val="75000"/>
                </a:srgbClr>
              </a:solidFill>
              <a:latin typeface="Garamond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5A4884F2-DB01-C84B-BB75-27CCC6FB1494}"/>
              </a:ext>
            </a:extLst>
          </p:cNvPr>
          <p:cNvSpPr/>
          <p:nvPr/>
        </p:nvSpPr>
        <p:spPr>
          <a:xfrm>
            <a:off x="2326184" y="3743199"/>
            <a:ext cx="55175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FF">
                    <a:lumMod val="75000"/>
                  </a:srgbClr>
                </a:solidFill>
                <a:latin typeface="Garamond"/>
              </a:rPr>
              <a:t>0.35 </a:t>
            </a:r>
            <a:endParaRPr lang="en-US" dirty="0">
              <a:solidFill>
                <a:srgbClr val="FFFFFF">
                  <a:lumMod val="75000"/>
                </a:srgbClr>
              </a:solidFill>
              <a:latin typeface="Garamond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DC27FDDB-FF3D-564F-B526-A88D5E8F6CAF}"/>
              </a:ext>
            </a:extLst>
          </p:cNvPr>
          <p:cNvSpPr/>
          <p:nvPr/>
        </p:nvSpPr>
        <p:spPr>
          <a:xfrm>
            <a:off x="2304918" y="4492077"/>
            <a:ext cx="5998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FF">
                    <a:lumMod val="75000"/>
                  </a:srgbClr>
                </a:solidFill>
                <a:latin typeface="Garamond"/>
              </a:rPr>
              <a:t> 0.30 </a:t>
            </a:r>
            <a:endParaRPr lang="en-US" dirty="0">
              <a:solidFill>
                <a:srgbClr val="FFFFFF">
                  <a:lumMod val="75000"/>
                </a:srgbClr>
              </a:solidFill>
              <a:latin typeface="Garamond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9B1B1A7E-32B7-EE4D-A0D4-0844B51D12A7}"/>
              </a:ext>
            </a:extLst>
          </p:cNvPr>
          <p:cNvSpPr/>
          <p:nvPr/>
        </p:nvSpPr>
        <p:spPr>
          <a:xfrm>
            <a:off x="2304918" y="5229772"/>
            <a:ext cx="5998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FFFFFF">
                    <a:lumMod val="75000"/>
                  </a:srgbClr>
                </a:solidFill>
                <a:latin typeface="Garamond"/>
              </a:rPr>
              <a:t> 0.23 </a:t>
            </a:r>
            <a:endParaRPr lang="en-US" dirty="0">
              <a:solidFill>
                <a:srgbClr val="FFFFFF">
                  <a:lumMod val="75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4601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FF654-B80B-1648-B332-9CFE4DFF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Programmer-Assisted AI: </a:t>
            </a:r>
            <a:r>
              <a:rPr lang="en-US" dirty="0">
                <a:solidFill>
                  <a:srgbClr val="0070C0"/>
                </a:solidFill>
              </a:rPr>
              <a:t>Defect Prediction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xmlns="" id="{90F6F0AF-4F66-424B-9397-C0DA7EAC8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02345"/>
              </p:ext>
            </p:extLst>
          </p:nvPr>
        </p:nvGraphicFramePr>
        <p:xfrm>
          <a:off x="2263334" y="1690461"/>
          <a:ext cx="7665326" cy="369786"/>
        </p:xfrm>
        <a:graphic>
          <a:graphicData uri="http://schemas.openxmlformats.org/drawingml/2006/table">
            <a:tbl>
              <a:tblPr firstRow="1" bandRow="1"/>
              <a:tblGrid>
                <a:gridCol w="1244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21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9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700" dirty="0"/>
                        <a:t>Confidence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700" dirty="0"/>
                        <a:t>                                            Alarms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xmlns="" id="{41FB27C6-F6E5-4347-B57B-4448F9682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37860"/>
              </p:ext>
            </p:extLst>
          </p:nvPr>
        </p:nvGraphicFramePr>
        <p:xfrm>
          <a:off x="2263332" y="4278267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R1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org.apache.ftpserver.RequestHandler.request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org.apache.ftpserver.RequestHandler:9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org.apache.ftpserver.RequestHandler:18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D7549301-4359-5442-A853-57C2A2E86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869627"/>
              </p:ext>
            </p:extLst>
          </p:nvPr>
        </p:nvGraphicFramePr>
        <p:xfrm>
          <a:off x="2263333" y="2798834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R3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org.apache.ftpserver.RequestHandler.writer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org.apache.ftpserver.RequestHandler:19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org.apache.ftpserver.RequestHandler:20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A067802D-625C-0D47-BC01-56668741F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81546"/>
              </p:ext>
            </p:extLst>
          </p:nvPr>
        </p:nvGraphicFramePr>
        <p:xfrm>
          <a:off x="2263333" y="3540572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R4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org.apache.ftpserver.RequestHandler.reader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org.apache.ftpserver.RequestHandler:21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org.apache.ftpserver.RequestHandler:22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E4D6ADBB-DD57-D740-B8BE-6FF08A982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855686"/>
              </p:ext>
            </p:extLst>
          </p:nvPr>
        </p:nvGraphicFramePr>
        <p:xfrm>
          <a:off x="2263332" y="5023997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    0.12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R5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org.apache.ftpserver.RequestHandler.controlSocket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org.apache.ftpserver.RequestHandler:23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org.apache.ftpserver.RequestHandler:24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DB6FDEEB-E800-5442-A36B-764950E9F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347537"/>
              </p:ext>
            </p:extLst>
          </p:nvPr>
        </p:nvGraphicFramePr>
        <p:xfrm>
          <a:off x="2263333" y="2059262"/>
          <a:ext cx="7665326" cy="739572"/>
        </p:xfrm>
        <a:graphic>
          <a:graphicData uri="http://schemas.openxmlformats.org/drawingml/2006/table">
            <a:tbl>
              <a:tblPr firstRow="1" bandRow="1"/>
              <a:tblGrid>
                <a:gridCol w="1254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7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78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432FF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aramond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R2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 Race on field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="0" baseline="0" dirty="0" err="1">
                          <a:solidFill>
                            <a:srgbClr val="0432FF"/>
                          </a:solidFill>
                        </a:rPr>
                        <a:t>org.apache.ftpserver.RequestHandler.request</a:t>
                      </a:r>
                      <a:endParaRPr lang="en-US" sz="1500" b="0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F06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78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org.apache.ftpserver.RequestHandler:17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en-US" sz="1500" baseline="0" dirty="0">
                          <a:solidFill>
                            <a:srgbClr val="0432FF"/>
                          </a:solidFill>
                        </a:rPr>
                        <a:t>org.apache.ftpserver.RequestHandler:18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06FF41D-B70E-8840-AC93-37F71B812851}"/>
              </a:ext>
            </a:extLst>
          </p:cNvPr>
          <p:cNvGrpSpPr/>
          <p:nvPr/>
        </p:nvGrpSpPr>
        <p:grpSpPr>
          <a:xfrm>
            <a:off x="9057504" y="2076349"/>
            <a:ext cx="833289" cy="3295186"/>
            <a:chOff x="7251372" y="1482851"/>
            <a:chExt cx="833289" cy="329518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5D48FCB1-36D4-8848-8702-B9C0CB19E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35" y="3699584"/>
              <a:ext cx="819426" cy="34415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B45BA80B-2906-584E-BC23-BA7D9268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30" y="4433878"/>
              <a:ext cx="819426" cy="34415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2AD963B7-8B5C-5F47-AFF1-EBAFE4742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374" y="2951434"/>
              <a:ext cx="819426" cy="34415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03D37352-F0B1-664F-8283-783BA69F3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225" y="2217141"/>
              <a:ext cx="819426" cy="344159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37A0E215-8073-1F4E-B5D6-32943AE3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1372" y="1482851"/>
              <a:ext cx="819426" cy="34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47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00013 0.43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1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3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-0.1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4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FF654-B80B-1648-B332-9CFE4DFF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Programmer-Assisted AI: </a:t>
            </a:r>
            <a:r>
              <a:rPr lang="en-US" dirty="0">
                <a:solidFill>
                  <a:srgbClr val="0070C0"/>
                </a:solidFill>
              </a:rPr>
              <a:t>Defect Prediction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xmlns="" id="{D788F683-1F41-894F-A4D9-6AEEA3C78CA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42" y="1567929"/>
            <a:ext cx="5689600" cy="40005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8E1DE4-00EF-6D4B-B667-E85194DADB73}"/>
              </a:ext>
            </a:extLst>
          </p:cNvPr>
          <p:cNvSpPr txBox="1"/>
          <p:nvPr/>
        </p:nvSpPr>
        <p:spPr>
          <a:xfrm>
            <a:off x="1200839" y="5738391"/>
            <a:ext cx="9838063" cy="769441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User-Guided Program Reasoning Using Bayesian Inference.</a:t>
            </a: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 ACM Conference on Programming Language Design and Implementation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, June 2018.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DB249B-8F1C-524E-B4E8-5EED0ED77E4C}"/>
              </a:ext>
            </a:extLst>
          </p:cNvPr>
          <p:cNvSpPr/>
          <p:nvPr/>
        </p:nvSpPr>
        <p:spPr>
          <a:xfrm>
            <a:off x="3651524" y="1713190"/>
            <a:ext cx="4527933" cy="3383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C2D6B2-2EBD-7D45-AF9C-A9991AB2BF92}"/>
              </a:ext>
            </a:extLst>
          </p:cNvPr>
          <p:cNvSpPr/>
          <p:nvPr/>
        </p:nvSpPr>
        <p:spPr>
          <a:xfrm>
            <a:off x="6874525" y="4546820"/>
            <a:ext cx="1255006" cy="484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2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6A61E6-C995-AC44-A451-E46A9607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3FBE9F-F1C9-DC4F-B657-DD0EFC8BA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PL 4 AI</a:t>
            </a:r>
            <a:r>
              <a:rPr lang="en-US" dirty="0"/>
              <a:t>: Combining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machine learning / deep learning</a:t>
            </a:r>
            <a:r>
              <a:rPr lang="en-US" dirty="0"/>
              <a:t> with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logic / prior knowledge</a:t>
            </a:r>
            <a:r>
              <a:rPr lang="en-US" dirty="0"/>
              <a:t> will bring next wave of improvements for AI</a:t>
            </a:r>
          </a:p>
          <a:p>
            <a:pPr lvl="1"/>
            <a:r>
              <a:rPr lang="en-US" dirty="0"/>
              <a:t>In computer vision, natural language processing, robotics, …</a:t>
            </a:r>
          </a:p>
          <a:p>
            <a:endParaRPr lang="en-US" dirty="0"/>
          </a:p>
          <a:p>
            <a:r>
              <a:rPr lang="en-US" b="1" dirty="0"/>
              <a:t>AI 4 PL</a:t>
            </a:r>
            <a:r>
              <a:rPr lang="en-US" dirty="0"/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Automated reasoning for classical programs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grand AI challenge</a:t>
            </a:r>
          </a:p>
          <a:p>
            <a:pPr lvl="1"/>
            <a:r>
              <a:rPr lang="en-US" dirty="0"/>
              <a:t>Improve programmer productivity and software quality for the masses</a:t>
            </a:r>
          </a:p>
          <a:p>
            <a:endParaRPr lang="en-US" dirty="0"/>
          </a:p>
          <a:p>
            <a:r>
              <a:rPr lang="en-US" dirty="0"/>
              <a:t>Many exciting challenges lie at the intersection of </a:t>
            </a:r>
            <a:r>
              <a:rPr lang="en-US" b="1" dirty="0"/>
              <a:t>PL</a:t>
            </a:r>
            <a:r>
              <a:rPr lang="en-US" dirty="0"/>
              <a:t> and </a:t>
            </a:r>
            <a:r>
              <a:rPr lang="en-US" b="1" dirty="0"/>
              <a:t>AI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Transfer learning / meta learning / lifelong learning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Human-assisted AI</a:t>
            </a:r>
          </a:p>
        </p:txBody>
      </p:sp>
    </p:spTree>
    <p:extLst>
      <p:ext uri="{BB962C8B-B14F-4D97-AF65-F5344CB8AC3E}">
        <p14:creationId xmlns:p14="http://schemas.microsoft.com/office/powerpoint/2010/main" val="33633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F88076-343B-AF4F-B013-D13D4F53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Classical Programming vs. AI</a:t>
            </a:r>
            <a:br>
              <a:rPr lang="en-US" dirty="0"/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 Tale of Two Software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75E819-C41F-CB48-8AA2-F16A46E8E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C5BF80-0F45-BC4D-A2E4-F576F53C0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4"/>
          <a:stretch/>
        </p:blipFill>
        <p:spPr>
          <a:xfrm>
            <a:off x="875661" y="2169764"/>
            <a:ext cx="5220339" cy="1485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E4C4C0-4AA3-B84E-A666-85D5F670F10B}"/>
              </a:ext>
            </a:extLst>
          </p:cNvPr>
          <p:cNvSpPr/>
          <p:nvPr/>
        </p:nvSpPr>
        <p:spPr>
          <a:xfrm>
            <a:off x="769937" y="4223647"/>
            <a:ext cx="5535386" cy="178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Written in code (Python, C++, …)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Explicit instructions to the computer written by a programmer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Requires domain expertise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459FA4-4373-1846-B147-AB5450DB65C4}"/>
              </a:ext>
            </a:extLst>
          </p:cNvPr>
          <p:cNvSpPr/>
          <p:nvPr/>
        </p:nvSpPr>
        <p:spPr>
          <a:xfrm>
            <a:off x="6854651" y="4206925"/>
            <a:ext cx="5023130" cy="178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Written in neural networks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Weights learnt by optimization (no human involved)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Requires (lots of) data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156B9D-70F1-AE4D-9C4F-64D6936254C6}"/>
              </a:ext>
            </a:extLst>
          </p:cNvPr>
          <p:cNvGrpSpPr/>
          <p:nvPr/>
        </p:nvGrpSpPr>
        <p:grpSpPr>
          <a:xfrm>
            <a:off x="7444041" y="1690688"/>
            <a:ext cx="3230320" cy="2545968"/>
            <a:chOff x="7444041" y="1690688"/>
            <a:chExt cx="3230320" cy="25459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C9B0A9B-7E27-FA43-9E81-3124D681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445"/>
            <a:stretch/>
          </p:blipFill>
          <p:spPr>
            <a:xfrm>
              <a:off x="7444042" y="1690688"/>
              <a:ext cx="3192650" cy="22641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E6BA35B-ABF8-F347-B11E-878229EA01AA}"/>
                </a:ext>
              </a:extLst>
            </p:cNvPr>
            <p:cNvSpPr/>
            <p:nvPr/>
          </p:nvSpPr>
          <p:spPr>
            <a:xfrm>
              <a:off x="7733840" y="1964804"/>
              <a:ext cx="473725" cy="1729832"/>
            </a:xfrm>
            <a:prstGeom prst="rect">
              <a:avLst/>
            </a:prstGeom>
            <a:solidFill>
              <a:schemeClr val="accent4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7A70BFF-2050-984D-AE03-A282D4DE1474}"/>
                </a:ext>
              </a:extLst>
            </p:cNvPr>
            <p:cNvSpPr txBox="1"/>
            <p:nvPr/>
          </p:nvSpPr>
          <p:spPr>
            <a:xfrm>
              <a:off x="7444041" y="3673336"/>
              <a:ext cx="10304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4"/>
                  </a:solidFill>
                </a:rPr>
                <a:t>Input layer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53F38C1-E59C-0A45-9482-CD4CDD532428}"/>
                </a:ext>
              </a:extLst>
            </p:cNvPr>
            <p:cNvSpPr/>
            <p:nvPr/>
          </p:nvSpPr>
          <p:spPr>
            <a:xfrm>
              <a:off x="8803504" y="1701704"/>
              <a:ext cx="473725" cy="2281837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A018A41-20A5-5746-AFE3-BBD0A3E8A41B}"/>
                </a:ext>
              </a:extLst>
            </p:cNvPr>
            <p:cNvSpPr txBox="1"/>
            <p:nvPr/>
          </p:nvSpPr>
          <p:spPr>
            <a:xfrm>
              <a:off x="8416962" y="3959657"/>
              <a:ext cx="1246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Hidden layer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A70900B-9CB9-9740-9934-B3D4887321DF}"/>
                </a:ext>
              </a:extLst>
            </p:cNvPr>
            <p:cNvSpPr/>
            <p:nvPr/>
          </p:nvSpPr>
          <p:spPr>
            <a:xfrm>
              <a:off x="9862167" y="2232465"/>
              <a:ext cx="473725" cy="127764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26326DD-22C7-644E-B542-91F447239103}"/>
                </a:ext>
              </a:extLst>
            </p:cNvPr>
            <p:cNvSpPr txBox="1"/>
            <p:nvPr/>
          </p:nvSpPr>
          <p:spPr>
            <a:xfrm>
              <a:off x="9491751" y="3517165"/>
              <a:ext cx="11826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Output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79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72EF4-9DD2-7C40-8053-CF9DC3A3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Classical Programming vs. AI</a:t>
            </a:r>
            <a:br>
              <a:rPr lang="en-US" dirty="0"/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1AEA28-E51F-E64B-B9E8-BFFD7899D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642"/>
            <a:ext cx="503687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1990’s</a:t>
            </a:r>
            <a:r>
              <a:rPr lang="en-US" dirty="0"/>
              <a:t>: Enterprise software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2008</a:t>
            </a:r>
            <a:r>
              <a:rPr lang="en-US" dirty="0"/>
              <a:t>: </a:t>
            </a:r>
            <a:r>
              <a:rPr lang="en-US" dirty="0" err="1"/>
              <a:t>Github.com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             57M source code repositories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/>
            </a:r>
            <a:br>
              <a:rPr lang="en-US" sz="1600" dirty="0"/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2008</a:t>
            </a:r>
            <a:r>
              <a:rPr lang="en-US" dirty="0"/>
              <a:t>: App marketplaces</a:t>
            </a:r>
            <a:br>
              <a:rPr lang="en-US" dirty="0"/>
            </a:br>
            <a:r>
              <a:rPr lang="en-US" sz="2400" dirty="0"/>
              <a:t>             6M apps (Android and iOS)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48207E-743B-FA4C-9142-547ECF1C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160" y="2382256"/>
            <a:ext cx="627609" cy="743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FE9733-D6B9-9540-8469-F812C8A67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52" y="2319032"/>
            <a:ext cx="953983" cy="826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557A52-1437-5545-A4A6-FBEF5E3A0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994" y="2375186"/>
            <a:ext cx="711200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237784-26F7-F444-8AAA-2CB47B35F3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90" t="10972" r="8610" b="10025"/>
          <a:stretch/>
        </p:blipFill>
        <p:spPr>
          <a:xfrm>
            <a:off x="1795817" y="4154262"/>
            <a:ext cx="732730" cy="705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B04C00-0ED7-3446-8861-4AD603A66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422" y="5870394"/>
            <a:ext cx="1052272" cy="826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9E46F2-ABEF-DB4F-BD90-1B1FCCE6E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867" y="5912095"/>
            <a:ext cx="1327468" cy="74338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EB157B1F-5EF2-7D43-9333-B2C4CCD0806F}"/>
              </a:ext>
            </a:extLst>
          </p:cNvPr>
          <p:cNvSpPr txBox="1">
            <a:spLocks/>
          </p:cNvSpPr>
          <p:nvPr/>
        </p:nvSpPr>
        <p:spPr>
          <a:xfrm>
            <a:off x="6929939" y="1851158"/>
            <a:ext cx="47572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2012</a:t>
            </a:r>
            <a:r>
              <a:rPr lang="en-US" dirty="0"/>
              <a:t>: Visual Recognition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2014</a:t>
            </a:r>
            <a:r>
              <a:rPr lang="en-US" dirty="0"/>
              <a:t>: Machine Translation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/>
            </a:r>
            <a:br>
              <a:rPr lang="en-US" sz="16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2016</a:t>
            </a:r>
            <a:r>
              <a:rPr lang="en-US" dirty="0"/>
              <a:t>: Strategy Games</a:t>
            </a:r>
            <a:br>
              <a:rPr lang="en-US" dirty="0"/>
            </a:br>
            <a:r>
              <a:rPr lang="en-US" sz="2400" dirty="0"/>
              <a:t>             (Chess, Go, …)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0414A92-B50C-CC40-9C0D-2C9F536A03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8761" b="-12686"/>
          <a:stretch/>
        </p:blipFill>
        <p:spPr>
          <a:xfrm>
            <a:off x="8184911" y="3910522"/>
            <a:ext cx="1457756" cy="948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4AA50D-4F1F-8245-9CAC-D2BC81CF1A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4911" y="5833655"/>
            <a:ext cx="1457756" cy="8218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F2E577-8C50-8149-90C3-84F09B50D9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307" y="2319032"/>
            <a:ext cx="2143781" cy="106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72EF4-9DD2-7C40-8053-CF9DC3A3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Classical Programming vs. AI</a:t>
            </a:r>
            <a:br>
              <a:rPr lang="en-US" dirty="0"/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Grand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1AEA28-E51F-E64B-B9E8-BFFD7899D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766633"/>
            <a:ext cx="4810432" cy="4351338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Security vulnerabilities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Software performance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806B11E-1AF7-DF46-83CD-1B37C57C67AA}"/>
              </a:ext>
            </a:extLst>
          </p:cNvPr>
          <p:cNvSpPr txBox="1">
            <a:spLocks/>
          </p:cNvSpPr>
          <p:nvPr/>
        </p:nvSpPr>
        <p:spPr>
          <a:xfrm>
            <a:off x="6049297" y="1766633"/>
            <a:ext cx="4810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Adversarial attacks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Labeling problems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482" name="Picture 2" descr="https://blog.openai.com/content/images/2017/02/adversarial_img_1.png">
            <a:extLst>
              <a:ext uri="{FF2B5EF4-FFF2-40B4-BE49-F238E27FC236}">
                <a16:creationId xmlns:a16="http://schemas.microsoft.com/office/drawing/2014/main" xmlns="" id="{D580D0F4-292E-9B40-88B9-826E44F61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81" y="2453047"/>
            <a:ext cx="3985664" cy="15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5A422D-E71D-7942-B2F4-582EF5706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475" y="4848004"/>
            <a:ext cx="3392539" cy="2020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0C0332-6EB8-8A4A-A063-2A4B0442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4"/>
          <a:stretch/>
        </p:blipFill>
        <p:spPr>
          <a:xfrm>
            <a:off x="9592192" y="4198846"/>
            <a:ext cx="2152940" cy="170385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3EC5DAC-C75B-7E4B-9519-A0C472A6BB94}"/>
              </a:ext>
            </a:extLst>
          </p:cNvPr>
          <p:cNvGrpSpPr/>
          <p:nvPr/>
        </p:nvGrpSpPr>
        <p:grpSpPr>
          <a:xfrm>
            <a:off x="1276947" y="2163004"/>
            <a:ext cx="3743448" cy="2089550"/>
            <a:chOff x="1181697" y="2163004"/>
            <a:chExt cx="3743448" cy="20895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709D25-214B-BF4B-9BE3-B123A6905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624"/>
            <a:stretch/>
          </p:blipFill>
          <p:spPr>
            <a:xfrm>
              <a:off x="1238865" y="2163004"/>
              <a:ext cx="3530192" cy="208955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56D2149F-DEB9-3B44-8FE5-98AA3F155B78}"/>
                </a:ext>
              </a:extLst>
            </p:cNvPr>
            <p:cNvSpPr/>
            <p:nvPr/>
          </p:nvSpPr>
          <p:spPr>
            <a:xfrm>
              <a:off x="4218040" y="2330245"/>
              <a:ext cx="707105" cy="2924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3F18B24-6F02-3D49-971C-65A73BCBD5DA}"/>
                </a:ext>
              </a:extLst>
            </p:cNvPr>
            <p:cNvSpPr txBox="1"/>
            <p:nvPr/>
          </p:nvSpPr>
          <p:spPr>
            <a:xfrm>
              <a:off x="1181697" y="2605692"/>
              <a:ext cx="30658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40 vulnerabilities / day in 2017</a:t>
              </a:r>
              <a:br>
                <a:rPr lang="en-US" dirty="0"/>
              </a:br>
              <a:r>
                <a:rPr lang="en-US" dirty="0"/>
                <a:t>120% increase over 2016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05357889-73C7-0245-A4F3-4C6B397BE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7315" y="2525239"/>
              <a:ext cx="250725" cy="1211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463612E-461B-464B-A229-BAE9E1DE0E47}"/>
              </a:ext>
            </a:extLst>
          </p:cNvPr>
          <p:cNvGrpSpPr/>
          <p:nvPr/>
        </p:nvGrpSpPr>
        <p:grpSpPr>
          <a:xfrm>
            <a:off x="1145254" y="4709478"/>
            <a:ext cx="3763297" cy="2119026"/>
            <a:chOff x="1050004" y="4709478"/>
            <a:chExt cx="3763297" cy="2119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C29F58C-4504-7240-8D2C-7581AA2F4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0004" y="4709478"/>
              <a:ext cx="3763297" cy="21190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7977DD4-045A-D74E-8C17-443050306FD5}"/>
                </a:ext>
              </a:extLst>
            </p:cNvPr>
            <p:cNvSpPr txBox="1"/>
            <p:nvPr/>
          </p:nvSpPr>
          <p:spPr>
            <a:xfrm>
              <a:off x="1381481" y="5229858"/>
              <a:ext cx="2881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Size of Linux kernel ver. 4.19:</a:t>
              </a:r>
              <a:br>
                <a:rPr lang="en-US" dirty="0"/>
              </a:br>
              <a:r>
                <a:rPr lang="en-US" dirty="0"/>
                <a:t>&gt; 25 million LOC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45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7556A-A1B1-CB4E-A90C-5C051227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70F142-2809-0543-9305-CD5A49CC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Leveraging PL techniques to solve AI challenges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Applications</a:t>
            </a:r>
            <a:r>
              <a:rPr lang="en-US" dirty="0"/>
              <a:t>: computer vision, natural language processing, robotics, …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Techniques</a:t>
            </a:r>
            <a:r>
              <a:rPr lang="en-US" dirty="0"/>
              <a:t>: program synthesis, symbolic reasoning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dirty="0"/>
              <a:t>Leveraging AI techniques to solve PL challenges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Applications</a:t>
            </a:r>
            <a:r>
              <a:rPr lang="en-US" dirty="0"/>
              <a:t>: software verification, refactoring, defect prediction, …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Techniques</a:t>
            </a:r>
            <a:r>
              <a:rPr lang="en-US" dirty="0"/>
              <a:t>: Neural nets, probabilistic graphical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85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87C014-6F24-A642-8223-B2927CDA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 Example Problem: </a:t>
            </a:r>
            <a:r>
              <a:rPr lang="en-US" dirty="0">
                <a:solidFill>
                  <a:srgbClr val="0070C0"/>
                </a:solidFill>
              </a:rPr>
              <a:t>Image Completion</a:t>
            </a:r>
          </a:p>
        </p:txBody>
      </p:sp>
      <p:pic>
        <p:nvPicPr>
          <p:cNvPr id="1026" name="Picture 2" descr="https://lh3.googleusercontent.com/flJNyEUxC3SMbdUJrSDEgTyM09H1XKKLBJIIPcaw2_0sekcgxuoAlR15heNW57jKEukc1n7ybVRDrnI9NzI0gOXWtQerbHp6K1aFGwMTyLDxUZw9AOIgcHbxYciGidfklEA_TJt1">
            <a:extLst>
              <a:ext uri="{FF2B5EF4-FFF2-40B4-BE49-F238E27FC236}">
                <a16:creationId xmlns:a16="http://schemas.microsoft.com/office/drawing/2014/main" xmlns="" id="{B139BD1D-0781-7A41-80EC-6B35F9B2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6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AEA214-2002-5349-8F99-620960813BD3}"/>
              </a:ext>
            </a:extLst>
          </p:cNvPr>
          <p:cNvSpPr txBox="1"/>
          <p:nvPr/>
        </p:nvSpPr>
        <p:spPr>
          <a:xfrm>
            <a:off x="1026901" y="2425302"/>
            <a:ext cx="1536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INPUT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1/3</a:t>
            </a: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</a:rPr>
              <a:t>rd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of image</a:t>
            </a:r>
          </a:p>
        </p:txBody>
      </p:sp>
      <p:pic>
        <p:nvPicPr>
          <p:cNvPr id="1032" name="Picture 8" descr="https://lh5.googleusercontent.com/5Rbe7OtX7IcEDSEjyMEijrR3eJMuJ2QtiT-zu_VDJg2kSZuYExCtoW_ys5u15A6RshSmeByRQEtnefQ3lUicANepg5jopgza4NNP_VTrPK3mMN0Hqp-YFPnhp2rgcaHZ1ad3OAJq">
            <a:extLst>
              <a:ext uri="{FF2B5EF4-FFF2-40B4-BE49-F238E27FC236}">
                <a16:creationId xmlns:a16="http://schemas.microsoft.com/office/drawing/2014/main" xmlns="" id="{8F40D7AB-81C6-D04A-B6BC-68A97EAF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49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4.googleusercontent.com/uA4K1TAT97RQ4Aud606Rvvw8xhnccTzz8eX1WnBdsM-QWK1gX5OlttAtGZBNmAznB2BBfVRG14lVdyYW1yPJNNyX6tK01zzoohOj6ulNa9dP-_1dQ0wPX2KTDZfSPb6aeCXDM-wV">
            <a:extLst>
              <a:ext uri="{FF2B5EF4-FFF2-40B4-BE49-F238E27FC236}">
                <a16:creationId xmlns:a16="http://schemas.microsoft.com/office/drawing/2014/main" xmlns="" id="{D6E9E91A-37B8-CD4B-BAB2-3CDDE99E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53" y="171156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lh6.googleusercontent.com/bISFHgq38auGPAvjh7fFqT-7sxH8xR2Uz_c-89cmKgf1aJFODUA0Y-6PQDFSPdHhrwt0DGhTl1WTs4pj_h899SSbQHHVysVt4o934qE41wBjwr0621EyXammq-vgA_qQ2auSn0VM">
            <a:extLst>
              <a:ext uri="{FF2B5EF4-FFF2-40B4-BE49-F238E27FC236}">
                <a16:creationId xmlns:a16="http://schemas.microsoft.com/office/drawing/2014/main" xmlns="" id="{0344758E-CEB4-0B4B-B320-951C17E1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6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lh4.googleusercontent.com/0lcWKA9K8MibYYCuDLVNkpHqFjxgnOcKC3GGq1VmgZV1jYJdNVq09OxI8YcQ5PmLhaZoSP4eMpjLxKkMfnN40d8Gbsye-aHsOWcgg0o9F0p1-WL4LM1alQ5BMrFgmdRuDlY03FH1">
            <a:extLst>
              <a:ext uri="{FF2B5EF4-FFF2-40B4-BE49-F238E27FC236}">
                <a16:creationId xmlns:a16="http://schemas.microsoft.com/office/drawing/2014/main" xmlns="" id="{F0581055-92DD-664A-A071-ECDFE04D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49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s://lh6.googleusercontent.com/2uHHyJilTXYV4rUrpIjdWomnLbXYReyHtVjQh1mOl3sNXXvihCMNhfnKRwtxURwB9xrJYPKhV7RYo-vdcvs0SbkWCusGkfWo0A8Ey4iZctuMEKCW8_mjiq3U2a7iHyogxQr9zJ-H">
            <a:extLst>
              <a:ext uri="{FF2B5EF4-FFF2-40B4-BE49-F238E27FC236}">
                <a16:creationId xmlns:a16="http://schemas.microsoft.com/office/drawing/2014/main" xmlns="" id="{2E160A50-98E2-5B46-92DC-F83287EAE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53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393DFDCF-7E9D-7F41-BBCC-20277F86CF40}"/>
              </a:ext>
            </a:extLst>
          </p:cNvPr>
          <p:cNvCxnSpPr>
            <a:cxnSpLocks/>
          </p:cNvCxnSpPr>
          <p:nvPr/>
        </p:nvCxnSpPr>
        <p:spPr>
          <a:xfrm>
            <a:off x="4994352" y="1704480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7B19DE4B-F083-F048-A0FF-A535312EBCDB}"/>
              </a:ext>
            </a:extLst>
          </p:cNvPr>
          <p:cNvCxnSpPr>
            <a:cxnSpLocks/>
          </p:cNvCxnSpPr>
          <p:nvPr/>
        </p:nvCxnSpPr>
        <p:spPr>
          <a:xfrm>
            <a:off x="2672076" y="3867876"/>
            <a:ext cx="749984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F2DE4543-23DF-9D40-AE4D-CAB006A7FB97}"/>
              </a:ext>
            </a:extLst>
          </p:cNvPr>
          <p:cNvCxnSpPr>
            <a:cxnSpLocks/>
          </p:cNvCxnSpPr>
          <p:nvPr/>
        </p:nvCxnSpPr>
        <p:spPr>
          <a:xfrm>
            <a:off x="7744732" y="1704480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F7F590D-CE43-9F42-859B-660B260479E5}"/>
              </a:ext>
            </a:extLst>
          </p:cNvPr>
          <p:cNvSpPr txBox="1"/>
          <p:nvPr/>
        </p:nvSpPr>
        <p:spPr>
          <a:xfrm>
            <a:off x="1222623" y="487440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REFERENCE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98760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7F82E7-66EB-DE4B-9DAF-8E28A66E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5" y="365125"/>
            <a:ext cx="10827013" cy="1325563"/>
          </a:xfrm>
        </p:spPr>
        <p:txBody>
          <a:bodyPr/>
          <a:lstStyle/>
          <a:p>
            <a:pPr algn="ctr"/>
            <a:r>
              <a:rPr lang="en-US" dirty="0"/>
              <a:t>Contemporary Approach: GLCIC*</a:t>
            </a:r>
          </a:p>
        </p:txBody>
      </p:sp>
      <p:pic>
        <p:nvPicPr>
          <p:cNvPr id="3074" name="Picture 2" descr="https://lh5.googleusercontent.com/KJCCgJknfQVuzHAm7XrAJLq2bbbaQ7G5Hu5J3l0rnqbvEpA6drP-azzbbhevjfZchrL9zlw5R-bR37MyHyd2lK9Vo7c1tPhQ_Po1xhvaS1LqWCxtpmhgDld6nLXsCS8LKSMvRxB6">
            <a:extLst>
              <a:ext uri="{FF2B5EF4-FFF2-40B4-BE49-F238E27FC236}">
                <a16:creationId xmlns:a16="http://schemas.microsoft.com/office/drawing/2014/main" xmlns="" id="{B3D78632-0963-134E-8AB5-F6472F04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6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4.googleusercontent.com/7HzDqcZvplpUYT0IECJ4ahrWYQ7MMbFmLOZB9g-mOpuYTVhwPVuNtI73VnGJ_tWXozjT8w-2TxRa-xx3vdj4tsBybHQAX0TinMQIRVqljcfl86L8SCOlg7QdUK6EThqCb32iGrHb">
            <a:extLst>
              <a:ext uri="{FF2B5EF4-FFF2-40B4-BE49-F238E27FC236}">
                <a16:creationId xmlns:a16="http://schemas.microsoft.com/office/drawing/2014/main" xmlns="" id="{9D31FB1A-5D0C-F74E-BD72-A430F47B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49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6.googleusercontent.com/QlOUuXysTcRizUh9f__5oJP560z8G9PnFQiGRTy-qJEXlLLVp1nbwB6IjEs6KBT5mOp4KKiI56XnNQZCXdqKJoi7Ive_JFThWammhIe3h2ROaHmD11eVTutghBNk6m1YxCB6hDcL">
            <a:extLst>
              <a:ext uri="{FF2B5EF4-FFF2-40B4-BE49-F238E27FC236}">
                <a16:creationId xmlns:a16="http://schemas.microsoft.com/office/drawing/2014/main" xmlns="" id="{2CDF7FC2-5807-7C44-ADBF-F85409F73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53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lh6.googleusercontent.com/bISFHgq38auGPAvjh7fFqT-7sxH8xR2Uz_c-89cmKgf1aJFODUA0Y-6PQDFSPdHhrwt0DGhTl1WTs4pj_h899SSbQHHVysVt4o934qE41wBjwr0621EyXammq-vgA_qQ2auSn0VM">
            <a:extLst>
              <a:ext uri="{FF2B5EF4-FFF2-40B4-BE49-F238E27FC236}">
                <a16:creationId xmlns:a16="http://schemas.microsoft.com/office/drawing/2014/main" xmlns="" id="{FCCED78A-58B4-7745-8F61-6F074E30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6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lh4.googleusercontent.com/0lcWKA9K8MibYYCuDLVNkpHqFjxgnOcKC3GGq1VmgZV1jYJdNVq09OxI8YcQ5PmLhaZoSP4eMpjLxKkMfnN40d8Gbsye-aHsOWcgg0o9F0p1-WL4LM1alQ5BMrFgmdRuDlY03FH1">
            <a:extLst>
              <a:ext uri="{FF2B5EF4-FFF2-40B4-BE49-F238E27FC236}">
                <a16:creationId xmlns:a16="http://schemas.microsoft.com/office/drawing/2014/main" xmlns="" id="{DC751149-F917-A644-94A0-24C3C997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49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6.googleusercontent.com/2uHHyJilTXYV4rUrpIjdWomnLbXYReyHtVjQh1mOl3sNXXvihCMNhfnKRwtxURwB9xrJYPKhV7RYo-vdcvs0SbkWCusGkfWo0A8Ey4iZctuMEKCW8_mjiq3U2a7iHyogxQr9zJ-H">
            <a:extLst>
              <a:ext uri="{FF2B5EF4-FFF2-40B4-BE49-F238E27FC236}">
                <a16:creationId xmlns:a16="http://schemas.microsoft.com/office/drawing/2014/main" xmlns="" id="{36FDFBF1-3CC4-4D4C-A378-429222F72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53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9027E94-625A-8B41-962A-31503D6EAA71}"/>
              </a:ext>
            </a:extLst>
          </p:cNvPr>
          <p:cNvCxnSpPr>
            <a:cxnSpLocks/>
          </p:cNvCxnSpPr>
          <p:nvPr/>
        </p:nvCxnSpPr>
        <p:spPr>
          <a:xfrm>
            <a:off x="4994352" y="1704480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7BF915B-2EFC-824B-BF7D-6A1996B80F92}"/>
              </a:ext>
            </a:extLst>
          </p:cNvPr>
          <p:cNvCxnSpPr>
            <a:cxnSpLocks/>
          </p:cNvCxnSpPr>
          <p:nvPr/>
        </p:nvCxnSpPr>
        <p:spPr>
          <a:xfrm>
            <a:off x="2672076" y="3867876"/>
            <a:ext cx="749984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05ED01A-4943-8342-87A1-8578A3198ED4}"/>
              </a:ext>
            </a:extLst>
          </p:cNvPr>
          <p:cNvCxnSpPr>
            <a:cxnSpLocks/>
          </p:cNvCxnSpPr>
          <p:nvPr/>
        </p:nvCxnSpPr>
        <p:spPr>
          <a:xfrm>
            <a:off x="7744732" y="1704480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3847B8A-1CF4-9340-8660-D4026A3E17FA}"/>
              </a:ext>
            </a:extLst>
          </p:cNvPr>
          <p:cNvSpPr txBox="1"/>
          <p:nvPr/>
        </p:nvSpPr>
        <p:spPr>
          <a:xfrm>
            <a:off x="1222623" y="487440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REFERENCE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OUTPUT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769F71-F7E5-EC4A-9F03-E9DA21B786C3}"/>
              </a:ext>
            </a:extLst>
          </p:cNvPr>
          <p:cNvSpPr txBox="1"/>
          <p:nvPr/>
        </p:nvSpPr>
        <p:spPr>
          <a:xfrm>
            <a:off x="3684280" y="6308209"/>
            <a:ext cx="662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Globally and Locally Consistent Image Completion, SIGGRAPH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C1790C9-5B6F-244E-A949-6ECA2124DB62}"/>
              </a:ext>
            </a:extLst>
          </p:cNvPr>
          <p:cNvSpPr txBox="1"/>
          <p:nvPr/>
        </p:nvSpPr>
        <p:spPr>
          <a:xfrm>
            <a:off x="1185576" y="2431864"/>
            <a:ext cx="1332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GENERATED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855041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DC7EB0-5BDB-4C40-925E-8CDE4EE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Approach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AD35EC8-ADE4-6F4B-9B4B-703E131D0C55}"/>
              </a:ext>
            </a:extLst>
          </p:cNvPr>
          <p:cNvCxnSpPr>
            <a:cxnSpLocks/>
          </p:cNvCxnSpPr>
          <p:nvPr/>
        </p:nvCxnSpPr>
        <p:spPr>
          <a:xfrm>
            <a:off x="4994352" y="1704480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A871130-DA0F-9843-9DCD-37CE4CFC0CDD}"/>
              </a:ext>
            </a:extLst>
          </p:cNvPr>
          <p:cNvCxnSpPr>
            <a:cxnSpLocks/>
          </p:cNvCxnSpPr>
          <p:nvPr/>
        </p:nvCxnSpPr>
        <p:spPr>
          <a:xfrm>
            <a:off x="2672076" y="3867876"/>
            <a:ext cx="749984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s://lh6.googleusercontent.com/HCNgVZXTfAykvS2T16ERV9ylNnBE0muUNveUthZOx6zOCBOoA-9yx6PZDkY8TCu8_SGf66P8hIMbPoEGj4H8LNbCkN2GASadfeNFz7ghr6qTXpKNP8UDcNiBCSZOjkUSDx_4PJ9D">
            <a:extLst>
              <a:ext uri="{FF2B5EF4-FFF2-40B4-BE49-F238E27FC236}">
                <a16:creationId xmlns:a16="http://schemas.microsoft.com/office/drawing/2014/main" xmlns="" id="{B5D474A0-C1DF-2E46-941C-81CA1582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6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o1OhtmIK6rt9KH3cgIsryLVuQ1wsOLhuuiTBjhwdjL8MfR-Ff2B5QkavVtFMe2AYJ27DVG1W4V6YRFlOcH0CmyejlFfVzI202f3hYOhKx6Ng70yQDeh1CCVf3WWH9tUtjtDGogRO">
            <a:extLst>
              <a:ext uri="{FF2B5EF4-FFF2-40B4-BE49-F238E27FC236}">
                <a16:creationId xmlns:a16="http://schemas.microsoft.com/office/drawing/2014/main" xmlns="" id="{E7DDFDF7-40C0-CE44-8DE1-13966C5F3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23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AjRckqZSePMBTkUGuvG-g8Se5YThqDB_zEifJS1iezekASJOCiyxULf7Q3eFhH7xCP4_XV-Z4K7DBTgOWr0Y0AJgLWyHVPTuYJ3ok7HecbUgie9t7hHq0GO97deXfBJy5-YqeS9u">
            <a:extLst>
              <a:ext uri="{FF2B5EF4-FFF2-40B4-BE49-F238E27FC236}">
                <a16:creationId xmlns:a16="http://schemas.microsoft.com/office/drawing/2014/main" xmlns="" id="{EA237D5D-1BF1-EA4C-BA80-87011415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53" y="1704480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29B2E4C-B8A5-3B4A-8F26-50987039497B}"/>
              </a:ext>
            </a:extLst>
          </p:cNvPr>
          <p:cNvCxnSpPr>
            <a:cxnSpLocks/>
          </p:cNvCxnSpPr>
          <p:nvPr/>
        </p:nvCxnSpPr>
        <p:spPr>
          <a:xfrm>
            <a:off x="7744732" y="1704480"/>
            <a:ext cx="0" cy="438956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456B562-3DBE-BC4A-ACAB-61205DC2479C}"/>
              </a:ext>
            </a:extLst>
          </p:cNvPr>
          <p:cNvSpPr txBox="1"/>
          <p:nvPr/>
        </p:nvSpPr>
        <p:spPr>
          <a:xfrm>
            <a:off x="1222623" y="487440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REFERENCE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OUTPUT</a:t>
            </a:r>
          </a:p>
        </p:txBody>
      </p:sp>
      <p:pic>
        <p:nvPicPr>
          <p:cNvPr id="44" name="Picture 4" descr="https://lh6.googleusercontent.com/bISFHgq38auGPAvjh7fFqT-7sxH8xR2Uz_c-89cmKgf1aJFODUA0Y-6PQDFSPdHhrwt0DGhTl1WTs4pj_h899SSbQHHVysVt4o934qE41wBjwr0621EyXammq-vgA_qQ2auSn0VM">
            <a:extLst>
              <a:ext uri="{FF2B5EF4-FFF2-40B4-BE49-F238E27FC236}">
                <a16:creationId xmlns:a16="http://schemas.microsoft.com/office/drawing/2014/main" xmlns="" id="{F5430CEF-3B33-EB48-858E-2C0671C95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6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s://lh4.googleusercontent.com/0lcWKA9K8MibYYCuDLVNkpHqFjxgnOcKC3GGq1VmgZV1jYJdNVq09OxI8YcQ5PmLhaZoSP4eMpjLxKkMfnN40d8Gbsye-aHsOWcgg0o9F0p1-WL4LM1alQ5BMrFgmdRuDlY03FH1">
            <a:extLst>
              <a:ext uri="{FF2B5EF4-FFF2-40B4-BE49-F238E27FC236}">
                <a16:creationId xmlns:a16="http://schemas.microsoft.com/office/drawing/2014/main" xmlns="" id="{E038318D-025F-6243-BB31-D0BB28B10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49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s://lh6.googleusercontent.com/2uHHyJilTXYV4rUrpIjdWomnLbXYReyHtVjQh1mOl3sNXXvihCMNhfnKRwtxURwB9xrJYPKhV7RYo-vdcvs0SbkWCusGkfWo0A8Ey4iZctuMEKCW8_mjiq3U2a7iHyogxQr9zJ-H">
            <a:extLst>
              <a:ext uri="{FF2B5EF4-FFF2-40B4-BE49-F238E27FC236}">
                <a16:creationId xmlns:a16="http://schemas.microsoft.com/office/drawing/2014/main" xmlns="" id="{EEAFA86C-520F-3E4E-BAC0-34D2469CA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53" y="4208093"/>
            <a:ext cx="18034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E1438BF-D516-CE4C-9B5F-0D5E697B444D}"/>
              </a:ext>
            </a:extLst>
          </p:cNvPr>
          <p:cNvSpPr txBox="1"/>
          <p:nvPr/>
        </p:nvSpPr>
        <p:spPr>
          <a:xfrm>
            <a:off x="1185576" y="2431864"/>
            <a:ext cx="1332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GENERATED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934681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851</Words>
  <Application>Microsoft Macintosh PowerPoint</Application>
  <PresentationFormat>Widescreen</PresentationFormat>
  <Paragraphs>266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Calibri Light</vt:lpstr>
      <vt:lpstr>Chalkduster</vt:lpstr>
      <vt:lpstr>Courier</vt:lpstr>
      <vt:lpstr>Courier New</vt:lpstr>
      <vt:lpstr>Garamond</vt:lpstr>
      <vt:lpstr>Mangal</vt:lpstr>
      <vt:lpstr>Arial</vt:lpstr>
      <vt:lpstr>Office Theme</vt:lpstr>
      <vt:lpstr>Can AI and Classical Programming Redeem Each Other?</vt:lpstr>
      <vt:lpstr>Acknowledgments</vt:lpstr>
      <vt:lpstr>Classical Programming vs. AI A Tale of Two Software Approaches</vt:lpstr>
      <vt:lpstr>Classical Programming vs. AI Success Stories</vt:lpstr>
      <vt:lpstr>Classical Programming vs. AI Grand Challenges</vt:lpstr>
      <vt:lpstr>Talk Outline</vt:lpstr>
      <vt:lpstr>An Example Problem: Image Completion</vt:lpstr>
      <vt:lpstr>Contemporary Approach: GLCIC*</vt:lpstr>
      <vt:lpstr>Our Approach</vt:lpstr>
      <vt:lpstr>Contemporary Approach</vt:lpstr>
      <vt:lpstr>Contemporary Approach</vt:lpstr>
      <vt:lpstr>Our Approach: Neuro-Symbolic Models</vt:lpstr>
      <vt:lpstr>Our Approach: Neuro-Symbolic Models</vt:lpstr>
      <vt:lpstr>Our Approach: Neuro-Symbolic Models</vt:lpstr>
      <vt:lpstr>Our Approach: Neuro-Symbolic Models</vt:lpstr>
      <vt:lpstr>An Example Problem: Program Verification</vt:lpstr>
      <vt:lpstr> Our Approach</vt:lpstr>
      <vt:lpstr>Our Approach: Deep Reinforcement Learning</vt:lpstr>
      <vt:lpstr>Our Approach: Deep Reinforcement Learning</vt:lpstr>
      <vt:lpstr>Our Approach: Deep Reinforcement Learning</vt:lpstr>
      <vt:lpstr>Comparison to State-of-the-Art Approaches</vt:lpstr>
      <vt:lpstr>Programmer-Assisted AI: Program Refactoring</vt:lpstr>
      <vt:lpstr>Programmer-Assisted AI: Program Refactoring</vt:lpstr>
      <vt:lpstr>Programmer-Assisted AI: Defect Prediction</vt:lpstr>
      <vt:lpstr>Programmer-Assisted AI: Defect Prediction</vt:lpstr>
      <vt:lpstr>Programmer-Assisted AI: Defect Prediction</vt:lpstr>
      <vt:lpstr>Programmer-Assisted AI: Defect Prediction</vt:lpstr>
      <vt:lpstr>Conclusions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Machine Learning and Programming Redeem Each Other?</dc:title>
  <dc:creator>Naik, Mayur H</dc:creator>
  <cp:lastModifiedBy>Microsoft Office User</cp:lastModifiedBy>
  <cp:revision>231</cp:revision>
  <cp:lastPrinted>2019-01-08T05:19:08Z</cp:lastPrinted>
  <dcterms:created xsi:type="dcterms:W3CDTF">2019-01-06T04:37:23Z</dcterms:created>
  <dcterms:modified xsi:type="dcterms:W3CDTF">2019-06-19T15:39:42Z</dcterms:modified>
</cp:coreProperties>
</file>