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ink/ink5.xml" ContentType="application/inkml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90" r:id="rId2"/>
    <p:sldId id="291" r:id="rId3"/>
    <p:sldId id="303" r:id="rId4"/>
    <p:sldId id="281" r:id="rId5"/>
    <p:sldId id="258" r:id="rId6"/>
    <p:sldId id="308" r:id="rId7"/>
    <p:sldId id="307" r:id="rId8"/>
    <p:sldId id="294" r:id="rId9"/>
    <p:sldId id="296" r:id="rId10"/>
    <p:sldId id="297" r:id="rId11"/>
    <p:sldId id="312" r:id="rId12"/>
    <p:sldId id="318" r:id="rId13"/>
    <p:sldId id="311" r:id="rId14"/>
    <p:sldId id="320" r:id="rId15"/>
    <p:sldId id="323" r:id="rId16"/>
    <p:sldId id="322" r:id="rId17"/>
    <p:sldId id="315" r:id="rId18"/>
    <p:sldId id="292" r:id="rId19"/>
    <p:sldId id="325" r:id="rId20"/>
    <p:sldId id="268" r:id="rId21"/>
    <p:sldId id="276" r:id="rId22"/>
    <p:sldId id="317" r:id="rId23"/>
    <p:sldId id="324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320CE02D-ED73-FC48-9043-9259474211FC}">
          <p14:sldIdLst>
            <p14:sldId id="290"/>
            <p14:sldId id="291"/>
            <p14:sldId id="303"/>
            <p14:sldId id="281"/>
            <p14:sldId id="258"/>
            <p14:sldId id="308"/>
            <p14:sldId id="307"/>
            <p14:sldId id="294"/>
          </p14:sldIdLst>
        </p14:section>
        <p14:section name="Techniques" id="{08E630C4-875F-FD47-AD19-A7729967B830}">
          <p14:sldIdLst>
            <p14:sldId id="296"/>
            <p14:sldId id="297"/>
            <p14:sldId id="312"/>
            <p14:sldId id="318"/>
            <p14:sldId id="311"/>
            <p14:sldId id="320"/>
            <p14:sldId id="323"/>
            <p14:sldId id="322"/>
          </p14:sldIdLst>
        </p14:section>
        <p14:section name="Evaluation" id="{D33D2C84-EBE9-1048-83B1-8ED9D337357E}">
          <p14:sldIdLst>
            <p14:sldId id="315"/>
            <p14:sldId id="292"/>
            <p14:sldId id="325"/>
            <p14:sldId id="268"/>
          </p14:sldIdLst>
        </p14:section>
        <p14:section name="Conclusion" id="{761ABAA5-D2B5-4A4D-BFDF-4175E0D3CA96}">
          <p14:sldIdLst>
            <p14:sldId id="276"/>
          </p14:sldIdLst>
        </p14:section>
        <p14:section name="backup" id="{6CA81F78-DE2F-DE42-99D9-573D31644B81}">
          <p14:sldIdLst>
            <p14:sldId id="317"/>
            <p14:sldId id="324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3422"/>
  </p:normalViewPr>
  <p:slideViewPr>
    <p:cSldViewPr snapToGrid="0" snapToObjects="1">
      <p:cViewPr varScale="1">
        <p:scale>
          <a:sx n="108" d="100"/>
          <a:sy n="108" d="100"/>
        </p:scale>
        <p:origin x="27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04:25:41.6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04:17:58.3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04:17:51.6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04:25:38.5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30T21:58:02.307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1 986 24575,'0'0'0</inkml:trace>
  <inkml:trace contextRef="#ctx0" brushRef="#br0" timeOffset="4317">1058 780 24575,'0'0'0</inkml:trace>
  <inkml:trace contextRef="#ctx0" brushRef="#br0" timeOffset="7785">2105 371 24575,'0'0'0</inkml:trace>
  <inkml:trace contextRef="#ctx0" brushRef="#br0" timeOffset="10986">3113 775 24575,'0'0'0</inkml:trace>
  <inkml:trace contextRef="#ctx0" brushRef="#br0" timeOffset="13631">4175 723 24575,'0'0'0</inkml:trace>
  <inkml:trace contextRef="#ctx0" brushRef="#br0" timeOffset="16393">5221 569 24575,'0'0'0</inkml:trace>
  <inkml:trace contextRef="#ctx0" brushRef="#br0" timeOffset="19661">6284 1255 24575,'0'0'0</inkml:trace>
  <inkml:trace contextRef="#ctx0" brushRef="#br0" timeOffset="24106">7339 978 24575,'0'0'0</inkml:trace>
  <inkml:trace contextRef="#ctx0" brushRef="#br0" timeOffset="27166">8334 551 24575,'0'0'0</inkml:trace>
  <inkml:trace contextRef="#ctx0" brushRef="#br0" timeOffset="30383">9419 858 24575,'0'0'0</inkml:trace>
  <inkml:trace contextRef="#ctx0" brushRef="#br0" timeOffset="33818">10483 1125 24575,'0'0'0</inkml:trace>
  <inkml:trace contextRef="#ctx0" brushRef="#br0" timeOffset="35886">11486 521 24575,'0'0'0</inkml:trace>
  <inkml:trace contextRef="#ctx0" brushRef="#br0" timeOffset="38890">12600 590 24575,'0'0'0</inkml:trace>
  <inkml:trace contextRef="#ctx0" brushRef="#br0" timeOffset="43041">13597 398 24575,'0'0'0</inkml:trace>
  <inkml:trace contextRef="#ctx0" brushRef="#br0" timeOffset="45735">14641 290 24575,'0'0'0</inkml:trace>
  <inkml:trace contextRef="#ctx0" brushRef="#br0" timeOffset="47650">15756 692 24575,'0'0'0</inkml:trace>
  <inkml:trace contextRef="#ctx0" brushRef="#br0" timeOffset="49841">16722 900 24575,'0'0'0</inkml:trace>
  <inkml:trace contextRef="#ctx0" brushRef="#br0" timeOffset="51780">17803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C6A2E-1C18-C345-8946-BEBB7A19012E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F48E5-7FBB-CE48-BEE7-E9C5013F8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79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8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resolve this issue, we propose a systematic way to generate templates, which is based on our empirical observation.</a:t>
            </a:r>
          </a:p>
          <a:p>
            <a:endParaRPr lang="en-US" dirty="0"/>
          </a:p>
          <a:p>
            <a:r>
              <a:rPr lang="en-US" dirty="0"/>
              <a:t>Realistic </a:t>
            </a:r>
            <a:r>
              <a:rPr lang="en-US" dirty="0" err="1"/>
              <a:t>Datalog</a:t>
            </a:r>
            <a:r>
              <a:rPr lang="en-US" dirty="0"/>
              <a:t> programs tend to follow simple chain-like patterns. </a:t>
            </a:r>
          </a:p>
          <a:p>
            <a:endParaRPr lang="en-US" dirty="0"/>
          </a:p>
          <a:p>
            <a:r>
              <a:rPr lang="en-US" dirty="0"/>
              <a:t>This observation motivates us to start with something as simple as chain patterns, </a:t>
            </a:r>
          </a:p>
          <a:p>
            <a:r>
              <a:rPr lang="en-US" dirty="0"/>
              <a:t>Then gradually generate more templates by tweaking simpler ones.</a:t>
            </a:r>
          </a:p>
          <a:p>
            <a:endParaRPr lang="en-US" dirty="0"/>
          </a:p>
          <a:p>
            <a:r>
              <a:rPr lang="en-US" dirty="0"/>
              <a:t>This process can be formalized and bounded by some measurement like edit distance.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43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Next, let’s see how we minimize the manual effort.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41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synthesizer works by maintaining all xxx</a:t>
            </a:r>
          </a:p>
          <a:p>
            <a:r>
              <a:rPr lang="en-US" dirty="0"/>
              <a:t>Number is huge; assume we can explicitly keep track of all;</a:t>
            </a:r>
          </a:p>
          <a:p>
            <a:r>
              <a:rPr lang="en-US" dirty="0"/>
              <a:t>will show you later how we do that efficiently. </a:t>
            </a:r>
          </a:p>
          <a:p>
            <a:endParaRPr lang="en-US" dirty="0"/>
          </a:p>
          <a:p>
            <a:r>
              <a:rPr lang="en-US" dirty="0"/>
              <a:t>Since the input data is available, synthesizer can run each candidate and see if it derives a particular tuple or not. </a:t>
            </a:r>
          </a:p>
          <a:p>
            <a:r>
              <a:rPr lang="en-US" dirty="0"/>
              <a:t>What the synthesizer does not know is the ground truth, </a:t>
            </a:r>
          </a:p>
          <a:p>
            <a:r>
              <a:rPr lang="en-US" dirty="0"/>
              <a:t>which is the intent in the user mind. </a:t>
            </a:r>
          </a:p>
          <a:p>
            <a:endParaRPr lang="en-US" dirty="0"/>
          </a:p>
          <a:p>
            <a:r>
              <a:rPr lang="en-US" dirty="0"/>
              <a:t>Our goal is to minimize the interaction and figure out which candidate is the desired one. </a:t>
            </a:r>
          </a:p>
          <a:p>
            <a:r>
              <a:rPr lang="en-US" dirty="0"/>
              <a:t>We may pick the first output tuple to ask:</a:t>
            </a:r>
          </a:p>
          <a:p>
            <a:endParaRPr lang="en-US" dirty="0"/>
          </a:p>
          <a:p>
            <a:r>
              <a:rPr lang="en-US" dirty="0"/>
              <a:t>The key question is: </a:t>
            </a:r>
            <a:r>
              <a:rPr lang="en-US" dirty="0" err="1"/>
              <a:t>xxxxx</a:t>
            </a:r>
            <a:endParaRPr lang="en-US" dirty="0"/>
          </a:p>
          <a:p>
            <a:r>
              <a:rPr lang="en-US" dirty="0"/>
              <a:t>a classic problem in ML, we adopt an effective heuristic called QBC. </a:t>
            </a:r>
          </a:p>
          <a:p>
            <a:r>
              <a:rPr lang="en-US" dirty="0"/>
              <a:t>For our problem, all candidates for the committee and all output tuples are the queries.</a:t>
            </a:r>
          </a:p>
          <a:p>
            <a:r>
              <a:rPr lang="en-US" dirty="0"/>
              <a:t>QBC computes a score for each output tuple according to such an entropy function: xxx, where </a:t>
            </a:r>
          </a:p>
          <a:p>
            <a:r>
              <a:rPr lang="en-US" dirty="0"/>
              <a:t>The entropy function quantifies the disagreement;  </a:t>
            </a:r>
          </a:p>
          <a:p>
            <a:r>
              <a:rPr lang="en-US" dirty="0"/>
              <a:t>The best query is to pick the query with maximum disagreement.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69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know how to effective interact with the user;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we also have a set of templates, from which a set of rules can be generated; </a:t>
            </a:r>
          </a:p>
          <a:p>
            <a:endParaRPr lang="en-US" dirty="0"/>
          </a:p>
          <a:p>
            <a:r>
              <a:rPr lang="en-US" dirty="0"/>
              <a:t>The last thing we need is an an efficient algorithm that search over all possible combinations of these rules. </a:t>
            </a:r>
          </a:p>
          <a:p>
            <a:r>
              <a:rPr lang="en-US" dirty="0"/>
              <a:t>At the same time, the algorithm should work be able to work in the interactive setting. </a:t>
            </a:r>
          </a:p>
          <a:p>
            <a:r>
              <a:rPr lang="en-US" dirty="0"/>
              <a:t>Let’s see how do we achieve that.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21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 mentioned earlier, the search space is very huge, and we must have an efficient way to maintain it.</a:t>
            </a:r>
          </a:p>
          <a:p>
            <a:endParaRPr lang="en-US" dirty="0"/>
          </a:p>
          <a:p>
            <a:r>
              <a:rPr lang="en-US" dirty="0"/>
              <a:t>The key observation is that two programs can be compared, one could be bigger or smaller than the other one. So, ..</a:t>
            </a:r>
          </a:p>
          <a:p>
            <a:endParaRPr lang="en-US" dirty="0"/>
          </a:p>
          <a:p>
            <a:r>
              <a:rPr lang="en-US" dirty="0"/>
              <a:t>Now the search space can be ordered from large to small or general to specific. </a:t>
            </a:r>
          </a:p>
          <a:p>
            <a:r>
              <a:rPr lang="en-US" dirty="0"/>
              <a:t>All consistent candidates can be viewed as a range of programs.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3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Synthesizer using QBC to interact with the user.</a:t>
            </a:r>
          </a:p>
          <a:p>
            <a:endParaRPr lang="en-US" dirty="0"/>
          </a:p>
          <a:p>
            <a:r>
              <a:rPr lang="en-US" dirty="0"/>
              <a:t>Now the committee will be programs in the upper/lower bound.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2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just explained our algorithm in a very abstract level, </a:t>
            </a:r>
          </a:p>
          <a:p>
            <a:r>
              <a:rPr lang="en-US"/>
              <a:t>But </a:t>
            </a:r>
            <a:r>
              <a:rPr lang="en-US" dirty="0"/>
              <a:t>I have not shown you how that is implemented. </a:t>
            </a:r>
          </a:p>
          <a:p>
            <a:endParaRPr lang="en-US" dirty="0"/>
          </a:p>
          <a:p>
            <a:r>
              <a:rPr lang="en-US" dirty="0"/>
              <a:t>To do so, there is a challenge. </a:t>
            </a:r>
          </a:p>
          <a:p>
            <a:endParaRPr lang="en-US" dirty="0"/>
          </a:p>
          <a:p>
            <a:r>
              <a:rPr lang="en-US" dirty="0"/>
              <a:t>One good thing is that Theta-</a:t>
            </a:r>
            <a:r>
              <a:rPr lang="en-US" dirty="0" err="1"/>
              <a:t>subxx</a:t>
            </a:r>
            <a:r>
              <a:rPr lang="en-US" dirty="0"/>
              <a:t> not only provides a way to compare programs,</a:t>
            </a:r>
          </a:p>
          <a:p>
            <a:r>
              <a:rPr lang="en-US" dirty="0"/>
              <a:t> but also defines the refinement operator we discussed abstractly on last slide.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8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let me show our empirical evaluation.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72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artifacts have been accepted, xxx</a:t>
            </a:r>
          </a:p>
          <a:p>
            <a:endParaRPr lang="en-US" dirty="0"/>
          </a:p>
          <a:p>
            <a:r>
              <a:rPr lang="en-US" dirty="0"/>
              <a:t>To evaluate our framework, </a:t>
            </a:r>
          </a:p>
          <a:p>
            <a:r>
              <a:rPr lang="en-US" dirty="0"/>
              <a:t>we collect in total 34 benchmarks from 3 categories. </a:t>
            </a:r>
          </a:p>
          <a:p>
            <a:r>
              <a:rPr lang="en-US" dirty="0"/>
              <a:t>most of which are from the past literature.</a:t>
            </a:r>
          </a:p>
          <a:p>
            <a:r>
              <a:rPr lang="en-US" dirty="0"/>
              <a:t>We also introduce a few challenging ones, which are </a:t>
            </a:r>
            <a:r>
              <a:rPr lang="en-US" dirty="0" err="1"/>
              <a:t>Datalog</a:t>
            </a:r>
            <a:r>
              <a:rPr lang="en-US" dirty="0"/>
              <a:t> programs used in program analysis. </a:t>
            </a:r>
          </a:p>
          <a:p>
            <a:r>
              <a:rPr lang="en-US" dirty="0"/>
              <a:t>The largest benchmark consists of 13 relations and 10 rules. </a:t>
            </a:r>
          </a:p>
          <a:p>
            <a:endParaRPr lang="en-US" dirty="0"/>
          </a:p>
          <a:p>
            <a:r>
              <a:rPr lang="en-US" dirty="0"/>
              <a:t>As for baselines, we compare with two SOTA solvers.</a:t>
            </a:r>
          </a:p>
          <a:p>
            <a:endParaRPr lang="en-US" dirty="0"/>
          </a:p>
          <a:p>
            <a:r>
              <a:rPr lang="en-US" dirty="0"/>
              <a:t>As for templates, we use chain templates by default;</a:t>
            </a:r>
          </a:p>
          <a:p>
            <a:r>
              <a:rPr lang="en-US" dirty="0"/>
              <a:t>and we bound the number of edits up to 5.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47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our main evaluation results; </a:t>
            </a:r>
          </a:p>
          <a:p>
            <a:r>
              <a:rPr lang="en-US" dirty="0"/>
              <a:t>Due to space limit, I can only show you a number of selected ones. </a:t>
            </a:r>
          </a:p>
          <a:p>
            <a:r>
              <a:rPr lang="en-US" dirty="0"/>
              <a:t>The KD benchmarks are standard;</a:t>
            </a:r>
          </a:p>
          <a:p>
            <a:r>
              <a:rPr lang="en-US" dirty="0"/>
              <a:t>PA benchmarks are new benchmarks </a:t>
            </a:r>
          </a:p>
          <a:p>
            <a:r>
              <a:rPr lang="en-US" dirty="0"/>
              <a:t>(that are </a:t>
            </a:r>
            <a:r>
              <a:rPr lang="en-US" dirty="0" err="1"/>
              <a:t>datalog</a:t>
            </a:r>
            <a:r>
              <a:rPr lang="en-US" dirty="0"/>
              <a:t> programs in static analysis framework) </a:t>
            </a:r>
          </a:p>
          <a:p>
            <a:endParaRPr lang="en-US" dirty="0"/>
          </a:p>
          <a:p>
            <a:r>
              <a:rPr lang="en-US" dirty="0"/>
              <a:t>- running time (used by each solver)</a:t>
            </a:r>
          </a:p>
          <a:p>
            <a:r>
              <a:rPr lang="en-US" dirty="0"/>
              <a:t>Our framework ALPS successfully synthesizes all benchmarks, </a:t>
            </a:r>
          </a:p>
          <a:p>
            <a:r>
              <a:rPr lang="en-US" dirty="0"/>
              <a:t>while the other two solvers failed on 6 (or even more) benchmarks. </a:t>
            </a:r>
          </a:p>
          <a:p>
            <a:endParaRPr lang="en-US" dirty="0"/>
          </a:p>
          <a:p>
            <a:r>
              <a:rPr lang="en-US" dirty="0"/>
              <a:t>- next two columns show the #</a:t>
            </a:r>
            <a:r>
              <a:rPr lang="en-US" dirty="0" err="1"/>
              <a:t>syn</a:t>
            </a:r>
            <a:r>
              <a:rPr lang="en-US" dirty="0"/>
              <a:t> vs #</a:t>
            </a:r>
            <a:r>
              <a:rPr lang="en-US" dirty="0" err="1"/>
              <a:t>eval</a:t>
            </a:r>
            <a:r>
              <a:rPr lang="en-US" dirty="0"/>
              <a:t>, </a:t>
            </a:r>
          </a:p>
          <a:p>
            <a:r>
              <a:rPr lang="en-US" dirty="0"/>
              <a:t>due to bi-directional search, we can synthesize all xxx</a:t>
            </a:r>
          </a:p>
          <a:p>
            <a:r>
              <a:rPr lang="en-US" dirty="0"/>
              <a:t>#</a:t>
            </a:r>
            <a:r>
              <a:rPr lang="en-US" dirty="0" err="1"/>
              <a:t>eval</a:t>
            </a:r>
            <a:r>
              <a:rPr lang="en-US" dirty="0"/>
              <a:t> is a tiny fraction of all possible programs in search space</a:t>
            </a:r>
          </a:p>
          <a:p>
            <a:endParaRPr lang="en-US" dirty="0"/>
          </a:p>
          <a:p>
            <a:r>
              <a:rPr lang="en-US" dirty="0"/>
              <a:t>- last two columns show #asked vs #all</a:t>
            </a:r>
          </a:p>
          <a:p>
            <a:r>
              <a:rPr lang="en-US" dirty="0"/>
              <a:t>A small fraction is sufficient to correctly synthesize each benchmark.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05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Datalog</a:t>
            </a:r>
            <a:r>
              <a:rPr lang="en-US" dirty="0"/>
              <a:t> is a declarative programming language that provides a simple interface to query and transform relational data; </a:t>
            </a:r>
          </a:p>
          <a:p>
            <a:r>
              <a:rPr lang="en-US" dirty="0"/>
              <a:t>It has been widely used in many areas like (big) data analytics, networking, program analysis, to name a few.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67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evaluate the quality of QBC by comparing it with xxx</a:t>
            </a:r>
          </a:p>
          <a:p>
            <a:endParaRPr lang="en-US" dirty="0"/>
          </a:p>
          <a:p>
            <a:r>
              <a:rPr lang="en-US" dirty="0"/>
              <a:t>Random selection is to randomly pick a query,</a:t>
            </a:r>
          </a:p>
          <a:p>
            <a:r>
              <a:rPr lang="en-US" dirty="0"/>
              <a:t>instead of using some entropy function like QBC. </a:t>
            </a:r>
          </a:p>
          <a:p>
            <a:endParaRPr lang="en-US" dirty="0"/>
          </a:p>
          <a:p>
            <a:r>
              <a:rPr lang="en-US" dirty="0"/>
              <a:t>- run random selection for 1000 trials on each benchmark.</a:t>
            </a:r>
          </a:p>
          <a:p>
            <a:r>
              <a:rPr lang="en-US" dirty="0"/>
              <a:t>- boxplot shows the distribution</a:t>
            </a:r>
          </a:p>
          <a:p>
            <a:r>
              <a:rPr lang="en-US" dirty="0"/>
              <a:t>- orange bar shows the average of those 1000 trials. </a:t>
            </a:r>
          </a:p>
          <a:p>
            <a:endParaRPr lang="en-US" dirty="0"/>
          </a:p>
          <a:p>
            <a:r>
              <a:rPr lang="en-US" dirty="0"/>
              <a:t>These green dots mark the number queries needed by QBC. </a:t>
            </a:r>
          </a:p>
          <a:p>
            <a:r>
              <a:rPr lang="en-US" dirty="0"/>
              <a:t>- always near the minimum of 1000 random trials.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77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that, I will conclude my talk.</a:t>
            </a:r>
          </a:p>
          <a:p>
            <a:r>
              <a:rPr lang="en-US" dirty="0"/>
              <a:t>I have show you a framework …</a:t>
            </a:r>
          </a:p>
          <a:p>
            <a:endParaRPr lang="en-US" dirty="0"/>
          </a:p>
          <a:p>
            <a:r>
              <a:rPr lang="en-US" dirty="0"/>
              <a:t>We propose a systematic way to generate templates</a:t>
            </a:r>
          </a:p>
          <a:p>
            <a:endParaRPr lang="en-US" dirty="0"/>
          </a:p>
          <a:p>
            <a:r>
              <a:rPr lang="en-US" dirty="0"/>
              <a:t>We also propose a bi-directional search algorithm</a:t>
            </a:r>
          </a:p>
          <a:p>
            <a:endParaRPr lang="en-US" dirty="0"/>
          </a:p>
          <a:p>
            <a:r>
              <a:rPr lang="en-US" dirty="0"/>
              <a:t>Last but not least, we show that active learning is very effective to minimize manual effort.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14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Online course assignment, only 47 (&lt;30%) out of 171 students successfully make 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07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Augmentation is useful, but sophisticated domain may need specific meta-rules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2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though </a:t>
            </a:r>
            <a:r>
              <a:rPr lang="en-US" dirty="0" err="1"/>
              <a:t>Datalog</a:t>
            </a:r>
            <a:r>
              <a:rPr lang="en-US" dirty="0"/>
              <a:t> is not a Turing complete language, it is quite expressive. For instance, xx</a:t>
            </a:r>
          </a:p>
          <a:p>
            <a:endParaRPr lang="en-US" dirty="0"/>
          </a:p>
          <a:p>
            <a:r>
              <a:rPr lang="en-US" dirty="0"/>
              <a:t>In PA, </a:t>
            </a:r>
            <a:r>
              <a:rPr lang="en-US" dirty="0" err="1"/>
              <a:t>Datalog</a:t>
            </a:r>
            <a:r>
              <a:rPr lang="en-US" dirty="0"/>
              <a:t> can express fairly complicated pointer analysis in a few rules. </a:t>
            </a:r>
          </a:p>
          <a:p>
            <a:endParaRPr lang="en-US" dirty="0"/>
          </a:p>
          <a:p>
            <a:r>
              <a:rPr lang="en-US" dirty="0"/>
              <a:t>In KD, it can be used as a simple and explainable representation for learned knowledge; </a:t>
            </a:r>
          </a:p>
          <a:p>
            <a:endParaRPr lang="en-US" dirty="0"/>
          </a:p>
          <a:p>
            <a:r>
              <a:rPr lang="en-US" dirty="0" err="1"/>
              <a:t>Futhermore</a:t>
            </a:r>
            <a:r>
              <a:rPr lang="en-US" dirty="0"/>
              <a:t>, network forwarding rules can be easily expressed in </a:t>
            </a:r>
            <a:r>
              <a:rPr lang="en-US" dirty="0" err="1"/>
              <a:t>Datalog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7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of you who don’t know </a:t>
            </a:r>
            <a:r>
              <a:rPr lang="en-US" dirty="0" err="1"/>
              <a:t>Datalog</a:t>
            </a:r>
            <a:r>
              <a:rPr lang="en-US" dirty="0"/>
              <a:t>, here is a simple example. </a:t>
            </a:r>
          </a:p>
          <a:p>
            <a:endParaRPr lang="en-US" dirty="0"/>
          </a:p>
          <a:p>
            <a:r>
              <a:rPr lang="en-US" dirty="0"/>
              <a:t>- Three parts: a set of input / output relations, and a set of rules.</a:t>
            </a:r>
          </a:p>
          <a:p>
            <a:r>
              <a:rPr lang="en-US" dirty="0"/>
              <a:t>- Explain each rule</a:t>
            </a:r>
          </a:p>
          <a:p>
            <a:endParaRPr lang="en-US" dirty="0"/>
          </a:p>
          <a:p>
            <a:r>
              <a:rPr lang="en-US" dirty="0"/>
              <a:t>The input data for a relation can be viewed as 2-D table, </a:t>
            </a:r>
          </a:p>
          <a:p>
            <a:r>
              <a:rPr lang="en-US" dirty="0"/>
              <a:t>We call each row a tuple of the relation; </a:t>
            </a:r>
          </a:p>
          <a:p>
            <a:r>
              <a:rPr lang="en-US" dirty="0"/>
              <a:t>In our example, the input data represents the graph shown on the right.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datalog</a:t>
            </a:r>
            <a:r>
              <a:rPr lang="en-US" dirty="0"/>
              <a:t> engine takes the input data and </a:t>
            </a:r>
          </a:p>
          <a:p>
            <a:r>
              <a:rPr lang="en-US" dirty="0"/>
              <a:t>then iteratively applies each rule from the program until no more output tuples can be derived.</a:t>
            </a:r>
          </a:p>
          <a:p>
            <a:endParaRPr lang="en-US" dirty="0"/>
          </a:p>
          <a:p>
            <a:r>
              <a:rPr lang="en-US" dirty="0"/>
              <a:t>When this process finishes, we get a set of output tuples. </a:t>
            </a:r>
          </a:p>
          <a:p>
            <a:r>
              <a:rPr lang="en-US" dirty="0"/>
              <a:t>Here are all output tuples derived from edge, which represent all possible paths in the graph.</a:t>
            </a:r>
          </a:p>
          <a:p>
            <a:endParaRPr lang="en-US" dirty="0"/>
          </a:p>
          <a:p>
            <a:r>
              <a:rPr lang="en-US" dirty="0"/>
              <a:t>Our work concerns the opposite: </a:t>
            </a:r>
          </a:p>
          <a:p>
            <a:r>
              <a:rPr lang="en-US" dirty="0"/>
              <a:t>The answer is of course yes; </a:t>
            </a:r>
          </a:p>
          <a:p>
            <a:r>
              <a:rPr lang="en-US" dirty="0"/>
              <a:t>actually all three examples I show on the last slide are synthesized from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16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I will give a brief overview of our approach and show how we can synthesize a set of realistic </a:t>
            </a:r>
            <a:r>
              <a:rPr lang="en-US" dirty="0" err="1"/>
              <a:t>Datalog</a:t>
            </a:r>
            <a:r>
              <a:rPr lang="en-US" dirty="0"/>
              <a:t> programs.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80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first take a look at how state-of-the-art approaches: </a:t>
            </a:r>
            <a:br>
              <a:rPr lang="en-US" dirty="0"/>
            </a:br>
            <a:endParaRPr lang="en-US" dirty="0"/>
          </a:p>
          <a:p>
            <a:r>
              <a:rPr lang="en-US" dirty="0"/>
              <a:t>Besides input and output data, SOTA also requires a set of templates as input; </a:t>
            </a:r>
          </a:p>
          <a:p>
            <a:r>
              <a:rPr lang="en-US" dirty="0"/>
              <a:t>Templates are syntactical structures, only rules follow these structures will be considered.</a:t>
            </a:r>
          </a:p>
          <a:p>
            <a:endParaRPr lang="en-US" dirty="0"/>
          </a:p>
          <a:p>
            <a:r>
              <a:rPr lang="en-US" dirty="0"/>
              <a:t>There are a few limitations:</a:t>
            </a:r>
          </a:p>
          <a:p>
            <a:r>
              <a:rPr lang="en-US" dirty="0"/>
              <a:t>First, it is not clear where these templates come from, since templates are really non-trivial for user to provide, especially for non-experts. </a:t>
            </a:r>
          </a:p>
          <a:p>
            <a:endParaRPr lang="en-US" dirty="0"/>
          </a:p>
          <a:p>
            <a:r>
              <a:rPr lang="en-US" dirty="0"/>
              <a:t>Another limitation is that  providing the entire output data upfront is quite tedious, sometimes even infeasible. </a:t>
            </a:r>
          </a:p>
          <a:p>
            <a:endParaRPr lang="en-US" dirty="0"/>
          </a:p>
          <a:p>
            <a:r>
              <a:rPr lang="en-US" dirty="0"/>
              <a:t>Also, the existing approach has limited scalability. Only programs with 2~3 rules can be synthesized.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4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of these limitations poses a significant challenge for us.</a:t>
            </a:r>
          </a:p>
          <a:p>
            <a:endParaRPr lang="en-US" dirty="0"/>
          </a:p>
          <a:p>
            <a:r>
              <a:rPr lang="en-US" dirty="0"/>
              <a:t>First of all, instead of letting the user provides a set of templates, …</a:t>
            </a:r>
          </a:p>
          <a:p>
            <a:endParaRPr lang="en-US" dirty="0"/>
          </a:p>
          <a:p>
            <a:r>
              <a:rPr lang="en-US" dirty="0"/>
              <a:t>Second, can we also reduce the manual effort?  Let’s say, can we synthesize with only partial output?</a:t>
            </a:r>
          </a:p>
          <a:p>
            <a:endParaRPr lang="en-US" dirty="0"/>
          </a:p>
          <a:p>
            <a:r>
              <a:rPr lang="en-US" dirty="0"/>
              <a:t>Furthermore,  to synthesize a set of realistic programs, </a:t>
            </a:r>
          </a:p>
          <a:p>
            <a:r>
              <a:rPr lang="en-US" dirty="0"/>
              <a:t>Search space will be huge, and we must have an efficient way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75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address these challenges, we propose a framework called ALPS (aka, A Large Programming System)</a:t>
            </a:r>
          </a:p>
          <a:p>
            <a:r>
              <a:rPr lang="en-US" dirty="0"/>
              <a:t>which consists of three key components.</a:t>
            </a:r>
          </a:p>
          <a:p>
            <a:endParaRPr lang="en-US" dirty="0"/>
          </a:p>
          <a:p>
            <a:r>
              <a:rPr lang="en-US" dirty="0"/>
              <a:t>First of all, we propose an automatic way to generate templates without significantly blowing up the search space.</a:t>
            </a:r>
          </a:p>
          <a:p>
            <a:endParaRPr lang="en-US" dirty="0"/>
          </a:p>
          <a:p>
            <a:r>
              <a:rPr lang="en-US" dirty="0"/>
              <a:t>Secondly, our approach can work in an interactive setting, which enable us to minimize manual effort by active learning;</a:t>
            </a:r>
          </a:p>
          <a:p>
            <a:r>
              <a:rPr lang="en-US" dirty="0"/>
              <a:t>During synthesis, our approach actively ask a few number of queries, which is much smaller than the entire output;</a:t>
            </a:r>
          </a:p>
          <a:p>
            <a:r>
              <a:rPr lang="en-US" dirty="0"/>
              <a:t>For each query, the user only needs to answer yes / no;</a:t>
            </a:r>
          </a:p>
          <a:p>
            <a:endParaRPr lang="en-US" dirty="0"/>
          </a:p>
          <a:p>
            <a:r>
              <a:rPr lang="en-US" dirty="0"/>
              <a:t>Third, we propose a bi-directional search algorithm, which is scalable enough for a large set of templates and at the same time can work in the interactive setting.</a:t>
            </a:r>
          </a:p>
          <a:p>
            <a:endParaRPr lang="en-US" dirty="0"/>
          </a:p>
          <a:p>
            <a:r>
              <a:rPr lang="en-US" dirty="0"/>
              <a:t>Next, I will explain each of these component.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80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are five rules from five different programs, 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So, with this single template, we can generate useful rules across many different benchmarks.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are five other rules from one program,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be able to synthesize this single program, we need at least these five  templates;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template is only used once to generate a particular rule shown on the left. These templates are not shared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one hand, they are needed to restrict the search space; on the other hand, sometimes too specific.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Letting user provide such a set of templates is unrealistic.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3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B8859-8EDE-EF4D-830F-4A514FCAA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D8A3A-AEEE-9749-ADFE-7CEF4FB96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BFE67-A748-2247-9F63-008E3C78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8DE1-21F6-E64A-A898-999A80C43D97}" type="datetime1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EA3CB-5555-2445-BC5C-D40CFDE02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9F7F8-6336-9F4D-8F6C-D9751015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5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94BE0-020F-6040-B053-01CE94B1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6A6686-DC28-5C4A-9854-7436D988C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1B1DD-D5C5-574F-AFCD-AD61CDF85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8B77-AB8B-C24F-92E0-695756AB503A}" type="datetime1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6B568-CD08-7743-AD82-0A6A70B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B5FE-D370-6D42-9EC4-ED3BA974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9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97800-72C6-764C-82DA-60E2FF434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3637E-6881-C045-B9D4-094BC2729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C94B5-33B5-7640-AA9B-A95A9600F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7334-19BA-3546-8528-85CC9AB05C94}" type="datetime1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DE494-2082-E542-A809-102889FA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F8627-7449-E846-AB6D-36B1C091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5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2E48C-7105-E246-908A-45041E6C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4B03-AE2B-1D4A-B3CC-310A3C91A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925D3-A63C-9E41-83D6-C4D5DF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AEEA-004D-8840-97CA-B6D0E198525A}" type="datetime1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D9548-023D-C44A-BC91-EEE11646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B81D2-6323-C449-9359-CA88EF604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2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AE96-B674-1C4C-9E27-816760467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A97CA-F830-B145-A76B-4426FBAC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24831-D914-3448-995A-60B8878E2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B9C-9634-594A-87CA-DEE5C3FE3EEA}" type="datetime1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5E16-56F9-D347-B6EC-D66336B8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3316C-6AEB-4941-82DC-6F8DA77D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2A21-9DA8-BD46-8BF4-A0E2BE9AF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BB027-ECE5-F94F-AB1A-0DF8729C0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3EDD5-C98D-5F4C-AD3F-5012B3A3B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5FC62-1F4D-1340-84D2-D55616795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84AC-855A-0946-988C-EAEFE2E5EEB6}" type="datetime1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8B845-9B76-D347-B541-2F81225C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62F9C-35E0-7947-BA5F-63D472EB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2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BDE3-1117-9A4C-A08A-C6CDE99F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0A281-3682-7D45-8A8D-609A09F76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2506D-17FB-7640-9F96-378658C1C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D16B0-FBA1-DE42-A9D9-428FAFAEC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92A337-8447-744C-9C78-F4C02763F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427673-5F61-FA43-A195-5B56AF54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F938-2BA2-FE4E-970D-D542C4925BA5}" type="datetime1">
              <a:rPr lang="en-US" smtClean="0"/>
              <a:t>11/8/18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730E82-F117-144A-A5C5-96BCA793A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817543-987D-0F48-B186-D055D23C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4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9F44-34F2-9746-B3D4-9C3BD6F9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FC4BB-0A3B-B845-99BC-7CAAB008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D22C-2D78-9A43-94E1-ED7DDD30AD3A}" type="datetime1">
              <a:rPr lang="en-US" smtClean="0"/>
              <a:t>11/8/18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CB4AE-E76F-7742-ACF8-A39989B0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3BC07-5270-5A47-AFFE-B0104333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4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5E7A7D-91F1-4849-906E-1EC50B07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1ABBB-EE3C-C149-AAFB-9B5FC1F28579}" type="datetime1">
              <a:rPr lang="en-US" smtClean="0"/>
              <a:t>11/8/18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2B104-F8EF-5646-AF05-52A9A45D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E263D-E2ED-4445-BE17-09B8FC83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5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B361B-8575-4A47-9026-3021A7AB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C9C04-92F5-2547-B87E-BCE9AD8AF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C7D36-0940-1D43-9B3F-4EF6E3D3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E2FC0-1AAB-1242-90DD-13E1D5B81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A647-BB9E-4F43-9A61-ABD503257B31}" type="datetime1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575F0-752B-A048-AF10-F36A8CD3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172F2-E53A-9D4B-8C0F-568DCD69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3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E611-CD30-A344-8344-F169078D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DFD2BB-768E-1344-BBBA-036AA9601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4B96F-D5E8-ED47-83A7-A854D53B0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D51AA-C0C3-2543-B712-2C22151A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44A-2BFE-0C43-BCA4-D375D66770DF}" type="datetime1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E5A05-80EA-A347-AADD-6270E922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Syntax-Guided Synthesis of Datalog Programs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8E651-6567-DB42-9AFE-F72F6FD5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8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7BBFE-FF99-254F-9734-2B850252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B3E93-2CAB-6445-826C-C66812B35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3D817-3CF6-3E43-963D-1C9EC947EF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ED478-6432-BA45-8663-A1973426AD7E}" type="datetime1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6363C-1FB5-284E-B97E-53C1DEBDE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Syntax-Guided Synthesis of Datalog Programs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C0843-FAE4-8D47-94BC-0931B1EE1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F6F98-5FD8-4E4B-873B-B5026D41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8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4.tiff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4.tiff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28.emf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emf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4.xml"/><Relationship Id="rId5" Type="http://schemas.openxmlformats.org/officeDocument/2006/relationships/image" Target="../media/image20.emf"/><Relationship Id="rId10" Type="http://schemas.openxmlformats.org/officeDocument/2006/relationships/customXml" Target="../ink/ink3.xml"/><Relationship Id="rId4" Type="http://schemas.openxmlformats.org/officeDocument/2006/relationships/image" Target="../media/image19.tiff"/><Relationship Id="rId9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5" Type="http://schemas.openxmlformats.org/officeDocument/2006/relationships/customXml" Target="../ink/ink5.xml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tiff"/><Relationship Id="rId5" Type="http://schemas.openxmlformats.org/officeDocument/2006/relationships/image" Target="../media/image12.tiff"/><Relationship Id="rId4" Type="http://schemas.openxmlformats.org/officeDocument/2006/relationships/image" Target="../media/image19.tiff"/><Relationship Id="rId9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D8132-6495-3C43-A7E6-3DAB9C3AD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968"/>
            <a:ext cx="9144000" cy="2387600"/>
          </a:xfrm>
        </p:spPr>
        <p:txBody>
          <a:bodyPr/>
          <a:lstStyle/>
          <a:p>
            <a:r>
              <a:rPr lang="en-US" dirty="0"/>
              <a:t>Syntax-Guided Synthesis of </a:t>
            </a:r>
            <a:r>
              <a:rPr lang="en-US" dirty="0" err="1"/>
              <a:t>Datalog</a:t>
            </a:r>
            <a:r>
              <a:rPr lang="en-US" dirty="0"/>
              <a:t> Programs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C7F709-756E-044F-B655-CEEFF4A94E27}"/>
              </a:ext>
            </a:extLst>
          </p:cNvPr>
          <p:cNvSpPr txBox="1"/>
          <p:nvPr/>
        </p:nvSpPr>
        <p:spPr>
          <a:xfrm>
            <a:off x="1664887" y="4169625"/>
            <a:ext cx="3085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University of Pennsylvania</a:t>
            </a:r>
            <a:r>
              <a:rPr lang="en-US" sz="2000" baseline="30000" dirty="0"/>
              <a:t>1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2CB566-349F-2F44-BDC4-7987E6A054A5}"/>
              </a:ext>
            </a:extLst>
          </p:cNvPr>
          <p:cNvSpPr/>
          <p:nvPr/>
        </p:nvSpPr>
        <p:spPr>
          <a:xfrm>
            <a:off x="5060876" y="4173847"/>
            <a:ext cx="2280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Hanyang</a:t>
            </a:r>
            <a:r>
              <a:rPr lang="en-US" sz="2000" dirty="0"/>
              <a:t> University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130B1B-5D24-8B48-B960-D06A879AC21B}"/>
              </a:ext>
            </a:extLst>
          </p:cNvPr>
          <p:cNvSpPr/>
          <p:nvPr/>
        </p:nvSpPr>
        <p:spPr>
          <a:xfrm>
            <a:off x="7743026" y="4169625"/>
            <a:ext cx="3736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University of Wisconsin, Madison</a:t>
            </a:r>
            <a:r>
              <a:rPr lang="en-US" sz="2000" baseline="30000" dirty="0"/>
              <a:t>3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AF59E-3B53-6D4D-9D88-0E7F3880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189" y="4818366"/>
            <a:ext cx="1342137" cy="1342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2144A-63CC-7243-B36B-8A30B41A3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505" y="4764332"/>
            <a:ext cx="1495898" cy="1396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72623-B297-1C49-B305-C65F3451F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938" y="4672940"/>
            <a:ext cx="1015042" cy="14875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C4AC13-3FE2-1041-9F20-B0E7B35ACC17}"/>
              </a:ext>
            </a:extLst>
          </p:cNvPr>
          <p:cNvSpPr/>
          <p:nvPr/>
        </p:nvSpPr>
        <p:spPr>
          <a:xfrm>
            <a:off x="2904998" y="3038127"/>
            <a:ext cx="1130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Xujie Si</a:t>
            </a:r>
            <a:r>
              <a:rPr lang="en-US" sz="2200" baseline="30000" dirty="0"/>
              <a:t>1</a:t>
            </a:r>
            <a:endParaRPr lang="en-US" sz="2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C8AFB6-905A-0347-86A9-CCD8E86D1FCB}"/>
              </a:ext>
            </a:extLst>
          </p:cNvPr>
          <p:cNvSpPr/>
          <p:nvPr/>
        </p:nvSpPr>
        <p:spPr>
          <a:xfrm>
            <a:off x="2411165" y="3403941"/>
            <a:ext cx="23043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Aws Albarghouthi</a:t>
            </a:r>
            <a:r>
              <a:rPr lang="en-US" sz="2200" baseline="30000" dirty="0"/>
              <a:t>3</a:t>
            </a:r>
            <a:endParaRPr lang="en-US" sz="2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823EDC-088A-234A-A46B-62707BFDC695}"/>
              </a:ext>
            </a:extLst>
          </p:cNvPr>
          <p:cNvSpPr/>
          <p:nvPr/>
        </p:nvSpPr>
        <p:spPr>
          <a:xfrm>
            <a:off x="5312675" y="3038127"/>
            <a:ext cx="1763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/>
              <a:t>Woosuk</a:t>
            </a:r>
            <a:r>
              <a:rPr lang="en-US" sz="2200" dirty="0"/>
              <a:t> Lee</a:t>
            </a:r>
            <a:r>
              <a:rPr lang="en-US" sz="2200" baseline="30000" dirty="0"/>
              <a:t>12</a:t>
            </a:r>
            <a:endParaRPr lang="en-US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FA2DED-F8A2-E147-B31B-D59C7D7F26EE}"/>
              </a:ext>
            </a:extLst>
          </p:cNvPr>
          <p:cNvSpPr/>
          <p:nvPr/>
        </p:nvSpPr>
        <p:spPr>
          <a:xfrm>
            <a:off x="7819934" y="3038127"/>
            <a:ext cx="18978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Richard Zhang</a:t>
            </a:r>
            <a:r>
              <a:rPr lang="en-US" sz="2200" baseline="30000" dirty="0"/>
              <a:t>1</a:t>
            </a:r>
            <a:endParaRPr lang="en-US" sz="2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9A8177-E8B7-1648-8873-F708CD8C5151}"/>
              </a:ext>
            </a:extLst>
          </p:cNvPr>
          <p:cNvSpPr/>
          <p:nvPr/>
        </p:nvSpPr>
        <p:spPr>
          <a:xfrm>
            <a:off x="5362965" y="3403941"/>
            <a:ext cx="16949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Paris Koutris</a:t>
            </a:r>
            <a:r>
              <a:rPr lang="en-US" sz="2200" baseline="30000" dirty="0"/>
              <a:t>3</a:t>
            </a:r>
            <a:endParaRPr lang="en-US" sz="2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06D5C8-8B70-CA40-8BEC-44DEF188409A}"/>
              </a:ext>
            </a:extLst>
          </p:cNvPr>
          <p:cNvSpPr/>
          <p:nvPr/>
        </p:nvSpPr>
        <p:spPr>
          <a:xfrm>
            <a:off x="7932997" y="3403941"/>
            <a:ext cx="15966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Mayur Naik</a:t>
            </a:r>
            <a:r>
              <a:rPr lang="en-US" sz="2200" baseline="30000" dirty="0"/>
              <a:t>1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2670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9F4F4-475C-FA4F-AF94-E97B840E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Template Generation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7AE9939-662D-564D-9EE6-35E0BE9B14EF}"/>
              </a:ext>
            </a:extLst>
          </p:cNvPr>
          <p:cNvSpPr/>
          <p:nvPr/>
        </p:nvSpPr>
        <p:spPr>
          <a:xfrm>
            <a:off x="6373912" y="3576465"/>
            <a:ext cx="1662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(x, y) :- R</a:t>
            </a:r>
            <a:r>
              <a:rPr lang="en-US" sz="1600" baseline="-25000" dirty="0"/>
              <a:t>2</a:t>
            </a:r>
            <a:r>
              <a:rPr lang="en-US" sz="1600" dirty="0"/>
              <a:t>(x, y).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CAAEEF-30ED-BB4C-85B5-10F87C19F217}"/>
              </a:ext>
            </a:extLst>
          </p:cNvPr>
          <p:cNvSpPr/>
          <p:nvPr/>
        </p:nvSpPr>
        <p:spPr>
          <a:xfrm>
            <a:off x="4162242" y="4779807"/>
            <a:ext cx="1471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(x) :- R</a:t>
            </a:r>
            <a:r>
              <a:rPr lang="en-US" sz="1600" baseline="-25000" dirty="0"/>
              <a:t>2</a:t>
            </a:r>
            <a:r>
              <a:rPr lang="en-US" sz="1600" dirty="0"/>
              <a:t>(x, y).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8873EA-C101-164A-A228-CEEF9C13A7E3}"/>
              </a:ext>
            </a:extLst>
          </p:cNvPr>
          <p:cNvSpPr/>
          <p:nvPr/>
        </p:nvSpPr>
        <p:spPr>
          <a:xfrm>
            <a:off x="8471305" y="4243882"/>
            <a:ext cx="14766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(y) :- R</a:t>
            </a:r>
            <a:r>
              <a:rPr lang="en-US" sz="1600" baseline="-25000" dirty="0"/>
              <a:t>2</a:t>
            </a:r>
            <a:r>
              <a:rPr lang="en-US" sz="1600" dirty="0"/>
              <a:t>(x, y).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542F74-FFCC-FF41-ABC1-EC974A1F74BE}"/>
              </a:ext>
            </a:extLst>
          </p:cNvPr>
          <p:cNvSpPr/>
          <p:nvPr/>
        </p:nvSpPr>
        <p:spPr>
          <a:xfrm>
            <a:off x="3660256" y="3217759"/>
            <a:ext cx="18421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(x, y) :- R</a:t>
            </a:r>
            <a:r>
              <a:rPr lang="en-US" sz="1600" baseline="-25000" dirty="0"/>
              <a:t>2</a:t>
            </a:r>
            <a:r>
              <a:rPr lang="en-US" sz="1600" dirty="0"/>
              <a:t>(z, x, y).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24DE64D-0CAA-044C-A716-8B682F106C76}"/>
              </a:ext>
            </a:extLst>
          </p:cNvPr>
          <p:cNvSpPr/>
          <p:nvPr/>
        </p:nvSpPr>
        <p:spPr>
          <a:xfrm>
            <a:off x="4778466" y="2520841"/>
            <a:ext cx="184217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(x, y) :- R</a:t>
            </a:r>
            <a:r>
              <a:rPr lang="en-US" sz="1600" baseline="-25000" dirty="0"/>
              <a:t>2</a:t>
            </a:r>
            <a:r>
              <a:rPr lang="en-US" sz="1600" dirty="0"/>
              <a:t>(x, z, y).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15ACF3-0AA9-F84E-A5E7-DF9AC3B9F8D3}"/>
              </a:ext>
            </a:extLst>
          </p:cNvPr>
          <p:cNvSpPr/>
          <p:nvPr/>
        </p:nvSpPr>
        <p:spPr>
          <a:xfrm>
            <a:off x="8167304" y="3143687"/>
            <a:ext cx="1827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(x, y) :- R</a:t>
            </a:r>
            <a:r>
              <a:rPr lang="en-US" sz="1600" baseline="-25000" dirty="0"/>
              <a:t>2</a:t>
            </a:r>
            <a:r>
              <a:rPr lang="en-US" sz="1600" dirty="0"/>
              <a:t>(x, y, z).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358C1-8ABD-E64B-8546-3B7E05A598EC}"/>
              </a:ext>
            </a:extLst>
          </p:cNvPr>
          <p:cNvSpPr txBox="1"/>
          <p:nvPr/>
        </p:nvSpPr>
        <p:spPr>
          <a:xfrm>
            <a:off x="7948059" y="1211798"/>
            <a:ext cx="274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bounded by edit distance </a:t>
            </a:r>
            <a:r>
              <a:rPr lang="en-US" b="1" dirty="0"/>
              <a:t>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0219" y="2022081"/>
            <a:ext cx="1685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Universal set of </a:t>
            </a:r>
          </a:p>
          <a:p>
            <a:pPr algn="ctr"/>
            <a:r>
              <a:rPr lang="en-US" dirty="0"/>
              <a:t>templates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2EC916-BF8E-F745-92AD-15ECD2F961C7}"/>
              </a:ext>
            </a:extLst>
          </p:cNvPr>
          <p:cNvGrpSpPr/>
          <p:nvPr/>
        </p:nvGrpSpPr>
        <p:grpSpPr>
          <a:xfrm>
            <a:off x="927985" y="1497818"/>
            <a:ext cx="10425816" cy="4612037"/>
            <a:chOff x="927985" y="1497818"/>
            <a:chExt cx="10425816" cy="4983194"/>
          </a:xfrm>
        </p:grpSpPr>
        <p:sp>
          <p:nvSpPr>
            <p:cNvPr id="4" name="Rectangle 3"/>
            <p:cNvSpPr/>
            <p:nvPr/>
          </p:nvSpPr>
          <p:spPr>
            <a:xfrm>
              <a:off x="927985" y="1690688"/>
              <a:ext cx="10425816" cy="47903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417486" y="1497818"/>
                  <a:ext cx="721672" cy="369332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/>
                    <a:t>K </a:t>
                  </a:r>
                  <a:r>
                    <a:rPr lang="en-US" b="1" dirty="0"/>
                    <a:t>= </a:t>
                  </a:r>
                  <a14:m>
                    <m:oMath xmlns:m="http://schemas.openxmlformats.org/officeDocument/2006/math">
                      <m:r>
                        <a:rPr lang="en-US" b="1" i="1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∞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7486" y="1497818"/>
                  <a:ext cx="72167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085" t="-3333" b="-26667"/>
                  </a:stretch>
                </a:blip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03663-C0E5-4E4F-867A-BD1C1D642F4C}"/>
              </a:ext>
            </a:extLst>
          </p:cNvPr>
          <p:cNvGrpSpPr/>
          <p:nvPr/>
        </p:nvGrpSpPr>
        <p:grpSpPr>
          <a:xfrm>
            <a:off x="3027860" y="2279137"/>
            <a:ext cx="7986504" cy="3385866"/>
            <a:chOff x="3027860" y="2279137"/>
            <a:chExt cx="7986504" cy="3385866"/>
          </a:xfrm>
        </p:grpSpPr>
        <p:sp>
          <p:nvSpPr>
            <p:cNvPr id="3" name="Oval 2"/>
            <p:cNvSpPr/>
            <p:nvPr/>
          </p:nvSpPr>
          <p:spPr>
            <a:xfrm>
              <a:off x="3027860" y="2279137"/>
              <a:ext cx="7986504" cy="338586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3832461" y="2646919"/>
                  <a:ext cx="670376" cy="369332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/>
                    <a:t>K = </a:t>
                  </a:r>
                  <a14:m>
                    <m:oMath xmlns:m="http://schemas.openxmlformats.org/officeDocument/2006/math">
                      <m:r>
                        <a:rPr lang="en-US" b="1" i="1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2461" y="2646919"/>
                  <a:ext cx="67037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571" b="-18182"/>
                  </a:stretch>
                </a:blip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3DE82C-D64C-3D48-A0E7-B0EB926AEE1D}"/>
              </a:ext>
            </a:extLst>
          </p:cNvPr>
          <p:cNvGrpSpPr/>
          <p:nvPr/>
        </p:nvGrpSpPr>
        <p:grpSpPr>
          <a:xfrm>
            <a:off x="5666629" y="3371647"/>
            <a:ext cx="2804676" cy="930509"/>
            <a:chOff x="5666629" y="3371647"/>
            <a:chExt cx="2804676" cy="930509"/>
          </a:xfrm>
        </p:grpSpPr>
        <p:sp>
          <p:nvSpPr>
            <p:cNvPr id="31" name="Oval 30"/>
            <p:cNvSpPr/>
            <p:nvPr/>
          </p:nvSpPr>
          <p:spPr>
            <a:xfrm>
              <a:off x="5785131" y="3463286"/>
              <a:ext cx="2686174" cy="83887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5666629" y="3371647"/>
                  <a:ext cx="670376" cy="369332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/>
                    <a:t>K = </a:t>
                  </a:r>
                  <a14:m>
                    <m:oMath xmlns:m="http://schemas.openxmlformats.org/officeDocument/2006/math">
                      <m:r>
                        <a:rPr lang="en-US" b="1" i="1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6629" y="3371647"/>
                  <a:ext cx="67037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571" t="-3125" b="-18750"/>
                  </a:stretch>
                </a:blip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 rot="1594174">
            <a:off x="2776583" y="1766534"/>
            <a:ext cx="1103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. . 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EEA65-3618-F74A-A6F5-CD0143AD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10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EA95A0-35E7-6A4D-B3E6-757B126BFDFB}"/>
              </a:ext>
            </a:extLst>
          </p:cNvPr>
          <p:cNvSpPr/>
          <p:nvPr/>
        </p:nvSpPr>
        <p:spPr>
          <a:xfrm>
            <a:off x="4778467" y="2520841"/>
            <a:ext cx="1824246" cy="338554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46728E-09D2-774E-96BC-41DEC31F15C5}"/>
              </a:ext>
            </a:extLst>
          </p:cNvPr>
          <p:cNvSpPr/>
          <p:nvPr/>
        </p:nvSpPr>
        <p:spPr>
          <a:xfrm>
            <a:off x="8167305" y="3133236"/>
            <a:ext cx="1827552" cy="330050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1762A3-EE3F-3B46-A7C1-33420936649B}"/>
              </a:ext>
            </a:extLst>
          </p:cNvPr>
          <p:cNvSpPr/>
          <p:nvPr/>
        </p:nvSpPr>
        <p:spPr>
          <a:xfrm>
            <a:off x="6019727" y="3857014"/>
            <a:ext cx="2348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(x, z) :- R</a:t>
            </a:r>
            <a:r>
              <a:rPr lang="en-US" sz="1600" baseline="-25000" dirty="0"/>
              <a:t>2</a:t>
            </a:r>
            <a:r>
              <a:rPr lang="en-US" sz="1600" dirty="0"/>
              <a:t>(x, y), R</a:t>
            </a:r>
            <a:r>
              <a:rPr lang="en-US" sz="1600" baseline="-25000" dirty="0"/>
              <a:t>3</a:t>
            </a:r>
            <a:r>
              <a:rPr lang="en-US" sz="1600" dirty="0"/>
              <a:t>(y, z).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8291E7-0FD2-8245-A5DC-B6BA3031F1BF}"/>
              </a:ext>
            </a:extLst>
          </p:cNvPr>
          <p:cNvSpPr/>
          <p:nvPr/>
        </p:nvSpPr>
        <p:spPr>
          <a:xfrm>
            <a:off x="3151094" y="3883531"/>
            <a:ext cx="2524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(x, y, z) :- R</a:t>
            </a:r>
            <a:r>
              <a:rPr lang="en-US" sz="1600" baseline="-25000" dirty="0"/>
              <a:t>2</a:t>
            </a:r>
            <a:r>
              <a:rPr lang="en-US" sz="1600" dirty="0"/>
              <a:t>(x, y), R</a:t>
            </a:r>
            <a:r>
              <a:rPr lang="en-US" sz="1600" baseline="-25000" dirty="0"/>
              <a:t>3</a:t>
            </a:r>
            <a:r>
              <a:rPr lang="en-US" sz="1600" dirty="0"/>
              <a:t>(y, z).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16F0BD-A137-444B-BD5B-C14D8B005BE9}"/>
              </a:ext>
            </a:extLst>
          </p:cNvPr>
          <p:cNvSpPr/>
          <p:nvPr/>
        </p:nvSpPr>
        <p:spPr>
          <a:xfrm>
            <a:off x="6083864" y="5178384"/>
            <a:ext cx="224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(x, y) :- R</a:t>
            </a:r>
            <a:r>
              <a:rPr lang="en-US" sz="1600" baseline="-25000" dirty="0"/>
              <a:t>2</a:t>
            </a:r>
            <a:r>
              <a:rPr lang="en-US" sz="1600" dirty="0"/>
              <a:t>(x, y), R</a:t>
            </a:r>
            <a:r>
              <a:rPr lang="en-US" sz="1600" baseline="-25000" dirty="0"/>
              <a:t>3</a:t>
            </a:r>
            <a:r>
              <a:rPr lang="en-US" sz="1600" dirty="0"/>
              <a:t>(y).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C262D8-683A-D449-97A5-5128F3F446AA}"/>
              </a:ext>
            </a:extLst>
          </p:cNvPr>
          <p:cNvSpPr/>
          <p:nvPr/>
        </p:nvSpPr>
        <p:spPr>
          <a:xfrm>
            <a:off x="8782049" y="3778620"/>
            <a:ext cx="2133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(x) :- R</a:t>
            </a:r>
            <a:r>
              <a:rPr lang="en-US" sz="1600" baseline="-25000" dirty="0"/>
              <a:t>2</a:t>
            </a:r>
            <a:r>
              <a:rPr lang="en-US" sz="1600" dirty="0"/>
              <a:t>(x, y), R</a:t>
            </a:r>
            <a:r>
              <a:rPr lang="en-US" sz="1600" baseline="-25000" dirty="0"/>
              <a:t>3</a:t>
            </a:r>
            <a:r>
              <a:rPr lang="en-US" sz="1600" dirty="0"/>
              <a:t>(y, z).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05E0F2-7AF7-6F41-896B-475294884ED3}"/>
              </a:ext>
            </a:extLst>
          </p:cNvPr>
          <p:cNvSpPr/>
          <p:nvPr/>
        </p:nvSpPr>
        <p:spPr>
          <a:xfrm>
            <a:off x="6710422" y="2687239"/>
            <a:ext cx="21273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(z) :- R</a:t>
            </a:r>
            <a:r>
              <a:rPr lang="en-US" sz="1600" baseline="-25000" dirty="0"/>
              <a:t>2</a:t>
            </a:r>
            <a:r>
              <a:rPr lang="en-US" sz="1600" dirty="0"/>
              <a:t>(x, y), R</a:t>
            </a:r>
            <a:r>
              <a:rPr lang="en-US" sz="1600" baseline="-25000" dirty="0"/>
              <a:t>3</a:t>
            </a:r>
            <a:r>
              <a:rPr lang="en-US" sz="1600" dirty="0"/>
              <a:t>(y, z).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449170-1EF7-C84A-A460-0434D00428DA}"/>
              </a:ext>
            </a:extLst>
          </p:cNvPr>
          <p:cNvSpPr/>
          <p:nvPr/>
        </p:nvSpPr>
        <p:spPr>
          <a:xfrm>
            <a:off x="7726408" y="4762612"/>
            <a:ext cx="21225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(x, z) :- R</a:t>
            </a:r>
            <a:r>
              <a:rPr lang="en-US" sz="1600" baseline="-25000" dirty="0"/>
              <a:t>2</a:t>
            </a:r>
            <a:r>
              <a:rPr lang="en-US" sz="1600" dirty="0"/>
              <a:t>(x), R</a:t>
            </a:r>
            <a:r>
              <a:rPr lang="en-US" sz="1600" baseline="-25000" dirty="0"/>
              <a:t>3</a:t>
            </a:r>
            <a:r>
              <a:rPr lang="en-US" sz="1600" dirty="0"/>
              <a:t>(y, z).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226558-7340-DF4E-A125-6D52B72DB904}"/>
              </a:ext>
            </a:extLst>
          </p:cNvPr>
          <p:cNvSpPr/>
          <p:nvPr/>
        </p:nvSpPr>
        <p:spPr>
          <a:xfrm>
            <a:off x="4994342" y="4404582"/>
            <a:ext cx="21371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(x, z) :- R</a:t>
            </a:r>
            <a:r>
              <a:rPr lang="en-US" sz="1600" baseline="-25000" dirty="0"/>
              <a:t>2</a:t>
            </a:r>
            <a:r>
              <a:rPr lang="en-US" sz="1600" dirty="0"/>
              <a:t>(x, y), R</a:t>
            </a:r>
            <a:r>
              <a:rPr lang="en-US" sz="1600" baseline="-25000" dirty="0"/>
              <a:t>3</a:t>
            </a:r>
            <a:r>
              <a:rPr lang="en-US" sz="1600" dirty="0"/>
              <a:t>(z).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4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2" grpId="0"/>
      <p:bldP spid="25" grpId="0"/>
      <p:bldP spid="27" grpId="0"/>
      <p:bldP spid="28" grpId="0" animBg="1"/>
      <p:bldP spid="29" grpId="0"/>
      <p:bldP spid="9" grpId="0"/>
      <p:bldP spid="5" grpId="0"/>
      <p:bldP spid="15" grpId="0"/>
      <p:bldP spid="13" grpId="0" animBg="1"/>
      <p:bldP spid="24" grpId="0" animBg="1"/>
      <p:bldP spid="26" grpId="0"/>
      <p:bldP spid="30" grpId="0"/>
      <p:bldP spid="32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958-91A2-FC41-A27F-057660DD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29" name="Rectangular Callout 28">
            <a:extLst>
              <a:ext uri="{FF2B5EF4-FFF2-40B4-BE49-F238E27FC236}">
                <a16:creationId xmlns:a16="http://schemas.microsoft.com/office/drawing/2014/main" id="{1808DB86-527E-D24E-8403-8CEE784FB26D}"/>
              </a:ext>
            </a:extLst>
          </p:cNvPr>
          <p:cNvSpPr/>
          <p:nvPr/>
        </p:nvSpPr>
        <p:spPr>
          <a:xfrm>
            <a:off x="1236051" y="1426987"/>
            <a:ext cx="3114182" cy="978408"/>
          </a:xfrm>
          <a:prstGeom prst="wedgeRectCallout">
            <a:avLst>
              <a:gd name="adj1" fmla="val 56561"/>
              <a:gd name="adj2" fmla="val 10161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Efficiently maintaining the search space </a:t>
            </a:r>
          </a:p>
        </p:txBody>
      </p:sp>
      <p:sp>
        <p:nvSpPr>
          <p:cNvPr id="32" name="Rectangular Callout 31">
            <a:extLst>
              <a:ext uri="{FF2B5EF4-FFF2-40B4-BE49-F238E27FC236}">
                <a16:creationId xmlns:a16="http://schemas.microsoft.com/office/drawing/2014/main" id="{AC6903DC-AFC2-3342-9F09-04AFB7669250}"/>
              </a:ext>
            </a:extLst>
          </p:cNvPr>
          <p:cNvSpPr/>
          <p:nvPr/>
        </p:nvSpPr>
        <p:spPr>
          <a:xfrm>
            <a:off x="7255241" y="1206382"/>
            <a:ext cx="3637124" cy="777482"/>
          </a:xfrm>
          <a:prstGeom prst="wedgeRectCallout">
            <a:avLst>
              <a:gd name="adj1" fmla="val -25968"/>
              <a:gd name="adj2" fmla="val 10790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Effectively reducing manual effort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95EAE7-44DF-864B-94CD-E99E9FE72F64}"/>
              </a:ext>
            </a:extLst>
          </p:cNvPr>
          <p:cNvGrpSpPr/>
          <p:nvPr/>
        </p:nvGrpSpPr>
        <p:grpSpPr>
          <a:xfrm>
            <a:off x="5171606" y="5079138"/>
            <a:ext cx="1637951" cy="989054"/>
            <a:chOff x="5126636" y="5079138"/>
            <a:chExt cx="1637951" cy="98905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2EA22BE-1A7F-584C-8024-433D77C28702}"/>
                </a:ext>
              </a:extLst>
            </p:cNvPr>
            <p:cNvSpPr/>
            <p:nvPr/>
          </p:nvSpPr>
          <p:spPr>
            <a:xfrm>
              <a:off x="5126636" y="5079138"/>
              <a:ext cx="1637951" cy="989054"/>
            </a:xfrm>
            <a:prstGeom prst="rect">
              <a:avLst/>
            </a:prstGeom>
            <a:noFill/>
            <a:ln w="254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E47903-2E4A-CD44-9703-FBF6092D98FA}"/>
                </a:ext>
              </a:extLst>
            </p:cNvPr>
            <p:cNvSpPr txBox="1"/>
            <p:nvPr/>
          </p:nvSpPr>
          <p:spPr>
            <a:xfrm>
              <a:off x="5399726" y="5260808"/>
              <a:ext cx="12018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Template </a:t>
              </a:r>
            </a:p>
            <a:p>
              <a:pPr algn="ctr"/>
              <a:r>
                <a:rPr lang="en-US" dirty="0"/>
                <a:t>generation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DD7F4-9144-1B4E-9A55-B4AF265A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11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1960AC-ADFD-2045-83BD-243867E6309F}"/>
              </a:ext>
            </a:extLst>
          </p:cNvPr>
          <p:cNvSpPr txBox="1"/>
          <p:nvPr/>
        </p:nvSpPr>
        <p:spPr>
          <a:xfrm>
            <a:off x="3924075" y="2815813"/>
            <a:ext cx="148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Bi-directional </a:t>
            </a:r>
          </a:p>
          <a:p>
            <a:pPr algn="ctr"/>
            <a:r>
              <a:rPr lang="en-US" dirty="0"/>
              <a:t>search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36A94C-C7C8-BB44-85A9-FA66F333B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165" y="2916176"/>
            <a:ext cx="1197254" cy="10124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472A52-66EF-6A4B-ACC1-64BBD87FB661}"/>
              </a:ext>
            </a:extLst>
          </p:cNvPr>
          <p:cNvSpPr txBox="1"/>
          <p:nvPr/>
        </p:nvSpPr>
        <p:spPr>
          <a:xfrm>
            <a:off x="5611757" y="3858864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ALPS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F7F9DEC-AAD3-174F-AF24-02E8FE44DE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753" y="3019782"/>
            <a:ext cx="968194" cy="914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37D33F-8BEF-D84A-868D-DBC2216A2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021" y="1104067"/>
            <a:ext cx="914400" cy="914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205D2A9-B615-3843-ABF7-13AF4C91C07B}"/>
              </a:ext>
            </a:extLst>
          </p:cNvPr>
          <p:cNvSpPr txBox="1"/>
          <p:nvPr/>
        </p:nvSpPr>
        <p:spPr>
          <a:xfrm>
            <a:off x="6374381" y="142698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51" name="Rectangular Callout 50">
            <a:extLst>
              <a:ext uri="{FF2B5EF4-FFF2-40B4-BE49-F238E27FC236}">
                <a16:creationId xmlns:a16="http://schemas.microsoft.com/office/drawing/2014/main" id="{BFFFE4B9-6DC4-2146-B24B-ACF76BD41211}"/>
              </a:ext>
            </a:extLst>
          </p:cNvPr>
          <p:cNvSpPr/>
          <p:nvPr/>
        </p:nvSpPr>
        <p:spPr>
          <a:xfrm>
            <a:off x="1388452" y="4596616"/>
            <a:ext cx="3114182" cy="979692"/>
          </a:xfrm>
          <a:prstGeom prst="wedgeRectCallout">
            <a:avLst>
              <a:gd name="adj1" fmla="val 69678"/>
              <a:gd name="adj2" fmla="val -468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Systematically generating set of templates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42E05759-87C2-E249-9E56-CB0CDFC8E665}"/>
              </a:ext>
            </a:extLst>
          </p:cNvPr>
          <p:cNvSpPr/>
          <p:nvPr/>
        </p:nvSpPr>
        <p:spPr>
          <a:xfrm rot="16200000">
            <a:off x="5660806" y="4350308"/>
            <a:ext cx="64008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1DD97F22-3A96-5D45-9C24-02E9D3B6A021}"/>
              </a:ext>
            </a:extLst>
          </p:cNvPr>
          <p:cNvSpPr/>
          <p:nvPr/>
        </p:nvSpPr>
        <p:spPr>
          <a:xfrm rot="5400000">
            <a:off x="5616350" y="2171776"/>
            <a:ext cx="64008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D3297D7D-6822-BD40-8CD8-295D965A3C4F}"/>
              </a:ext>
            </a:extLst>
          </p:cNvPr>
          <p:cNvSpPr/>
          <p:nvPr/>
        </p:nvSpPr>
        <p:spPr>
          <a:xfrm rot="10800000">
            <a:off x="3427139" y="3201662"/>
            <a:ext cx="73152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5C9956-9862-1042-8870-03074224EEB5}"/>
              </a:ext>
            </a:extLst>
          </p:cNvPr>
          <p:cNvGrpSpPr/>
          <p:nvPr/>
        </p:nvGrpSpPr>
        <p:grpSpPr>
          <a:xfrm>
            <a:off x="6998628" y="2441139"/>
            <a:ext cx="3071042" cy="3020233"/>
            <a:chOff x="6998628" y="2286391"/>
            <a:chExt cx="3071042" cy="302023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8C928B8-3FDC-5A42-9D32-85FDCC76E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0530" y="3193671"/>
              <a:ext cx="1102360" cy="12446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70D09CF-2A39-B142-846E-59091FA9678F}"/>
                </a:ext>
              </a:extLst>
            </p:cNvPr>
            <p:cNvGrpSpPr/>
            <p:nvPr/>
          </p:nvGrpSpPr>
          <p:grpSpPr>
            <a:xfrm>
              <a:off x="6998628" y="2513741"/>
              <a:ext cx="2043651" cy="2428880"/>
              <a:chOff x="8974116" y="3106914"/>
              <a:chExt cx="2043651" cy="2428880"/>
            </a:xfrm>
          </p:grpSpPr>
          <p:sp>
            <p:nvSpPr>
              <p:cNvPr id="47" name="Circular Arrow 46">
                <a:extLst>
                  <a:ext uri="{FF2B5EF4-FFF2-40B4-BE49-F238E27FC236}">
                    <a16:creationId xmlns:a16="http://schemas.microsoft.com/office/drawing/2014/main" id="{00D6B5C6-C3D5-4748-8918-16ECA19CBBD0}"/>
                  </a:ext>
                </a:extLst>
              </p:cNvPr>
              <p:cNvSpPr/>
              <p:nvPr/>
            </p:nvSpPr>
            <p:spPr>
              <a:xfrm>
                <a:off x="8974116" y="3653434"/>
                <a:ext cx="2043651" cy="1882360"/>
              </a:xfrm>
              <a:prstGeom prst="circularArrow">
                <a:avLst>
                  <a:gd name="adj1" fmla="val 9481"/>
                  <a:gd name="adj2" fmla="val 684782"/>
                  <a:gd name="adj3" fmla="val 18651620"/>
                  <a:gd name="adj4" fmla="val 13063598"/>
                  <a:gd name="adj5" fmla="val 11061"/>
                </a:avLst>
              </a:prstGeom>
              <a:solidFill>
                <a:schemeClr val="accent1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6AF9C92-FAAB-684F-836F-0326BDA3D9C4}"/>
                  </a:ext>
                </a:extLst>
              </p:cNvPr>
              <p:cNvSpPr txBox="1"/>
              <p:nvPr/>
            </p:nvSpPr>
            <p:spPr>
              <a:xfrm>
                <a:off x="9232825" y="3106914"/>
                <a:ext cx="16413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Is there a path </a:t>
                </a:r>
                <a:br>
                  <a:rPr lang="en-US" dirty="0"/>
                </a:br>
                <a:r>
                  <a:rPr lang="en-US" dirty="0"/>
                  <a:t>from </a:t>
                </a:r>
                <a:r>
                  <a:rPr lang="en-US" b="1" dirty="0"/>
                  <a:t>a</a:t>
                </a:r>
                <a:r>
                  <a:rPr lang="en-US" dirty="0"/>
                  <a:t> to </a:t>
                </a:r>
                <a:r>
                  <a:rPr lang="en-US" b="1" dirty="0"/>
                  <a:t>e</a:t>
                </a:r>
                <a:r>
                  <a:rPr lang="en-US" dirty="0"/>
                  <a:t>?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BE5E796-A63D-E446-B395-805202EAAC5D}"/>
                </a:ext>
              </a:extLst>
            </p:cNvPr>
            <p:cNvGrpSpPr/>
            <p:nvPr/>
          </p:nvGrpSpPr>
          <p:grpSpPr>
            <a:xfrm>
              <a:off x="7019968" y="2480141"/>
              <a:ext cx="2043651" cy="2251692"/>
              <a:chOff x="8995456" y="3073314"/>
              <a:chExt cx="2043651" cy="2251692"/>
            </a:xfrm>
          </p:grpSpPr>
          <p:sp>
            <p:nvSpPr>
              <p:cNvPr id="45" name="Circular Arrow 44">
                <a:extLst>
                  <a:ext uri="{FF2B5EF4-FFF2-40B4-BE49-F238E27FC236}">
                    <a16:creationId xmlns:a16="http://schemas.microsoft.com/office/drawing/2014/main" id="{DA50170A-AC69-B84B-A6D2-C871E8F42B00}"/>
                  </a:ext>
                </a:extLst>
              </p:cNvPr>
              <p:cNvSpPr/>
              <p:nvPr/>
            </p:nvSpPr>
            <p:spPr>
              <a:xfrm rot="10800000">
                <a:off x="8995456" y="3073314"/>
                <a:ext cx="2043651" cy="1882360"/>
              </a:xfrm>
              <a:prstGeom prst="circularArrow">
                <a:avLst>
                  <a:gd name="adj1" fmla="val 9481"/>
                  <a:gd name="adj2" fmla="val 684782"/>
                  <a:gd name="adj3" fmla="val 18651620"/>
                  <a:gd name="adj4" fmla="val 13063598"/>
                  <a:gd name="adj5" fmla="val 11061"/>
                </a:avLst>
              </a:prstGeom>
              <a:solidFill>
                <a:schemeClr val="accent1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69C6AD8-7D5F-C14F-A3DE-E53F105038CB}"/>
                  </a:ext>
                </a:extLst>
              </p:cNvPr>
              <p:cNvSpPr txBox="1"/>
              <p:nvPr/>
            </p:nvSpPr>
            <p:spPr>
              <a:xfrm>
                <a:off x="9694974" y="4955674"/>
                <a:ext cx="8461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Yes/No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D526937-C9B9-C24F-80A3-85C37E574151}"/>
                </a:ext>
              </a:extLst>
            </p:cNvPr>
            <p:cNvGrpSpPr/>
            <p:nvPr/>
          </p:nvGrpSpPr>
          <p:grpSpPr>
            <a:xfrm>
              <a:off x="7295574" y="2286391"/>
              <a:ext cx="2774096" cy="3020233"/>
              <a:chOff x="7275152" y="2480141"/>
              <a:chExt cx="2774096" cy="3020233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F1800C5-DA51-DB47-9A71-9BEB722CAF0B}"/>
                  </a:ext>
                </a:extLst>
              </p:cNvPr>
              <p:cNvSpPr/>
              <p:nvPr/>
            </p:nvSpPr>
            <p:spPr>
              <a:xfrm>
                <a:off x="7275152" y="2480141"/>
                <a:ext cx="2774096" cy="2551133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0C235DA-9D7B-684D-81B9-80CB00CD6380}"/>
                  </a:ext>
                </a:extLst>
              </p:cNvPr>
              <p:cNvSpPr txBox="1"/>
              <p:nvPr/>
            </p:nvSpPr>
            <p:spPr>
              <a:xfrm>
                <a:off x="7753008" y="5131042"/>
                <a:ext cx="1625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Active Learning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85A879C-039A-A341-A996-ACB998970767}"/>
              </a:ext>
            </a:extLst>
          </p:cNvPr>
          <p:cNvSpPr txBox="1"/>
          <p:nvPr/>
        </p:nvSpPr>
        <p:spPr>
          <a:xfrm>
            <a:off x="1125666" y="3276075"/>
            <a:ext cx="98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82349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loud Callout 36">
            <a:extLst>
              <a:ext uri="{FF2B5EF4-FFF2-40B4-BE49-F238E27FC236}">
                <a16:creationId xmlns:a16="http://schemas.microsoft.com/office/drawing/2014/main" id="{81BFC467-0FE3-9D49-8E4D-B57D0855358B}"/>
              </a:ext>
            </a:extLst>
          </p:cNvPr>
          <p:cNvSpPr/>
          <p:nvPr/>
        </p:nvSpPr>
        <p:spPr>
          <a:xfrm>
            <a:off x="192308" y="1484638"/>
            <a:ext cx="4848295" cy="1833892"/>
          </a:xfrm>
          <a:prstGeom prst="cloudCallout">
            <a:avLst>
              <a:gd name="adj1" fmla="val 17121"/>
              <a:gd name="adj2" fmla="val 794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D4405-7C48-2940-A17E-14C95D53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4FF6F98-5FD8-4E4B-873B-B5026D419E81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8A693-2087-1840-B69E-36A92D52C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65" y="4029444"/>
            <a:ext cx="1197254" cy="101244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A9E66E-4670-184E-9119-33F7228C8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699144"/>
              </p:ext>
            </p:extLst>
          </p:nvPr>
        </p:nvGraphicFramePr>
        <p:xfrm>
          <a:off x="852503" y="1690940"/>
          <a:ext cx="3647350" cy="143337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47992">
                  <a:extLst>
                    <a:ext uri="{9D8B030D-6E8A-4147-A177-3AD203B41FA5}">
                      <a16:colId xmlns:a16="http://schemas.microsoft.com/office/drawing/2014/main" val="2191508241"/>
                    </a:ext>
                  </a:extLst>
                </a:gridCol>
                <a:gridCol w="866453">
                  <a:extLst>
                    <a:ext uri="{9D8B030D-6E8A-4147-A177-3AD203B41FA5}">
                      <a16:colId xmlns:a16="http://schemas.microsoft.com/office/drawing/2014/main" val="4140066028"/>
                    </a:ext>
                  </a:extLst>
                </a:gridCol>
                <a:gridCol w="872967">
                  <a:extLst>
                    <a:ext uri="{9D8B030D-6E8A-4147-A177-3AD203B41FA5}">
                      <a16:colId xmlns:a16="http://schemas.microsoft.com/office/drawing/2014/main" val="3747351379"/>
                    </a:ext>
                  </a:extLst>
                </a:gridCol>
                <a:gridCol w="859938">
                  <a:extLst>
                    <a:ext uri="{9D8B030D-6E8A-4147-A177-3AD203B41FA5}">
                      <a16:colId xmlns:a16="http://schemas.microsoft.com/office/drawing/2014/main" val="1926093037"/>
                    </a:ext>
                  </a:extLst>
                </a:gridCol>
              </a:tblGrid>
              <a:tr h="336091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Search space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path(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a,b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)?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path(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d,c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)?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path(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b,d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)?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6914277"/>
                  </a:ext>
                </a:extLst>
              </a:tr>
              <a:tr h="273933">
                <a:tc>
                  <a:txBody>
                    <a:bodyPr/>
                    <a:lstStyle/>
                    <a:p>
                      <a:r>
                        <a:rPr lang="en-US" sz="1200" dirty="0"/>
                        <a:t>Candidate-1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0490670"/>
                  </a:ext>
                </a:extLst>
              </a:tr>
              <a:tr h="273933">
                <a:tc>
                  <a:txBody>
                    <a:bodyPr/>
                    <a:lstStyle/>
                    <a:p>
                      <a:r>
                        <a:rPr lang="en-US" sz="1200" dirty="0"/>
                        <a:t>Candidate-2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977611"/>
                  </a:ext>
                </a:extLst>
              </a:tr>
              <a:tr h="273933">
                <a:tc>
                  <a:txBody>
                    <a:bodyPr/>
                    <a:lstStyle/>
                    <a:p>
                      <a:r>
                        <a:rPr lang="en-US" sz="1200" dirty="0"/>
                        <a:t>Candidate-3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125876"/>
                  </a:ext>
                </a:extLst>
              </a:tr>
              <a:tr h="273933">
                <a:tc>
                  <a:txBody>
                    <a:bodyPr/>
                    <a:lstStyle/>
                    <a:p>
                      <a:r>
                        <a:rPr lang="en-US" sz="1200" dirty="0"/>
                        <a:t>Candidate-4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824871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2860E1AE-E2E7-3841-91CA-C04E1B82F613}"/>
              </a:ext>
            </a:extLst>
          </p:cNvPr>
          <p:cNvSpPr/>
          <p:nvPr/>
        </p:nvSpPr>
        <p:spPr>
          <a:xfrm>
            <a:off x="1966670" y="1680403"/>
            <a:ext cx="2386944" cy="32161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CEF079-006A-9F46-8F97-99709E3DD381}"/>
              </a:ext>
            </a:extLst>
          </p:cNvPr>
          <p:cNvSpPr/>
          <p:nvPr/>
        </p:nvSpPr>
        <p:spPr>
          <a:xfrm>
            <a:off x="1860888" y="1965977"/>
            <a:ext cx="2169245" cy="107705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1ED91F89-1E0D-1D48-928A-4483DA9724E9}"/>
              </a:ext>
            </a:extLst>
          </p:cNvPr>
          <p:cNvSpPr/>
          <p:nvPr/>
        </p:nvSpPr>
        <p:spPr>
          <a:xfrm>
            <a:off x="5226247" y="3266224"/>
            <a:ext cx="2942336" cy="560832"/>
          </a:xfrm>
          <a:prstGeom prst="wedgeRoundRectCallout">
            <a:avLst>
              <a:gd name="adj1" fmla="val -65903"/>
              <a:gd name="adj2" fmla="val 60326"/>
              <a:gd name="adj3" fmla="val 16667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 there a path from </a:t>
            </a:r>
            <a:r>
              <a:rPr lang="en-US" b="1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b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28" name="Cloud Callout 27">
            <a:extLst>
              <a:ext uri="{FF2B5EF4-FFF2-40B4-BE49-F238E27FC236}">
                <a16:creationId xmlns:a16="http://schemas.microsoft.com/office/drawing/2014/main" id="{FF9656AF-EEBF-7C46-935A-160CA481E085}"/>
              </a:ext>
            </a:extLst>
          </p:cNvPr>
          <p:cNvSpPr/>
          <p:nvPr/>
        </p:nvSpPr>
        <p:spPr>
          <a:xfrm>
            <a:off x="9770588" y="2002020"/>
            <a:ext cx="2259698" cy="1041013"/>
          </a:xfrm>
          <a:prstGeom prst="cloudCallout">
            <a:avLst>
              <a:gd name="adj1" fmla="val -14898"/>
              <a:gd name="adj2" fmla="val 1058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38AAB84F-13EF-1242-94B3-E242E3DFF373}"/>
              </a:ext>
            </a:extLst>
          </p:cNvPr>
          <p:cNvSpPr/>
          <p:nvPr/>
        </p:nvSpPr>
        <p:spPr>
          <a:xfrm>
            <a:off x="5226304" y="4144688"/>
            <a:ext cx="2942336" cy="560832"/>
          </a:xfrm>
          <a:prstGeom prst="wedgeRoundRectCallout">
            <a:avLst>
              <a:gd name="adj1" fmla="val -62706"/>
              <a:gd name="adj2" fmla="val 19021"/>
              <a:gd name="adj3" fmla="val 16667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 there a path from </a:t>
            </a:r>
            <a:r>
              <a:rPr lang="en-US" b="1" dirty="0">
                <a:solidFill>
                  <a:schemeClr val="tx1"/>
                </a:solidFill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32" name="Rounded Rectangular Callout 31">
            <a:extLst>
              <a:ext uri="{FF2B5EF4-FFF2-40B4-BE49-F238E27FC236}">
                <a16:creationId xmlns:a16="http://schemas.microsoft.com/office/drawing/2014/main" id="{96E0B864-3018-5948-9A99-C2EBD4E30BB3}"/>
              </a:ext>
            </a:extLst>
          </p:cNvPr>
          <p:cNvSpPr/>
          <p:nvPr/>
        </p:nvSpPr>
        <p:spPr>
          <a:xfrm>
            <a:off x="5238439" y="5005209"/>
            <a:ext cx="2942336" cy="560832"/>
          </a:xfrm>
          <a:prstGeom prst="wedgeRoundRectCallout">
            <a:avLst>
              <a:gd name="adj1" fmla="val -61878"/>
              <a:gd name="adj2" fmla="val -54892"/>
              <a:gd name="adj3" fmla="val 16667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 there a path from </a:t>
            </a:r>
            <a:r>
              <a:rPr lang="en-US" b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b="1" dirty="0">
                <a:solidFill>
                  <a:schemeClr val="tx1"/>
                </a:solidFill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FB82E31E-0463-6A42-A233-02DF039282DE}"/>
              </a:ext>
            </a:extLst>
          </p:cNvPr>
          <p:cNvSpPr/>
          <p:nvPr/>
        </p:nvSpPr>
        <p:spPr>
          <a:xfrm>
            <a:off x="8534234" y="5132025"/>
            <a:ext cx="727113" cy="310207"/>
          </a:xfrm>
          <a:prstGeom prst="wedgeRoundRectCallout">
            <a:avLst>
              <a:gd name="adj1" fmla="val 112748"/>
              <a:gd name="adj2" fmla="val -74457"/>
              <a:gd name="adj3" fmla="val 16667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3CCC60B8-E4C1-0148-B57A-618252AAF050}"/>
              </a:ext>
            </a:extLst>
          </p:cNvPr>
          <p:cNvSpPr/>
          <p:nvPr/>
        </p:nvSpPr>
        <p:spPr>
          <a:xfrm>
            <a:off x="8570974" y="4269609"/>
            <a:ext cx="727113" cy="310207"/>
          </a:xfrm>
          <a:prstGeom prst="wedgeRoundRectCallout">
            <a:avLst>
              <a:gd name="adj1" fmla="val 106041"/>
              <a:gd name="adj2" fmla="val 4149"/>
              <a:gd name="adj3" fmla="val 16667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F5D2D8F3-EB9B-A645-A486-B4FA40B925BD}"/>
              </a:ext>
            </a:extLst>
          </p:cNvPr>
          <p:cNvSpPr/>
          <p:nvPr/>
        </p:nvSpPr>
        <p:spPr>
          <a:xfrm>
            <a:off x="8570975" y="3487840"/>
            <a:ext cx="727113" cy="310207"/>
          </a:xfrm>
          <a:prstGeom prst="wedgeRoundRectCallout">
            <a:avLst>
              <a:gd name="adj1" fmla="val 116102"/>
              <a:gd name="adj2" fmla="val 106336"/>
              <a:gd name="adj3" fmla="val 16667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9A5FF20-6C32-BC43-AA10-8338EBB2521F}"/>
              </a:ext>
            </a:extLst>
          </p:cNvPr>
          <p:cNvCxnSpPr>
            <a:cxnSpLocks/>
          </p:cNvCxnSpPr>
          <p:nvPr/>
        </p:nvCxnSpPr>
        <p:spPr>
          <a:xfrm>
            <a:off x="742775" y="2453001"/>
            <a:ext cx="346346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A31ED0C-9849-C847-BE0A-73DE730C7320}"/>
              </a:ext>
            </a:extLst>
          </p:cNvPr>
          <p:cNvCxnSpPr>
            <a:cxnSpLocks/>
          </p:cNvCxnSpPr>
          <p:nvPr/>
        </p:nvCxnSpPr>
        <p:spPr>
          <a:xfrm>
            <a:off x="742775" y="2154297"/>
            <a:ext cx="346346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653815B4-1E20-E943-8C07-D40018420F80}"/>
              </a:ext>
            </a:extLst>
          </p:cNvPr>
          <p:cNvSpPr/>
          <p:nvPr/>
        </p:nvSpPr>
        <p:spPr>
          <a:xfrm>
            <a:off x="4711418" y="3043033"/>
            <a:ext cx="5222013" cy="9864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C16812-0B27-D846-9B9C-2DC54A665711}"/>
              </a:ext>
            </a:extLst>
          </p:cNvPr>
          <p:cNvSpPr/>
          <p:nvPr/>
        </p:nvSpPr>
        <p:spPr>
          <a:xfrm>
            <a:off x="4790667" y="3902569"/>
            <a:ext cx="4967730" cy="9864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800BDA-D86B-874A-8942-B05E05E61A59}"/>
              </a:ext>
            </a:extLst>
          </p:cNvPr>
          <p:cNvSpPr/>
          <p:nvPr/>
        </p:nvSpPr>
        <p:spPr>
          <a:xfrm>
            <a:off x="4838559" y="4912880"/>
            <a:ext cx="4967730" cy="9864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1E84F080-4AAD-DF4D-958E-5C03C231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Active Learning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928E9C15-7CDB-784F-BAF1-33A1B91FECD2}"/>
              </a:ext>
            </a:extLst>
          </p:cNvPr>
          <p:cNvSpPr/>
          <p:nvPr/>
        </p:nvSpPr>
        <p:spPr>
          <a:xfrm>
            <a:off x="5402065" y="3810375"/>
            <a:ext cx="2590699" cy="122867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to select the best query to ask?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CCF423A-9275-E440-A712-E1DC53A39AC2}"/>
              </a:ext>
            </a:extLst>
          </p:cNvPr>
          <p:cNvSpPr txBox="1"/>
          <p:nvPr/>
        </p:nvSpPr>
        <p:spPr>
          <a:xfrm>
            <a:off x="4966863" y="1291106"/>
            <a:ext cx="7000186" cy="4768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b="1" i="1" dirty="0"/>
              <a:t>Query by Committee</a:t>
            </a:r>
            <a:r>
              <a:rPr lang="en-US" dirty="0"/>
              <a:t>, Seung et al., Computational Learning Theory, 1992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7E8F576-03C2-5D47-92B8-B3341FAB9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985" y="3673591"/>
            <a:ext cx="1221866" cy="13795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B1AF6-4462-774E-97EF-7E8A98C74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779" y="2189377"/>
            <a:ext cx="1888015" cy="69464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3DDE59D-73DF-CB41-AD2B-0980AE188FD8}"/>
              </a:ext>
            </a:extLst>
          </p:cNvPr>
          <p:cNvSpPr/>
          <p:nvPr/>
        </p:nvSpPr>
        <p:spPr>
          <a:xfrm>
            <a:off x="1874236" y="1665654"/>
            <a:ext cx="809972" cy="32313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14195DB-6874-014E-82C0-128B041B78C9}"/>
              </a:ext>
            </a:extLst>
          </p:cNvPr>
          <p:cNvSpPr/>
          <p:nvPr/>
        </p:nvSpPr>
        <p:spPr>
          <a:xfrm>
            <a:off x="2749304" y="1670574"/>
            <a:ext cx="809972" cy="32313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4280EFB-FBBA-B542-9291-61F4AE3B3DE0}"/>
              </a:ext>
            </a:extLst>
          </p:cNvPr>
          <p:cNvSpPr/>
          <p:nvPr/>
        </p:nvSpPr>
        <p:spPr>
          <a:xfrm>
            <a:off x="3639508" y="1661192"/>
            <a:ext cx="809972" cy="32313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C1E24-158E-0345-BE77-44F5AC87B8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65" b="-2122"/>
          <a:stretch/>
        </p:blipFill>
        <p:spPr>
          <a:xfrm>
            <a:off x="5408709" y="2016664"/>
            <a:ext cx="3993773" cy="670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D8F128-38B0-5541-B005-764E94988AF0}"/>
              </a:ext>
            </a:extLst>
          </p:cNvPr>
          <p:cNvSpPr txBox="1"/>
          <p:nvPr/>
        </p:nvSpPr>
        <p:spPr>
          <a:xfrm>
            <a:off x="1919947" y="1837746"/>
            <a:ext cx="231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0</a:t>
            </a:r>
            <a:r>
              <a:rPr lang="en-US" sz="1600" dirty="0">
                <a:solidFill>
                  <a:schemeClr val="accent1"/>
                </a:solidFill>
              </a:rPr>
              <a:t>                </a:t>
            </a:r>
            <a:r>
              <a:rPr lang="en-US" sz="1600" b="1" dirty="0">
                <a:solidFill>
                  <a:schemeClr val="accent1"/>
                </a:solidFill>
              </a:rPr>
              <a:t>0.56</a:t>
            </a:r>
            <a:r>
              <a:rPr lang="en-US" sz="1600" dirty="0">
                <a:solidFill>
                  <a:schemeClr val="accent1"/>
                </a:solidFill>
              </a:rPr>
              <a:t>            </a:t>
            </a:r>
            <a:r>
              <a:rPr lang="en-US" sz="1600" b="1" dirty="0">
                <a:solidFill>
                  <a:schemeClr val="accent1"/>
                </a:solidFill>
              </a:rPr>
              <a:t>0.69</a:t>
            </a:r>
          </a:p>
        </p:txBody>
      </p:sp>
    </p:spTree>
    <p:extLst>
      <p:ext uri="{BB962C8B-B14F-4D97-AF65-F5344CB8AC3E}">
        <p14:creationId xmlns:p14="http://schemas.microsoft.com/office/powerpoint/2010/main" val="177498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30" grpId="0" animBg="1"/>
      <p:bldP spid="32" grpId="0" animBg="1"/>
      <p:bldP spid="33" grpId="0" animBg="1"/>
      <p:bldP spid="35" grpId="0" animBg="1"/>
      <p:bldP spid="36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3" grpId="0" animBg="1"/>
      <p:bldP spid="3" grpId="1" animBg="1"/>
      <p:bldP spid="29" grpId="0" animBg="1"/>
      <p:bldP spid="29" grpId="1" animBg="1"/>
      <p:bldP spid="31" grpId="0" animBg="1"/>
      <p:bldP spid="31" grpId="1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958-91A2-FC41-A27F-057660DD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29" name="Rectangular Callout 28">
            <a:extLst>
              <a:ext uri="{FF2B5EF4-FFF2-40B4-BE49-F238E27FC236}">
                <a16:creationId xmlns:a16="http://schemas.microsoft.com/office/drawing/2014/main" id="{1808DB86-527E-D24E-8403-8CEE784FB26D}"/>
              </a:ext>
            </a:extLst>
          </p:cNvPr>
          <p:cNvSpPr/>
          <p:nvPr/>
        </p:nvSpPr>
        <p:spPr>
          <a:xfrm>
            <a:off x="1236051" y="1426987"/>
            <a:ext cx="3114182" cy="978408"/>
          </a:xfrm>
          <a:prstGeom prst="wedgeRectCallout">
            <a:avLst>
              <a:gd name="adj1" fmla="val 56561"/>
              <a:gd name="adj2" fmla="val 101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Efficiently maintaining the search space </a:t>
            </a:r>
          </a:p>
        </p:txBody>
      </p:sp>
      <p:sp>
        <p:nvSpPr>
          <p:cNvPr id="32" name="Rectangular Callout 31">
            <a:extLst>
              <a:ext uri="{FF2B5EF4-FFF2-40B4-BE49-F238E27FC236}">
                <a16:creationId xmlns:a16="http://schemas.microsoft.com/office/drawing/2014/main" id="{AC6903DC-AFC2-3342-9F09-04AFB7669250}"/>
              </a:ext>
            </a:extLst>
          </p:cNvPr>
          <p:cNvSpPr/>
          <p:nvPr/>
        </p:nvSpPr>
        <p:spPr>
          <a:xfrm>
            <a:off x="7255241" y="1206382"/>
            <a:ext cx="3637124" cy="777482"/>
          </a:xfrm>
          <a:prstGeom prst="wedgeRectCallout">
            <a:avLst>
              <a:gd name="adj1" fmla="val -25968"/>
              <a:gd name="adj2" fmla="val 10790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Effectively reducing manual effort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95EAE7-44DF-864B-94CD-E99E9FE72F64}"/>
              </a:ext>
            </a:extLst>
          </p:cNvPr>
          <p:cNvGrpSpPr/>
          <p:nvPr/>
        </p:nvGrpSpPr>
        <p:grpSpPr>
          <a:xfrm>
            <a:off x="5171606" y="5079138"/>
            <a:ext cx="1637951" cy="989054"/>
            <a:chOff x="5126636" y="5079138"/>
            <a:chExt cx="1637951" cy="98905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2EA22BE-1A7F-584C-8024-433D77C28702}"/>
                </a:ext>
              </a:extLst>
            </p:cNvPr>
            <p:cNvSpPr/>
            <p:nvPr/>
          </p:nvSpPr>
          <p:spPr>
            <a:xfrm>
              <a:off x="5126636" y="5079138"/>
              <a:ext cx="1637951" cy="989054"/>
            </a:xfrm>
            <a:prstGeom prst="rect">
              <a:avLst/>
            </a:prstGeom>
            <a:noFill/>
            <a:ln w="254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E47903-2E4A-CD44-9703-FBF6092D98FA}"/>
                </a:ext>
              </a:extLst>
            </p:cNvPr>
            <p:cNvSpPr txBox="1"/>
            <p:nvPr/>
          </p:nvSpPr>
          <p:spPr>
            <a:xfrm>
              <a:off x="5399726" y="5260808"/>
              <a:ext cx="12018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Template </a:t>
              </a:r>
            </a:p>
            <a:p>
              <a:pPr algn="ctr"/>
              <a:r>
                <a:rPr lang="en-US" dirty="0"/>
                <a:t>generation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DD7F4-9144-1B4E-9A55-B4AF265A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13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1960AC-ADFD-2045-83BD-243867E6309F}"/>
              </a:ext>
            </a:extLst>
          </p:cNvPr>
          <p:cNvSpPr txBox="1"/>
          <p:nvPr/>
        </p:nvSpPr>
        <p:spPr>
          <a:xfrm>
            <a:off x="3924075" y="2815813"/>
            <a:ext cx="148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Bi-directional </a:t>
            </a:r>
          </a:p>
          <a:p>
            <a:pPr algn="ctr"/>
            <a:r>
              <a:rPr lang="en-US" dirty="0"/>
              <a:t>search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36A94C-C7C8-BB44-85A9-FA66F333B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165" y="2916176"/>
            <a:ext cx="1197254" cy="10124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472A52-66EF-6A4B-ACC1-64BBD87FB661}"/>
              </a:ext>
            </a:extLst>
          </p:cNvPr>
          <p:cNvSpPr txBox="1"/>
          <p:nvPr/>
        </p:nvSpPr>
        <p:spPr>
          <a:xfrm>
            <a:off x="5611757" y="3858864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ALPS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F7F9DEC-AAD3-174F-AF24-02E8FE44DE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753" y="3019782"/>
            <a:ext cx="968194" cy="914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37D33F-8BEF-D84A-868D-DBC2216A2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021" y="1104067"/>
            <a:ext cx="914400" cy="914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205D2A9-B615-3843-ABF7-13AF4C91C07B}"/>
              </a:ext>
            </a:extLst>
          </p:cNvPr>
          <p:cNvSpPr txBox="1"/>
          <p:nvPr/>
        </p:nvSpPr>
        <p:spPr>
          <a:xfrm>
            <a:off x="6374381" y="142698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51" name="Rectangular Callout 50">
            <a:extLst>
              <a:ext uri="{FF2B5EF4-FFF2-40B4-BE49-F238E27FC236}">
                <a16:creationId xmlns:a16="http://schemas.microsoft.com/office/drawing/2014/main" id="{BFFFE4B9-6DC4-2146-B24B-ACF76BD41211}"/>
              </a:ext>
            </a:extLst>
          </p:cNvPr>
          <p:cNvSpPr/>
          <p:nvPr/>
        </p:nvSpPr>
        <p:spPr>
          <a:xfrm>
            <a:off x="1388452" y="4596616"/>
            <a:ext cx="3114182" cy="979692"/>
          </a:xfrm>
          <a:prstGeom prst="wedgeRectCallout">
            <a:avLst>
              <a:gd name="adj1" fmla="val 69678"/>
              <a:gd name="adj2" fmla="val -468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Systematically generating set of templates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339E4453-5862-2441-8FDC-FFD3E60169C5}"/>
              </a:ext>
            </a:extLst>
          </p:cNvPr>
          <p:cNvSpPr/>
          <p:nvPr/>
        </p:nvSpPr>
        <p:spPr>
          <a:xfrm rot="16200000">
            <a:off x="5660806" y="4350308"/>
            <a:ext cx="64008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D00783EF-E255-3D4A-8859-BD76A0FD8699}"/>
              </a:ext>
            </a:extLst>
          </p:cNvPr>
          <p:cNvSpPr/>
          <p:nvPr/>
        </p:nvSpPr>
        <p:spPr>
          <a:xfrm rot="5400000">
            <a:off x="5616350" y="2171776"/>
            <a:ext cx="64008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809768FB-3B74-5C4E-B6DC-78E8C95114C1}"/>
              </a:ext>
            </a:extLst>
          </p:cNvPr>
          <p:cNvSpPr/>
          <p:nvPr/>
        </p:nvSpPr>
        <p:spPr>
          <a:xfrm rot="10800000">
            <a:off x="3427139" y="3201662"/>
            <a:ext cx="73152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257BBE-83BD-E94F-8B34-46B3F5C76640}"/>
              </a:ext>
            </a:extLst>
          </p:cNvPr>
          <p:cNvGrpSpPr/>
          <p:nvPr/>
        </p:nvGrpSpPr>
        <p:grpSpPr>
          <a:xfrm>
            <a:off x="6998628" y="2441139"/>
            <a:ext cx="3071042" cy="3020233"/>
            <a:chOff x="6998628" y="2286391"/>
            <a:chExt cx="3071042" cy="302023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B0DC1D9-0A28-7B4D-A6C8-70F90AC9E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0530" y="3193671"/>
              <a:ext cx="1102360" cy="12446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2FF142E-FD27-DD43-8C9C-64EC2B915F8F}"/>
                </a:ext>
              </a:extLst>
            </p:cNvPr>
            <p:cNvGrpSpPr/>
            <p:nvPr/>
          </p:nvGrpSpPr>
          <p:grpSpPr>
            <a:xfrm>
              <a:off x="6998628" y="2513741"/>
              <a:ext cx="2043651" cy="2428880"/>
              <a:chOff x="8974116" y="3106914"/>
              <a:chExt cx="2043651" cy="2428880"/>
            </a:xfrm>
          </p:grpSpPr>
          <p:sp>
            <p:nvSpPr>
              <p:cNvPr id="47" name="Circular Arrow 46">
                <a:extLst>
                  <a:ext uri="{FF2B5EF4-FFF2-40B4-BE49-F238E27FC236}">
                    <a16:creationId xmlns:a16="http://schemas.microsoft.com/office/drawing/2014/main" id="{F1F8AD3B-33BA-BD47-8D7F-0DD4350A31D3}"/>
                  </a:ext>
                </a:extLst>
              </p:cNvPr>
              <p:cNvSpPr/>
              <p:nvPr/>
            </p:nvSpPr>
            <p:spPr>
              <a:xfrm>
                <a:off x="8974116" y="3653434"/>
                <a:ext cx="2043651" cy="1882360"/>
              </a:xfrm>
              <a:prstGeom prst="circularArrow">
                <a:avLst>
                  <a:gd name="adj1" fmla="val 9481"/>
                  <a:gd name="adj2" fmla="val 684782"/>
                  <a:gd name="adj3" fmla="val 18651620"/>
                  <a:gd name="adj4" fmla="val 13063598"/>
                  <a:gd name="adj5" fmla="val 11061"/>
                </a:avLst>
              </a:prstGeom>
              <a:solidFill>
                <a:schemeClr val="accent1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3D57062-3ED6-2640-8639-2771B7AEF5BE}"/>
                  </a:ext>
                </a:extLst>
              </p:cNvPr>
              <p:cNvSpPr txBox="1"/>
              <p:nvPr/>
            </p:nvSpPr>
            <p:spPr>
              <a:xfrm>
                <a:off x="9232825" y="3106914"/>
                <a:ext cx="16413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Is there a path </a:t>
                </a:r>
                <a:br>
                  <a:rPr lang="en-US" dirty="0"/>
                </a:br>
                <a:r>
                  <a:rPr lang="en-US" dirty="0"/>
                  <a:t>from </a:t>
                </a:r>
                <a:r>
                  <a:rPr lang="en-US" b="1" dirty="0"/>
                  <a:t>a</a:t>
                </a:r>
                <a:r>
                  <a:rPr lang="en-US" dirty="0"/>
                  <a:t> to </a:t>
                </a:r>
                <a:r>
                  <a:rPr lang="en-US" b="1" dirty="0"/>
                  <a:t>e</a:t>
                </a:r>
                <a:r>
                  <a:rPr lang="en-US" dirty="0"/>
                  <a:t>?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A19D6B7-8067-B741-A129-3BFE33DECE5F}"/>
                </a:ext>
              </a:extLst>
            </p:cNvPr>
            <p:cNvGrpSpPr/>
            <p:nvPr/>
          </p:nvGrpSpPr>
          <p:grpSpPr>
            <a:xfrm>
              <a:off x="7019968" y="2480141"/>
              <a:ext cx="2043651" cy="2251692"/>
              <a:chOff x="8995456" y="3073314"/>
              <a:chExt cx="2043651" cy="2251692"/>
            </a:xfrm>
          </p:grpSpPr>
          <p:sp>
            <p:nvSpPr>
              <p:cNvPr id="45" name="Circular Arrow 44">
                <a:extLst>
                  <a:ext uri="{FF2B5EF4-FFF2-40B4-BE49-F238E27FC236}">
                    <a16:creationId xmlns:a16="http://schemas.microsoft.com/office/drawing/2014/main" id="{64ADF231-8B9D-7144-AAA1-445F5EF56CA2}"/>
                  </a:ext>
                </a:extLst>
              </p:cNvPr>
              <p:cNvSpPr/>
              <p:nvPr/>
            </p:nvSpPr>
            <p:spPr>
              <a:xfrm rot="10800000">
                <a:off x="8995456" y="3073314"/>
                <a:ext cx="2043651" cy="1882360"/>
              </a:xfrm>
              <a:prstGeom prst="circularArrow">
                <a:avLst>
                  <a:gd name="adj1" fmla="val 9481"/>
                  <a:gd name="adj2" fmla="val 684782"/>
                  <a:gd name="adj3" fmla="val 18651620"/>
                  <a:gd name="adj4" fmla="val 13063598"/>
                  <a:gd name="adj5" fmla="val 11061"/>
                </a:avLst>
              </a:prstGeom>
              <a:solidFill>
                <a:schemeClr val="accent1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991D498-46EE-1C45-AD1D-6E65A6BA095D}"/>
                  </a:ext>
                </a:extLst>
              </p:cNvPr>
              <p:cNvSpPr txBox="1"/>
              <p:nvPr/>
            </p:nvSpPr>
            <p:spPr>
              <a:xfrm>
                <a:off x="9694974" y="4955674"/>
                <a:ext cx="8461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Yes/No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9C2FFB0-F41A-014F-ACFC-FB13DF7837FC}"/>
                </a:ext>
              </a:extLst>
            </p:cNvPr>
            <p:cNvGrpSpPr/>
            <p:nvPr/>
          </p:nvGrpSpPr>
          <p:grpSpPr>
            <a:xfrm>
              <a:off x="7295574" y="2286391"/>
              <a:ext cx="2774096" cy="3020233"/>
              <a:chOff x="7275152" y="2480141"/>
              <a:chExt cx="2774096" cy="3020233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B1E18C8-3CD9-3944-B201-F203485F427B}"/>
                  </a:ext>
                </a:extLst>
              </p:cNvPr>
              <p:cNvSpPr/>
              <p:nvPr/>
            </p:nvSpPr>
            <p:spPr>
              <a:xfrm>
                <a:off x="7275152" y="2480141"/>
                <a:ext cx="2774096" cy="2551133"/>
              </a:xfrm>
              <a:prstGeom prst="rect">
                <a:avLst/>
              </a:prstGeom>
              <a:noFill/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BCA39CF-E887-AC4B-A30E-286F18FD8AD1}"/>
                  </a:ext>
                </a:extLst>
              </p:cNvPr>
              <p:cNvSpPr txBox="1"/>
              <p:nvPr/>
            </p:nvSpPr>
            <p:spPr>
              <a:xfrm>
                <a:off x="7753008" y="5131042"/>
                <a:ext cx="1625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Active Learning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0F2C775-F408-BF42-ABA3-2D75C0DA6257}"/>
              </a:ext>
            </a:extLst>
          </p:cNvPr>
          <p:cNvSpPr txBox="1"/>
          <p:nvPr/>
        </p:nvSpPr>
        <p:spPr>
          <a:xfrm>
            <a:off x="1125666" y="3276075"/>
            <a:ext cx="98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246966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C7B9D6-E74F-BF4D-96DB-66E3E1249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931" y="1677588"/>
            <a:ext cx="5168900" cy="4232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D6C7A-8247-4C46-9054-0F11B5BA9269}"/>
              </a:ext>
            </a:extLst>
          </p:cNvPr>
          <p:cNvSpPr txBox="1"/>
          <p:nvPr/>
        </p:nvSpPr>
        <p:spPr>
          <a:xfrm>
            <a:off x="713526" y="406468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DB1AD-5B44-3E40-8330-2303062CE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14399" cy="1325563"/>
          </a:xfrm>
        </p:spPr>
        <p:txBody>
          <a:bodyPr/>
          <a:lstStyle/>
          <a:p>
            <a:r>
              <a:rPr lang="en-US" dirty="0"/>
              <a:t>Maintaining the Search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C2363-7E05-8A46-A0D4-C5870309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B32062-EE03-D549-ACD2-9BF0A8EB6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03" y="3287774"/>
            <a:ext cx="731520" cy="731520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8BC712F-0901-554D-8E78-BD274FC6A3FF}"/>
              </a:ext>
            </a:extLst>
          </p:cNvPr>
          <p:cNvCxnSpPr>
            <a:cxnSpLocks/>
          </p:cNvCxnSpPr>
          <p:nvPr/>
        </p:nvCxnSpPr>
        <p:spPr>
          <a:xfrm flipV="1">
            <a:off x="1526119" y="2955321"/>
            <a:ext cx="1016600" cy="698213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C2D82BD0-F7E5-6C4E-9AC8-6084A225EE57}"/>
              </a:ext>
            </a:extLst>
          </p:cNvPr>
          <p:cNvCxnSpPr>
            <a:cxnSpLocks/>
          </p:cNvCxnSpPr>
          <p:nvPr/>
        </p:nvCxnSpPr>
        <p:spPr>
          <a:xfrm>
            <a:off x="1526119" y="3645843"/>
            <a:ext cx="1016600" cy="530573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7C3360D2-90A9-A041-96C2-B0F9BDA9C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935" y="2559057"/>
            <a:ext cx="731520" cy="7315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2381C8-C0F7-7045-A6B8-EBCF87C84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935" y="3816154"/>
            <a:ext cx="731520" cy="73152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434A9A5-3765-934E-9935-6BA936511E4B}"/>
              </a:ext>
            </a:extLst>
          </p:cNvPr>
          <p:cNvCxnSpPr>
            <a:cxnSpLocks/>
          </p:cNvCxnSpPr>
          <p:nvPr/>
        </p:nvCxnSpPr>
        <p:spPr>
          <a:xfrm>
            <a:off x="3266775" y="2952066"/>
            <a:ext cx="49441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4C3A5D6-9D82-BA44-B82A-0C7F19417F93}"/>
              </a:ext>
            </a:extLst>
          </p:cNvPr>
          <p:cNvCxnSpPr>
            <a:cxnSpLocks/>
          </p:cNvCxnSpPr>
          <p:nvPr/>
        </p:nvCxnSpPr>
        <p:spPr>
          <a:xfrm>
            <a:off x="3266775" y="4203367"/>
            <a:ext cx="493776" cy="1180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3DB251E-DDB9-7244-BFF5-153A6521E3C0}"/>
              </a:ext>
            </a:extLst>
          </p:cNvPr>
          <p:cNvSpPr txBox="1"/>
          <p:nvPr/>
        </p:nvSpPr>
        <p:spPr>
          <a:xfrm>
            <a:off x="3999209" y="322760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baseline="-250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3D410D-437B-D242-BC3E-A3F6D95D4440}"/>
              </a:ext>
            </a:extLst>
          </p:cNvPr>
          <p:cNvSpPr txBox="1"/>
          <p:nvPr/>
        </p:nvSpPr>
        <p:spPr>
          <a:xfrm>
            <a:off x="4005490" y="445752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8D4F98-53AE-9242-82A4-69AA2380D14A}"/>
              </a:ext>
            </a:extLst>
          </p:cNvPr>
          <p:cNvSpPr/>
          <p:nvPr/>
        </p:nvSpPr>
        <p:spPr>
          <a:xfrm>
            <a:off x="717183" y="2086376"/>
            <a:ext cx="1829654" cy="360608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F673E7-9173-9647-84FA-7D0279FAB947}"/>
              </a:ext>
            </a:extLst>
          </p:cNvPr>
          <p:cNvSpPr/>
          <p:nvPr/>
        </p:nvSpPr>
        <p:spPr>
          <a:xfrm>
            <a:off x="3266775" y="2064279"/>
            <a:ext cx="2006974" cy="360608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CBFBE8-C610-FC49-AFD4-D3BCD4DF80EA}"/>
              </a:ext>
            </a:extLst>
          </p:cNvPr>
          <p:cNvSpPr/>
          <p:nvPr/>
        </p:nvSpPr>
        <p:spPr>
          <a:xfrm>
            <a:off x="2446985" y="2391725"/>
            <a:ext cx="1016601" cy="2669667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2A16B199-EAEB-B048-A7AD-A7C7F54E974C}"/>
              </a:ext>
            </a:extLst>
          </p:cNvPr>
          <p:cNvSpPr/>
          <p:nvPr/>
        </p:nvSpPr>
        <p:spPr>
          <a:xfrm>
            <a:off x="1173355" y="1488014"/>
            <a:ext cx="3638481" cy="629702"/>
          </a:xfrm>
          <a:prstGeom prst="wedgeRectCallout">
            <a:avLst>
              <a:gd name="adj1" fmla="val -14461"/>
              <a:gd name="adj2" fmla="val 76454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How do we compare two programs?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FF1951-D789-8F41-88C2-474FB9115A61}"/>
              </a:ext>
            </a:extLst>
          </p:cNvPr>
          <p:cNvSpPr/>
          <p:nvPr/>
        </p:nvSpPr>
        <p:spPr>
          <a:xfrm>
            <a:off x="3795234" y="2391724"/>
            <a:ext cx="1016601" cy="266966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ular Callout 27">
                <a:extLst>
                  <a:ext uri="{FF2B5EF4-FFF2-40B4-BE49-F238E27FC236}">
                    <a16:creationId xmlns:a16="http://schemas.microsoft.com/office/drawing/2014/main" id="{1E0BC2CA-107D-9C4B-9714-373050D5AA2D}"/>
                  </a:ext>
                </a:extLst>
              </p:cNvPr>
              <p:cNvSpPr/>
              <p:nvPr/>
            </p:nvSpPr>
            <p:spPr>
              <a:xfrm>
                <a:off x="1173355" y="5426669"/>
                <a:ext cx="3638481" cy="590696"/>
              </a:xfrm>
              <a:prstGeom prst="wedgeRectCallout">
                <a:avLst>
                  <a:gd name="adj1" fmla="val 22453"/>
                  <a:gd name="adj2" fmla="val -95511"/>
                </a:avLst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Solution: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⊑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ular Callout 27">
                <a:extLst>
                  <a:ext uri="{FF2B5EF4-FFF2-40B4-BE49-F238E27FC236}">
                    <a16:creationId xmlns:a16="http://schemas.microsoft.com/office/drawing/2014/main" id="{1E0BC2CA-107D-9C4B-9714-373050D5A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355" y="5426669"/>
                <a:ext cx="3638481" cy="590696"/>
              </a:xfrm>
              <a:prstGeom prst="wedgeRectCallout">
                <a:avLst>
                  <a:gd name="adj1" fmla="val 22453"/>
                  <a:gd name="adj2" fmla="val -95511"/>
                </a:avLst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F81D633-7554-7241-9BF4-F4955975CE2D}"/>
                  </a:ext>
                </a:extLst>
              </p:cNvPr>
              <p:cNvSpPr txBox="1"/>
              <p:nvPr/>
            </p:nvSpPr>
            <p:spPr>
              <a:xfrm>
                <a:off x="7912701" y="5799512"/>
                <a:ext cx="2725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F81D633-7554-7241-9BF4-F4955975C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701" y="5799512"/>
                <a:ext cx="272510" cy="369332"/>
              </a:xfrm>
              <a:prstGeom prst="rect">
                <a:avLst/>
              </a:prstGeom>
              <a:blipFill>
                <a:blip r:embed="rId7"/>
                <a:stretch>
                  <a:fillRect l="-17391" r="-17391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4EFBC5D-8CCB-C34D-B6F6-D7795AEAED73}"/>
              </a:ext>
            </a:extLst>
          </p:cNvPr>
          <p:cNvSpPr txBox="1"/>
          <p:nvPr/>
        </p:nvSpPr>
        <p:spPr>
          <a:xfrm>
            <a:off x="7852599" y="1355155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⊤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09E317D-E417-D344-97B3-FD3E996007A6}"/>
              </a:ext>
            </a:extLst>
          </p:cNvPr>
          <p:cNvSpPr/>
          <p:nvPr/>
        </p:nvSpPr>
        <p:spPr>
          <a:xfrm>
            <a:off x="7219105" y="3149961"/>
            <a:ext cx="1694688" cy="308932"/>
          </a:xfrm>
          <a:prstGeom prst="ellipse">
            <a:avLst/>
          </a:prstGeom>
          <a:solidFill>
            <a:schemeClr val="bg1">
              <a:alpha val="83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BE2C00-D3BE-9A40-B092-1BECB0B9AB86}"/>
              </a:ext>
            </a:extLst>
          </p:cNvPr>
          <p:cNvSpPr/>
          <p:nvPr/>
        </p:nvSpPr>
        <p:spPr>
          <a:xfrm>
            <a:off x="7248100" y="4126467"/>
            <a:ext cx="1694688" cy="308932"/>
          </a:xfrm>
          <a:prstGeom prst="ellipse">
            <a:avLst/>
          </a:prstGeom>
          <a:solidFill>
            <a:schemeClr val="bg1">
              <a:alpha val="83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DFD45E1C-BDFA-5047-B91A-85B8E8BC4472}"/>
              </a:ext>
            </a:extLst>
          </p:cNvPr>
          <p:cNvSpPr/>
          <p:nvPr/>
        </p:nvSpPr>
        <p:spPr>
          <a:xfrm>
            <a:off x="8917181" y="1969055"/>
            <a:ext cx="2512029" cy="922161"/>
          </a:xfrm>
          <a:prstGeom prst="wedgeRoundRectCallout">
            <a:avLst>
              <a:gd name="adj1" fmla="val -50569"/>
              <a:gd name="adj2" fmla="val 86242"/>
              <a:gd name="adj3" fmla="val 16667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Most </a:t>
            </a:r>
            <a:r>
              <a:rPr lang="en-US" b="1" dirty="0">
                <a:solidFill>
                  <a:schemeClr val="tx1"/>
                </a:solidFill>
              </a:rPr>
              <a:t>general</a:t>
            </a:r>
            <a:r>
              <a:rPr lang="en-US" dirty="0">
                <a:solidFill>
                  <a:schemeClr val="tx1"/>
                </a:solidFill>
              </a:rPr>
              <a:t> programs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consistent with queries</a:t>
            </a:r>
          </a:p>
        </p:txBody>
      </p:sp>
      <p:sp>
        <p:nvSpPr>
          <p:cNvPr id="38" name="Rounded Rectangular Callout 37">
            <a:extLst>
              <a:ext uri="{FF2B5EF4-FFF2-40B4-BE49-F238E27FC236}">
                <a16:creationId xmlns:a16="http://schemas.microsoft.com/office/drawing/2014/main" id="{5AA32FB1-D75A-0E45-83ED-2BFF1A3C9EB9}"/>
              </a:ext>
            </a:extLst>
          </p:cNvPr>
          <p:cNvSpPr/>
          <p:nvPr/>
        </p:nvSpPr>
        <p:spPr>
          <a:xfrm>
            <a:off x="8913793" y="4664166"/>
            <a:ext cx="2512029" cy="922161"/>
          </a:xfrm>
          <a:prstGeom prst="wedgeRoundRectCallout">
            <a:avLst>
              <a:gd name="adj1" fmla="val -52107"/>
              <a:gd name="adj2" fmla="val -81350"/>
              <a:gd name="adj3" fmla="val 16667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Most </a:t>
            </a:r>
            <a:r>
              <a:rPr lang="en-US" b="1" dirty="0">
                <a:solidFill>
                  <a:schemeClr val="tx1"/>
                </a:solidFill>
              </a:rPr>
              <a:t>specific</a:t>
            </a:r>
            <a:r>
              <a:rPr lang="en-US" dirty="0">
                <a:solidFill>
                  <a:schemeClr val="tx1"/>
                </a:solidFill>
              </a:rPr>
              <a:t> programs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consistent with queries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DA361-5944-C845-B5EE-DA1D5FCF7CCD}"/>
              </a:ext>
            </a:extLst>
          </p:cNvPr>
          <p:cNvSpPr txBox="1"/>
          <p:nvPr/>
        </p:nvSpPr>
        <p:spPr>
          <a:xfrm>
            <a:off x="2707645" y="320993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baseline="-25000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6D098-DFEB-B64E-ADD1-4BE10E98DE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775" y="2555289"/>
            <a:ext cx="762000" cy="716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96FFA0-5F04-474B-A52B-7A059B0E8D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424" y="3844034"/>
            <a:ext cx="762000" cy="7162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A52AC4-518E-9F4A-8F9B-9ED05929EC68}"/>
              </a:ext>
            </a:extLst>
          </p:cNvPr>
          <p:cNvSpPr txBox="1"/>
          <p:nvPr/>
        </p:nvSpPr>
        <p:spPr>
          <a:xfrm>
            <a:off x="2731618" y="4501697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F9B9AF-E977-1B40-AE22-A84CA70B9595}"/>
              </a:ext>
            </a:extLst>
          </p:cNvPr>
          <p:cNvSpPr txBox="1"/>
          <p:nvPr/>
        </p:nvSpPr>
        <p:spPr>
          <a:xfrm>
            <a:off x="8185211" y="1382861"/>
            <a:ext cx="227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general program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09FCFA-94E9-4040-ACD8-EF35FD80D224}"/>
              </a:ext>
            </a:extLst>
          </p:cNvPr>
          <p:cNvSpPr txBox="1"/>
          <p:nvPr/>
        </p:nvSpPr>
        <p:spPr>
          <a:xfrm>
            <a:off x="8160723" y="5799512"/>
            <a:ext cx="227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specific program</a:t>
            </a:r>
          </a:p>
        </p:txBody>
      </p:sp>
    </p:spTree>
    <p:extLst>
      <p:ext uri="{BB962C8B-B14F-4D97-AF65-F5344CB8AC3E}">
        <p14:creationId xmlns:p14="http://schemas.microsoft.com/office/powerpoint/2010/main" val="276296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1" grpId="1" animBg="1"/>
      <p:bldP spid="12" grpId="0" animBg="1"/>
      <p:bldP spid="14" grpId="0" animBg="1"/>
      <p:bldP spid="27" grpId="0" animBg="1"/>
      <p:bldP spid="28" grpId="0" animBg="1"/>
      <p:bldP spid="23" grpId="0"/>
      <p:bldP spid="24" grpId="0"/>
      <p:bldP spid="33" grpId="1" animBg="1"/>
      <p:bldP spid="35" grpId="1" animBg="1"/>
      <p:bldP spid="30" grpId="0" animBg="1"/>
      <p:bldP spid="38" grpId="0" animBg="1"/>
      <p:bldP spid="13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878EC1D-B20F-1B43-945D-068DD705D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740" y="1690688"/>
            <a:ext cx="5168900" cy="4232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0B7E98-6C57-744F-A314-A6A16655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Refining the Search Space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CA9E7C-FAF8-074F-98A4-5E4D790A8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981" y="1792829"/>
            <a:ext cx="1040765" cy="8801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37AD02-960A-7940-8759-7F3BF20B0D32}"/>
              </a:ext>
            </a:extLst>
          </p:cNvPr>
          <p:cNvGrpSpPr/>
          <p:nvPr/>
        </p:nvGrpSpPr>
        <p:grpSpPr>
          <a:xfrm>
            <a:off x="3000778" y="1900577"/>
            <a:ext cx="978794" cy="598181"/>
            <a:chOff x="2125014" y="2132399"/>
            <a:chExt cx="978794" cy="598181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647F9BC-88EE-2045-A033-4C47F165F767}"/>
                </a:ext>
              </a:extLst>
            </p:cNvPr>
            <p:cNvSpPr/>
            <p:nvPr/>
          </p:nvSpPr>
          <p:spPr>
            <a:xfrm>
              <a:off x="2125014" y="2132399"/>
              <a:ext cx="978794" cy="224434"/>
            </a:xfrm>
            <a:custGeom>
              <a:avLst/>
              <a:gdLst>
                <a:gd name="connsiteX0" fmla="*/ 0 w 978794"/>
                <a:gd name="connsiteY0" fmla="*/ 224434 h 224434"/>
                <a:gd name="connsiteX1" fmla="*/ 309093 w 978794"/>
                <a:gd name="connsiteY1" fmla="*/ 31251 h 224434"/>
                <a:gd name="connsiteX2" fmla="*/ 605307 w 978794"/>
                <a:gd name="connsiteY2" fmla="*/ 18372 h 224434"/>
                <a:gd name="connsiteX3" fmla="*/ 978794 w 978794"/>
                <a:gd name="connsiteY3" fmla="*/ 211556 h 224434"/>
                <a:gd name="connsiteX4" fmla="*/ 978794 w 978794"/>
                <a:gd name="connsiteY4" fmla="*/ 211556 h 22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794" h="224434">
                  <a:moveTo>
                    <a:pt x="0" y="224434"/>
                  </a:moveTo>
                  <a:cubicBezTo>
                    <a:pt x="104104" y="145014"/>
                    <a:pt x="208209" y="65595"/>
                    <a:pt x="309093" y="31251"/>
                  </a:cubicBezTo>
                  <a:cubicBezTo>
                    <a:pt x="409978" y="-3093"/>
                    <a:pt x="493690" y="-11679"/>
                    <a:pt x="605307" y="18372"/>
                  </a:cubicBezTo>
                  <a:cubicBezTo>
                    <a:pt x="716924" y="48423"/>
                    <a:pt x="978794" y="211556"/>
                    <a:pt x="978794" y="211556"/>
                  </a:cubicBezTo>
                  <a:lnTo>
                    <a:pt x="978794" y="211556"/>
                  </a:lnTo>
                </a:path>
              </a:pathLst>
            </a:custGeom>
            <a:noFill/>
            <a:ln w="444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CBA7F7E-A3DD-6947-8B67-B32E8DE7908E}"/>
                </a:ext>
              </a:extLst>
            </p:cNvPr>
            <p:cNvSpPr/>
            <p:nvPr/>
          </p:nvSpPr>
          <p:spPr>
            <a:xfrm rot="10800000">
              <a:off x="2125014" y="2506146"/>
              <a:ext cx="978794" cy="224434"/>
            </a:xfrm>
            <a:custGeom>
              <a:avLst/>
              <a:gdLst>
                <a:gd name="connsiteX0" fmla="*/ 0 w 978794"/>
                <a:gd name="connsiteY0" fmla="*/ 224434 h 224434"/>
                <a:gd name="connsiteX1" fmla="*/ 309093 w 978794"/>
                <a:gd name="connsiteY1" fmla="*/ 31251 h 224434"/>
                <a:gd name="connsiteX2" fmla="*/ 605307 w 978794"/>
                <a:gd name="connsiteY2" fmla="*/ 18372 h 224434"/>
                <a:gd name="connsiteX3" fmla="*/ 978794 w 978794"/>
                <a:gd name="connsiteY3" fmla="*/ 211556 h 224434"/>
                <a:gd name="connsiteX4" fmla="*/ 978794 w 978794"/>
                <a:gd name="connsiteY4" fmla="*/ 211556 h 22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794" h="224434">
                  <a:moveTo>
                    <a:pt x="0" y="224434"/>
                  </a:moveTo>
                  <a:cubicBezTo>
                    <a:pt x="104104" y="145014"/>
                    <a:pt x="208209" y="65595"/>
                    <a:pt x="309093" y="31251"/>
                  </a:cubicBezTo>
                  <a:cubicBezTo>
                    <a:pt x="409978" y="-3093"/>
                    <a:pt x="493690" y="-11679"/>
                    <a:pt x="605307" y="18372"/>
                  </a:cubicBezTo>
                  <a:cubicBezTo>
                    <a:pt x="716924" y="48423"/>
                    <a:pt x="978794" y="211556"/>
                    <a:pt x="978794" y="211556"/>
                  </a:cubicBezTo>
                  <a:lnTo>
                    <a:pt x="978794" y="211556"/>
                  </a:lnTo>
                </a:path>
              </a:pathLst>
            </a:custGeom>
            <a:noFill/>
            <a:ln w="444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F17BB-8620-9643-853A-3E5DF9D06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15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E517A1D-AD7F-2245-8EB4-33E54BA17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195" y="1585987"/>
            <a:ext cx="1221866" cy="1379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597B80-5A04-7C4D-94B9-04101D70836A}"/>
                  </a:ext>
                </a:extLst>
              </p:cNvPr>
              <p:cNvSpPr txBox="1"/>
              <p:nvPr/>
            </p:nvSpPr>
            <p:spPr>
              <a:xfrm>
                <a:off x="8775583" y="5799512"/>
                <a:ext cx="2725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597B80-5A04-7C4D-94B9-04101D708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583" y="5799512"/>
                <a:ext cx="272510" cy="369332"/>
              </a:xfrm>
              <a:prstGeom prst="rect">
                <a:avLst/>
              </a:prstGeom>
              <a:blipFill>
                <a:blip r:embed="rId6"/>
                <a:stretch>
                  <a:fillRect l="-22727" r="-22727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9DAD4BE-4D67-314F-8E64-6FED46451508}"/>
              </a:ext>
            </a:extLst>
          </p:cNvPr>
          <p:cNvSpPr txBox="1"/>
          <p:nvPr/>
        </p:nvSpPr>
        <p:spPr>
          <a:xfrm>
            <a:off x="8715481" y="1355155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⊤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4CD8AFA-8FCD-D54C-88CA-548E29406084}"/>
              </a:ext>
            </a:extLst>
          </p:cNvPr>
          <p:cNvGrpSpPr/>
          <p:nvPr/>
        </p:nvGrpSpPr>
        <p:grpSpPr>
          <a:xfrm>
            <a:off x="8240745" y="3958276"/>
            <a:ext cx="36360" cy="322657"/>
            <a:chOff x="8240745" y="3958276"/>
            <a:chExt cx="36360" cy="32265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8472F38-08C9-EF44-B221-59D2C76511D2}"/>
                    </a:ext>
                  </a:extLst>
                </p14:cNvPr>
                <p14:cNvContentPartPr/>
                <p14:nvPr/>
              </p14:nvContentPartPr>
              <p14:xfrm>
                <a:off x="8240745" y="3958276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8472F38-08C9-EF44-B221-59D2C76511D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05105" y="39222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3B61312-EDE5-6F4A-88D4-3F94D63244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40745" y="3995250"/>
              <a:ext cx="36360" cy="28568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151479-2541-7949-B1C5-C5CF71005031}"/>
              </a:ext>
            </a:extLst>
          </p:cNvPr>
          <p:cNvGrpSpPr/>
          <p:nvPr/>
        </p:nvGrpSpPr>
        <p:grpSpPr>
          <a:xfrm>
            <a:off x="8277105" y="3259598"/>
            <a:ext cx="53063" cy="410633"/>
            <a:chOff x="8277105" y="3259598"/>
            <a:chExt cx="53063" cy="41063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69E3438-BEC7-8A4A-9B98-31E6205A14B6}"/>
                    </a:ext>
                  </a:extLst>
                </p14:cNvPr>
                <p14:cNvContentPartPr/>
                <p14:nvPr/>
              </p14:nvContentPartPr>
              <p14:xfrm>
                <a:off x="8277105" y="3669871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69E3438-BEC7-8A4A-9B98-31E6205A14B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41465" y="3633871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C25998C-9FF4-CF40-81BA-D46D376A8F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7105" y="3259598"/>
              <a:ext cx="53063" cy="36248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074810-D3FF-9441-AF66-5A8A62D7C88E}"/>
              </a:ext>
            </a:extLst>
          </p:cNvPr>
          <p:cNvGrpSpPr/>
          <p:nvPr/>
        </p:nvGrpSpPr>
        <p:grpSpPr>
          <a:xfrm>
            <a:off x="7958505" y="3346124"/>
            <a:ext cx="318600" cy="292229"/>
            <a:chOff x="7958505" y="3346124"/>
            <a:chExt cx="318600" cy="29222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81DC9DE-C78B-484E-98DF-7236CB51E7E5}"/>
                    </a:ext>
                  </a:extLst>
                </p14:cNvPr>
                <p14:cNvContentPartPr/>
                <p14:nvPr/>
              </p14:nvContentPartPr>
              <p14:xfrm>
                <a:off x="7958505" y="3637993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81DC9DE-C78B-484E-98DF-7236CB51E7E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22865" y="360235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FD54604-1EFD-114C-96F3-0FEECD43B1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2945" y="3346124"/>
              <a:ext cx="294160" cy="25323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50E33A2-0766-2544-9136-365E9133651A}"/>
              </a:ext>
            </a:extLst>
          </p:cNvPr>
          <p:cNvGrpSpPr/>
          <p:nvPr/>
        </p:nvGrpSpPr>
        <p:grpSpPr>
          <a:xfrm>
            <a:off x="7973265" y="3976357"/>
            <a:ext cx="268604" cy="310291"/>
            <a:chOff x="7973265" y="3976357"/>
            <a:chExt cx="268604" cy="310291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1B1A119-F35F-DF4F-8031-C8AD25D9B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82945" y="3995250"/>
              <a:ext cx="258924" cy="29139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F4E44F6-5427-7548-8182-8034FCDFD365}"/>
                    </a:ext>
                  </a:extLst>
                </p14:cNvPr>
                <p14:cNvContentPartPr/>
                <p14:nvPr/>
              </p14:nvContentPartPr>
              <p14:xfrm>
                <a:off x="7973265" y="3976357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F4E44F6-5427-7548-8182-8034FCDFD36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37625" y="3940357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02DE63F5-CB64-A540-AF53-E2CC094FA66F}"/>
              </a:ext>
            </a:extLst>
          </p:cNvPr>
          <p:cNvSpPr/>
          <p:nvPr/>
        </p:nvSpPr>
        <p:spPr>
          <a:xfrm>
            <a:off x="8081987" y="3149961"/>
            <a:ext cx="1694688" cy="308932"/>
          </a:xfrm>
          <a:prstGeom prst="ellipse">
            <a:avLst/>
          </a:prstGeom>
          <a:solidFill>
            <a:schemeClr val="bg1">
              <a:alpha val="83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139DFD-9A23-3F45-A14F-8CBD96DF481F}"/>
              </a:ext>
            </a:extLst>
          </p:cNvPr>
          <p:cNvSpPr/>
          <p:nvPr/>
        </p:nvSpPr>
        <p:spPr>
          <a:xfrm>
            <a:off x="8110982" y="4126467"/>
            <a:ext cx="1694688" cy="308932"/>
          </a:xfrm>
          <a:prstGeom prst="ellipse">
            <a:avLst/>
          </a:prstGeom>
          <a:solidFill>
            <a:schemeClr val="bg1">
              <a:alpha val="83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C715A582-1E4C-1B4F-9AE6-C924FE6A8B22}"/>
              </a:ext>
            </a:extLst>
          </p:cNvPr>
          <p:cNvSpPr/>
          <p:nvPr/>
        </p:nvSpPr>
        <p:spPr>
          <a:xfrm>
            <a:off x="1764406" y="3291629"/>
            <a:ext cx="3760631" cy="1293553"/>
          </a:xfrm>
          <a:prstGeom prst="wedgeRoundRectCallout">
            <a:avLst>
              <a:gd name="adj1" fmla="val 118586"/>
              <a:gd name="adj2" fmla="val -45232"/>
              <a:gd name="adj3" fmla="val 16667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Case 1</a:t>
            </a:r>
            <a:r>
              <a:rPr lang="en-US" dirty="0">
                <a:solidFill>
                  <a:schemeClr val="tx1"/>
                </a:solidFill>
              </a:rPr>
              <a:t>: a general program produces a bad tuple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Solution</a:t>
            </a:r>
            <a:r>
              <a:rPr lang="en-US" dirty="0">
                <a:solidFill>
                  <a:schemeClr val="tx1"/>
                </a:solidFill>
              </a:rPr>
              <a:t>: replace it with more specific programs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89BEA5AA-C9DE-DD4B-A2DC-7013C5005233}"/>
              </a:ext>
            </a:extLst>
          </p:cNvPr>
          <p:cNvSpPr/>
          <p:nvPr/>
        </p:nvSpPr>
        <p:spPr>
          <a:xfrm>
            <a:off x="1764405" y="5059075"/>
            <a:ext cx="3760631" cy="1293553"/>
          </a:xfrm>
          <a:prstGeom prst="wedgeRoundRectCallout">
            <a:avLst>
              <a:gd name="adj1" fmla="val 121195"/>
              <a:gd name="adj2" fmla="val -106421"/>
              <a:gd name="adj3" fmla="val 16667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Case 2</a:t>
            </a:r>
            <a:r>
              <a:rPr lang="en-US" dirty="0">
                <a:solidFill>
                  <a:schemeClr val="tx1"/>
                </a:solidFill>
              </a:rPr>
              <a:t>: a specific program does not produce a good tuple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Solution</a:t>
            </a:r>
            <a:r>
              <a:rPr lang="en-US" dirty="0">
                <a:solidFill>
                  <a:schemeClr val="tx1"/>
                </a:solidFill>
              </a:rPr>
              <a:t>: replace it with more general programs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F95F97B-5ACC-7144-9E70-95E0F6D036F7}"/>
              </a:ext>
            </a:extLst>
          </p:cNvPr>
          <p:cNvSpPr/>
          <p:nvPr/>
        </p:nvSpPr>
        <p:spPr>
          <a:xfrm rot="20894164">
            <a:off x="7866893" y="3289679"/>
            <a:ext cx="1737396" cy="458607"/>
          </a:xfrm>
          <a:prstGeom prst="ellipse">
            <a:avLst/>
          </a:prstGeom>
          <a:solidFill>
            <a:schemeClr val="bg1">
              <a:alpha val="83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E1AEC1-36F5-5D4D-B76E-64C9E245EFA2}"/>
              </a:ext>
            </a:extLst>
          </p:cNvPr>
          <p:cNvSpPr txBox="1"/>
          <p:nvPr/>
        </p:nvSpPr>
        <p:spPr>
          <a:xfrm>
            <a:off x="3232599" y="2537396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E10C80-BD58-7D49-90A8-954FC0CE6148}"/>
              </a:ext>
            </a:extLst>
          </p:cNvPr>
          <p:cNvSpPr txBox="1"/>
          <p:nvPr/>
        </p:nvSpPr>
        <p:spPr>
          <a:xfrm>
            <a:off x="3232599" y="2537396"/>
            <a:ext cx="587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Yes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A2541AB-D31A-8E4D-A0DD-7C32CFE64FE2}"/>
              </a:ext>
            </a:extLst>
          </p:cNvPr>
          <p:cNvSpPr/>
          <p:nvPr/>
        </p:nvSpPr>
        <p:spPr>
          <a:xfrm rot="706051">
            <a:off x="7861915" y="3817374"/>
            <a:ext cx="1966804" cy="581944"/>
          </a:xfrm>
          <a:prstGeom prst="ellipse">
            <a:avLst/>
          </a:prstGeom>
          <a:solidFill>
            <a:schemeClr val="bg1">
              <a:alpha val="83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D9DFC7-CECC-6040-8D5B-6A083CB73B9B}"/>
              </a:ext>
            </a:extLst>
          </p:cNvPr>
          <p:cNvSpPr txBox="1"/>
          <p:nvPr/>
        </p:nvSpPr>
        <p:spPr>
          <a:xfrm>
            <a:off x="7884765" y="1063014"/>
            <a:ext cx="227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general program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63FC3C-68C4-D649-8719-257B05843057}"/>
              </a:ext>
            </a:extLst>
          </p:cNvPr>
          <p:cNvSpPr txBox="1"/>
          <p:nvPr/>
        </p:nvSpPr>
        <p:spPr>
          <a:xfrm>
            <a:off x="7838388" y="6199978"/>
            <a:ext cx="227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specific program</a:t>
            </a:r>
          </a:p>
        </p:txBody>
      </p:sp>
    </p:spTree>
    <p:extLst>
      <p:ext uri="{BB962C8B-B14F-4D97-AF65-F5344CB8AC3E}">
        <p14:creationId xmlns:p14="http://schemas.microsoft.com/office/powerpoint/2010/main" val="13869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9" grpId="0" animBg="1"/>
      <p:bldP spid="33" grpId="0" animBg="1"/>
      <p:bldP spid="46" grpId="1" animBg="1"/>
      <p:bldP spid="47" grpId="0"/>
      <p:bldP spid="47" grpId="1"/>
      <p:bldP spid="48" grpId="0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5F6C-2D69-DD44-8793-A86C1E2A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Bi-directional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7C03A-8584-0F4C-89E7-890B022A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646E4-9DDB-0B44-A470-F0CB51197D33}"/>
              </a:ext>
            </a:extLst>
          </p:cNvPr>
          <p:cNvSpPr txBox="1"/>
          <p:nvPr/>
        </p:nvSpPr>
        <p:spPr>
          <a:xfrm>
            <a:off x="838200" y="5805188"/>
            <a:ext cx="9796400" cy="506417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b="1" i="1" dirty="0"/>
              <a:t>Equivalence of </a:t>
            </a:r>
            <a:r>
              <a:rPr lang="en-US" b="1" i="1" dirty="0" err="1"/>
              <a:t>Datalog</a:t>
            </a:r>
            <a:r>
              <a:rPr lang="en-US" b="1" i="1" dirty="0"/>
              <a:t> Queries are Undecidable</a:t>
            </a:r>
            <a:r>
              <a:rPr lang="en-US" dirty="0"/>
              <a:t>, Oded </a:t>
            </a:r>
            <a:r>
              <a:rPr lang="en-US" dirty="0" err="1"/>
              <a:t>Shmueli</a:t>
            </a:r>
            <a:r>
              <a:rPr lang="en-US" dirty="0"/>
              <a:t>, Journal of Logic Programming, 1993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253025EE-F41F-F14D-BA6F-09EA8E891CB0}"/>
                  </a:ext>
                </a:extLst>
              </p:cNvPr>
              <p:cNvSpPr/>
              <p:nvPr/>
            </p:nvSpPr>
            <p:spPr>
              <a:xfrm>
                <a:off x="838200" y="2468612"/>
                <a:ext cx="9864037" cy="958907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algn="ctr"/>
                <a:r>
                  <a:rPr lang="en-US" sz="2400" b="1" dirty="0"/>
                  <a:t>Challenge: Determining the program order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⊑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b="1" dirty="0"/>
                  <a:t>  is undecidable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253025EE-F41F-F14D-BA6F-09EA8E891C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468612"/>
                <a:ext cx="9864037" cy="95890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A259D22-34E1-E649-A2DF-988E3F971E81}"/>
                  </a:ext>
                </a:extLst>
              </p:cNvPr>
              <p:cNvSpPr/>
              <p:nvPr/>
            </p:nvSpPr>
            <p:spPr>
              <a:xfrm>
                <a:off x="838200" y="4205443"/>
                <a:ext cx="9877023" cy="958907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algn="ctr"/>
                <a:r>
                  <a:rPr lang="en-US" sz="2400" b="1" dirty="0"/>
                  <a:t>Solution: Using a sound syntactical approximation called 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sz="2400" b="1" dirty="0"/>
                  <a:t>-</a:t>
                </a:r>
                <a:r>
                  <a:rPr lang="en-US" sz="2400" b="1" dirty="0" err="1"/>
                  <a:t>subsumption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A259D22-34E1-E649-A2DF-988E3F971E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05443"/>
                <a:ext cx="9877023" cy="95890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9888FBD-856B-3444-A4DA-A81B6E059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14" b="3965"/>
          <a:stretch/>
        </p:blipFill>
        <p:spPr>
          <a:xfrm>
            <a:off x="10251583" y="344776"/>
            <a:ext cx="1512556" cy="14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0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92C5-6799-E144-8DB2-BCA71D876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82796-A6EE-8A44-B70A-01844C0FC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Background &amp; Motivation</a:t>
            </a:r>
          </a:p>
          <a:p>
            <a:endParaRPr lang="en-US" dirty="0"/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Overview of our Approach</a:t>
            </a:r>
          </a:p>
          <a:p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/>
              <a:t>Empirical Evaluation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3D7CA-C439-D248-A270-9DFB6252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51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7A235-D1CA-E041-ABA3-ABEE5EFC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Evaluation Setup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35A02-B0BA-5649-83D4-300853D34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Benchmarks</a:t>
            </a:r>
          </a:p>
          <a:p>
            <a:pPr lvl="1"/>
            <a:r>
              <a:rPr lang="en-US" dirty="0"/>
              <a:t>8 from knowledge discovery (4-13 relations,    2-4 rules)</a:t>
            </a:r>
          </a:p>
          <a:p>
            <a:pPr lvl="1"/>
            <a:r>
              <a:rPr lang="en-US" dirty="0"/>
              <a:t>15 from relational queries     (  1-7 relations,     1-4 rules)</a:t>
            </a:r>
          </a:p>
          <a:p>
            <a:pPr lvl="1"/>
            <a:r>
              <a:rPr lang="en-US" dirty="0"/>
              <a:t>11 from program analysis      (6-13 relations,  3-10 rules)</a:t>
            </a:r>
          </a:p>
          <a:p>
            <a:r>
              <a:rPr lang="en-US" b="1" dirty="0">
                <a:solidFill>
                  <a:schemeClr val="accent1"/>
                </a:solidFill>
              </a:rPr>
              <a:t>Two baselines</a:t>
            </a:r>
          </a:p>
          <a:p>
            <a:pPr lvl="1"/>
            <a:r>
              <a:rPr lang="en-US" dirty="0" err="1"/>
              <a:t>Metagol</a:t>
            </a:r>
            <a:r>
              <a:rPr lang="en-US" dirty="0"/>
              <a:t> [Cropper and </a:t>
            </a:r>
            <a:r>
              <a:rPr lang="en-US" dirty="0" err="1"/>
              <a:t>Muggleton</a:t>
            </a:r>
            <a:r>
              <a:rPr lang="en-US" dirty="0"/>
              <a:t>, ILP 2015]</a:t>
            </a:r>
          </a:p>
          <a:p>
            <a:pPr lvl="1"/>
            <a:r>
              <a:rPr lang="en-US" dirty="0"/>
              <a:t>Zaatar [</a:t>
            </a:r>
            <a:r>
              <a:rPr lang="en-US" dirty="0" err="1"/>
              <a:t>Albarghouthi</a:t>
            </a:r>
            <a:r>
              <a:rPr lang="en-US" dirty="0"/>
              <a:t> et al, CP 2017] </a:t>
            </a:r>
          </a:p>
          <a:p>
            <a:r>
              <a:rPr lang="en-US" b="1" dirty="0">
                <a:solidFill>
                  <a:schemeClr val="accent1"/>
                </a:solidFill>
              </a:rPr>
              <a:t>Templates</a:t>
            </a:r>
          </a:p>
          <a:p>
            <a:pPr lvl="1"/>
            <a:r>
              <a:rPr lang="en-US" dirty="0"/>
              <a:t>Chain templates with edit distance up to 5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DC2EF5-E475-DD47-BED2-9C1D4967F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918" y="482355"/>
            <a:ext cx="1416019" cy="1408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CE750-09E2-D744-8E4B-C32C121D7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460" y="482355"/>
            <a:ext cx="1416019" cy="14085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4B4DC-90CA-9F4D-8E4B-E9932DBB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11305-E243-EE41-AB2D-E7F0B227E9EE}"/>
              </a:ext>
            </a:extLst>
          </p:cNvPr>
          <p:cNvSpPr txBox="1"/>
          <p:nvPr/>
        </p:nvSpPr>
        <p:spPr>
          <a:xfrm>
            <a:off x="7505206" y="5920642"/>
            <a:ext cx="443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XujieSi</a:t>
            </a:r>
            <a:r>
              <a:rPr lang="en-US" dirty="0"/>
              <a:t>/fse18-artifact-183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2C3973-228E-6F40-BCB3-C10DC38F0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055" y="5920642"/>
            <a:ext cx="362858" cy="362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26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02B2823-9487-7B42-8622-9A9C0C16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150A675-EE99-1B42-AAE9-B8F74DBD91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645608"/>
              </p:ext>
            </p:extLst>
          </p:nvPr>
        </p:nvGraphicFramePr>
        <p:xfrm>
          <a:off x="624677" y="234501"/>
          <a:ext cx="10729122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178">
                  <a:extLst>
                    <a:ext uri="{9D8B030D-6E8A-4147-A177-3AD203B41FA5}">
                      <a16:colId xmlns:a16="http://schemas.microsoft.com/office/drawing/2014/main" val="229775499"/>
                    </a:ext>
                  </a:extLst>
                </a:gridCol>
                <a:gridCol w="1108716">
                  <a:extLst>
                    <a:ext uri="{9D8B030D-6E8A-4147-A177-3AD203B41FA5}">
                      <a16:colId xmlns:a16="http://schemas.microsoft.com/office/drawing/2014/main" val="3629624848"/>
                    </a:ext>
                  </a:extLst>
                </a:gridCol>
                <a:gridCol w="949836">
                  <a:extLst>
                    <a:ext uri="{9D8B030D-6E8A-4147-A177-3AD203B41FA5}">
                      <a16:colId xmlns:a16="http://schemas.microsoft.com/office/drawing/2014/main" val="450034124"/>
                    </a:ext>
                  </a:extLst>
                </a:gridCol>
                <a:gridCol w="1236295">
                  <a:extLst>
                    <a:ext uri="{9D8B030D-6E8A-4147-A177-3AD203B41FA5}">
                      <a16:colId xmlns:a16="http://schemas.microsoft.com/office/drawing/2014/main" val="2356476153"/>
                    </a:ext>
                  </a:extLst>
                </a:gridCol>
                <a:gridCol w="1130758">
                  <a:extLst>
                    <a:ext uri="{9D8B030D-6E8A-4147-A177-3AD203B41FA5}">
                      <a16:colId xmlns:a16="http://schemas.microsoft.com/office/drawing/2014/main" val="780342968"/>
                    </a:ext>
                  </a:extLst>
                </a:gridCol>
                <a:gridCol w="1476688">
                  <a:extLst>
                    <a:ext uri="{9D8B030D-6E8A-4147-A177-3AD203B41FA5}">
                      <a16:colId xmlns:a16="http://schemas.microsoft.com/office/drawing/2014/main" val="412945635"/>
                    </a:ext>
                  </a:extLst>
                </a:gridCol>
                <a:gridCol w="1342104">
                  <a:extLst>
                    <a:ext uri="{9D8B030D-6E8A-4147-A177-3AD203B41FA5}">
                      <a16:colId xmlns:a16="http://schemas.microsoft.com/office/drawing/2014/main" val="4162590582"/>
                    </a:ext>
                  </a:extLst>
                </a:gridCol>
                <a:gridCol w="1135625">
                  <a:extLst>
                    <a:ext uri="{9D8B030D-6E8A-4147-A177-3AD203B41FA5}">
                      <a16:colId xmlns:a16="http://schemas.microsoft.com/office/drawing/2014/main" val="1703665583"/>
                    </a:ext>
                  </a:extLst>
                </a:gridCol>
                <a:gridCol w="1088922">
                  <a:extLst>
                    <a:ext uri="{9D8B030D-6E8A-4147-A177-3AD203B41FA5}">
                      <a16:colId xmlns:a16="http://schemas.microsoft.com/office/drawing/2014/main" val="2993545189"/>
                    </a:ext>
                  </a:extLst>
                </a:gridCol>
              </a:tblGrid>
              <a:tr h="59381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Benchmark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Metagol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Zaatar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#synthesized</a:t>
                      </a:r>
                    </a:p>
                    <a:p>
                      <a:pPr algn="ctr"/>
                      <a:r>
                        <a:rPr lang="en-US" dirty="0"/>
                        <a:t>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#evaluated</a:t>
                      </a:r>
                    </a:p>
                    <a:p>
                      <a:pPr algn="ctr"/>
                      <a:r>
                        <a:rPr lang="en-US" dirty="0"/>
                        <a:t>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#asked queries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#all </a:t>
                      </a:r>
                    </a:p>
                    <a:p>
                      <a:pPr algn="ctr"/>
                      <a:r>
                        <a:rPr lang="en-US" dirty="0"/>
                        <a:t>queries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093400"/>
                  </a:ext>
                </a:extLst>
              </a:tr>
              <a:tr h="339321">
                <a:tc rowSpan="8">
                  <a:txBody>
                    <a:bodyPr/>
                    <a:lstStyle/>
                    <a:p>
                      <a:pPr algn="ctr"/>
                      <a:r>
                        <a:rPr lang="en-US" dirty="0"/>
                        <a:t>Knowledge</a:t>
                      </a:r>
                    </a:p>
                    <a:p>
                      <a:pPr algn="ctr"/>
                      <a:r>
                        <a:rPr lang="en-US" dirty="0"/>
                        <a:t>Discovery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infl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2K  (10</a:t>
                      </a:r>
                      <a:r>
                        <a:rPr lang="en-US" baseline="30000" dirty="0"/>
                        <a:t>6</a:t>
                      </a:r>
                      <a:r>
                        <a:rPr lang="en-US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    (7%)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199071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abduce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4K  (10</a:t>
                      </a:r>
                      <a:r>
                        <a:rPr lang="en-US" baseline="30000" dirty="0"/>
                        <a:t>6</a:t>
                      </a:r>
                      <a:r>
                        <a:rPr lang="en-US" baseline="0" dirty="0"/>
                        <a:t>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   (3%)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559286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76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45K  (10</a:t>
                      </a:r>
                      <a:r>
                        <a:rPr lang="en-US" baseline="30000" dirty="0"/>
                        <a:t>6</a:t>
                      </a:r>
                      <a:r>
                        <a:rPr lang="en-US" baseline="0" dirty="0"/>
                        <a:t>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 (20%)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97085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ancestor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25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24K (10</a:t>
                      </a:r>
                      <a:r>
                        <a:rPr lang="en-US" baseline="30000" dirty="0"/>
                        <a:t>10</a:t>
                      </a:r>
                      <a:r>
                        <a:rPr lang="en-US" baseline="0" dirty="0"/>
                        <a:t>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  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95010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buildwall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129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35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60K (10</a:t>
                      </a:r>
                      <a:r>
                        <a:rPr lang="en-US" baseline="30000" dirty="0"/>
                        <a:t>10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  (3%)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804199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samegen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100K (10</a:t>
                      </a:r>
                      <a:r>
                        <a:rPr lang="en-US" baseline="30000" dirty="0"/>
                        <a:t>9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  (7%)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854610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&lt;1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26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0.4K (10</a:t>
                      </a:r>
                      <a:r>
                        <a:rPr lang="en-US" baseline="30000" dirty="0"/>
                        <a:t>4</a:t>
                      </a:r>
                      <a:r>
                        <a:rPr lang="en-US" baseline="0" dirty="0"/>
                        <a:t>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   (8%)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690625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88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57K (10</a:t>
                      </a:r>
                      <a:r>
                        <a:rPr lang="en-US" baseline="30000" dirty="0"/>
                        <a:t>6</a:t>
                      </a:r>
                      <a:r>
                        <a:rPr lang="en-US" baseline="0" dirty="0"/>
                        <a:t>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 (11%)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76190"/>
                  </a:ext>
                </a:extLst>
              </a:tr>
              <a:tr h="339321">
                <a:tc rowSpan="6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Program</a:t>
                      </a:r>
                    </a:p>
                    <a:p>
                      <a:pPr algn="ctr"/>
                      <a:r>
                        <a:rPr lang="en-US" dirty="0"/>
                        <a:t>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polysite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27K (10</a:t>
                      </a:r>
                      <a:r>
                        <a:rPr lang="en-US" baseline="30000" dirty="0"/>
                        <a:t>22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   (7%)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295758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downcast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56K (10</a:t>
                      </a:r>
                      <a:r>
                        <a:rPr lang="en-US" baseline="30000" dirty="0"/>
                        <a:t>28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   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547411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rv</a:t>
                      </a:r>
                      <a:r>
                        <a:rPr lang="en-US" dirty="0"/>
                        <a:t>-check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361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390K (10</a:t>
                      </a:r>
                      <a:r>
                        <a:rPr lang="en-US" baseline="30000" dirty="0"/>
                        <a:t>6</a:t>
                      </a:r>
                      <a:r>
                        <a:rPr lang="en-US" baseline="0" dirty="0"/>
                        <a:t>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 (17%)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732666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andersen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148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295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100K (10</a:t>
                      </a:r>
                      <a:r>
                        <a:rPr lang="en-US" baseline="30000" dirty="0"/>
                        <a:t>20</a:t>
                      </a:r>
                      <a:r>
                        <a:rPr lang="en-US" baseline="0" dirty="0"/>
                        <a:t>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 (23%)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244474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6K (10</a:t>
                      </a:r>
                      <a:r>
                        <a:rPr lang="en-US" baseline="30000" dirty="0"/>
                        <a:t>34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 (20%)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837425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modref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5307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timeout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1M (10</a:t>
                      </a:r>
                      <a:r>
                        <a:rPr lang="en-US" baseline="30000" dirty="0"/>
                        <a:t>45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22 (15%)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8063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9B5C657-C961-E449-9304-68B33F35B5F7}"/>
              </a:ext>
            </a:extLst>
          </p:cNvPr>
          <p:cNvSpPr/>
          <p:nvPr/>
        </p:nvSpPr>
        <p:spPr>
          <a:xfrm>
            <a:off x="624677" y="234501"/>
            <a:ext cx="2354497" cy="5760719"/>
          </a:xfrm>
          <a:prstGeom prst="rect">
            <a:avLst/>
          </a:prstGeom>
          <a:noFill/>
          <a:ln w="412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6A87B8-A075-A146-B3C4-022F38012673}"/>
              </a:ext>
            </a:extLst>
          </p:cNvPr>
          <p:cNvSpPr/>
          <p:nvPr/>
        </p:nvSpPr>
        <p:spPr>
          <a:xfrm>
            <a:off x="2993922" y="205003"/>
            <a:ext cx="8588149" cy="59301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F6B540-66D4-6C44-9FE5-D75E8760117C}"/>
              </a:ext>
            </a:extLst>
          </p:cNvPr>
          <p:cNvSpPr/>
          <p:nvPr/>
        </p:nvSpPr>
        <p:spPr>
          <a:xfrm>
            <a:off x="2974587" y="245463"/>
            <a:ext cx="3337723" cy="5760719"/>
          </a:xfrm>
          <a:prstGeom prst="rect">
            <a:avLst/>
          </a:prstGeom>
          <a:noFill/>
          <a:ln w="412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E0F1D8-3937-1444-8A32-ABE3F67A2EFD}"/>
              </a:ext>
            </a:extLst>
          </p:cNvPr>
          <p:cNvSpPr/>
          <p:nvPr/>
        </p:nvSpPr>
        <p:spPr>
          <a:xfrm>
            <a:off x="6356554" y="149799"/>
            <a:ext cx="5422161" cy="59301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083747-5DF5-0D44-83FD-7DB1A4A39921}"/>
              </a:ext>
            </a:extLst>
          </p:cNvPr>
          <p:cNvSpPr/>
          <p:nvPr/>
        </p:nvSpPr>
        <p:spPr>
          <a:xfrm>
            <a:off x="6325093" y="234704"/>
            <a:ext cx="2789411" cy="5760719"/>
          </a:xfrm>
          <a:prstGeom prst="rect">
            <a:avLst/>
          </a:prstGeom>
          <a:noFill/>
          <a:ln w="412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6A31F5-B127-5D49-948A-EB48D51FDA54}"/>
              </a:ext>
            </a:extLst>
          </p:cNvPr>
          <p:cNvSpPr/>
          <p:nvPr/>
        </p:nvSpPr>
        <p:spPr>
          <a:xfrm>
            <a:off x="2993924" y="79846"/>
            <a:ext cx="3301674" cy="59301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D6E2A6-6160-E743-A225-526D96CDB7F5}"/>
              </a:ext>
            </a:extLst>
          </p:cNvPr>
          <p:cNvSpPr/>
          <p:nvPr/>
        </p:nvSpPr>
        <p:spPr>
          <a:xfrm>
            <a:off x="9158748" y="79846"/>
            <a:ext cx="2452819" cy="59301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6F3652-4B17-B145-8B62-93BB817817E1}"/>
              </a:ext>
            </a:extLst>
          </p:cNvPr>
          <p:cNvSpPr/>
          <p:nvPr/>
        </p:nvSpPr>
        <p:spPr>
          <a:xfrm>
            <a:off x="9102706" y="238145"/>
            <a:ext cx="2265842" cy="5760719"/>
          </a:xfrm>
          <a:prstGeom prst="rect">
            <a:avLst/>
          </a:prstGeom>
          <a:noFill/>
          <a:ln w="412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CF258-1F56-6344-8D80-E60EEDADC936}"/>
              </a:ext>
            </a:extLst>
          </p:cNvPr>
          <p:cNvSpPr/>
          <p:nvPr/>
        </p:nvSpPr>
        <p:spPr>
          <a:xfrm>
            <a:off x="3008669" y="214060"/>
            <a:ext cx="6079288" cy="59301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55CDA8-75CB-DB40-981C-2AE8F0723EF9}"/>
              </a:ext>
            </a:extLst>
          </p:cNvPr>
          <p:cNvSpPr txBox="1"/>
          <p:nvPr/>
        </p:nvSpPr>
        <p:spPr>
          <a:xfrm>
            <a:off x="3451122" y="6164623"/>
            <a:ext cx="18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timeout = 3 hours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0875C7C2-EA8D-3640-B738-C340A32B05C3}"/>
              </a:ext>
            </a:extLst>
          </p:cNvPr>
          <p:cNvSpPr/>
          <p:nvPr/>
        </p:nvSpPr>
        <p:spPr>
          <a:xfrm>
            <a:off x="3510837" y="1577891"/>
            <a:ext cx="2478401" cy="1253800"/>
          </a:xfrm>
          <a:prstGeom prst="wedgeRoundRectCallout">
            <a:avLst>
              <a:gd name="adj1" fmla="val 64263"/>
              <a:gd name="adj2" fmla="val -117563"/>
              <a:gd name="adj3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Synthesizes all equivalent solutions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CEABC7-FD4C-D347-89D2-1C2F6E807628}"/>
              </a:ext>
            </a:extLst>
          </p:cNvPr>
          <p:cNvSpPr txBox="1"/>
          <p:nvPr/>
        </p:nvSpPr>
        <p:spPr>
          <a:xfrm>
            <a:off x="761669" y="3179121"/>
            <a:ext cx="1028295" cy="369332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Standard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1A8691-BC12-3740-931B-3962B4568122}"/>
              </a:ext>
            </a:extLst>
          </p:cNvPr>
          <p:cNvSpPr txBox="1"/>
          <p:nvPr/>
        </p:nvSpPr>
        <p:spPr>
          <a:xfrm>
            <a:off x="979708" y="5441223"/>
            <a:ext cx="613117" cy="369332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9138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/>
      <p:bldP spid="15" grpId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400561" y="2301803"/>
            <a:ext cx="3278486" cy="361544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948206" y="2275949"/>
            <a:ext cx="3602109" cy="361544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0514" y="2308279"/>
            <a:ext cx="3700888" cy="361544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26E51-0CC7-654E-AA80-B401FA2A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Uses of </a:t>
            </a:r>
            <a:r>
              <a:rPr lang="en-US" dirty="0" err="1"/>
              <a:t>Datalog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D24684-BBAE-0740-907D-AA7FA3BB4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64" y="4902807"/>
            <a:ext cx="1810669" cy="755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C0ADE5-8A94-D640-99B4-35B4D0F1E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378" y="3694422"/>
            <a:ext cx="2612662" cy="10344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CB239A-9869-0C44-BEC5-316DB537D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30" y="2814149"/>
            <a:ext cx="3170210" cy="724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1AFE31-B556-C442-B879-3859673DA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889" y="2308279"/>
            <a:ext cx="2795073" cy="8819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9340F-2634-8348-9512-C7014A269177}"/>
              </a:ext>
            </a:extLst>
          </p:cNvPr>
          <p:cNvSpPr txBox="1"/>
          <p:nvPr/>
        </p:nvSpPr>
        <p:spPr>
          <a:xfrm>
            <a:off x="5102010" y="4399845"/>
            <a:ext cx="181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halkboard" panose="03050602040202020205" pitchFamily="66" charset="77"/>
              </a:rPr>
              <a:t>SociaLite</a:t>
            </a:r>
            <a:endParaRPr lang="en-US" sz="3200" dirty="0">
              <a:latin typeface="Chalkboard" panose="03050602040202020205" pitchFamily="66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B840D3-6B2D-3847-BFA4-81FA7B64AE95}"/>
              </a:ext>
            </a:extLst>
          </p:cNvPr>
          <p:cNvSpPr txBox="1"/>
          <p:nvPr/>
        </p:nvSpPr>
        <p:spPr>
          <a:xfrm>
            <a:off x="1064561" y="5005829"/>
            <a:ext cx="209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halkboard" panose="03050602040202020205" pitchFamily="66" charset="77"/>
              </a:rPr>
              <a:t>BigDatalog</a:t>
            </a:r>
            <a:endParaRPr lang="en-US" sz="3200" dirty="0">
              <a:latin typeface="Chalkboard" panose="03050602040202020205" pitchFamily="66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36141-FAA6-0149-A09D-06604E2D3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919" y="4211630"/>
            <a:ext cx="2459557" cy="480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0665" y="1665193"/>
            <a:ext cx="2839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Big Data Analytics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1477" y="1681358"/>
            <a:ext cx="2839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</a:rPr>
              <a:t>Networking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51179" y="1679454"/>
            <a:ext cx="2839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accent2"/>
                </a:solidFill>
              </a:rPr>
              <a:t>Program Analysis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094A16-B7B2-5047-BC37-A0ED687F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2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528695-10BA-4642-A1D2-A0C726855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0002" y="3374340"/>
            <a:ext cx="1409700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2C1DF2-33C2-EA4A-949E-90DD9D58DD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9658" y="3360272"/>
            <a:ext cx="24511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CD3D6B7-D6E0-A545-8A9E-CDD7AC2CD68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48919" y="574294"/>
            <a:ext cx="8138033" cy="6283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70466-4D70-9C44-A936-D767E83E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Query-by-Committee vs. Random Selection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209C3-DA33-6142-9B5C-E10CC3195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20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D992-37F4-5146-AE6A-F14FDEF9E8CA}"/>
              </a:ext>
            </a:extLst>
          </p:cNvPr>
          <p:cNvSpPr/>
          <p:nvPr/>
        </p:nvSpPr>
        <p:spPr>
          <a:xfrm>
            <a:off x="2878112" y="1485230"/>
            <a:ext cx="7914806" cy="370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0B516-ED6F-CE44-BAC0-1655F5F8C9F0}"/>
              </a:ext>
            </a:extLst>
          </p:cNvPr>
          <p:cNvSpPr/>
          <p:nvPr/>
        </p:nvSpPr>
        <p:spPr>
          <a:xfrm>
            <a:off x="2833141" y="1500222"/>
            <a:ext cx="6998782" cy="37013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939FFA-1701-4543-AA34-1960C6D0669B}"/>
              </a:ext>
            </a:extLst>
          </p:cNvPr>
          <p:cNvSpPr txBox="1"/>
          <p:nvPr/>
        </p:nvSpPr>
        <p:spPr>
          <a:xfrm>
            <a:off x="9815867" y="3105834"/>
            <a:ext cx="2220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1000 trials of </a:t>
            </a:r>
          </a:p>
          <a:p>
            <a:pPr algn="ctr"/>
            <a:r>
              <a:rPr lang="en-US" sz="2200" b="1" dirty="0">
                <a:solidFill>
                  <a:schemeClr val="accent2"/>
                </a:solidFill>
              </a:rPr>
              <a:t>random selection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D4A4ADA-7020-304F-BC59-1A6B2EDE9FE7}"/>
                  </a:ext>
                </a:extLst>
              </p14:cNvPr>
              <p14:cNvContentPartPr/>
              <p14:nvPr/>
            </p14:nvContentPartPr>
            <p14:xfrm>
              <a:off x="2980546" y="4685760"/>
              <a:ext cx="6409440" cy="452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D4A4ADA-7020-304F-BC59-1A6B2EDE9F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4906" y="4649760"/>
                <a:ext cx="6481080" cy="5238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C3F94E65-AC88-C944-B94D-EF2EEB66DDC3}"/>
              </a:ext>
            </a:extLst>
          </p:cNvPr>
          <p:cNvSpPr txBox="1"/>
          <p:nvPr/>
        </p:nvSpPr>
        <p:spPr>
          <a:xfrm>
            <a:off x="10413647" y="4630255"/>
            <a:ext cx="758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</a:rPr>
              <a:t>ALPS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28A271-EB21-544A-A3B0-F6D616670D33}"/>
              </a:ext>
            </a:extLst>
          </p:cNvPr>
          <p:cNvSpPr/>
          <p:nvPr/>
        </p:nvSpPr>
        <p:spPr>
          <a:xfrm>
            <a:off x="838200" y="1500222"/>
            <a:ext cx="9490023" cy="522125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5F27C7C-4609-B843-9DB5-287608FDD06D}"/>
              </a:ext>
            </a:extLst>
          </p:cNvPr>
          <p:cNvSpPr/>
          <p:nvPr/>
        </p:nvSpPr>
        <p:spPr>
          <a:xfrm>
            <a:off x="2491022" y="2421777"/>
            <a:ext cx="7689636" cy="204802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Query-by-committee asks </a:t>
            </a:r>
            <a:r>
              <a:rPr lang="en-US" sz="2800" b="1" dirty="0">
                <a:solidFill>
                  <a:schemeClr val="bg1"/>
                </a:solidFill>
              </a:rPr>
              <a:t>85%</a:t>
            </a:r>
            <a:r>
              <a:rPr lang="en-US" sz="2800" b="1" dirty="0"/>
              <a:t> fewer queries compared to the average of random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0C549-4904-B84D-A14D-4B6179D66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29" y="3176997"/>
            <a:ext cx="1628193" cy="627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49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2" grpId="0" animBg="1"/>
      <p:bldP spid="36" grpId="0"/>
      <p:bldP spid="36" grpId="1"/>
      <p:bldP spid="39" grpId="0"/>
      <p:bldP spid="39" grpId="1"/>
      <p:bldP spid="3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91D0-AA49-0144-9157-7F3ABF85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717B9-5816-7142-875E-3D08D16AF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to synthesize </a:t>
            </a:r>
            <a:r>
              <a:rPr lang="en-US" dirty="0" err="1"/>
              <a:t>Datalog</a:t>
            </a:r>
            <a:r>
              <a:rPr lang="en-US" dirty="0"/>
              <a:t> programs</a:t>
            </a:r>
          </a:p>
          <a:p>
            <a:endParaRPr lang="en-US" dirty="0"/>
          </a:p>
          <a:p>
            <a:r>
              <a:rPr lang="en-US" dirty="0"/>
              <a:t>Automatic template generation to guide search</a:t>
            </a:r>
          </a:p>
          <a:p>
            <a:endParaRPr lang="en-US" dirty="0"/>
          </a:p>
          <a:p>
            <a:r>
              <a:rPr lang="en-US" dirty="0"/>
              <a:t>Bidirectional search to maintain and refine search space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Active learning to minimize manual effort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FA5B34-316C-974C-B153-A75EDF5B4459}"/>
              </a:ext>
            </a:extLst>
          </p:cNvPr>
          <p:cNvSpPr/>
          <p:nvPr/>
        </p:nvSpPr>
        <p:spPr>
          <a:xfrm>
            <a:off x="8264744" y="5253633"/>
            <a:ext cx="3315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773F-886A-0B48-A6AD-CF1E792F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4CE79-E2B6-274F-8C00-DBAB52363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430" y="365125"/>
            <a:ext cx="3809540" cy="2397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99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C12C-9E32-E143-8AB0-5ED7B889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Templates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A96DA-FCAB-0542-9C42-0B786BD5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66B4BF-019B-1B44-B9FA-10D830D95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14917"/>
              </p:ext>
            </p:extLst>
          </p:nvPr>
        </p:nvGraphicFramePr>
        <p:xfrm>
          <a:off x="498986" y="1909788"/>
          <a:ext cx="6359013" cy="2588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685">
                  <a:extLst>
                    <a:ext uri="{9D8B030D-6E8A-4147-A177-3AD203B41FA5}">
                      <a16:colId xmlns:a16="http://schemas.microsoft.com/office/drawing/2014/main" val="65270924"/>
                    </a:ext>
                  </a:extLst>
                </a:gridCol>
                <a:gridCol w="486509">
                  <a:extLst>
                    <a:ext uri="{9D8B030D-6E8A-4147-A177-3AD203B41FA5}">
                      <a16:colId xmlns:a16="http://schemas.microsoft.com/office/drawing/2014/main" val="3390757254"/>
                    </a:ext>
                  </a:extLst>
                </a:gridCol>
                <a:gridCol w="1288258">
                  <a:extLst>
                    <a:ext uri="{9D8B030D-6E8A-4147-A177-3AD203B41FA5}">
                      <a16:colId xmlns:a16="http://schemas.microsoft.com/office/drawing/2014/main" val="1746267912"/>
                    </a:ext>
                  </a:extLst>
                </a:gridCol>
                <a:gridCol w="1146334">
                  <a:extLst>
                    <a:ext uri="{9D8B030D-6E8A-4147-A177-3AD203B41FA5}">
                      <a16:colId xmlns:a16="http://schemas.microsoft.com/office/drawing/2014/main" val="3560301869"/>
                    </a:ext>
                  </a:extLst>
                </a:gridCol>
                <a:gridCol w="1541227">
                  <a:extLst>
                    <a:ext uri="{9D8B030D-6E8A-4147-A177-3AD203B41FA5}">
                      <a16:colId xmlns:a16="http://schemas.microsoft.com/office/drawing/2014/main" val="3256508209"/>
                    </a:ext>
                  </a:extLst>
                </a:gridCol>
              </a:tblGrid>
              <a:tr h="862823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4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(x, y) 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4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(x, y).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05687"/>
                  </a:ext>
                </a:extLst>
              </a:tr>
              <a:tr h="8628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R</a:t>
                      </a:r>
                      <a:r>
                        <a:rPr lang="en-US" sz="2400" baseline="-25000" dirty="0"/>
                        <a:t>1</a:t>
                      </a:r>
                      <a:r>
                        <a:rPr lang="en-US" sz="2400" dirty="0"/>
                        <a:t>(x, z)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R</a:t>
                      </a:r>
                      <a:r>
                        <a:rPr lang="en-US" sz="2400" baseline="-25000" dirty="0"/>
                        <a:t>2</a:t>
                      </a:r>
                      <a:r>
                        <a:rPr lang="en-US" sz="2400" dirty="0"/>
                        <a:t>(x, y),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</a:t>
                      </a:r>
                      <a:r>
                        <a:rPr lang="en-US" sz="2400" baseline="-25000" dirty="0"/>
                        <a:t>3</a:t>
                      </a:r>
                      <a:r>
                        <a:rPr lang="en-US" sz="2400" dirty="0"/>
                        <a:t>(y, z).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994748"/>
                  </a:ext>
                </a:extLst>
              </a:tr>
              <a:tr h="862823">
                <a:tc>
                  <a:txBody>
                    <a:bodyPr/>
                    <a:lstStyle/>
                    <a:p>
                      <a:r>
                        <a:rPr lang="en-US" sz="2400" dirty="0"/>
                        <a:t>      R</a:t>
                      </a:r>
                      <a:r>
                        <a:rPr lang="en-US" sz="2400" baseline="-25000" dirty="0"/>
                        <a:t>1</a:t>
                      </a:r>
                      <a:r>
                        <a:rPr lang="en-US" sz="2400" dirty="0"/>
                        <a:t>(x, w)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R</a:t>
                      </a:r>
                      <a:r>
                        <a:rPr lang="en-US" sz="2400" baseline="-25000" dirty="0"/>
                        <a:t>2</a:t>
                      </a:r>
                      <a:r>
                        <a:rPr lang="en-US" sz="2400" dirty="0"/>
                        <a:t>(x, y),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</a:t>
                      </a:r>
                      <a:r>
                        <a:rPr lang="en-US" sz="2400" baseline="-25000" dirty="0"/>
                        <a:t>3</a:t>
                      </a:r>
                      <a:r>
                        <a:rPr lang="en-US" sz="2400" dirty="0"/>
                        <a:t>(y, z),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</a:t>
                      </a:r>
                      <a:r>
                        <a:rPr lang="en-US" sz="2400" baseline="-25000" dirty="0"/>
                        <a:t>4</a:t>
                      </a:r>
                      <a:r>
                        <a:rPr lang="en-US" sz="2400" dirty="0"/>
                        <a:t>(z, w).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199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102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A3747-B52F-A048-A099-8918035F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A7808-8D3C-6F45-A8A5-A42FBD5F6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33" y="1644546"/>
            <a:ext cx="9084633" cy="2986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449B0-38BC-724E-8048-8D5CABCB5521}"/>
              </a:ext>
            </a:extLst>
          </p:cNvPr>
          <p:cNvSpPr txBox="1"/>
          <p:nvPr/>
        </p:nvSpPr>
        <p:spPr>
          <a:xfrm>
            <a:off x="1673246" y="4982621"/>
            <a:ext cx="7392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Program analysis assignment, Udacity online course, 2017</a:t>
            </a:r>
          </a:p>
        </p:txBody>
      </p:sp>
    </p:spTree>
    <p:extLst>
      <p:ext uri="{BB962C8B-B14F-4D97-AF65-F5344CB8AC3E}">
        <p14:creationId xmlns:p14="http://schemas.microsoft.com/office/powerpoint/2010/main" val="4082779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C6CF-859F-A44C-BE4C-CB445CF5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Augmentation Distance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7365FD-17DA-7842-8273-76CB59F31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1209" y="1690688"/>
            <a:ext cx="5754087" cy="3552523"/>
          </a:xfr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62F7DA-E2DC-194B-B59A-AD3BA440A1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17441" y="2654039"/>
          <a:ext cx="5365377" cy="1625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362">
                  <a:extLst>
                    <a:ext uri="{9D8B030D-6E8A-4147-A177-3AD203B41FA5}">
                      <a16:colId xmlns:a16="http://schemas.microsoft.com/office/drawing/2014/main" val="3464460221"/>
                    </a:ext>
                  </a:extLst>
                </a:gridCol>
                <a:gridCol w="740098">
                  <a:extLst>
                    <a:ext uri="{9D8B030D-6E8A-4147-A177-3AD203B41FA5}">
                      <a16:colId xmlns:a16="http://schemas.microsoft.com/office/drawing/2014/main" val="4196548399"/>
                    </a:ext>
                  </a:extLst>
                </a:gridCol>
                <a:gridCol w="708790">
                  <a:extLst>
                    <a:ext uri="{9D8B030D-6E8A-4147-A177-3AD203B41FA5}">
                      <a16:colId xmlns:a16="http://schemas.microsoft.com/office/drawing/2014/main" val="1732602300"/>
                    </a:ext>
                  </a:extLst>
                </a:gridCol>
                <a:gridCol w="810727">
                  <a:extLst>
                    <a:ext uri="{9D8B030D-6E8A-4147-A177-3AD203B41FA5}">
                      <a16:colId xmlns:a16="http://schemas.microsoft.com/office/drawing/2014/main" val="3836530090"/>
                    </a:ext>
                  </a:extLst>
                </a:gridCol>
                <a:gridCol w="874059">
                  <a:extLst>
                    <a:ext uri="{9D8B030D-6E8A-4147-A177-3AD203B41FA5}">
                      <a16:colId xmlns:a16="http://schemas.microsoft.com/office/drawing/2014/main" val="617749153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479440020"/>
                    </a:ext>
                  </a:extLst>
                </a:gridCol>
              </a:tblGrid>
              <a:tr h="6679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1-call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2-call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1-obj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1-type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1-obj-ty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214084"/>
                  </a:ext>
                </a:extLst>
              </a:tr>
              <a:tr h="478931">
                <a:tc>
                  <a:txBody>
                    <a:bodyPr/>
                    <a:lstStyle/>
                    <a:p>
                      <a:r>
                        <a:rPr lang="en-US" dirty="0"/>
                        <a:t>chain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153537"/>
                  </a:ext>
                </a:extLst>
              </a:tr>
              <a:tr h="478931">
                <a:tc>
                  <a:txBody>
                    <a:bodyPr/>
                    <a:lstStyle/>
                    <a:p>
                      <a:r>
                        <a:rPr lang="en-US" dirty="0"/>
                        <a:t>pts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710225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5CE41628-EA53-1241-916C-3175DCBE20DB}"/>
              </a:ext>
            </a:extLst>
          </p:cNvPr>
          <p:cNvGrpSpPr/>
          <p:nvPr/>
        </p:nvGrpSpPr>
        <p:grpSpPr>
          <a:xfrm>
            <a:off x="3750556" y="4981433"/>
            <a:ext cx="3315908" cy="1088518"/>
            <a:chOff x="3510715" y="4981433"/>
            <a:chExt cx="3315908" cy="1088518"/>
          </a:xfrm>
        </p:grpSpPr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904FC39E-C6D1-DE40-9197-C64804A5CC60}"/>
                </a:ext>
              </a:extLst>
            </p:cNvPr>
            <p:cNvSpPr/>
            <p:nvPr/>
          </p:nvSpPr>
          <p:spPr>
            <a:xfrm rot="5400000">
              <a:off x="4733100" y="4537205"/>
              <a:ext cx="554732" cy="1443187"/>
            </a:xfrm>
            <a:prstGeom prst="rightBrac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A76042-52FA-D748-B9D6-08055FAB2004}"/>
                </a:ext>
              </a:extLst>
            </p:cNvPr>
            <p:cNvSpPr txBox="1"/>
            <p:nvPr/>
          </p:nvSpPr>
          <p:spPr>
            <a:xfrm>
              <a:off x="3510715" y="5700619"/>
              <a:ext cx="3315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Context-sensitive pointer analysis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F9476-1F00-DE4F-B907-64A60348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1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2020D-7D42-4C43-AAAF-3A88769CE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F98D68-0CC4-D145-ADCC-2398C58A4631}"/>
              </a:ext>
            </a:extLst>
          </p:cNvPr>
          <p:cNvGrpSpPr/>
          <p:nvPr/>
        </p:nvGrpSpPr>
        <p:grpSpPr>
          <a:xfrm>
            <a:off x="4982818" y="3152637"/>
            <a:ext cx="6692348" cy="1801034"/>
            <a:chOff x="4982818" y="3152637"/>
            <a:chExt cx="6692348" cy="1801034"/>
          </a:xfrm>
        </p:grpSpPr>
        <p:sp>
          <p:nvSpPr>
            <p:cNvPr id="7" name="Rounded Rectangle 6"/>
            <p:cNvSpPr/>
            <p:nvPr/>
          </p:nvSpPr>
          <p:spPr>
            <a:xfrm>
              <a:off x="4982818" y="3374716"/>
              <a:ext cx="6692348" cy="15789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 mammal(A) :-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hasCovering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B),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hasMilk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(A).</a:t>
              </a:r>
            </a:p>
            <a:p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reptile(A) :-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hasCovering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B), scales(B).</a:t>
              </a:r>
            </a:p>
            <a:p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   bird(A) :-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hasCovering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B), feathers(B).</a:t>
              </a:r>
            </a:p>
            <a:p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   fish(A) :-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hasGills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(A).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51925" y="3152637"/>
              <a:ext cx="348260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FF0000"/>
                  </a:solidFill>
                </a:rPr>
                <a:t>Knowledge Discovery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A4253B-01C6-E94C-A1F8-0AEAB3C3DCF2}"/>
              </a:ext>
            </a:extLst>
          </p:cNvPr>
          <p:cNvGrpSpPr/>
          <p:nvPr/>
        </p:nvGrpSpPr>
        <p:grpSpPr>
          <a:xfrm>
            <a:off x="422871" y="4850500"/>
            <a:ext cx="7678313" cy="1738173"/>
            <a:chOff x="422871" y="4850500"/>
            <a:chExt cx="7678313" cy="1738173"/>
          </a:xfrm>
        </p:grpSpPr>
        <p:sp>
          <p:nvSpPr>
            <p:cNvPr id="17" name="Rounded Rectangle 16"/>
            <p:cNvSpPr/>
            <p:nvPr/>
          </p:nvSpPr>
          <p:spPr>
            <a:xfrm>
              <a:off x="422871" y="5119852"/>
              <a:ext cx="7678313" cy="14688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Fwd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B, D) :-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PacketIn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B, C, D),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InBound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D),</a:t>
              </a:r>
            </a:p>
            <a:p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               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OutBound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E).</a:t>
              </a:r>
            </a:p>
            <a:p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Fwd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C, D) :-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PacketIn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B, C, E),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InBound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E),</a:t>
              </a:r>
            </a:p>
            <a:p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               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OutBound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(A, D).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30897" y="4850500"/>
              <a:ext cx="226315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1"/>
                  </a:solidFill>
                </a:rPr>
                <a:t>Networking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2A7A545-8E4B-994B-AA0A-1AFC14650C19}"/>
              </a:ext>
            </a:extLst>
          </p:cNvPr>
          <p:cNvGrpSpPr/>
          <p:nvPr/>
        </p:nvGrpSpPr>
        <p:grpSpPr>
          <a:xfrm>
            <a:off x="312748" y="1374885"/>
            <a:ext cx="7678313" cy="1771784"/>
            <a:chOff x="312748" y="1374885"/>
            <a:chExt cx="7678313" cy="1771784"/>
          </a:xfrm>
        </p:grpSpPr>
        <p:sp>
          <p:nvSpPr>
            <p:cNvPr id="21" name="Rounded Rectangle 20"/>
            <p:cNvSpPr/>
            <p:nvPr/>
          </p:nvSpPr>
          <p:spPr>
            <a:xfrm>
              <a:off x="312748" y="1677848"/>
              <a:ext cx="7678313" cy="14688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ptsTo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(X, Y) :-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addr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 (X, Y).</a:t>
              </a:r>
            </a:p>
            <a:p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ptsTo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(X, Z) :- copy (X, Y),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ptsTo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(Y, Z).</a:t>
              </a:r>
            </a:p>
            <a:p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ptsTo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(W, Z) :- store(X, Y),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ptsTo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(Y, Z),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ptsTo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(X, W).</a:t>
              </a:r>
            </a:p>
            <a:p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ptsTo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(X, W) :- load (X, Y),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ptsTo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(Y, Z), </a:t>
              </a:r>
              <a:r>
                <a:rPr lang="en-US" dirty="0" err="1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ptsTo</a:t>
              </a:r>
              <a:r>
                <a:rPr lang="en-US" dirty="0">
                  <a:solidFill>
                    <a:schemeClr val="tx1"/>
                  </a:solidFill>
                  <a:latin typeface="Courier" charset="0"/>
                  <a:ea typeface="Courier" charset="0"/>
                  <a:cs typeface="Courier" charset="0"/>
                </a:rPr>
                <a:t>(Z, W).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42748" y="1374885"/>
              <a:ext cx="2839452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</a:rPr>
                <a:t>Program Analysis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A51660C7-8190-F24D-8AE0-18433724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Uses of </a:t>
            </a:r>
            <a:r>
              <a:rPr lang="en-US" dirty="0" err="1"/>
              <a:t>Datalog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3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18160C-7087-D24A-B7DE-1BBF5BAC9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380" y="4679155"/>
            <a:ext cx="2898902" cy="1348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8FA3C-2A0A-6248-9248-CB25C103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Datalog</a:t>
            </a:r>
            <a:r>
              <a:rPr lang="en-US" dirty="0"/>
              <a:t>?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E3EA3DA-DE26-1F43-8CFD-0DC584EFF097}"/>
              </a:ext>
            </a:extLst>
          </p:cNvPr>
          <p:cNvSpPr/>
          <p:nvPr/>
        </p:nvSpPr>
        <p:spPr>
          <a:xfrm>
            <a:off x="7465272" y="3396601"/>
            <a:ext cx="804672" cy="521207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D06B7E-CB22-814D-A72D-F60D0DAE54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402" y="3150580"/>
            <a:ext cx="969264" cy="915411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52068FD1-9531-1B4F-88FD-0E280D88D65F}"/>
              </a:ext>
            </a:extLst>
          </p:cNvPr>
          <p:cNvSpPr/>
          <p:nvPr/>
        </p:nvSpPr>
        <p:spPr>
          <a:xfrm>
            <a:off x="3686738" y="3396601"/>
            <a:ext cx="801382" cy="52175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E3FA66B-AB47-2948-AB33-6C37D2D2A792}"/>
              </a:ext>
            </a:extLst>
          </p:cNvPr>
          <p:cNvSpPr/>
          <p:nvPr/>
        </p:nvSpPr>
        <p:spPr>
          <a:xfrm rot="5400000">
            <a:off x="5805831" y="2204584"/>
            <a:ext cx="804672" cy="521207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1C22143-851B-CD43-B71E-FDF98195E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790" y="3130337"/>
            <a:ext cx="1792521" cy="1792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4D3D97-8F08-0648-86A1-37EBD8104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7344" y="97863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806D7-3DFF-8B49-806E-9E219DD228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9136" y="3254530"/>
            <a:ext cx="914400" cy="914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2FC64CA-DE3E-944C-9119-5806A2B86034}"/>
              </a:ext>
            </a:extLst>
          </p:cNvPr>
          <p:cNvGrpSpPr/>
          <p:nvPr/>
        </p:nvGrpSpPr>
        <p:grpSpPr>
          <a:xfrm>
            <a:off x="5004970" y="2770239"/>
            <a:ext cx="2490282" cy="2026704"/>
            <a:chOff x="5004970" y="2770239"/>
            <a:chExt cx="2490282" cy="202670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D623688-BFCF-D942-A63E-625D96C3C7A3}"/>
                </a:ext>
              </a:extLst>
            </p:cNvPr>
            <p:cNvSpPr/>
            <p:nvPr/>
          </p:nvSpPr>
          <p:spPr>
            <a:xfrm>
              <a:off x="5004970" y="2770239"/>
              <a:ext cx="2490282" cy="20267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Datalog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Engine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2550C9-821B-7944-8AC2-5433748B6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47314" y="2896154"/>
              <a:ext cx="1555050" cy="155505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E196331-F2DC-4844-916C-FC6E65DEBC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5423" y="752578"/>
            <a:ext cx="3059665" cy="91789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F1FB75-5652-F443-9399-9502B4A53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178744"/>
              </p:ext>
            </p:extLst>
          </p:nvPr>
        </p:nvGraphicFramePr>
        <p:xfrm>
          <a:off x="6993184" y="626068"/>
          <a:ext cx="1508734" cy="18917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54367">
                  <a:extLst>
                    <a:ext uri="{9D8B030D-6E8A-4147-A177-3AD203B41FA5}">
                      <a16:colId xmlns:a16="http://schemas.microsoft.com/office/drawing/2014/main" val="1734423136"/>
                    </a:ext>
                  </a:extLst>
                </a:gridCol>
                <a:gridCol w="754367">
                  <a:extLst>
                    <a:ext uri="{9D8B030D-6E8A-4147-A177-3AD203B41FA5}">
                      <a16:colId xmlns:a16="http://schemas.microsoft.com/office/drawing/2014/main" val="3108303503"/>
                    </a:ext>
                  </a:extLst>
                </a:gridCol>
              </a:tblGrid>
              <a:tr h="37835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10096"/>
                  </a:ext>
                </a:extLst>
              </a:tr>
              <a:tr h="378351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436823"/>
                  </a:ext>
                </a:extLst>
              </a:tr>
              <a:tr h="378351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057649"/>
                  </a:ext>
                </a:extLst>
              </a:tr>
              <a:tr h="378351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08159"/>
                  </a:ext>
                </a:extLst>
              </a:tr>
              <a:tr h="378351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11207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C0B77F9-AD45-9947-BE3A-8D393C314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80523"/>
              </p:ext>
            </p:extLst>
          </p:nvPr>
        </p:nvGraphicFramePr>
        <p:xfrm>
          <a:off x="10337001" y="2436825"/>
          <a:ext cx="1452390" cy="37953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26195">
                  <a:extLst>
                    <a:ext uri="{9D8B030D-6E8A-4147-A177-3AD203B41FA5}">
                      <a16:colId xmlns:a16="http://schemas.microsoft.com/office/drawing/2014/main" val="1734423136"/>
                    </a:ext>
                  </a:extLst>
                </a:gridCol>
                <a:gridCol w="726195">
                  <a:extLst>
                    <a:ext uri="{9D8B030D-6E8A-4147-A177-3AD203B41FA5}">
                      <a16:colId xmlns:a16="http://schemas.microsoft.com/office/drawing/2014/main" val="3108303503"/>
                    </a:ext>
                  </a:extLst>
                </a:gridCol>
              </a:tblGrid>
              <a:tr h="37953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10096"/>
                  </a:ext>
                </a:extLst>
              </a:tr>
              <a:tr h="379534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436823"/>
                  </a:ext>
                </a:extLst>
              </a:tr>
              <a:tr h="379534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057649"/>
                  </a:ext>
                </a:extLst>
              </a:tr>
              <a:tr h="379534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08159"/>
                  </a:ext>
                </a:extLst>
              </a:tr>
              <a:tr h="379534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11207"/>
                  </a:ext>
                </a:extLst>
              </a:tr>
              <a:tr h="379534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778110"/>
                  </a:ext>
                </a:extLst>
              </a:tr>
              <a:tr h="379534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62997"/>
                  </a:ext>
                </a:extLst>
              </a:tr>
              <a:tr h="379534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483412"/>
                  </a:ext>
                </a:extLst>
              </a:tr>
              <a:tr h="379534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834247"/>
                  </a:ext>
                </a:extLst>
              </a:tr>
              <a:tr h="379534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91136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944C6-9D47-5148-A4BE-41D41143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8AEA32FA-DFB3-DE4D-8205-F7215529792D}"/>
              </a:ext>
            </a:extLst>
          </p:cNvPr>
          <p:cNvSpPr/>
          <p:nvPr/>
        </p:nvSpPr>
        <p:spPr>
          <a:xfrm>
            <a:off x="362547" y="4451204"/>
            <a:ext cx="4104856" cy="1893166"/>
          </a:xfrm>
          <a:prstGeom prst="wedgeRoundRectCallout">
            <a:avLst>
              <a:gd name="adj1" fmla="val -4000"/>
              <a:gd name="adj2" fmla="val -65455"/>
              <a:gd name="adj3" fmla="val 16667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1"/>
                </a:solidFill>
              </a:rPr>
              <a:t>Input    Relations</a:t>
            </a:r>
            <a:r>
              <a:rPr lang="en-US" dirty="0">
                <a:solidFill>
                  <a:schemeClr val="tx1"/>
                </a:solidFill>
              </a:rPr>
              <a:t>: edge(V,V)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Output Relations</a:t>
            </a:r>
            <a:r>
              <a:rPr lang="en-US" dirty="0">
                <a:solidFill>
                  <a:schemeClr val="tx1"/>
                </a:solidFill>
              </a:rPr>
              <a:t>: path(V,V)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Rules:</a:t>
            </a:r>
          </a:p>
          <a:p>
            <a:r>
              <a:rPr lang="en-US" dirty="0"/>
              <a:t>  </a:t>
            </a:r>
            <a:r>
              <a:rPr lang="en-US" dirty="0">
                <a:solidFill>
                  <a:schemeClr val="tx1"/>
                </a:solidFill>
              </a:rPr>
              <a:t>path(x, y) :- edge(</a:t>
            </a:r>
            <a:r>
              <a:rPr lang="en-US" dirty="0" err="1">
                <a:solidFill>
                  <a:schemeClr val="tx1"/>
                </a:solidFill>
              </a:rPr>
              <a:t>x,y</a:t>
            </a:r>
            <a:r>
              <a:rPr lang="en-US" dirty="0">
                <a:solidFill>
                  <a:schemeClr val="tx1"/>
                </a:solidFill>
              </a:rPr>
              <a:t>).</a:t>
            </a:r>
          </a:p>
          <a:p>
            <a:r>
              <a:rPr lang="en-US" dirty="0">
                <a:solidFill>
                  <a:schemeClr val="tx1"/>
                </a:solidFill>
              </a:rPr>
              <a:t>  path(x, z) :- path(x, y), path(y, z).</a:t>
            </a:r>
            <a:endParaRPr lang="en-US" dirty="0"/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6C726BBB-FF15-884B-83AB-15F2E39275AB}"/>
              </a:ext>
            </a:extLst>
          </p:cNvPr>
          <p:cNvSpPr/>
          <p:nvPr/>
        </p:nvSpPr>
        <p:spPr>
          <a:xfrm>
            <a:off x="4400914" y="4778361"/>
            <a:ext cx="3725656" cy="803920"/>
          </a:xfrm>
          <a:prstGeom prst="wedgeRoundRectCallout">
            <a:avLst>
              <a:gd name="adj1" fmla="val -91291"/>
              <a:gd name="adj2" fmla="val 67287"/>
              <a:gd name="adj3" fmla="val 16667"/>
            </a:avLst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If </a:t>
            </a:r>
            <a:r>
              <a:rPr lang="en-US" dirty="0">
                <a:solidFill>
                  <a:schemeClr val="tx1"/>
                </a:solidFill>
              </a:rPr>
              <a:t>there is an edge from </a:t>
            </a:r>
            <a:r>
              <a:rPr lang="en-US" b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b="1" dirty="0">
                <a:solidFill>
                  <a:schemeClr val="tx1"/>
                </a:solidFill>
              </a:rPr>
              <a:t>y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then there is a path from </a:t>
            </a:r>
            <a:r>
              <a:rPr lang="en-US" b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b="1" dirty="0">
                <a:solidFill>
                  <a:schemeClr val="tx1"/>
                </a:solidFill>
              </a:rPr>
              <a:t>y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1B30B95-320F-4745-8C27-0A471BE3CEDB}"/>
              </a:ext>
            </a:extLst>
          </p:cNvPr>
          <p:cNvSpPr/>
          <p:nvPr/>
        </p:nvSpPr>
        <p:spPr>
          <a:xfrm>
            <a:off x="4400913" y="5558290"/>
            <a:ext cx="3725657" cy="803920"/>
          </a:xfrm>
          <a:prstGeom prst="wedgeRoundRectCallout">
            <a:avLst>
              <a:gd name="adj1" fmla="val -67327"/>
              <a:gd name="adj2" fmla="val 14781"/>
              <a:gd name="adj3" fmla="val 16667"/>
            </a:avLst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If there is a path from </a:t>
            </a:r>
            <a:r>
              <a:rPr lang="en-US" b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b="1" dirty="0">
                <a:solidFill>
                  <a:schemeClr val="tx1"/>
                </a:solidFill>
              </a:rPr>
              <a:t>y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and a path from </a:t>
            </a:r>
            <a:r>
              <a:rPr lang="en-US" b="1" dirty="0">
                <a:solidFill>
                  <a:schemeClr val="tx1"/>
                </a:solidFill>
              </a:rPr>
              <a:t>y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b="1" dirty="0">
                <a:solidFill>
                  <a:schemeClr val="tx1"/>
                </a:solidFill>
              </a:rPr>
              <a:t>z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then there is a path from </a:t>
            </a:r>
            <a:r>
              <a:rPr lang="en-US" b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b="1" dirty="0">
                <a:solidFill>
                  <a:schemeClr val="tx1"/>
                </a:solidFill>
              </a:rPr>
              <a:t>z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5C2501-6A29-ED4C-A75A-A66FBF61326D}"/>
              </a:ext>
            </a:extLst>
          </p:cNvPr>
          <p:cNvSpPr txBox="1"/>
          <p:nvPr/>
        </p:nvSpPr>
        <p:spPr>
          <a:xfrm>
            <a:off x="5104912" y="127571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84E454-51AF-ED49-96D6-3A96179A147B}"/>
              </a:ext>
            </a:extLst>
          </p:cNvPr>
          <p:cNvSpPr txBox="1"/>
          <p:nvPr/>
        </p:nvSpPr>
        <p:spPr>
          <a:xfrm>
            <a:off x="937003" y="3429738"/>
            <a:ext cx="98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767E4A-BE2F-6D41-B18F-8113191994C4}"/>
              </a:ext>
            </a:extLst>
          </p:cNvPr>
          <p:cNvSpPr txBox="1"/>
          <p:nvPr/>
        </p:nvSpPr>
        <p:spPr>
          <a:xfrm>
            <a:off x="8919136" y="4164066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89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3" grpId="0" animBg="1"/>
      <p:bldP spid="3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92C5-6799-E144-8DB2-BCA71D876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82796-A6EE-8A44-B70A-01844C0FC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Background &amp; Motivation</a:t>
            </a:r>
          </a:p>
          <a:p>
            <a:endParaRPr lang="en-US" dirty="0"/>
          </a:p>
          <a:p>
            <a:r>
              <a:rPr lang="en-US" sz="3200" dirty="0"/>
              <a:t>Overview of our Approach</a:t>
            </a:r>
            <a:endParaRPr lang="en-US" dirty="0"/>
          </a:p>
          <a:p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Empirical Evaluation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3D7CA-C439-D248-A270-9DFB6252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4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3996-9EBC-DD41-B089-C96E2777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State of the Art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33D2E1E-D1EE-E94A-BC31-8912F88B1E7C}"/>
              </a:ext>
            </a:extLst>
          </p:cNvPr>
          <p:cNvSpPr/>
          <p:nvPr/>
        </p:nvSpPr>
        <p:spPr>
          <a:xfrm rot="10800000">
            <a:off x="7373153" y="3233737"/>
            <a:ext cx="73152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C179BC1-43DD-A042-AE34-6063529DEEC9}"/>
              </a:ext>
            </a:extLst>
          </p:cNvPr>
          <p:cNvSpPr/>
          <p:nvPr/>
        </p:nvSpPr>
        <p:spPr>
          <a:xfrm rot="5400000">
            <a:off x="5616350" y="2171776"/>
            <a:ext cx="64008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B60BCD-2760-4B4B-821A-88E0F9BA3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021" y="1104067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21DEB4-9DE6-D14D-AA64-1FA5E7E87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472" y="3009341"/>
            <a:ext cx="914400" cy="914400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F96BC87E-52F3-B448-B482-16166E06CD0D}"/>
              </a:ext>
            </a:extLst>
          </p:cNvPr>
          <p:cNvSpPr/>
          <p:nvPr/>
        </p:nvSpPr>
        <p:spPr>
          <a:xfrm rot="10800000">
            <a:off x="3427139" y="3201662"/>
            <a:ext cx="73152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256A4C-0D83-714E-B388-C8ABFFFAE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016" y="4964877"/>
            <a:ext cx="914400" cy="914400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17392921-27EB-AB4B-8371-688DD5603C9E}"/>
              </a:ext>
            </a:extLst>
          </p:cNvPr>
          <p:cNvSpPr/>
          <p:nvPr/>
        </p:nvSpPr>
        <p:spPr>
          <a:xfrm rot="16200000">
            <a:off x="5660806" y="4350308"/>
            <a:ext cx="640080" cy="4572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46A20-8A50-9A40-8364-223CF06DD4FE}"/>
              </a:ext>
            </a:extLst>
          </p:cNvPr>
          <p:cNvSpPr txBox="1"/>
          <p:nvPr/>
        </p:nvSpPr>
        <p:spPr>
          <a:xfrm>
            <a:off x="6374381" y="142698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5038B4-AB83-6343-B32A-F234592FF3E8}"/>
              </a:ext>
            </a:extLst>
          </p:cNvPr>
          <p:cNvSpPr txBox="1"/>
          <p:nvPr/>
        </p:nvSpPr>
        <p:spPr>
          <a:xfrm>
            <a:off x="8415510" y="418094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98A20-3A02-FA49-844D-FB9AB38431C8}"/>
              </a:ext>
            </a:extLst>
          </p:cNvPr>
          <p:cNvSpPr txBox="1"/>
          <p:nvPr/>
        </p:nvSpPr>
        <p:spPr>
          <a:xfrm>
            <a:off x="6480157" y="5297750"/>
            <a:ext cx="113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Templates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E4E320-FC77-2C4C-93BA-55DD765A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5403D3-DD97-FE41-912A-3C68C9D75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6242" y="2876645"/>
            <a:ext cx="1384752" cy="117099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8C2BC77-0777-2740-8A0F-22AC39923DB7}"/>
              </a:ext>
            </a:extLst>
          </p:cNvPr>
          <p:cNvSpPr/>
          <p:nvPr/>
        </p:nvSpPr>
        <p:spPr>
          <a:xfrm>
            <a:off x="4663231" y="2860678"/>
            <a:ext cx="2504236" cy="123291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QuickFOIL</a:t>
            </a:r>
            <a:r>
              <a:rPr lang="en-US" dirty="0"/>
              <a:t> [VLDB 2014]</a:t>
            </a:r>
          </a:p>
          <a:p>
            <a:pPr algn="ctr"/>
            <a:r>
              <a:rPr lang="en-US" dirty="0" err="1"/>
              <a:t>Metagol</a:t>
            </a:r>
            <a:r>
              <a:rPr lang="en-US" dirty="0"/>
              <a:t> [ILP 2015]</a:t>
            </a:r>
          </a:p>
          <a:p>
            <a:pPr algn="ctr"/>
            <a:r>
              <a:rPr lang="en-US" dirty="0"/>
              <a:t>  </a:t>
            </a:r>
            <a:r>
              <a:rPr lang="en-US" dirty="0" err="1"/>
              <a:t>Zaatar</a:t>
            </a:r>
            <a:r>
              <a:rPr lang="en-US" dirty="0"/>
              <a:t>  [CP  2017]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09C6648-B762-6E48-AED6-B7D52B54F412}"/>
              </a:ext>
            </a:extLst>
          </p:cNvPr>
          <p:cNvSpPr/>
          <p:nvPr/>
        </p:nvSpPr>
        <p:spPr>
          <a:xfrm>
            <a:off x="1311001" y="4612368"/>
            <a:ext cx="3153924" cy="914401"/>
          </a:xfrm>
          <a:prstGeom prst="wedgeRoundRectCallout">
            <a:avLst>
              <a:gd name="adj1" fmla="val 70345"/>
              <a:gd name="adj2" fmla="val -4618"/>
              <a:gd name="adj3" fmla="val 16667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Where do these templates come from?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628869BB-01CF-134E-8A80-3FC32B1AE6C2}"/>
              </a:ext>
            </a:extLst>
          </p:cNvPr>
          <p:cNvSpPr/>
          <p:nvPr/>
        </p:nvSpPr>
        <p:spPr>
          <a:xfrm>
            <a:off x="1236051" y="1534361"/>
            <a:ext cx="3114182" cy="817065"/>
          </a:xfrm>
          <a:prstGeom prst="wedgeRoundRectCallout">
            <a:avLst>
              <a:gd name="adj1" fmla="val 53310"/>
              <a:gd name="adj2" fmla="val 106215"/>
              <a:gd name="adj3" fmla="val 16667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Limited to small search spaces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7AB43154-2DFD-7F49-8F26-8B3547F3BBAB}"/>
              </a:ext>
            </a:extLst>
          </p:cNvPr>
          <p:cNvSpPr/>
          <p:nvPr/>
        </p:nvSpPr>
        <p:spPr>
          <a:xfrm>
            <a:off x="7665184" y="1193886"/>
            <a:ext cx="3290765" cy="914400"/>
          </a:xfrm>
          <a:prstGeom prst="wedgeRoundRectCallout">
            <a:avLst>
              <a:gd name="adj1" fmla="val -20077"/>
              <a:gd name="adj2" fmla="val 110906"/>
              <a:gd name="adj3" fmla="val 16667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Tedious or infeasible to provide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0BF7B4-02D8-314B-A7AB-3720B03DF6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753" y="3019782"/>
            <a:ext cx="968194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511087-2901-8347-89E6-32E4B0935124}"/>
              </a:ext>
            </a:extLst>
          </p:cNvPr>
          <p:cNvSpPr txBox="1"/>
          <p:nvPr/>
        </p:nvSpPr>
        <p:spPr>
          <a:xfrm>
            <a:off x="1125666" y="3276075"/>
            <a:ext cx="98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286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11" grpId="0" animBg="1"/>
      <p:bldP spid="8" grpId="0" animBg="1"/>
      <p:bldP spid="25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45B3A64D-6B3B-974F-99AD-E1C9AE8C1655}"/>
              </a:ext>
            </a:extLst>
          </p:cNvPr>
          <p:cNvSpPr/>
          <p:nvPr/>
        </p:nvSpPr>
        <p:spPr>
          <a:xfrm>
            <a:off x="7665184" y="1193886"/>
            <a:ext cx="3290765" cy="914400"/>
          </a:xfrm>
          <a:prstGeom prst="wedgeRoundRectCallout">
            <a:avLst>
              <a:gd name="adj1" fmla="val -20077"/>
              <a:gd name="adj2" fmla="val 110906"/>
              <a:gd name="adj3" fmla="val 16667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Tedious or infeasible to provide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43996-9EBC-DD41-B089-C96E2777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E4E320-FC77-2C4C-93BA-55DD765A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7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0675266-F38D-D549-BF30-8BF145BAB6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753" y="3019782"/>
            <a:ext cx="968194" cy="91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8B15C2-27DF-FA47-92B2-1772A228F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021" y="1104067"/>
            <a:ext cx="914400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4C5E5A-1C02-A843-97B9-BFA6BCBCC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472" y="3009341"/>
            <a:ext cx="914400" cy="914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30D216-B579-FC47-BF7B-E1BC3D87F2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016" y="4964877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9D903F0-D414-CD41-BEC0-8B4547FA82D5}"/>
              </a:ext>
            </a:extLst>
          </p:cNvPr>
          <p:cNvSpPr txBox="1"/>
          <p:nvPr/>
        </p:nvSpPr>
        <p:spPr>
          <a:xfrm>
            <a:off x="6374381" y="142698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62A58E-BB83-AE48-8045-F03B65AB77E3}"/>
              </a:ext>
            </a:extLst>
          </p:cNvPr>
          <p:cNvSpPr txBox="1"/>
          <p:nvPr/>
        </p:nvSpPr>
        <p:spPr>
          <a:xfrm>
            <a:off x="8415510" y="418094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AE75AA-1F7D-FD4C-AF19-57A5C783B459}"/>
              </a:ext>
            </a:extLst>
          </p:cNvPr>
          <p:cNvSpPr txBox="1"/>
          <p:nvPr/>
        </p:nvSpPr>
        <p:spPr>
          <a:xfrm>
            <a:off x="6480157" y="5297750"/>
            <a:ext cx="113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Templates</a:t>
            </a:r>
          </a:p>
        </p:txBody>
      </p:sp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7D3F503A-FBD6-FB46-B897-B0FD6AD8A962}"/>
              </a:ext>
            </a:extLst>
          </p:cNvPr>
          <p:cNvSpPr/>
          <p:nvPr/>
        </p:nvSpPr>
        <p:spPr>
          <a:xfrm>
            <a:off x="1236051" y="1534361"/>
            <a:ext cx="3114182" cy="817065"/>
          </a:xfrm>
          <a:prstGeom prst="wedgeRoundRectCallout">
            <a:avLst>
              <a:gd name="adj1" fmla="val 53310"/>
              <a:gd name="adj2" fmla="val 106215"/>
              <a:gd name="adj3" fmla="val 16667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Limited to small search spaces</a:t>
            </a:r>
          </a:p>
        </p:txBody>
      </p:sp>
      <p:sp>
        <p:nvSpPr>
          <p:cNvPr id="46" name="Rectangular Callout 45">
            <a:extLst>
              <a:ext uri="{FF2B5EF4-FFF2-40B4-BE49-F238E27FC236}">
                <a16:creationId xmlns:a16="http://schemas.microsoft.com/office/drawing/2014/main" id="{86D80C4C-4467-D945-A45B-D71838D28B77}"/>
              </a:ext>
            </a:extLst>
          </p:cNvPr>
          <p:cNvSpPr/>
          <p:nvPr/>
        </p:nvSpPr>
        <p:spPr>
          <a:xfrm>
            <a:off x="1236051" y="1426987"/>
            <a:ext cx="3114182" cy="978408"/>
          </a:xfrm>
          <a:prstGeom prst="wedgeRectCallout">
            <a:avLst>
              <a:gd name="adj1" fmla="val 56561"/>
              <a:gd name="adj2" fmla="val 101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Efficiently maintaining the search space 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62ABE8EA-C74C-874B-A233-FF6D98ECE020}"/>
              </a:ext>
            </a:extLst>
          </p:cNvPr>
          <p:cNvSpPr/>
          <p:nvPr/>
        </p:nvSpPr>
        <p:spPr>
          <a:xfrm rot="16200000">
            <a:off x="5660806" y="4350308"/>
            <a:ext cx="64008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ular Callout 48">
            <a:extLst>
              <a:ext uri="{FF2B5EF4-FFF2-40B4-BE49-F238E27FC236}">
                <a16:creationId xmlns:a16="http://schemas.microsoft.com/office/drawing/2014/main" id="{301C4DC4-9A2C-8F41-9547-E301749A0AB8}"/>
              </a:ext>
            </a:extLst>
          </p:cNvPr>
          <p:cNvSpPr/>
          <p:nvPr/>
        </p:nvSpPr>
        <p:spPr>
          <a:xfrm>
            <a:off x="1388452" y="4596616"/>
            <a:ext cx="3114182" cy="979692"/>
          </a:xfrm>
          <a:prstGeom prst="wedgeRectCallout">
            <a:avLst>
              <a:gd name="adj1" fmla="val 69678"/>
              <a:gd name="adj2" fmla="val -468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Systematically generating set of templates</a:t>
            </a:r>
          </a:p>
        </p:txBody>
      </p:sp>
      <p:sp>
        <p:nvSpPr>
          <p:cNvPr id="50" name="Rectangular Callout 49">
            <a:extLst>
              <a:ext uri="{FF2B5EF4-FFF2-40B4-BE49-F238E27FC236}">
                <a16:creationId xmlns:a16="http://schemas.microsoft.com/office/drawing/2014/main" id="{DD690A4B-6AB8-5248-8EE0-B43D26D90B89}"/>
              </a:ext>
            </a:extLst>
          </p:cNvPr>
          <p:cNvSpPr/>
          <p:nvPr/>
        </p:nvSpPr>
        <p:spPr>
          <a:xfrm>
            <a:off x="7255241" y="1206382"/>
            <a:ext cx="3637124" cy="777482"/>
          </a:xfrm>
          <a:prstGeom prst="wedgeRectCallout">
            <a:avLst>
              <a:gd name="adj1" fmla="val -16489"/>
              <a:gd name="adj2" fmla="val 14453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Effectively reducing manual effort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FEE291DF-F9AA-FA44-958B-A0F38DD645AA}"/>
              </a:ext>
            </a:extLst>
          </p:cNvPr>
          <p:cNvSpPr/>
          <p:nvPr/>
        </p:nvSpPr>
        <p:spPr>
          <a:xfrm rot="5400000">
            <a:off x="5616350" y="2171776"/>
            <a:ext cx="64008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BAB73085-3260-0A42-82F9-F12C2B8047F0}"/>
              </a:ext>
            </a:extLst>
          </p:cNvPr>
          <p:cNvSpPr/>
          <p:nvPr/>
        </p:nvSpPr>
        <p:spPr>
          <a:xfrm rot="10800000">
            <a:off x="3427139" y="3201662"/>
            <a:ext cx="73152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B62DF079-5359-1E44-91A3-2D501E87EC6D}"/>
              </a:ext>
            </a:extLst>
          </p:cNvPr>
          <p:cNvSpPr/>
          <p:nvPr/>
        </p:nvSpPr>
        <p:spPr>
          <a:xfrm rot="10800000">
            <a:off x="7373153" y="3233737"/>
            <a:ext cx="73152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53B447-92C2-F449-AB6D-0CE27E0ED9DB}"/>
              </a:ext>
            </a:extLst>
          </p:cNvPr>
          <p:cNvSpPr txBox="1"/>
          <p:nvPr/>
        </p:nvSpPr>
        <p:spPr>
          <a:xfrm>
            <a:off x="1125666" y="3276075"/>
            <a:ext cx="98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361385-8126-1840-8BD8-C1E2FF63E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7165" y="2916176"/>
            <a:ext cx="1197254" cy="1012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4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1" animBg="1"/>
      <p:bldP spid="46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958-91A2-FC41-A27F-057660DD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29" name="Rectangular Callout 28">
            <a:extLst>
              <a:ext uri="{FF2B5EF4-FFF2-40B4-BE49-F238E27FC236}">
                <a16:creationId xmlns:a16="http://schemas.microsoft.com/office/drawing/2014/main" id="{1808DB86-527E-D24E-8403-8CEE784FB26D}"/>
              </a:ext>
            </a:extLst>
          </p:cNvPr>
          <p:cNvSpPr/>
          <p:nvPr/>
        </p:nvSpPr>
        <p:spPr>
          <a:xfrm>
            <a:off x="1236051" y="1426987"/>
            <a:ext cx="3114182" cy="978408"/>
          </a:xfrm>
          <a:prstGeom prst="wedgeRectCallout">
            <a:avLst>
              <a:gd name="adj1" fmla="val 56561"/>
              <a:gd name="adj2" fmla="val 101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Efficiently maintaining the search space </a:t>
            </a:r>
          </a:p>
        </p:txBody>
      </p:sp>
      <p:sp>
        <p:nvSpPr>
          <p:cNvPr id="32" name="Rectangular Callout 31">
            <a:extLst>
              <a:ext uri="{FF2B5EF4-FFF2-40B4-BE49-F238E27FC236}">
                <a16:creationId xmlns:a16="http://schemas.microsoft.com/office/drawing/2014/main" id="{AC6903DC-AFC2-3342-9F09-04AFB7669250}"/>
              </a:ext>
            </a:extLst>
          </p:cNvPr>
          <p:cNvSpPr/>
          <p:nvPr/>
        </p:nvSpPr>
        <p:spPr>
          <a:xfrm>
            <a:off x="7255241" y="1206382"/>
            <a:ext cx="3637124" cy="777482"/>
          </a:xfrm>
          <a:prstGeom prst="wedgeRectCallout">
            <a:avLst>
              <a:gd name="adj1" fmla="val -25968"/>
              <a:gd name="adj2" fmla="val 10790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Effectively reducing manual effort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95EAE7-44DF-864B-94CD-E99E9FE72F64}"/>
              </a:ext>
            </a:extLst>
          </p:cNvPr>
          <p:cNvGrpSpPr/>
          <p:nvPr/>
        </p:nvGrpSpPr>
        <p:grpSpPr>
          <a:xfrm>
            <a:off x="5171606" y="5079138"/>
            <a:ext cx="1637951" cy="989054"/>
            <a:chOff x="5126636" y="5079138"/>
            <a:chExt cx="1637951" cy="98905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2EA22BE-1A7F-584C-8024-433D77C28702}"/>
                </a:ext>
              </a:extLst>
            </p:cNvPr>
            <p:cNvSpPr/>
            <p:nvPr/>
          </p:nvSpPr>
          <p:spPr>
            <a:xfrm>
              <a:off x="5126636" y="5079138"/>
              <a:ext cx="1637951" cy="989054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E47903-2E4A-CD44-9703-FBF6092D98FA}"/>
                </a:ext>
              </a:extLst>
            </p:cNvPr>
            <p:cNvSpPr txBox="1"/>
            <p:nvPr/>
          </p:nvSpPr>
          <p:spPr>
            <a:xfrm>
              <a:off x="5399726" y="5260808"/>
              <a:ext cx="12018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Template </a:t>
              </a:r>
            </a:p>
            <a:p>
              <a:pPr algn="ctr"/>
              <a:r>
                <a:rPr lang="en-US" dirty="0"/>
                <a:t>generation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DD7F4-9144-1B4E-9A55-B4AF265A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8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1960AC-ADFD-2045-83BD-243867E6309F}"/>
              </a:ext>
            </a:extLst>
          </p:cNvPr>
          <p:cNvSpPr txBox="1"/>
          <p:nvPr/>
        </p:nvSpPr>
        <p:spPr>
          <a:xfrm>
            <a:off x="3924075" y="2815813"/>
            <a:ext cx="148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Bi-directional </a:t>
            </a:r>
          </a:p>
          <a:p>
            <a:pPr algn="ctr"/>
            <a:r>
              <a:rPr lang="en-US" dirty="0"/>
              <a:t>search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36A94C-C7C8-BB44-85A9-FA66F333B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165" y="2916176"/>
            <a:ext cx="1197254" cy="10124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472A52-66EF-6A4B-ACC1-64BBD87FB661}"/>
              </a:ext>
            </a:extLst>
          </p:cNvPr>
          <p:cNvSpPr txBox="1"/>
          <p:nvPr/>
        </p:nvSpPr>
        <p:spPr>
          <a:xfrm>
            <a:off x="5611757" y="3858864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ALPS*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F7F9DEC-AAD3-174F-AF24-02E8FE44DE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753" y="3019782"/>
            <a:ext cx="968194" cy="914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37D33F-8BEF-D84A-868D-DBC2216A2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021" y="1104067"/>
            <a:ext cx="914400" cy="914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205D2A9-B615-3843-ABF7-13AF4C91C07B}"/>
              </a:ext>
            </a:extLst>
          </p:cNvPr>
          <p:cNvSpPr txBox="1"/>
          <p:nvPr/>
        </p:nvSpPr>
        <p:spPr>
          <a:xfrm>
            <a:off x="6374381" y="142698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51" name="Rectangular Callout 50">
            <a:extLst>
              <a:ext uri="{FF2B5EF4-FFF2-40B4-BE49-F238E27FC236}">
                <a16:creationId xmlns:a16="http://schemas.microsoft.com/office/drawing/2014/main" id="{BFFFE4B9-6DC4-2146-B24B-ACF76BD41211}"/>
              </a:ext>
            </a:extLst>
          </p:cNvPr>
          <p:cNvSpPr/>
          <p:nvPr/>
        </p:nvSpPr>
        <p:spPr>
          <a:xfrm>
            <a:off x="1388452" y="4596616"/>
            <a:ext cx="3114182" cy="979692"/>
          </a:xfrm>
          <a:prstGeom prst="wedgeRectCallout">
            <a:avLst>
              <a:gd name="adj1" fmla="val 69678"/>
              <a:gd name="adj2" fmla="val -468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Systematically generating set of templates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3CFBA60E-E742-6541-86C1-B49557613932}"/>
              </a:ext>
            </a:extLst>
          </p:cNvPr>
          <p:cNvSpPr/>
          <p:nvPr/>
        </p:nvSpPr>
        <p:spPr>
          <a:xfrm rot="16200000">
            <a:off x="5660806" y="4350308"/>
            <a:ext cx="64008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ular Callout 36">
            <a:extLst>
              <a:ext uri="{FF2B5EF4-FFF2-40B4-BE49-F238E27FC236}">
                <a16:creationId xmlns:a16="http://schemas.microsoft.com/office/drawing/2014/main" id="{10B87257-F6B8-E34F-8770-3D17FB16F710}"/>
              </a:ext>
            </a:extLst>
          </p:cNvPr>
          <p:cNvSpPr/>
          <p:nvPr/>
        </p:nvSpPr>
        <p:spPr>
          <a:xfrm>
            <a:off x="7255241" y="1202738"/>
            <a:ext cx="3637124" cy="777482"/>
          </a:xfrm>
          <a:prstGeom prst="wedgeRectCallout">
            <a:avLst>
              <a:gd name="adj1" fmla="val -16489"/>
              <a:gd name="adj2" fmla="val 14453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ple Braille Pinpoint 8 Dot" pitchFamily="2" charset="0"/>
                <a:cs typeface="Angsana New" panose="02020603050405020304" pitchFamily="18" charset="-34"/>
              </a:rPr>
              <a:t>Effectively reducing manual effort</a:t>
            </a:r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9C65C103-E1CB-494A-968E-64F53DCFCFDA}"/>
              </a:ext>
            </a:extLst>
          </p:cNvPr>
          <p:cNvSpPr/>
          <p:nvPr/>
        </p:nvSpPr>
        <p:spPr>
          <a:xfrm rot="5400000">
            <a:off x="5616350" y="2171776"/>
            <a:ext cx="64008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8A491E54-03D0-B34C-90E1-66F179EE43A5}"/>
              </a:ext>
            </a:extLst>
          </p:cNvPr>
          <p:cNvSpPr/>
          <p:nvPr/>
        </p:nvSpPr>
        <p:spPr>
          <a:xfrm rot="10800000">
            <a:off x="3427139" y="3201662"/>
            <a:ext cx="73152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B28922-088D-D740-9C6B-40AF99F1FE7D}"/>
              </a:ext>
            </a:extLst>
          </p:cNvPr>
          <p:cNvSpPr txBox="1"/>
          <p:nvPr/>
        </p:nvSpPr>
        <p:spPr>
          <a:xfrm>
            <a:off x="8415510" y="418094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260D78-83C8-B242-B98B-0E18ED7FA6D1}"/>
              </a:ext>
            </a:extLst>
          </p:cNvPr>
          <p:cNvGrpSpPr/>
          <p:nvPr/>
        </p:nvGrpSpPr>
        <p:grpSpPr>
          <a:xfrm>
            <a:off x="6998628" y="2441139"/>
            <a:ext cx="3071042" cy="3020233"/>
            <a:chOff x="6998628" y="2286391"/>
            <a:chExt cx="3071042" cy="30202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CC2992-13F6-B040-B7BD-A9D482F68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0530" y="3193671"/>
              <a:ext cx="1102360" cy="124460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E33F03F-6084-C04B-A93F-6570C13F3061}"/>
                </a:ext>
              </a:extLst>
            </p:cNvPr>
            <p:cNvGrpSpPr/>
            <p:nvPr/>
          </p:nvGrpSpPr>
          <p:grpSpPr>
            <a:xfrm>
              <a:off x="6998628" y="2513741"/>
              <a:ext cx="2043651" cy="2428880"/>
              <a:chOff x="8974116" y="3106914"/>
              <a:chExt cx="2043651" cy="2428880"/>
            </a:xfrm>
          </p:grpSpPr>
          <p:sp>
            <p:nvSpPr>
              <p:cNvPr id="17" name="Circular Arrow 16">
                <a:extLst>
                  <a:ext uri="{FF2B5EF4-FFF2-40B4-BE49-F238E27FC236}">
                    <a16:creationId xmlns:a16="http://schemas.microsoft.com/office/drawing/2014/main" id="{7F94D78B-8C33-934A-AA6F-B280F87FF5B2}"/>
                  </a:ext>
                </a:extLst>
              </p:cNvPr>
              <p:cNvSpPr/>
              <p:nvPr/>
            </p:nvSpPr>
            <p:spPr>
              <a:xfrm>
                <a:off x="8974116" y="3653434"/>
                <a:ext cx="2043651" cy="1882360"/>
              </a:xfrm>
              <a:prstGeom prst="circularArrow">
                <a:avLst>
                  <a:gd name="adj1" fmla="val 9481"/>
                  <a:gd name="adj2" fmla="val 684782"/>
                  <a:gd name="adj3" fmla="val 18651620"/>
                  <a:gd name="adj4" fmla="val 13063598"/>
                  <a:gd name="adj5" fmla="val 11061"/>
                </a:avLst>
              </a:prstGeom>
              <a:solidFill>
                <a:schemeClr val="accent1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37BC17-805F-0442-98F2-8603BA3225FC}"/>
                  </a:ext>
                </a:extLst>
              </p:cNvPr>
              <p:cNvSpPr txBox="1"/>
              <p:nvPr/>
            </p:nvSpPr>
            <p:spPr>
              <a:xfrm>
                <a:off x="9232825" y="3106914"/>
                <a:ext cx="16413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Is there a path </a:t>
                </a:r>
                <a:br>
                  <a:rPr lang="en-US" dirty="0"/>
                </a:br>
                <a:r>
                  <a:rPr lang="en-US" dirty="0"/>
                  <a:t>from </a:t>
                </a:r>
                <a:r>
                  <a:rPr lang="en-US" b="1" dirty="0"/>
                  <a:t>a</a:t>
                </a:r>
                <a:r>
                  <a:rPr lang="en-US" dirty="0"/>
                  <a:t> to </a:t>
                </a:r>
                <a:r>
                  <a:rPr lang="en-US" b="1" dirty="0"/>
                  <a:t>e</a:t>
                </a:r>
                <a:r>
                  <a:rPr lang="en-US" dirty="0"/>
                  <a:t>?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5CF3D18-12AB-B341-BE58-FC6B4E22FE23}"/>
                </a:ext>
              </a:extLst>
            </p:cNvPr>
            <p:cNvGrpSpPr/>
            <p:nvPr/>
          </p:nvGrpSpPr>
          <p:grpSpPr>
            <a:xfrm>
              <a:off x="7019968" y="2480141"/>
              <a:ext cx="2043651" cy="2251692"/>
              <a:chOff x="8995456" y="3073314"/>
              <a:chExt cx="2043651" cy="2251692"/>
            </a:xfrm>
          </p:grpSpPr>
          <p:sp>
            <p:nvSpPr>
              <p:cNvPr id="21" name="Circular Arrow 20">
                <a:extLst>
                  <a:ext uri="{FF2B5EF4-FFF2-40B4-BE49-F238E27FC236}">
                    <a16:creationId xmlns:a16="http://schemas.microsoft.com/office/drawing/2014/main" id="{4E3C10D8-9A90-1F47-9EF4-AE351DB47087}"/>
                  </a:ext>
                </a:extLst>
              </p:cNvPr>
              <p:cNvSpPr/>
              <p:nvPr/>
            </p:nvSpPr>
            <p:spPr>
              <a:xfrm rot="10800000">
                <a:off x="8995456" y="3073314"/>
                <a:ext cx="2043651" cy="1882360"/>
              </a:xfrm>
              <a:prstGeom prst="circularArrow">
                <a:avLst>
                  <a:gd name="adj1" fmla="val 9481"/>
                  <a:gd name="adj2" fmla="val 684782"/>
                  <a:gd name="adj3" fmla="val 18651620"/>
                  <a:gd name="adj4" fmla="val 13063598"/>
                  <a:gd name="adj5" fmla="val 11061"/>
                </a:avLst>
              </a:prstGeom>
              <a:solidFill>
                <a:schemeClr val="accent1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BD6BAD-484E-4B41-B734-7BF51972CF05}"/>
                  </a:ext>
                </a:extLst>
              </p:cNvPr>
              <p:cNvSpPr txBox="1"/>
              <p:nvPr/>
            </p:nvSpPr>
            <p:spPr>
              <a:xfrm>
                <a:off x="9694974" y="4955674"/>
                <a:ext cx="8461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Yes/No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0DB99E-C963-1047-BE64-7EC4F3265C03}"/>
                </a:ext>
              </a:extLst>
            </p:cNvPr>
            <p:cNvGrpSpPr/>
            <p:nvPr/>
          </p:nvGrpSpPr>
          <p:grpSpPr>
            <a:xfrm>
              <a:off x="7295574" y="2286391"/>
              <a:ext cx="2774096" cy="3020233"/>
              <a:chOff x="7275152" y="2480141"/>
              <a:chExt cx="2774096" cy="302023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A0A9C06-7605-B34D-9E7E-D63A331F7D09}"/>
                  </a:ext>
                </a:extLst>
              </p:cNvPr>
              <p:cNvSpPr/>
              <p:nvPr/>
            </p:nvSpPr>
            <p:spPr>
              <a:xfrm>
                <a:off x="7275152" y="2480141"/>
                <a:ext cx="2774096" cy="2551133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3DB44B-0687-E14D-8B0F-882F11842B4C}"/>
                  </a:ext>
                </a:extLst>
              </p:cNvPr>
              <p:cNvSpPr txBox="1"/>
              <p:nvPr/>
            </p:nvSpPr>
            <p:spPr>
              <a:xfrm>
                <a:off x="7753008" y="5131042"/>
                <a:ext cx="1625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Active Learning</a:t>
                </a:r>
              </a:p>
            </p:txBody>
          </p: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1EEDF1D-E6CF-4342-BD80-B3676F570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6472" y="3009341"/>
            <a:ext cx="914400" cy="914400"/>
          </a:xfrm>
          <a:prstGeom prst="rect">
            <a:avLst/>
          </a:prstGeom>
        </p:spPr>
      </p:pic>
      <p:sp>
        <p:nvSpPr>
          <p:cNvPr id="45" name="Right Arrow 44">
            <a:extLst>
              <a:ext uri="{FF2B5EF4-FFF2-40B4-BE49-F238E27FC236}">
                <a16:creationId xmlns:a16="http://schemas.microsoft.com/office/drawing/2014/main" id="{A35EE05D-5C39-B149-B0B2-A09F77A25AC8}"/>
              </a:ext>
            </a:extLst>
          </p:cNvPr>
          <p:cNvSpPr/>
          <p:nvPr/>
        </p:nvSpPr>
        <p:spPr>
          <a:xfrm rot="10800000">
            <a:off x="7373153" y="3233737"/>
            <a:ext cx="731520" cy="45720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41C2882-363E-CD41-8D21-F60EA56D3B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6016" y="4964877"/>
            <a:ext cx="914400" cy="914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796AE8C-8155-4C49-8A3B-97850EEE0DBD}"/>
              </a:ext>
            </a:extLst>
          </p:cNvPr>
          <p:cNvSpPr txBox="1"/>
          <p:nvPr/>
        </p:nvSpPr>
        <p:spPr>
          <a:xfrm>
            <a:off x="6480157" y="5297750"/>
            <a:ext cx="113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Templates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6BBF57-39FC-AB49-9F93-71CCF6D84895}"/>
              </a:ext>
            </a:extLst>
          </p:cNvPr>
          <p:cNvSpPr txBox="1"/>
          <p:nvPr/>
        </p:nvSpPr>
        <p:spPr>
          <a:xfrm>
            <a:off x="1125666" y="3276075"/>
            <a:ext cx="98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2ACA4-C2BD-224B-B35F-69A7246546EA}"/>
              </a:ext>
            </a:extLst>
          </p:cNvPr>
          <p:cNvSpPr txBox="1"/>
          <p:nvPr/>
        </p:nvSpPr>
        <p:spPr>
          <a:xfrm>
            <a:off x="1236051" y="6356350"/>
            <a:ext cx="405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*</a:t>
            </a:r>
            <a:r>
              <a:rPr lang="en-US" dirty="0"/>
              <a:t>: </a:t>
            </a:r>
            <a:r>
              <a:rPr lang="en-US" b="1" dirty="0">
                <a:solidFill>
                  <a:schemeClr val="accent6"/>
                </a:solidFill>
              </a:rPr>
              <a:t>A</a:t>
            </a:r>
            <a:r>
              <a:rPr lang="en-US" dirty="0"/>
              <a:t>utomated </a:t>
            </a:r>
            <a:r>
              <a:rPr lang="en-US" b="1" dirty="0">
                <a:solidFill>
                  <a:schemeClr val="accent6"/>
                </a:solidFill>
              </a:rPr>
              <a:t>L</a:t>
            </a:r>
            <a:r>
              <a:rPr lang="en-US" dirty="0"/>
              <a:t>ogic </a:t>
            </a:r>
            <a:r>
              <a:rPr lang="en-US" b="1" dirty="0">
                <a:solidFill>
                  <a:schemeClr val="accent6"/>
                </a:solidFill>
              </a:rPr>
              <a:t>P</a:t>
            </a:r>
            <a:r>
              <a:rPr lang="en-US" dirty="0"/>
              <a:t>rogramming </a:t>
            </a:r>
            <a:r>
              <a:rPr lang="en-US" b="1" dirty="0">
                <a:solidFill>
                  <a:schemeClr val="accent6"/>
                </a:solidFill>
              </a:rPr>
              <a:t>S</a:t>
            </a:r>
            <a:r>
              <a:rPr lang="en-US" dirty="0"/>
              <a:t>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81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6" grpId="0"/>
      <p:bldP spid="37" grpId="1" animBg="1"/>
      <p:bldP spid="34" grpId="0"/>
      <p:bldP spid="45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BDC3-4131-E84B-81D0-EBAC07B6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Guidance via Templates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7A1253-0ADC-E347-93D7-DFE5F8FDB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119937"/>
              </p:ext>
            </p:extLst>
          </p:nvPr>
        </p:nvGraphicFramePr>
        <p:xfrm>
          <a:off x="838199" y="1630728"/>
          <a:ext cx="459921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131">
                  <a:extLst>
                    <a:ext uri="{9D8B030D-6E8A-4147-A177-3AD203B41FA5}">
                      <a16:colId xmlns:a16="http://schemas.microsoft.com/office/drawing/2014/main" val="65270924"/>
                    </a:ext>
                  </a:extLst>
                </a:gridCol>
                <a:gridCol w="375557">
                  <a:extLst>
                    <a:ext uri="{9D8B030D-6E8A-4147-A177-3AD203B41FA5}">
                      <a16:colId xmlns:a16="http://schemas.microsoft.com/office/drawing/2014/main" val="3390757254"/>
                    </a:ext>
                  </a:extLst>
                </a:gridCol>
                <a:gridCol w="1436912">
                  <a:extLst>
                    <a:ext uri="{9D8B030D-6E8A-4147-A177-3AD203B41FA5}">
                      <a16:colId xmlns:a16="http://schemas.microsoft.com/office/drawing/2014/main" val="1746267912"/>
                    </a:ext>
                  </a:extLst>
                </a:gridCol>
                <a:gridCol w="1322614">
                  <a:extLst>
                    <a:ext uri="{9D8B030D-6E8A-4147-A177-3AD203B41FA5}">
                      <a16:colId xmlns:a16="http://schemas.microsoft.com/office/drawing/2014/main" val="3560301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z)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y),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path (y, z).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05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ancestor(x, z)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parent(x, y),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parent(y, z).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99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pts (x, z)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assign(x, y),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pts (y, z).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19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</a:t>
                      </a:r>
                      <a:r>
                        <a:rPr lang="en-US" dirty="0" err="1"/>
                        <a:t>mCall</a:t>
                      </a:r>
                      <a:r>
                        <a:rPr lang="en-US" dirty="0"/>
                        <a:t> (x, z)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dirty="0" err="1"/>
                        <a:t>mInv</a:t>
                      </a:r>
                      <a:r>
                        <a:rPr lang="en-US" dirty="0"/>
                        <a:t>  (x, y),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</a:t>
                      </a:r>
                      <a:r>
                        <a:rPr lang="en-US" dirty="0" err="1"/>
                        <a:t>invM</a:t>
                      </a:r>
                      <a:r>
                        <a:rPr lang="en-US" dirty="0"/>
                        <a:t> (y, z).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486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varType</a:t>
                      </a:r>
                      <a:r>
                        <a:rPr lang="en-US" dirty="0"/>
                        <a:t> (x, z)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</a:t>
                      </a:r>
                      <a:r>
                        <a:rPr lang="en-US" dirty="0" err="1"/>
                        <a:t>varH</a:t>
                      </a:r>
                      <a:r>
                        <a:rPr lang="en-US" dirty="0"/>
                        <a:t>  (</a:t>
                      </a:r>
                      <a:r>
                        <a:rPr lang="en-US" dirty="0" err="1"/>
                        <a:t>x,y</a:t>
                      </a:r>
                      <a:r>
                        <a:rPr lang="en-US" dirty="0"/>
                        <a:t>),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hType</a:t>
                      </a:r>
                      <a:r>
                        <a:rPr lang="en-US" dirty="0"/>
                        <a:t> (y, z).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71815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219FDB6-18A1-4E42-AD27-CE3BFF777F48}"/>
              </a:ext>
            </a:extLst>
          </p:cNvPr>
          <p:cNvSpPr/>
          <p:nvPr/>
        </p:nvSpPr>
        <p:spPr>
          <a:xfrm>
            <a:off x="7301549" y="2376998"/>
            <a:ext cx="3365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1</a:t>
            </a:r>
            <a:r>
              <a:rPr lang="en-US" sz="2400" dirty="0"/>
              <a:t>(x, z) :- R</a:t>
            </a:r>
            <a:r>
              <a:rPr lang="en-US" sz="2400" baseline="-25000" dirty="0"/>
              <a:t>2</a:t>
            </a:r>
            <a:r>
              <a:rPr lang="en-US" sz="2400" dirty="0"/>
              <a:t>(x, y), R</a:t>
            </a:r>
            <a:r>
              <a:rPr lang="en-US" sz="2400" baseline="-25000" dirty="0"/>
              <a:t>3</a:t>
            </a:r>
            <a:r>
              <a:rPr lang="en-US" sz="2400" dirty="0"/>
              <a:t>(y, z).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355D25A-4D6C-8143-8515-391DF7E5E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039549"/>
              </p:ext>
            </p:extLst>
          </p:nvPr>
        </p:nvGraphicFramePr>
        <p:xfrm>
          <a:off x="276334" y="3897442"/>
          <a:ext cx="7130145" cy="2053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914312567"/>
                    </a:ext>
                  </a:extLst>
                </a:gridCol>
                <a:gridCol w="379187">
                  <a:extLst>
                    <a:ext uri="{9D8B030D-6E8A-4147-A177-3AD203B41FA5}">
                      <a16:colId xmlns:a16="http://schemas.microsoft.com/office/drawing/2014/main" val="1738621409"/>
                    </a:ext>
                  </a:extLst>
                </a:gridCol>
                <a:gridCol w="2199272">
                  <a:extLst>
                    <a:ext uri="{9D8B030D-6E8A-4147-A177-3AD203B41FA5}">
                      <a16:colId xmlns:a16="http://schemas.microsoft.com/office/drawing/2014/main" val="889750592"/>
                    </a:ext>
                  </a:extLst>
                </a:gridCol>
                <a:gridCol w="2519686">
                  <a:extLst>
                    <a:ext uri="{9D8B030D-6E8A-4147-A177-3AD203B41FA5}">
                      <a16:colId xmlns:a16="http://schemas.microsoft.com/office/drawing/2014/main" val="3552548473"/>
                    </a:ext>
                  </a:extLst>
                </a:gridCol>
              </a:tblGrid>
              <a:tr h="410731"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refInstField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m,h,f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getInstField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m,x,b,f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),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varPoints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b,h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).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355673"/>
                  </a:ext>
                </a:extLst>
              </a:tr>
              <a:tr h="410731">
                <a:tc>
                  <a:txBody>
                    <a:bodyPr/>
                    <a:lstStyle/>
                    <a:p>
                      <a:r>
                        <a:rPr lang="en-US" dirty="0" err="1"/>
                        <a:t>refInstField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m,h,f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reachable(m,m2),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refInstField</a:t>
                      </a:r>
                      <a:r>
                        <a:rPr lang="en-US" dirty="0"/>
                        <a:t>(m2,h,f).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709436"/>
                  </a:ext>
                </a:extLst>
              </a:tr>
              <a:tr h="410731">
                <a:tc>
                  <a:txBody>
                    <a:bodyPr/>
                    <a:lstStyle/>
                    <a:p>
                      <a:r>
                        <a:rPr lang="en-US" dirty="0" err="1"/>
                        <a:t>modInstField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m,h,f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putInstField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m,b,f,x</a:t>
                      </a:r>
                      <a:r>
                        <a:rPr lang="en-US" dirty="0"/>
                        <a:t>),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varPoints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b,h</a:t>
                      </a:r>
                      <a:r>
                        <a:rPr lang="en-US" dirty="0"/>
                        <a:t>).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083730"/>
                  </a:ext>
                </a:extLst>
              </a:tr>
              <a:tr h="410731">
                <a:tc>
                  <a:txBody>
                    <a:bodyPr/>
                    <a:lstStyle/>
                    <a:p>
                      <a:r>
                        <a:rPr lang="en-US" dirty="0" err="1"/>
                        <a:t>refStatField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m,f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getStatField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m,_,f</a:t>
                      </a:r>
                      <a:r>
                        <a:rPr lang="en-US" dirty="0"/>
                        <a:t>).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720795"/>
                  </a:ext>
                </a:extLst>
              </a:tr>
              <a:tr h="410731">
                <a:tc>
                  <a:txBody>
                    <a:bodyPr/>
                    <a:lstStyle/>
                    <a:p>
                      <a:r>
                        <a:rPr lang="en-US" dirty="0" err="1"/>
                        <a:t>modStatField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m,f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:-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putStatField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m,f</a:t>
                      </a:r>
                      <a:r>
                        <a:rPr lang="en-US" dirty="0"/>
                        <a:t>,_).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771027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BB2E69A-72F0-F549-BD1E-0A827F271767}"/>
              </a:ext>
            </a:extLst>
          </p:cNvPr>
          <p:cNvSpPr/>
          <p:nvPr/>
        </p:nvSpPr>
        <p:spPr>
          <a:xfrm>
            <a:off x="7060914" y="3922813"/>
            <a:ext cx="4113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1</a:t>
            </a:r>
            <a:r>
              <a:rPr lang="en-US" sz="2400" dirty="0"/>
              <a:t>(x, y, z) :- R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x,w,u,z</a:t>
            </a:r>
            <a:r>
              <a:rPr lang="en-US" sz="2400" dirty="0"/>
              <a:t>), R</a:t>
            </a:r>
            <a:r>
              <a:rPr lang="en-US" sz="2400" baseline="-25000" dirty="0"/>
              <a:t>3</a:t>
            </a:r>
            <a:r>
              <a:rPr lang="en-US" sz="2400" dirty="0"/>
              <a:t>(u, y).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11B408-F976-7041-B026-C533D5B23AFF}"/>
              </a:ext>
            </a:extLst>
          </p:cNvPr>
          <p:cNvSpPr/>
          <p:nvPr/>
        </p:nvSpPr>
        <p:spPr>
          <a:xfrm>
            <a:off x="7060914" y="4324677"/>
            <a:ext cx="3752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1</a:t>
            </a:r>
            <a:r>
              <a:rPr lang="en-US" sz="2400" dirty="0"/>
              <a:t>(x, y, z) :- R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x,u</a:t>
            </a:r>
            <a:r>
              <a:rPr lang="en-US" sz="2400" dirty="0"/>
              <a:t>), R</a:t>
            </a:r>
            <a:r>
              <a:rPr lang="en-US" sz="2400" baseline="-25000" dirty="0"/>
              <a:t>3</a:t>
            </a:r>
            <a:r>
              <a:rPr lang="en-US" sz="2400" dirty="0"/>
              <a:t>(</a:t>
            </a:r>
            <a:r>
              <a:rPr lang="en-US" sz="2400" dirty="0" err="1"/>
              <a:t>u,y,z</a:t>
            </a:r>
            <a:r>
              <a:rPr lang="en-US" sz="2400" dirty="0"/>
              <a:t>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A97A7-AF19-DE45-A391-C3078C0A64FD}"/>
              </a:ext>
            </a:extLst>
          </p:cNvPr>
          <p:cNvSpPr/>
          <p:nvPr/>
        </p:nvSpPr>
        <p:spPr>
          <a:xfrm>
            <a:off x="7037167" y="4687475"/>
            <a:ext cx="4070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1</a:t>
            </a:r>
            <a:r>
              <a:rPr lang="en-US" sz="2400" dirty="0"/>
              <a:t>(x, y, z) :- R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x,u,z,w</a:t>
            </a:r>
            <a:r>
              <a:rPr lang="en-US" sz="2400" dirty="0"/>
              <a:t>), R</a:t>
            </a:r>
            <a:r>
              <a:rPr lang="en-US" sz="2400" baseline="-25000" dirty="0"/>
              <a:t>3</a:t>
            </a:r>
            <a:r>
              <a:rPr lang="en-US" sz="2400" dirty="0"/>
              <a:t>(</a:t>
            </a:r>
            <a:r>
              <a:rPr lang="en-US" sz="2400" dirty="0" err="1"/>
              <a:t>u,y</a:t>
            </a:r>
            <a:r>
              <a:rPr lang="en-US" sz="2400" dirty="0"/>
              <a:t>).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107989-AF91-B741-BD01-17CF4FEE8A30}"/>
              </a:ext>
            </a:extLst>
          </p:cNvPr>
          <p:cNvSpPr/>
          <p:nvPr/>
        </p:nvSpPr>
        <p:spPr>
          <a:xfrm>
            <a:off x="7281726" y="5104655"/>
            <a:ext cx="2485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1</a:t>
            </a:r>
            <a:r>
              <a:rPr lang="en-US" sz="2400" dirty="0"/>
              <a:t>(x, z) :- R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x,y,z</a:t>
            </a:r>
            <a:r>
              <a:rPr lang="en-US" sz="2400" dirty="0"/>
              <a:t>). </a:t>
            </a:r>
          </a:p>
        </p:txBody>
      </p:sp>
      <p:pic>
        <p:nvPicPr>
          <p:cNvPr id="18" name="Graphic 17" descr="Smiling Face with No Fill">
            <a:extLst>
              <a:ext uri="{FF2B5EF4-FFF2-40B4-BE49-F238E27FC236}">
                <a16:creationId xmlns:a16="http://schemas.microsoft.com/office/drawing/2014/main" id="{C3BB5E69-B189-8E45-8688-8A2080A3C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7066" y="2100880"/>
            <a:ext cx="914400" cy="914400"/>
          </a:xfrm>
          <a:prstGeom prst="rect">
            <a:avLst/>
          </a:prstGeom>
        </p:spPr>
      </p:pic>
      <p:pic>
        <p:nvPicPr>
          <p:cNvPr id="20" name="Graphic 19" descr="Confused Face with No Fill">
            <a:extLst>
              <a:ext uri="{FF2B5EF4-FFF2-40B4-BE49-F238E27FC236}">
                <a16:creationId xmlns:a16="http://schemas.microsoft.com/office/drawing/2014/main" id="{D640894F-6D53-A14C-B740-EDBE461C8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7066" y="5449797"/>
            <a:ext cx="914400" cy="914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54AEFCD-6F6D-1646-8242-548A77EAC9D7}"/>
              </a:ext>
            </a:extLst>
          </p:cNvPr>
          <p:cNvSpPr/>
          <p:nvPr/>
        </p:nvSpPr>
        <p:spPr>
          <a:xfrm>
            <a:off x="7249103" y="5491444"/>
            <a:ext cx="250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1</a:t>
            </a:r>
            <a:r>
              <a:rPr lang="en-US" sz="2400" dirty="0"/>
              <a:t>(x, y) :- R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x,y,z</a:t>
            </a:r>
            <a:r>
              <a:rPr lang="en-US" sz="2400" dirty="0"/>
              <a:t>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90E96-AB2A-ED4A-B3C9-FA6054A2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767E235-AC85-3C40-8A0E-2817C505E605}"/>
              </a:ext>
            </a:extLst>
          </p:cNvPr>
          <p:cNvSpPr/>
          <p:nvPr/>
        </p:nvSpPr>
        <p:spPr>
          <a:xfrm>
            <a:off x="5561351" y="1813810"/>
            <a:ext cx="1633928" cy="1615190"/>
          </a:xfrm>
          <a:prstGeom prst="rightBrac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20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21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7.7|2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5.2|11.1|24.1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8.9|8.7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2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6|2.5|7.5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3.6|5.9|6.1|7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3.4|9.3|1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3.8|1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16044</TotalTime>
  <Words>3406</Words>
  <Application>Microsoft Macintosh PowerPoint</Application>
  <PresentationFormat>Widescreen</PresentationFormat>
  <Paragraphs>696</Paragraphs>
  <Slides>24</Slides>
  <Notes>23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Angsana New</vt:lpstr>
      <vt:lpstr>Apple Braille Pinpoint 8 Dot</vt:lpstr>
      <vt:lpstr>Arial</vt:lpstr>
      <vt:lpstr>Calibri</vt:lpstr>
      <vt:lpstr>Calibri Light</vt:lpstr>
      <vt:lpstr>Cambria Math</vt:lpstr>
      <vt:lpstr>Chalkboard</vt:lpstr>
      <vt:lpstr>Courier</vt:lpstr>
      <vt:lpstr>Office Theme</vt:lpstr>
      <vt:lpstr>Syntax-Guided Synthesis of Datalog Programs</vt:lpstr>
      <vt:lpstr>Modern Uses of Datalog</vt:lpstr>
      <vt:lpstr>Modern Uses of Datalog</vt:lpstr>
      <vt:lpstr>What is Datalog?</vt:lpstr>
      <vt:lpstr>Talk Outline</vt:lpstr>
      <vt:lpstr>State of the Art</vt:lpstr>
      <vt:lpstr>Key Challenges</vt:lpstr>
      <vt:lpstr>Our Approach</vt:lpstr>
      <vt:lpstr>Syntactic Guidance via Templates</vt:lpstr>
      <vt:lpstr>Template Generation</vt:lpstr>
      <vt:lpstr>Our Approach</vt:lpstr>
      <vt:lpstr>Active Learning</vt:lpstr>
      <vt:lpstr>Our Approach</vt:lpstr>
      <vt:lpstr>Maintaining the Search Space</vt:lpstr>
      <vt:lpstr>Refining the Search Space</vt:lpstr>
      <vt:lpstr>Implementing Bi-directional Search</vt:lpstr>
      <vt:lpstr>Talk Outline</vt:lpstr>
      <vt:lpstr>Evaluation Setup</vt:lpstr>
      <vt:lpstr>PowerPoint Presentation</vt:lpstr>
      <vt:lpstr>Query-by-Committee vs. Random Selection</vt:lpstr>
      <vt:lpstr>Conclusion</vt:lpstr>
      <vt:lpstr>Chain Templates</vt:lpstr>
      <vt:lpstr>PowerPoint Presentation</vt:lpstr>
      <vt:lpstr>Augmentation Distance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Syntax-Guided Synthesis of Datalog Programs</dc:title>
  <dc:creator>Si, Xujie</dc:creator>
  <cp:lastModifiedBy>Si, Xujie</cp:lastModifiedBy>
  <cp:revision>741</cp:revision>
  <cp:lastPrinted>2018-10-30T00:06:49Z</cp:lastPrinted>
  <dcterms:created xsi:type="dcterms:W3CDTF">2018-10-12T02:25:45Z</dcterms:created>
  <dcterms:modified xsi:type="dcterms:W3CDTF">2018-11-08T19:02:44Z</dcterms:modified>
</cp:coreProperties>
</file>