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302" r:id="rId19"/>
    <p:sldId id="305" r:id="rId20"/>
    <p:sldId id="316" r:id="rId21"/>
    <p:sldId id="318" r:id="rId22"/>
    <p:sldId id="317" r:id="rId23"/>
    <p:sldId id="320" r:id="rId24"/>
    <p:sldId id="307" r:id="rId25"/>
    <p:sldId id="279" r:id="rId26"/>
    <p:sldId id="280" r:id="rId27"/>
    <p:sldId id="321" r:id="rId28"/>
    <p:sldId id="322" r:id="rId29"/>
    <p:sldId id="323" r:id="rId30"/>
    <p:sldId id="330" r:id="rId31"/>
    <p:sldId id="331" r:id="rId32"/>
    <p:sldId id="284" r:id="rId33"/>
    <p:sldId id="324" r:id="rId34"/>
    <p:sldId id="325" r:id="rId35"/>
    <p:sldId id="326" r:id="rId36"/>
    <p:sldId id="328" r:id="rId37"/>
    <p:sldId id="286" r:id="rId38"/>
    <p:sldId id="287" r:id="rId39"/>
    <p:sldId id="32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000"/>
    <a:srgbClr val="2E75B6"/>
    <a:srgbClr val="548235"/>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80563"/>
  </p:normalViewPr>
  <p:slideViewPr>
    <p:cSldViewPr snapToGrid="0" snapToObjects="1">
      <p:cViewPr varScale="1">
        <p:scale>
          <a:sx n="101" d="100"/>
          <a:sy n="101" d="100"/>
        </p:scale>
        <p:origin x="18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0618D-333B-FE45-B70A-C7F450497EC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80A2E7A3-518A-5246-A4F7-E3F4CA8251FF}">
      <dgm:prSet phldrT="[Text]" custT="1"/>
      <dgm:spPr>
        <a:gradFill rotWithShape="0">
          <a:gsLst>
            <a:gs pos="0">
              <a:srgbClr val="2E75B6"/>
            </a:gs>
            <a:gs pos="50000">
              <a:schemeClr val="accent1">
                <a:hueOff val="0"/>
                <a:satOff val="0"/>
                <a:lumOff val="0"/>
                <a:alphaOff val="0"/>
                <a:satMod val="110000"/>
                <a:lumMod val="100000"/>
                <a:shade val="100000"/>
              </a:schemeClr>
            </a:gs>
            <a:gs pos="100000">
              <a:srgbClr val="2E75B6"/>
            </a:gs>
          </a:gsLst>
        </a:gradFill>
      </dgm:spPr>
      <dgm:t>
        <a:bodyPr/>
        <a:lstStyle/>
        <a:p>
          <a:r>
            <a:rPr lang="en-US" sz="2400" dirty="0" smtClean="0">
              <a:latin typeface="Calibri" charset="0"/>
              <a:ea typeface="Calibri" charset="0"/>
              <a:cs typeface="Calibri" charset="0"/>
            </a:rPr>
            <a:t>Safety</a:t>
          </a:r>
          <a:endParaRPr lang="en-US" sz="2400" dirty="0">
            <a:latin typeface="Calibri" charset="0"/>
            <a:ea typeface="Calibri" charset="0"/>
            <a:cs typeface="Calibri" charset="0"/>
          </a:endParaRPr>
        </a:p>
      </dgm:t>
    </dgm:pt>
    <dgm:pt modelId="{8C3E7B91-6FA2-8D45-92CB-249736167D1C}" type="parTrans" cxnId="{BD53E5DF-01D7-5F45-84FD-539A47809C89}">
      <dgm:prSet/>
      <dgm:spPr/>
      <dgm:t>
        <a:bodyPr/>
        <a:lstStyle/>
        <a:p>
          <a:endParaRPr lang="en-US" sz="2400">
            <a:latin typeface="Helvetica Neue" charset="0"/>
            <a:ea typeface="Helvetica Neue" charset="0"/>
            <a:cs typeface="Helvetica Neue" charset="0"/>
          </a:endParaRPr>
        </a:p>
      </dgm:t>
    </dgm:pt>
    <dgm:pt modelId="{8C602F2B-10C2-5640-ABB9-DAE418920634}" type="sibTrans" cxnId="{BD53E5DF-01D7-5F45-84FD-539A47809C89}">
      <dgm:prSet/>
      <dgm:spPr/>
      <dgm:t>
        <a:bodyPr/>
        <a:lstStyle/>
        <a:p>
          <a:endParaRPr lang="en-US" sz="2400">
            <a:latin typeface="Helvetica Neue" charset="0"/>
            <a:ea typeface="Helvetica Neue" charset="0"/>
            <a:cs typeface="Helvetica Neue" charset="0"/>
          </a:endParaRPr>
        </a:p>
      </dgm:t>
    </dgm:pt>
    <dgm:pt modelId="{5315D96F-1B92-1141-987E-DF9C42F1C6C3}">
      <dgm:prSet phldrT="[Text]" custT="1"/>
      <dgm:spPr>
        <a:gradFill rotWithShape="0">
          <a:gsLst>
            <a:gs pos="0">
              <a:srgbClr val="2E75B6"/>
            </a:gs>
            <a:gs pos="50000">
              <a:schemeClr val="accent1">
                <a:hueOff val="0"/>
                <a:satOff val="0"/>
                <a:lumOff val="0"/>
                <a:alphaOff val="0"/>
                <a:satMod val="110000"/>
                <a:lumMod val="100000"/>
                <a:shade val="100000"/>
              </a:schemeClr>
            </a:gs>
            <a:gs pos="100000">
              <a:srgbClr val="2E75B6"/>
            </a:gs>
          </a:gsLst>
        </a:gradFill>
      </dgm:spPr>
      <dgm:t>
        <a:bodyPr/>
        <a:lstStyle/>
        <a:p>
          <a:r>
            <a:rPr lang="en-US" sz="2400" smtClean="0">
              <a:latin typeface="Calibri" charset="0"/>
              <a:ea typeface="Calibri" charset="0"/>
              <a:cs typeface="Calibri" charset="0"/>
            </a:rPr>
            <a:t>Generality</a:t>
          </a:r>
          <a:endParaRPr lang="en-US" sz="2400" dirty="0">
            <a:latin typeface="Calibri" charset="0"/>
            <a:ea typeface="Calibri" charset="0"/>
            <a:cs typeface="Calibri" charset="0"/>
          </a:endParaRPr>
        </a:p>
      </dgm:t>
    </dgm:pt>
    <dgm:pt modelId="{571EC44B-820C-584D-9366-65D060E80CDA}" type="parTrans" cxnId="{C3E15139-57C4-3F4A-9E9A-86C1A83983A6}">
      <dgm:prSet/>
      <dgm:spPr/>
      <dgm:t>
        <a:bodyPr/>
        <a:lstStyle/>
        <a:p>
          <a:endParaRPr lang="en-US" sz="2400">
            <a:latin typeface="Helvetica Neue" charset="0"/>
            <a:ea typeface="Helvetica Neue" charset="0"/>
            <a:cs typeface="Helvetica Neue" charset="0"/>
          </a:endParaRPr>
        </a:p>
      </dgm:t>
    </dgm:pt>
    <dgm:pt modelId="{BD158AE6-D305-E74B-8950-BAA01B45AB78}" type="sibTrans" cxnId="{C3E15139-57C4-3F4A-9E9A-86C1A83983A6}">
      <dgm:prSet/>
      <dgm:spPr/>
      <dgm:t>
        <a:bodyPr/>
        <a:lstStyle/>
        <a:p>
          <a:endParaRPr lang="en-US" sz="2400">
            <a:latin typeface="Helvetica Neue" charset="0"/>
            <a:ea typeface="Helvetica Neue" charset="0"/>
            <a:cs typeface="Helvetica Neue" charset="0"/>
          </a:endParaRPr>
        </a:p>
      </dgm:t>
    </dgm:pt>
    <dgm:pt modelId="{6506534F-80F0-6245-8AFD-6566C45CC5A1}">
      <dgm:prSet custT="1"/>
      <dgm:spPr>
        <a:gradFill rotWithShape="0">
          <a:gsLst>
            <a:gs pos="0">
              <a:srgbClr val="2E75B6"/>
            </a:gs>
            <a:gs pos="50000">
              <a:schemeClr val="accent1">
                <a:hueOff val="0"/>
                <a:satOff val="0"/>
                <a:lumOff val="0"/>
                <a:alphaOff val="0"/>
                <a:satMod val="110000"/>
                <a:lumMod val="100000"/>
                <a:shade val="100000"/>
              </a:schemeClr>
            </a:gs>
            <a:gs pos="100000">
              <a:srgbClr val="2E75B6"/>
            </a:gs>
          </a:gsLst>
        </a:gradFill>
      </dgm:spPr>
      <dgm:t>
        <a:bodyPr/>
        <a:lstStyle/>
        <a:p>
          <a:r>
            <a:rPr lang="en-US" sz="2400" dirty="0" smtClean="0">
              <a:latin typeface="Calibri" charset="0"/>
              <a:ea typeface="Calibri" charset="0"/>
              <a:cs typeface="Calibri" charset="0"/>
            </a:rPr>
            <a:t>Scalability</a:t>
          </a:r>
          <a:endParaRPr lang="en-US" sz="2400" dirty="0">
            <a:latin typeface="Calibri" charset="0"/>
            <a:ea typeface="Calibri" charset="0"/>
            <a:cs typeface="Calibri" charset="0"/>
          </a:endParaRPr>
        </a:p>
      </dgm:t>
    </dgm:pt>
    <dgm:pt modelId="{A6371B61-315C-7F4E-8DC8-2C302099FFCB}" type="parTrans" cxnId="{3516DAB5-D899-3044-8BC9-46BEF031F0C0}">
      <dgm:prSet/>
      <dgm:spPr/>
      <dgm:t>
        <a:bodyPr/>
        <a:lstStyle/>
        <a:p>
          <a:endParaRPr lang="en-US" sz="2400">
            <a:latin typeface="Helvetica Neue" charset="0"/>
            <a:ea typeface="Helvetica Neue" charset="0"/>
            <a:cs typeface="Helvetica Neue" charset="0"/>
          </a:endParaRPr>
        </a:p>
      </dgm:t>
    </dgm:pt>
    <dgm:pt modelId="{6CF377F6-6323-004C-B569-64B4B777E62B}" type="sibTrans" cxnId="{3516DAB5-D899-3044-8BC9-46BEF031F0C0}">
      <dgm:prSet/>
      <dgm:spPr/>
      <dgm:t>
        <a:bodyPr/>
        <a:lstStyle/>
        <a:p>
          <a:endParaRPr lang="en-US" sz="2400">
            <a:latin typeface="Helvetica Neue" charset="0"/>
            <a:ea typeface="Helvetica Neue" charset="0"/>
            <a:cs typeface="Helvetica Neue" charset="0"/>
          </a:endParaRPr>
        </a:p>
      </dgm:t>
    </dgm:pt>
    <dgm:pt modelId="{6D243C6F-4191-0443-81AB-A69192AFCCEC}">
      <dgm:prSet custT="1"/>
      <dgm:spPr>
        <a:gradFill rotWithShape="0">
          <a:gsLst>
            <a:gs pos="0">
              <a:srgbClr val="2E75B6"/>
            </a:gs>
            <a:gs pos="50000">
              <a:schemeClr val="accent1">
                <a:hueOff val="0"/>
                <a:satOff val="0"/>
                <a:lumOff val="0"/>
                <a:alphaOff val="0"/>
                <a:satMod val="110000"/>
                <a:lumMod val="100000"/>
                <a:shade val="100000"/>
              </a:schemeClr>
            </a:gs>
            <a:gs pos="100000">
              <a:srgbClr val="2E75B6"/>
            </a:gs>
          </a:gsLst>
        </a:gradFill>
      </dgm:spPr>
      <dgm:t>
        <a:bodyPr/>
        <a:lstStyle/>
        <a:p>
          <a:r>
            <a:rPr lang="en-US" sz="2400" dirty="0" smtClean="0">
              <a:latin typeface="Calibri" charset="0"/>
              <a:ea typeface="Calibri" charset="0"/>
              <a:cs typeface="Calibri" charset="0"/>
            </a:rPr>
            <a:t>Modularity and reusability</a:t>
          </a:r>
          <a:endParaRPr lang="en-US" sz="2400" dirty="0">
            <a:latin typeface="Calibri" charset="0"/>
            <a:ea typeface="Calibri" charset="0"/>
            <a:cs typeface="Calibri" charset="0"/>
          </a:endParaRPr>
        </a:p>
      </dgm:t>
    </dgm:pt>
    <dgm:pt modelId="{246A42AF-6913-5F47-8C90-B1B9F14DC432}" type="parTrans" cxnId="{0D2A1A04-18CE-2345-A946-2B083F4FADA7}">
      <dgm:prSet/>
      <dgm:spPr/>
      <dgm:t>
        <a:bodyPr/>
        <a:lstStyle/>
        <a:p>
          <a:endParaRPr lang="en-US" sz="2400">
            <a:latin typeface="Helvetica Neue" charset="0"/>
            <a:ea typeface="Helvetica Neue" charset="0"/>
            <a:cs typeface="Helvetica Neue" charset="0"/>
          </a:endParaRPr>
        </a:p>
      </dgm:t>
    </dgm:pt>
    <dgm:pt modelId="{CE84F809-2EC2-324F-85D2-1FBAD395FC48}" type="sibTrans" cxnId="{0D2A1A04-18CE-2345-A946-2B083F4FADA7}">
      <dgm:prSet/>
      <dgm:spPr/>
      <dgm:t>
        <a:bodyPr/>
        <a:lstStyle/>
        <a:p>
          <a:endParaRPr lang="en-US" sz="2400">
            <a:latin typeface="Helvetica Neue" charset="0"/>
            <a:ea typeface="Helvetica Neue" charset="0"/>
            <a:cs typeface="Helvetica Neue" charset="0"/>
          </a:endParaRPr>
        </a:p>
      </dgm:t>
    </dgm:pt>
    <dgm:pt modelId="{63D4920E-8DAF-1943-B6FB-AFF90DAE1995}" type="pres">
      <dgm:prSet presAssocID="{9810618D-333B-FE45-B70A-C7F450497ECC}" presName="Name0" presStyleCnt="0">
        <dgm:presLayoutVars>
          <dgm:chMax val="7"/>
          <dgm:chPref val="7"/>
          <dgm:dir/>
        </dgm:presLayoutVars>
      </dgm:prSet>
      <dgm:spPr/>
      <dgm:t>
        <a:bodyPr/>
        <a:lstStyle/>
        <a:p>
          <a:endParaRPr lang="en-US"/>
        </a:p>
      </dgm:t>
    </dgm:pt>
    <dgm:pt modelId="{8E4B347D-52A5-F748-A6BA-B76E9C1B5F8A}" type="pres">
      <dgm:prSet presAssocID="{9810618D-333B-FE45-B70A-C7F450497ECC}" presName="Name1" presStyleCnt="0"/>
      <dgm:spPr/>
    </dgm:pt>
    <dgm:pt modelId="{4EEE3626-0B3F-1B49-8A00-121EDBD15C17}" type="pres">
      <dgm:prSet presAssocID="{9810618D-333B-FE45-B70A-C7F450497ECC}" presName="cycle" presStyleCnt="0"/>
      <dgm:spPr/>
    </dgm:pt>
    <dgm:pt modelId="{97256C9A-38A6-9641-93F7-F9431CBB27BF}" type="pres">
      <dgm:prSet presAssocID="{9810618D-333B-FE45-B70A-C7F450497ECC}" presName="srcNode" presStyleLbl="node1" presStyleIdx="0" presStyleCnt="4"/>
      <dgm:spPr/>
    </dgm:pt>
    <dgm:pt modelId="{AB730E0C-3662-BC45-A70B-315F4F67C192}" type="pres">
      <dgm:prSet presAssocID="{9810618D-333B-FE45-B70A-C7F450497ECC}" presName="conn" presStyleLbl="parChTrans1D2" presStyleIdx="0" presStyleCnt="1"/>
      <dgm:spPr/>
      <dgm:t>
        <a:bodyPr/>
        <a:lstStyle/>
        <a:p>
          <a:endParaRPr lang="en-US"/>
        </a:p>
      </dgm:t>
    </dgm:pt>
    <dgm:pt modelId="{BE55B793-A0E7-DB41-B6AC-AD51C71D618D}" type="pres">
      <dgm:prSet presAssocID="{9810618D-333B-FE45-B70A-C7F450497ECC}" presName="extraNode" presStyleLbl="node1" presStyleIdx="0" presStyleCnt="4"/>
      <dgm:spPr/>
    </dgm:pt>
    <dgm:pt modelId="{BE8516B0-A3F1-724F-A423-3ACB369AFB5C}" type="pres">
      <dgm:prSet presAssocID="{9810618D-333B-FE45-B70A-C7F450497ECC}" presName="dstNode" presStyleLbl="node1" presStyleIdx="0" presStyleCnt="4"/>
      <dgm:spPr/>
    </dgm:pt>
    <dgm:pt modelId="{15255ADC-FABE-4D47-86EB-8FEDB13E3808}" type="pres">
      <dgm:prSet presAssocID="{80A2E7A3-518A-5246-A4F7-E3F4CA8251FF}" presName="text_1" presStyleLbl="node1" presStyleIdx="0" presStyleCnt="4">
        <dgm:presLayoutVars>
          <dgm:bulletEnabled val="1"/>
        </dgm:presLayoutVars>
      </dgm:prSet>
      <dgm:spPr/>
      <dgm:t>
        <a:bodyPr/>
        <a:lstStyle/>
        <a:p>
          <a:endParaRPr lang="en-US"/>
        </a:p>
      </dgm:t>
    </dgm:pt>
    <dgm:pt modelId="{BB848DEE-B790-624D-A82E-AB924053B3AA}" type="pres">
      <dgm:prSet presAssocID="{80A2E7A3-518A-5246-A4F7-E3F4CA8251FF}" presName="accent_1" presStyleCnt="0"/>
      <dgm:spPr/>
    </dgm:pt>
    <dgm:pt modelId="{F48CBBF4-F642-CB43-9CA6-4888EC8E69CB}" type="pres">
      <dgm:prSet presAssocID="{80A2E7A3-518A-5246-A4F7-E3F4CA8251FF}" presName="accentRepeatNode" presStyleLbl="solidFgAcc1" presStyleIdx="0" presStyleCnt="4"/>
      <dgm:spPr/>
    </dgm:pt>
    <dgm:pt modelId="{C1DE1A0C-9020-AA4C-BC47-9BB4E67B6CC7}" type="pres">
      <dgm:prSet presAssocID="{6506534F-80F0-6245-8AFD-6566C45CC5A1}" presName="text_2" presStyleLbl="node1" presStyleIdx="1" presStyleCnt="4">
        <dgm:presLayoutVars>
          <dgm:bulletEnabled val="1"/>
        </dgm:presLayoutVars>
      </dgm:prSet>
      <dgm:spPr/>
      <dgm:t>
        <a:bodyPr/>
        <a:lstStyle/>
        <a:p>
          <a:endParaRPr lang="en-US"/>
        </a:p>
      </dgm:t>
    </dgm:pt>
    <dgm:pt modelId="{BE401547-A97C-BE4A-A216-F5A97EAE57AE}" type="pres">
      <dgm:prSet presAssocID="{6506534F-80F0-6245-8AFD-6566C45CC5A1}" presName="accent_2" presStyleCnt="0"/>
      <dgm:spPr/>
    </dgm:pt>
    <dgm:pt modelId="{0EF73EE8-A497-3941-92CB-02ED1DB3E62E}" type="pres">
      <dgm:prSet presAssocID="{6506534F-80F0-6245-8AFD-6566C45CC5A1}" presName="accentRepeatNode" presStyleLbl="solidFgAcc1" presStyleIdx="1" presStyleCnt="4"/>
      <dgm:spPr/>
    </dgm:pt>
    <dgm:pt modelId="{572D198E-D3EC-3D41-95FE-DB916940761F}" type="pres">
      <dgm:prSet presAssocID="{6D243C6F-4191-0443-81AB-A69192AFCCEC}" presName="text_3" presStyleLbl="node1" presStyleIdx="2" presStyleCnt="4">
        <dgm:presLayoutVars>
          <dgm:bulletEnabled val="1"/>
        </dgm:presLayoutVars>
      </dgm:prSet>
      <dgm:spPr/>
      <dgm:t>
        <a:bodyPr/>
        <a:lstStyle/>
        <a:p>
          <a:endParaRPr lang="en-US"/>
        </a:p>
      </dgm:t>
    </dgm:pt>
    <dgm:pt modelId="{DDC44BE0-7019-7F4A-B3D5-F8A23266844B}" type="pres">
      <dgm:prSet presAssocID="{6D243C6F-4191-0443-81AB-A69192AFCCEC}" presName="accent_3" presStyleCnt="0"/>
      <dgm:spPr/>
    </dgm:pt>
    <dgm:pt modelId="{17A17A4F-3D6F-1D48-951E-9F6920C12ACF}" type="pres">
      <dgm:prSet presAssocID="{6D243C6F-4191-0443-81AB-A69192AFCCEC}" presName="accentRepeatNode" presStyleLbl="solidFgAcc1" presStyleIdx="2" presStyleCnt="4"/>
      <dgm:spPr/>
    </dgm:pt>
    <dgm:pt modelId="{4C6B76AB-E2EB-3749-8120-D3467B35CC4F}" type="pres">
      <dgm:prSet presAssocID="{5315D96F-1B92-1141-987E-DF9C42F1C6C3}" presName="text_4" presStyleLbl="node1" presStyleIdx="3" presStyleCnt="4">
        <dgm:presLayoutVars>
          <dgm:bulletEnabled val="1"/>
        </dgm:presLayoutVars>
      </dgm:prSet>
      <dgm:spPr/>
      <dgm:t>
        <a:bodyPr/>
        <a:lstStyle/>
        <a:p>
          <a:endParaRPr lang="en-US"/>
        </a:p>
      </dgm:t>
    </dgm:pt>
    <dgm:pt modelId="{9C4BB1AA-3AAE-134D-ACBF-0D8910DA1908}" type="pres">
      <dgm:prSet presAssocID="{5315D96F-1B92-1141-987E-DF9C42F1C6C3}" presName="accent_4" presStyleCnt="0"/>
      <dgm:spPr/>
    </dgm:pt>
    <dgm:pt modelId="{3E2CCB78-ECC7-B442-B871-996FDE26AD91}" type="pres">
      <dgm:prSet presAssocID="{5315D96F-1B92-1141-987E-DF9C42F1C6C3}" presName="accentRepeatNode" presStyleLbl="solidFgAcc1" presStyleIdx="3" presStyleCnt="4"/>
      <dgm:spPr/>
    </dgm:pt>
  </dgm:ptLst>
  <dgm:cxnLst>
    <dgm:cxn modelId="{3516DAB5-D899-3044-8BC9-46BEF031F0C0}" srcId="{9810618D-333B-FE45-B70A-C7F450497ECC}" destId="{6506534F-80F0-6245-8AFD-6566C45CC5A1}" srcOrd="1" destOrd="0" parTransId="{A6371B61-315C-7F4E-8DC8-2C302099FFCB}" sibTransId="{6CF377F6-6323-004C-B569-64B4B777E62B}"/>
    <dgm:cxn modelId="{C3E15139-57C4-3F4A-9E9A-86C1A83983A6}" srcId="{9810618D-333B-FE45-B70A-C7F450497ECC}" destId="{5315D96F-1B92-1141-987E-DF9C42F1C6C3}" srcOrd="3" destOrd="0" parTransId="{571EC44B-820C-584D-9366-65D060E80CDA}" sibTransId="{BD158AE6-D305-E74B-8950-BAA01B45AB78}"/>
    <dgm:cxn modelId="{0D2A1A04-18CE-2345-A946-2B083F4FADA7}" srcId="{9810618D-333B-FE45-B70A-C7F450497ECC}" destId="{6D243C6F-4191-0443-81AB-A69192AFCCEC}" srcOrd="2" destOrd="0" parTransId="{246A42AF-6913-5F47-8C90-B1B9F14DC432}" sibTransId="{CE84F809-2EC2-324F-85D2-1FBAD395FC48}"/>
    <dgm:cxn modelId="{A0566482-5E0C-5641-A3BB-E2C5013A4977}" type="presOf" srcId="{80A2E7A3-518A-5246-A4F7-E3F4CA8251FF}" destId="{15255ADC-FABE-4D47-86EB-8FEDB13E3808}" srcOrd="0" destOrd="0" presId="urn:microsoft.com/office/officeart/2008/layout/VerticalCurvedList"/>
    <dgm:cxn modelId="{77E5FB21-571B-D243-A4C0-8C738EA29F68}" type="presOf" srcId="{6506534F-80F0-6245-8AFD-6566C45CC5A1}" destId="{C1DE1A0C-9020-AA4C-BC47-9BB4E67B6CC7}" srcOrd="0" destOrd="0" presId="urn:microsoft.com/office/officeart/2008/layout/VerticalCurvedList"/>
    <dgm:cxn modelId="{290D053D-ABB8-D64D-A7C9-912E993D2A07}" type="presOf" srcId="{9810618D-333B-FE45-B70A-C7F450497ECC}" destId="{63D4920E-8DAF-1943-B6FB-AFF90DAE1995}" srcOrd="0" destOrd="0" presId="urn:microsoft.com/office/officeart/2008/layout/VerticalCurvedList"/>
    <dgm:cxn modelId="{5B685480-AC85-874D-8AC0-137D56C1F78F}" type="presOf" srcId="{6D243C6F-4191-0443-81AB-A69192AFCCEC}" destId="{572D198E-D3EC-3D41-95FE-DB916940761F}" srcOrd="0" destOrd="0" presId="urn:microsoft.com/office/officeart/2008/layout/VerticalCurvedList"/>
    <dgm:cxn modelId="{BD53E5DF-01D7-5F45-84FD-539A47809C89}" srcId="{9810618D-333B-FE45-B70A-C7F450497ECC}" destId="{80A2E7A3-518A-5246-A4F7-E3F4CA8251FF}" srcOrd="0" destOrd="0" parTransId="{8C3E7B91-6FA2-8D45-92CB-249736167D1C}" sibTransId="{8C602F2B-10C2-5640-ABB9-DAE418920634}"/>
    <dgm:cxn modelId="{629CEE55-0DDE-914A-8B25-626766832DD8}" type="presOf" srcId="{5315D96F-1B92-1141-987E-DF9C42F1C6C3}" destId="{4C6B76AB-E2EB-3749-8120-D3467B35CC4F}" srcOrd="0" destOrd="0" presId="urn:microsoft.com/office/officeart/2008/layout/VerticalCurvedList"/>
    <dgm:cxn modelId="{00D33193-74E3-7A43-AD73-003A8E313D0C}" type="presOf" srcId="{8C602F2B-10C2-5640-ABB9-DAE418920634}" destId="{AB730E0C-3662-BC45-A70B-315F4F67C192}" srcOrd="0" destOrd="0" presId="urn:microsoft.com/office/officeart/2008/layout/VerticalCurvedList"/>
    <dgm:cxn modelId="{D222BE39-D99E-7243-A9A0-4CC5EF44F7A1}" type="presParOf" srcId="{63D4920E-8DAF-1943-B6FB-AFF90DAE1995}" destId="{8E4B347D-52A5-F748-A6BA-B76E9C1B5F8A}" srcOrd="0" destOrd="0" presId="urn:microsoft.com/office/officeart/2008/layout/VerticalCurvedList"/>
    <dgm:cxn modelId="{15B36147-2432-9945-A37E-22C542F5AC18}" type="presParOf" srcId="{8E4B347D-52A5-F748-A6BA-B76E9C1B5F8A}" destId="{4EEE3626-0B3F-1B49-8A00-121EDBD15C17}" srcOrd="0" destOrd="0" presId="urn:microsoft.com/office/officeart/2008/layout/VerticalCurvedList"/>
    <dgm:cxn modelId="{889518FF-6E9A-EE49-9EA7-5F32A6097D62}" type="presParOf" srcId="{4EEE3626-0B3F-1B49-8A00-121EDBD15C17}" destId="{97256C9A-38A6-9641-93F7-F9431CBB27BF}" srcOrd="0" destOrd="0" presId="urn:microsoft.com/office/officeart/2008/layout/VerticalCurvedList"/>
    <dgm:cxn modelId="{FEA82307-20FD-C145-8C10-B2FD426BC51B}" type="presParOf" srcId="{4EEE3626-0B3F-1B49-8A00-121EDBD15C17}" destId="{AB730E0C-3662-BC45-A70B-315F4F67C192}" srcOrd="1" destOrd="0" presId="urn:microsoft.com/office/officeart/2008/layout/VerticalCurvedList"/>
    <dgm:cxn modelId="{0B3EBAE2-AAF3-374A-8E06-C3A7E3BCFA6C}" type="presParOf" srcId="{4EEE3626-0B3F-1B49-8A00-121EDBD15C17}" destId="{BE55B793-A0E7-DB41-B6AC-AD51C71D618D}" srcOrd="2" destOrd="0" presId="urn:microsoft.com/office/officeart/2008/layout/VerticalCurvedList"/>
    <dgm:cxn modelId="{F170EED9-0644-3942-9803-DFD2CC38AA28}" type="presParOf" srcId="{4EEE3626-0B3F-1B49-8A00-121EDBD15C17}" destId="{BE8516B0-A3F1-724F-A423-3ACB369AFB5C}" srcOrd="3" destOrd="0" presId="urn:microsoft.com/office/officeart/2008/layout/VerticalCurvedList"/>
    <dgm:cxn modelId="{65874BDF-A8EB-CA48-8061-40D347F12EAB}" type="presParOf" srcId="{8E4B347D-52A5-F748-A6BA-B76E9C1B5F8A}" destId="{15255ADC-FABE-4D47-86EB-8FEDB13E3808}" srcOrd="1" destOrd="0" presId="urn:microsoft.com/office/officeart/2008/layout/VerticalCurvedList"/>
    <dgm:cxn modelId="{8BF1FA8B-A741-B940-B449-F59F501FCC20}" type="presParOf" srcId="{8E4B347D-52A5-F748-A6BA-B76E9C1B5F8A}" destId="{BB848DEE-B790-624D-A82E-AB924053B3AA}" srcOrd="2" destOrd="0" presId="urn:microsoft.com/office/officeart/2008/layout/VerticalCurvedList"/>
    <dgm:cxn modelId="{CAE2180B-16DB-5343-8559-F1360E800282}" type="presParOf" srcId="{BB848DEE-B790-624D-A82E-AB924053B3AA}" destId="{F48CBBF4-F642-CB43-9CA6-4888EC8E69CB}" srcOrd="0" destOrd="0" presId="urn:microsoft.com/office/officeart/2008/layout/VerticalCurvedList"/>
    <dgm:cxn modelId="{B900C42D-DD09-6943-9004-CDC7498BA0C8}" type="presParOf" srcId="{8E4B347D-52A5-F748-A6BA-B76E9C1B5F8A}" destId="{C1DE1A0C-9020-AA4C-BC47-9BB4E67B6CC7}" srcOrd="3" destOrd="0" presId="urn:microsoft.com/office/officeart/2008/layout/VerticalCurvedList"/>
    <dgm:cxn modelId="{5E1534F9-C019-BE4F-8E4A-43396445BD0E}" type="presParOf" srcId="{8E4B347D-52A5-F748-A6BA-B76E9C1B5F8A}" destId="{BE401547-A97C-BE4A-A216-F5A97EAE57AE}" srcOrd="4" destOrd="0" presId="urn:microsoft.com/office/officeart/2008/layout/VerticalCurvedList"/>
    <dgm:cxn modelId="{9F7424D4-015E-9948-A0F4-2C2C496AE1F6}" type="presParOf" srcId="{BE401547-A97C-BE4A-A216-F5A97EAE57AE}" destId="{0EF73EE8-A497-3941-92CB-02ED1DB3E62E}" srcOrd="0" destOrd="0" presId="urn:microsoft.com/office/officeart/2008/layout/VerticalCurvedList"/>
    <dgm:cxn modelId="{05044DFA-4632-C443-A427-FB3E2CE38B40}" type="presParOf" srcId="{8E4B347D-52A5-F748-A6BA-B76E9C1B5F8A}" destId="{572D198E-D3EC-3D41-95FE-DB916940761F}" srcOrd="5" destOrd="0" presId="urn:microsoft.com/office/officeart/2008/layout/VerticalCurvedList"/>
    <dgm:cxn modelId="{7644C3A8-06A9-E847-9441-712F431D88F2}" type="presParOf" srcId="{8E4B347D-52A5-F748-A6BA-B76E9C1B5F8A}" destId="{DDC44BE0-7019-7F4A-B3D5-F8A23266844B}" srcOrd="6" destOrd="0" presId="urn:microsoft.com/office/officeart/2008/layout/VerticalCurvedList"/>
    <dgm:cxn modelId="{0111F5FA-03B2-6043-8BAF-F1A7683612B2}" type="presParOf" srcId="{DDC44BE0-7019-7F4A-B3D5-F8A23266844B}" destId="{17A17A4F-3D6F-1D48-951E-9F6920C12ACF}" srcOrd="0" destOrd="0" presId="urn:microsoft.com/office/officeart/2008/layout/VerticalCurvedList"/>
    <dgm:cxn modelId="{7AC49A2B-7162-804B-98A8-03DBA94364C3}" type="presParOf" srcId="{8E4B347D-52A5-F748-A6BA-B76E9C1B5F8A}" destId="{4C6B76AB-E2EB-3749-8120-D3467B35CC4F}" srcOrd="7" destOrd="0" presId="urn:microsoft.com/office/officeart/2008/layout/VerticalCurvedList"/>
    <dgm:cxn modelId="{D28B838C-1BFF-9741-AD57-D99FBE153481}" type="presParOf" srcId="{8E4B347D-52A5-F748-A6BA-B76E9C1B5F8A}" destId="{9C4BB1AA-3AAE-134D-ACBF-0D8910DA1908}" srcOrd="8" destOrd="0" presId="urn:microsoft.com/office/officeart/2008/layout/VerticalCurvedList"/>
    <dgm:cxn modelId="{DDE5F227-B2E8-A24C-94D1-13FC0FE19B4E}" type="presParOf" srcId="{9C4BB1AA-3AAE-134D-ACBF-0D8910DA1908}" destId="{3E2CCB78-ECC7-B442-B871-996FDE26AD9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0618D-333B-FE45-B70A-C7F450497EC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80A2E7A3-518A-5246-A4F7-E3F4CA8251FF}">
      <dgm:prSet phldrT="[Text]" custT="1"/>
      <dgm:spPr>
        <a:gradFill rotWithShape="0">
          <a:gsLst>
            <a:gs pos="0">
              <a:srgbClr val="2E75B6"/>
            </a:gs>
            <a:gs pos="50000">
              <a:schemeClr val="accent1">
                <a:hueOff val="0"/>
                <a:satOff val="0"/>
                <a:lumOff val="0"/>
                <a:alphaOff val="0"/>
                <a:satMod val="110000"/>
                <a:lumMod val="100000"/>
                <a:shade val="100000"/>
              </a:schemeClr>
            </a:gs>
            <a:gs pos="100000">
              <a:srgbClr val="2E75B6"/>
            </a:gs>
          </a:gsLst>
        </a:gradFill>
      </dgm:spPr>
      <dgm:t>
        <a:bodyPr/>
        <a:lstStyle/>
        <a:p>
          <a:r>
            <a:rPr lang="en-US" sz="2400" dirty="0" smtClean="0">
              <a:latin typeface="Calibri" charset="0"/>
              <a:ea typeface="Calibri" charset="0"/>
              <a:cs typeface="Calibri" charset="0"/>
            </a:rPr>
            <a:t>Safety</a:t>
          </a:r>
          <a:endParaRPr lang="en-US" sz="2400" dirty="0">
            <a:latin typeface="Calibri" charset="0"/>
            <a:ea typeface="Calibri" charset="0"/>
            <a:cs typeface="Calibri" charset="0"/>
          </a:endParaRPr>
        </a:p>
      </dgm:t>
    </dgm:pt>
    <dgm:pt modelId="{8C3E7B91-6FA2-8D45-92CB-249736167D1C}" type="parTrans" cxnId="{BD53E5DF-01D7-5F45-84FD-539A47809C89}">
      <dgm:prSet/>
      <dgm:spPr/>
      <dgm:t>
        <a:bodyPr/>
        <a:lstStyle/>
        <a:p>
          <a:endParaRPr lang="en-US" sz="2400">
            <a:latin typeface="Helvetica Neue" charset="0"/>
            <a:ea typeface="Helvetica Neue" charset="0"/>
            <a:cs typeface="Helvetica Neue" charset="0"/>
          </a:endParaRPr>
        </a:p>
      </dgm:t>
    </dgm:pt>
    <dgm:pt modelId="{8C602F2B-10C2-5640-ABB9-DAE418920634}" type="sibTrans" cxnId="{BD53E5DF-01D7-5F45-84FD-539A47809C89}">
      <dgm:prSet/>
      <dgm:spPr/>
      <dgm:t>
        <a:bodyPr/>
        <a:lstStyle/>
        <a:p>
          <a:endParaRPr lang="en-US" sz="2400">
            <a:latin typeface="Helvetica Neue" charset="0"/>
            <a:ea typeface="Helvetica Neue" charset="0"/>
            <a:cs typeface="Helvetica Neue" charset="0"/>
          </a:endParaRPr>
        </a:p>
      </dgm:t>
    </dgm:pt>
    <dgm:pt modelId="{5315D96F-1B92-1141-987E-DF9C42F1C6C3}">
      <dgm:prSet phldrT="[Text]" custT="1"/>
      <dgm:spPr>
        <a:gradFill rotWithShape="0">
          <a:gsLst>
            <a:gs pos="0">
              <a:srgbClr val="2E75B6"/>
            </a:gs>
            <a:gs pos="50000">
              <a:schemeClr val="accent1">
                <a:hueOff val="0"/>
                <a:satOff val="0"/>
                <a:lumOff val="0"/>
                <a:alphaOff val="0"/>
                <a:satMod val="110000"/>
                <a:lumMod val="100000"/>
                <a:shade val="100000"/>
              </a:schemeClr>
            </a:gs>
            <a:gs pos="100000">
              <a:srgbClr val="2E75B6"/>
            </a:gs>
          </a:gsLst>
        </a:gradFill>
      </dgm:spPr>
      <dgm:t>
        <a:bodyPr/>
        <a:lstStyle/>
        <a:p>
          <a:r>
            <a:rPr lang="en-US" sz="2400" smtClean="0">
              <a:latin typeface="Calibri" charset="0"/>
              <a:ea typeface="Calibri" charset="0"/>
              <a:cs typeface="Calibri" charset="0"/>
            </a:rPr>
            <a:t>Generality</a:t>
          </a:r>
          <a:endParaRPr lang="en-US" sz="2400" dirty="0">
            <a:latin typeface="Calibri" charset="0"/>
            <a:ea typeface="Calibri" charset="0"/>
            <a:cs typeface="Calibri" charset="0"/>
          </a:endParaRPr>
        </a:p>
      </dgm:t>
    </dgm:pt>
    <dgm:pt modelId="{571EC44B-820C-584D-9366-65D060E80CDA}" type="parTrans" cxnId="{C3E15139-57C4-3F4A-9E9A-86C1A83983A6}">
      <dgm:prSet/>
      <dgm:spPr/>
      <dgm:t>
        <a:bodyPr/>
        <a:lstStyle/>
        <a:p>
          <a:endParaRPr lang="en-US" sz="2400">
            <a:latin typeface="Helvetica Neue" charset="0"/>
            <a:ea typeface="Helvetica Neue" charset="0"/>
            <a:cs typeface="Helvetica Neue" charset="0"/>
          </a:endParaRPr>
        </a:p>
      </dgm:t>
    </dgm:pt>
    <dgm:pt modelId="{BD158AE6-D305-E74B-8950-BAA01B45AB78}" type="sibTrans" cxnId="{C3E15139-57C4-3F4A-9E9A-86C1A83983A6}">
      <dgm:prSet/>
      <dgm:spPr/>
      <dgm:t>
        <a:bodyPr/>
        <a:lstStyle/>
        <a:p>
          <a:endParaRPr lang="en-US" sz="2400">
            <a:latin typeface="Helvetica Neue" charset="0"/>
            <a:ea typeface="Helvetica Neue" charset="0"/>
            <a:cs typeface="Helvetica Neue" charset="0"/>
          </a:endParaRPr>
        </a:p>
      </dgm:t>
    </dgm:pt>
    <dgm:pt modelId="{6506534F-80F0-6245-8AFD-6566C45CC5A1}">
      <dgm:prSet custT="1"/>
      <dgm:spPr>
        <a:gradFill rotWithShape="0">
          <a:gsLst>
            <a:gs pos="0">
              <a:srgbClr val="2E75B6"/>
            </a:gs>
            <a:gs pos="50000">
              <a:schemeClr val="accent1">
                <a:hueOff val="0"/>
                <a:satOff val="0"/>
                <a:lumOff val="0"/>
                <a:alphaOff val="0"/>
                <a:satMod val="110000"/>
                <a:lumMod val="100000"/>
                <a:shade val="100000"/>
              </a:schemeClr>
            </a:gs>
            <a:gs pos="100000">
              <a:srgbClr val="2E75B6"/>
            </a:gs>
          </a:gsLst>
        </a:gradFill>
      </dgm:spPr>
      <dgm:t>
        <a:bodyPr/>
        <a:lstStyle/>
        <a:p>
          <a:r>
            <a:rPr lang="en-US" sz="2400" dirty="0" smtClean="0">
              <a:latin typeface="Calibri" charset="0"/>
              <a:ea typeface="Calibri" charset="0"/>
              <a:cs typeface="Calibri" charset="0"/>
            </a:rPr>
            <a:t>Scalability</a:t>
          </a:r>
          <a:endParaRPr lang="en-US" sz="2400" dirty="0">
            <a:latin typeface="Calibri" charset="0"/>
            <a:ea typeface="Calibri" charset="0"/>
            <a:cs typeface="Calibri" charset="0"/>
          </a:endParaRPr>
        </a:p>
      </dgm:t>
    </dgm:pt>
    <dgm:pt modelId="{A6371B61-315C-7F4E-8DC8-2C302099FFCB}" type="parTrans" cxnId="{3516DAB5-D899-3044-8BC9-46BEF031F0C0}">
      <dgm:prSet/>
      <dgm:spPr/>
      <dgm:t>
        <a:bodyPr/>
        <a:lstStyle/>
        <a:p>
          <a:endParaRPr lang="en-US" sz="2400">
            <a:latin typeface="Helvetica Neue" charset="0"/>
            <a:ea typeface="Helvetica Neue" charset="0"/>
            <a:cs typeface="Helvetica Neue" charset="0"/>
          </a:endParaRPr>
        </a:p>
      </dgm:t>
    </dgm:pt>
    <dgm:pt modelId="{6CF377F6-6323-004C-B569-64B4B777E62B}" type="sibTrans" cxnId="{3516DAB5-D899-3044-8BC9-46BEF031F0C0}">
      <dgm:prSet/>
      <dgm:spPr/>
      <dgm:t>
        <a:bodyPr/>
        <a:lstStyle/>
        <a:p>
          <a:endParaRPr lang="en-US" sz="2400">
            <a:latin typeface="Helvetica Neue" charset="0"/>
            <a:ea typeface="Helvetica Neue" charset="0"/>
            <a:cs typeface="Helvetica Neue" charset="0"/>
          </a:endParaRPr>
        </a:p>
      </dgm:t>
    </dgm:pt>
    <dgm:pt modelId="{6D243C6F-4191-0443-81AB-A69192AFCCEC}">
      <dgm:prSet custT="1"/>
      <dgm:spPr>
        <a:gradFill rotWithShape="0">
          <a:gsLst>
            <a:gs pos="0">
              <a:srgbClr val="2E75B6"/>
            </a:gs>
            <a:gs pos="50000">
              <a:schemeClr val="accent1">
                <a:hueOff val="0"/>
                <a:satOff val="0"/>
                <a:lumOff val="0"/>
                <a:alphaOff val="0"/>
                <a:satMod val="110000"/>
                <a:lumMod val="100000"/>
                <a:shade val="100000"/>
              </a:schemeClr>
            </a:gs>
            <a:gs pos="100000">
              <a:srgbClr val="2E75B6"/>
            </a:gs>
          </a:gsLst>
        </a:gradFill>
      </dgm:spPr>
      <dgm:t>
        <a:bodyPr/>
        <a:lstStyle/>
        <a:p>
          <a:r>
            <a:rPr lang="en-US" sz="2400" dirty="0" smtClean="0">
              <a:latin typeface="Calibri" charset="0"/>
              <a:ea typeface="Calibri" charset="0"/>
              <a:cs typeface="Calibri" charset="0"/>
            </a:rPr>
            <a:t>Modularity and reusability</a:t>
          </a:r>
          <a:endParaRPr lang="en-US" sz="2400" dirty="0">
            <a:latin typeface="Calibri" charset="0"/>
            <a:ea typeface="Calibri" charset="0"/>
            <a:cs typeface="Calibri" charset="0"/>
          </a:endParaRPr>
        </a:p>
      </dgm:t>
    </dgm:pt>
    <dgm:pt modelId="{246A42AF-6913-5F47-8C90-B1B9F14DC432}" type="parTrans" cxnId="{0D2A1A04-18CE-2345-A946-2B083F4FADA7}">
      <dgm:prSet/>
      <dgm:spPr/>
      <dgm:t>
        <a:bodyPr/>
        <a:lstStyle/>
        <a:p>
          <a:endParaRPr lang="en-US" sz="2400">
            <a:latin typeface="Helvetica Neue" charset="0"/>
            <a:ea typeface="Helvetica Neue" charset="0"/>
            <a:cs typeface="Helvetica Neue" charset="0"/>
          </a:endParaRPr>
        </a:p>
      </dgm:t>
    </dgm:pt>
    <dgm:pt modelId="{CE84F809-2EC2-324F-85D2-1FBAD395FC48}" type="sibTrans" cxnId="{0D2A1A04-18CE-2345-A946-2B083F4FADA7}">
      <dgm:prSet/>
      <dgm:spPr/>
      <dgm:t>
        <a:bodyPr/>
        <a:lstStyle/>
        <a:p>
          <a:endParaRPr lang="en-US" sz="2400">
            <a:latin typeface="Helvetica Neue" charset="0"/>
            <a:ea typeface="Helvetica Neue" charset="0"/>
            <a:cs typeface="Helvetica Neue" charset="0"/>
          </a:endParaRPr>
        </a:p>
      </dgm:t>
    </dgm:pt>
    <dgm:pt modelId="{63D4920E-8DAF-1943-B6FB-AFF90DAE1995}" type="pres">
      <dgm:prSet presAssocID="{9810618D-333B-FE45-B70A-C7F450497ECC}" presName="Name0" presStyleCnt="0">
        <dgm:presLayoutVars>
          <dgm:chMax val="7"/>
          <dgm:chPref val="7"/>
          <dgm:dir/>
        </dgm:presLayoutVars>
      </dgm:prSet>
      <dgm:spPr/>
      <dgm:t>
        <a:bodyPr/>
        <a:lstStyle/>
        <a:p>
          <a:endParaRPr lang="en-US"/>
        </a:p>
      </dgm:t>
    </dgm:pt>
    <dgm:pt modelId="{8E4B347D-52A5-F748-A6BA-B76E9C1B5F8A}" type="pres">
      <dgm:prSet presAssocID="{9810618D-333B-FE45-B70A-C7F450497ECC}" presName="Name1" presStyleCnt="0"/>
      <dgm:spPr/>
    </dgm:pt>
    <dgm:pt modelId="{4EEE3626-0B3F-1B49-8A00-121EDBD15C17}" type="pres">
      <dgm:prSet presAssocID="{9810618D-333B-FE45-B70A-C7F450497ECC}" presName="cycle" presStyleCnt="0"/>
      <dgm:spPr/>
    </dgm:pt>
    <dgm:pt modelId="{97256C9A-38A6-9641-93F7-F9431CBB27BF}" type="pres">
      <dgm:prSet presAssocID="{9810618D-333B-FE45-B70A-C7F450497ECC}" presName="srcNode" presStyleLbl="node1" presStyleIdx="0" presStyleCnt="4"/>
      <dgm:spPr/>
    </dgm:pt>
    <dgm:pt modelId="{AB730E0C-3662-BC45-A70B-315F4F67C192}" type="pres">
      <dgm:prSet presAssocID="{9810618D-333B-FE45-B70A-C7F450497ECC}" presName="conn" presStyleLbl="parChTrans1D2" presStyleIdx="0" presStyleCnt="1"/>
      <dgm:spPr/>
      <dgm:t>
        <a:bodyPr/>
        <a:lstStyle/>
        <a:p>
          <a:endParaRPr lang="en-US"/>
        </a:p>
      </dgm:t>
    </dgm:pt>
    <dgm:pt modelId="{BE55B793-A0E7-DB41-B6AC-AD51C71D618D}" type="pres">
      <dgm:prSet presAssocID="{9810618D-333B-FE45-B70A-C7F450497ECC}" presName="extraNode" presStyleLbl="node1" presStyleIdx="0" presStyleCnt="4"/>
      <dgm:spPr/>
    </dgm:pt>
    <dgm:pt modelId="{BE8516B0-A3F1-724F-A423-3ACB369AFB5C}" type="pres">
      <dgm:prSet presAssocID="{9810618D-333B-FE45-B70A-C7F450497ECC}" presName="dstNode" presStyleLbl="node1" presStyleIdx="0" presStyleCnt="4"/>
      <dgm:spPr/>
    </dgm:pt>
    <dgm:pt modelId="{15255ADC-FABE-4D47-86EB-8FEDB13E3808}" type="pres">
      <dgm:prSet presAssocID="{80A2E7A3-518A-5246-A4F7-E3F4CA8251FF}" presName="text_1" presStyleLbl="node1" presStyleIdx="0" presStyleCnt="4">
        <dgm:presLayoutVars>
          <dgm:bulletEnabled val="1"/>
        </dgm:presLayoutVars>
      </dgm:prSet>
      <dgm:spPr/>
      <dgm:t>
        <a:bodyPr/>
        <a:lstStyle/>
        <a:p>
          <a:endParaRPr lang="en-US"/>
        </a:p>
      </dgm:t>
    </dgm:pt>
    <dgm:pt modelId="{BB848DEE-B790-624D-A82E-AB924053B3AA}" type="pres">
      <dgm:prSet presAssocID="{80A2E7A3-518A-5246-A4F7-E3F4CA8251FF}" presName="accent_1" presStyleCnt="0"/>
      <dgm:spPr/>
    </dgm:pt>
    <dgm:pt modelId="{F48CBBF4-F642-CB43-9CA6-4888EC8E69CB}" type="pres">
      <dgm:prSet presAssocID="{80A2E7A3-518A-5246-A4F7-E3F4CA8251FF}" presName="accentRepeatNode" presStyleLbl="solidFgAcc1" presStyleIdx="0" presStyleCnt="4"/>
      <dgm:spPr/>
    </dgm:pt>
    <dgm:pt modelId="{C1DE1A0C-9020-AA4C-BC47-9BB4E67B6CC7}" type="pres">
      <dgm:prSet presAssocID="{6506534F-80F0-6245-8AFD-6566C45CC5A1}" presName="text_2" presStyleLbl="node1" presStyleIdx="1" presStyleCnt="4">
        <dgm:presLayoutVars>
          <dgm:bulletEnabled val="1"/>
        </dgm:presLayoutVars>
      </dgm:prSet>
      <dgm:spPr/>
      <dgm:t>
        <a:bodyPr/>
        <a:lstStyle/>
        <a:p>
          <a:endParaRPr lang="en-US"/>
        </a:p>
      </dgm:t>
    </dgm:pt>
    <dgm:pt modelId="{BE401547-A97C-BE4A-A216-F5A97EAE57AE}" type="pres">
      <dgm:prSet presAssocID="{6506534F-80F0-6245-8AFD-6566C45CC5A1}" presName="accent_2" presStyleCnt="0"/>
      <dgm:spPr/>
    </dgm:pt>
    <dgm:pt modelId="{0EF73EE8-A497-3941-92CB-02ED1DB3E62E}" type="pres">
      <dgm:prSet presAssocID="{6506534F-80F0-6245-8AFD-6566C45CC5A1}" presName="accentRepeatNode" presStyleLbl="solidFgAcc1" presStyleIdx="1" presStyleCnt="4"/>
      <dgm:spPr/>
    </dgm:pt>
    <dgm:pt modelId="{572D198E-D3EC-3D41-95FE-DB916940761F}" type="pres">
      <dgm:prSet presAssocID="{6D243C6F-4191-0443-81AB-A69192AFCCEC}" presName="text_3" presStyleLbl="node1" presStyleIdx="2" presStyleCnt="4">
        <dgm:presLayoutVars>
          <dgm:bulletEnabled val="1"/>
        </dgm:presLayoutVars>
      </dgm:prSet>
      <dgm:spPr/>
      <dgm:t>
        <a:bodyPr/>
        <a:lstStyle/>
        <a:p>
          <a:endParaRPr lang="en-US"/>
        </a:p>
      </dgm:t>
    </dgm:pt>
    <dgm:pt modelId="{DDC44BE0-7019-7F4A-B3D5-F8A23266844B}" type="pres">
      <dgm:prSet presAssocID="{6D243C6F-4191-0443-81AB-A69192AFCCEC}" presName="accent_3" presStyleCnt="0"/>
      <dgm:spPr/>
    </dgm:pt>
    <dgm:pt modelId="{17A17A4F-3D6F-1D48-951E-9F6920C12ACF}" type="pres">
      <dgm:prSet presAssocID="{6D243C6F-4191-0443-81AB-A69192AFCCEC}" presName="accentRepeatNode" presStyleLbl="solidFgAcc1" presStyleIdx="2" presStyleCnt="4"/>
      <dgm:spPr/>
    </dgm:pt>
    <dgm:pt modelId="{4C6B76AB-E2EB-3749-8120-D3467B35CC4F}" type="pres">
      <dgm:prSet presAssocID="{5315D96F-1B92-1141-987E-DF9C42F1C6C3}" presName="text_4" presStyleLbl="node1" presStyleIdx="3" presStyleCnt="4">
        <dgm:presLayoutVars>
          <dgm:bulletEnabled val="1"/>
        </dgm:presLayoutVars>
      </dgm:prSet>
      <dgm:spPr/>
      <dgm:t>
        <a:bodyPr/>
        <a:lstStyle/>
        <a:p>
          <a:endParaRPr lang="en-US"/>
        </a:p>
      </dgm:t>
    </dgm:pt>
    <dgm:pt modelId="{9C4BB1AA-3AAE-134D-ACBF-0D8910DA1908}" type="pres">
      <dgm:prSet presAssocID="{5315D96F-1B92-1141-987E-DF9C42F1C6C3}" presName="accent_4" presStyleCnt="0"/>
      <dgm:spPr/>
    </dgm:pt>
    <dgm:pt modelId="{3E2CCB78-ECC7-B442-B871-996FDE26AD91}" type="pres">
      <dgm:prSet presAssocID="{5315D96F-1B92-1141-987E-DF9C42F1C6C3}" presName="accentRepeatNode" presStyleLbl="solidFgAcc1" presStyleIdx="3" presStyleCnt="4"/>
      <dgm:spPr/>
    </dgm:pt>
  </dgm:ptLst>
  <dgm:cxnLst>
    <dgm:cxn modelId="{3516DAB5-D899-3044-8BC9-46BEF031F0C0}" srcId="{9810618D-333B-FE45-B70A-C7F450497ECC}" destId="{6506534F-80F0-6245-8AFD-6566C45CC5A1}" srcOrd="1" destOrd="0" parTransId="{A6371B61-315C-7F4E-8DC8-2C302099FFCB}" sibTransId="{6CF377F6-6323-004C-B569-64B4B777E62B}"/>
    <dgm:cxn modelId="{C3E15139-57C4-3F4A-9E9A-86C1A83983A6}" srcId="{9810618D-333B-FE45-B70A-C7F450497ECC}" destId="{5315D96F-1B92-1141-987E-DF9C42F1C6C3}" srcOrd="3" destOrd="0" parTransId="{571EC44B-820C-584D-9366-65D060E80CDA}" sibTransId="{BD158AE6-D305-E74B-8950-BAA01B45AB78}"/>
    <dgm:cxn modelId="{0D2A1A04-18CE-2345-A946-2B083F4FADA7}" srcId="{9810618D-333B-FE45-B70A-C7F450497ECC}" destId="{6D243C6F-4191-0443-81AB-A69192AFCCEC}" srcOrd="2" destOrd="0" parTransId="{246A42AF-6913-5F47-8C90-B1B9F14DC432}" sibTransId="{CE84F809-2EC2-324F-85D2-1FBAD395FC48}"/>
    <dgm:cxn modelId="{B8DC3529-1C76-AE48-AD9C-081B4B427C07}" type="presOf" srcId="{80A2E7A3-518A-5246-A4F7-E3F4CA8251FF}" destId="{15255ADC-FABE-4D47-86EB-8FEDB13E3808}" srcOrd="0" destOrd="0" presId="urn:microsoft.com/office/officeart/2008/layout/VerticalCurvedList"/>
    <dgm:cxn modelId="{2464EA7D-DC5E-7A40-9E31-7192CAF2FB16}" type="presOf" srcId="{5315D96F-1B92-1141-987E-DF9C42F1C6C3}" destId="{4C6B76AB-E2EB-3749-8120-D3467B35CC4F}" srcOrd="0" destOrd="0" presId="urn:microsoft.com/office/officeart/2008/layout/VerticalCurvedList"/>
    <dgm:cxn modelId="{BD53E5DF-01D7-5F45-84FD-539A47809C89}" srcId="{9810618D-333B-FE45-B70A-C7F450497ECC}" destId="{80A2E7A3-518A-5246-A4F7-E3F4CA8251FF}" srcOrd="0" destOrd="0" parTransId="{8C3E7B91-6FA2-8D45-92CB-249736167D1C}" sibTransId="{8C602F2B-10C2-5640-ABB9-DAE418920634}"/>
    <dgm:cxn modelId="{EF69D911-FCD2-9046-AC54-6FB1136095DA}" type="presOf" srcId="{8C602F2B-10C2-5640-ABB9-DAE418920634}" destId="{AB730E0C-3662-BC45-A70B-315F4F67C192}" srcOrd="0" destOrd="0" presId="urn:microsoft.com/office/officeart/2008/layout/VerticalCurvedList"/>
    <dgm:cxn modelId="{16ECFD83-0FE5-5F4A-A775-20D55737489D}" type="presOf" srcId="{9810618D-333B-FE45-B70A-C7F450497ECC}" destId="{63D4920E-8DAF-1943-B6FB-AFF90DAE1995}" srcOrd="0" destOrd="0" presId="urn:microsoft.com/office/officeart/2008/layout/VerticalCurvedList"/>
    <dgm:cxn modelId="{85349B99-5419-A540-910E-6D11A45B5FDD}" type="presOf" srcId="{6506534F-80F0-6245-8AFD-6566C45CC5A1}" destId="{C1DE1A0C-9020-AA4C-BC47-9BB4E67B6CC7}" srcOrd="0" destOrd="0" presId="urn:microsoft.com/office/officeart/2008/layout/VerticalCurvedList"/>
    <dgm:cxn modelId="{B32FF9B4-52E8-A74A-92B8-9E6A7B441045}" type="presOf" srcId="{6D243C6F-4191-0443-81AB-A69192AFCCEC}" destId="{572D198E-D3EC-3D41-95FE-DB916940761F}" srcOrd="0" destOrd="0" presId="urn:microsoft.com/office/officeart/2008/layout/VerticalCurvedList"/>
    <dgm:cxn modelId="{56F1BFB8-BD18-D647-ACEB-87B6635D1932}" type="presParOf" srcId="{63D4920E-8DAF-1943-B6FB-AFF90DAE1995}" destId="{8E4B347D-52A5-F748-A6BA-B76E9C1B5F8A}" srcOrd="0" destOrd="0" presId="urn:microsoft.com/office/officeart/2008/layout/VerticalCurvedList"/>
    <dgm:cxn modelId="{A1641120-1E02-D944-9123-63E35F14A268}" type="presParOf" srcId="{8E4B347D-52A5-F748-A6BA-B76E9C1B5F8A}" destId="{4EEE3626-0B3F-1B49-8A00-121EDBD15C17}" srcOrd="0" destOrd="0" presId="urn:microsoft.com/office/officeart/2008/layout/VerticalCurvedList"/>
    <dgm:cxn modelId="{E76047B4-D82F-CB40-90B2-007828582A06}" type="presParOf" srcId="{4EEE3626-0B3F-1B49-8A00-121EDBD15C17}" destId="{97256C9A-38A6-9641-93F7-F9431CBB27BF}" srcOrd="0" destOrd="0" presId="urn:microsoft.com/office/officeart/2008/layout/VerticalCurvedList"/>
    <dgm:cxn modelId="{F283E6CD-7BC8-2B49-BA21-CC21897B3191}" type="presParOf" srcId="{4EEE3626-0B3F-1B49-8A00-121EDBD15C17}" destId="{AB730E0C-3662-BC45-A70B-315F4F67C192}" srcOrd="1" destOrd="0" presId="urn:microsoft.com/office/officeart/2008/layout/VerticalCurvedList"/>
    <dgm:cxn modelId="{542E74AB-3E9E-8649-8E9C-C7E2668645F9}" type="presParOf" srcId="{4EEE3626-0B3F-1B49-8A00-121EDBD15C17}" destId="{BE55B793-A0E7-DB41-B6AC-AD51C71D618D}" srcOrd="2" destOrd="0" presId="urn:microsoft.com/office/officeart/2008/layout/VerticalCurvedList"/>
    <dgm:cxn modelId="{2ACB9F66-B5DB-FB4F-9C91-8796987B320E}" type="presParOf" srcId="{4EEE3626-0B3F-1B49-8A00-121EDBD15C17}" destId="{BE8516B0-A3F1-724F-A423-3ACB369AFB5C}" srcOrd="3" destOrd="0" presId="urn:microsoft.com/office/officeart/2008/layout/VerticalCurvedList"/>
    <dgm:cxn modelId="{6C790151-213B-D44A-B356-63EAC17DB222}" type="presParOf" srcId="{8E4B347D-52A5-F748-A6BA-B76E9C1B5F8A}" destId="{15255ADC-FABE-4D47-86EB-8FEDB13E3808}" srcOrd="1" destOrd="0" presId="urn:microsoft.com/office/officeart/2008/layout/VerticalCurvedList"/>
    <dgm:cxn modelId="{A1640E40-1E92-834A-B2DC-077AD399E426}" type="presParOf" srcId="{8E4B347D-52A5-F748-A6BA-B76E9C1B5F8A}" destId="{BB848DEE-B790-624D-A82E-AB924053B3AA}" srcOrd="2" destOrd="0" presId="urn:microsoft.com/office/officeart/2008/layout/VerticalCurvedList"/>
    <dgm:cxn modelId="{DE09B0C4-4E4A-2B4E-B1FC-E16D741C395F}" type="presParOf" srcId="{BB848DEE-B790-624D-A82E-AB924053B3AA}" destId="{F48CBBF4-F642-CB43-9CA6-4888EC8E69CB}" srcOrd="0" destOrd="0" presId="urn:microsoft.com/office/officeart/2008/layout/VerticalCurvedList"/>
    <dgm:cxn modelId="{CCB3CDBF-8E0F-6F4B-8D31-B6C536B00573}" type="presParOf" srcId="{8E4B347D-52A5-F748-A6BA-B76E9C1B5F8A}" destId="{C1DE1A0C-9020-AA4C-BC47-9BB4E67B6CC7}" srcOrd="3" destOrd="0" presId="urn:microsoft.com/office/officeart/2008/layout/VerticalCurvedList"/>
    <dgm:cxn modelId="{42BC3C2D-65B8-E146-9062-C52F02FA46AC}" type="presParOf" srcId="{8E4B347D-52A5-F748-A6BA-B76E9C1B5F8A}" destId="{BE401547-A97C-BE4A-A216-F5A97EAE57AE}" srcOrd="4" destOrd="0" presId="urn:microsoft.com/office/officeart/2008/layout/VerticalCurvedList"/>
    <dgm:cxn modelId="{E133252D-67FF-7B4B-96A7-6D6956C56E24}" type="presParOf" srcId="{BE401547-A97C-BE4A-A216-F5A97EAE57AE}" destId="{0EF73EE8-A497-3941-92CB-02ED1DB3E62E}" srcOrd="0" destOrd="0" presId="urn:microsoft.com/office/officeart/2008/layout/VerticalCurvedList"/>
    <dgm:cxn modelId="{DEF62DFA-56CE-DF4B-9C1E-51B2010A42AB}" type="presParOf" srcId="{8E4B347D-52A5-F748-A6BA-B76E9C1B5F8A}" destId="{572D198E-D3EC-3D41-95FE-DB916940761F}" srcOrd="5" destOrd="0" presId="urn:microsoft.com/office/officeart/2008/layout/VerticalCurvedList"/>
    <dgm:cxn modelId="{C8AF5C98-30C9-6C43-8E88-D53A9A570F6F}" type="presParOf" srcId="{8E4B347D-52A5-F748-A6BA-B76E9C1B5F8A}" destId="{DDC44BE0-7019-7F4A-B3D5-F8A23266844B}" srcOrd="6" destOrd="0" presId="urn:microsoft.com/office/officeart/2008/layout/VerticalCurvedList"/>
    <dgm:cxn modelId="{097E22E7-8558-5C4A-B75E-C6002371F2FB}" type="presParOf" srcId="{DDC44BE0-7019-7F4A-B3D5-F8A23266844B}" destId="{17A17A4F-3D6F-1D48-951E-9F6920C12ACF}" srcOrd="0" destOrd="0" presId="urn:microsoft.com/office/officeart/2008/layout/VerticalCurvedList"/>
    <dgm:cxn modelId="{33BB8F84-55D4-A840-8722-40E755229094}" type="presParOf" srcId="{8E4B347D-52A5-F748-A6BA-B76E9C1B5F8A}" destId="{4C6B76AB-E2EB-3749-8120-D3467B35CC4F}" srcOrd="7" destOrd="0" presId="urn:microsoft.com/office/officeart/2008/layout/VerticalCurvedList"/>
    <dgm:cxn modelId="{34291174-9506-E244-BC1F-93F34169C81D}" type="presParOf" srcId="{8E4B347D-52A5-F748-A6BA-B76E9C1B5F8A}" destId="{9C4BB1AA-3AAE-134D-ACBF-0D8910DA1908}" srcOrd="8" destOrd="0" presId="urn:microsoft.com/office/officeart/2008/layout/VerticalCurvedList"/>
    <dgm:cxn modelId="{9D0B3967-7A66-0E48-9846-C4BA12683580}" type="presParOf" srcId="{9C4BB1AA-3AAE-134D-ACBF-0D8910DA1908}" destId="{3E2CCB78-ECC7-B442-B871-996FDE26AD9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30E0C-3662-BC45-A70B-315F4F67C192}">
      <dsp:nvSpPr>
        <dsp:cNvPr id="0" name=""/>
        <dsp:cNvSpPr/>
      </dsp:nvSpPr>
      <dsp:spPr>
        <a:xfrm>
          <a:off x="-3071267" y="-472861"/>
          <a:ext cx="3663520" cy="3663520"/>
        </a:xfrm>
        <a:prstGeom prst="blockArc">
          <a:avLst>
            <a:gd name="adj1" fmla="val 18900000"/>
            <a:gd name="adj2" fmla="val 2700000"/>
            <a:gd name="adj3" fmla="val 59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5255ADC-FABE-4D47-86EB-8FEDB13E3808}">
      <dsp:nvSpPr>
        <dsp:cNvPr id="0" name=""/>
        <dsp:cNvSpPr/>
      </dsp:nvSpPr>
      <dsp:spPr>
        <a:xfrm>
          <a:off x="310692" y="208944"/>
          <a:ext cx="4314525" cy="418106"/>
        </a:xfrm>
        <a:prstGeom prst="rect">
          <a:avLst/>
        </a:prstGeom>
        <a:gradFill rotWithShape="0">
          <a:gsLst>
            <a:gs pos="0">
              <a:srgbClr val="2E75B6"/>
            </a:gs>
            <a:gs pos="50000">
              <a:schemeClr val="accent1">
                <a:hueOff val="0"/>
                <a:satOff val="0"/>
                <a:lumOff val="0"/>
                <a:alphaOff val="0"/>
                <a:satMod val="110000"/>
                <a:lumMod val="100000"/>
                <a:shade val="100000"/>
              </a:schemeClr>
            </a:gs>
            <a:gs pos="100000">
              <a:srgbClr val="2E75B6"/>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1872"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Calibri" charset="0"/>
              <a:ea typeface="Calibri" charset="0"/>
              <a:cs typeface="Calibri" charset="0"/>
            </a:rPr>
            <a:t>Safety</a:t>
          </a:r>
          <a:endParaRPr lang="en-US" sz="2400" kern="1200" dirty="0">
            <a:latin typeface="Calibri" charset="0"/>
            <a:ea typeface="Calibri" charset="0"/>
            <a:cs typeface="Calibri" charset="0"/>
          </a:endParaRPr>
        </a:p>
      </dsp:txBody>
      <dsp:txXfrm>
        <a:off x="310692" y="208944"/>
        <a:ext cx="4314525" cy="418106"/>
      </dsp:txXfrm>
    </dsp:sp>
    <dsp:sp modelId="{F48CBBF4-F642-CB43-9CA6-4888EC8E69CB}">
      <dsp:nvSpPr>
        <dsp:cNvPr id="0" name=""/>
        <dsp:cNvSpPr/>
      </dsp:nvSpPr>
      <dsp:spPr>
        <a:xfrm>
          <a:off x="49375" y="156681"/>
          <a:ext cx="522632" cy="52263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1DE1A0C-9020-AA4C-BC47-9BB4E67B6CC7}">
      <dsp:nvSpPr>
        <dsp:cNvPr id="0" name=""/>
        <dsp:cNvSpPr/>
      </dsp:nvSpPr>
      <dsp:spPr>
        <a:xfrm>
          <a:off x="550401" y="836212"/>
          <a:ext cx="4074815" cy="418106"/>
        </a:xfrm>
        <a:prstGeom prst="rect">
          <a:avLst/>
        </a:prstGeom>
        <a:gradFill rotWithShape="0">
          <a:gsLst>
            <a:gs pos="0">
              <a:srgbClr val="2E75B6"/>
            </a:gs>
            <a:gs pos="50000">
              <a:schemeClr val="accent1">
                <a:hueOff val="0"/>
                <a:satOff val="0"/>
                <a:lumOff val="0"/>
                <a:alphaOff val="0"/>
                <a:satMod val="110000"/>
                <a:lumMod val="100000"/>
                <a:shade val="100000"/>
              </a:schemeClr>
            </a:gs>
            <a:gs pos="100000">
              <a:srgbClr val="2E75B6"/>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1872"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Calibri" charset="0"/>
              <a:ea typeface="Calibri" charset="0"/>
              <a:cs typeface="Calibri" charset="0"/>
            </a:rPr>
            <a:t>Scalability</a:t>
          </a:r>
          <a:endParaRPr lang="en-US" sz="2400" kern="1200" dirty="0">
            <a:latin typeface="Calibri" charset="0"/>
            <a:ea typeface="Calibri" charset="0"/>
            <a:cs typeface="Calibri" charset="0"/>
          </a:endParaRPr>
        </a:p>
      </dsp:txBody>
      <dsp:txXfrm>
        <a:off x="550401" y="836212"/>
        <a:ext cx="4074815" cy="418106"/>
      </dsp:txXfrm>
    </dsp:sp>
    <dsp:sp modelId="{0EF73EE8-A497-3941-92CB-02ED1DB3E62E}">
      <dsp:nvSpPr>
        <dsp:cNvPr id="0" name=""/>
        <dsp:cNvSpPr/>
      </dsp:nvSpPr>
      <dsp:spPr>
        <a:xfrm>
          <a:off x="289085" y="783948"/>
          <a:ext cx="522632" cy="52263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72D198E-D3EC-3D41-95FE-DB916940761F}">
      <dsp:nvSpPr>
        <dsp:cNvPr id="0" name=""/>
        <dsp:cNvSpPr/>
      </dsp:nvSpPr>
      <dsp:spPr>
        <a:xfrm>
          <a:off x="550401" y="1463479"/>
          <a:ext cx="4074815" cy="418106"/>
        </a:xfrm>
        <a:prstGeom prst="rect">
          <a:avLst/>
        </a:prstGeom>
        <a:gradFill rotWithShape="0">
          <a:gsLst>
            <a:gs pos="0">
              <a:srgbClr val="2E75B6"/>
            </a:gs>
            <a:gs pos="50000">
              <a:schemeClr val="accent1">
                <a:hueOff val="0"/>
                <a:satOff val="0"/>
                <a:lumOff val="0"/>
                <a:alphaOff val="0"/>
                <a:satMod val="110000"/>
                <a:lumMod val="100000"/>
                <a:shade val="100000"/>
              </a:schemeClr>
            </a:gs>
            <a:gs pos="100000">
              <a:srgbClr val="2E75B6"/>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1872"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Calibri" charset="0"/>
              <a:ea typeface="Calibri" charset="0"/>
              <a:cs typeface="Calibri" charset="0"/>
            </a:rPr>
            <a:t>Modularity and reusability</a:t>
          </a:r>
          <a:endParaRPr lang="en-US" sz="2400" kern="1200" dirty="0">
            <a:latin typeface="Calibri" charset="0"/>
            <a:ea typeface="Calibri" charset="0"/>
            <a:cs typeface="Calibri" charset="0"/>
          </a:endParaRPr>
        </a:p>
      </dsp:txBody>
      <dsp:txXfrm>
        <a:off x="550401" y="1463479"/>
        <a:ext cx="4074815" cy="418106"/>
      </dsp:txXfrm>
    </dsp:sp>
    <dsp:sp modelId="{17A17A4F-3D6F-1D48-951E-9F6920C12ACF}">
      <dsp:nvSpPr>
        <dsp:cNvPr id="0" name=""/>
        <dsp:cNvSpPr/>
      </dsp:nvSpPr>
      <dsp:spPr>
        <a:xfrm>
          <a:off x="289085" y="1411216"/>
          <a:ext cx="522632" cy="52263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C6B76AB-E2EB-3749-8120-D3467B35CC4F}">
      <dsp:nvSpPr>
        <dsp:cNvPr id="0" name=""/>
        <dsp:cNvSpPr/>
      </dsp:nvSpPr>
      <dsp:spPr>
        <a:xfrm>
          <a:off x="310692" y="2090747"/>
          <a:ext cx="4314525" cy="418106"/>
        </a:xfrm>
        <a:prstGeom prst="rect">
          <a:avLst/>
        </a:prstGeom>
        <a:gradFill rotWithShape="0">
          <a:gsLst>
            <a:gs pos="0">
              <a:srgbClr val="2E75B6"/>
            </a:gs>
            <a:gs pos="50000">
              <a:schemeClr val="accent1">
                <a:hueOff val="0"/>
                <a:satOff val="0"/>
                <a:lumOff val="0"/>
                <a:alphaOff val="0"/>
                <a:satMod val="110000"/>
                <a:lumMod val="100000"/>
                <a:shade val="100000"/>
              </a:schemeClr>
            </a:gs>
            <a:gs pos="100000">
              <a:srgbClr val="2E75B6"/>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1872" tIns="60960" rIns="60960" bIns="60960" numCol="1" spcCol="1270" anchor="ctr" anchorCtr="0">
          <a:noAutofit/>
        </a:bodyPr>
        <a:lstStyle/>
        <a:p>
          <a:pPr lvl="0" algn="l" defTabSz="1066800">
            <a:lnSpc>
              <a:spcPct val="90000"/>
            </a:lnSpc>
            <a:spcBef>
              <a:spcPct val="0"/>
            </a:spcBef>
            <a:spcAft>
              <a:spcPct val="35000"/>
            </a:spcAft>
          </a:pPr>
          <a:r>
            <a:rPr lang="en-US" sz="2400" kern="1200" smtClean="0">
              <a:latin typeface="Calibri" charset="0"/>
              <a:ea typeface="Calibri" charset="0"/>
              <a:cs typeface="Calibri" charset="0"/>
            </a:rPr>
            <a:t>Generality</a:t>
          </a:r>
          <a:endParaRPr lang="en-US" sz="2400" kern="1200" dirty="0">
            <a:latin typeface="Calibri" charset="0"/>
            <a:ea typeface="Calibri" charset="0"/>
            <a:cs typeface="Calibri" charset="0"/>
          </a:endParaRPr>
        </a:p>
      </dsp:txBody>
      <dsp:txXfrm>
        <a:off x="310692" y="2090747"/>
        <a:ext cx="4314525" cy="418106"/>
      </dsp:txXfrm>
    </dsp:sp>
    <dsp:sp modelId="{3E2CCB78-ECC7-B442-B871-996FDE26AD91}">
      <dsp:nvSpPr>
        <dsp:cNvPr id="0" name=""/>
        <dsp:cNvSpPr/>
      </dsp:nvSpPr>
      <dsp:spPr>
        <a:xfrm>
          <a:off x="49375" y="2038484"/>
          <a:ext cx="522632" cy="52263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30E0C-3662-BC45-A70B-315F4F67C192}">
      <dsp:nvSpPr>
        <dsp:cNvPr id="0" name=""/>
        <dsp:cNvSpPr/>
      </dsp:nvSpPr>
      <dsp:spPr>
        <a:xfrm>
          <a:off x="-3071267" y="-472861"/>
          <a:ext cx="3663520" cy="3663520"/>
        </a:xfrm>
        <a:prstGeom prst="blockArc">
          <a:avLst>
            <a:gd name="adj1" fmla="val 18900000"/>
            <a:gd name="adj2" fmla="val 2700000"/>
            <a:gd name="adj3" fmla="val 590"/>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5255ADC-FABE-4D47-86EB-8FEDB13E3808}">
      <dsp:nvSpPr>
        <dsp:cNvPr id="0" name=""/>
        <dsp:cNvSpPr/>
      </dsp:nvSpPr>
      <dsp:spPr>
        <a:xfrm>
          <a:off x="310692" y="208944"/>
          <a:ext cx="4314525" cy="418106"/>
        </a:xfrm>
        <a:prstGeom prst="rect">
          <a:avLst/>
        </a:prstGeom>
        <a:gradFill rotWithShape="0">
          <a:gsLst>
            <a:gs pos="0">
              <a:srgbClr val="2E75B6"/>
            </a:gs>
            <a:gs pos="50000">
              <a:schemeClr val="accent1">
                <a:hueOff val="0"/>
                <a:satOff val="0"/>
                <a:lumOff val="0"/>
                <a:alphaOff val="0"/>
                <a:satMod val="110000"/>
                <a:lumMod val="100000"/>
                <a:shade val="100000"/>
              </a:schemeClr>
            </a:gs>
            <a:gs pos="100000">
              <a:srgbClr val="2E75B6"/>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1872"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Calibri" charset="0"/>
              <a:ea typeface="Calibri" charset="0"/>
              <a:cs typeface="Calibri" charset="0"/>
            </a:rPr>
            <a:t>Safety</a:t>
          </a:r>
          <a:endParaRPr lang="en-US" sz="2400" kern="1200" dirty="0">
            <a:latin typeface="Calibri" charset="0"/>
            <a:ea typeface="Calibri" charset="0"/>
            <a:cs typeface="Calibri" charset="0"/>
          </a:endParaRPr>
        </a:p>
      </dsp:txBody>
      <dsp:txXfrm>
        <a:off x="310692" y="208944"/>
        <a:ext cx="4314525" cy="418106"/>
      </dsp:txXfrm>
    </dsp:sp>
    <dsp:sp modelId="{F48CBBF4-F642-CB43-9CA6-4888EC8E69CB}">
      <dsp:nvSpPr>
        <dsp:cNvPr id="0" name=""/>
        <dsp:cNvSpPr/>
      </dsp:nvSpPr>
      <dsp:spPr>
        <a:xfrm>
          <a:off x="49375" y="156681"/>
          <a:ext cx="522632" cy="52263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1DE1A0C-9020-AA4C-BC47-9BB4E67B6CC7}">
      <dsp:nvSpPr>
        <dsp:cNvPr id="0" name=""/>
        <dsp:cNvSpPr/>
      </dsp:nvSpPr>
      <dsp:spPr>
        <a:xfrm>
          <a:off x="550401" y="836212"/>
          <a:ext cx="4074815" cy="418106"/>
        </a:xfrm>
        <a:prstGeom prst="rect">
          <a:avLst/>
        </a:prstGeom>
        <a:gradFill rotWithShape="0">
          <a:gsLst>
            <a:gs pos="0">
              <a:srgbClr val="2E75B6"/>
            </a:gs>
            <a:gs pos="50000">
              <a:schemeClr val="accent1">
                <a:hueOff val="0"/>
                <a:satOff val="0"/>
                <a:lumOff val="0"/>
                <a:alphaOff val="0"/>
                <a:satMod val="110000"/>
                <a:lumMod val="100000"/>
                <a:shade val="100000"/>
              </a:schemeClr>
            </a:gs>
            <a:gs pos="100000">
              <a:srgbClr val="2E75B6"/>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1872"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Calibri" charset="0"/>
              <a:ea typeface="Calibri" charset="0"/>
              <a:cs typeface="Calibri" charset="0"/>
            </a:rPr>
            <a:t>Scalability</a:t>
          </a:r>
          <a:endParaRPr lang="en-US" sz="2400" kern="1200" dirty="0">
            <a:latin typeface="Calibri" charset="0"/>
            <a:ea typeface="Calibri" charset="0"/>
            <a:cs typeface="Calibri" charset="0"/>
          </a:endParaRPr>
        </a:p>
      </dsp:txBody>
      <dsp:txXfrm>
        <a:off x="550401" y="836212"/>
        <a:ext cx="4074815" cy="418106"/>
      </dsp:txXfrm>
    </dsp:sp>
    <dsp:sp modelId="{0EF73EE8-A497-3941-92CB-02ED1DB3E62E}">
      <dsp:nvSpPr>
        <dsp:cNvPr id="0" name=""/>
        <dsp:cNvSpPr/>
      </dsp:nvSpPr>
      <dsp:spPr>
        <a:xfrm>
          <a:off x="289085" y="783948"/>
          <a:ext cx="522632" cy="52263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72D198E-D3EC-3D41-95FE-DB916940761F}">
      <dsp:nvSpPr>
        <dsp:cNvPr id="0" name=""/>
        <dsp:cNvSpPr/>
      </dsp:nvSpPr>
      <dsp:spPr>
        <a:xfrm>
          <a:off x="550401" y="1463479"/>
          <a:ext cx="4074815" cy="418106"/>
        </a:xfrm>
        <a:prstGeom prst="rect">
          <a:avLst/>
        </a:prstGeom>
        <a:gradFill rotWithShape="0">
          <a:gsLst>
            <a:gs pos="0">
              <a:srgbClr val="2E75B6"/>
            </a:gs>
            <a:gs pos="50000">
              <a:schemeClr val="accent1">
                <a:hueOff val="0"/>
                <a:satOff val="0"/>
                <a:lumOff val="0"/>
                <a:alphaOff val="0"/>
                <a:satMod val="110000"/>
                <a:lumMod val="100000"/>
                <a:shade val="100000"/>
              </a:schemeClr>
            </a:gs>
            <a:gs pos="100000">
              <a:srgbClr val="2E75B6"/>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1872"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Calibri" charset="0"/>
              <a:ea typeface="Calibri" charset="0"/>
              <a:cs typeface="Calibri" charset="0"/>
            </a:rPr>
            <a:t>Modularity and reusability</a:t>
          </a:r>
          <a:endParaRPr lang="en-US" sz="2400" kern="1200" dirty="0">
            <a:latin typeface="Calibri" charset="0"/>
            <a:ea typeface="Calibri" charset="0"/>
            <a:cs typeface="Calibri" charset="0"/>
          </a:endParaRPr>
        </a:p>
      </dsp:txBody>
      <dsp:txXfrm>
        <a:off x="550401" y="1463479"/>
        <a:ext cx="4074815" cy="418106"/>
      </dsp:txXfrm>
    </dsp:sp>
    <dsp:sp modelId="{17A17A4F-3D6F-1D48-951E-9F6920C12ACF}">
      <dsp:nvSpPr>
        <dsp:cNvPr id="0" name=""/>
        <dsp:cNvSpPr/>
      </dsp:nvSpPr>
      <dsp:spPr>
        <a:xfrm>
          <a:off x="289085" y="1411216"/>
          <a:ext cx="522632" cy="52263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C6B76AB-E2EB-3749-8120-D3467B35CC4F}">
      <dsp:nvSpPr>
        <dsp:cNvPr id="0" name=""/>
        <dsp:cNvSpPr/>
      </dsp:nvSpPr>
      <dsp:spPr>
        <a:xfrm>
          <a:off x="310692" y="2090747"/>
          <a:ext cx="4314525" cy="418106"/>
        </a:xfrm>
        <a:prstGeom prst="rect">
          <a:avLst/>
        </a:prstGeom>
        <a:gradFill rotWithShape="0">
          <a:gsLst>
            <a:gs pos="0">
              <a:srgbClr val="2E75B6"/>
            </a:gs>
            <a:gs pos="50000">
              <a:schemeClr val="accent1">
                <a:hueOff val="0"/>
                <a:satOff val="0"/>
                <a:lumOff val="0"/>
                <a:alphaOff val="0"/>
                <a:satMod val="110000"/>
                <a:lumMod val="100000"/>
                <a:shade val="100000"/>
              </a:schemeClr>
            </a:gs>
            <a:gs pos="100000">
              <a:srgbClr val="2E75B6"/>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1872" tIns="60960" rIns="60960" bIns="60960" numCol="1" spcCol="1270" anchor="ctr" anchorCtr="0">
          <a:noAutofit/>
        </a:bodyPr>
        <a:lstStyle/>
        <a:p>
          <a:pPr lvl="0" algn="l" defTabSz="1066800">
            <a:lnSpc>
              <a:spcPct val="90000"/>
            </a:lnSpc>
            <a:spcBef>
              <a:spcPct val="0"/>
            </a:spcBef>
            <a:spcAft>
              <a:spcPct val="35000"/>
            </a:spcAft>
          </a:pPr>
          <a:r>
            <a:rPr lang="en-US" sz="2400" kern="1200" smtClean="0">
              <a:latin typeface="Calibri" charset="0"/>
              <a:ea typeface="Calibri" charset="0"/>
              <a:cs typeface="Calibri" charset="0"/>
            </a:rPr>
            <a:t>Generality</a:t>
          </a:r>
          <a:endParaRPr lang="en-US" sz="2400" kern="1200" dirty="0">
            <a:latin typeface="Calibri" charset="0"/>
            <a:ea typeface="Calibri" charset="0"/>
            <a:cs typeface="Calibri" charset="0"/>
          </a:endParaRPr>
        </a:p>
      </dsp:txBody>
      <dsp:txXfrm>
        <a:off x="310692" y="2090747"/>
        <a:ext cx="4314525" cy="418106"/>
      </dsp:txXfrm>
    </dsp:sp>
    <dsp:sp modelId="{3E2CCB78-ECC7-B442-B871-996FDE26AD91}">
      <dsp:nvSpPr>
        <dsp:cNvPr id="0" name=""/>
        <dsp:cNvSpPr/>
      </dsp:nvSpPr>
      <dsp:spPr>
        <a:xfrm>
          <a:off x="49375" y="2038484"/>
          <a:ext cx="522632" cy="52263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2ECD0-6534-E845-B2F6-A5FC472465F6}" type="datetimeFigureOut">
              <a:rPr lang="en-US" smtClean="0"/>
              <a:t>9/4/15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14518-EFF0-6E49-A03F-E22804BBACFA}" type="slidenum">
              <a:rPr lang="en-US" smtClean="0"/>
              <a:t>‹#›</a:t>
            </a:fld>
            <a:endParaRPr lang="en-US"/>
          </a:p>
        </p:txBody>
      </p:sp>
    </p:spTree>
    <p:extLst>
      <p:ext uri="{BB962C8B-B14F-4D97-AF65-F5344CB8AC3E}">
        <p14:creationId xmlns:p14="http://schemas.microsoft.com/office/powerpoint/2010/main" val="187976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FLEXJAVA</a:t>
            </a:r>
          </a:p>
          <a:p>
            <a:r>
              <a:rPr lang="en-US" baseline="0" dirty="0" smtClean="0"/>
              <a:t>ACT LAB -&gt; APPROXIMATE COMPUTING</a:t>
            </a:r>
          </a:p>
          <a:p>
            <a:r>
              <a:rPr lang="en-US" baseline="0" dirty="0" smtClean="0"/>
              <a:t>INTRODUCE APPROXIMATE COMPUTING</a:t>
            </a:r>
          </a:p>
          <a:p>
            <a:endParaRPr lang="en-US" baseline="0" dirty="0" smtClean="0"/>
          </a:p>
          <a:p>
            <a:r>
              <a:rPr lang="en-US" baseline="0" dirty="0" smtClean="0"/>
              <a:t>Hello everyone, this is Jongse Park, a third-year PhD student from </a:t>
            </a:r>
            <a:r>
              <a:rPr lang="en-US" baseline="0" dirty="0" err="1" smtClean="0"/>
              <a:t>Gerogia</a:t>
            </a:r>
            <a:r>
              <a:rPr lang="en-US" baseline="0" dirty="0" smtClean="0"/>
              <a:t> Tech. </a:t>
            </a:r>
          </a:p>
          <a:p>
            <a:endParaRPr lang="en-US" baseline="0" dirty="0" smtClean="0"/>
          </a:p>
          <a:p>
            <a:r>
              <a:rPr lang="en-US" baseline="0" dirty="0" smtClean="0"/>
              <a:t>Today, I would like to introduce our work, </a:t>
            </a:r>
            <a:r>
              <a:rPr lang="en-US" baseline="0" dirty="0" err="1" smtClean="0"/>
              <a:t>FlexJava</a:t>
            </a:r>
            <a:r>
              <a:rPr lang="en-US" baseline="0" dirty="0" smtClean="0"/>
              <a:t>, a programming language for approximate computing.</a:t>
            </a:r>
          </a:p>
          <a:p>
            <a:r>
              <a:rPr lang="en-US" baseline="0" dirty="0" smtClean="0"/>
              <a:t>I am working in ACT lab, alternative computing technologies lab and our main interest is on computer architecture and systems, especially one of the new computing paradigms, so-called “approximate computing”. </a:t>
            </a:r>
          </a:p>
          <a:p>
            <a:endParaRPr lang="en-US" baseline="0" dirty="0" smtClean="0"/>
          </a:p>
          <a:p>
            <a:r>
              <a:rPr lang="en-US" baseline="0" dirty="0" smtClean="0"/>
              <a:t>So before I jump into a language design of </a:t>
            </a:r>
            <a:r>
              <a:rPr lang="en-US" baseline="0" dirty="0" err="1" smtClean="0"/>
              <a:t>FlexJava</a:t>
            </a:r>
            <a:r>
              <a:rPr lang="en-US" baseline="0" dirty="0" smtClean="0"/>
              <a:t>, I would like to briefly introduce what approximate computing is and why we need this programming language abstraction for approximate computing. </a:t>
            </a:r>
          </a:p>
        </p:txBody>
      </p:sp>
      <p:sp>
        <p:nvSpPr>
          <p:cNvPr id="4" name="Slide Number Placeholder 3"/>
          <p:cNvSpPr>
            <a:spLocks noGrp="1"/>
          </p:cNvSpPr>
          <p:nvPr>
            <p:ph type="sldNum" sz="quarter" idx="10"/>
          </p:nvPr>
        </p:nvSpPr>
        <p:spPr/>
        <p:txBody>
          <a:bodyPr/>
          <a:lstStyle/>
          <a:p>
            <a:fld id="{83E14518-EFF0-6E49-A03F-E22804BBACFA}" type="slidenum">
              <a:rPr lang="en-US" smtClean="0"/>
              <a:t>1</a:t>
            </a:fld>
            <a:endParaRPr lang="en-US"/>
          </a:p>
        </p:txBody>
      </p:sp>
    </p:spTree>
    <p:extLst>
      <p:ext uri="{BB962C8B-B14F-4D97-AF65-F5344CB8AC3E}">
        <p14:creationId xmlns:p14="http://schemas.microsoft.com/office/powerpoint/2010/main" val="782431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baseline="0" dirty="0" smtClean="0"/>
              <a:t>WHAT WE WANT TO DO IS</a:t>
            </a:r>
          </a:p>
          <a:p>
            <a:r>
              <a:rPr lang="en-US" baseline="0" dirty="0" smtClean="0"/>
              <a:t>HIGH COST ON … TO GUARANTEE</a:t>
            </a:r>
          </a:p>
          <a:p>
            <a:r>
              <a:rPr lang="en-US" baseline="0" dirty="0" smtClean="0"/>
              <a:t>EXISTS EVERY LAYER FROM… TO…</a:t>
            </a:r>
          </a:p>
          <a:p>
            <a:endParaRPr lang="en-US" baseline="0" dirty="0" smtClean="0"/>
          </a:p>
          <a:p>
            <a:r>
              <a:rPr lang="en-US" baseline="0" dirty="0" smtClean="0"/>
              <a:t>What we want to do in approximate computing is to avoid overkill design. </a:t>
            </a:r>
          </a:p>
          <a:p>
            <a:endParaRPr lang="en-US" baseline="0" dirty="0" smtClean="0"/>
          </a:p>
          <a:p>
            <a:r>
              <a:rPr lang="en-US" baseline="0" dirty="0" smtClean="0"/>
              <a:t>All the computing platforms have high cost on resource efficiency and performance to guarantee the precision and reliability. </a:t>
            </a:r>
          </a:p>
          <a:p>
            <a:r>
              <a:rPr lang="en-US" baseline="0" dirty="0" smtClean="0"/>
              <a:t>This cost exists in every layer in computing stack from software to physical devices. </a:t>
            </a:r>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10</a:t>
            </a:fld>
            <a:endParaRPr lang="ko-KR" altLang="en-US"/>
          </a:p>
        </p:txBody>
      </p:sp>
    </p:spTree>
    <p:extLst>
      <p:ext uri="{BB962C8B-B14F-4D97-AF65-F5344CB8AC3E}">
        <p14:creationId xmlns:p14="http://schemas.microsoft.com/office/powerpoint/2010/main" val="47827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altLang="ko-KR" baseline="0" dirty="0" smtClean="0"/>
              <a:t>WE NEED … BUT THIS IMPOSES…</a:t>
            </a:r>
          </a:p>
          <a:p>
            <a:r>
              <a:rPr lang="en-US" altLang="ko-KR" baseline="0" dirty="0" smtClean="0"/>
              <a:t>PROG LAN ABSTR THAT ABSTR AWAY … BUT STILL ENABLE</a:t>
            </a:r>
            <a:endParaRPr lang="ko-KR" altLang="en-US" baseline="0" dirty="0" smtClean="0"/>
          </a:p>
          <a:p>
            <a:endParaRPr lang="en-US" altLang="ko-KR" baseline="0" dirty="0" smtClean="0"/>
          </a:p>
          <a:p>
            <a:r>
              <a:rPr lang="en-US" altLang="ko-KR" baseline="0" dirty="0" smtClean="0"/>
              <a:t>Therefore what approximate computing does is to have a cross-stack approach. </a:t>
            </a:r>
          </a:p>
          <a:p>
            <a:r>
              <a:rPr lang="en-US" altLang="ko-KR" baseline="0" dirty="0" smtClean="0"/>
              <a:t>It means that each approximate computing technique should have a vertical solution throughout all computing layers. </a:t>
            </a:r>
          </a:p>
          <a:p>
            <a:r>
              <a:rPr lang="en-US" altLang="ko-KR" baseline="0" dirty="0" smtClean="0"/>
              <a:t>But approximate programming language hide all the layers below compiler and gives a programming language abstraction for programmers to easily use the approximation techniques under the abstraction. </a:t>
            </a:r>
          </a:p>
        </p:txBody>
      </p:sp>
      <p:sp>
        <p:nvSpPr>
          <p:cNvPr id="4" name="Slide Number Placeholder 3"/>
          <p:cNvSpPr>
            <a:spLocks noGrp="1"/>
          </p:cNvSpPr>
          <p:nvPr>
            <p:ph type="sldNum" sz="quarter" idx="10"/>
          </p:nvPr>
        </p:nvSpPr>
        <p:spPr/>
        <p:txBody>
          <a:bodyPr/>
          <a:lstStyle/>
          <a:p>
            <a:fld id="{091C26AB-D1D9-4A46-85A7-8A39E465ACDE}" type="slidenum">
              <a:rPr lang="en-US" smtClean="0"/>
              <a:t>11</a:t>
            </a:fld>
            <a:endParaRPr lang="en-US"/>
          </a:p>
        </p:txBody>
      </p:sp>
    </p:spTree>
    <p:extLst>
      <p:ext uri="{BB962C8B-B14F-4D97-AF65-F5344CB8AC3E}">
        <p14:creationId xmlns:p14="http://schemas.microsoft.com/office/powerpoint/2010/main" val="1777780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endParaRPr lang="en-US" altLang="ko-KR" baseline="0" dirty="0" smtClean="0"/>
          </a:p>
          <a:p>
            <a:endParaRPr lang="en-US" altLang="ko-KR" baseline="0" dirty="0" smtClean="0"/>
          </a:p>
          <a:p>
            <a:r>
              <a:rPr lang="en-US" altLang="ko-KR" baseline="0" dirty="0" smtClean="0"/>
              <a:t>THREE</a:t>
            </a:r>
          </a:p>
          <a:p>
            <a:r>
              <a:rPr lang="en-US" altLang="ko-KR" baseline="0" dirty="0" smtClean="0"/>
              <a:t>FIRST TWO, PROGR SHOULD KNOW B/C…</a:t>
            </a:r>
          </a:p>
          <a:p>
            <a:r>
              <a:rPr lang="en-US" altLang="ko-KR" baseline="0" dirty="0" smtClean="0"/>
              <a:t>LAST ONE, A/C TECHNIQUE PROVIDES</a:t>
            </a:r>
          </a:p>
          <a:p>
            <a:r>
              <a:rPr lang="en-US" altLang="ko-KR" baseline="0" dirty="0" smtClean="0"/>
              <a:t>FJ ALLOWS EXPRESS FIRST TWO</a:t>
            </a:r>
            <a:endParaRPr lang="ko-KR" altLang="en-US" baseline="0" dirty="0" smtClean="0"/>
          </a:p>
          <a:p>
            <a:endParaRPr lang="ko-KR" altLang="en-US" baseline="0" dirty="0" smtClean="0"/>
          </a:p>
          <a:p>
            <a:r>
              <a:rPr lang="en-US" baseline="0" dirty="0" smtClean="0"/>
              <a:t>Then what do we need to know for using approximate computing? </a:t>
            </a:r>
          </a:p>
          <a:p>
            <a:r>
              <a:rPr lang="en-US" baseline="0" dirty="0" smtClean="0"/>
              <a:t>The three questions should be answered for it. </a:t>
            </a:r>
          </a:p>
          <a:p>
            <a:r>
              <a:rPr lang="en-US" baseline="0" dirty="0" smtClean="0"/>
              <a:t>What are you going to approximate, how much are you going to approximate, and how you are going to approximate. </a:t>
            </a:r>
          </a:p>
          <a:p>
            <a:r>
              <a:rPr lang="en-US" baseline="0" dirty="0" smtClean="0"/>
              <a:t>Among these three, the first two of them are something that programmers should know because they are the only ones who know the semantics of the program. </a:t>
            </a:r>
          </a:p>
          <a:p>
            <a:r>
              <a:rPr lang="en-US" baseline="0" dirty="0" smtClean="0"/>
              <a:t>But the third one, how to approximate, is something that the designer of approximation technique should provide. </a:t>
            </a:r>
          </a:p>
          <a:p>
            <a:r>
              <a:rPr lang="en-US" baseline="0" dirty="0" err="1" smtClean="0"/>
              <a:t>FlexJava</a:t>
            </a:r>
            <a:r>
              <a:rPr lang="en-US" baseline="0" dirty="0" smtClean="0"/>
              <a:t> allows programmers to express the first two. </a:t>
            </a:r>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12</a:t>
            </a:fld>
            <a:endParaRPr lang="ko-KR" altLang="en-US"/>
          </a:p>
        </p:txBody>
      </p:sp>
    </p:spTree>
    <p:extLst>
      <p:ext uri="{BB962C8B-B14F-4D97-AF65-F5344CB8AC3E}">
        <p14:creationId xmlns:p14="http://schemas.microsoft.com/office/powerpoint/2010/main" val="742886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baseline="0" dirty="0" smtClean="0"/>
              <a:t>SAFETY</a:t>
            </a:r>
          </a:p>
          <a:p>
            <a:r>
              <a:rPr lang="en-US" baseline="0" dirty="0" smtClean="0"/>
              <a:t>EDGE DETECTION</a:t>
            </a:r>
          </a:p>
          <a:p>
            <a:r>
              <a:rPr lang="en-US" baseline="0" dirty="0" smtClean="0"/>
              <a:t>TOP TWO </a:t>
            </a:r>
          </a:p>
          <a:p>
            <a:r>
              <a:rPr lang="en-US" baseline="0" dirty="0" smtClean="0"/>
              <a:t>ONE PRECISE ONE APPROXIMATE</a:t>
            </a:r>
          </a:p>
          <a:p>
            <a:r>
              <a:rPr lang="en-US" baseline="0" dirty="0" smtClean="0"/>
              <a:t>BOTTOM TWO</a:t>
            </a:r>
          </a:p>
          <a:p>
            <a:r>
              <a:rPr lang="en-US" baseline="0" dirty="0" smtClean="0"/>
              <a:t>HEADER UNSAFE MEMORY LOC</a:t>
            </a:r>
          </a:p>
          <a:p>
            <a:r>
              <a:rPr lang="en-US" baseline="0" dirty="0" smtClean="0"/>
              <a:t>NOTION OF SAFETY</a:t>
            </a:r>
          </a:p>
          <a:p>
            <a:endParaRPr lang="en-US" baseline="0" dirty="0" smtClean="0"/>
          </a:p>
          <a:p>
            <a:r>
              <a:rPr lang="en-US" baseline="0" dirty="0" smtClean="0"/>
              <a:t>Let’s talk about the notion of safety in approximate computing. </a:t>
            </a:r>
          </a:p>
          <a:p>
            <a:r>
              <a:rPr lang="en-US" baseline="0" dirty="0" smtClean="0"/>
              <a:t>One of the top two images is computed by a normal processor and the other one is approximately computed by an approximation technique. </a:t>
            </a:r>
          </a:p>
          <a:p>
            <a:r>
              <a:rPr lang="en-US" baseline="0" dirty="0" smtClean="0"/>
              <a:t>Approximation only happened when the program was computing the pixel values. </a:t>
            </a:r>
            <a:endParaRPr lang="ko-KR" altLang="en-US" baseline="0" dirty="0" smtClean="0"/>
          </a:p>
          <a:p>
            <a:r>
              <a:rPr lang="en-US" baseline="0" dirty="0" smtClean="0"/>
              <a:t>But the two images at the bottom are the images that we would have if the approximation is applied in a wrong way and touched the images’ header and  a wrong memory location. </a:t>
            </a:r>
          </a:p>
          <a:p>
            <a:r>
              <a:rPr lang="en-US" baseline="0" dirty="0" smtClean="0"/>
              <a:t>Thus, the approximate programming language should have a full control over what to approximate and provides the safety. </a:t>
            </a:r>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13</a:t>
            </a:fld>
            <a:endParaRPr lang="ko-KR" altLang="en-US"/>
          </a:p>
        </p:txBody>
      </p:sp>
    </p:spTree>
    <p:extLst>
      <p:ext uri="{BB962C8B-B14F-4D97-AF65-F5344CB8AC3E}">
        <p14:creationId xmlns:p14="http://schemas.microsoft.com/office/powerpoint/2010/main" val="498495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dirty="0" smtClean="0"/>
              <a:t>KNITTED</a:t>
            </a:r>
            <a:r>
              <a:rPr lang="en-US" baseline="0" dirty="0" smtClean="0"/>
              <a:t> FABRIC</a:t>
            </a:r>
          </a:p>
          <a:p>
            <a:r>
              <a:rPr lang="en-US" baseline="0" dirty="0" smtClean="0"/>
              <a:t>INTERMIX</a:t>
            </a:r>
            <a:endParaRPr lang="en-US" dirty="0" smtClean="0"/>
          </a:p>
          <a:p>
            <a:endParaRPr lang="en-US" dirty="0" smtClean="0"/>
          </a:p>
          <a:p>
            <a:r>
              <a:rPr lang="en-US" dirty="0" smtClean="0"/>
              <a:t>We</a:t>
            </a:r>
            <a:r>
              <a:rPr lang="en-US" baseline="0" dirty="0" smtClean="0"/>
              <a:t> can think an approximate program looks like this knitted fabric. </a:t>
            </a:r>
          </a:p>
          <a:p>
            <a:r>
              <a:rPr lang="en-US" baseline="0" dirty="0" smtClean="0"/>
              <a:t>The region we guarantee the precise computation and another region that we can apply approximation are intermixed.</a:t>
            </a:r>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14</a:t>
            </a:fld>
            <a:endParaRPr lang="ko-KR" altLang="en-US"/>
          </a:p>
        </p:txBody>
      </p:sp>
    </p:spTree>
    <p:extLst>
      <p:ext uri="{BB962C8B-B14F-4D97-AF65-F5344CB8AC3E}">
        <p14:creationId xmlns:p14="http://schemas.microsoft.com/office/powerpoint/2010/main" val="46044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dirty="0" smtClean="0"/>
              <a:t>SEPARATION</a:t>
            </a:r>
          </a:p>
          <a:p>
            <a:endParaRPr lang="en-US" dirty="0" smtClean="0"/>
          </a:p>
          <a:p>
            <a:r>
              <a:rPr lang="en-US" dirty="0" smtClean="0"/>
              <a:t>So</a:t>
            </a:r>
            <a:r>
              <a:rPr lang="en-US" baseline="0" dirty="0" smtClean="0"/>
              <a:t> safe and unsafe region of programs in terms of approximation should be separated and the approximate programming language should support the separation.</a:t>
            </a:r>
            <a:endParaRPr lang="en-US" dirty="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15</a:t>
            </a:fld>
            <a:endParaRPr lang="ko-KR" altLang="en-US"/>
          </a:p>
        </p:txBody>
      </p:sp>
    </p:spTree>
    <p:extLst>
      <p:ext uri="{BB962C8B-B14F-4D97-AF65-F5344CB8AC3E}">
        <p14:creationId xmlns:p14="http://schemas.microsoft.com/office/powerpoint/2010/main" val="398688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baseline="0" dirty="0" smtClean="0"/>
              <a:t>GOAL</a:t>
            </a:r>
          </a:p>
          <a:p>
            <a:r>
              <a:rPr lang="en-US" baseline="0" dirty="0" smtClean="0"/>
              <a:t>SAFE</a:t>
            </a:r>
          </a:p>
          <a:p>
            <a:r>
              <a:rPr lang="en-US" baseline="0" dirty="0" smtClean="0"/>
              <a:t>SCALABLE </a:t>
            </a:r>
          </a:p>
          <a:p>
            <a:endParaRPr lang="en-US" altLang="ko-KR" baseline="0" dirty="0" smtClean="0"/>
          </a:p>
          <a:p>
            <a:r>
              <a:rPr lang="en-US" altLang="ko-KR" baseline="0" dirty="0" smtClean="0"/>
              <a:t>(1)(2) are the main goal and (3)(4</a:t>
            </a:r>
            <a:r>
              <a:rPr lang="en-US" altLang="ko-KR" baseline="0" smtClean="0"/>
              <a:t>) are additional features</a:t>
            </a:r>
          </a:p>
          <a:p>
            <a:endParaRPr lang="ko-KR" altLang="en-US" baseline="0" dirty="0" smtClean="0"/>
          </a:p>
          <a:p>
            <a:r>
              <a:rPr lang="en-US" baseline="0" dirty="0" smtClean="0"/>
              <a:t>Programmers’ effort is minimized and as a result, the language can be scaled to large programs</a:t>
            </a:r>
            <a:endParaRPr lang="en-US" baseline="0" dirty="0" smtClean="0"/>
          </a:p>
          <a:p>
            <a:r>
              <a:rPr lang="en-US" baseline="0" dirty="0" smtClean="0"/>
              <a:t>Our goal is to design an automated and high-level programming language for approximate computing. </a:t>
            </a:r>
          </a:p>
          <a:p>
            <a:r>
              <a:rPr lang="en-US" baseline="0" dirty="0" smtClean="0"/>
              <a:t>There are mainly four criteria to realize this goal.</a:t>
            </a:r>
          </a:p>
          <a:p>
            <a:r>
              <a:rPr lang="en-US" baseline="0" dirty="0" smtClean="0"/>
              <a:t>The first one is definitely the safety. </a:t>
            </a:r>
          </a:p>
          <a:p>
            <a:r>
              <a:rPr lang="en-US" baseline="0" dirty="0" smtClean="0"/>
              <a:t>We also need to support modular and reusable programming so that the approximate programming language can easily coordinate with modern programming languages. </a:t>
            </a:r>
          </a:p>
          <a:p>
            <a:r>
              <a:rPr lang="en-US" baseline="0" dirty="0" smtClean="0"/>
              <a:t>And the languages should have generality for arbitrary approximate computing technologies and finally the approximate programming should be scalable. </a:t>
            </a:r>
          </a:p>
          <a:p>
            <a:endParaRPr lang="en-US" baseline="0"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16</a:t>
            </a:fld>
            <a:endParaRPr lang="ko-KR" altLang="en-US"/>
          </a:p>
        </p:txBody>
      </p:sp>
    </p:spTree>
    <p:extLst>
      <p:ext uri="{BB962C8B-B14F-4D97-AF65-F5344CB8AC3E}">
        <p14:creationId xmlns:p14="http://schemas.microsoft.com/office/powerpoint/2010/main" val="410807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dirty="0" smtClean="0"/>
              <a:t>INTRO</a:t>
            </a:r>
            <a:endParaRPr lang="en-US" baseline="0" dirty="0" smtClean="0"/>
          </a:p>
          <a:p>
            <a:r>
              <a:rPr lang="en-US" baseline="0" dirty="0" smtClean="0"/>
              <a:t>FOUR CHARACTERISTICS</a:t>
            </a:r>
            <a:endParaRPr lang="en-US" dirty="0" smtClean="0"/>
          </a:p>
          <a:p>
            <a:endParaRPr lang="en-US" dirty="0" smtClean="0"/>
          </a:p>
          <a:p>
            <a:r>
              <a:rPr lang="en-US" dirty="0" smtClean="0"/>
              <a:t>REDUCING ANNOTATION EFFORT WHILE ENSURING</a:t>
            </a:r>
            <a:r>
              <a:rPr lang="en-US" baseline="0" dirty="0" smtClean="0"/>
              <a:t> SAFETY</a:t>
            </a:r>
            <a:endParaRPr lang="en-US" dirty="0" smtClean="0"/>
          </a:p>
          <a:p>
            <a:endParaRPr lang="en-US" dirty="0" smtClean="0"/>
          </a:p>
          <a:p>
            <a:r>
              <a:rPr lang="en-US" dirty="0" smtClean="0"/>
              <a:t>We introduce </a:t>
            </a:r>
            <a:r>
              <a:rPr lang="en-US" dirty="0" err="1" smtClean="0"/>
              <a:t>FlexJava</a:t>
            </a:r>
            <a:r>
              <a:rPr lang="en-US" baseline="0" dirty="0" smtClean="0"/>
              <a:t>, a lightweight set of language extensions that effectively reduce programmers’ annotation effort. </a:t>
            </a:r>
          </a:p>
          <a:p>
            <a:r>
              <a:rPr lang="en-US" baseline="0" dirty="0" smtClean="0"/>
              <a:t>For that, we propose a language-compiler co-design that provides the previously mentioned four characteristics. </a:t>
            </a:r>
          </a:p>
          <a:p>
            <a:r>
              <a:rPr lang="en-US" baseline="0" dirty="0" smtClean="0"/>
              <a:t>The main difference between </a:t>
            </a:r>
            <a:r>
              <a:rPr lang="en-US" baseline="0" dirty="0" err="1" smtClean="0"/>
              <a:t>FlexJava</a:t>
            </a:r>
            <a:r>
              <a:rPr lang="en-US" baseline="0" dirty="0" smtClean="0"/>
              <a:t> and previous research in approximate programming language is that we provide the three at the bottom while guaranteeing the safety. </a:t>
            </a:r>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17</a:t>
            </a:fld>
            <a:endParaRPr lang="ko-KR" altLang="en-US"/>
          </a:p>
        </p:txBody>
      </p:sp>
    </p:spTree>
    <p:extLst>
      <p:ext uri="{BB962C8B-B14F-4D97-AF65-F5344CB8AC3E}">
        <p14:creationId xmlns:p14="http://schemas.microsoft.com/office/powerpoint/2010/main" val="105063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FINE</a:t>
            </a:r>
          </a:p>
          <a:p>
            <a:r>
              <a:rPr lang="en-US" dirty="0" smtClean="0"/>
              <a:t>SKIP</a:t>
            </a:r>
            <a:r>
              <a:rPr lang="en-US" baseline="0" dirty="0" smtClean="0"/>
              <a:t> TIGHTEN</a:t>
            </a:r>
            <a:endParaRPr lang="en-US" dirty="0" smtClean="0"/>
          </a:p>
          <a:p>
            <a:r>
              <a:rPr lang="en-US" dirty="0" smtClean="0"/>
              <a:t>COARSE</a:t>
            </a:r>
          </a:p>
          <a:p>
            <a:r>
              <a:rPr lang="en-US" dirty="0" smtClean="0"/>
              <a:t>EXPRESSING QUAL</a:t>
            </a:r>
          </a:p>
          <a:p>
            <a:r>
              <a:rPr lang="en-US" dirty="0" smtClean="0"/>
              <a:t>SKIP EXPRESSING QUAL</a:t>
            </a:r>
          </a:p>
          <a:p>
            <a:endParaRPr lang="en-US" dirty="0" smtClean="0"/>
          </a:p>
          <a:p>
            <a:r>
              <a:rPr lang="en-US" dirty="0" smtClean="0"/>
              <a:t>FINE-GRAINED</a:t>
            </a:r>
            <a:r>
              <a:rPr lang="en-US" baseline="0" dirty="0" smtClean="0"/>
              <a:t> AND COARSE-GRAINED</a:t>
            </a:r>
            <a:endParaRPr lang="en-US" dirty="0" smtClean="0"/>
          </a:p>
          <a:p>
            <a:r>
              <a:rPr lang="en-US" dirty="0" smtClean="0"/>
              <a:t>Let me introduce</a:t>
            </a:r>
            <a:r>
              <a:rPr lang="en-US" baseline="0" dirty="0" smtClean="0"/>
              <a:t> </a:t>
            </a:r>
            <a:r>
              <a:rPr lang="en-US" baseline="0" dirty="0" err="1" smtClean="0"/>
              <a:t>FlexJava</a:t>
            </a:r>
            <a:r>
              <a:rPr lang="en-US" baseline="0" dirty="0" smtClean="0"/>
              <a:t> annotations. </a:t>
            </a:r>
          </a:p>
          <a:p>
            <a:r>
              <a:rPr lang="en-US" baseline="0" dirty="0" smtClean="0"/>
              <a:t>First three annotations, loosen, </a:t>
            </a:r>
            <a:r>
              <a:rPr lang="en-US" baseline="0" dirty="0" err="1" smtClean="0"/>
              <a:t>loosen_invasive</a:t>
            </a:r>
            <a:r>
              <a:rPr lang="en-US" baseline="0" dirty="0" smtClean="0"/>
              <a:t>, and tighten are used for approximation of individual data and operations, which we call fine-grained approximation </a:t>
            </a:r>
            <a:br>
              <a:rPr lang="en-US" baseline="0" dirty="0" smtClean="0"/>
            </a:br>
            <a:r>
              <a:rPr lang="en-US" baseline="0" dirty="0" smtClean="0"/>
              <a:t/>
            </a:r>
            <a:br>
              <a:rPr lang="en-US" baseline="0" dirty="0" smtClean="0"/>
            </a:br>
            <a:r>
              <a:rPr lang="en-US" baseline="0" dirty="0" smtClean="0"/>
              <a:t>while the next two annotations, </a:t>
            </a:r>
            <a:r>
              <a:rPr lang="en-US" baseline="0" dirty="0" err="1" smtClean="0"/>
              <a:t>begin_loose</a:t>
            </a:r>
            <a:r>
              <a:rPr lang="en-US" baseline="0" dirty="0" smtClean="0"/>
              <a:t> and </a:t>
            </a:r>
            <a:r>
              <a:rPr lang="en-US" baseline="0" dirty="0" err="1" smtClean="0"/>
              <a:t>end_loose</a:t>
            </a:r>
            <a:r>
              <a:rPr lang="en-US" baseline="0" dirty="0" smtClean="0"/>
              <a:t> annotations, are used for approximation of a code block, which we call coarse-grained approximation. </a:t>
            </a:r>
          </a:p>
          <a:p>
            <a:endParaRPr lang="en-US" baseline="0" dirty="0" smtClean="0"/>
          </a:p>
          <a:p>
            <a:r>
              <a:rPr lang="en-US" baseline="0" dirty="0" smtClean="0"/>
              <a:t>To provide </a:t>
            </a:r>
            <a:r>
              <a:rPr lang="en-US" baseline="0" dirty="0" err="1" smtClean="0"/>
              <a:t>expressibility</a:t>
            </a:r>
            <a:r>
              <a:rPr lang="en-US" baseline="0" dirty="0" smtClean="0"/>
              <a:t> of the quality, programmers can define a class that describes the quality requirement and pass its instance as the last argument of the loosen, </a:t>
            </a:r>
            <a:r>
              <a:rPr lang="en-US" baseline="0" dirty="0" err="1" smtClean="0"/>
              <a:t>loosen_invasive</a:t>
            </a:r>
            <a:r>
              <a:rPr lang="en-US" baseline="0" dirty="0" smtClean="0"/>
              <a:t>, and </a:t>
            </a:r>
            <a:r>
              <a:rPr lang="en-US" baseline="0" dirty="0" err="1" smtClean="0"/>
              <a:t>end_loose</a:t>
            </a:r>
            <a:r>
              <a:rPr lang="en-US" baseline="0" dirty="0" smtClean="0"/>
              <a:t> annotations. </a:t>
            </a:r>
          </a:p>
          <a:p>
            <a:endParaRPr lang="en-US" baseline="0" dirty="0" smtClean="0"/>
          </a:p>
          <a:p>
            <a:r>
              <a:rPr lang="en-US" baseline="0" dirty="0" smtClean="0"/>
              <a:t>In this talk, I’ll focus on loosen and </a:t>
            </a:r>
            <a:r>
              <a:rPr lang="en-US" baseline="0" dirty="0" err="1" smtClean="0"/>
              <a:t>loosen_invasive</a:t>
            </a:r>
            <a:r>
              <a:rPr lang="en-US" baseline="0" dirty="0" smtClean="0"/>
              <a:t> annotations for fine-grained approximation and the annotations for coarse-grained approximation. </a:t>
            </a:r>
          </a:p>
          <a:p>
            <a:endParaRPr lang="en-US" baseline="0" dirty="0" smtClean="0"/>
          </a:p>
          <a:p>
            <a:r>
              <a:rPr lang="en-US" baseline="0" dirty="0" smtClean="0"/>
              <a:t>The paper has a detailed description for the rest of the annotations. </a:t>
            </a:r>
          </a:p>
        </p:txBody>
      </p:sp>
      <p:sp>
        <p:nvSpPr>
          <p:cNvPr id="4" name="Slide Number Placeholder 3"/>
          <p:cNvSpPr>
            <a:spLocks noGrp="1"/>
          </p:cNvSpPr>
          <p:nvPr>
            <p:ph type="sldNum" sz="quarter" idx="10"/>
          </p:nvPr>
        </p:nvSpPr>
        <p:spPr/>
        <p:txBody>
          <a:bodyPr/>
          <a:lstStyle/>
          <a:p>
            <a:fld id="{83E14518-EFF0-6E49-A03F-E22804BBACFA}" type="slidenum">
              <a:rPr lang="en-US" smtClean="0"/>
              <a:t>18</a:t>
            </a:fld>
            <a:endParaRPr lang="en-US"/>
          </a:p>
        </p:txBody>
      </p:sp>
    </p:spTree>
    <p:extLst>
      <p:ext uri="{BB962C8B-B14F-4D97-AF65-F5344CB8AC3E}">
        <p14:creationId xmlns:p14="http://schemas.microsoft.com/office/powerpoint/2010/main" val="649417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LOOSEN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ko-KR" baseline="0" dirty="0" smtClean="0"/>
              <a:t>FUNCTION </a:t>
            </a:r>
          </a:p>
        </p:txBody>
      </p:sp>
      <p:sp>
        <p:nvSpPr>
          <p:cNvPr id="4" name="Slide Number Placeholder 3"/>
          <p:cNvSpPr>
            <a:spLocks noGrp="1"/>
          </p:cNvSpPr>
          <p:nvPr>
            <p:ph type="sldNum" sz="quarter" idx="10"/>
          </p:nvPr>
        </p:nvSpPr>
        <p:spPr/>
        <p:txBody>
          <a:bodyPr/>
          <a:lstStyle/>
          <a:p>
            <a:fld id="{091C26AB-D1D9-4A46-85A7-8A39E465ACDE}" type="slidenum">
              <a:rPr lang="en-US" smtClean="0"/>
              <a:t>19</a:t>
            </a:fld>
            <a:endParaRPr lang="en-US"/>
          </a:p>
        </p:txBody>
      </p:sp>
    </p:spTree>
    <p:extLst>
      <p:ext uri="{BB962C8B-B14F-4D97-AF65-F5344CB8AC3E}">
        <p14:creationId xmlns:p14="http://schemas.microsoft.com/office/powerpoint/2010/main" val="104068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D/C </a:t>
            </a:r>
          </a:p>
          <a:p>
            <a:r>
              <a:rPr lang="en-US" baseline="0" dirty="0" smtClean="0"/>
              <a:t>Mobile</a:t>
            </a:r>
          </a:p>
          <a:p>
            <a:r>
              <a:rPr lang="en-US" baseline="0" dirty="0" err="1" smtClean="0"/>
              <a:t>IoT</a:t>
            </a:r>
            <a:endParaRPr lang="en-US" baseline="0" dirty="0" smtClean="0"/>
          </a:p>
          <a:p>
            <a:r>
              <a:rPr lang="en-US" baseline="0" dirty="0" smtClean="0"/>
              <a:t>Claim that</a:t>
            </a:r>
          </a:p>
          <a:p>
            <a:endParaRPr lang="en-US" dirty="0" smtClean="0"/>
          </a:p>
          <a:p>
            <a:r>
              <a:rPr lang="en-US" dirty="0" smtClean="0"/>
              <a:t>Data</a:t>
            </a:r>
            <a:r>
              <a:rPr lang="en-US" baseline="0" dirty="0" smtClean="0"/>
              <a:t> center produces and processes a huge amount of data every second, which requires a lot of energy. </a:t>
            </a:r>
          </a:p>
          <a:p>
            <a:r>
              <a:rPr lang="en-US" baseline="0" dirty="0" smtClean="0"/>
              <a:t>When we go to mobile devices, the energy is more constraint and even for </a:t>
            </a:r>
            <a:r>
              <a:rPr lang="en-US" baseline="0" dirty="0" err="1" smtClean="0"/>
              <a:t>IoT</a:t>
            </a:r>
            <a:r>
              <a:rPr lang="en-US" baseline="0" dirty="0" smtClean="0"/>
              <a:t> devices, energy is even more important resource. </a:t>
            </a:r>
          </a:p>
          <a:p>
            <a:endParaRPr lang="en-US" baseline="0" dirty="0" smtClean="0"/>
          </a:p>
          <a:p>
            <a:r>
              <a:rPr lang="en-US" baseline="0" dirty="0" smtClean="0"/>
              <a:t>Therefore, I claim that energy is one of the most important aspects of computing these days. </a:t>
            </a:r>
          </a:p>
        </p:txBody>
      </p:sp>
      <p:sp>
        <p:nvSpPr>
          <p:cNvPr id="4" name="Slide Number Placeholder 3"/>
          <p:cNvSpPr>
            <a:spLocks noGrp="1"/>
          </p:cNvSpPr>
          <p:nvPr>
            <p:ph type="sldNum" sz="quarter" idx="10"/>
          </p:nvPr>
        </p:nvSpPr>
        <p:spPr/>
        <p:txBody>
          <a:bodyPr/>
          <a:lstStyle/>
          <a:p>
            <a:fld id="{83E14518-EFF0-6E49-A03F-E22804BBACFA}" type="slidenum">
              <a:rPr lang="en-US" smtClean="0"/>
              <a:t>2</a:t>
            </a:fld>
            <a:endParaRPr lang="en-US"/>
          </a:p>
        </p:txBody>
      </p:sp>
    </p:spTree>
    <p:extLst>
      <p:ext uri="{BB962C8B-B14F-4D97-AF65-F5344CB8AC3E}">
        <p14:creationId xmlns:p14="http://schemas.microsoft.com/office/powerpoint/2010/main" val="1812857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ko-KR" altLang="en-US" baseline="0" dirty="0" smtClean="0"/>
          </a:p>
        </p:txBody>
      </p:sp>
      <p:sp>
        <p:nvSpPr>
          <p:cNvPr id="4" name="Slide Number Placeholder 3"/>
          <p:cNvSpPr>
            <a:spLocks noGrp="1"/>
          </p:cNvSpPr>
          <p:nvPr>
            <p:ph type="sldNum" sz="quarter" idx="10"/>
          </p:nvPr>
        </p:nvSpPr>
        <p:spPr/>
        <p:txBody>
          <a:bodyPr/>
          <a:lstStyle/>
          <a:p>
            <a:fld id="{091C26AB-D1D9-4A46-85A7-8A39E465ACDE}" type="slidenum">
              <a:rPr lang="en-US" smtClean="0"/>
              <a:t>20</a:t>
            </a:fld>
            <a:endParaRPr lang="en-US"/>
          </a:p>
        </p:txBody>
      </p:sp>
    </p:spTree>
    <p:extLst>
      <p:ext uri="{BB962C8B-B14F-4D97-AF65-F5344CB8AC3E}">
        <p14:creationId xmlns:p14="http://schemas.microsoft.com/office/powerpoint/2010/main" val="1950984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ko-KR" altLang="en-US" baseline="0" dirty="0" smtClean="0"/>
          </a:p>
        </p:txBody>
      </p:sp>
      <p:sp>
        <p:nvSpPr>
          <p:cNvPr id="4" name="Slide Number Placeholder 3"/>
          <p:cNvSpPr>
            <a:spLocks noGrp="1"/>
          </p:cNvSpPr>
          <p:nvPr>
            <p:ph type="sldNum" sz="quarter" idx="10"/>
          </p:nvPr>
        </p:nvSpPr>
        <p:spPr/>
        <p:txBody>
          <a:bodyPr/>
          <a:lstStyle/>
          <a:p>
            <a:fld id="{091C26AB-D1D9-4A46-85A7-8A39E465ACDE}" type="slidenum">
              <a:rPr lang="en-US" smtClean="0"/>
              <a:t>21</a:t>
            </a:fld>
            <a:endParaRPr lang="en-US"/>
          </a:p>
        </p:txBody>
      </p:sp>
    </p:spTree>
    <p:extLst>
      <p:ext uri="{BB962C8B-B14F-4D97-AF65-F5344CB8AC3E}">
        <p14:creationId xmlns:p14="http://schemas.microsoft.com/office/powerpoint/2010/main" val="1464438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ko-KR" altLang="en-US" baseline="0" dirty="0" smtClean="0"/>
          </a:p>
        </p:txBody>
      </p:sp>
      <p:sp>
        <p:nvSpPr>
          <p:cNvPr id="4" name="Slide Number Placeholder 3"/>
          <p:cNvSpPr>
            <a:spLocks noGrp="1"/>
          </p:cNvSpPr>
          <p:nvPr>
            <p:ph type="sldNum" sz="quarter" idx="10"/>
          </p:nvPr>
        </p:nvSpPr>
        <p:spPr/>
        <p:txBody>
          <a:bodyPr/>
          <a:lstStyle/>
          <a:p>
            <a:fld id="{091C26AB-D1D9-4A46-85A7-8A39E465ACDE}" type="slidenum">
              <a:rPr lang="en-US" smtClean="0"/>
              <a:t>22</a:t>
            </a:fld>
            <a:endParaRPr lang="en-US"/>
          </a:p>
        </p:txBody>
      </p:sp>
    </p:spTree>
    <p:extLst>
      <p:ext uri="{BB962C8B-B14F-4D97-AF65-F5344CB8AC3E}">
        <p14:creationId xmlns:p14="http://schemas.microsoft.com/office/powerpoint/2010/main" val="28762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CONTROL FLOW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FIBONACCI</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TALK ABOUT FUNC LATER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FOCUS ON CONDITIONAL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 me give another example how </a:t>
            </a:r>
            <a:r>
              <a:rPr lang="en-US" baseline="0" dirty="0" err="1" smtClean="0"/>
              <a:t>FlexJava</a:t>
            </a:r>
            <a:r>
              <a:rPr lang="en-US" baseline="0" dirty="0" smtClean="0"/>
              <a:t> provides safety.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example is a recursive </a:t>
            </a:r>
            <a:r>
              <a:rPr lang="en-US" baseline="0" dirty="0" err="1" smtClean="0"/>
              <a:t>fibonacci</a:t>
            </a:r>
            <a:r>
              <a:rPr lang="en-US" baseline="0" dirty="0" smtClean="0"/>
              <a:t> function and programmer annotated r as approximate. </a:t>
            </a:r>
          </a:p>
        </p:txBody>
      </p:sp>
      <p:sp>
        <p:nvSpPr>
          <p:cNvPr id="4" name="Slide Number Placeholder 3"/>
          <p:cNvSpPr>
            <a:spLocks noGrp="1"/>
          </p:cNvSpPr>
          <p:nvPr>
            <p:ph type="sldNum" sz="quarter" idx="10"/>
          </p:nvPr>
        </p:nvSpPr>
        <p:spPr/>
        <p:txBody>
          <a:bodyPr/>
          <a:lstStyle/>
          <a:p>
            <a:fld id="{091C26AB-D1D9-4A46-85A7-8A39E465ACDE}" type="slidenum">
              <a:rPr lang="en-US" smtClean="0"/>
              <a:t>23</a:t>
            </a:fld>
            <a:endParaRPr lang="en-US"/>
          </a:p>
        </p:txBody>
      </p:sp>
    </p:spTree>
    <p:extLst>
      <p:ext uri="{BB962C8B-B14F-4D97-AF65-F5344CB8AC3E}">
        <p14:creationId xmlns:p14="http://schemas.microsoft.com/office/powerpoint/2010/main" val="1643321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Let me give another example how </a:t>
            </a:r>
            <a:r>
              <a:rPr lang="en-US" baseline="0" dirty="0" err="1" smtClean="0"/>
              <a:t>FlexJava</a:t>
            </a:r>
            <a:r>
              <a:rPr lang="en-US" baseline="0" dirty="0" smtClean="0"/>
              <a:t> provides safety.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example is a recursive </a:t>
            </a:r>
            <a:r>
              <a:rPr lang="en-US" baseline="0" dirty="0" err="1" smtClean="0"/>
              <a:t>fibonacci</a:t>
            </a:r>
            <a:r>
              <a:rPr lang="en-US" baseline="0" dirty="0" smtClean="0"/>
              <a:t> function and programmer annotated r as approximate. </a:t>
            </a:r>
          </a:p>
        </p:txBody>
      </p:sp>
      <p:sp>
        <p:nvSpPr>
          <p:cNvPr id="4" name="Slide Number Placeholder 3"/>
          <p:cNvSpPr>
            <a:spLocks noGrp="1"/>
          </p:cNvSpPr>
          <p:nvPr>
            <p:ph type="sldNum" sz="quarter" idx="10"/>
          </p:nvPr>
        </p:nvSpPr>
        <p:spPr/>
        <p:txBody>
          <a:bodyPr/>
          <a:lstStyle/>
          <a:p>
            <a:fld id="{091C26AB-D1D9-4A46-85A7-8A39E465ACDE}" type="slidenum">
              <a:rPr lang="en-US" smtClean="0"/>
              <a:t>24</a:t>
            </a:fld>
            <a:endParaRPr lang="en-US"/>
          </a:p>
        </p:txBody>
      </p:sp>
    </p:spTree>
    <p:extLst>
      <p:ext uri="{BB962C8B-B14F-4D97-AF65-F5344CB8AC3E}">
        <p14:creationId xmlns:p14="http://schemas.microsoft.com/office/powerpoint/2010/main" val="1193295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SCOPE </a:t>
            </a:r>
          </a:p>
          <a:p>
            <a:r>
              <a:rPr lang="en-US" dirty="0" smtClean="0"/>
              <a:t>EXAMPL</a:t>
            </a:r>
            <a:r>
              <a:rPr lang="en-US" baseline="0" dirty="0" smtClean="0"/>
              <a:t>E</a:t>
            </a:r>
            <a:endParaRPr lang="en-US" dirty="0" smtClean="0"/>
          </a:p>
          <a:p>
            <a:endParaRPr lang="en-US" dirty="0" smtClean="0"/>
          </a:p>
          <a:p>
            <a:r>
              <a:rPr lang="en-US" dirty="0" smtClean="0"/>
              <a:t>To</a:t>
            </a:r>
            <a:r>
              <a:rPr lang="en-US" baseline="0" dirty="0" smtClean="0"/>
              <a:t> provide modularity in programming, we define a scope of the annotation as the code block where the annotation is placed. </a:t>
            </a:r>
          </a:p>
          <a:p>
            <a:r>
              <a:rPr lang="en-US" baseline="0" dirty="0" smtClean="0"/>
              <a:t>The approximation is restricted within the scope and doesn’t go beyond the scope. </a:t>
            </a:r>
          </a:p>
          <a:p>
            <a:r>
              <a:rPr lang="en-US" baseline="0" dirty="0" smtClean="0"/>
              <a:t>In this way, programmers can intuitively understand what would be the effect of the annotation.</a:t>
            </a:r>
          </a:p>
          <a:p>
            <a:r>
              <a:rPr lang="en-US" baseline="0" dirty="0" smtClean="0"/>
              <a:t>In the example, this loosen annotation is in the second for loop so it doesn’t impact on the data and operations in the first loop. </a:t>
            </a:r>
            <a:endParaRPr lang="en-US" dirty="0"/>
          </a:p>
        </p:txBody>
      </p:sp>
      <p:sp>
        <p:nvSpPr>
          <p:cNvPr id="4" name="Slide Number Placeholder 3"/>
          <p:cNvSpPr>
            <a:spLocks noGrp="1"/>
          </p:cNvSpPr>
          <p:nvPr>
            <p:ph type="sldNum" sz="quarter" idx="10"/>
          </p:nvPr>
        </p:nvSpPr>
        <p:spPr/>
        <p:txBody>
          <a:bodyPr/>
          <a:lstStyle/>
          <a:p>
            <a:fld id="{83E14518-EFF0-6E49-A03F-E22804BBACFA}" type="slidenum">
              <a:rPr lang="en-US" smtClean="0"/>
              <a:t>25</a:t>
            </a:fld>
            <a:endParaRPr lang="en-US"/>
          </a:p>
        </p:txBody>
      </p:sp>
    </p:spTree>
    <p:extLst>
      <p:ext uri="{BB962C8B-B14F-4D97-AF65-F5344CB8AC3E}">
        <p14:creationId xmlns:p14="http://schemas.microsoft.com/office/powerpoint/2010/main" val="191300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dirty="0" smtClean="0"/>
              <a:t>BUILDING FROM</a:t>
            </a:r>
            <a:r>
              <a:rPr kumimoji="1" lang="en-US" altLang="ja-JP" baseline="0" dirty="0" smtClean="0"/>
              <a:t> SCRACH INFEASIBLE</a:t>
            </a:r>
          </a:p>
          <a:p>
            <a:r>
              <a:rPr kumimoji="1" lang="en-US" altLang="ja-JP" baseline="0" dirty="0" smtClean="0"/>
              <a:t>ENABLE REUSE AND SUPPORT A/C LIB</a:t>
            </a:r>
          </a:p>
          <a:p>
            <a:r>
              <a:rPr kumimoji="1" lang="en-US" altLang="ja-JP" baseline="0" dirty="0" smtClean="0"/>
              <a:t>TWO SEMANTICS</a:t>
            </a:r>
          </a:p>
          <a:p>
            <a:r>
              <a:rPr kumimoji="1" lang="en-US" altLang="ja-JP" baseline="0" dirty="0" smtClean="0"/>
              <a:t>LOOSEN IS DEFAULT</a:t>
            </a:r>
            <a:endParaRPr kumimoji="1" lang="en-US" altLang="ja-JP" dirty="0" smtClean="0"/>
          </a:p>
          <a:p>
            <a:endParaRPr kumimoji="1" lang="en-US" altLang="ja-JP" dirty="0" smtClean="0"/>
          </a:p>
          <a:p>
            <a:r>
              <a:rPr kumimoji="1" lang="en-US" altLang="ja-JP" dirty="0" smtClean="0"/>
              <a:t>In general, building the</a:t>
            </a:r>
            <a:r>
              <a:rPr kumimoji="1" lang="en-US" altLang="ja-JP" baseline="0" dirty="0" smtClean="0"/>
              <a:t> whole software from scratch is infeasible in modern software engineering. </a:t>
            </a:r>
          </a:p>
          <a:p>
            <a:r>
              <a:rPr kumimoji="1" lang="en-US" altLang="ja-JP" baseline="0" dirty="0" smtClean="0"/>
              <a:t>To enable reusing approximate programs and support approximate library, we have two semantics in terms of function call. </a:t>
            </a:r>
          </a:p>
          <a:p>
            <a:r>
              <a:rPr kumimoji="1" lang="en-US" altLang="ja-JP" baseline="0" dirty="0" smtClean="0"/>
              <a:t>The loosen that I have been introducing is the default case. </a:t>
            </a:r>
          </a:p>
          <a:p>
            <a:r>
              <a:rPr kumimoji="1" lang="en-US" altLang="ja-JP" baseline="0" dirty="0" smtClean="0"/>
              <a:t>Let’s say square function is a library function and the library programmer put the loosen annotation for s. </a:t>
            </a:r>
          </a:p>
          <a:p>
            <a:r>
              <a:rPr kumimoji="1" lang="en-US" altLang="ja-JP" baseline="0" dirty="0" smtClean="0"/>
              <a:t>By default, in this case, nothing is safe-to-approximate because application programmer who wrote main function didn’t explicitly enable this annotation. </a:t>
            </a:r>
          </a:p>
          <a:p>
            <a:endParaRPr kumimoji="1" lang="en-US" altLang="ja-JP" baseline="0" dirty="0" smtClean="0"/>
          </a:p>
          <a:p>
            <a:endParaRPr kumimoji="1" lang="en-US" altLang="ja-JP" baseline="0" dirty="0" smtClean="0"/>
          </a:p>
          <a:p>
            <a:endParaRPr kumimoji="1" lang="en-US" altLang="ja-JP"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26</a:t>
            </a:fld>
            <a:endParaRPr lang="ko-KR" altLang="en-US"/>
          </a:p>
        </p:txBody>
      </p:sp>
    </p:spTree>
    <p:extLst>
      <p:ext uri="{BB962C8B-B14F-4D97-AF65-F5344CB8AC3E}">
        <p14:creationId xmlns:p14="http://schemas.microsoft.com/office/powerpoint/2010/main" val="1839694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dirty="0" smtClean="0"/>
              <a:t>In general, building the</a:t>
            </a:r>
            <a:r>
              <a:rPr kumimoji="1" lang="en-US" altLang="ja-JP" baseline="0" dirty="0" smtClean="0"/>
              <a:t> whole software from scratch is infeasible in modern software engineering. </a:t>
            </a:r>
          </a:p>
          <a:p>
            <a:r>
              <a:rPr kumimoji="1" lang="en-US" altLang="ja-JP" baseline="0" dirty="0" smtClean="0"/>
              <a:t>To enable reusing approximate programs and support approximate library, we have two semantics in terms of function call. </a:t>
            </a:r>
          </a:p>
          <a:p>
            <a:r>
              <a:rPr kumimoji="1" lang="en-US" altLang="ja-JP" baseline="0" dirty="0" smtClean="0"/>
              <a:t>The loosen that I have been introducing is the default case. </a:t>
            </a:r>
          </a:p>
          <a:p>
            <a:r>
              <a:rPr kumimoji="1" lang="en-US" altLang="ja-JP" baseline="0" dirty="0" smtClean="0"/>
              <a:t>Let’s say square function is a library function and the library programmer put the loosen annotation for s. </a:t>
            </a:r>
          </a:p>
          <a:p>
            <a:r>
              <a:rPr kumimoji="1" lang="en-US" altLang="ja-JP" baseline="0" dirty="0" smtClean="0"/>
              <a:t>By default, in this case, nothing is safe-to-approximate because application programmer who wrote main function didn’t explicitly enable this annotation. </a:t>
            </a:r>
          </a:p>
          <a:p>
            <a:endParaRPr kumimoji="1" lang="en-US" altLang="ja-JP" baseline="0" dirty="0" smtClean="0"/>
          </a:p>
          <a:p>
            <a:endParaRPr kumimoji="1" lang="en-US" altLang="ja-JP" baseline="0" dirty="0" smtClean="0"/>
          </a:p>
          <a:p>
            <a:endParaRPr kumimoji="1" lang="en-US" altLang="ja-JP"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27</a:t>
            </a:fld>
            <a:endParaRPr lang="ko-KR" altLang="en-US"/>
          </a:p>
        </p:txBody>
      </p:sp>
    </p:spTree>
    <p:extLst>
      <p:ext uri="{BB962C8B-B14F-4D97-AF65-F5344CB8AC3E}">
        <p14:creationId xmlns:p14="http://schemas.microsoft.com/office/powerpoint/2010/main" val="94627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dirty="0" smtClean="0"/>
              <a:t>In general, building the</a:t>
            </a:r>
            <a:r>
              <a:rPr kumimoji="1" lang="en-US" altLang="ja-JP" baseline="0" dirty="0" smtClean="0"/>
              <a:t> whole software from scratch is infeasible in modern software engineering. </a:t>
            </a:r>
          </a:p>
          <a:p>
            <a:endParaRPr kumimoji="1" lang="en-US" altLang="ja-JP" baseline="0" dirty="0" smtClean="0"/>
          </a:p>
          <a:p>
            <a:r>
              <a:rPr kumimoji="1" lang="en-US" altLang="ja-JP" baseline="0" dirty="0" smtClean="0"/>
              <a:t>To enable reusing approximate programs and support approximate library, we have two semantics in terms of function call. </a:t>
            </a:r>
          </a:p>
          <a:p>
            <a:endParaRPr kumimoji="1" lang="en-US" altLang="ja-JP" baseline="0" dirty="0" smtClean="0"/>
          </a:p>
          <a:p>
            <a:r>
              <a:rPr kumimoji="1" lang="en-US" altLang="ja-JP" baseline="0" dirty="0" smtClean="0"/>
              <a:t>The loosen that I have been introducing is the default case. </a:t>
            </a:r>
          </a:p>
          <a:p>
            <a:endParaRPr kumimoji="1" lang="en-US" altLang="ja-JP" baseline="0" dirty="0" smtClean="0"/>
          </a:p>
          <a:p>
            <a:r>
              <a:rPr kumimoji="1" lang="en-US" altLang="ja-JP" baseline="0" dirty="0" smtClean="0"/>
              <a:t>Let’s say square function is a library function and the library programmer put the loosen annotation for s. </a:t>
            </a:r>
          </a:p>
          <a:p>
            <a:endParaRPr kumimoji="1" lang="en-US" altLang="ja-JP" baseline="0" dirty="0" smtClean="0"/>
          </a:p>
          <a:p>
            <a:r>
              <a:rPr kumimoji="1" lang="en-US" altLang="ja-JP" baseline="0" dirty="0" smtClean="0"/>
              <a:t>By default, in this case, nothing is safe-to-approximate because application programmer who wrote main function didn’t explicitly enable this annotation. </a:t>
            </a:r>
          </a:p>
          <a:p>
            <a:endParaRPr kumimoji="1" lang="en-US" altLang="ja-JP" baseline="0" dirty="0" smtClean="0"/>
          </a:p>
          <a:p>
            <a:endParaRPr kumimoji="1" lang="en-US" altLang="ja-JP" baseline="0" dirty="0" smtClean="0"/>
          </a:p>
          <a:p>
            <a:endParaRPr kumimoji="1" lang="en-US" altLang="ja-JP"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28</a:t>
            </a:fld>
            <a:endParaRPr lang="ko-KR" altLang="en-US"/>
          </a:p>
        </p:txBody>
      </p:sp>
    </p:spTree>
    <p:extLst>
      <p:ext uri="{BB962C8B-B14F-4D97-AF65-F5344CB8AC3E}">
        <p14:creationId xmlns:p14="http://schemas.microsoft.com/office/powerpoint/2010/main" val="267000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dirty="0" smtClean="0"/>
              <a:t>In general, building the</a:t>
            </a:r>
            <a:r>
              <a:rPr kumimoji="1" lang="en-US" altLang="ja-JP" baseline="0" dirty="0" smtClean="0"/>
              <a:t> whole software from scratch is infeasible in modern software engineering. </a:t>
            </a:r>
          </a:p>
          <a:p>
            <a:endParaRPr kumimoji="1" lang="en-US" altLang="ja-JP" baseline="0" dirty="0" smtClean="0"/>
          </a:p>
          <a:p>
            <a:r>
              <a:rPr kumimoji="1" lang="en-US" altLang="ja-JP" baseline="0" dirty="0" smtClean="0"/>
              <a:t>To enable reusing approximate programs and support approximate library, we have two semantics in terms of function call. </a:t>
            </a:r>
          </a:p>
          <a:p>
            <a:endParaRPr kumimoji="1" lang="en-US" altLang="ja-JP" baseline="0" dirty="0" smtClean="0"/>
          </a:p>
          <a:p>
            <a:r>
              <a:rPr kumimoji="1" lang="en-US" altLang="ja-JP" baseline="0" dirty="0" smtClean="0"/>
              <a:t>The loosen that I have been introducing is the default case. </a:t>
            </a:r>
          </a:p>
          <a:p>
            <a:endParaRPr kumimoji="1" lang="en-US" altLang="ja-JP" baseline="0" dirty="0" smtClean="0"/>
          </a:p>
          <a:p>
            <a:r>
              <a:rPr kumimoji="1" lang="en-US" altLang="ja-JP" baseline="0" dirty="0" smtClean="0"/>
              <a:t>Let’s say square function is a library function and the library programmer put the loosen annotation for s. </a:t>
            </a:r>
          </a:p>
          <a:p>
            <a:endParaRPr kumimoji="1" lang="en-US" altLang="ja-JP" baseline="0" dirty="0" smtClean="0"/>
          </a:p>
          <a:p>
            <a:r>
              <a:rPr kumimoji="1" lang="en-US" altLang="ja-JP" baseline="0" dirty="0" smtClean="0"/>
              <a:t>By default, in this case, nothing is safe-to-approximate because application programmer who wrote main function didn’t explicitly enable this annotation. </a:t>
            </a:r>
          </a:p>
          <a:p>
            <a:endParaRPr kumimoji="1" lang="en-US" altLang="ja-JP" baseline="0" dirty="0" smtClean="0"/>
          </a:p>
          <a:p>
            <a:endParaRPr kumimoji="1" lang="en-US" altLang="ja-JP" baseline="0" dirty="0" smtClean="0"/>
          </a:p>
          <a:p>
            <a:endParaRPr kumimoji="1" lang="en-US" altLang="ja-JP"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29</a:t>
            </a:fld>
            <a:endParaRPr lang="ko-KR" altLang="en-US"/>
          </a:p>
        </p:txBody>
      </p:sp>
    </p:spTree>
    <p:extLst>
      <p:ext uri="{BB962C8B-B14F-4D97-AF65-F5344CB8AC3E}">
        <p14:creationId xmlns:p14="http://schemas.microsoft.com/office/powerpoint/2010/main" val="123041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numbers?</a:t>
            </a:r>
          </a:p>
          <a:p>
            <a:endParaRPr lang="en-US" dirty="0" smtClean="0"/>
          </a:p>
          <a:p>
            <a:r>
              <a:rPr lang="en-US" dirty="0" smtClean="0"/>
              <a:t>LET’S </a:t>
            </a:r>
            <a:r>
              <a:rPr lang="en-US" dirty="0" smtClean="0"/>
              <a:t>TALK ABOUT DATA AND PER</a:t>
            </a:r>
            <a:r>
              <a:rPr lang="en-US" baseline="0" dirty="0" smtClean="0"/>
              <a:t>F GROWTH</a:t>
            </a:r>
          </a:p>
          <a:p>
            <a:r>
              <a:rPr lang="en-US" baseline="0" dirty="0" smtClean="0"/>
              <a:t>GAP</a:t>
            </a:r>
          </a:p>
          <a:p>
            <a:r>
              <a:rPr lang="en-US" baseline="0" dirty="0" smtClean="0"/>
              <a:t>INCREASE</a:t>
            </a:r>
            <a:endParaRPr lang="en-US" baseline="0" dirty="0" smtClean="0"/>
          </a:p>
          <a:p>
            <a:r>
              <a:rPr lang="en-US" baseline="0" dirty="0" smtClean="0"/>
              <a:t>YOU MIGHT</a:t>
            </a:r>
          </a:p>
          <a:p>
            <a:r>
              <a:rPr lang="en-US" baseline="0" dirty="0" smtClean="0"/>
              <a:t>WITHOUT</a:t>
            </a:r>
          </a:p>
          <a:p>
            <a:r>
              <a:rPr lang="en-US" baseline="0" dirty="0" smtClean="0"/>
              <a:t>A/C </a:t>
            </a:r>
            <a:r>
              <a:rPr lang="en-US" baseline="0" dirty="0" smtClean="0"/>
              <a:t>IS</a:t>
            </a:r>
          </a:p>
          <a:p>
            <a:endParaRPr lang="en-US" dirty="0" smtClean="0"/>
          </a:p>
          <a:p>
            <a:r>
              <a:rPr lang="en-US" dirty="0" smtClean="0"/>
              <a:t>The</a:t>
            </a:r>
            <a:r>
              <a:rPr lang="en-US" baseline="0" dirty="0" smtClean="0"/>
              <a:t> gap between data and performance growth is becoming bigger and bigger. </a:t>
            </a:r>
          </a:p>
          <a:p>
            <a:endParaRPr lang="en-US" baseline="0" dirty="0" smtClean="0"/>
          </a:p>
          <a:p>
            <a:r>
              <a:rPr lang="en-US" baseline="0" dirty="0" smtClean="0"/>
              <a:t>The figure shows the expected data and performance growth from 2008 to 2020, which is normalized to those in 2008. </a:t>
            </a:r>
          </a:p>
          <a:p>
            <a:endParaRPr lang="en-US" baseline="0" dirty="0" smtClean="0"/>
          </a:p>
          <a:p>
            <a:r>
              <a:rPr lang="en-US" baseline="0" dirty="0" smtClean="0"/>
              <a:t>When the performance of a processor improves up to at most 5x in 2020, the data is expected to grow up to 45x, which is huge because of the prevalence of mobile devices.</a:t>
            </a:r>
          </a:p>
          <a:p>
            <a:r>
              <a:rPr lang="en-US" baseline="0" dirty="0" smtClean="0"/>
              <a:t>You might have expected this phenomenon from your experience that the number of devices per each of you has increased and the data size of each device has also increased but you haven’t seen a significant improvement in processor since more than 5 years ago!</a:t>
            </a:r>
          </a:p>
          <a:p>
            <a:endParaRPr lang="en-US" baseline="0" dirty="0" smtClean="0"/>
          </a:p>
          <a:p>
            <a:r>
              <a:rPr lang="en-US" baseline="0" dirty="0" smtClean="0"/>
              <a:t>Without filling this gap, the potential innovation and new technologies with this giant amount of data will be bounded by the computing capabilities. </a:t>
            </a:r>
          </a:p>
          <a:p>
            <a:r>
              <a:rPr lang="en-US" baseline="0" dirty="0" smtClean="0"/>
              <a:t>Approximate computing is one possible solution to fill this gap. </a:t>
            </a:r>
          </a:p>
        </p:txBody>
      </p:sp>
      <p:sp>
        <p:nvSpPr>
          <p:cNvPr id="4" name="Slide Number Placeholder 3"/>
          <p:cNvSpPr>
            <a:spLocks noGrp="1"/>
          </p:cNvSpPr>
          <p:nvPr>
            <p:ph type="sldNum" sz="quarter" idx="10"/>
          </p:nvPr>
        </p:nvSpPr>
        <p:spPr/>
        <p:txBody>
          <a:bodyPr/>
          <a:lstStyle/>
          <a:p>
            <a:fld id="{83E14518-EFF0-6E49-A03F-E22804BBACFA}" type="slidenum">
              <a:rPr lang="en-US" smtClean="0"/>
              <a:t>3</a:t>
            </a:fld>
            <a:endParaRPr lang="en-US"/>
          </a:p>
        </p:txBody>
      </p:sp>
    </p:spTree>
    <p:extLst>
      <p:ext uri="{BB962C8B-B14F-4D97-AF65-F5344CB8AC3E}">
        <p14:creationId xmlns:p14="http://schemas.microsoft.com/office/powerpoint/2010/main" val="1190404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dirty="0" smtClean="0"/>
              <a:t>BUILDING FROM</a:t>
            </a:r>
            <a:r>
              <a:rPr kumimoji="1" lang="en-US" altLang="ja-JP" baseline="0" dirty="0" smtClean="0"/>
              <a:t> SCRACH INFEASIBLE</a:t>
            </a:r>
          </a:p>
          <a:p>
            <a:r>
              <a:rPr kumimoji="1" lang="en-US" altLang="ja-JP" baseline="0" dirty="0" smtClean="0"/>
              <a:t>ENABLE REUSE AND SUPPORT A/C LIB</a:t>
            </a:r>
          </a:p>
          <a:p>
            <a:r>
              <a:rPr kumimoji="1" lang="en-US" altLang="ja-JP" baseline="0" dirty="0" smtClean="0"/>
              <a:t>TWO SEMANTICS</a:t>
            </a:r>
          </a:p>
          <a:p>
            <a:r>
              <a:rPr kumimoji="1" lang="en-US" altLang="ja-JP" baseline="0" dirty="0" smtClean="0"/>
              <a:t>LOOSEN IS DEFAULT</a:t>
            </a:r>
            <a:endParaRPr kumimoji="1" lang="en-US" altLang="ja-JP" dirty="0" smtClean="0"/>
          </a:p>
          <a:p>
            <a:endParaRPr kumimoji="1" lang="en-US" altLang="ja-JP" dirty="0" smtClean="0"/>
          </a:p>
          <a:p>
            <a:r>
              <a:rPr kumimoji="1" lang="en-US" altLang="ja-JP" dirty="0" smtClean="0"/>
              <a:t>In general, building the</a:t>
            </a:r>
            <a:r>
              <a:rPr kumimoji="1" lang="en-US" altLang="ja-JP" baseline="0" dirty="0" smtClean="0"/>
              <a:t> whole software from scratch is infeasible in modern software engineering. </a:t>
            </a:r>
          </a:p>
          <a:p>
            <a:r>
              <a:rPr kumimoji="1" lang="en-US" altLang="ja-JP" baseline="0" dirty="0" smtClean="0"/>
              <a:t>To enable reusing approximate programs and support approximate library, we have two semantics in terms of function call. </a:t>
            </a:r>
          </a:p>
          <a:p>
            <a:r>
              <a:rPr kumimoji="1" lang="en-US" altLang="ja-JP" baseline="0" dirty="0" smtClean="0"/>
              <a:t>The loosen that I have been introducing is the default case. </a:t>
            </a:r>
          </a:p>
          <a:p>
            <a:r>
              <a:rPr kumimoji="1" lang="en-US" altLang="ja-JP" baseline="0" dirty="0" smtClean="0"/>
              <a:t>Let’s say square function is a library function and the library programmer put the loosen annotation for s. </a:t>
            </a:r>
          </a:p>
          <a:p>
            <a:r>
              <a:rPr kumimoji="1" lang="en-US" altLang="ja-JP" baseline="0" dirty="0" smtClean="0"/>
              <a:t>By default, in this case, nothing is safe-to-approximate because application programmer who wrote main function didn’t explicitly enable this annotation. </a:t>
            </a:r>
          </a:p>
          <a:p>
            <a:endParaRPr kumimoji="1" lang="en-US" altLang="ja-JP" baseline="0" dirty="0" smtClean="0"/>
          </a:p>
          <a:p>
            <a:endParaRPr kumimoji="1" lang="en-US" altLang="ja-JP" baseline="0" dirty="0" smtClean="0"/>
          </a:p>
          <a:p>
            <a:endParaRPr kumimoji="1" lang="en-US" altLang="ja-JP"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30</a:t>
            </a:fld>
            <a:endParaRPr lang="ko-KR" altLang="en-US"/>
          </a:p>
        </p:txBody>
      </p:sp>
    </p:spTree>
    <p:extLst>
      <p:ext uri="{BB962C8B-B14F-4D97-AF65-F5344CB8AC3E}">
        <p14:creationId xmlns:p14="http://schemas.microsoft.com/office/powerpoint/2010/main" val="1596103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dirty="0" smtClean="0"/>
              <a:t>BUILDING FROM</a:t>
            </a:r>
            <a:r>
              <a:rPr kumimoji="1" lang="en-US" altLang="ja-JP" baseline="0" dirty="0" smtClean="0"/>
              <a:t> SCRACH INFEASIBLE</a:t>
            </a:r>
          </a:p>
          <a:p>
            <a:r>
              <a:rPr kumimoji="1" lang="en-US" altLang="ja-JP" baseline="0" dirty="0" smtClean="0"/>
              <a:t>ENABLE REUSE AND SUPPORT A/C LIB</a:t>
            </a:r>
          </a:p>
          <a:p>
            <a:r>
              <a:rPr kumimoji="1" lang="en-US" altLang="ja-JP" baseline="0" dirty="0" smtClean="0"/>
              <a:t>TWO SEMANTICS</a:t>
            </a:r>
          </a:p>
          <a:p>
            <a:r>
              <a:rPr kumimoji="1" lang="en-US" altLang="ja-JP" baseline="0" dirty="0" smtClean="0"/>
              <a:t>LOOSEN IS DEFAULT</a:t>
            </a:r>
            <a:endParaRPr kumimoji="1" lang="en-US" altLang="ja-JP" dirty="0" smtClean="0"/>
          </a:p>
          <a:p>
            <a:endParaRPr kumimoji="1" lang="en-US" altLang="ja-JP" dirty="0" smtClean="0"/>
          </a:p>
          <a:p>
            <a:r>
              <a:rPr kumimoji="1" lang="en-US" altLang="ja-JP" dirty="0" smtClean="0"/>
              <a:t>In general, building the</a:t>
            </a:r>
            <a:r>
              <a:rPr kumimoji="1" lang="en-US" altLang="ja-JP" baseline="0" dirty="0" smtClean="0"/>
              <a:t> whole software from scratch is infeasible in modern software engineering. </a:t>
            </a:r>
          </a:p>
          <a:p>
            <a:r>
              <a:rPr kumimoji="1" lang="en-US" altLang="ja-JP" baseline="0" dirty="0" smtClean="0"/>
              <a:t>To enable reusing approximate programs and support approximate library, we have two semantics in terms of function call. </a:t>
            </a:r>
          </a:p>
          <a:p>
            <a:r>
              <a:rPr kumimoji="1" lang="en-US" altLang="ja-JP" baseline="0" dirty="0" smtClean="0"/>
              <a:t>The loosen that I have been introducing is the default case. </a:t>
            </a:r>
          </a:p>
          <a:p>
            <a:r>
              <a:rPr kumimoji="1" lang="en-US" altLang="ja-JP" baseline="0" dirty="0" smtClean="0"/>
              <a:t>Let’s say square function is a library function and the library programmer put the loosen annotation for s. </a:t>
            </a:r>
          </a:p>
          <a:p>
            <a:r>
              <a:rPr kumimoji="1" lang="en-US" altLang="ja-JP" baseline="0" dirty="0" smtClean="0"/>
              <a:t>By default, in this case, nothing is safe-to-approximate because application programmer who wrote main function didn’t explicitly enable this annotation. </a:t>
            </a:r>
          </a:p>
          <a:p>
            <a:endParaRPr kumimoji="1" lang="en-US" altLang="ja-JP" baseline="0" dirty="0" smtClean="0"/>
          </a:p>
          <a:p>
            <a:endParaRPr kumimoji="1" lang="en-US" altLang="ja-JP" baseline="0" dirty="0" smtClean="0"/>
          </a:p>
          <a:p>
            <a:endParaRPr kumimoji="1" lang="en-US" altLang="ja-JP"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31</a:t>
            </a:fld>
            <a:endParaRPr lang="ko-KR" altLang="en-US"/>
          </a:p>
        </p:txBody>
      </p:sp>
    </p:spTree>
    <p:extLst>
      <p:ext uri="{BB962C8B-B14F-4D97-AF65-F5344CB8AC3E}">
        <p14:creationId xmlns:p14="http://schemas.microsoft.com/office/powerpoint/2010/main" val="345060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baseline="0" dirty="0" smtClean="0"/>
              <a:t>LOOSEN_INVASIVE</a:t>
            </a:r>
          </a:p>
          <a:p>
            <a:endParaRPr kumimoji="1" lang="en-US" altLang="ja-JP" baseline="0" dirty="0" smtClean="0"/>
          </a:p>
          <a:p>
            <a:r>
              <a:rPr kumimoji="1" lang="en-US" altLang="ja-JP" baseline="0" dirty="0" smtClean="0"/>
              <a:t>But when some programmers need to use existing libraries and are willing to use approximation in them, it could be burdensome to annotate loosen annotation in every function. </a:t>
            </a:r>
          </a:p>
          <a:p>
            <a:endParaRPr kumimoji="1" lang="en-US" altLang="ja-JP" baseline="0" dirty="0" smtClean="0"/>
          </a:p>
          <a:p>
            <a:r>
              <a:rPr kumimoji="1" lang="en-US" altLang="ja-JP" baseline="0" dirty="0" smtClean="0"/>
              <a:t>We have </a:t>
            </a:r>
            <a:r>
              <a:rPr kumimoji="1" lang="en-US" altLang="ja-JP" baseline="0" dirty="0" err="1" smtClean="0"/>
              <a:t>loosen_invasive</a:t>
            </a:r>
            <a:r>
              <a:rPr kumimoji="1" lang="en-US" altLang="ja-JP" baseline="0" dirty="0" smtClean="0"/>
              <a:t> annotation for the programmers who want to approximate everything safe in the entire program even through the function calls. </a:t>
            </a:r>
          </a:p>
          <a:p>
            <a:endParaRPr kumimoji="1" lang="en-US" altLang="ja-JP" baseline="0"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32</a:t>
            </a:fld>
            <a:endParaRPr lang="ko-KR" altLang="en-US"/>
          </a:p>
        </p:txBody>
      </p:sp>
    </p:spTree>
    <p:extLst>
      <p:ext uri="{BB962C8B-B14F-4D97-AF65-F5344CB8AC3E}">
        <p14:creationId xmlns:p14="http://schemas.microsoft.com/office/powerpoint/2010/main" val="36133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baseline="0" dirty="0" smtClean="0"/>
              <a:t>But when some programmers need to use existing libraries and are willing to use approximation in them, it could be burdensome to annotate loosen annotation in every function. </a:t>
            </a:r>
          </a:p>
          <a:p>
            <a:endParaRPr kumimoji="1" lang="en-US" altLang="ja-JP" baseline="0" dirty="0" smtClean="0"/>
          </a:p>
          <a:p>
            <a:r>
              <a:rPr kumimoji="1" lang="en-US" altLang="ja-JP" baseline="0" dirty="0" smtClean="0"/>
              <a:t>We have </a:t>
            </a:r>
            <a:r>
              <a:rPr kumimoji="1" lang="en-US" altLang="ja-JP" baseline="0" dirty="0" err="1" smtClean="0"/>
              <a:t>loosen_invasive</a:t>
            </a:r>
            <a:r>
              <a:rPr kumimoji="1" lang="en-US" altLang="ja-JP" baseline="0" dirty="0" smtClean="0"/>
              <a:t> annotation for the programmers who want to approximate everything safe in the entire program even through the function calls. </a:t>
            </a:r>
          </a:p>
          <a:p>
            <a:endParaRPr kumimoji="1" lang="en-US" altLang="ja-JP" baseline="0"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33</a:t>
            </a:fld>
            <a:endParaRPr lang="ko-KR" altLang="en-US"/>
          </a:p>
        </p:txBody>
      </p:sp>
    </p:spTree>
    <p:extLst>
      <p:ext uri="{BB962C8B-B14F-4D97-AF65-F5344CB8AC3E}">
        <p14:creationId xmlns:p14="http://schemas.microsoft.com/office/powerpoint/2010/main" val="1015888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baseline="0" dirty="0" smtClean="0"/>
              <a:t>But when some programmers need to use existing libraries and are willing to use approximation in them, it could be burdensome to annotate loosen annotation in every function. </a:t>
            </a:r>
          </a:p>
          <a:p>
            <a:endParaRPr kumimoji="1" lang="en-US" altLang="ja-JP" baseline="0" dirty="0" smtClean="0"/>
          </a:p>
          <a:p>
            <a:r>
              <a:rPr kumimoji="1" lang="en-US" altLang="ja-JP" baseline="0" dirty="0" smtClean="0"/>
              <a:t>We have </a:t>
            </a:r>
            <a:r>
              <a:rPr kumimoji="1" lang="en-US" altLang="ja-JP" baseline="0" dirty="0" err="1" smtClean="0"/>
              <a:t>loosen_invasive</a:t>
            </a:r>
            <a:r>
              <a:rPr kumimoji="1" lang="en-US" altLang="ja-JP" baseline="0" dirty="0" smtClean="0"/>
              <a:t> annotation for the programmers who want to approximate everything safe in the entire program even through the function calls. </a:t>
            </a:r>
          </a:p>
          <a:p>
            <a:endParaRPr kumimoji="1" lang="en-US" altLang="ja-JP" baseline="0"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34</a:t>
            </a:fld>
            <a:endParaRPr lang="ko-KR" altLang="en-US"/>
          </a:p>
        </p:txBody>
      </p:sp>
    </p:spTree>
    <p:extLst>
      <p:ext uri="{BB962C8B-B14F-4D97-AF65-F5344CB8AC3E}">
        <p14:creationId xmlns:p14="http://schemas.microsoft.com/office/powerpoint/2010/main" val="284576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baseline="0" dirty="0" smtClean="0"/>
              <a:t>But when some programmers need to use existing libraries and are willing to use approximation in them, it could be burdensome to annotate loosen annotation in every function. </a:t>
            </a:r>
          </a:p>
          <a:p>
            <a:endParaRPr kumimoji="1" lang="en-US" altLang="ja-JP" baseline="0" dirty="0" smtClean="0"/>
          </a:p>
          <a:p>
            <a:r>
              <a:rPr kumimoji="1" lang="en-US" altLang="ja-JP" baseline="0" dirty="0" smtClean="0"/>
              <a:t>We have </a:t>
            </a:r>
            <a:r>
              <a:rPr kumimoji="1" lang="en-US" altLang="ja-JP" baseline="0" dirty="0" err="1" smtClean="0"/>
              <a:t>loosen_invasive</a:t>
            </a:r>
            <a:r>
              <a:rPr kumimoji="1" lang="en-US" altLang="ja-JP" baseline="0" dirty="0" smtClean="0"/>
              <a:t> annotation for the programmers who want to approximate everything safe in the entire program even through the function calls. </a:t>
            </a:r>
          </a:p>
          <a:p>
            <a:endParaRPr kumimoji="1" lang="en-US" altLang="ja-JP" baseline="0"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35</a:t>
            </a:fld>
            <a:endParaRPr lang="ko-KR" altLang="en-US"/>
          </a:p>
        </p:txBody>
      </p:sp>
    </p:spTree>
    <p:extLst>
      <p:ext uri="{BB962C8B-B14F-4D97-AF65-F5344CB8AC3E}">
        <p14:creationId xmlns:p14="http://schemas.microsoft.com/office/powerpoint/2010/main" val="953371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baseline="0" dirty="0" smtClean="0"/>
              <a:t>But when some programmers need to use existing libraries and are willing to use approximation in them, it could be burdensome to annotate loosen annotation in every function. </a:t>
            </a:r>
          </a:p>
          <a:p>
            <a:endParaRPr kumimoji="1" lang="en-US" altLang="ja-JP" baseline="0" dirty="0" smtClean="0"/>
          </a:p>
          <a:p>
            <a:r>
              <a:rPr kumimoji="1" lang="en-US" altLang="ja-JP" baseline="0" dirty="0" smtClean="0"/>
              <a:t>We have </a:t>
            </a:r>
            <a:r>
              <a:rPr kumimoji="1" lang="en-US" altLang="ja-JP" baseline="0" dirty="0" err="1" smtClean="0"/>
              <a:t>loosen_invasive</a:t>
            </a:r>
            <a:r>
              <a:rPr kumimoji="1" lang="en-US" altLang="ja-JP" baseline="0" dirty="0" smtClean="0"/>
              <a:t> annotation for the programmers who want to approximate everything safe in the entire program even through the function calls. </a:t>
            </a:r>
          </a:p>
          <a:p>
            <a:endParaRPr kumimoji="1" lang="en-US" altLang="ja-JP" baseline="0"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36</a:t>
            </a:fld>
            <a:endParaRPr lang="ko-KR" altLang="en-US"/>
          </a:p>
        </p:txBody>
      </p:sp>
    </p:spTree>
    <p:extLst>
      <p:ext uri="{BB962C8B-B14F-4D97-AF65-F5344CB8AC3E}">
        <p14:creationId xmlns:p14="http://schemas.microsoft.com/office/powerpoint/2010/main" val="1773517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baseline="0" dirty="0" smtClean="0"/>
              <a:t>FINE</a:t>
            </a:r>
          </a:p>
          <a:p>
            <a:r>
              <a:rPr lang="en-US" baseline="0" dirty="0" smtClean="0"/>
              <a:t>CODE BLOCK </a:t>
            </a:r>
          </a:p>
          <a:p>
            <a:r>
              <a:rPr lang="en-US" baseline="0" dirty="0" smtClean="0"/>
              <a:t>LOOP BODY OR FUNC</a:t>
            </a:r>
          </a:p>
          <a:p>
            <a:r>
              <a:rPr lang="en-US" baseline="0" dirty="0" smtClean="0"/>
              <a:t>TWO EXAMPLES </a:t>
            </a:r>
          </a:p>
          <a:p>
            <a:endParaRPr lang="en-US" baseline="0" dirty="0" smtClean="0"/>
          </a:p>
          <a:p>
            <a:r>
              <a:rPr lang="en-US" baseline="0" dirty="0" smtClean="0"/>
              <a:t>Thus far, I have been talking about fine-grained approximation. </a:t>
            </a:r>
          </a:p>
          <a:p>
            <a:r>
              <a:rPr lang="en-US" baseline="0" dirty="0" smtClean="0"/>
              <a:t>But many approximate computing techniques are applied for a code block such as a loop body or a function</a:t>
            </a:r>
          </a:p>
          <a:p>
            <a:r>
              <a:rPr lang="en-US" baseline="0" dirty="0" smtClean="0"/>
              <a:t>Let me give you just two of the examples to show how programmers can enable the approximation techniques.</a:t>
            </a:r>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37</a:t>
            </a:fld>
            <a:endParaRPr lang="ko-KR" altLang="en-US"/>
          </a:p>
        </p:txBody>
      </p:sp>
    </p:spTree>
    <p:extLst>
      <p:ext uri="{BB962C8B-B14F-4D97-AF65-F5344CB8AC3E}">
        <p14:creationId xmlns:p14="http://schemas.microsoft.com/office/powerpoint/2010/main" val="1067227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dirty="0" smtClean="0"/>
              <a:t>INTRO PERF</a:t>
            </a:r>
          </a:p>
          <a:p>
            <a:r>
              <a:rPr kumimoji="1" lang="en-US" altLang="ja-JP" dirty="0" smtClean="0"/>
              <a:t>WRAP</a:t>
            </a:r>
            <a:r>
              <a:rPr kumimoji="1" lang="en-US" altLang="ja-JP" baseline="0" dirty="0" smtClean="0"/>
              <a:t> </a:t>
            </a:r>
          </a:p>
          <a:p>
            <a:r>
              <a:rPr kumimoji="1" lang="en-US" altLang="ja-JP" baseline="0" dirty="0" smtClean="0"/>
              <a:t>FIRST -&gt; PERF</a:t>
            </a:r>
          </a:p>
          <a:p>
            <a:r>
              <a:rPr kumimoji="1" lang="en-US" altLang="ja-JP" baseline="0" dirty="0" smtClean="0"/>
              <a:t>SECOND -&gt; PERF RATE</a:t>
            </a:r>
            <a:endParaRPr kumimoji="1" lang="en-US" altLang="ja-JP" dirty="0" smtClean="0"/>
          </a:p>
          <a:p>
            <a:endParaRPr kumimoji="1" lang="en-US" altLang="ja-JP" dirty="0" smtClean="0"/>
          </a:p>
          <a:p>
            <a:r>
              <a:rPr kumimoji="1" lang="en-US" altLang="ja-JP" dirty="0" smtClean="0"/>
              <a:t>The </a:t>
            </a:r>
            <a:r>
              <a:rPr kumimoji="1" lang="en-US" altLang="ja-JP" dirty="0" err="1" smtClean="0"/>
              <a:t>begin_loose</a:t>
            </a:r>
            <a:r>
              <a:rPr kumimoji="1" lang="en-US" altLang="ja-JP" dirty="0" smtClean="0"/>
              <a:t> and </a:t>
            </a:r>
            <a:r>
              <a:rPr kumimoji="1" lang="en-US" altLang="ja-JP" dirty="0" err="1" smtClean="0"/>
              <a:t>end_loose</a:t>
            </a:r>
            <a:r>
              <a:rPr kumimoji="1" lang="en-US" altLang="ja-JP" dirty="0" smtClean="0"/>
              <a:t> annotation wraps up a code block where</a:t>
            </a:r>
            <a:r>
              <a:rPr kumimoji="1" lang="en-US" altLang="ja-JP" baseline="0" dirty="0" smtClean="0"/>
              <a:t> </a:t>
            </a:r>
            <a:r>
              <a:rPr kumimoji="1" lang="en-US" altLang="ja-JP" dirty="0" smtClean="0"/>
              <a:t>an</a:t>
            </a:r>
            <a:r>
              <a:rPr kumimoji="1" lang="en-US" altLang="ja-JP" baseline="0" dirty="0" smtClean="0"/>
              <a:t> approximation technique will be applied.</a:t>
            </a:r>
          </a:p>
          <a:p>
            <a:r>
              <a:rPr kumimoji="1" lang="en-US" altLang="ja-JP" baseline="0" dirty="0" smtClean="0"/>
              <a:t>The first argument of </a:t>
            </a:r>
            <a:r>
              <a:rPr kumimoji="1" lang="en-US" altLang="ja-JP" baseline="0" dirty="0" err="1" smtClean="0"/>
              <a:t>begin_loose</a:t>
            </a:r>
            <a:r>
              <a:rPr kumimoji="1" lang="en-US" altLang="ja-JP" baseline="0" dirty="0" smtClean="0"/>
              <a:t> is a string that specifies the technique name, which will be understood by </a:t>
            </a:r>
            <a:r>
              <a:rPr kumimoji="1" lang="en-US" altLang="ja-JP" baseline="0" dirty="0" err="1" smtClean="0"/>
              <a:t>FlexJava</a:t>
            </a:r>
            <a:r>
              <a:rPr kumimoji="1" lang="en-US" altLang="ja-JP" baseline="0" dirty="0" smtClean="0"/>
              <a:t> compiler and the other arguments are the technique-specific. </a:t>
            </a:r>
            <a:endParaRPr kumimoji="1" lang="en-US" altLang="ja-JP" dirty="0" smtClean="0"/>
          </a:p>
          <a:p>
            <a:r>
              <a:rPr kumimoji="1" lang="en-US" altLang="ja-JP" dirty="0" smtClean="0"/>
              <a:t>Simply</a:t>
            </a:r>
            <a:r>
              <a:rPr kumimoji="1" lang="en-US" altLang="ja-JP" baseline="0" dirty="0" smtClean="0"/>
              <a:t> put, the loop perforation technique is just to skip some of the loop iterations although it has an intelligent way to decide which iteration to be skipped. </a:t>
            </a:r>
          </a:p>
          <a:p>
            <a:r>
              <a:rPr kumimoji="1" lang="en-US" altLang="ja-JP" baseline="0" dirty="0" smtClean="0"/>
              <a:t>But the detailed technique is hidden and programmers can just specify the perforation rate, which is 0.1 in this particular case. </a:t>
            </a:r>
          </a:p>
          <a:p>
            <a:endParaRPr kumimoji="1" lang="en-US" altLang="ja-JP" baseline="0" dirty="0" smtClean="0"/>
          </a:p>
          <a:p>
            <a:endParaRPr kumimoji="1" lang="en-US" altLang="ja-JP" baseline="0"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38</a:t>
            </a:fld>
            <a:endParaRPr lang="ko-KR" altLang="en-US"/>
          </a:p>
        </p:txBody>
      </p:sp>
    </p:spTree>
    <p:extLst>
      <p:ext uri="{BB962C8B-B14F-4D97-AF65-F5344CB8AC3E}">
        <p14:creationId xmlns:p14="http://schemas.microsoft.com/office/powerpoint/2010/main" val="708404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baseline="0" dirty="0" smtClean="0"/>
              <a:t>INTRO NPU</a:t>
            </a:r>
          </a:p>
          <a:p>
            <a:r>
              <a:rPr kumimoji="1" lang="en-US" altLang="ja-JP" baseline="0" dirty="0" smtClean="0"/>
              <a:t>NPU</a:t>
            </a:r>
          </a:p>
          <a:p>
            <a:r>
              <a:rPr kumimoji="1" lang="en-US" altLang="ja-JP" baseline="0" dirty="0" smtClean="0"/>
              <a:t>TRAIN INTO A NEURAL MODEL</a:t>
            </a:r>
          </a:p>
          <a:p>
            <a:r>
              <a:rPr kumimoji="1" lang="en-US" altLang="ja-JP" baseline="0" dirty="0" smtClean="0"/>
              <a:t>SUBSTITUTE </a:t>
            </a:r>
          </a:p>
          <a:p>
            <a:r>
              <a:rPr kumimoji="1" lang="en-US" altLang="ja-JP" baseline="0" dirty="0" smtClean="0"/>
              <a:t>OFFLOAD THE COMP TO NPU</a:t>
            </a:r>
          </a:p>
          <a:p>
            <a:endParaRPr kumimoji="1" lang="en-US" altLang="ja-JP" baseline="0"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39</a:t>
            </a:fld>
            <a:endParaRPr lang="ko-KR" altLang="en-US"/>
          </a:p>
        </p:txBody>
      </p:sp>
    </p:spTree>
    <p:extLst>
      <p:ext uri="{BB962C8B-B14F-4D97-AF65-F5344CB8AC3E}">
        <p14:creationId xmlns:p14="http://schemas.microsoft.com/office/powerpoint/2010/main" val="43414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CONVENTIONALLY</a:t>
            </a:r>
          </a:p>
          <a:p>
            <a:r>
              <a:rPr lang="en-US" dirty="0" smtClean="0"/>
              <a:t>WHAT WE DO</a:t>
            </a:r>
          </a:p>
          <a:p>
            <a:r>
              <a:rPr lang="en-US" dirty="0" smtClean="0"/>
              <a:t>BY</a:t>
            </a:r>
            <a:r>
              <a:rPr lang="en-US" baseline="0" dirty="0" smtClean="0"/>
              <a:t> COMPROMISING THE PRECISION</a:t>
            </a:r>
            <a:endParaRPr lang="en-US" dirty="0" smtClean="0"/>
          </a:p>
          <a:p>
            <a:endParaRPr lang="en-US" dirty="0" smtClean="0"/>
          </a:p>
          <a:p>
            <a:r>
              <a:rPr lang="en-US" dirty="0" smtClean="0"/>
              <a:t>Conventionally,</a:t>
            </a:r>
            <a:r>
              <a:rPr lang="en-US" baseline="0" dirty="0" smtClean="0"/>
              <a:t> we have a performance-energy tradeoff like this and we can navigate this line to place our hardware. </a:t>
            </a:r>
          </a:p>
          <a:p>
            <a:r>
              <a:rPr lang="en-US" baseline="0" dirty="0" smtClean="0"/>
              <a:t>What we do in approximate computing is to add the third dimension to this tradeoff and shift the points in the line toward the new dimension. </a:t>
            </a:r>
          </a:p>
          <a:p>
            <a:r>
              <a:rPr lang="en-US" baseline="0" dirty="0" smtClean="0"/>
              <a:t>By compromising the precision, we are able to achieve both higher performance and lower energy at the same time. </a:t>
            </a:r>
          </a:p>
        </p:txBody>
      </p:sp>
      <p:sp>
        <p:nvSpPr>
          <p:cNvPr id="4" name="Slide Number Placeholder 3"/>
          <p:cNvSpPr>
            <a:spLocks noGrp="1"/>
          </p:cNvSpPr>
          <p:nvPr>
            <p:ph type="sldNum" sz="quarter" idx="10"/>
          </p:nvPr>
        </p:nvSpPr>
        <p:spPr/>
        <p:txBody>
          <a:bodyPr/>
          <a:lstStyle/>
          <a:p>
            <a:fld id="{091C26AB-D1D9-4A46-85A7-8A39E465ACDE}" type="slidenum">
              <a:rPr lang="en-US" smtClean="0"/>
              <a:t>4</a:t>
            </a:fld>
            <a:endParaRPr lang="en-US"/>
          </a:p>
        </p:txBody>
      </p:sp>
    </p:spTree>
    <p:extLst>
      <p:ext uri="{BB962C8B-B14F-4D97-AF65-F5344CB8AC3E}">
        <p14:creationId xmlns:p14="http://schemas.microsoft.com/office/powerpoint/2010/main" val="628399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kumimoji="1" lang="en-US" altLang="ja-JP" baseline="0" dirty="0" smtClean="0"/>
              <a:t>HOW WE FIND SAFE-… IN A SCALABLE</a:t>
            </a:r>
          </a:p>
          <a:p>
            <a:endParaRPr kumimoji="1" lang="en-US" altLang="ja-JP" baseline="0" dirty="0" smtClean="0"/>
          </a:p>
          <a:p>
            <a:r>
              <a:rPr kumimoji="1" lang="en-US" altLang="ja-JP" baseline="0" dirty="0" smtClean="0"/>
              <a:t>Now I am going to introduce how we find the safe-to-approximate data and operations in a scalable manner.</a:t>
            </a:r>
          </a:p>
          <a:p>
            <a:r>
              <a:rPr kumimoji="0" lang="en-US" altLang="ja-JP" baseline="0" dirty="0" smtClean="0"/>
              <a:t>We use a scalable static dataflow analysis. </a:t>
            </a:r>
          </a:p>
          <a:p>
            <a:r>
              <a:rPr kumimoji="0" lang="en-US" altLang="ja-JP" baseline="0" dirty="0" smtClean="0"/>
              <a:t>For each annotation, the dataflow analysis first finds a set of all data and operations that contribute the annotated variable</a:t>
            </a:r>
            <a:r>
              <a:rPr kumimoji="0" lang="ko-KR" altLang="en-US" baseline="0" dirty="0" smtClean="0"/>
              <a:t> </a:t>
            </a:r>
            <a:r>
              <a:rPr kumimoji="0" lang="en-US" altLang="ko-KR" baseline="0" dirty="0" smtClean="0"/>
              <a:t>and merge them into a set</a:t>
            </a:r>
            <a:endParaRPr kumimoji="0" lang="en-US" altLang="ja-JP" baseline="0" dirty="0" smtClean="0"/>
          </a:p>
          <a:p>
            <a:r>
              <a:rPr kumimoji="0" lang="en-US" altLang="ja-JP" baseline="0" dirty="0" smtClean="0"/>
              <a:t>Then remove unsafe-to-approximate data and operations from the set and everything else is precise.</a:t>
            </a:r>
          </a:p>
          <a:p>
            <a:endParaRPr kumimoji="0" lang="en-US" altLang="ja-JP" baseline="0"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40</a:t>
            </a:fld>
            <a:endParaRPr lang="ko-KR" altLang="en-US"/>
          </a:p>
        </p:txBody>
      </p:sp>
    </p:spTree>
    <p:extLst>
      <p:ext uri="{BB962C8B-B14F-4D97-AF65-F5344CB8AC3E}">
        <p14:creationId xmlns:p14="http://schemas.microsoft.com/office/powerpoint/2010/main" val="1538420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dirty="0" smtClean="0"/>
              <a:t>Let’s talk about the workflow.</a:t>
            </a:r>
            <a:r>
              <a:rPr lang="en-US" baseline="0" dirty="0" smtClean="0"/>
              <a:t> </a:t>
            </a:r>
          </a:p>
          <a:p>
            <a:endParaRPr lang="en-US" baseline="0" dirty="0" smtClean="0"/>
          </a:p>
          <a:p>
            <a:r>
              <a:rPr lang="en-US" baseline="0" dirty="0" smtClean="0"/>
              <a:t>Programmer first gives his or her source code with </a:t>
            </a:r>
            <a:r>
              <a:rPr lang="en-US" baseline="0" dirty="0" err="1" smtClean="0"/>
              <a:t>FlexJava</a:t>
            </a:r>
            <a:r>
              <a:rPr lang="en-US" baseline="0" dirty="0" smtClean="0"/>
              <a:t> annotations.</a:t>
            </a:r>
          </a:p>
          <a:p>
            <a:endParaRPr lang="en-US" baseline="0" dirty="0" smtClean="0"/>
          </a:p>
          <a:p>
            <a:r>
              <a:rPr lang="en-US" baseline="0" dirty="0" smtClean="0"/>
              <a:t>The compiler performs the approximation safety analysis and finds the set of safe-to-approximate data and operations. </a:t>
            </a:r>
          </a:p>
          <a:p>
            <a:endParaRPr lang="en-US" baseline="0" dirty="0" smtClean="0"/>
          </a:p>
          <a:p>
            <a:r>
              <a:rPr lang="en-US" baseline="0" dirty="0" smtClean="0"/>
              <a:t>Then in the feedback phase, our source-code highlighting tool marks the approximated data and operations on the original source code. </a:t>
            </a:r>
          </a:p>
          <a:p>
            <a:endParaRPr lang="en-US" baseline="0" dirty="0" smtClean="0"/>
          </a:p>
          <a:p>
            <a:r>
              <a:rPr lang="en-US" baseline="0" dirty="0" smtClean="0"/>
              <a:t>Currently, it is comments at the end of corresponding lines. </a:t>
            </a:r>
          </a:p>
          <a:p>
            <a:endParaRPr lang="en-US" baseline="0" dirty="0" smtClean="0"/>
          </a:p>
          <a:p>
            <a:r>
              <a:rPr lang="en-US" baseline="0" dirty="0" smtClean="0"/>
              <a:t>So programmers can observe what happened in the analysis and possibly add or remove annotations from the programs. </a:t>
            </a:r>
          </a:p>
          <a:p>
            <a:endParaRPr lang="en-US" baseline="0" dirty="0" smtClean="0"/>
          </a:p>
          <a:p>
            <a:r>
              <a:rPr lang="en-US" baseline="0" dirty="0" smtClean="0"/>
              <a:t>When the programmer is satisfied, the compiler produces an approximate program. </a:t>
            </a:r>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41</a:t>
            </a:fld>
            <a:endParaRPr lang="ko-KR" altLang="en-US"/>
          </a:p>
        </p:txBody>
      </p:sp>
    </p:spTree>
    <p:extLst>
      <p:ext uri="{BB962C8B-B14F-4D97-AF65-F5344CB8AC3E}">
        <p14:creationId xmlns:p14="http://schemas.microsoft.com/office/powerpoint/2010/main" val="1161849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dirty="0" smtClean="0"/>
              <a:t>ENERJ</a:t>
            </a:r>
          </a:p>
          <a:p>
            <a:r>
              <a:rPr lang="en-US" dirty="0" smtClean="0"/>
              <a:t>USER-STUDY</a:t>
            </a:r>
          </a:p>
          <a:p>
            <a:endParaRPr lang="en-US" dirty="0" smtClean="0"/>
          </a:p>
          <a:p>
            <a:r>
              <a:rPr lang="en-US" dirty="0" smtClean="0"/>
              <a:t>Let’s talk about our evaluation. </a:t>
            </a:r>
          </a:p>
          <a:p>
            <a:r>
              <a:rPr lang="en-US" dirty="0" smtClean="0"/>
              <a:t>We used</a:t>
            </a:r>
            <a:r>
              <a:rPr lang="en-US" baseline="0" dirty="0" smtClean="0"/>
              <a:t> ten benchmarks from a wide range of domains to evaluate its usability.</a:t>
            </a:r>
          </a:p>
          <a:p>
            <a:r>
              <a:rPr lang="en-US" baseline="0" dirty="0" smtClean="0"/>
              <a:t>The size of the benchmarks are diverse from small kernels to large open source code. </a:t>
            </a:r>
          </a:p>
          <a:p>
            <a:endParaRPr lang="en-US" baseline="0" dirty="0" smtClean="0"/>
          </a:p>
          <a:p>
            <a:r>
              <a:rPr lang="en-US" baseline="0" dirty="0" smtClean="0"/>
              <a:t>We used one of the state-of-the-art approximate programming languages, called </a:t>
            </a:r>
            <a:r>
              <a:rPr lang="en-US" baseline="0" dirty="0" err="1" smtClean="0"/>
              <a:t>EnerJ</a:t>
            </a:r>
            <a:r>
              <a:rPr lang="en-US" baseline="0" dirty="0" smtClean="0"/>
              <a:t>, as baseline to compare the number of annotations and annotation time. </a:t>
            </a:r>
          </a:p>
          <a:p>
            <a:endParaRPr lang="en-US" baseline="0" dirty="0" smtClean="0"/>
          </a:p>
          <a:p>
            <a:r>
              <a:rPr lang="en-US" baseline="0" dirty="0" smtClean="0"/>
              <a:t>To measure annotation time, we conducted an user-study and we used the </a:t>
            </a:r>
            <a:r>
              <a:rPr lang="en-US" baseline="0" dirty="0" err="1" smtClean="0"/>
              <a:t>sor</a:t>
            </a:r>
            <a:r>
              <a:rPr lang="en-US" baseline="0" dirty="0" smtClean="0"/>
              <a:t>, </a:t>
            </a:r>
            <a:r>
              <a:rPr lang="en-US" baseline="0" dirty="0" err="1" smtClean="0"/>
              <a:t>smm</a:t>
            </a:r>
            <a:r>
              <a:rPr lang="en-US" baseline="0" dirty="0" smtClean="0"/>
              <a:t>, and </a:t>
            </a:r>
            <a:r>
              <a:rPr lang="en-US" baseline="0" dirty="0" err="1" smtClean="0"/>
              <a:t>fft</a:t>
            </a:r>
            <a:r>
              <a:rPr lang="en-US" baseline="0" dirty="0" smtClean="0"/>
              <a:t> benchmarks for it. </a:t>
            </a:r>
          </a:p>
          <a:p>
            <a:endParaRPr lang="en-US" baseline="0" dirty="0" smtClean="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42</a:t>
            </a:fld>
            <a:endParaRPr lang="ko-KR" altLang="en-US"/>
          </a:p>
        </p:txBody>
      </p:sp>
    </p:spTree>
    <p:extLst>
      <p:ext uri="{BB962C8B-B14F-4D97-AF65-F5344CB8AC3E}">
        <p14:creationId xmlns:p14="http://schemas.microsoft.com/office/powerpoint/2010/main" val="776183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shows for each benchmark, how many </a:t>
            </a:r>
            <a:r>
              <a:rPr lang="en-US" baseline="0" dirty="0" err="1" smtClean="0"/>
              <a:t>annoations</a:t>
            </a:r>
            <a:r>
              <a:rPr lang="en-US" baseline="0" dirty="0" smtClean="0"/>
              <a:t> are required for both </a:t>
            </a:r>
            <a:r>
              <a:rPr lang="en-US" baseline="0" dirty="0" err="1" smtClean="0"/>
              <a:t>EnerJ</a:t>
            </a:r>
            <a:r>
              <a:rPr lang="en-US" baseline="0" dirty="0" smtClean="0"/>
              <a:t> and </a:t>
            </a:r>
            <a:r>
              <a:rPr lang="en-US" baseline="0" dirty="0" err="1" smtClean="0"/>
              <a:t>FlexJava</a:t>
            </a:r>
            <a:r>
              <a:rPr lang="en-US" baseline="0" dirty="0" smtClean="0"/>
              <a:t> to make the same set of data and operations as approximate. </a:t>
            </a:r>
          </a:p>
          <a:p>
            <a:endParaRPr lang="en-US" dirty="0" smtClean="0"/>
          </a:p>
          <a:p>
            <a:r>
              <a:rPr lang="en-US" dirty="0" err="1" smtClean="0"/>
              <a:t>FlexJava</a:t>
            </a:r>
            <a:r>
              <a:rPr lang="en-US" dirty="0" smtClean="0"/>
              <a:t> required</a:t>
            </a:r>
            <a:r>
              <a:rPr lang="en-US" baseline="0" dirty="0" smtClean="0"/>
              <a:t> from 2x to 17x less annotations compared to </a:t>
            </a:r>
            <a:r>
              <a:rPr lang="en-US" baseline="0" dirty="0" err="1" smtClean="0"/>
              <a:t>EnerJ</a:t>
            </a:r>
            <a:r>
              <a:rPr lang="en-US" baseline="0" dirty="0" smtClean="0"/>
              <a:t> due to the automated approximation safety analysis. </a:t>
            </a:r>
          </a:p>
          <a:p>
            <a:endParaRPr lang="en-US" baseline="0" dirty="0" smtClean="0"/>
          </a:p>
          <a:p>
            <a:r>
              <a:rPr lang="en-US" baseline="0" dirty="0" smtClean="0"/>
              <a:t>The comparison in the number of annotations shows that </a:t>
            </a:r>
            <a:r>
              <a:rPr lang="en-US" baseline="0" dirty="0" err="1" smtClean="0"/>
              <a:t>FlexJava</a:t>
            </a:r>
            <a:r>
              <a:rPr lang="en-US" baseline="0" dirty="0" smtClean="0"/>
              <a:t> significantly reduces programmers’ manual effort on individual data and operations </a:t>
            </a:r>
          </a:p>
          <a:p>
            <a:endParaRPr lang="en-US" baseline="0" dirty="0" smtClean="0"/>
          </a:p>
        </p:txBody>
      </p:sp>
      <p:sp>
        <p:nvSpPr>
          <p:cNvPr id="4" name="Slide Number Placeholder 3"/>
          <p:cNvSpPr>
            <a:spLocks noGrp="1"/>
          </p:cNvSpPr>
          <p:nvPr>
            <p:ph type="sldNum" sz="quarter" idx="10"/>
          </p:nvPr>
        </p:nvSpPr>
        <p:spPr/>
        <p:txBody>
          <a:bodyPr/>
          <a:lstStyle/>
          <a:p>
            <a:fld id="{83E14518-EFF0-6E49-A03F-E22804BBACFA}" type="slidenum">
              <a:rPr lang="en-US" smtClean="0"/>
              <a:t>43</a:t>
            </a:fld>
            <a:endParaRPr lang="en-US"/>
          </a:p>
        </p:txBody>
      </p:sp>
    </p:spTree>
    <p:extLst>
      <p:ext uri="{BB962C8B-B14F-4D97-AF65-F5344CB8AC3E}">
        <p14:creationId xmlns:p14="http://schemas.microsoft.com/office/powerpoint/2010/main" val="8407047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conducted an user-study to have another point of view toward the annotation effort, which is </a:t>
            </a:r>
            <a:r>
              <a:rPr lang="en-US" baseline="0" dirty="0" err="1" smtClean="0"/>
              <a:t>annoting</a:t>
            </a:r>
            <a:r>
              <a:rPr lang="en-US" baseline="0" dirty="0" smtClean="0"/>
              <a:t> time. </a:t>
            </a:r>
          </a:p>
          <a:p>
            <a:endParaRPr lang="en-US" baseline="0" dirty="0" smtClean="0"/>
          </a:p>
          <a:p>
            <a:r>
              <a:rPr lang="en-US" baseline="0" dirty="0" smtClean="0"/>
              <a:t>We asked ten subjects to annotate the three programs, </a:t>
            </a:r>
            <a:r>
              <a:rPr lang="en-US" baseline="0" dirty="0" err="1" smtClean="0"/>
              <a:t>sor</a:t>
            </a:r>
            <a:r>
              <a:rPr lang="en-US" baseline="0" dirty="0" smtClean="0"/>
              <a:t>, </a:t>
            </a:r>
            <a:r>
              <a:rPr lang="en-US" baseline="0" dirty="0" err="1" smtClean="0"/>
              <a:t>smm</a:t>
            </a:r>
            <a:r>
              <a:rPr lang="en-US" baseline="0" dirty="0" smtClean="0"/>
              <a:t>, and </a:t>
            </a:r>
            <a:r>
              <a:rPr lang="en-US" baseline="0" dirty="0" err="1" smtClean="0"/>
              <a:t>fft</a:t>
            </a:r>
            <a:r>
              <a:rPr lang="en-US" baseline="0" dirty="0" smtClean="0"/>
              <a:t> using both languages. </a:t>
            </a:r>
          </a:p>
          <a:p>
            <a:endParaRPr lang="en-US" baseline="0" dirty="0" smtClean="0"/>
          </a:p>
          <a:p>
            <a:r>
              <a:rPr lang="en-US" baseline="0" dirty="0" smtClean="0"/>
              <a:t>I just picked </a:t>
            </a:r>
            <a:r>
              <a:rPr lang="en-US" baseline="0" dirty="0" err="1" smtClean="0"/>
              <a:t>fft</a:t>
            </a:r>
            <a:r>
              <a:rPr lang="en-US" baseline="0" dirty="0" smtClean="0"/>
              <a:t> among the three we used but the trends are similar. </a:t>
            </a:r>
          </a:p>
          <a:p>
            <a:endParaRPr lang="en-US" baseline="0" dirty="0" smtClean="0"/>
          </a:p>
          <a:p>
            <a:r>
              <a:rPr lang="en-US" baseline="0" dirty="0" smtClean="0"/>
              <a:t>Compared to </a:t>
            </a:r>
            <a:r>
              <a:rPr lang="en-US" baseline="0" dirty="0" err="1" smtClean="0"/>
              <a:t>EnerJ</a:t>
            </a:r>
            <a:r>
              <a:rPr lang="en-US" baseline="0" dirty="0" smtClean="0"/>
              <a:t>, </a:t>
            </a:r>
            <a:r>
              <a:rPr lang="en-US" baseline="0" dirty="0" err="1" smtClean="0"/>
              <a:t>FlexJava</a:t>
            </a:r>
            <a:r>
              <a:rPr lang="en-US" baseline="0" dirty="0" smtClean="0"/>
              <a:t> requires on average 8x less time for annotation and this result even includes the time for using source-code highlighting tool. </a:t>
            </a:r>
          </a:p>
          <a:p>
            <a:endParaRPr lang="en-US" baseline="0" dirty="0" smtClean="0"/>
          </a:p>
          <a:p>
            <a:r>
              <a:rPr lang="en-US" baseline="0" dirty="0" smtClean="0"/>
              <a:t>These two results show that </a:t>
            </a:r>
            <a:r>
              <a:rPr lang="en-US" baseline="0" dirty="0" err="1" smtClean="0"/>
              <a:t>FlexJava</a:t>
            </a:r>
            <a:r>
              <a:rPr lang="en-US" baseline="0" dirty="0" smtClean="0"/>
              <a:t> effectively reduced the programming effort</a:t>
            </a:r>
            <a:endParaRPr lang="en-US" dirty="0"/>
          </a:p>
        </p:txBody>
      </p:sp>
      <p:sp>
        <p:nvSpPr>
          <p:cNvPr id="4" name="Slide Number Placeholder 3"/>
          <p:cNvSpPr>
            <a:spLocks noGrp="1"/>
          </p:cNvSpPr>
          <p:nvPr>
            <p:ph type="sldNum" sz="quarter" idx="10"/>
          </p:nvPr>
        </p:nvSpPr>
        <p:spPr/>
        <p:txBody>
          <a:bodyPr/>
          <a:lstStyle/>
          <a:p>
            <a:fld id="{83E14518-EFF0-6E49-A03F-E22804BBACFA}" type="slidenum">
              <a:rPr lang="en-US" smtClean="0"/>
              <a:t>44</a:t>
            </a:fld>
            <a:endParaRPr lang="en-US"/>
          </a:p>
        </p:txBody>
      </p:sp>
    </p:spTree>
    <p:extLst>
      <p:ext uri="{BB962C8B-B14F-4D97-AF65-F5344CB8AC3E}">
        <p14:creationId xmlns:p14="http://schemas.microsoft.com/office/powerpoint/2010/main" val="523012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baseline="0" dirty="0" smtClean="0"/>
              <a:t>In summary, </a:t>
            </a:r>
            <a:r>
              <a:rPr lang="en-US" baseline="0" dirty="0" err="1" smtClean="0"/>
              <a:t>FlexJava</a:t>
            </a:r>
            <a:r>
              <a:rPr lang="en-US" baseline="0" dirty="0" smtClean="0"/>
              <a:t> is a language-compiler co-design that automates approximate programming, which reduces the programmer effort while providing the following four features. </a:t>
            </a:r>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45</a:t>
            </a:fld>
            <a:endParaRPr lang="ko-KR" altLang="en-US"/>
          </a:p>
        </p:txBody>
      </p:sp>
    </p:spTree>
    <p:extLst>
      <p:ext uri="{BB962C8B-B14F-4D97-AF65-F5344CB8AC3E}">
        <p14:creationId xmlns:p14="http://schemas.microsoft.com/office/powerpoint/2010/main" val="1716243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annotated benchmarks, </a:t>
            </a:r>
            <a:r>
              <a:rPr lang="en-US" baseline="0" dirty="0" err="1" smtClean="0"/>
              <a:t>FlexJava</a:t>
            </a:r>
            <a:r>
              <a:rPr lang="en-US" baseline="0" dirty="0" smtClean="0"/>
              <a:t> compiler with the analysis, and source code highlighting tool are available at our group homepage and source code is maintained separate in this </a:t>
            </a:r>
            <a:r>
              <a:rPr lang="en-US" baseline="0" dirty="0" err="1" smtClean="0"/>
              <a:t>Bitbucket</a:t>
            </a:r>
            <a:r>
              <a:rPr lang="en-US" baseline="0" dirty="0" smtClean="0"/>
              <a:t> </a:t>
            </a:r>
            <a:r>
              <a:rPr lang="en-US" baseline="0" dirty="0" err="1" smtClean="0"/>
              <a:t>git</a:t>
            </a:r>
            <a:r>
              <a:rPr lang="en-US" baseline="0" dirty="0" smtClean="0"/>
              <a:t> repository. </a:t>
            </a:r>
            <a:endParaRPr lang="en-US" dirty="0"/>
          </a:p>
        </p:txBody>
      </p:sp>
      <p:sp>
        <p:nvSpPr>
          <p:cNvPr id="4" name="Slide Number Placeholder 3"/>
          <p:cNvSpPr>
            <a:spLocks noGrp="1"/>
          </p:cNvSpPr>
          <p:nvPr>
            <p:ph type="sldNum" sz="quarter" idx="10"/>
          </p:nvPr>
        </p:nvSpPr>
        <p:spPr/>
        <p:txBody>
          <a:bodyPr/>
          <a:lstStyle/>
          <a:p>
            <a:fld id="{83E14518-EFF0-6E49-A03F-E22804BBACFA}" type="slidenum">
              <a:rPr lang="en-US" smtClean="0"/>
              <a:t>46</a:t>
            </a:fld>
            <a:endParaRPr lang="en-US"/>
          </a:p>
        </p:txBody>
      </p:sp>
    </p:spTree>
    <p:extLst>
      <p:ext uri="{BB962C8B-B14F-4D97-AF65-F5344CB8AC3E}">
        <p14:creationId xmlns:p14="http://schemas.microsoft.com/office/powerpoint/2010/main" val="101219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dirty="0" smtClean="0"/>
              <a:t>Let me introduce</a:t>
            </a:r>
            <a:r>
              <a:rPr lang="en-US" baseline="0" dirty="0" smtClean="0"/>
              <a:t> a few approximation techniques to help you understand. </a:t>
            </a:r>
          </a:p>
          <a:p>
            <a:endParaRPr lang="en-US" baseline="0" dirty="0" smtClean="0"/>
          </a:p>
          <a:p>
            <a:r>
              <a:rPr lang="en-US" baseline="0" dirty="0" smtClean="0"/>
              <a:t>Although there are many other techniques out there, I am just giving six examples, two for each layer, software, architecture, and memory. </a:t>
            </a:r>
          </a:p>
          <a:p>
            <a:endParaRPr lang="en-US" baseline="0" dirty="0" smtClean="0"/>
          </a:p>
          <a:p>
            <a:r>
              <a:rPr lang="en-US" baseline="0" dirty="0" smtClean="0"/>
              <a:t>First, in software, loop perforation and loop early termination is to skip some loop iterations or terminate the loop before it iterates all of them. </a:t>
            </a:r>
          </a:p>
          <a:p>
            <a:endParaRPr lang="en-US" baseline="0" dirty="0" smtClean="0"/>
          </a:p>
          <a:p>
            <a:r>
              <a:rPr lang="en-US" baseline="0" dirty="0" smtClean="0"/>
              <a:t>It may sound simple but it requires a platform that guarantees that the results are not going crazy and get a reasonable output with a bounded quality degradation. </a:t>
            </a:r>
          </a:p>
          <a:p>
            <a:endParaRPr lang="en-US" baseline="0" dirty="0" smtClean="0"/>
          </a:p>
          <a:p>
            <a:r>
              <a:rPr lang="en-US" baseline="0" dirty="0" smtClean="0"/>
              <a:t>Similar to that, function substitution enables programmers to give several version of functions with different degree of approximation, and it intelligently substitute the function at runtime. </a:t>
            </a:r>
          </a:p>
          <a:p>
            <a:endParaRPr lang="en-US" baseline="0" dirty="0" smtClean="0"/>
          </a:p>
          <a:p>
            <a:r>
              <a:rPr lang="en-US" baseline="0" dirty="0" smtClean="0"/>
              <a:t>In case of architecture, truffle provides an architecture that supports approximate-mode instructions and its compiler produces that instructions.  </a:t>
            </a:r>
          </a:p>
          <a:p>
            <a:endParaRPr lang="en-US" baseline="0" dirty="0" smtClean="0"/>
          </a:p>
          <a:p>
            <a:r>
              <a:rPr lang="en-US" baseline="0" dirty="0" smtClean="0"/>
              <a:t>NPU is an accelerator that computes a neural network model. </a:t>
            </a:r>
          </a:p>
          <a:p>
            <a:endParaRPr lang="en-US" baseline="0" dirty="0" smtClean="0"/>
          </a:p>
          <a:p>
            <a:r>
              <a:rPr lang="en-US" baseline="0" dirty="0" smtClean="0"/>
              <a:t>Programmer need to specify a region in programs that they want to offload this part to NPU and NPU compiler trains the region of code into a neural network model and accelerates using the NPU. </a:t>
            </a:r>
          </a:p>
          <a:p>
            <a:endParaRPr lang="en-US" baseline="0" dirty="0" smtClean="0"/>
          </a:p>
          <a:p>
            <a:r>
              <a:rPr lang="en-US" baseline="0" dirty="0" smtClean="0"/>
              <a:t>In memory, </a:t>
            </a:r>
            <a:r>
              <a:rPr lang="en-US" baseline="0" dirty="0" err="1" smtClean="0"/>
              <a:t>Flikker</a:t>
            </a:r>
            <a:r>
              <a:rPr lang="en-US" baseline="0" dirty="0" smtClean="0"/>
              <a:t> reduce the DRAM refreshing rate to save energy. Of course, it introduces some error possibly. </a:t>
            </a:r>
          </a:p>
          <a:p>
            <a:endParaRPr lang="en-US" baseline="0" dirty="0" smtClean="0"/>
          </a:p>
          <a:p>
            <a:r>
              <a:rPr lang="en-US" baseline="0" dirty="0" smtClean="0"/>
              <a:t>RFVP and load value prediction is that when processor need data, instead of going memory, getting the data, and sending to the processor, the processor has a predictor and provides the data from the predictor. </a:t>
            </a:r>
          </a:p>
          <a:p>
            <a:endParaRPr lang="en-US" baseline="0" dirty="0" smtClean="0"/>
          </a:p>
          <a:p>
            <a:r>
              <a:rPr lang="en-US" baseline="0" dirty="0" smtClean="0"/>
              <a:t>As you might be able to imagine, all these techniques requires programmers’ support because approximation techniques should know that what they can approximate and how much they can approximate. </a:t>
            </a:r>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47</a:t>
            </a:fld>
            <a:endParaRPr lang="ko-KR" altLang="en-US"/>
          </a:p>
        </p:txBody>
      </p:sp>
    </p:spTree>
    <p:extLst>
      <p:ext uri="{BB962C8B-B14F-4D97-AF65-F5344CB8AC3E}">
        <p14:creationId xmlns:p14="http://schemas.microsoft.com/office/powerpoint/2010/main" val="77275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49</a:t>
            </a:fld>
            <a:endParaRPr lang="ko-KR" altLang="en-US"/>
          </a:p>
        </p:txBody>
      </p:sp>
    </p:spTree>
    <p:extLst>
      <p:ext uri="{BB962C8B-B14F-4D97-AF65-F5344CB8AC3E}">
        <p14:creationId xmlns:p14="http://schemas.microsoft.com/office/powerpoint/2010/main" val="10620772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50</a:t>
            </a:fld>
            <a:endParaRPr lang="ko-KR" altLang="en-US"/>
          </a:p>
        </p:txBody>
      </p:sp>
    </p:spTree>
    <p:extLst>
      <p:ext uri="{BB962C8B-B14F-4D97-AF65-F5344CB8AC3E}">
        <p14:creationId xmlns:p14="http://schemas.microsoft.com/office/powerpoint/2010/main" val="47540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NAVIGATE</a:t>
            </a:r>
            <a:r>
              <a:rPr lang="en-US" baseline="0" dirty="0" smtClean="0"/>
              <a:t> 3 DIMENSIONAL SPACE</a:t>
            </a:r>
          </a:p>
          <a:p>
            <a:r>
              <a:rPr lang="en-US" baseline="0" dirty="0" smtClean="0"/>
              <a:t>100% ERROR JOKE</a:t>
            </a:r>
            <a:endParaRPr lang="en-US" dirty="0" smtClean="0"/>
          </a:p>
          <a:p>
            <a:endParaRPr lang="en-US" dirty="0" smtClean="0"/>
          </a:p>
          <a:p>
            <a:r>
              <a:rPr lang="en-US" dirty="0" smtClean="0"/>
              <a:t>So now,</a:t>
            </a:r>
            <a:r>
              <a:rPr lang="en-US" baseline="0" dirty="0" smtClean="0"/>
              <a:t> we are navigating three dimensional space to find a point for computing. </a:t>
            </a:r>
            <a:endParaRPr lang="en-US" dirty="0" smtClean="0"/>
          </a:p>
          <a:p>
            <a:endParaRPr lang="en-US" dirty="0" smtClean="0"/>
          </a:p>
          <a:p>
            <a:r>
              <a:rPr lang="en-US" baseline="0" dirty="0" smtClean="0"/>
              <a:t>You can imagine an extreme case that the error is 100% and the system is just giving random outputs.</a:t>
            </a:r>
          </a:p>
          <a:p>
            <a:r>
              <a:rPr lang="en-US" baseline="0" dirty="0" smtClean="0"/>
              <a:t>In this case, we will have infinite speedup and near zero energy dissipation.</a:t>
            </a:r>
          </a:p>
          <a:p>
            <a:r>
              <a:rPr lang="en-US" baseline="0" dirty="0" smtClean="0"/>
              <a:t>However, for now, I am not aiming that high </a:t>
            </a:r>
            <a:r>
              <a:rPr lang="en-US" baseline="0" dirty="0" smtClean="0">
                <a:sym typeface="Wingdings"/>
              </a:rPr>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5</a:t>
            </a:fld>
            <a:endParaRPr lang="en-US"/>
          </a:p>
        </p:txBody>
      </p:sp>
    </p:spTree>
    <p:extLst>
      <p:ext uri="{BB962C8B-B14F-4D97-AF65-F5344CB8AC3E}">
        <p14:creationId xmlns:p14="http://schemas.microsoft.com/office/powerpoint/2010/main" val="1475460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5A37F06D-B0A1-4900-9A80-FDA529E9413E}" type="slidenum">
              <a:rPr lang="ko-KR" altLang="en-US" smtClean="0"/>
              <a:pPr/>
              <a:t>51</a:t>
            </a:fld>
            <a:endParaRPr lang="ko-KR" altLang="en-US"/>
          </a:p>
        </p:txBody>
      </p:sp>
    </p:spTree>
    <p:extLst>
      <p:ext uri="{BB962C8B-B14F-4D97-AF65-F5344CB8AC3E}">
        <p14:creationId xmlns:p14="http://schemas.microsoft.com/office/powerpoint/2010/main" val="997828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 RELAX</a:t>
            </a:r>
            <a:r>
              <a:rPr lang="ko-KR" altLang="en-US" dirty="0" smtClean="0"/>
              <a:t> </a:t>
            </a:r>
            <a:r>
              <a:rPr lang="en-US" altLang="ko-KR" dirty="0" smtClean="0"/>
              <a:t>IN</a:t>
            </a:r>
            <a:r>
              <a:rPr lang="en-US" altLang="ko-KR" baseline="0" dirty="0" smtClean="0"/>
              <a:t> CMP, STO, COM</a:t>
            </a:r>
            <a:endParaRPr lang="en-US" dirty="0" smtClean="0"/>
          </a:p>
          <a:p>
            <a:r>
              <a:rPr lang="en-US" dirty="0" smtClean="0"/>
              <a:t>REASON WHY</a:t>
            </a:r>
            <a:r>
              <a:rPr lang="en-US" baseline="0" dirty="0" smtClean="0"/>
              <a:t> NEAR…</a:t>
            </a:r>
          </a:p>
          <a:p>
            <a:r>
              <a:rPr lang="en-US" baseline="0" dirty="0" smtClean="0"/>
              <a:t>COMPROMISE</a:t>
            </a:r>
            <a:endParaRPr lang="en-US" dirty="0" smtClean="0"/>
          </a:p>
          <a:p>
            <a:endParaRPr lang="en-US" dirty="0" smtClean="0"/>
          </a:p>
          <a:p>
            <a:r>
              <a:rPr lang="en-US" dirty="0" smtClean="0"/>
              <a:t>So</a:t>
            </a:r>
            <a:r>
              <a:rPr lang="en-US" baseline="0" dirty="0" smtClean="0"/>
              <a:t> approximate computing relaxes the abstraction of “near-perfect” accuracy. </a:t>
            </a:r>
          </a:p>
          <a:p>
            <a:r>
              <a:rPr lang="en-US" baseline="0" dirty="0" smtClean="0"/>
              <a:t>The reason why I say “near-perfect” is that we already have imprecision in floating-point computation. </a:t>
            </a:r>
          </a:p>
          <a:p>
            <a:r>
              <a:rPr lang="en-US" baseline="0" dirty="0" smtClean="0"/>
              <a:t>We compromise precision and allow errors to achieve both higher performance and efficiency. </a:t>
            </a:r>
          </a:p>
        </p:txBody>
      </p:sp>
      <p:sp>
        <p:nvSpPr>
          <p:cNvPr id="4" name="Slide Number Placeholder 3"/>
          <p:cNvSpPr>
            <a:spLocks noGrp="1"/>
          </p:cNvSpPr>
          <p:nvPr>
            <p:ph type="sldNum" sz="quarter" idx="10"/>
          </p:nvPr>
        </p:nvSpPr>
        <p:spPr/>
        <p:txBody>
          <a:bodyPr/>
          <a:lstStyle/>
          <a:p>
            <a:fld id="{83E14518-EFF0-6E49-A03F-E22804BBACFA}" type="slidenum">
              <a:rPr lang="en-US" smtClean="0"/>
              <a:t>6</a:t>
            </a:fld>
            <a:endParaRPr lang="en-US"/>
          </a:p>
        </p:txBody>
      </p:sp>
    </p:spTree>
    <p:extLst>
      <p:ext uri="{BB962C8B-B14F-4D97-AF65-F5344CB8AC3E}">
        <p14:creationId xmlns:p14="http://schemas.microsoft.com/office/powerpoint/2010/main" val="83513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B/C AIMING </a:t>
            </a:r>
            <a:r>
              <a:rPr lang="en-US" dirty="0" smtClean="0"/>
              <a:t/>
            </a:r>
            <a:br>
              <a:rPr lang="en-US" dirty="0" smtClean="0"/>
            </a:br>
            <a:r>
              <a:rPr lang="en-US" dirty="0" smtClean="0"/>
              <a:t>EACH</a:t>
            </a:r>
            <a:r>
              <a:rPr lang="en-US" baseline="0" dirty="0" smtClean="0"/>
              <a:t> IND CAN USES, HAVING ERROR</a:t>
            </a:r>
            <a:endParaRPr lang="en-US" dirty="0" smtClean="0"/>
          </a:p>
          <a:p>
            <a:endParaRPr lang="en-US" dirty="0" smtClean="0"/>
          </a:p>
          <a:p>
            <a:r>
              <a:rPr lang="en-US" dirty="0" smtClean="0"/>
              <a:t>This</a:t>
            </a:r>
            <a:r>
              <a:rPr lang="en-US" baseline="0" dirty="0" smtClean="0"/>
              <a:t> is possible because we are aiming personalized and targeted computing. </a:t>
            </a:r>
          </a:p>
          <a:p>
            <a:r>
              <a:rPr lang="en-US" baseline="0" dirty="0" smtClean="0"/>
              <a:t>If each individual uses a computing platform for a certain type of application, having imprecision in a controlled manner would be acceptable. </a:t>
            </a:r>
          </a:p>
        </p:txBody>
      </p:sp>
      <p:sp>
        <p:nvSpPr>
          <p:cNvPr id="4" name="Slide Number Placeholder 3"/>
          <p:cNvSpPr>
            <a:spLocks noGrp="1"/>
          </p:cNvSpPr>
          <p:nvPr>
            <p:ph type="sldNum" sz="quarter" idx="10"/>
          </p:nvPr>
        </p:nvSpPr>
        <p:spPr/>
        <p:txBody>
          <a:bodyPr/>
          <a:lstStyle/>
          <a:p>
            <a:fld id="{83E14518-EFF0-6E49-A03F-E22804BBACFA}" type="slidenum">
              <a:rPr lang="en-US" smtClean="0"/>
              <a:t>7</a:t>
            </a:fld>
            <a:endParaRPr lang="en-US"/>
          </a:p>
        </p:txBody>
      </p:sp>
    </p:spTree>
    <p:extLst>
      <p:ext uri="{BB962C8B-B14F-4D97-AF65-F5344CB8AC3E}">
        <p14:creationId xmlns:p14="http://schemas.microsoft.com/office/powerpoint/2010/main" val="134063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dirty="0" smtClean="0"/>
              <a:t>A</a:t>
            </a:r>
            <a:r>
              <a:rPr lang="en-US" baseline="0" dirty="0" smtClean="0"/>
              <a:t> SMALL DEGRADATION AS LONG AS</a:t>
            </a:r>
          </a:p>
          <a:p>
            <a:r>
              <a:rPr lang="en-US" baseline="0" dirty="0" smtClean="0"/>
              <a:t>FOR IOT COMPUTING, LETS SAY</a:t>
            </a:r>
          </a:p>
          <a:p>
            <a:endParaRPr lang="en-US" dirty="0" smtClean="0"/>
          </a:p>
          <a:p>
            <a:r>
              <a:rPr lang="en-US" dirty="0" smtClean="0"/>
              <a:t>For</a:t>
            </a:r>
            <a:r>
              <a:rPr lang="en-US" baseline="0" dirty="0" smtClean="0"/>
              <a:t> example, I personally wouldn’t mind even if I have a little bit degraded picture of my friend from my Instagram as long as it is good enough. </a:t>
            </a:r>
          </a:p>
          <a:p>
            <a:r>
              <a:rPr lang="en-US" baseline="0" dirty="0" smtClean="0"/>
              <a:t>For </a:t>
            </a:r>
            <a:r>
              <a:rPr lang="en-US" baseline="0" dirty="0" err="1" smtClean="0"/>
              <a:t>IoT</a:t>
            </a:r>
            <a:r>
              <a:rPr lang="en-US" baseline="0" dirty="0" smtClean="0"/>
              <a:t> computing, let’s say I have a smart contact lens supporting face recognition and I am running out of the batteries, then I wouldn’t mind that it sometimes can’t recognize the faces if this helps me save the energy.</a:t>
            </a:r>
          </a:p>
          <a:p>
            <a:r>
              <a:rPr lang="en-US" baseline="0" dirty="0" smtClean="0"/>
              <a:t>Lastly, let’s say suddenly I really want to see my advisor </a:t>
            </a:r>
            <a:r>
              <a:rPr lang="en-US" baseline="0" dirty="0" err="1" smtClean="0"/>
              <a:t>Hadi’s</a:t>
            </a:r>
            <a:r>
              <a:rPr lang="en-US" baseline="0" dirty="0" smtClean="0"/>
              <a:t> face and search on Bing. Then I wouldn’t mind the order of pictures as long as I can find him somewhere in the page. </a:t>
            </a:r>
          </a:p>
        </p:txBody>
      </p:sp>
      <p:sp>
        <p:nvSpPr>
          <p:cNvPr id="4" name="Slide Number Placeholder 3"/>
          <p:cNvSpPr>
            <a:spLocks noGrp="1"/>
          </p:cNvSpPr>
          <p:nvPr>
            <p:ph type="sldNum" sz="quarter" idx="10"/>
          </p:nvPr>
        </p:nvSpPr>
        <p:spPr/>
        <p:txBody>
          <a:bodyPr/>
          <a:lstStyle/>
          <a:p>
            <a:fld id="{091C26AB-D1D9-4A46-85A7-8A39E465ACDE}" type="slidenum">
              <a:rPr lang="en-US" smtClean="0"/>
              <a:t>8</a:t>
            </a:fld>
            <a:endParaRPr lang="en-US"/>
          </a:p>
        </p:txBody>
      </p:sp>
    </p:spTree>
    <p:extLst>
      <p:ext uri="{BB962C8B-B14F-4D97-AF65-F5344CB8AC3E}">
        <p14:creationId xmlns:p14="http://schemas.microsoft.com/office/powerpoint/2010/main" val="215252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r>
              <a:rPr lang="en-US" dirty="0" smtClean="0"/>
              <a:t>WE CAN CATEGORIZE</a:t>
            </a:r>
            <a:r>
              <a:rPr lang="en-US" baseline="0" dirty="0" smtClean="0"/>
              <a:t> … INTO FOUR CLASSES</a:t>
            </a:r>
          </a:p>
          <a:p>
            <a:r>
              <a:rPr lang="en-US" dirty="0" smtClean="0"/>
              <a:t>ANALOG</a:t>
            </a:r>
            <a:r>
              <a:rPr lang="en-US" baseline="0" dirty="0" smtClean="0"/>
              <a:t> -&gt; IMAGE, AUDIO, VIDEO</a:t>
            </a:r>
          </a:p>
          <a:p>
            <a:r>
              <a:rPr lang="en-US" baseline="0" dirty="0" smtClean="0"/>
              <a:t>SEARCH ENGINE</a:t>
            </a:r>
          </a:p>
          <a:p>
            <a:r>
              <a:rPr lang="en-US" baseline="0" dirty="0" smtClean="0"/>
              <a:t>AS LONG AS IT CONVERGES TO AN ANSWER</a:t>
            </a:r>
            <a:endParaRPr lang="en-US" dirty="0" smtClean="0"/>
          </a:p>
          <a:p>
            <a:endParaRPr lang="en-US" dirty="0" smtClean="0"/>
          </a:p>
          <a:p>
            <a:r>
              <a:rPr lang="en-US" dirty="0" smtClean="0"/>
              <a:t>I</a:t>
            </a:r>
            <a:r>
              <a:rPr lang="en-US" baseline="0" dirty="0" smtClean="0"/>
              <a:t> think we can categorize the applications which are suitable for approximate computing into four classes. </a:t>
            </a:r>
          </a:p>
          <a:p>
            <a:r>
              <a:rPr lang="en-US" baseline="0" dirty="0" smtClean="0"/>
              <a:t>Programs with analog inputs and outputs such as image, audio, or video processing and</a:t>
            </a:r>
            <a:br>
              <a:rPr lang="en-US" baseline="0" dirty="0" smtClean="0"/>
            </a:br>
            <a:r>
              <a:rPr lang="en-US" baseline="0" dirty="0" smtClean="0"/>
              <a:t>programs with multiple possible answers like search engine and </a:t>
            </a:r>
            <a:r>
              <a:rPr lang="en-US" baseline="0" dirty="0"/>
              <a:t/>
            </a:r>
            <a:br>
              <a:rPr lang="en-US" baseline="0" dirty="0"/>
            </a:br>
            <a:r>
              <a:rPr lang="en-US" baseline="0" dirty="0" smtClean="0"/>
              <a:t>at last, convergent programs such as big data analytics. </a:t>
            </a:r>
          </a:p>
          <a:p>
            <a:endParaRPr lang="en-US" baseline="0" dirty="0" smtClean="0"/>
          </a:p>
          <a:p>
            <a:r>
              <a:rPr lang="en-US" baseline="0" dirty="0" smtClean="0"/>
              <a:t>As long as the convergent programs will converge to an answer we are looking for, we would be able to accept some errors during computation. </a:t>
            </a:r>
          </a:p>
        </p:txBody>
      </p:sp>
      <p:sp>
        <p:nvSpPr>
          <p:cNvPr id="4" name="Slide Number Placeholder 3"/>
          <p:cNvSpPr>
            <a:spLocks noGrp="1"/>
          </p:cNvSpPr>
          <p:nvPr>
            <p:ph type="sldNum" sz="quarter" idx="10"/>
          </p:nvPr>
        </p:nvSpPr>
        <p:spPr/>
        <p:txBody>
          <a:bodyPr/>
          <a:lstStyle/>
          <a:p>
            <a:fld id="{091C26AB-D1D9-4A46-85A7-8A39E465ACDE}" type="slidenum">
              <a:rPr lang="en-US" smtClean="0"/>
              <a:t>9</a:t>
            </a:fld>
            <a:endParaRPr lang="en-US"/>
          </a:p>
        </p:txBody>
      </p:sp>
    </p:spTree>
    <p:extLst>
      <p:ext uri="{BB962C8B-B14F-4D97-AF65-F5344CB8AC3E}">
        <p14:creationId xmlns:p14="http://schemas.microsoft.com/office/powerpoint/2010/main" val="122524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Calibri" charset="0"/>
                <a:ea typeface="Calibri" charset="0"/>
                <a:cs typeface="Calibri"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libri" charset="0"/>
                <a:ea typeface="Calibri" charset="0"/>
                <a:cs typeface="Calibri" charset="0"/>
              </a:defRPr>
            </a:lvl1pPr>
          </a:lstStyle>
          <a:p>
            <a:fld id="{BC886E5D-D6E0-0A44-B1C2-E1E5D3CBC27F}" type="datetimeFigureOut">
              <a:rPr lang="en-US" smtClean="0"/>
              <a:pPr/>
              <a:t>9/4/15</a:t>
            </a:fld>
            <a:endParaRPr lang="en-US"/>
          </a:p>
        </p:txBody>
      </p:sp>
      <p:sp>
        <p:nvSpPr>
          <p:cNvPr id="5" name="Footer Placeholder 4"/>
          <p:cNvSpPr>
            <a:spLocks noGrp="1"/>
          </p:cNvSpPr>
          <p:nvPr>
            <p:ph type="ftr" sz="quarter" idx="11"/>
          </p:nvPr>
        </p:nvSpPr>
        <p:spPr/>
        <p:txBody>
          <a:bodyPr/>
          <a:lstStyle>
            <a:lvl1pPr>
              <a:defRPr>
                <a:latin typeface="Calibri" charset="0"/>
                <a:ea typeface="Calibri" charset="0"/>
                <a:cs typeface="Calibri"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charset="0"/>
                <a:ea typeface="Calibri" charset="0"/>
                <a:cs typeface="Calibri" charset="0"/>
              </a:defRPr>
            </a:lvl1pPr>
          </a:lstStyle>
          <a:p>
            <a:fld id="{F762F4C1-0376-A142-9EDE-144F83316D74}" type="slidenum">
              <a:rPr lang="en-US" smtClean="0"/>
              <a:pPr/>
              <a:t>‹#›</a:t>
            </a:fld>
            <a:endParaRPr lang="en-US"/>
          </a:p>
        </p:txBody>
      </p:sp>
    </p:spTree>
    <p:extLst>
      <p:ext uri="{BB962C8B-B14F-4D97-AF65-F5344CB8AC3E}">
        <p14:creationId xmlns:p14="http://schemas.microsoft.com/office/powerpoint/2010/main" val="17211563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886E5D-D6E0-0A44-B1C2-E1E5D3CBC27F}"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2F4C1-0376-A142-9EDE-144F83316D74}" type="slidenum">
              <a:rPr lang="en-US" smtClean="0"/>
              <a:t>‹#›</a:t>
            </a:fld>
            <a:endParaRPr lang="en-US"/>
          </a:p>
        </p:txBody>
      </p:sp>
    </p:spTree>
    <p:extLst>
      <p:ext uri="{BB962C8B-B14F-4D97-AF65-F5344CB8AC3E}">
        <p14:creationId xmlns:p14="http://schemas.microsoft.com/office/powerpoint/2010/main" val="125994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886E5D-D6E0-0A44-B1C2-E1E5D3CBC27F}"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2F4C1-0376-A142-9EDE-144F83316D74}" type="slidenum">
              <a:rPr lang="en-US" smtClean="0"/>
              <a:t>‹#›</a:t>
            </a:fld>
            <a:endParaRPr lang="en-US"/>
          </a:p>
        </p:txBody>
      </p:sp>
    </p:spTree>
    <p:extLst>
      <p:ext uri="{BB962C8B-B14F-4D97-AF65-F5344CB8AC3E}">
        <p14:creationId xmlns:p14="http://schemas.microsoft.com/office/powerpoint/2010/main" val="177389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886E5D-D6E0-0A44-B1C2-E1E5D3CBC27F}"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2F4C1-0376-A142-9EDE-144F83316D74}" type="slidenum">
              <a:rPr lang="en-US" smtClean="0"/>
              <a:t>‹#›</a:t>
            </a:fld>
            <a:endParaRPr lang="en-US"/>
          </a:p>
        </p:txBody>
      </p:sp>
    </p:spTree>
    <p:extLst>
      <p:ext uri="{BB962C8B-B14F-4D97-AF65-F5344CB8AC3E}">
        <p14:creationId xmlns:p14="http://schemas.microsoft.com/office/powerpoint/2010/main" val="869360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886E5D-D6E0-0A44-B1C2-E1E5D3CBC27F}" type="datetimeFigureOut">
              <a:rPr lang="en-US" smtClean="0"/>
              <a:t>9/4/15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2F4C1-0376-A142-9EDE-144F83316D74}" type="slidenum">
              <a:rPr lang="en-US" smtClean="0"/>
              <a:t>‹#›</a:t>
            </a:fld>
            <a:endParaRPr lang="en-US"/>
          </a:p>
        </p:txBody>
      </p:sp>
    </p:spTree>
    <p:extLst>
      <p:ext uri="{BB962C8B-B14F-4D97-AF65-F5344CB8AC3E}">
        <p14:creationId xmlns:p14="http://schemas.microsoft.com/office/powerpoint/2010/main" val="200685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86E5D-D6E0-0A44-B1C2-E1E5D3CBC27F}"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2F4C1-0376-A142-9EDE-144F83316D74}" type="slidenum">
              <a:rPr lang="en-US" smtClean="0"/>
              <a:t>‹#›</a:t>
            </a:fld>
            <a:endParaRPr lang="en-US"/>
          </a:p>
        </p:txBody>
      </p:sp>
    </p:spTree>
    <p:extLst>
      <p:ext uri="{BB962C8B-B14F-4D97-AF65-F5344CB8AC3E}">
        <p14:creationId xmlns:p14="http://schemas.microsoft.com/office/powerpoint/2010/main" val="88038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886E5D-D6E0-0A44-B1C2-E1E5D3CBC27F}" type="datetimeFigureOut">
              <a:rPr lang="en-US" smtClean="0"/>
              <a:t>9/4/15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2F4C1-0376-A142-9EDE-144F83316D74}" type="slidenum">
              <a:rPr lang="en-US" smtClean="0"/>
              <a:t>‹#›</a:t>
            </a:fld>
            <a:endParaRPr lang="en-US"/>
          </a:p>
        </p:txBody>
      </p:sp>
    </p:spTree>
    <p:extLst>
      <p:ext uri="{BB962C8B-B14F-4D97-AF65-F5344CB8AC3E}">
        <p14:creationId xmlns:p14="http://schemas.microsoft.com/office/powerpoint/2010/main" val="39455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C886E5D-D6E0-0A44-B1C2-E1E5D3CBC27F}" type="datetimeFigureOut">
              <a:rPr lang="en-US" smtClean="0"/>
              <a:t>9/4/15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2F4C1-0376-A142-9EDE-144F83316D74}" type="slidenum">
              <a:rPr lang="en-US" smtClean="0"/>
              <a:t>‹#›</a:t>
            </a:fld>
            <a:endParaRPr lang="en-US"/>
          </a:p>
        </p:txBody>
      </p:sp>
    </p:spTree>
    <p:extLst>
      <p:ext uri="{BB962C8B-B14F-4D97-AF65-F5344CB8AC3E}">
        <p14:creationId xmlns:p14="http://schemas.microsoft.com/office/powerpoint/2010/main" val="193371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86E5D-D6E0-0A44-B1C2-E1E5D3CBC27F}" type="datetimeFigureOut">
              <a:rPr lang="en-US" smtClean="0"/>
              <a:t>9/4/15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2F4C1-0376-A142-9EDE-144F83316D74}" type="slidenum">
              <a:rPr lang="en-US" smtClean="0"/>
              <a:t>‹#›</a:t>
            </a:fld>
            <a:endParaRPr lang="en-US"/>
          </a:p>
        </p:txBody>
      </p:sp>
    </p:spTree>
    <p:extLst>
      <p:ext uri="{BB962C8B-B14F-4D97-AF65-F5344CB8AC3E}">
        <p14:creationId xmlns:p14="http://schemas.microsoft.com/office/powerpoint/2010/main" val="2066092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86E5D-D6E0-0A44-B1C2-E1E5D3CBC27F}"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2F4C1-0376-A142-9EDE-144F83316D74}" type="slidenum">
              <a:rPr lang="en-US" smtClean="0"/>
              <a:t>‹#›</a:t>
            </a:fld>
            <a:endParaRPr lang="en-US"/>
          </a:p>
        </p:txBody>
      </p:sp>
    </p:spTree>
    <p:extLst>
      <p:ext uri="{BB962C8B-B14F-4D97-AF65-F5344CB8AC3E}">
        <p14:creationId xmlns:p14="http://schemas.microsoft.com/office/powerpoint/2010/main" val="439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886E5D-D6E0-0A44-B1C2-E1E5D3CBC27F}" type="datetimeFigureOut">
              <a:rPr lang="en-US" smtClean="0"/>
              <a:t>9/4/15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2F4C1-0376-A142-9EDE-144F83316D74}" type="slidenum">
              <a:rPr lang="en-US" smtClean="0"/>
              <a:t>‹#›</a:t>
            </a:fld>
            <a:endParaRPr lang="en-US"/>
          </a:p>
        </p:txBody>
      </p:sp>
    </p:spTree>
    <p:extLst>
      <p:ext uri="{BB962C8B-B14F-4D97-AF65-F5344CB8AC3E}">
        <p14:creationId xmlns:p14="http://schemas.microsoft.com/office/powerpoint/2010/main" val="8491276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charset="0"/>
                <a:ea typeface="Calibri" charset="0"/>
                <a:cs typeface="Calibri" charset="0"/>
              </a:defRPr>
            </a:lvl1pPr>
          </a:lstStyle>
          <a:p>
            <a:fld id="{BC886E5D-D6E0-0A44-B1C2-E1E5D3CBC27F}" type="datetimeFigureOut">
              <a:rPr lang="en-US" smtClean="0"/>
              <a:pPr/>
              <a:t>9/4/15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Calibri" charset="0"/>
                <a:cs typeface="Calibri"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libri" charset="0"/>
                <a:ea typeface="Calibri" charset="0"/>
                <a:cs typeface="Calibri" charset="0"/>
              </a:defRPr>
            </a:lvl1pPr>
          </a:lstStyle>
          <a:p>
            <a:fld id="{F762F4C1-0376-A142-9EDE-144F83316D74}" type="slidenum">
              <a:rPr lang="en-US" smtClean="0"/>
              <a:pPr/>
              <a:t>‹#›</a:t>
            </a:fld>
            <a:endParaRPr lang="en-US"/>
          </a:p>
        </p:txBody>
      </p:sp>
    </p:spTree>
    <p:extLst>
      <p:ext uri="{BB962C8B-B14F-4D97-AF65-F5344CB8AC3E}">
        <p14:creationId xmlns:p14="http://schemas.microsoft.com/office/powerpoint/2010/main" val="496756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30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jpg"/><Relationship Id="rId7" Type="http://schemas.openxmlformats.org/officeDocument/2006/relationships/image" Target="../media/image31.jp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7.jpeg"/><Relationship Id="rId5" Type="http://schemas.openxmlformats.org/officeDocument/2006/relationships/image" Target="../media/image5.jpeg"/><Relationship Id="rId6" Type="http://schemas.openxmlformats.org/officeDocument/2006/relationships/image" Target="../media/image15.jpeg"/><Relationship Id="rId7"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1.emf"/></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hyperlink" Target="http://act-lab.org/artifacts/flexjava/" TargetMode="External"/><Relationship Id="rId4" Type="http://schemas.openxmlformats.org/officeDocument/2006/relationships/hyperlink" Target="https://bitbucket.org/act-lab/r2.code"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g"/><Relationship Id="rId5" Type="http://schemas.openxmlformats.org/officeDocument/2006/relationships/image" Target="../media/image45.emf"/><Relationship Id="rId1" Type="http://schemas.openxmlformats.org/officeDocument/2006/relationships/slideLayout" Target="../slideLayouts/slideLayout2.xml"/><Relationship Id="rId2" Type="http://schemas.openxmlformats.org/officeDocument/2006/relationships/image" Target="../media/image42.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7.jpeg"/><Relationship Id="rId6" Type="http://schemas.openxmlformats.org/officeDocument/2006/relationships/image" Target="../media/image5.jpeg"/><Relationship Id="rId7" Type="http://schemas.openxmlformats.org/officeDocument/2006/relationships/image" Target="../media/image15.jpeg"/><Relationship Id="rId8"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g"/><Relationship Id="rId6"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881" y="832513"/>
            <a:ext cx="8390238" cy="2383941"/>
          </a:xfrm>
        </p:spPr>
        <p:txBody>
          <a:bodyPr>
            <a:noAutofit/>
          </a:bodyPr>
          <a:lstStyle/>
          <a:p>
            <a:pPr>
              <a:lnSpc>
                <a:spcPct val="100000"/>
              </a:lnSpc>
            </a:pPr>
            <a:r>
              <a:rPr lang="en-US" sz="5000" b="1" dirty="0" smtClean="0">
                <a:solidFill>
                  <a:srgbClr val="262626"/>
                </a:solidFill>
                <a:latin typeface="Calibri" charset="0"/>
                <a:ea typeface="Calibri" charset="0"/>
                <a:cs typeface="Calibri" charset="0"/>
              </a:rPr>
              <a:t>F</a:t>
            </a:r>
            <a:r>
              <a:rPr lang="en-US" sz="4000" b="1" dirty="0" smtClean="0">
                <a:solidFill>
                  <a:srgbClr val="262626"/>
                </a:solidFill>
                <a:latin typeface="Calibri" charset="0"/>
                <a:ea typeface="Calibri" charset="0"/>
                <a:cs typeface="Calibri" charset="0"/>
              </a:rPr>
              <a:t>LEX</a:t>
            </a:r>
            <a:r>
              <a:rPr lang="en-US" sz="5000" b="1" dirty="0" smtClean="0">
                <a:solidFill>
                  <a:srgbClr val="262626"/>
                </a:solidFill>
                <a:latin typeface="Calibri" charset="0"/>
                <a:ea typeface="Calibri" charset="0"/>
                <a:cs typeface="Calibri" charset="0"/>
              </a:rPr>
              <a:t>J</a:t>
            </a:r>
            <a:r>
              <a:rPr lang="en-US" sz="4000" b="1" dirty="0" smtClean="0">
                <a:solidFill>
                  <a:srgbClr val="262626"/>
                </a:solidFill>
                <a:latin typeface="Calibri" charset="0"/>
                <a:ea typeface="Calibri" charset="0"/>
                <a:cs typeface="Calibri" charset="0"/>
              </a:rPr>
              <a:t>AVA</a:t>
            </a:r>
            <a:r>
              <a:rPr lang="en-US" sz="5000" b="1" dirty="0" smtClean="0">
                <a:solidFill>
                  <a:srgbClr val="262626"/>
                </a:solidFill>
                <a:latin typeface="Calibri" charset="0"/>
                <a:ea typeface="Calibri" charset="0"/>
                <a:cs typeface="Calibri" charset="0"/>
              </a:rPr>
              <a:t>: </a:t>
            </a:r>
            <a:r>
              <a:rPr lang="en-US" sz="5000" dirty="0" smtClean="0">
                <a:solidFill>
                  <a:srgbClr val="262626"/>
                </a:solidFill>
                <a:latin typeface="Calibri" charset="0"/>
                <a:ea typeface="Calibri" charset="0"/>
                <a:cs typeface="Calibri" charset="0"/>
              </a:rPr>
              <a:t>Language Support </a:t>
            </a:r>
            <a:br>
              <a:rPr lang="en-US" sz="5000" dirty="0" smtClean="0">
                <a:solidFill>
                  <a:srgbClr val="262626"/>
                </a:solidFill>
                <a:latin typeface="Calibri" charset="0"/>
                <a:ea typeface="Calibri" charset="0"/>
                <a:cs typeface="Calibri" charset="0"/>
              </a:rPr>
            </a:br>
            <a:r>
              <a:rPr lang="en-US" sz="5000" dirty="0" smtClean="0">
                <a:solidFill>
                  <a:srgbClr val="262626"/>
                </a:solidFill>
                <a:latin typeface="Calibri" charset="0"/>
                <a:ea typeface="Calibri" charset="0"/>
                <a:cs typeface="Calibri" charset="0"/>
              </a:rPr>
              <a:t>for Safe and Modular </a:t>
            </a:r>
            <a:br>
              <a:rPr lang="en-US" sz="5000" dirty="0" smtClean="0">
                <a:solidFill>
                  <a:srgbClr val="262626"/>
                </a:solidFill>
                <a:latin typeface="Calibri" charset="0"/>
                <a:ea typeface="Calibri" charset="0"/>
                <a:cs typeface="Calibri" charset="0"/>
              </a:rPr>
            </a:br>
            <a:r>
              <a:rPr lang="en-US" sz="5000" dirty="0" smtClean="0">
                <a:solidFill>
                  <a:srgbClr val="262626"/>
                </a:solidFill>
                <a:latin typeface="Calibri" charset="0"/>
                <a:ea typeface="Calibri" charset="0"/>
                <a:cs typeface="Calibri" charset="0"/>
              </a:rPr>
              <a:t>Approximate Programming</a:t>
            </a:r>
            <a:endParaRPr lang="en-US" sz="5000" dirty="0">
              <a:latin typeface="Calibri" charset="0"/>
              <a:ea typeface="Calibri" charset="0"/>
              <a:cs typeface="Calibri" charset="0"/>
            </a:endParaRPr>
          </a:p>
        </p:txBody>
      </p:sp>
      <p:sp>
        <p:nvSpPr>
          <p:cNvPr id="3" name="Subtitle 2"/>
          <p:cNvSpPr>
            <a:spLocks noGrp="1"/>
          </p:cNvSpPr>
          <p:nvPr>
            <p:ph type="subTitle" idx="1"/>
          </p:nvPr>
        </p:nvSpPr>
        <p:spPr>
          <a:xfrm>
            <a:off x="1143000" y="3558778"/>
            <a:ext cx="6858000" cy="3101329"/>
          </a:xfrm>
        </p:spPr>
        <p:txBody>
          <a:bodyPr>
            <a:normAutofit lnSpcReduction="10000"/>
          </a:bodyPr>
          <a:lstStyle/>
          <a:p>
            <a:endParaRPr lang="en-US" altLang="ko-KR" b="1" dirty="0" smtClean="0">
              <a:solidFill>
                <a:srgbClr val="008000"/>
              </a:solidFill>
              <a:latin typeface="Calibri" charset="0"/>
              <a:ea typeface="Calibri" charset="0"/>
              <a:cs typeface="Calibri" charset="0"/>
            </a:endParaRPr>
          </a:p>
          <a:p>
            <a:r>
              <a:rPr lang="en-US" altLang="ko-KR" b="1" dirty="0" err="1" smtClean="0">
                <a:solidFill>
                  <a:srgbClr val="008000"/>
                </a:solidFill>
                <a:latin typeface="Calibri" charset="0"/>
                <a:ea typeface="Calibri" charset="0"/>
                <a:cs typeface="Calibri" charset="0"/>
              </a:rPr>
              <a:t>Jongse</a:t>
            </a:r>
            <a:r>
              <a:rPr lang="en-US" altLang="ko-KR" b="1" dirty="0" smtClean="0">
                <a:solidFill>
                  <a:srgbClr val="008000"/>
                </a:solidFill>
                <a:latin typeface="Calibri" charset="0"/>
                <a:ea typeface="Calibri" charset="0"/>
                <a:cs typeface="Calibri" charset="0"/>
              </a:rPr>
              <a:t> Park</a:t>
            </a:r>
            <a:r>
              <a:rPr lang="en-US" altLang="ko-KR" dirty="0" smtClean="0">
                <a:latin typeface="Calibri" charset="0"/>
                <a:ea typeface="Calibri" charset="0"/>
                <a:cs typeface="Calibri" charset="0"/>
              </a:rPr>
              <a:t>, </a:t>
            </a:r>
            <a:r>
              <a:rPr lang="en-US" altLang="ko-KR" dirty="0" smtClean="0">
                <a:solidFill>
                  <a:srgbClr val="000000"/>
                </a:solidFill>
                <a:latin typeface="Calibri" charset="0"/>
                <a:ea typeface="Calibri" charset="0"/>
                <a:cs typeface="Calibri" charset="0"/>
              </a:rPr>
              <a:t>Hadi Esmaeilzadeh, Xin Zhang, </a:t>
            </a:r>
            <a:br>
              <a:rPr lang="en-US" altLang="ko-KR" dirty="0" smtClean="0">
                <a:solidFill>
                  <a:srgbClr val="000000"/>
                </a:solidFill>
                <a:latin typeface="Calibri" charset="0"/>
                <a:ea typeface="Calibri" charset="0"/>
                <a:cs typeface="Calibri" charset="0"/>
              </a:rPr>
            </a:br>
            <a:r>
              <a:rPr lang="en-US" altLang="ko-KR" dirty="0" err="1" smtClean="0">
                <a:solidFill>
                  <a:srgbClr val="000000"/>
                </a:solidFill>
                <a:latin typeface="Calibri" charset="0"/>
                <a:ea typeface="Calibri" charset="0"/>
                <a:cs typeface="Calibri" charset="0"/>
              </a:rPr>
              <a:t>Mayur</a:t>
            </a:r>
            <a:r>
              <a:rPr lang="en-US" altLang="ko-KR" dirty="0" smtClean="0">
                <a:solidFill>
                  <a:srgbClr val="000000"/>
                </a:solidFill>
                <a:latin typeface="Calibri" charset="0"/>
                <a:ea typeface="Calibri" charset="0"/>
                <a:cs typeface="Calibri" charset="0"/>
              </a:rPr>
              <a:t> </a:t>
            </a:r>
            <a:r>
              <a:rPr lang="en-US" altLang="ko-KR" dirty="0" err="1" smtClean="0">
                <a:solidFill>
                  <a:srgbClr val="000000"/>
                </a:solidFill>
                <a:latin typeface="Calibri" charset="0"/>
                <a:ea typeface="Calibri" charset="0"/>
                <a:cs typeface="Calibri" charset="0"/>
              </a:rPr>
              <a:t>Naik</a:t>
            </a:r>
            <a:r>
              <a:rPr lang="en-US" altLang="ko-KR" dirty="0" smtClean="0">
                <a:solidFill>
                  <a:srgbClr val="000000"/>
                </a:solidFill>
                <a:latin typeface="Calibri" charset="0"/>
                <a:ea typeface="Calibri" charset="0"/>
                <a:cs typeface="Calibri" charset="0"/>
              </a:rPr>
              <a:t>, William Harris</a:t>
            </a:r>
          </a:p>
          <a:p>
            <a:endParaRPr lang="en-US" altLang="ko-KR" sz="1050" dirty="0">
              <a:solidFill>
                <a:srgbClr val="000000"/>
              </a:solidFill>
              <a:latin typeface="Calibri" charset="0"/>
              <a:ea typeface="Calibri" charset="0"/>
              <a:cs typeface="Calibri" charset="0"/>
            </a:endParaRPr>
          </a:p>
          <a:p>
            <a:r>
              <a:rPr lang="en-US" sz="2000" dirty="0">
                <a:latin typeface="Calibri" charset="0"/>
                <a:ea typeface="Calibri" charset="0"/>
                <a:cs typeface="Calibri" charset="0"/>
              </a:rPr>
              <a:t>Alternative Computing Technologies (</a:t>
            </a:r>
            <a:r>
              <a:rPr lang="en-US" sz="2000" b="1" dirty="0">
                <a:solidFill>
                  <a:srgbClr val="008000"/>
                </a:solidFill>
                <a:latin typeface="Calibri" charset="0"/>
                <a:ea typeface="Calibri" charset="0"/>
                <a:cs typeface="Calibri" charset="0"/>
              </a:rPr>
              <a:t>ACT</a:t>
            </a:r>
            <a:r>
              <a:rPr lang="en-US" sz="2000" dirty="0">
                <a:latin typeface="Calibri" charset="0"/>
                <a:ea typeface="Calibri" charset="0"/>
                <a:cs typeface="Calibri" charset="0"/>
              </a:rPr>
              <a:t>) Lab</a:t>
            </a:r>
          </a:p>
          <a:p>
            <a:r>
              <a:rPr lang="en-US" altLang="ko-KR" dirty="0" smtClean="0">
                <a:solidFill>
                  <a:schemeClr val="tx1"/>
                </a:solidFill>
                <a:latin typeface="Calibri" charset="0"/>
                <a:ea typeface="Calibri" charset="0"/>
                <a:cs typeface="Calibri" charset="0"/>
              </a:rPr>
              <a:t>Georgia Institute of Technology</a:t>
            </a:r>
          </a:p>
          <a:p>
            <a:endParaRPr lang="en-US" altLang="ko-KR" dirty="0" smtClean="0">
              <a:solidFill>
                <a:schemeClr val="tx1"/>
              </a:solidFill>
              <a:latin typeface="Calibri" charset="0"/>
              <a:ea typeface="Calibri" charset="0"/>
              <a:cs typeface="Calibri" charset="0"/>
            </a:endParaRPr>
          </a:p>
          <a:p>
            <a:r>
              <a:rPr lang="en-US" altLang="ko-KR" sz="2000" dirty="0">
                <a:latin typeface="Calibri" charset="0"/>
                <a:ea typeface="Calibri" charset="0"/>
                <a:cs typeface="Calibri" charset="0"/>
              </a:rPr>
              <a:t> ESEC/FSE 2015</a:t>
            </a:r>
            <a:endParaRPr lang="ko-KR" altLang="en-US" sz="2000" dirty="0">
              <a:latin typeface="Calibri" charset="0"/>
              <a:ea typeface="Calibri" charset="0"/>
              <a:cs typeface="Calibri" charset="0"/>
            </a:endParaRPr>
          </a:p>
          <a:p>
            <a:endParaRPr lang="ko-KR" altLang="en-US" dirty="0" smtClean="0">
              <a:latin typeface="Calibri" charset="0"/>
              <a:ea typeface="Calibri" charset="0"/>
              <a:cs typeface="Calibri" charset="0"/>
            </a:endParaRPr>
          </a:p>
          <a:p>
            <a:endParaRPr lang="en-US" dirty="0">
              <a:latin typeface="Calibri" charset="0"/>
              <a:ea typeface="Calibri" charset="0"/>
              <a:cs typeface="Calibri" charset="0"/>
            </a:endParaRPr>
          </a:p>
        </p:txBody>
      </p:sp>
      <p:pic>
        <p:nvPicPr>
          <p:cNvPr id="17" name="Picture 4" descr="logo-georgia.gi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496" y="5356845"/>
            <a:ext cx="1498625" cy="147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 descr="act-logo.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94227" y="5356846"/>
            <a:ext cx="1467471" cy="14738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959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overkill design</a:t>
            </a:r>
            <a:br>
              <a:rPr lang="en-US" dirty="0" smtClean="0"/>
            </a:br>
            <a:r>
              <a:rPr lang="en-US" sz="2100" dirty="0"/>
              <a:t>Approximate Computing</a:t>
            </a:r>
          </a:p>
        </p:txBody>
      </p:sp>
      <p:grpSp>
        <p:nvGrpSpPr>
          <p:cNvPr id="3" name="Group 2"/>
          <p:cNvGrpSpPr/>
          <p:nvPr/>
        </p:nvGrpSpPr>
        <p:grpSpPr>
          <a:xfrm>
            <a:off x="4777281" y="2400534"/>
            <a:ext cx="2880780" cy="2907683"/>
            <a:chOff x="4777281" y="2400534"/>
            <a:chExt cx="2880780" cy="2907683"/>
          </a:xfrm>
        </p:grpSpPr>
        <p:sp>
          <p:nvSpPr>
            <p:cNvPr id="7" name="Shape 190"/>
            <p:cNvSpPr/>
            <p:nvPr/>
          </p:nvSpPr>
          <p:spPr>
            <a:xfrm>
              <a:off x="5824371" y="4685819"/>
              <a:ext cx="786604" cy="622398"/>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lang="en-US" sz="1500" dirty="0">
                  <a:solidFill>
                    <a:schemeClr val="tx1"/>
                  </a:solidFill>
                  <a:latin typeface="Calibri" charset="0"/>
                  <a:ea typeface="Calibri" charset="0"/>
                  <a:cs typeface="Calibri" charset="0"/>
                </a:rPr>
                <a:t>Physical </a:t>
              </a:r>
              <a:br>
                <a:rPr lang="en-US" sz="1500" dirty="0">
                  <a:solidFill>
                    <a:schemeClr val="tx1"/>
                  </a:solidFill>
                  <a:latin typeface="Calibri" charset="0"/>
                  <a:ea typeface="Calibri" charset="0"/>
                  <a:cs typeface="Calibri" charset="0"/>
                </a:rPr>
              </a:br>
              <a:r>
                <a:rPr lang="en-US" sz="1500" dirty="0">
                  <a:solidFill>
                    <a:schemeClr val="tx1"/>
                  </a:solidFill>
                  <a:latin typeface="Calibri" charset="0"/>
                  <a:ea typeface="Calibri" charset="0"/>
                  <a:cs typeface="Calibri" charset="0"/>
                </a:rPr>
                <a:t>Device</a:t>
              </a:r>
              <a:endParaRPr sz="1500" dirty="0">
                <a:solidFill>
                  <a:schemeClr val="tx1"/>
                </a:solidFill>
                <a:latin typeface="Calibri" charset="0"/>
                <a:ea typeface="Calibri" charset="0"/>
                <a:cs typeface="Calibri" charset="0"/>
              </a:endParaRPr>
            </a:p>
          </p:txBody>
        </p:sp>
        <p:sp>
          <p:nvSpPr>
            <p:cNvPr id="8" name="Shape 191"/>
            <p:cNvSpPr/>
            <p:nvPr/>
          </p:nvSpPr>
          <p:spPr>
            <a:xfrm>
              <a:off x="5717610" y="4304943"/>
              <a:ext cx="1000126" cy="362630"/>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sz="1500" dirty="0">
                  <a:solidFill>
                    <a:schemeClr val="tx1"/>
                  </a:solidFill>
                  <a:latin typeface="Calibri" charset="0"/>
                  <a:ea typeface="Calibri" charset="0"/>
                  <a:cs typeface="Calibri" charset="0"/>
                </a:rPr>
                <a:t>Circuit</a:t>
              </a:r>
            </a:p>
          </p:txBody>
        </p:sp>
        <p:sp>
          <p:nvSpPr>
            <p:cNvPr id="9" name="Shape 192"/>
            <p:cNvSpPr/>
            <p:nvPr/>
          </p:nvSpPr>
          <p:spPr>
            <a:xfrm>
              <a:off x="5350896" y="3543178"/>
              <a:ext cx="1733550" cy="362630"/>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sz="1500" dirty="0">
                  <a:solidFill>
                    <a:schemeClr val="tx1"/>
                  </a:solidFill>
                  <a:latin typeface="Calibri" charset="0"/>
                  <a:ea typeface="Calibri" charset="0"/>
                  <a:cs typeface="Calibri" charset="0"/>
                </a:rPr>
                <a:t>Architecutre</a:t>
              </a:r>
            </a:p>
          </p:txBody>
        </p:sp>
        <p:sp>
          <p:nvSpPr>
            <p:cNvPr id="10" name="Shape 193"/>
            <p:cNvSpPr/>
            <p:nvPr/>
          </p:nvSpPr>
          <p:spPr>
            <a:xfrm>
              <a:off x="5208021" y="3162297"/>
              <a:ext cx="2019300" cy="362630"/>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sz="1500">
                  <a:solidFill>
                    <a:schemeClr val="tx1"/>
                  </a:solidFill>
                  <a:latin typeface="Calibri" charset="0"/>
                  <a:ea typeface="Calibri" charset="0"/>
                  <a:cs typeface="Calibri" charset="0"/>
                </a:rPr>
                <a:t>Compiler</a:t>
              </a:r>
            </a:p>
          </p:txBody>
        </p:sp>
        <p:sp>
          <p:nvSpPr>
            <p:cNvPr id="11" name="Shape 194"/>
            <p:cNvSpPr/>
            <p:nvPr/>
          </p:nvSpPr>
          <p:spPr>
            <a:xfrm>
              <a:off x="5025989" y="2781415"/>
              <a:ext cx="2383365" cy="362630"/>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lang="en-US" sz="1500" dirty="0">
                  <a:solidFill>
                    <a:schemeClr val="tx1"/>
                  </a:solidFill>
                  <a:latin typeface="Calibri" charset="0"/>
                  <a:ea typeface="Calibri" charset="0"/>
                  <a:cs typeface="Calibri" charset="0"/>
                </a:rPr>
                <a:t>Programming </a:t>
              </a:r>
              <a:r>
                <a:rPr sz="1500" dirty="0">
                  <a:solidFill>
                    <a:schemeClr val="tx1"/>
                  </a:solidFill>
                  <a:latin typeface="Calibri" charset="0"/>
                  <a:ea typeface="Calibri" charset="0"/>
                  <a:cs typeface="Calibri" charset="0"/>
                </a:rPr>
                <a:t>Language</a:t>
              </a:r>
            </a:p>
          </p:txBody>
        </p:sp>
        <p:sp>
          <p:nvSpPr>
            <p:cNvPr id="12" name="Shape 195"/>
            <p:cNvSpPr/>
            <p:nvPr/>
          </p:nvSpPr>
          <p:spPr>
            <a:xfrm>
              <a:off x="4777281" y="2400534"/>
              <a:ext cx="2880780" cy="362630"/>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sz="1500" dirty="0">
                  <a:solidFill>
                    <a:schemeClr val="tx1"/>
                  </a:solidFill>
                  <a:latin typeface="Calibri" charset="0"/>
                  <a:ea typeface="Calibri" charset="0"/>
                  <a:cs typeface="Calibri" charset="0"/>
                </a:rPr>
                <a:t>Application</a:t>
              </a:r>
            </a:p>
          </p:txBody>
        </p:sp>
        <p:sp>
          <p:nvSpPr>
            <p:cNvPr id="18" name="Shape 191"/>
            <p:cNvSpPr/>
            <p:nvPr/>
          </p:nvSpPr>
          <p:spPr>
            <a:xfrm>
              <a:off x="5516312" y="3924061"/>
              <a:ext cx="1402718" cy="362630"/>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lang="en-US" sz="1500" dirty="0">
                  <a:solidFill>
                    <a:schemeClr val="tx1"/>
                  </a:solidFill>
                  <a:latin typeface="Calibri" charset="0"/>
                  <a:ea typeface="Calibri" charset="0"/>
                  <a:cs typeface="Calibri" charset="0"/>
                </a:rPr>
                <a:t>Microarchitecture</a:t>
              </a:r>
              <a:endParaRPr sz="1500" dirty="0">
                <a:solidFill>
                  <a:schemeClr val="tx1"/>
                </a:solidFill>
                <a:latin typeface="Calibri" charset="0"/>
                <a:ea typeface="Calibri" charset="0"/>
                <a:cs typeface="Calibri" charset="0"/>
              </a:endParaRPr>
            </a:p>
          </p:txBody>
        </p:sp>
        <p:sp>
          <p:nvSpPr>
            <p:cNvPr id="25" name="Shape 190"/>
            <p:cNvSpPr/>
            <p:nvPr/>
          </p:nvSpPr>
          <p:spPr>
            <a:xfrm>
              <a:off x="5824371" y="4659554"/>
              <a:ext cx="786604" cy="34289"/>
            </a:xfrm>
            <a:prstGeom prst="roundRect">
              <a:avLst>
                <a:gd name="adj" fmla="val 0"/>
              </a:avLst>
            </a:prstGeom>
            <a:solidFill>
              <a:srgbClr val="FF0000"/>
            </a:solidFill>
            <a:ln w="38100" cmpd="sng">
              <a:solidFill>
                <a:srgbClr val="FF0000"/>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endParaRPr sz="1350" dirty="0">
                <a:solidFill>
                  <a:schemeClr val="tx1"/>
                </a:solidFill>
                <a:latin typeface="Calibri" charset="0"/>
                <a:ea typeface="Calibri" charset="0"/>
                <a:cs typeface="Calibri" charset="0"/>
              </a:endParaRPr>
            </a:p>
          </p:txBody>
        </p:sp>
        <p:sp>
          <p:nvSpPr>
            <p:cNvPr id="26" name="Shape 190"/>
            <p:cNvSpPr/>
            <p:nvPr/>
          </p:nvSpPr>
          <p:spPr>
            <a:xfrm>
              <a:off x="5717610" y="4278672"/>
              <a:ext cx="1000126" cy="34289"/>
            </a:xfrm>
            <a:prstGeom prst="roundRect">
              <a:avLst>
                <a:gd name="adj" fmla="val 0"/>
              </a:avLst>
            </a:prstGeom>
            <a:solidFill>
              <a:srgbClr val="FF0000"/>
            </a:solidFill>
            <a:ln w="38100" cmpd="sng">
              <a:solidFill>
                <a:srgbClr val="FF0000"/>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endParaRPr sz="1350" dirty="0">
                <a:solidFill>
                  <a:schemeClr val="tx1"/>
                </a:solidFill>
                <a:latin typeface="Calibri" charset="0"/>
                <a:ea typeface="Calibri" charset="0"/>
                <a:cs typeface="Calibri" charset="0"/>
              </a:endParaRPr>
            </a:p>
          </p:txBody>
        </p:sp>
        <p:sp>
          <p:nvSpPr>
            <p:cNvPr id="27" name="Shape 190"/>
            <p:cNvSpPr/>
            <p:nvPr/>
          </p:nvSpPr>
          <p:spPr>
            <a:xfrm flipV="1">
              <a:off x="5516312" y="3897789"/>
              <a:ext cx="1402718" cy="34291"/>
            </a:xfrm>
            <a:prstGeom prst="roundRect">
              <a:avLst>
                <a:gd name="adj" fmla="val 0"/>
              </a:avLst>
            </a:prstGeom>
            <a:solidFill>
              <a:srgbClr val="FF0000"/>
            </a:solidFill>
            <a:ln w="38100" cmpd="sng">
              <a:solidFill>
                <a:srgbClr val="FF0000"/>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endParaRPr sz="1350" dirty="0">
                <a:solidFill>
                  <a:schemeClr val="tx1"/>
                </a:solidFill>
                <a:latin typeface="Calibri" charset="0"/>
                <a:ea typeface="Calibri" charset="0"/>
                <a:cs typeface="Calibri" charset="0"/>
              </a:endParaRPr>
            </a:p>
          </p:txBody>
        </p:sp>
        <p:sp>
          <p:nvSpPr>
            <p:cNvPr id="28" name="Shape 190"/>
            <p:cNvSpPr/>
            <p:nvPr/>
          </p:nvSpPr>
          <p:spPr>
            <a:xfrm flipV="1">
              <a:off x="5350896" y="3516908"/>
              <a:ext cx="1733550" cy="34289"/>
            </a:xfrm>
            <a:prstGeom prst="roundRect">
              <a:avLst>
                <a:gd name="adj" fmla="val 0"/>
              </a:avLst>
            </a:prstGeom>
            <a:solidFill>
              <a:srgbClr val="FF0000"/>
            </a:solidFill>
            <a:ln w="38100" cmpd="sng">
              <a:solidFill>
                <a:srgbClr val="FF0000"/>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endParaRPr sz="1350" dirty="0">
                <a:solidFill>
                  <a:schemeClr val="tx1"/>
                </a:solidFill>
                <a:latin typeface="Calibri" charset="0"/>
                <a:ea typeface="Calibri" charset="0"/>
                <a:cs typeface="Calibri" charset="0"/>
              </a:endParaRPr>
            </a:p>
          </p:txBody>
        </p:sp>
        <p:sp>
          <p:nvSpPr>
            <p:cNvPr id="29" name="Shape 190"/>
            <p:cNvSpPr/>
            <p:nvPr/>
          </p:nvSpPr>
          <p:spPr>
            <a:xfrm flipV="1">
              <a:off x="5218761" y="3136026"/>
              <a:ext cx="1997820" cy="34289"/>
            </a:xfrm>
            <a:prstGeom prst="roundRect">
              <a:avLst>
                <a:gd name="adj" fmla="val 0"/>
              </a:avLst>
            </a:prstGeom>
            <a:solidFill>
              <a:srgbClr val="FF0000"/>
            </a:solidFill>
            <a:ln w="38100" cmpd="sng">
              <a:solidFill>
                <a:srgbClr val="FF0000"/>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endParaRPr sz="1350" dirty="0">
                <a:solidFill>
                  <a:schemeClr val="tx1"/>
                </a:solidFill>
                <a:latin typeface="Calibri" charset="0"/>
                <a:ea typeface="Calibri" charset="0"/>
                <a:cs typeface="Calibri" charset="0"/>
              </a:endParaRPr>
            </a:p>
          </p:txBody>
        </p:sp>
        <p:sp>
          <p:nvSpPr>
            <p:cNvPr id="30" name="Shape 190"/>
            <p:cNvSpPr/>
            <p:nvPr/>
          </p:nvSpPr>
          <p:spPr>
            <a:xfrm>
              <a:off x="5025989" y="2755145"/>
              <a:ext cx="2383365" cy="34289"/>
            </a:xfrm>
            <a:prstGeom prst="roundRect">
              <a:avLst>
                <a:gd name="adj" fmla="val 0"/>
              </a:avLst>
            </a:prstGeom>
            <a:solidFill>
              <a:srgbClr val="FF0000"/>
            </a:solidFill>
            <a:ln w="38100" cmpd="sng">
              <a:solidFill>
                <a:srgbClr val="FF0000"/>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endParaRPr sz="1350" dirty="0">
                <a:solidFill>
                  <a:schemeClr val="tx1"/>
                </a:solidFill>
                <a:latin typeface="Calibri" charset="0"/>
                <a:ea typeface="Calibri" charset="0"/>
                <a:cs typeface="Calibri" charset="0"/>
              </a:endParaRPr>
            </a:p>
          </p:txBody>
        </p:sp>
      </p:grpSp>
      <p:grpSp>
        <p:nvGrpSpPr>
          <p:cNvPr id="13" name="Group 12"/>
          <p:cNvGrpSpPr/>
          <p:nvPr/>
        </p:nvGrpSpPr>
        <p:grpSpPr>
          <a:xfrm>
            <a:off x="1175479" y="2529042"/>
            <a:ext cx="3593175" cy="3036549"/>
            <a:chOff x="1322623" y="2707717"/>
            <a:chExt cx="3593175" cy="3036549"/>
          </a:xfrm>
        </p:grpSpPr>
        <p:sp>
          <p:nvSpPr>
            <p:cNvPr id="15" name="TextBox 14"/>
            <p:cNvSpPr txBox="1"/>
            <p:nvPr/>
          </p:nvSpPr>
          <p:spPr>
            <a:xfrm>
              <a:off x="2456630" y="4913269"/>
              <a:ext cx="1404103" cy="830997"/>
            </a:xfrm>
            <a:prstGeom prst="rect">
              <a:avLst/>
            </a:prstGeom>
            <a:noFill/>
          </p:spPr>
          <p:txBody>
            <a:bodyPr wrap="none" rtlCol="0">
              <a:spAutoFit/>
            </a:bodyPr>
            <a:lstStyle/>
            <a:p>
              <a:pPr algn="ctr"/>
              <a:r>
                <a:rPr lang="en-US" sz="2400" dirty="0">
                  <a:latin typeface="Calibri" charset="0"/>
                  <a:ea typeface="Calibri" charset="0"/>
                  <a:cs typeface="Calibri" charset="0"/>
                </a:rPr>
                <a:t>Precision</a:t>
              </a:r>
            </a:p>
            <a:p>
              <a:pPr algn="ctr"/>
              <a:r>
                <a:rPr lang="en-US" sz="2400" dirty="0">
                  <a:latin typeface="Calibri" charset="0"/>
                  <a:ea typeface="Calibri" charset="0"/>
                  <a:cs typeface="Calibri" charset="0"/>
                </a:rPr>
                <a:t>Reliability</a:t>
              </a:r>
            </a:p>
          </p:txBody>
        </p:sp>
        <p:sp>
          <p:nvSpPr>
            <p:cNvPr id="16" name="TextBox 15"/>
            <p:cNvSpPr txBox="1"/>
            <p:nvPr/>
          </p:nvSpPr>
          <p:spPr>
            <a:xfrm rot="17949080">
              <a:off x="1552856" y="3321630"/>
              <a:ext cx="1368196" cy="461665"/>
            </a:xfrm>
            <a:prstGeom prst="rect">
              <a:avLst/>
            </a:prstGeom>
            <a:noFill/>
          </p:spPr>
          <p:txBody>
            <a:bodyPr wrap="none" rtlCol="0">
              <a:spAutoFit/>
            </a:bodyPr>
            <a:lstStyle/>
            <a:p>
              <a:pPr algn="ctr"/>
              <a:r>
                <a:rPr lang="en-US" sz="2400" dirty="0">
                  <a:latin typeface="Calibri" charset="0"/>
                  <a:ea typeface="Calibri" charset="0"/>
                  <a:cs typeface="Calibri" charset="0"/>
                </a:rPr>
                <a:t>Efficiency</a:t>
              </a:r>
            </a:p>
          </p:txBody>
        </p:sp>
        <p:sp>
          <p:nvSpPr>
            <p:cNvPr id="17" name="TextBox 16"/>
            <p:cNvSpPr txBox="1"/>
            <p:nvPr/>
          </p:nvSpPr>
          <p:spPr>
            <a:xfrm rot="3632668">
              <a:off x="3084136" y="3374181"/>
              <a:ext cx="1794594" cy="461665"/>
            </a:xfrm>
            <a:prstGeom prst="rect">
              <a:avLst/>
            </a:prstGeom>
            <a:noFill/>
          </p:spPr>
          <p:txBody>
            <a:bodyPr wrap="none" rtlCol="0">
              <a:spAutoFit/>
            </a:bodyPr>
            <a:lstStyle/>
            <a:p>
              <a:pPr algn="ctr"/>
              <a:r>
                <a:rPr lang="en-US" sz="2400" dirty="0">
                  <a:latin typeface="Calibri" charset="0"/>
                  <a:ea typeface="Calibri" charset="0"/>
                  <a:cs typeface="Calibri" charset="0"/>
                </a:rPr>
                <a:t>Performance</a:t>
              </a:r>
            </a:p>
          </p:txBody>
        </p:sp>
        <p:sp>
          <p:nvSpPr>
            <p:cNvPr id="20" name="Arc 19"/>
            <p:cNvSpPr/>
            <p:nvPr/>
          </p:nvSpPr>
          <p:spPr>
            <a:xfrm rot="3106290">
              <a:off x="2908690" y="3390899"/>
              <a:ext cx="1691640" cy="2322576"/>
            </a:xfrm>
            <a:prstGeom prst="arc">
              <a:avLst>
                <a:gd name="adj1" fmla="val 15480266"/>
                <a:gd name="adj2" fmla="val 1897915"/>
              </a:avLst>
            </a:prstGeom>
            <a:ln w="38100" cmpd="sng">
              <a:solidFill>
                <a:srgbClr val="FF0000"/>
              </a:solidFill>
              <a:headEnd type="arrow"/>
              <a:tailEnd type="none" w="sm" len="lg"/>
            </a:ln>
            <a:effectLst/>
          </p:spPr>
          <p:style>
            <a:lnRef idx="2">
              <a:schemeClr val="accent1"/>
            </a:lnRef>
            <a:fillRef idx="0">
              <a:schemeClr val="accent1"/>
            </a:fillRef>
            <a:effectRef idx="1">
              <a:schemeClr val="accent1"/>
            </a:effectRef>
            <a:fontRef idx="minor">
              <a:schemeClr val="tx1"/>
            </a:fontRef>
          </p:style>
          <p:txBody>
            <a:bodyPr/>
            <a:lstStyle/>
            <a:p>
              <a:endParaRPr lang="en-US" sz="1350">
                <a:latin typeface="Calibri" charset="0"/>
                <a:ea typeface="Calibri" charset="0"/>
                <a:cs typeface="Calibri" charset="0"/>
              </a:endParaRPr>
            </a:p>
          </p:txBody>
        </p:sp>
        <p:sp>
          <p:nvSpPr>
            <p:cNvPr id="22" name="Arc 21"/>
            <p:cNvSpPr/>
            <p:nvPr/>
          </p:nvSpPr>
          <p:spPr>
            <a:xfrm rot="18493710" flipH="1">
              <a:off x="1638535" y="3322102"/>
              <a:ext cx="1691489" cy="2323313"/>
            </a:xfrm>
            <a:prstGeom prst="arc">
              <a:avLst>
                <a:gd name="adj1" fmla="val 15480266"/>
                <a:gd name="adj2" fmla="val 1897915"/>
              </a:avLst>
            </a:prstGeom>
            <a:ln w="38100" cmpd="sng">
              <a:solidFill>
                <a:srgbClr val="FF0000"/>
              </a:solidFill>
              <a:headEnd type="arrow"/>
              <a:tailEnd type="none" w="sm" len="lg"/>
            </a:ln>
            <a:effectLst/>
          </p:spPr>
          <p:style>
            <a:lnRef idx="2">
              <a:schemeClr val="accent1"/>
            </a:lnRef>
            <a:fillRef idx="0">
              <a:schemeClr val="accent1"/>
            </a:fillRef>
            <a:effectRef idx="1">
              <a:schemeClr val="accent1"/>
            </a:effectRef>
            <a:fontRef idx="minor">
              <a:schemeClr val="tx1"/>
            </a:fontRef>
          </p:style>
          <p:txBody>
            <a:bodyPr/>
            <a:lstStyle/>
            <a:p>
              <a:endParaRPr lang="en-US" sz="1350">
                <a:latin typeface="Calibri" charset="0"/>
                <a:ea typeface="Calibri" charset="0"/>
                <a:cs typeface="Calibri" charset="0"/>
              </a:endParaRPr>
            </a:p>
          </p:txBody>
        </p:sp>
        <p:sp>
          <p:nvSpPr>
            <p:cNvPr id="23" name="TextBox 22"/>
            <p:cNvSpPr txBox="1"/>
            <p:nvPr/>
          </p:nvSpPr>
          <p:spPr>
            <a:xfrm>
              <a:off x="4292559" y="4749738"/>
              <a:ext cx="544829" cy="253916"/>
            </a:xfrm>
            <a:prstGeom prst="rect">
              <a:avLst/>
            </a:prstGeom>
            <a:solidFill>
              <a:schemeClr val="bg1"/>
            </a:solidFill>
          </p:spPr>
          <p:txBody>
            <a:bodyPr wrap="none" lIns="0" tIns="68580" rIns="0" bIns="0" rtlCol="0" anchor="b" anchorCtr="0">
              <a:spAutoFit/>
            </a:bodyPr>
            <a:lstStyle/>
            <a:p>
              <a:pPr algn="ctr">
                <a:lnSpc>
                  <a:spcPct val="50000"/>
                </a:lnSpc>
              </a:pPr>
              <a:r>
                <a:rPr lang="en-US" sz="2400" dirty="0">
                  <a:solidFill>
                    <a:srgbClr val="FF0000"/>
                  </a:solidFill>
                  <a:latin typeface="Calibri" charset="0"/>
                  <a:ea typeface="Calibri" charset="0"/>
                  <a:cs typeface="Calibri" charset="0"/>
                </a:rPr>
                <a:t>Cost</a:t>
              </a:r>
            </a:p>
          </p:txBody>
        </p:sp>
        <p:sp>
          <p:nvSpPr>
            <p:cNvPr id="24" name="TextBox 23"/>
            <p:cNvSpPr txBox="1"/>
            <p:nvPr/>
          </p:nvSpPr>
          <p:spPr>
            <a:xfrm>
              <a:off x="1461142" y="4749738"/>
              <a:ext cx="544829" cy="253916"/>
            </a:xfrm>
            <a:prstGeom prst="rect">
              <a:avLst/>
            </a:prstGeom>
            <a:solidFill>
              <a:schemeClr val="bg1"/>
            </a:solidFill>
          </p:spPr>
          <p:txBody>
            <a:bodyPr wrap="none" lIns="0" tIns="68580" rIns="0" bIns="0" rtlCol="0" anchor="b" anchorCtr="0">
              <a:spAutoFit/>
            </a:bodyPr>
            <a:lstStyle/>
            <a:p>
              <a:pPr algn="ctr">
                <a:lnSpc>
                  <a:spcPct val="50000"/>
                </a:lnSpc>
              </a:pPr>
              <a:r>
                <a:rPr lang="en-US" sz="2400" dirty="0">
                  <a:solidFill>
                    <a:srgbClr val="FF0000"/>
                  </a:solidFill>
                  <a:latin typeface="Calibri" charset="0"/>
                  <a:ea typeface="Calibri" charset="0"/>
                  <a:cs typeface="Calibri" charset="0"/>
                </a:rPr>
                <a:t>Cost</a:t>
              </a:r>
            </a:p>
          </p:txBody>
        </p:sp>
        <p:sp>
          <p:nvSpPr>
            <p:cNvPr id="5" name="Triangle 4"/>
            <p:cNvSpPr>
              <a:spLocks noChangeAspect="1"/>
            </p:cNvSpPr>
            <p:nvPr/>
          </p:nvSpPr>
          <p:spPr>
            <a:xfrm>
              <a:off x="2038791" y="2782728"/>
              <a:ext cx="2145719" cy="1849758"/>
            </a:xfrm>
            <a:prstGeom prst="triangle">
              <a:avLst/>
            </a:prstGeom>
            <a:noFill/>
            <a:ln w="12700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grpSp>
      <p:sp>
        <p:nvSpPr>
          <p:cNvPr id="31" name="Slide Number Placeholder 2"/>
          <p:cNvSpPr>
            <a:spLocks noGrp="1"/>
          </p:cNvSpPr>
          <p:nvPr>
            <p:ph type="sldNum" sz="quarter" idx="12"/>
          </p:nvPr>
        </p:nvSpPr>
        <p:spPr>
          <a:xfrm>
            <a:off x="6457950" y="6356351"/>
            <a:ext cx="2057400" cy="365125"/>
          </a:xfrm>
        </p:spPr>
        <p:txBody>
          <a:bodyPr/>
          <a:lstStyle/>
          <a:p>
            <a:r>
              <a:rPr lang="en-US" dirty="0" smtClean="0"/>
              <a:t>10</a:t>
            </a:r>
            <a:endParaRPr lang="en-US" dirty="0"/>
          </a:p>
        </p:txBody>
      </p:sp>
    </p:spTree>
    <p:extLst>
      <p:ext uri="{BB962C8B-B14F-4D97-AF65-F5344CB8AC3E}">
        <p14:creationId xmlns:p14="http://schemas.microsoft.com/office/powerpoint/2010/main" val="433435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Cross-stack approach</a:t>
            </a:r>
            <a:endParaRPr lang="en-US" dirty="0"/>
          </a:p>
        </p:txBody>
      </p:sp>
      <p:grpSp>
        <p:nvGrpSpPr>
          <p:cNvPr id="4" name="Group 3"/>
          <p:cNvGrpSpPr/>
          <p:nvPr/>
        </p:nvGrpSpPr>
        <p:grpSpPr>
          <a:xfrm>
            <a:off x="2837793" y="1881352"/>
            <a:ext cx="3531476" cy="4085930"/>
            <a:chOff x="2837793" y="1881352"/>
            <a:chExt cx="3531476" cy="4085930"/>
          </a:xfrm>
        </p:grpSpPr>
        <p:cxnSp>
          <p:nvCxnSpPr>
            <p:cNvPr id="20" name="Straight Connector 19"/>
            <p:cNvCxnSpPr>
              <a:stCxn id="5" idx="2"/>
              <a:endCxn id="10" idx="0"/>
            </p:cNvCxnSpPr>
            <p:nvPr/>
          </p:nvCxnSpPr>
          <p:spPr>
            <a:xfrm flipV="1">
              <a:off x="4572002" y="3343701"/>
              <a:ext cx="31529" cy="2623581"/>
            </a:xfrm>
            <a:prstGeom prst="line">
              <a:avLst/>
            </a:prstGeom>
            <a:ln w="76200" cmpd="sng">
              <a:solidFill>
                <a:srgbClr val="008000"/>
              </a:solidFill>
              <a:headEnd type="none"/>
              <a:tailEnd type="none" w="sm" len="lg"/>
            </a:ln>
            <a:effectLst/>
          </p:spPr>
          <p:style>
            <a:lnRef idx="2">
              <a:schemeClr val="accent1"/>
            </a:lnRef>
            <a:fillRef idx="0">
              <a:schemeClr val="accent1"/>
            </a:fillRef>
            <a:effectRef idx="1">
              <a:schemeClr val="accent1"/>
            </a:effectRef>
            <a:fontRef idx="minor">
              <a:schemeClr val="tx1"/>
            </a:fontRef>
          </p:style>
        </p:cxnSp>
        <p:pic>
          <p:nvPicPr>
            <p:cNvPr id="27" name="Picture 26" descr="sprout.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29958" y="1881352"/>
              <a:ext cx="1924574" cy="1470943"/>
            </a:xfrm>
            <a:prstGeom prst="rect">
              <a:avLst/>
            </a:prstGeom>
          </p:spPr>
        </p:pic>
        <p:sp>
          <p:nvSpPr>
            <p:cNvPr id="10" name="Shape 195"/>
            <p:cNvSpPr/>
            <p:nvPr/>
          </p:nvSpPr>
          <p:spPr>
            <a:xfrm>
              <a:off x="2837793" y="3343701"/>
              <a:ext cx="3531476" cy="327199"/>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dirty="0">
                  <a:solidFill>
                    <a:schemeClr val="tx1"/>
                  </a:solidFill>
                  <a:latin typeface="Calibri" charset="0"/>
                  <a:ea typeface="Calibri" charset="0"/>
                  <a:cs typeface="Calibri" charset="0"/>
                </a:rPr>
                <a:t>Application</a:t>
              </a:r>
            </a:p>
          </p:txBody>
        </p:sp>
        <p:sp>
          <p:nvSpPr>
            <p:cNvPr id="9" name="Shape 194"/>
            <p:cNvSpPr/>
            <p:nvPr/>
          </p:nvSpPr>
          <p:spPr>
            <a:xfrm>
              <a:off x="3079531" y="3687367"/>
              <a:ext cx="3037490" cy="327199"/>
            </a:xfrm>
            <a:prstGeom prst="roundRect">
              <a:avLst>
                <a:gd name="adj" fmla="val 0"/>
              </a:avLst>
            </a:prstGeom>
            <a:solidFill>
              <a:srgbClr val="548235"/>
            </a:solidFill>
            <a:ln w="38100">
              <a:solidFill>
                <a:schemeClr val="accent1">
                  <a:lumMod val="50000"/>
                </a:schemeClr>
              </a:solidFill>
            </a:ln>
            <a:extLst>
              <a:ext uri="{C572A759-6A51-4108-AA02-DFA0A04FC94B}">
                <ma14:wrappingTextBoxFlag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wrap="square" lIns="0" tIns="0" rIns="0" bIns="0" numCol="1" anchor="ctr">
              <a:noAutofit/>
            </a:bodyPr>
            <a:lstStyle/>
            <a:p>
              <a:pPr algn="ctr" defTabSz="438150"/>
              <a:r>
                <a:rPr lang="en-US" dirty="0">
                  <a:solidFill>
                    <a:schemeClr val="bg1"/>
                  </a:solidFill>
                  <a:latin typeface="Calibri" charset="0"/>
                  <a:ea typeface="Calibri" charset="0"/>
                  <a:cs typeface="Calibri" charset="0"/>
                </a:rPr>
                <a:t>Programming </a:t>
              </a:r>
              <a:r>
                <a:rPr dirty="0">
                  <a:solidFill>
                    <a:schemeClr val="bg1"/>
                  </a:solidFill>
                  <a:latin typeface="Calibri" charset="0"/>
                  <a:ea typeface="Calibri" charset="0"/>
                  <a:cs typeface="Calibri" charset="0"/>
                </a:rPr>
                <a:t>Language</a:t>
              </a:r>
            </a:p>
          </p:txBody>
        </p:sp>
        <p:sp>
          <p:nvSpPr>
            <p:cNvPr id="6" name="Shape 191"/>
            <p:cNvSpPr/>
            <p:nvPr/>
          </p:nvSpPr>
          <p:spPr>
            <a:xfrm>
              <a:off x="4071939" y="5062035"/>
              <a:ext cx="1000126" cy="327199"/>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dirty="0">
                  <a:solidFill>
                    <a:schemeClr val="tx1"/>
                  </a:solidFill>
                  <a:latin typeface="Calibri" charset="0"/>
                  <a:ea typeface="Calibri" charset="0"/>
                  <a:cs typeface="Calibri" charset="0"/>
                </a:rPr>
                <a:t>Circuit</a:t>
              </a:r>
            </a:p>
          </p:txBody>
        </p:sp>
        <p:sp>
          <p:nvSpPr>
            <p:cNvPr id="11" name="Shape 191"/>
            <p:cNvSpPr/>
            <p:nvPr/>
          </p:nvSpPr>
          <p:spPr>
            <a:xfrm>
              <a:off x="3825766" y="4718368"/>
              <a:ext cx="1502979" cy="327199"/>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lang="en-US" sz="1500" dirty="0">
                  <a:solidFill>
                    <a:schemeClr val="tx1"/>
                  </a:solidFill>
                  <a:latin typeface="Calibri" charset="0"/>
                  <a:ea typeface="Calibri" charset="0"/>
                  <a:cs typeface="Calibri" charset="0"/>
                </a:rPr>
                <a:t>Microarchitecture</a:t>
              </a:r>
              <a:endParaRPr sz="1500" dirty="0">
                <a:solidFill>
                  <a:schemeClr val="tx1"/>
                </a:solidFill>
                <a:latin typeface="Calibri" charset="0"/>
                <a:ea typeface="Calibri" charset="0"/>
                <a:cs typeface="Calibri" charset="0"/>
              </a:endParaRPr>
            </a:p>
          </p:txBody>
        </p:sp>
        <p:sp>
          <p:nvSpPr>
            <p:cNvPr id="7" name="Shape 192"/>
            <p:cNvSpPr/>
            <p:nvPr/>
          </p:nvSpPr>
          <p:spPr>
            <a:xfrm>
              <a:off x="3635058" y="4374700"/>
              <a:ext cx="1903893" cy="327199"/>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dirty="0">
                  <a:solidFill>
                    <a:schemeClr val="tx1"/>
                  </a:solidFill>
                  <a:latin typeface="Calibri" charset="0"/>
                  <a:ea typeface="Calibri" charset="0"/>
                  <a:cs typeface="Calibri" charset="0"/>
                </a:rPr>
                <a:t>Architecutre</a:t>
              </a:r>
            </a:p>
          </p:txBody>
        </p:sp>
        <p:sp>
          <p:nvSpPr>
            <p:cNvPr id="8" name="Shape 193"/>
            <p:cNvSpPr/>
            <p:nvPr/>
          </p:nvSpPr>
          <p:spPr>
            <a:xfrm>
              <a:off x="3363310" y="4031034"/>
              <a:ext cx="2480442" cy="327199"/>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a:solidFill>
                    <a:schemeClr val="tx1"/>
                  </a:solidFill>
                  <a:latin typeface="Calibri" charset="0"/>
                  <a:ea typeface="Calibri" charset="0"/>
                  <a:cs typeface="Calibri" charset="0"/>
                </a:rPr>
                <a:t>Compiler</a:t>
              </a:r>
            </a:p>
          </p:txBody>
        </p:sp>
        <p:sp>
          <p:nvSpPr>
            <p:cNvPr id="5" name="Shape 190"/>
            <p:cNvSpPr/>
            <p:nvPr/>
          </p:nvSpPr>
          <p:spPr>
            <a:xfrm>
              <a:off x="4178700" y="5405697"/>
              <a:ext cx="786604" cy="561585"/>
            </a:xfrm>
            <a:prstGeom prst="roundRect">
              <a:avLst>
                <a:gd name="adj" fmla="val 0"/>
              </a:avLst>
            </a:prstGeom>
            <a:noFill/>
            <a:ln w="38100" cmpd="sng">
              <a:solidFill>
                <a:srgbClr val="376092"/>
              </a:solid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lang="en-US" dirty="0">
                  <a:solidFill>
                    <a:schemeClr val="tx1"/>
                  </a:solidFill>
                  <a:latin typeface="Calibri" charset="0"/>
                  <a:ea typeface="Calibri" charset="0"/>
                  <a:cs typeface="Calibri" charset="0"/>
                </a:rPr>
                <a:t>Physical </a:t>
              </a:r>
              <a:br>
                <a:rPr lang="en-US" dirty="0">
                  <a:solidFill>
                    <a:schemeClr val="tx1"/>
                  </a:solidFill>
                  <a:latin typeface="Calibri" charset="0"/>
                  <a:ea typeface="Calibri" charset="0"/>
                  <a:cs typeface="Calibri" charset="0"/>
                </a:rPr>
              </a:br>
              <a:r>
                <a:rPr lang="en-US" dirty="0">
                  <a:solidFill>
                    <a:schemeClr val="tx1"/>
                  </a:solidFill>
                  <a:latin typeface="Calibri" charset="0"/>
                  <a:ea typeface="Calibri" charset="0"/>
                  <a:cs typeface="Calibri" charset="0"/>
                </a:rPr>
                <a:t>Device</a:t>
              </a:r>
              <a:endParaRPr dirty="0">
                <a:solidFill>
                  <a:schemeClr val="tx1"/>
                </a:solidFill>
                <a:latin typeface="Calibri" charset="0"/>
                <a:ea typeface="Calibri" charset="0"/>
                <a:cs typeface="Calibri" charset="0"/>
              </a:endParaRPr>
            </a:p>
          </p:txBody>
        </p:sp>
      </p:grpSp>
      <p:sp>
        <p:nvSpPr>
          <p:cNvPr id="12" name="Arc 11"/>
          <p:cNvSpPr/>
          <p:nvPr/>
        </p:nvSpPr>
        <p:spPr>
          <a:xfrm rot="19038765">
            <a:off x="1570452" y="4071360"/>
            <a:ext cx="5733131" cy="5573278"/>
          </a:xfrm>
          <a:prstGeom prst="arc">
            <a:avLst/>
          </a:prstGeom>
          <a:ln w="57150" cmpd="sng">
            <a:solidFill>
              <a:srgbClr val="54823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rgbClr val="548235"/>
              </a:solidFill>
            </a:endParaRPr>
          </a:p>
        </p:txBody>
      </p:sp>
      <p:sp>
        <p:nvSpPr>
          <p:cNvPr id="3" name="TextBox 2"/>
          <p:cNvSpPr txBox="1"/>
          <p:nvPr/>
        </p:nvSpPr>
        <p:spPr>
          <a:xfrm>
            <a:off x="7683690" y="5008728"/>
            <a:ext cx="184731" cy="369332"/>
          </a:xfrm>
          <a:prstGeom prst="rect">
            <a:avLst/>
          </a:prstGeom>
          <a:noFill/>
        </p:spPr>
        <p:txBody>
          <a:bodyPr wrap="none" rtlCol="0">
            <a:spAutoFit/>
          </a:bodyPr>
          <a:lstStyle/>
          <a:p>
            <a:endParaRPr lang="en-US" dirty="0"/>
          </a:p>
        </p:txBody>
      </p:sp>
      <p:sp>
        <p:nvSpPr>
          <p:cNvPr id="14" name="Slide Number Placeholder 2"/>
          <p:cNvSpPr>
            <a:spLocks noGrp="1"/>
          </p:cNvSpPr>
          <p:nvPr>
            <p:ph type="sldNum" sz="quarter" idx="12"/>
          </p:nvPr>
        </p:nvSpPr>
        <p:spPr>
          <a:xfrm>
            <a:off x="6457950" y="6356351"/>
            <a:ext cx="2057400" cy="365125"/>
          </a:xfrm>
        </p:spPr>
        <p:txBody>
          <a:bodyPr/>
          <a:lstStyle/>
          <a:p>
            <a:r>
              <a:rPr lang="en-US" dirty="0" smtClean="0"/>
              <a:t>11</a:t>
            </a:r>
            <a:endParaRPr lang="en-US" dirty="0"/>
          </a:p>
        </p:txBody>
      </p:sp>
    </p:spTree>
    <p:extLst>
      <p:ext uri="{BB962C8B-B14F-4D97-AF65-F5344CB8AC3E}">
        <p14:creationId xmlns:p14="http://schemas.microsoft.com/office/powerpoint/2010/main" val="264212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8000"/>
                </a:solidFill>
              </a:rPr>
              <a:t>WH</a:t>
            </a:r>
            <a:r>
              <a:rPr lang="en-US" b="1" i="1" baseline="30000" dirty="0" smtClean="0">
                <a:solidFill>
                  <a:srgbClr val="008000"/>
                </a:solidFill>
              </a:rPr>
              <a:t>2</a:t>
            </a:r>
            <a:r>
              <a:rPr lang="en-US" baseline="30000" dirty="0" smtClean="0"/>
              <a:t> </a:t>
            </a:r>
            <a:r>
              <a:rPr lang="en-US" dirty="0" smtClean="0"/>
              <a:t>of Approximation</a:t>
            </a:r>
            <a:endParaRPr lang="en-US" baseline="30000" dirty="0"/>
          </a:p>
        </p:txBody>
      </p:sp>
      <p:sp>
        <p:nvSpPr>
          <p:cNvPr id="3" name="Content Placeholder 2"/>
          <p:cNvSpPr>
            <a:spLocks noGrp="1"/>
          </p:cNvSpPr>
          <p:nvPr>
            <p:ph idx="1"/>
          </p:nvPr>
        </p:nvSpPr>
        <p:spPr>
          <a:xfrm>
            <a:off x="1216792" y="1945687"/>
            <a:ext cx="6172200" cy="3847788"/>
          </a:xfrm>
        </p:spPr>
        <p:txBody>
          <a:bodyPr>
            <a:noAutofit/>
          </a:bodyPr>
          <a:lstStyle/>
          <a:p>
            <a:pPr marL="0" indent="0">
              <a:buNone/>
            </a:pPr>
            <a:r>
              <a:rPr lang="en-US" sz="4400" b="1" i="1" dirty="0">
                <a:solidFill>
                  <a:srgbClr val="008000"/>
                </a:solidFill>
              </a:rPr>
              <a:t>W</a:t>
            </a:r>
            <a:r>
              <a:rPr lang="en-US" sz="4400" dirty="0"/>
              <a:t>hat</a:t>
            </a:r>
            <a:br>
              <a:rPr lang="en-US" sz="4400" dirty="0"/>
            </a:br>
            <a:r>
              <a:rPr lang="en-US" sz="3600" dirty="0"/>
              <a:t> </a:t>
            </a:r>
            <a:r>
              <a:rPr lang="en-US" sz="3200" dirty="0"/>
              <a:t>to approximate?</a:t>
            </a:r>
          </a:p>
          <a:p>
            <a:pPr marL="0" indent="0">
              <a:buNone/>
            </a:pPr>
            <a:endParaRPr lang="en-US" sz="1200" dirty="0" smtClean="0"/>
          </a:p>
          <a:p>
            <a:pPr marL="0" indent="0">
              <a:buNone/>
            </a:pPr>
            <a:r>
              <a:rPr lang="en-US" sz="4400" b="1" i="1" dirty="0" smtClean="0">
                <a:solidFill>
                  <a:srgbClr val="008000"/>
                </a:solidFill>
              </a:rPr>
              <a:t>H</a:t>
            </a:r>
            <a:r>
              <a:rPr lang="en-US" sz="4400" dirty="0" smtClean="0"/>
              <a:t>ow </a:t>
            </a:r>
            <a:r>
              <a:rPr lang="en-US" sz="4400" dirty="0"/>
              <a:t>much</a:t>
            </a:r>
            <a:r>
              <a:rPr lang="en-US" sz="3200" dirty="0"/>
              <a:t/>
            </a:r>
            <a:br>
              <a:rPr lang="en-US" sz="3200" dirty="0"/>
            </a:br>
            <a:r>
              <a:rPr lang="en-US" sz="3200" dirty="0"/>
              <a:t> to approximate?</a:t>
            </a:r>
          </a:p>
          <a:p>
            <a:pPr marL="0" indent="0">
              <a:buNone/>
            </a:pPr>
            <a:endParaRPr lang="en-US" sz="1200" dirty="0"/>
          </a:p>
          <a:p>
            <a:pPr marL="0" indent="0">
              <a:buNone/>
            </a:pPr>
            <a:r>
              <a:rPr lang="en-US" sz="4400" b="1" i="1" dirty="0">
                <a:solidFill>
                  <a:srgbClr val="008000"/>
                </a:solidFill>
              </a:rPr>
              <a:t>H</a:t>
            </a:r>
            <a:r>
              <a:rPr lang="en-US" sz="4400" dirty="0"/>
              <a:t>ow</a:t>
            </a:r>
            <a:br>
              <a:rPr lang="en-US" sz="4400" dirty="0"/>
            </a:br>
            <a:r>
              <a:rPr lang="en-US" sz="3200" dirty="0"/>
              <a:t> to approximate?</a:t>
            </a:r>
          </a:p>
        </p:txBody>
      </p:sp>
      <p:sp>
        <p:nvSpPr>
          <p:cNvPr id="9" name="Shape 194"/>
          <p:cNvSpPr/>
          <p:nvPr/>
        </p:nvSpPr>
        <p:spPr>
          <a:xfrm>
            <a:off x="5118098" y="1606629"/>
            <a:ext cx="3556345" cy="963826"/>
          </a:xfrm>
          <a:prstGeom prst="roundRect">
            <a:avLst>
              <a:gd name="adj" fmla="val 0"/>
            </a:avLst>
          </a:prstGeom>
          <a:solidFill>
            <a:schemeClr val="accent1">
              <a:lumMod val="75000"/>
            </a:schemeClr>
          </a:solidFill>
          <a:ln w="38100" cmpd="sng">
            <a:no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sz="4400" dirty="0">
                <a:solidFill>
                  <a:schemeClr val="bg1"/>
                </a:solidFill>
                <a:latin typeface="Calibri" charset="0"/>
                <a:ea typeface="Calibri" charset="0"/>
                <a:cs typeface="Calibri" charset="0"/>
              </a:rPr>
              <a:t>Language</a:t>
            </a:r>
          </a:p>
        </p:txBody>
      </p:sp>
      <p:sp>
        <p:nvSpPr>
          <p:cNvPr id="13" name="Shape 194"/>
          <p:cNvSpPr/>
          <p:nvPr/>
        </p:nvSpPr>
        <p:spPr>
          <a:xfrm>
            <a:off x="5118098" y="2619629"/>
            <a:ext cx="3556345" cy="963826"/>
          </a:xfrm>
          <a:prstGeom prst="roundRect">
            <a:avLst>
              <a:gd name="adj" fmla="val 0"/>
            </a:avLst>
          </a:prstGeom>
          <a:solidFill>
            <a:schemeClr val="accent1">
              <a:lumMod val="75000"/>
            </a:schemeClr>
          </a:solidFill>
          <a:ln w="38100" cmpd="sng">
            <a:no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lang="en-US" sz="4400" dirty="0">
                <a:solidFill>
                  <a:schemeClr val="bg1"/>
                </a:solidFill>
                <a:latin typeface="Calibri" charset="0"/>
                <a:ea typeface="Calibri" charset="0"/>
                <a:cs typeface="Calibri" charset="0"/>
              </a:rPr>
              <a:t>Compiler</a:t>
            </a:r>
            <a:endParaRPr sz="4400" dirty="0">
              <a:solidFill>
                <a:schemeClr val="bg1"/>
              </a:solidFill>
              <a:latin typeface="Calibri" charset="0"/>
              <a:ea typeface="Calibri" charset="0"/>
              <a:cs typeface="Calibri" charset="0"/>
            </a:endParaRPr>
          </a:p>
        </p:txBody>
      </p:sp>
      <p:sp>
        <p:nvSpPr>
          <p:cNvPr id="14" name="Shape 194"/>
          <p:cNvSpPr/>
          <p:nvPr/>
        </p:nvSpPr>
        <p:spPr>
          <a:xfrm>
            <a:off x="5118098" y="4078011"/>
            <a:ext cx="3556345" cy="959119"/>
          </a:xfrm>
          <a:prstGeom prst="roundRect">
            <a:avLst>
              <a:gd name="adj" fmla="val 0"/>
            </a:avLst>
          </a:prstGeom>
          <a:solidFill>
            <a:srgbClr val="7F7F7F"/>
          </a:solidFill>
          <a:ln w="38100" cmpd="sng">
            <a:no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lang="en-US" sz="4400" dirty="0">
                <a:solidFill>
                  <a:schemeClr val="bg1"/>
                </a:solidFill>
                <a:latin typeface="Calibri" charset="0"/>
                <a:ea typeface="Calibri" charset="0"/>
                <a:cs typeface="Calibri" charset="0"/>
              </a:rPr>
              <a:t>Runtime</a:t>
            </a:r>
            <a:endParaRPr sz="4400" dirty="0">
              <a:solidFill>
                <a:schemeClr val="bg1"/>
              </a:solidFill>
              <a:latin typeface="Calibri" charset="0"/>
              <a:ea typeface="Calibri" charset="0"/>
              <a:cs typeface="Calibri" charset="0"/>
            </a:endParaRPr>
          </a:p>
        </p:txBody>
      </p:sp>
      <p:sp>
        <p:nvSpPr>
          <p:cNvPr id="15" name="Shape 194"/>
          <p:cNvSpPr/>
          <p:nvPr/>
        </p:nvSpPr>
        <p:spPr>
          <a:xfrm>
            <a:off x="5118098" y="5128084"/>
            <a:ext cx="3556345" cy="959119"/>
          </a:xfrm>
          <a:prstGeom prst="roundRect">
            <a:avLst>
              <a:gd name="adj" fmla="val 0"/>
            </a:avLst>
          </a:prstGeom>
          <a:solidFill>
            <a:srgbClr val="7F7F7F"/>
          </a:solidFill>
          <a:ln w="38100" cmpd="sng">
            <a:noFill/>
          </a:ln>
          <a:effectLst/>
          <a:extLst>
            <a:ext uri="{C572A759-6A51-4108-AA02-DFA0A04FC94B}">
              <ma14:wrappingTextBoxFlag xmlns:ma14="http://schemas.microsoft.com/office/mac/drawingml/2011/main" val="1"/>
            </a:ext>
          </a:extLst>
        </p:spPr>
        <p:style>
          <a:lnRef idx="3">
            <a:schemeClr val="lt1"/>
          </a:lnRef>
          <a:fillRef idx="1">
            <a:schemeClr val="accent1"/>
          </a:fillRef>
          <a:effectRef idx="1">
            <a:schemeClr val="accent1"/>
          </a:effectRef>
          <a:fontRef idx="minor">
            <a:schemeClr val="lt1"/>
          </a:fontRef>
        </p:style>
        <p:txBody>
          <a:bodyPr wrap="square" lIns="0" tIns="0" rIns="0" bIns="0" numCol="1" anchor="ctr">
            <a:noAutofit/>
          </a:bodyPr>
          <a:lstStyle/>
          <a:p>
            <a:pPr algn="ctr" defTabSz="438150"/>
            <a:r>
              <a:rPr lang="en-US" sz="4400" dirty="0">
                <a:solidFill>
                  <a:schemeClr val="bg1"/>
                </a:solidFill>
                <a:latin typeface="Calibri" charset="0"/>
                <a:ea typeface="Calibri" charset="0"/>
                <a:cs typeface="Calibri" charset="0"/>
              </a:rPr>
              <a:t>Hardware</a:t>
            </a:r>
            <a:endParaRPr sz="4400" dirty="0">
              <a:solidFill>
                <a:schemeClr val="bg1"/>
              </a:solidFill>
              <a:latin typeface="Calibri" charset="0"/>
              <a:ea typeface="Calibri" charset="0"/>
              <a:cs typeface="Calibri" charset="0"/>
            </a:endParaRPr>
          </a:p>
        </p:txBody>
      </p:sp>
      <p:sp>
        <p:nvSpPr>
          <p:cNvPr id="8" name="Slide Number Placeholder 2"/>
          <p:cNvSpPr>
            <a:spLocks noGrp="1"/>
          </p:cNvSpPr>
          <p:nvPr>
            <p:ph type="sldNum" sz="quarter" idx="12"/>
          </p:nvPr>
        </p:nvSpPr>
        <p:spPr>
          <a:xfrm>
            <a:off x="6457950" y="6356351"/>
            <a:ext cx="2057400" cy="365125"/>
          </a:xfrm>
        </p:spPr>
        <p:txBody>
          <a:bodyPr/>
          <a:lstStyle/>
          <a:p>
            <a:r>
              <a:rPr lang="en-US" dirty="0" smtClean="0"/>
              <a:t>12</a:t>
            </a:r>
            <a:endParaRPr lang="en-US" dirty="0"/>
          </a:p>
        </p:txBody>
      </p:sp>
    </p:spTree>
    <p:extLst>
      <p:ext uri="{BB962C8B-B14F-4D97-AF65-F5344CB8AC3E}">
        <p14:creationId xmlns:p14="http://schemas.microsoft.com/office/powerpoint/2010/main" val="167348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7"/>
          <p:cNvGrpSpPr>
            <a:grpSpLocks noChangeAspect="1"/>
          </p:cNvGrpSpPr>
          <p:nvPr/>
        </p:nvGrpSpPr>
        <p:grpSpPr bwMode="auto">
          <a:xfrm>
            <a:off x="4806441" y="3427761"/>
            <a:ext cx="2453395" cy="2448306"/>
            <a:chOff x="0" y="0"/>
            <a:chExt cx="3856" cy="3848"/>
          </a:xfrm>
        </p:grpSpPr>
        <p:pic>
          <p:nvPicPr>
            <p:cNvPr id="20"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8" y="96"/>
              <a:ext cx="3600" cy="3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21" name="Picture 6"/>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856" cy="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grpSp>
        <p:nvGrpSpPr>
          <p:cNvPr id="3" name="Group 4"/>
          <p:cNvGrpSpPr>
            <a:grpSpLocks noChangeAspect="1"/>
          </p:cNvGrpSpPr>
          <p:nvPr/>
        </p:nvGrpSpPr>
        <p:grpSpPr bwMode="auto">
          <a:xfrm>
            <a:off x="1889946" y="981933"/>
            <a:ext cx="2452154" cy="2447067"/>
            <a:chOff x="0" y="0"/>
            <a:chExt cx="3856" cy="3848"/>
          </a:xfrm>
        </p:grpSpPr>
        <p:pic>
          <p:nvPicPr>
            <p:cNvPr id="4"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8" y="96"/>
              <a:ext cx="3600" cy="3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5" name="Picture 3"/>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856" cy="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grpSp>
        <p:nvGrpSpPr>
          <p:cNvPr id="6" name="Group 7"/>
          <p:cNvGrpSpPr>
            <a:grpSpLocks noChangeAspect="1"/>
          </p:cNvGrpSpPr>
          <p:nvPr/>
        </p:nvGrpSpPr>
        <p:grpSpPr bwMode="auto">
          <a:xfrm>
            <a:off x="4806441" y="990992"/>
            <a:ext cx="2453395" cy="2448306"/>
            <a:chOff x="0" y="0"/>
            <a:chExt cx="3856" cy="3848"/>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8" y="96"/>
              <a:ext cx="3600" cy="3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8" name="Picture 6"/>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856" cy="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grpSp>
        <p:nvGrpSpPr>
          <p:cNvPr id="9" name="Group 4"/>
          <p:cNvGrpSpPr>
            <a:grpSpLocks noChangeAspect="1"/>
          </p:cNvGrpSpPr>
          <p:nvPr/>
        </p:nvGrpSpPr>
        <p:grpSpPr bwMode="auto">
          <a:xfrm>
            <a:off x="1889946" y="3429000"/>
            <a:ext cx="2452154" cy="2447067"/>
            <a:chOff x="0" y="0"/>
            <a:chExt cx="3856" cy="3848"/>
          </a:xfrm>
        </p:grpSpPr>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28" y="96"/>
              <a:ext cx="3600" cy="3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pic>
          <p:nvPicPr>
            <p:cNvPr id="11" name="Picture 3"/>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856" cy="3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pic>
      </p:grpSp>
      <p:grpSp>
        <p:nvGrpSpPr>
          <p:cNvPr id="18" name="Group 17"/>
          <p:cNvGrpSpPr/>
          <p:nvPr/>
        </p:nvGrpSpPr>
        <p:grpSpPr>
          <a:xfrm>
            <a:off x="4893277" y="3490051"/>
            <a:ext cx="2285117" cy="2224409"/>
            <a:chOff x="8421718" y="2952375"/>
            <a:chExt cx="3046822" cy="2965879"/>
          </a:xfrm>
        </p:grpSpPr>
        <p:sp>
          <p:nvSpPr>
            <p:cNvPr id="17" name="Rectangle 16"/>
            <p:cNvSpPr/>
            <p:nvPr/>
          </p:nvSpPr>
          <p:spPr>
            <a:xfrm>
              <a:off x="8425750" y="2952375"/>
              <a:ext cx="3042789" cy="2965879"/>
            </a:xfrm>
            <a:prstGeom prst="rect">
              <a:avLst/>
            </a:prstGeom>
            <a:solidFill>
              <a:srgbClr val="0000FF"/>
            </a:solidFill>
            <a:ln/>
          </p:spPr>
          <p:style>
            <a:lnRef idx="1">
              <a:schemeClr val="accent1"/>
            </a:lnRef>
            <a:fillRef idx="3">
              <a:schemeClr val="accent1"/>
            </a:fillRef>
            <a:effectRef idx="2">
              <a:schemeClr val="accent1"/>
            </a:effectRef>
            <a:fontRef idx="minor">
              <a:schemeClr val="lt1"/>
            </a:fontRef>
          </p:style>
          <p:txBody>
            <a:bodyPr/>
            <a:lstStyle/>
            <a:p>
              <a:endParaRPr lang="en-US" sz="1350"/>
            </a:p>
          </p:txBody>
        </p:sp>
        <p:pic>
          <p:nvPicPr>
            <p:cNvPr id="16" name="Picture 15" descr="TS3742_01_KP-001-en.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421718" y="3650586"/>
              <a:ext cx="3046822" cy="1646058"/>
            </a:xfrm>
            <a:prstGeom prst="rect">
              <a:avLst/>
            </a:prstGeom>
          </p:spPr>
        </p:pic>
      </p:grpSp>
      <p:pic>
        <p:nvPicPr>
          <p:cNvPr id="22" name="Picture 21" descr="tshirt136.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971346" y="3490050"/>
            <a:ext cx="2289355" cy="2289355"/>
          </a:xfrm>
          <a:prstGeom prst="rect">
            <a:avLst/>
          </a:prstGeom>
        </p:spPr>
      </p:pic>
      <p:sp>
        <p:nvSpPr>
          <p:cNvPr id="24" name="Rectangle 23"/>
          <p:cNvSpPr/>
          <p:nvPr/>
        </p:nvSpPr>
        <p:spPr>
          <a:xfrm>
            <a:off x="6902046" y="3366082"/>
            <a:ext cx="761747" cy="784830"/>
          </a:xfrm>
          <a:prstGeom prst="rect">
            <a:avLst/>
          </a:prstGeom>
        </p:spPr>
        <p:txBody>
          <a:bodyPr wrap="none">
            <a:spAutoFit/>
          </a:bodyPr>
          <a:lstStyle/>
          <a:p>
            <a:r>
              <a:rPr lang="en-US" sz="4500" dirty="0">
                <a:solidFill>
                  <a:srgbClr val="FF0000"/>
                </a:solidFill>
                <a:latin typeface="Apple Symbols"/>
                <a:cs typeface="Apple Symbols"/>
              </a:rPr>
              <a:t>✗</a:t>
            </a:r>
          </a:p>
        </p:txBody>
      </p:sp>
      <p:sp>
        <p:nvSpPr>
          <p:cNvPr id="25" name="Rectangle 24"/>
          <p:cNvSpPr/>
          <p:nvPr/>
        </p:nvSpPr>
        <p:spPr>
          <a:xfrm>
            <a:off x="6932103" y="857251"/>
            <a:ext cx="620683" cy="784830"/>
          </a:xfrm>
          <a:prstGeom prst="rect">
            <a:avLst/>
          </a:prstGeom>
        </p:spPr>
        <p:txBody>
          <a:bodyPr wrap="none">
            <a:spAutoFit/>
          </a:bodyPr>
          <a:lstStyle/>
          <a:p>
            <a:r>
              <a:rPr lang="en-US" sz="4500" b="1" dirty="0">
                <a:solidFill>
                  <a:srgbClr val="008000"/>
                </a:solidFill>
                <a:latin typeface="Apple Symbols"/>
                <a:cs typeface="Apple Symbols"/>
              </a:rPr>
              <a:t>√</a:t>
            </a:r>
          </a:p>
        </p:txBody>
      </p:sp>
      <p:sp>
        <p:nvSpPr>
          <p:cNvPr id="26" name="Rectangle 25"/>
          <p:cNvSpPr/>
          <p:nvPr/>
        </p:nvSpPr>
        <p:spPr>
          <a:xfrm>
            <a:off x="3902911" y="3366082"/>
            <a:ext cx="761747" cy="784830"/>
          </a:xfrm>
          <a:prstGeom prst="rect">
            <a:avLst/>
          </a:prstGeom>
        </p:spPr>
        <p:txBody>
          <a:bodyPr wrap="none">
            <a:spAutoFit/>
          </a:bodyPr>
          <a:lstStyle/>
          <a:p>
            <a:r>
              <a:rPr lang="en-US" sz="4500" dirty="0">
                <a:solidFill>
                  <a:srgbClr val="FF0000"/>
                </a:solidFill>
                <a:latin typeface="Apple Symbols"/>
                <a:cs typeface="Apple Symbols"/>
              </a:rPr>
              <a:t>✗</a:t>
            </a:r>
          </a:p>
        </p:txBody>
      </p:sp>
      <p:sp>
        <p:nvSpPr>
          <p:cNvPr id="27" name="Rectangle 26"/>
          <p:cNvSpPr/>
          <p:nvPr/>
        </p:nvSpPr>
        <p:spPr>
          <a:xfrm>
            <a:off x="3973636" y="857251"/>
            <a:ext cx="620683" cy="784830"/>
          </a:xfrm>
          <a:prstGeom prst="rect">
            <a:avLst/>
          </a:prstGeom>
        </p:spPr>
        <p:txBody>
          <a:bodyPr wrap="none">
            <a:spAutoFit/>
          </a:bodyPr>
          <a:lstStyle/>
          <a:p>
            <a:r>
              <a:rPr lang="en-US" sz="4500" b="1" dirty="0">
                <a:solidFill>
                  <a:srgbClr val="008000"/>
                </a:solidFill>
                <a:latin typeface="Apple Symbols"/>
                <a:cs typeface="Apple Symbols"/>
              </a:rPr>
              <a:t>√</a:t>
            </a:r>
          </a:p>
        </p:txBody>
      </p:sp>
      <p:sp>
        <p:nvSpPr>
          <p:cNvPr id="23" name="Slide Number Placeholder 2"/>
          <p:cNvSpPr>
            <a:spLocks noGrp="1"/>
          </p:cNvSpPr>
          <p:nvPr>
            <p:ph type="sldNum" sz="quarter" idx="12"/>
          </p:nvPr>
        </p:nvSpPr>
        <p:spPr>
          <a:xfrm>
            <a:off x="6457950" y="6356351"/>
            <a:ext cx="2057400" cy="365125"/>
          </a:xfrm>
        </p:spPr>
        <p:txBody>
          <a:bodyPr/>
          <a:lstStyle/>
          <a:p>
            <a:r>
              <a:rPr lang="en-US" dirty="0" smtClean="0"/>
              <a:t>13</a:t>
            </a:r>
            <a:endParaRPr lang="en-US" dirty="0"/>
          </a:p>
        </p:txBody>
      </p:sp>
    </p:spTree>
    <p:extLst>
      <p:ext uri="{BB962C8B-B14F-4D97-AF65-F5344CB8AC3E}">
        <p14:creationId xmlns:p14="http://schemas.microsoft.com/office/powerpoint/2010/main" val="224910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program</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82687" y="2294875"/>
            <a:ext cx="3178627" cy="3178627"/>
          </a:xfrm>
          <a:prstGeom prst="rect">
            <a:avLst/>
          </a:prstGeom>
        </p:spPr>
      </p:pic>
      <p:sp>
        <p:nvSpPr>
          <p:cNvPr id="5" name="Slide Number Placeholder 2"/>
          <p:cNvSpPr>
            <a:spLocks noGrp="1"/>
          </p:cNvSpPr>
          <p:nvPr>
            <p:ph type="sldNum" sz="quarter" idx="12"/>
          </p:nvPr>
        </p:nvSpPr>
        <p:spPr>
          <a:xfrm>
            <a:off x="6457950" y="6356351"/>
            <a:ext cx="2057400" cy="365125"/>
          </a:xfrm>
        </p:spPr>
        <p:txBody>
          <a:bodyPr/>
          <a:lstStyle/>
          <a:p>
            <a:r>
              <a:rPr lang="en-US" dirty="0" smtClean="0"/>
              <a:t>14</a:t>
            </a:r>
            <a:endParaRPr lang="en-US" dirty="0"/>
          </a:p>
        </p:txBody>
      </p:sp>
    </p:spTree>
    <p:extLst>
      <p:ext uri="{BB962C8B-B14F-4D97-AF65-F5344CB8AC3E}">
        <p14:creationId xmlns:p14="http://schemas.microsoft.com/office/powerpoint/2010/main" val="887539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20830" y="2672916"/>
            <a:ext cx="2268252" cy="2268252"/>
          </a:xfrm>
          <a:prstGeom prst="rect">
            <a:avLst/>
          </a:prstGeom>
        </p:spPr>
      </p:pic>
      <p:pic>
        <p:nvPicPr>
          <p:cNvPr id="3" name="Picture 2"/>
          <p:cNvPicPr>
            <a:picLocks/>
          </p:cNvPicPr>
          <p:nvPr/>
        </p:nvPicPr>
        <p:blipFill>
          <a:blip r:embed="rId4">
            <a:extLst>
              <a:ext uri="{28A0092B-C50C-407E-A947-70E740481C1C}">
                <a14:useLocalDpi xmlns:a14="http://schemas.microsoft.com/office/drawing/2010/main"/>
              </a:ext>
            </a:extLst>
          </a:blip>
          <a:stretch>
            <a:fillRect/>
          </a:stretch>
        </p:blipFill>
        <p:spPr>
          <a:xfrm>
            <a:off x="5259515" y="2672916"/>
            <a:ext cx="2269998" cy="2269998"/>
          </a:xfrm>
          <a:prstGeom prst="rect">
            <a:avLst/>
          </a:prstGeom>
        </p:spPr>
      </p:pic>
      <p:sp>
        <p:nvSpPr>
          <p:cNvPr id="5" name="Right Arrow 4"/>
          <p:cNvSpPr/>
          <p:nvPr/>
        </p:nvSpPr>
        <p:spPr>
          <a:xfrm>
            <a:off x="4229100" y="3464142"/>
            <a:ext cx="685800" cy="685800"/>
          </a:xfrm>
          <a:prstGeom prst="rightArrow">
            <a:avLst/>
          </a:prstGeom>
          <a:solidFill>
            <a:srgbClr val="2E75B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noFill/>
            </a:endParaRPr>
          </a:p>
        </p:txBody>
      </p:sp>
      <p:sp>
        <p:nvSpPr>
          <p:cNvPr id="6" name="Slide Number Placeholder 2"/>
          <p:cNvSpPr>
            <a:spLocks noGrp="1"/>
          </p:cNvSpPr>
          <p:nvPr>
            <p:ph type="sldNum" sz="quarter" idx="12"/>
          </p:nvPr>
        </p:nvSpPr>
        <p:spPr>
          <a:xfrm>
            <a:off x="6457950" y="6356351"/>
            <a:ext cx="2057400" cy="365125"/>
          </a:xfrm>
        </p:spPr>
        <p:txBody>
          <a:bodyPr/>
          <a:lstStyle/>
          <a:p>
            <a:r>
              <a:rPr lang="en-US" dirty="0" smtClean="0"/>
              <a:t>15</a:t>
            </a:r>
            <a:endParaRPr lang="en-US" dirty="0"/>
          </a:p>
        </p:txBody>
      </p:sp>
    </p:spTree>
    <p:extLst>
      <p:ext uri="{BB962C8B-B14F-4D97-AF65-F5344CB8AC3E}">
        <p14:creationId xmlns:p14="http://schemas.microsoft.com/office/powerpoint/2010/main" val="1290660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566419" y="616459"/>
            <a:ext cx="7231591" cy="2116231"/>
          </a:xfrm>
        </p:spPr>
        <p:txBody>
          <a:bodyPr>
            <a:noAutofit/>
          </a:bodyPr>
          <a:lstStyle/>
          <a:p>
            <a:pPr marL="0" indent="0">
              <a:buNone/>
            </a:pPr>
            <a:r>
              <a:rPr lang="en-US" altLang="ko-KR" sz="4400" b="1" dirty="0" smtClean="0"/>
              <a:t>Goal</a:t>
            </a:r>
            <a:r>
              <a:rPr lang="en-US" altLang="ko-KR" sz="4400" dirty="0" smtClean="0"/>
              <a:t> </a:t>
            </a:r>
            <a:endParaRPr lang="ko-KR" altLang="en-US" sz="1050" dirty="0"/>
          </a:p>
          <a:p>
            <a:pPr marL="0" indent="0">
              <a:buNone/>
            </a:pPr>
            <a:r>
              <a:rPr lang="en-US" sz="3600" dirty="0" smtClean="0"/>
              <a:t>Design an </a:t>
            </a:r>
            <a:r>
              <a:rPr lang="en-US" sz="3600" b="1" dirty="0">
                <a:solidFill>
                  <a:srgbClr val="008000"/>
                </a:solidFill>
              </a:rPr>
              <a:t>automated</a:t>
            </a:r>
            <a:r>
              <a:rPr lang="en-US" sz="3600" dirty="0">
                <a:solidFill>
                  <a:srgbClr val="008000"/>
                </a:solidFill>
              </a:rPr>
              <a:t> </a:t>
            </a:r>
            <a:r>
              <a:rPr lang="en-US" sz="3600" dirty="0"/>
              <a:t>and </a:t>
            </a:r>
            <a:r>
              <a:rPr lang="en-US" sz="3600" b="1" dirty="0">
                <a:solidFill>
                  <a:srgbClr val="008000"/>
                </a:solidFill>
              </a:rPr>
              <a:t>high-level</a:t>
            </a:r>
            <a:r>
              <a:rPr lang="en-US" sz="3600" dirty="0"/>
              <a:t/>
            </a:r>
            <a:br>
              <a:rPr lang="en-US" sz="3600" dirty="0"/>
            </a:br>
            <a:r>
              <a:rPr lang="en-US" altLang="ja-JP" sz="3600" dirty="0"/>
              <a:t>programming </a:t>
            </a:r>
            <a:r>
              <a:rPr lang="en-US" sz="3600" dirty="0"/>
              <a:t>language </a:t>
            </a:r>
            <a:br>
              <a:rPr lang="en-US" sz="3600" dirty="0"/>
            </a:br>
            <a:r>
              <a:rPr lang="en-US" sz="3600" dirty="0"/>
              <a:t>for </a:t>
            </a:r>
            <a:r>
              <a:rPr lang="en-US" sz="3600" dirty="0" smtClean="0"/>
              <a:t>approximate </a:t>
            </a:r>
            <a:r>
              <a:rPr lang="en-US" sz="3600" dirty="0"/>
              <a:t>computing</a:t>
            </a:r>
          </a:p>
        </p:txBody>
      </p:sp>
      <p:sp>
        <p:nvSpPr>
          <p:cNvPr id="8" name="Content Placeholder 7"/>
          <p:cNvSpPr>
            <a:spLocks noGrp="1"/>
          </p:cNvSpPr>
          <p:nvPr>
            <p:ph sz="quarter" idx="4"/>
          </p:nvPr>
        </p:nvSpPr>
        <p:spPr>
          <a:xfrm>
            <a:off x="1566420" y="3243368"/>
            <a:ext cx="7073083" cy="3434256"/>
          </a:xfrm>
        </p:spPr>
        <p:txBody>
          <a:bodyPr>
            <a:noAutofit/>
          </a:bodyPr>
          <a:lstStyle/>
          <a:p>
            <a:pPr marL="0" indent="0">
              <a:buNone/>
            </a:pPr>
            <a:r>
              <a:rPr lang="en-US" sz="4400" b="1" dirty="0" smtClean="0"/>
              <a:t>Criteria</a:t>
            </a:r>
            <a:endParaRPr lang="en-US" sz="1800" dirty="0" smtClean="0"/>
          </a:p>
          <a:p>
            <a:pPr marL="642938" lvl="1" indent="-342900">
              <a:buFont typeface="+mj-lt"/>
              <a:buAutoNum type="arabicParenR"/>
            </a:pPr>
            <a:r>
              <a:rPr lang="en-US" sz="3600" dirty="0" smtClean="0">
                <a:solidFill>
                  <a:srgbClr val="000000"/>
                </a:solidFill>
              </a:rPr>
              <a:t> </a:t>
            </a:r>
            <a:r>
              <a:rPr lang="en-US" sz="3600" b="1" dirty="0" smtClean="0">
                <a:solidFill>
                  <a:srgbClr val="008000"/>
                </a:solidFill>
              </a:rPr>
              <a:t>Safety</a:t>
            </a:r>
          </a:p>
          <a:p>
            <a:pPr marL="642938" lvl="1" indent="-342900">
              <a:buFont typeface="+mj-lt"/>
              <a:buAutoNum type="arabicParenR"/>
            </a:pPr>
            <a:r>
              <a:rPr lang="en-US" sz="3600" dirty="0" smtClean="0">
                <a:solidFill>
                  <a:srgbClr val="000000"/>
                </a:solidFill>
              </a:rPr>
              <a:t> </a:t>
            </a:r>
            <a:r>
              <a:rPr lang="en-US" sz="3600" b="1" dirty="0" smtClean="0">
                <a:solidFill>
                  <a:srgbClr val="008000"/>
                </a:solidFill>
              </a:rPr>
              <a:t>Scalability </a:t>
            </a:r>
            <a:endParaRPr lang="en-US" sz="3600" b="1" dirty="0">
              <a:solidFill>
                <a:srgbClr val="008000"/>
              </a:solidFill>
            </a:endParaRPr>
          </a:p>
          <a:p>
            <a:pPr marL="642938" lvl="1" indent="-342900">
              <a:buFont typeface="+mj-lt"/>
              <a:buAutoNum type="arabicParenR"/>
            </a:pPr>
            <a:r>
              <a:rPr lang="en-US" sz="3600" dirty="0" smtClean="0"/>
              <a:t> </a:t>
            </a:r>
            <a:r>
              <a:rPr lang="en-US" sz="3600" b="1" dirty="0" smtClean="0">
                <a:solidFill>
                  <a:srgbClr val="008000"/>
                </a:solidFill>
              </a:rPr>
              <a:t>Modularity </a:t>
            </a:r>
            <a:r>
              <a:rPr lang="en-US" sz="3600" b="1" dirty="0">
                <a:solidFill>
                  <a:srgbClr val="008000"/>
                </a:solidFill>
              </a:rPr>
              <a:t>and </a:t>
            </a:r>
            <a:r>
              <a:rPr lang="en-US" sz="3600" b="1" dirty="0" smtClean="0">
                <a:solidFill>
                  <a:srgbClr val="008000"/>
                </a:solidFill>
              </a:rPr>
              <a:t>reusability</a:t>
            </a:r>
            <a:endParaRPr lang="en-US" sz="3600" b="1" dirty="0">
              <a:solidFill>
                <a:srgbClr val="008000"/>
              </a:solidFill>
            </a:endParaRPr>
          </a:p>
          <a:p>
            <a:pPr marL="642938" lvl="1" indent="-342900">
              <a:buClr>
                <a:schemeClr val="tx1"/>
              </a:buClr>
              <a:buFont typeface="+mj-lt"/>
              <a:buAutoNum type="arabicParenR"/>
            </a:pPr>
            <a:r>
              <a:rPr lang="en-US" sz="3600" dirty="0">
                <a:solidFill>
                  <a:srgbClr val="008000"/>
                </a:solidFill>
              </a:rPr>
              <a:t> </a:t>
            </a:r>
            <a:r>
              <a:rPr lang="en-US" sz="3600" b="1" dirty="0" smtClean="0">
                <a:solidFill>
                  <a:srgbClr val="008000"/>
                </a:solidFill>
              </a:rPr>
              <a:t>Generality</a:t>
            </a:r>
            <a:endParaRPr lang="en-US" sz="3600" b="1" dirty="0">
              <a:solidFill>
                <a:srgbClr val="008000"/>
              </a:solidFill>
            </a:endParaRPr>
          </a:p>
        </p:txBody>
      </p:sp>
      <p:sp>
        <p:nvSpPr>
          <p:cNvPr id="4" name="Slide Number Placeholder 2"/>
          <p:cNvSpPr>
            <a:spLocks noGrp="1"/>
          </p:cNvSpPr>
          <p:nvPr>
            <p:ph type="sldNum" sz="quarter" idx="12"/>
          </p:nvPr>
        </p:nvSpPr>
        <p:spPr>
          <a:xfrm>
            <a:off x="6457950" y="6356351"/>
            <a:ext cx="2057400" cy="365125"/>
          </a:xfrm>
        </p:spPr>
        <p:txBody>
          <a:bodyPr/>
          <a:lstStyle/>
          <a:p>
            <a:r>
              <a:rPr lang="en-US" dirty="0" smtClean="0"/>
              <a:t>16</a:t>
            </a:r>
            <a:endParaRPr lang="en-US" dirty="0"/>
          </a:p>
        </p:txBody>
      </p:sp>
    </p:spTree>
    <p:extLst>
      <p:ext uri="{BB962C8B-B14F-4D97-AF65-F5344CB8AC3E}">
        <p14:creationId xmlns:p14="http://schemas.microsoft.com/office/powerpoint/2010/main" val="60605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Helvetica Neue" charset="0"/>
                <a:ea typeface="Helvetica Neue" charset="0"/>
                <a:cs typeface="Helvetica Neue" charset="0"/>
              </a:defRPr>
            </a:lvl1pPr>
          </a:lstStyle>
          <a:p>
            <a:r>
              <a:rPr kumimoji="1" lang="en-US" altLang="ja-JP" sz="4700" b="1" dirty="0" smtClean="0">
                <a:latin typeface="Calibri" charset="0"/>
                <a:ea typeface="Calibri" charset="0"/>
                <a:cs typeface="Calibri" charset="0"/>
              </a:rPr>
              <a:t>F</a:t>
            </a:r>
            <a:r>
              <a:rPr kumimoji="1" lang="en-US" altLang="ja-JP" sz="3900" b="1" dirty="0" smtClean="0">
                <a:latin typeface="Calibri" charset="0"/>
                <a:ea typeface="Calibri" charset="0"/>
                <a:cs typeface="Calibri" charset="0"/>
              </a:rPr>
              <a:t>LEX</a:t>
            </a:r>
            <a:r>
              <a:rPr kumimoji="1" lang="en-US" altLang="ja-JP" sz="4700" b="1" dirty="0" smtClean="0">
                <a:latin typeface="Calibri" charset="0"/>
                <a:ea typeface="Calibri" charset="0"/>
                <a:cs typeface="Calibri" charset="0"/>
              </a:rPr>
              <a:t>J</a:t>
            </a:r>
            <a:r>
              <a:rPr kumimoji="1" lang="en-US" altLang="ja-JP" sz="3900" b="1" dirty="0" smtClean="0">
                <a:latin typeface="Calibri" charset="0"/>
                <a:ea typeface="Calibri" charset="0"/>
                <a:cs typeface="Calibri" charset="0"/>
              </a:rPr>
              <a:t>AVA</a:t>
            </a:r>
            <a:endParaRPr lang="en-US" sz="3900" b="1" dirty="0">
              <a:latin typeface="Calibri" charset="0"/>
              <a:ea typeface="Calibri" charset="0"/>
              <a:cs typeface="Calibri" charset="0"/>
            </a:endParaRPr>
          </a:p>
        </p:txBody>
      </p:sp>
      <p:sp>
        <p:nvSpPr>
          <p:cNvPr id="7" name="Content Placeholder 3"/>
          <p:cNvSpPr txBox="1">
            <a:spLocks/>
          </p:cNvSpPr>
          <p:nvPr/>
        </p:nvSpPr>
        <p:spPr>
          <a:xfrm>
            <a:off x="628650" y="16605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3200" dirty="0">
                <a:latin typeface="Calibri" charset="0"/>
                <a:ea typeface="Calibri" charset="0"/>
                <a:cs typeface="Calibri" charset="0"/>
              </a:rPr>
              <a:t> Lightweight set of language extensions</a:t>
            </a:r>
          </a:p>
          <a:p>
            <a:pPr marL="0" indent="0">
              <a:buNone/>
            </a:pPr>
            <a:r>
              <a:rPr lang="en-US" altLang="ja-JP" sz="3200" dirty="0">
                <a:latin typeface="Calibri" charset="0"/>
                <a:ea typeface="Calibri" charset="0"/>
                <a:cs typeface="Calibri" charset="0"/>
              </a:rPr>
              <a:t> Reducing annotating effort</a:t>
            </a:r>
          </a:p>
          <a:p>
            <a:pPr marL="0" indent="0">
              <a:buNone/>
            </a:pPr>
            <a:r>
              <a:rPr lang="en-US" altLang="ja-JP" sz="3200" dirty="0">
                <a:latin typeface="Calibri" charset="0"/>
                <a:ea typeface="Calibri" charset="0"/>
                <a:cs typeface="Calibri" charset="0"/>
              </a:rPr>
              <a:t> Language-compiler co-design</a:t>
            </a:r>
          </a:p>
        </p:txBody>
      </p:sp>
      <p:graphicFrame>
        <p:nvGraphicFramePr>
          <p:cNvPr id="8" name="Diagram 7"/>
          <p:cNvGraphicFramePr/>
          <p:nvPr>
            <p:extLst>
              <p:ext uri="{D42A27DB-BD31-4B8C-83A1-F6EECF244321}">
                <p14:modId xmlns:p14="http://schemas.microsoft.com/office/powerpoint/2010/main" val="859992620"/>
              </p:ext>
            </p:extLst>
          </p:nvPr>
        </p:nvGraphicFramePr>
        <p:xfrm>
          <a:off x="1277634" y="3603009"/>
          <a:ext cx="4659142" cy="271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2"/>
          <p:cNvSpPr>
            <a:spLocks noGrp="1"/>
          </p:cNvSpPr>
          <p:nvPr>
            <p:ph type="sldNum" sz="quarter" idx="12"/>
          </p:nvPr>
        </p:nvSpPr>
        <p:spPr>
          <a:xfrm>
            <a:off x="6457950" y="6356351"/>
            <a:ext cx="2057400" cy="365125"/>
          </a:xfrm>
        </p:spPr>
        <p:txBody>
          <a:bodyPr/>
          <a:lstStyle/>
          <a:p>
            <a:r>
              <a:rPr lang="en-US" dirty="0" smtClean="0"/>
              <a:t>17</a:t>
            </a:r>
            <a:endParaRPr lang="en-US" dirty="0"/>
          </a:p>
        </p:txBody>
      </p:sp>
    </p:spTree>
    <p:extLst>
      <p:ext uri="{BB962C8B-B14F-4D97-AF65-F5344CB8AC3E}">
        <p14:creationId xmlns:p14="http://schemas.microsoft.com/office/powerpoint/2010/main" val="289340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z="4700" b="1" dirty="0" smtClean="0"/>
              <a:t>F</a:t>
            </a:r>
            <a:r>
              <a:rPr kumimoji="1" lang="en-US" altLang="ja-JP" sz="3900" b="1" dirty="0" smtClean="0"/>
              <a:t>LEX</a:t>
            </a:r>
            <a:r>
              <a:rPr kumimoji="1" lang="en-US" altLang="ja-JP" sz="4700" b="1" dirty="0" smtClean="0"/>
              <a:t>J</a:t>
            </a:r>
            <a:r>
              <a:rPr kumimoji="1" lang="en-US" altLang="ja-JP" sz="3900" b="1" dirty="0" smtClean="0"/>
              <a:t>AVA</a:t>
            </a:r>
            <a:r>
              <a:rPr lang="ko-KR" altLang="en-US" dirty="0" smtClean="0"/>
              <a:t> </a:t>
            </a:r>
            <a:r>
              <a:rPr lang="en-US" altLang="ko-KR" dirty="0" smtClean="0"/>
              <a:t>Annotations</a:t>
            </a:r>
            <a:endParaRPr lang="en-US" dirty="0"/>
          </a:p>
        </p:txBody>
      </p:sp>
      <p:sp>
        <p:nvSpPr>
          <p:cNvPr id="5" name="Content Placeholder 3"/>
          <p:cNvSpPr txBox="1">
            <a:spLocks/>
          </p:cNvSpPr>
          <p:nvPr/>
        </p:nvSpPr>
        <p:spPr>
          <a:xfrm>
            <a:off x="628650" y="1825624"/>
            <a:ext cx="7886700" cy="49027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JP" sz="2400" dirty="0" smtClean="0">
                <a:latin typeface="Calibri" charset="0"/>
                <a:ea typeface="Calibri" charset="0"/>
                <a:cs typeface="Calibri" charset="0"/>
              </a:rPr>
              <a:t>1.  Approximation for individual data and operations</a:t>
            </a:r>
          </a:p>
          <a:p>
            <a:pPr marL="0" indent="0">
              <a:buNone/>
            </a:pPr>
            <a:r>
              <a:rPr lang="en-US" altLang="ja-JP" sz="2400" dirty="0" smtClean="0">
                <a:solidFill>
                  <a:srgbClr val="008F00"/>
                </a:solidFill>
                <a:latin typeface="Calibri" charset="0"/>
                <a:ea typeface="Calibri" charset="0"/>
                <a:cs typeface="Calibri" charset="0"/>
              </a:rPr>
              <a:t>      </a:t>
            </a:r>
            <a:r>
              <a:rPr lang="en-US" altLang="ja-JP" sz="2400" dirty="0" smtClean="0">
                <a:solidFill>
                  <a:srgbClr val="008000"/>
                </a:solidFill>
                <a:latin typeface="Calibri" charset="0"/>
                <a:ea typeface="Calibri" charset="0"/>
                <a:cs typeface="Calibri" charset="0"/>
              </a:rPr>
              <a:t>loosen </a:t>
            </a:r>
            <a:r>
              <a:rPr lang="en-US" altLang="ja-JP" sz="2400" dirty="0">
                <a:latin typeface="Calibri" charset="0"/>
                <a:ea typeface="Calibri" charset="0"/>
                <a:cs typeface="Calibri" charset="0"/>
              </a:rPr>
              <a:t>(variable)</a:t>
            </a:r>
          </a:p>
          <a:p>
            <a:pPr marL="0" indent="0">
              <a:buNone/>
            </a:pPr>
            <a:r>
              <a:rPr lang="en-US" altLang="ja-JP" sz="2400" dirty="0" smtClean="0">
                <a:solidFill>
                  <a:srgbClr val="008F00"/>
                </a:solidFill>
                <a:latin typeface="Calibri" charset="0"/>
                <a:ea typeface="Calibri" charset="0"/>
                <a:cs typeface="Calibri" charset="0"/>
              </a:rPr>
              <a:t>      </a:t>
            </a:r>
            <a:r>
              <a:rPr lang="en-US" altLang="ja-JP" sz="2400" dirty="0" err="1" smtClean="0">
                <a:solidFill>
                  <a:srgbClr val="008000"/>
                </a:solidFill>
                <a:latin typeface="Calibri" charset="0"/>
                <a:ea typeface="Calibri" charset="0"/>
                <a:cs typeface="Calibri" charset="0"/>
              </a:rPr>
              <a:t>loosen_invasive</a:t>
            </a:r>
            <a:r>
              <a:rPr lang="en-US" altLang="ja-JP" sz="2400" dirty="0" smtClean="0">
                <a:solidFill>
                  <a:srgbClr val="008000"/>
                </a:solidFill>
                <a:latin typeface="Calibri" charset="0"/>
                <a:ea typeface="Calibri" charset="0"/>
                <a:cs typeface="Calibri" charset="0"/>
              </a:rPr>
              <a:t> </a:t>
            </a:r>
            <a:r>
              <a:rPr lang="en-US" altLang="ja-JP" sz="2400" dirty="0">
                <a:latin typeface="Calibri" charset="0"/>
                <a:ea typeface="Calibri" charset="0"/>
                <a:cs typeface="Calibri" charset="0"/>
              </a:rPr>
              <a:t>(variable) </a:t>
            </a:r>
          </a:p>
          <a:p>
            <a:pPr marL="0" indent="0">
              <a:buNone/>
            </a:pPr>
            <a:r>
              <a:rPr lang="en-US" altLang="ja-JP" sz="2400" dirty="0" smtClean="0">
                <a:solidFill>
                  <a:srgbClr val="008F00"/>
                </a:solidFill>
                <a:latin typeface="Calibri" charset="0"/>
                <a:ea typeface="Calibri" charset="0"/>
                <a:cs typeface="Calibri" charset="0"/>
              </a:rPr>
              <a:t>      </a:t>
            </a:r>
            <a:r>
              <a:rPr lang="en-US" altLang="ja-JP" sz="2400" dirty="0" smtClean="0">
                <a:solidFill>
                  <a:srgbClr val="008000"/>
                </a:solidFill>
                <a:latin typeface="Calibri" charset="0"/>
                <a:ea typeface="Calibri" charset="0"/>
                <a:cs typeface="Calibri" charset="0"/>
              </a:rPr>
              <a:t>tighten </a:t>
            </a:r>
            <a:r>
              <a:rPr lang="en-US" altLang="ja-JP" sz="2400" dirty="0">
                <a:latin typeface="Calibri" charset="0"/>
                <a:ea typeface="Calibri" charset="0"/>
                <a:cs typeface="Calibri" charset="0"/>
              </a:rPr>
              <a:t>(variable)</a:t>
            </a:r>
          </a:p>
          <a:p>
            <a:pPr marL="0" indent="0">
              <a:buNone/>
            </a:pPr>
            <a:endParaRPr lang="en-US" altLang="ja-JP" sz="500" dirty="0" smtClean="0">
              <a:latin typeface="Calibri" charset="0"/>
              <a:ea typeface="Calibri" charset="0"/>
              <a:cs typeface="Calibri" charset="0"/>
            </a:endParaRPr>
          </a:p>
          <a:p>
            <a:pPr marL="0" indent="0">
              <a:buNone/>
            </a:pPr>
            <a:r>
              <a:rPr lang="en-US" altLang="ja-JP" sz="2400" dirty="0" smtClean="0">
                <a:latin typeface="Calibri" charset="0"/>
                <a:ea typeface="Calibri" charset="0"/>
                <a:cs typeface="Calibri" charset="0"/>
              </a:rPr>
              <a:t>2.  Approximation for a code block</a:t>
            </a:r>
          </a:p>
          <a:p>
            <a:pPr marL="0" indent="0">
              <a:buNone/>
            </a:pPr>
            <a:r>
              <a:rPr lang="en-US" altLang="ja-JP" sz="2400" dirty="0" smtClean="0">
                <a:solidFill>
                  <a:srgbClr val="008F00"/>
                </a:solidFill>
                <a:latin typeface="Calibri" charset="0"/>
                <a:ea typeface="Calibri" charset="0"/>
                <a:cs typeface="Calibri" charset="0"/>
              </a:rPr>
              <a:t>      </a:t>
            </a:r>
            <a:r>
              <a:rPr lang="en-US" altLang="ja-JP" sz="2400" dirty="0" err="1" smtClean="0">
                <a:solidFill>
                  <a:srgbClr val="008000"/>
                </a:solidFill>
                <a:latin typeface="Calibri" charset="0"/>
                <a:ea typeface="Calibri" charset="0"/>
                <a:cs typeface="Calibri" charset="0"/>
              </a:rPr>
              <a:t>begin_loose</a:t>
            </a:r>
            <a:r>
              <a:rPr lang="en-US" altLang="ja-JP" sz="2400" dirty="0" smtClean="0">
                <a:solidFill>
                  <a:srgbClr val="008000"/>
                </a:solidFill>
                <a:latin typeface="Calibri" charset="0"/>
                <a:ea typeface="Calibri" charset="0"/>
                <a:cs typeface="Calibri" charset="0"/>
              </a:rPr>
              <a:t> </a:t>
            </a:r>
            <a:r>
              <a:rPr lang="en-US" altLang="ja-JP" sz="2400" dirty="0" smtClean="0">
                <a:latin typeface="Calibri" charset="0"/>
                <a:ea typeface="Calibri" charset="0"/>
                <a:cs typeface="Calibri" charset="0"/>
              </a:rPr>
              <a:t>(“TECHNIQUE”, ARGUMENTS)</a:t>
            </a:r>
          </a:p>
          <a:p>
            <a:pPr marL="0" indent="0">
              <a:buNone/>
            </a:pPr>
            <a:r>
              <a:rPr lang="en-US" altLang="ja-JP" sz="2400" dirty="0" smtClean="0">
                <a:solidFill>
                  <a:srgbClr val="008F00"/>
                </a:solidFill>
                <a:latin typeface="Calibri" charset="0"/>
                <a:ea typeface="Calibri" charset="0"/>
                <a:cs typeface="Calibri" charset="0"/>
              </a:rPr>
              <a:t>      </a:t>
            </a:r>
            <a:r>
              <a:rPr lang="en-US" altLang="ja-JP" sz="2400" dirty="0" err="1" smtClean="0">
                <a:solidFill>
                  <a:srgbClr val="008000"/>
                </a:solidFill>
                <a:latin typeface="Calibri" charset="0"/>
                <a:ea typeface="Calibri" charset="0"/>
                <a:cs typeface="Calibri" charset="0"/>
              </a:rPr>
              <a:t>end_loose</a:t>
            </a:r>
            <a:r>
              <a:rPr lang="en-US" altLang="ja-JP" sz="2400" dirty="0" smtClean="0">
                <a:solidFill>
                  <a:srgbClr val="008000"/>
                </a:solidFill>
                <a:latin typeface="Calibri" charset="0"/>
                <a:ea typeface="Calibri" charset="0"/>
                <a:cs typeface="Calibri" charset="0"/>
              </a:rPr>
              <a:t> </a:t>
            </a:r>
            <a:r>
              <a:rPr lang="en-US" altLang="ja-JP" sz="2400" dirty="0" smtClean="0">
                <a:latin typeface="Calibri" charset="0"/>
                <a:ea typeface="Calibri" charset="0"/>
                <a:cs typeface="Calibri" charset="0"/>
              </a:rPr>
              <a:t>(ARGUMENTS)</a:t>
            </a:r>
          </a:p>
          <a:p>
            <a:pPr marL="0" indent="0">
              <a:buNone/>
            </a:pPr>
            <a:endParaRPr lang="en-US" altLang="ja-JP" sz="500" dirty="0">
              <a:latin typeface="Calibri" charset="0"/>
              <a:ea typeface="Calibri" charset="0"/>
              <a:cs typeface="Calibri" charset="0"/>
            </a:endParaRPr>
          </a:p>
          <a:p>
            <a:pPr marL="0" indent="0">
              <a:buNone/>
            </a:pPr>
            <a:r>
              <a:rPr lang="en-US" altLang="ja-JP" sz="2400" dirty="0" smtClean="0">
                <a:latin typeface="Calibri" charset="0"/>
                <a:ea typeface="Calibri" charset="0"/>
                <a:cs typeface="Calibri" charset="0"/>
              </a:rPr>
              <a:t>3. Expressing the quality requirement</a:t>
            </a:r>
          </a:p>
          <a:p>
            <a:pPr marL="0" indent="0">
              <a:buNone/>
            </a:pPr>
            <a:r>
              <a:rPr lang="en-US" altLang="ja-JP" sz="2400" dirty="0">
                <a:latin typeface="Calibri" charset="0"/>
                <a:ea typeface="Calibri" charset="0"/>
                <a:cs typeface="Calibri" charset="0"/>
              </a:rPr>
              <a:t> </a:t>
            </a:r>
            <a:r>
              <a:rPr lang="en-US" altLang="ja-JP" sz="2400" dirty="0" smtClean="0">
                <a:latin typeface="Calibri" charset="0"/>
                <a:ea typeface="Calibri" charset="0"/>
                <a:cs typeface="Calibri" charset="0"/>
              </a:rPr>
              <a:t>    </a:t>
            </a:r>
            <a:r>
              <a:rPr lang="en-US" altLang="ja-JP" sz="2400" dirty="0">
                <a:latin typeface="Calibri" charset="0"/>
                <a:ea typeface="Calibri" charset="0"/>
                <a:cs typeface="Calibri" charset="0"/>
              </a:rPr>
              <a:t> </a:t>
            </a:r>
            <a:r>
              <a:rPr lang="en-US" altLang="ja-JP" sz="2400" dirty="0" smtClean="0">
                <a:solidFill>
                  <a:srgbClr val="008000"/>
                </a:solidFill>
                <a:latin typeface="Calibri" charset="0"/>
                <a:ea typeface="Calibri" charset="0"/>
                <a:cs typeface="Calibri" charset="0"/>
              </a:rPr>
              <a:t>loosen </a:t>
            </a:r>
            <a:r>
              <a:rPr lang="en-US" altLang="ja-JP" sz="2400" dirty="0" smtClean="0">
                <a:latin typeface="Calibri" charset="0"/>
                <a:ea typeface="Calibri" charset="0"/>
                <a:cs typeface="Calibri" charset="0"/>
              </a:rPr>
              <a:t>(variable, QUALITY_REQUIREMENT); </a:t>
            </a:r>
          </a:p>
          <a:p>
            <a:pPr marL="0" indent="0">
              <a:buNone/>
            </a:pPr>
            <a:r>
              <a:rPr lang="en-US" altLang="ja-JP" sz="2400" dirty="0">
                <a:solidFill>
                  <a:srgbClr val="008000"/>
                </a:solidFill>
                <a:latin typeface="Calibri" charset="0"/>
                <a:ea typeface="Calibri" charset="0"/>
                <a:cs typeface="Calibri" charset="0"/>
              </a:rPr>
              <a:t> </a:t>
            </a:r>
            <a:r>
              <a:rPr lang="en-US" altLang="ja-JP" sz="2400" dirty="0" smtClean="0">
                <a:solidFill>
                  <a:srgbClr val="008000"/>
                </a:solidFill>
                <a:latin typeface="Calibri" charset="0"/>
                <a:ea typeface="Calibri" charset="0"/>
                <a:cs typeface="Calibri" charset="0"/>
              </a:rPr>
              <a:t>     </a:t>
            </a:r>
            <a:r>
              <a:rPr lang="en-US" altLang="ja-JP" sz="2400" dirty="0" err="1" smtClean="0">
                <a:solidFill>
                  <a:srgbClr val="008000"/>
                </a:solidFill>
                <a:latin typeface="Calibri" charset="0"/>
                <a:ea typeface="Calibri" charset="0"/>
                <a:cs typeface="Calibri" charset="0"/>
              </a:rPr>
              <a:t>loosen_invasive</a:t>
            </a:r>
            <a:r>
              <a:rPr lang="en-US" altLang="ja-JP" sz="2400" dirty="0" smtClean="0">
                <a:solidFill>
                  <a:srgbClr val="008000"/>
                </a:solidFill>
                <a:latin typeface="Calibri" charset="0"/>
                <a:ea typeface="Calibri" charset="0"/>
                <a:cs typeface="Calibri" charset="0"/>
              </a:rPr>
              <a:t> </a:t>
            </a:r>
            <a:r>
              <a:rPr lang="en-US" altLang="ja-JP" sz="2400" dirty="0">
                <a:latin typeface="Calibri" charset="0"/>
                <a:ea typeface="Calibri" charset="0"/>
                <a:cs typeface="Calibri" charset="0"/>
              </a:rPr>
              <a:t>(variable, QUALITY_REQUIREMENT</a:t>
            </a:r>
            <a:r>
              <a:rPr lang="en-US" altLang="ja-JP" sz="2400" dirty="0" smtClean="0">
                <a:latin typeface="Calibri" charset="0"/>
                <a:ea typeface="Calibri" charset="0"/>
                <a:cs typeface="Calibri" charset="0"/>
              </a:rPr>
              <a:t>);</a:t>
            </a:r>
          </a:p>
          <a:p>
            <a:pPr marL="0" indent="0">
              <a:buNone/>
            </a:pPr>
            <a:r>
              <a:rPr lang="en-US" altLang="ja-JP" sz="2400" dirty="0" smtClean="0">
                <a:solidFill>
                  <a:srgbClr val="008000"/>
                </a:solidFill>
                <a:latin typeface="Calibri" charset="0"/>
                <a:ea typeface="Calibri" charset="0"/>
                <a:cs typeface="Calibri" charset="0"/>
              </a:rPr>
              <a:t>      </a:t>
            </a:r>
            <a:r>
              <a:rPr lang="en-US" altLang="ja-JP" sz="2400" dirty="0" err="1" smtClean="0">
                <a:solidFill>
                  <a:srgbClr val="008000"/>
                </a:solidFill>
                <a:latin typeface="Calibri" charset="0"/>
                <a:ea typeface="Calibri" charset="0"/>
                <a:cs typeface="Calibri" charset="0"/>
              </a:rPr>
              <a:t>end_loose</a:t>
            </a:r>
            <a:r>
              <a:rPr lang="en-US" altLang="ja-JP" sz="2400" dirty="0" smtClean="0">
                <a:solidFill>
                  <a:srgbClr val="008000"/>
                </a:solidFill>
                <a:latin typeface="Calibri" charset="0"/>
                <a:ea typeface="Calibri" charset="0"/>
                <a:cs typeface="Calibri" charset="0"/>
              </a:rPr>
              <a:t> </a:t>
            </a:r>
            <a:r>
              <a:rPr lang="en-US" altLang="ja-JP" sz="2400" dirty="0" smtClean="0">
                <a:latin typeface="Calibri" charset="0"/>
                <a:ea typeface="Calibri" charset="0"/>
                <a:cs typeface="Calibri" charset="0"/>
              </a:rPr>
              <a:t>(</a:t>
            </a:r>
            <a:r>
              <a:rPr lang="en-US" altLang="ja-JP" sz="2400" dirty="0">
                <a:latin typeface="Calibri" charset="0"/>
                <a:ea typeface="Calibri" charset="0"/>
                <a:cs typeface="Calibri" charset="0"/>
              </a:rPr>
              <a:t>ARGUMENTS</a:t>
            </a:r>
            <a:r>
              <a:rPr lang="en-US" altLang="ja-JP" sz="2400" dirty="0" smtClean="0">
                <a:latin typeface="Calibri" charset="0"/>
                <a:ea typeface="Calibri" charset="0"/>
                <a:cs typeface="Calibri" charset="0"/>
              </a:rPr>
              <a:t>, </a:t>
            </a:r>
            <a:r>
              <a:rPr lang="en-US" altLang="ja-JP" sz="2400" dirty="0">
                <a:latin typeface="Calibri" charset="0"/>
                <a:ea typeface="Calibri" charset="0"/>
                <a:cs typeface="Calibri" charset="0"/>
              </a:rPr>
              <a:t>QUALITY_REQUIREMENT</a:t>
            </a:r>
            <a:r>
              <a:rPr lang="en-US" altLang="ja-JP" sz="2400" dirty="0" smtClean="0">
                <a:latin typeface="Calibri" charset="0"/>
                <a:ea typeface="Calibri" charset="0"/>
                <a:cs typeface="Calibri" charset="0"/>
              </a:rPr>
              <a:t>);</a:t>
            </a:r>
          </a:p>
        </p:txBody>
      </p:sp>
      <p:sp>
        <p:nvSpPr>
          <p:cNvPr id="4" name="Slide Number Placeholder 2"/>
          <p:cNvSpPr>
            <a:spLocks noGrp="1"/>
          </p:cNvSpPr>
          <p:nvPr>
            <p:ph type="sldNum" sz="quarter" idx="12"/>
          </p:nvPr>
        </p:nvSpPr>
        <p:spPr>
          <a:xfrm>
            <a:off x="6457950" y="6356351"/>
            <a:ext cx="2057400" cy="365125"/>
          </a:xfrm>
        </p:spPr>
        <p:txBody>
          <a:bodyPr/>
          <a:lstStyle/>
          <a:p>
            <a:r>
              <a:rPr lang="en-US" dirty="0" smtClean="0"/>
              <a:t>18</a:t>
            </a:r>
            <a:endParaRPr lang="en-US" dirty="0"/>
          </a:p>
        </p:txBody>
      </p:sp>
    </p:spTree>
    <p:extLst>
      <p:ext uri="{BB962C8B-B14F-4D97-AF65-F5344CB8AC3E}">
        <p14:creationId xmlns:p14="http://schemas.microsoft.com/office/powerpoint/2010/main" val="1328552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4450" y="2126705"/>
            <a:ext cx="8989550" cy="3970318"/>
          </a:xfrm>
          <a:prstGeom prst="rect">
            <a:avLst/>
          </a:prstGeom>
          <a:ln w="19050" cmpd="sng">
            <a:noFill/>
          </a:ln>
        </p:spPr>
        <p:txBody>
          <a:bodyPr wrap="square">
            <a:spAutoFit/>
          </a:bodyPr>
          <a:lstStyle/>
          <a:p>
            <a:pPr>
              <a:lnSpc>
                <a:spcPct val="150000"/>
              </a:lnSpc>
            </a:pP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sz="2100" dirty="0" err="1">
                <a:latin typeface="Courier"/>
                <a:cs typeface="Courier"/>
              </a:rPr>
              <a:t>computeLuminance</a:t>
            </a: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altLang="ko-KR" sz="2100" dirty="0" smtClean="0">
                <a:latin typeface="Courier"/>
                <a:cs typeface="Courier"/>
              </a:rPr>
              <a:t>r</a:t>
            </a:r>
            <a:r>
              <a:rPr lang="en-US" sz="2100" dirty="0" smtClean="0">
                <a:latin typeface="Courier"/>
                <a:cs typeface="Courier"/>
              </a:rPr>
              <a:t>, </a:t>
            </a:r>
            <a:r>
              <a:rPr lang="en-US" sz="2100" dirty="0">
                <a:latin typeface="Courier"/>
                <a:cs typeface="Courier"/>
              </a:rPr>
              <a:t/>
            </a:r>
            <a:br>
              <a:rPr lang="en-US" sz="2100" dirty="0">
                <a:latin typeface="Courier"/>
                <a:cs typeface="Courier"/>
              </a:rPr>
            </a:b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altLang="ko-KR" sz="2100" dirty="0">
                <a:latin typeface="Courier"/>
                <a:cs typeface="Courier"/>
              </a:rPr>
              <a:t>g</a:t>
            </a:r>
            <a:r>
              <a:rPr lang="en-US" sz="2100" dirty="0">
                <a:latin typeface="Courier"/>
                <a:cs typeface="Courier"/>
              </a:rPr>
              <a:t>, </a:t>
            </a:r>
          </a:p>
          <a:p>
            <a:pPr>
              <a:lnSpc>
                <a:spcPct val="150000"/>
              </a:lnSpc>
            </a:pP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altLang="ja-JP" sz="2100" dirty="0">
                <a:latin typeface="Courier"/>
                <a:cs typeface="Courier"/>
              </a:rPr>
              <a:t>b</a:t>
            </a:r>
            <a:r>
              <a:rPr lang="en-US" sz="2100" dirty="0">
                <a:latin typeface="Courier"/>
                <a:cs typeface="Courier"/>
              </a:rPr>
              <a:t>) </a:t>
            </a:r>
            <a:r>
              <a:rPr lang="en-US" sz="2100" dirty="0" smtClean="0">
                <a:latin typeface="Courier"/>
                <a:cs typeface="Courier"/>
              </a:rPr>
              <a:t>{</a:t>
            </a:r>
            <a:endParaRPr lang="en-US" sz="2100" dirty="0">
              <a:latin typeface="Courier"/>
              <a:cs typeface="Courier"/>
            </a:endParaRPr>
          </a:p>
          <a:p>
            <a:pPr>
              <a:lnSpc>
                <a:spcPct val="150000"/>
              </a:lnSpc>
            </a:pP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altLang="ko-KR" sz="2100" dirty="0">
                <a:latin typeface="Courier"/>
                <a:cs typeface="Courier"/>
              </a:rPr>
              <a:t>luminance</a:t>
            </a:r>
            <a:r>
              <a:rPr lang="en-US" altLang="ko-KR" sz="2100" b="1" dirty="0">
                <a:latin typeface="Courier"/>
                <a:cs typeface="Courier"/>
              </a:rPr>
              <a:t> </a:t>
            </a:r>
            <a:r>
              <a:rPr lang="en-US" altLang="ko-KR" sz="2100" dirty="0">
                <a:latin typeface="Courier"/>
                <a:cs typeface="Courier"/>
              </a:rPr>
              <a:t>= r * 0.3f </a:t>
            </a:r>
            <a:r>
              <a:rPr lang="en-US" altLang="ko-KR" sz="2100" dirty="0" smtClean="0">
                <a:latin typeface="Courier"/>
                <a:cs typeface="Courier"/>
              </a:rPr>
              <a:t>+</a:t>
            </a:r>
            <a:r>
              <a:rPr lang="ko-KR" altLang="en-US" sz="2100" dirty="0" smtClean="0">
                <a:latin typeface="Courier"/>
                <a:cs typeface="Courier"/>
              </a:rPr>
              <a:t> </a:t>
            </a:r>
            <a:r>
              <a:rPr lang="en-US" altLang="ko-KR" sz="2100" dirty="0" smtClean="0">
                <a:latin typeface="Courier"/>
                <a:cs typeface="Courier"/>
              </a:rPr>
              <a:t>g </a:t>
            </a:r>
            <a:r>
              <a:rPr lang="en-US" altLang="ko-KR" sz="2100" dirty="0">
                <a:latin typeface="Courier"/>
                <a:cs typeface="Courier"/>
              </a:rPr>
              <a:t>* 0.6f + </a:t>
            </a:r>
            <a:r>
              <a:rPr lang="en-US" sz="2100" dirty="0" smtClean="0">
                <a:latin typeface="Courier"/>
                <a:cs typeface="Courier"/>
              </a:rPr>
              <a:t>b </a:t>
            </a:r>
            <a:r>
              <a:rPr lang="en-US" sz="2100" dirty="0">
                <a:latin typeface="Courier"/>
                <a:cs typeface="Courier"/>
              </a:rPr>
              <a:t>* 0.1f;</a:t>
            </a:r>
          </a:p>
          <a:p>
            <a:pPr>
              <a:lnSpc>
                <a:spcPct val="150000"/>
              </a:lnSpc>
            </a:pPr>
            <a:r>
              <a:rPr lang="en-US" sz="2100" dirty="0">
                <a:latin typeface="Courier"/>
                <a:cs typeface="Courier"/>
              </a:rPr>
              <a:t>     </a:t>
            </a:r>
            <a:endParaRPr lang="ko-KR" altLang="en-US" sz="2100" dirty="0" smtClean="0">
              <a:latin typeface="Courier"/>
              <a:cs typeface="Courier"/>
            </a:endParaRPr>
          </a:p>
          <a:p>
            <a:pPr>
              <a:lnSpc>
                <a:spcPct val="150000"/>
              </a:lnSpc>
            </a:pPr>
            <a:r>
              <a:rPr lang="ko-KR" altLang="en-US" sz="2100" i="1" dirty="0">
                <a:solidFill>
                  <a:srgbClr val="008000"/>
                </a:solidFill>
                <a:latin typeface="Courier"/>
                <a:cs typeface="Courier"/>
              </a:rPr>
              <a:t> </a:t>
            </a:r>
            <a:r>
              <a:rPr lang="ko-KR" altLang="en-US" sz="2100" i="1" dirty="0" smtClean="0">
                <a:solidFill>
                  <a:srgbClr val="008000"/>
                </a:solidFill>
                <a:latin typeface="Courier"/>
                <a:cs typeface="Courier"/>
              </a:rPr>
              <a:t>    </a:t>
            </a:r>
            <a:r>
              <a:rPr lang="en-US" sz="2100" i="1" dirty="0" smtClean="0">
                <a:solidFill>
                  <a:srgbClr val="008000"/>
                </a:solidFill>
                <a:latin typeface="Courier"/>
                <a:cs typeface="Courier"/>
              </a:rPr>
              <a:t>loosen </a:t>
            </a:r>
            <a:r>
              <a:rPr lang="en-US" sz="2100" dirty="0">
                <a:latin typeface="Courier"/>
                <a:cs typeface="Courier"/>
              </a:rPr>
              <a:t>(</a:t>
            </a:r>
            <a:r>
              <a:rPr lang="en-US" altLang="ko-KR" sz="2100" b="1" dirty="0">
                <a:solidFill>
                  <a:srgbClr val="0070C0"/>
                </a:solidFill>
                <a:latin typeface="Courier"/>
                <a:cs typeface="Courier"/>
              </a:rPr>
              <a:t>luminance</a:t>
            </a:r>
            <a:r>
              <a:rPr lang="en-US" sz="2100" dirty="0">
                <a:latin typeface="Courier"/>
                <a:cs typeface="Courier"/>
              </a:rPr>
              <a:t>);</a:t>
            </a:r>
          </a:p>
          <a:p>
            <a:pPr>
              <a:lnSpc>
                <a:spcPct val="150000"/>
              </a:lnSpc>
            </a:pPr>
            <a:r>
              <a:rPr lang="en-US" sz="2100" dirty="0">
                <a:latin typeface="Courier"/>
                <a:cs typeface="Courier"/>
              </a:rPr>
              <a:t>     </a:t>
            </a:r>
            <a:r>
              <a:rPr lang="en-US" sz="2100" dirty="0">
                <a:solidFill>
                  <a:srgbClr val="800000"/>
                </a:solidFill>
                <a:latin typeface="Courier"/>
                <a:cs typeface="Courier"/>
              </a:rPr>
              <a:t>return</a:t>
            </a:r>
            <a:r>
              <a:rPr lang="en-US" sz="2100" dirty="0">
                <a:latin typeface="Courier"/>
                <a:cs typeface="Courier"/>
              </a:rPr>
              <a:t> luminance;</a:t>
            </a:r>
          </a:p>
          <a:p>
            <a:pPr>
              <a:lnSpc>
                <a:spcPct val="150000"/>
              </a:lnSpc>
            </a:pPr>
            <a:r>
              <a:rPr lang="en-US" sz="2100" dirty="0">
                <a:latin typeface="Courier"/>
                <a:cs typeface="Courier"/>
              </a:rPr>
              <a:t> }</a:t>
            </a:r>
          </a:p>
        </p:txBody>
      </p:sp>
      <p:sp>
        <p:nvSpPr>
          <p:cNvPr id="3" name="Title 2"/>
          <p:cNvSpPr>
            <a:spLocks noGrp="1"/>
          </p:cNvSpPr>
          <p:nvPr>
            <p:ph type="title"/>
          </p:nvPr>
        </p:nvSpPr>
        <p:spPr/>
        <p:txBody>
          <a:bodyPr/>
          <a:lstStyle/>
          <a:p>
            <a:r>
              <a:rPr kumimoji="1" lang="en-US" altLang="ja-JP" dirty="0"/>
              <a:t>Safe and scalable </a:t>
            </a:r>
            <a:r>
              <a:rPr kumimoji="1" lang="en-US" altLang="ja-JP" dirty="0" smtClean="0"/>
              <a:t>approximation</a:t>
            </a:r>
            <a:endParaRPr kumimoji="1" lang="ja-JP" altLang="en-US" sz="1875" i="1" dirty="0"/>
          </a:p>
        </p:txBody>
      </p:sp>
      <p:sp>
        <p:nvSpPr>
          <p:cNvPr id="4" name="Slide Number Placeholder 2"/>
          <p:cNvSpPr>
            <a:spLocks noGrp="1"/>
          </p:cNvSpPr>
          <p:nvPr>
            <p:ph type="sldNum" sz="quarter" idx="12"/>
          </p:nvPr>
        </p:nvSpPr>
        <p:spPr>
          <a:xfrm>
            <a:off x="6457950" y="6356351"/>
            <a:ext cx="2057400" cy="365125"/>
          </a:xfrm>
        </p:spPr>
        <p:txBody>
          <a:bodyPr/>
          <a:lstStyle/>
          <a:p>
            <a:r>
              <a:rPr lang="en-US" smtClean="0"/>
              <a:t>19</a:t>
            </a:r>
            <a:endParaRPr lang="en-US" dirty="0"/>
          </a:p>
        </p:txBody>
      </p:sp>
    </p:spTree>
    <p:extLst>
      <p:ext uri="{BB962C8B-B14F-4D97-AF65-F5344CB8AC3E}">
        <p14:creationId xmlns:p14="http://schemas.microsoft.com/office/powerpoint/2010/main" val="1445815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is a primary constraint</a:t>
            </a:r>
            <a:endParaRPr lang="en-US" dirty="0"/>
          </a:p>
        </p:txBody>
      </p:sp>
      <p:grpSp>
        <p:nvGrpSpPr>
          <p:cNvPr id="3" name="Group 2"/>
          <p:cNvGrpSpPr/>
          <p:nvPr/>
        </p:nvGrpSpPr>
        <p:grpSpPr>
          <a:xfrm>
            <a:off x="773386" y="3482990"/>
            <a:ext cx="3794760" cy="2594634"/>
            <a:chOff x="-3293902" y="3512780"/>
            <a:chExt cx="3794760" cy="2594634"/>
          </a:xfrm>
        </p:grpSpPr>
        <p:pic>
          <p:nvPicPr>
            <p:cNvPr id="23" name="Picture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21885" y="5103373"/>
              <a:ext cx="783779" cy="783779"/>
            </a:xfrm>
            <a:prstGeom prst="rect">
              <a:avLst/>
            </a:prstGeom>
          </p:spPr>
        </p:pic>
        <p:sp>
          <p:nvSpPr>
            <p:cNvPr id="34" name="Rectangle 33"/>
            <p:cNvSpPr/>
            <p:nvPr/>
          </p:nvSpPr>
          <p:spPr>
            <a:xfrm>
              <a:off x="-3132814" y="3512780"/>
              <a:ext cx="2047442" cy="151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chemeClr val="tx1"/>
                  </a:solidFill>
                  <a:latin typeface="Calibri" charset="0"/>
                  <a:ea typeface="Calibri" charset="0"/>
                  <a:cs typeface="Calibri" charset="0"/>
                </a:rPr>
                <a:t>Mobile</a:t>
              </a:r>
              <a:endParaRPr lang="en-US" sz="3000" b="1" dirty="0">
                <a:solidFill>
                  <a:srgbClr val="0070C0"/>
                </a:solidFill>
                <a:latin typeface="Calibri" charset="0"/>
                <a:ea typeface="Calibri" charset="0"/>
                <a:cs typeface="Calibri"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8881" y="5077059"/>
              <a:ext cx="1367325" cy="810093"/>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89305" y="5139452"/>
              <a:ext cx="1234214" cy="747700"/>
            </a:xfrm>
            <a:prstGeom prst="rect">
              <a:avLst/>
            </a:prstGeom>
          </p:spPr>
        </p:pic>
        <p:sp>
          <p:nvSpPr>
            <p:cNvPr id="38" name="Rounded Rectangle 37"/>
            <p:cNvSpPr/>
            <p:nvPr/>
          </p:nvSpPr>
          <p:spPr>
            <a:xfrm>
              <a:off x="-3293902" y="3853160"/>
              <a:ext cx="3794760" cy="225425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charset="0"/>
                <a:ea typeface="Calibri" charset="0"/>
                <a:cs typeface="Calibri" charset="0"/>
              </a:endParaRPr>
            </a:p>
          </p:txBody>
        </p:sp>
        <p:pic>
          <p:nvPicPr>
            <p:cNvPr id="39" name="Picture 3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6998" y="4441204"/>
              <a:ext cx="1115442" cy="367893"/>
            </a:xfrm>
            <a:prstGeom prst="rect">
              <a:avLst/>
            </a:prstGeom>
          </p:spPr>
        </p:pic>
      </p:grpSp>
      <p:grpSp>
        <p:nvGrpSpPr>
          <p:cNvPr id="4" name="Group 3"/>
          <p:cNvGrpSpPr/>
          <p:nvPr/>
        </p:nvGrpSpPr>
        <p:grpSpPr>
          <a:xfrm>
            <a:off x="4568146" y="3706136"/>
            <a:ext cx="3794760" cy="2376291"/>
            <a:chOff x="773386" y="3761750"/>
            <a:chExt cx="3794760" cy="2376291"/>
          </a:xfrm>
        </p:grpSpPr>
        <p:sp>
          <p:nvSpPr>
            <p:cNvPr id="19" name="Rounded Rectangle 18"/>
            <p:cNvSpPr/>
            <p:nvPr/>
          </p:nvSpPr>
          <p:spPr>
            <a:xfrm>
              <a:off x="773386" y="3883787"/>
              <a:ext cx="3794760" cy="225425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charset="0"/>
                <a:ea typeface="Calibri" charset="0"/>
                <a:cs typeface="Calibri"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47052" y="4582507"/>
              <a:ext cx="497516" cy="347580"/>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8780" y="5127353"/>
              <a:ext cx="1502633" cy="816526"/>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4624" y="5316628"/>
              <a:ext cx="943474" cy="62898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99882" y="4213634"/>
              <a:ext cx="710272" cy="779788"/>
            </a:xfrm>
            <a:prstGeom prst="rect">
              <a:avLst/>
            </a:prstGeom>
          </p:spPr>
        </p:pic>
        <p:sp>
          <p:nvSpPr>
            <p:cNvPr id="25" name="Rectangle 24"/>
            <p:cNvSpPr/>
            <p:nvPr/>
          </p:nvSpPr>
          <p:spPr>
            <a:xfrm>
              <a:off x="912142" y="3761750"/>
              <a:ext cx="3493366" cy="151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chemeClr val="tx1"/>
                  </a:solidFill>
                  <a:latin typeface="Calibri" charset="0"/>
                  <a:ea typeface="Calibri" charset="0"/>
                  <a:cs typeface="Calibri" charset="0"/>
                </a:rPr>
                <a:t>Internet </a:t>
              </a:r>
              <a:r>
                <a:rPr lang="en-US" sz="3000" b="1" dirty="0" smtClean="0">
                  <a:solidFill>
                    <a:schemeClr val="tx1"/>
                  </a:solidFill>
                  <a:latin typeface="Calibri" charset="0"/>
                  <a:ea typeface="Calibri" charset="0"/>
                  <a:cs typeface="Calibri" charset="0"/>
                </a:rPr>
                <a:t>of </a:t>
              </a:r>
              <a:r>
                <a:rPr lang="en-US" sz="3000" b="1" dirty="0">
                  <a:solidFill>
                    <a:schemeClr val="tx1"/>
                  </a:solidFill>
                  <a:latin typeface="Calibri" charset="0"/>
                  <a:ea typeface="Calibri" charset="0"/>
                  <a:cs typeface="Calibri" charset="0"/>
                </a:rPr>
                <a:t/>
              </a:r>
              <a:br>
                <a:rPr lang="en-US" sz="3000" b="1" dirty="0">
                  <a:solidFill>
                    <a:schemeClr val="tx1"/>
                  </a:solidFill>
                  <a:latin typeface="Calibri" charset="0"/>
                  <a:ea typeface="Calibri" charset="0"/>
                  <a:cs typeface="Calibri" charset="0"/>
                </a:rPr>
              </a:br>
              <a:r>
                <a:rPr lang="en-US" sz="3000" b="1" dirty="0">
                  <a:solidFill>
                    <a:schemeClr val="tx1"/>
                  </a:solidFill>
                  <a:latin typeface="Calibri" charset="0"/>
                  <a:ea typeface="Calibri" charset="0"/>
                  <a:cs typeface="Calibri" charset="0"/>
                </a:rPr>
                <a:t>Things</a:t>
              </a:r>
            </a:p>
          </p:txBody>
        </p:sp>
        <p:pic>
          <p:nvPicPr>
            <p:cNvPr id="42" name="Picture 41"/>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819079" y="5376161"/>
              <a:ext cx="955107" cy="731253"/>
            </a:xfrm>
            <a:prstGeom prst="rect">
              <a:avLst/>
            </a:prstGeom>
          </p:spPr>
        </p:pic>
      </p:grpSp>
      <p:sp>
        <p:nvSpPr>
          <p:cNvPr id="43" name="Rounded Rectangle 42"/>
          <p:cNvSpPr/>
          <p:nvPr/>
        </p:nvSpPr>
        <p:spPr>
          <a:xfrm>
            <a:off x="773386" y="1783059"/>
            <a:ext cx="7589520" cy="203998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libri" charset="0"/>
              <a:ea typeface="Calibri" charset="0"/>
              <a:cs typeface="Calibri" charset="0"/>
            </a:endParaRPr>
          </a:p>
        </p:txBody>
      </p:sp>
      <p:pic>
        <p:nvPicPr>
          <p:cNvPr id="44" name="Picture 43"/>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3891174" y="1784346"/>
            <a:ext cx="3942814" cy="2109867"/>
          </a:xfrm>
          <a:prstGeom prst="rect">
            <a:avLst/>
          </a:prstGeom>
        </p:spPr>
      </p:pic>
      <p:sp>
        <p:nvSpPr>
          <p:cNvPr id="45" name="Rectangle 44"/>
          <p:cNvSpPr/>
          <p:nvPr/>
        </p:nvSpPr>
        <p:spPr>
          <a:xfrm>
            <a:off x="912142" y="1766061"/>
            <a:ext cx="7770956" cy="942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chemeClr val="tx1"/>
                </a:solidFill>
                <a:latin typeface="Calibri" charset="0"/>
                <a:ea typeface="Calibri" charset="0"/>
                <a:cs typeface="Calibri" charset="0"/>
              </a:rPr>
              <a:t>Data Center</a:t>
            </a:r>
            <a:endParaRPr lang="en-US" sz="3000" b="1" dirty="0">
              <a:solidFill>
                <a:srgbClr val="0070C0"/>
              </a:solidFill>
              <a:latin typeface="Calibri" charset="0"/>
              <a:ea typeface="Calibri" charset="0"/>
              <a:cs typeface="Calibri" charset="0"/>
            </a:endParaRPr>
          </a:p>
        </p:txBody>
      </p:sp>
      <p:sp>
        <p:nvSpPr>
          <p:cNvPr id="26" name="Slide Number Placeholder 2"/>
          <p:cNvSpPr>
            <a:spLocks noGrp="1"/>
          </p:cNvSpPr>
          <p:nvPr>
            <p:ph type="sldNum" sz="quarter" idx="12"/>
          </p:nvPr>
        </p:nvSpPr>
        <p:spPr>
          <a:xfrm>
            <a:off x="6457950" y="6356351"/>
            <a:ext cx="2057400" cy="365125"/>
          </a:xfrm>
        </p:spPr>
        <p:txBody>
          <a:bodyPr/>
          <a:lstStyle/>
          <a:p>
            <a:r>
              <a:rPr lang="en-US" dirty="0" smtClean="0"/>
              <a:t>2</a:t>
            </a:r>
            <a:endParaRPr lang="en-US" dirty="0"/>
          </a:p>
        </p:txBody>
      </p:sp>
    </p:spTree>
    <p:extLst>
      <p:ext uri="{BB962C8B-B14F-4D97-AF65-F5344CB8AC3E}">
        <p14:creationId xmlns:p14="http://schemas.microsoft.com/office/powerpoint/2010/main" val="209380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4450" y="2126705"/>
            <a:ext cx="8989550" cy="3970318"/>
          </a:xfrm>
          <a:prstGeom prst="rect">
            <a:avLst/>
          </a:prstGeom>
          <a:ln w="19050" cmpd="sng">
            <a:noFill/>
          </a:ln>
        </p:spPr>
        <p:txBody>
          <a:bodyPr wrap="square">
            <a:spAutoFit/>
          </a:bodyPr>
          <a:lstStyle/>
          <a:p>
            <a:pPr>
              <a:lnSpc>
                <a:spcPct val="150000"/>
              </a:lnSpc>
            </a:pP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sz="2100" dirty="0" err="1">
                <a:latin typeface="Courier"/>
                <a:cs typeface="Courier"/>
              </a:rPr>
              <a:t>computeLuminance</a:t>
            </a:r>
            <a:r>
              <a:rPr lang="en-US" sz="2100" dirty="0">
                <a:latin typeface="Courier"/>
                <a:cs typeface="Courier"/>
              </a:rPr>
              <a:t> (</a:t>
            </a:r>
            <a:r>
              <a:rPr lang="en-US" sz="2100" dirty="0">
                <a:solidFill>
                  <a:srgbClr val="800000"/>
                </a:solidFill>
                <a:latin typeface="Courier"/>
                <a:cs typeface="Courier"/>
              </a:rPr>
              <a:t>float </a:t>
            </a:r>
            <a:r>
              <a:rPr lang="en-US" altLang="ko-KR" sz="2100" dirty="0" smtClean="0">
                <a:latin typeface="Courier"/>
                <a:cs typeface="Courier"/>
              </a:rPr>
              <a:t>r</a:t>
            </a:r>
            <a:r>
              <a:rPr lang="en-US" sz="2100" dirty="0" smtClean="0">
                <a:latin typeface="Courier"/>
                <a:cs typeface="Courier"/>
              </a:rPr>
              <a:t>, </a:t>
            </a:r>
            <a:r>
              <a:rPr lang="en-US" sz="2100" dirty="0">
                <a:latin typeface="Courier"/>
                <a:cs typeface="Courier"/>
              </a:rPr>
              <a:t/>
            </a:r>
            <a:br>
              <a:rPr lang="en-US" sz="2100" dirty="0">
                <a:latin typeface="Courier"/>
                <a:cs typeface="Courier"/>
              </a:rPr>
            </a:b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altLang="ko-KR" sz="2100" dirty="0">
                <a:latin typeface="Courier"/>
                <a:cs typeface="Courier"/>
              </a:rPr>
              <a:t>g</a:t>
            </a:r>
            <a:r>
              <a:rPr lang="en-US" sz="2100" dirty="0">
                <a:latin typeface="Courier"/>
                <a:cs typeface="Courier"/>
              </a:rPr>
              <a:t>, </a:t>
            </a:r>
          </a:p>
          <a:p>
            <a:pPr>
              <a:lnSpc>
                <a:spcPct val="150000"/>
              </a:lnSpc>
            </a:pP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altLang="ja-JP" sz="2100" dirty="0">
                <a:latin typeface="Courier"/>
                <a:cs typeface="Courier"/>
              </a:rPr>
              <a:t>b</a:t>
            </a:r>
            <a:r>
              <a:rPr lang="en-US" sz="2100" dirty="0">
                <a:latin typeface="Courier"/>
                <a:cs typeface="Courier"/>
              </a:rPr>
              <a:t>) </a:t>
            </a:r>
            <a:r>
              <a:rPr lang="en-US" sz="2100" dirty="0" smtClean="0">
                <a:latin typeface="Courier"/>
                <a:cs typeface="Courier"/>
              </a:rPr>
              <a:t>{</a:t>
            </a:r>
            <a:endParaRPr lang="en-US" sz="2100" dirty="0">
              <a:latin typeface="Courier"/>
              <a:cs typeface="Courier"/>
            </a:endParaRPr>
          </a:p>
          <a:p>
            <a:pPr>
              <a:lnSpc>
                <a:spcPct val="150000"/>
              </a:lnSpc>
            </a:pP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altLang="ko-KR" sz="2100" b="1" dirty="0">
                <a:solidFill>
                  <a:srgbClr val="2E75B6"/>
                </a:solidFill>
                <a:latin typeface="Courier"/>
                <a:cs typeface="Courier"/>
              </a:rPr>
              <a:t>luminance </a:t>
            </a:r>
            <a:r>
              <a:rPr lang="en-US" altLang="ko-KR" sz="2100" dirty="0">
                <a:latin typeface="Courier"/>
                <a:cs typeface="Courier"/>
              </a:rPr>
              <a:t>= r * 0.3f </a:t>
            </a:r>
            <a:r>
              <a:rPr lang="en-US" altLang="ko-KR" sz="2100" dirty="0" smtClean="0">
                <a:latin typeface="Courier"/>
                <a:cs typeface="Courier"/>
              </a:rPr>
              <a:t>+</a:t>
            </a:r>
            <a:r>
              <a:rPr lang="ko-KR" altLang="en-US" sz="2100" dirty="0" smtClean="0">
                <a:latin typeface="Courier"/>
                <a:cs typeface="Courier"/>
              </a:rPr>
              <a:t> </a:t>
            </a:r>
            <a:r>
              <a:rPr lang="en-US" altLang="ko-KR" sz="2100" dirty="0" smtClean="0">
                <a:latin typeface="Courier"/>
                <a:cs typeface="Courier"/>
              </a:rPr>
              <a:t>g </a:t>
            </a:r>
            <a:r>
              <a:rPr lang="en-US" altLang="ko-KR" sz="2100" dirty="0">
                <a:latin typeface="Courier"/>
                <a:cs typeface="Courier"/>
              </a:rPr>
              <a:t>* 0.6f + </a:t>
            </a:r>
            <a:r>
              <a:rPr lang="en-US" sz="2100" dirty="0" smtClean="0">
                <a:latin typeface="Courier"/>
                <a:cs typeface="Courier"/>
              </a:rPr>
              <a:t>b </a:t>
            </a:r>
            <a:r>
              <a:rPr lang="en-US" sz="2100" dirty="0">
                <a:latin typeface="Courier"/>
                <a:cs typeface="Courier"/>
              </a:rPr>
              <a:t>* 0.1f;</a:t>
            </a:r>
          </a:p>
          <a:p>
            <a:pPr>
              <a:lnSpc>
                <a:spcPct val="150000"/>
              </a:lnSpc>
            </a:pPr>
            <a:r>
              <a:rPr lang="en-US" sz="2100" dirty="0">
                <a:latin typeface="Courier"/>
                <a:cs typeface="Courier"/>
              </a:rPr>
              <a:t>     </a:t>
            </a:r>
            <a:endParaRPr lang="ko-KR" altLang="en-US" sz="2100" dirty="0" smtClean="0">
              <a:latin typeface="Courier"/>
              <a:cs typeface="Courier"/>
            </a:endParaRPr>
          </a:p>
          <a:p>
            <a:pPr>
              <a:lnSpc>
                <a:spcPct val="150000"/>
              </a:lnSpc>
            </a:pPr>
            <a:r>
              <a:rPr lang="ko-KR" altLang="en-US" sz="2100" i="1" dirty="0">
                <a:solidFill>
                  <a:srgbClr val="008000"/>
                </a:solidFill>
                <a:latin typeface="Courier"/>
                <a:cs typeface="Courier"/>
              </a:rPr>
              <a:t> </a:t>
            </a:r>
            <a:r>
              <a:rPr lang="ko-KR" altLang="en-US" sz="2100" i="1" dirty="0" smtClean="0">
                <a:solidFill>
                  <a:srgbClr val="008000"/>
                </a:solidFill>
                <a:latin typeface="Courier"/>
                <a:cs typeface="Courier"/>
              </a:rPr>
              <a:t>    </a:t>
            </a:r>
            <a:r>
              <a:rPr lang="en-US" sz="2100" i="1" dirty="0" smtClean="0">
                <a:solidFill>
                  <a:srgbClr val="008000"/>
                </a:solidFill>
                <a:latin typeface="Courier"/>
                <a:cs typeface="Courier"/>
              </a:rPr>
              <a:t>loosen </a:t>
            </a:r>
            <a:r>
              <a:rPr lang="en-US" sz="2100" dirty="0">
                <a:latin typeface="Courier"/>
                <a:cs typeface="Courier"/>
              </a:rPr>
              <a:t>(</a:t>
            </a:r>
            <a:r>
              <a:rPr lang="en-US" altLang="ko-KR" sz="2100" b="1" dirty="0">
                <a:solidFill>
                  <a:srgbClr val="0070C0"/>
                </a:solidFill>
                <a:latin typeface="Courier"/>
                <a:cs typeface="Courier"/>
              </a:rPr>
              <a:t>luminance</a:t>
            </a:r>
            <a:r>
              <a:rPr lang="en-US" sz="2100" dirty="0">
                <a:latin typeface="Courier"/>
                <a:cs typeface="Courier"/>
              </a:rPr>
              <a:t>);</a:t>
            </a:r>
          </a:p>
          <a:p>
            <a:pPr>
              <a:lnSpc>
                <a:spcPct val="150000"/>
              </a:lnSpc>
            </a:pPr>
            <a:r>
              <a:rPr lang="en-US" sz="2100" dirty="0">
                <a:latin typeface="Courier"/>
                <a:cs typeface="Courier"/>
              </a:rPr>
              <a:t>     </a:t>
            </a:r>
            <a:r>
              <a:rPr lang="en-US" sz="2100" dirty="0">
                <a:solidFill>
                  <a:srgbClr val="800000"/>
                </a:solidFill>
                <a:latin typeface="Courier"/>
                <a:cs typeface="Courier"/>
              </a:rPr>
              <a:t>return</a:t>
            </a:r>
            <a:r>
              <a:rPr lang="en-US" sz="2100" dirty="0">
                <a:latin typeface="Courier"/>
                <a:cs typeface="Courier"/>
              </a:rPr>
              <a:t> luminance;</a:t>
            </a:r>
          </a:p>
          <a:p>
            <a:pPr>
              <a:lnSpc>
                <a:spcPct val="150000"/>
              </a:lnSpc>
            </a:pPr>
            <a:r>
              <a:rPr lang="en-US" sz="2100" dirty="0">
                <a:latin typeface="Courier"/>
                <a:cs typeface="Courier"/>
              </a:rPr>
              <a:t> }</a:t>
            </a:r>
          </a:p>
        </p:txBody>
      </p:sp>
      <p:sp>
        <p:nvSpPr>
          <p:cNvPr id="3" name="Title 2"/>
          <p:cNvSpPr>
            <a:spLocks noGrp="1"/>
          </p:cNvSpPr>
          <p:nvPr>
            <p:ph type="title"/>
          </p:nvPr>
        </p:nvSpPr>
        <p:spPr/>
        <p:txBody>
          <a:bodyPr/>
          <a:lstStyle/>
          <a:p>
            <a:r>
              <a:rPr kumimoji="1" lang="en-US" altLang="ja-JP" dirty="0"/>
              <a:t>Safe and scalable </a:t>
            </a:r>
            <a:r>
              <a:rPr kumimoji="1" lang="en-US" altLang="ja-JP" dirty="0" smtClean="0"/>
              <a:t>approximation</a:t>
            </a:r>
            <a:endParaRPr kumimoji="1" lang="ja-JP" altLang="en-US" sz="1875" i="1" dirty="0"/>
          </a:p>
        </p:txBody>
      </p:sp>
      <p:cxnSp>
        <p:nvCxnSpPr>
          <p:cNvPr id="4" name="Straight Arrow Connector 3"/>
          <p:cNvCxnSpPr/>
          <p:nvPr/>
        </p:nvCxnSpPr>
        <p:spPr>
          <a:xfrm flipH="1" flipV="1">
            <a:off x="2645784" y="4054010"/>
            <a:ext cx="384019" cy="640735"/>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15315" y="3758312"/>
            <a:ext cx="1592159" cy="295697"/>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p:cNvSpPr>
            <a:spLocks noGrp="1"/>
          </p:cNvSpPr>
          <p:nvPr>
            <p:ph type="sldNum" sz="quarter" idx="12"/>
          </p:nvPr>
        </p:nvSpPr>
        <p:spPr>
          <a:xfrm>
            <a:off x="6457950" y="6356351"/>
            <a:ext cx="2057400" cy="365125"/>
          </a:xfrm>
        </p:spPr>
        <p:txBody>
          <a:bodyPr/>
          <a:lstStyle/>
          <a:p>
            <a:r>
              <a:rPr lang="en-US" smtClean="0"/>
              <a:t>19</a:t>
            </a:r>
            <a:endParaRPr lang="en-US" dirty="0"/>
          </a:p>
        </p:txBody>
      </p:sp>
    </p:spTree>
    <p:extLst>
      <p:ext uri="{BB962C8B-B14F-4D97-AF65-F5344CB8AC3E}">
        <p14:creationId xmlns:p14="http://schemas.microsoft.com/office/powerpoint/2010/main" val="534974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4450" y="2126705"/>
            <a:ext cx="8989550" cy="3970318"/>
          </a:xfrm>
          <a:prstGeom prst="rect">
            <a:avLst/>
          </a:prstGeom>
          <a:ln w="19050" cmpd="sng">
            <a:noFill/>
          </a:ln>
        </p:spPr>
        <p:txBody>
          <a:bodyPr wrap="square">
            <a:spAutoFit/>
          </a:bodyPr>
          <a:lstStyle/>
          <a:p>
            <a:pPr>
              <a:lnSpc>
                <a:spcPct val="150000"/>
              </a:lnSpc>
            </a:pP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sz="2100" dirty="0" err="1">
                <a:latin typeface="Courier"/>
                <a:cs typeface="Courier"/>
              </a:rPr>
              <a:t>computeLuminance</a:t>
            </a:r>
            <a:r>
              <a:rPr lang="en-US" sz="2100" dirty="0">
                <a:latin typeface="Courier"/>
                <a:cs typeface="Courier"/>
              </a:rPr>
              <a:t> (</a:t>
            </a:r>
            <a:r>
              <a:rPr lang="en-US" sz="2100" dirty="0">
                <a:solidFill>
                  <a:srgbClr val="800000"/>
                </a:solidFill>
                <a:latin typeface="Courier"/>
                <a:cs typeface="Courier"/>
              </a:rPr>
              <a:t>float </a:t>
            </a:r>
            <a:r>
              <a:rPr lang="en-US" altLang="ko-KR" sz="2100" dirty="0" smtClean="0">
                <a:latin typeface="Courier"/>
                <a:cs typeface="Courier"/>
              </a:rPr>
              <a:t>r</a:t>
            </a:r>
            <a:r>
              <a:rPr lang="en-US" sz="2100" dirty="0" smtClean="0">
                <a:latin typeface="Courier"/>
                <a:cs typeface="Courier"/>
              </a:rPr>
              <a:t>, </a:t>
            </a:r>
            <a:r>
              <a:rPr lang="en-US" sz="2100" dirty="0">
                <a:latin typeface="Courier"/>
                <a:cs typeface="Courier"/>
              </a:rPr>
              <a:t/>
            </a:r>
            <a:br>
              <a:rPr lang="en-US" sz="2100" dirty="0">
                <a:latin typeface="Courier"/>
                <a:cs typeface="Courier"/>
              </a:rPr>
            </a:br>
            <a:r>
              <a:rPr lang="en-US" sz="2100" dirty="0">
                <a:latin typeface="Courier"/>
                <a:cs typeface="Courier"/>
              </a:rPr>
              <a:t>                         </a:t>
            </a:r>
            <a:r>
              <a:rPr lang="en-US" sz="2100" dirty="0">
                <a:solidFill>
                  <a:srgbClr val="800000"/>
                </a:solidFill>
                <a:latin typeface="Courier"/>
                <a:cs typeface="Courier"/>
              </a:rPr>
              <a:t>float</a:t>
            </a:r>
            <a:r>
              <a:rPr lang="en-US" sz="2100" dirty="0">
                <a:solidFill>
                  <a:srgbClr val="C00000"/>
                </a:solidFill>
                <a:latin typeface="Courier"/>
                <a:cs typeface="Courier"/>
              </a:rPr>
              <a:t> </a:t>
            </a:r>
            <a:r>
              <a:rPr lang="en-US" altLang="ko-KR" sz="2100" dirty="0">
                <a:latin typeface="Courier"/>
                <a:cs typeface="Courier"/>
              </a:rPr>
              <a:t>g</a:t>
            </a:r>
            <a:r>
              <a:rPr lang="en-US" sz="2100" dirty="0">
                <a:latin typeface="Courier"/>
                <a:cs typeface="Courier"/>
              </a:rPr>
              <a:t>, </a:t>
            </a:r>
          </a:p>
          <a:p>
            <a:pPr>
              <a:lnSpc>
                <a:spcPct val="150000"/>
              </a:lnSpc>
            </a:pPr>
            <a:r>
              <a:rPr lang="en-US" sz="2100" dirty="0">
                <a:latin typeface="Courier"/>
                <a:cs typeface="Courier"/>
              </a:rPr>
              <a:t>                         </a:t>
            </a:r>
            <a:r>
              <a:rPr lang="en-US" sz="2100" dirty="0">
                <a:solidFill>
                  <a:srgbClr val="800000"/>
                </a:solidFill>
                <a:latin typeface="Courier"/>
                <a:cs typeface="Courier"/>
              </a:rPr>
              <a:t>float </a:t>
            </a:r>
            <a:r>
              <a:rPr lang="en-US" altLang="ja-JP" sz="2100" dirty="0">
                <a:latin typeface="Courier"/>
                <a:cs typeface="Courier"/>
              </a:rPr>
              <a:t>b</a:t>
            </a:r>
            <a:r>
              <a:rPr lang="en-US" sz="2100" dirty="0">
                <a:latin typeface="Courier"/>
                <a:cs typeface="Courier"/>
              </a:rPr>
              <a:t>) </a:t>
            </a:r>
            <a:r>
              <a:rPr lang="en-US" sz="2100" dirty="0" smtClean="0">
                <a:latin typeface="Courier"/>
                <a:cs typeface="Courier"/>
              </a:rPr>
              <a:t>{</a:t>
            </a:r>
            <a:endParaRPr lang="en-US" sz="2100" dirty="0">
              <a:latin typeface="Courier"/>
              <a:cs typeface="Courier"/>
            </a:endParaRPr>
          </a:p>
          <a:p>
            <a:pPr>
              <a:lnSpc>
                <a:spcPct val="150000"/>
              </a:lnSpc>
            </a:pP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altLang="ko-KR" sz="2100" b="1" dirty="0">
                <a:solidFill>
                  <a:srgbClr val="2E75B6"/>
                </a:solidFill>
                <a:latin typeface="Courier"/>
                <a:cs typeface="Courier"/>
              </a:rPr>
              <a:t>luminance = r * 0.3f </a:t>
            </a:r>
            <a:r>
              <a:rPr lang="en-US" altLang="ko-KR" sz="2100" b="1" dirty="0" smtClean="0">
                <a:solidFill>
                  <a:srgbClr val="2E75B6"/>
                </a:solidFill>
                <a:latin typeface="Courier"/>
                <a:cs typeface="Courier"/>
              </a:rPr>
              <a:t>+</a:t>
            </a:r>
            <a:r>
              <a:rPr lang="ko-KR" altLang="en-US" sz="2100" b="1" dirty="0" smtClean="0">
                <a:solidFill>
                  <a:srgbClr val="2E75B6"/>
                </a:solidFill>
                <a:latin typeface="Courier"/>
                <a:cs typeface="Courier"/>
              </a:rPr>
              <a:t> </a:t>
            </a:r>
            <a:r>
              <a:rPr lang="en-US" altLang="ko-KR" sz="2100" b="1" dirty="0" smtClean="0">
                <a:solidFill>
                  <a:srgbClr val="2E75B6"/>
                </a:solidFill>
                <a:latin typeface="Courier"/>
                <a:cs typeface="Courier"/>
              </a:rPr>
              <a:t>g </a:t>
            </a:r>
            <a:r>
              <a:rPr lang="en-US" altLang="ko-KR" sz="2100" b="1" dirty="0">
                <a:solidFill>
                  <a:srgbClr val="2E75B6"/>
                </a:solidFill>
                <a:latin typeface="Courier"/>
                <a:cs typeface="Courier"/>
              </a:rPr>
              <a:t>* 0.6f + </a:t>
            </a:r>
            <a:r>
              <a:rPr lang="en-US" sz="2100" b="1" dirty="0" smtClean="0">
                <a:solidFill>
                  <a:srgbClr val="2E75B6"/>
                </a:solidFill>
                <a:latin typeface="Courier"/>
                <a:cs typeface="Courier"/>
              </a:rPr>
              <a:t>b </a:t>
            </a:r>
            <a:r>
              <a:rPr lang="en-US" sz="2100" b="1" dirty="0">
                <a:solidFill>
                  <a:srgbClr val="2E75B6"/>
                </a:solidFill>
                <a:latin typeface="Courier"/>
                <a:cs typeface="Courier"/>
              </a:rPr>
              <a:t>* 0.1f</a:t>
            </a:r>
            <a:r>
              <a:rPr lang="en-US" sz="2100" dirty="0">
                <a:latin typeface="Courier"/>
                <a:cs typeface="Courier"/>
              </a:rPr>
              <a:t>;</a:t>
            </a:r>
          </a:p>
          <a:p>
            <a:pPr>
              <a:lnSpc>
                <a:spcPct val="150000"/>
              </a:lnSpc>
            </a:pPr>
            <a:r>
              <a:rPr lang="en-US" sz="2100" dirty="0">
                <a:latin typeface="Courier"/>
                <a:cs typeface="Courier"/>
              </a:rPr>
              <a:t>     </a:t>
            </a:r>
            <a:endParaRPr lang="ko-KR" altLang="en-US" sz="2100" dirty="0" smtClean="0">
              <a:latin typeface="Courier"/>
              <a:cs typeface="Courier"/>
            </a:endParaRPr>
          </a:p>
          <a:p>
            <a:pPr>
              <a:lnSpc>
                <a:spcPct val="150000"/>
              </a:lnSpc>
            </a:pPr>
            <a:r>
              <a:rPr lang="ko-KR" altLang="en-US" sz="2100" i="1" dirty="0">
                <a:solidFill>
                  <a:srgbClr val="008000"/>
                </a:solidFill>
                <a:latin typeface="Courier"/>
                <a:cs typeface="Courier"/>
              </a:rPr>
              <a:t> </a:t>
            </a:r>
            <a:r>
              <a:rPr lang="ko-KR" altLang="en-US" sz="2100" i="1" dirty="0" smtClean="0">
                <a:solidFill>
                  <a:srgbClr val="008000"/>
                </a:solidFill>
                <a:latin typeface="Courier"/>
                <a:cs typeface="Courier"/>
              </a:rPr>
              <a:t>    </a:t>
            </a:r>
            <a:r>
              <a:rPr lang="en-US" sz="2100" i="1" dirty="0" smtClean="0">
                <a:solidFill>
                  <a:srgbClr val="008000"/>
                </a:solidFill>
                <a:latin typeface="Courier"/>
                <a:cs typeface="Courier"/>
              </a:rPr>
              <a:t>loosen </a:t>
            </a:r>
            <a:r>
              <a:rPr lang="en-US" sz="2100" dirty="0">
                <a:latin typeface="Courier"/>
                <a:cs typeface="Courier"/>
              </a:rPr>
              <a:t>(</a:t>
            </a:r>
            <a:r>
              <a:rPr lang="en-US" altLang="ko-KR" sz="2100" b="1" dirty="0">
                <a:solidFill>
                  <a:srgbClr val="0070C0"/>
                </a:solidFill>
                <a:latin typeface="Courier"/>
                <a:cs typeface="Courier"/>
              </a:rPr>
              <a:t>luminance</a:t>
            </a:r>
            <a:r>
              <a:rPr lang="en-US" sz="2100" dirty="0">
                <a:latin typeface="Courier"/>
                <a:cs typeface="Courier"/>
              </a:rPr>
              <a:t>);</a:t>
            </a:r>
          </a:p>
          <a:p>
            <a:pPr>
              <a:lnSpc>
                <a:spcPct val="150000"/>
              </a:lnSpc>
            </a:pPr>
            <a:r>
              <a:rPr lang="en-US" sz="2100" dirty="0">
                <a:latin typeface="Courier"/>
                <a:cs typeface="Courier"/>
              </a:rPr>
              <a:t>     </a:t>
            </a:r>
            <a:r>
              <a:rPr lang="en-US" sz="2100" dirty="0">
                <a:solidFill>
                  <a:srgbClr val="800000"/>
                </a:solidFill>
                <a:latin typeface="Courier"/>
                <a:cs typeface="Courier"/>
              </a:rPr>
              <a:t>return</a:t>
            </a:r>
            <a:r>
              <a:rPr lang="en-US" sz="2100" dirty="0">
                <a:latin typeface="Courier"/>
                <a:cs typeface="Courier"/>
              </a:rPr>
              <a:t> luminance;</a:t>
            </a:r>
          </a:p>
          <a:p>
            <a:pPr>
              <a:lnSpc>
                <a:spcPct val="150000"/>
              </a:lnSpc>
            </a:pPr>
            <a:r>
              <a:rPr lang="en-US" sz="2100" dirty="0">
                <a:latin typeface="Courier"/>
                <a:cs typeface="Courier"/>
              </a:rPr>
              <a:t> }</a:t>
            </a:r>
          </a:p>
        </p:txBody>
      </p:sp>
      <p:sp>
        <p:nvSpPr>
          <p:cNvPr id="3" name="Title 2"/>
          <p:cNvSpPr>
            <a:spLocks noGrp="1"/>
          </p:cNvSpPr>
          <p:nvPr>
            <p:ph type="title"/>
          </p:nvPr>
        </p:nvSpPr>
        <p:spPr/>
        <p:txBody>
          <a:bodyPr/>
          <a:lstStyle/>
          <a:p>
            <a:r>
              <a:rPr kumimoji="1" lang="en-US" altLang="ja-JP" dirty="0"/>
              <a:t>Safe and scalable </a:t>
            </a:r>
            <a:r>
              <a:rPr kumimoji="1" lang="en-US" altLang="ja-JP" dirty="0" smtClean="0"/>
              <a:t>approximation</a:t>
            </a:r>
            <a:endParaRPr kumimoji="1" lang="ja-JP" altLang="en-US" sz="1875" i="1" dirty="0"/>
          </a:p>
        </p:txBody>
      </p:sp>
      <p:cxnSp>
        <p:nvCxnSpPr>
          <p:cNvPr id="4" name="Straight Arrow Connector 3"/>
          <p:cNvCxnSpPr/>
          <p:nvPr/>
        </p:nvCxnSpPr>
        <p:spPr>
          <a:xfrm flipH="1" flipV="1">
            <a:off x="2645784" y="4054010"/>
            <a:ext cx="384019" cy="640735"/>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15315" y="3758312"/>
            <a:ext cx="159215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55198" y="3758312"/>
            <a:ext cx="4949744" cy="292608"/>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3100210" y="3244418"/>
            <a:ext cx="1270000" cy="584200"/>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r>
              <a:rPr lang="en-US" smtClean="0"/>
              <a:t>19</a:t>
            </a:r>
            <a:endParaRPr lang="en-US" dirty="0"/>
          </a:p>
        </p:txBody>
      </p:sp>
      <p:sp>
        <p:nvSpPr>
          <p:cNvPr id="10" name="Rectangle 9"/>
          <p:cNvSpPr/>
          <p:nvPr/>
        </p:nvSpPr>
        <p:spPr>
          <a:xfrm>
            <a:off x="3557924" y="3758312"/>
            <a:ext cx="246474"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9875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54450" y="2126705"/>
            <a:ext cx="8989550" cy="3970318"/>
          </a:xfrm>
          <a:prstGeom prst="rect">
            <a:avLst/>
          </a:prstGeom>
          <a:ln w="19050" cmpd="sng">
            <a:noFill/>
          </a:ln>
        </p:spPr>
        <p:txBody>
          <a:bodyPr wrap="square">
            <a:spAutoFit/>
          </a:bodyPr>
          <a:lstStyle/>
          <a:p>
            <a:pPr>
              <a:lnSpc>
                <a:spcPct val="150000"/>
              </a:lnSpc>
            </a:pP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sz="2100" dirty="0" err="1">
                <a:latin typeface="Courier"/>
                <a:cs typeface="Courier"/>
              </a:rPr>
              <a:t>computeLuminance</a:t>
            </a:r>
            <a:r>
              <a:rPr lang="en-US" sz="2100" dirty="0">
                <a:latin typeface="Courier"/>
                <a:cs typeface="Courier"/>
              </a:rPr>
              <a:t> (</a:t>
            </a:r>
            <a:r>
              <a:rPr lang="en-US" sz="2100" dirty="0">
                <a:solidFill>
                  <a:srgbClr val="800000"/>
                </a:solidFill>
                <a:latin typeface="Courier"/>
                <a:cs typeface="Courier"/>
              </a:rPr>
              <a:t>float </a:t>
            </a:r>
            <a:r>
              <a:rPr lang="en-US" altLang="ko-KR" sz="2100" b="1" dirty="0" smtClean="0">
                <a:solidFill>
                  <a:srgbClr val="2E75B6"/>
                </a:solidFill>
                <a:latin typeface="Courier"/>
                <a:cs typeface="Courier"/>
              </a:rPr>
              <a:t>r</a:t>
            </a:r>
            <a:r>
              <a:rPr lang="en-US" sz="2100" dirty="0" smtClean="0">
                <a:latin typeface="Courier"/>
                <a:cs typeface="Courier"/>
              </a:rPr>
              <a:t>, </a:t>
            </a:r>
            <a:r>
              <a:rPr lang="en-US" sz="2100" dirty="0">
                <a:latin typeface="Courier"/>
                <a:cs typeface="Courier"/>
              </a:rPr>
              <a:t/>
            </a:r>
            <a:br>
              <a:rPr lang="en-US" sz="2100" dirty="0">
                <a:latin typeface="Courier"/>
                <a:cs typeface="Courier"/>
              </a:rPr>
            </a:br>
            <a:r>
              <a:rPr lang="en-US" sz="2100" dirty="0">
                <a:latin typeface="Courier"/>
                <a:cs typeface="Courier"/>
              </a:rPr>
              <a:t>                         </a:t>
            </a:r>
            <a:r>
              <a:rPr lang="en-US" sz="2100" dirty="0">
                <a:solidFill>
                  <a:srgbClr val="800000"/>
                </a:solidFill>
                <a:latin typeface="Courier"/>
                <a:cs typeface="Courier"/>
              </a:rPr>
              <a:t>float </a:t>
            </a:r>
            <a:r>
              <a:rPr lang="en-US" altLang="ko-KR" sz="2100" b="1" dirty="0">
                <a:solidFill>
                  <a:srgbClr val="2E75B6"/>
                </a:solidFill>
                <a:latin typeface="Courier"/>
                <a:cs typeface="Courier"/>
              </a:rPr>
              <a:t>g</a:t>
            </a:r>
            <a:r>
              <a:rPr lang="en-US" sz="2100" dirty="0">
                <a:latin typeface="Courier"/>
                <a:cs typeface="Courier"/>
              </a:rPr>
              <a:t>, </a:t>
            </a:r>
          </a:p>
          <a:p>
            <a:pPr>
              <a:lnSpc>
                <a:spcPct val="150000"/>
              </a:lnSpc>
            </a:pPr>
            <a:r>
              <a:rPr lang="en-US" sz="2100" dirty="0">
                <a:latin typeface="Courier"/>
                <a:cs typeface="Courier"/>
              </a:rPr>
              <a:t>                         </a:t>
            </a:r>
            <a:r>
              <a:rPr lang="en-US" sz="2100" dirty="0">
                <a:solidFill>
                  <a:srgbClr val="800000"/>
                </a:solidFill>
                <a:latin typeface="Courier"/>
                <a:cs typeface="Courier"/>
              </a:rPr>
              <a:t>float </a:t>
            </a:r>
            <a:r>
              <a:rPr lang="en-US" altLang="ja-JP" sz="2100" b="1" dirty="0">
                <a:solidFill>
                  <a:srgbClr val="2E75B6"/>
                </a:solidFill>
                <a:latin typeface="Courier"/>
                <a:cs typeface="Courier"/>
              </a:rPr>
              <a:t>b</a:t>
            </a:r>
            <a:r>
              <a:rPr lang="en-US" sz="2100" dirty="0">
                <a:latin typeface="Courier"/>
                <a:cs typeface="Courier"/>
              </a:rPr>
              <a:t>) </a:t>
            </a:r>
            <a:r>
              <a:rPr lang="en-US" sz="2100" dirty="0" smtClean="0">
                <a:latin typeface="Courier"/>
                <a:cs typeface="Courier"/>
              </a:rPr>
              <a:t>{</a:t>
            </a:r>
            <a:endParaRPr lang="en-US" sz="2100" dirty="0">
              <a:latin typeface="Courier"/>
              <a:cs typeface="Courier"/>
            </a:endParaRPr>
          </a:p>
          <a:p>
            <a:pPr>
              <a:lnSpc>
                <a:spcPct val="150000"/>
              </a:lnSpc>
            </a:pPr>
            <a:r>
              <a:rPr lang="en-US" sz="2100" dirty="0">
                <a:latin typeface="Courier"/>
                <a:cs typeface="Courier"/>
              </a:rPr>
              <a:t>     </a:t>
            </a:r>
            <a:r>
              <a:rPr lang="en-US" sz="2100" dirty="0">
                <a:solidFill>
                  <a:srgbClr val="800000"/>
                </a:solidFill>
                <a:latin typeface="Courier"/>
                <a:cs typeface="Courier"/>
              </a:rPr>
              <a:t>float</a:t>
            </a:r>
            <a:r>
              <a:rPr lang="en-US" sz="2100" dirty="0">
                <a:latin typeface="Courier"/>
                <a:cs typeface="Courier"/>
              </a:rPr>
              <a:t> </a:t>
            </a:r>
            <a:r>
              <a:rPr lang="en-US" altLang="ko-KR" sz="2100" b="1" dirty="0">
                <a:solidFill>
                  <a:srgbClr val="2E75B6"/>
                </a:solidFill>
                <a:latin typeface="Courier"/>
                <a:cs typeface="Courier"/>
              </a:rPr>
              <a:t>luminance = r * 0.3f </a:t>
            </a:r>
            <a:r>
              <a:rPr lang="en-US" altLang="ko-KR" sz="2100" b="1" dirty="0" smtClean="0">
                <a:solidFill>
                  <a:srgbClr val="2E75B6"/>
                </a:solidFill>
                <a:latin typeface="Courier"/>
                <a:cs typeface="Courier"/>
              </a:rPr>
              <a:t>+</a:t>
            </a:r>
            <a:r>
              <a:rPr lang="ko-KR" altLang="en-US" sz="2100" b="1" dirty="0" smtClean="0">
                <a:solidFill>
                  <a:srgbClr val="2E75B6"/>
                </a:solidFill>
                <a:latin typeface="Courier"/>
                <a:cs typeface="Courier"/>
              </a:rPr>
              <a:t> </a:t>
            </a:r>
            <a:r>
              <a:rPr lang="en-US" altLang="ko-KR" sz="2100" b="1" dirty="0" smtClean="0">
                <a:solidFill>
                  <a:srgbClr val="2E75B6"/>
                </a:solidFill>
                <a:latin typeface="Courier"/>
                <a:cs typeface="Courier"/>
              </a:rPr>
              <a:t>g </a:t>
            </a:r>
            <a:r>
              <a:rPr lang="en-US" altLang="ko-KR" sz="2100" b="1" dirty="0">
                <a:solidFill>
                  <a:srgbClr val="2E75B6"/>
                </a:solidFill>
                <a:latin typeface="Courier"/>
                <a:cs typeface="Courier"/>
              </a:rPr>
              <a:t>* 0.6f + </a:t>
            </a:r>
            <a:r>
              <a:rPr lang="en-US" sz="2100" b="1" dirty="0" smtClean="0">
                <a:solidFill>
                  <a:srgbClr val="2E75B6"/>
                </a:solidFill>
                <a:latin typeface="Courier"/>
                <a:cs typeface="Courier"/>
              </a:rPr>
              <a:t>b </a:t>
            </a:r>
            <a:r>
              <a:rPr lang="en-US" sz="2100" b="1" dirty="0">
                <a:solidFill>
                  <a:srgbClr val="2E75B6"/>
                </a:solidFill>
                <a:latin typeface="Courier"/>
                <a:cs typeface="Courier"/>
              </a:rPr>
              <a:t>* 0.1f</a:t>
            </a:r>
            <a:r>
              <a:rPr lang="en-US" sz="2100" dirty="0">
                <a:latin typeface="Courier"/>
                <a:cs typeface="Courier"/>
              </a:rPr>
              <a:t>;</a:t>
            </a:r>
          </a:p>
          <a:p>
            <a:pPr>
              <a:lnSpc>
                <a:spcPct val="150000"/>
              </a:lnSpc>
            </a:pPr>
            <a:r>
              <a:rPr lang="en-US" sz="2100" dirty="0">
                <a:latin typeface="Courier"/>
                <a:cs typeface="Courier"/>
              </a:rPr>
              <a:t>     </a:t>
            </a:r>
            <a:endParaRPr lang="ko-KR" altLang="en-US" sz="2100" dirty="0" smtClean="0">
              <a:latin typeface="Courier"/>
              <a:cs typeface="Courier"/>
            </a:endParaRPr>
          </a:p>
          <a:p>
            <a:pPr>
              <a:lnSpc>
                <a:spcPct val="150000"/>
              </a:lnSpc>
            </a:pPr>
            <a:r>
              <a:rPr lang="ko-KR" altLang="en-US" sz="2100" i="1" dirty="0">
                <a:solidFill>
                  <a:srgbClr val="008000"/>
                </a:solidFill>
                <a:latin typeface="Courier"/>
                <a:cs typeface="Courier"/>
              </a:rPr>
              <a:t> </a:t>
            </a:r>
            <a:r>
              <a:rPr lang="ko-KR" altLang="en-US" sz="2100" i="1" dirty="0" smtClean="0">
                <a:solidFill>
                  <a:srgbClr val="008000"/>
                </a:solidFill>
                <a:latin typeface="Courier"/>
                <a:cs typeface="Courier"/>
              </a:rPr>
              <a:t>    </a:t>
            </a:r>
            <a:r>
              <a:rPr lang="en-US" sz="2100" i="1" dirty="0" smtClean="0">
                <a:solidFill>
                  <a:srgbClr val="008000"/>
                </a:solidFill>
                <a:latin typeface="Courier"/>
                <a:cs typeface="Courier"/>
              </a:rPr>
              <a:t>loosen </a:t>
            </a:r>
            <a:r>
              <a:rPr lang="en-US" sz="2100" dirty="0">
                <a:latin typeface="Courier"/>
                <a:cs typeface="Courier"/>
              </a:rPr>
              <a:t>(</a:t>
            </a:r>
            <a:r>
              <a:rPr lang="en-US" altLang="ko-KR" sz="2100" b="1" dirty="0">
                <a:solidFill>
                  <a:srgbClr val="0070C0"/>
                </a:solidFill>
                <a:latin typeface="Courier"/>
                <a:cs typeface="Courier"/>
              </a:rPr>
              <a:t>luminance</a:t>
            </a:r>
            <a:r>
              <a:rPr lang="en-US" sz="2100" dirty="0">
                <a:latin typeface="Courier"/>
                <a:cs typeface="Courier"/>
              </a:rPr>
              <a:t>);</a:t>
            </a:r>
          </a:p>
          <a:p>
            <a:pPr>
              <a:lnSpc>
                <a:spcPct val="150000"/>
              </a:lnSpc>
            </a:pPr>
            <a:r>
              <a:rPr lang="en-US" sz="2100" dirty="0">
                <a:latin typeface="Courier"/>
                <a:cs typeface="Courier"/>
              </a:rPr>
              <a:t>     </a:t>
            </a:r>
            <a:r>
              <a:rPr lang="en-US" sz="2100" dirty="0">
                <a:solidFill>
                  <a:srgbClr val="800000"/>
                </a:solidFill>
                <a:latin typeface="Courier"/>
                <a:cs typeface="Courier"/>
              </a:rPr>
              <a:t>return</a:t>
            </a:r>
            <a:r>
              <a:rPr lang="en-US" sz="2100" dirty="0">
                <a:latin typeface="Courier"/>
                <a:cs typeface="Courier"/>
              </a:rPr>
              <a:t> luminance;</a:t>
            </a:r>
          </a:p>
          <a:p>
            <a:pPr>
              <a:lnSpc>
                <a:spcPct val="150000"/>
              </a:lnSpc>
            </a:pPr>
            <a:r>
              <a:rPr lang="en-US" sz="2100" dirty="0">
                <a:latin typeface="Courier"/>
                <a:cs typeface="Courier"/>
              </a:rPr>
              <a:t> }</a:t>
            </a:r>
          </a:p>
        </p:txBody>
      </p:sp>
      <p:sp>
        <p:nvSpPr>
          <p:cNvPr id="3" name="Title 2"/>
          <p:cNvSpPr>
            <a:spLocks noGrp="1"/>
          </p:cNvSpPr>
          <p:nvPr>
            <p:ph type="title"/>
          </p:nvPr>
        </p:nvSpPr>
        <p:spPr/>
        <p:txBody>
          <a:bodyPr/>
          <a:lstStyle/>
          <a:p>
            <a:r>
              <a:rPr kumimoji="1" lang="en-US" altLang="ja-JP" dirty="0"/>
              <a:t>Safe and scalable </a:t>
            </a:r>
            <a:r>
              <a:rPr kumimoji="1" lang="en-US" altLang="ja-JP" dirty="0" smtClean="0"/>
              <a:t>approximation</a:t>
            </a:r>
            <a:endParaRPr kumimoji="1" lang="ja-JP" altLang="en-US" sz="1875" i="1" dirty="0"/>
          </a:p>
        </p:txBody>
      </p:sp>
      <p:cxnSp>
        <p:nvCxnSpPr>
          <p:cNvPr id="4" name="Straight Arrow Connector 3"/>
          <p:cNvCxnSpPr/>
          <p:nvPr/>
        </p:nvCxnSpPr>
        <p:spPr>
          <a:xfrm flipH="1" flipV="1">
            <a:off x="2645784" y="4054010"/>
            <a:ext cx="384019" cy="640735"/>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15315" y="3758312"/>
            <a:ext cx="159215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7098" y="3758312"/>
            <a:ext cx="4949744" cy="292608"/>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3100210" y="3244418"/>
            <a:ext cx="1270000" cy="584200"/>
          </a:xfrm>
          <a:prstGeom prst="rect">
            <a:avLst/>
          </a:prstGeom>
        </p:spPr>
      </p:pic>
      <p:cxnSp>
        <p:nvCxnSpPr>
          <p:cNvPr id="12" name="Curved Connector 11"/>
          <p:cNvCxnSpPr/>
          <p:nvPr/>
        </p:nvCxnSpPr>
        <p:spPr>
          <a:xfrm rot="10800000">
            <a:off x="6454026" y="2949629"/>
            <a:ext cx="2066304" cy="805476"/>
          </a:xfrm>
          <a:prstGeom prst="curvedConnector3">
            <a:avLst>
              <a:gd name="adj1" fmla="val -12086"/>
            </a:avLst>
          </a:prstGeom>
          <a:ln w="381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0800000">
            <a:off x="5555104" y="2456936"/>
            <a:ext cx="898922" cy="496481"/>
          </a:xfrm>
          <a:prstGeom prst="curvedConnector3">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0800000" flipV="1">
            <a:off x="5555104" y="2952668"/>
            <a:ext cx="898925" cy="18162"/>
          </a:xfrm>
          <a:prstGeom prst="curvedConnector3">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0800000" flipV="1">
            <a:off x="5555106" y="2949630"/>
            <a:ext cx="898923" cy="516932"/>
          </a:xfrm>
          <a:prstGeom prst="curvedConnector3">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158041" y="2249920"/>
            <a:ext cx="246474" cy="399682"/>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58041" y="2744672"/>
            <a:ext cx="246474" cy="399682"/>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58098" y="3239425"/>
            <a:ext cx="246474" cy="399682"/>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2"/>
          <p:cNvSpPr>
            <a:spLocks noGrp="1"/>
          </p:cNvSpPr>
          <p:nvPr>
            <p:ph type="sldNum" sz="quarter" idx="12"/>
          </p:nvPr>
        </p:nvSpPr>
        <p:spPr>
          <a:xfrm>
            <a:off x="6457950" y="6356351"/>
            <a:ext cx="2057400" cy="365125"/>
          </a:xfrm>
        </p:spPr>
        <p:txBody>
          <a:bodyPr/>
          <a:lstStyle/>
          <a:p>
            <a:r>
              <a:rPr lang="en-US" smtClean="0"/>
              <a:t>19</a:t>
            </a:r>
            <a:endParaRPr lang="en-US" dirty="0"/>
          </a:p>
        </p:txBody>
      </p:sp>
      <p:sp>
        <p:nvSpPr>
          <p:cNvPr id="18" name="Rectangle 17"/>
          <p:cNvSpPr/>
          <p:nvPr/>
        </p:nvSpPr>
        <p:spPr>
          <a:xfrm>
            <a:off x="3557924" y="3758312"/>
            <a:ext cx="246474"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383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8426" y="1472321"/>
            <a:ext cx="8063215" cy="4893647"/>
          </a:xfrm>
          <a:prstGeom prst="rect">
            <a:avLst/>
          </a:prstGeom>
          <a:ln w="19050" cmpd="sng">
            <a:noFill/>
          </a:ln>
        </p:spPr>
        <p:txBody>
          <a:bodyPr wrap="square">
            <a:spAutoFit/>
          </a:bodyPr>
          <a:lstStyle/>
          <a:p>
            <a:r>
              <a:rPr lang="en-US" sz="2600" dirty="0">
                <a:latin typeface="Courier"/>
                <a:cs typeface="Courier"/>
              </a:rPr>
              <a:t> </a:t>
            </a:r>
            <a:endParaRPr lang="ko-KR" altLang="en-US" sz="2600" dirty="0" smtClean="0">
              <a:latin typeface="Courier"/>
              <a:cs typeface="Courier"/>
            </a:endParaRPr>
          </a:p>
          <a:p>
            <a:r>
              <a:rPr lang="ko-KR" altLang="en-US" sz="2600" dirty="0">
                <a:solidFill>
                  <a:srgbClr val="800000"/>
                </a:solidFill>
                <a:latin typeface="Courier"/>
                <a:cs typeface="Courier"/>
              </a:rPr>
              <a:t> </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dirty="0" err="1">
                <a:latin typeface="Courier"/>
                <a:cs typeface="Courier"/>
              </a:rPr>
              <a:t>fibonacci</a:t>
            </a:r>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n) </a:t>
            </a:r>
            <a:r>
              <a:rPr lang="en-US" sz="2600" dirty="0" smtClean="0">
                <a:latin typeface="Courier"/>
                <a:cs typeface="Courier"/>
              </a:rPr>
              <a:t>{</a:t>
            </a:r>
            <a:endParaRPr lang="en-US" sz="2600" dirty="0">
              <a:latin typeface="Courier"/>
              <a:cs typeface="Courier"/>
            </a:endParaRP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r;</a:t>
            </a:r>
          </a:p>
          <a:p>
            <a:r>
              <a:rPr lang="en-US" sz="2600" dirty="0">
                <a:latin typeface="Courier"/>
                <a:cs typeface="Courier"/>
              </a:rPr>
              <a:t>     </a:t>
            </a:r>
            <a:r>
              <a:rPr lang="en-US" sz="2600" dirty="0">
                <a:solidFill>
                  <a:srgbClr val="800000"/>
                </a:solidFill>
                <a:latin typeface="Courier"/>
                <a:cs typeface="Courier"/>
              </a:rPr>
              <a:t>if</a:t>
            </a:r>
            <a:r>
              <a:rPr lang="en-US" sz="2600" dirty="0">
                <a:latin typeface="Courier"/>
                <a:cs typeface="Courier"/>
              </a:rPr>
              <a:t> (n &lt;= 1) </a:t>
            </a:r>
          </a:p>
          <a:p>
            <a:r>
              <a:rPr lang="en-US" sz="2600" dirty="0">
                <a:latin typeface="Courier"/>
                <a:cs typeface="Courier"/>
              </a:rPr>
              <a:t>         r = n;</a:t>
            </a:r>
          </a:p>
          <a:p>
            <a:r>
              <a:rPr lang="en-US" sz="2600" dirty="0">
                <a:latin typeface="Courier"/>
                <a:cs typeface="Courier"/>
              </a:rPr>
              <a:t>     </a:t>
            </a:r>
            <a:r>
              <a:rPr lang="en-US" sz="2600" dirty="0">
                <a:solidFill>
                  <a:srgbClr val="800000"/>
                </a:solidFill>
                <a:latin typeface="Courier"/>
                <a:cs typeface="Courier"/>
              </a:rPr>
              <a:t>else</a:t>
            </a:r>
          </a:p>
          <a:p>
            <a:r>
              <a:rPr lang="en-US" sz="2600" dirty="0">
                <a:latin typeface="Courier"/>
                <a:cs typeface="Courier"/>
              </a:rPr>
              <a:t>         r = </a:t>
            </a:r>
            <a:r>
              <a:rPr lang="en-US" sz="2600" dirty="0" err="1">
                <a:latin typeface="Courier"/>
                <a:cs typeface="Courier"/>
              </a:rPr>
              <a:t>fibonacci</a:t>
            </a:r>
            <a:r>
              <a:rPr lang="en-US" sz="2600" dirty="0">
                <a:latin typeface="Courier"/>
                <a:cs typeface="Courier"/>
              </a:rPr>
              <a:t> (n – 1) + </a:t>
            </a:r>
            <a:r>
              <a:rPr lang="ko-KR" altLang="en-US" sz="2600" dirty="0" smtClean="0">
                <a:latin typeface="Courier"/>
                <a:cs typeface="Courier"/>
              </a:rPr>
              <a:t/>
            </a:r>
            <a:br>
              <a:rPr lang="ko-KR" altLang="en-US" sz="2600" dirty="0" smtClean="0">
                <a:latin typeface="Courier"/>
                <a:cs typeface="Courier"/>
              </a:rPr>
            </a:br>
            <a:r>
              <a:rPr lang="ko-KR" altLang="en-US" sz="2600" dirty="0" smtClean="0">
                <a:latin typeface="Courier"/>
                <a:cs typeface="Courier"/>
              </a:rPr>
              <a:t>             </a:t>
            </a:r>
            <a:r>
              <a:rPr lang="en-US" sz="2600" dirty="0" err="1" smtClean="0">
                <a:latin typeface="Courier"/>
                <a:cs typeface="Courier"/>
              </a:rPr>
              <a:t>fibonacci</a:t>
            </a:r>
            <a:r>
              <a:rPr lang="en-US" sz="2600" dirty="0" smtClean="0">
                <a:latin typeface="Courier"/>
                <a:cs typeface="Courier"/>
              </a:rPr>
              <a:t> </a:t>
            </a:r>
            <a:r>
              <a:rPr lang="en-US" sz="2600" dirty="0">
                <a:latin typeface="Courier"/>
                <a:cs typeface="Courier"/>
              </a:rPr>
              <a:t>(n – 2);</a:t>
            </a:r>
          </a:p>
          <a:p>
            <a:r>
              <a:rPr lang="en-US" sz="2600" dirty="0">
                <a:latin typeface="Courier"/>
                <a:cs typeface="Courier"/>
              </a:rPr>
              <a:t>     </a:t>
            </a:r>
            <a:endParaRPr lang="en-US" sz="2600" dirty="0" smtClean="0">
              <a:latin typeface="Courier"/>
              <a:cs typeface="Courier"/>
            </a:endParaRPr>
          </a:p>
          <a:p>
            <a:r>
              <a:rPr lang="en-US" sz="2600" i="1" dirty="0">
                <a:solidFill>
                  <a:srgbClr val="008000"/>
                </a:solidFill>
                <a:latin typeface="Courier"/>
                <a:cs typeface="Courier"/>
              </a:rPr>
              <a:t> </a:t>
            </a:r>
            <a:r>
              <a:rPr lang="en-US" sz="2600" i="1" dirty="0" smtClean="0">
                <a:solidFill>
                  <a:srgbClr val="008000"/>
                </a:solidFill>
                <a:latin typeface="Courier"/>
                <a:cs typeface="Courier"/>
              </a:rPr>
              <a:t>    loosen </a:t>
            </a:r>
            <a:r>
              <a:rPr lang="en-US" sz="2600" dirty="0">
                <a:latin typeface="Courier"/>
                <a:cs typeface="Courier"/>
              </a:rPr>
              <a:t>(</a:t>
            </a:r>
            <a:r>
              <a:rPr lang="en-US" sz="2600" b="1" dirty="0">
                <a:solidFill>
                  <a:srgbClr val="0070C0"/>
                </a:solidFill>
                <a:latin typeface="Courier"/>
                <a:cs typeface="Courier"/>
              </a:rPr>
              <a:t>r</a:t>
            </a:r>
            <a:r>
              <a:rPr lang="en-US" sz="2600" dirty="0">
                <a:latin typeface="Courier"/>
                <a:cs typeface="Courier"/>
              </a:rPr>
              <a:t>);</a:t>
            </a:r>
          </a:p>
          <a:p>
            <a:r>
              <a:rPr lang="en-US" sz="2600" dirty="0">
                <a:latin typeface="Courier"/>
                <a:cs typeface="Courier"/>
              </a:rPr>
              <a:t>     </a:t>
            </a:r>
            <a:r>
              <a:rPr lang="en-US" sz="2600" dirty="0">
                <a:solidFill>
                  <a:srgbClr val="800000"/>
                </a:solidFill>
                <a:latin typeface="Courier"/>
                <a:cs typeface="Courier"/>
              </a:rPr>
              <a:t>return</a:t>
            </a:r>
            <a:r>
              <a:rPr lang="en-US" sz="2600" dirty="0">
                <a:latin typeface="Courier"/>
                <a:cs typeface="Courier"/>
              </a:rPr>
              <a:t> r;</a:t>
            </a:r>
          </a:p>
          <a:p>
            <a:r>
              <a:rPr lang="en-US" sz="2600" dirty="0">
                <a:latin typeface="Courier"/>
                <a:cs typeface="Courier"/>
              </a:rPr>
              <a:t> }</a:t>
            </a:r>
          </a:p>
        </p:txBody>
      </p:sp>
      <p:sp>
        <p:nvSpPr>
          <p:cNvPr id="3" name="Title 2"/>
          <p:cNvSpPr>
            <a:spLocks noGrp="1"/>
          </p:cNvSpPr>
          <p:nvPr>
            <p:ph type="title"/>
          </p:nvPr>
        </p:nvSpPr>
        <p:spPr/>
        <p:txBody>
          <a:bodyPr/>
          <a:lstStyle/>
          <a:p>
            <a:r>
              <a:rPr kumimoji="1" lang="en-US" altLang="ja-JP" dirty="0"/>
              <a:t>Safe and scalable </a:t>
            </a:r>
            <a:r>
              <a:rPr kumimoji="1" lang="en-US" altLang="ja-JP" dirty="0" smtClean="0"/>
              <a:t>approximation</a:t>
            </a:r>
            <a:endParaRPr kumimoji="1" lang="ja-JP" altLang="en-US" sz="1875" i="1" dirty="0"/>
          </a:p>
        </p:txBody>
      </p:sp>
      <p:sp>
        <p:nvSpPr>
          <p:cNvPr id="4" name="Slide Number Placeholder 2"/>
          <p:cNvSpPr>
            <a:spLocks noGrp="1"/>
          </p:cNvSpPr>
          <p:nvPr>
            <p:ph type="sldNum" sz="quarter" idx="12"/>
          </p:nvPr>
        </p:nvSpPr>
        <p:spPr>
          <a:xfrm>
            <a:off x="6457950" y="6356351"/>
            <a:ext cx="2057400" cy="365125"/>
          </a:xfrm>
        </p:spPr>
        <p:txBody>
          <a:bodyPr/>
          <a:lstStyle/>
          <a:p>
            <a:r>
              <a:rPr lang="en-US" dirty="0" smtClean="0"/>
              <a:t>20</a:t>
            </a:r>
            <a:endParaRPr lang="en-US" dirty="0"/>
          </a:p>
        </p:txBody>
      </p:sp>
    </p:spTree>
    <p:extLst>
      <p:ext uri="{BB962C8B-B14F-4D97-AF65-F5344CB8AC3E}">
        <p14:creationId xmlns:p14="http://schemas.microsoft.com/office/powerpoint/2010/main" val="758048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8426" y="1472321"/>
            <a:ext cx="8063215" cy="4893647"/>
          </a:xfrm>
          <a:prstGeom prst="rect">
            <a:avLst/>
          </a:prstGeom>
          <a:ln w="19050" cmpd="sng">
            <a:noFill/>
          </a:ln>
        </p:spPr>
        <p:txBody>
          <a:bodyPr wrap="square">
            <a:spAutoFit/>
          </a:bodyPr>
          <a:lstStyle/>
          <a:p>
            <a:r>
              <a:rPr lang="en-US" sz="2600" dirty="0">
                <a:latin typeface="Courier"/>
                <a:cs typeface="Courier"/>
              </a:rPr>
              <a:t> </a:t>
            </a:r>
            <a:endParaRPr lang="ko-KR" altLang="en-US" sz="2600" dirty="0" smtClean="0">
              <a:latin typeface="Courier"/>
              <a:cs typeface="Courier"/>
            </a:endParaRPr>
          </a:p>
          <a:p>
            <a:r>
              <a:rPr lang="ko-KR" altLang="en-US" sz="2600" dirty="0" smtClean="0">
                <a:solidFill>
                  <a:srgbClr val="800000"/>
                </a:solidFill>
                <a:latin typeface="Courier"/>
                <a:cs typeface="Courier"/>
              </a:rPr>
              <a:t> </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dirty="0" err="1">
                <a:latin typeface="Courier"/>
                <a:cs typeface="Courier"/>
              </a:rPr>
              <a:t>fibonacci</a:t>
            </a:r>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n) </a:t>
            </a:r>
            <a:r>
              <a:rPr lang="en-US" sz="2600" dirty="0" smtClean="0">
                <a:latin typeface="Courier"/>
                <a:cs typeface="Courier"/>
              </a:rPr>
              <a:t>{</a:t>
            </a:r>
            <a:endParaRPr lang="en-US" sz="2600" dirty="0">
              <a:latin typeface="Courier"/>
              <a:cs typeface="Courier"/>
            </a:endParaRP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b="1" dirty="0">
                <a:solidFill>
                  <a:srgbClr val="2E75B6"/>
                </a:solidFill>
                <a:latin typeface="Courier"/>
                <a:cs typeface="Courier"/>
              </a:rPr>
              <a:t>r</a:t>
            </a:r>
            <a:r>
              <a:rPr lang="en-US" sz="2600" dirty="0">
                <a:latin typeface="Courier"/>
                <a:cs typeface="Courier"/>
              </a:rPr>
              <a:t>;</a:t>
            </a:r>
          </a:p>
          <a:p>
            <a:r>
              <a:rPr lang="en-US" sz="2600" dirty="0">
                <a:latin typeface="Courier"/>
                <a:cs typeface="Courier"/>
              </a:rPr>
              <a:t>     </a:t>
            </a:r>
            <a:r>
              <a:rPr lang="en-US" sz="2600" dirty="0">
                <a:solidFill>
                  <a:srgbClr val="800000"/>
                </a:solidFill>
                <a:latin typeface="Courier"/>
                <a:cs typeface="Courier"/>
              </a:rPr>
              <a:t>if</a:t>
            </a:r>
            <a:r>
              <a:rPr lang="en-US" sz="2600" dirty="0">
                <a:latin typeface="Courier"/>
                <a:cs typeface="Courier"/>
              </a:rPr>
              <a:t> (n &lt;= 1) </a:t>
            </a:r>
          </a:p>
          <a:p>
            <a:r>
              <a:rPr lang="en-US" sz="2600" dirty="0">
                <a:latin typeface="Courier"/>
                <a:cs typeface="Courier"/>
              </a:rPr>
              <a:t>         </a:t>
            </a:r>
            <a:r>
              <a:rPr lang="en-US" sz="2600" b="1" dirty="0">
                <a:solidFill>
                  <a:srgbClr val="2E75B6"/>
                </a:solidFill>
                <a:latin typeface="Courier"/>
                <a:cs typeface="Courier"/>
              </a:rPr>
              <a:t>r</a:t>
            </a:r>
            <a:r>
              <a:rPr lang="en-US" sz="2600" dirty="0">
                <a:latin typeface="Courier"/>
                <a:cs typeface="Courier"/>
              </a:rPr>
              <a:t> = n;</a:t>
            </a:r>
          </a:p>
          <a:p>
            <a:r>
              <a:rPr lang="en-US" sz="2600" dirty="0">
                <a:latin typeface="Courier"/>
                <a:cs typeface="Courier"/>
              </a:rPr>
              <a:t>     </a:t>
            </a:r>
            <a:r>
              <a:rPr lang="en-US" sz="2600" dirty="0">
                <a:solidFill>
                  <a:srgbClr val="800000"/>
                </a:solidFill>
                <a:latin typeface="Courier"/>
                <a:cs typeface="Courier"/>
              </a:rPr>
              <a:t>else</a:t>
            </a:r>
          </a:p>
          <a:p>
            <a:r>
              <a:rPr lang="en-US" sz="2600" dirty="0">
                <a:latin typeface="Courier"/>
                <a:cs typeface="Courier"/>
              </a:rPr>
              <a:t>         </a:t>
            </a:r>
            <a:r>
              <a:rPr lang="en-US" sz="2600" b="1" dirty="0">
                <a:solidFill>
                  <a:srgbClr val="2E75B6"/>
                </a:solidFill>
                <a:latin typeface="Courier"/>
                <a:cs typeface="Courier"/>
              </a:rPr>
              <a:t>r</a:t>
            </a:r>
            <a:r>
              <a:rPr lang="en-US" sz="2600" dirty="0">
                <a:solidFill>
                  <a:srgbClr val="2E75B6"/>
                </a:solidFill>
                <a:latin typeface="Courier"/>
                <a:cs typeface="Courier"/>
              </a:rPr>
              <a:t> </a:t>
            </a:r>
            <a:r>
              <a:rPr lang="en-US" sz="2600" b="1" dirty="0">
                <a:solidFill>
                  <a:srgbClr val="2E75B6"/>
                </a:solidFill>
                <a:latin typeface="Courier"/>
                <a:cs typeface="Courier"/>
              </a:rPr>
              <a:t>=</a:t>
            </a:r>
            <a:r>
              <a:rPr lang="en-US" sz="2600" dirty="0">
                <a:solidFill>
                  <a:srgbClr val="2E75B6"/>
                </a:solidFill>
                <a:latin typeface="Courier"/>
                <a:cs typeface="Courier"/>
              </a:rPr>
              <a:t> </a:t>
            </a:r>
            <a:r>
              <a:rPr lang="en-US" sz="2600" dirty="0" err="1">
                <a:latin typeface="Courier"/>
                <a:cs typeface="Courier"/>
              </a:rPr>
              <a:t>fibonacci</a:t>
            </a:r>
            <a:r>
              <a:rPr lang="en-US" sz="2600" dirty="0">
                <a:latin typeface="Courier"/>
                <a:cs typeface="Courier"/>
              </a:rPr>
              <a:t> (n – 1) </a:t>
            </a:r>
            <a:r>
              <a:rPr lang="en-US" sz="2600" b="1" dirty="0">
                <a:solidFill>
                  <a:srgbClr val="2E75B6"/>
                </a:solidFill>
                <a:latin typeface="Courier"/>
                <a:cs typeface="Courier"/>
              </a:rPr>
              <a:t>+</a:t>
            </a:r>
            <a:r>
              <a:rPr lang="en-US" sz="2600" dirty="0">
                <a:latin typeface="Courier"/>
                <a:cs typeface="Courier"/>
              </a:rPr>
              <a:t> </a:t>
            </a:r>
            <a:r>
              <a:rPr lang="ko-KR" altLang="en-US" sz="2600" dirty="0" smtClean="0">
                <a:latin typeface="Courier"/>
                <a:cs typeface="Courier"/>
              </a:rPr>
              <a:t/>
            </a:r>
            <a:br>
              <a:rPr lang="ko-KR" altLang="en-US" sz="2600" dirty="0" smtClean="0">
                <a:latin typeface="Courier"/>
                <a:cs typeface="Courier"/>
              </a:rPr>
            </a:br>
            <a:r>
              <a:rPr lang="ko-KR" altLang="en-US" sz="2600" dirty="0" smtClean="0">
                <a:latin typeface="Courier"/>
                <a:cs typeface="Courier"/>
              </a:rPr>
              <a:t>             </a:t>
            </a:r>
            <a:r>
              <a:rPr lang="en-US" sz="2600" dirty="0" err="1" smtClean="0">
                <a:latin typeface="Courier"/>
                <a:cs typeface="Courier"/>
              </a:rPr>
              <a:t>fibonacci</a:t>
            </a:r>
            <a:r>
              <a:rPr lang="en-US" sz="2600" dirty="0" smtClean="0">
                <a:latin typeface="Courier"/>
                <a:cs typeface="Courier"/>
              </a:rPr>
              <a:t> </a:t>
            </a:r>
            <a:r>
              <a:rPr lang="en-US" sz="2600" dirty="0">
                <a:latin typeface="Courier"/>
                <a:cs typeface="Courier"/>
              </a:rPr>
              <a:t>(n – 2);</a:t>
            </a:r>
          </a:p>
          <a:p>
            <a:r>
              <a:rPr lang="en-US" sz="2600" dirty="0">
                <a:latin typeface="Courier"/>
                <a:cs typeface="Courier"/>
              </a:rPr>
              <a:t>     </a:t>
            </a:r>
            <a:endParaRPr lang="en-US" sz="2600" dirty="0" smtClean="0">
              <a:latin typeface="Courier"/>
              <a:cs typeface="Courier"/>
            </a:endParaRPr>
          </a:p>
          <a:p>
            <a:r>
              <a:rPr lang="en-US" sz="2600" i="1" dirty="0">
                <a:solidFill>
                  <a:srgbClr val="008000"/>
                </a:solidFill>
                <a:latin typeface="Courier"/>
                <a:cs typeface="Courier"/>
              </a:rPr>
              <a:t> </a:t>
            </a:r>
            <a:r>
              <a:rPr lang="en-US" sz="2600" i="1" dirty="0" smtClean="0">
                <a:solidFill>
                  <a:srgbClr val="008000"/>
                </a:solidFill>
                <a:latin typeface="Courier"/>
                <a:cs typeface="Courier"/>
              </a:rPr>
              <a:t>    loosen </a:t>
            </a:r>
            <a:r>
              <a:rPr lang="en-US" sz="2600" dirty="0">
                <a:latin typeface="Courier"/>
                <a:cs typeface="Courier"/>
              </a:rPr>
              <a:t>(</a:t>
            </a:r>
            <a:r>
              <a:rPr lang="en-US" sz="2600" b="1" dirty="0">
                <a:solidFill>
                  <a:srgbClr val="0070C0"/>
                </a:solidFill>
                <a:latin typeface="Courier"/>
                <a:cs typeface="Courier"/>
              </a:rPr>
              <a:t>r</a:t>
            </a:r>
            <a:r>
              <a:rPr lang="en-US" sz="2600" dirty="0">
                <a:latin typeface="Courier"/>
                <a:cs typeface="Courier"/>
              </a:rPr>
              <a:t>);</a:t>
            </a:r>
          </a:p>
          <a:p>
            <a:r>
              <a:rPr lang="en-US" sz="2600" dirty="0">
                <a:latin typeface="Courier"/>
                <a:cs typeface="Courier"/>
              </a:rPr>
              <a:t>     </a:t>
            </a:r>
            <a:r>
              <a:rPr lang="en-US" sz="2600" dirty="0">
                <a:solidFill>
                  <a:srgbClr val="800000"/>
                </a:solidFill>
                <a:latin typeface="Courier"/>
                <a:cs typeface="Courier"/>
              </a:rPr>
              <a:t>return</a:t>
            </a:r>
            <a:r>
              <a:rPr lang="en-US" sz="2600" dirty="0">
                <a:latin typeface="Courier"/>
                <a:cs typeface="Courier"/>
              </a:rPr>
              <a:t> r;</a:t>
            </a:r>
          </a:p>
          <a:p>
            <a:r>
              <a:rPr lang="en-US" sz="2600" dirty="0">
                <a:latin typeface="Courier"/>
                <a:cs typeface="Courier"/>
              </a:rPr>
              <a:t> }</a:t>
            </a:r>
          </a:p>
        </p:txBody>
      </p:sp>
      <p:sp>
        <p:nvSpPr>
          <p:cNvPr id="3" name="Title 2"/>
          <p:cNvSpPr>
            <a:spLocks noGrp="1"/>
          </p:cNvSpPr>
          <p:nvPr>
            <p:ph type="title"/>
          </p:nvPr>
        </p:nvSpPr>
        <p:spPr/>
        <p:txBody>
          <a:bodyPr/>
          <a:lstStyle/>
          <a:p>
            <a:r>
              <a:rPr kumimoji="1" lang="en-US" altLang="ja-JP" dirty="0"/>
              <a:t>Safe and scalable </a:t>
            </a:r>
            <a:r>
              <a:rPr kumimoji="1" lang="en-US" altLang="ja-JP" dirty="0" smtClean="0"/>
              <a:t>approximation</a:t>
            </a:r>
            <a:endParaRPr kumimoji="1" lang="ja-JP" altLang="en-US" sz="1875" i="1" dirty="0"/>
          </a:p>
        </p:txBody>
      </p:sp>
      <p:pic>
        <p:nvPicPr>
          <p:cNvPr id="7" name="Picture 6"/>
          <p:cNvPicPr>
            <a:picLocks noChangeAspect="1"/>
          </p:cNvPicPr>
          <p:nvPr/>
        </p:nvPicPr>
        <p:blipFill>
          <a:blip r:embed="rId3"/>
          <a:stretch>
            <a:fillRect/>
          </a:stretch>
        </p:blipFill>
        <p:spPr>
          <a:xfrm>
            <a:off x="436539" y="2429452"/>
            <a:ext cx="2921000" cy="2870200"/>
          </a:xfrm>
          <a:prstGeom prst="rect">
            <a:avLst/>
          </a:prstGeom>
        </p:spPr>
      </p:pic>
      <p:sp>
        <p:nvSpPr>
          <p:cNvPr id="9" name="Rectangle 8"/>
          <p:cNvSpPr/>
          <p:nvPr/>
        </p:nvSpPr>
        <p:spPr>
          <a:xfrm>
            <a:off x="3234302" y="2357258"/>
            <a:ext cx="246474" cy="399682"/>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234302" y="3150205"/>
            <a:ext cx="246474" cy="399682"/>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34302" y="3944143"/>
            <a:ext cx="246474" cy="399682"/>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90212" y="3944143"/>
            <a:ext cx="246474" cy="399682"/>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34302" y="2804036"/>
            <a:ext cx="246474" cy="292608"/>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26253" y="3188305"/>
            <a:ext cx="246474" cy="292608"/>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p:cNvSpPr>
            <a:spLocks noGrp="1"/>
          </p:cNvSpPr>
          <p:nvPr>
            <p:ph type="sldNum" sz="quarter" idx="12"/>
          </p:nvPr>
        </p:nvSpPr>
        <p:spPr>
          <a:xfrm>
            <a:off x="6457950" y="6356351"/>
            <a:ext cx="2057400" cy="365125"/>
          </a:xfrm>
        </p:spPr>
        <p:txBody>
          <a:bodyPr/>
          <a:lstStyle/>
          <a:p>
            <a:r>
              <a:rPr lang="en-US" smtClean="0"/>
              <a:t>20</a:t>
            </a:r>
            <a:endParaRPr lang="en-US" dirty="0"/>
          </a:p>
        </p:txBody>
      </p:sp>
      <p:sp>
        <p:nvSpPr>
          <p:cNvPr id="17" name="Rectangle 16"/>
          <p:cNvSpPr/>
          <p:nvPr/>
        </p:nvSpPr>
        <p:spPr>
          <a:xfrm>
            <a:off x="3623251" y="3944143"/>
            <a:ext cx="246474" cy="399682"/>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Modularity</a:t>
            </a:r>
            <a:endParaRPr kumimoji="1" lang="ja-JP" altLang="en-US" sz="1875" dirty="0"/>
          </a:p>
        </p:txBody>
      </p:sp>
      <p:sp>
        <p:nvSpPr>
          <p:cNvPr id="4" name="Rectangle 3"/>
          <p:cNvSpPr/>
          <p:nvPr/>
        </p:nvSpPr>
        <p:spPr>
          <a:xfrm>
            <a:off x="811678" y="1881758"/>
            <a:ext cx="7703672" cy="3293209"/>
          </a:xfrm>
          <a:prstGeom prst="rect">
            <a:avLst/>
          </a:prstGeom>
          <a:ln w="19050" cmpd="sng">
            <a:noFill/>
          </a:ln>
        </p:spPr>
        <p:txBody>
          <a:bodyPr wrap="square">
            <a:spAutoFit/>
          </a:bodyPr>
          <a:lstStyle/>
          <a:p>
            <a:r>
              <a:rPr lang="en-US" sz="2600" dirty="0" smtClean="0">
                <a:latin typeface="Courier"/>
                <a:cs typeface="Courier"/>
              </a:rPr>
              <a:t> </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dirty="0" smtClean="0">
                <a:latin typeface="Courier"/>
                <a:cs typeface="Courier"/>
              </a:rPr>
              <a:t>p = 1;</a:t>
            </a:r>
          </a:p>
          <a:p>
            <a:r>
              <a:rPr lang="en-US" sz="2600" dirty="0" smtClean="0">
                <a:latin typeface="Courier"/>
                <a:cs typeface="Courier"/>
              </a:rPr>
              <a:t> </a:t>
            </a:r>
            <a:r>
              <a:rPr lang="en-US" sz="2600" dirty="0" smtClean="0">
                <a:solidFill>
                  <a:srgbClr val="800000"/>
                </a:solidFill>
                <a:latin typeface="Courier"/>
                <a:cs typeface="Courier"/>
              </a:rPr>
              <a:t>for </a:t>
            </a:r>
            <a:r>
              <a:rPr lang="en-US" sz="2600" dirty="0" smtClean="0">
                <a:latin typeface="Courier"/>
                <a:cs typeface="Courier"/>
              </a:rPr>
              <a:t>(</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dirty="0" err="1" smtClean="0">
                <a:latin typeface="Courier"/>
                <a:cs typeface="Courier"/>
              </a:rPr>
              <a:t>i</a:t>
            </a:r>
            <a:r>
              <a:rPr lang="en-US" sz="2600" dirty="0" smtClean="0">
                <a:latin typeface="Courier"/>
                <a:cs typeface="Courier"/>
              </a:rPr>
              <a:t> = 0; </a:t>
            </a:r>
            <a:r>
              <a:rPr lang="en-US" sz="2600" dirty="0" err="1" smtClean="0">
                <a:latin typeface="Courier"/>
                <a:cs typeface="Courier"/>
              </a:rPr>
              <a:t>i</a:t>
            </a:r>
            <a:r>
              <a:rPr lang="en-US" sz="2600" dirty="0" smtClean="0">
                <a:latin typeface="Courier"/>
                <a:cs typeface="Courier"/>
              </a:rPr>
              <a:t> &lt; </a:t>
            </a:r>
            <a:r>
              <a:rPr lang="en-US" sz="2600" dirty="0" err="1" smtClean="0">
                <a:latin typeface="Courier"/>
                <a:cs typeface="Courier"/>
              </a:rPr>
              <a:t>a.length</a:t>
            </a:r>
            <a:r>
              <a:rPr lang="en-US" sz="2600" dirty="0" smtClean="0">
                <a:latin typeface="Courier"/>
                <a:cs typeface="Courier"/>
              </a:rPr>
              <a:t>; </a:t>
            </a:r>
            <a:r>
              <a:rPr lang="en-US" sz="2600" dirty="0" err="1" smtClean="0">
                <a:latin typeface="Courier"/>
                <a:cs typeface="Courier"/>
              </a:rPr>
              <a:t>i</a:t>
            </a:r>
            <a:r>
              <a:rPr lang="en-US" sz="2600" dirty="0" smtClean="0">
                <a:latin typeface="Courier"/>
                <a:cs typeface="Courier"/>
              </a:rPr>
              <a:t>++)</a:t>
            </a:r>
            <a:r>
              <a:rPr lang="ko-KR" altLang="en-US" sz="2600" dirty="0" smtClean="0">
                <a:latin typeface="Courier"/>
                <a:cs typeface="Courier"/>
              </a:rPr>
              <a:t> </a:t>
            </a:r>
            <a:r>
              <a:rPr lang="en-US" sz="2600" dirty="0" smtClean="0">
                <a:latin typeface="Courier"/>
                <a:cs typeface="Courier"/>
              </a:rPr>
              <a:t>{</a:t>
            </a:r>
          </a:p>
          <a:p>
            <a:r>
              <a:rPr lang="en-US" sz="2600" dirty="0" smtClean="0">
                <a:latin typeface="Courier"/>
                <a:cs typeface="Courier"/>
              </a:rPr>
              <a:t>     p *= a[</a:t>
            </a:r>
            <a:r>
              <a:rPr lang="en-US" sz="2600" dirty="0" err="1" smtClean="0">
                <a:latin typeface="Courier"/>
                <a:cs typeface="Courier"/>
              </a:rPr>
              <a:t>i</a:t>
            </a:r>
            <a:r>
              <a:rPr lang="en-US" sz="2600" dirty="0" smtClean="0">
                <a:latin typeface="Courier"/>
                <a:cs typeface="Courier"/>
              </a:rPr>
              <a:t>];</a:t>
            </a:r>
          </a:p>
          <a:p>
            <a:r>
              <a:rPr lang="en-US" sz="2600" dirty="0" smtClean="0">
                <a:latin typeface="Courier"/>
                <a:cs typeface="Courier"/>
              </a:rPr>
              <a:t> }</a:t>
            </a:r>
          </a:p>
          <a:p>
            <a:r>
              <a:rPr lang="en-US" sz="2600" dirty="0" smtClean="0">
                <a:latin typeface="Courier"/>
                <a:cs typeface="Courier"/>
              </a:rPr>
              <a:t> </a:t>
            </a:r>
            <a:r>
              <a:rPr lang="en-US" sz="2600" dirty="0" smtClean="0">
                <a:solidFill>
                  <a:srgbClr val="800000"/>
                </a:solidFill>
                <a:latin typeface="Courier"/>
                <a:cs typeface="Courier"/>
              </a:rPr>
              <a:t>for </a:t>
            </a:r>
            <a:r>
              <a:rPr lang="en-US" sz="2600" dirty="0" smtClean="0">
                <a:latin typeface="Courier"/>
                <a:cs typeface="Courier"/>
              </a:rPr>
              <a:t>(</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dirty="0" err="1" smtClean="0">
                <a:latin typeface="Courier"/>
                <a:cs typeface="Courier"/>
              </a:rPr>
              <a:t>i</a:t>
            </a:r>
            <a:r>
              <a:rPr lang="en-US" sz="2600" dirty="0" smtClean="0">
                <a:latin typeface="Courier"/>
                <a:cs typeface="Courier"/>
              </a:rPr>
              <a:t> = 0; </a:t>
            </a:r>
            <a:r>
              <a:rPr lang="en-US" sz="2600" dirty="0" err="1" smtClean="0">
                <a:latin typeface="Courier"/>
                <a:cs typeface="Courier"/>
              </a:rPr>
              <a:t>i</a:t>
            </a:r>
            <a:r>
              <a:rPr lang="en-US" sz="2600" dirty="0" smtClean="0">
                <a:latin typeface="Courier"/>
                <a:cs typeface="Courier"/>
              </a:rPr>
              <a:t> &lt; </a:t>
            </a:r>
            <a:r>
              <a:rPr lang="en-US" sz="2600" dirty="0" err="1" smtClean="0">
                <a:latin typeface="Courier"/>
                <a:cs typeface="Courier"/>
              </a:rPr>
              <a:t>b.length</a:t>
            </a:r>
            <a:r>
              <a:rPr lang="en-US" sz="2600" dirty="0" smtClean="0">
                <a:latin typeface="Courier"/>
                <a:cs typeface="Courier"/>
              </a:rPr>
              <a:t>; </a:t>
            </a:r>
            <a:r>
              <a:rPr lang="en-US" sz="2600" dirty="0" err="1" smtClean="0">
                <a:latin typeface="Courier"/>
                <a:cs typeface="Courier"/>
              </a:rPr>
              <a:t>i</a:t>
            </a:r>
            <a:r>
              <a:rPr lang="en-US" sz="2600" dirty="0" smtClean="0">
                <a:latin typeface="Courier"/>
                <a:cs typeface="Courier"/>
              </a:rPr>
              <a:t>++)</a:t>
            </a:r>
            <a:r>
              <a:rPr lang="ko-KR" altLang="en-US" sz="2600" dirty="0" smtClean="0">
                <a:latin typeface="Courier"/>
                <a:cs typeface="Courier"/>
              </a:rPr>
              <a:t> </a:t>
            </a:r>
            <a:r>
              <a:rPr lang="en-US" sz="2600" dirty="0" smtClean="0">
                <a:latin typeface="Courier"/>
                <a:cs typeface="Courier"/>
              </a:rPr>
              <a:t>{</a:t>
            </a:r>
          </a:p>
          <a:p>
            <a:r>
              <a:rPr lang="en-US" sz="2600" dirty="0" smtClean="0">
                <a:latin typeface="Courier"/>
                <a:cs typeface="Courier"/>
              </a:rPr>
              <a:t>     </a:t>
            </a:r>
            <a:r>
              <a:rPr lang="en-US" sz="2600" b="1" dirty="0" smtClean="0">
                <a:solidFill>
                  <a:srgbClr val="0070C0"/>
                </a:solidFill>
                <a:latin typeface="Courier"/>
                <a:cs typeface="Courier"/>
              </a:rPr>
              <a:t>p += b[</a:t>
            </a:r>
            <a:r>
              <a:rPr lang="en-US" sz="2600" b="1" dirty="0" err="1" smtClean="0">
                <a:solidFill>
                  <a:srgbClr val="0070C0"/>
                </a:solidFill>
                <a:latin typeface="Courier"/>
                <a:cs typeface="Courier"/>
              </a:rPr>
              <a:t>i</a:t>
            </a:r>
            <a:r>
              <a:rPr lang="en-US" sz="2600" b="1" dirty="0" smtClean="0">
                <a:solidFill>
                  <a:srgbClr val="0070C0"/>
                </a:solidFill>
                <a:latin typeface="Courier"/>
                <a:cs typeface="Courier"/>
              </a:rPr>
              <a:t>]</a:t>
            </a:r>
            <a:r>
              <a:rPr lang="en-US" sz="2600" dirty="0" smtClean="0">
                <a:latin typeface="Courier"/>
                <a:cs typeface="Courier"/>
              </a:rPr>
              <a:t>;</a:t>
            </a:r>
          </a:p>
          <a:p>
            <a:r>
              <a:rPr lang="en-US" sz="2600" dirty="0" smtClean="0">
                <a:latin typeface="Courier"/>
                <a:cs typeface="Courier"/>
              </a:rPr>
              <a:t>     </a:t>
            </a:r>
            <a:r>
              <a:rPr lang="en-US" sz="2600" i="1" dirty="0" smtClean="0">
                <a:solidFill>
                  <a:srgbClr val="008000"/>
                </a:solidFill>
                <a:latin typeface="Courier"/>
                <a:cs typeface="Courier"/>
              </a:rPr>
              <a:t>loosen</a:t>
            </a:r>
            <a:r>
              <a:rPr lang="en-US" sz="2600" dirty="0" smtClean="0">
                <a:latin typeface="Courier"/>
                <a:cs typeface="Courier"/>
              </a:rPr>
              <a:t>(</a:t>
            </a:r>
            <a:r>
              <a:rPr lang="en-US" sz="2600" b="1" dirty="0" smtClean="0">
                <a:solidFill>
                  <a:srgbClr val="0070C0"/>
                </a:solidFill>
                <a:latin typeface="Courier"/>
                <a:cs typeface="Courier"/>
              </a:rPr>
              <a:t>p</a:t>
            </a:r>
            <a:r>
              <a:rPr lang="en-US" sz="2600" dirty="0" smtClean="0">
                <a:latin typeface="Courier"/>
                <a:cs typeface="Courier"/>
              </a:rPr>
              <a:t>);</a:t>
            </a:r>
          </a:p>
          <a:p>
            <a:r>
              <a:rPr lang="en-US" sz="2600" dirty="0" smtClean="0">
                <a:latin typeface="Courier"/>
                <a:cs typeface="Courier"/>
              </a:rPr>
              <a:t> }</a:t>
            </a:r>
            <a:endParaRPr lang="en-US" sz="2600" dirty="0">
              <a:latin typeface="Courier"/>
              <a:cs typeface="Courier"/>
            </a:endParaRPr>
          </a:p>
        </p:txBody>
      </p:sp>
      <p:sp>
        <p:nvSpPr>
          <p:cNvPr id="5" name="Slide Number Placeholder 2"/>
          <p:cNvSpPr>
            <a:spLocks noGrp="1"/>
          </p:cNvSpPr>
          <p:nvPr>
            <p:ph type="sldNum" sz="quarter" idx="12"/>
          </p:nvPr>
        </p:nvSpPr>
        <p:spPr>
          <a:xfrm>
            <a:off x="6457950" y="6356351"/>
            <a:ext cx="2057400" cy="365125"/>
          </a:xfrm>
        </p:spPr>
        <p:txBody>
          <a:bodyPr/>
          <a:lstStyle/>
          <a:p>
            <a:r>
              <a:rPr lang="en-US" dirty="0" smtClean="0"/>
              <a:t>21</a:t>
            </a:r>
            <a:endParaRPr lang="en-US" dirty="0"/>
          </a:p>
        </p:txBody>
      </p:sp>
    </p:spTree>
    <p:extLst>
      <p:ext uri="{BB962C8B-B14F-4D97-AF65-F5344CB8AC3E}">
        <p14:creationId xmlns:p14="http://schemas.microsoft.com/office/powerpoint/2010/main" val="1826128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Reuse and library support</a:t>
            </a:r>
            <a:endParaRPr kumimoji="1" lang="ja-JP" altLang="en-US" sz="1875" dirty="0"/>
          </a:p>
        </p:txBody>
      </p:sp>
      <p:sp>
        <p:nvSpPr>
          <p:cNvPr id="5" name="Rectangle 4"/>
          <p:cNvSpPr/>
          <p:nvPr/>
        </p:nvSpPr>
        <p:spPr>
          <a:xfrm>
            <a:off x="1478090" y="1690689"/>
            <a:ext cx="6187819" cy="4893647"/>
          </a:xfrm>
          <a:prstGeom prst="rect">
            <a:avLst/>
          </a:prstGeom>
          <a:ln w="19050" cmpd="sng">
            <a:noFill/>
          </a:ln>
        </p:spPr>
        <p:txBody>
          <a:bodyPr wrap="square">
            <a:spAutoFit/>
          </a:bodyPr>
          <a:lstStyle/>
          <a:p>
            <a:r>
              <a:rPr lang="en-US" sz="2600" dirty="0">
                <a:solidFill>
                  <a:srgbClr val="800000"/>
                </a:solidFill>
                <a:latin typeface="Courier"/>
                <a:cs typeface="Courier"/>
              </a:rPr>
              <a:t>static </a:t>
            </a:r>
            <a:r>
              <a:rPr lang="en-US" sz="2600" dirty="0" err="1">
                <a:solidFill>
                  <a:srgbClr val="800000"/>
                </a:solidFill>
                <a:latin typeface="Courier"/>
                <a:cs typeface="Courier"/>
              </a:rPr>
              <a:t>int</a:t>
            </a:r>
            <a:r>
              <a:rPr lang="en-US" sz="2600" dirty="0">
                <a:latin typeface="Courier"/>
                <a:cs typeface="Courier"/>
              </a:rPr>
              <a:t> square(</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solidFill>
                  <a:srgbClr val="000000"/>
                </a:solidFill>
                <a:latin typeface="Courier"/>
                <a:cs typeface="Courier"/>
              </a:rPr>
              <a:t>a</a:t>
            </a:r>
            <a:r>
              <a:rPr lang="en-US" sz="2600" dirty="0">
                <a:latin typeface="Courier"/>
                <a:cs typeface="Courier"/>
              </a:rPr>
              <a:t>) </a:t>
            </a:r>
            <a:r>
              <a:rPr lang="en-US" sz="2600" dirty="0" smtClean="0">
                <a:latin typeface="Courier"/>
                <a:cs typeface="Courier"/>
              </a:rPr>
              <a:t>{</a:t>
            </a:r>
            <a:endParaRPr lang="en-US" sz="2600" dirty="0">
              <a:latin typeface="Courier"/>
              <a:cs typeface="Courier"/>
            </a:endParaRP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a:t>
            </a:r>
            <a:r>
              <a:rPr lang="en-US" sz="2600" b="1" dirty="0">
                <a:latin typeface="Courier"/>
                <a:cs typeface="Courier"/>
              </a:rPr>
              <a:t> </a:t>
            </a:r>
            <a:r>
              <a:rPr lang="en-US" sz="2600" dirty="0">
                <a:latin typeface="Courier"/>
                <a:cs typeface="Courier"/>
              </a:rPr>
              <a:t>= a * a;</a:t>
            </a:r>
          </a:p>
          <a:p>
            <a:r>
              <a:rPr lang="en-US" sz="2600" dirty="0">
                <a:latin typeface="Courier"/>
                <a:cs typeface="Courier"/>
              </a:rPr>
              <a:t>    </a:t>
            </a:r>
            <a:r>
              <a:rPr lang="en-US" sz="2600" dirty="0">
                <a:solidFill>
                  <a:srgbClr val="008000"/>
                </a:solidFill>
                <a:latin typeface="Courier"/>
                <a:cs typeface="Courier"/>
              </a:rPr>
              <a:t>loosen</a:t>
            </a:r>
            <a:r>
              <a:rPr lang="en-US" sz="2600" dirty="0">
                <a:latin typeface="Courier"/>
                <a:cs typeface="Courier"/>
              </a:rPr>
              <a:t>(s);</a:t>
            </a:r>
          </a:p>
          <a:p>
            <a:r>
              <a:rPr lang="en-US" sz="2600" dirty="0">
                <a:latin typeface="Courier"/>
                <a:cs typeface="Courier"/>
              </a:rPr>
              <a:t>    </a:t>
            </a:r>
            <a:r>
              <a:rPr lang="en-US" sz="2600" dirty="0">
                <a:solidFill>
                  <a:srgbClr val="800000"/>
                </a:solidFill>
                <a:latin typeface="Courier"/>
                <a:cs typeface="Courier"/>
              </a:rPr>
              <a:t>return</a:t>
            </a:r>
            <a:r>
              <a:rPr lang="en-US" sz="2600" dirty="0">
                <a:latin typeface="Courier"/>
                <a:cs typeface="Courier"/>
              </a:rPr>
              <a:t> s;</a:t>
            </a:r>
          </a:p>
          <a:p>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main () </a:t>
            </a:r>
            <a:r>
              <a:rPr lang="en-US" sz="2600" dirty="0" smtClean="0">
                <a:latin typeface="Courier"/>
                <a:cs typeface="Courier"/>
              </a:rPr>
              <a:t>{</a:t>
            </a:r>
            <a:endParaRPr lang="en-US" sz="2600" dirty="0">
              <a:latin typeface="Courier"/>
              <a:cs typeface="Courier"/>
            </a:endParaRP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solidFill>
                  <a:srgbClr val="000000"/>
                </a:solidFill>
                <a:latin typeface="Courier"/>
                <a:cs typeface="Courier"/>
              </a:rPr>
              <a:t>x = 2 * </a:t>
            </a:r>
            <a:r>
              <a:rPr lang="en-US" sz="2600" dirty="0">
                <a:latin typeface="Courier"/>
                <a:cs typeface="Courier"/>
              </a:rPr>
              <a:t>square(</a:t>
            </a:r>
            <a:r>
              <a:rPr lang="en-US" sz="2600" dirty="0">
                <a:solidFill>
                  <a:srgbClr val="000000"/>
                </a:solidFill>
                <a:latin typeface="Courier"/>
                <a:cs typeface="Courier"/>
              </a:rPr>
              <a:t>3</a:t>
            </a:r>
            <a:r>
              <a:rPr lang="en-US" sz="2600" dirty="0">
                <a:latin typeface="Courier"/>
                <a:cs typeface="Courier"/>
              </a:rPr>
              <a:t>);</a:t>
            </a:r>
          </a:p>
          <a:p>
            <a:r>
              <a:rPr lang="en-US" sz="2600" dirty="0" smtClean="0">
                <a:latin typeface="Courier"/>
                <a:cs typeface="Courier"/>
              </a:rPr>
              <a:t>    </a:t>
            </a:r>
            <a:endParaRPr lang="ko-KR" altLang="en-US" sz="2600" dirty="0" smtClean="0">
              <a:latin typeface="Courier"/>
              <a:cs typeface="Courier"/>
            </a:endParaRPr>
          </a:p>
          <a:p>
            <a:endParaRPr lang="en-US" sz="2600" dirty="0">
              <a:latin typeface="Courier"/>
              <a:cs typeface="Courier"/>
            </a:endParaRPr>
          </a:p>
          <a:p>
            <a:r>
              <a:rPr lang="en-US" sz="2600" dirty="0" smtClean="0">
                <a:latin typeface="Courier"/>
                <a:cs typeface="Courier"/>
              </a:rPr>
              <a:t>    </a:t>
            </a:r>
            <a:r>
              <a:rPr lang="en-US" sz="2600" dirty="0" err="1" smtClean="0">
                <a:latin typeface="Courier"/>
                <a:cs typeface="Courier"/>
              </a:rPr>
              <a:t>System.</a:t>
            </a:r>
            <a:r>
              <a:rPr lang="en-US" sz="2600" i="1" dirty="0" err="1" smtClean="0">
                <a:latin typeface="Courier"/>
                <a:cs typeface="Courier"/>
              </a:rPr>
              <a:t>out</a:t>
            </a:r>
            <a:r>
              <a:rPr lang="en-US" sz="2600" dirty="0" err="1" smtClean="0">
                <a:latin typeface="Courier"/>
                <a:cs typeface="Courier"/>
              </a:rPr>
              <a:t>.println</a:t>
            </a:r>
            <a:r>
              <a:rPr lang="en-US" sz="2600" dirty="0" smtClean="0">
                <a:latin typeface="Courier"/>
                <a:cs typeface="Courier"/>
              </a:rPr>
              <a:t>(x);</a:t>
            </a:r>
          </a:p>
          <a:p>
            <a:r>
              <a:rPr lang="en-US" sz="2600" dirty="0" smtClean="0">
                <a:latin typeface="Courier"/>
                <a:cs typeface="Courier"/>
              </a:rPr>
              <a:t>}</a:t>
            </a:r>
            <a:endParaRPr lang="en-US" sz="2600" dirty="0">
              <a:latin typeface="Courier"/>
              <a:cs typeface="Courier"/>
            </a:endParaRPr>
          </a:p>
        </p:txBody>
      </p:sp>
      <p:sp>
        <p:nvSpPr>
          <p:cNvPr id="4" name="Slide Number Placeholder 2"/>
          <p:cNvSpPr>
            <a:spLocks noGrp="1"/>
          </p:cNvSpPr>
          <p:nvPr>
            <p:ph type="sldNum" sz="quarter" idx="12"/>
          </p:nvPr>
        </p:nvSpPr>
        <p:spPr>
          <a:xfrm>
            <a:off x="6457950" y="6356351"/>
            <a:ext cx="2057400" cy="365125"/>
          </a:xfrm>
        </p:spPr>
        <p:txBody>
          <a:bodyPr/>
          <a:lstStyle/>
          <a:p>
            <a:r>
              <a:rPr lang="en-US" dirty="0" smtClean="0"/>
              <a:t>22</a:t>
            </a:r>
            <a:endParaRPr lang="en-US" dirty="0"/>
          </a:p>
        </p:txBody>
      </p:sp>
    </p:spTree>
    <p:extLst>
      <p:ext uri="{BB962C8B-B14F-4D97-AF65-F5344CB8AC3E}">
        <p14:creationId xmlns:p14="http://schemas.microsoft.com/office/powerpoint/2010/main" val="2054446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Reuse and library support</a:t>
            </a:r>
            <a:endParaRPr kumimoji="1" lang="ja-JP" altLang="en-US" sz="1875" dirty="0"/>
          </a:p>
        </p:txBody>
      </p:sp>
      <p:sp>
        <p:nvSpPr>
          <p:cNvPr id="5" name="Rectangle 4"/>
          <p:cNvSpPr/>
          <p:nvPr/>
        </p:nvSpPr>
        <p:spPr>
          <a:xfrm>
            <a:off x="1478090" y="1690689"/>
            <a:ext cx="6187819" cy="4893647"/>
          </a:xfrm>
          <a:prstGeom prst="rect">
            <a:avLst/>
          </a:prstGeom>
          <a:ln w="19050" cmpd="sng">
            <a:noFill/>
          </a:ln>
        </p:spPr>
        <p:txBody>
          <a:bodyPr wrap="square">
            <a:spAutoFit/>
          </a:bodyPr>
          <a:lstStyle/>
          <a:p>
            <a:r>
              <a:rPr lang="en-US" sz="2600" dirty="0" smtClean="0">
                <a:solidFill>
                  <a:srgbClr val="800000"/>
                </a:solidFill>
                <a:latin typeface="Courier"/>
                <a:cs typeface="Courier"/>
              </a:rPr>
              <a:t>static </a:t>
            </a:r>
            <a:r>
              <a:rPr lang="en-US" sz="2600" dirty="0" err="1" smtClean="0">
                <a:solidFill>
                  <a:srgbClr val="800000"/>
                </a:solidFill>
                <a:latin typeface="Courier"/>
                <a:cs typeface="Courier"/>
              </a:rPr>
              <a:t>int</a:t>
            </a:r>
            <a:r>
              <a:rPr lang="en-US" sz="2600" dirty="0" smtClean="0">
                <a:latin typeface="Courier"/>
                <a:cs typeface="Courier"/>
              </a:rPr>
              <a:t> square(</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dirty="0" smtClean="0">
                <a:solidFill>
                  <a:srgbClr val="000000"/>
                </a:solidFill>
                <a:latin typeface="Courier"/>
                <a:cs typeface="Courier"/>
              </a:rPr>
              <a:t>a</a:t>
            </a:r>
            <a:r>
              <a:rPr lang="en-US" sz="2600" dirty="0" smtClean="0">
                <a:latin typeface="Courier"/>
                <a:cs typeface="Courier"/>
              </a:rPr>
              <a:t>) {</a:t>
            </a:r>
          </a:p>
          <a:p>
            <a:r>
              <a:rPr lang="en-US" sz="2600" dirty="0" smtClean="0">
                <a:latin typeface="Courier"/>
                <a:cs typeface="Courier"/>
              </a:rPr>
              <a:t>    </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dirty="0" smtClean="0">
                <a:latin typeface="Courier"/>
                <a:cs typeface="Courier"/>
              </a:rPr>
              <a:t>s</a:t>
            </a:r>
            <a:r>
              <a:rPr lang="en-US" sz="2600" b="1" dirty="0" smtClean="0">
                <a:latin typeface="Courier"/>
                <a:cs typeface="Courier"/>
              </a:rPr>
              <a:t> </a:t>
            </a:r>
            <a:r>
              <a:rPr lang="en-US" sz="2600" dirty="0" smtClean="0">
                <a:latin typeface="Courier"/>
                <a:cs typeface="Courier"/>
              </a:rPr>
              <a:t>= a * a;</a:t>
            </a:r>
          </a:p>
          <a:p>
            <a:r>
              <a:rPr lang="en-US" sz="2600" dirty="0" smtClean="0">
                <a:latin typeface="Courier"/>
                <a:cs typeface="Courier"/>
              </a:rPr>
              <a:t>    </a:t>
            </a:r>
            <a:r>
              <a:rPr lang="en-US" sz="2600" dirty="0" smtClean="0">
                <a:solidFill>
                  <a:srgbClr val="008000"/>
                </a:solidFill>
                <a:latin typeface="Courier"/>
                <a:cs typeface="Courier"/>
              </a:rPr>
              <a:t>loosen</a:t>
            </a:r>
            <a:r>
              <a:rPr lang="en-US" sz="2600" dirty="0" smtClean="0">
                <a:latin typeface="Courier"/>
                <a:cs typeface="Courier"/>
              </a:rPr>
              <a:t>(s);</a:t>
            </a:r>
          </a:p>
          <a:p>
            <a:r>
              <a:rPr lang="en-US" sz="2600" dirty="0" smtClean="0">
                <a:latin typeface="Courier"/>
                <a:cs typeface="Courier"/>
              </a:rPr>
              <a:t>    </a:t>
            </a:r>
            <a:r>
              <a:rPr lang="en-US" sz="2600" dirty="0" smtClean="0">
                <a:solidFill>
                  <a:srgbClr val="800000"/>
                </a:solidFill>
                <a:latin typeface="Courier"/>
                <a:cs typeface="Courier"/>
              </a:rPr>
              <a:t>return</a:t>
            </a:r>
            <a:r>
              <a:rPr lang="en-US" sz="2600" dirty="0" smtClean="0">
                <a:latin typeface="Courier"/>
                <a:cs typeface="Courier"/>
              </a:rPr>
              <a:t> s;</a:t>
            </a:r>
          </a:p>
          <a:p>
            <a:r>
              <a:rPr lang="en-US" sz="2600" dirty="0" smtClean="0">
                <a:latin typeface="Courier"/>
                <a:cs typeface="Courier"/>
              </a:rPr>
              <a:t>}</a:t>
            </a:r>
            <a:endParaRPr lang="ko-KR" altLang="en-US" sz="2600" dirty="0" smtClean="0">
              <a:latin typeface="Courier"/>
              <a:cs typeface="Courier"/>
            </a:endParaRPr>
          </a:p>
          <a:p>
            <a:endParaRPr lang="en-US" sz="2600" dirty="0" smtClean="0">
              <a:latin typeface="Courier"/>
              <a:cs typeface="Courier"/>
            </a:endParaRPr>
          </a:p>
          <a:p>
            <a:r>
              <a:rPr lang="en-US" sz="2600" dirty="0" smtClean="0">
                <a:latin typeface="Courier"/>
                <a:cs typeface="Courier"/>
              </a:rPr>
              <a:t>main () {</a:t>
            </a:r>
          </a:p>
          <a:p>
            <a:r>
              <a:rPr lang="en-US" sz="2600" dirty="0" smtClean="0">
                <a:latin typeface="Courier"/>
                <a:cs typeface="Courier"/>
              </a:rPr>
              <a:t>    </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b="1" dirty="0" smtClean="0">
                <a:solidFill>
                  <a:srgbClr val="2E75B6"/>
                </a:solidFill>
                <a:latin typeface="Courier"/>
                <a:cs typeface="Courier"/>
              </a:rPr>
              <a:t>x = 2 *</a:t>
            </a:r>
            <a:r>
              <a:rPr lang="en-US" sz="2600" dirty="0" smtClean="0">
                <a:solidFill>
                  <a:srgbClr val="000000"/>
                </a:solidFill>
                <a:latin typeface="Courier"/>
                <a:cs typeface="Courier"/>
              </a:rPr>
              <a:t> </a:t>
            </a:r>
            <a:r>
              <a:rPr lang="en-US" sz="2600" dirty="0" smtClean="0">
                <a:latin typeface="Courier"/>
                <a:cs typeface="Courier"/>
              </a:rPr>
              <a:t>square(</a:t>
            </a:r>
            <a:r>
              <a:rPr lang="en-US" sz="2600" dirty="0" smtClean="0">
                <a:solidFill>
                  <a:srgbClr val="000000"/>
                </a:solidFill>
                <a:latin typeface="Courier"/>
                <a:cs typeface="Courier"/>
              </a:rPr>
              <a:t>3</a:t>
            </a:r>
            <a:r>
              <a:rPr lang="en-US" sz="2600" dirty="0" smtClean="0">
                <a:latin typeface="Courier"/>
                <a:cs typeface="Courier"/>
              </a:rPr>
              <a:t>);</a:t>
            </a:r>
          </a:p>
          <a:p>
            <a:r>
              <a:rPr lang="ko-KR" altLang="en-US" sz="2600" dirty="0" smtClean="0">
                <a:latin typeface="Courier"/>
                <a:cs typeface="Courier"/>
              </a:rPr>
              <a:t>   </a:t>
            </a:r>
          </a:p>
          <a:p>
            <a:r>
              <a:rPr lang="ko-KR" altLang="en-US" sz="2600" dirty="0" smtClean="0">
                <a:latin typeface="Courier"/>
                <a:cs typeface="Courier"/>
              </a:rPr>
              <a:t>    </a:t>
            </a:r>
            <a:r>
              <a:rPr lang="en-US" sz="2600" dirty="0" smtClean="0">
                <a:solidFill>
                  <a:srgbClr val="008000"/>
                </a:solidFill>
                <a:latin typeface="Courier"/>
                <a:cs typeface="Courier"/>
              </a:rPr>
              <a:t>loosen</a:t>
            </a:r>
            <a:r>
              <a:rPr lang="en-US" sz="2600" dirty="0" smtClean="0">
                <a:latin typeface="Courier"/>
                <a:cs typeface="Courier"/>
              </a:rPr>
              <a:t>(</a:t>
            </a:r>
            <a:r>
              <a:rPr lang="en-US" sz="2600" b="1" dirty="0" smtClean="0">
                <a:solidFill>
                  <a:srgbClr val="2E75B6"/>
                </a:solidFill>
                <a:latin typeface="Courier"/>
                <a:cs typeface="Courier"/>
              </a:rPr>
              <a:t>x</a:t>
            </a:r>
            <a:r>
              <a:rPr lang="en-US" sz="2600" dirty="0" smtClean="0">
                <a:latin typeface="Courier"/>
                <a:cs typeface="Courier"/>
              </a:rPr>
              <a:t>);    </a:t>
            </a:r>
          </a:p>
          <a:p>
            <a:r>
              <a:rPr lang="en-US" sz="2600" dirty="0" smtClean="0">
                <a:latin typeface="Courier"/>
                <a:cs typeface="Courier"/>
              </a:rPr>
              <a:t>    </a:t>
            </a:r>
            <a:r>
              <a:rPr lang="en-US" sz="2600" dirty="0" err="1" smtClean="0">
                <a:latin typeface="Courier"/>
                <a:cs typeface="Courier"/>
              </a:rPr>
              <a:t>System.</a:t>
            </a:r>
            <a:r>
              <a:rPr lang="en-US" sz="2600" i="1" dirty="0" err="1" smtClean="0">
                <a:latin typeface="Courier"/>
                <a:cs typeface="Courier"/>
              </a:rPr>
              <a:t>out</a:t>
            </a:r>
            <a:r>
              <a:rPr lang="en-US" sz="2600" dirty="0" err="1" smtClean="0">
                <a:latin typeface="Courier"/>
                <a:cs typeface="Courier"/>
              </a:rPr>
              <a:t>.println</a:t>
            </a:r>
            <a:r>
              <a:rPr lang="en-US" sz="2600" dirty="0" smtClean="0">
                <a:latin typeface="Courier"/>
                <a:cs typeface="Courier"/>
              </a:rPr>
              <a:t>(x);</a:t>
            </a:r>
          </a:p>
          <a:p>
            <a:r>
              <a:rPr lang="en-US" sz="2600" dirty="0" smtClean="0">
                <a:latin typeface="Courier"/>
                <a:cs typeface="Courier"/>
              </a:rPr>
              <a:t>}</a:t>
            </a:r>
            <a:endParaRPr lang="en-US" sz="2600" dirty="0">
              <a:latin typeface="Courier"/>
              <a:cs typeface="Courier"/>
            </a:endParaRPr>
          </a:p>
        </p:txBody>
      </p:sp>
      <p:cxnSp>
        <p:nvCxnSpPr>
          <p:cNvPr id="4" name="Straight Arrow Connector 3"/>
          <p:cNvCxnSpPr>
            <a:endCxn id="6" idx="2"/>
          </p:cNvCxnSpPr>
          <p:nvPr/>
        </p:nvCxnSpPr>
        <p:spPr>
          <a:xfrm flipV="1">
            <a:off x="3534770" y="4868345"/>
            <a:ext cx="289881" cy="467930"/>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28571" y="4575737"/>
            <a:ext cx="159215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p:cNvSpPr>
            <a:spLocks noGrp="1"/>
          </p:cNvSpPr>
          <p:nvPr>
            <p:ph type="sldNum" sz="quarter" idx="12"/>
          </p:nvPr>
        </p:nvSpPr>
        <p:spPr>
          <a:xfrm>
            <a:off x="6457950" y="6356351"/>
            <a:ext cx="2057400" cy="365125"/>
          </a:xfrm>
        </p:spPr>
        <p:txBody>
          <a:bodyPr/>
          <a:lstStyle/>
          <a:p>
            <a:r>
              <a:rPr lang="en-US" dirty="0" smtClean="0"/>
              <a:t>22</a:t>
            </a:r>
            <a:endParaRPr lang="en-US" dirty="0"/>
          </a:p>
        </p:txBody>
      </p:sp>
    </p:spTree>
    <p:extLst>
      <p:ext uri="{BB962C8B-B14F-4D97-AF65-F5344CB8AC3E}">
        <p14:creationId xmlns:p14="http://schemas.microsoft.com/office/powerpoint/2010/main" val="303466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Reuse and library support</a:t>
            </a:r>
            <a:endParaRPr kumimoji="1" lang="ja-JP" altLang="en-US" sz="1875" dirty="0"/>
          </a:p>
        </p:txBody>
      </p:sp>
      <p:sp>
        <p:nvSpPr>
          <p:cNvPr id="5" name="Rectangle 4"/>
          <p:cNvSpPr/>
          <p:nvPr/>
        </p:nvSpPr>
        <p:spPr>
          <a:xfrm>
            <a:off x="1478090" y="1690689"/>
            <a:ext cx="6187819" cy="4893647"/>
          </a:xfrm>
          <a:prstGeom prst="rect">
            <a:avLst/>
          </a:prstGeom>
          <a:ln w="19050" cmpd="sng">
            <a:noFill/>
          </a:ln>
        </p:spPr>
        <p:txBody>
          <a:bodyPr wrap="square">
            <a:spAutoFit/>
          </a:bodyPr>
          <a:lstStyle/>
          <a:p>
            <a:r>
              <a:rPr lang="en-US" sz="2600" dirty="0" smtClean="0">
                <a:solidFill>
                  <a:srgbClr val="800000"/>
                </a:solidFill>
                <a:latin typeface="Courier"/>
                <a:cs typeface="Courier"/>
              </a:rPr>
              <a:t>static </a:t>
            </a:r>
            <a:r>
              <a:rPr lang="en-US" sz="2600" dirty="0" err="1" smtClean="0">
                <a:solidFill>
                  <a:srgbClr val="800000"/>
                </a:solidFill>
                <a:latin typeface="Courier"/>
                <a:cs typeface="Courier"/>
              </a:rPr>
              <a:t>int</a:t>
            </a:r>
            <a:r>
              <a:rPr lang="en-US" sz="2600" dirty="0" smtClean="0">
                <a:latin typeface="Courier"/>
                <a:cs typeface="Courier"/>
              </a:rPr>
              <a:t> square(</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dirty="0" smtClean="0">
                <a:solidFill>
                  <a:srgbClr val="000000"/>
                </a:solidFill>
                <a:latin typeface="Courier"/>
                <a:cs typeface="Courier"/>
              </a:rPr>
              <a:t>a</a:t>
            </a:r>
            <a:r>
              <a:rPr lang="en-US" sz="2600" dirty="0" smtClean="0">
                <a:latin typeface="Courier"/>
                <a:cs typeface="Courier"/>
              </a:rPr>
              <a:t>) {</a:t>
            </a:r>
          </a:p>
          <a:p>
            <a:r>
              <a:rPr lang="en-US" sz="2600" dirty="0" smtClean="0">
                <a:latin typeface="Courier"/>
                <a:cs typeface="Courier"/>
              </a:rPr>
              <a:t>    </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dirty="0" smtClean="0">
                <a:latin typeface="Courier"/>
                <a:cs typeface="Courier"/>
              </a:rPr>
              <a:t>s</a:t>
            </a:r>
            <a:r>
              <a:rPr lang="en-US" sz="2600" b="1" dirty="0" smtClean="0">
                <a:latin typeface="Courier"/>
                <a:cs typeface="Courier"/>
              </a:rPr>
              <a:t> </a:t>
            </a:r>
            <a:r>
              <a:rPr lang="en-US" sz="2600" dirty="0" smtClean="0">
                <a:latin typeface="Courier"/>
                <a:cs typeface="Courier"/>
              </a:rPr>
              <a:t>= a * a;</a:t>
            </a:r>
          </a:p>
          <a:p>
            <a:r>
              <a:rPr lang="en-US" sz="2600" dirty="0" smtClean="0">
                <a:latin typeface="Courier"/>
                <a:cs typeface="Courier"/>
              </a:rPr>
              <a:t>    </a:t>
            </a:r>
            <a:r>
              <a:rPr lang="en-US" sz="2600" dirty="0" smtClean="0">
                <a:solidFill>
                  <a:srgbClr val="008000"/>
                </a:solidFill>
                <a:latin typeface="Courier"/>
                <a:cs typeface="Courier"/>
              </a:rPr>
              <a:t>loosen</a:t>
            </a:r>
            <a:r>
              <a:rPr lang="en-US" sz="2600" dirty="0" smtClean="0">
                <a:latin typeface="Courier"/>
                <a:cs typeface="Courier"/>
              </a:rPr>
              <a:t>(</a:t>
            </a:r>
            <a:r>
              <a:rPr lang="en-US" sz="2600" b="1" dirty="0" smtClean="0">
                <a:solidFill>
                  <a:srgbClr val="2E75B6"/>
                </a:solidFill>
                <a:latin typeface="Courier"/>
                <a:cs typeface="Courier"/>
              </a:rPr>
              <a:t>s</a:t>
            </a:r>
            <a:r>
              <a:rPr lang="en-US" sz="2600" dirty="0" smtClean="0">
                <a:latin typeface="Courier"/>
                <a:cs typeface="Courier"/>
              </a:rPr>
              <a:t>);</a:t>
            </a:r>
          </a:p>
          <a:p>
            <a:r>
              <a:rPr lang="en-US" sz="2600" dirty="0" smtClean="0">
                <a:latin typeface="Courier"/>
                <a:cs typeface="Courier"/>
              </a:rPr>
              <a:t>    </a:t>
            </a:r>
            <a:r>
              <a:rPr lang="en-US" sz="2600" dirty="0" smtClean="0">
                <a:solidFill>
                  <a:srgbClr val="800000"/>
                </a:solidFill>
                <a:latin typeface="Courier"/>
                <a:cs typeface="Courier"/>
              </a:rPr>
              <a:t>return</a:t>
            </a:r>
            <a:r>
              <a:rPr lang="en-US" sz="2600" dirty="0" smtClean="0">
                <a:latin typeface="Courier"/>
                <a:cs typeface="Courier"/>
              </a:rPr>
              <a:t> s;</a:t>
            </a:r>
          </a:p>
          <a:p>
            <a:r>
              <a:rPr lang="en-US" sz="2600" dirty="0" smtClean="0">
                <a:latin typeface="Courier"/>
                <a:cs typeface="Courier"/>
              </a:rPr>
              <a:t>}</a:t>
            </a:r>
            <a:endParaRPr lang="ko-KR" altLang="en-US" sz="2600" dirty="0" smtClean="0">
              <a:latin typeface="Courier"/>
              <a:cs typeface="Courier"/>
            </a:endParaRPr>
          </a:p>
          <a:p>
            <a:endParaRPr lang="en-US" sz="2600" dirty="0" smtClean="0">
              <a:latin typeface="Courier"/>
              <a:cs typeface="Courier"/>
            </a:endParaRPr>
          </a:p>
          <a:p>
            <a:r>
              <a:rPr lang="en-US" sz="2600" dirty="0" smtClean="0">
                <a:latin typeface="Courier"/>
                <a:cs typeface="Courier"/>
              </a:rPr>
              <a:t>main () {</a:t>
            </a:r>
          </a:p>
          <a:p>
            <a:r>
              <a:rPr lang="en-US" sz="2600" dirty="0" smtClean="0">
                <a:latin typeface="Courier"/>
                <a:cs typeface="Courier"/>
              </a:rPr>
              <a:t>    </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b="1" dirty="0" smtClean="0">
                <a:solidFill>
                  <a:srgbClr val="2E75B6"/>
                </a:solidFill>
                <a:latin typeface="Courier"/>
                <a:cs typeface="Courier"/>
              </a:rPr>
              <a:t>x = 2 *</a:t>
            </a:r>
            <a:r>
              <a:rPr lang="en-US" sz="2600" dirty="0" smtClean="0">
                <a:solidFill>
                  <a:srgbClr val="000000"/>
                </a:solidFill>
                <a:latin typeface="Courier"/>
                <a:cs typeface="Courier"/>
              </a:rPr>
              <a:t> </a:t>
            </a:r>
            <a:r>
              <a:rPr lang="en-US" sz="2600" b="1" dirty="0" smtClean="0">
                <a:solidFill>
                  <a:srgbClr val="2E75B6"/>
                </a:solidFill>
                <a:latin typeface="Courier"/>
                <a:cs typeface="Courier"/>
              </a:rPr>
              <a:t>square(</a:t>
            </a:r>
            <a:r>
              <a:rPr lang="en-US" sz="2600" dirty="0" smtClean="0">
                <a:latin typeface="Courier"/>
                <a:cs typeface="Courier"/>
              </a:rPr>
              <a:t>3</a:t>
            </a:r>
            <a:r>
              <a:rPr lang="en-US" sz="2600" b="1" dirty="0" smtClean="0">
                <a:solidFill>
                  <a:srgbClr val="2E75B6"/>
                </a:solidFill>
                <a:latin typeface="Courier"/>
                <a:cs typeface="Courier"/>
              </a:rPr>
              <a:t>)</a:t>
            </a:r>
            <a:r>
              <a:rPr lang="en-US" sz="2600" dirty="0" smtClean="0">
                <a:latin typeface="Courier"/>
                <a:cs typeface="Courier"/>
              </a:rPr>
              <a:t>;</a:t>
            </a:r>
          </a:p>
          <a:p>
            <a:r>
              <a:rPr lang="ko-KR" altLang="en-US" sz="2600" dirty="0" smtClean="0">
                <a:latin typeface="Courier"/>
                <a:cs typeface="Courier"/>
              </a:rPr>
              <a:t>   </a:t>
            </a:r>
          </a:p>
          <a:p>
            <a:r>
              <a:rPr lang="ko-KR" altLang="en-US" sz="2600" dirty="0" smtClean="0">
                <a:latin typeface="Courier"/>
                <a:cs typeface="Courier"/>
              </a:rPr>
              <a:t>    </a:t>
            </a:r>
            <a:r>
              <a:rPr lang="en-US" sz="2600" dirty="0" smtClean="0">
                <a:solidFill>
                  <a:srgbClr val="008000"/>
                </a:solidFill>
                <a:latin typeface="Courier"/>
                <a:cs typeface="Courier"/>
              </a:rPr>
              <a:t>loosen</a:t>
            </a:r>
            <a:r>
              <a:rPr lang="en-US" sz="2600" dirty="0" smtClean="0">
                <a:latin typeface="Courier"/>
                <a:cs typeface="Courier"/>
              </a:rPr>
              <a:t>(</a:t>
            </a:r>
            <a:r>
              <a:rPr lang="en-US" sz="2600" b="1" dirty="0" smtClean="0">
                <a:solidFill>
                  <a:srgbClr val="2E75B6"/>
                </a:solidFill>
                <a:latin typeface="Courier"/>
                <a:cs typeface="Courier"/>
              </a:rPr>
              <a:t>x</a:t>
            </a:r>
            <a:r>
              <a:rPr lang="en-US" sz="2600" dirty="0" smtClean="0">
                <a:latin typeface="Courier"/>
                <a:cs typeface="Courier"/>
              </a:rPr>
              <a:t>);    </a:t>
            </a:r>
          </a:p>
          <a:p>
            <a:r>
              <a:rPr lang="en-US" sz="2600" dirty="0" smtClean="0">
                <a:latin typeface="Courier"/>
                <a:cs typeface="Courier"/>
              </a:rPr>
              <a:t>    </a:t>
            </a:r>
            <a:r>
              <a:rPr lang="en-US" sz="2600" dirty="0" err="1" smtClean="0">
                <a:latin typeface="Courier"/>
                <a:cs typeface="Courier"/>
              </a:rPr>
              <a:t>System.</a:t>
            </a:r>
            <a:r>
              <a:rPr lang="en-US" sz="2600" i="1" dirty="0" err="1" smtClean="0">
                <a:latin typeface="Courier"/>
                <a:cs typeface="Courier"/>
              </a:rPr>
              <a:t>out</a:t>
            </a:r>
            <a:r>
              <a:rPr lang="en-US" sz="2600" dirty="0" err="1" smtClean="0">
                <a:latin typeface="Courier"/>
                <a:cs typeface="Courier"/>
              </a:rPr>
              <a:t>.println</a:t>
            </a:r>
            <a:r>
              <a:rPr lang="en-US" sz="2600" dirty="0" smtClean="0">
                <a:latin typeface="Courier"/>
                <a:cs typeface="Courier"/>
              </a:rPr>
              <a:t>(x);</a:t>
            </a:r>
          </a:p>
          <a:p>
            <a:r>
              <a:rPr lang="en-US" sz="2600" dirty="0" smtClean="0">
                <a:latin typeface="Courier"/>
                <a:cs typeface="Courier"/>
              </a:rPr>
              <a:t>}</a:t>
            </a:r>
            <a:endParaRPr lang="en-US" sz="2600" dirty="0">
              <a:latin typeface="Courier"/>
              <a:cs typeface="Courier"/>
            </a:endParaRPr>
          </a:p>
        </p:txBody>
      </p:sp>
      <p:cxnSp>
        <p:nvCxnSpPr>
          <p:cNvPr id="4" name="Straight Arrow Connector 3"/>
          <p:cNvCxnSpPr>
            <a:endCxn id="6" idx="2"/>
          </p:cNvCxnSpPr>
          <p:nvPr/>
        </p:nvCxnSpPr>
        <p:spPr>
          <a:xfrm flipV="1">
            <a:off x="3534770" y="4868345"/>
            <a:ext cx="289881" cy="467930"/>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28571" y="4575737"/>
            <a:ext cx="159215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1266" y="2594434"/>
            <a:ext cx="1773936"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2"/>
          <p:cNvSpPr>
            <a:spLocks noGrp="1"/>
          </p:cNvSpPr>
          <p:nvPr>
            <p:ph type="sldNum" sz="quarter" idx="12"/>
          </p:nvPr>
        </p:nvSpPr>
        <p:spPr>
          <a:xfrm>
            <a:off x="6457950" y="6356351"/>
            <a:ext cx="2057400" cy="365125"/>
          </a:xfrm>
        </p:spPr>
        <p:txBody>
          <a:bodyPr/>
          <a:lstStyle/>
          <a:p>
            <a:r>
              <a:rPr lang="en-US" dirty="0" smtClean="0"/>
              <a:t>22</a:t>
            </a:r>
            <a:endParaRPr lang="en-US" dirty="0"/>
          </a:p>
        </p:txBody>
      </p:sp>
      <p:sp>
        <p:nvSpPr>
          <p:cNvPr id="10" name="Rectangle 9"/>
          <p:cNvSpPr/>
          <p:nvPr/>
        </p:nvSpPr>
        <p:spPr>
          <a:xfrm>
            <a:off x="4742331" y="4575737"/>
            <a:ext cx="171561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3534770" y="4967785"/>
            <a:ext cx="1924334" cy="368490"/>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6200000" flipV="1">
            <a:off x="4115061" y="3143412"/>
            <a:ext cx="1689348" cy="1166864"/>
          </a:xfrm>
          <a:prstGeom prst="curvedConnector3">
            <a:avLst>
              <a:gd name="adj1" fmla="val 66965"/>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865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Reuse and library support</a:t>
            </a:r>
            <a:endParaRPr kumimoji="1" lang="ja-JP" altLang="en-US" sz="1875" dirty="0"/>
          </a:p>
        </p:txBody>
      </p:sp>
      <p:sp>
        <p:nvSpPr>
          <p:cNvPr id="5" name="Rectangle 4"/>
          <p:cNvSpPr/>
          <p:nvPr/>
        </p:nvSpPr>
        <p:spPr>
          <a:xfrm>
            <a:off x="1478090" y="1690689"/>
            <a:ext cx="6187819" cy="4893647"/>
          </a:xfrm>
          <a:prstGeom prst="rect">
            <a:avLst/>
          </a:prstGeom>
          <a:ln w="19050" cmpd="sng">
            <a:noFill/>
          </a:ln>
        </p:spPr>
        <p:txBody>
          <a:bodyPr wrap="square">
            <a:spAutoFit/>
          </a:bodyPr>
          <a:lstStyle/>
          <a:p>
            <a:r>
              <a:rPr lang="en-US" sz="2600" dirty="0" smtClean="0">
                <a:solidFill>
                  <a:srgbClr val="800000"/>
                </a:solidFill>
                <a:latin typeface="Courier"/>
                <a:cs typeface="Courier"/>
              </a:rPr>
              <a:t>static </a:t>
            </a:r>
            <a:r>
              <a:rPr lang="en-US" sz="2600" dirty="0" err="1" smtClean="0">
                <a:solidFill>
                  <a:srgbClr val="800000"/>
                </a:solidFill>
                <a:latin typeface="Courier"/>
                <a:cs typeface="Courier"/>
              </a:rPr>
              <a:t>int</a:t>
            </a:r>
            <a:r>
              <a:rPr lang="en-US" sz="2600" dirty="0" smtClean="0">
                <a:latin typeface="Courier"/>
                <a:cs typeface="Courier"/>
              </a:rPr>
              <a:t> square(</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b="1" dirty="0" smtClean="0">
                <a:solidFill>
                  <a:srgbClr val="2E75B6"/>
                </a:solidFill>
                <a:latin typeface="Courier"/>
                <a:cs typeface="Courier"/>
              </a:rPr>
              <a:t>a</a:t>
            </a:r>
            <a:r>
              <a:rPr lang="en-US" sz="2600" dirty="0" smtClean="0">
                <a:latin typeface="Courier"/>
                <a:cs typeface="Courier"/>
              </a:rPr>
              <a:t>) {</a:t>
            </a:r>
          </a:p>
          <a:p>
            <a:r>
              <a:rPr lang="en-US" sz="2600" dirty="0" smtClean="0">
                <a:latin typeface="Courier"/>
                <a:cs typeface="Courier"/>
              </a:rPr>
              <a:t>    </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b="1" dirty="0" smtClean="0">
                <a:solidFill>
                  <a:srgbClr val="2E75B6"/>
                </a:solidFill>
                <a:latin typeface="Courier"/>
                <a:cs typeface="Courier"/>
              </a:rPr>
              <a:t>s = a * a</a:t>
            </a:r>
            <a:r>
              <a:rPr lang="en-US" sz="2600" dirty="0" smtClean="0">
                <a:latin typeface="Courier"/>
                <a:cs typeface="Courier"/>
              </a:rPr>
              <a:t>;</a:t>
            </a:r>
          </a:p>
          <a:p>
            <a:r>
              <a:rPr lang="en-US" sz="2600" dirty="0" smtClean="0">
                <a:latin typeface="Courier"/>
                <a:cs typeface="Courier"/>
              </a:rPr>
              <a:t>    </a:t>
            </a:r>
            <a:r>
              <a:rPr lang="en-US" sz="2600" dirty="0" smtClean="0">
                <a:solidFill>
                  <a:srgbClr val="008000"/>
                </a:solidFill>
                <a:latin typeface="Courier"/>
                <a:cs typeface="Courier"/>
              </a:rPr>
              <a:t>loosen</a:t>
            </a:r>
            <a:r>
              <a:rPr lang="en-US" sz="2600" dirty="0" smtClean="0">
                <a:latin typeface="Courier"/>
                <a:cs typeface="Courier"/>
              </a:rPr>
              <a:t>(</a:t>
            </a:r>
            <a:r>
              <a:rPr lang="en-US" sz="2600" b="1" dirty="0" smtClean="0">
                <a:solidFill>
                  <a:srgbClr val="2E75B6"/>
                </a:solidFill>
                <a:latin typeface="Courier"/>
                <a:cs typeface="Courier"/>
              </a:rPr>
              <a:t>s</a:t>
            </a:r>
            <a:r>
              <a:rPr lang="en-US" sz="2600" dirty="0" smtClean="0">
                <a:latin typeface="Courier"/>
                <a:cs typeface="Courier"/>
              </a:rPr>
              <a:t>);</a:t>
            </a:r>
          </a:p>
          <a:p>
            <a:r>
              <a:rPr lang="en-US" sz="2600" dirty="0" smtClean="0">
                <a:latin typeface="Courier"/>
                <a:cs typeface="Courier"/>
              </a:rPr>
              <a:t>    </a:t>
            </a:r>
            <a:r>
              <a:rPr lang="en-US" sz="2600" dirty="0" smtClean="0">
                <a:solidFill>
                  <a:srgbClr val="800000"/>
                </a:solidFill>
                <a:latin typeface="Courier"/>
                <a:cs typeface="Courier"/>
              </a:rPr>
              <a:t>return</a:t>
            </a:r>
            <a:r>
              <a:rPr lang="en-US" sz="2600" dirty="0" smtClean="0">
                <a:latin typeface="Courier"/>
                <a:cs typeface="Courier"/>
              </a:rPr>
              <a:t> s;</a:t>
            </a:r>
          </a:p>
          <a:p>
            <a:r>
              <a:rPr lang="en-US" sz="2600" dirty="0" smtClean="0">
                <a:latin typeface="Courier"/>
                <a:cs typeface="Courier"/>
              </a:rPr>
              <a:t>}</a:t>
            </a:r>
            <a:endParaRPr lang="ko-KR" altLang="en-US" sz="2600" dirty="0" smtClean="0">
              <a:latin typeface="Courier"/>
              <a:cs typeface="Courier"/>
            </a:endParaRPr>
          </a:p>
          <a:p>
            <a:endParaRPr lang="en-US" sz="2600" dirty="0" smtClean="0">
              <a:latin typeface="Courier"/>
              <a:cs typeface="Courier"/>
            </a:endParaRPr>
          </a:p>
          <a:p>
            <a:r>
              <a:rPr lang="en-US" sz="2600" dirty="0" smtClean="0">
                <a:latin typeface="Courier"/>
                <a:cs typeface="Courier"/>
              </a:rPr>
              <a:t>main () {</a:t>
            </a:r>
          </a:p>
          <a:p>
            <a:r>
              <a:rPr lang="en-US" sz="2600" dirty="0" smtClean="0">
                <a:latin typeface="Courier"/>
                <a:cs typeface="Courier"/>
              </a:rPr>
              <a:t>    </a:t>
            </a:r>
            <a:r>
              <a:rPr lang="en-US" sz="2600" dirty="0" err="1" smtClean="0">
                <a:solidFill>
                  <a:srgbClr val="800000"/>
                </a:solidFill>
                <a:latin typeface="Courier"/>
                <a:cs typeface="Courier"/>
              </a:rPr>
              <a:t>int</a:t>
            </a:r>
            <a:r>
              <a:rPr lang="en-US" sz="2600" dirty="0" smtClean="0">
                <a:solidFill>
                  <a:srgbClr val="800000"/>
                </a:solidFill>
                <a:latin typeface="Courier"/>
                <a:cs typeface="Courier"/>
              </a:rPr>
              <a:t> </a:t>
            </a:r>
            <a:r>
              <a:rPr lang="en-US" sz="2600" b="1" dirty="0" smtClean="0">
                <a:solidFill>
                  <a:srgbClr val="2E75B6"/>
                </a:solidFill>
                <a:latin typeface="Courier"/>
                <a:cs typeface="Courier"/>
              </a:rPr>
              <a:t>x = 2 *</a:t>
            </a:r>
            <a:r>
              <a:rPr lang="en-US" sz="2600" dirty="0" smtClean="0">
                <a:solidFill>
                  <a:srgbClr val="000000"/>
                </a:solidFill>
                <a:latin typeface="Courier"/>
                <a:cs typeface="Courier"/>
              </a:rPr>
              <a:t> </a:t>
            </a:r>
            <a:r>
              <a:rPr lang="en-US" sz="2600" b="1" dirty="0" smtClean="0">
                <a:solidFill>
                  <a:srgbClr val="2E75B6"/>
                </a:solidFill>
                <a:latin typeface="Courier"/>
                <a:cs typeface="Courier"/>
              </a:rPr>
              <a:t>square(</a:t>
            </a:r>
            <a:r>
              <a:rPr lang="en-US" sz="2600" dirty="0" smtClean="0">
                <a:latin typeface="Courier"/>
                <a:cs typeface="Courier"/>
              </a:rPr>
              <a:t>3</a:t>
            </a:r>
            <a:r>
              <a:rPr lang="en-US" sz="2600" b="1" dirty="0" smtClean="0">
                <a:solidFill>
                  <a:srgbClr val="2E75B6"/>
                </a:solidFill>
                <a:latin typeface="Courier"/>
                <a:cs typeface="Courier"/>
              </a:rPr>
              <a:t>)</a:t>
            </a:r>
            <a:r>
              <a:rPr lang="en-US" sz="2600" dirty="0" smtClean="0">
                <a:latin typeface="Courier"/>
                <a:cs typeface="Courier"/>
              </a:rPr>
              <a:t>;</a:t>
            </a:r>
          </a:p>
          <a:p>
            <a:r>
              <a:rPr lang="ko-KR" altLang="en-US" sz="2600" dirty="0" smtClean="0">
                <a:latin typeface="Courier"/>
                <a:cs typeface="Courier"/>
              </a:rPr>
              <a:t>   </a:t>
            </a:r>
          </a:p>
          <a:p>
            <a:r>
              <a:rPr lang="ko-KR" altLang="en-US" sz="2600" dirty="0" smtClean="0">
                <a:latin typeface="Courier"/>
                <a:cs typeface="Courier"/>
              </a:rPr>
              <a:t>    </a:t>
            </a:r>
            <a:r>
              <a:rPr lang="en-US" sz="2600" dirty="0" smtClean="0">
                <a:solidFill>
                  <a:srgbClr val="008000"/>
                </a:solidFill>
                <a:latin typeface="Courier"/>
                <a:cs typeface="Courier"/>
              </a:rPr>
              <a:t>loosen</a:t>
            </a:r>
            <a:r>
              <a:rPr lang="en-US" sz="2600" dirty="0" smtClean="0">
                <a:latin typeface="Courier"/>
                <a:cs typeface="Courier"/>
              </a:rPr>
              <a:t>(</a:t>
            </a:r>
            <a:r>
              <a:rPr lang="en-US" sz="2600" b="1" dirty="0" smtClean="0">
                <a:solidFill>
                  <a:srgbClr val="2E75B6"/>
                </a:solidFill>
                <a:latin typeface="Courier"/>
                <a:cs typeface="Courier"/>
              </a:rPr>
              <a:t>x</a:t>
            </a:r>
            <a:r>
              <a:rPr lang="en-US" sz="2600" dirty="0" smtClean="0">
                <a:latin typeface="Courier"/>
                <a:cs typeface="Courier"/>
              </a:rPr>
              <a:t>);    </a:t>
            </a:r>
          </a:p>
          <a:p>
            <a:r>
              <a:rPr lang="en-US" sz="2600" dirty="0" smtClean="0">
                <a:latin typeface="Courier"/>
                <a:cs typeface="Courier"/>
              </a:rPr>
              <a:t>    </a:t>
            </a:r>
            <a:r>
              <a:rPr lang="en-US" sz="2600" dirty="0" err="1" smtClean="0">
                <a:latin typeface="Courier"/>
                <a:cs typeface="Courier"/>
              </a:rPr>
              <a:t>System.</a:t>
            </a:r>
            <a:r>
              <a:rPr lang="en-US" sz="2600" i="1" dirty="0" err="1" smtClean="0">
                <a:latin typeface="Courier"/>
                <a:cs typeface="Courier"/>
              </a:rPr>
              <a:t>out</a:t>
            </a:r>
            <a:r>
              <a:rPr lang="en-US" sz="2600" dirty="0" err="1" smtClean="0">
                <a:latin typeface="Courier"/>
                <a:cs typeface="Courier"/>
              </a:rPr>
              <a:t>.println</a:t>
            </a:r>
            <a:r>
              <a:rPr lang="en-US" sz="2600" dirty="0" smtClean="0">
                <a:latin typeface="Courier"/>
                <a:cs typeface="Courier"/>
              </a:rPr>
              <a:t>(x);</a:t>
            </a:r>
          </a:p>
          <a:p>
            <a:r>
              <a:rPr lang="en-US" sz="2600" dirty="0" smtClean="0">
                <a:latin typeface="Courier"/>
                <a:cs typeface="Courier"/>
              </a:rPr>
              <a:t>}</a:t>
            </a:r>
            <a:endParaRPr lang="en-US" sz="2600" dirty="0">
              <a:latin typeface="Courier"/>
              <a:cs typeface="Courier"/>
            </a:endParaRPr>
          </a:p>
        </p:txBody>
      </p:sp>
      <p:cxnSp>
        <p:nvCxnSpPr>
          <p:cNvPr id="4" name="Straight Arrow Connector 3"/>
          <p:cNvCxnSpPr>
            <a:endCxn id="6" idx="2"/>
          </p:cNvCxnSpPr>
          <p:nvPr/>
        </p:nvCxnSpPr>
        <p:spPr>
          <a:xfrm flipV="1">
            <a:off x="3534770" y="4868345"/>
            <a:ext cx="289881" cy="467930"/>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28571" y="4575737"/>
            <a:ext cx="159215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1266" y="2594434"/>
            <a:ext cx="1773936"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4376303" y="1995982"/>
            <a:ext cx="2349500" cy="812800"/>
          </a:xfrm>
          <a:prstGeom prst="rect">
            <a:avLst/>
          </a:prstGeom>
        </p:spPr>
      </p:pic>
      <p:sp>
        <p:nvSpPr>
          <p:cNvPr id="10" name="Rectangle 9"/>
          <p:cNvSpPr/>
          <p:nvPr/>
        </p:nvSpPr>
        <p:spPr>
          <a:xfrm>
            <a:off x="3064615" y="2209082"/>
            <a:ext cx="1889522" cy="274811"/>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892288" y="1812480"/>
            <a:ext cx="246888" cy="274811"/>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p:cNvSpPr>
            <a:spLocks noGrp="1"/>
          </p:cNvSpPr>
          <p:nvPr>
            <p:ph type="sldNum" sz="quarter" idx="12"/>
          </p:nvPr>
        </p:nvSpPr>
        <p:spPr>
          <a:xfrm>
            <a:off x="6457950" y="6356351"/>
            <a:ext cx="2057400" cy="365125"/>
          </a:xfrm>
        </p:spPr>
        <p:txBody>
          <a:bodyPr/>
          <a:lstStyle/>
          <a:p>
            <a:r>
              <a:rPr lang="en-US" smtClean="0"/>
              <a:t>22</a:t>
            </a:r>
            <a:endParaRPr lang="en-US" dirty="0"/>
          </a:p>
        </p:txBody>
      </p:sp>
      <p:sp>
        <p:nvSpPr>
          <p:cNvPr id="13" name="Rectangle 12"/>
          <p:cNvSpPr/>
          <p:nvPr/>
        </p:nvSpPr>
        <p:spPr>
          <a:xfrm>
            <a:off x="4742331" y="4575737"/>
            <a:ext cx="171561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3534770" y="4967785"/>
            <a:ext cx="1924334" cy="368490"/>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V="1">
            <a:off x="4115061" y="3143412"/>
            <a:ext cx="1689348" cy="1166864"/>
          </a:xfrm>
          <a:prstGeom prst="curvedConnector3">
            <a:avLst>
              <a:gd name="adj1" fmla="val 66965"/>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853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55365"/>
            <a:ext cx="9144000" cy="5147168"/>
          </a:xfrm>
          <a:prstGeom prst="rect">
            <a:avLst/>
          </a:prstGeom>
        </p:spPr>
      </p:pic>
      <p:sp>
        <p:nvSpPr>
          <p:cNvPr id="2" name="Title 1"/>
          <p:cNvSpPr>
            <a:spLocks noGrp="1"/>
          </p:cNvSpPr>
          <p:nvPr>
            <p:ph type="title"/>
          </p:nvPr>
        </p:nvSpPr>
        <p:spPr/>
        <p:txBody>
          <a:bodyPr/>
          <a:lstStyle/>
          <a:p>
            <a:r>
              <a:rPr lang="en-US" dirty="0" smtClean="0"/>
              <a:t>Data growth </a:t>
            </a:r>
            <a:r>
              <a:rPr lang="en-US" smtClean="0"/>
              <a:t>vs performance</a:t>
            </a:r>
            <a:endParaRPr lang="en-US" dirty="0"/>
          </a:p>
        </p:txBody>
      </p:sp>
      <p:sp>
        <p:nvSpPr>
          <p:cNvPr id="8" name="TextBox 7"/>
          <p:cNvSpPr txBox="1"/>
          <p:nvPr/>
        </p:nvSpPr>
        <p:spPr>
          <a:xfrm>
            <a:off x="819658" y="6118011"/>
            <a:ext cx="7935459" cy="646331"/>
          </a:xfrm>
          <a:prstGeom prst="rect">
            <a:avLst/>
          </a:prstGeom>
          <a:noFill/>
        </p:spPr>
        <p:txBody>
          <a:bodyPr wrap="square" rtlCol="0">
            <a:spAutoFit/>
          </a:bodyPr>
          <a:lstStyle/>
          <a:p>
            <a:pPr marL="285750" indent="-285750">
              <a:buFont typeface="Arial" charset="0"/>
              <a:buChar char="•"/>
            </a:pPr>
            <a:r>
              <a:rPr lang="en-US" dirty="0" smtClean="0">
                <a:latin typeface="Calibri" charset="0"/>
                <a:ea typeface="Calibri" charset="0"/>
                <a:cs typeface="Calibri" charset="0"/>
              </a:rPr>
              <a:t>Performance growth trends: Esmaeilzadeh </a:t>
            </a:r>
            <a:r>
              <a:rPr lang="en-US" dirty="0">
                <a:latin typeface="Calibri" charset="0"/>
                <a:ea typeface="Calibri" charset="0"/>
                <a:cs typeface="Calibri" charset="0"/>
              </a:rPr>
              <a:t>et al, “Dark Silicon and the End of Multicore Scaling,” ISCA 2011</a:t>
            </a:r>
          </a:p>
        </p:txBody>
      </p:sp>
      <p:sp>
        <p:nvSpPr>
          <p:cNvPr id="9" name="TextBox 8"/>
          <p:cNvSpPr txBox="1"/>
          <p:nvPr/>
        </p:nvSpPr>
        <p:spPr>
          <a:xfrm>
            <a:off x="819658" y="5764068"/>
            <a:ext cx="7935459" cy="369332"/>
          </a:xfrm>
          <a:prstGeom prst="rect">
            <a:avLst/>
          </a:prstGeom>
          <a:noFill/>
        </p:spPr>
        <p:txBody>
          <a:bodyPr wrap="square" rtlCol="0">
            <a:spAutoFit/>
          </a:bodyPr>
          <a:lstStyle/>
          <a:p>
            <a:pPr marL="285750" indent="-285750">
              <a:buFont typeface="Arial" charset="0"/>
              <a:buChar char="•"/>
            </a:pPr>
            <a:r>
              <a:rPr lang="en-US" dirty="0" smtClean="0">
                <a:latin typeface="Calibri" charset="0"/>
                <a:ea typeface="Calibri" charset="0"/>
                <a:cs typeface="Calibri" charset="0"/>
              </a:rPr>
              <a:t>Data growth trends: </a:t>
            </a:r>
            <a:r>
              <a:rPr lang="en-US" dirty="0">
                <a:latin typeface="Calibri" charset="0"/>
                <a:ea typeface="Calibri" charset="0"/>
                <a:cs typeface="Calibri" charset="0"/>
              </a:rPr>
              <a:t>IDC's Digital Universe Study, </a:t>
            </a:r>
            <a:r>
              <a:rPr lang="en-US" dirty="0" smtClean="0">
                <a:latin typeface="Calibri" charset="0"/>
                <a:ea typeface="Calibri" charset="0"/>
                <a:cs typeface="Calibri" charset="0"/>
              </a:rPr>
              <a:t>December </a:t>
            </a:r>
            <a:r>
              <a:rPr lang="en-US" dirty="0">
                <a:latin typeface="Calibri" charset="0"/>
                <a:ea typeface="Calibri" charset="0"/>
                <a:cs typeface="Calibri" charset="0"/>
              </a:rPr>
              <a:t>2012</a:t>
            </a:r>
          </a:p>
        </p:txBody>
      </p:sp>
      <p:sp>
        <p:nvSpPr>
          <p:cNvPr id="6" name="Slide Number Placeholder 2"/>
          <p:cNvSpPr>
            <a:spLocks noGrp="1"/>
          </p:cNvSpPr>
          <p:nvPr>
            <p:ph type="sldNum" sz="quarter" idx="12"/>
          </p:nvPr>
        </p:nvSpPr>
        <p:spPr>
          <a:xfrm>
            <a:off x="6457950" y="6356351"/>
            <a:ext cx="2057400" cy="365125"/>
          </a:xfrm>
        </p:spPr>
        <p:txBody>
          <a:bodyPr/>
          <a:lstStyle/>
          <a:p>
            <a:r>
              <a:rPr lang="en-US" dirty="0" smtClean="0"/>
              <a:t>3</a:t>
            </a:r>
            <a:endParaRPr lang="en-US" dirty="0"/>
          </a:p>
        </p:txBody>
      </p:sp>
    </p:spTree>
    <p:extLst>
      <p:ext uri="{BB962C8B-B14F-4D97-AF65-F5344CB8AC3E}">
        <p14:creationId xmlns:p14="http://schemas.microsoft.com/office/powerpoint/2010/main" val="1168744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Reuse and library support</a:t>
            </a:r>
            <a:endParaRPr kumimoji="1" lang="ja-JP" altLang="en-US" sz="1875" dirty="0"/>
          </a:p>
        </p:txBody>
      </p:sp>
      <p:sp>
        <p:nvSpPr>
          <p:cNvPr id="5" name="Rectangle 4"/>
          <p:cNvSpPr/>
          <p:nvPr/>
        </p:nvSpPr>
        <p:spPr>
          <a:xfrm>
            <a:off x="1478090" y="1690689"/>
            <a:ext cx="6187819" cy="4893647"/>
          </a:xfrm>
          <a:prstGeom prst="rect">
            <a:avLst/>
          </a:prstGeom>
          <a:ln w="19050" cmpd="sng">
            <a:noFill/>
          </a:ln>
        </p:spPr>
        <p:txBody>
          <a:bodyPr wrap="square">
            <a:spAutoFit/>
          </a:bodyPr>
          <a:lstStyle/>
          <a:p>
            <a:r>
              <a:rPr lang="en-US" sz="2600" dirty="0">
                <a:solidFill>
                  <a:srgbClr val="800000"/>
                </a:solidFill>
                <a:latin typeface="Courier"/>
                <a:cs typeface="Courier"/>
              </a:rPr>
              <a:t>static </a:t>
            </a:r>
            <a:r>
              <a:rPr lang="en-US" sz="2600" dirty="0" err="1">
                <a:solidFill>
                  <a:srgbClr val="800000"/>
                </a:solidFill>
                <a:latin typeface="Courier"/>
                <a:cs typeface="Courier"/>
              </a:rPr>
              <a:t>int</a:t>
            </a:r>
            <a:r>
              <a:rPr lang="en-US" sz="2600" dirty="0">
                <a:latin typeface="Courier"/>
                <a:cs typeface="Courier"/>
              </a:rPr>
              <a:t> square(</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solidFill>
                  <a:srgbClr val="000000"/>
                </a:solidFill>
                <a:latin typeface="Courier"/>
                <a:cs typeface="Courier"/>
              </a:rPr>
              <a:t>a</a:t>
            </a:r>
            <a:r>
              <a:rPr lang="en-US" sz="2600" dirty="0">
                <a:latin typeface="Courier"/>
                <a:cs typeface="Courier"/>
              </a:rPr>
              <a:t>) </a:t>
            </a:r>
            <a:r>
              <a:rPr lang="en-US" sz="2600" dirty="0" smtClean="0">
                <a:latin typeface="Courier"/>
                <a:cs typeface="Courier"/>
              </a:rPr>
              <a:t>{</a:t>
            </a:r>
            <a:endParaRPr lang="en-US" sz="2600" dirty="0">
              <a:latin typeface="Courier"/>
              <a:cs typeface="Courier"/>
            </a:endParaRP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a:t>
            </a:r>
            <a:r>
              <a:rPr lang="en-US" sz="2600" b="1" dirty="0">
                <a:latin typeface="Courier"/>
                <a:cs typeface="Courier"/>
              </a:rPr>
              <a:t> </a:t>
            </a:r>
            <a:r>
              <a:rPr lang="en-US" sz="2600" dirty="0">
                <a:latin typeface="Courier"/>
                <a:cs typeface="Courier"/>
              </a:rPr>
              <a:t>= a * a;</a:t>
            </a:r>
          </a:p>
          <a:p>
            <a:r>
              <a:rPr lang="en-US" sz="2600" dirty="0">
                <a:latin typeface="Courier"/>
                <a:cs typeface="Courier"/>
              </a:rPr>
              <a:t>    </a:t>
            </a:r>
          </a:p>
          <a:p>
            <a:r>
              <a:rPr lang="en-US" sz="2600" dirty="0">
                <a:latin typeface="Courier"/>
                <a:cs typeface="Courier"/>
              </a:rPr>
              <a:t>    </a:t>
            </a:r>
            <a:r>
              <a:rPr lang="en-US" sz="2600" dirty="0">
                <a:solidFill>
                  <a:srgbClr val="800000"/>
                </a:solidFill>
                <a:latin typeface="Courier"/>
                <a:cs typeface="Courier"/>
              </a:rPr>
              <a:t>return</a:t>
            </a:r>
            <a:r>
              <a:rPr lang="en-US" sz="2600" dirty="0">
                <a:latin typeface="Courier"/>
                <a:cs typeface="Courier"/>
              </a:rPr>
              <a:t> s;</a:t>
            </a:r>
          </a:p>
          <a:p>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main () </a:t>
            </a:r>
            <a:r>
              <a:rPr lang="en-US" sz="2600" dirty="0" smtClean="0">
                <a:latin typeface="Courier"/>
                <a:cs typeface="Courier"/>
              </a:rPr>
              <a:t>{</a:t>
            </a:r>
            <a:endParaRPr lang="en-US" sz="2600" dirty="0">
              <a:latin typeface="Courier"/>
              <a:cs typeface="Courier"/>
            </a:endParaRP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solidFill>
                  <a:srgbClr val="000000"/>
                </a:solidFill>
                <a:latin typeface="Courier"/>
                <a:cs typeface="Courier"/>
              </a:rPr>
              <a:t>x = 2 * </a:t>
            </a:r>
            <a:r>
              <a:rPr lang="en-US" sz="2600" dirty="0">
                <a:latin typeface="Courier"/>
                <a:cs typeface="Courier"/>
              </a:rPr>
              <a:t>square(</a:t>
            </a:r>
            <a:r>
              <a:rPr lang="en-US" sz="2600" dirty="0">
                <a:solidFill>
                  <a:srgbClr val="000000"/>
                </a:solidFill>
                <a:latin typeface="Courier"/>
                <a:cs typeface="Courier"/>
              </a:rPr>
              <a:t>3</a:t>
            </a:r>
            <a:r>
              <a:rPr lang="en-US" sz="2600" dirty="0">
                <a:latin typeface="Courier"/>
                <a:cs typeface="Courier"/>
              </a:rPr>
              <a:t>);</a:t>
            </a:r>
          </a:p>
          <a:p>
            <a:r>
              <a:rPr lang="en-US" sz="2600" dirty="0" smtClean="0">
                <a:latin typeface="Courier"/>
                <a:cs typeface="Courier"/>
              </a:rPr>
              <a:t>    </a:t>
            </a:r>
            <a:endParaRPr lang="ko-KR" altLang="en-US" sz="2600" dirty="0" smtClean="0">
              <a:latin typeface="Courier"/>
              <a:cs typeface="Courier"/>
            </a:endParaRPr>
          </a:p>
          <a:p>
            <a:r>
              <a:rPr lang="en-US" sz="2600" dirty="0">
                <a:latin typeface="Courier"/>
                <a:cs typeface="Courier"/>
              </a:rPr>
              <a:t> </a:t>
            </a:r>
            <a:r>
              <a:rPr lang="en-US" sz="2600" dirty="0" smtClean="0">
                <a:latin typeface="Courier"/>
                <a:cs typeface="Courier"/>
              </a:rPr>
              <a:t>   </a:t>
            </a:r>
            <a:r>
              <a:rPr lang="en-US" sz="2600" dirty="0" smtClean="0">
                <a:solidFill>
                  <a:srgbClr val="008000"/>
                </a:solidFill>
                <a:latin typeface="Courier"/>
                <a:cs typeface="Courier"/>
              </a:rPr>
              <a:t>loosen</a:t>
            </a:r>
            <a:r>
              <a:rPr lang="en-US" sz="2600" dirty="0" smtClean="0">
                <a:latin typeface="Courier"/>
                <a:cs typeface="Courier"/>
              </a:rPr>
              <a:t>(x);</a:t>
            </a:r>
            <a:endParaRPr lang="en-US" sz="2600" dirty="0">
              <a:latin typeface="Courier"/>
              <a:cs typeface="Courier"/>
            </a:endParaRPr>
          </a:p>
          <a:p>
            <a:r>
              <a:rPr lang="en-US" sz="2600" dirty="0" smtClean="0">
                <a:latin typeface="Courier"/>
                <a:cs typeface="Courier"/>
              </a:rPr>
              <a:t>    </a:t>
            </a:r>
            <a:r>
              <a:rPr lang="en-US" sz="2600" dirty="0" err="1" smtClean="0">
                <a:latin typeface="Courier"/>
                <a:cs typeface="Courier"/>
              </a:rPr>
              <a:t>System.</a:t>
            </a:r>
            <a:r>
              <a:rPr lang="en-US" sz="2600" i="1" dirty="0" err="1" smtClean="0">
                <a:latin typeface="Courier"/>
                <a:cs typeface="Courier"/>
              </a:rPr>
              <a:t>out</a:t>
            </a:r>
            <a:r>
              <a:rPr lang="en-US" sz="2600" dirty="0" err="1" smtClean="0">
                <a:latin typeface="Courier"/>
                <a:cs typeface="Courier"/>
              </a:rPr>
              <a:t>.println</a:t>
            </a:r>
            <a:r>
              <a:rPr lang="en-US" sz="2600" dirty="0" smtClean="0">
                <a:latin typeface="Courier"/>
                <a:cs typeface="Courier"/>
              </a:rPr>
              <a:t>(x);</a:t>
            </a:r>
          </a:p>
          <a:p>
            <a:r>
              <a:rPr lang="en-US" sz="2600" dirty="0" smtClean="0">
                <a:latin typeface="Courier"/>
                <a:cs typeface="Courier"/>
              </a:rPr>
              <a:t>}</a:t>
            </a:r>
            <a:endParaRPr lang="en-US" sz="2600" dirty="0">
              <a:latin typeface="Courier"/>
              <a:cs typeface="Courier"/>
            </a:endParaRPr>
          </a:p>
        </p:txBody>
      </p:sp>
      <p:sp>
        <p:nvSpPr>
          <p:cNvPr id="4" name="Slide Number Placeholder 2"/>
          <p:cNvSpPr>
            <a:spLocks noGrp="1"/>
          </p:cNvSpPr>
          <p:nvPr>
            <p:ph type="sldNum" sz="quarter" idx="12"/>
          </p:nvPr>
        </p:nvSpPr>
        <p:spPr>
          <a:xfrm>
            <a:off x="6457950" y="6356351"/>
            <a:ext cx="2057400" cy="365125"/>
          </a:xfrm>
        </p:spPr>
        <p:txBody>
          <a:bodyPr/>
          <a:lstStyle/>
          <a:p>
            <a:r>
              <a:rPr lang="en-US" dirty="0" smtClean="0"/>
              <a:t>23</a:t>
            </a:r>
            <a:endParaRPr lang="en-US" dirty="0"/>
          </a:p>
        </p:txBody>
      </p:sp>
    </p:spTree>
    <p:extLst>
      <p:ext uri="{BB962C8B-B14F-4D97-AF65-F5344CB8AC3E}">
        <p14:creationId xmlns:p14="http://schemas.microsoft.com/office/powerpoint/2010/main" val="703869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Reuse and library support</a:t>
            </a:r>
            <a:endParaRPr kumimoji="1" lang="ja-JP" altLang="en-US" sz="1875" dirty="0"/>
          </a:p>
        </p:txBody>
      </p:sp>
      <p:sp>
        <p:nvSpPr>
          <p:cNvPr id="5" name="Rectangle 4"/>
          <p:cNvSpPr/>
          <p:nvPr/>
        </p:nvSpPr>
        <p:spPr>
          <a:xfrm>
            <a:off x="1478090" y="1690689"/>
            <a:ext cx="6187819" cy="4893647"/>
          </a:xfrm>
          <a:prstGeom prst="rect">
            <a:avLst/>
          </a:prstGeom>
          <a:ln w="19050" cmpd="sng">
            <a:noFill/>
          </a:ln>
        </p:spPr>
        <p:txBody>
          <a:bodyPr wrap="square">
            <a:spAutoFit/>
          </a:bodyPr>
          <a:lstStyle/>
          <a:p>
            <a:r>
              <a:rPr lang="en-US" sz="2600" dirty="0">
                <a:solidFill>
                  <a:srgbClr val="800000"/>
                </a:solidFill>
                <a:latin typeface="Courier"/>
                <a:cs typeface="Courier"/>
              </a:rPr>
              <a:t>static </a:t>
            </a:r>
            <a:r>
              <a:rPr lang="en-US" sz="2600" dirty="0" err="1">
                <a:solidFill>
                  <a:srgbClr val="800000"/>
                </a:solidFill>
                <a:latin typeface="Courier"/>
                <a:cs typeface="Courier"/>
              </a:rPr>
              <a:t>int</a:t>
            </a:r>
            <a:r>
              <a:rPr lang="en-US" sz="2600" dirty="0">
                <a:latin typeface="Courier"/>
                <a:cs typeface="Courier"/>
              </a:rPr>
              <a:t> square(</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solidFill>
                  <a:srgbClr val="000000"/>
                </a:solidFill>
                <a:latin typeface="Courier"/>
                <a:cs typeface="Courier"/>
              </a:rPr>
              <a:t>a</a:t>
            </a:r>
            <a:r>
              <a:rPr lang="en-US" sz="2600" dirty="0">
                <a:latin typeface="Courier"/>
                <a:cs typeface="Courier"/>
              </a:rPr>
              <a:t>) </a:t>
            </a:r>
            <a:r>
              <a:rPr lang="en-US" sz="2600" dirty="0" smtClean="0">
                <a:latin typeface="Courier"/>
                <a:cs typeface="Courier"/>
              </a:rPr>
              <a:t>{</a:t>
            </a:r>
            <a:endParaRPr lang="en-US" sz="2600" dirty="0">
              <a:latin typeface="Courier"/>
              <a:cs typeface="Courier"/>
            </a:endParaRP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a:t>
            </a:r>
            <a:r>
              <a:rPr lang="en-US" sz="2600" b="1" dirty="0">
                <a:latin typeface="Courier"/>
                <a:cs typeface="Courier"/>
              </a:rPr>
              <a:t> </a:t>
            </a:r>
            <a:r>
              <a:rPr lang="en-US" sz="2600" dirty="0">
                <a:latin typeface="Courier"/>
                <a:cs typeface="Courier"/>
              </a:rPr>
              <a:t>= a * a;</a:t>
            </a:r>
          </a:p>
          <a:p>
            <a:r>
              <a:rPr lang="en-US" sz="2600" dirty="0">
                <a:latin typeface="Courier"/>
                <a:cs typeface="Courier"/>
              </a:rPr>
              <a:t>    </a:t>
            </a:r>
          </a:p>
          <a:p>
            <a:r>
              <a:rPr lang="en-US" sz="2600" dirty="0">
                <a:latin typeface="Courier"/>
                <a:cs typeface="Courier"/>
              </a:rPr>
              <a:t>    </a:t>
            </a:r>
            <a:r>
              <a:rPr lang="en-US" sz="2600" dirty="0">
                <a:solidFill>
                  <a:srgbClr val="800000"/>
                </a:solidFill>
                <a:latin typeface="Courier"/>
                <a:cs typeface="Courier"/>
              </a:rPr>
              <a:t>return</a:t>
            </a:r>
            <a:r>
              <a:rPr lang="en-US" sz="2600" dirty="0">
                <a:latin typeface="Courier"/>
                <a:cs typeface="Courier"/>
              </a:rPr>
              <a:t> s;</a:t>
            </a:r>
          </a:p>
          <a:p>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main () </a:t>
            </a:r>
            <a:r>
              <a:rPr lang="en-US" sz="2600" dirty="0" smtClean="0">
                <a:latin typeface="Courier"/>
                <a:cs typeface="Courier"/>
              </a:rPr>
              <a:t>{</a:t>
            </a:r>
            <a:endParaRPr lang="en-US" sz="2600" dirty="0">
              <a:latin typeface="Courier"/>
              <a:cs typeface="Courier"/>
            </a:endParaRP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b="1" dirty="0">
                <a:solidFill>
                  <a:srgbClr val="2E75B6"/>
                </a:solidFill>
                <a:latin typeface="Courier"/>
                <a:cs typeface="Courier"/>
              </a:rPr>
              <a:t>x = 2 *</a:t>
            </a:r>
            <a:r>
              <a:rPr lang="en-US" sz="2600" dirty="0">
                <a:solidFill>
                  <a:srgbClr val="000000"/>
                </a:solidFill>
                <a:latin typeface="Courier"/>
                <a:cs typeface="Courier"/>
              </a:rPr>
              <a:t> </a:t>
            </a:r>
            <a:r>
              <a:rPr lang="en-US" sz="2600" dirty="0">
                <a:latin typeface="Courier"/>
                <a:cs typeface="Courier"/>
              </a:rPr>
              <a:t>square(</a:t>
            </a:r>
            <a:r>
              <a:rPr lang="en-US" sz="2600" dirty="0">
                <a:solidFill>
                  <a:srgbClr val="000000"/>
                </a:solidFill>
                <a:latin typeface="Courier"/>
                <a:cs typeface="Courier"/>
              </a:rPr>
              <a:t>3</a:t>
            </a:r>
            <a:r>
              <a:rPr lang="en-US" sz="2600" dirty="0">
                <a:latin typeface="Courier"/>
                <a:cs typeface="Courier"/>
              </a:rPr>
              <a:t>);</a:t>
            </a:r>
          </a:p>
          <a:p>
            <a:r>
              <a:rPr lang="en-US" sz="2600" dirty="0" smtClean="0">
                <a:latin typeface="Courier"/>
                <a:cs typeface="Courier"/>
              </a:rPr>
              <a:t>    </a:t>
            </a:r>
            <a:endParaRPr lang="ko-KR" altLang="en-US" sz="2600" dirty="0" smtClean="0">
              <a:latin typeface="Courier"/>
              <a:cs typeface="Courier"/>
            </a:endParaRPr>
          </a:p>
          <a:p>
            <a:r>
              <a:rPr lang="en-US" sz="2600" dirty="0">
                <a:latin typeface="Courier"/>
                <a:cs typeface="Courier"/>
              </a:rPr>
              <a:t> </a:t>
            </a:r>
            <a:r>
              <a:rPr lang="en-US" sz="2600" dirty="0" smtClean="0">
                <a:latin typeface="Courier"/>
                <a:cs typeface="Courier"/>
              </a:rPr>
              <a:t>   </a:t>
            </a:r>
            <a:r>
              <a:rPr lang="en-US" sz="2600" dirty="0" smtClean="0">
                <a:solidFill>
                  <a:srgbClr val="008000"/>
                </a:solidFill>
                <a:latin typeface="Courier"/>
                <a:cs typeface="Courier"/>
              </a:rPr>
              <a:t>loosen</a:t>
            </a:r>
            <a:r>
              <a:rPr lang="en-US" sz="2600" dirty="0" smtClean="0">
                <a:latin typeface="Courier"/>
                <a:cs typeface="Courier"/>
              </a:rPr>
              <a:t>(</a:t>
            </a:r>
            <a:r>
              <a:rPr lang="en-US" sz="2600" b="1" dirty="0" smtClean="0">
                <a:solidFill>
                  <a:srgbClr val="2E75B6"/>
                </a:solidFill>
                <a:latin typeface="Courier"/>
                <a:cs typeface="Courier"/>
              </a:rPr>
              <a:t>x</a:t>
            </a:r>
            <a:r>
              <a:rPr lang="en-US" sz="2600" dirty="0" smtClean="0">
                <a:latin typeface="Courier"/>
                <a:cs typeface="Courier"/>
              </a:rPr>
              <a:t>);</a:t>
            </a:r>
            <a:endParaRPr lang="en-US" sz="2600" dirty="0">
              <a:latin typeface="Courier"/>
              <a:cs typeface="Courier"/>
            </a:endParaRPr>
          </a:p>
          <a:p>
            <a:r>
              <a:rPr lang="en-US" sz="2600" dirty="0" smtClean="0">
                <a:latin typeface="Courier"/>
                <a:cs typeface="Courier"/>
              </a:rPr>
              <a:t>    </a:t>
            </a:r>
            <a:r>
              <a:rPr lang="en-US" sz="2600" dirty="0" err="1" smtClean="0">
                <a:latin typeface="Courier"/>
                <a:cs typeface="Courier"/>
              </a:rPr>
              <a:t>System.</a:t>
            </a:r>
            <a:r>
              <a:rPr lang="en-US" sz="2600" i="1" dirty="0" err="1" smtClean="0">
                <a:latin typeface="Courier"/>
                <a:cs typeface="Courier"/>
              </a:rPr>
              <a:t>out</a:t>
            </a:r>
            <a:r>
              <a:rPr lang="en-US" sz="2600" dirty="0" err="1" smtClean="0">
                <a:latin typeface="Courier"/>
                <a:cs typeface="Courier"/>
              </a:rPr>
              <a:t>.println</a:t>
            </a:r>
            <a:r>
              <a:rPr lang="en-US" sz="2600" dirty="0" smtClean="0">
                <a:latin typeface="Courier"/>
                <a:cs typeface="Courier"/>
              </a:rPr>
              <a:t>(x);</a:t>
            </a:r>
          </a:p>
          <a:p>
            <a:r>
              <a:rPr lang="en-US" sz="2600" dirty="0" smtClean="0">
                <a:latin typeface="Courier"/>
                <a:cs typeface="Courier"/>
              </a:rPr>
              <a:t>}</a:t>
            </a:r>
            <a:endParaRPr lang="en-US" sz="2600" dirty="0">
              <a:latin typeface="Courier"/>
              <a:cs typeface="Courier"/>
            </a:endParaRPr>
          </a:p>
        </p:txBody>
      </p:sp>
      <p:sp>
        <p:nvSpPr>
          <p:cNvPr id="4" name="Slide Number Placeholder 2"/>
          <p:cNvSpPr>
            <a:spLocks noGrp="1"/>
          </p:cNvSpPr>
          <p:nvPr>
            <p:ph type="sldNum" sz="quarter" idx="12"/>
          </p:nvPr>
        </p:nvSpPr>
        <p:spPr>
          <a:xfrm>
            <a:off x="6457950" y="6356351"/>
            <a:ext cx="2057400" cy="365125"/>
          </a:xfrm>
        </p:spPr>
        <p:txBody>
          <a:bodyPr/>
          <a:lstStyle/>
          <a:p>
            <a:r>
              <a:rPr lang="en-US" dirty="0" smtClean="0"/>
              <a:t>23</a:t>
            </a:r>
            <a:endParaRPr lang="en-US" dirty="0"/>
          </a:p>
        </p:txBody>
      </p:sp>
      <p:cxnSp>
        <p:nvCxnSpPr>
          <p:cNvPr id="6" name="Straight Arrow Connector 5"/>
          <p:cNvCxnSpPr/>
          <p:nvPr/>
        </p:nvCxnSpPr>
        <p:spPr>
          <a:xfrm flipV="1">
            <a:off x="3534770" y="4868345"/>
            <a:ext cx="289881" cy="467930"/>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28571" y="4575737"/>
            <a:ext cx="159215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p:nvPr/>
        </p:nvCxnSpPr>
        <p:spPr>
          <a:xfrm rot="16200000" flipV="1">
            <a:off x="4115061" y="3143412"/>
            <a:ext cx="1689348" cy="1166864"/>
          </a:xfrm>
          <a:prstGeom prst="curvedConnector3">
            <a:avLst>
              <a:gd name="adj1" fmla="val 66965"/>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588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Reuse and library support</a:t>
            </a:r>
            <a:endParaRPr kumimoji="1" lang="ja-JP" altLang="en-US" sz="1875" dirty="0"/>
          </a:p>
        </p:txBody>
      </p:sp>
      <p:sp>
        <p:nvSpPr>
          <p:cNvPr id="7" name="Rectangle 6"/>
          <p:cNvSpPr/>
          <p:nvPr/>
        </p:nvSpPr>
        <p:spPr>
          <a:xfrm>
            <a:off x="1478090" y="1690689"/>
            <a:ext cx="5884658" cy="4893647"/>
          </a:xfrm>
          <a:prstGeom prst="rect">
            <a:avLst/>
          </a:prstGeom>
          <a:ln w="19050" cmpd="sng">
            <a:noFill/>
          </a:ln>
        </p:spPr>
        <p:txBody>
          <a:bodyPr wrap="square">
            <a:spAutoFit/>
          </a:bodyPr>
          <a:lstStyle/>
          <a:p>
            <a:r>
              <a:rPr lang="en-US" sz="2600" dirty="0">
                <a:solidFill>
                  <a:srgbClr val="800000"/>
                </a:solidFill>
                <a:latin typeface="Courier"/>
                <a:cs typeface="Courier"/>
              </a:rPr>
              <a:t>static</a:t>
            </a:r>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square(</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a) {</a:t>
            </a: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 = a * a</a:t>
            </a:r>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solidFill>
                  <a:srgbClr val="800000"/>
                </a:solidFill>
                <a:latin typeface="Courier"/>
                <a:cs typeface="Courier"/>
              </a:rPr>
              <a:t>    return</a:t>
            </a:r>
            <a:r>
              <a:rPr lang="en-US" sz="2600" dirty="0">
                <a:latin typeface="Courier"/>
                <a:cs typeface="Courier"/>
              </a:rPr>
              <a:t> s;</a:t>
            </a:r>
          </a:p>
          <a:p>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main () {</a:t>
            </a: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x = 2 * square(3</a:t>
            </a:r>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    </a:t>
            </a:r>
            <a:r>
              <a:rPr lang="en-US" sz="2600" dirty="0" err="1">
                <a:solidFill>
                  <a:srgbClr val="008000"/>
                </a:solidFill>
                <a:latin typeface="Courier"/>
                <a:cs typeface="Courier"/>
              </a:rPr>
              <a:t>loosen_invasive</a:t>
            </a:r>
            <a:r>
              <a:rPr lang="en-US" sz="2600" dirty="0">
                <a:latin typeface="Courier"/>
                <a:cs typeface="Courier"/>
              </a:rPr>
              <a:t>(x);</a:t>
            </a:r>
          </a:p>
          <a:p>
            <a:r>
              <a:rPr lang="en-US" sz="2600" dirty="0">
                <a:latin typeface="Courier"/>
                <a:cs typeface="Courier"/>
              </a:rPr>
              <a:t>    </a:t>
            </a:r>
            <a:r>
              <a:rPr lang="en-US" sz="2600" dirty="0" err="1">
                <a:latin typeface="Courier"/>
                <a:cs typeface="Courier"/>
              </a:rPr>
              <a:t>System.</a:t>
            </a:r>
            <a:r>
              <a:rPr lang="en-US" sz="2600" i="1" dirty="0" err="1">
                <a:latin typeface="Courier"/>
                <a:cs typeface="Courier"/>
              </a:rPr>
              <a:t>out</a:t>
            </a:r>
            <a:r>
              <a:rPr lang="en-US" sz="2600" dirty="0" err="1">
                <a:latin typeface="Courier"/>
                <a:cs typeface="Courier"/>
              </a:rPr>
              <a:t>.println</a:t>
            </a:r>
            <a:r>
              <a:rPr lang="en-US" sz="2600" dirty="0">
                <a:latin typeface="Courier"/>
                <a:cs typeface="Courier"/>
              </a:rPr>
              <a:t>(x);</a:t>
            </a:r>
          </a:p>
          <a:p>
            <a:r>
              <a:rPr lang="en-US" sz="2600" dirty="0">
                <a:latin typeface="Courier"/>
                <a:cs typeface="Courier"/>
              </a:rPr>
              <a:t>}</a:t>
            </a:r>
          </a:p>
        </p:txBody>
      </p:sp>
      <p:sp>
        <p:nvSpPr>
          <p:cNvPr id="4" name="Slide Number Placeholder 2"/>
          <p:cNvSpPr>
            <a:spLocks noGrp="1"/>
          </p:cNvSpPr>
          <p:nvPr>
            <p:ph type="sldNum" sz="quarter" idx="12"/>
          </p:nvPr>
        </p:nvSpPr>
        <p:spPr>
          <a:xfrm>
            <a:off x="6457950" y="6356351"/>
            <a:ext cx="2057400" cy="365125"/>
          </a:xfrm>
        </p:spPr>
        <p:txBody>
          <a:bodyPr/>
          <a:lstStyle/>
          <a:p>
            <a:r>
              <a:rPr lang="en-US" dirty="0" smtClean="0"/>
              <a:t>24</a:t>
            </a:r>
            <a:endParaRPr lang="en-US" dirty="0"/>
          </a:p>
        </p:txBody>
      </p:sp>
    </p:spTree>
    <p:extLst>
      <p:ext uri="{BB962C8B-B14F-4D97-AF65-F5344CB8AC3E}">
        <p14:creationId xmlns:p14="http://schemas.microsoft.com/office/powerpoint/2010/main" val="302952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Reuse and library support</a:t>
            </a:r>
            <a:endParaRPr kumimoji="1" lang="ja-JP" altLang="en-US" sz="1875" dirty="0"/>
          </a:p>
        </p:txBody>
      </p:sp>
      <p:sp>
        <p:nvSpPr>
          <p:cNvPr id="7" name="Rectangle 6"/>
          <p:cNvSpPr/>
          <p:nvPr/>
        </p:nvSpPr>
        <p:spPr>
          <a:xfrm>
            <a:off x="1478090" y="1690689"/>
            <a:ext cx="5884658" cy="4893647"/>
          </a:xfrm>
          <a:prstGeom prst="rect">
            <a:avLst/>
          </a:prstGeom>
          <a:ln w="19050" cmpd="sng">
            <a:noFill/>
          </a:ln>
        </p:spPr>
        <p:txBody>
          <a:bodyPr wrap="square">
            <a:spAutoFit/>
          </a:bodyPr>
          <a:lstStyle/>
          <a:p>
            <a:r>
              <a:rPr lang="en-US" sz="2600" dirty="0">
                <a:solidFill>
                  <a:srgbClr val="800000"/>
                </a:solidFill>
                <a:latin typeface="Courier"/>
                <a:cs typeface="Courier"/>
              </a:rPr>
              <a:t>static</a:t>
            </a:r>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square(</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a) {</a:t>
            </a: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 = a * a</a:t>
            </a:r>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solidFill>
                  <a:srgbClr val="800000"/>
                </a:solidFill>
                <a:latin typeface="Courier"/>
                <a:cs typeface="Courier"/>
              </a:rPr>
              <a:t>    return</a:t>
            </a:r>
            <a:r>
              <a:rPr lang="en-US" sz="2600" dirty="0">
                <a:latin typeface="Courier"/>
                <a:cs typeface="Courier"/>
              </a:rPr>
              <a:t> s;</a:t>
            </a:r>
          </a:p>
          <a:p>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main () {</a:t>
            </a: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b="1" dirty="0">
                <a:solidFill>
                  <a:srgbClr val="2E75B6"/>
                </a:solidFill>
                <a:latin typeface="Courier"/>
                <a:cs typeface="Courier"/>
              </a:rPr>
              <a:t>x = 2 * </a:t>
            </a:r>
            <a:r>
              <a:rPr lang="en-US" sz="2600" dirty="0">
                <a:latin typeface="Courier"/>
                <a:cs typeface="Courier"/>
              </a:rPr>
              <a:t>square(3</a:t>
            </a:r>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    </a:t>
            </a:r>
            <a:r>
              <a:rPr lang="en-US" sz="2600" dirty="0" err="1">
                <a:solidFill>
                  <a:srgbClr val="008000"/>
                </a:solidFill>
                <a:latin typeface="Courier"/>
                <a:cs typeface="Courier"/>
              </a:rPr>
              <a:t>loosen_invasive</a:t>
            </a:r>
            <a:r>
              <a:rPr lang="en-US" sz="2600" dirty="0">
                <a:latin typeface="Courier"/>
                <a:cs typeface="Courier"/>
              </a:rPr>
              <a:t>(</a:t>
            </a:r>
            <a:r>
              <a:rPr lang="en-US" sz="2600" b="1" dirty="0">
                <a:solidFill>
                  <a:srgbClr val="2E75B6"/>
                </a:solidFill>
                <a:latin typeface="Courier"/>
                <a:cs typeface="Courier"/>
              </a:rPr>
              <a:t>x</a:t>
            </a:r>
            <a:r>
              <a:rPr lang="en-US" sz="2600" dirty="0">
                <a:latin typeface="Courier"/>
                <a:cs typeface="Courier"/>
              </a:rPr>
              <a:t>);</a:t>
            </a:r>
          </a:p>
          <a:p>
            <a:r>
              <a:rPr lang="en-US" sz="2600" dirty="0">
                <a:latin typeface="Courier"/>
                <a:cs typeface="Courier"/>
              </a:rPr>
              <a:t>    </a:t>
            </a:r>
            <a:r>
              <a:rPr lang="en-US" sz="2600" dirty="0" err="1">
                <a:latin typeface="Courier"/>
                <a:cs typeface="Courier"/>
              </a:rPr>
              <a:t>System.</a:t>
            </a:r>
            <a:r>
              <a:rPr lang="en-US" sz="2600" i="1" dirty="0" err="1">
                <a:latin typeface="Courier"/>
                <a:cs typeface="Courier"/>
              </a:rPr>
              <a:t>out</a:t>
            </a:r>
            <a:r>
              <a:rPr lang="en-US" sz="2600" dirty="0" err="1">
                <a:latin typeface="Courier"/>
                <a:cs typeface="Courier"/>
              </a:rPr>
              <a:t>.println</a:t>
            </a:r>
            <a:r>
              <a:rPr lang="en-US" sz="2600" dirty="0">
                <a:latin typeface="Courier"/>
                <a:cs typeface="Courier"/>
              </a:rPr>
              <a:t>(x);</a:t>
            </a:r>
          </a:p>
          <a:p>
            <a:r>
              <a:rPr lang="en-US" sz="2600" dirty="0">
                <a:latin typeface="Courier"/>
                <a:cs typeface="Courier"/>
              </a:rPr>
              <a:t>}</a:t>
            </a:r>
          </a:p>
        </p:txBody>
      </p:sp>
      <p:cxnSp>
        <p:nvCxnSpPr>
          <p:cNvPr id="6" name="Straight Arrow Connector 5"/>
          <p:cNvCxnSpPr/>
          <p:nvPr/>
        </p:nvCxnSpPr>
        <p:spPr>
          <a:xfrm flipH="1" flipV="1">
            <a:off x="3824651" y="4868345"/>
            <a:ext cx="24018" cy="426986"/>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28571" y="4575737"/>
            <a:ext cx="159215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p:cNvSpPr>
            <a:spLocks noGrp="1"/>
          </p:cNvSpPr>
          <p:nvPr>
            <p:ph type="sldNum" sz="quarter" idx="12"/>
          </p:nvPr>
        </p:nvSpPr>
        <p:spPr>
          <a:xfrm>
            <a:off x="6457950" y="6356351"/>
            <a:ext cx="2057400" cy="365125"/>
          </a:xfrm>
        </p:spPr>
        <p:txBody>
          <a:bodyPr/>
          <a:lstStyle/>
          <a:p>
            <a:r>
              <a:rPr lang="en-US" dirty="0" smtClean="0"/>
              <a:t>24</a:t>
            </a:r>
            <a:endParaRPr lang="en-US" dirty="0"/>
          </a:p>
        </p:txBody>
      </p:sp>
    </p:spTree>
    <p:extLst>
      <p:ext uri="{BB962C8B-B14F-4D97-AF65-F5344CB8AC3E}">
        <p14:creationId xmlns:p14="http://schemas.microsoft.com/office/powerpoint/2010/main" val="13748997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Reuse and library support</a:t>
            </a:r>
            <a:endParaRPr kumimoji="1" lang="ja-JP" altLang="en-US" sz="1875" dirty="0"/>
          </a:p>
        </p:txBody>
      </p:sp>
      <p:sp>
        <p:nvSpPr>
          <p:cNvPr id="7" name="Rectangle 6"/>
          <p:cNvSpPr/>
          <p:nvPr/>
        </p:nvSpPr>
        <p:spPr>
          <a:xfrm>
            <a:off x="1478090" y="1690689"/>
            <a:ext cx="5884658" cy="4893647"/>
          </a:xfrm>
          <a:prstGeom prst="rect">
            <a:avLst/>
          </a:prstGeom>
          <a:ln w="19050" cmpd="sng">
            <a:noFill/>
          </a:ln>
        </p:spPr>
        <p:txBody>
          <a:bodyPr wrap="square">
            <a:spAutoFit/>
          </a:bodyPr>
          <a:lstStyle/>
          <a:p>
            <a:r>
              <a:rPr lang="en-US" sz="2600" dirty="0">
                <a:solidFill>
                  <a:srgbClr val="800000"/>
                </a:solidFill>
                <a:latin typeface="Courier"/>
                <a:cs typeface="Courier"/>
              </a:rPr>
              <a:t>static</a:t>
            </a:r>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square(</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a) {</a:t>
            </a: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 = a * a</a:t>
            </a:r>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solidFill>
                  <a:srgbClr val="800000"/>
                </a:solidFill>
                <a:latin typeface="Courier"/>
                <a:cs typeface="Courier"/>
              </a:rPr>
              <a:t>    return</a:t>
            </a:r>
            <a:r>
              <a:rPr lang="en-US" sz="2600" dirty="0">
                <a:latin typeface="Courier"/>
                <a:cs typeface="Courier"/>
              </a:rPr>
              <a:t> s;</a:t>
            </a:r>
          </a:p>
          <a:p>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main () {</a:t>
            </a: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b="1" dirty="0">
                <a:solidFill>
                  <a:srgbClr val="2E75B6"/>
                </a:solidFill>
                <a:latin typeface="Courier"/>
                <a:cs typeface="Courier"/>
              </a:rPr>
              <a:t>x = 2 * square(</a:t>
            </a:r>
            <a:r>
              <a:rPr lang="en-US" sz="2600" dirty="0">
                <a:latin typeface="Courier"/>
                <a:cs typeface="Courier"/>
              </a:rPr>
              <a:t>3</a:t>
            </a:r>
            <a:r>
              <a:rPr lang="en-US" sz="2600" b="1" dirty="0" smtClean="0">
                <a:solidFill>
                  <a:srgbClr val="2E75B6"/>
                </a:solidFill>
                <a:latin typeface="Courier"/>
                <a:cs typeface="Courier"/>
              </a:rPr>
              <a:t>)</a:t>
            </a:r>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    </a:t>
            </a:r>
            <a:r>
              <a:rPr lang="en-US" sz="2600" dirty="0" err="1">
                <a:solidFill>
                  <a:srgbClr val="008000"/>
                </a:solidFill>
                <a:latin typeface="Courier"/>
                <a:cs typeface="Courier"/>
              </a:rPr>
              <a:t>loosen_invasive</a:t>
            </a:r>
            <a:r>
              <a:rPr lang="en-US" sz="2600" dirty="0">
                <a:latin typeface="Courier"/>
                <a:cs typeface="Courier"/>
              </a:rPr>
              <a:t>(x);</a:t>
            </a:r>
          </a:p>
          <a:p>
            <a:r>
              <a:rPr lang="en-US" sz="2600" dirty="0">
                <a:latin typeface="Courier"/>
                <a:cs typeface="Courier"/>
              </a:rPr>
              <a:t>    </a:t>
            </a:r>
            <a:r>
              <a:rPr lang="en-US" sz="2600" dirty="0" err="1">
                <a:latin typeface="Courier"/>
                <a:cs typeface="Courier"/>
              </a:rPr>
              <a:t>System.</a:t>
            </a:r>
            <a:r>
              <a:rPr lang="en-US" sz="2600" i="1" dirty="0" err="1">
                <a:latin typeface="Courier"/>
                <a:cs typeface="Courier"/>
              </a:rPr>
              <a:t>out</a:t>
            </a:r>
            <a:r>
              <a:rPr lang="en-US" sz="2600" dirty="0" err="1">
                <a:latin typeface="Courier"/>
                <a:cs typeface="Courier"/>
              </a:rPr>
              <a:t>.println</a:t>
            </a:r>
            <a:r>
              <a:rPr lang="en-US" sz="2600" dirty="0">
                <a:latin typeface="Courier"/>
                <a:cs typeface="Courier"/>
              </a:rPr>
              <a:t>(x);</a:t>
            </a:r>
          </a:p>
          <a:p>
            <a:r>
              <a:rPr lang="en-US" sz="2600" dirty="0">
                <a:latin typeface="Courier"/>
                <a:cs typeface="Courier"/>
              </a:rPr>
              <a:t>}</a:t>
            </a:r>
          </a:p>
        </p:txBody>
      </p:sp>
      <p:cxnSp>
        <p:nvCxnSpPr>
          <p:cNvPr id="6" name="Straight Arrow Connector 5"/>
          <p:cNvCxnSpPr/>
          <p:nvPr/>
        </p:nvCxnSpPr>
        <p:spPr>
          <a:xfrm flipH="1" flipV="1">
            <a:off x="3824651" y="4868345"/>
            <a:ext cx="24018" cy="426986"/>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28571" y="4575737"/>
            <a:ext cx="159215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05713" y="4575737"/>
            <a:ext cx="180426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836660" y="4967785"/>
            <a:ext cx="1633510" cy="327546"/>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2"/>
          <p:cNvSpPr>
            <a:spLocks noGrp="1"/>
          </p:cNvSpPr>
          <p:nvPr>
            <p:ph type="sldNum" sz="quarter" idx="12"/>
          </p:nvPr>
        </p:nvSpPr>
        <p:spPr>
          <a:xfrm>
            <a:off x="6457950" y="6356351"/>
            <a:ext cx="2057400" cy="365125"/>
          </a:xfrm>
        </p:spPr>
        <p:txBody>
          <a:bodyPr/>
          <a:lstStyle/>
          <a:p>
            <a:r>
              <a:rPr lang="en-US" dirty="0" smtClean="0"/>
              <a:t>24</a:t>
            </a:r>
            <a:endParaRPr lang="en-US" dirty="0"/>
          </a:p>
        </p:txBody>
      </p:sp>
    </p:spTree>
    <p:extLst>
      <p:ext uri="{BB962C8B-B14F-4D97-AF65-F5344CB8AC3E}">
        <p14:creationId xmlns:p14="http://schemas.microsoft.com/office/powerpoint/2010/main" val="61348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Reuse and library support</a:t>
            </a:r>
            <a:endParaRPr kumimoji="1" lang="ja-JP" altLang="en-US" sz="1875" dirty="0"/>
          </a:p>
        </p:txBody>
      </p:sp>
      <p:sp>
        <p:nvSpPr>
          <p:cNvPr id="7" name="Rectangle 6"/>
          <p:cNvSpPr/>
          <p:nvPr/>
        </p:nvSpPr>
        <p:spPr>
          <a:xfrm>
            <a:off x="1478090" y="1690689"/>
            <a:ext cx="5884658" cy="4893647"/>
          </a:xfrm>
          <a:prstGeom prst="rect">
            <a:avLst/>
          </a:prstGeom>
          <a:ln w="19050" cmpd="sng">
            <a:noFill/>
          </a:ln>
        </p:spPr>
        <p:txBody>
          <a:bodyPr wrap="square">
            <a:spAutoFit/>
          </a:bodyPr>
          <a:lstStyle/>
          <a:p>
            <a:r>
              <a:rPr lang="en-US" sz="2600" dirty="0">
                <a:solidFill>
                  <a:srgbClr val="800000"/>
                </a:solidFill>
                <a:latin typeface="Courier"/>
                <a:cs typeface="Courier"/>
              </a:rPr>
              <a:t>static</a:t>
            </a:r>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square(</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a) {</a:t>
            </a: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 = a * a</a:t>
            </a:r>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solidFill>
                  <a:srgbClr val="800000"/>
                </a:solidFill>
                <a:latin typeface="Courier"/>
                <a:cs typeface="Courier"/>
              </a:rPr>
              <a:t>    </a:t>
            </a:r>
            <a:r>
              <a:rPr lang="en-US" sz="2600" dirty="0" smtClean="0">
                <a:solidFill>
                  <a:srgbClr val="800000"/>
                </a:solidFill>
                <a:latin typeface="Courier"/>
                <a:cs typeface="Courier"/>
              </a:rPr>
              <a:t>return</a:t>
            </a:r>
            <a:r>
              <a:rPr lang="en-US" sz="2600" dirty="0" smtClean="0">
                <a:latin typeface="Courier"/>
                <a:cs typeface="Courier"/>
              </a:rPr>
              <a:t> </a:t>
            </a:r>
            <a:r>
              <a:rPr lang="en-US" sz="2600" b="1" dirty="0" smtClean="0">
                <a:solidFill>
                  <a:srgbClr val="2E75B6"/>
                </a:solidFill>
                <a:latin typeface="Courier"/>
                <a:cs typeface="Courier"/>
              </a:rPr>
              <a:t>s</a:t>
            </a:r>
            <a:r>
              <a:rPr lang="en-US" sz="2600" dirty="0" smtClean="0">
                <a:latin typeface="Courier"/>
                <a:cs typeface="Courier"/>
              </a:rPr>
              <a:t>;</a:t>
            </a:r>
            <a:endParaRPr lang="en-US" sz="2600" dirty="0">
              <a:latin typeface="Courier"/>
              <a:cs typeface="Courier"/>
            </a:endParaRPr>
          </a:p>
          <a:p>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main () {</a:t>
            </a: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b="1" dirty="0">
                <a:solidFill>
                  <a:srgbClr val="2E75B6"/>
                </a:solidFill>
                <a:latin typeface="Courier"/>
                <a:cs typeface="Courier"/>
              </a:rPr>
              <a:t>x = 2 * square(</a:t>
            </a:r>
            <a:r>
              <a:rPr lang="en-US" sz="2600" dirty="0">
                <a:latin typeface="Courier"/>
                <a:cs typeface="Courier"/>
              </a:rPr>
              <a:t>3</a:t>
            </a:r>
            <a:r>
              <a:rPr lang="en-US" sz="2600" b="1" dirty="0" smtClean="0">
                <a:solidFill>
                  <a:srgbClr val="2E75B6"/>
                </a:solidFill>
                <a:latin typeface="Courier"/>
                <a:cs typeface="Courier"/>
              </a:rPr>
              <a:t>)</a:t>
            </a:r>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    </a:t>
            </a:r>
            <a:r>
              <a:rPr lang="en-US" sz="2600" dirty="0" err="1">
                <a:solidFill>
                  <a:srgbClr val="008000"/>
                </a:solidFill>
                <a:latin typeface="Courier"/>
                <a:cs typeface="Courier"/>
              </a:rPr>
              <a:t>loosen_invasive</a:t>
            </a:r>
            <a:r>
              <a:rPr lang="en-US" sz="2600" dirty="0">
                <a:latin typeface="Courier"/>
                <a:cs typeface="Courier"/>
              </a:rPr>
              <a:t>(x);</a:t>
            </a:r>
          </a:p>
          <a:p>
            <a:r>
              <a:rPr lang="en-US" sz="2600" dirty="0">
                <a:latin typeface="Courier"/>
                <a:cs typeface="Courier"/>
              </a:rPr>
              <a:t>    </a:t>
            </a:r>
            <a:r>
              <a:rPr lang="en-US" sz="2600" dirty="0" err="1">
                <a:latin typeface="Courier"/>
                <a:cs typeface="Courier"/>
              </a:rPr>
              <a:t>System.</a:t>
            </a:r>
            <a:r>
              <a:rPr lang="en-US" sz="2600" i="1" dirty="0" err="1">
                <a:latin typeface="Courier"/>
                <a:cs typeface="Courier"/>
              </a:rPr>
              <a:t>out</a:t>
            </a:r>
            <a:r>
              <a:rPr lang="en-US" sz="2600" dirty="0" err="1">
                <a:latin typeface="Courier"/>
                <a:cs typeface="Courier"/>
              </a:rPr>
              <a:t>.println</a:t>
            </a:r>
            <a:r>
              <a:rPr lang="en-US" sz="2600" dirty="0">
                <a:latin typeface="Courier"/>
                <a:cs typeface="Courier"/>
              </a:rPr>
              <a:t>(x);</a:t>
            </a:r>
          </a:p>
          <a:p>
            <a:r>
              <a:rPr lang="en-US" sz="2600" dirty="0">
                <a:latin typeface="Courier"/>
                <a:cs typeface="Courier"/>
              </a:rPr>
              <a:t>}</a:t>
            </a:r>
          </a:p>
        </p:txBody>
      </p:sp>
      <p:cxnSp>
        <p:nvCxnSpPr>
          <p:cNvPr id="6" name="Straight Arrow Connector 5"/>
          <p:cNvCxnSpPr/>
          <p:nvPr/>
        </p:nvCxnSpPr>
        <p:spPr>
          <a:xfrm flipH="1" flipV="1">
            <a:off x="3824651" y="4868345"/>
            <a:ext cx="24018" cy="426986"/>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28571" y="4575737"/>
            <a:ext cx="159215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05713" y="4575737"/>
            <a:ext cx="180426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836660" y="4967785"/>
            <a:ext cx="1633510" cy="327546"/>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19875" y="3000557"/>
            <a:ext cx="246888"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3966763" y="3293165"/>
            <a:ext cx="1522021" cy="1282572"/>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2"/>
          <p:cNvSpPr>
            <a:spLocks noGrp="1"/>
          </p:cNvSpPr>
          <p:nvPr>
            <p:ph type="sldNum" sz="quarter" idx="12"/>
          </p:nvPr>
        </p:nvSpPr>
        <p:spPr>
          <a:xfrm>
            <a:off x="6457950" y="6356351"/>
            <a:ext cx="2057400" cy="365125"/>
          </a:xfrm>
        </p:spPr>
        <p:txBody>
          <a:bodyPr/>
          <a:lstStyle/>
          <a:p>
            <a:r>
              <a:rPr lang="en-US" dirty="0" smtClean="0"/>
              <a:t>24</a:t>
            </a:r>
            <a:endParaRPr lang="en-US" dirty="0"/>
          </a:p>
        </p:txBody>
      </p:sp>
    </p:spTree>
    <p:extLst>
      <p:ext uri="{BB962C8B-B14F-4D97-AF65-F5344CB8AC3E}">
        <p14:creationId xmlns:p14="http://schemas.microsoft.com/office/powerpoint/2010/main" val="718908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a:t>Reuse and library support</a:t>
            </a:r>
            <a:endParaRPr kumimoji="1" lang="ja-JP" altLang="en-US" sz="1875" dirty="0"/>
          </a:p>
        </p:txBody>
      </p:sp>
      <p:sp>
        <p:nvSpPr>
          <p:cNvPr id="7" name="Rectangle 6"/>
          <p:cNvSpPr/>
          <p:nvPr/>
        </p:nvSpPr>
        <p:spPr>
          <a:xfrm>
            <a:off x="1478090" y="1690689"/>
            <a:ext cx="5884658" cy="4893647"/>
          </a:xfrm>
          <a:prstGeom prst="rect">
            <a:avLst/>
          </a:prstGeom>
          <a:ln w="19050" cmpd="sng">
            <a:noFill/>
          </a:ln>
        </p:spPr>
        <p:txBody>
          <a:bodyPr wrap="square">
            <a:spAutoFit/>
          </a:bodyPr>
          <a:lstStyle/>
          <a:p>
            <a:r>
              <a:rPr lang="en-US" sz="2600" dirty="0">
                <a:solidFill>
                  <a:srgbClr val="800000"/>
                </a:solidFill>
                <a:latin typeface="Courier"/>
                <a:cs typeface="Courier"/>
              </a:rPr>
              <a:t>static</a:t>
            </a:r>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dirty="0">
                <a:latin typeface="Courier"/>
                <a:cs typeface="Courier"/>
              </a:rPr>
              <a:t>square(</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b="1" dirty="0">
                <a:solidFill>
                  <a:srgbClr val="2E75B6"/>
                </a:solidFill>
                <a:latin typeface="Courier"/>
                <a:cs typeface="Courier"/>
              </a:rPr>
              <a:t>a</a:t>
            </a:r>
            <a:r>
              <a:rPr lang="en-US" sz="2600" dirty="0">
                <a:latin typeface="Courier"/>
                <a:cs typeface="Courier"/>
              </a:rPr>
              <a:t>) {</a:t>
            </a: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b="1" dirty="0">
                <a:solidFill>
                  <a:srgbClr val="2E75B6"/>
                </a:solidFill>
                <a:latin typeface="Courier"/>
                <a:cs typeface="Courier"/>
              </a:rPr>
              <a:t>s = a * a</a:t>
            </a:r>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solidFill>
                  <a:srgbClr val="800000"/>
                </a:solidFill>
                <a:latin typeface="Courier"/>
                <a:cs typeface="Courier"/>
              </a:rPr>
              <a:t>    </a:t>
            </a:r>
            <a:r>
              <a:rPr lang="en-US" sz="2600" dirty="0" smtClean="0">
                <a:solidFill>
                  <a:srgbClr val="800000"/>
                </a:solidFill>
                <a:latin typeface="Courier"/>
                <a:cs typeface="Courier"/>
              </a:rPr>
              <a:t>return</a:t>
            </a:r>
            <a:r>
              <a:rPr lang="en-US" sz="2600" dirty="0" smtClean="0">
                <a:latin typeface="Courier"/>
                <a:cs typeface="Courier"/>
              </a:rPr>
              <a:t> </a:t>
            </a:r>
            <a:r>
              <a:rPr lang="en-US" sz="2600" b="1" dirty="0" smtClean="0">
                <a:solidFill>
                  <a:srgbClr val="2E75B6"/>
                </a:solidFill>
                <a:latin typeface="Courier"/>
                <a:cs typeface="Courier"/>
              </a:rPr>
              <a:t>s</a:t>
            </a:r>
            <a:r>
              <a:rPr lang="en-US" sz="2600" dirty="0" smtClean="0">
                <a:latin typeface="Courier"/>
                <a:cs typeface="Courier"/>
              </a:rPr>
              <a:t>;</a:t>
            </a:r>
            <a:endParaRPr lang="en-US" sz="2600" dirty="0">
              <a:latin typeface="Courier"/>
              <a:cs typeface="Courier"/>
            </a:endParaRPr>
          </a:p>
          <a:p>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main () {</a:t>
            </a:r>
          </a:p>
          <a:p>
            <a:r>
              <a:rPr lang="en-US" sz="2600" dirty="0">
                <a:latin typeface="Courier"/>
                <a:cs typeface="Courier"/>
              </a:rPr>
              <a:t>    </a:t>
            </a:r>
            <a:r>
              <a:rPr lang="en-US" sz="2600" dirty="0" err="1">
                <a:solidFill>
                  <a:srgbClr val="800000"/>
                </a:solidFill>
                <a:latin typeface="Courier"/>
                <a:cs typeface="Courier"/>
              </a:rPr>
              <a:t>int</a:t>
            </a:r>
            <a:r>
              <a:rPr lang="en-US" sz="2600" dirty="0">
                <a:solidFill>
                  <a:srgbClr val="800000"/>
                </a:solidFill>
                <a:latin typeface="Courier"/>
                <a:cs typeface="Courier"/>
              </a:rPr>
              <a:t> </a:t>
            </a:r>
            <a:r>
              <a:rPr lang="en-US" sz="2600" b="1" dirty="0">
                <a:solidFill>
                  <a:srgbClr val="2E75B6"/>
                </a:solidFill>
                <a:latin typeface="Courier"/>
                <a:cs typeface="Courier"/>
              </a:rPr>
              <a:t>x = 2 * square(3</a:t>
            </a:r>
            <a:r>
              <a:rPr lang="en-US" sz="2600" b="1" dirty="0" smtClean="0">
                <a:solidFill>
                  <a:srgbClr val="2E75B6"/>
                </a:solidFill>
                <a:latin typeface="Courier"/>
                <a:cs typeface="Courier"/>
              </a:rPr>
              <a:t>)</a:t>
            </a:r>
            <a:r>
              <a:rPr lang="en-US" sz="2600" dirty="0" smtClean="0">
                <a:latin typeface="Courier"/>
                <a:cs typeface="Courier"/>
              </a:rPr>
              <a:t>;</a:t>
            </a:r>
            <a:endParaRPr lang="ko-KR" altLang="en-US" sz="2600" dirty="0" smtClean="0">
              <a:latin typeface="Courier"/>
              <a:cs typeface="Courier"/>
            </a:endParaRPr>
          </a:p>
          <a:p>
            <a:endParaRPr lang="en-US" sz="2600" dirty="0">
              <a:latin typeface="Courier"/>
              <a:cs typeface="Courier"/>
            </a:endParaRPr>
          </a:p>
          <a:p>
            <a:r>
              <a:rPr lang="en-US" sz="2600" dirty="0">
                <a:latin typeface="Courier"/>
                <a:cs typeface="Courier"/>
              </a:rPr>
              <a:t>    </a:t>
            </a:r>
            <a:r>
              <a:rPr lang="en-US" sz="2600" dirty="0" err="1">
                <a:solidFill>
                  <a:srgbClr val="008000"/>
                </a:solidFill>
                <a:latin typeface="Courier"/>
                <a:cs typeface="Courier"/>
              </a:rPr>
              <a:t>loosen_invasive</a:t>
            </a:r>
            <a:r>
              <a:rPr lang="en-US" sz="2600" dirty="0">
                <a:latin typeface="Courier"/>
                <a:cs typeface="Courier"/>
              </a:rPr>
              <a:t>(x);</a:t>
            </a:r>
          </a:p>
          <a:p>
            <a:r>
              <a:rPr lang="en-US" sz="2600" dirty="0">
                <a:latin typeface="Courier"/>
                <a:cs typeface="Courier"/>
              </a:rPr>
              <a:t>    </a:t>
            </a:r>
            <a:r>
              <a:rPr lang="en-US" sz="2600" dirty="0" err="1">
                <a:latin typeface="Courier"/>
                <a:cs typeface="Courier"/>
              </a:rPr>
              <a:t>System.</a:t>
            </a:r>
            <a:r>
              <a:rPr lang="en-US" sz="2600" i="1" dirty="0" err="1">
                <a:latin typeface="Courier"/>
                <a:cs typeface="Courier"/>
              </a:rPr>
              <a:t>out</a:t>
            </a:r>
            <a:r>
              <a:rPr lang="en-US" sz="2600" dirty="0" err="1">
                <a:latin typeface="Courier"/>
                <a:cs typeface="Courier"/>
              </a:rPr>
              <a:t>.println</a:t>
            </a:r>
            <a:r>
              <a:rPr lang="en-US" sz="2600" dirty="0">
                <a:latin typeface="Courier"/>
                <a:cs typeface="Courier"/>
              </a:rPr>
              <a:t>(x);</a:t>
            </a:r>
          </a:p>
          <a:p>
            <a:r>
              <a:rPr lang="en-US" sz="2600" dirty="0">
                <a:latin typeface="Courier"/>
                <a:cs typeface="Courier"/>
              </a:rPr>
              <a:t>}</a:t>
            </a:r>
          </a:p>
        </p:txBody>
      </p:sp>
      <p:cxnSp>
        <p:nvCxnSpPr>
          <p:cNvPr id="6" name="Straight Arrow Connector 5"/>
          <p:cNvCxnSpPr/>
          <p:nvPr/>
        </p:nvCxnSpPr>
        <p:spPr>
          <a:xfrm flipH="1" flipV="1">
            <a:off x="3824651" y="4868345"/>
            <a:ext cx="24018" cy="426986"/>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28571" y="4575737"/>
            <a:ext cx="159215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05713" y="4575737"/>
            <a:ext cx="1804269"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836660" y="4967785"/>
            <a:ext cx="1633510" cy="327546"/>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719875" y="3000557"/>
            <a:ext cx="246888"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3966763" y="3293165"/>
            <a:ext cx="1522021" cy="1282572"/>
          </a:xfrm>
          <a:prstGeom prst="straightConnector1">
            <a:avLst/>
          </a:prstGeom>
          <a:ln w="38100">
            <a:solidFill>
              <a:srgbClr val="008F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121647" y="2215131"/>
            <a:ext cx="1846137"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08065" y="1827078"/>
            <a:ext cx="246888" cy="292608"/>
          </a:xfrm>
          <a:prstGeom prst="rect">
            <a:avLst/>
          </a:prstGeom>
          <a:noFill/>
          <a:ln w="38100">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783796" y="2064623"/>
            <a:ext cx="2438400" cy="990600"/>
          </a:xfrm>
          <a:prstGeom prst="rect">
            <a:avLst/>
          </a:prstGeom>
        </p:spPr>
      </p:pic>
      <p:sp>
        <p:nvSpPr>
          <p:cNvPr id="15" name="Slide Number Placeholder 2"/>
          <p:cNvSpPr>
            <a:spLocks noGrp="1"/>
          </p:cNvSpPr>
          <p:nvPr>
            <p:ph type="sldNum" sz="quarter" idx="12"/>
          </p:nvPr>
        </p:nvSpPr>
        <p:spPr>
          <a:xfrm>
            <a:off x="6457950" y="6356351"/>
            <a:ext cx="2057400" cy="365125"/>
          </a:xfrm>
        </p:spPr>
        <p:txBody>
          <a:bodyPr/>
          <a:lstStyle/>
          <a:p>
            <a:r>
              <a:rPr lang="en-US" dirty="0" smtClean="0"/>
              <a:t>24</a:t>
            </a:r>
            <a:endParaRPr lang="en-US" dirty="0"/>
          </a:p>
        </p:txBody>
      </p:sp>
    </p:spTree>
    <p:extLst>
      <p:ext uri="{BB962C8B-B14F-4D97-AF65-F5344CB8AC3E}">
        <p14:creationId xmlns:p14="http://schemas.microsoft.com/office/powerpoint/2010/main" val="326054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1413419" y="3425736"/>
            <a:ext cx="6231889" cy="1415062"/>
            <a:chOff x="360557" y="2451069"/>
            <a:chExt cx="8309185" cy="1886750"/>
          </a:xfrm>
        </p:grpSpPr>
        <p:sp>
          <p:nvSpPr>
            <p:cNvPr id="71" name="Pentagon 70"/>
            <p:cNvSpPr/>
            <p:nvPr/>
          </p:nvSpPr>
          <p:spPr>
            <a:xfrm>
              <a:off x="1103894" y="2451069"/>
              <a:ext cx="7554126" cy="870381"/>
            </a:xfrm>
            <a:prstGeom prst="homePlate">
              <a:avLst/>
            </a:prstGeom>
            <a:gradFill flip="none" rotWithShape="1">
              <a:gsLst>
                <a:gs pos="54000">
                  <a:schemeClr val="bg1"/>
                </a:gs>
                <a:gs pos="0">
                  <a:schemeClr val="accent2">
                    <a:lumMod val="20000"/>
                    <a:lumOff val="80000"/>
                  </a:schemeClr>
                </a:gs>
                <a:gs pos="100000">
                  <a:schemeClr val="accent2">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latin typeface="Calibri" charset="0"/>
                <a:ea typeface="Calibri" charset="0"/>
                <a:cs typeface="Calibri" charset="0"/>
              </a:endParaRPr>
            </a:p>
          </p:txBody>
        </p:sp>
        <p:sp>
          <p:nvSpPr>
            <p:cNvPr id="72" name="TextBox 71"/>
            <p:cNvSpPr txBox="1"/>
            <p:nvPr/>
          </p:nvSpPr>
          <p:spPr>
            <a:xfrm>
              <a:off x="1252245" y="2455372"/>
              <a:ext cx="6632122" cy="861775"/>
            </a:xfrm>
            <a:prstGeom prst="rect">
              <a:avLst/>
            </a:prstGeom>
            <a:noFill/>
          </p:spPr>
          <p:txBody>
            <a:bodyPr wrap="square" rtlCol="0" anchor="ctr" anchorCtr="0">
              <a:spAutoFit/>
            </a:bodyPr>
            <a:lstStyle/>
            <a:p>
              <a:r>
                <a:rPr lang="en-US" b="1" dirty="0">
                  <a:latin typeface="Calibri" charset="0"/>
                  <a:ea typeface="Calibri" charset="0"/>
                  <a:cs typeface="Calibri" charset="0"/>
                </a:rPr>
                <a:t>Truffle: Architecture support for </a:t>
              </a:r>
              <a:br>
                <a:rPr lang="en-US" b="1" dirty="0">
                  <a:latin typeface="Calibri" charset="0"/>
                  <a:ea typeface="Calibri" charset="0"/>
                  <a:cs typeface="Calibri" charset="0"/>
                </a:rPr>
              </a:br>
              <a:r>
                <a:rPr lang="en-US" b="1" dirty="0">
                  <a:latin typeface="Calibri" charset="0"/>
                  <a:ea typeface="Calibri" charset="0"/>
                  <a:cs typeface="Calibri" charset="0"/>
                </a:rPr>
                <a:t>approximate computing </a:t>
              </a:r>
              <a:r>
                <a:rPr lang="en-US" sz="1125" b="1" dirty="0">
                  <a:solidFill>
                    <a:schemeClr val="accent2">
                      <a:lumMod val="50000"/>
                    </a:schemeClr>
                  </a:solidFill>
                  <a:latin typeface="Calibri" charset="0"/>
                  <a:ea typeface="Calibri" charset="0"/>
                  <a:cs typeface="Calibri" charset="0"/>
                </a:rPr>
                <a:t>[ASPLOS’12]</a:t>
              </a:r>
            </a:p>
          </p:txBody>
        </p:sp>
        <p:sp>
          <p:nvSpPr>
            <p:cNvPr id="73" name="Pentagon 72"/>
            <p:cNvSpPr/>
            <p:nvPr/>
          </p:nvSpPr>
          <p:spPr>
            <a:xfrm>
              <a:off x="1099029" y="3425219"/>
              <a:ext cx="7570713" cy="912600"/>
            </a:xfrm>
            <a:prstGeom prst="homePlate">
              <a:avLst/>
            </a:prstGeom>
            <a:gradFill flip="none" rotWithShape="1">
              <a:gsLst>
                <a:gs pos="54000">
                  <a:schemeClr val="bg1"/>
                </a:gs>
                <a:gs pos="0">
                  <a:schemeClr val="accent2">
                    <a:lumMod val="20000"/>
                    <a:lumOff val="80000"/>
                  </a:schemeClr>
                </a:gs>
                <a:gs pos="100000">
                  <a:schemeClr val="accent2">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latin typeface="Calibri" charset="0"/>
                <a:ea typeface="Calibri" charset="0"/>
                <a:cs typeface="Calibri" charset="0"/>
              </a:endParaRPr>
            </a:p>
          </p:txBody>
        </p:sp>
        <p:sp>
          <p:nvSpPr>
            <p:cNvPr id="74" name="TextBox 73"/>
            <p:cNvSpPr txBox="1"/>
            <p:nvPr/>
          </p:nvSpPr>
          <p:spPr>
            <a:xfrm>
              <a:off x="1252245" y="3595052"/>
              <a:ext cx="6848146" cy="492443"/>
            </a:xfrm>
            <a:prstGeom prst="rect">
              <a:avLst/>
            </a:prstGeom>
            <a:noFill/>
          </p:spPr>
          <p:txBody>
            <a:bodyPr wrap="square" rtlCol="0" anchor="ctr" anchorCtr="0">
              <a:spAutoFit/>
            </a:bodyPr>
            <a:lstStyle/>
            <a:p>
              <a:r>
                <a:rPr lang="en-US" b="1" dirty="0">
                  <a:latin typeface="Calibri" charset="0"/>
                  <a:ea typeface="Calibri" charset="0"/>
                  <a:cs typeface="Calibri" charset="0"/>
                </a:rPr>
                <a:t>NPU: Neural acceleration </a:t>
              </a:r>
              <a:r>
                <a:rPr lang="en-US" sz="1125" b="1" dirty="0">
                  <a:solidFill>
                    <a:schemeClr val="accent2">
                      <a:lumMod val="50000"/>
                    </a:schemeClr>
                  </a:solidFill>
                  <a:latin typeface="Calibri" charset="0"/>
                  <a:ea typeface="Calibri" charset="0"/>
                  <a:cs typeface="Calibri" charset="0"/>
                </a:rPr>
                <a:t>[MICRO’12]</a:t>
              </a:r>
            </a:p>
          </p:txBody>
        </p:sp>
        <p:sp>
          <p:nvSpPr>
            <p:cNvPr id="75" name="Up-Down Arrow 74"/>
            <p:cNvSpPr/>
            <p:nvPr/>
          </p:nvSpPr>
          <p:spPr>
            <a:xfrm>
              <a:off x="360557" y="2451070"/>
              <a:ext cx="748346" cy="1877530"/>
            </a:xfrm>
            <a:prstGeom prst="upDownArrow">
              <a:avLst>
                <a:gd name="adj1" fmla="val 100000"/>
                <a:gd name="adj2" fmla="val 0"/>
              </a:avLst>
            </a:prstGeom>
            <a:gradFill>
              <a:gsLst>
                <a:gs pos="50000">
                  <a:schemeClr val="bg1"/>
                </a:gs>
                <a:gs pos="0">
                  <a:schemeClr val="accent2">
                    <a:lumMod val="20000"/>
                    <a:lumOff val="80000"/>
                  </a:schemeClr>
                </a:gs>
                <a:gs pos="100000">
                  <a:schemeClr val="accent2">
                    <a:lumMod val="20000"/>
                    <a:lumOff val="80000"/>
                  </a:schemeClr>
                </a:gs>
              </a:gsLst>
              <a:lin ang="16200000" scaled="0"/>
            </a:gra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sp>
          <p:nvSpPr>
            <p:cNvPr id="76" name="TextBox 75"/>
            <p:cNvSpPr txBox="1"/>
            <p:nvPr/>
          </p:nvSpPr>
          <p:spPr>
            <a:xfrm rot="16200000">
              <a:off x="-204033" y="3143615"/>
              <a:ext cx="1877530" cy="492443"/>
            </a:xfrm>
            <a:prstGeom prst="rect">
              <a:avLst/>
            </a:prstGeom>
            <a:noFill/>
          </p:spPr>
          <p:txBody>
            <a:bodyPr wrap="square" rtlCol="0">
              <a:spAutoFit/>
            </a:bodyPr>
            <a:lstStyle/>
            <a:p>
              <a:pPr algn="ctr"/>
              <a:r>
                <a:rPr lang="en-US" b="1" dirty="0" smtClean="0">
                  <a:latin typeface="Calibri" charset="0"/>
                  <a:ea typeface="Calibri" charset="0"/>
                  <a:cs typeface="Calibri" charset="0"/>
                </a:rPr>
                <a:t>Hardware</a:t>
              </a:r>
              <a:endParaRPr lang="en-US" b="1" dirty="0">
                <a:latin typeface="Calibri" charset="0"/>
                <a:ea typeface="Calibri" charset="0"/>
                <a:cs typeface="Calibri" charset="0"/>
              </a:endParaRPr>
            </a:p>
          </p:txBody>
        </p:sp>
      </p:grpSp>
      <p:grpSp>
        <p:nvGrpSpPr>
          <p:cNvPr id="80" name="Group 79"/>
          <p:cNvGrpSpPr/>
          <p:nvPr/>
        </p:nvGrpSpPr>
        <p:grpSpPr>
          <a:xfrm>
            <a:off x="1413419" y="1836318"/>
            <a:ext cx="6231889" cy="1408149"/>
            <a:chOff x="372279" y="2564904"/>
            <a:chExt cx="8309185" cy="1877531"/>
          </a:xfrm>
        </p:grpSpPr>
        <p:sp>
          <p:nvSpPr>
            <p:cNvPr id="81" name="Pentagon 80"/>
            <p:cNvSpPr/>
            <p:nvPr/>
          </p:nvSpPr>
          <p:spPr>
            <a:xfrm>
              <a:off x="1115616" y="2564904"/>
              <a:ext cx="7554126" cy="870381"/>
            </a:xfrm>
            <a:prstGeom prst="homePlate">
              <a:avLst/>
            </a:prstGeom>
            <a:gradFill flip="none" rotWithShape="1">
              <a:gsLst>
                <a:gs pos="54000">
                  <a:schemeClr val="bg1"/>
                </a:gs>
                <a:gs pos="0">
                  <a:schemeClr val="accent1">
                    <a:lumMod val="20000"/>
                    <a:lumOff val="80000"/>
                  </a:schemeClr>
                </a:gs>
                <a:gs pos="100000">
                  <a:schemeClr val="accent1">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latin typeface="Calibri" charset="0"/>
                <a:ea typeface="Calibri" charset="0"/>
                <a:cs typeface="Calibri" charset="0"/>
              </a:endParaRPr>
            </a:p>
          </p:txBody>
        </p:sp>
        <p:sp>
          <p:nvSpPr>
            <p:cNvPr id="82" name="TextBox 81"/>
            <p:cNvSpPr txBox="1"/>
            <p:nvPr/>
          </p:nvSpPr>
          <p:spPr>
            <a:xfrm>
              <a:off x="1254090" y="2638456"/>
              <a:ext cx="6858024" cy="723274"/>
            </a:xfrm>
            <a:prstGeom prst="rect">
              <a:avLst/>
            </a:prstGeom>
            <a:noFill/>
          </p:spPr>
          <p:txBody>
            <a:bodyPr wrap="square" rtlCol="0" anchor="ctr" anchorCtr="0">
              <a:spAutoFit/>
            </a:bodyPr>
            <a:lstStyle/>
            <a:p>
              <a:r>
                <a:rPr lang="en-US" b="1" dirty="0">
                  <a:latin typeface="Calibri" charset="0"/>
                  <a:ea typeface="Calibri" charset="0"/>
                  <a:cs typeface="Calibri" charset="0"/>
                </a:rPr>
                <a:t>Loop perforation and loop early-termination </a:t>
              </a:r>
              <a:br>
                <a:rPr lang="en-US" b="1" dirty="0">
                  <a:latin typeface="Calibri" charset="0"/>
                  <a:ea typeface="Calibri" charset="0"/>
                  <a:cs typeface="Calibri" charset="0"/>
                </a:rPr>
              </a:br>
              <a:r>
                <a:rPr lang="en-US" sz="1125" b="1" dirty="0">
                  <a:solidFill>
                    <a:srgbClr val="0070C0"/>
                  </a:solidFill>
                  <a:latin typeface="Calibri" charset="0"/>
                  <a:ea typeface="Calibri" charset="0"/>
                  <a:cs typeface="Calibri" charset="0"/>
                </a:rPr>
                <a:t>[ESEC/FSE’11, PLDI’10]</a:t>
              </a:r>
            </a:p>
          </p:txBody>
        </p:sp>
        <p:sp>
          <p:nvSpPr>
            <p:cNvPr id="83" name="Pentagon 82"/>
            <p:cNvSpPr/>
            <p:nvPr/>
          </p:nvSpPr>
          <p:spPr>
            <a:xfrm>
              <a:off x="1110751" y="3514520"/>
              <a:ext cx="7570713" cy="912601"/>
            </a:xfrm>
            <a:prstGeom prst="homePlate">
              <a:avLst/>
            </a:prstGeom>
            <a:gradFill flip="none" rotWithShape="1">
              <a:gsLst>
                <a:gs pos="54000">
                  <a:schemeClr val="bg1"/>
                </a:gs>
                <a:gs pos="0">
                  <a:schemeClr val="accent1">
                    <a:lumMod val="20000"/>
                    <a:lumOff val="80000"/>
                  </a:schemeClr>
                </a:gs>
                <a:gs pos="100000">
                  <a:schemeClr val="accent1">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latin typeface="Calibri" charset="0"/>
                <a:ea typeface="Calibri" charset="0"/>
                <a:cs typeface="Calibri" charset="0"/>
              </a:endParaRPr>
            </a:p>
          </p:txBody>
        </p:sp>
        <p:sp>
          <p:nvSpPr>
            <p:cNvPr id="84" name="TextBox 83"/>
            <p:cNvSpPr txBox="1"/>
            <p:nvPr/>
          </p:nvSpPr>
          <p:spPr>
            <a:xfrm>
              <a:off x="1254090" y="3708888"/>
              <a:ext cx="6858024" cy="492442"/>
            </a:xfrm>
            <a:prstGeom prst="rect">
              <a:avLst/>
            </a:prstGeom>
            <a:noFill/>
          </p:spPr>
          <p:txBody>
            <a:bodyPr wrap="square" rtlCol="0" anchor="ctr" anchorCtr="0">
              <a:spAutoFit/>
            </a:bodyPr>
            <a:lstStyle/>
            <a:p>
              <a:r>
                <a:rPr lang="en-US" b="1" dirty="0">
                  <a:latin typeface="Calibri" charset="0"/>
                  <a:ea typeface="Calibri" charset="0"/>
                  <a:cs typeface="Calibri" charset="0"/>
                </a:rPr>
                <a:t>Function substitution </a:t>
              </a:r>
              <a:r>
                <a:rPr lang="en-US" sz="1125" b="1" dirty="0">
                  <a:solidFill>
                    <a:srgbClr val="0070C0"/>
                  </a:solidFill>
                  <a:latin typeface="Calibri" charset="0"/>
                  <a:ea typeface="Calibri" charset="0"/>
                  <a:cs typeface="Calibri" charset="0"/>
                </a:rPr>
                <a:t>[PLDI’10]</a:t>
              </a:r>
            </a:p>
          </p:txBody>
        </p:sp>
        <p:sp>
          <p:nvSpPr>
            <p:cNvPr id="85" name="Up-Down Arrow 84"/>
            <p:cNvSpPr/>
            <p:nvPr/>
          </p:nvSpPr>
          <p:spPr>
            <a:xfrm>
              <a:off x="372279" y="2564905"/>
              <a:ext cx="748346" cy="1877530"/>
            </a:xfrm>
            <a:prstGeom prst="upDownArrow">
              <a:avLst>
                <a:gd name="adj1" fmla="val 100000"/>
                <a:gd name="adj2" fmla="val 0"/>
              </a:avLst>
            </a:prstGeom>
            <a:gradFill>
              <a:gsLst>
                <a:gs pos="50000">
                  <a:schemeClr val="bg1"/>
                </a:gs>
                <a:gs pos="0">
                  <a:schemeClr val="accent1">
                    <a:lumMod val="20000"/>
                    <a:lumOff val="80000"/>
                  </a:schemeClr>
                </a:gs>
                <a:gs pos="100000">
                  <a:schemeClr val="accent1">
                    <a:lumMod val="20000"/>
                    <a:lumOff val="80000"/>
                  </a:schemeClr>
                </a:gs>
              </a:gsLst>
              <a:lin ang="16200000" scaled="0"/>
            </a:gra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sp>
          <p:nvSpPr>
            <p:cNvPr id="86" name="TextBox 85"/>
            <p:cNvSpPr txBox="1"/>
            <p:nvPr/>
          </p:nvSpPr>
          <p:spPr>
            <a:xfrm rot="16200000">
              <a:off x="-192310" y="3257449"/>
              <a:ext cx="1877529" cy="492443"/>
            </a:xfrm>
            <a:prstGeom prst="rect">
              <a:avLst/>
            </a:prstGeom>
            <a:noFill/>
          </p:spPr>
          <p:txBody>
            <a:bodyPr wrap="square" rtlCol="0">
              <a:spAutoFit/>
            </a:bodyPr>
            <a:lstStyle/>
            <a:p>
              <a:pPr algn="ctr"/>
              <a:r>
                <a:rPr lang="en-US" b="1" dirty="0">
                  <a:latin typeface="Calibri" charset="0"/>
                  <a:ea typeface="Calibri" charset="0"/>
                  <a:cs typeface="Calibri" charset="0"/>
                </a:rPr>
                <a:t>Software</a:t>
              </a:r>
            </a:p>
          </p:txBody>
        </p:sp>
      </p:grpSp>
      <p:grpSp>
        <p:nvGrpSpPr>
          <p:cNvPr id="94" name="Group 93"/>
          <p:cNvGrpSpPr/>
          <p:nvPr/>
        </p:nvGrpSpPr>
        <p:grpSpPr>
          <a:xfrm>
            <a:off x="1413419" y="5013940"/>
            <a:ext cx="6223097" cy="1408149"/>
            <a:chOff x="360557" y="4569482"/>
            <a:chExt cx="8297463" cy="1877532"/>
          </a:xfrm>
        </p:grpSpPr>
        <p:sp>
          <p:nvSpPr>
            <p:cNvPr id="88" name="Pentagon 87"/>
            <p:cNvSpPr/>
            <p:nvPr/>
          </p:nvSpPr>
          <p:spPr>
            <a:xfrm>
              <a:off x="1103894" y="4569482"/>
              <a:ext cx="7554126" cy="870381"/>
            </a:xfrm>
            <a:prstGeom prst="homePlate">
              <a:avLst/>
            </a:prstGeom>
            <a:gradFill flip="none" rotWithShape="1">
              <a:gsLst>
                <a:gs pos="54000">
                  <a:schemeClr val="bg1"/>
                </a:gs>
                <a:gs pos="0">
                  <a:schemeClr val="accent6">
                    <a:lumMod val="20000"/>
                    <a:lumOff val="80000"/>
                  </a:schemeClr>
                </a:gs>
                <a:gs pos="100000">
                  <a:schemeClr val="accent6">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latin typeface="Calibri" charset="0"/>
                <a:ea typeface="Calibri" charset="0"/>
                <a:cs typeface="Calibri" charset="0"/>
              </a:endParaRPr>
            </a:p>
          </p:txBody>
        </p:sp>
        <p:sp>
          <p:nvSpPr>
            <p:cNvPr id="89" name="TextBox 88"/>
            <p:cNvSpPr txBox="1"/>
            <p:nvPr/>
          </p:nvSpPr>
          <p:spPr>
            <a:xfrm>
              <a:off x="1277718" y="4758450"/>
              <a:ext cx="6822674" cy="492443"/>
            </a:xfrm>
            <a:prstGeom prst="rect">
              <a:avLst/>
            </a:prstGeom>
            <a:noFill/>
          </p:spPr>
          <p:txBody>
            <a:bodyPr wrap="square" rtlCol="0" anchor="ctr" anchorCtr="0">
              <a:spAutoFit/>
            </a:bodyPr>
            <a:lstStyle/>
            <a:p>
              <a:r>
                <a:rPr lang="en-US" b="1" dirty="0" err="1">
                  <a:latin typeface="Calibri" charset="0"/>
                  <a:ea typeface="Calibri" charset="0"/>
                  <a:cs typeface="Calibri" charset="0"/>
                </a:rPr>
                <a:t>Flikker</a:t>
              </a:r>
              <a:r>
                <a:rPr lang="en-US" b="1" dirty="0">
                  <a:latin typeface="Calibri" charset="0"/>
                  <a:ea typeface="Calibri" charset="0"/>
                  <a:cs typeface="Calibri" charset="0"/>
                </a:rPr>
                <a:t>: Saving DRAM refresh power </a:t>
              </a:r>
              <a:r>
                <a:rPr lang="en-US" sz="1125" b="1" dirty="0">
                  <a:solidFill>
                    <a:schemeClr val="accent6">
                      <a:lumMod val="50000"/>
                    </a:schemeClr>
                  </a:solidFill>
                  <a:latin typeface="Calibri" charset="0"/>
                  <a:ea typeface="Calibri" charset="0"/>
                  <a:cs typeface="Calibri" charset="0"/>
                </a:rPr>
                <a:t>[ASPLOS’11]</a:t>
              </a:r>
            </a:p>
          </p:txBody>
        </p:sp>
        <p:sp>
          <p:nvSpPr>
            <p:cNvPr id="90" name="Pentagon 89"/>
            <p:cNvSpPr/>
            <p:nvPr/>
          </p:nvSpPr>
          <p:spPr>
            <a:xfrm>
              <a:off x="1087307" y="5534412"/>
              <a:ext cx="7570713" cy="912601"/>
            </a:xfrm>
            <a:prstGeom prst="homePlate">
              <a:avLst/>
            </a:prstGeom>
            <a:gradFill flip="none" rotWithShape="1">
              <a:gsLst>
                <a:gs pos="54000">
                  <a:schemeClr val="bg1"/>
                </a:gs>
                <a:gs pos="0">
                  <a:schemeClr val="accent6">
                    <a:lumMod val="20000"/>
                    <a:lumOff val="80000"/>
                  </a:schemeClr>
                </a:gs>
                <a:gs pos="100000">
                  <a:schemeClr val="accent6">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latin typeface="Calibri" charset="0"/>
                <a:ea typeface="Calibri" charset="0"/>
                <a:cs typeface="Calibri" charset="0"/>
              </a:endParaRPr>
            </a:p>
          </p:txBody>
        </p:sp>
        <p:sp>
          <p:nvSpPr>
            <p:cNvPr id="91" name="TextBox 90"/>
            <p:cNvSpPr txBox="1"/>
            <p:nvPr/>
          </p:nvSpPr>
          <p:spPr>
            <a:xfrm>
              <a:off x="1242366" y="5713465"/>
              <a:ext cx="6858024" cy="492443"/>
            </a:xfrm>
            <a:prstGeom prst="rect">
              <a:avLst/>
            </a:prstGeom>
            <a:noFill/>
          </p:spPr>
          <p:txBody>
            <a:bodyPr wrap="square" rtlCol="0" anchor="ctr" anchorCtr="0">
              <a:spAutoFit/>
            </a:bodyPr>
            <a:lstStyle/>
            <a:p>
              <a:r>
                <a:rPr lang="en-US" b="1" dirty="0">
                  <a:latin typeface="Calibri" charset="0"/>
                  <a:ea typeface="Calibri" charset="0"/>
                  <a:cs typeface="Calibri" charset="0"/>
                </a:rPr>
                <a:t>RFVP and load value prediction </a:t>
              </a:r>
              <a:r>
                <a:rPr lang="en-US" sz="1125" b="1" dirty="0">
                  <a:solidFill>
                    <a:schemeClr val="accent6">
                      <a:lumMod val="50000"/>
                    </a:schemeClr>
                  </a:solidFill>
                  <a:latin typeface="Calibri" charset="0"/>
                  <a:ea typeface="Calibri" charset="0"/>
                  <a:cs typeface="Calibri" charset="0"/>
                </a:rPr>
                <a:t>[PACT’14, MICRO’14]</a:t>
              </a:r>
              <a:endParaRPr lang="en-US" b="1" dirty="0">
                <a:latin typeface="Calibri" charset="0"/>
                <a:ea typeface="Calibri" charset="0"/>
                <a:cs typeface="Calibri" charset="0"/>
              </a:endParaRPr>
            </a:p>
          </p:txBody>
        </p:sp>
        <p:sp>
          <p:nvSpPr>
            <p:cNvPr id="92" name="Up-Down Arrow 91"/>
            <p:cNvSpPr/>
            <p:nvPr/>
          </p:nvSpPr>
          <p:spPr>
            <a:xfrm>
              <a:off x="360557" y="4569483"/>
              <a:ext cx="748346" cy="1877530"/>
            </a:xfrm>
            <a:prstGeom prst="upDownArrow">
              <a:avLst>
                <a:gd name="adj1" fmla="val 100000"/>
                <a:gd name="adj2" fmla="val 0"/>
              </a:avLst>
            </a:prstGeom>
            <a:gradFill>
              <a:gsLst>
                <a:gs pos="50000">
                  <a:schemeClr val="bg1"/>
                </a:gs>
                <a:gs pos="0">
                  <a:schemeClr val="accent6">
                    <a:lumMod val="20000"/>
                    <a:lumOff val="80000"/>
                  </a:schemeClr>
                </a:gs>
                <a:gs pos="100000">
                  <a:schemeClr val="accent6">
                    <a:lumMod val="20000"/>
                    <a:lumOff val="80000"/>
                  </a:schemeClr>
                </a:gs>
              </a:gsLst>
              <a:lin ang="16200000" scaled="0"/>
            </a:gra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sp>
          <p:nvSpPr>
            <p:cNvPr id="93" name="TextBox 92"/>
            <p:cNvSpPr txBox="1"/>
            <p:nvPr/>
          </p:nvSpPr>
          <p:spPr>
            <a:xfrm rot="16200000">
              <a:off x="-204032" y="5262027"/>
              <a:ext cx="1877530" cy="492443"/>
            </a:xfrm>
            <a:prstGeom prst="rect">
              <a:avLst/>
            </a:prstGeom>
            <a:noFill/>
          </p:spPr>
          <p:txBody>
            <a:bodyPr wrap="square" rtlCol="0">
              <a:spAutoFit/>
            </a:bodyPr>
            <a:lstStyle/>
            <a:p>
              <a:pPr algn="ctr"/>
              <a:r>
                <a:rPr lang="en-US" b="1" dirty="0">
                  <a:latin typeface="Calibri" charset="0"/>
                  <a:ea typeface="Calibri" charset="0"/>
                  <a:cs typeface="Calibri" charset="0"/>
                </a:rPr>
                <a:t>Memory</a:t>
              </a:r>
            </a:p>
          </p:txBody>
        </p:sp>
      </p:grpSp>
      <p:sp>
        <p:nvSpPr>
          <p:cNvPr id="23" name="Title 1"/>
          <p:cNvSpPr>
            <a:spLocks noGrp="1"/>
          </p:cNvSpPr>
          <p:nvPr>
            <p:ph type="title"/>
          </p:nvPr>
        </p:nvSpPr>
        <p:spPr>
          <a:xfrm>
            <a:off x="628650" y="365126"/>
            <a:ext cx="7886700" cy="1325563"/>
          </a:xfrm>
        </p:spPr>
        <p:txBody>
          <a:bodyPr/>
          <a:lstStyle/>
          <a:p>
            <a:r>
              <a:rPr kumimoji="1" lang="en-US" altLang="ja-JP" dirty="0" smtClean="0"/>
              <a:t>Generality</a:t>
            </a:r>
            <a:endParaRPr kumimoji="1" lang="ja-JP" altLang="en-US" sz="1875" dirty="0"/>
          </a:p>
        </p:txBody>
      </p:sp>
      <p:sp>
        <p:nvSpPr>
          <p:cNvPr id="24" name="Slide Number Placeholder 2"/>
          <p:cNvSpPr>
            <a:spLocks noGrp="1"/>
          </p:cNvSpPr>
          <p:nvPr>
            <p:ph type="sldNum" sz="quarter" idx="12"/>
          </p:nvPr>
        </p:nvSpPr>
        <p:spPr>
          <a:xfrm>
            <a:off x="6457950" y="6356351"/>
            <a:ext cx="2057400" cy="365125"/>
          </a:xfrm>
        </p:spPr>
        <p:txBody>
          <a:bodyPr/>
          <a:lstStyle/>
          <a:p>
            <a:r>
              <a:rPr lang="en-US" dirty="0" smtClean="0"/>
              <a:t>25</a:t>
            </a:r>
            <a:endParaRPr lang="en-US" dirty="0"/>
          </a:p>
        </p:txBody>
      </p:sp>
    </p:spTree>
    <p:extLst>
      <p:ext uri="{BB962C8B-B14F-4D97-AF65-F5344CB8AC3E}">
        <p14:creationId xmlns:p14="http://schemas.microsoft.com/office/powerpoint/2010/main" val="3998657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kumimoji="1" lang="en-US" altLang="ja-JP" dirty="0" smtClean="0"/>
              <a:t>Generality</a:t>
            </a:r>
            <a:endParaRPr kumimoji="1" lang="ja-JP" altLang="en-US" sz="1875" dirty="0"/>
          </a:p>
        </p:txBody>
      </p:sp>
      <p:sp>
        <p:nvSpPr>
          <p:cNvPr id="4" name="Rectangle 3"/>
          <p:cNvSpPr/>
          <p:nvPr/>
        </p:nvSpPr>
        <p:spPr>
          <a:xfrm>
            <a:off x="674675" y="2163063"/>
            <a:ext cx="8105918" cy="2893100"/>
          </a:xfrm>
          <a:prstGeom prst="rect">
            <a:avLst/>
          </a:prstGeom>
          <a:ln w="19050" cmpd="sng">
            <a:noFill/>
          </a:ln>
        </p:spPr>
        <p:txBody>
          <a:bodyPr wrap="square">
            <a:spAutoFit/>
          </a:bodyPr>
          <a:lstStyle/>
          <a:p>
            <a:pPr>
              <a:lnSpc>
                <a:spcPct val="130000"/>
              </a:lnSpc>
            </a:pPr>
            <a:r>
              <a:rPr lang="en-US" sz="2800" dirty="0" err="1">
                <a:solidFill>
                  <a:srgbClr val="008000"/>
                </a:solidFill>
                <a:latin typeface="Courier" charset="0"/>
                <a:ea typeface="Courier" charset="0"/>
                <a:cs typeface="Courier" charset="0"/>
              </a:rPr>
              <a:t>begin_loose</a:t>
            </a:r>
            <a:r>
              <a:rPr lang="en-US" sz="2800" dirty="0">
                <a:latin typeface="Courier" charset="0"/>
                <a:ea typeface="Courier" charset="0"/>
                <a:cs typeface="Courier" charset="0"/>
              </a:rPr>
              <a:t>(“PERFORATION”, 0.10);</a:t>
            </a:r>
          </a:p>
          <a:p>
            <a:pPr>
              <a:lnSpc>
                <a:spcPct val="130000"/>
              </a:lnSpc>
            </a:pPr>
            <a:r>
              <a:rPr lang="en-US" sz="2800" dirty="0">
                <a:latin typeface="Courier" charset="0"/>
                <a:ea typeface="Courier" charset="0"/>
                <a:cs typeface="Courier" charset="0"/>
              </a:rPr>
              <a:t>    </a:t>
            </a:r>
            <a:r>
              <a:rPr lang="en-US" sz="2800" dirty="0">
                <a:solidFill>
                  <a:srgbClr val="800000"/>
                </a:solidFill>
                <a:latin typeface="Courier" charset="0"/>
                <a:ea typeface="Courier" charset="0"/>
                <a:cs typeface="Courier" charset="0"/>
              </a:rPr>
              <a:t>for</a:t>
            </a:r>
            <a:r>
              <a:rPr lang="en-US" sz="2800" dirty="0">
                <a:latin typeface="Courier" charset="0"/>
                <a:ea typeface="Courier" charset="0"/>
                <a:cs typeface="Courier" charset="0"/>
              </a:rPr>
              <a:t> (</a:t>
            </a:r>
            <a:r>
              <a:rPr lang="en-US" sz="2800" dirty="0" err="1">
                <a:solidFill>
                  <a:srgbClr val="800000"/>
                </a:solidFill>
                <a:latin typeface="Courier" charset="0"/>
                <a:ea typeface="Courier" charset="0"/>
                <a:cs typeface="Courier" charset="0"/>
              </a:rPr>
              <a:t>int</a:t>
            </a:r>
            <a:r>
              <a:rPr lang="en-US" sz="2800" dirty="0">
                <a:solidFill>
                  <a:srgbClr val="800000"/>
                </a:solidFill>
                <a:latin typeface="Courier" charset="0"/>
                <a:ea typeface="Courier" charset="0"/>
                <a:cs typeface="Courier" charset="0"/>
              </a:rPr>
              <a:t> </a:t>
            </a:r>
            <a:r>
              <a:rPr lang="en-US" sz="2800" dirty="0" err="1">
                <a:latin typeface="Courier" charset="0"/>
                <a:ea typeface="Courier" charset="0"/>
                <a:cs typeface="Courier" charset="0"/>
              </a:rPr>
              <a:t>i</a:t>
            </a:r>
            <a:r>
              <a:rPr lang="en-US" sz="2800" dirty="0">
                <a:latin typeface="Courier" charset="0"/>
                <a:ea typeface="Courier" charset="0"/>
                <a:cs typeface="Courier" charset="0"/>
              </a:rPr>
              <a:t> = 0; </a:t>
            </a:r>
            <a:r>
              <a:rPr lang="en-US" sz="2800" dirty="0" err="1">
                <a:latin typeface="Courier" charset="0"/>
                <a:ea typeface="Courier" charset="0"/>
                <a:cs typeface="Courier" charset="0"/>
              </a:rPr>
              <a:t>i</a:t>
            </a:r>
            <a:r>
              <a:rPr lang="en-US" sz="2800" dirty="0">
                <a:latin typeface="Courier" charset="0"/>
                <a:ea typeface="Courier" charset="0"/>
                <a:cs typeface="Courier" charset="0"/>
              </a:rPr>
              <a:t> &lt; n; </a:t>
            </a:r>
            <a:r>
              <a:rPr lang="en-US" sz="2800" dirty="0" err="1">
                <a:latin typeface="Courier" charset="0"/>
                <a:ea typeface="Courier" charset="0"/>
                <a:cs typeface="Courier" charset="0"/>
              </a:rPr>
              <a:t>i</a:t>
            </a:r>
            <a:r>
              <a:rPr lang="en-US" sz="2800" dirty="0">
                <a:latin typeface="Courier" charset="0"/>
                <a:ea typeface="Courier" charset="0"/>
                <a:cs typeface="Courier" charset="0"/>
              </a:rPr>
              <a:t>++) { </a:t>
            </a:r>
            <a:endParaRPr lang="en-US" sz="2800" dirty="0" smtClean="0">
              <a:latin typeface="Courier" charset="0"/>
              <a:ea typeface="Courier" charset="0"/>
              <a:cs typeface="Courier" charset="0"/>
            </a:endParaRPr>
          </a:p>
          <a:p>
            <a:pPr>
              <a:lnSpc>
                <a:spcPct val="130000"/>
              </a:lnSpc>
            </a:pPr>
            <a:r>
              <a:rPr lang="en-US" sz="2800" dirty="0">
                <a:latin typeface="Courier" charset="0"/>
                <a:ea typeface="Courier" charset="0"/>
                <a:cs typeface="Courier" charset="0"/>
              </a:rPr>
              <a:t> </a:t>
            </a:r>
            <a:r>
              <a:rPr lang="en-US" sz="2800" dirty="0" smtClean="0">
                <a:latin typeface="Courier" charset="0"/>
                <a:ea typeface="Courier" charset="0"/>
                <a:cs typeface="Courier" charset="0"/>
              </a:rPr>
              <a:t>      … </a:t>
            </a:r>
          </a:p>
          <a:p>
            <a:pPr>
              <a:lnSpc>
                <a:spcPct val="130000"/>
              </a:lnSpc>
            </a:pPr>
            <a:r>
              <a:rPr lang="en-US" sz="2800" dirty="0">
                <a:latin typeface="Courier" charset="0"/>
                <a:ea typeface="Courier" charset="0"/>
                <a:cs typeface="Courier" charset="0"/>
              </a:rPr>
              <a:t> </a:t>
            </a:r>
            <a:r>
              <a:rPr lang="en-US" sz="2800" dirty="0" smtClean="0">
                <a:latin typeface="Courier" charset="0"/>
                <a:ea typeface="Courier" charset="0"/>
                <a:cs typeface="Courier" charset="0"/>
              </a:rPr>
              <a:t>   }</a:t>
            </a:r>
            <a:endParaRPr lang="en-US" sz="2800" dirty="0">
              <a:latin typeface="Courier" charset="0"/>
              <a:ea typeface="Courier" charset="0"/>
              <a:cs typeface="Courier" charset="0"/>
            </a:endParaRPr>
          </a:p>
          <a:p>
            <a:pPr>
              <a:lnSpc>
                <a:spcPct val="130000"/>
              </a:lnSpc>
            </a:pPr>
            <a:r>
              <a:rPr lang="en-US" sz="2800" dirty="0" err="1">
                <a:solidFill>
                  <a:srgbClr val="008000"/>
                </a:solidFill>
                <a:latin typeface="Courier" charset="0"/>
                <a:ea typeface="Courier" charset="0"/>
                <a:cs typeface="Courier" charset="0"/>
              </a:rPr>
              <a:t>end_loose</a:t>
            </a:r>
            <a:r>
              <a:rPr lang="en-US" sz="2800" dirty="0">
                <a:latin typeface="Courier" charset="0"/>
                <a:ea typeface="Courier" charset="0"/>
                <a:cs typeface="Courier" charset="0"/>
              </a:rPr>
              <a:t>();</a:t>
            </a:r>
          </a:p>
        </p:txBody>
      </p:sp>
      <p:sp>
        <p:nvSpPr>
          <p:cNvPr id="3" name="Rectangle 2"/>
          <p:cNvSpPr/>
          <p:nvPr/>
        </p:nvSpPr>
        <p:spPr>
          <a:xfrm>
            <a:off x="1509449" y="2819201"/>
            <a:ext cx="6392605" cy="1643617"/>
          </a:xfrm>
          <a:prstGeom prst="rect">
            <a:avLst/>
          </a:prstGeom>
          <a:noFill/>
          <a:ln w="3810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350"/>
          </a:p>
        </p:txBody>
      </p:sp>
      <p:sp>
        <p:nvSpPr>
          <p:cNvPr id="5" name="Slide Number Placeholder 2"/>
          <p:cNvSpPr>
            <a:spLocks noGrp="1"/>
          </p:cNvSpPr>
          <p:nvPr>
            <p:ph type="sldNum" sz="quarter" idx="12"/>
          </p:nvPr>
        </p:nvSpPr>
        <p:spPr>
          <a:xfrm>
            <a:off x="6457950" y="6356351"/>
            <a:ext cx="2057400" cy="365125"/>
          </a:xfrm>
        </p:spPr>
        <p:txBody>
          <a:bodyPr/>
          <a:lstStyle/>
          <a:p>
            <a:r>
              <a:rPr lang="en-US" dirty="0" smtClean="0"/>
              <a:t>26</a:t>
            </a:r>
            <a:endParaRPr lang="en-US" dirty="0"/>
          </a:p>
        </p:txBody>
      </p:sp>
    </p:spTree>
    <p:extLst>
      <p:ext uri="{BB962C8B-B14F-4D97-AF65-F5344CB8AC3E}">
        <p14:creationId xmlns:p14="http://schemas.microsoft.com/office/powerpoint/2010/main" val="1116651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kumimoji="1" lang="en-US" altLang="ja-JP" dirty="0" smtClean="0"/>
              <a:t>Generality</a:t>
            </a:r>
            <a:endParaRPr kumimoji="1" lang="ja-JP" altLang="en-US" sz="1875" dirty="0"/>
          </a:p>
        </p:txBody>
      </p:sp>
      <p:sp>
        <p:nvSpPr>
          <p:cNvPr id="4" name="Rectangle 3"/>
          <p:cNvSpPr/>
          <p:nvPr/>
        </p:nvSpPr>
        <p:spPr>
          <a:xfrm>
            <a:off x="674675" y="2163063"/>
            <a:ext cx="8105918" cy="2332946"/>
          </a:xfrm>
          <a:prstGeom prst="rect">
            <a:avLst/>
          </a:prstGeom>
          <a:ln w="19050" cmpd="sng">
            <a:noFill/>
          </a:ln>
        </p:spPr>
        <p:txBody>
          <a:bodyPr wrap="square">
            <a:spAutoFit/>
          </a:bodyPr>
          <a:lstStyle/>
          <a:p>
            <a:pPr>
              <a:lnSpc>
                <a:spcPct val="130000"/>
              </a:lnSpc>
            </a:pPr>
            <a:r>
              <a:rPr lang="en-US" sz="2800" dirty="0" err="1">
                <a:solidFill>
                  <a:srgbClr val="008000"/>
                </a:solidFill>
                <a:latin typeface="Courier" charset="0"/>
                <a:ea typeface="Courier" charset="0"/>
                <a:cs typeface="Courier" charset="0"/>
              </a:rPr>
              <a:t>begin_loose</a:t>
            </a:r>
            <a:r>
              <a:rPr lang="en-US" sz="2800" dirty="0" smtClean="0">
                <a:latin typeface="Courier" charset="0"/>
                <a:ea typeface="Courier" charset="0"/>
                <a:cs typeface="Courier" charset="0"/>
              </a:rPr>
              <a:t>(“</a:t>
            </a:r>
            <a:r>
              <a:rPr lang="en-US" sz="2800" dirty="0">
                <a:latin typeface="Courier"/>
                <a:cs typeface="Courier"/>
              </a:rPr>
              <a:t>NPU</a:t>
            </a:r>
            <a:r>
              <a:rPr lang="en-US" sz="2800" dirty="0" smtClean="0">
                <a:latin typeface="Courier" charset="0"/>
                <a:ea typeface="Courier" charset="0"/>
                <a:cs typeface="Courier" charset="0"/>
              </a:rPr>
              <a:t>”);</a:t>
            </a:r>
            <a:endParaRPr lang="en-US" sz="2800" dirty="0">
              <a:latin typeface="Courier" charset="0"/>
              <a:ea typeface="Courier" charset="0"/>
              <a:cs typeface="Courier" charset="0"/>
            </a:endParaRPr>
          </a:p>
          <a:p>
            <a:pPr>
              <a:lnSpc>
                <a:spcPct val="130000"/>
              </a:lnSpc>
            </a:pPr>
            <a:r>
              <a:rPr lang="en-US" sz="2800" dirty="0" smtClean="0">
                <a:latin typeface="Courier" charset="0"/>
                <a:ea typeface="Courier" charset="0"/>
                <a:cs typeface="Courier" charset="0"/>
              </a:rPr>
              <a:t>    </a:t>
            </a:r>
            <a:r>
              <a:rPr lang="en-US" sz="2800" dirty="0">
                <a:latin typeface="Courier"/>
                <a:cs typeface="Courier"/>
              </a:rPr>
              <a:t>p = </a:t>
            </a:r>
            <a:r>
              <a:rPr lang="en-US" sz="2800" dirty="0" err="1">
                <a:latin typeface="Courier"/>
                <a:cs typeface="Courier"/>
              </a:rPr>
              <a:t>Math.</a:t>
            </a:r>
            <a:r>
              <a:rPr lang="en-US" sz="2800" i="1" dirty="0" err="1">
                <a:latin typeface="Courier"/>
                <a:cs typeface="Courier"/>
              </a:rPr>
              <a:t>sin</a:t>
            </a:r>
            <a:r>
              <a:rPr lang="en-US" sz="2800" dirty="0">
                <a:latin typeface="Courier"/>
                <a:cs typeface="Courier"/>
              </a:rPr>
              <a:t>(x) + </a:t>
            </a:r>
            <a:r>
              <a:rPr lang="en-US" sz="2800" dirty="0" err="1">
                <a:latin typeface="Courier"/>
                <a:cs typeface="Courier"/>
              </a:rPr>
              <a:t>Math.</a:t>
            </a:r>
            <a:r>
              <a:rPr lang="en-US" sz="2800" i="1" dirty="0" err="1">
                <a:latin typeface="Courier"/>
                <a:cs typeface="Courier"/>
              </a:rPr>
              <a:t>cos</a:t>
            </a:r>
            <a:r>
              <a:rPr lang="en-US" sz="2800" dirty="0">
                <a:latin typeface="Courier"/>
                <a:cs typeface="Courier"/>
              </a:rPr>
              <a:t>(y);</a:t>
            </a:r>
          </a:p>
          <a:p>
            <a:pPr>
              <a:lnSpc>
                <a:spcPct val="130000"/>
              </a:lnSpc>
            </a:pPr>
            <a:r>
              <a:rPr lang="en-US" sz="2800" dirty="0">
                <a:latin typeface="Courier"/>
                <a:cs typeface="Courier"/>
              </a:rPr>
              <a:t>    q = 2 * </a:t>
            </a:r>
            <a:r>
              <a:rPr lang="en-US" sz="2800" dirty="0" err="1">
                <a:latin typeface="Courier"/>
                <a:cs typeface="Courier"/>
              </a:rPr>
              <a:t>Math.</a:t>
            </a:r>
            <a:r>
              <a:rPr lang="en-US" sz="2800" i="1" dirty="0" err="1">
                <a:latin typeface="Courier"/>
                <a:cs typeface="Courier"/>
              </a:rPr>
              <a:t>sin</a:t>
            </a:r>
            <a:r>
              <a:rPr lang="en-US" sz="2800" dirty="0">
                <a:latin typeface="Courier"/>
                <a:cs typeface="Courier"/>
              </a:rPr>
              <a:t>(x + y);</a:t>
            </a:r>
          </a:p>
          <a:p>
            <a:pPr>
              <a:lnSpc>
                <a:spcPct val="130000"/>
              </a:lnSpc>
            </a:pPr>
            <a:r>
              <a:rPr lang="en-US" sz="2800" dirty="0" err="1" smtClean="0">
                <a:solidFill>
                  <a:srgbClr val="008000"/>
                </a:solidFill>
                <a:latin typeface="Courier" charset="0"/>
                <a:ea typeface="Courier" charset="0"/>
                <a:cs typeface="Courier" charset="0"/>
              </a:rPr>
              <a:t>end_loose</a:t>
            </a:r>
            <a:r>
              <a:rPr lang="en-US" sz="2800" dirty="0">
                <a:latin typeface="Courier" charset="0"/>
                <a:ea typeface="Courier" charset="0"/>
                <a:cs typeface="Courier" charset="0"/>
              </a:rPr>
              <a:t>();</a:t>
            </a:r>
          </a:p>
        </p:txBody>
      </p:sp>
      <p:sp>
        <p:nvSpPr>
          <p:cNvPr id="3" name="Rectangle 2"/>
          <p:cNvSpPr/>
          <p:nvPr/>
        </p:nvSpPr>
        <p:spPr>
          <a:xfrm>
            <a:off x="1509449" y="2819202"/>
            <a:ext cx="6529082" cy="1111354"/>
          </a:xfrm>
          <a:prstGeom prst="rect">
            <a:avLst/>
          </a:prstGeom>
          <a:noFill/>
          <a:ln w="38100" cmpd="sng">
            <a:solidFill>
              <a:srgbClr val="008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350"/>
          </a:p>
        </p:txBody>
      </p:sp>
      <p:sp>
        <p:nvSpPr>
          <p:cNvPr id="5" name="Slide Number Placeholder 2"/>
          <p:cNvSpPr>
            <a:spLocks noGrp="1"/>
          </p:cNvSpPr>
          <p:nvPr>
            <p:ph type="sldNum" sz="quarter" idx="12"/>
          </p:nvPr>
        </p:nvSpPr>
        <p:spPr>
          <a:xfrm>
            <a:off x="6457950" y="6356351"/>
            <a:ext cx="2057400" cy="365125"/>
          </a:xfrm>
        </p:spPr>
        <p:txBody>
          <a:bodyPr/>
          <a:lstStyle/>
          <a:p>
            <a:r>
              <a:rPr lang="en-US" dirty="0" smtClean="0"/>
              <a:t>27</a:t>
            </a:r>
            <a:endParaRPr lang="en-US" dirty="0"/>
          </a:p>
        </p:txBody>
      </p:sp>
    </p:spTree>
    <p:extLst>
      <p:ext uri="{BB962C8B-B14F-4D97-AF65-F5344CB8AC3E}">
        <p14:creationId xmlns:p14="http://schemas.microsoft.com/office/powerpoint/2010/main" val="1549019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Adding a third </a:t>
            </a:r>
            <a:r>
              <a:rPr lang="en-US" sz="4300" dirty="0"/>
              <a:t>d</a:t>
            </a:r>
            <a:r>
              <a:rPr lang="en-US" sz="4300" dirty="0" smtClean="0"/>
              <a:t>imension</a:t>
            </a:r>
            <a:br>
              <a:rPr lang="en-US" sz="4300" dirty="0" smtClean="0"/>
            </a:br>
            <a:r>
              <a:rPr lang="en-US" sz="2500" dirty="0"/>
              <a:t>Embracing Error</a:t>
            </a:r>
          </a:p>
        </p:txBody>
      </p:sp>
      <p:pic>
        <p:nvPicPr>
          <p:cNvPr id="16" name="Picture 15"/>
          <p:cNvPicPr>
            <a:picLocks noChangeAspect="1"/>
          </p:cNvPicPr>
          <p:nvPr/>
        </p:nvPicPr>
        <p:blipFill>
          <a:blip r:embed="rId3"/>
          <a:stretch>
            <a:fillRect/>
          </a:stretch>
        </p:blipFill>
        <p:spPr>
          <a:xfrm>
            <a:off x="1439667" y="2127424"/>
            <a:ext cx="6838098" cy="3640052"/>
          </a:xfrm>
          <a:prstGeom prst="rect">
            <a:avLst/>
          </a:prstGeom>
        </p:spPr>
      </p:pic>
      <p:grpSp>
        <p:nvGrpSpPr>
          <p:cNvPr id="12" name="Group 11"/>
          <p:cNvGrpSpPr/>
          <p:nvPr/>
        </p:nvGrpSpPr>
        <p:grpSpPr>
          <a:xfrm>
            <a:off x="1099123" y="5421894"/>
            <a:ext cx="1061822" cy="1250098"/>
            <a:chOff x="596900" y="4947920"/>
            <a:chExt cx="1442720" cy="1798955"/>
          </a:xfrm>
        </p:grpSpPr>
        <p:cxnSp>
          <p:nvCxnSpPr>
            <p:cNvPr id="6" name="Straight Connector 5"/>
            <p:cNvCxnSpPr/>
            <p:nvPr/>
          </p:nvCxnSpPr>
          <p:spPr>
            <a:xfrm flipH="1">
              <a:off x="596900" y="4947920"/>
              <a:ext cx="1442720" cy="1798955"/>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8524507">
              <a:off x="647566" y="5488578"/>
              <a:ext cx="943206" cy="501819"/>
            </a:xfrm>
            <a:prstGeom prst="rect">
              <a:avLst/>
            </a:prstGeom>
            <a:noFill/>
          </p:spPr>
          <p:txBody>
            <a:bodyPr wrap="none" rtlCol="0">
              <a:spAutoFit/>
            </a:bodyPr>
            <a:lstStyle/>
            <a:p>
              <a:r>
                <a:rPr lang="en-US" dirty="0">
                  <a:latin typeface="Calibri" charset="0"/>
                  <a:ea typeface="Calibri" charset="0"/>
                  <a:cs typeface="Calibri" charset="0"/>
                </a:rPr>
                <a:t>Error</a:t>
              </a:r>
            </a:p>
          </p:txBody>
        </p:sp>
      </p:grpSp>
      <p:grpSp>
        <p:nvGrpSpPr>
          <p:cNvPr id="23" name="Group 22"/>
          <p:cNvGrpSpPr/>
          <p:nvPr/>
        </p:nvGrpSpPr>
        <p:grpSpPr>
          <a:xfrm>
            <a:off x="1775778" y="4761098"/>
            <a:ext cx="5085190" cy="1152173"/>
            <a:chOff x="1621855" y="4216400"/>
            <a:chExt cx="5515545" cy="1249680"/>
          </a:xfrm>
        </p:grpSpPr>
        <p:sp>
          <p:nvSpPr>
            <p:cNvPr id="13" name="Rectangle 12"/>
            <p:cNvSpPr/>
            <p:nvPr/>
          </p:nvSpPr>
          <p:spPr>
            <a:xfrm>
              <a:off x="2039620" y="4216400"/>
              <a:ext cx="5097780" cy="731520"/>
            </a:xfrm>
            <a:prstGeom prst="rect">
              <a:avLst/>
            </a:prstGeom>
            <a:noFill/>
            <a:ln w="25400" cmpd="sng">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sp>
          <p:nvSpPr>
            <p:cNvPr id="17" name="Rectangle 16"/>
            <p:cNvSpPr/>
            <p:nvPr/>
          </p:nvSpPr>
          <p:spPr>
            <a:xfrm>
              <a:off x="1621855" y="4734560"/>
              <a:ext cx="5097780" cy="731520"/>
            </a:xfrm>
            <a:prstGeom prst="rect">
              <a:avLst/>
            </a:prstGeom>
            <a:noFill/>
            <a:ln w="25400" cmpd="sng">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cxnSp>
          <p:nvCxnSpPr>
            <p:cNvPr id="18" name="Straight Connector 17"/>
            <p:cNvCxnSpPr/>
            <p:nvPr/>
          </p:nvCxnSpPr>
          <p:spPr>
            <a:xfrm flipH="1">
              <a:off x="1621855" y="4216400"/>
              <a:ext cx="417765" cy="51816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719635" y="4216400"/>
              <a:ext cx="417765" cy="51816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6719635" y="4947920"/>
              <a:ext cx="417765" cy="51816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24" name="Oval 23"/>
          <p:cNvSpPr>
            <a:spLocks noChangeAspect="1"/>
          </p:cNvSpPr>
          <p:nvPr/>
        </p:nvSpPr>
        <p:spPr>
          <a:xfrm>
            <a:off x="6380955" y="5130337"/>
            <a:ext cx="189687" cy="189687"/>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sp>
        <p:nvSpPr>
          <p:cNvPr id="25" name="Oval 24"/>
          <p:cNvSpPr>
            <a:spLocks noChangeAspect="1"/>
          </p:cNvSpPr>
          <p:nvPr/>
        </p:nvSpPr>
        <p:spPr>
          <a:xfrm>
            <a:off x="6803201" y="4692652"/>
            <a:ext cx="109597" cy="109597"/>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cxnSp>
        <p:nvCxnSpPr>
          <p:cNvPr id="26" name="Straight Connector 25"/>
          <p:cNvCxnSpPr>
            <a:endCxn id="24" idx="1"/>
          </p:cNvCxnSpPr>
          <p:nvPr/>
        </p:nvCxnSpPr>
        <p:spPr>
          <a:xfrm>
            <a:off x="5337354" y="4161997"/>
            <a:ext cx="1071381" cy="996119"/>
          </a:xfrm>
          <a:prstGeom prst="line">
            <a:avLst/>
          </a:prstGeom>
          <a:ln w="50800" cmpd="sng">
            <a:solidFill>
              <a:srgbClr val="2E75B6"/>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25" idx="0"/>
          </p:cNvCxnSpPr>
          <p:nvPr/>
        </p:nvCxnSpPr>
        <p:spPr>
          <a:xfrm>
            <a:off x="6851468" y="4124063"/>
            <a:ext cx="6531" cy="568589"/>
          </a:xfrm>
          <a:prstGeom prst="line">
            <a:avLst/>
          </a:prstGeom>
          <a:ln w="50800" cmpd="sng">
            <a:solidFill>
              <a:srgbClr val="008000"/>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354917" y="4124063"/>
            <a:ext cx="1506050" cy="0"/>
          </a:xfrm>
          <a:prstGeom prst="line">
            <a:avLst/>
          </a:prstGeom>
          <a:ln w="50800" cmpd="sng">
            <a:solidFill>
              <a:srgbClr val="008000"/>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5315370" y="3377489"/>
            <a:ext cx="304436" cy="690835"/>
          </a:xfrm>
          <a:prstGeom prst="line">
            <a:avLst/>
          </a:prstGeom>
          <a:ln w="50800" cmpd="sng">
            <a:solidFill>
              <a:srgbClr val="2E75B6"/>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2646765" y="4210507"/>
            <a:ext cx="1092137" cy="37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29" name="Rectangle 28"/>
          <p:cNvSpPr/>
          <p:nvPr/>
        </p:nvSpPr>
        <p:spPr>
          <a:xfrm>
            <a:off x="3600606" y="3981560"/>
            <a:ext cx="1092137" cy="37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31" name="Rectangle 30"/>
          <p:cNvSpPr/>
          <p:nvPr/>
        </p:nvSpPr>
        <p:spPr>
          <a:xfrm>
            <a:off x="4225888" y="3624970"/>
            <a:ext cx="1092137" cy="37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36" name="Rectangle 35"/>
          <p:cNvSpPr/>
          <p:nvPr/>
        </p:nvSpPr>
        <p:spPr>
          <a:xfrm>
            <a:off x="4341626" y="3138794"/>
            <a:ext cx="1092137" cy="37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37" name="Rectangle 36"/>
          <p:cNvSpPr/>
          <p:nvPr/>
        </p:nvSpPr>
        <p:spPr>
          <a:xfrm>
            <a:off x="4477684" y="2318971"/>
            <a:ext cx="1092137" cy="37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latin typeface="Calibri" charset="0"/>
              <a:ea typeface="Calibri" charset="0"/>
              <a:cs typeface="Calibri" charset="0"/>
            </a:endParaRPr>
          </a:p>
        </p:txBody>
      </p:sp>
      <p:sp>
        <p:nvSpPr>
          <p:cNvPr id="38" name="Rectangle 37"/>
          <p:cNvSpPr/>
          <p:nvPr/>
        </p:nvSpPr>
        <p:spPr>
          <a:xfrm>
            <a:off x="4369573" y="2894274"/>
            <a:ext cx="1092137" cy="37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39" name="Rectangle 38"/>
          <p:cNvSpPr/>
          <p:nvPr/>
        </p:nvSpPr>
        <p:spPr>
          <a:xfrm>
            <a:off x="5084283" y="2498437"/>
            <a:ext cx="558533" cy="37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5" name="Oval 4"/>
          <p:cNvSpPr/>
          <p:nvPr/>
        </p:nvSpPr>
        <p:spPr>
          <a:xfrm>
            <a:off x="4717264" y="4129211"/>
            <a:ext cx="252916" cy="2529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cxnSp>
        <p:nvCxnSpPr>
          <p:cNvPr id="49" name="Straight Connector 48"/>
          <p:cNvCxnSpPr/>
          <p:nvPr/>
        </p:nvCxnSpPr>
        <p:spPr>
          <a:xfrm flipH="1">
            <a:off x="4589407" y="4154402"/>
            <a:ext cx="667417" cy="371642"/>
          </a:xfrm>
          <a:prstGeom prst="line">
            <a:avLst/>
          </a:prstGeom>
          <a:ln w="50800" cmpd="sng">
            <a:solidFill>
              <a:srgbClr val="2E75B6"/>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2243883" y="2407673"/>
            <a:ext cx="2345524" cy="731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44" name="Rectangle 43"/>
          <p:cNvSpPr/>
          <p:nvPr/>
        </p:nvSpPr>
        <p:spPr>
          <a:xfrm>
            <a:off x="2088282" y="4645766"/>
            <a:ext cx="560766" cy="4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err="1">
                <a:solidFill>
                  <a:schemeClr val="tx1"/>
                </a:solidFill>
                <a:latin typeface="Calibri" charset="0"/>
                <a:ea typeface="Calibri" charset="0"/>
                <a:cs typeface="Calibri" charset="0"/>
              </a:rPr>
              <a:t>IoT</a:t>
            </a:r>
            <a:endParaRPr lang="en-US" dirty="0">
              <a:solidFill>
                <a:schemeClr val="tx1"/>
              </a:solidFill>
              <a:latin typeface="Calibri" charset="0"/>
              <a:ea typeface="Calibri" charset="0"/>
              <a:cs typeface="Calibri" charset="0"/>
            </a:endParaRPr>
          </a:p>
        </p:txBody>
      </p:sp>
      <p:sp>
        <p:nvSpPr>
          <p:cNvPr id="45" name="Rectangle 44"/>
          <p:cNvSpPr/>
          <p:nvPr/>
        </p:nvSpPr>
        <p:spPr>
          <a:xfrm>
            <a:off x="3401602" y="4276222"/>
            <a:ext cx="934078" cy="4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solidFill>
                  <a:schemeClr val="tx1"/>
                </a:solidFill>
                <a:latin typeface="Calibri" charset="0"/>
                <a:ea typeface="Calibri" charset="0"/>
                <a:cs typeface="Calibri" charset="0"/>
              </a:rPr>
              <a:t>Mobile</a:t>
            </a:r>
            <a:endParaRPr lang="en-US" dirty="0">
              <a:solidFill>
                <a:schemeClr val="tx1"/>
              </a:solidFill>
              <a:latin typeface="Calibri" charset="0"/>
              <a:ea typeface="Calibri" charset="0"/>
              <a:cs typeface="Calibri" charset="0"/>
            </a:endParaRPr>
          </a:p>
        </p:txBody>
      </p:sp>
      <p:sp>
        <p:nvSpPr>
          <p:cNvPr id="46" name="Rectangle 45"/>
          <p:cNvSpPr/>
          <p:nvPr/>
        </p:nvSpPr>
        <p:spPr>
          <a:xfrm>
            <a:off x="4384733" y="3752161"/>
            <a:ext cx="934078" cy="4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solidFill>
                  <a:schemeClr val="tx1"/>
                </a:solidFill>
                <a:latin typeface="Calibri" charset="0"/>
                <a:ea typeface="Calibri" charset="0"/>
                <a:cs typeface="Calibri" charset="0"/>
              </a:rPr>
              <a:t>Desktop</a:t>
            </a:r>
            <a:endParaRPr lang="en-US" dirty="0">
              <a:solidFill>
                <a:schemeClr val="tx1"/>
              </a:solidFill>
              <a:latin typeface="Calibri" charset="0"/>
              <a:ea typeface="Calibri" charset="0"/>
              <a:cs typeface="Calibri" charset="0"/>
            </a:endParaRPr>
          </a:p>
        </p:txBody>
      </p:sp>
      <p:sp>
        <p:nvSpPr>
          <p:cNvPr id="47" name="Rectangle 46"/>
          <p:cNvSpPr/>
          <p:nvPr/>
        </p:nvSpPr>
        <p:spPr>
          <a:xfrm>
            <a:off x="4404689" y="2129606"/>
            <a:ext cx="1372755" cy="4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solidFill>
                  <a:schemeClr val="tx1"/>
                </a:solidFill>
                <a:latin typeface="Calibri" charset="0"/>
                <a:ea typeface="Calibri" charset="0"/>
                <a:cs typeface="Calibri" charset="0"/>
              </a:rPr>
              <a:t>Data center</a:t>
            </a:r>
          </a:p>
        </p:txBody>
      </p:sp>
      <p:pic>
        <p:nvPicPr>
          <p:cNvPr id="33" name="Picture 3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75720" y="4431638"/>
            <a:ext cx="363219" cy="253756"/>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24849" y="3900306"/>
            <a:ext cx="729102" cy="441698"/>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4341" y="2927795"/>
            <a:ext cx="737693" cy="954882"/>
          </a:xfrm>
          <a:prstGeom prst="rect">
            <a:avLst/>
          </a:prstGeom>
        </p:spPr>
      </p:pic>
      <p:pic>
        <p:nvPicPr>
          <p:cNvPr id="40" name="Picture 3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78176" y="1592734"/>
            <a:ext cx="1164640" cy="623218"/>
          </a:xfrm>
          <a:prstGeom prst="rect">
            <a:avLst/>
          </a:prstGeom>
        </p:spPr>
      </p:pic>
      <p:sp>
        <p:nvSpPr>
          <p:cNvPr id="41" name="Slide Number Placeholder 2"/>
          <p:cNvSpPr>
            <a:spLocks noGrp="1"/>
          </p:cNvSpPr>
          <p:nvPr>
            <p:ph type="sldNum" sz="quarter" idx="12"/>
          </p:nvPr>
        </p:nvSpPr>
        <p:spPr>
          <a:xfrm>
            <a:off x="6457950" y="6356351"/>
            <a:ext cx="2057400" cy="365125"/>
          </a:xfrm>
        </p:spPr>
        <p:txBody>
          <a:bodyPr/>
          <a:lstStyle/>
          <a:p>
            <a:fld id="{43E6274D-23B7-8E4D-B11C-FBF76E93AA39}" type="slidenum">
              <a:rPr lang="en-US" smtClean="0"/>
              <a:t>4</a:t>
            </a:fld>
            <a:endParaRPr lang="en-US" dirty="0"/>
          </a:p>
        </p:txBody>
      </p:sp>
    </p:spTree>
    <p:extLst>
      <p:ext uri="{BB962C8B-B14F-4D97-AF65-F5344CB8AC3E}">
        <p14:creationId xmlns:p14="http://schemas.microsoft.com/office/powerpoint/2010/main" val="158250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9"/>
                                        </p:tgtEl>
                                      </p:cBhvr>
                                    </p:animEffect>
                                    <p:set>
                                      <p:cBhvr>
                                        <p:cTn id="15" dur="1" fill="hold">
                                          <p:stCondLst>
                                            <p:cond delay="499"/>
                                          </p:stCondLst>
                                        </p:cTn>
                                        <p:tgtEl>
                                          <p:spTgt spid="49"/>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3"/>
                                        </p:tgtEl>
                                      </p:cBhvr>
                                    </p:animEffect>
                                    <p:set>
                                      <p:cBhvr>
                                        <p:cTn id="18" dur="1" fill="hold">
                                          <p:stCondLst>
                                            <p:cond delay="499"/>
                                          </p:stCondLst>
                                        </p:cTn>
                                        <p:tgtEl>
                                          <p:spTgt spid="43"/>
                                        </p:tgtEl>
                                        <p:attrNameLst>
                                          <p:attrName>style.visibility</p:attrName>
                                        </p:attrNameLst>
                                      </p:cBhvr>
                                      <p:to>
                                        <p:strVal val="hidden"/>
                                      </p:to>
                                    </p:se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28650" y="365126"/>
            <a:ext cx="7886700" cy="1325563"/>
          </a:xfrm>
        </p:spPr>
        <p:txBody>
          <a:bodyPr>
            <a:normAutofit/>
          </a:bodyPr>
          <a:lstStyle/>
          <a:p>
            <a:r>
              <a:rPr lang="en-US" altLang="ko-KR" dirty="0"/>
              <a:t>Approximation Safety Analysis</a:t>
            </a:r>
            <a:endParaRPr kumimoji="1" lang="ja-JP" altLang="en-US" sz="3200" dirty="0"/>
          </a:p>
        </p:txBody>
      </p:sp>
      <p:sp>
        <p:nvSpPr>
          <p:cNvPr id="6" name="Content Placeholder 3"/>
          <p:cNvSpPr txBox="1">
            <a:spLocks/>
          </p:cNvSpPr>
          <p:nvPr/>
        </p:nvSpPr>
        <p:spPr>
          <a:xfrm>
            <a:off x="303375" y="1882490"/>
            <a:ext cx="8692344" cy="4572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2600" dirty="0">
                <a:solidFill>
                  <a:srgbClr val="000000"/>
                </a:solidFill>
                <a:latin typeface="Calibri" charset="0"/>
                <a:ea typeface="Calibri" charset="0"/>
                <a:cs typeface="Calibri" charset="0"/>
              </a:rPr>
              <a:t> </a:t>
            </a:r>
            <a:r>
              <a:rPr lang="en-US" altLang="ko-KR" sz="2600" dirty="0" smtClean="0">
                <a:solidFill>
                  <a:srgbClr val="000000"/>
                </a:solidFill>
                <a:latin typeface="Calibri" charset="0"/>
                <a:ea typeface="Calibri" charset="0"/>
                <a:cs typeface="Calibri" charset="0"/>
              </a:rPr>
              <a:t>Find the maximal set of </a:t>
            </a:r>
            <a:r>
              <a:rPr lang="en-US" altLang="ko-KR" sz="2600" dirty="0" smtClean="0">
                <a:solidFill>
                  <a:srgbClr val="0070C0"/>
                </a:solidFill>
                <a:latin typeface="Calibri" charset="0"/>
                <a:ea typeface="Calibri" charset="0"/>
                <a:cs typeface="Calibri" charset="0"/>
              </a:rPr>
              <a:t>safe-to-approximate</a:t>
            </a:r>
            <a:r>
              <a:rPr lang="en-US" altLang="ko-KR" sz="2600" dirty="0">
                <a:solidFill>
                  <a:srgbClr val="0070C0"/>
                </a:solidFill>
                <a:latin typeface="Calibri" charset="0"/>
                <a:ea typeface="Calibri" charset="0"/>
                <a:cs typeface="Calibri" charset="0"/>
              </a:rPr>
              <a:t> </a:t>
            </a:r>
            <a:r>
              <a:rPr lang="en-US" altLang="ko-KR" sz="2600" dirty="0" smtClean="0">
                <a:solidFill>
                  <a:srgbClr val="0070C0"/>
                </a:solidFill>
                <a:latin typeface="Calibri" charset="0"/>
                <a:ea typeface="Calibri" charset="0"/>
                <a:cs typeface="Calibri" charset="0"/>
              </a:rPr>
              <a:t>data/operations</a:t>
            </a:r>
            <a:endParaRPr lang="en-US" altLang="ko-KR" sz="2600" dirty="0">
              <a:solidFill>
                <a:srgbClr val="0070C0"/>
              </a:solidFill>
              <a:latin typeface="Calibri" charset="0"/>
              <a:ea typeface="Calibri" charset="0"/>
              <a:cs typeface="Calibri" charset="0"/>
            </a:endParaRPr>
          </a:p>
          <a:p>
            <a:pPr marL="0" indent="0">
              <a:lnSpc>
                <a:spcPct val="100000"/>
              </a:lnSpc>
              <a:buNone/>
            </a:pPr>
            <a:endParaRPr lang="en-US" altLang="ko-KR" sz="2600" dirty="0" smtClean="0">
              <a:solidFill>
                <a:srgbClr val="000000"/>
              </a:solidFill>
              <a:latin typeface="Calibri" charset="0"/>
              <a:ea typeface="Calibri" charset="0"/>
              <a:cs typeface="Calibri" charset="0"/>
            </a:endParaRPr>
          </a:p>
          <a:p>
            <a:pPr marL="428625" indent="-457200">
              <a:lnSpc>
                <a:spcPct val="100000"/>
              </a:lnSpc>
              <a:buFont typeface="+mj-lt"/>
              <a:buAutoNum type="arabicPeriod"/>
            </a:pPr>
            <a:r>
              <a:rPr lang="en-US" altLang="ko-KR" sz="2600" dirty="0" smtClean="0">
                <a:solidFill>
                  <a:srgbClr val="000000"/>
                </a:solidFill>
                <a:latin typeface="Calibri" charset="0"/>
                <a:ea typeface="Calibri" charset="0"/>
                <a:cs typeface="Calibri" charset="0"/>
              </a:rPr>
              <a:t>For </a:t>
            </a:r>
            <a:r>
              <a:rPr lang="en-US" altLang="ko-KR" sz="2600" dirty="0">
                <a:solidFill>
                  <a:srgbClr val="000000"/>
                </a:solidFill>
                <a:latin typeface="Calibri" charset="0"/>
                <a:ea typeface="Calibri" charset="0"/>
                <a:cs typeface="Calibri" charset="0"/>
              </a:rPr>
              <a:t>each annotation, </a:t>
            </a:r>
            <a:r>
              <a:rPr lang="en-US" altLang="ko-KR" sz="2600" dirty="0" smtClean="0">
                <a:solidFill>
                  <a:srgbClr val="008000"/>
                </a:solidFill>
                <a:latin typeface="Calibri" charset="0"/>
                <a:ea typeface="Calibri" charset="0"/>
                <a:cs typeface="Calibri" charset="0"/>
              </a:rPr>
              <a:t>loosen</a:t>
            </a:r>
            <a:r>
              <a:rPr lang="en-US" altLang="ko-KR" sz="2600" dirty="0" smtClean="0">
                <a:solidFill>
                  <a:srgbClr val="000000"/>
                </a:solidFill>
                <a:latin typeface="Calibri" charset="0"/>
                <a:ea typeface="Calibri" charset="0"/>
                <a:cs typeface="Calibri" charset="0"/>
              </a:rPr>
              <a:t>(</a:t>
            </a:r>
            <a:r>
              <a:rPr lang="en-US" altLang="ko-KR" sz="2600" b="1" dirty="0" smtClean="0">
                <a:solidFill>
                  <a:srgbClr val="0070C0"/>
                </a:solidFill>
                <a:latin typeface="Calibri" charset="0"/>
                <a:ea typeface="Calibri" charset="0"/>
                <a:cs typeface="Calibri" charset="0"/>
              </a:rPr>
              <a:t>v</a:t>
            </a:r>
            <a:r>
              <a:rPr lang="en-US" altLang="ko-KR" sz="2600" dirty="0" smtClean="0">
                <a:solidFill>
                  <a:srgbClr val="000000"/>
                </a:solidFill>
                <a:latin typeface="Calibri" charset="0"/>
                <a:ea typeface="Calibri" charset="0"/>
                <a:cs typeface="Calibri" charset="0"/>
              </a:rPr>
              <a:t>), find the set of </a:t>
            </a:r>
            <a:r>
              <a:rPr lang="en-US" altLang="ko-KR" sz="2600" b="1" dirty="0" smtClean="0">
                <a:solidFill>
                  <a:srgbClr val="0070C0"/>
                </a:solidFill>
                <a:latin typeface="Calibri" charset="0"/>
                <a:ea typeface="Calibri" charset="0"/>
                <a:cs typeface="Calibri" charset="0"/>
              </a:rPr>
              <a:t>data </a:t>
            </a:r>
            <a:r>
              <a:rPr lang="en-US" altLang="ko-KR" sz="2600" dirty="0" smtClean="0">
                <a:solidFill>
                  <a:srgbClr val="000000"/>
                </a:solidFill>
                <a:latin typeface="Calibri" charset="0"/>
                <a:ea typeface="Calibri" charset="0"/>
                <a:cs typeface="Calibri" charset="0"/>
              </a:rPr>
              <a:t>and </a:t>
            </a:r>
            <a:r>
              <a:rPr lang="en-US" altLang="ko-KR" sz="2600" b="1" dirty="0" smtClean="0">
                <a:solidFill>
                  <a:srgbClr val="0070C0"/>
                </a:solidFill>
                <a:latin typeface="Calibri" charset="0"/>
                <a:ea typeface="Calibri" charset="0"/>
                <a:cs typeface="Calibri" charset="0"/>
              </a:rPr>
              <a:t>operations</a:t>
            </a:r>
            <a:r>
              <a:rPr lang="en-US" altLang="ko-KR" sz="2600" dirty="0" smtClean="0">
                <a:solidFill>
                  <a:srgbClr val="0070C0"/>
                </a:solidFill>
                <a:latin typeface="Calibri" charset="0"/>
                <a:ea typeface="Calibri" charset="0"/>
                <a:cs typeface="Calibri" charset="0"/>
              </a:rPr>
              <a:t> </a:t>
            </a:r>
            <a:r>
              <a:rPr lang="en-US" altLang="ko-KR" sz="2600" dirty="0" smtClean="0">
                <a:latin typeface="Calibri" charset="0"/>
                <a:ea typeface="Calibri" charset="0"/>
                <a:cs typeface="Calibri" charset="0"/>
              </a:rPr>
              <a:t>that</a:t>
            </a:r>
            <a:r>
              <a:rPr lang="en-US" altLang="ko-KR" sz="2600" b="1" dirty="0" smtClean="0">
                <a:latin typeface="Calibri" charset="0"/>
                <a:ea typeface="Calibri" charset="0"/>
                <a:cs typeface="Calibri" charset="0"/>
              </a:rPr>
              <a:t> affect </a:t>
            </a:r>
            <a:r>
              <a:rPr lang="en-US" altLang="ko-KR" sz="2600" b="1" dirty="0" smtClean="0">
                <a:solidFill>
                  <a:srgbClr val="0070C0"/>
                </a:solidFill>
                <a:latin typeface="Calibri" charset="0"/>
                <a:ea typeface="Calibri" charset="0"/>
                <a:cs typeface="Calibri" charset="0"/>
              </a:rPr>
              <a:t>v</a:t>
            </a:r>
            <a:endParaRPr lang="en-US" altLang="ko-KR" sz="2600" dirty="0">
              <a:latin typeface="Calibri" charset="0"/>
              <a:ea typeface="Calibri" charset="0"/>
              <a:cs typeface="Calibri" charset="0"/>
            </a:endParaRPr>
          </a:p>
          <a:p>
            <a:pPr marL="428625" indent="-457200">
              <a:lnSpc>
                <a:spcPct val="100000"/>
              </a:lnSpc>
              <a:buClr>
                <a:schemeClr val="tx1"/>
              </a:buClr>
              <a:buFont typeface="+mj-lt"/>
              <a:buAutoNum type="arabicPeriod"/>
            </a:pPr>
            <a:r>
              <a:rPr lang="en-US" altLang="ko-KR" sz="2600" dirty="0" smtClean="0">
                <a:latin typeface="Calibri" charset="0"/>
                <a:ea typeface="Calibri" charset="0"/>
                <a:cs typeface="Calibri" charset="0"/>
              </a:rPr>
              <a:t>Merge all the sets</a:t>
            </a:r>
          </a:p>
          <a:p>
            <a:pPr marL="428625" indent="-457200">
              <a:lnSpc>
                <a:spcPct val="100000"/>
              </a:lnSpc>
              <a:buClr>
                <a:schemeClr val="tx1"/>
              </a:buClr>
              <a:buFont typeface="+mj-lt"/>
              <a:buAutoNum type="arabicPeriod"/>
            </a:pPr>
            <a:r>
              <a:rPr lang="en-US" altLang="ko-KR" sz="2600" dirty="0">
                <a:latin typeface="Calibri" charset="0"/>
                <a:ea typeface="Calibri" charset="0"/>
                <a:cs typeface="Calibri" charset="0"/>
              </a:rPr>
              <a:t>Exclude the data and operations that affect </a:t>
            </a:r>
            <a:r>
              <a:rPr lang="en-US" altLang="ko-KR" sz="2600" b="1" dirty="0">
                <a:solidFill>
                  <a:srgbClr val="FF0000"/>
                </a:solidFill>
                <a:latin typeface="Calibri" charset="0"/>
                <a:ea typeface="Calibri" charset="0"/>
                <a:cs typeface="Calibri" charset="0"/>
              </a:rPr>
              <a:t>control </a:t>
            </a:r>
            <a:r>
              <a:rPr lang="en-US" altLang="ko-KR" sz="2600" b="1" dirty="0" smtClean="0">
                <a:solidFill>
                  <a:srgbClr val="FF0000"/>
                </a:solidFill>
                <a:latin typeface="Calibri" charset="0"/>
                <a:ea typeface="Calibri" charset="0"/>
                <a:cs typeface="Calibri" charset="0"/>
              </a:rPr>
              <a:t>flow</a:t>
            </a:r>
          </a:p>
          <a:p>
            <a:pPr marL="428625" indent="-457200">
              <a:lnSpc>
                <a:spcPct val="100000"/>
              </a:lnSpc>
              <a:buClr>
                <a:schemeClr val="tx1"/>
              </a:buClr>
              <a:buFont typeface="+mj-lt"/>
              <a:buAutoNum type="arabicPeriod"/>
            </a:pPr>
            <a:r>
              <a:rPr lang="en-US" altLang="ko-KR" sz="2600" dirty="0">
                <a:latin typeface="Calibri" charset="0"/>
                <a:ea typeface="Calibri" charset="0"/>
                <a:cs typeface="Calibri" charset="0"/>
              </a:rPr>
              <a:t>Exclude the data and operations that affect </a:t>
            </a:r>
            <a:r>
              <a:rPr lang="en-US" altLang="ko-KR" sz="2600" b="1" dirty="0">
                <a:solidFill>
                  <a:srgbClr val="FF0000"/>
                </a:solidFill>
                <a:latin typeface="Calibri" charset="0"/>
                <a:ea typeface="Calibri" charset="0"/>
                <a:cs typeface="Calibri" charset="0"/>
              </a:rPr>
              <a:t>address </a:t>
            </a:r>
            <a:r>
              <a:rPr lang="en-US" altLang="ko-KR" sz="2600" b="1" dirty="0" smtClean="0">
                <a:solidFill>
                  <a:srgbClr val="FF0000"/>
                </a:solidFill>
                <a:latin typeface="Calibri" charset="0"/>
                <a:ea typeface="Calibri" charset="0"/>
                <a:cs typeface="Calibri" charset="0"/>
              </a:rPr>
              <a:t>calculations</a:t>
            </a:r>
            <a:endParaRPr lang="en-US" altLang="ko-KR" sz="2600" b="1" dirty="0">
              <a:solidFill>
                <a:srgbClr val="FF0000"/>
              </a:solidFill>
              <a:latin typeface="Calibri" charset="0"/>
              <a:ea typeface="Calibri" charset="0"/>
              <a:cs typeface="Calibri" charset="0"/>
            </a:endParaRPr>
          </a:p>
          <a:p>
            <a:pPr lvl="1" indent="-257175">
              <a:lnSpc>
                <a:spcPct val="100000"/>
              </a:lnSpc>
              <a:buClr>
                <a:schemeClr val="tx1"/>
              </a:buClr>
              <a:buFont typeface="Arial" charset="0"/>
              <a:buChar char="•"/>
            </a:pPr>
            <a:endParaRPr lang="en-US" altLang="ko-KR" dirty="0" smtClean="0">
              <a:latin typeface="Calibri" charset="0"/>
              <a:ea typeface="Calibri" charset="0"/>
              <a:cs typeface="Calibri" charset="0"/>
            </a:endParaRPr>
          </a:p>
          <a:p>
            <a:pPr marL="428625" lvl="1" indent="0">
              <a:lnSpc>
                <a:spcPct val="100000"/>
              </a:lnSpc>
              <a:buClr>
                <a:schemeClr val="tx1"/>
              </a:buClr>
              <a:buNone/>
            </a:pPr>
            <a:r>
              <a:rPr lang="en-US" altLang="ko-KR" dirty="0" smtClean="0">
                <a:latin typeface="Calibri" charset="0"/>
                <a:ea typeface="Calibri" charset="0"/>
                <a:cs typeface="Calibri" charset="0"/>
              </a:rPr>
              <a:t>The </a:t>
            </a:r>
            <a:r>
              <a:rPr lang="en-US" altLang="ko-KR" dirty="0">
                <a:latin typeface="Calibri" charset="0"/>
                <a:ea typeface="Calibri" charset="0"/>
                <a:cs typeface="Calibri" charset="0"/>
              </a:rPr>
              <a:t>rest of the program data and operations </a:t>
            </a:r>
            <a:r>
              <a:rPr lang="en-US" altLang="ko-KR" dirty="0" smtClean="0">
                <a:latin typeface="Calibri" charset="0"/>
                <a:ea typeface="Calibri" charset="0"/>
                <a:cs typeface="Calibri" charset="0"/>
              </a:rPr>
              <a:t>are </a:t>
            </a:r>
            <a:r>
              <a:rPr lang="en-US" altLang="ko-KR" dirty="0">
                <a:latin typeface="Calibri" charset="0"/>
                <a:ea typeface="Calibri" charset="0"/>
                <a:cs typeface="Calibri" charset="0"/>
              </a:rPr>
              <a:t>precise</a:t>
            </a:r>
          </a:p>
          <a:p>
            <a:endParaRPr kumimoji="1" lang="ja-JP" altLang="en-US" sz="2400" dirty="0">
              <a:latin typeface="Calibri" charset="0"/>
              <a:ea typeface="Calibri" charset="0"/>
              <a:cs typeface="Calibri" charset="0"/>
            </a:endParaRPr>
          </a:p>
        </p:txBody>
      </p:sp>
      <p:sp>
        <p:nvSpPr>
          <p:cNvPr id="4" name="Slide Number Placeholder 2"/>
          <p:cNvSpPr>
            <a:spLocks noGrp="1"/>
          </p:cNvSpPr>
          <p:nvPr>
            <p:ph type="sldNum" sz="quarter" idx="12"/>
          </p:nvPr>
        </p:nvSpPr>
        <p:spPr>
          <a:xfrm>
            <a:off x="6457950" y="6356351"/>
            <a:ext cx="2057400" cy="365125"/>
          </a:xfrm>
        </p:spPr>
        <p:txBody>
          <a:bodyPr/>
          <a:lstStyle/>
          <a:p>
            <a:r>
              <a:rPr lang="en-US" dirty="0" smtClean="0"/>
              <a:t>28</a:t>
            </a:r>
            <a:endParaRPr lang="en-US" dirty="0"/>
          </a:p>
        </p:txBody>
      </p:sp>
    </p:spTree>
    <p:extLst>
      <p:ext uri="{BB962C8B-B14F-4D97-AF65-F5344CB8AC3E}">
        <p14:creationId xmlns:p14="http://schemas.microsoft.com/office/powerpoint/2010/main" val="184468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530556" y="719972"/>
            <a:ext cx="1410447" cy="1481292"/>
          </a:xfrm>
          <a:prstGeom prst="rect">
            <a:avLst/>
          </a:prstGeom>
          <a:ln w="38100">
            <a:noFill/>
          </a:ln>
        </p:spPr>
      </p:pic>
      <p:grpSp>
        <p:nvGrpSpPr>
          <p:cNvPr id="2" name="Group 1"/>
          <p:cNvGrpSpPr/>
          <p:nvPr/>
        </p:nvGrpSpPr>
        <p:grpSpPr>
          <a:xfrm>
            <a:off x="5216386" y="983736"/>
            <a:ext cx="2236983" cy="1343134"/>
            <a:chOff x="4861539" y="628890"/>
            <a:chExt cx="2236983" cy="1343134"/>
          </a:xfrm>
        </p:grpSpPr>
        <p:sp>
          <p:nvSpPr>
            <p:cNvPr id="14" name="Rounded Rectangle 13"/>
            <p:cNvSpPr/>
            <p:nvPr/>
          </p:nvSpPr>
          <p:spPr>
            <a:xfrm>
              <a:off x="4861539" y="628890"/>
              <a:ext cx="2236983" cy="649224"/>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charset="0"/>
                  <a:ea typeface="Calibri" charset="0"/>
                  <a:cs typeface="Calibri" charset="0"/>
                </a:rPr>
                <a:t>Source code</a:t>
              </a:r>
            </a:p>
          </p:txBody>
        </p:sp>
        <p:sp>
          <p:nvSpPr>
            <p:cNvPr id="15" name="Rounded Rectangle 14"/>
            <p:cNvSpPr/>
            <p:nvPr/>
          </p:nvSpPr>
          <p:spPr>
            <a:xfrm>
              <a:off x="4861539" y="1322800"/>
              <a:ext cx="2236983" cy="649224"/>
            </a:xfrm>
            <a:prstGeom prst="roundRect">
              <a:avLst/>
            </a:prstGeom>
            <a:noFill/>
            <a:ln w="38100">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latin typeface="Calibri" charset="0"/>
                  <a:ea typeface="Calibri" charset="0"/>
                  <a:cs typeface="Calibri" charset="0"/>
                </a:rPr>
                <a:t>F</a:t>
              </a:r>
              <a:r>
                <a:rPr lang="en-US" sz="1400" b="1" dirty="0">
                  <a:solidFill>
                    <a:schemeClr val="tx1"/>
                  </a:solidFill>
                  <a:latin typeface="Calibri" charset="0"/>
                  <a:ea typeface="Calibri" charset="0"/>
                  <a:cs typeface="Calibri" charset="0"/>
                </a:rPr>
                <a:t>LEX</a:t>
              </a:r>
              <a:r>
                <a:rPr lang="en-US" b="1" dirty="0">
                  <a:solidFill>
                    <a:schemeClr val="tx1"/>
                  </a:solidFill>
                  <a:latin typeface="Calibri" charset="0"/>
                  <a:ea typeface="Calibri" charset="0"/>
                  <a:cs typeface="Calibri" charset="0"/>
                </a:rPr>
                <a:t>J</a:t>
              </a:r>
              <a:r>
                <a:rPr lang="en-US" sz="1400" b="1" dirty="0">
                  <a:solidFill>
                    <a:schemeClr val="tx1"/>
                  </a:solidFill>
                  <a:latin typeface="Calibri" charset="0"/>
                  <a:ea typeface="Calibri" charset="0"/>
                  <a:cs typeface="Calibri" charset="0"/>
                </a:rPr>
                <a:t>AVA</a:t>
              </a:r>
              <a:r>
                <a:rPr lang="en-US" b="1" dirty="0">
                  <a:solidFill>
                    <a:schemeClr val="tx1"/>
                  </a:solidFill>
                  <a:latin typeface="Calibri" charset="0"/>
                  <a:ea typeface="Calibri" charset="0"/>
                  <a:cs typeface="Calibri" charset="0"/>
                </a:rPr>
                <a:t> </a:t>
              </a:r>
              <a:br>
                <a:rPr lang="en-US" b="1" dirty="0">
                  <a:solidFill>
                    <a:schemeClr val="tx1"/>
                  </a:solidFill>
                  <a:latin typeface="Calibri" charset="0"/>
                  <a:ea typeface="Calibri" charset="0"/>
                  <a:cs typeface="Calibri" charset="0"/>
                </a:rPr>
              </a:br>
              <a:r>
                <a:rPr lang="en-US" b="1" dirty="0">
                  <a:solidFill>
                    <a:schemeClr val="tx1"/>
                  </a:solidFill>
                  <a:latin typeface="Calibri" charset="0"/>
                  <a:ea typeface="Calibri" charset="0"/>
                  <a:cs typeface="Calibri" charset="0"/>
                </a:rPr>
                <a:t>annotations</a:t>
              </a:r>
            </a:p>
          </p:txBody>
        </p:sp>
      </p:grpSp>
      <p:sp>
        <p:nvSpPr>
          <p:cNvPr id="41" name="Rounded Rectangle 40"/>
          <p:cNvSpPr/>
          <p:nvPr/>
        </p:nvSpPr>
        <p:spPr>
          <a:xfrm rot="5400000">
            <a:off x="7160419" y="1490548"/>
            <a:ext cx="1650653" cy="37804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charset="0"/>
                <a:ea typeface="Calibri" charset="0"/>
                <a:cs typeface="Calibri" charset="0"/>
              </a:rPr>
              <a:t>Programming</a:t>
            </a:r>
          </a:p>
        </p:txBody>
      </p:sp>
      <p:cxnSp>
        <p:nvCxnSpPr>
          <p:cNvPr id="19" name="Straight Connector 18"/>
          <p:cNvCxnSpPr/>
          <p:nvPr/>
        </p:nvCxnSpPr>
        <p:spPr>
          <a:xfrm>
            <a:off x="4975386" y="2584642"/>
            <a:ext cx="3108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5216490" y="2842414"/>
            <a:ext cx="2236879" cy="649224"/>
          </a:xfrm>
          <a:prstGeom prst="roundRect">
            <a:avLst/>
          </a:prstGeom>
          <a:solidFill>
            <a:srgbClr val="008000"/>
          </a:solidFill>
          <a:ln w="381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latin typeface="Calibri" charset="0"/>
                <a:ea typeface="Calibri" charset="0"/>
                <a:cs typeface="Calibri" charset="0"/>
              </a:rPr>
              <a:t>Approximation</a:t>
            </a:r>
            <a:br>
              <a:rPr lang="en-US" b="1" dirty="0">
                <a:solidFill>
                  <a:schemeClr val="bg1"/>
                </a:solidFill>
                <a:latin typeface="Calibri" charset="0"/>
                <a:ea typeface="Calibri" charset="0"/>
                <a:cs typeface="Calibri" charset="0"/>
              </a:rPr>
            </a:br>
            <a:r>
              <a:rPr lang="en-US" b="1" dirty="0" smtClean="0">
                <a:solidFill>
                  <a:schemeClr val="bg1"/>
                </a:solidFill>
                <a:latin typeface="Calibri" charset="0"/>
                <a:ea typeface="Calibri" charset="0"/>
                <a:cs typeface="Calibri" charset="0"/>
              </a:rPr>
              <a:t>Safety Analysis</a:t>
            </a:r>
            <a:endParaRPr lang="en-US" b="1" dirty="0">
              <a:solidFill>
                <a:schemeClr val="bg1"/>
              </a:solidFill>
              <a:latin typeface="Calibri" charset="0"/>
              <a:ea typeface="Calibri" charset="0"/>
              <a:cs typeface="Calibri" charset="0"/>
            </a:endParaRPr>
          </a:p>
        </p:txBody>
      </p:sp>
      <p:cxnSp>
        <p:nvCxnSpPr>
          <p:cNvPr id="21" name="Straight Arrow Connector 20"/>
          <p:cNvCxnSpPr/>
          <p:nvPr/>
        </p:nvCxnSpPr>
        <p:spPr>
          <a:xfrm>
            <a:off x="6332902" y="2307532"/>
            <a:ext cx="0" cy="512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5216386" y="3749410"/>
            <a:ext cx="2236983" cy="649224"/>
          </a:xfrm>
          <a:prstGeom prst="roundRect">
            <a:avLst/>
          </a:prstGeom>
          <a:noFill/>
          <a:ln w="38100">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latin typeface="Calibri" charset="0"/>
                <a:ea typeface="Calibri" charset="0"/>
                <a:cs typeface="Calibri" charset="0"/>
              </a:rPr>
              <a:t>Safe-to-approximate</a:t>
            </a:r>
            <a:br>
              <a:rPr lang="en-US" b="1" dirty="0">
                <a:solidFill>
                  <a:schemeClr val="tx1"/>
                </a:solidFill>
                <a:latin typeface="Calibri" charset="0"/>
                <a:ea typeface="Calibri" charset="0"/>
                <a:cs typeface="Calibri" charset="0"/>
              </a:rPr>
            </a:br>
            <a:r>
              <a:rPr lang="en-US" b="1" dirty="0">
                <a:solidFill>
                  <a:schemeClr val="tx1"/>
                </a:solidFill>
                <a:latin typeface="Calibri" charset="0"/>
                <a:ea typeface="Calibri" charset="0"/>
                <a:cs typeface="Calibri" charset="0"/>
              </a:rPr>
              <a:t>data/operations</a:t>
            </a:r>
          </a:p>
        </p:txBody>
      </p:sp>
      <p:cxnSp>
        <p:nvCxnSpPr>
          <p:cNvPr id="63" name="Straight Arrow Connector 62"/>
          <p:cNvCxnSpPr/>
          <p:nvPr/>
        </p:nvCxnSpPr>
        <p:spPr>
          <a:xfrm>
            <a:off x="6305894" y="3465329"/>
            <a:ext cx="0" cy="3017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975386" y="4656406"/>
            <a:ext cx="3108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5216386" y="4914178"/>
            <a:ext cx="2236982" cy="649224"/>
          </a:xfrm>
          <a:prstGeom prst="roundRect">
            <a:avLst/>
          </a:prstGeom>
          <a:solidFill>
            <a:srgbClr val="008000"/>
          </a:solidFill>
          <a:ln w="381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bg1"/>
                </a:solidFill>
                <a:latin typeface="Calibri" charset="0"/>
                <a:ea typeface="Calibri" charset="0"/>
                <a:cs typeface="Calibri" charset="0"/>
              </a:rPr>
              <a:t>Source-code</a:t>
            </a:r>
            <a:br>
              <a:rPr lang="en-US" b="1" dirty="0">
                <a:solidFill>
                  <a:schemeClr val="bg1"/>
                </a:solidFill>
                <a:latin typeface="Calibri" charset="0"/>
                <a:ea typeface="Calibri" charset="0"/>
                <a:cs typeface="Calibri" charset="0"/>
              </a:rPr>
            </a:br>
            <a:r>
              <a:rPr lang="en-US" b="1" dirty="0" smtClean="0">
                <a:solidFill>
                  <a:schemeClr val="bg1"/>
                </a:solidFill>
                <a:latin typeface="Calibri" charset="0"/>
                <a:ea typeface="Calibri" charset="0"/>
                <a:cs typeface="Calibri" charset="0"/>
              </a:rPr>
              <a:t>Highlighting Tool</a:t>
            </a:r>
            <a:endParaRPr lang="en-US" b="1" dirty="0">
              <a:solidFill>
                <a:schemeClr val="bg1"/>
              </a:solidFill>
              <a:latin typeface="Calibri" charset="0"/>
              <a:ea typeface="Calibri" charset="0"/>
              <a:cs typeface="Calibri" charset="0"/>
            </a:endParaRPr>
          </a:p>
        </p:txBody>
      </p:sp>
      <p:sp>
        <p:nvSpPr>
          <p:cNvPr id="69" name="Rounded Rectangle 68"/>
          <p:cNvSpPr/>
          <p:nvPr/>
        </p:nvSpPr>
        <p:spPr>
          <a:xfrm rot="5400000">
            <a:off x="7253283" y="3391630"/>
            <a:ext cx="1458162" cy="37804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charset="0"/>
                <a:ea typeface="Calibri" charset="0"/>
                <a:cs typeface="Calibri" charset="0"/>
              </a:rPr>
              <a:t>Compilation</a:t>
            </a:r>
          </a:p>
        </p:txBody>
      </p:sp>
      <p:cxnSp>
        <p:nvCxnSpPr>
          <p:cNvPr id="70" name="Straight Connector 69"/>
          <p:cNvCxnSpPr/>
          <p:nvPr/>
        </p:nvCxnSpPr>
        <p:spPr>
          <a:xfrm>
            <a:off x="7717866" y="881773"/>
            <a:ext cx="0" cy="5760720"/>
          </a:xfrm>
          <a:prstGeom prst="line">
            <a:avLst/>
          </a:prstGeom>
          <a:ln w="38100"/>
        </p:spPr>
        <p:style>
          <a:lnRef idx="1">
            <a:schemeClr val="dk1"/>
          </a:lnRef>
          <a:fillRef idx="0">
            <a:schemeClr val="dk1"/>
          </a:fillRef>
          <a:effectRef idx="0">
            <a:schemeClr val="dk1"/>
          </a:effectRef>
          <a:fontRef idx="minor">
            <a:schemeClr val="tx1"/>
          </a:fontRef>
        </p:style>
      </p:cxnSp>
      <p:sp>
        <p:nvSpPr>
          <p:cNvPr id="71" name="Rounded Rectangle 70"/>
          <p:cNvSpPr/>
          <p:nvPr/>
        </p:nvSpPr>
        <p:spPr>
          <a:xfrm>
            <a:off x="5216386" y="5821173"/>
            <a:ext cx="2233032" cy="649224"/>
          </a:xfrm>
          <a:prstGeom prst="roundRect">
            <a:avLst/>
          </a:prstGeom>
          <a:noFill/>
          <a:ln w="38100">
            <a:solidFill>
              <a:srgbClr val="008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latin typeface="Calibri" charset="0"/>
                <a:ea typeface="Calibri" charset="0"/>
                <a:cs typeface="Calibri" charset="0"/>
              </a:rPr>
              <a:t>Highlighted</a:t>
            </a:r>
          </a:p>
          <a:p>
            <a:pPr algn="ctr"/>
            <a:r>
              <a:rPr lang="en-US" b="1" dirty="0">
                <a:solidFill>
                  <a:schemeClr val="tx1"/>
                </a:solidFill>
                <a:latin typeface="Calibri" charset="0"/>
                <a:ea typeface="Calibri" charset="0"/>
                <a:cs typeface="Calibri" charset="0"/>
              </a:rPr>
              <a:t>Source Code</a:t>
            </a:r>
          </a:p>
        </p:txBody>
      </p:sp>
      <p:sp>
        <p:nvSpPr>
          <p:cNvPr id="73" name="Rounded Rectangle 72"/>
          <p:cNvSpPr/>
          <p:nvPr/>
        </p:nvSpPr>
        <p:spPr>
          <a:xfrm rot="5400000">
            <a:off x="7253283" y="5463393"/>
            <a:ext cx="1458162" cy="37804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libri" charset="0"/>
                <a:ea typeface="Calibri" charset="0"/>
                <a:cs typeface="Calibri" charset="0"/>
              </a:rPr>
              <a:t>Feedback</a:t>
            </a:r>
          </a:p>
        </p:txBody>
      </p:sp>
      <p:cxnSp>
        <p:nvCxnSpPr>
          <p:cNvPr id="74" name="Straight Arrow Connector 73"/>
          <p:cNvCxnSpPr/>
          <p:nvPr/>
        </p:nvCxnSpPr>
        <p:spPr>
          <a:xfrm rot="10800000">
            <a:off x="4235950" y="2162606"/>
            <a:ext cx="0" cy="40233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228970" y="6163163"/>
            <a:ext cx="960120" cy="0"/>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a:xfrm>
            <a:off x="628650" y="365126"/>
            <a:ext cx="7886700" cy="1325563"/>
          </a:xfrm>
        </p:spPr>
        <p:txBody>
          <a:bodyPr>
            <a:normAutofit/>
          </a:bodyPr>
          <a:lstStyle/>
          <a:p>
            <a:r>
              <a:rPr lang="en-US" altLang="ko-KR" dirty="0"/>
              <a:t>Workflow</a:t>
            </a:r>
            <a:endParaRPr kumimoji="1" lang="ja-JP" altLang="en-US" sz="3200" dirty="0"/>
          </a:p>
        </p:txBody>
      </p:sp>
      <p:cxnSp>
        <p:nvCxnSpPr>
          <p:cNvPr id="13" name="Straight Arrow Connector 12"/>
          <p:cNvCxnSpPr/>
          <p:nvPr/>
        </p:nvCxnSpPr>
        <p:spPr>
          <a:xfrm>
            <a:off x="4881223" y="1651270"/>
            <a:ext cx="2743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81207" y="4411269"/>
            <a:ext cx="0" cy="512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70457" y="5536106"/>
            <a:ext cx="0" cy="3017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Slide Number Placeholder 2"/>
          <p:cNvSpPr>
            <a:spLocks noGrp="1"/>
          </p:cNvSpPr>
          <p:nvPr>
            <p:ph type="sldNum" sz="quarter" idx="12"/>
          </p:nvPr>
        </p:nvSpPr>
        <p:spPr>
          <a:xfrm>
            <a:off x="6457950" y="6356351"/>
            <a:ext cx="2057400" cy="365125"/>
          </a:xfrm>
        </p:spPr>
        <p:txBody>
          <a:bodyPr/>
          <a:lstStyle/>
          <a:p>
            <a:r>
              <a:rPr lang="en-US" dirty="0" smtClean="0"/>
              <a:t>29</a:t>
            </a:r>
            <a:endParaRPr lang="en-US" dirty="0"/>
          </a:p>
        </p:txBody>
      </p:sp>
    </p:spTree>
    <p:extLst>
      <p:ext uri="{BB962C8B-B14F-4D97-AF65-F5344CB8AC3E}">
        <p14:creationId xmlns:p14="http://schemas.microsoft.com/office/powerpoint/2010/main" val="530200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628650" y="365126"/>
            <a:ext cx="7886700" cy="1325563"/>
          </a:xfrm>
        </p:spPr>
        <p:txBody>
          <a:bodyPr>
            <a:normAutofit/>
          </a:bodyPr>
          <a:lstStyle/>
          <a:p>
            <a:r>
              <a:rPr lang="en-US" altLang="ko-KR" dirty="0" smtClean="0"/>
              <a:t>Benchmark</a:t>
            </a:r>
            <a:endParaRPr kumimoji="1" lang="ja-JP" altLang="en-US" sz="3200" dirty="0"/>
          </a:p>
        </p:txBody>
      </p:sp>
      <p:sp>
        <p:nvSpPr>
          <p:cNvPr id="20" name="TextBox 19"/>
          <p:cNvSpPr txBox="1"/>
          <p:nvPr/>
        </p:nvSpPr>
        <p:spPr>
          <a:xfrm>
            <a:off x="317215" y="2606896"/>
            <a:ext cx="2651760" cy="941832"/>
          </a:xfrm>
          <a:prstGeom prst="rect">
            <a:avLst/>
          </a:prstGeom>
          <a:solidFill>
            <a:schemeClr val="bg1"/>
          </a:solidFill>
          <a:ln w="19050" cmpd="sng">
            <a:solidFill>
              <a:srgbClr val="2E75B6"/>
            </a:solidFill>
          </a:ln>
        </p:spPr>
        <p:txBody>
          <a:bodyPr wrap="square" lIns="91440" tIns="91440" rIns="91440" bIns="91440" rtlCol="0" anchor="ctr" anchorCtr="0">
            <a:noAutofit/>
          </a:bodyPr>
          <a:lstStyle/>
          <a:p>
            <a:pPr algn="ctr"/>
            <a:r>
              <a:rPr lang="en-US" sz="2000" b="1" dirty="0" err="1" smtClean="0">
                <a:latin typeface="Calibri" charset="0"/>
                <a:ea typeface="Calibri" charset="0"/>
                <a:cs typeface="Calibri" charset="0"/>
              </a:rPr>
              <a:t>smm</a:t>
            </a:r>
            <a:r>
              <a:rPr lang="en-US" sz="2000" b="1" dirty="0">
                <a:latin typeface="Calibri" charset="0"/>
                <a:ea typeface="Calibri" charset="0"/>
                <a:cs typeface="Calibri" charset="0"/>
              </a:rPr>
              <a:t/>
            </a:r>
            <a:br>
              <a:rPr lang="en-US" sz="2000" b="1" dirty="0">
                <a:latin typeface="Calibri" charset="0"/>
                <a:ea typeface="Calibri" charset="0"/>
                <a:cs typeface="Calibri" charset="0"/>
              </a:rPr>
            </a:br>
            <a:r>
              <a:rPr lang="en-US" sz="2000" b="1" dirty="0">
                <a:latin typeface="Calibri" charset="0"/>
                <a:ea typeface="Calibri" charset="0"/>
                <a:cs typeface="Calibri" charset="0"/>
              </a:rPr>
              <a:t># lines: </a:t>
            </a:r>
            <a:r>
              <a:rPr lang="en-US" sz="2000" b="1" dirty="0" smtClean="0">
                <a:latin typeface="Calibri" charset="0"/>
                <a:ea typeface="Calibri" charset="0"/>
                <a:cs typeface="Calibri" charset="0"/>
              </a:rPr>
              <a:t>38</a:t>
            </a:r>
            <a:endParaRPr lang="en-US" sz="2000" b="1" dirty="0">
              <a:latin typeface="Calibri" charset="0"/>
              <a:ea typeface="Calibri" charset="0"/>
              <a:cs typeface="Calibri" charset="0"/>
            </a:endParaRPr>
          </a:p>
          <a:p>
            <a:pPr algn="ctr"/>
            <a:r>
              <a:rPr lang="en-US" sz="1600" dirty="0">
                <a:latin typeface="Calibri" charset="0"/>
                <a:ea typeface="Calibri" charset="0"/>
                <a:cs typeface="Calibri" charset="0"/>
              </a:rPr>
              <a:t>SciMark2 benchmark</a:t>
            </a:r>
          </a:p>
        </p:txBody>
      </p:sp>
      <p:sp>
        <p:nvSpPr>
          <p:cNvPr id="21" name="TextBox 20"/>
          <p:cNvSpPr txBox="1"/>
          <p:nvPr/>
        </p:nvSpPr>
        <p:spPr>
          <a:xfrm>
            <a:off x="2968975" y="2606896"/>
            <a:ext cx="1572768" cy="941832"/>
          </a:xfrm>
          <a:prstGeom prst="rect">
            <a:avLst/>
          </a:prstGeom>
          <a:solidFill>
            <a:srgbClr val="2E75B6"/>
          </a:solidFill>
          <a:ln w="19050" cmpd="sng">
            <a:solidFill>
              <a:srgbClr val="2E75B6"/>
            </a:solidFill>
          </a:ln>
        </p:spPr>
        <p:txBody>
          <a:bodyPr wrap="square" lIns="91440" tIns="91440" rIns="91440" bIns="91440" rtlCol="0" anchor="ctr" anchorCtr="0">
            <a:noAutofit/>
          </a:bodyPr>
          <a:lstStyle/>
          <a:p>
            <a:pPr algn="ctr"/>
            <a:r>
              <a:rPr lang="en-US" sz="1600" dirty="0" smtClean="0">
                <a:solidFill>
                  <a:schemeClr val="bg1"/>
                </a:solidFill>
                <a:latin typeface="Calibri" charset="0"/>
                <a:ea typeface="Calibri" charset="0"/>
                <a:cs typeface="Calibri" charset="0"/>
                <a:sym typeface="Calibri Bold" charset="0"/>
              </a:rPr>
              <a:t>Matrix-vector multiplication</a:t>
            </a:r>
            <a:endParaRPr lang="en-US" sz="2000" b="1" dirty="0">
              <a:solidFill>
                <a:schemeClr val="bg1"/>
              </a:solidFill>
              <a:latin typeface="Calibri" charset="0"/>
              <a:ea typeface="Calibri" charset="0"/>
              <a:cs typeface="Calibri" charset="0"/>
              <a:sym typeface="Calibri Bold" charset="0"/>
            </a:endParaRPr>
          </a:p>
        </p:txBody>
      </p:sp>
      <p:sp>
        <p:nvSpPr>
          <p:cNvPr id="23" name="TextBox 22"/>
          <p:cNvSpPr txBox="1"/>
          <p:nvPr/>
        </p:nvSpPr>
        <p:spPr>
          <a:xfrm>
            <a:off x="317215" y="3578702"/>
            <a:ext cx="2651760" cy="941832"/>
          </a:xfrm>
          <a:prstGeom prst="rect">
            <a:avLst/>
          </a:prstGeom>
          <a:solidFill>
            <a:schemeClr val="bg1"/>
          </a:solidFill>
          <a:ln w="19050" cmpd="sng">
            <a:solidFill>
              <a:srgbClr val="2E75B6"/>
            </a:solidFill>
          </a:ln>
        </p:spPr>
        <p:txBody>
          <a:bodyPr wrap="square" lIns="91440" tIns="91440" rIns="91440" bIns="91440" rtlCol="0" anchor="ctr" anchorCtr="0">
            <a:noAutofit/>
          </a:bodyPr>
          <a:lstStyle/>
          <a:p>
            <a:pPr algn="ctr"/>
            <a:r>
              <a:rPr lang="en-US" sz="2000" b="1" dirty="0" smtClean="0">
                <a:latin typeface="Calibri" charset="0"/>
                <a:ea typeface="Calibri" charset="0"/>
                <a:cs typeface="Calibri" charset="0"/>
              </a:rPr>
              <a:t>mc</a:t>
            </a:r>
            <a:r>
              <a:rPr lang="en-US" sz="2000" b="1" dirty="0">
                <a:latin typeface="Calibri" charset="0"/>
                <a:ea typeface="Calibri" charset="0"/>
                <a:cs typeface="Calibri" charset="0"/>
              </a:rPr>
              <a:t/>
            </a:r>
            <a:br>
              <a:rPr lang="en-US" sz="2000" b="1" dirty="0">
                <a:latin typeface="Calibri" charset="0"/>
                <a:ea typeface="Calibri" charset="0"/>
                <a:cs typeface="Calibri" charset="0"/>
              </a:rPr>
            </a:br>
            <a:r>
              <a:rPr lang="en-US" sz="2000" b="1" dirty="0">
                <a:latin typeface="Calibri" charset="0"/>
                <a:ea typeface="Calibri" charset="0"/>
                <a:cs typeface="Calibri" charset="0"/>
              </a:rPr>
              <a:t># lines: </a:t>
            </a:r>
            <a:r>
              <a:rPr lang="en-US" sz="2000" b="1" dirty="0" smtClean="0">
                <a:latin typeface="Calibri" charset="0"/>
                <a:ea typeface="Calibri" charset="0"/>
                <a:cs typeface="Calibri" charset="0"/>
              </a:rPr>
              <a:t>59</a:t>
            </a:r>
            <a:endParaRPr lang="en-US" sz="2000" b="1" dirty="0">
              <a:latin typeface="Calibri" charset="0"/>
              <a:ea typeface="Calibri" charset="0"/>
              <a:cs typeface="Calibri" charset="0"/>
            </a:endParaRPr>
          </a:p>
          <a:p>
            <a:pPr algn="ctr"/>
            <a:r>
              <a:rPr lang="en-US" sz="1600" dirty="0">
                <a:latin typeface="Calibri" charset="0"/>
                <a:ea typeface="Calibri" charset="0"/>
                <a:cs typeface="Calibri" charset="0"/>
              </a:rPr>
              <a:t>SciMark2 benchmark</a:t>
            </a:r>
          </a:p>
        </p:txBody>
      </p:sp>
      <p:sp>
        <p:nvSpPr>
          <p:cNvPr id="24" name="TextBox 23"/>
          <p:cNvSpPr txBox="1"/>
          <p:nvPr/>
        </p:nvSpPr>
        <p:spPr>
          <a:xfrm>
            <a:off x="2968975" y="3578702"/>
            <a:ext cx="1572768" cy="941832"/>
          </a:xfrm>
          <a:prstGeom prst="rect">
            <a:avLst/>
          </a:prstGeom>
          <a:solidFill>
            <a:srgbClr val="2E75B6"/>
          </a:solidFill>
          <a:ln w="19050" cmpd="sng">
            <a:solidFill>
              <a:srgbClr val="2E75B6"/>
            </a:solidFill>
          </a:ln>
        </p:spPr>
        <p:txBody>
          <a:bodyPr wrap="square" lIns="91440" tIns="91440" rIns="91440" bIns="91440" rtlCol="0" anchor="ctr" anchorCtr="0">
            <a:noAutofit/>
          </a:bodyPr>
          <a:lstStyle/>
          <a:p>
            <a:pPr algn="ctr"/>
            <a:r>
              <a:rPr lang="en-US" sz="1600" dirty="0" smtClean="0">
                <a:solidFill>
                  <a:schemeClr val="bg1"/>
                </a:solidFill>
                <a:latin typeface="Calibri" charset="0"/>
                <a:ea typeface="Calibri" charset="0"/>
                <a:cs typeface="Calibri" charset="0"/>
                <a:sym typeface="Calibri Bold" charset="0"/>
              </a:rPr>
              <a:t>Mathematical approximation</a:t>
            </a:r>
            <a:endParaRPr lang="en-US" sz="2000" b="1" dirty="0">
              <a:solidFill>
                <a:schemeClr val="bg1"/>
              </a:solidFill>
              <a:latin typeface="Calibri" charset="0"/>
              <a:ea typeface="Calibri" charset="0"/>
              <a:cs typeface="Calibri" charset="0"/>
              <a:sym typeface="Calibri Bold" charset="0"/>
            </a:endParaRPr>
          </a:p>
        </p:txBody>
      </p:sp>
      <p:sp>
        <p:nvSpPr>
          <p:cNvPr id="26" name="TextBox 25"/>
          <p:cNvSpPr txBox="1"/>
          <p:nvPr/>
        </p:nvSpPr>
        <p:spPr>
          <a:xfrm>
            <a:off x="317215" y="4563208"/>
            <a:ext cx="2651760" cy="941832"/>
          </a:xfrm>
          <a:prstGeom prst="rect">
            <a:avLst/>
          </a:prstGeom>
          <a:solidFill>
            <a:schemeClr val="bg1"/>
          </a:solidFill>
          <a:ln w="19050" cmpd="sng">
            <a:solidFill>
              <a:srgbClr val="2E75B6"/>
            </a:solidFill>
          </a:ln>
        </p:spPr>
        <p:txBody>
          <a:bodyPr wrap="square" lIns="91440" tIns="91440" rIns="91440" bIns="91440" rtlCol="0" anchor="ctr" anchorCtr="0">
            <a:noAutofit/>
          </a:bodyPr>
          <a:lstStyle/>
          <a:p>
            <a:pPr algn="ctr"/>
            <a:r>
              <a:rPr lang="en-US" sz="2000" b="1" dirty="0" err="1" smtClean="0">
                <a:latin typeface="Calibri" charset="0"/>
                <a:ea typeface="Calibri" charset="0"/>
                <a:cs typeface="Calibri" charset="0"/>
              </a:rPr>
              <a:t>fft</a:t>
            </a:r>
            <a:r>
              <a:rPr lang="en-US" sz="2000" b="1" dirty="0">
                <a:latin typeface="Calibri" charset="0"/>
                <a:ea typeface="Calibri" charset="0"/>
                <a:cs typeface="Calibri" charset="0"/>
              </a:rPr>
              <a:t/>
            </a:r>
            <a:br>
              <a:rPr lang="en-US" sz="2000" b="1" dirty="0">
                <a:latin typeface="Calibri" charset="0"/>
                <a:ea typeface="Calibri" charset="0"/>
                <a:cs typeface="Calibri" charset="0"/>
              </a:rPr>
            </a:br>
            <a:r>
              <a:rPr lang="en-US" sz="2000" b="1" dirty="0">
                <a:latin typeface="Calibri" charset="0"/>
                <a:ea typeface="Calibri" charset="0"/>
                <a:cs typeface="Calibri" charset="0"/>
              </a:rPr>
              <a:t># lines: </a:t>
            </a:r>
            <a:r>
              <a:rPr lang="en-US" sz="2000" b="1" dirty="0" smtClean="0">
                <a:latin typeface="Calibri" charset="0"/>
                <a:ea typeface="Calibri" charset="0"/>
                <a:cs typeface="Calibri" charset="0"/>
              </a:rPr>
              <a:t>168</a:t>
            </a:r>
            <a:endParaRPr lang="en-US" sz="2000" b="1" dirty="0">
              <a:latin typeface="Calibri" charset="0"/>
              <a:ea typeface="Calibri" charset="0"/>
              <a:cs typeface="Calibri" charset="0"/>
            </a:endParaRPr>
          </a:p>
          <a:p>
            <a:pPr algn="ctr"/>
            <a:r>
              <a:rPr lang="en-US" sz="1600" dirty="0">
                <a:latin typeface="Calibri" charset="0"/>
                <a:ea typeface="Calibri" charset="0"/>
                <a:cs typeface="Calibri" charset="0"/>
              </a:rPr>
              <a:t>SciMark2 benchmark</a:t>
            </a:r>
          </a:p>
        </p:txBody>
      </p:sp>
      <p:sp>
        <p:nvSpPr>
          <p:cNvPr id="27" name="TextBox 26"/>
          <p:cNvSpPr txBox="1"/>
          <p:nvPr/>
        </p:nvSpPr>
        <p:spPr>
          <a:xfrm>
            <a:off x="2968975" y="4563208"/>
            <a:ext cx="1572768" cy="941832"/>
          </a:xfrm>
          <a:prstGeom prst="rect">
            <a:avLst/>
          </a:prstGeom>
          <a:solidFill>
            <a:srgbClr val="2E75B6"/>
          </a:solidFill>
          <a:ln w="19050" cmpd="sng">
            <a:solidFill>
              <a:srgbClr val="2E75B6"/>
            </a:solidFill>
          </a:ln>
        </p:spPr>
        <p:txBody>
          <a:bodyPr wrap="square" lIns="91440" tIns="91440" rIns="91440" bIns="91440" rtlCol="0" anchor="ctr" anchorCtr="0">
            <a:noAutofit/>
          </a:bodyPr>
          <a:lstStyle/>
          <a:p>
            <a:pPr algn="ctr"/>
            <a:r>
              <a:rPr lang="en-US" sz="1600" dirty="0" smtClean="0">
                <a:solidFill>
                  <a:schemeClr val="bg1"/>
                </a:solidFill>
                <a:latin typeface="Calibri" charset="0"/>
                <a:ea typeface="Calibri" charset="0"/>
                <a:cs typeface="Calibri" charset="0"/>
                <a:sym typeface="Calibri Bold" charset="0"/>
              </a:rPr>
              <a:t>Signal processing</a:t>
            </a:r>
            <a:endParaRPr lang="en-US" sz="2000" b="1" dirty="0">
              <a:solidFill>
                <a:schemeClr val="bg1"/>
              </a:solidFill>
              <a:latin typeface="Calibri" charset="0"/>
              <a:ea typeface="Calibri" charset="0"/>
              <a:cs typeface="Calibri" charset="0"/>
              <a:sym typeface="Calibri Bold" charset="0"/>
            </a:endParaRPr>
          </a:p>
        </p:txBody>
      </p:sp>
      <p:sp>
        <p:nvSpPr>
          <p:cNvPr id="29" name="TextBox 28"/>
          <p:cNvSpPr txBox="1"/>
          <p:nvPr/>
        </p:nvSpPr>
        <p:spPr>
          <a:xfrm>
            <a:off x="317215" y="1622390"/>
            <a:ext cx="2651760" cy="941832"/>
          </a:xfrm>
          <a:prstGeom prst="rect">
            <a:avLst/>
          </a:prstGeom>
          <a:solidFill>
            <a:schemeClr val="bg1"/>
          </a:solidFill>
          <a:ln w="19050" cmpd="sng">
            <a:solidFill>
              <a:srgbClr val="2E75B6"/>
            </a:solidFill>
          </a:ln>
        </p:spPr>
        <p:txBody>
          <a:bodyPr wrap="square" lIns="91440" tIns="91440" rIns="91440" bIns="91440" rtlCol="0" anchor="ctr" anchorCtr="0">
            <a:noAutofit/>
          </a:bodyPr>
          <a:lstStyle/>
          <a:p>
            <a:pPr algn="ctr"/>
            <a:r>
              <a:rPr lang="en-US" sz="2000" b="1" dirty="0" err="1" smtClean="0">
                <a:latin typeface="Calibri" charset="0"/>
                <a:ea typeface="Calibri" charset="0"/>
                <a:cs typeface="Calibri" charset="0"/>
              </a:rPr>
              <a:t>sor</a:t>
            </a:r>
            <a:r>
              <a:rPr lang="en-US" sz="2000" b="1" dirty="0">
                <a:latin typeface="Calibri" charset="0"/>
                <a:ea typeface="Calibri" charset="0"/>
                <a:cs typeface="Calibri" charset="0"/>
              </a:rPr>
              <a:t/>
            </a:r>
            <a:br>
              <a:rPr lang="en-US" sz="2000" b="1" dirty="0">
                <a:latin typeface="Calibri" charset="0"/>
                <a:ea typeface="Calibri" charset="0"/>
                <a:cs typeface="Calibri" charset="0"/>
              </a:rPr>
            </a:br>
            <a:r>
              <a:rPr lang="en-US" sz="2000" b="1" dirty="0">
                <a:latin typeface="Calibri" charset="0"/>
                <a:ea typeface="Calibri" charset="0"/>
                <a:cs typeface="Calibri" charset="0"/>
              </a:rPr>
              <a:t># lines: </a:t>
            </a:r>
            <a:r>
              <a:rPr lang="en-US" sz="2000" b="1" dirty="0" smtClean="0">
                <a:latin typeface="Calibri" charset="0"/>
                <a:ea typeface="Calibri" charset="0"/>
                <a:cs typeface="Calibri" charset="0"/>
              </a:rPr>
              <a:t>36</a:t>
            </a:r>
            <a:endParaRPr lang="en-US" sz="2000" b="1" dirty="0">
              <a:latin typeface="Calibri" charset="0"/>
              <a:ea typeface="Calibri" charset="0"/>
              <a:cs typeface="Calibri" charset="0"/>
            </a:endParaRPr>
          </a:p>
          <a:p>
            <a:pPr algn="ctr"/>
            <a:r>
              <a:rPr lang="en-US" sz="1600" dirty="0" smtClean="0">
                <a:latin typeface="Calibri" charset="0"/>
                <a:ea typeface="Calibri" charset="0"/>
                <a:cs typeface="Calibri" charset="0"/>
              </a:rPr>
              <a:t>SciMark2 benchmark</a:t>
            </a:r>
            <a:endParaRPr lang="en-US" sz="1600" dirty="0">
              <a:latin typeface="Calibri" charset="0"/>
              <a:ea typeface="Calibri" charset="0"/>
              <a:cs typeface="Calibri" charset="0"/>
            </a:endParaRPr>
          </a:p>
        </p:txBody>
      </p:sp>
      <p:sp>
        <p:nvSpPr>
          <p:cNvPr id="32" name="TextBox 31"/>
          <p:cNvSpPr txBox="1"/>
          <p:nvPr/>
        </p:nvSpPr>
        <p:spPr>
          <a:xfrm>
            <a:off x="2968975" y="1622390"/>
            <a:ext cx="1572768" cy="941832"/>
          </a:xfrm>
          <a:prstGeom prst="rect">
            <a:avLst/>
          </a:prstGeom>
          <a:solidFill>
            <a:srgbClr val="2E75B6"/>
          </a:solidFill>
          <a:ln w="19050" cmpd="sng">
            <a:solidFill>
              <a:srgbClr val="2E75B6"/>
            </a:solidFill>
          </a:ln>
        </p:spPr>
        <p:txBody>
          <a:bodyPr wrap="square" lIns="91440" tIns="91440" rIns="91440" bIns="91440" rtlCol="0" anchor="ctr" anchorCtr="0">
            <a:noAutofit/>
          </a:bodyPr>
          <a:lstStyle/>
          <a:p>
            <a:pPr algn="ctr"/>
            <a:r>
              <a:rPr lang="en-US" sz="1600" dirty="0" smtClean="0">
                <a:solidFill>
                  <a:schemeClr val="bg1"/>
                </a:solidFill>
                <a:latin typeface="Calibri" charset="0"/>
                <a:ea typeface="Calibri" charset="0"/>
                <a:cs typeface="Calibri" charset="0"/>
                <a:sym typeface="Calibri Bold" charset="0"/>
              </a:rPr>
              <a:t>Successive </a:t>
            </a:r>
            <a:br>
              <a:rPr lang="en-US" sz="1600" dirty="0" smtClean="0">
                <a:solidFill>
                  <a:schemeClr val="bg1"/>
                </a:solidFill>
                <a:latin typeface="Calibri" charset="0"/>
                <a:ea typeface="Calibri" charset="0"/>
                <a:cs typeface="Calibri" charset="0"/>
                <a:sym typeface="Calibri Bold" charset="0"/>
              </a:rPr>
            </a:br>
            <a:r>
              <a:rPr lang="en-US" sz="1600" dirty="0" smtClean="0">
                <a:solidFill>
                  <a:schemeClr val="bg1"/>
                </a:solidFill>
                <a:latin typeface="Calibri" charset="0"/>
                <a:ea typeface="Calibri" charset="0"/>
                <a:cs typeface="Calibri" charset="0"/>
                <a:sym typeface="Calibri Bold" charset="0"/>
              </a:rPr>
              <a:t>Over-relaxation</a:t>
            </a:r>
            <a:endParaRPr lang="en-US" sz="2000" b="1" dirty="0">
              <a:solidFill>
                <a:schemeClr val="bg1"/>
              </a:solidFill>
              <a:latin typeface="Calibri" charset="0"/>
              <a:ea typeface="Calibri" charset="0"/>
              <a:cs typeface="Calibri" charset="0"/>
              <a:sym typeface="Calibri Bold" charset="0"/>
            </a:endParaRPr>
          </a:p>
        </p:txBody>
      </p:sp>
      <p:sp>
        <p:nvSpPr>
          <p:cNvPr id="35" name="TextBox 34"/>
          <p:cNvSpPr txBox="1"/>
          <p:nvPr/>
        </p:nvSpPr>
        <p:spPr>
          <a:xfrm>
            <a:off x="317215" y="5535013"/>
            <a:ext cx="2651760" cy="941832"/>
          </a:xfrm>
          <a:prstGeom prst="rect">
            <a:avLst/>
          </a:prstGeom>
          <a:solidFill>
            <a:schemeClr val="bg1"/>
          </a:solidFill>
          <a:ln w="19050" cmpd="sng">
            <a:solidFill>
              <a:srgbClr val="2E75B6"/>
            </a:solidFill>
          </a:ln>
        </p:spPr>
        <p:txBody>
          <a:bodyPr wrap="square" lIns="91440" tIns="91440" rIns="91440" bIns="91440" rtlCol="0" anchor="ctr" anchorCtr="0">
            <a:noAutofit/>
          </a:bodyPr>
          <a:lstStyle/>
          <a:p>
            <a:pPr algn="ctr"/>
            <a:r>
              <a:rPr lang="en-US" sz="2000" b="1" dirty="0" err="1" smtClean="0">
                <a:latin typeface="Calibri" charset="0"/>
                <a:ea typeface="Calibri" charset="0"/>
                <a:cs typeface="Calibri" charset="0"/>
              </a:rPr>
              <a:t>lu</a:t>
            </a:r>
            <a:r>
              <a:rPr lang="en-US" sz="2000" b="1" dirty="0">
                <a:latin typeface="Calibri" charset="0"/>
                <a:ea typeface="Calibri" charset="0"/>
                <a:cs typeface="Calibri" charset="0"/>
              </a:rPr>
              <a:t/>
            </a:r>
            <a:br>
              <a:rPr lang="en-US" sz="2000" b="1" dirty="0">
                <a:latin typeface="Calibri" charset="0"/>
                <a:ea typeface="Calibri" charset="0"/>
                <a:cs typeface="Calibri" charset="0"/>
              </a:rPr>
            </a:br>
            <a:r>
              <a:rPr lang="en-US" sz="2000" b="1" dirty="0">
                <a:latin typeface="Calibri" charset="0"/>
                <a:ea typeface="Calibri" charset="0"/>
                <a:cs typeface="Calibri" charset="0"/>
              </a:rPr>
              <a:t># lines: </a:t>
            </a:r>
            <a:r>
              <a:rPr lang="en-US" sz="2000" b="1" dirty="0" smtClean="0">
                <a:latin typeface="Calibri" charset="0"/>
                <a:ea typeface="Calibri" charset="0"/>
                <a:cs typeface="Calibri" charset="0"/>
              </a:rPr>
              <a:t>283</a:t>
            </a:r>
            <a:endParaRPr lang="en-US" sz="2000" b="1" dirty="0">
              <a:latin typeface="Calibri" charset="0"/>
              <a:ea typeface="Calibri" charset="0"/>
              <a:cs typeface="Calibri" charset="0"/>
            </a:endParaRPr>
          </a:p>
          <a:p>
            <a:pPr algn="ctr"/>
            <a:r>
              <a:rPr lang="en-US" sz="1600" dirty="0">
                <a:latin typeface="Calibri" charset="0"/>
                <a:ea typeface="Calibri" charset="0"/>
                <a:cs typeface="Calibri" charset="0"/>
              </a:rPr>
              <a:t>SciMark2 benchmark</a:t>
            </a:r>
          </a:p>
        </p:txBody>
      </p:sp>
      <p:sp>
        <p:nvSpPr>
          <p:cNvPr id="37" name="TextBox 36"/>
          <p:cNvSpPr txBox="1"/>
          <p:nvPr/>
        </p:nvSpPr>
        <p:spPr>
          <a:xfrm>
            <a:off x="2968975" y="5535013"/>
            <a:ext cx="1572768" cy="941832"/>
          </a:xfrm>
          <a:prstGeom prst="rect">
            <a:avLst/>
          </a:prstGeom>
          <a:solidFill>
            <a:srgbClr val="2E75B6"/>
          </a:solidFill>
          <a:ln w="19050" cmpd="sng">
            <a:solidFill>
              <a:srgbClr val="2E75B6"/>
            </a:solidFill>
          </a:ln>
        </p:spPr>
        <p:txBody>
          <a:bodyPr wrap="square" lIns="91440" tIns="91440" rIns="91440" bIns="91440" rtlCol="0" anchor="ctr" anchorCtr="0">
            <a:noAutofit/>
          </a:bodyPr>
          <a:lstStyle/>
          <a:p>
            <a:pPr algn="ctr"/>
            <a:r>
              <a:rPr lang="en-US" sz="1600" dirty="0" smtClean="0">
                <a:solidFill>
                  <a:schemeClr val="bg1"/>
                </a:solidFill>
                <a:latin typeface="Calibri" charset="0"/>
                <a:ea typeface="Calibri" charset="0"/>
                <a:cs typeface="Calibri" charset="0"/>
                <a:sym typeface="Calibri Bold" charset="0"/>
              </a:rPr>
              <a:t>Matrix factorization</a:t>
            </a:r>
            <a:endParaRPr lang="en-US" sz="2000" b="1" dirty="0">
              <a:solidFill>
                <a:schemeClr val="bg1"/>
              </a:solidFill>
              <a:latin typeface="Calibri" charset="0"/>
              <a:ea typeface="Calibri" charset="0"/>
              <a:cs typeface="Calibri" charset="0"/>
              <a:sym typeface="Calibri Bold" charset="0"/>
            </a:endParaRPr>
          </a:p>
        </p:txBody>
      </p:sp>
      <p:sp>
        <p:nvSpPr>
          <p:cNvPr id="65" name="TextBox 64"/>
          <p:cNvSpPr txBox="1"/>
          <p:nvPr/>
        </p:nvSpPr>
        <p:spPr>
          <a:xfrm>
            <a:off x="4587385" y="2606896"/>
            <a:ext cx="2651760" cy="941832"/>
          </a:xfrm>
          <a:prstGeom prst="rect">
            <a:avLst/>
          </a:prstGeom>
          <a:solidFill>
            <a:schemeClr val="bg1"/>
          </a:solidFill>
          <a:ln w="19050" cmpd="sng">
            <a:solidFill>
              <a:srgbClr val="2E75B6"/>
            </a:solidFill>
          </a:ln>
        </p:spPr>
        <p:txBody>
          <a:bodyPr wrap="square" lIns="91440" tIns="91440" rIns="91440" bIns="91440" rtlCol="0" anchor="ctr" anchorCtr="0">
            <a:noAutofit/>
          </a:bodyPr>
          <a:lstStyle/>
          <a:p>
            <a:pPr algn="ctr"/>
            <a:r>
              <a:rPr lang="en-US" sz="2000" b="1" dirty="0" err="1" smtClean="0">
                <a:latin typeface="Calibri" charset="0"/>
                <a:ea typeface="Calibri" charset="0"/>
                <a:cs typeface="Calibri" charset="0"/>
              </a:rPr>
              <a:t>raytracer</a:t>
            </a:r>
            <a:r>
              <a:rPr lang="en-US" sz="2000" b="1" dirty="0">
                <a:latin typeface="Calibri" charset="0"/>
                <a:ea typeface="Calibri" charset="0"/>
                <a:cs typeface="Calibri" charset="0"/>
              </a:rPr>
              <a:t/>
            </a:r>
            <a:br>
              <a:rPr lang="en-US" sz="2000" b="1" dirty="0">
                <a:latin typeface="Calibri" charset="0"/>
                <a:ea typeface="Calibri" charset="0"/>
                <a:cs typeface="Calibri" charset="0"/>
              </a:rPr>
            </a:br>
            <a:r>
              <a:rPr lang="en-US" sz="2000" b="1" dirty="0">
                <a:latin typeface="Calibri" charset="0"/>
                <a:ea typeface="Calibri" charset="0"/>
                <a:cs typeface="Calibri" charset="0"/>
              </a:rPr>
              <a:t># lines: </a:t>
            </a:r>
            <a:r>
              <a:rPr lang="en-US" sz="2000" b="1" dirty="0" smtClean="0">
                <a:latin typeface="Calibri" charset="0"/>
                <a:ea typeface="Calibri" charset="0"/>
                <a:cs typeface="Calibri" charset="0"/>
              </a:rPr>
              <a:t>174</a:t>
            </a:r>
            <a:endParaRPr lang="en-US" sz="2000" b="1" dirty="0">
              <a:latin typeface="Calibri" charset="0"/>
              <a:ea typeface="Calibri" charset="0"/>
              <a:cs typeface="Calibri" charset="0"/>
            </a:endParaRPr>
          </a:p>
          <a:p>
            <a:pPr algn="ctr"/>
            <a:r>
              <a:rPr lang="en-US" sz="1600" dirty="0" smtClean="0">
                <a:latin typeface="Calibri" charset="0"/>
                <a:ea typeface="Calibri" charset="0"/>
                <a:cs typeface="Calibri" charset="0"/>
              </a:rPr>
              <a:t>Graphics</a:t>
            </a:r>
            <a:endParaRPr lang="en-US" sz="1600" dirty="0">
              <a:latin typeface="Calibri" charset="0"/>
              <a:ea typeface="Calibri" charset="0"/>
              <a:cs typeface="Calibri" charset="0"/>
            </a:endParaRPr>
          </a:p>
        </p:txBody>
      </p:sp>
      <p:sp>
        <p:nvSpPr>
          <p:cNvPr id="66" name="TextBox 65"/>
          <p:cNvSpPr txBox="1"/>
          <p:nvPr/>
        </p:nvSpPr>
        <p:spPr>
          <a:xfrm>
            <a:off x="7239145" y="2606896"/>
            <a:ext cx="1572768" cy="941832"/>
          </a:xfrm>
          <a:prstGeom prst="rect">
            <a:avLst/>
          </a:prstGeom>
          <a:solidFill>
            <a:srgbClr val="2E75B6"/>
          </a:solidFill>
          <a:ln w="19050" cmpd="sng">
            <a:solidFill>
              <a:srgbClr val="2E75B6"/>
            </a:solidFill>
          </a:ln>
        </p:spPr>
        <p:txBody>
          <a:bodyPr wrap="square" lIns="91440" tIns="91440" rIns="91440" bIns="91440" rtlCol="0" anchor="ctr" anchorCtr="0">
            <a:noAutofit/>
          </a:bodyPr>
          <a:lstStyle/>
          <a:p>
            <a:pPr algn="ctr"/>
            <a:r>
              <a:rPr lang="en-US" sz="1600" dirty="0" smtClean="0">
                <a:solidFill>
                  <a:schemeClr val="bg1"/>
                </a:solidFill>
                <a:latin typeface="Calibri" charset="0"/>
                <a:ea typeface="Calibri" charset="0"/>
                <a:cs typeface="Calibri" charset="0"/>
                <a:sym typeface="Calibri Bold" charset="0"/>
              </a:rPr>
              <a:t>3D</a:t>
            </a:r>
            <a:br>
              <a:rPr lang="en-US" sz="1600" dirty="0" smtClean="0">
                <a:solidFill>
                  <a:schemeClr val="bg1"/>
                </a:solidFill>
                <a:latin typeface="Calibri" charset="0"/>
                <a:ea typeface="Calibri" charset="0"/>
                <a:cs typeface="Calibri" charset="0"/>
                <a:sym typeface="Calibri Bold" charset="0"/>
              </a:rPr>
            </a:br>
            <a:r>
              <a:rPr lang="en-US" sz="1600" dirty="0" smtClean="0">
                <a:solidFill>
                  <a:schemeClr val="bg1"/>
                </a:solidFill>
                <a:latin typeface="Calibri" charset="0"/>
                <a:ea typeface="Calibri" charset="0"/>
                <a:cs typeface="Calibri" charset="0"/>
                <a:sym typeface="Calibri Bold" charset="0"/>
              </a:rPr>
              <a:t>image </a:t>
            </a:r>
            <a:br>
              <a:rPr lang="en-US" sz="1600" dirty="0" smtClean="0">
                <a:solidFill>
                  <a:schemeClr val="bg1"/>
                </a:solidFill>
                <a:latin typeface="Calibri" charset="0"/>
                <a:ea typeface="Calibri" charset="0"/>
                <a:cs typeface="Calibri" charset="0"/>
                <a:sym typeface="Calibri Bold" charset="0"/>
              </a:rPr>
            </a:br>
            <a:r>
              <a:rPr lang="en-US" sz="1600" dirty="0" smtClean="0">
                <a:solidFill>
                  <a:schemeClr val="bg1"/>
                </a:solidFill>
                <a:latin typeface="Calibri" charset="0"/>
                <a:ea typeface="Calibri" charset="0"/>
                <a:cs typeface="Calibri" charset="0"/>
                <a:sym typeface="Calibri Bold" charset="0"/>
              </a:rPr>
              <a:t>renderer</a:t>
            </a:r>
            <a:endParaRPr lang="en-US" sz="2000" b="1" dirty="0">
              <a:solidFill>
                <a:schemeClr val="bg1"/>
              </a:solidFill>
              <a:latin typeface="Calibri" charset="0"/>
              <a:ea typeface="Calibri" charset="0"/>
              <a:cs typeface="Calibri" charset="0"/>
              <a:sym typeface="Calibri Bold" charset="0"/>
            </a:endParaRPr>
          </a:p>
        </p:txBody>
      </p:sp>
      <p:sp>
        <p:nvSpPr>
          <p:cNvPr id="68" name="TextBox 67"/>
          <p:cNvSpPr txBox="1"/>
          <p:nvPr/>
        </p:nvSpPr>
        <p:spPr>
          <a:xfrm>
            <a:off x="4587385" y="3578702"/>
            <a:ext cx="2651760" cy="941832"/>
          </a:xfrm>
          <a:prstGeom prst="rect">
            <a:avLst/>
          </a:prstGeom>
          <a:solidFill>
            <a:schemeClr val="bg1"/>
          </a:solidFill>
          <a:ln w="19050" cmpd="sng">
            <a:solidFill>
              <a:srgbClr val="2E75B6"/>
            </a:solidFill>
          </a:ln>
        </p:spPr>
        <p:txBody>
          <a:bodyPr wrap="square" lIns="91440" tIns="91440" rIns="91440" bIns="91440" rtlCol="0" anchor="ctr" anchorCtr="0">
            <a:noAutofit/>
          </a:bodyPr>
          <a:lstStyle/>
          <a:p>
            <a:pPr algn="ctr"/>
            <a:r>
              <a:rPr lang="en-US" sz="2000" b="1" dirty="0" err="1" smtClean="0">
                <a:latin typeface="Calibri" charset="0"/>
                <a:ea typeface="Calibri" charset="0"/>
                <a:cs typeface="Calibri" charset="0"/>
              </a:rPr>
              <a:t>jmeint</a:t>
            </a:r>
            <a:r>
              <a:rPr lang="en-US" sz="2000" b="1" dirty="0">
                <a:latin typeface="Calibri" charset="0"/>
                <a:ea typeface="Calibri" charset="0"/>
                <a:cs typeface="Calibri" charset="0"/>
              </a:rPr>
              <a:t/>
            </a:r>
            <a:br>
              <a:rPr lang="en-US" sz="2000" b="1" dirty="0">
                <a:latin typeface="Calibri" charset="0"/>
                <a:ea typeface="Calibri" charset="0"/>
                <a:cs typeface="Calibri" charset="0"/>
              </a:rPr>
            </a:br>
            <a:r>
              <a:rPr lang="en-US" sz="2000" b="1" dirty="0">
                <a:latin typeface="Calibri" charset="0"/>
                <a:ea typeface="Calibri" charset="0"/>
                <a:cs typeface="Calibri" charset="0"/>
              </a:rPr>
              <a:t># lines: </a:t>
            </a:r>
            <a:r>
              <a:rPr lang="en-US" sz="2000" b="1" dirty="0" smtClean="0">
                <a:latin typeface="Calibri" charset="0"/>
                <a:ea typeface="Calibri" charset="0"/>
                <a:cs typeface="Calibri" charset="0"/>
              </a:rPr>
              <a:t>5,962</a:t>
            </a:r>
            <a:endParaRPr lang="en-US" sz="2000" b="1" dirty="0">
              <a:latin typeface="Calibri" charset="0"/>
              <a:ea typeface="Calibri" charset="0"/>
              <a:cs typeface="Calibri" charset="0"/>
            </a:endParaRPr>
          </a:p>
          <a:p>
            <a:pPr algn="ctr"/>
            <a:r>
              <a:rPr lang="en-US" sz="1600" dirty="0" smtClean="0">
                <a:latin typeface="Calibri" charset="0"/>
                <a:ea typeface="Calibri" charset="0"/>
                <a:cs typeface="Calibri" charset="0"/>
              </a:rPr>
              <a:t>3D gaming</a:t>
            </a:r>
            <a:endParaRPr lang="en-US" sz="1600" dirty="0">
              <a:latin typeface="Calibri" charset="0"/>
              <a:ea typeface="Calibri" charset="0"/>
              <a:cs typeface="Calibri" charset="0"/>
            </a:endParaRPr>
          </a:p>
        </p:txBody>
      </p:sp>
      <p:sp>
        <p:nvSpPr>
          <p:cNvPr id="69" name="TextBox 68"/>
          <p:cNvSpPr txBox="1"/>
          <p:nvPr/>
        </p:nvSpPr>
        <p:spPr>
          <a:xfrm>
            <a:off x="7239145" y="3578702"/>
            <a:ext cx="1572768" cy="941832"/>
          </a:xfrm>
          <a:prstGeom prst="rect">
            <a:avLst/>
          </a:prstGeom>
          <a:solidFill>
            <a:srgbClr val="2E75B6"/>
          </a:solidFill>
          <a:ln w="19050" cmpd="sng">
            <a:solidFill>
              <a:srgbClr val="2E75B6"/>
            </a:solidFill>
          </a:ln>
        </p:spPr>
        <p:txBody>
          <a:bodyPr wrap="square" lIns="91440" tIns="91440" rIns="91440" bIns="91440" rtlCol="0" anchor="ctr" anchorCtr="0">
            <a:noAutofit/>
          </a:bodyPr>
          <a:lstStyle/>
          <a:p>
            <a:pPr algn="ctr"/>
            <a:r>
              <a:rPr lang="en-US" sz="1600" dirty="0" smtClean="0">
                <a:solidFill>
                  <a:schemeClr val="bg1"/>
                </a:solidFill>
                <a:latin typeface="Calibri" charset="0"/>
                <a:ea typeface="Calibri" charset="0"/>
                <a:cs typeface="Calibri" charset="0"/>
                <a:sym typeface="Calibri Bold" charset="0"/>
              </a:rPr>
              <a:t>Triangle</a:t>
            </a:r>
            <a:br>
              <a:rPr lang="en-US" sz="1600" dirty="0" smtClean="0">
                <a:solidFill>
                  <a:schemeClr val="bg1"/>
                </a:solidFill>
                <a:latin typeface="Calibri" charset="0"/>
                <a:ea typeface="Calibri" charset="0"/>
                <a:cs typeface="Calibri" charset="0"/>
                <a:sym typeface="Calibri Bold" charset="0"/>
              </a:rPr>
            </a:br>
            <a:r>
              <a:rPr lang="en-US" sz="1600" dirty="0" smtClean="0">
                <a:solidFill>
                  <a:schemeClr val="bg1"/>
                </a:solidFill>
                <a:latin typeface="Calibri" charset="0"/>
                <a:ea typeface="Calibri" charset="0"/>
                <a:cs typeface="Calibri" charset="0"/>
                <a:sym typeface="Calibri Bold" charset="0"/>
              </a:rPr>
              <a:t>intersection</a:t>
            </a:r>
            <a:br>
              <a:rPr lang="en-US" sz="1600" dirty="0" smtClean="0">
                <a:solidFill>
                  <a:schemeClr val="bg1"/>
                </a:solidFill>
                <a:latin typeface="Calibri" charset="0"/>
                <a:ea typeface="Calibri" charset="0"/>
                <a:cs typeface="Calibri" charset="0"/>
                <a:sym typeface="Calibri Bold" charset="0"/>
              </a:rPr>
            </a:br>
            <a:r>
              <a:rPr lang="en-US" sz="1600" dirty="0" smtClean="0">
                <a:solidFill>
                  <a:schemeClr val="bg1"/>
                </a:solidFill>
                <a:latin typeface="Calibri" charset="0"/>
                <a:ea typeface="Calibri" charset="0"/>
                <a:cs typeface="Calibri" charset="0"/>
                <a:sym typeface="Calibri Bold" charset="0"/>
              </a:rPr>
              <a:t>kernel</a:t>
            </a:r>
            <a:endParaRPr lang="en-US" sz="1600" dirty="0">
              <a:solidFill>
                <a:schemeClr val="bg1"/>
              </a:solidFill>
              <a:latin typeface="Calibri" charset="0"/>
              <a:ea typeface="Calibri" charset="0"/>
              <a:cs typeface="Calibri" charset="0"/>
              <a:sym typeface="Calibri Bold" charset="0"/>
            </a:endParaRPr>
          </a:p>
        </p:txBody>
      </p:sp>
      <p:sp>
        <p:nvSpPr>
          <p:cNvPr id="71" name="TextBox 70"/>
          <p:cNvSpPr txBox="1"/>
          <p:nvPr/>
        </p:nvSpPr>
        <p:spPr>
          <a:xfrm>
            <a:off x="4587385" y="4563208"/>
            <a:ext cx="2651760" cy="941832"/>
          </a:xfrm>
          <a:prstGeom prst="rect">
            <a:avLst/>
          </a:prstGeom>
          <a:solidFill>
            <a:schemeClr val="bg1"/>
          </a:solidFill>
          <a:ln w="19050" cmpd="sng">
            <a:solidFill>
              <a:srgbClr val="2E75B6"/>
            </a:solidFill>
          </a:ln>
        </p:spPr>
        <p:txBody>
          <a:bodyPr wrap="square" lIns="91440" tIns="91440" rIns="91440" bIns="91440" rtlCol="0" anchor="ctr" anchorCtr="0">
            <a:noAutofit/>
          </a:bodyPr>
          <a:lstStyle/>
          <a:p>
            <a:pPr algn="ctr"/>
            <a:r>
              <a:rPr lang="en-US" sz="2000" b="1" dirty="0" smtClean="0">
                <a:latin typeface="Calibri" charset="0"/>
                <a:ea typeface="Calibri" charset="0"/>
                <a:cs typeface="Calibri" charset="0"/>
              </a:rPr>
              <a:t>hessian</a:t>
            </a:r>
            <a:r>
              <a:rPr lang="en-US" sz="2000" b="1" dirty="0">
                <a:latin typeface="Calibri" charset="0"/>
                <a:ea typeface="Calibri" charset="0"/>
                <a:cs typeface="Calibri" charset="0"/>
              </a:rPr>
              <a:t/>
            </a:r>
            <a:br>
              <a:rPr lang="en-US" sz="2000" b="1" dirty="0">
                <a:latin typeface="Calibri" charset="0"/>
                <a:ea typeface="Calibri" charset="0"/>
                <a:cs typeface="Calibri" charset="0"/>
              </a:rPr>
            </a:br>
            <a:r>
              <a:rPr lang="en-US" sz="2000" b="1" dirty="0">
                <a:latin typeface="Calibri" charset="0"/>
                <a:ea typeface="Calibri" charset="0"/>
                <a:cs typeface="Calibri" charset="0"/>
              </a:rPr>
              <a:t># lines: </a:t>
            </a:r>
            <a:r>
              <a:rPr lang="en-US" sz="2000" b="1" dirty="0" smtClean="0">
                <a:latin typeface="Calibri" charset="0"/>
                <a:ea typeface="Calibri" charset="0"/>
                <a:cs typeface="Calibri" charset="0"/>
              </a:rPr>
              <a:t>10,174</a:t>
            </a:r>
            <a:endParaRPr lang="en-US" sz="2000" b="1" dirty="0">
              <a:latin typeface="Calibri" charset="0"/>
              <a:ea typeface="Calibri" charset="0"/>
              <a:cs typeface="Calibri" charset="0"/>
            </a:endParaRPr>
          </a:p>
          <a:p>
            <a:pPr algn="ctr"/>
            <a:r>
              <a:rPr lang="en-US" sz="1600" dirty="0" smtClean="0">
                <a:latin typeface="Calibri" charset="0"/>
                <a:ea typeface="Calibri" charset="0"/>
                <a:cs typeface="Calibri" charset="0"/>
              </a:rPr>
              <a:t>Image processing</a:t>
            </a:r>
            <a:endParaRPr lang="en-US" sz="1600" dirty="0">
              <a:latin typeface="Calibri" charset="0"/>
              <a:ea typeface="Calibri" charset="0"/>
              <a:cs typeface="Calibri" charset="0"/>
            </a:endParaRPr>
          </a:p>
        </p:txBody>
      </p:sp>
      <p:sp>
        <p:nvSpPr>
          <p:cNvPr id="72" name="TextBox 71"/>
          <p:cNvSpPr txBox="1"/>
          <p:nvPr/>
        </p:nvSpPr>
        <p:spPr>
          <a:xfrm>
            <a:off x="7239145" y="4563208"/>
            <a:ext cx="1572768" cy="941832"/>
          </a:xfrm>
          <a:prstGeom prst="rect">
            <a:avLst/>
          </a:prstGeom>
          <a:solidFill>
            <a:srgbClr val="2E75B6"/>
          </a:solidFill>
          <a:ln w="19050" cmpd="sng">
            <a:solidFill>
              <a:srgbClr val="2E75B6"/>
            </a:solidFill>
          </a:ln>
        </p:spPr>
        <p:txBody>
          <a:bodyPr wrap="square" lIns="91440" tIns="91440" rIns="91440" bIns="91440" rtlCol="0" anchor="ctr" anchorCtr="0">
            <a:noAutofit/>
          </a:bodyPr>
          <a:lstStyle/>
          <a:p>
            <a:pPr algn="ctr"/>
            <a:r>
              <a:rPr lang="en-US" sz="1600" dirty="0" smtClean="0">
                <a:solidFill>
                  <a:schemeClr val="bg1"/>
                </a:solidFill>
                <a:latin typeface="Calibri" charset="0"/>
                <a:ea typeface="Calibri" charset="0"/>
                <a:cs typeface="Calibri" charset="0"/>
                <a:sym typeface="Calibri Bold" charset="0"/>
              </a:rPr>
              <a:t>Interest</a:t>
            </a:r>
            <a:br>
              <a:rPr lang="en-US" sz="1600" dirty="0" smtClean="0">
                <a:solidFill>
                  <a:schemeClr val="bg1"/>
                </a:solidFill>
                <a:latin typeface="Calibri" charset="0"/>
                <a:ea typeface="Calibri" charset="0"/>
                <a:cs typeface="Calibri" charset="0"/>
                <a:sym typeface="Calibri Bold" charset="0"/>
              </a:rPr>
            </a:br>
            <a:r>
              <a:rPr lang="en-US" sz="1600" dirty="0" smtClean="0">
                <a:solidFill>
                  <a:schemeClr val="bg1"/>
                </a:solidFill>
                <a:latin typeface="Calibri" charset="0"/>
                <a:ea typeface="Calibri" charset="0"/>
                <a:cs typeface="Calibri" charset="0"/>
                <a:sym typeface="Calibri Bold" charset="0"/>
              </a:rPr>
              <a:t>point</a:t>
            </a:r>
            <a:br>
              <a:rPr lang="en-US" sz="1600" dirty="0" smtClean="0">
                <a:solidFill>
                  <a:schemeClr val="bg1"/>
                </a:solidFill>
                <a:latin typeface="Calibri" charset="0"/>
                <a:ea typeface="Calibri" charset="0"/>
                <a:cs typeface="Calibri" charset="0"/>
                <a:sym typeface="Calibri Bold" charset="0"/>
              </a:rPr>
            </a:br>
            <a:r>
              <a:rPr lang="en-US" sz="1600" dirty="0" smtClean="0">
                <a:solidFill>
                  <a:schemeClr val="bg1"/>
                </a:solidFill>
                <a:latin typeface="Calibri" charset="0"/>
                <a:ea typeface="Calibri" charset="0"/>
                <a:cs typeface="Calibri" charset="0"/>
                <a:sym typeface="Calibri Bold" charset="0"/>
              </a:rPr>
              <a:t>detection</a:t>
            </a:r>
          </a:p>
        </p:txBody>
      </p:sp>
      <p:sp>
        <p:nvSpPr>
          <p:cNvPr id="74" name="TextBox 73"/>
          <p:cNvSpPr txBox="1"/>
          <p:nvPr/>
        </p:nvSpPr>
        <p:spPr>
          <a:xfrm>
            <a:off x="4587385" y="1622390"/>
            <a:ext cx="2651760" cy="941832"/>
          </a:xfrm>
          <a:prstGeom prst="rect">
            <a:avLst/>
          </a:prstGeom>
          <a:solidFill>
            <a:schemeClr val="bg1"/>
          </a:solidFill>
          <a:ln w="19050" cmpd="sng">
            <a:solidFill>
              <a:srgbClr val="2E75B6"/>
            </a:solidFill>
          </a:ln>
        </p:spPr>
        <p:txBody>
          <a:bodyPr wrap="square" lIns="91440" tIns="91440" rIns="91440" bIns="91440" rtlCol="0" anchor="ctr" anchorCtr="0">
            <a:noAutofit/>
          </a:bodyPr>
          <a:lstStyle/>
          <a:p>
            <a:pPr algn="ctr"/>
            <a:r>
              <a:rPr lang="en-US" sz="2000" b="1" dirty="0" err="1" smtClean="0">
                <a:latin typeface="Calibri" charset="0"/>
                <a:ea typeface="Calibri" charset="0"/>
                <a:cs typeface="Calibri" charset="0"/>
              </a:rPr>
              <a:t>sobel</a:t>
            </a:r>
            <a:r>
              <a:rPr lang="en-US" sz="2000" b="1" dirty="0">
                <a:latin typeface="Calibri" charset="0"/>
                <a:ea typeface="Calibri" charset="0"/>
                <a:cs typeface="Calibri" charset="0"/>
              </a:rPr>
              <a:t/>
            </a:r>
            <a:br>
              <a:rPr lang="en-US" sz="2000" b="1" dirty="0">
                <a:latin typeface="Calibri" charset="0"/>
                <a:ea typeface="Calibri" charset="0"/>
                <a:cs typeface="Calibri" charset="0"/>
              </a:rPr>
            </a:br>
            <a:r>
              <a:rPr lang="en-US" sz="2000" b="1" dirty="0">
                <a:latin typeface="Calibri" charset="0"/>
                <a:ea typeface="Calibri" charset="0"/>
                <a:cs typeface="Calibri" charset="0"/>
              </a:rPr>
              <a:t># lines: </a:t>
            </a:r>
            <a:r>
              <a:rPr lang="en-US" sz="2000" b="1" dirty="0" smtClean="0">
                <a:latin typeface="Calibri" charset="0"/>
                <a:ea typeface="Calibri" charset="0"/>
                <a:cs typeface="Calibri" charset="0"/>
              </a:rPr>
              <a:t>163</a:t>
            </a:r>
            <a:endParaRPr lang="en-US" sz="2000" b="1" dirty="0">
              <a:latin typeface="Calibri" charset="0"/>
              <a:ea typeface="Calibri" charset="0"/>
              <a:cs typeface="Calibri" charset="0"/>
            </a:endParaRPr>
          </a:p>
          <a:p>
            <a:pPr algn="ctr"/>
            <a:r>
              <a:rPr lang="en-US" sz="1600" dirty="0" smtClean="0">
                <a:latin typeface="Calibri" charset="0"/>
                <a:ea typeface="Calibri" charset="0"/>
                <a:cs typeface="Calibri" charset="0"/>
              </a:rPr>
              <a:t>Image processing</a:t>
            </a:r>
            <a:endParaRPr lang="en-US" sz="1600" dirty="0">
              <a:latin typeface="Calibri" charset="0"/>
              <a:ea typeface="Calibri" charset="0"/>
              <a:cs typeface="Calibri" charset="0"/>
            </a:endParaRPr>
          </a:p>
        </p:txBody>
      </p:sp>
      <p:sp>
        <p:nvSpPr>
          <p:cNvPr id="75" name="TextBox 74"/>
          <p:cNvSpPr txBox="1"/>
          <p:nvPr/>
        </p:nvSpPr>
        <p:spPr>
          <a:xfrm>
            <a:off x="7239145" y="1622390"/>
            <a:ext cx="1572768" cy="941832"/>
          </a:xfrm>
          <a:prstGeom prst="rect">
            <a:avLst/>
          </a:prstGeom>
          <a:solidFill>
            <a:srgbClr val="2E75B6"/>
          </a:solidFill>
          <a:ln w="19050" cmpd="sng">
            <a:solidFill>
              <a:srgbClr val="2E75B6"/>
            </a:solidFill>
          </a:ln>
        </p:spPr>
        <p:txBody>
          <a:bodyPr wrap="square" lIns="91440" tIns="91440" rIns="91440" bIns="91440" rtlCol="0" anchor="ctr" anchorCtr="0">
            <a:noAutofit/>
          </a:bodyPr>
          <a:lstStyle/>
          <a:p>
            <a:pPr algn="ctr"/>
            <a:r>
              <a:rPr lang="en-US" sz="1600" dirty="0" smtClean="0">
                <a:solidFill>
                  <a:schemeClr val="bg1"/>
                </a:solidFill>
                <a:latin typeface="Calibri" charset="0"/>
                <a:ea typeface="Calibri" charset="0"/>
                <a:cs typeface="Calibri" charset="0"/>
                <a:sym typeface="Calibri Bold" charset="0"/>
              </a:rPr>
              <a:t>Image</a:t>
            </a:r>
            <a:br>
              <a:rPr lang="en-US" sz="1600" dirty="0" smtClean="0">
                <a:solidFill>
                  <a:schemeClr val="bg1"/>
                </a:solidFill>
                <a:latin typeface="Calibri" charset="0"/>
                <a:ea typeface="Calibri" charset="0"/>
                <a:cs typeface="Calibri" charset="0"/>
                <a:sym typeface="Calibri Bold" charset="0"/>
              </a:rPr>
            </a:br>
            <a:r>
              <a:rPr lang="en-US" sz="1600" dirty="0" smtClean="0">
                <a:solidFill>
                  <a:schemeClr val="bg1"/>
                </a:solidFill>
                <a:latin typeface="Calibri" charset="0"/>
                <a:ea typeface="Calibri" charset="0"/>
                <a:cs typeface="Calibri" charset="0"/>
                <a:sym typeface="Calibri Bold" charset="0"/>
              </a:rPr>
              <a:t>edge</a:t>
            </a:r>
            <a:br>
              <a:rPr lang="en-US" sz="1600" dirty="0" smtClean="0">
                <a:solidFill>
                  <a:schemeClr val="bg1"/>
                </a:solidFill>
                <a:latin typeface="Calibri" charset="0"/>
                <a:ea typeface="Calibri" charset="0"/>
                <a:cs typeface="Calibri" charset="0"/>
                <a:sym typeface="Calibri Bold" charset="0"/>
              </a:rPr>
            </a:br>
            <a:r>
              <a:rPr lang="en-US" sz="1600" dirty="0" smtClean="0">
                <a:solidFill>
                  <a:schemeClr val="bg1"/>
                </a:solidFill>
                <a:latin typeface="Calibri" charset="0"/>
                <a:ea typeface="Calibri" charset="0"/>
                <a:cs typeface="Calibri" charset="0"/>
                <a:sym typeface="Calibri Bold" charset="0"/>
              </a:rPr>
              <a:t>detection</a:t>
            </a:r>
            <a:endParaRPr lang="en-US" sz="2000" b="1" dirty="0">
              <a:solidFill>
                <a:schemeClr val="bg1"/>
              </a:solidFill>
              <a:latin typeface="Calibri" charset="0"/>
              <a:ea typeface="Calibri" charset="0"/>
              <a:cs typeface="Calibri" charset="0"/>
              <a:sym typeface="Calibri Bold" charset="0"/>
            </a:endParaRPr>
          </a:p>
        </p:txBody>
      </p:sp>
      <p:sp>
        <p:nvSpPr>
          <p:cNvPr id="77" name="TextBox 76"/>
          <p:cNvSpPr txBox="1"/>
          <p:nvPr/>
        </p:nvSpPr>
        <p:spPr>
          <a:xfrm>
            <a:off x="4587385" y="5535013"/>
            <a:ext cx="2651760" cy="941832"/>
          </a:xfrm>
          <a:prstGeom prst="rect">
            <a:avLst/>
          </a:prstGeom>
          <a:solidFill>
            <a:schemeClr val="bg1"/>
          </a:solidFill>
          <a:ln w="19050" cmpd="sng">
            <a:solidFill>
              <a:srgbClr val="2E75B6"/>
            </a:solidFill>
          </a:ln>
        </p:spPr>
        <p:txBody>
          <a:bodyPr wrap="square" lIns="91440" tIns="91440" rIns="91440" bIns="91440" rtlCol="0" anchor="ctr" anchorCtr="0">
            <a:noAutofit/>
          </a:bodyPr>
          <a:lstStyle/>
          <a:p>
            <a:pPr algn="ctr"/>
            <a:r>
              <a:rPr lang="en-US" sz="2000" b="1" dirty="0" err="1" smtClean="0">
                <a:latin typeface="Calibri" charset="0"/>
                <a:ea typeface="Calibri" charset="0"/>
                <a:cs typeface="Calibri" charset="0"/>
              </a:rPr>
              <a:t>zxing</a:t>
            </a:r>
            <a:r>
              <a:rPr lang="en-US" sz="2000" b="1" dirty="0" smtClean="0">
                <a:latin typeface="Calibri" charset="0"/>
                <a:ea typeface="Calibri" charset="0"/>
                <a:cs typeface="Calibri" charset="0"/>
              </a:rPr>
              <a:t/>
            </a:r>
            <a:br>
              <a:rPr lang="en-US" sz="2000" b="1" dirty="0" smtClean="0">
                <a:latin typeface="Calibri" charset="0"/>
                <a:ea typeface="Calibri" charset="0"/>
                <a:cs typeface="Calibri" charset="0"/>
              </a:rPr>
            </a:br>
            <a:r>
              <a:rPr lang="en-US" sz="2000" b="1" dirty="0" smtClean="0">
                <a:latin typeface="Calibri" charset="0"/>
                <a:ea typeface="Calibri" charset="0"/>
                <a:cs typeface="Calibri" charset="0"/>
              </a:rPr>
              <a:t># </a:t>
            </a:r>
            <a:r>
              <a:rPr lang="en-US" sz="2000" b="1" dirty="0">
                <a:latin typeface="Calibri" charset="0"/>
                <a:ea typeface="Calibri" charset="0"/>
                <a:cs typeface="Calibri" charset="0"/>
              </a:rPr>
              <a:t>lines: </a:t>
            </a:r>
            <a:r>
              <a:rPr lang="en-US" sz="2000" b="1" dirty="0" smtClean="0">
                <a:latin typeface="Calibri" charset="0"/>
                <a:ea typeface="Calibri" charset="0"/>
                <a:cs typeface="Calibri" charset="0"/>
              </a:rPr>
              <a:t>26,171</a:t>
            </a:r>
            <a:endParaRPr lang="en-US" sz="2000" b="1" dirty="0">
              <a:latin typeface="Calibri" charset="0"/>
              <a:ea typeface="Calibri" charset="0"/>
              <a:cs typeface="Calibri" charset="0"/>
            </a:endParaRPr>
          </a:p>
          <a:p>
            <a:pPr algn="ctr"/>
            <a:r>
              <a:rPr lang="en-US" sz="1600" dirty="0" smtClean="0">
                <a:latin typeface="Calibri" charset="0"/>
                <a:ea typeface="Calibri" charset="0"/>
                <a:cs typeface="Calibri" charset="0"/>
              </a:rPr>
              <a:t>Image processing</a:t>
            </a:r>
            <a:endParaRPr lang="en-US" sz="1600" dirty="0">
              <a:latin typeface="Calibri" charset="0"/>
              <a:ea typeface="Calibri" charset="0"/>
              <a:cs typeface="Calibri" charset="0"/>
            </a:endParaRPr>
          </a:p>
        </p:txBody>
      </p:sp>
      <p:sp>
        <p:nvSpPr>
          <p:cNvPr id="78" name="TextBox 77"/>
          <p:cNvSpPr txBox="1"/>
          <p:nvPr/>
        </p:nvSpPr>
        <p:spPr>
          <a:xfrm>
            <a:off x="7239145" y="5535013"/>
            <a:ext cx="1572768" cy="941832"/>
          </a:xfrm>
          <a:prstGeom prst="rect">
            <a:avLst/>
          </a:prstGeom>
          <a:solidFill>
            <a:srgbClr val="2E75B6"/>
          </a:solidFill>
          <a:ln w="19050" cmpd="sng">
            <a:solidFill>
              <a:srgbClr val="2E75B6"/>
            </a:solidFill>
          </a:ln>
        </p:spPr>
        <p:txBody>
          <a:bodyPr wrap="square" lIns="91440" tIns="91440" rIns="91440" bIns="91440" rtlCol="0" anchor="ctr" anchorCtr="0">
            <a:noAutofit/>
          </a:bodyPr>
          <a:lstStyle/>
          <a:p>
            <a:pPr algn="ctr"/>
            <a:r>
              <a:rPr lang="en-US" sz="1600" dirty="0" smtClean="0">
                <a:solidFill>
                  <a:schemeClr val="bg1"/>
                </a:solidFill>
                <a:latin typeface="Calibri" charset="0"/>
                <a:ea typeface="Calibri" charset="0"/>
                <a:cs typeface="Calibri" charset="0"/>
                <a:sym typeface="Calibri Bold" charset="0"/>
              </a:rPr>
              <a:t>Bar code decoder</a:t>
            </a:r>
            <a:endParaRPr lang="en-US" sz="2000" b="1" dirty="0">
              <a:solidFill>
                <a:schemeClr val="bg1"/>
              </a:solidFill>
              <a:latin typeface="Calibri" charset="0"/>
              <a:ea typeface="Calibri" charset="0"/>
              <a:cs typeface="Calibri" charset="0"/>
              <a:sym typeface="Calibri Bold" charset="0"/>
            </a:endParaRPr>
          </a:p>
        </p:txBody>
      </p:sp>
      <p:sp>
        <p:nvSpPr>
          <p:cNvPr id="25" name="Slide Number Placeholder 2"/>
          <p:cNvSpPr>
            <a:spLocks noGrp="1"/>
          </p:cNvSpPr>
          <p:nvPr>
            <p:ph type="sldNum" sz="quarter" idx="12"/>
          </p:nvPr>
        </p:nvSpPr>
        <p:spPr>
          <a:xfrm>
            <a:off x="6457950" y="6533774"/>
            <a:ext cx="2057400" cy="365125"/>
          </a:xfrm>
        </p:spPr>
        <p:txBody>
          <a:bodyPr/>
          <a:lstStyle/>
          <a:p>
            <a:r>
              <a:rPr lang="en-US" smtClean="0"/>
              <a:t>30</a:t>
            </a:r>
            <a:endParaRPr lang="en-US" dirty="0"/>
          </a:p>
        </p:txBody>
      </p:sp>
    </p:spTree>
    <p:extLst>
      <p:ext uri="{BB962C8B-B14F-4D97-AF65-F5344CB8AC3E}">
        <p14:creationId xmlns:p14="http://schemas.microsoft.com/office/powerpoint/2010/main" val="13471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kumimoji="1" lang="en-US" altLang="ja-JP" dirty="0" smtClean="0"/>
              <a:t>Number of Annotations</a:t>
            </a:r>
            <a:endParaRPr kumimoji="1" lang="ja-JP" altLang="en-US" dirty="0"/>
          </a:p>
        </p:txBody>
      </p:sp>
      <p:sp>
        <p:nvSpPr>
          <p:cNvPr id="4" name="Content Placeholder 4"/>
          <p:cNvSpPr>
            <a:spLocks noGrp="1"/>
          </p:cNvSpPr>
          <p:nvPr>
            <p:ph idx="1"/>
          </p:nvPr>
        </p:nvSpPr>
        <p:spPr>
          <a:xfrm>
            <a:off x="1268178" y="6134704"/>
            <a:ext cx="7433125" cy="344574"/>
          </a:xfrm>
        </p:spPr>
        <p:txBody>
          <a:bodyPr>
            <a:noAutofit/>
          </a:bodyPr>
          <a:lstStyle/>
          <a:p>
            <a:pPr marL="0" indent="0">
              <a:buNone/>
            </a:pPr>
            <a:r>
              <a:rPr kumimoji="1" lang="en-US" altLang="ja-JP" sz="2600" b="1" dirty="0">
                <a:solidFill>
                  <a:srgbClr val="0070C0"/>
                </a:solidFill>
              </a:rPr>
              <a:t>2</a:t>
            </a:r>
            <a:r>
              <a:rPr lang="en-US" sz="2600" b="1" dirty="0">
                <a:solidFill>
                  <a:srgbClr val="0070C0"/>
                </a:solidFill>
              </a:rPr>
              <a:t>×</a:t>
            </a:r>
            <a:r>
              <a:rPr lang="en-US" sz="2600" dirty="0"/>
              <a:t> to </a:t>
            </a:r>
            <a:r>
              <a:rPr lang="en-US" sz="2600" b="1" dirty="0">
                <a:solidFill>
                  <a:srgbClr val="0070C0"/>
                </a:solidFill>
              </a:rPr>
              <a:t>17× </a:t>
            </a:r>
            <a:r>
              <a:rPr lang="en-US" sz="2600" dirty="0"/>
              <a:t>reduction in the number </a:t>
            </a:r>
            <a:r>
              <a:rPr lang="en-US" sz="2600" dirty="0" smtClean="0"/>
              <a:t>of annotations</a:t>
            </a:r>
            <a:endParaRPr kumimoji="1" lang="ja-JP" altLang="en-US" sz="2600" b="1"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1981" y="1446662"/>
            <a:ext cx="8327333" cy="4582693"/>
          </a:xfrm>
          <a:prstGeom prst="rect">
            <a:avLst/>
          </a:prstGeom>
        </p:spPr>
      </p:pic>
      <p:sp>
        <p:nvSpPr>
          <p:cNvPr id="7" name="Slide Number Placeholder 2"/>
          <p:cNvSpPr>
            <a:spLocks noGrp="1"/>
          </p:cNvSpPr>
          <p:nvPr>
            <p:ph type="sldNum" sz="quarter" idx="12"/>
          </p:nvPr>
        </p:nvSpPr>
        <p:spPr>
          <a:xfrm>
            <a:off x="6457950" y="6356351"/>
            <a:ext cx="2057400" cy="365125"/>
          </a:xfrm>
        </p:spPr>
        <p:txBody>
          <a:bodyPr/>
          <a:lstStyle/>
          <a:p>
            <a:r>
              <a:rPr lang="en-US" dirty="0" smtClean="0"/>
              <a:t>31</a:t>
            </a:r>
            <a:endParaRPr lang="en-US" dirty="0"/>
          </a:p>
        </p:txBody>
      </p:sp>
      <p:sp>
        <p:nvSpPr>
          <p:cNvPr id="8" name="Down Arrow 7"/>
          <p:cNvSpPr/>
          <p:nvPr/>
        </p:nvSpPr>
        <p:spPr>
          <a:xfrm>
            <a:off x="7296073" y="475599"/>
            <a:ext cx="1323833" cy="784008"/>
          </a:xfrm>
          <a:prstGeom prst="down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9" name="TextBox 8"/>
          <p:cNvSpPr txBox="1"/>
          <p:nvPr/>
        </p:nvSpPr>
        <p:spPr>
          <a:xfrm>
            <a:off x="7168614" y="155245"/>
            <a:ext cx="1646989" cy="369332"/>
          </a:xfrm>
          <a:prstGeom prst="rect">
            <a:avLst/>
          </a:prstGeom>
          <a:noFill/>
        </p:spPr>
        <p:txBody>
          <a:bodyPr wrap="none" rtlCol="0">
            <a:spAutoFit/>
          </a:bodyPr>
          <a:lstStyle/>
          <a:p>
            <a:r>
              <a:rPr lang="en-US" dirty="0" smtClean="0">
                <a:latin typeface="Calibri" charset="0"/>
                <a:ea typeface="Calibri" charset="0"/>
                <a:cs typeface="Calibri" charset="0"/>
              </a:rPr>
              <a:t>Lower is Better</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149832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User-study: Annotation Time</a:t>
            </a:r>
            <a:endParaRPr kumimoji="1" lang="ja-JP" altLang="en-US" dirty="0"/>
          </a:p>
        </p:txBody>
      </p:sp>
      <p:sp>
        <p:nvSpPr>
          <p:cNvPr id="5" name="Content Placeholder 4"/>
          <p:cNvSpPr>
            <a:spLocks noGrp="1"/>
          </p:cNvSpPr>
          <p:nvPr>
            <p:ph idx="1"/>
          </p:nvPr>
        </p:nvSpPr>
        <p:spPr>
          <a:xfrm>
            <a:off x="1904243" y="6254084"/>
            <a:ext cx="5936776" cy="594066"/>
          </a:xfrm>
        </p:spPr>
        <p:txBody>
          <a:bodyPr>
            <a:noAutofit/>
          </a:bodyPr>
          <a:lstStyle/>
          <a:p>
            <a:pPr marL="0" indent="0">
              <a:buNone/>
            </a:pPr>
            <a:r>
              <a:rPr kumimoji="1" lang="en-US" altLang="ja-JP" sz="2600" b="1" dirty="0">
                <a:solidFill>
                  <a:srgbClr val="0070C0"/>
                </a:solidFill>
              </a:rPr>
              <a:t>8</a:t>
            </a:r>
            <a:r>
              <a:rPr lang="en-US" sz="2600" b="1" dirty="0">
                <a:solidFill>
                  <a:srgbClr val="0070C0"/>
                </a:solidFill>
              </a:rPr>
              <a:t>×</a:t>
            </a:r>
            <a:r>
              <a:rPr lang="en-US" sz="2600" dirty="0"/>
              <a:t> </a:t>
            </a:r>
            <a:r>
              <a:rPr lang="en-US" sz="2600" dirty="0" smtClean="0"/>
              <a:t>average </a:t>
            </a:r>
            <a:r>
              <a:rPr lang="en-US" sz="2600" dirty="0"/>
              <a:t>reduction in annotation time</a:t>
            </a:r>
            <a:endParaRPr kumimoji="1" lang="ja-JP" altLang="en-US" sz="2600" b="1" dirty="0"/>
          </a:p>
        </p:txBody>
      </p:sp>
      <p:sp>
        <p:nvSpPr>
          <p:cNvPr id="10" name="제목 1"/>
          <p:cNvSpPr txBox="1">
            <a:spLocks/>
          </p:cNvSpPr>
          <p:nvPr/>
        </p:nvSpPr>
        <p:spPr>
          <a:xfrm>
            <a:off x="846161" y="1550094"/>
            <a:ext cx="8202305" cy="3888432"/>
          </a:xfrm>
          <a:prstGeom prst="rect">
            <a:avLst/>
          </a:prstGeom>
        </p:spPr>
        <p:txBody>
          <a:bodyPr vert="horz" lIns="68580" tIns="34290" rIns="68580" bIns="34290" rtlCol="0" anchor="t">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solidFill>
                  <a:srgbClr val="000000"/>
                </a:solidFill>
                <a:latin typeface="Calibri" charset="0"/>
                <a:ea typeface="Calibri" charset="0"/>
                <a:cs typeface="Calibri" charset="0"/>
              </a:rPr>
              <a:t>10 </a:t>
            </a:r>
            <a:r>
              <a:rPr lang="en-US" altLang="ko-KR" sz="2400" dirty="0">
                <a:solidFill>
                  <a:srgbClr val="000000"/>
                </a:solidFill>
                <a:latin typeface="Calibri" charset="0"/>
                <a:ea typeface="Calibri" charset="0"/>
                <a:cs typeface="Calibri" charset="0"/>
              </a:rPr>
              <a:t>subjects (programmers)</a:t>
            </a:r>
          </a:p>
          <a:p>
            <a:pPr algn="l"/>
            <a:r>
              <a:rPr lang="en-US" altLang="ko-KR" sz="2400" dirty="0">
                <a:solidFill>
                  <a:srgbClr val="000000"/>
                </a:solidFill>
                <a:latin typeface="Calibri" charset="0"/>
                <a:ea typeface="Calibri" charset="0"/>
                <a:cs typeface="Calibri" charset="0"/>
              </a:rPr>
              <a:t>Time for annotating </a:t>
            </a:r>
            <a:r>
              <a:rPr lang="en-US" altLang="ko-KR" sz="2400" b="1" dirty="0" err="1">
                <a:solidFill>
                  <a:srgbClr val="000000"/>
                </a:solidFill>
                <a:latin typeface="Calibri" charset="0"/>
                <a:ea typeface="Calibri" charset="0"/>
                <a:cs typeface="Calibri" charset="0"/>
              </a:rPr>
              <a:t>fft</a:t>
            </a:r>
            <a:r>
              <a:rPr lang="en-US" altLang="ko-KR" sz="2400" dirty="0">
                <a:solidFill>
                  <a:srgbClr val="000000"/>
                </a:solidFill>
                <a:latin typeface="Calibri" charset="0"/>
                <a:ea typeface="Calibri" charset="0"/>
                <a:cs typeface="Calibri" charset="0"/>
              </a:rPr>
              <a:t> using </a:t>
            </a:r>
            <a:r>
              <a:rPr lang="en-US" altLang="ko-KR" sz="2400" b="1" dirty="0" err="1">
                <a:solidFill>
                  <a:srgbClr val="000000"/>
                </a:solidFill>
                <a:latin typeface="Calibri" charset="0"/>
                <a:ea typeface="Calibri" charset="0"/>
                <a:cs typeface="Calibri" charset="0"/>
              </a:rPr>
              <a:t>EnerJ</a:t>
            </a:r>
            <a:r>
              <a:rPr lang="en-US" altLang="ko-KR" sz="2400" b="1" dirty="0">
                <a:solidFill>
                  <a:srgbClr val="000000"/>
                </a:solidFill>
                <a:latin typeface="Calibri" charset="0"/>
                <a:ea typeface="Calibri" charset="0"/>
                <a:cs typeface="Calibri" charset="0"/>
              </a:rPr>
              <a:t> </a:t>
            </a:r>
            <a:r>
              <a:rPr lang="en-US" altLang="ko-KR" sz="2400" dirty="0">
                <a:solidFill>
                  <a:srgbClr val="000000"/>
                </a:solidFill>
                <a:latin typeface="Calibri" charset="0"/>
                <a:ea typeface="Calibri" charset="0"/>
                <a:cs typeface="Calibri" charset="0"/>
              </a:rPr>
              <a:t>and </a:t>
            </a:r>
            <a:r>
              <a:rPr lang="en-US" altLang="ko-KR" sz="2400" b="1" dirty="0">
                <a:solidFill>
                  <a:srgbClr val="000000"/>
                </a:solidFill>
                <a:latin typeface="Calibri" charset="0"/>
                <a:ea typeface="Calibri" charset="0"/>
                <a:cs typeface="Calibri" charset="0"/>
              </a:rPr>
              <a:t>F</a:t>
            </a:r>
            <a:r>
              <a:rPr lang="en-US" altLang="ko-KR" sz="2000" b="1" dirty="0">
                <a:solidFill>
                  <a:srgbClr val="000000"/>
                </a:solidFill>
                <a:latin typeface="Calibri" charset="0"/>
                <a:ea typeface="Calibri" charset="0"/>
                <a:cs typeface="Calibri" charset="0"/>
              </a:rPr>
              <a:t>LEX</a:t>
            </a:r>
            <a:r>
              <a:rPr lang="en-US" altLang="ko-KR" sz="2400" b="1" dirty="0">
                <a:solidFill>
                  <a:srgbClr val="000000"/>
                </a:solidFill>
                <a:latin typeface="Calibri" charset="0"/>
                <a:ea typeface="Calibri" charset="0"/>
                <a:cs typeface="Calibri" charset="0"/>
              </a:rPr>
              <a:t>J</a:t>
            </a:r>
            <a:r>
              <a:rPr lang="en-US" altLang="ko-KR" sz="2000" b="1" dirty="0">
                <a:solidFill>
                  <a:srgbClr val="000000"/>
                </a:solidFill>
                <a:latin typeface="Calibri" charset="0"/>
                <a:ea typeface="Calibri" charset="0"/>
                <a:cs typeface="Calibri" charset="0"/>
              </a:rPr>
              <a:t>AVA</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02" y="2384415"/>
            <a:ext cx="7723583" cy="3867912"/>
          </a:xfrm>
          <a:prstGeom prst="rect">
            <a:avLst/>
          </a:prstGeom>
        </p:spPr>
      </p:pic>
      <p:sp>
        <p:nvSpPr>
          <p:cNvPr id="6" name="Slide Number Placeholder 2"/>
          <p:cNvSpPr>
            <a:spLocks noGrp="1"/>
          </p:cNvSpPr>
          <p:nvPr>
            <p:ph type="sldNum" sz="quarter" idx="12"/>
          </p:nvPr>
        </p:nvSpPr>
        <p:spPr>
          <a:xfrm>
            <a:off x="6457950" y="6356351"/>
            <a:ext cx="2057400" cy="365125"/>
          </a:xfrm>
        </p:spPr>
        <p:txBody>
          <a:bodyPr/>
          <a:lstStyle/>
          <a:p>
            <a:r>
              <a:rPr lang="en-US" dirty="0" smtClean="0"/>
              <a:t>32</a:t>
            </a:r>
            <a:endParaRPr lang="en-US" dirty="0"/>
          </a:p>
        </p:txBody>
      </p:sp>
      <p:sp>
        <p:nvSpPr>
          <p:cNvPr id="7" name="Down Arrow 6"/>
          <p:cNvSpPr/>
          <p:nvPr/>
        </p:nvSpPr>
        <p:spPr>
          <a:xfrm>
            <a:off x="7296073" y="475599"/>
            <a:ext cx="1323833" cy="784008"/>
          </a:xfrm>
          <a:prstGeom prst="downArrow">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8" name="TextBox 7"/>
          <p:cNvSpPr txBox="1"/>
          <p:nvPr/>
        </p:nvSpPr>
        <p:spPr>
          <a:xfrm>
            <a:off x="7168614" y="155245"/>
            <a:ext cx="1646989" cy="369332"/>
          </a:xfrm>
          <a:prstGeom prst="rect">
            <a:avLst/>
          </a:prstGeom>
          <a:noFill/>
        </p:spPr>
        <p:txBody>
          <a:bodyPr wrap="none" rtlCol="0">
            <a:spAutoFit/>
          </a:bodyPr>
          <a:lstStyle/>
          <a:p>
            <a:r>
              <a:rPr lang="en-US" dirty="0" smtClean="0">
                <a:latin typeface="Calibri" charset="0"/>
                <a:ea typeface="Calibri" charset="0"/>
                <a:cs typeface="Calibri" charset="0"/>
              </a:rPr>
              <a:t>Lower is Better</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101476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txBox="1">
            <a:spLocks/>
          </p:cNvSpPr>
          <p:nvPr/>
        </p:nvSpPr>
        <p:spPr>
          <a:xfrm>
            <a:off x="729049" y="1690689"/>
            <a:ext cx="7163939" cy="4148043"/>
          </a:xfrm>
          <a:prstGeom prst="rect">
            <a:avLst/>
          </a:prstGeom>
        </p:spPr>
        <p:txBody>
          <a:bodyPr vert="horz" lIns="68580" tIns="34290" rIns="68580" bIns="34290" rtlCol="0" anchor="t">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lnSpc>
                <a:spcPct val="120000"/>
              </a:lnSpc>
            </a:pPr>
            <a:r>
              <a:rPr lang="en-US" altLang="ko-KR" sz="2800" dirty="0">
                <a:solidFill>
                  <a:srgbClr val="000000"/>
                </a:solidFill>
                <a:latin typeface="Calibri" charset="0"/>
                <a:ea typeface="Calibri" charset="0"/>
                <a:cs typeface="Calibri" charset="0"/>
              </a:rPr>
              <a:t>Language-compiler </a:t>
            </a:r>
            <a:r>
              <a:rPr lang="en-US" altLang="ko-KR" sz="2800" b="1" dirty="0">
                <a:solidFill>
                  <a:srgbClr val="008000"/>
                </a:solidFill>
                <a:latin typeface="Calibri" charset="0"/>
                <a:ea typeface="Calibri" charset="0"/>
                <a:cs typeface="Calibri" charset="0"/>
              </a:rPr>
              <a:t>co-design</a:t>
            </a:r>
            <a:r>
              <a:rPr lang="en-US" altLang="ko-KR" sz="2800" dirty="0">
                <a:solidFill>
                  <a:srgbClr val="000000"/>
                </a:solidFill>
                <a:latin typeface="Calibri" charset="0"/>
                <a:ea typeface="Calibri" charset="0"/>
                <a:cs typeface="Calibri" charset="0"/>
              </a:rPr>
              <a:t> </a:t>
            </a:r>
            <a:r>
              <a:rPr lang="en-US" altLang="ko-KR" sz="2800" dirty="0" smtClean="0">
                <a:solidFill>
                  <a:srgbClr val="000000"/>
                </a:solidFill>
                <a:latin typeface="Calibri" charset="0"/>
                <a:ea typeface="Calibri" charset="0"/>
                <a:cs typeface="Calibri" charset="0"/>
              </a:rPr>
              <a:t>to</a:t>
            </a:r>
            <a:endParaRPr lang="en-US" altLang="ko-KR" sz="2800" dirty="0">
              <a:solidFill>
                <a:srgbClr val="000000"/>
              </a:solidFill>
              <a:latin typeface="Calibri" charset="0"/>
              <a:ea typeface="Calibri" charset="0"/>
              <a:cs typeface="Calibri" charset="0"/>
            </a:endParaRPr>
          </a:p>
          <a:p>
            <a:pPr algn="l">
              <a:lnSpc>
                <a:spcPct val="120000"/>
              </a:lnSpc>
            </a:pPr>
            <a:r>
              <a:rPr lang="en-US" altLang="ko-KR" sz="2800" dirty="0" smtClean="0">
                <a:solidFill>
                  <a:srgbClr val="000000"/>
                </a:solidFill>
                <a:latin typeface="Calibri" charset="0"/>
                <a:ea typeface="Calibri" charset="0"/>
                <a:cs typeface="Calibri" charset="0"/>
              </a:rPr>
              <a:t>	</a:t>
            </a:r>
            <a:r>
              <a:rPr lang="en-US" altLang="ko-KR" sz="2800" b="1" dirty="0" smtClean="0">
                <a:solidFill>
                  <a:srgbClr val="008000"/>
                </a:solidFill>
                <a:latin typeface="Calibri" charset="0"/>
                <a:ea typeface="Calibri" charset="0"/>
                <a:cs typeface="Calibri" charset="0"/>
              </a:rPr>
              <a:t>Automate</a:t>
            </a:r>
            <a:r>
              <a:rPr lang="en-US" altLang="ko-KR" sz="2800" dirty="0" smtClean="0">
                <a:solidFill>
                  <a:srgbClr val="000000"/>
                </a:solidFill>
                <a:latin typeface="Calibri" charset="0"/>
                <a:ea typeface="Calibri" charset="0"/>
                <a:cs typeface="Calibri" charset="0"/>
              </a:rPr>
              <a:t> </a:t>
            </a:r>
            <a:r>
              <a:rPr lang="en-US" altLang="ko-KR" sz="2800" dirty="0">
                <a:solidFill>
                  <a:srgbClr val="000000"/>
                </a:solidFill>
                <a:latin typeface="Calibri" charset="0"/>
                <a:ea typeface="Calibri" charset="0"/>
                <a:cs typeface="Calibri" charset="0"/>
              </a:rPr>
              <a:t>approximate programming </a:t>
            </a:r>
          </a:p>
          <a:p>
            <a:pPr algn="l">
              <a:lnSpc>
                <a:spcPct val="120000"/>
              </a:lnSpc>
            </a:pPr>
            <a:r>
              <a:rPr lang="en-US" altLang="ko-KR" sz="2800" dirty="0" smtClean="0">
                <a:solidFill>
                  <a:srgbClr val="000000"/>
                </a:solidFill>
                <a:latin typeface="Calibri" charset="0"/>
                <a:ea typeface="Calibri" charset="0"/>
                <a:cs typeface="Calibri" charset="0"/>
              </a:rPr>
              <a:t>	</a:t>
            </a:r>
            <a:r>
              <a:rPr lang="en-US" altLang="ko-KR" sz="2800" b="1" dirty="0" smtClean="0">
                <a:solidFill>
                  <a:srgbClr val="008000"/>
                </a:solidFill>
                <a:latin typeface="Calibri" charset="0"/>
                <a:ea typeface="Calibri" charset="0"/>
                <a:cs typeface="Calibri" charset="0"/>
              </a:rPr>
              <a:t>Reduce</a:t>
            </a:r>
            <a:r>
              <a:rPr lang="en-US" altLang="ko-KR" sz="2800" dirty="0" smtClean="0">
                <a:solidFill>
                  <a:srgbClr val="000000"/>
                </a:solidFill>
                <a:latin typeface="Calibri" charset="0"/>
                <a:ea typeface="Calibri" charset="0"/>
                <a:cs typeface="Calibri" charset="0"/>
              </a:rPr>
              <a:t> </a:t>
            </a:r>
            <a:r>
              <a:rPr lang="en-US" altLang="ko-KR" sz="2800" dirty="0">
                <a:solidFill>
                  <a:srgbClr val="000000"/>
                </a:solidFill>
                <a:latin typeface="Calibri" charset="0"/>
                <a:ea typeface="Calibri" charset="0"/>
                <a:cs typeface="Calibri" charset="0"/>
              </a:rPr>
              <a:t>programmer effort</a:t>
            </a:r>
            <a:endParaRPr lang="en-US" altLang="ko-KR" sz="2800" b="1" dirty="0">
              <a:solidFill>
                <a:srgbClr val="000000"/>
              </a:solidFill>
              <a:latin typeface="Calibri" charset="0"/>
              <a:ea typeface="Calibri" charset="0"/>
              <a:cs typeface="Calibri" charset="0"/>
            </a:endParaRPr>
          </a:p>
          <a:p>
            <a:pPr algn="l">
              <a:lnSpc>
                <a:spcPct val="120000"/>
              </a:lnSpc>
            </a:pPr>
            <a:endParaRPr lang="en-US" altLang="ko-KR" sz="2400" dirty="0">
              <a:solidFill>
                <a:srgbClr val="000000"/>
              </a:solidFill>
              <a:latin typeface="Calibri" charset="0"/>
              <a:ea typeface="Calibri" charset="0"/>
              <a:cs typeface="Calibri" charset="0"/>
            </a:endParaRPr>
          </a:p>
          <a:p>
            <a:pPr algn="l">
              <a:lnSpc>
                <a:spcPct val="120000"/>
              </a:lnSpc>
            </a:pPr>
            <a:endParaRPr lang="en-US" altLang="ko-KR" sz="2400" dirty="0">
              <a:solidFill>
                <a:srgbClr val="000000"/>
              </a:solidFill>
              <a:latin typeface="Calibri" charset="0"/>
              <a:ea typeface="Calibri" charset="0"/>
              <a:cs typeface="Calibri" charset="0"/>
            </a:endParaRPr>
          </a:p>
        </p:txBody>
      </p:sp>
      <p:sp>
        <p:nvSpPr>
          <p:cNvPr id="2" name="Title 1"/>
          <p:cNvSpPr>
            <a:spLocks noGrp="1"/>
          </p:cNvSpPr>
          <p:nvPr>
            <p:ph type="title"/>
          </p:nvPr>
        </p:nvSpPr>
        <p:spPr/>
        <p:txBody>
          <a:bodyPr>
            <a:normAutofit/>
          </a:bodyPr>
          <a:lstStyle/>
          <a:p>
            <a:r>
              <a:rPr lang="en-US" altLang="ko-KR" sz="4700" b="1" dirty="0">
                <a:solidFill>
                  <a:srgbClr val="008000"/>
                </a:solidFill>
              </a:rPr>
              <a:t>F</a:t>
            </a:r>
            <a:r>
              <a:rPr lang="en-US" altLang="ko-KR" sz="3900" b="1" dirty="0" smtClean="0">
                <a:solidFill>
                  <a:srgbClr val="008000"/>
                </a:solidFill>
              </a:rPr>
              <a:t>LEX</a:t>
            </a:r>
            <a:r>
              <a:rPr lang="en-US" altLang="ko-KR" sz="4700" b="1" dirty="0">
                <a:solidFill>
                  <a:srgbClr val="008000"/>
                </a:solidFill>
              </a:rPr>
              <a:t>J</a:t>
            </a:r>
            <a:r>
              <a:rPr lang="en-US" altLang="ko-KR" sz="3900" b="1" dirty="0" smtClean="0">
                <a:solidFill>
                  <a:srgbClr val="008000"/>
                </a:solidFill>
              </a:rPr>
              <a:t>AVA</a:t>
            </a:r>
            <a:endParaRPr lang="en-US" sz="3900" dirty="0"/>
          </a:p>
        </p:txBody>
      </p:sp>
      <p:graphicFrame>
        <p:nvGraphicFramePr>
          <p:cNvPr id="7" name="Diagram 6"/>
          <p:cNvGraphicFramePr/>
          <p:nvPr>
            <p:extLst>
              <p:ext uri="{D42A27DB-BD31-4B8C-83A1-F6EECF244321}">
                <p14:modId xmlns:p14="http://schemas.microsoft.com/office/powerpoint/2010/main" val="2083595430"/>
              </p:ext>
            </p:extLst>
          </p:nvPr>
        </p:nvGraphicFramePr>
        <p:xfrm>
          <a:off x="1277634" y="3603009"/>
          <a:ext cx="4659142" cy="2717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2"/>
          <p:cNvSpPr>
            <a:spLocks noGrp="1"/>
          </p:cNvSpPr>
          <p:nvPr>
            <p:ph type="sldNum" sz="quarter" idx="12"/>
          </p:nvPr>
        </p:nvSpPr>
        <p:spPr>
          <a:xfrm>
            <a:off x="6457950" y="6356351"/>
            <a:ext cx="2057400" cy="365125"/>
          </a:xfrm>
        </p:spPr>
        <p:txBody>
          <a:bodyPr/>
          <a:lstStyle/>
          <a:p>
            <a:r>
              <a:rPr lang="en-US" dirty="0" smtClean="0"/>
              <a:t>33</a:t>
            </a:r>
            <a:endParaRPr lang="en-US" dirty="0"/>
          </a:p>
        </p:txBody>
      </p:sp>
    </p:spTree>
    <p:extLst>
      <p:ext uri="{BB962C8B-B14F-4D97-AF65-F5344CB8AC3E}">
        <p14:creationId xmlns:p14="http://schemas.microsoft.com/office/powerpoint/2010/main" val="1943276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Replication Package</a:t>
            </a:r>
            <a:endParaRPr kumimoji="1" lang="ja-JP" altLang="en-US" dirty="0"/>
          </a:p>
        </p:txBody>
      </p:sp>
      <p:sp>
        <p:nvSpPr>
          <p:cNvPr id="3" name="Content Placeholder 2"/>
          <p:cNvSpPr>
            <a:spLocks noGrp="1"/>
          </p:cNvSpPr>
          <p:nvPr>
            <p:ph idx="1"/>
          </p:nvPr>
        </p:nvSpPr>
        <p:spPr/>
        <p:txBody>
          <a:bodyPr>
            <a:normAutofit/>
          </a:bodyPr>
          <a:lstStyle/>
          <a:p>
            <a:pPr marL="0" indent="0">
              <a:buNone/>
            </a:pPr>
            <a:r>
              <a:rPr kumimoji="1" lang="en-US" altLang="ja-JP" dirty="0">
                <a:hlinkClick r:id="rId3"/>
              </a:rPr>
              <a:t>http://act-lab.org/artifacts/flexjava/</a:t>
            </a:r>
            <a:endParaRPr kumimoji="1" lang="en-US" altLang="ja-JP" dirty="0"/>
          </a:p>
          <a:p>
            <a:pPr marL="0" indent="0">
              <a:buNone/>
            </a:pPr>
            <a:endParaRPr kumimoji="1" lang="en-US" altLang="ja-JP" dirty="0"/>
          </a:p>
          <a:p>
            <a:pPr marL="342900" indent="-457200">
              <a:buFont typeface="+mj-lt"/>
              <a:buAutoNum type="arabicPeriod"/>
            </a:pPr>
            <a:r>
              <a:rPr kumimoji="1" lang="en-US" altLang="ja-JP" dirty="0"/>
              <a:t>Annotated benchmarks </a:t>
            </a:r>
          </a:p>
          <a:p>
            <a:pPr marL="342900" indent="-457200">
              <a:buFont typeface="+mj-lt"/>
              <a:buAutoNum type="arabicPeriod"/>
            </a:pPr>
            <a:r>
              <a:rPr kumimoji="1" lang="en-US" altLang="ja-JP" dirty="0"/>
              <a:t>Compiler with approximate safety analysis</a:t>
            </a:r>
          </a:p>
          <a:p>
            <a:pPr marL="342900" indent="-457200">
              <a:buFont typeface="+mj-lt"/>
              <a:buAutoNum type="arabicPeriod"/>
            </a:pPr>
            <a:r>
              <a:rPr kumimoji="1" lang="en-US" altLang="ja-JP" dirty="0"/>
              <a:t>Source code highlighting tool </a:t>
            </a:r>
          </a:p>
          <a:p>
            <a:pPr marL="42863" indent="0">
              <a:buNone/>
            </a:pPr>
            <a:endParaRPr kumimoji="1" lang="en-US" altLang="ja-JP" dirty="0"/>
          </a:p>
          <a:p>
            <a:pPr marL="42863" indent="0">
              <a:buNone/>
            </a:pPr>
            <a:r>
              <a:rPr kumimoji="1" lang="en-US" altLang="ja-JP" dirty="0"/>
              <a:t>Open source </a:t>
            </a:r>
            <a:r>
              <a:rPr kumimoji="1" lang="en-US" altLang="ja-JP" dirty="0" err="1"/>
              <a:t>git</a:t>
            </a:r>
            <a:r>
              <a:rPr kumimoji="1" lang="en-US" altLang="ja-JP" dirty="0"/>
              <a:t> repository:</a:t>
            </a:r>
            <a:br>
              <a:rPr kumimoji="1" lang="en-US" altLang="ja-JP" dirty="0"/>
            </a:br>
            <a:r>
              <a:rPr kumimoji="1" lang="en-US" altLang="ja-JP" dirty="0">
                <a:hlinkClick r:id="rId4"/>
              </a:rPr>
              <a:t>https://bitbucket.org/act-lab/flexjava.code</a:t>
            </a:r>
            <a:endParaRPr kumimoji="1" lang="en-US" altLang="ja-JP" dirty="0"/>
          </a:p>
        </p:txBody>
      </p:sp>
      <p:sp>
        <p:nvSpPr>
          <p:cNvPr id="4" name="Slide Number Placeholder 2"/>
          <p:cNvSpPr>
            <a:spLocks noGrp="1"/>
          </p:cNvSpPr>
          <p:nvPr>
            <p:ph type="sldNum" sz="quarter" idx="12"/>
          </p:nvPr>
        </p:nvSpPr>
        <p:spPr>
          <a:xfrm>
            <a:off x="6457950" y="6356351"/>
            <a:ext cx="2057400" cy="365125"/>
          </a:xfrm>
        </p:spPr>
        <p:txBody>
          <a:bodyPr/>
          <a:lstStyle/>
          <a:p>
            <a:r>
              <a:rPr lang="en-US" dirty="0" smtClean="0"/>
              <a:t>34</a:t>
            </a:r>
            <a:endParaRPr lang="en-US" dirty="0"/>
          </a:p>
        </p:txBody>
      </p:sp>
    </p:spTree>
    <p:extLst>
      <p:ext uri="{BB962C8B-B14F-4D97-AF65-F5344CB8AC3E}">
        <p14:creationId xmlns:p14="http://schemas.microsoft.com/office/powerpoint/2010/main" val="2054650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5" name="Group 94"/>
          <p:cNvGrpSpPr/>
          <p:nvPr/>
        </p:nvGrpSpPr>
        <p:grpSpPr>
          <a:xfrm>
            <a:off x="1413419" y="2696160"/>
            <a:ext cx="6231889" cy="1408149"/>
            <a:chOff x="360557" y="2451069"/>
            <a:chExt cx="8309185" cy="1877533"/>
          </a:xfrm>
        </p:grpSpPr>
        <p:sp>
          <p:nvSpPr>
            <p:cNvPr id="71" name="Pentagon 70"/>
            <p:cNvSpPr/>
            <p:nvPr/>
          </p:nvSpPr>
          <p:spPr>
            <a:xfrm>
              <a:off x="1103894" y="2451069"/>
              <a:ext cx="7554126" cy="870381"/>
            </a:xfrm>
            <a:prstGeom prst="homePlate">
              <a:avLst/>
            </a:prstGeom>
            <a:gradFill flip="none" rotWithShape="1">
              <a:gsLst>
                <a:gs pos="54000">
                  <a:schemeClr val="bg1"/>
                </a:gs>
                <a:gs pos="0">
                  <a:schemeClr val="accent2">
                    <a:lumMod val="20000"/>
                    <a:lumOff val="80000"/>
                  </a:schemeClr>
                </a:gs>
                <a:gs pos="100000">
                  <a:schemeClr val="accent2">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p>
          </p:txBody>
        </p:sp>
        <p:sp>
          <p:nvSpPr>
            <p:cNvPr id="72" name="TextBox 71"/>
            <p:cNvSpPr txBox="1"/>
            <p:nvPr/>
          </p:nvSpPr>
          <p:spPr>
            <a:xfrm>
              <a:off x="1252245" y="2455372"/>
              <a:ext cx="6632122" cy="861775"/>
            </a:xfrm>
            <a:prstGeom prst="rect">
              <a:avLst/>
            </a:prstGeom>
            <a:noFill/>
          </p:spPr>
          <p:txBody>
            <a:bodyPr wrap="square" rtlCol="0" anchor="ctr" anchorCtr="0">
              <a:spAutoFit/>
            </a:bodyPr>
            <a:lstStyle/>
            <a:p>
              <a:r>
                <a:rPr lang="en-US" b="1" dirty="0"/>
                <a:t>Truffle: Architecture support for </a:t>
              </a:r>
              <a:br>
                <a:rPr lang="en-US" b="1" dirty="0"/>
              </a:br>
              <a:r>
                <a:rPr lang="en-US" b="1" dirty="0"/>
                <a:t>approximate computing </a:t>
              </a:r>
              <a:r>
                <a:rPr lang="en-US" sz="1125" b="1" dirty="0">
                  <a:solidFill>
                    <a:schemeClr val="accent2">
                      <a:lumMod val="50000"/>
                    </a:schemeClr>
                  </a:solidFill>
                </a:rPr>
                <a:t>[ASPLOS’12]</a:t>
              </a:r>
            </a:p>
          </p:txBody>
        </p:sp>
        <p:sp>
          <p:nvSpPr>
            <p:cNvPr id="73" name="Pentagon 72"/>
            <p:cNvSpPr/>
            <p:nvPr/>
          </p:nvSpPr>
          <p:spPr>
            <a:xfrm>
              <a:off x="1099029" y="3408286"/>
              <a:ext cx="7570713" cy="912601"/>
            </a:xfrm>
            <a:prstGeom prst="homePlate">
              <a:avLst/>
            </a:prstGeom>
            <a:gradFill flip="none" rotWithShape="1">
              <a:gsLst>
                <a:gs pos="54000">
                  <a:schemeClr val="bg1"/>
                </a:gs>
                <a:gs pos="0">
                  <a:schemeClr val="accent2">
                    <a:lumMod val="20000"/>
                    <a:lumOff val="80000"/>
                  </a:schemeClr>
                </a:gs>
                <a:gs pos="100000">
                  <a:schemeClr val="accent2">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p>
          </p:txBody>
        </p:sp>
        <p:sp>
          <p:nvSpPr>
            <p:cNvPr id="74" name="TextBox 73"/>
            <p:cNvSpPr txBox="1"/>
            <p:nvPr/>
          </p:nvSpPr>
          <p:spPr>
            <a:xfrm>
              <a:off x="1252245" y="3595052"/>
              <a:ext cx="6848146" cy="492443"/>
            </a:xfrm>
            <a:prstGeom prst="rect">
              <a:avLst/>
            </a:prstGeom>
            <a:noFill/>
          </p:spPr>
          <p:txBody>
            <a:bodyPr wrap="square" rtlCol="0" anchor="ctr" anchorCtr="0">
              <a:spAutoFit/>
            </a:bodyPr>
            <a:lstStyle/>
            <a:p>
              <a:r>
                <a:rPr lang="en-US" b="1" dirty="0"/>
                <a:t>NPU: Neural acceleration </a:t>
              </a:r>
              <a:r>
                <a:rPr lang="en-US" sz="1125" b="1" dirty="0">
                  <a:solidFill>
                    <a:schemeClr val="accent2">
                      <a:lumMod val="50000"/>
                    </a:schemeClr>
                  </a:solidFill>
                </a:rPr>
                <a:t>[MICRO’12]</a:t>
              </a:r>
            </a:p>
          </p:txBody>
        </p:sp>
        <p:sp>
          <p:nvSpPr>
            <p:cNvPr id="75" name="Up-Down Arrow 74"/>
            <p:cNvSpPr/>
            <p:nvPr/>
          </p:nvSpPr>
          <p:spPr>
            <a:xfrm>
              <a:off x="360557" y="2451070"/>
              <a:ext cx="748346" cy="1877530"/>
            </a:xfrm>
            <a:prstGeom prst="upDownArrow">
              <a:avLst>
                <a:gd name="adj1" fmla="val 100000"/>
                <a:gd name="adj2" fmla="val 0"/>
              </a:avLst>
            </a:prstGeom>
            <a:gradFill>
              <a:gsLst>
                <a:gs pos="50000">
                  <a:schemeClr val="bg1"/>
                </a:gs>
                <a:gs pos="0">
                  <a:schemeClr val="accent2">
                    <a:lumMod val="20000"/>
                    <a:lumOff val="80000"/>
                  </a:schemeClr>
                </a:gs>
                <a:gs pos="100000">
                  <a:schemeClr val="accent2">
                    <a:lumMod val="20000"/>
                    <a:lumOff val="80000"/>
                  </a:schemeClr>
                </a:gs>
              </a:gsLst>
              <a:lin ang="16200000" scaled="0"/>
            </a:gra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76" name="TextBox 75"/>
            <p:cNvSpPr txBox="1"/>
            <p:nvPr/>
          </p:nvSpPr>
          <p:spPr>
            <a:xfrm rot="16200000">
              <a:off x="-204033" y="3143615"/>
              <a:ext cx="1877530" cy="492443"/>
            </a:xfrm>
            <a:prstGeom prst="rect">
              <a:avLst/>
            </a:prstGeom>
            <a:noFill/>
          </p:spPr>
          <p:txBody>
            <a:bodyPr wrap="square" rtlCol="0">
              <a:spAutoFit/>
            </a:bodyPr>
            <a:lstStyle/>
            <a:p>
              <a:pPr algn="ctr"/>
              <a:r>
                <a:rPr lang="en-US" b="1" dirty="0"/>
                <a:t>Architecture</a:t>
              </a:r>
            </a:p>
          </p:txBody>
        </p:sp>
      </p:grpSp>
      <p:grpSp>
        <p:nvGrpSpPr>
          <p:cNvPr id="80" name="Group 79"/>
          <p:cNvGrpSpPr/>
          <p:nvPr/>
        </p:nvGrpSpPr>
        <p:grpSpPr>
          <a:xfrm>
            <a:off x="1413419" y="1106742"/>
            <a:ext cx="6231889" cy="1409363"/>
            <a:chOff x="372279" y="2564904"/>
            <a:chExt cx="8309185" cy="1879150"/>
          </a:xfrm>
        </p:grpSpPr>
        <p:sp>
          <p:nvSpPr>
            <p:cNvPr id="81" name="Pentagon 80"/>
            <p:cNvSpPr/>
            <p:nvPr/>
          </p:nvSpPr>
          <p:spPr>
            <a:xfrm>
              <a:off x="1115616" y="2564904"/>
              <a:ext cx="7554126" cy="870381"/>
            </a:xfrm>
            <a:prstGeom prst="homePlate">
              <a:avLst/>
            </a:prstGeom>
            <a:gradFill flip="none" rotWithShape="1">
              <a:gsLst>
                <a:gs pos="54000">
                  <a:schemeClr val="bg1"/>
                </a:gs>
                <a:gs pos="0">
                  <a:schemeClr val="accent1">
                    <a:lumMod val="20000"/>
                    <a:lumOff val="80000"/>
                  </a:schemeClr>
                </a:gs>
                <a:gs pos="100000">
                  <a:schemeClr val="accent1">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p>
          </p:txBody>
        </p:sp>
        <p:sp>
          <p:nvSpPr>
            <p:cNvPr id="82" name="TextBox 81"/>
            <p:cNvSpPr txBox="1"/>
            <p:nvPr/>
          </p:nvSpPr>
          <p:spPr>
            <a:xfrm>
              <a:off x="1254090" y="2638456"/>
              <a:ext cx="6858024" cy="723274"/>
            </a:xfrm>
            <a:prstGeom prst="rect">
              <a:avLst/>
            </a:prstGeom>
            <a:noFill/>
          </p:spPr>
          <p:txBody>
            <a:bodyPr wrap="square" rtlCol="0" anchor="ctr" anchorCtr="0">
              <a:spAutoFit/>
            </a:bodyPr>
            <a:lstStyle/>
            <a:p>
              <a:r>
                <a:rPr lang="en-US" b="1" dirty="0"/>
                <a:t>Loop perforation and loop early-termination </a:t>
              </a:r>
              <a:br>
                <a:rPr lang="en-US" b="1" dirty="0"/>
              </a:br>
              <a:r>
                <a:rPr lang="en-US" sz="1125" b="1" dirty="0">
                  <a:solidFill>
                    <a:srgbClr val="0070C0"/>
                  </a:solidFill>
                </a:rPr>
                <a:t>[ESEC/FSE’11, PLDI’10]</a:t>
              </a:r>
            </a:p>
          </p:txBody>
        </p:sp>
        <p:sp>
          <p:nvSpPr>
            <p:cNvPr id="83" name="Pentagon 82"/>
            <p:cNvSpPr/>
            <p:nvPr/>
          </p:nvSpPr>
          <p:spPr>
            <a:xfrm>
              <a:off x="1110751" y="3531453"/>
              <a:ext cx="7570713" cy="912601"/>
            </a:xfrm>
            <a:prstGeom prst="homePlate">
              <a:avLst/>
            </a:prstGeom>
            <a:gradFill flip="none" rotWithShape="1">
              <a:gsLst>
                <a:gs pos="54000">
                  <a:schemeClr val="bg1"/>
                </a:gs>
                <a:gs pos="0">
                  <a:schemeClr val="accent1">
                    <a:lumMod val="20000"/>
                    <a:lumOff val="80000"/>
                  </a:schemeClr>
                </a:gs>
                <a:gs pos="100000">
                  <a:schemeClr val="accent1">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p>
          </p:txBody>
        </p:sp>
        <p:sp>
          <p:nvSpPr>
            <p:cNvPr id="84" name="TextBox 83"/>
            <p:cNvSpPr txBox="1"/>
            <p:nvPr/>
          </p:nvSpPr>
          <p:spPr>
            <a:xfrm>
              <a:off x="1254090" y="3708888"/>
              <a:ext cx="6858024" cy="492442"/>
            </a:xfrm>
            <a:prstGeom prst="rect">
              <a:avLst/>
            </a:prstGeom>
            <a:noFill/>
          </p:spPr>
          <p:txBody>
            <a:bodyPr wrap="square" rtlCol="0" anchor="ctr" anchorCtr="0">
              <a:spAutoFit/>
            </a:bodyPr>
            <a:lstStyle/>
            <a:p>
              <a:r>
                <a:rPr lang="en-US" b="1" dirty="0"/>
                <a:t>Function substitution </a:t>
              </a:r>
              <a:r>
                <a:rPr lang="en-US" sz="1125" b="1" dirty="0">
                  <a:solidFill>
                    <a:srgbClr val="0070C0"/>
                  </a:solidFill>
                </a:rPr>
                <a:t>[PLDI’10]</a:t>
              </a:r>
            </a:p>
          </p:txBody>
        </p:sp>
        <p:sp>
          <p:nvSpPr>
            <p:cNvPr id="85" name="Up-Down Arrow 84"/>
            <p:cNvSpPr/>
            <p:nvPr/>
          </p:nvSpPr>
          <p:spPr>
            <a:xfrm>
              <a:off x="372279" y="2564905"/>
              <a:ext cx="748346" cy="1877530"/>
            </a:xfrm>
            <a:prstGeom prst="upDownArrow">
              <a:avLst>
                <a:gd name="adj1" fmla="val 100000"/>
                <a:gd name="adj2" fmla="val 0"/>
              </a:avLst>
            </a:prstGeom>
            <a:gradFill>
              <a:gsLst>
                <a:gs pos="50000">
                  <a:schemeClr val="bg1"/>
                </a:gs>
                <a:gs pos="0">
                  <a:schemeClr val="accent1">
                    <a:lumMod val="20000"/>
                    <a:lumOff val="80000"/>
                  </a:schemeClr>
                </a:gs>
                <a:gs pos="100000">
                  <a:schemeClr val="accent1">
                    <a:lumMod val="20000"/>
                    <a:lumOff val="80000"/>
                  </a:schemeClr>
                </a:gs>
              </a:gsLst>
              <a:lin ang="16200000" scaled="0"/>
            </a:gra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86" name="TextBox 85"/>
            <p:cNvSpPr txBox="1"/>
            <p:nvPr/>
          </p:nvSpPr>
          <p:spPr>
            <a:xfrm rot="16200000">
              <a:off x="-192310" y="3257449"/>
              <a:ext cx="1877529" cy="492443"/>
            </a:xfrm>
            <a:prstGeom prst="rect">
              <a:avLst/>
            </a:prstGeom>
            <a:noFill/>
          </p:spPr>
          <p:txBody>
            <a:bodyPr wrap="square" rtlCol="0">
              <a:spAutoFit/>
            </a:bodyPr>
            <a:lstStyle/>
            <a:p>
              <a:pPr algn="ctr"/>
              <a:r>
                <a:rPr lang="en-US" b="1" dirty="0"/>
                <a:t>Software</a:t>
              </a:r>
            </a:p>
          </p:txBody>
        </p:sp>
      </p:grpSp>
      <p:grpSp>
        <p:nvGrpSpPr>
          <p:cNvPr id="94" name="Group 93"/>
          <p:cNvGrpSpPr/>
          <p:nvPr/>
        </p:nvGrpSpPr>
        <p:grpSpPr>
          <a:xfrm>
            <a:off x="1413419" y="4284364"/>
            <a:ext cx="6223097" cy="1408149"/>
            <a:chOff x="360557" y="4569482"/>
            <a:chExt cx="8297463" cy="1877532"/>
          </a:xfrm>
        </p:grpSpPr>
        <p:sp>
          <p:nvSpPr>
            <p:cNvPr id="88" name="Pentagon 87"/>
            <p:cNvSpPr/>
            <p:nvPr/>
          </p:nvSpPr>
          <p:spPr>
            <a:xfrm>
              <a:off x="1103894" y="4569482"/>
              <a:ext cx="7554126" cy="870381"/>
            </a:xfrm>
            <a:prstGeom prst="homePlate">
              <a:avLst/>
            </a:prstGeom>
            <a:gradFill flip="none" rotWithShape="1">
              <a:gsLst>
                <a:gs pos="54000">
                  <a:schemeClr val="bg1"/>
                </a:gs>
                <a:gs pos="0">
                  <a:schemeClr val="accent6">
                    <a:lumMod val="20000"/>
                    <a:lumOff val="80000"/>
                  </a:schemeClr>
                </a:gs>
                <a:gs pos="100000">
                  <a:schemeClr val="accent6">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p>
          </p:txBody>
        </p:sp>
        <p:sp>
          <p:nvSpPr>
            <p:cNvPr id="89" name="TextBox 88"/>
            <p:cNvSpPr txBox="1"/>
            <p:nvPr/>
          </p:nvSpPr>
          <p:spPr>
            <a:xfrm>
              <a:off x="1277718" y="4758450"/>
              <a:ext cx="6822674" cy="492443"/>
            </a:xfrm>
            <a:prstGeom prst="rect">
              <a:avLst/>
            </a:prstGeom>
            <a:noFill/>
          </p:spPr>
          <p:txBody>
            <a:bodyPr wrap="square" rtlCol="0" anchor="ctr" anchorCtr="0">
              <a:spAutoFit/>
            </a:bodyPr>
            <a:lstStyle/>
            <a:p>
              <a:r>
                <a:rPr lang="en-US" b="1" dirty="0" err="1"/>
                <a:t>Flikker</a:t>
              </a:r>
              <a:r>
                <a:rPr lang="en-US" b="1" dirty="0"/>
                <a:t>: Saving DRAM refresh power </a:t>
              </a:r>
              <a:r>
                <a:rPr lang="en-US" sz="1125" b="1" dirty="0">
                  <a:solidFill>
                    <a:schemeClr val="accent6">
                      <a:lumMod val="50000"/>
                    </a:schemeClr>
                  </a:solidFill>
                </a:rPr>
                <a:t>[ASPLOS’11]</a:t>
              </a:r>
            </a:p>
          </p:txBody>
        </p:sp>
        <p:sp>
          <p:nvSpPr>
            <p:cNvPr id="90" name="Pentagon 89"/>
            <p:cNvSpPr/>
            <p:nvPr/>
          </p:nvSpPr>
          <p:spPr>
            <a:xfrm>
              <a:off x="1087307" y="5534412"/>
              <a:ext cx="7570713" cy="912601"/>
            </a:xfrm>
            <a:prstGeom prst="homePlate">
              <a:avLst/>
            </a:prstGeom>
            <a:gradFill flip="none" rotWithShape="1">
              <a:gsLst>
                <a:gs pos="54000">
                  <a:schemeClr val="bg1"/>
                </a:gs>
                <a:gs pos="0">
                  <a:schemeClr val="accent6">
                    <a:lumMod val="20000"/>
                    <a:lumOff val="80000"/>
                  </a:schemeClr>
                </a:gs>
                <a:gs pos="100000">
                  <a:schemeClr val="accent6">
                    <a:lumMod val="20000"/>
                    <a:lumOff val="80000"/>
                  </a:schemeClr>
                </a:gs>
              </a:gsLst>
              <a:lin ang="0" scaled="1"/>
              <a:tileRect/>
            </a:gra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b="1"/>
            </a:p>
          </p:txBody>
        </p:sp>
        <p:sp>
          <p:nvSpPr>
            <p:cNvPr id="91" name="TextBox 90"/>
            <p:cNvSpPr txBox="1"/>
            <p:nvPr/>
          </p:nvSpPr>
          <p:spPr>
            <a:xfrm>
              <a:off x="1242366" y="5713465"/>
              <a:ext cx="6858024" cy="492443"/>
            </a:xfrm>
            <a:prstGeom prst="rect">
              <a:avLst/>
            </a:prstGeom>
            <a:noFill/>
          </p:spPr>
          <p:txBody>
            <a:bodyPr wrap="square" rtlCol="0" anchor="ctr" anchorCtr="0">
              <a:spAutoFit/>
            </a:bodyPr>
            <a:lstStyle/>
            <a:p>
              <a:r>
                <a:rPr lang="en-US" b="1" dirty="0"/>
                <a:t>RFVP and load value prediction </a:t>
              </a:r>
              <a:r>
                <a:rPr lang="en-US" sz="1125" b="1" dirty="0">
                  <a:solidFill>
                    <a:schemeClr val="accent6">
                      <a:lumMod val="50000"/>
                    </a:schemeClr>
                  </a:solidFill>
                </a:rPr>
                <a:t>[PACT’14, MICRO’14]</a:t>
              </a:r>
              <a:endParaRPr lang="en-US" b="1" dirty="0"/>
            </a:p>
          </p:txBody>
        </p:sp>
        <p:sp>
          <p:nvSpPr>
            <p:cNvPr id="92" name="Up-Down Arrow 91"/>
            <p:cNvSpPr/>
            <p:nvPr/>
          </p:nvSpPr>
          <p:spPr>
            <a:xfrm>
              <a:off x="360557" y="4569483"/>
              <a:ext cx="748346" cy="1877530"/>
            </a:xfrm>
            <a:prstGeom prst="upDownArrow">
              <a:avLst>
                <a:gd name="adj1" fmla="val 100000"/>
                <a:gd name="adj2" fmla="val 0"/>
              </a:avLst>
            </a:prstGeom>
            <a:gradFill>
              <a:gsLst>
                <a:gs pos="50000">
                  <a:schemeClr val="bg1"/>
                </a:gs>
                <a:gs pos="0">
                  <a:schemeClr val="accent6">
                    <a:lumMod val="20000"/>
                    <a:lumOff val="80000"/>
                  </a:schemeClr>
                </a:gs>
                <a:gs pos="100000">
                  <a:schemeClr val="accent6">
                    <a:lumMod val="20000"/>
                    <a:lumOff val="80000"/>
                  </a:schemeClr>
                </a:gs>
              </a:gsLst>
              <a:lin ang="16200000" scaled="0"/>
            </a:gra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sz="1350"/>
            </a:p>
          </p:txBody>
        </p:sp>
        <p:sp>
          <p:nvSpPr>
            <p:cNvPr id="93" name="TextBox 92"/>
            <p:cNvSpPr txBox="1"/>
            <p:nvPr/>
          </p:nvSpPr>
          <p:spPr>
            <a:xfrm rot="16200000">
              <a:off x="-204032" y="5262027"/>
              <a:ext cx="1877530" cy="492443"/>
            </a:xfrm>
            <a:prstGeom prst="rect">
              <a:avLst/>
            </a:prstGeom>
            <a:noFill/>
          </p:spPr>
          <p:txBody>
            <a:bodyPr wrap="square" rtlCol="0">
              <a:spAutoFit/>
            </a:bodyPr>
            <a:lstStyle/>
            <a:p>
              <a:pPr algn="ctr"/>
              <a:r>
                <a:rPr lang="en-US" b="1" dirty="0"/>
                <a:t>Memory</a:t>
              </a:r>
            </a:p>
          </p:txBody>
        </p:sp>
      </p:grpSp>
    </p:spTree>
    <p:extLst>
      <p:ext uri="{BB962C8B-B14F-4D97-AF65-F5344CB8AC3E}">
        <p14:creationId xmlns:p14="http://schemas.microsoft.com/office/powerpoint/2010/main" val="967119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646" y="857250"/>
            <a:ext cx="6426714" cy="5143500"/>
          </a:xfrm>
        </p:spPr>
        <p:txBody>
          <a:bodyPr>
            <a:normAutofit fontScale="85000" lnSpcReduction="20000"/>
          </a:bodyPr>
          <a:lstStyle/>
          <a:p>
            <a:pPr>
              <a:lnSpc>
                <a:spcPct val="140000"/>
              </a:lnSpc>
              <a:buFont typeface="Wingdings" charset="2"/>
              <a:buChar char="p"/>
            </a:pPr>
            <a:r>
              <a:rPr kumimoji="1" lang="en-US" altLang="ja-JP" sz="2250" b="1" dirty="0"/>
              <a:t> Microarchitecture</a:t>
            </a:r>
          </a:p>
          <a:p>
            <a:pPr lvl="1">
              <a:lnSpc>
                <a:spcPct val="140000"/>
              </a:lnSpc>
              <a:buFont typeface="Wingdings" charset="2"/>
              <a:buChar char="Ø"/>
            </a:pPr>
            <a:r>
              <a:rPr kumimoji="1" lang="en-US" altLang="ja-JP" sz="1725" dirty="0"/>
              <a:t> Approximate processor </a:t>
            </a:r>
            <a:r>
              <a:rPr kumimoji="1" lang="en-US" altLang="ja-JP" dirty="0"/>
              <a:t>[ASPLOS’12]</a:t>
            </a:r>
          </a:p>
          <a:p>
            <a:pPr>
              <a:lnSpc>
                <a:spcPct val="140000"/>
              </a:lnSpc>
              <a:buFont typeface="Wingdings" charset="2"/>
              <a:buChar char="p"/>
            </a:pPr>
            <a:r>
              <a:rPr kumimoji="1" lang="en-US" altLang="ja-JP" sz="2250" b="1" dirty="0"/>
              <a:t> Accelerator</a:t>
            </a:r>
          </a:p>
          <a:p>
            <a:pPr lvl="1">
              <a:lnSpc>
                <a:spcPct val="140000"/>
              </a:lnSpc>
              <a:buFont typeface="Wingdings" charset="2"/>
              <a:buChar char="Ø"/>
            </a:pPr>
            <a:r>
              <a:rPr kumimoji="1" lang="en-US" altLang="ja-JP" sz="1725" dirty="0"/>
              <a:t> Neural acceleration (Neural Processing Unit) </a:t>
            </a:r>
            <a:r>
              <a:rPr kumimoji="1" lang="en-US" altLang="ja-JP" dirty="0"/>
              <a:t>[MICRO’12]</a:t>
            </a:r>
          </a:p>
          <a:p>
            <a:pPr>
              <a:lnSpc>
                <a:spcPct val="140000"/>
              </a:lnSpc>
              <a:buFont typeface="Wingdings" charset="2"/>
              <a:buChar char="p"/>
            </a:pPr>
            <a:r>
              <a:rPr kumimoji="1" lang="en-US" altLang="ja-JP" sz="2250" b="1" dirty="0"/>
              <a:t> Memory</a:t>
            </a:r>
          </a:p>
          <a:p>
            <a:pPr lvl="1">
              <a:lnSpc>
                <a:spcPct val="140000"/>
              </a:lnSpc>
              <a:buFont typeface="Wingdings" charset="2"/>
              <a:buChar char="Ø"/>
            </a:pPr>
            <a:r>
              <a:rPr kumimoji="1" lang="en-US" altLang="ja-JP" sz="1725" dirty="0"/>
              <a:t> DRAM with low refresh rate </a:t>
            </a:r>
            <a:r>
              <a:rPr kumimoji="1" lang="en-US" altLang="ja-JP" dirty="0"/>
              <a:t>[ASPLOS’11]</a:t>
            </a:r>
          </a:p>
          <a:p>
            <a:pPr lvl="1">
              <a:lnSpc>
                <a:spcPct val="140000"/>
              </a:lnSpc>
              <a:buFont typeface="Wingdings" charset="2"/>
              <a:buChar char="Ø"/>
            </a:pPr>
            <a:r>
              <a:rPr kumimoji="1" lang="en-US" altLang="ja-JP" sz="1725" dirty="0"/>
              <a:t> Load value approximation </a:t>
            </a:r>
            <a:r>
              <a:rPr kumimoji="1" lang="en-US" altLang="ja-JP" dirty="0"/>
              <a:t>[MICRO’14]</a:t>
            </a:r>
          </a:p>
          <a:p>
            <a:pPr>
              <a:lnSpc>
                <a:spcPct val="140000"/>
              </a:lnSpc>
              <a:buFont typeface="Wingdings" charset="2"/>
              <a:buChar char="p"/>
            </a:pPr>
            <a:r>
              <a:rPr kumimoji="1" lang="en-US" altLang="ja-JP" sz="2250" b="1" dirty="0"/>
              <a:t> Software</a:t>
            </a:r>
          </a:p>
          <a:p>
            <a:pPr lvl="1">
              <a:lnSpc>
                <a:spcPct val="140000"/>
              </a:lnSpc>
              <a:buFont typeface="Wingdings" charset="2"/>
              <a:buChar char="Ø"/>
            </a:pPr>
            <a:r>
              <a:rPr kumimoji="1" lang="en-US" altLang="ja-JP" sz="1725" dirty="0"/>
              <a:t> Loop perforation </a:t>
            </a:r>
            <a:r>
              <a:rPr kumimoji="1" lang="en-US" altLang="ja-JP" dirty="0"/>
              <a:t>[ESEC/FSE’11]</a:t>
            </a:r>
          </a:p>
          <a:p>
            <a:pPr lvl="1">
              <a:lnSpc>
                <a:spcPct val="140000"/>
              </a:lnSpc>
              <a:buFont typeface="Wingdings" charset="2"/>
              <a:buChar char="Ø"/>
            </a:pPr>
            <a:r>
              <a:rPr kumimoji="1" lang="en-US" altLang="ja-JP" sz="1725" dirty="0"/>
              <a:t> Function substitution </a:t>
            </a:r>
            <a:r>
              <a:rPr kumimoji="1" lang="en-US" altLang="ja-JP" dirty="0"/>
              <a:t>[PLDI’10] </a:t>
            </a:r>
          </a:p>
          <a:p>
            <a:pPr>
              <a:lnSpc>
                <a:spcPct val="140000"/>
              </a:lnSpc>
              <a:buFont typeface="Wingdings" charset="2"/>
              <a:buChar char="p"/>
            </a:pPr>
            <a:r>
              <a:rPr kumimoji="1" lang="en-US" altLang="ja-JP" sz="2025" b="1" dirty="0"/>
              <a:t> </a:t>
            </a:r>
            <a:r>
              <a:rPr kumimoji="1" lang="en-US" altLang="ja-JP" sz="2250" b="1" dirty="0"/>
              <a:t>Many others…</a:t>
            </a:r>
          </a:p>
          <a:p>
            <a:pPr lvl="1">
              <a:lnSpc>
                <a:spcPct val="140000"/>
              </a:lnSpc>
              <a:buFont typeface="Wingdings" charset="2"/>
              <a:buChar char="Ø"/>
            </a:pPr>
            <a:endParaRPr kumimoji="1" lang="en-US" altLang="ja-JP" sz="1575" dirty="0"/>
          </a:p>
          <a:p>
            <a:pPr>
              <a:lnSpc>
                <a:spcPct val="140000"/>
              </a:lnSpc>
              <a:buFont typeface="Wingdings" charset="2"/>
              <a:buChar char="Ø"/>
            </a:pPr>
            <a:endParaRPr kumimoji="1" lang="ja-JP" altLang="en-US" sz="1875" dirty="0"/>
          </a:p>
        </p:txBody>
      </p:sp>
      <p:pic>
        <p:nvPicPr>
          <p:cNvPr id="6" name="Picture 5" descr="7.gi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54278" y="4867251"/>
            <a:ext cx="1427636" cy="864096"/>
          </a:xfrm>
          <a:prstGeom prst="rect">
            <a:avLst/>
          </a:prstGeom>
        </p:spPr>
      </p:pic>
      <p:pic>
        <p:nvPicPr>
          <p:cNvPr id="7" name="Picture 6" descr="computer-memory-ram-3846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37545" y="3796927"/>
            <a:ext cx="1461102" cy="726377"/>
          </a:xfrm>
          <a:prstGeom prst="rect">
            <a:avLst/>
          </a:prstGeom>
        </p:spPr>
      </p:pic>
      <p:sp>
        <p:nvSpPr>
          <p:cNvPr id="8" name="TextBox 7"/>
          <p:cNvSpPr txBox="1"/>
          <p:nvPr/>
        </p:nvSpPr>
        <p:spPr>
          <a:xfrm>
            <a:off x="10298846" y="4536246"/>
            <a:ext cx="184731" cy="300082"/>
          </a:xfrm>
          <a:prstGeom prst="rect">
            <a:avLst/>
          </a:prstGeom>
          <a:noFill/>
        </p:spPr>
        <p:txBody>
          <a:bodyPr wrap="none" rtlCol="0">
            <a:spAutoFit/>
          </a:bodyPr>
          <a:lstStyle/>
          <a:p>
            <a:endParaRPr kumimoji="1" lang="ja-JP" altLang="en-US" sz="1350" dirty="0"/>
          </a:p>
        </p:txBody>
      </p:sp>
      <p:pic>
        <p:nvPicPr>
          <p:cNvPr id="5" name="Picture 4" descr="k4361785.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19456" y="1160748"/>
            <a:ext cx="1097280" cy="1097280"/>
          </a:xfrm>
          <a:prstGeom prst="rect">
            <a:avLst/>
          </a:prstGeom>
        </p:spPr>
      </p:pic>
      <p:grpSp>
        <p:nvGrpSpPr>
          <p:cNvPr id="18" name="Group 17"/>
          <p:cNvGrpSpPr/>
          <p:nvPr/>
        </p:nvGrpSpPr>
        <p:grpSpPr>
          <a:xfrm>
            <a:off x="9819456" y="2365815"/>
            <a:ext cx="1097280" cy="1097280"/>
            <a:chOff x="9684568" y="908720"/>
            <a:chExt cx="1872207" cy="1872207"/>
          </a:xfrm>
        </p:grpSpPr>
        <p:pic>
          <p:nvPicPr>
            <p:cNvPr id="10" name="Picture 9" descr="k4361785.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84568" y="908720"/>
              <a:ext cx="1872207" cy="1872207"/>
            </a:xfrm>
            <a:prstGeom prst="rect">
              <a:avLst/>
            </a:prstGeom>
          </p:spPr>
        </p:pic>
        <p:sp>
          <p:nvSpPr>
            <p:cNvPr id="11" name="Rounded Rectangle 10"/>
            <p:cNvSpPr/>
            <p:nvPr/>
          </p:nvSpPr>
          <p:spPr>
            <a:xfrm>
              <a:off x="10188624" y="1412775"/>
              <a:ext cx="864096" cy="864096"/>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sz="1350"/>
            </a:p>
          </p:txBody>
        </p:sp>
        <p:pic>
          <p:nvPicPr>
            <p:cNvPr id="17" name="Picture 16"/>
            <p:cNvPicPr>
              <a:picLocks noChangeAspect="1"/>
            </p:cNvPicPr>
            <p:nvPr/>
          </p:nvPicPr>
          <p:blipFill>
            <a:blip r:embed="rId5"/>
            <a:stretch>
              <a:fillRect/>
            </a:stretch>
          </p:blipFill>
          <p:spPr>
            <a:xfrm>
              <a:off x="10106329" y="1340767"/>
              <a:ext cx="1018399" cy="1008112"/>
            </a:xfrm>
            <a:prstGeom prst="rect">
              <a:avLst/>
            </a:prstGeom>
          </p:spPr>
        </p:pic>
      </p:grpSp>
    </p:spTree>
    <p:extLst>
      <p:ext uri="{BB962C8B-B14F-4D97-AF65-F5344CB8AC3E}">
        <p14:creationId xmlns:p14="http://schemas.microsoft.com/office/powerpoint/2010/main" val="1688214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57250"/>
            <a:ext cx="6858000" cy="5143500"/>
          </a:xfrm>
        </p:spPr>
        <p:txBody>
          <a:bodyPr anchor="ctr">
            <a:normAutofit/>
          </a:bodyPr>
          <a:lstStyle/>
          <a:p>
            <a:pPr marL="0" indent="0" algn="ctr">
              <a:buNone/>
            </a:pPr>
            <a:r>
              <a:rPr kumimoji="1" lang="en-US" altLang="ja-JP" sz="3600" b="1" dirty="0">
                <a:solidFill>
                  <a:srgbClr val="008000"/>
                </a:solidFill>
              </a:rPr>
              <a:t>Approximate programming</a:t>
            </a:r>
            <a:r>
              <a:rPr kumimoji="1" lang="en-US" altLang="ja-JP" sz="3600" b="1" dirty="0"/>
              <a:t>:</a:t>
            </a:r>
          </a:p>
          <a:p>
            <a:pPr marL="0" indent="0" algn="ctr">
              <a:buNone/>
            </a:pPr>
            <a:r>
              <a:rPr kumimoji="1" lang="en-US" altLang="ja-JP" sz="3000" dirty="0"/>
              <a:t>Language and compiler support </a:t>
            </a:r>
          </a:p>
          <a:p>
            <a:pPr marL="0" indent="0" algn="ctr">
              <a:buNone/>
            </a:pPr>
            <a:r>
              <a:rPr kumimoji="1" lang="en-US" altLang="ja-JP" sz="3000" dirty="0"/>
              <a:t>for approximate computing</a:t>
            </a:r>
          </a:p>
        </p:txBody>
      </p:sp>
    </p:spTree>
    <p:extLst>
      <p:ext uri="{BB962C8B-B14F-4D97-AF65-F5344CB8AC3E}">
        <p14:creationId xmlns:p14="http://schemas.microsoft.com/office/powerpoint/2010/main" val="1260417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365126"/>
            <a:ext cx="8420668" cy="1325563"/>
          </a:xfrm>
        </p:spPr>
        <p:txBody>
          <a:bodyPr>
            <a:normAutofit/>
          </a:bodyPr>
          <a:lstStyle/>
          <a:p>
            <a:r>
              <a:rPr lang="en-US" sz="4200" dirty="0"/>
              <a:t>Navigating a three dimensional space</a:t>
            </a:r>
          </a:p>
        </p:txBody>
      </p:sp>
      <p:grpSp>
        <p:nvGrpSpPr>
          <p:cNvPr id="3" name="Group 2"/>
          <p:cNvGrpSpPr/>
          <p:nvPr/>
        </p:nvGrpSpPr>
        <p:grpSpPr>
          <a:xfrm>
            <a:off x="1099123" y="2143250"/>
            <a:ext cx="7195111" cy="4542386"/>
            <a:chOff x="1099123" y="1692870"/>
            <a:chExt cx="7195111" cy="4542386"/>
          </a:xfrm>
        </p:grpSpPr>
        <p:grpSp>
          <p:nvGrpSpPr>
            <p:cNvPr id="12" name="Group 11"/>
            <p:cNvGrpSpPr>
              <a:grpSpLocks noChangeAspect="1"/>
            </p:cNvGrpSpPr>
            <p:nvPr/>
          </p:nvGrpSpPr>
          <p:grpSpPr>
            <a:xfrm>
              <a:off x="1452842" y="1695828"/>
              <a:ext cx="6841392" cy="4104371"/>
              <a:chOff x="2753590" y="1596319"/>
              <a:chExt cx="7444511" cy="4466201"/>
            </a:xfrm>
          </p:grpSpPr>
          <p:pic>
            <p:nvPicPr>
              <p:cNvPr id="4" name="Picture 3"/>
              <p:cNvPicPr>
                <a:picLocks noChangeAspect="1"/>
              </p:cNvPicPr>
              <p:nvPr/>
            </p:nvPicPr>
            <p:blipFill>
              <a:blip r:embed="rId3"/>
              <a:stretch>
                <a:fillRect/>
              </a:stretch>
            </p:blipFill>
            <p:spPr>
              <a:xfrm>
                <a:off x="3975101" y="2060062"/>
                <a:ext cx="6223000" cy="4002458"/>
              </a:xfrm>
              <a:prstGeom prst="rect">
                <a:avLst/>
              </a:prstGeom>
            </p:spPr>
          </p:pic>
          <p:pic>
            <p:nvPicPr>
              <p:cNvPr id="5" name="Picture 4"/>
              <p:cNvPicPr>
                <a:picLocks noChangeAspect="1"/>
              </p:cNvPicPr>
              <p:nvPr/>
            </p:nvPicPr>
            <p:blipFill>
              <a:blip r:embed="rId4"/>
              <a:stretch>
                <a:fillRect/>
              </a:stretch>
            </p:blipFill>
            <p:spPr>
              <a:xfrm>
                <a:off x="2753590" y="1596319"/>
                <a:ext cx="7416800" cy="3948107"/>
              </a:xfrm>
              <a:prstGeom prst="rect">
                <a:avLst/>
              </a:prstGeom>
            </p:spPr>
          </p:pic>
          <p:grpSp>
            <p:nvGrpSpPr>
              <p:cNvPr id="16" name="Group 15"/>
              <p:cNvGrpSpPr/>
              <p:nvPr/>
            </p:nvGrpSpPr>
            <p:grpSpPr>
              <a:xfrm>
                <a:off x="3733800" y="1798363"/>
                <a:ext cx="2477556" cy="1155700"/>
                <a:chOff x="2222500" y="1590542"/>
                <a:chExt cx="2477556" cy="1155700"/>
              </a:xfrm>
            </p:grpSpPr>
            <p:sp>
              <p:nvSpPr>
                <p:cNvPr id="18" name="Rectangle 17"/>
                <p:cNvSpPr/>
                <p:nvPr/>
              </p:nvSpPr>
              <p:spPr>
                <a:xfrm>
                  <a:off x="2222500" y="1590542"/>
                  <a:ext cx="2477556" cy="4191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sp>
              <p:nvSpPr>
                <p:cNvPr id="20" name="Rectangle 19"/>
                <p:cNvSpPr/>
                <p:nvPr/>
              </p:nvSpPr>
              <p:spPr>
                <a:xfrm>
                  <a:off x="2222500" y="2327142"/>
                  <a:ext cx="2477556" cy="4191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sp>
              <p:nvSpPr>
                <p:cNvPr id="21" name="Rectangle 20"/>
                <p:cNvSpPr/>
                <p:nvPr/>
              </p:nvSpPr>
              <p:spPr>
                <a:xfrm>
                  <a:off x="4578878" y="1908042"/>
                  <a:ext cx="121178" cy="4191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sp>
              <p:nvSpPr>
                <p:cNvPr id="22" name="Rectangle 21"/>
                <p:cNvSpPr/>
                <p:nvPr/>
              </p:nvSpPr>
              <p:spPr>
                <a:xfrm>
                  <a:off x="2222500" y="2009642"/>
                  <a:ext cx="121178" cy="4191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350">
                    <a:latin typeface="Calibri" charset="0"/>
                    <a:ea typeface="Calibri" charset="0"/>
                    <a:cs typeface="Calibri" charset="0"/>
                  </a:endParaRPr>
                </a:p>
              </p:txBody>
            </p:sp>
          </p:grpSp>
          <p:sp>
            <p:nvSpPr>
              <p:cNvPr id="14" name="Rectangle 13"/>
              <p:cNvSpPr/>
              <p:nvPr/>
            </p:nvSpPr>
            <p:spPr>
              <a:xfrm>
                <a:off x="4117018" y="3838959"/>
                <a:ext cx="1184564" cy="403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15" name="Rectangle 14"/>
              <p:cNvSpPr/>
              <p:nvPr/>
            </p:nvSpPr>
            <p:spPr>
              <a:xfrm>
                <a:off x="5369700" y="3544481"/>
                <a:ext cx="1184564" cy="403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17" name="Rectangle 16"/>
              <p:cNvSpPr/>
              <p:nvPr/>
            </p:nvSpPr>
            <p:spPr>
              <a:xfrm>
                <a:off x="5781181" y="3181249"/>
                <a:ext cx="1184564" cy="403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19" name="Rectangle 18"/>
              <p:cNvSpPr/>
              <p:nvPr/>
            </p:nvSpPr>
            <p:spPr>
              <a:xfrm>
                <a:off x="5979292" y="2590764"/>
                <a:ext cx="1184564" cy="509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23" name="Rectangle 22"/>
              <p:cNvSpPr/>
              <p:nvPr/>
            </p:nvSpPr>
            <p:spPr>
              <a:xfrm>
                <a:off x="5993144" y="2743164"/>
                <a:ext cx="1184564" cy="509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24" name="Rectangle 23"/>
              <p:cNvSpPr/>
              <p:nvPr/>
            </p:nvSpPr>
            <p:spPr>
              <a:xfrm>
                <a:off x="6090178" y="1912260"/>
                <a:ext cx="1184564" cy="509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25" name="Oval 24"/>
              <p:cNvSpPr/>
              <p:nvPr/>
            </p:nvSpPr>
            <p:spPr>
              <a:xfrm>
                <a:off x="6311106" y="3767935"/>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26" name="Rectangle 25"/>
              <p:cNvSpPr/>
              <p:nvPr/>
            </p:nvSpPr>
            <p:spPr>
              <a:xfrm>
                <a:off x="3784499" y="2033311"/>
                <a:ext cx="2668157" cy="50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sp>
            <p:nvSpPr>
              <p:cNvPr id="27" name="Oval 26"/>
              <p:cNvSpPr/>
              <p:nvPr/>
            </p:nvSpPr>
            <p:spPr>
              <a:xfrm>
                <a:off x="7041693" y="2202396"/>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latin typeface="Calibri" charset="0"/>
                  <a:ea typeface="Calibri" charset="0"/>
                  <a:cs typeface="Calibri" charset="0"/>
                </a:endParaRPr>
              </a:p>
            </p:txBody>
          </p:sp>
        </p:grpSp>
        <p:sp>
          <p:nvSpPr>
            <p:cNvPr id="32" name="Rectangle 31"/>
            <p:cNvSpPr/>
            <p:nvPr/>
          </p:nvSpPr>
          <p:spPr>
            <a:xfrm>
              <a:off x="2088282" y="4209030"/>
              <a:ext cx="560766" cy="4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err="1">
                  <a:solidFill>
                    <a:schemeClr val="tx1"/>
                  </a:solidFill>
                  <a:latin typeface="Calibri" charset="0"/>
                  <a:ea typeface="Calibri" charset="0"/>
                  <a:cs typeface="Calibri" charset="0"/>
                </a:rPr>
                <a:t>IoT</a:t>
              </a:r>
              <a:endParaRPr lang="en-US" dirty="0">
                <a:solidFill>
                  <a:schemeClr val="tx1"/>
                </a:solidFill>
                <a:latin typeface="Calibri" charset="0"/>
                <a:ea typeface="Calibri" charset="0"/>
                <a:cs typeface="Calibri" charset="0"/>
              </a:endParaRPr>
            </a:p>
          </p:txBody>
        </p:sp>
        <p:sp>
          <p:nvSpPr>
            <p:cNvPr id="33" name="Rectangle 32"/>
            <p:cNvSpPr/>
            <p:nvPr/>
          </p:nvSpPr>
          <p:spPr>
            <a:xfrm>
              <a:off x="3401602" y="3839486"/>
              <a:ext cx="934078" cy="4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solidFill>
                    <a:schemeClr val="tx1"/>
                  </a:solidFill>
                  <a:latin typeface="Calibri" charset="0"/>
                  <a:ea typeface="Calibri" charset="0"/>
                  <a:cs typeface="Calibri" charset="0"/>
                </a:rPr>
                <a:t>Mobile</a:t>
              </a:r>
              <a:endParaRPr lang="en-US" dirty="0">
                <a:solidFill>
                  <a:schemeClr val="tx1"/>
                </a:solidFill>
                <a:latin typeface="Calibri" charset="0"/>
                <a:ea typeface="Calibri" charset="0"/>
                <a:cs typeface="Calibri" charset="0"/>
              </a:endParaRPr>
            </a:p>
          </p:txBody>
        </p:sp>
        <p:sp>
          <p:nvSpPr>
            <p:cNvPr id="34" name="Rectangle 33"/>
            <p:cNvSpPr/>
            <p:nvPr/>
          </p:nvSpPr>
          <p:spPr>
            <a:xfrm>
              <a:off x="4384733" y="3315425"/>
              <a:ext cx="934078" cy="4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solidFill>
                    <a:schemeClr val="tx1"/>
                  </a:solidFill>
                  <a:latin typeface="Calibri" charset="0"/>
                  <a:ea typeface="Calibri" charset="0"/>
                  <a:cs typeface="Calibri" charset="0"/>
                </a:rPr>
                <a:t>Desktop</a:t>
              </a:r>
              <a:endParaRPr lang="en-US" dirty="0">
                <a:solidFill>
                  <a:schemeClr val="tx1"/>
                </a:solidFill>
                <a:latin typeface="Calibri" charset="0"/>
                <a:ea typeface="Calibri" charset="0"/>
                <a:cs typeface="Calibri" charset="0"/>
              </a:endParaRPr>
            </a:p>
          </p:txBody>
        </p:sp>
        <p:sp>
          <p:nvSpPr>
            <p:cNvPr id="35" name="Rectangle 34"/>
            <p:cNvSpPr/>
            <p:nvPr/>
          </p:nvSpPr>
          <p:spPr>
            <a:xfrm>
              <a:off x="4404689" y="1692870"/>
              <a:ext cx="1372755" cy="4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solidFill>
                    <a:schemeClr val="tx1"/>
                  </a:solidFill>
                  <a:latin typeface="Calibri" charset="0"/>
                  <a:ea typeface="Calibri" charset="0"/>
                  <a:cs typeface="Calibri" charset="0"/>
                </a:rPr>
                <a:t>Data center</a:t>
              </a:r>
            </a:p>
          </p:txBody>
        </p:sp>
        <p:cxnSp>
          <p:nvCxnSpPr>
            <p:cNvPr id="37" name="Straight Connector 36"/>
            <p:cNvCxnSpPr/>
            <p:nvPr/>
          </p:nvCxnSpPr>
          <p:spPr>
            <a:xfrm flipH="1">
              <a:off x="1099123" y="4985158"/>
              <a:ext cx="1061822" cy="1250098"/>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rot="18524507">
              <a:off x="1155788" y="5350554"/>
              <a:ext cx="655436" cy="369332"/>
            </a:xfrm>
            <a:prstGeom prst="rect">
              <a:avLst/>
            </a:prstGeom>
            <a:noFill/>
          </p:spPr>
          <p:txBody>
            <a:bodyPr wrap="none" rtlCol="0">
              <a:spAutoFit/>
            </a:bodyPr>
            <a:lstStyle/>
            <a:p>
              <a:r>
                <a:rPr lang="en-US" dirty="0">
                  <a:latin typeface="Calibri" charset="0"/>
                  <a:ea typeface="Calibri" charset="0"/>
                  <a:cs typeface="Calibri" charset="0"/>
                </a:rPr>
                <a:t>Error</a:t>
              </a:r>
            </a:p>
          </p:txBody>
        </p:sp>
      </p:grpSp>
      <p:pic>
        <p:nvPicPr>
          <p:cNvPr id="110" name="Picture 10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03016" y="4431638"/>
            <a:ext cx="363219" cy="253756"/>
          </a:xfrm>
          <a:prstGeom prst="rect">
            <a:avLst/>
          </a:prstGeom>
        </p:spPr>
      </p:pic>
      <p:pic>
        <p:nvPicPr>
          <p:cNvPr id="111" name="Picture 1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24849" y="3900306"/>
            <a:ext cx="729102" cy="441698"/>
          </a:xfrm>
          <a:prstGeom prst="rect">
            <a:avLst/>
          </a:prstGeom>
        </p:spPr>
      </p:pic>
      <p:pic>
        <p:nvPicPr>
          <p:cNvPr id="112" name="Picture 1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4341" y="2927795"/>
            <a:ext cx="737693" cy="954882"/>
          </a:xfrm>
          <a:prstGeom prst="rect">
            <a:avLst/>
          </a:prstGeom>
        </p:spPr>
      </p:pic>
      <p:pic>
        <p:nvPicPr>
          <p:cNvPr id="113" name="Picture 1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78176" y="1592734"/>
            <a:ext cx="1164640" cy="623218"/>
          </a:xfrm>
          <a:prstGeom prst="rect">
            <a:avLst/>
          </a:prstGeom>
        </p:spPr>
      </p:pic>
      <p:sp>
        <p:nvSpPr>
          <p:cNvPr id="31" name="Slide Number Placeholder 2"/>
          <p:cNvSpPr>
            <a:spLocks noGrp="1"/>
          </p:cNvSpPr>
          <p:nvPr>
            <p:ph type="sldNum" sz="quarter" idx="12"/>
          </p:nvPr>
        </p:nvSpPr>
        <p:spPr>
          <a:xfrm>
            <a:off x="6457950" y="6356351"/>
            <a:ext cx="2057400" cy="365125"/>
          </a:xfrm>
        </p:spPr>
        <p:txBody>
          <a:bodyPr/>
          <a:lstStyle/>
          <a:p>
            <a:r>
              <a:rPr lang="en-US" dirty="0" smtClean="0"/>
              <a:t>5</a:t>
            </a:r>
            <a:endParaRPr lang="en-US" dirty="0"/>
          </a:p>
        </p:txBody>
      </p:sp>
    </p:spTree>
    <p:extLst>
      <p:ext uri="{BB962C8B-B14F-4D97-AF65-F5344CB8AC3E}">
        <p14:creationId xmlns:p14="http://schemas.microsoft.com/office/powerpoint/2010/main" val="189064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57250"/>
            <a:ext cx="6858000" cy="5143500"/>
          </a:xfrm>
        </p:spPr>
        <p:txBody>
          <a:bodyPr anchor="ctr">
            <a:normAutofit/>
          </a:bodyPr>
          <a:lstStyle/>
          <a:p>
            <a:pPr marL="0" indent="0" algn="ctr">
              <a:buNone/>
            </a:pPr>
            <a:r>
              <a:rPr kumimoji="1" lang="en-US" altLang="ja-JP" sz="3600" b="1" dirty="0">
                <a:solidFill>
                  <a:srgbClr val="008000"/>
                </a:solidFill>
              </a:rPr>
              <a:t>Safety</a:t>
            </a:r>
            <a:r>
              <a:rPr kumimoji="1" lang="en-US" altLang="ja-JP" sz="3600" dirty="0">
                <a:solidFill>
                  <a:srgbClr val="008000"/>
                </a:solidFill>
              </a:rPr>
              <a:t> </a:t>
            </a:r>
            <a:r>
              <a:rPr kumimoji="1" lang="en-US" altLang="ja-JP" sz="3600" dirty="0"/>
              <a:t>is the </a:t>
            </a:r>
            <a:r>
              <a:rPr kumimoji="1" lang="en-US" altLang="ja-JP" sz="3600" b="1" dirty="0"/>
              <a:t>first</a:t>
            </a:r>
            <a:r>
              <a:rPr kumimoji="1" lang="en-US" altLang="ja-JP" sz="3600" dirty="0"/>
              <a:t> priority </a:t>
            </a:r>
          </a:p>
          <a:p>
            <a:pPr marL="0" indent="0" algn="ctr">
              <a:buNone/>
            </a:pPr>
            <a:r>
              <a:rPr kumimoji="1" lang="en-US" altLang="ja-JP" sz="3600" dirty="0"/>
              <a:t>in approximate programming </a:t>
            </a:r>
          </a:p>
          <a:p>
            <a:pPr marL="0" indent="0" algn="ctr">
              <a:buNone/>
            </a:pPr>
            <a:r>
              <a:rPr kumimoji="1" lang="en-US" altLang="ja-JP" sz="3600" dirty="0"/>
              <a:t>language</a:t>
            </a:r>
            <a:endParaRPr kumimoji="1" lang="en-US" altLang="ja-JP" sz="3000" dirty="0"/>
          </a:p>
        </p:txBody>
      </p:sp>
    </p:spTree>
    <p:extLst>
      <p:ext uri="{BB962C8B-B14F-4D97-AF65-F5344CB8AC3E}">
        <p14:creationId xmlns:p14="http://schemas.microsoft.com/office/powerpoint/2010/main" val="449023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제목 1"/>
          <p:cNvSpPr txBox="1">
            <a:spLocks/>
          </p:cNvSpPr>
          <p:nvPr/>
        </p:nvSpPr>
        <p:spPr>
          <a:xfrm>
            <a:off x="1143000" y="1241757"/>
            <a:ext cx="6858000" cy="1998222"/>
          </a:xfrm>
          <a:prstGeom prst="rect">
            <a:avLst/>
          </a:prstGeom>
        </p:spPr>
        <p:txBody>
          <a:bodyPr vert="horz" lIns="68580" tIns="34290" rIns="68580" bIns="3429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nSpc>
                <a:spcPct val="110000"/>
              </a:lnSpc>
            </a:pPr>
            <a:r>
              <a:rPr lang="en-US" altLang="ko-KR" sz="3000" dirty="0">
                <a:solidFill>
                  <a:srgbClr val="0070C0"/>
                </a:solidFill>
                <a:latin typeface="Arial" panose="020B0604020202020204" pitchFamily="34" charset="0"/>
                <a:cs typeface="Arial" panose="020B0604020202020204" pitchFamily="34" charset="0"/>
              </a:rPr>
              <a:t>Programmer’s </a:t>
            </a:r>
          </a:p>
          <a:p>
            <a:pPr>
              <a:lnSpc>
                <a:spcPct val="110000"/>
              </a:lnSpc>
            </a:pPr>
            <a:r>
              <a:rPr lang="en-US" altLang="ko-KR" sz="3000" b="1" dirty="0">
                <a:solidFill>
                  <a:srgbClr val="0070C0"/>
                </a:solidFill>
                <a:latin typeface="Arial" panose="020B0604020202020204" pitchFamily="34" charset="0"/>
                <a:cs typeface="Arial" panose="020B0604020202020204" pitchFamily="34" charset="0"/>
              </a:rPr>
              <a:t>manual/explicit</a:t>
            </a:r>
            <a:r>
              <a:rPr lang="en-US" altLang="ko-KR" sz="3000" dirty="0">
                <a:solidFill>
                  <a:srgbClr val="0070C0"/>
                </a:solidFill>
                <a:latin typeface="Arial" panose="020B0604020202020204" pitchFamily="34" charset="0"/>
                <a:cs typeface="Arial" panose="020B0604020202020204" pitchFamily="34" charset="0"/>
              </a:rPr>
              <a:t> annotations</a:t>
            </a:r>
            <a:r>
              <a:rPr lang="en-US" altLang="ko-KR" sz="3300" dirty="0">
                <a:solidFill>
                  <a:srgbClr val="0070C0"/>
                </a:solidFill>
                <a:latin typeface="Arial" panose="020B0604020202020204" pitchFamily="34" charset="0"/>
                <a:cs typeface="Arial" panose="020B0604020202020204" pitchFamily="34" charset="0"/>
              </a:rPr>
              <a:t/>
            </a:r>
            <a:br>
              <a:rPr lang="en-US" altLang="ko-KR" sz="3300" dirty="0">
                <a:solidFill>
                  <a:srgbClr val="0070C0"/>
                </a:solidFill>
                <a:latin typeface="Arial" panose="020B0604020202020204" pitchFamily="34" charset="0"/>
                <a:cs typeface="Arial" panose="020B0604020202020204" pitchFamily="34" charset="0"/>
              </a:rPr>
            </a:br>
            <a:endParaRPr lang="en-US" altLang="ko-KR" sz="825" dirty="0">
              <a:solidFill>
                <a:srgbClr val="0070C0"/>
              </a:solidFill>
              <a:latin typeface="Arial" panose="020B0604020202020204" pitchFamily="34" charset="0"/>
              <a:cs typeface="Arial" panose="020B0604020202020204" pitchFamily="34" charset="0"/>
            </a:endParaRPr>
          </a:p>
          <a:p>
            <a:pPr>
              <a:lnSpc>
                <a:spcPct val="110000"/>
              </a:lnSpc>
            </a:pPr>
            <a:r>
              <a:rPr lang="en-US" altLang="ko-KR" sz="1500" dirty="0">
                <a:solidFill>
                  <a:srgbClr val="0070C0"/>
                </a:solidFill>
                <a:latin typeface="Arial" panose="020B0604020202020204" pitchFamily="34" charset="0"/>
                <a:cs typeface="Arial" panose="020B0604020202020204" pitchFamily="34" charset="0"/>
              </a:rPr>
              <a:t>[</a:t>
            </a:r>
            <a:r>
              <a:rPr lang="en-US" altLang="ko-KR" sz="1500" dirty="0" err="1">
                <a:solidFill>
                  <a:srgbClr val="0070C0"/>
                </a:solidFill>
                <a:latin typeface="Arial" panose="020B0604020202020204" pitchFamily="34" charset="0"/>
                <a:cs typeface="Arial" panose="020B0604020202020204" pitchFamily="34" charset="0"/>
              </a:rPr>
              <a:t>EnerJ</a:t>
            </a:r>
            <a:r>
              <a:rPr lang="en-US" altLang="ko-KR" sz="1500" dirty="0">
                <a:solidFill>
                  <a:srgbClr val="0070C0"/>
                </a:solidFill>
                <a:latin typeface="Arial" panose="020B0604020202020204" pitchFamily="34" charset="0"/>
                <a:cs typeface="Arial" panose="020B0604020202020204" pitchFamily="34" charset="0"/>
              </a:rPr>
              <a:t> PLDI’11, Rely OOPSLA’13]</a:t>
            </a:r>
            <a:endParaRPr lang="ko-KR" altLang="en-US" sz="1500" dirty="0">
              <a:solidFill>
                <a:srgbClr val="0070C0"/>
              </a:solidFill>
              <a:latin typeface="Arial" panose="020B0604020202020204" pitchFamily="34" charset="0"/>
              <a:cs typeface="Arial" panose="020B0604020202020204" pitchFamily="34" charset="0"/>
            </a:endParaRPr>
          </a:p>
        </p:txBody>
      </p:sp>
      <p:sp>
        <p:nvSpPr>
          <p:cNvPr id="5" name="제목 1"/>
          <p:cNvSpPr txBox="1">
            <a:spLocks/>
          </p:cNvSpPr>
          <p:nvPr/>
        </p:nvSpPr>
        <p:spPr>
          <a:xfrm>
            <a:off x="1143000" y="3699030"/>
            <a:ext cx="6858000" cy="1809201"/>
          </a:xfrm>
          <a:prstGeom prst="rect">
            <a:avLst/>
          </a:prstGeom>
        </p:spPr>
        <p:txBody>
          <a:bodyPr vert="horz" lIns="68580" tIns="34290" rIns="68580" bIns="3429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altLang="ko-KR" sz="3000" b="1" i="1" dirty="0">
                <a:solidFill>
                  <a:srgbClr val="0070C0"/>
                </a:solidFill>
                <a:latin typeface="Arial" panose="020B0604020202020204" pitchFamily="34" charset="0"/>
                <a:cs typeface="Arial" panose="020B0604020202020204" pitchFamily="34" charset="0"/>
              </a:rPr>
              <a:t>Automated</a:t>
            </a:r>
            <a:r>
              <a:rPr lang="en-US" altLang="ko-KR" sz="3000" dirty="0">
                <a:solidFill>
                  <a:srgbClr val="0070C0"/>
                </a:solidFill>
                <a:latin typeface="Arial" panose="020B0604020202020204" pitchFamily="34" charset="0"/>
                <a:cs typeface="Arial" panose="020B0604020202020204" pitchFamily="34" charset="0"/>
              </a:rPr>
              <a:t/>
            </a:r>
            <a:br>
              <a:rPr lang="en-US" altLang="ko-KR" sz="3000" dirty="0">
                <a:solidFill>
                  <a:srgbClr val="0070C0"/>
                </a:solidFill>
                <a:latin typeface="Arial" panose="020B0604020202020204" pitchFamily="34" charset="0"/>
                <a:cs typeface="Arial" panose="020B0604020202020204" pitchFamily="34" charset="0"/>
              </a:rPr>
            </a:br>
            <a:r>
              <a:rPr lang="en-US" altLang="ko-KR" sz="3000" dirty="0">
                <a:solidFill>
                  <a:srgbClr val="0070C0"/>
                </a:solidFill>
                <a:latin typeface="Arial" panose="020B0604020202020204" pitchFamily="34" charset="0"/>
                <a:cs typeface="Arial" panose="020B0604020202020204" pitchFamily="34" charset="0"/>
              </a:rPr>
              <a:t>approximate programming</a:t>
            </a:r>
            <a:endParaRPr lang="ko-KR" altLang="en-US" sz="3000" dirty="0">
              <a:solidFill>
                <a:srgbClr val="0070C0"/>
              </a:solidFill>
              <a:latin typeface="Arial" panose="020B0604020202020204" pitchFamily="34" charset="0"/>
              <a:cs typeface="Arial" panose="020B0604020202020204" pitchFamily="34" charset="0"/>
            </a:endParaRPr>
          </a:p>
        </p:txBody>
      </p:sp>
      <p:pic>
        <p:nvPicPr>
          <p:cNvPr id="7" name="Picture 6" descr="bTyoyrAnc.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flipH="1">
            <a:off x="4301970" y="3158970"/>
            <a:ext cx="702078" cy="702078"/>
          </a:xfrm>
          <a:prstGeom prst="rect">
            <a:avLst/>
          </a:prstGeom>
        </p:spPr>
      </p:pic>
    </p:spTree>
    <p:extLst>
      <p:ext uri="{BB962C8B-B14F-4D97-AF65-F5344CB8AC3E}">
        <p14:creationId xmlns:p14="http://schemas.microsoft.com/office/powerpoint/2010/main" val="1469961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ja-JP" sz="4300" dirty="0"/>
              <a:t>Approximate computing</a:t>
            </a:r>
            <a:r>
              <a:rPr kumimoji="1" lang="en-US" altLang="ja-JP" dirty="0"/>
              <a:t/>
            </a:r>
            <a:br>
              <a:rPr kumimoji="1" lang="en-US" altLang="ja-JP" dirty="0"/>
            </a:br>
            <a:r>
              <a:rPr kumimoji="1" lang="en-US" altLang="ja-JP" sz="2500" dirty="0"/>
              <a:t>Embracing error</a:t>
            </a:r>
            <a:endParaRPr lang="en-US" sz="2500" dirty="0"/>
          </a:p>
        </p:txBody>
      </p:sp>
      <p:sp>
        <p:nvSpPr>
          <p:cNvPr id="4" name="Rectangle 3"/>
          <p:cNvSpPr/>
          <p:nvPr/>
        </p:nvSpPr>
        <p:spPr>
          <a:xfrm>
            <a:off x="1016759" y="2078850"/>
            <a:ext cx="7110483"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75" b="1" dirty="0">
                <a:solidFill>
                  <a:schemeClr val="accent6">
                    <a:lumMod val="75000"/>
                  </a:schemeClr>
                </a:solidFill>
                <a:latin typeface="Calibri" charset="0"/>
                <a:ea typeface="Calibri" charset="0"/>
                <a:cs typeface="Calibri" charset="0"/>
              </a:rPr>
              <a:t>Relax </a:t>
            </a:r>
            <a:r>
              <a:rPr lang="en-US" sz="2475" dirty="0">
                <a:solidFill>
                  <a:schemeClr val="tx1"/>
                </a:solidFill>
                <a:latin typeface="Calibri" charset="0"/>
                <a:ea typeface="Calibri" charset="0"/>
                <a:cs typeface="Calibri" charset="0"/>
              </a:rPr>
              <a:t>the abstraction of “</a:t>
            </a:r>
            <a:r>
              <a:rPr lang="en-US" sz="2475" b="1" i="1" dirty="0">
                <a:solidFill>
                  <a:schemeClr val="tx1"/>
                </a:solidFill>
                <a:latin typeface="Calibri" charset="0"/>
                <a:ea typeface="Calibri" charset="0"/>
                <a:cs typeface="Calibri" charset="0"/>
              </a:rPr>
              <a:t>near perfect”</a:t>
            </a:r>
            <a:r>
              <a:rPr lang="en-US" sz="2475" dirty="0">
                <a:solidFill>
                  <a:schemeClr val="tx1"/>
                </a:solidFill>
                <a:latin typeface="Calibri" charset="0"/>
                <a:ea typeface="Calibri" charset="0"/>
                <a:cs typeface="Calibri" charset="0"/>
              </a:rPr>
              <a:t> </a:t>
            </a:r>
            <a:r>
              <a:rPr lang="en-US" sz="2475" b="1" dirty="0" smtClean="0">
                <a:solidFill>
                  <a:schemeClr val="accent6">
                    <a:lumMod val="75000"/>
                  </a:schemeClr>
                </a:solidFill>
                <a:latin typeface="Calibri" charset="0"/>
                <a:ea typeface="Calibri" charset="0"/>
                <a:cs typeface="Calibri" charset="0"/>
              </a:rPr>
              <a:t>accuracy </a:t>
            </a:r>
            <a:r>
              <a:rPr lang="en-US" sz="2475" b="1" dirty="0" smtClean="0">
                <a:solidFill>
                  <a:schemeClr val="tx1"/>
                </a:solidFill>
                <a:latin typeface="Calibri" charset="0"/>
                <a:ea typeface="Calibri" charset="0"/>
                <a:cs typeface="Calibri" charset="0"/>
              </a:rPr>
              <a:t>in</a:t>
            </a:r>
            <a:endParaRPr lang="en-US" sz="2475" b="1" dirty="0">
              <a:solidFill>
                <a:schemeClr val="tx1"/>
              </a:solidFill>
              <a:latin typeface="Calibri" charset="0"/>
              <a:ea typeface="Calibri" charset="0"/>
              <a:cs typeface="Calibri"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25994" y="3326762"/>
            <a:ext cx="767900" cy="82911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00081" y="3550499"/>
            <a:ext cx="856984" cy="9214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84812" y="3197391"/>
            <a:ext cx="1287523" cy="312035"/>
          </a:xfrm>
          <a:prstGeom prst="rect">
            <a:avLst/>
          </a:prstGeom>
        </p:spPr>
      </p:pic>
      <p:sp>
        <p:nvSpPr>
          <p:cNvPr id="9" name="Rectangle 8"/>
          <p:cNvSpPr/>
          <p:nvPr/>
        </p:nvSpPr>
        <p:spPr>
          <a:xfrm>
            <a:off x="1173668" y="5451118"/>
            <a:ext cx="6796664" cy="1141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75" dirty="0">
                <a:solidFill>
                  <a:schemeClr val="tx1"/>
                </a:solidFill>
                <a:latin typeface="Calibri" charset="0"/>
                <a:ea typeface="Calibri" charset="0"/>
                <a:cs typeface="Calibri" charset="0"/>
              </a:rPr>
              <a:t>Allows </a:t>
            </a:r>
            <a:r>
              <a:rPr lang="en-US" sz="2475" b="1" dirty="0">
                <a:solidFill>
                  <a:schemeClr val="accent6">
                    <a:lumMod val="75000"/>
                  </a:schemeClr>
                </a:solidFill>
                <a:latin typeface="Calibri" charset="0"/>
                <a:ea typeface="Calibri" charset="0"/>
                <a:cs typeface="Calibri" charset="0"/>
              </a:rPr>
              <a:t>errors</a:t>
            </a:r>
            <a:r>
              <a:rPr lang="en-US" sz="2475" dirty="0">
                <a:solidFill>
                  <a:schemeClr val="accent6">
                    <a:lumMod val="75000"/>
                  </a:schemeClr>
                </a:solidFill>
                <a:latin typeface="Calibri" charset="0"/>
                <a:ea typeface="Calibri" charset="0"/>
                <a:cs typeface="Calibri" charset="0"/>
              </a:rPr>
              <a:t> </a:t>
            </a:r>
            <a:r>
              <a:rPr lang="en-US" sz="2475" dirty="0">
                <a:solidFill>
                  <a:schemeClr val="tx1"/>
                </a:solidFill>
                <a:latin typeface="Calibri" charset="0"/>
                <a:ea typeface="Calibri" charset="0"/>
                <a:cs typeface="Calibri" charset="0"/>
              </a:rPr>
              <a:t>to </a:t>
            </a:r>
            <a:r>
              <a:rPr lang="en-US" sz="2475" dirty="0" smtClean="0">
                <a:solidFill>
                  <a:schemeClr val="tx1"/>
                </a:solidFill>
                <a:latin typeface="Calibri" charset="0"/>
                <a:ea typeface="Calibri" charset="0"/>
                <a:cs typeface="Calibri" charset="0"/>
              </a:rPr>
              <a:t>happen to improve </a:t>
            </a:r>
          </a:p>
          <a:p>
            <a:r>
              <a:rPr lang="en-US" sz="2475" b="1" dirty="0">
                <a:solidFill>
                  <a:schemeClr val="tx1"/>
                </a:solidFill>
                <a:latin typeface="Calibri" charset="0"/>
                <a:ea typeface="Calibri" charset="0"/>
                <a:cs typeface="Calibri" charset="0"/>
              </a:rPr>
              <a:t>	</a:t>
            </a:r>
            <a:r>
              <a:rPr lang="en-US" sz="2475" b="1" dirty="0" smtClean="0">
                <a:solidFill>
                  <a:schemeClr val="accent6">
                    <a:lumMod val="75000"/>
                  </a:schemeClr>
                </a:solidFill>
                <a:latin typeface="Calibri" charset="0"/>
                <a:ea typeface="Calibri" charset="0"/>
                <a:cs typeface="Calibri" charset="0"/>
              </a:rPr>
              <a:t>performance</a:t>
            </a:r>
            <a:r>
              <a:rPr lang="en-US" sz="2475" dirty="0" smtClean="0">
                <a:solidFill>
                  <a:schemeClr val="accent6">
                    <a:lumMod val="75000"/>
                  </a:schemeClr>
                </a:solidFill>
                <a:latin typeface="Calibri" charset="0"/>
                <a:ea typeface="Calibri" charset="0"/>
                <a:cs typeface="Calibri" charset="0"/>
              </a:rPr>
              <a:t> </a:t>
            </a:r>
          </a:p>
          <a:p>
            <a:r>
              <a:rPr lang="en-US" sz="2475" dirty="0">
                <a:solidFill>
                  <a:schemeClr val="accent6">
                    <a:lumMod val="75000"/>
                  </a:schemeClr>
                </a:solidFill>
                <a:latin typeface="Calibri" charset="0"/>
                <a:ea typeface="Calibri" charset="0"/>
                <a:cs typeface="Calibri" charset="0"/>
              </a:rPr>
              <a:t>	</a:t>
            </a:r>
            <a:r>
              <a:rPr lang="en-US" sz="2475" dirty="0" smtClean="0">
                <a:solidFill>
                  <a:schemeClr val="tx1"/>
                </a:solidFill>
                <a:latin typeface="Calibri" charset="0"/>
                <a:ea typeface="Calibri" charset="0"/>
                <a:cs typeface="Calibri" charset="0"/>
              </a:rPr>
              <a:t>resource utilization </a:t>
            </a:r>
            <a:r>
              <a:rPr lang="en-US" sz="2475" b="1" dirty="0" smtClean="0">
                <a:solidFill>
                  <a:schemeClr val="accent6">
                    <a:lumMod val="75000"/>
                  </a:schemeClr>
                </a:solidFill>
                <a:latin typeface="Calibri" charset="0"/>
                <a:ea typeface="Calibri" charset="0"/>
                <a:cs typeface="Calibri" charset="0"/>
              </a:rPr>
              <a:t>efficiency</a:t>
            </a:r>
            <a:endParaRPr lang="en-US" sz="2475" b="1" dirty="0">
              <a:solidFill>
                <a:schemeClr val="accent6">
                  <a:lumMod val="75000"/>
                </a:schemeClr>
              </a:solidFill>
              <a:latin typeface="Calibri" charset="0"/>
              <a:ea typeface="Calibri" charset="0"/>
              <a:cs typeface="Calibri"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68993" y="3285818"/>
            <a:ext cx="1249509" cy="1073958"/>
          </a:xfrm>
          <a:prstGeom prst="rect">
            <a:avLst/>
          </a:prstGeom>
        </p:spPr>
      </p:pic>
      <p:sp>
        <p:nvSpPr>
          <p:cNvPr id="5" name="TextBox 4"/>
          <p:cNvSpPr txBox="1"/>
          <p:nvPr/>
        </p:nvSpPr>
        <p:spPr>
          <a:xfrm>
            <a:off x="1370600" y="4577885"/>
            <a:ext cx="1398460" cy="430887"/>
          </a:xfrm>
          <a:prstGeom prst="rect">
            <a:avLst/>
          </a:prstGeom>
          <a:noFill/>
        </p:spPr>
        <p:txBody>
          <a:bodyPr wrap="none" rtlCol="0">
            <a:spAutoFit/>
          </a:bodyPr>
          <a:lstStyle/>
          <a:p>
            <a:pPr algn="ctr"/>
            <a:r>
              <a:rPr lang="en-US" sz="2200" dirty="0" smtClean="0">
                <a:latin typeface="Calibri" charset="0"/>
                <a:ea typeface="Calibri" charset="0"/>
                <a:cs typeface="Calibri" charset="0"/>
              </a:rPr>
              <a:t>Processing</a:t>
            </a:r>
            <a:endParaRPr lang="en-US" sz="2200" dirty="0">
              <a:latin typeface="Calibri" charset="0"/>
              <a:ea typeface="Calibri" charset="0"/>
              <a:cs typeface="Calibri" charset="0"/>
            </a:endParaRPr>
          </a:p>
        </p:txBody>
      </p:sp>
      <p:sp>
        <p:nvSpPr>
          <p:cNvPr id="10" name="TextBox 9"/>
          <p:cNvSpPr txBox="1"/>
          <p:nvPr/>
        </p:nvSpPr>
        <p:spPr>
          <a:xfrm>
            <a:off x="3996532" y="4577885"/>
            <a:ext cx="1054263" cy="430887"/>
          </a:xfrm>
          <a:prstGeom prst="rect">
            <a:avLst/>
          </a:prstGeom>
          <a:noFill/>
        </p:spPr>
        <p:txBody>
          <a:bodyPr wrap="none" rtlCol="0">
            <a:spAutoFit/>
          </a:bodyPr>
          <a:lstStyle/>
          <a:p>
            <a:pPr algn="ctr"/>
            <a:r>
              <a:rPr lang="en-US" sz="2200" dirty="0" smtClean="0">
                <a:latin typeface="Calibri" charset="0"/>
                <a:ea typeface="Calibri" charset="0"/>
                <a:cs typeface="Calibri" charset="0"/>
              </a:rPr>
              <a:t>Storage</a:t>
            </a:r>
            <a:endParaRPr lang="en-US" sz="2200" dirty="0">
              <a:latin typeface="Calibri" charset="0"/>
              <a:ea typeface="Calibri" charset="0"/>
              <a:cs typeface="Calibri" charset="0"/>
            </a:endParaRPr>
          </a:p>
        </p:txBody>
      </p:sp>
      <p:sp>
        <p:nvSpPr>
          <p:cNvPr id="11" name="TextBox 10"/>
          <p:cNvSpPr txBox="1"/>
          <p:nvPr/>
        </p:nvSpPr>
        <p:spPr>
          <a:xfrm>
            <a:off x="5910311" y="4577885"/>
            <a:ext cx="1999265" cy="430887"/>
          </a:xfrm>
          <a:prstGeom prst="rect">
            <a:avLst/>
          </a:prstGeom>
          <a:noFill/>
        </p:spPr>
        <p:txBody>
          <a:bodyPr wrap="none" rtlCol="0">
            <a:spAutoFit/>
          </a:bodyPr>
          <a:lstStyle/>
          <a:p>
            <a:pPr algn="ctr"/>
            <a:r>
              <a:rPr lang="en-US" sz="2200" dirty="0" smtClean="0">
                <a:latin typeface="Calibri" charset="0"/>
                <a:ea typeface="Calibri" charset="0"/>
                <a:cs typeface="Calibri" charset="0"/>
              </a:rPr>
              <a:t>Communication</a:t>
            </a:r>
            <a:endParaRPr lang="en-US" sz="2200" dirty="0">
              <a:latin typeface="Calibri" charset="0"/>
              <a:ea typeface="Calibri" charset="0"/>
              <a:cs typeface="Calibri" charset="0"/>
            </a:endParaRPr>
          </a:p>
        </p:txBody>
      </p:sp>
      <p:sp>
        <p:nvSpPr>
          <p:cNvPr id="12" name="Slide Number Placeholder 2"/>
          <p:cNvSpPr>
            <a:spLocks noGrp="1"/>
          </p:cNvSpPr>
          <p:nvPr>
            <p:ph type="sldNum" sz="quarter" idx="12"/>
          </p:nvPr>
        </p:nvSpPr>
        <p:spPr>
          <a:xfrm>
            <a:off x="6457950" y="6356351"/>
            <a:ext cx="2057400" cy="365125"/>
          </a:xfrm>
        </p:spPr>
        <p:txBody>
          <a:bodyPr/>
          <a:lstStyle/>
          <a:p>
            <a:r>
              <a:rPr lang="en-US" dirty="0" smtClean="0"/>
              <a:t>6</a:t>
            </a:r>
            <a:endParaRPr lang="en-US" dirty="0"/>
          </a:p>
        </p:txBody>
      </p:sp>
    </p:spTree>
    <p:extLst>
      <p:ext uri="{BB962C8B-B14F-4D97-AF65-F5344CB8AC3E}">
        <p14:creationId xmlns:p14="http://schemas.microsoft.com/office/powerpoint/2010/main" val="5710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landscape of computing</a:t>
            </a:r>
            <a:br>
              <a:rPr lang="en-US" dirty="0"/>
            </a:br>
            <a:r>
              <a:rPr lang="en-US" sz="2330" dirty="0"/>
              <a:t>Personalized and targeted c</a:t>
            </a:r>
            <a:r>
              <a:rPr lang="en-US" sz="2600" dirty="0"/>
              <a:t>omputing</a:t>
            </a:r>
          </a:p>
        </p:txBody>
      </p:sp>
      <p:pic>
        <p:nvPicPr>
          <p:cNvPr id="3" name="Content Placeholder 4" descr="behaiv-targeting.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3371" y="1827324"/>
            <a:ext cx="7557257" cy="4226635"/>
          </a:xfrm>
          <a:prstGeom prst="rect">
            <a:avLst/>
          </a:prstGeom>
        </p:spPr>
      </p:pic>
      <p:sp>
        <p:nvSpPr>
          <p:cNvPr id="4" name="Slide Number Placeholder 2"/>
          <p:cNvSpPr>
            <a:spLocks noGrp="1"/>
          </p:cNvSpPr>
          <p:nvPr>
            <p:ph type="sldNum" sz="quarter" idx="12"/>
          </p:nvPr>
        </p:nvSpPr>
        <p:spPr>
          <a:xfrm>
            <a:off x="6457950" y="6356351"/>
            <a:ext cx="2057400" cy="365125"/>
          </a:xfrm>
        </p:spPr>
        <p:txBody>
          <a:bodyPr/>
          <a:lstStyle/>
          <a:p>
            <a:r>
              <a:rPr lang="en-US" dirty="0" smtClean="0"/>
              <a:t>7</a:t>
            </a:r>
            <a:endParaRPr lang="en-US" dirty="0"/>
          </a:p>
        </p:txBody>
      </p:sp>
    </p:spTree>
    <p:extLst>
      <p:ext uri="{BB962C8B-B14F-4D97-AF65-F5344CB8AC3E}">
        <p14:creationId xmlns:p14="http://schemas.microsoft.com/office/powerpoint/2010/main" val="526437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435987" y="320652"/>
            <a:ext cx="2007079" cy="1905453"/>
            <a:chOff x="5892800" y="49520"/>
            <a:chExt cx="2676105" cy="2540603"/>
          </a:xfrm>
        </p:grpSpPr>
        <p:pic>
          <p:nvPicPr>
            <p:cNvPr id="6" name="Picture 5" descr="1389919972000-Googlesmartcontactlens.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92800" y="529262"/>
              <a:ext cx="2676105" cy="2060861"/>
            </a:xfrm>
            <a:prstGeom prst="rect">
              <a:avLst/>
            </a:prstGeom>
          </p:spPr>
        </p:pic>
        <p:sp>
          <p:nvSpPr>
            <p:cNvPr id="4" name="TextBox 3"/>
            <p:cNvSpPr txBox="1"/>
            <p:nvPr/>
          </p:nvSpPr>
          <p:spPr>
            <a:xfrm>
              <a:off x="6118432" y="49520"/>
              <a:ext cx="2084330" cy="492442"/>
            </a:xfrm>
            <a:prstGeom prst="rect">
              <a:avLst/>
            </a:prstGeom>
            <a:noFill/>
          </p:spPr>
          <p:txBody>
            <a:bodyPr wrap="none" rtlCol="0">
              <a:spAutoFit/>
            </a:bodyPr>
            <a:lstStyle/>
            <a:p>
              <a:pPr algn="ctr"/>
              <a:r>
                <a:rPr lang="en-US" dirty="0" err="1">
                  <a:latin typeface="Calibri" charset="0"/>
                  <a:ea typeface="Calibri" charset="0"/>
                  <a:cs typeface="Calibri" charset="0"/>
                </a:rPr>
                <a:t>IoT</a:t>
              </a:r>
              <a:r>
                <a:rPr lang="en-US" dirty="0">
                  <a:latin typeface="Calibri" charset="0"/>
                  <a:ea typeface="Calibri" charset="0"/>
                  <a:cs typeface="Calibri" charset="0"/>
                </a:rPr>
                <a:t> Computing</a:t>
              </a:r>
            </a:p>
          </p:txBody>
        </p:sp>
      </p:grpSp>
      <p:grpSp>
        <p:nvGrpSpPr>
          <p:cNvPr id="11" name="Group 10"/>
          <p:cNvGrpSpPr/>
          <p:nvPr/>
        </p:nvGrpSpPr>
        <p:grpSpPr>
          <a:xfrm>
            <a:off x="733413" y="308908"/>
            <a:ext cx="1933543" cy="1901645"/>
            <a:chOff x="1752917" y="254851"/>
            <a:chExt cx="1933543" cy="1901645"/>
          </a:xfrm>
        </p:grpSpPr>
        <p:pic>
          <p:nvPicPr>
            <p:cNvPr id="3" name="Picture 2"/>
            <p:cNvPicPr>
              <a:picLocks noChangeAspect="1"/>
            </p:cNvPicPr>
            <p:nvPr/>
          </p:nvPicPr>
          <p:blipFill>
            <a:blip r:embed="rId4"/>
            <a:stretch>
              <a:fillRect/>
            </a:stretch>
          </p:blipFill>
          <p:spPr>
            <a:xfrm>
              <a:off x="1958473" y="636307"/>
              <a:ext cx="1514910" cy="1520189"/>
            </a:xfrm>
            <a:prstGeom prst="rect">
              <a:avLst/>
            </a:prstGeom>
          </p:spPr>
        </p:pic>
        <p:sp>
          <p:nvSpPr>
            <p:cNvPr id="7" name="TextBox 6"/>
            <p:cNvSpPr txBox="1"/>
            <p:nvPr/>
          </p:nvSpPr>
          <p:spPr>
            <a:xfrm>
              <a:off x="1752917" y="254851"/>
              <a:ext cx="1933543" cy="369332"/>
            </a:xfrm>
            <a:prstGeom prst="rect">
              <a:avLst/>
            </a:prstGeom>
            <a:noFill/>
          </p:spPr>
          <p:txBody>
            <a:bodyPr wrap="none" rtlCol="0">
              <a:spAutoFit/>
            </a:bodyPr>
            <a:lstStyle/>
            <a:p>
              <a:pPr algn="ctr"/>
              <a:r>
                <a:rPr lang="en-US" dirty="0">
                  <a:latin typeface="Calibri" charset="0"/>
                  <a:ea typeface="Calibri" charset="0"/>
                  <a:cs typeface="Calibri" charset="0"/>
                </a:rPr>
                <a:t>Mobile Computing</a:t>
              </a:r>
            </a:p>
          </p:txBody>
        </p:sp>
      </p:grpSp>
      <p:grpSp>
        <p:nvGrpSpPr>
          <p:cNvPr id="10" name="Group 9"/>
          <p:cNvGrpSpPr/>
          <p:nvPr/>
        </p:nvGrpSpPr>
        <p:grpSpPr>
          <a:xfrm>
            <a:off x="1587969" y="2264487"/>
            <a:ext cx="5851558" cy="5501582"/>
            <a:chOff x="593290" y="2268697"/>
            <a:chExt cx="7802077" cy="7335440"/>
          </a:xfrm>
        </p:grpSpPr>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t="5371"/>
            <a:stretch/>
          </p:blipFill>
          <p:spPr>
            <a:xfrm>
              <a:off x="593290" y="2747211"/>
              <a:ext cx="7802077" cy="6856926"/>
            </a:xfrm>
            <a:prstGeom prst="rect">
              <a:avLst/>
            </a:prstGeom>
          </p:spPr>
        </p:pic>
        <p:sp>
          <p:nvSpPr>
            <p:cNvPr id="8" name="TextBox 7"/>
            <p:cNvSpPr txBox="1"/>
            <p:nvPr/>
          </p:nvSpPr>
          <p:spPr>
            <a:xfrm>
              <a:off x="3192073" y="2268697"/>
              <a:ext cx="2417757" cy="492443"/>
            </a:xfrm>
            <a:prstGeom prst="rect">
              <a:avLst/>
            </a:prstGeom>
            <a:noFill/>
          </p:spPr>
          <p:txBody>
            <a:bodyPr wrap="none" rtlCol="0">
              <a:spAutoFit/>
            </a:bodyPr>
            <a:lstStyle/>
            <a:p>
              <a:pPr algn="ctr"/>
              <a:r>
                <a:rPr lang="en-US" dirty="0">
                  <a:latin typeface="Calibri" charset="0"/>
                  <a:ea typeface="Calibri" charset="0"/>
                  <a:cs typeface="Calibri" charset="0"/>
                </a:rPr>
                <a:t>Cloud Computing</a:t>
              </a:r>
            </a:p>
          </p:txBody>
        </p:sp>
      </p:grpSp>
      <p:sp>
        <p:nvSpPr>
          <p:cNvPr id="12" name="Slide Number Placeholder 2"/>
          <p:cNvSpPr>
            <a:spLocks noGrp="1"/>
          </p:cNvSpPr>
          <p:nvPr>
            <p:ph type="sldNum" sz="quarter" idx="12"/>
          </p:nvPr>
        </p:nvSpPr>
        <p:spPr>
          <a:xfrm>
            <a:off x="6457950" y="6356351"/>
            <a:ext cx="2057400" cy="365125"/>
          </a:xfrm>
        </p:spPr>
        <p:txBody>
          <a:bodyPr/>
          <a:lstStyle/>
          <a:p>
            <a:r>
              <a:rPr lang="en-US" dirty="0" smtClean="0"/>
              <a:t>8</a:t>
            </a:r>
            <a:endParaRPr lang="en-US" dirty="0"/>
          </a:p>
        </p:txBody>
      </p:sp>
    </p:spTree>
    <p:extLst>
      <p:ext uri="{BB962C8B-B14F-4D97-AF65-F5344CB8AC3E}">
        <p14:creationId xmlns:p14="http://schemas.microsoft.com/office/powerpoint/2010/main" val="89480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Classes of</a:t>
            </a:r>
            <a:br>
              <a:rPr lang="en-US" dirty="0" smtClean="0"/>
            </a:br>
            <a:r>
              <a:rPr lang="en-US" dirty="0" smtClean="0"/>
              <a:t>approximate applications</a:t>
            </a:r>
            <a:endParaRPr lang="en-US" dirty="0"/>
          </a:p>
        </p:txBody>
      </p:sp>
      <p:sp>
        <p:nvSpPr>
          <p:cNvPr id="4" name="Content Placeholder 3"/>
          <p:cNvSpPr>
            <a:spLocks noGrp="1"/>
          </p:cNvSpPr>
          <p:nvPr>
            <p:ph idx="1"/>
          </p:nvPr>
        </p:nvSpPr>
        <p:spPr/>
        <p:txBody>
          <a:bodyPr>
            <a:normAutofit/>
          </a:bodyPr>
          <a:lstStyle/>
          <a:p>
            <a:pPr marL="0" indent="0">
              <a:buNone/>
            </a:pPr>
            <a:r>
              <a:rPr lang="en-US" sz="2500" dirty="0"/>
              <a:t>Programs with analog inputs</a:t>
            </a:r>
          </a:p>
          <a:p>
            <a:pPr lvl="1"/>
            <a:r>
              <a:rPr lang="en-US" sz="2200" dirty="0"/>
              <a:t>Sensors, scene </a:t>
            </a:r>
            <a:r>
              <a:rPr lang="en-US" sz="2200" dirty="0" smtClean="0"/>
              <a:t>reconstruction</a:t>
            </a:r>
            <a:endParaRPr lang="en-US" sz="2200" dirty="0"/>
          </a:p>
          <a:p>
            <a:pPr lvl="1"/>
            <a:endParaRPr lang="en-US" sz="1000" dirty="0"/>
          </a:p>
          <a:p>
            <a:pPr marL="0" indent="0">
              <a:buNone/>
            </a:pPr>
            <a:r>
              <a:rPr lang="en-US" sz="2500" dirty="0"/>
              <a:t>Programs with analog outputs</a:t>
            </a:r>
          </a:p>
          <a:p>
            <a:pPr lvl="1"/>
            <a:r>
              <a:rPr lang="en-US" sz="2200" dirty="0"/>
              <a:t>Multimedia</a:t>
            </a:r>
          </a:p>
          <a:p>
            <a:pPr lvl="1"/>
            <a:endParaRPr lang="en-US" sz="1000" dirty="0"/>
          </a:p>
          <a:p>
            <a:pPr marL="0" indent="0">
              <a:buNone/>
            </a:pPr>
            <a:r>
              <a:rPr lang="en-US" sz="2500" dirty="0"/>
              <a:t>Programs with multiple possible answers</a:t>
            </a:r>
          </a:p>
          <a:p>
            <a:pPr lvl="1"/>
            <a:r>
              <a:rPr lang="en-US" sz="2200" dirty="0"/>
              <a:t>Web search, machine learning</a:t>
            </a:r>
          </a:p>
          <a:p>
            <a:pPr marL="257175" lvl="1" indent="0">
              <a:buNone/>
            </a:pPr>
            <a:endParaRPr lang="en-US" sz="1000" dirty="0"/>
          </a:p>
          <a:p>
            <a:pPr marL="0" indent="0">
              <a:buNone/>
            </a:pPr>
            <a:r>
              <a:rPr lang="en-US" sz="2500" dirty="0"/>
              <a:t>Convergent programs</a:t>
            </a:r>
          </a:p>
          <a:p>
            <a:pPr lvl="1"/>
            <a:r>
              <a:rPr lang="en-US" sz="2200" dirty="0"/>
              <a:t>Gradient descent, big data analytics</a:t>
            </a:r>
          </a:p>
        </p:txBody>
      </p:sp>
      <p:sp>
        <p:nvSpPr>
          <p:cNvPr id="3" name="Slide Number Placeholder 2"/>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1783530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2551</TotalTime>
  <Words>4790</Words>
  <Application>Microsoft Macintosh PowerPoint</Application>
  <PresentationFormat>On-screen Show (4:3)</PresentationFormat>
  <Paragraphs>891</Paragraphs>
  <Slides>51</Slides>
  <Notes>50</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Apple Symbols</vt:lpstr>
      <vt:lpstr>Calibri</vt:lpstr>
      <vt:lpstr>Calibri Bold</vt:lpstr>
      <vt:lpstr>Courier</vt:lpstr>
      <vt:lpstr>ＭＳ Ｐゴシック</vt:lpstr>
      <vt:lpstr>Wingdings</vt:lpstr>
      <vt:lpstr>맑은 고딕</vt:lpstr>
      <vt:lpstr>Arial</vt:lpstr>
      <vt:lpstr>Office Theme</vt:lpstr>
      <vt:lpstr>FLEXJAVA: Language Support  for Safe and Modular  Approximate Programming</vt:lpstr>
      <vt:lpstr>Energy is a primary constraint</vt:lpstr>
      <vt:lpstr>Data growth vs performance</vt:lpstr>
      <vt:lpstr>Adding a third dimension Embracing Error</vt:lpstr>
      <vt:lpstr>Navigating a three dimensional space</vt:lpstr>
      <vt:lpstr>Approximate computing Embracing error</vt:lpstr>
      <vt:lpstr>New landscape of computing Personalized and targeted computing</vt:lpstr>
      <vt:lpstr>PowerPoint Presentation</vt:lpstr>
      <vt:lpstr>Classes of approximate applications</vt:lpstr>
      <vt:lpstr>Avoiding overkill design Approximate Computing</vt:lpstr>
      <vt:lpstr>Cross-stack approach</vt:lpstr>
      <vt:lpstr>WH2 of Approximation</vt:lpstr>
      <vt:lpstr>PowerPoint Presentation</vt:lpstr>
      <vt:lpstr>Approximate program</vt:lpstr>
      <vt:lpstr>Separation</vt:lpstr>
      <vt:lpstr>PowerPoint Presentation</vt:lpstr>
      <vt:lpstr>PowerPoint Presentation</vt:lpstr>
      <vt:lpstr>FLEXJAVA Annotations</vt:lpstr>
      <vt:lpstr>Safe and scalable approximation</vt:lpstr>
      <vt:lpstr>Safe and scalable approximation</vt:lpstr>
      <vt:lpstr>Safe and scalable approximation</vt:lpstr>
      <vt:lpstr>Safe and scalable approximation</vt:lpstr>
      <vt:lpstr>Safe and scalable approximation</vt:lpstr>
      <vt:lpstr>Safe and scalable approximation</vt:lpstr>
      <vt:lpstr>Modularity</vt:lpstr>
      <vt:lpstr>Reuse and library support</vt:lpstr>
      <vt:lpstr>Reuse and library support</vt:lpstr>
      <vt:lpstr>Reuse and library support</vt:lpstr>
      <vt:lpstr>Reuse and library support</vt:lpstr>
      <vt:lpstr>Reuse and library support</vt:lpstr>
      <vt:lpstr>Reuse and library support</vt:lpstr>
      <vt:lpstr>Reuse and library support</vt:lpstr>
      <vt:lpstr>Reuse and library support</vt:lpstr>
      <vt:lpstr>Reuse and library support</vt:lpstr>
      <vt:lpstr>Reuse and library support</vt:lpstr>
      <vt:lpstr>Reuse and library support</vt:lpstr>
      <vt:lpstr>Generality</vt:lpstr>
      <vt:lpstr>Generality</vt:lpstr>
      <vt:lpstr>Generality</vt:lpstr>
      <vt:lpstr>Approximation Safety Analysis</vt:lpstr>
      <vt:lpstr>Workflow</vt:lpstr>
      <vt:lpstr>Benchmark</vt:lpstr>
      <vt:lpstr>Number of Annotations</vt:lpstr>
      <vt:lpstr>User-study: Annotation Time</vt:lpstr>
      <vt:lpstr>FLEXJAVA</vt:lpstr>
      <vt:lpstr>Replication Package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FLEXJAVA: Language Support  for Safe and Modular  Approximate Programming</dc:title>
  <dc:creator>Park, Jongsea</dc:creator>
  <cp:lastModifiedBy>Park, Jongsea</cp:lastModifiedBy>
  <cp:revision>557</cp:revision>
  <cp:lastPrinted>2015-09-03T10:13:27Z</cp:lastPrinted>
  <dcterms:created xsi:type="dcterms:W3CDTF">2015-09-01T08:02:44Z</dcterms:created>
  <dcterms:modified xsi:type="dcterms:W3CDTF">2015-09-03T23:59:26Z</dcterms:modified>
</cp:coreProperties>
</file>