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29" r:id="rId3"/>
    <p:sldId id="330" r:id="rId4"/>
    <p:sldId id="331" r:id="rId5"/>
    <p:sldId id="354" r:id="rId6"/>
    <p:sldId id="379" r:id="rId7"/>
    <p:sldId id="380" r:id="rId8"/>
    <p:sldId id="381" r:id="rId9"/>
    <p:sldId id="382" r:id="rId10"/>
    <p:sldId id="378" r:id="rId11"/>
    <p:sldId id="356" r:id="rId12"/>
    <p:sldId id="360" r:id="rId13"/>
    <p:sldId id="384" r:id="rId14"/>
    <p:sldId id="361" r:id="rId15"/>
    <p:sldId id="385" r:id="rId16"/>
    <p:sldId id="362" r:id="rId17"/>
    <p:sldId id="363" r:id="rId18"/>
    <p:sldId id="364" r:id="rId19"/>
    <p:sldId id="365" r:id="rId20"/>
    <p:sldId id="366" r:id="rId21"/>
    <p:sldId id="367" r:id="rId22"/>
    <p:sldId id="369" r:id="rId23"/>
    <p:sldId id="370" r:id="rId24"/>
    <p:sldId id="386" r:id="rId25"/>
    <p:sldId id="387" r:id="rId26"/>
    <p:sldId id="372" r:id="rId27"/>
    <p:sldId id="389" r:id="rId28"/>
    <p:sldId id="390" r:id="rId29"/>
    <p:sldId id="388" r:id="rId30"/>
    <p:sldId id="374" r:id="rId31"/>
    <p:sldId id="377" r:id="rId32"/>
    <p:sldId id="391" r:id="rId33"/>
    <p:sldId id="392" r:id="rId34"/>
    <p:sldId id="375" r:id="rId35"/>
    <p:sldId id="393" r:id="rId36"/>
    <p:sldId id="342" r:id="rId37"/>
    <p:sldId id="296" r:id="rId38"/>
    <p:sldId id="343" r:id="rId39"/>
    <p:sldId id="324" r:id="rId40"/>
    <p:sldId id="299" r:id="rId41"/>
    <p:sldId id="351" r:id="rId42"/>
    <p:sldId id="346" r:id="rId43"/>
    <p:sldId id="348" r:id="rId44"/>
    <p:sldId id="350" r:id="rId45"/>
    <p:sldId id="349" r:id="rId46"/>
    <p:sldId id="352" r:id="rId47"/>
    <p:sldId id="345" r:id="rId48"/>
    <p:sldId id="347" r:id="rId49"/>
    <p:sldId id="394" r:id="rId50"/>
    <p:sldId id="353" r:id="rId51"/>
    <p:sldId id="359" r:id="rId52"/>
    <p:sldId id="358" r:id="rId53"/>
    <p:sldId id="395" r:id="rId54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45" autoAdjust="0"/>
  </p:normalViewPr>
  <p:slideViewPr>
    <p:cSldViewPr snapToGrid="0" snapToObjects="1">
      <p:cViewPr varScale="1">
        <p:scale>
          <a:sx n="135" d="100"/>
          <a:sy n="135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tags" Target="tags/tag1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28B1F-3C26-B849-BB2F-2A8F73CCEE25}" type="datetimeFigureOut">
              <a:rPr lang="en-US" smtClean="0">
                <a:latin typeface="Calibri"/>
              </a:rPr>
              <a:t>8/15/13</a:t>
            </a:fld>
            <a:endParaRPr lang="en-US" dirty="0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A8BA5-D572-5E4A-815C-2A983EBDD414}" type="slidenum">
              <a:rPr lang="en-US" smtClean="0">
                <a:latin typeface="Calibri"/>
              </a:r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93190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/>
              </a:defRPr>
            </a:lvl1pPr>
          </a:lstStyle>
          <a:p>
            <a:fld id="{68231175-F060-C14A-A124-54817FC44758}" type="datetimeFigureOut">
              <a:rPr lang="en-US" smtClean="0"/>
              <a:pPr/>
              <a:t>8/15/13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/>
              </a:defRPr>
            </a:lvl1pPr>
          </a:lstStyle>
          <a:p>
            <a:fld id="{A9372618-506A-BA44-9A0A-D4EB4B7FDA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667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2507-CEAD-6B45-AA56-8C24EBE69CA8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6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A4D4-269B-4949-B05D-4220D757FF8B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3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7807-D69C-D442-9921-0B547F4D9B43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6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2"/>
            <a:ext cx="8229600" cy="493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B0C5-1A40-9A4C-A367-3B9572B4F3C0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18"/>
          <p:cNvSpPr>
            <a:spLocks noChangeShapeType="1"/>
          </p:cNvSpPr>
          <p:nvPr userDrawn="1"/>
        </p:nvSpPr>
        <p:spPr bwMode="auto">
          <a:xfrm>
            <a:off x="457200" y="838200"/>
            <a:ext cx="822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76329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EB4B-FACE-A848-B5B0-69BFAB61A4C4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2199-8951-1643-A796-76033440527B}" type="datetime4">
              <a:rPr lang="en-US" smtClean="0"/>
              <a:t>August 15,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FD66-08BF-094F-B5C5-A772C0519E19}" type="datetime4">
              <a:rPr lang="en-US" smtClean="0"/>
              <a:t>August 15,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3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421C-2AF9-C74B-9B0A-9AFC047FA2CD}" type="datetime4">
              <a:rPr lang="en-US" smtClean="0"/>
              <a:t>August 15,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9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1FE5-CFF1-5B4E-88E4-6AC67046611C}" type="datetime4">
              <a:rPr lang="en-US" smtClean="0"/>
              <a:t>August 15,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0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4247-9638-9341-9A1C-18DABBB3251D}" type="datetime4">
              <a:rPr lang="en-US" smtClean="0"/>
              <a:t>August 15,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1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45C7-0370-134D-B229-44635C7B8864}" type="datetime4">
              <a:rPr lang="en-US" smtClean="0"/>
              <a:t>August 15,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9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AB20F6B2-E7C6-E740-8518-D3D5BE73E303}" type="datetime4">
              <a:rPr lang="en-US" smtClean="0"/>
              <a:t>August 15,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r>
              <a:rPr lang="en-US" smtClean="0"/>
              <a:t>Microsoft Research, Cambridge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2AC9578B-FB7A-1A4A-83D3-84D181B0B7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1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634" y="721146"/>
            <a:ext cx="8491530" cy="1470025"/>
          </a:xfrm>
        </p:spPr>
        <p:txBody>
          <a:bodyPr>
            <a:normAutofit/>
          </a:bodyPr>
          <a:lstStyle/>
          <a:p>
            <a:r>
              <a:rPr lang="en-US" sz="4200" dirty="0" err="1" smtClean="0"/>
              <a:t>Datalog</a:t>
            </a:r>
            <a:r>
              <a:rPr lang="en-US" sz="4200" dirty="0" smtClean="0"/>
              <a:t> for Program </a:t>
            </a:r>
            <a:r>
              <a:rPr lang="en-US" sz="4200" dirty="0" smtClean="0"/>
              <a:t>Analysis:</a:t>
            </a:r>
            <a:br>
              <a:rPr lang="en-US" sz="4200" dirty="0" smtClean="0"/>
            </a:br>
            <a:r>
              <a:rPr lang="en-US" sz="4200" i="1" dirty="0" smtClean="0"/>
              <a:t>Beyond </a:t>
            </a:r>
            <a:r>
              <a:rPr lang="en-US" sz="4200" i="1" dirty="0" smtClean="0"/>
              <a:t>the Free Lunch</a:t>
            </a:r>
            <a:endParaRPr lang="en-US" sz="4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586" y="2566970"/>
            <a:ext cx="8534578" cy="1343121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800" dirty="0" smtClean="0">
                <a:solidFill>
                  <a:schemeClr val="tx1"/>
                </a:solidFill>
              </a:rPr>
              <a:t>Mayur Naik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500" dirty="0" smtClean="0">
                <a:solidFill>
                  <a:schemeClr val="tx1"/>
                </a:solidFill>
              </a:rPr>
              <a:t>Georgia Tech</a:t>
            </a:r>
            <a:br>
              <a:rPr lang="en-US" sz="3500" dirty="0" smtClean="0">
                <a:solidFill>
                  <a:schemeClr val="tx1"/>
                </a:solidFill>
              </a:rPr>
            </a:br>
            <a:r>
              <a:rPr lang="en-US" sz="3000" dirty="0" smtClean="0">
                <a:solidFill>
                  <a:schemeClr val="tx1"/>
                </a:solidFill>
              </a:rPr>
              <a:t/>
            </a:r>
            <a:br>
              <a:rPr lang="en-US" sz="3000" dirty="0" smtClean="0">
                <a:solidFill>
                  <a:schemeClr val="tx1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Joint work with:</a:t>
            </a:r>
          </a:p>
          <a:p>
            <a:r>
              <a:rPr lang="en-US" sz="3500" dirty="0" smtClean="0">
                <a:solidFill>
                  <a:schemeClr val="tx1"/>
                </a:solidFill>
              </a:rPr>
              <a:t/>
            </a:r>
            <a:br>
              <a:rPr lang="en-US" sz="3500" dirty="0" smtClean="0">
                <a:solidFill>
                  <a:schemeClr val="tx1"/>
                </a:solidFill>
              </a:rPr>
            </a:br>
            <a:endParaRPr lang="en-US" sz="35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438" y="5017683"/>
            <a:ext cx="38295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err="1" smtClean="0">
                <a:solidFill>
                  <a:prstClr val="black"/>
                </a:solidFill>
              </a:rPr>
              <a:t>Xin</a:t>
            </a:r>
            <a:r>
              <a:rPr lang="en-US" sz="2600" dirty="0" smtClean="0">
                <a:solidFill>
                  <a:prstClr val="black"/>
                </a:solidFill>
              </a:rPr>
              <a:t> Zhang and Ravi </a:t>
            </a:r>
            <a:r>
              <a:rPr lang="en-US" sz="2600" dirty="0" err="1" smtClean="0">
                <a:solidFill>
                  <a:prstClr val="black"/>
                </a:solidFill>
              </a:rPr>
              <a:t>Mangal</a:t>
            </a:r>
            <a:r>
              <a:rPr lang="en-US" sz="2600" dirty="0" smtClean="0">
                <a:solidFill>
                  <a:prstClr val="black"/>
                </a:solidFill>
              </a:rPr>
              <a:t/>
            </a:r>
            <a:br>
              <a:rPr lang="en-US" sz="2600" dirty="0" smtClean="0">
                <a:solidFill>
                  <a:prstClr val="black"/>
                </a:solidFill>
              </a:rPr>
            </a:br>
            <a:r>
              <a:rPr lang="en-US" sz="2600" dirty="0" smtClean="0">
                <a:solidFill>
                  <a:prstClr val="black"/>
                </a:solidFill>
              </a:rPr>
              <a:t>Georgia Tech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4315978" y="5017683"/>
            <a:ext cx="46547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err="1" smtClean="0">
                <a:solidFill>
                  <a:prstClr val="black"/>
                </a:solidFill>
              </a:rPr>
              <a:t>Radu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Grigore</a:t>
            </a:r>
            <a:r>
              <a:rPr lang="en-US" sz="2600" dirty="0" smtClean="0">
                <a:solidFill>
                  <a:prstClr val="black"/>
                </a:solidFill>
              </a:rPr>
              <a:t> and </a:t>
            </a:r>
            <a:r>
              <a:rPr lang="en-US" sz="2600" dirty="0" err="1" smtClean="0">
                <a:solidFill>
                  <a:prstClr val="black"/>
                </a:solidFill>
              </a:rPr>
              <a:t>Hongseok</a:t>
            </a:r>
            <a:r>
              <a:rPr lang="en-US" sz="2600" dirty="0" smtClean="0">
                <a:solidFill>
                  <a:prstClr val="black"/>
                </a:solidFill>
              </a:rPr>
              <a:t> Yang</a:t>
            </a:r>
            <a:br>
              <a:rPr lang="en-US" sz="2600" dirty="0" smtClean="0">
                <a:solidFill>
                  <a:prstClr val="black"/>
                </a:solidFill>
              </a:rPr>
            </a:br>
            <a:r>
              <a:rPr lang="en-US" sz="2600" dirty="0" smtClean="0">
                <a:solidFill>
                  <a:prstClr val="black"/>
                </a:solidFill>
              </a:rPr>
              <a:t>Oxford </a:t>
            </a:r>
            <a:r>
              <a:rPr lang="en-US" sz="2600" dirty="0" err="1" smtClean="0">
                <a:solidFill>
                  <a:prstClr val="black"/>
                </a:solidFill>
              </a:rPr>
              <a:t>Univ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8E3C-9F7E-9E48-BDD9-64B77651A2A7}" type="datetime4">
              <a:rPr lang="en-US" smtClean="0"/>
              <a:t>August 15,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1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Pointer Analysis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0EDD-8446-9142-8EBC-C15735EE774B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10</a:t>
            </a:fld>
            <a:endParaRPr lang="en-US"/>
          </a:p>
        </p:txBody>
      </p:sp>
      <p:pic>
        <p:nvPicPr>
          <p:cNvPr id="8" name="Content Placeholder 6" descr="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46" b="-7046"/>
          <a:stretch>
            <a:fillRect/>
          </a:stretch>
        </p:blipFill>
        <p:spPr>
          <a:xfrm>
            <a:off x="1209802" y="1319174"/>
            <a:ext cx="6774894" cy="4065237"/>
          </a:xfrm>
          <a:prstGeom prst="rect">
            <a:avLst/>
          </a:prstGeom>
        </p:spPr>
      </p:pic>
      <p:cxnSp>
        <p:nvCxnSpPr>
          <p:cNvPr id="7" name="Curved Connector 6"/>
          <p:cNvCxnSpPr>
            <a:stCxn id="57" idx="3"/>
            <a:endCxn id="58" idx="0"/>
          </p:cNvCxnSpPr>
          <p:nvPr/>
        </p:nvCxnSpPr>
        <p:spPr>
          <a:xfrm>
            <a:off x="2290229" y="2264310"/>
            <a:ext cx="1155526" cy="29670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67" idx="3"/>
            <a:endCxn id="68" idx="1"/>
          </p:cNvCxnSpPr>
          <p:nvPr/>
        </p:nvCxnSpPr>
        <p:spPr>
          <a:xfrm flipV="1">
            <a:off x="3082560" y="2467317"/>
            <a:ext cx="2372349" cy="201446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68" idx="0"/>
            <a:endCxn id="69" idx="0"/>
          </p:cNvCxnSpPr>
          <p:nvPr/>
        </p:nvCxnSpPr>
        <p:spPr>
          <a:xfrm rot="16200000" flipH="1">
            <a:off x="6004037" y="1912977"/>
            <a:ext cx="255063" cy="1061836"/>
          </a:xfrm>
          <a:prstGeom prst="curvedConnector3">
            <a:avLst>
              <a:gd name="adj1" fmla="val -896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70" idx="2"/>
            <a:endCxn id="72" idx="1"/>
          </p:cNvCxnSpPr>
          <p:nvPr/>
        </p:nvCxnSpPr>
        <p:spPr>
          <a:xfrm rot="5400000" flipH="1">
            <a:off x="4986410" y="3237723"/>
            <a:ext cx="1842683" cy="905685"/>
          </a:xfrm>
          <a:prstGeom prst="curvedConnector4">
            <a:avLst>
              <a:gd name="adj1" fmla="val -12406"/>
              <a:gd name="adj2" fmla="val 16317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58" idx="2"/>
            <a:endCxn id="64" idx="0"/>
          </p:cNvCxnSpPr>
          <p:nvPr/>
        </p:nvCxnSpPr>
        <p:spPr>
          <a:xfrm rot="5400000">
            <a:off x="2170483" y="2795287"/>
            <a:ext cx="1207639" cy="134290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69" idx="2"/>
          </p:cNvCxnSpPr>
          <p:nvPr/>
        </p:nvCxnSpPr>
        <p:spPr>
          <a:xfrm rot="5400000">
            <a:off x="5506932" y="2904596"/>
            <a:ext cx="1186818" cy="112429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998745" y="2113357"/>
            <a:ext cx="291484" cy="3019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300013" y="2561015"/>
            <a:ext cx="291484" cy="3019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957106" y="4070560"/>
            <a:ext cx="291484" cy="3019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791076" y="4330826"/>
            <a:ext cx="291484" cy="3019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454909" y="2316364"/>
            <a:ext cx="291484" cy="3019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516745" y="2571427"/>
            <a:ext cx="291484" cy="3019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14852" y="4310000"/>
            <a:ext cx="291484" cy="3019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392452" y="4060149"/>
            <a:ext cx="291484" cy="3019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454909" y="2618270"/>
            <a:ext cx="291484" cy="3019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Curved Connector 83"/>
          <p:cNvCxnSpPr>
            <a:stCxn id="64" idx="2"/>
            <a:endCxn id="67" idx="2"/>
          </p:cNvCxnSpPr>
          <p:nvPr/>
        </p:nvCxnSpPr>
        <p:spPr>
          <a:xfrm rot="16200000" flipH="1">
            <a:off x="2389700" y="4085614"/>
            <a:ext cx="260266" cy="833970"/>
          </a:xfrm>
          <a:prstGeom prst="curvedConnector3">
            <a:avLst>
              <a:gd name="adj1" fmla="val 18783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urved Connector 115"/>
          <p:cNvCxnSpPr>
            <a:endCxn id="70" idx="0"/>
          </p:cNvCxnSpPr>
          <p:nvPr/>
        </p:nvCxnSpPr>
        <p:spPr>
          <a:xfrm>
            <a:off x="5683936" y="4211102"/>
            <a:ext cx="676658" cy="9889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75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4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llen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76" y="1371611"/>
            <a:ext cx="5673497" cy="4255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Precision and Scalability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54E-D472-F946-B8A3-CB80CC3A171F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11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66926" y="2219495"/>
            <a:ext cx="1905000" cy="1371600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Precision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94806" y="2163870"/>
            <a:ext cx="1905000" cy="1371600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Scalability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6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Analysis: 70’s to 90’s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3148-C8C1-8547-B47D-A41D00B73602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August 15, 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087"/>
            <a:ext cx="2133600" cy="365125"/>
          </a:xfrm>
        </p:spPr>
        <p:txBody>
          <a:bodyPr/>
          <a:lstStyle/>
          <a:p>
            <a:fld id="{2AC9578B-FB7A-1A4A-83D3-84D181B0B7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457200" y="1143804"/>
            <a:ext cx="8229600" cy="4937443"/>
          </a:xfrm>
        </p:spPr>
        <p:txBody>
          <a:bodyPr>
            <a:normAutofit/>
          </a:bodyPr>
          <a:lstStyle/>
          <a:p>
            <a:r>
              <a:rPr lang="en-US" dirty="0" smtClean="0"/>
              <a:t>client-oblivious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41756" y="1894358"/>
            <a:ext cx="8174616" cy="1298630"/>
          </a:xfrm>
          <a:prstGeom prst="wedgeRoundRectCallout">
            <a:avLst>
              <a:gd name="adj1" fmla="val -21372"/>
              <a:gd name="adj2" fmla="val 5113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en-US" sz="2200" dirty="0">
                <a:solidFill>
                  <a:prstClr val="black"/>
                </a:solidFill>
                <a:latin typeface="Calibri"/>
              </a:rPr>
              <a:t>“Because clients have different precision and scalability needs, future work should identify the client they are addressing …” </a:t>
            </a:r>
            <a:br>
              <a:rPr lang="en-US" sz="2200" dirty="0">
                <a:solidFill>
                  <a:prstClr val="black"/>
                </a:solidFill>
                <a:latin typeface="Calibri"/>
              </a:rPr>
            </a:br>
            <a:r>
              <a:rPr lang="en-US" sz="2200" dirty="0">
                <a:solidFill>
                  <a:prstClr val="black"/>
                </a:solidFill>
                <a:latin typeface="Calibri"/>
              </a:rPr>
              <a:t>M. Hind, </a:t>
            </a:r>
            <a:r>
              <a:rPr lang="en-US" sz="2200" i="1" dirty="0">
                <a:solidFill>
                  <a:prstClr val="black"/>
                </a:solidFill>
                <a:latin typeface="Calibri"/>
              </a:rPr>
              <a:t>Pointer Analysis: Haven’t We Solved This Problem Yet?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, 2001</a:t>
            </a:r>
          </a:p>
        </p:txBody>
      </p:sp>
      <p:sp>
        <p:nvSpPr>
          <p:cNvPr id="58" name="AutoShape 8"/>
          <p:cNvSpPr>
            <a:spLocks noChangeArrowheads="1"/>
          </p:cNvSpPr>
          <p:nvPr/>
        </p:nvSpPr>
        <p:spPr bwMode="auto">
          <a:xfrm>
            <a:off x="3022630" y="4463715"/>
            <a:ext cx="3108052" cy="101014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abstraction a</a:t>
            </a:r>
          </a:p>
        </p:txBody>
      </p:sp>
      <p:sp>
        <p:nvSpPr>
          <p:cNvPr id="59" name="AutoShape 4"/>
          <p:cNvSpPr>
            <a:spLocks noChangeArrowheads="1"/>
          </p:cNvSpPr>
          <p:nvPr/>
        </p:nvSpPr>
        <p:spPr bwMode="auto">
          <a:xfrm>
            <a:off x="3870833" y="3461769"/>
            <a:ext cx="1413227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program p</a:t>
            </a:r>
          </a:p>
        </p:txBody>
      </p:sp>
      <p:sp>
        <p:nvSpPr>
          <p:cNvPr id="60" name="Right Arrow 59"/>
          <p:cNvSpPr/>
          <p:nvPr/>
        </p:nvSpPr>
        <p:spPr bwMode="auto">
          <a:xfrm rot="5400000">
            <a:off x="4336517" y="4046959"/>
            <a:ext cx="484632" cy="3048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315552" y="4692030"/>
            <a:ext cx="1201003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query q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6679898" y="4692030"/>
            <a:ext cx="1201003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query q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20" name="Right Arrow 19"/>
          <p:cNvSpPr/>
          <p:nvPr/>
        </p:nvSpPr>
        <p:spPr bwMode="auto">
          <a:xfrm>
            <a:off x="2516554" y="483552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0800000">
            <a:off x="6146300" y="483552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3324864" y="5941694"/>
            <a:ext cx="1044297" cy="4767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p </a:t>
            </a:r>
            <a:r>
              <a:rPr lang="en-US" sz="2200" dirty="0">
                <a:solidFill>
                  <a:prstClr val="black"/>
                </a:solidFill>
                <a:latin typeface="msam10"/>
                <a:ea typeface="msam10"/>
                <a:cs typeface="msam10"/>
              </a:rPr>
              <a:t>²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q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?</a:t>
            </a:r>
            <a:endParaRPr lang="en-US" sz="2200" dirty="0">
              <a:solidFill>
                <a:prstClr val="black"/>
              </a:solidFill>
              <a:latin typeface="cmsy10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4935536" y="5952445"/>
            <a:ext cx="1044297" cy="4767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p </a:t>
            </a:r>
            <a:r>
              <a:rPr lang="en-US" sz="2200" dirty="0">
                <a:solidFill>
                  <a:prstClr val="black"/>
                </a:solidFill>
                <a:latin typeface="msam10"/>
                <a:ea typeface="msam10"/>
                <a:cs typeface="msam10"/>
              </a:rPr>
              <a:t>²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q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?</a:t>
            </a:r>
            <a:endParaRPr lang="en-US" sz="2200" dirty="0">
              <a:solidFill>
                <a:prstClr val="black"/>
              </a:solidFill>
              <a:latin typeface="cmsy1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5400000">
            <a:off x="3537692" y="5585671"/>
            <a:ext cx="484632" cy="3048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5400000">
            <a:off x="5130200" y="5585671"/>
            <a:ext cx="484632" cy="3048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Microsoft Research, Cambridge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6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 as Building Blocks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1C3B-FD06-B648-8999-C1F9274F1090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9808" y="1670050"/>
            <a:ext cx="1650992" cy="10795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Pointer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1670050"/>
            <a:ext cx="1650992" cy="10795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Call-graph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9808" y="1130300"/>
            <a:ext cx="3301981" cy="5397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Information flow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44180" y="1670050"/>
            <a:ext cx="1650992" cy="5397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Type-state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3621" y="2727715"/>
            <a:ext cx="1650992" cy="10795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Pointer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54613" y="2727715"/>
            <a:ext cx="1650992" cy="10795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Call-graph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3621" y="2187965"/>
            <a:ext cx="3301981" cy="5397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Program slicing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3621" y="2727715"/>
            <a:ext cx="3301984" cy="5397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Dependence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4715941"/>
            <a:ext cx="1650992" cy="10795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Pointer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08192" y="4715941"/>
            <a:ext cx="4758266" cy="10795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Call-graph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176191"/>
            <a:ext cx="6409258" cy="5397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Datarace</a:t>
            </a:r>
            <a:r>
              <a:rPr lang="en-US" sz="1600" dirty="0" smtClean="0">
                <a:solidFill>
                  <a:schemeClr val="tx1"/>
                </a:solidFill>
              </a:rPr>
              <a:t> detection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61572" y="4715941"/>
            <a:ext cx="1650992" cy="5397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Lockset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95588" y="4715941"/>
            <a:ext cx="1650992" cy="5397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Thread-escape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5466" y="4715941"/>
            <a:ext cx="1650992" cy="5397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May-happen-in-parallel analysis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1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3324864" y="5941694"/>
            <a:ext cx="1044297" cy="4767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p </a:t>
            </a:r>
            <a:r>
              <a:rPr lang="en-US" sz="2200" dirty="0">
                <a:solidFill>
                  <a:prstClr val="black"/>
                </a:solidFill>
                <a:latin typeface="msam10"/>
                <a:ea typeface="msam10"/>
                <a:cs typeface="msam10"/>
              </a:rPr>
              <a:t>²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q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?</a:t>
            </a:r>
            <a:endParaRPr lang="en-US" sz="2200" dirty="0">
              <a:solidFill>
                <a:prstClr val="black"/>
              </a:solidFill>
              <a:latin typeface="cmsy1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935536" y="5952445"/>
            <a:ext cx="1044297" cy="4767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p </a:t>
            </a:r>
            <a:r>
              <a:rPr lang="en-US" sz="2200" dirty="0">
                <a:solidFill>
                  <a:prstClr val="black"/>
                </a:solidFill>
                <a:latin typeface="msam10"/>
                <a:ea typeface="msam10"/>
                <a:cs typeface="msam10"/>
              </a:rPr>
              <a:t>²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q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?</a:t>
            </a:r>
            <a:endParaRPr lang="en-US" sz="2200" dirty="0">
              <a:solidFill>
                <a:prstClr val="black"/>
              </a:solidFill>
              <a:latin typeface="cmsy1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</a:t>
            </a:r>
            <a:r>
              <a:rPr lang="en-US" dirty="0"/>
              <a:t>Analysis: 00’</a:t>
            </a:r>
            <a:r>
              <a:rPr lang="en-US" dirty="0" smtClean="0"/>
              <a:t>s to Present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5D51-B07A-F143-BA97-0911BD4872EF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August 15, 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457200" y="1143804"/>
            <a:ext cx="8686800" cy="4937443"/>
          </a:xfrm>
        </p:spPr>
        <p:txBody>
          <a:bodyPr/>
          <a:lstStyle/>
          <a:p>
            <a:r>
              <a:rPr lang="en-US" dirty="0" smtClean="0"/>
              <a:t>client-driven</a:t>
            </a:r>
          </a:p>
          <a:p>
            <a:pPr lvl="1"/>
            <a:endParaRPr lang="en-US" sz="2200" dirty="0"/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3022630" y="4463715"/>
            <a:ext cx="3108052" cy="101014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abstraction a</a:t>
            </a: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3870833" y="3461769"/>
            <a:ext cx="1413227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program p</a:t>
            </a:r>
          </a:p>
        </p:txBody>
      </p:sp>
      <p:sp>
        <p:nvSpPr>
          <p:cNvPr id="25" name="Right Arrow 24"/>
          <p:cNvSpPr/>
          <p:nvPr/>
        </p:nvSpPr>
        <p:spPr bwMode="auto">
          <a:xfrm rot="5400000">
            <a:off x="4336517" y="4046959"/>
            <a:ext cx="484632" cy="3048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1315552" y="4692030"/>
            <a:ext cx="1201003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query q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6679898" y="4692030"/>
            <a:ext cx="1201003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query q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34" name="Right Arrow 33"/>
          <p:cNvSpPr/>
          <p:nvPr/>
        </p:nvSpPr>
        <p:spPr bwMode="auto">
          <a:xfrm>
            <a:off x="2516554" y="483552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10800000">
            <a:off x="6146300" y="483552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 rot="5400000">
            <a:off x="3537692" y="5585671"/>
            <a:ext cx="484632" cy="3048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 rot="5400000">
            <a:off x="5130200" y="5585671"/>
            <a:ext cx="484632" cy="3048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Microsoft Research, Cambridge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6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Static Analysis: 00’s to Present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2E28-2BCD-EF4B-8C92-6B4ABE46972F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August 15, 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208"/>
            <a:ext cx="8686801" cy="4937443"/>
          </a:xfrm>
        </p:spPr>
        <p:txBody>
          <a:bodyPr/>
          <a:lstStyle/>
          <a:p>
            <a:r>
              <a:rPr lang="en-US" dirty="0" smtClean="0"/>
              <a:t>client-driven</a:t>
            </a:r>
            <a:endParaRPr lang="en-US" dirty="0"/>
          </a:p>
          <a:p>
            <a:pPr lvl="1"/>
            <a:r>
              <a:rPr lang="en-US" dirty="0"/>
              <a:t>modern pointer analyses</a:t>
            </a:r>
          </a:p>
          <a:p>
            <a:pPr lvl="1"/>
            <a:r>
              <a:rPr lang="en-US" dirty="0"/>
              <a:t>software model checkers</a:t>
            </a:r>
            <a:endParaRPr lang="en-US" dirty="0" smtClean="0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5321466" y="4388379"/>
            <a:ext cx="2648402" cy="100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abstraction a</a:t>
            </a:r>
            <a:r>
              <a:rPr lang="en-US" sz="2200" kern="0" baseline="-10000" dirty="0">
                <a:solidFill>
                  <a:sysClr val="windowText" lastClr="000000"/>
                </a:solidFill>
                <a:latin typeface="Calibri"/>
              </a:rPr>
              <a:t>2</a:t>
            </a: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1182347" y="4399492"/>
            <a:ext cx="2648069" cy="100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abstraction a</a:t>
            </a:r>
            <a:r>
              <a:rPr lang="en-US" sz="2200" kern="0" baseline="-10000" dirty="0">
                <a:solidFill>
                  <a:sysClr val="windowText" lastClr="000000"/>
                </a:solidFill>
                <a:latin typeface="Calibri"/>
              </a:rPr>
              <a:t>1</a:t>
            </a:r>
          </a:p>
        </p:txBody>
      </p:sp>
      <p:sp>
        <p:nvSpPr>
          <p:cNvPr id="33" name="Right Arrow 32"/>
          <p:cNvSpPr/>
          <p:nvPr/>
        </p:nvSpPr>
        <p:spPr bwMode="auto">
          <a:xfrm>
            <a:off x="4789652" y="4752975"/>
            <a:ext cx="510032" cy="2921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10800000">
            <a:off x="3852476" y="4752975"/>
            <a:ext cx="510032" cy="2921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>
            <a:off x="221554" y="4609100"/>
            <a:ext cx="473889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q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686766" y="475259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7" name="AutoShape 15"/>
          <p:cNvSpPr>
            <a:spLocks noChangeArrowheads="1"/>
          </p:cNvSpPr>
          <p:nvPr/>
        </p:nvSpPr>
        <p:spPr bwMode="auto">
          <a:xfrm>
            <a:off x="4313345" y="4612100"/>
            <a:ext cx="533400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p</a:t>
            </a: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8494234" y="4602903"/>
            <a:ext cx="473889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q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39" name="Right Arrow 38"/>
          <p:cNvSpPr/>
          <p:nvPr/>
        </p:nvSpPr>
        <p:spPr bwMode="auto">
          <a:xfrm rot="10800000">
            <a:off x="7987704" y="475259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40" name="Rectangle 28"/>
          <p:cNvSpPr>
            <a:spLocks noChangeArrowheads="1"/>
          </p:cNvSpPr>
          <p:nvPr/>
        </p:nvSpPr>
        <p:spPr bwMode="auto">
          <a:xfrm>
            <a:off x="2097853" y="5780968"/>
            <a:ext cx="100249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p </a:t>
            </a:r>
            <a:r>
              <a:rPr lang="en-US" sz="2200" dirty="0">
                <a:solidFill>
                  <a:prstClr val="black"/>
                </a:solidFill>
                <a:latin typeface="msam10"/>
                <a:ea typeface="msam10"/>
                <a:cs typeface="msam10"/>
              </a:rPr>
              <a:t>²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 q</a:t>
            </a:r>
            <a:r>
              <a:rPr lang="en-US" sz="2200" kern="0" baseline="-25000" dirty="0">
                <a:solidFill>
                  <a:sysClr val="windowText" lastClr="000000"/>
                </a:solidFill>
                <a:latin typeface="Calibri"/>
              </a:rPr>
              <a:t>1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?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6255456" y="5790492"/>
            <a:ext cx="100249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p </a:t>
            </a:r>
            <a:r>
              <a:rPr lang="en-US" sz="2200" dirty="0">
                <a:solidFill>
                  <a:prstClr val="black"/>
                </a:solidFill>
                <a:latin typeface="msam10"/>
                <a:ea typeface="msam10"/>
                <a:cs typeface="msam10"/>
              </a:rPr>
              <a:t>²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 q</a:t>
            </a:r>
            <a:r>
              <a:rPr lang="en-US" sz="2200" kern="0" baseline="-25000" dirty="0">
                <a:solidFill>
                  <a:sysClr val="windowText" lastClr="000000"/>
                </a:solidFill>
                <a:latin typeface="Calibri"/>
              </a:rPr>
              <a:t>2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?</a:t>
            </a:r>
          </a:p>
        </p:txBody>
      </p:sp>
      <p:sp>
        <p:nvSpPr>
          <p:cNvPr id="44" name="Right Arrow 43"/>
          <p:cNvSpPr/>
          <p:nvPr/>
        </p:nvSpPr>
        <p:spPr bwMode="auto">
          <a:xfrm rot="5400000">
            <a:off x="2266849" y="5511451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45" name="Right Arrow 44"/>
          <p:cNvSpPr/>
          <p:nvPr/>
        </p:nvSpPr>
        <p:spPr bwMode="auto">
          <a:xfrm rot="5400000">
            <a:off x="6427476" y="5500502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Microsoft Research, Cambridge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3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ight Arrow 41"/>
          <p:cNvSpPr/>
          <p:nvPr/>
        </p:nvSpPr>
        <p:spPr bwMode="auto">
          <a:xfrm rot="5400000">
            <a:off x="2289193" y="3997850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Static Analysis Setting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2CB8-20CA-5046-8DFF-27122382E3F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August 15, 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208"/>
            <a:ext cx="8686801" cy="4937443"/>
          </a:xfrm>
        </p:spPr>
        <p:txBody>
          <a:bodyPr/>
          <a:lstStyle/>
          <a:p>
            <a:r>
              <a:rPr lang="en-US" dirty="0" smtClean="0"/>
              <a:t>client-driven + parametric</a:t>
            </a:r>
            <a:endParaRPr lang="en-US" dirty="0"/>
          </a:p>
          <a:p>
            <a:pPr lvl="1"/>
            <a:r>
              <a:rPr lang="en-US" dirty="0" smtClean="0"/>
              <a:t>new search algorithms: testing, machine learning, …</a:t>
            </a:r>
            <a:endParaRPr lang="en-US" dirty="0"/>
          </a:p>
          <a:p>
            <a:pPr lvl="1"/>
            <a:r>
              <a:rPr lang="en-US" dirty="0" smtClean="0"/>
              <a:t>new analysis questions:</a:t>
            </a:r>
            <a:r>
              <a:rPr lang="en-US" dirty="0"/>
              <a:t> </a:t>
            </a:r>
            <a:r>
              <a:rPr lang="en-US" dirty="0" smtClean="0"/>
              <a:t>optimality, impossibility, …</a:t>
            </a: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5321466" y="4388379"/>
            <a:ext cx="2648402" cy="100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abstraction a</a:t>
            </a:r>
            <a:r>
              <a:rPr lang="en-US" sz="2200" kern="0" baseline="-10000" dirty="0">
                <a:solidFill>
                  <a:sysClr val="windowText" lastClr="000000"/>
                </a:solidFill>
                <a:latin typeface="Calibri"/>
              </a:rPr>
              <a:t>2</a:t>
            </a: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1182347" y="4399492"/>
            <a:ext cx="2648069" cy="100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abstraction a</a:t>
            </a:r>
            <a:r>
              <a:rPr lang="en-US" sz="2200" kern="0" baseline="-10000" dirty="0">
                <a:solidFill>
                  <a:sysClr val="windowText" lastClr="000000"/>
                </a:solidFill>
                <a:latin typeface="Calibri"/>
              </a:rPr>
              <a:t>1</a:t>
            </a:r>
          </a:p>
        </p:txBody>
      </p:sp>
      <p:sp>
        <p:nvSpPr>
          <p:cNvPr id="33" name="Right Arrow 32"/>
          <p:cNvSpPr/>
          <p:nvPr/>
        </p:nvSpPr>
        <p:spPr bwMode="auto">
          <a:xfrm>
            <a:off x="4789652" y="4752975"/>
            <a:ext cx="510032" cy="2921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10800000">
            <a:off x="3852476" y="4752975"/>
            <a:ext cx="510032" cy="2921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>
            <a:off x="221554" y="4609100"/>
            <a:ext cx="473889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q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686766" y="475259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7" name="AutoShape 15"/>
          <p:cNvSpPr>
            <a:spLocks noChangeArrowheads="1"/>
          </p:cNvSpPr>
          <p:nvPr/>
        </p:nvSpPr>
        <p:spPr bwMode="auto">
          <a:xfrm>
            <a:off x="4313345" y="4612100"/>
            <a:ext cx="533400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p</a:t>
            </a: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8494234" y="4602903"/>
            <a:ext cx="473889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q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39" name="Right Arrow 38"/>
          <p:cNvSpPr/>
          <p:nvPr/>
        </p:nvSpPr>
        <p:spPr bwMode="auto">
          <a:xfrm rot="10800000">
            <a:off x="7987704" y="475259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40" name="Rectangle 28"/>
          <p:cNvSpPr>
            <a:spLocks noChangeArrowheads="1"/>
          </p:cNvSpPr>
          <p:nvPr/>
        </p:nvSpPr>
        <p:spPr bwMode="auto">
          <a:xfrm>
            <a:off x="2097853" y="5780968"/>
            <a:ext cx="100249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p </a:t>
            </a:r>
            <a:r>
              <a:rPr lang="en-US" sz="2200" dirty="0">
                <a:solidFill>
                  <a:prstClr val="black"/>
                </a:solidFill>
                <a:latin typeface="msam10"/>
                <a:ea typeface="msam10"/>
                <a:cs typeface="msam10"/>
              </a:rPr>
              <a:t>²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 q</a:t>
            </a:r>
            <a:r>
              <a:rPr lang="en-US" sz="2200" kern="0" baseline="-25000" dirty="0">
                <a:solidFill>
                  <a:sysClr val="windowText" lastClr="000000"/>
                </a:solidFill>
                <a:latin typeface="Calibri"/>
              </a:rPr>
              <a:t>1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?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6255456" y="5790492"/>
            <a:ext cx="100249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p </a:t>
            </a:r>
            <a:r>
              <a:rPr lang="en-US" sz="2200" dirty="0">
                <a:solidFill>
                  <a:prstClr val="black"/>
                </a:solidFill>
                <a:latin typeface="msam10"/>
                <a:ea typeface="msam10"/>
                <a:cs typeface="msam10"/>
              </a:rPr>
              <a:t>²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 q</a:t>
            </a:r>
            <a:r>
              <a:rPr lang="en-US" sz="2200" kern="0" baseline="-25000" dirty="0">
                <a:solidFill>
                  <a:sysClr val="windowText" lastClr="000000"/>
                </a:solidFill>
                <a:latin typeface="Calibri"/>
              </a:rPr>
              <a:t>2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?</a:t>
            </a:r>
          </a:p>
        </p:txBody>
      </p:sp>
      <p:sp>
        <p:nvSpPr>
          <p:cNvPr id="44" name="Right Arrow 43"/>
          <p:cNvSpPr/>
          <p:nvPr/>
        </p:nvSpPr>
        <p:spPr bwMode="auto">
          <a:xfrm rot="5400000">
            <a:off x="2266849" y="5511451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45" name="Right Arrow 44"/>
          <p:cNvSpPr/>
          <p:nvPr/>
        </p:nvSpPr>
        <p:spPr bwMode="auto">
          <a:xfrm rot="5400000">
            <a:off x="6427476" y="5500502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5400000">
            <a:off x="6424645" y="3986901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517922" y="3582339"/>
            <a:ext cx="2065338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" rIns="9144" anchor="ctr"/>
          <a:lstStyle/>
          <a:p>
            <a:pPr marL="342900" indent="-342900">
              <a:lnSpc>
                <a:spcPct val="90000"/>
              </a:lnSpc>
              <a:spcBef>
                <a:spcPts val="800"/>
              </a:spcBef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charset="0"/>
              </a:rPr>
              <a:t>   0     1      0      0     0</a:t>
            </a:r>
            <a:endParaRPr lang="en-US" baseline="30000" dirty="0">
              <a:solidFill>
                <a:prstClr val="black"/>
              </a:solidFill>
              <a:latin typeface="Calibri"/>
              <a:cs typeface="Courier New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921147" y="3582339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2346597" y="3582339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2748236" y="3582339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3151461" y="3582339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5610005" y="3557102"/>
            <a:ext cx="2090737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4" rIns="9144" anchor="ctr"/>
          <a:lstStyle/>
          <a:p>
            <a:pPr marL="342900" indent="-342900">
              <a:lnSpc>
                <a:spcPct val="90000"/>
              </a:lnSpc>
              <a:spcBef>
                <a:spcPts val="800"/>
              </a:spcBef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charset="0"/>
              </a:rPr>
              <a:t>   1      0     0      0      1</a:t>
            </a:r>
            <a:endParaRPr lang="en-US" baseline="30000" dirty="0">
              <a:solidFill>
                <a:prstClr val="black"/>
              </a:solidFill>
              <a:latin typeface="Calibri"/>
              <a:cs typeface="Courier New" charset="0"/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6024341" y="3557102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6438680" y="3557102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6862541" y="3557102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7276880" y="3557102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Microsoft Research, Cambridge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0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20" y="0"/>
            <a:ext cx="8340456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Example 1: Predicate Abstraction (CEGAR)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FB7D-880C-4940-8B77-DDA6387D0CF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August 15, 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5" name="Right Arrow 74"/>
          <p:cNvSpPr/>
          <p:nvPr/>
        </p:nvSpPr>
        <p:spPr bwMode="auto">
          <a:xfrm rot="5400000">
            <a:off x="2289193" y="3997850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76" name="Right Arrow 75"/>
          <p:cNvSpPr/>
          <p:nvPr/>
        </p:nvSpPr>
        <p:spPr bwMode="auto">
          <a:xfrm rot="5400000">
            <a:off x="6424645" y="3986901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5321466" y="4388379"/>
            <a:ext cx="2648402" cy="100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abstraction a</a:t>
            </a:r>
            <a:r>
              <a:rPr lang="en-US" sz="2200" kern="0" baseline="-10000" dirty="0">
                <a:solidFill>
                  <a:sysClr val="windowText" lastClr="000000"/>
                </a:solidFill>
                <a:latin typeface="Calibri"/>
              </a:rPr>
              <a:t>2</a:t>
            </a: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1182347" y="4399492"/>
            <a:ext cx="2648069" cy="100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abstraction a</a:t>
            </a:r>
            <a:r>
              <a:rPr lang="en-US" sz="2200" kern="0" baseline="-10000" dirty="0">
                <a:solidFill>
                  <a:sysClr val="windowText" lastClr="000000"/>
                </a:solidFill>
                <a:latin typeface="Calibri"/>
              </a:rPr>
              <a:t>1</a:t>
            </a:r>
          </a:p>
        </p:txBody>
      </p:sp>
      <p:sp>
        <p:nvSpPr>
          <p:cNvPr id="34" name="Right Arrow 33"/>
          <p:cNvSpPr/>
          <p:nvPr/>
        </p:nvSpPr>
        <p:spPr bwMode="auto">
          <a:xfrm>
            <a:off x="4789652" y="4752975"/>
            <a:ext cx="510032" cy="2921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10800000">
            <a:off x="3852476" y="4752975"/>
            <a:ext cx="510032" cy="2921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221554" y="4609100"/>
            <a:ext cx="473889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q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37" name="Right Arrow 36"/>
          <p:cNvSpPr/>
          <p:nvPr/>
        </p:nvSpPr>
        <p:spPr bwMode="auto">
          <a:xfrm>
            <a:off x="686766" y="475259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4313345" y="4612100"/>
            <a:ext cx="533400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p</a:t>
            </a: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8494234" y="4602903"/>
            <a:ext cx="473889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q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40" name="Right Arrow 39"/>
          <p:cNvSpPr/>
          <p:nvPr/>
        </p:nvSpPr>
        <p:spPr bwMode="auto">
          <a:xfrm rot="10800000">
            <a:off x="7987704" y="475259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45" name="Right Arrow 44"/>
          <p:cNvSpPr/>
          <p:nvPr/>
        </p:nvSpPr>
        <p:spPr bwMode="auto">
          <a:xfrm rot="5400000">
            <a:off x="2266849" y="5511451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5400000">
            <a:off x="6427476" y="5500502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47" name="Oval Callout 46"/>
          <p:cNvSpPr/>
          <p:nvPr/>
        </p:nvSpPr>
        <p:spPr bwMode="auto">
          <a:xfrm>
            <a:off x="2667744" y="1653754"/>
            <a:ext cx="3429000" cy="1298448"/>
          </a:xfrm>
          <a:prstGeom prst="wedgeEllipseCallout">
            <a:avLst>
              <a:gd name="adj1" fmla="val -56944"/>
              <a:gd name="adj2" fmla="val 86952"/>
            </a:avLst>
          </a:prstGeom>
          <a:solidFill>
            <a:srgbClr val="00CCFF"/>
          </a:solidFill>
          <a:ln w="2540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7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48" name="Oval Callout 47"/>
          <p:cNvSpPr/>
          <p:nvPr/>
        </p:nvSpPr>
        <p:spPr bwMode="auto">
          <a:xfrm>
            <a:off x="2547753" y="1653754"/>
            <a:ext cx="3651389" cy="1298448"/>
          </a:xfrm>
          <a:prstGeom prst="wedgeEllipseCallout">
            <a:avLst>
              <a:gd name="adj1" fmla="val 65702"/>
              <a:gd name="adj2" fmla="val 84018"/>
            </a:avLst>
          </a:prstGeom>
          <a:solidFill>
            <a:srgbClr val="00CCFF"/>
          </a:solidFill>
          <a:ln w="2540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Calibri"/>
                <a:ea typeface="ＭＳ Ｐゴシック" charset="0"/>
                <a:cs typeface="Arial" charset="0"/>
              </a:rPr>
              <a:t>Predicates to</a:t>
            </a:r>
            <a:br>
              <a:rPr lang="en-US" sz="2200" kern="0" dirty="0">
                <a:solidFill>
                  <a:srgbClr val="000000"/>
                </a:solidFill>
                <a:latin typeface="Calibri"/>
                <a:ea typeface="ＭＳ Ｐゴシック" charset="0"/>
                <a:cs typeface="Arial" charset="0"/>
              </a:rPr>
            </a:br>
            <a:r>
              <a:rPr lang="en-US" sz="2200" kern="0" dirty="0">
                <a:solidFill>
                  <a:srgbClr val="000000"/>
                </a:solidFill>
                <a:latin typeface="Calibri"/>
                <a:ea typeface="ＭＳ Ｐゴシック" charset="0"/>
                <a:cs typeface="Arial" charset="0"/>
              </a:rPr>
              <a:t>use in </a:t>
            </a:r>
            <a:r>
              <a:rPr lang="en-US" sz="2200" i="1" kern="0" dirty="0">
                <a:solidFill>
                  <a:srgbClr val="000000"/>
                </a:solidFill>
                <a:latin typeface="Calibri"/>
                <a:ea typeface="ＭＳ Ｐゴシック" charset="0"/>
                <a:cs typeface="Arial" charset="0"/>
              </a:rPr>
              <a:t>predicate abstraction</a:t>
            </a: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2097853" y="5780968"/>
            <a:ext cx="100249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p </a:t>
            </a:r>
            <a:r>
              <a:rPr lang="en-US" sz="2200" dirty="0">
                <a:solidFill>
                  <a:prstClr val="black"/>
                </a:solidFill>
                <a:latin typeface="msam10"/>
                <a:ea typeface="msam10"/>
                <a:cs typeface="msam10"/>
              </a:rPr>
              <a:t>²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 q</a:t>
            </a:r>
            <a:r>
              <a:rPr lang="en-US" sz="2200" kern="0" baseline="-25000" dirty="0">
                <a:solidFill>
                  <a:sysClr val="windowText" lastClr="000000"/>
                </a:solidFill>
                <a:latin typeface="Calibri"/>
              </a:rPr>
              <a:t>1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?</a:t>
            </a: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6255456" y="5790492"/>
            <a:ext cx="100249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p </a:t>
            </a:r>
            <a:r>
              <a:rPr lang="en-US" sz="2200" dirty="0">
                <a:solidFill>
                  <a:prstClr val="black"/>
                </a:solidFill>
                <a:latin typeface="msam10"/>
                <a:ea typeface="msam10"/>
                <a:cs typeface="msam10"/>
              </a:rPr>
              <a:t>²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 q</a:t>
            </a:r>
            <a:r>
              <a:rPr lang="en-US" sz="2200" kern="0" baseline="-25000" dirty="0">
                <a:solidFill>
                  <a:sysClr val="windowText" lastClr="000000"/>
                </a:solidFill>
                <a:latin typeface="Calibri"/>
              </a:rPr>
              <a:t>2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?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1517922" y="3582339"/>
            <a:ext cx="2065338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" rIns="9144" anchor="ctr"/>
          <a:lstStyle/>
          <a:p>
            <a:pPr marL="342900" indent="-342900">
              <a:lnSpc>
                <a:spcPct val="90000"/>
              </a:lnSpc>
              <a:spcBef>
                <a:spcPts val="800"/>
              </a:spcBef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charset="0"/>
              </a:rPr>
              <a:t>   0     1      0      0     0</a:t>
            </a:r>
            <a:endParaRPr lang="en-US" baseline="30000" dirty="0">
              <a:solidFill>
                <a:prstClr val="black"/>
              </a:solidFill>
              <a:latin typeface="Calibri"/>
              <a:cs typeface="Courier New" charset="0"/>
            </a:endParaRPr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>
            <a:off x="1921147" y="3582339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2346597" y="3582339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Line 21"/>
          <p:cNvSpPr>
            <a:spLocks noChangeShapeType="1"/>
          </p:cNvSpPr>
          <p:nvPr/>
        </p:nvSpPr>
        <p:spPr bwMode="auto">
          <a:xfrm>
            <a:off x="2748236" y="3582339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Line 22"/>
          <p:cNvSpPr>
            <a:spLocks noChangeShapeType="1"/>
          </p:cNvSpPr>
          <p:nvPr/>
        </p:nvSpPr>
        <p:spPr bwMode="auto">
          <a:xfrm>
            <a:off x="3151461" y="3582339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Rectangle 23"/>
          <p:cNvSpPr>
            <a:spLocks noChangeArrowheads="1"/>
          </p:cNvSpPr>
          <p:nvPr/>
        </p:nvSpPr>
        <p:spPr bwMode="auto">
          <a:xfrm>
            <a:off x="5610005" y="3557102"/>
            <a:ext cx="2090737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4" rIns="9144" anchor="ctr"/>
          <a:lstStyle/>
          <a:p>
            <a:pPr marL="342900" indent="-342900">
              <a:lnSpc>
                <a:spcPct val="90000"/>
              </a:lnSpc>
              <a:spcBef>
                <a:spcPts val="800"/>
              </a:spcBef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charset="0"/>
              </a:rPr>
              <a:t>   1      0     0      0      1</a:t>
            </a:r>
            <a:endParaRPr lang="en-US" baseline="30000" dirty="0">
              <a:solidFill>
                <a:prstClr val="black"/>
              </a:solidFill>
              <a:latin typeface="Calibri"/>
              <a:cs typeface="Courier New" charset="0"/>
            </a:endParaRPr>
          </a:p>
        </p:txBody>
      </p:sp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6024341" y="3557102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>
            <a:off x="6438680" y="3557102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>
            <a:off x="6862541" y="3557102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>
            <a:off x="7276880" y="3557102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Microsoft Research, Cambridge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4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2: Shape Analysis (TVLA)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ACC6-1400-2A49-A19D-39776E7D830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August 15, 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Oval Callout 41"/>
          <p:cNvSpPr/>
          <p:nvPr/>
        </p:nvSpPr>
        <p:spPr bwMode="auto">
          <a:xfrm>
            <a:off x="2667744" y="1653754"/>
            <a:ext cx="3429000" cy="1298448"/>
          </a:xfrm>
          <a:prstGeom prst="wedgeEllipseCallout">
            <a:avLst>
              <a:gd name="adj1" fmla="val -56944"/>
              <a:gd name="adj2" fmla="val 86952"/>
            </a:avLst>
          </a:prstGeom>
          <a:solidFill>
            <a:srgbClr val="00CCFF"/>
          </a:solidFill>
          <a:ln w="2540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7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43" name="Oval Callout 42"/>
          <p:cNvSpPr/>
          <p:nvPr/>
        </p:nvSpPr>
        <p:spPr bwMode="auto">
          <a:xfrm>
            <a:off x="2547753" y="1653754"/>
            <a:ext cx="3651389" cy="1298448"/>
          </a:xfrm>
          <a:prstGeom prst="wedgeEllipseCallout">
            <a:avLst>
              <a:gd name="adj1" fmla="val 65702"/>
              <a:gd name="adj2" fmla="val 84018"/>
            </a:avLst>
          </a:prstGeom>
          <a:solidFill>
            <a:srgbClr val="00CCFF"/>
          </a:solidFill>
          <a:ln w="2540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Calibri"/>
                <a:ea typeface="ＭＳ Ｐゴシック" charset="0"/>
                <a:cs typeface="Arial" charset="0"/>
              </a:rPr>
              <a:t>Predicates to</a:t>
            </a:r>
            <a:br>
              <a:rPr lang="en-US" sz="2200" kern="0" dirty="0">
                <a:solidFill>
                  <a:srgbClr val="000000"/>
                </a:solidFill>
                <a:latin typeface="Calibri"/>
                <a:ea typeface="ＭＳ Ｐゴシック" charset="0"/>
                <a:cs typeface="Arial" charset="0"/>
              </a:rPr>
            </a:br>
            <a:r>
              <a:rPr lang="en-US" sz="2200" kern="0" dirty="0">
                <a:solidFill>
                  <a:srgbClr val="000000"/>
                </a:solidFill>
                <a:latin typeface="Calibri"/>
                <a:ea typeface="ＭＳ Ｐゴシック" charset="0"/>
                <a:cs typeface="Arial" charset="0"/>
              </a:rPr>
              <a:t>use as </a:t>
            </a:r>
            <a:r>
              <a:rPr lang="en-US" sz="2200" i="1" kern="0" dirty="0">
                <a:solidFill>
                  <a:srgbClr val="000000"/>
                </a:solidFill>
                <a:latin typeface="Calibri"/>
                <a:ea typeface="ＭＳ Ｐゴシック" charset="0"/>
                <a:cs typeface="Arial" charset="0"/>
              </a:rPr>
              <a:t>abstraction predicates</a:t>
            </a:r>
          </a:p>
        </p:txBody>
      </p:sp>
      <p:sp>
        <p:nvSpPr>
          <p:cNvPr id="32" name="Right Arrow 31"/>
          <p:cNvSpPr/>
          <p:nvPr/>
        </p:nvSpPr>
        <p:spPr bwMode="auto">
          <a:xfrm rot="5400000">
            <a:off x="2289193" y="3997850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5400000">
            <a:off x="6424645" y="3986901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5321466" y="4388379"/>
            <a:ext cx="2648402" cy="100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abstraction a</a:t>
            </a:r>
            <a:r>
              <a:rPr lang="en-US" sz="2200" kern="0" baseline="-10000" dirty="0">
                <a:solidFill>
                  <a:sysClr val="windowText" lastClr="000000"/>
                </a:solidFill>
                <a:latin typeface="Calibri"/>
              </a:rPr>
              <a:t>2</a:t>
            </a: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1182347" y="4399492"/>
            <a:ext cx="2648069" cy="100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abstraction a</a:t>
            </a:r>
            <a:r>
              <a:rPr lang="en-US" sz="2200" kern="0" baseline="-10000" dirty="0">
                <a:solidFill>
                  <a:sysClr val="windowText" lastClr="000000"/>
                </a:solidFill>
                <a:latin typeface="Calibri"/>
              </a:rPr>
              <a:t>1</a:t>
            </a:r>
          </a:p>
        </p:txBody>
      </p:sp>
      <p:sp>
        <p:nvSpPr>
          <p:cNvPr id="48" name="Right Arrow 47"/>
          <p:cNvSpPr/>
          <p:nvPr/>
        </p:nvSpPr>
        <p:spPr bwMode="auto">
          <a:xfrm>
            <a:off x="4789652" y="4752975"/>
            <a:ext cx="510032" cy="2921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49" name="Right Arrow 48"/>
          <p:cNvSpPr/>
          <p:nvPr/>
        </p:nvSpPr>
        <p:spPr bwMode="auto">
          <a:xfrm rot="10800000">
            <a:off x="3852476" y="4752975"/>
            <a:ext cx="510032" cy="2921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auto">
          <a:xfrm>
            <a:off x="221554" y="4609100"/>
            <a:ext cx="473889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q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51" name="Right Arrow 50"/>
          <p:cNvSpPr/>
          <p:nvPr/>
        </p:nvSpPr>
        <p:spPr bwMode="auto">
          <a:xfrm>
            <a:off x="686766" y="475259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53" name="AutoShape 15"/>
          <p:cNvSpPr>
            <a:spLocks noChangeArrowheads="1"/>
          </p:cNvSpPr>
          <p:nvPr/>
        </p:nvSpPr>
        <p:spPr bwMode="auto">
          <a:xfrm>
            <a:off x="4313345" y="4612100"/>
            <a:ext cx="533400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p</a:t>
            </a:r>
          </a:p>
        </p:txBody>
      </p:sp>
      <p:sp>
        <p:nvSpPr>
          <p:cNvPr id="54" name="AutoShape 4"/>
          <p:cNvSpPr>
            <a:spLocks noChangeArrowheads="1"/>
          </p:cNvSpPr>
          <p:nvPr/>
        </p:nvSpPr>
        <p:spPr bwMode="auto">
          <a:xfrm>
            <a:off x="8494234" y="4602903"/>
            <a:ext cx="473889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q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59" name="Right Arrow 58"/>
          <p:cNvSpPr/>
          <p:nvPr/>
        </p:nvSpPr>
        <p:spPr bwMode="auto">
          <a:xfrm rot="10800000">
            <a:off x="7987704" y="475259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62" name="Right Arrow 61"/>
          <p:cNvSpPr/>
          <p:nvPr/>
        </p:nvSpPr>
        <p:spPr bwMode="auto">
          <a:xfrm rot="5400000">
            <a:off x="2266849" y="5511451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63" name="Right Arrow 62"/>
          <p:cNvSpPr/>
          <p:nvPr/>
        </p:nvSpPr>
        <p:spPr bwMode="auto">
          <a:xfrm rot="5400000">
            <a:off x="6427476" y="5500502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>
            <a:off x="2097853" y="5780968"/>
            <a:ext cx="100249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p </a:t>
            </a:r>
            <a:r>
              <a:rPr lang="en-US" sz="2200" dirty="0">
                <a:solidFill>
                  <a:prstClr val="black"/>
                </a:solidFill>
                <a:latin typeface="msam10"/>
                <a:ea typeface="msam10"/>
                <a:cs typeface="msam10"/>
              </a:rPr>
              <a:t>²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 q</a:t>
            </a:r>
            <a:r>
              <a:rPr lang="en-US" sz="2200" kern="0" baseline="-25000" dirty="0">
                <a:solidFill>
                  <a:sysClr val="windowText" lastClr="000000"/>
                </a:solidFill>
                <a:latin typeface="Calibri"/>
              </a:rPr>
              <a:t>1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?</a:t>
            </a:r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6255456" y="5790492"/>
            <a:ext cx="100249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p </a:t>
            </a:r>
            <a:r>
              <a:rPr lang="en-US" sz="2200" dirty="0">
                <a:solidFill>
                  <a:prstClr val="black"/>
                </a:solidFill>
                <a:latin typeface="msam10"/>
                <a:ea typeface="msam10"/>
                <a:cs typeface="msam10"/>
              </a:rPr>
              <a:t>²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 q</a:t>
            </a:r>
            <a:r>
              <a:rPr lang="en-US" sz="2200" kern="0" baseline="-25000" dirty="0">
                <a:solidFill>
                  <a:sysClr val="windowText" lastClr="000000"/>
                </a:solidFill>
                <a:latin typeface="Calibri"/>
              </a:rPr>
              <a:t>2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?</a:t>
            </a:r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auto">
          <a:xfrm>
            <a:off x="1517922" y="3582339"/>
            <a:ext cx="2065338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" rIns="9144" anchor="ctr"/>
          <a:lstStyle/>
          <a:p>
            <a:pPr marL="342900" indent="-342900">
              <a:lnSpc>
                <a:spcPct val="90000"/>
              </a:lnSpc>
              <a:spcBef>
                <a:spcPts val="800"/>
              </a:spcBef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charset="0"/>
              </a:rPr>
              <a:t>   0     1      0      0     0</a:t>
            </a:r>
            <a:endParaRPr lang="en-US" baseline="30000" dirty="0">
              <a:solidFill>
                <a:prstClr val="black"/>
              </a:solidFill>
              <a:latin typeface="Calibri"/>
              <a:cs typeface="Courier New" charset="0"/>
            </a:endParaRPr>
          </a:p>
        </p:txBody>
      </p:sp>
      <p:sp>
        <p:nvSpPr>
          <p:cNvPr id="70" name="Line 19"/>
          <p:cNvSpPr>
            <a:spLocks noChangeShapeType="1"/>
          </p:cNvSpPr>
          <p:nvPr/>
        </p:nvSpPr>
        <p:spPr bwMode="auto">
          <a:xfrm>
            <a:off x="1921147" y="3582339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2346597" y="3582339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>
            <a:off x="2748236" y="3582339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Line 22"/>
          <p:cNvSpPr>
            <a:spLocks noChangeShapeType="1"/>
          </p:cNvSpPr>
          <p:nvPr/>
        </p:nvSpPr>
        <p:spPr bwMode="auto">
          <a:xfrm>
            <a:off x="3151461" y="3582339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5610005" y="3557102"/>
            <a:ext cx="2090737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4" rIns="9144" anchor="ctr"/>
          <a:lstStyle/>
          <a:p>
            <a:pPr marL="342900" indent="-342900">
              <a:lnSpc>
                <a:spcPct val="90000"/>
              </a:lnSpc>
              <a:spcBef>
                <a:spcPts val="800"/>
              </a:spcBef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charset="0"/>
              </a:rPr>
              <a:t>   1      0     0      0      1</a:t>
            </a:r>
            <a:endParaRPr lang="en-US" baseline="30000" dirty="0">
              <a:solidFill>
                <a:prstClr val="black"/>
              </a:solidFill>
              <a:latin typeface="Calibri"/>
              <a:cs typeface="Courier New" charset="0"/>
            </a:endParaRPr>
          </a:p>
        </p:txBody>
      </p:sp>
      <p:sp>
        <p:nvSpPr>
          <p:cNvPr id="75" name="Line 24"/>
          <p:cNvSpPr>
            <a:spLocks noChangeShapeType="1"/>
          </p:cNvSpPr>
          <p:nvPr/>
        </p:nvSpPr>
        <p:spPr bwMode="auto">
          <a:xfrm>
            <a:off x="6024341" y="3557102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Line 25"/>
          <p:cNvSpPr>
            <a:spLocks noChangeShapeType="1"/>
          </p:cNvSpPr>
          <p:nvPr/>
        </p:nvSpPr>
        <p:spPr bwMode="auto">
          <a:xfrm>
            <a:off x="6438680" y="3557102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Line 26"/>
          <p:cNvSpPr>
            <a:spLocks noChangeShapeType="1"/>
          </p:cNvSpPr>
          <p:nvPr/>
        </p:nvSpPr>
        <p:spPr bwMode="auto">
          <a:xfrm>
            <a:off x="6862541" y="3557102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Line 27"/>
          <p:cNvSpPr>
            <a:spLocks noChangeShapeType="1"/>
          </p:cNvSpPr>
          <p:nvPr/>
        </p:nvSpPr>
        <p:spPr bwMode="auto">
          <a:xfrm>
            <a:off x="7276880" y="3557102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Microsoft Research, Cambridge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1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3: Cloning-based Pointer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8D8-74EE-DA4A-97E0-DCA96BA782E0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August 15, 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5400000">
            <a:off x="2289193" y="3997850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5400000">
            <a:off x="6424645" y="3986901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5321466" y="4388379"/>
            <a:ext cx="2648402" cy="100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abstraction a</a:t>
            </a:r>
            <a:r>
              <a:rPr lang="en-US" sz="2200" kern="0" baseline="-10000" dirty="0">
                <a:solidFill>
                  <a:sysClr val="windowText" lastClr="000000"/>
                </a:solidFill>
                <a:latin typeface="Calibri"/>
              </a:rPr>
              <a:t>2</a:t>
            </a: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1182347" y="4399492"/>
            <a:ext cx="2648069" cy="100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abstraction a</a:t>
            </a:r>
            <a:r>
              <a:rPr lang="en-US" sz="2200" kern="0" baseline="-10000" dirty="0">
                <a:solidFill>
                  <a:sysClr val="windowText" lastClr="000000"/>
                </a:solidFill>
                <a:latin typeface="Calibri"/>
              </a:rPr>
              <a:t>1</a:t>
            </a:r>
          </a:p>
        </p:txBody>
      </p:sp>
      <p:sp>
        <p:nvSpPr>
          <p:cNvPr id="48" name="Right Arrow 47"/>
          <p:cNvSpPr/>
          <p:nvPr/>
        </p:nvSpPr>
        <p:spPr bwMode="auto">
          <a:xfrm>
            <a:off x="4789652" y="4752975"/>
            <a:ext cx="510032" cy="2921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49" name="Right Arrow 48"/>
          <p:cNvSpPr/>
          <p:nvPr/>
        </p:nvSpPr>
        <p:spPr bwMode="auto">
          <a:xfrm rot="10800000">
            <a:off x="3852476" y="4752975"/>
            <a:ext cx="510032" cy="2921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auto">
          <a:xfrm>
            <a:off x="221554" y="4609100"/>
            <a:ext cx="473889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q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51" name="Right Arrow 50"/>
          <p:cNvSpPr/>
          <p:nvPr/>
        </p:nvSpPr>
        <p:spPr bwMode="auto">
          <a:xfrm>
            <a:off x="686766" y="475259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52" name="AutoShape 15"/>
          <p:cNvSpPr>
            <a:spLocks noChangeArrowheads="1"/>
          </p:cNvSpPr>
          <p:nvPr/>
        </p:nvSpPr>
        <p:spPr bwMode="auto">
          <a:xfrm>
            <a:off x="4313345" y="4612100"/>
            <a:ext cx="533400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p</a:t>
            </a:r>
          </a:p>
        </p:txBody>
      </p:sp>
      <p:sp>
        <p:nvSpPr>
          <p:cNvPr id="53" name="AutoShape 4"/>
          <p:cNvSpPr>
            <a:spLocks noChangeArrowheads="1"/>
          </p:cNvSpPr>
          <p:nvPr/>
        </p:nvSpPr>
        <p:spPr bwMode="auto">
          <a:xfrm>
            <a:off x="8494234" y="4602903"/>
            <a:ext cx="473889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q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54" name="Right Arrow 53"/>
          <p:cNvSpPr/>
          <p:nvPr/>
        </p:nvSpPr>
        <p:spPr bwMode="auto">
          <a:xfrm rot="10800000">
            <a:off x="7987704" y="475259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57" name="Right Arrow 56"/>
          <p:cNvSpPr/>
          <p:nvPr/>
        </p:nvSpPr>
        <p:spPr bwMode="auto">
          <a:xfrm rot="5400000">
            <a:off x="2266849" y="5511451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58" name="Right Arrow 57"/>
          <p:cNvSpPr/>
          <p:nvPr/>
        </p:nvSpPr>
        <p:spPr bwMode="auto">
          <a:xfrm rot="5400000">
            <a:off x="6427476" y="5500502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59" name="Oval Callout 58"/>
          <p:cNvSpPr/>
          <p:nvPr/>
        </p:nvSpPr>
        <p:spPr bwMode="auto">
          <a:xfrm>
            <a:off x="2667744" y="1653754"/>
            <a:ext cx="3429000" cy="1298448"/>
          </a:xfrm>
          <a:prstGeom prst="wedgeEllipseCallout">
            <a:avLst>
              <a:gd name="adj1" fmla="val -56944"/>
              <a:gd name="adj2" fmla="val 86952"/>
            </a:avLst>
          </a:prstGeom>
          <a:solidFill>
            <a:srgbClr val="00CCFF"/>
          </a:solidFill>
          <a:ln w="2540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7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60" name="Oval Callout 59"/>
          <p:cNvSpPr/>
          <p:nvPr/>
        </p:nvSpPr>
        <p:spPr bwMode="auto">
          <a:xfrm>
            <a:off x="2547753" y="1653754"/>
            <a:ext cx="3651389" cy="1298448"/>
          </a:xfrm>
          <a:prstGeom prst="wedgeEllipseCallout">
            <a:avLst>
              <a:gd name="adj1" fmla="val 65702"/>
              <a:gd name="adj2" fmla="val 84018"/>
            </a:avLst>
          </a:prstGeom>
          <a:solidFill>
            <a:srgbClr val="00CCFF"/>
          </a:solidFill>
          <a:ln w="2540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Calibri"/>
                <a:ea typeface="ＭＳ Ｐゴシック" charset="0"/>
                <a:cs typeface="Arial" charset="0"/>
              </a:rPr>
              <a:t>K value to use for each call </a:t>
            </a:r>
            <a:r>
              <a:rPr lang="en-US" sz="2200" kern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Arial" charset="0"/>
              </a:rPr>
              <a:t>site and </a:t>
            </a:r>
            <a:r>
              <a:rPr lang="en-US" sz="2200" kern="0" dirty="0">
                <a:solidFill>
                  <a:srgbClr val="000000"/>
                </a:solidFill>
                <a:latin typeface="Calibri"/>
                <a:ea typeface="ＭＳ Ｐゴシック" charset="0"/>
                <a:cs typeface="Arial" charset="0"/>
              </a:rPr>
              <a:t>each allocation site</a:t>
            </a:r>
            <a:endParaRPr lang="en-US" sz="2200" i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2097853" y="5780968"/>
            <a:ext cx="100249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p </a:t>
            </a:r>
            <a:r>
              <a:rPr lang="en-US" sz="2200" dirty="0">
                <a:solidFill>
                  <a:prstClr val="black"/>
                </a:solidFill>
                <a:latin typeface="msam10"/>
                <a:ea typeface="msam10"/>
                <a:cs typeface="msam10"/>
              </a:rPr>
              <a:t>²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 q</a:t>
            </a:r>
            <a:r>
              <a:rPr lang="en-US" sz="2200" kern="0" baseline="-25000" dirty="0">
                <a:solidFill>
                  <a:sysClr val="windowText" lastClr="000000"/>
                </a:solidFill>
                <a:latin typeface="Calibri"/>
              </a:rPr>
              <a:t>1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?</a:t>
            </a: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6255456" y="5790492"/>
            <a:ext cx="100249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p </a:t>
            </a:r>
            <a:r>
              <a:rPr lang="en-US" sz="2200" dirty="0">
                <a:solidFill>
                  <a:prstClr val="black"/>
                </a:solidFill>
                <a:latin typeface="msam10"/>
                <a:ea typeface="msam10"/>
                <a:cs typeface="msam10"/>
              </a:rPr>
              <a:t>²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 q</a:t>
            </a:r>
            <a:r>
              <a:rPr lang="en-US" sz="2200" kern="0" baseline="-25000" dirty="0">
                <a:solidFill>
                  <a:sysClr val="windowText" lastClr="000000"/>
                </a:solidFill>
                <a:latin typeface="Calibri"/>
              </a:rPr>
              <a:t>2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?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1517922" y="3582339"/>
            <a:ext cx="2065338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" rIns="9144" anchor="ctr"/>
          <a:lstStyle/>
          <a:p>
            <a:pPr marL="342900" indent="-342900">
              <a:lnSpc>
                <a:spcPct val="90000"/>
              </a:lnSpc>
              <a:spcBef>
                <a:spcPts val="800"/>
              </a:spcBef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charset="0"/>
              </a:rPr>
              <a:t>   0     1      0      0     0</a:t>
            </a:r>
            <a:endParaRPr lang="en-US" baseline="30000" dirty="0">
              <a:solidFill>
                <a:prstClr val="black"/>
              </a:solidFill>
              <a:latin typeface="Calibri"/>
              <a:cs typeface="Courier New" charset="0"/>
            </a:endParaRPr>
          </a:p>
        </p:txBody>
      </p:sp>
      <p:sp>
        <p:nvSpPr>
          <p:cNvPr id="56" name="Line 19"/>
          <p:cNvSpPr>
            <a:spLocks noChangeShapeType="1"/>
          </p:cNvSpPr>
          <p:nvPr/>
        </p:nvSpPr>
        <p:spPr bwMode="auto">
          <a:xfrm>
            <a:off x="1921147" y="3582339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Line 20"/>
          <p:cNvSpPr>
            <a:spLocks noChangeShapeType="1"/>
          </p:cNvSpPr>
          <p:nvPr/>
        </p:nvSpPr>
        <p:spPr bwMode="auto">
          <a:xfrm>
            <a:off x="2346597" y="3582339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Line 21"/>
          <p:cNvSpPr>
            <a:spLocks noChangeShapeType="1"/>
          </p:cNvSpPr>
          <p:nvPr/>
        </p:nvSpPr>
        <p:spPr bwMode="auto">
          <a:xfrm>
            <a:off x="2748236" y="3582339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>
            <a:off x="3151461" y="3582339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Rectangle 23"/>
          <p:cNvSpPr>
            <a:spLocks noChangeArrowheads="1"/>
          </p:cNvSpPr>
          <p:nvPr/>
        </p:nvSpPr>
        <p:spPr bwMode="auto">
          <a:xfrm>
            <a:off x="5610005" y="3557102"/>
            <a:ext cx="2090737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4" rIns="9144" anchor="ctr"/>
          <a:lstStyle/>
          <a:p>
            <a:pPr marL="342900" indent="-342900">
              <a:lnSpc>
                <a:spcPct val="90000"/>
              </a:lnSpc>
              <a:spcBef>
                <a:spcPts val="800"/>
              </a:spcBef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charset="0"/>
              </a:rPr>
              <a:t>   1      0     0      0      1</a:t>
            </a:r>
            <a:endParaRPr lang="en-US" baseline="30000" dirty="0">
              <a:solidFill>
                <a:prstClr val="black"/>
              </a:solidFill>
              <a:latin typeface="Calibri"/>
              <a:cs typeface="Courier New" charset="0"/>
            </a:endParaRPr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6024341" y="3557102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6438680" y="3557102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Line 26"/>
          <p:cNvSpPr>
            <a:spLocks noChangeShapeType="1"/>
          </p:cNvSpPr>
          <p:nvPr/>
        </p:nvSpPr>
        <p:spPr bwMode="auto">
          <a:xfrm>
            <a:off x="6862541" y="3557102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Line 27"/>
          <p:cNvSpPr>
            <a:spLocks noChangeShapeType="1"/>
          </p:cNvSpPr>
          <p:nvPr/>
        </p:nvSpPr>
        <p:spPr bwMode="auto">
          <a:xfrm>
            <a:off x="7276880" y="3557102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Microsoft Research, Cambridge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8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A34BA-7651-5844-8B80-1820C8E9C4A5}" type="datetime4">
              <a:rPr lang="en-US" smtClean="0"/>
              <a:t>August 15, 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087"/>
            <a:ext cx="2133600" cy="365125"/>
          </a:xfrm>
        </p:spPr>
        <p:txBody>
          <a:bodyPr/>
          <a:lstStyle/>
          <a:p>
            <a:fld id="{2AC9578B-FB7A-1A4A-83D3-84D181B0B720}" type="slidenum">
              <a:rPr lang="en-US" smtClean="0"/>
              <a:t>2</a:t>
            </a:fld>
            <a:endParaRPr lang="en-US"/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457200" y="1143804"/>
            <a:ext cx="8229600" cy="4937443"/>
          </a:xfrm>
        </p:spPr>
        <p:txBody>
          <a:bodyPr>
            <a:normAutofit/>
          </a:bodyPr>
          <a:lstStyle/>
          <a:p>
            <a:r>
              <a:rPr lang="en-US" dirty="0" smtClean="0"/>
              <a:t>Discovering useful facts </a:t>
            </a:r>
            <a:r>
              <a:rPr lang="en-US" smtClean="0"/>
              <a:t>about programs</a:t>
            </a:r>
            <a:endParaRPr lang="en-US" dirty="0" smtClean="0"/>
          </a:p>
          <a:p>
            <a:pPr lvl="1"/>
            <a:r>
              <a:rPr lang="en-US" dirty="0" smtClean="0"/>
              <a:t>For optimization, bug-finding, etc.</a:t>
            </a:r>
          </a:p>
          <a:p>
            <a:endParaRPr lang="en-US" dirty="0" smtClean="0"/>
          </a:p>
          <a:p>
            <a:r>
              <a:rPr lang="en-US" dirty="0" smtClean="0"/>
              <a:t>Broadly two kinds:</a:t>
            </a:r>
          </a:p>
          <a:p>
            <a:pPr lvl="1"/>
            <a:r>
              <a:rPr lang="en-US" dirty="0" smtClean="0"/>
              <a:t>Dynamic analysis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rogram analysis using program runs</a:t>
            </a:r>
          </a:p>
          <a:p>
            <a:pPr lvl="1"/>
            <a:r>
              <a:rPr lang="en-US" dirty="0" smtClean="0"/>
              <a:t>Static analysis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rogram analysis using program text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9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46" y="1145506"/>
            <a:ext cx="8229600" cy="4937443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efficient algorithm </a:t>
            </a:r>
            <a:r>
              <a:rPr lang="en-US" dirty="0" smtClean="0"/>
              <a:t>with: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INPUTS:</a:t>
            </a:r>
            <a:endParaRPr lang="en-US" sz="2400" dirty="0"/>
          </a:p>
          <a:p>
            <a:pPr lvl="1"/>
            <a:r>
              <a:rPr lang="en-US" sz="2400" dirty="0"/>
              <a:t>program p and </a:t>
            </a:r>
            <a:r>
              <a:rPr lang="en-US" sz="2400" dirty="0" smtClean="0"/>
              <a:t>query q</a:t>
            </a:r>
            <a:endParaRPr lang="en-US" sz="2400" dirty="0"/>
          </a:p>
          <a:p>
            <a:pPr lvl="1"/>
            <a:r>
              <a:rPr lang="en-US" sz="2400" dirty="0" smtClean="0"/>
              <a:t>abstractions A </a:t>
            </a:r>
            <a:r>
              <a:rPr lang="en-US" sz="2400" dirty="0"/>
              <a:t>= </a:t>
            </a:r>
            <a:r>
              <a:rPr lang="en-US" sz="2400" dirty="0" smtClean="0"/>
              <a:t>{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…, 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}</a:t>
            </a:r>
            <a:endParaRPr lang="en-US" sz="2400" dirty="0"/>
          </a:p>
          <a:p>
            <a:pPr lvl="1"/>
            <a:r>
              <a:rPr lang="en-US" sz="2400" dirty="0" err="1"/>
              <a:t>boolean</a:t>
            </a:r>
            <a:r>
              <a:rPr lang="en-US" sz="2400" dirty="0"/>
              <a:t> function S(p</a:t>
            </a:r>
            <a:r>
              <a:rPr lang="en-US" sz="2400" dirty="0" smtClean="0"/>
              <a:t>, q, a)</a:t>
            </a:r>
            <a:endParaRPr lang="en-US" sz="2400" dirty="0"/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/>
              <a:t>     OUTPUT:</a:t>
            </a:r>
          </a:p>
          <a:p>
            <a:pPr lvl="1"/>
            <a:r>
              <a:rPr lang="en-US" sz="2400" dirty="0" smtClean="0"/>
              <a:t>Impossibility: </a:t>
            </a:r>
            <a:r>
              <a:rPr lang="en-US" sz="2400" dirty="0" smtClean="0">
                <a:latin typeface="msbm10"/>
                <a:ea typeface="msbm10"/>
                <a:cs typeface="msbm10"/>
              </a:rPr>
              <a:t>@</a:t>
            </a: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>
                <a:latin typeface="cmsy10"/>
                <a:ea typeface="cmsy10"/>
                <a:cs typeface="cmsy10"/>
              </a:rPr>
              <a:t>2</a:t>
            </a:r>
            <a:r>
              <a:rPr lang="en-US" sz="2400" dirty="0"/>
              <a:t> A: S(p</a:t>
            </a:r>
            <a:r>
              <a:rPr lang="en-US" sz="2400" dirty="0" smtClean="0"/>
              <a:t>, q, a</a:t>
            </a:r>
            <a:r>
              <a:rPr lang="en-US" sz="2400" dirty="0"/>
              <a:t>) = </a:t>
            </a:r>
            <a:r>
              <a:rPr lang="en-US" sz="2400" dirty="0" smtClean="0"/>
              <a:t>true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Proof: a </a:t>
            </a:r>
            <a:r>
              <a:rPr lang="en-US" sz="2400" dirty="0">
                <a:solidFill>
                  <a:prstClr val="black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 A: S(p, q, a) = </a:t>
            </a:r>
            <a:r>
              <a:rPr lang="en-US" sz="2400" dirty="0" smtClean="0">
                <a:solidFill>
                  <a:prstClr val="black"/>
                </a:solidFill>
              </a:rPr>
              <a:t>true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>
                <a:solidFill>
                  <a:srgbClr val="0000FF"/>
                </a:solidFill>
              </a:rPr>
              <a:t>                     </a:t>
            </a:r>
            <a:r>
              <a:rPr lang="en-US" sz="2400" dirty="0">
                <a:solidFill>
                  <a:srgbClr val="0000FF"/>
                </a:solidFill>
                <a:latin typeface="cmsy10"/>
                <a:ea typeface="cmsy10"/>
                <a:cs typeface="cmsy10"/>
              </a:rPr>
              <a:t>8</a:t>
            </a:r>
            <a:r>
              <a:rPr lang="en-US" sz="2400" dirty="0">
                <a:solidFill>
                  <a:srgbClr val="0000FF"/>
                </a:solidFill>
              </a:rPr>
              <a:t> a’ </a:t>
            </a:r>
            <a:r>
              <a:rPr lang="en-US" sz="2400" dirty="0">
                <a:solidFill>
                  <a:srgbClr val="0000FF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A: (a’ </a:t>
            </a:r>
            <a:r>
              <a:rPr lang="en-US" sz="2400" dirty="0">
                <a:solidFill>
                  <a:srgbClr val="0000FF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400" dirty="0">
                <a:solidFill>
                  <a:srgbClr val="0000FF"/>
                </a:solidFill>
              </a:rPr>
              <a:t> a </a:t>
            </a:r>
            <a:r>
              <a:rPr lang="en-US" sz="2400" dirty="0" err="1">
                <a:solidFill>
                  <a:srgbClr val="0000FF"/>
                </a:solidFill>
                <a:latin typeface="cmsy10"/>
                <a:ea typeface="cmsy10"/>
                <a:cs typeface="cmsy10"/>
              </a:rPr>
              <a:t>Æ</a:t>
            </a:r>
            <a:r>
              <a:rPr lang="en-US" sz="2400" dirty="0">
                <a:solidFill>
                  <a:srgbClr val="0000FF"/>
                </a:solidFill>
              </a:rPr>
              <a:t> S(p, q, a’) = true) </a:t>
            </a:r>
            <a:r>
              <a:rPr lang="en-US" sz="2400" dirty="0">
                <a:solidFill>
                  <a:srgbClr val="0000FF"/>
                </a:solidFill>
                <a:latin typeface="cmsy10"/>
                <a:ea typeface="cmsy10"/>
                <a:cs typeface="cmsy10"/>
              </a:rPr>
              <a:t>)</a:t>
            </a:r>
            <a:r>
              <a:rPr lang="en-US" sz="2400" dirty="0">
                <a:solidFill>
                  <a:srgbClr val="0000FF"/>
                </a:solidFill>
              </a:rPr>
              <a:t> a’ = a</a:t>
            </a:r>
            <a:endParaRPr lang="en-US" sz="1800" dirty="0">
              <a:solidFill>
                <a:srgbClr val="0000FF"/>
              </a:solidFill>
            </a:endParaRPr>
          </a:p>
          <a:p>
            <a:pPr lvl="1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F4B3-B8A0-BB4A-9BB0-8E989D5DDA87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August 15, 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 rot="5400000">
            <a:off x="6988218" y="1893841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0800000">
            <a:off x="7758413" y="2509858"/>
            <a:ext cx="510032" cy="2921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6166425" y="2510702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700" b="1">
              <a:solidFill>
                <a:prstClr val="black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8219282" y="2368983"/>
            <a:ext cx="533400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q</a:t>
            </a:r>
          </a:p>
        </p:txBody>
      </p:sp>
      <p:sp>
        <p:nvSpPr>
          <p:cNvPr id="11" name="Right Arrow 10"/>
          <p:cNvSpPr/>
          <p:nvPr/>
        </p:nvSpPr>
        <p:spPr bwMode="auto">
          <a:xfrm rot="8341893">
            <a:off x="6602080" y="3017472"/>
            <a:ext cx="602058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5685500" y="2379479"/>
            <a:ext cx="533400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p</a:t>
            </a:r>
          </a:p>
        </p:txBody>
      </p:sp>
      <p:sp>
        <p:nvSpPr>
          <p:cNvPr id="13" name="Right Arrow 12"/>
          <p:cNvSpPr/>
          <p:nvPr/>
        </p:nvSpPr>
        <p:spPr bwMode="auto">
          <a:xfrm rot="2625519">
            <a:off x="7252066" y="3026042"/>
            <a:ext cx="547927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b="1" kern="0" dirty="0">
              <a:solidFill>
                <a:srgbClr val="000000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670557" y="2287128"/>
            <a:ext cx="1065972" cy="7418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kern="0" baseline="-10000" dirty="0">
                <a:solidFill>
                  <a:sysClr val="windowText" lastClr="000000"/>
                </a:solidFill>
                <a:latin typeface="Calibri"/>
              </a:rPr>
              <a:t>S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6213500" y="3360010"/>
            <a:ext cx="936889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p </a:t>
            </a:r>
            <a:r>
              <a:rPr lang="en-US" sz="2200" kern="0" dirty="0">
                <a:solidFill>
                  <a:sysClr val="windowText" lastClr="000000"/>
                </a:solidFill>
                <a:latin typeface="cmsy10"/>
                <a:ea typeface="cmsy10"/>
                <a:cs typeface="cmsy10"/>
              </a:rPr>
              <a:t>`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 q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7119438" y="3369210"/>
            <a:ext cx="1276016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p </a:t>
            </a:r>
            <a:r>
              <a:rPr lang="en-US" sz="2200" kern="0" dirty="0">
                <a:solidFill>
                  <a:sysClr val="windowText" lastClr="000000"/>
                </a:solidFill>
                <a:latin typeface="msbm10"/>
                <a:ea typeface="msbm10"/>
                <a:cs typeface="msbm10"/>
              </a:rPr>
              <a:t>0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 q</a:t>
            </a: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6948883" y="1334819"/>
            <a:ext cx="533400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a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Microsoft Research, Cambridge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402302" y="5730482"/>
            <a:ext cx="3558268" cy="625870"/>
          </a:xfrm>
          <a:prstGeom prst="wedgeEllipseCallout">
            <a:avLst>
              <a:gd name="adj1" fmla="val -328"/>
              <a:gd name="adj2" fmla="val -1079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  <a:latin typeface="Calibri"/>
                <a:cs typeface="Calibri"/>
              </a:rPr>
              <a:t>Optimal Abstraction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42537" y="4924453"/>
            <a:ext cx="750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/>
              </a:rPr>
              <a:t>AND</a:t>
            </a:r>
            <a:endParaRPr lang="en-US" dirty="0">
              <a:solidFill>
                <a:srgbClr val="0000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32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7" grpId="0" animBg="1"/>
      <p:bldP spid="14" grpId="0"/>
      <p:bldP spid="15" grpId="0"/>
      <p:bldP spid="16" grpId="0"/>
      <p:bldP spid="1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8446" y="1145504"/>
            <a:ext cx="8229600" cy="5382086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efficient algorithm </a:t>
            </a:r>
            <a:r>
              <a:rPr lang="en-US" dirty="0" smtClean="0"/>
              <a:t>with: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INPUTS:</a:t>
            </a:r>
            <a:endParaRPr lang="en-US" sz="2400" dirty="0"/>
          </a:p>
          <a:p>
            <a:pPr lvl="1"/>
            <a:r>
              <a:rPr lang="en-US" sz="2400" dirty="0"/>
              <a:t>program p and </a:t>
            </a:r>
            <a:r>
              <a:rPr lang="en-US" sz="2400" dirty="0" smtClean="0"/>
              <a:t>query </a:t>
            </a:r>
            <a:r>
              <a:rPr lang="en-US" sz="2400" dirty="0"/>
              <a:t>q</a:t>
            </a:r>
          </a:p>
          <a:p>
            <a:pPr lvl="1"/>
            <a:r>
              <a:rPr lang="en-US" sz="2400" dirty="0" smtClean="0"/>
              <a:t>abstractions A </a:t>
            </a:r>
            <a:r>
              <a:rPr lang="en-US" sz="2400" dirty="0"/>
              <a:t>= </a:t>
            </a:r>
            <a:r>
              <a:rPr lang="en-US" sz="2400" dirty="0" smtClean="0"/>
              <a:t>{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…, 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}</a:t>
            </a:r>
            <a:endParaRPr lang="en-US" sz="2400" dirty="0"/>
          </a:p>
          <a:p>
            <a:pPr lvl="1"/>
            <a:r>
              <a:rPr lang="en-US" sz="2400" dirty="0" err="1"/>
              <a:t>boolean</a:t>
            </a:r>
            <a:r>
              <a:rPr lang="en-US" sz="2400" dirty="0"/>
              <a:t> function S(p</a:t>
            </a:r>
            <a:r>
              <a:rPr lang="en-US" sz="2400" dirty="0" smtClean="0"/>
              <a:t>, q, a)</a:t>
            </a:r>
            <a:endParaRPr lang="en-US" sz="2400" dirty="0"/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/>
              <a:t>     OUTPUT:</a:t>
            </a:r>
          </a:p>
          <a:p>
            <a:pPr lvl="1"/>
            <a:r>
              <a:rPr lang="en-US" sz="2400" dirty="0" smtClean="0"/>
              <a:t>Impossibility: </a:t>
            </a:r>
            <a:r>
              <a:rPr lang="en-US" sz="2400" dirty="0" smtClean="0">
                <a:latin typeface="msbm10"/>
                <a:ea typeface="msbm10"/>
                <a:cs typeface="msbm10"/>
              </a:rPr>
              <a:t>@</a:t>
            </a: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>
                <a:latin typeface="cmsy10"/>
                <a:ea typeface="cmsy10"/>
                <a:cs typeface="cmsy10"/>
              </a:rPr>
              <a:t>2</a:t>
            </a:r>
            <a:r>
              <a:rPr lang="en-US" sz="2400" dirty="0"/>
              <a:t> A: S(p</a:t>
            </a:r>
            <a:r>
              <a:rPr lang="en-US" sz="2400" dirty="0" smtClean="0"/>
              <a:t>, q, a</a:t>
            </a:r>
            <a:r>
              <a:rPr lang="en-US" sz="2400" dirty="0"/>
              <a:t>) = </a:t>
            </a:r>
            <a:r>
              <a:rPr lang="en-US" sz="2400" dirty="0" smtClean="0"/>
              <a:t>true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Proof</a:t>
            </a:r>
            <a:r>
              <a:rPr lang="en-US" sz="2400" dirty="0">
                <a:solidFill>
                  <a:prstClr val="black"/>
                </a:solidFill>
              </a:rPr>
              <a:t>: a </a:t>
            </a:r>
            <a:r>
              <a:rPr lang="en-US" sz="2400" dirty="0">
                <a:solidFill>
                  <a:prstClr val="black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 A: S(p, q, a) = </a:t>
            </a:r>
            <a:r>
              <a:rPr lang="en-US" sz="2400" dirty="0" smtClean="0">
                <a:solidFill>
                  <a:prstClr val="black"/>
                </a:solidFill>
              </a:rPr>
              <a:t>true</a:t>
            </a:r>
            <a:endParaRPr lang="en-US" sz="24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                     </a:t>
            </a:r>
            <a:r>
              <a:rPr lang="en-US" sz="2400" dirty="0" smtClean="0">
                <a:solidFill>
                  <a:srgbClr val="0000FF"/>
                </a:solidFill>
                <a:latin typeface="cmsy10"/>
                <a:ea typeface="cmsy10"/>
                <a:cs typeface="cmsy10"/>
              </a:rPr>
              <a:t>8</a:t>
            </a:r>
            <a:r>
              <a:rPr lang="en-US" sz="2400" dirty="0" smtClean="0">
                <a:solidFill>
                  <a:srgbClr val="0000FF"/>
                </a:solidFill>
              </a:rPr>
              <a:t> a’ </a:t>
            </a:r>
            <a:r>
              <a:rPr lang="en-US" sz="2400" dirty="0">
                <a:solidFill>
                  <a:srgbClr val="0000FF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A: (a’ </a:t>
            </a:r>
            <a:r>
              <a:rPr lang="en-US" sz="2400" dirty="0" smtClean="0">
                <a:solidFill>
                  <a:srgbClr val="0000FF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400" dirty="0" smtClean="0">
                <a:solidFill>
                  <a:srgbClr val="0000FF"/>
                </a:solidFill>
              </a:rPr>
              <a:t> a </a:t>
            </a:r>
            <a:r>
              <a:rPr lang="en-US" sz="2400" dirty="0" err="1" smtClean="0">
                <a:solidFill>
                  <a:srgbClr val="0000FF"/>
                </a:solidFill>
                <a:latin typeface="cmsy10"/>
                <a:ea typeface="cmsy10"/>
                <a:cs typeface="cmsy10"/>
              </a:rPr>
              <a:t>Æ</a:t>
            </a:r>
            <a:r>
              <a:rPr lang="en-US" sz="2400" dirty="0" smtClean="0">
                <a:solidFill>
                  <a:srgbClr val="0000FF"/>
                </a:solidFill>
              </a:rPr>
              <a:t> S(p, q, a’) = true) </a:t>
            </a:r>
            <a:r>
              <a:rPr lang="en-US" sz="2400" dirty="0">
                <a:solidFill>
                  <a:srgbClr val="0000FF"/>
                </a:solidFill>
                <a:latin typeface="cmsy10"/>
                <a:ea typeface="cmsy10"/>
                <a:cs typeface="cmsy10"/>
              </a:rPr>
              <a:t>)</a:t>
            </a:r>
            <a:r>
              <a:rPr lang="en-US" sz="2400" dirty="0" smtClean="0">
                <a:solidFill>
                  <a:srgbClr val="0000FF"/>
                </a:solidFill>
              </a:rPr>
              <a:t> a’ = a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85A6-4AC4-9340-8F67-EEA19572FA51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August 15, 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Diamond 28"/>
          <p:cNvSpPr/>
          <p:nvPr/>
        </p:nvSpPr>
        <p:spPr>
          <a:xfrm>
            <a:off x="5191597" y="1698958"/>
            <a:ext cx="2795269" cy="2496290"/>
          </a:xfrm>
          <a:prstGeom prst="diamond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593010" y="1719607"/>
            <a:ext cx="2135909" cy="1171383"/>
            <a:chOff x="3439718" y="1867125"/>
            <a:chExt cx="2135909" cy="1171383"/>
          </a:xfrm>
        </p:grpSpPr>
        <p:sp>
          <p:nvSpPr>
            <p:cNvPr id="31" name="Isosceles Triangle 30"/>
            <p:cNvSpPr/>
            <p:nvPr/>
          </p:nvSpPr>
          <p:spPr>
            <a:xfrm>
              <a:off x="3439718" y="1867125"/>
              <a:ext cx="1999652" cy="886732"/>
            </a:xfrm>
            <a:prstGeom prst="triangle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Right Triangle 31"/>
            <p:cNvSpPr/>
            <p:nvPr/>
          </p:nvSpPr>
          <p:spPr>
            <a:xfrm rot="17280000">
              <a:off x="3743525" y="2030353"/>
              <a:ext cx="675880" cy="1146767"/>
            </a:xfrm>
            <a:prstGeom prst="rtTriangl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ight Triangle 32"/>
            <p:cNvSpPr/>
            <p:nvPr/>
          </p:nvSpPr>
          <p:spPr>
            <a:xfrm rot="20926938">
              <a:off x="5281367" y="2551867"/>
              <a:ext cx="294260" cy="387047"/>
            </a:xfrm>
            <a:prstGeom prst="rtTriangle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21000000">
              <a:off x="4493010" y="2693252"/>
              <a:ext cx="822960" cy="34525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 bwMode="auto">
          <a:xfrm>
            <a:off x="5557716" y="2606337"/>
            <a:ext cx="1143000" cy="36674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6680067" y="2772257"/>
            <a:ext cx="1112025" cy="20082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5847623" y="3176556"/>
            <a:ext cx="1323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msy10"/>
                <a:ea typeface="cmsy10"/>
                <a:cs typeface="cmsy1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S(p, q, a)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68772" y="2281440"/>
            <a:ext cx="1094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S(p, q, a)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274252" y="1247638"/>
            <a:ext cx="134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  <a:cs typeface="Calibri"/>
              </a:rPr>
              <a:t>1111 finest</a:t>
            </a:r>
            <a:endParaRPr lang="en-US"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51580" y="3140787"/>
            <a:ext cx="984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  <a:cs typeface="Calibri"/>
              </a:rPr>
              <a:t>0100</a:t>
            </a:r>
            <a:br>
              <a:rPr lang="en-US" sz="20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en-US" sz="2000" dirty="0">
                <a:solidFill>
                  <a:prstClr val="black"/>
                </a:solidFill>
                <a:latin typeface="Calibri"/>
                <a:cs typeface="Calibri"/>
              </a:rPr>
              <a:t>optimal</a:t>
            </a:r>
            <a:endParaRPr lang="en-US"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41102" y="4208911"/>
            <a:ext cx="1623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  <a:cs typeface="Calibri"/>
              </a:rPr>
              <a:t>0000 coarsest</a:t>
            </a:r>
            <a:endParaRPr lang="en-US"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42" name="Curved Connector 41"/>
          <p:cNvCxnSpPr/>
          <p:nvPr/>
        </p:nvCxnSpPr>
        <p:spPr>
          <a:xfrm rot="10800000">
            <a:off x="6669989" y="2965868"/>
            <a:ext cx="1306121" cy="521648"/>
          </a:xfrm>
          <a:prstGeom prst="curvedConnector3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42537" y="4924453"/>
            <a:ext cx="750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/>
              </a:rPr>
              <a:t>AND</a:t>
            </a:r>
            <a:endParaRPr lang="en-US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Microsoft Research, Cambridge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402302" y="5730482"/>
            <a:ext cx="3558268" cy="625870"/>
          </a:xfrm>
          <a:prstGeom prst="wedgeEllipseCallout">
            <a:avLst>
              <a:gd name="adj1" fmla="val -328"/>
              <a:gd name="adj2" fmla="val -1079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  <a:latin typeface="Calibri"/>
                <a:cs typeface="Calibri"/>
              </a:rPr>
              <a:t>Optimal Abstraction</a:t>
            </a:r>
          </a:p>
        </p:txBody>
      </p:sp>
    </p:spTree>
    <p:extLst>
      <p:ext uri="{BB962C8B-B14F-4D97-AF65-F5344CB8AC3E}">
        <p14:creationId xmlns:p14="http://schemas.microsoft.com/office/powerpoint/2010/main" val="121689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Optimality?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2"/>
            <a:ext cx="8229600" cy="4937443"/>
          </a:xfrm>
        </p:spPr>
        <p:txBody>
          <a:bodyPr>
            <a:normAutofit/>
          </a:bodyPr>
          <a:lstStyle/>
          <a:p>
            <a:r>
              <a:rPr lang="en-US" dirty="0" smtClean="0"/>
              <a:t>Empirical lower bounds for static analysis</a:t>
            </a:r>
          </a:p>
          <a:p>
            <a:endParaRPr lang="en-US" sz="2400" dirty="0" smtClean="0"/>
          </a:p>
          <a:p>
            <a:r>
              <a:rPr lang="en-US" dirty="0" smtClean="0"/>
              <a:t>Efficient to compute</a:t>
            </a:r>
          </a:p>
          <a:p>
            <a:endParaRPr lang="en-US" sz="2000" dirty="0" smtClean="0"/>
          </a:p>
          <a:p>
            <a:r>
              <a:rPr lang="en-US" dirty="0" smtClean="0"/>
              <a:t>Better for user consumption</a:t>
            </a:r>
          </a:p>
          <a:p>
            <a:pPr lvl="1"/>
            <a:r>
              <a:rPr lang="en-US" dirty="0" smtClean="0"/>
              <a:t>analysis imprecision facts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ssumptions about missing program parts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Better for machine learning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2017-11E1-1A41-93E0-11AC13730701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August 15, 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Microsoft Research, Cambridge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Hard in Practice?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2"/>
            <a:ext cx="8229600" cy="4937443"/>
          </a:xfrm>
        </p:spPr>
        <p:txBody>
          <a:bodyPr>
            <a:normAutofit/>
          </a:bodyPr>
          <a:lstStyle/>
          <a:p>
            <a:r>
              <a:rPr lang="en-US" dirty="0" smtClean="0"/>
              <a:t>|A| exponential in size of </a:t>
            </a:r>
            <a:br>
              <a:rPr lang="en-US" dirty="0" smtClean="0"/>
            </a:br>
            <a:r>
              <a:rPr lang="en-US" b="1" dirty="0" smtClean="0"/>
              <a:t>p</a:t>
            </a:r>
            <a:r>
              <a:rPr lang="en-US" dirty="0" smtClean="0"/>
              <a:t>, or even infinite</a:t>
            </a:r>
          </a:p>
          <a:p>
            <a:endParaRPr lang="en-US" sz="2400" dirty="0" smtClean="0"/>
          </a:p>
          <a:p>
            <a:r>
              <a:rPr lang="en-US" dirty="0" smtClean="0"/>
              <a:t>S(p, q, a) = false for most</a:t>
            </a:r>
            <a:br>
              <a:rPr lang="en-US" dirty="0" smtClean="0"/>
            </a:br>
            <a:r>
              <a:rPr lang="en-US" b="1" dirty="0" smtClean="0"/>
              <a:t>p</a:t>
            </a:r>
            <a:r>
              <a:rPr lang="en-US" dirty="0" smtClean="0"/>
              <a:t>, </a:t>
            </a:r>
            <a:r>
              <a:rPr lang="en-US" b="1" dirty="0" smtClean="0"/>
              <a:t>q</a:t>
            </a:r>
            <a:r>
              <a:rPr lang="en-US" dirty="0" smtClean="0"/>
              <a:t>, </a:t>
            </a:r>
            <a:r>
              <a:rPr lang="en-US" b="1" dirty="0" smtClean="0"/>
              <a:t>a</a:t>
            </a:r>
          </a:p>
          <a:p>
            <a:endParaRPr lang="en-US" sz="2400" dirty="0" smtClean="0"/>
          </a:p>
          <a:p>
            <a:r>
              <a:rPr lang="en-US" dirty="0" smtClean="0"/>
              <a:t>Different </a:t>
            </a:r>
            <a:r>
              <a:rPr lang="en-US" b="1" dirty="0" smtClean="0"/>
              <a:t>a</a:t>
            </a:r>
            <a:r>
              <a:rPr lang="en-US" dirty="0" smtClean="0"/>
              <a:t> is optimal for</a:t>
            </a:r>
            <a:br>
              <a:rPr lang="en-US" dirty="0" smtClean="0"/>
            </a:br>
            <a:r>
              <a:rPr lang="en-US" dirty="0" smtClean="0"/>
              <a:t>different </a:t>
            </a:r>
            <a:r>
              <a:rPr lang="en-US" b="1" dirty="0" smtClean="0"/>
              <a:t>p</a:t>
            </a:r>
            <a:r>
              <a:rPr lang="en-US" dirty="0" smtClean="0"/>
              <a:t>, </a:t>
            </a:r>
            <a:r>
              <a:rPr lang="en-US" b="1" dirty="0" smtClean="0"/>
              <a:t>q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31C5-6899-9944-BF74-FFE31C5055A5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August 15, 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Microsoft Research, Cambridge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5649792" y="1908380"/>
            <a:ext cx="2795269" cy="2496290"/>
          </a:xfrm>
          <a:prstGeom prst="diamond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051205" y="1929029"/>
            <a:ext cx="2135909" cy="1171383"/>
            <a:chOff x="3439718" y="1867125"/>
            <a:chExt cx="2135909" cy="1171383"/>
          </a:xfrm>
        </p:grpSpPr>
        <p:sp>
          <p:nvSpPr>
            <p:cNvPr id="20" name="Isosceles Triangle 19"/>
            <p:cNvSpPr/>
            <p:nvPr/>
          </p:nvSpPr>
          <p:spPr>
            <a:xfrm>
              <a:off x="3439718" y="1867125"/>
              <a:ext cx="1999652" cy="886732"/>
            </a:xfrm>
            <a:prstGeom prst="triangle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ight Triangle 20"/>
            <p:cNvSpPr/>
            <p:nvPr/>
          </p:nvSpPr>
          <p:spPr>
            <a:xfrm rot="17280000">
              <a:off x="3743525" y="2030353"/>
              <a:ext cx="675880" cy="1146767"/>
            </a:xfrm>
            <a:prstGeom prst="rtTriangl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ight Triangle 21"/>
            <p:cNvSpPr/>
            <p:nvPr/>
          </p:nvSpPr>
          <p:spPr>
            <a:xfrm rot="20926938">
              <a:off x="5281367" y="2551867"/>
              <a:ext cx="294260" cy="387047"/>
            </a:xfrm>
            <a:prstGeom prst="rtTriangle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21000000">
              <a:off x="4493010" y="2693252"/>
              <a:ext cx="822960" cy="34525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 bwMode="auto">
          <a:xfrm>
            <a:off x="6015911" y="2815759"/>
            <a:ext cx="1143000" cy="36674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7138262" y="2981679"/>
            <a:ext cx="1112025" cy="20082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6305818" y="3385978"/>
            <a:ext cx="1323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msy10"/>
                <a:ea typeface="cmsy10"/>
                <a:cs typeface="cmsy1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S(p, q, a)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26967" y="2490862"/>
            <a:ext cx="1094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S(p, q, a)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87222" y="190837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335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Pointer Analysis Example</a:t>
            </a:r>
            <a:endParaRPr lang="en-US" dirty="0"/>
          </a:p>
        </p:txBody>
      </p:sp>
      <p:pic>
        <p:nvPicPr>
          <p:cNvPr id="7" name="Content Placeholder 6" descr="examp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46" b="-7046"/>
          <a:stretch>
            <a:fillRect/>
          </a:stretch>
        </p:blipFill>
        <p:spPr>
          <a:xfrm>
            <a:off x="1209802" y="1319174"/>
            <a:ext cx="6774894" cy="406523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057F-A2E8-9F4A-88CC-06167FEF39F6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8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Pointer Analysis as Graph Reachability</a:t>
            </a:r>
            <a:endParaRPr lang="en-US" dirty="0"/>
          </a:p>
        </p:txBody>
      </p:sp>
      <p:pic>
        <p:nvPicPr>
          <p:cNvPr id="7" name="Content Placeholder 6" descr="examp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46" b="-7046"/>
          <a:stretch>
            <a:fillRect/>
          </a:stretch>
        </p:blipFill>
        <p:spPr>
          <a:xfrm>
            <a:off x="398130" y="767813"/>
            <a:ext cx="4725174" cy="283531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2F3-52A5-5342-A88A-31EEE10B1ADA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25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4500569" y="3549026"/>
            <a:ext cx="4038600" cy="2743200"/>
            <a:chOff x="4500569" y="3549026"/>
            <a:chExt cx="4038600" cy="2743200"/>
          </a:xfrm>
        </p:grpSpPr>
        <p:sp>
          <p:nvSpPr>
            <p:cNvPr id="9" name="Oval 8"/>
            <p:cNvSpPr/>
            <p:nvPr/>
          </p:nvSpPr>
          <p:spPr>
            <a:xfrm>
              <a:off x="5567370" y="3549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567370" y="4692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567370" y="59112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7243769" y="3549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243769" y="4692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7243769" y="59112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729169" y="40824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6’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403998" y="53016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6403998" y="40824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8158170" y="40824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6’’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729169" y="53016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7’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8158170" y="53016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7’’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stCxn id="15" idx="5"/>
              <a:endCxn id="10" idx="1"/>
            </p:cNvCxnSpPr>
            <p:nvPr/>
          </p:nvCxnSpPr>
          <p:spPr>
            <a:xfrm>
              <a:off x="5054372" y="4407630"/>
              <a:ext cx="5687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5"/>
              <a:endCxn id="16" idx="1"/>
            </p:cNvCxnSpPr>
            <p:nvPr/>
          </p:nvCxnSpPr>
          <p:spPr>
            <a:xfrm>
              <a:off x="5892573" y="5017230"/>
              <a:ext cx="567221" cy="3401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0" idx="3"/>
              <a:endCxn id="19" idx="7"/>
            </p:cNvCxnSpPr>
            <p:nvPr/>
          </p:nvCxnSpPr>
          <p:spPr>
            <a:xfrm flipH="1">
              <a:off x="5054372" y="5017230"/>
              <a:ext cx="568794" cy="3401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9" idx="5"/>
              <a:endCxn id="11" idx="1"/>
            </p:cNvCxnSpPr>
            <p:nvPr/>
          </p:nvCxnSpPr>
          <p:spPr>
            <a:xfrm>
              <a:off x="5054372" y="5626830"/>
              <a:ext cx="5687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6" idx="3"/>
              <a:endCxn id="11" idx="7"/>
            </p:cNvCxnSpPr>
            <p:nvPr/>
          </p:nvCxnSpPr>
          <p:spPr>
            <a:xfrm flipH="1">
              <a:off x="5892573" y="5626830"/>
              <a:ext cx="567221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5" idx="7"/>
            </p:cNvCxnSpPr>
            <p:nvPr/>
          </p:nvCxnSpPr>
          <p:spPr>
            <a:xfrm flipH="1">
              <a:off x="5054372" y="3874230"/>
              <a:ext cx="568794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9" idx="5"/>
              <a:endCxn id="17" idx="1"/>
            </p:cNvCxnSpPr>
            <p:nvPr/>
          </p:nvCxnSpPr>
          <p:spPr>
            <a:xfrm>
              <a:off x="5892573" y="3874230"/>
              <a:ext cx="567221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2" idx="3"/>
              <a:endCxn id="17" idx="7"/>
            </p:cNvCxnSpPr>
            <p:nvPr/>
          </p:nvCxnSpPr>
          <p:spPr>
            <a:xfrm flipH="1">
              <a:off x="6729201" y="3874230"/>
              <a:ext cx="570364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7" idx="3"/>
              <a:endCxn id="10" idx="7"/>
            </p:cNvCxnSpPr>
            <p:nvPr/>
          </p:nvCxnSpPr>
          <p:spPr>
            <a:xfrm flipH="1">
              <a:off x="5892573" y="4407630"/>
              <a:ext cx="567221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7" idx="5"/>
              <a:endCxn id="13" idx="1"/>
            </p:cNvCxnSpPr>
            <p:nvPr/>
          </p:nvCxnSpPr>
          <p:spPr>
            <a:xfrm>
              <a:off x="6729201" y="4407630"/>
              <a:ext cx="57036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3" idx="3"/>
              <a:endCxn id="16" idx="7"/>
            </p:cNvCxnSpPr>
            <p:nvPr/>
          </p:nvCxnSpPr>
          <p:spPr>
            <a:xfrm flipH="1">
              <a:off x="6729203" y="5017231"/>
              <a:ext cx="570363" cy="340193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6" idx="5"/>
              <a:endCxn id="14" idx="1"/>
            </p:cNvCxnSpPr>
            <p:nvPr/>
          </p:nvCxnSpPr>
          <p:spPr>
            <a:xfrm>
              <a:off x="6729201" y="5626830"/>
              <a:ext cx="57036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2" idx="5"/>
              <a:endCxn id="18" idx="1"/>
            </p:cNvCxnSpPr>
            <p:nvPr/>
          </p:nvCxnSpPr>
          <p:spPr>
            <a:xfrm>
              <a:off x="7568972" y="3874230"/>
              <a:ext cx="644994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8" idx="3"/>
              <a:endCxn id="13" idx="7"/>
            </p:cNvCxnSpPr>
            <p:nvPr/>
          </p:nvCxnSpPr>
          <p:spPr>
            <a:xfrm flipH="1">
              <a:off x="7568972" y="4407630"/>
              <a:ext cx="6449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3" idx="5"/>
              <a:endCxn id="20" idx="1"/>
            </p:cNvCxnSpPr>
            <p:nvPr/>
          </p:nvCxnSpPr>
          <p:spPr>
            <a:xfrm>
              <a:off x="7568972" y="5017230"/>
              <a:ext cx="644994" cy="3401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3"/>
              <a:endCxn id="14" idx="7"/>
            </p:cNvCxnSpPr>
            <p:nvPr/>
          </p:nvCxnSpPr>
          <p:spPr>
            <a:xfrm flipH="1">
              <a:off x="7568972" y="5626830"/>
              <a:ext cx="6449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148269" y="3625226"/>
              <a:ext cx="5715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96844" y="3622639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11144" y="3621505"/>
              <a:ext cx="43836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87494" y="3621505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b’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30819" y="4820057"/>
              <a:ext cx="49529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c’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96000" y="4819641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43453" y="4820057"/>
              <a:ext cx="43836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7169" y="4798992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d’</a:t>
              </a:r>
              <a:endParaRPr lang="en-US" dirty="0"/>
            </a:p>
          </p:txBody>
        </p:sp>
        <p:cxnSp>
          <p:nvCxnSpPr>
            <p:cNvPr id="45" name="Straight Connector 44"/>
            <p:cNvCxnSpPr>
              <a:stCxn id="11" idx="2"/>
            </p:cNvCxnSpPr>
            <p:nvPr/>
          </p:nvCxnSpPr>
          <p:spPr>
            <a:xfrm flipH="1">
              <a:off x="4500569" y="6101726"/>
              <a:ext cx="106680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500569" y="3594254"/>
              <a:ext cx="0" cy="25146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9" idx="1"/>
            </p:cNvCxnSpPr>
            <p:nvPr/>
          </p:nvCxnSpPr>
          <p:spPr>
            <a:xfrm>
              <a:off x="4500569" y="3604822"/>
              <a:ext cx="1122597" cy="0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07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Reachability in </a:t>
            </a:r>
            <a:r>
              <a:rPr lang="en-US" dirty="0" err="1" smtClean="0"/>
              <a:t>Datalog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F013-DBC5-7448-BB89-8B4EEAFD9A3E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5994" y="1215167"/>
            <a:ext cx="571359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/>
              <a:t>Input Relations:</a:t>
            </a:r>
          </a:p>
          <a:p>
            <a:r>
              <a:rPr lang="en-US" sz="2300" dirty="0" err="1" smtClean="0"/>
              <a:t>hardEdge</a:t>
            </a:r>
            <a:r>
              <a:rPr lang="en-US" sz="2300" dirty="0" smtClean="0"/>
              <a:t>(</a:t>
            </a:r>
            <a:r>
              <a:rPr lang="en-US" sz="2300" dirty="0" err="1" smtClean="0"/>
              <a:t>i</a:t>
            </a:r>
            <a:r>
              <a:rPr lang="en-US" sz="2300" dirty="0" smtClean="0"/>
              <a:t>, j)</a:t>
            </a:r>
            <a:br>
              <a:rPr lang="en-US" sz="2300" dirty="0" smtClean="0"/>
            </a:br>
            <a:r>
              <a:rPr lang="en-US" sz="2300" dirty="0" err="1" smtClean="0"/>
              <a:t>softEdge</a:t>
            </a:r>
            <a:r>
              <a:rPr lang="en-US" sz="2300" dirty="0" smtClean="0"/>
              <a:t>(</a:t>
            </a:r>
            <a:r>
              <a:rPr lang="en-US" sz="2300" dirty="0" err="1" smtClean="0"/>
              <a:t>i</a:t>
            </a:r>
            <a:r>
              <a:rPr lang="en-US" sz="2300" dirty="0" smtClean="0"/>
              <a:t>, j, n)</a:t>
            </a:r>
            <a:br>
              <a:rPr lang="en-US" sz="2300" dirty="0" smtClean="0"/>
            </a:br>
            <a:r>
              <a:rPr lang="en-US" sz="2300" dirty="0" smtClean="0"/>
              <a:t>abs(n)</a:t>
            </a:r>
            <a:br>
              <a:rPr lang="en-US" sz="2300" dirty="0" smtClean="0"/>
            </a:br>
            <a:endParaRPr lang="en-US" sz="2300" dirty="0" smtClean="0"/>
          </a:p>
          <a:p>
            <a:r>
              <a:rPr lang="en-US" sz="2300" b="1" dirty="0" smtClean="0"/>
              <a:t>Derived Relations:</a:t>
            </a:r>
          </a:p>
          <a:p>
            <a:r>
              <a:rPr lang="en-US" sz="2300" dirty="0" smtClean="0"/>
              <a:t>path(</a:t>
            </a:r>
            <a:r>
              <a:rPr lang="en-US" sz="2300" dirty="0" err="1" smtClean="0"/>
              <a:t>i</a:t>
            </a:r>
            <a:r>
              <a:rPr lang="en-US" sz="2300" dirty="0" smtClean="0"/>
              <a:t>, j)</a:t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b="1" dirty="0" smtClean="0"/>
              <a:t>Rules:</a:t>
            </a:r>
            <a:br>
              <a:rPr lang="en-US" sz="2300" b="1" dirty="0" smtClean="0"/>
            </a:br>
            <a:r>
              <a:rPr lang="en-US" sz="2300" dirty="0" smtClean="0"/>
              <a:t>path(</a:t>
            </a:r>
            <a:r>
              <a:rPr lang="en-US" sz="2300" dirty="0" err="1" smtClean="0"/>
              <a:t>i</a:t>
            </a:r>
            <a:r>
              <a:rPr lang="en-US" sz="2300" dirty="0" smtClean="0"/>
              <a:t>, </a:t>
            </a:r>
            <a:r>
              <a:rPr lang="en-US" sz="2300" dirty="0" err="1" smtClean="0"/>
              <a:t>i</a:t>
            </a:r>
            <a:r>
              <a:rPr lang="en-US" sz="2300" dirty="0" smtClean="0"/>
              <a:t>).</a:t>
            </a:r>
            <a:br>
              <a:rPr lang="en-US" sz="2300" dirty="0" smtClean="0"/>
            </a:br>
            <a:r>
              <a:rPr lang="en-US" sz="2300" dirty="0" smtClean="0"/>
              <a:t>path(</a:t>
            </a:r>
            <a:r>
              <a:rPr lang="en-US" sz="2300" dirty="0" err="1" smtClean="0"/>
              <a:t>i</a:t>
            </a:r>
            <a:r>
              <a:rPr lang="en-US" sz="2300" dirty="0" smtClean="0"/>
              <a:t>, j) :- path(</a:t>
            </a:r>
            <a:r>
              <a:rPr lang="en-US" sz="2300" dirty="0" err="1"/>
              <a:t>i</a:t>
            </a:r>
            <a:r>
              <a:rPr lang="en-US" sz="2300" dirty="0" smtClean="0"/>
              <a:t>, k), </a:t>
            </a:r>
            <a:r>
              <a:rPr lang="en-US" sz="2300" dirty="0" err="1" smtClean="0"/>
              <a:t>hardEdge</a:t>
            </a:r>
            <a:r>
              <a:rPr lang="en-US" sz="2300" dirty="0" smtClean="0"/>
              <a:t>(k, j).</a:t>
            </a:r>
            <a:br>
              <a:rPr lang="en-US" sz="2300" dirty="0" smtClean="0"/>
            </a:br>
            <a:r>
              <a:rPr lang="en-US" sz="2300" dirty="0" smtClean="0"/>
              <a:t>path</a:t>
            </a:r>
            <a:r>
              <a:rPr lang="en-US" sz="2300" dirty="0"/>
              <a:t>(</a:t>
            </a:r>
            <a:r>
              <a:rPr lang="en-US" sz="2300" dirty="0" err="1"/>
              <a:t>i</a:t>
            </a:r>
            <a:r>
              <a:rPr lang="en-US" sz="2300" dirty="0"/>
              <a:t>, j) </a:t>
            </a:r>
            <a:r>
              <a:rPr lang="en-US" sz="2300" dirty="0" smtClean="0"/>
              <a:t>:- </a:t>
            </a:r>
            <a:r>
              <a:rPr lang="en-US" sz="2300" dirty="0"/>
              <a:t>path(</a:t>
            </a:r>
            <a:r>
              <a:rPr lang="en-US" sz="2300" dirty="0" err="1"/>
              <a:t>i</a:t>
            </a:r>
            <a:r>
              <a:rPr lang="en-US" sz="2300" dirty="0"/>
              <a:t>, k), </a:t>
            </a:r>
            <a:r>
              <a:rPr lang="en-US" sz="2300" dirty="0" err="1" smtClean="0"/>
              <a:t>softEdge</a:t>
            </a:r>
            <a:r>
              <a:rPr lang="en-US" sz="2300" dirty="0"/>
              <a:t>(k, </a:t>
            </a:r>
            <a:r>
              <a:rPr lang="en-US" sz="2300" dirty="0" smtClean="0"/>
              <a:t>j, n), abs(n).</a:t>
            </a:r>
          </a:p>
          <a:p>
            <a:endParaRPr lang="en-US" sz="23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4808910" y="1277040"/>
            <a:ext cx="3634166" cy="2417996"/>
            <a:chOff x="4500569" y="3549026"/>
            <a:chExt cx="4038600" cy="2743200"/>
          </a:xfrm>
        </p:grpSpPr>
        <p:sp>
          <p:nvSpPr>
            <p:cNvPr id="92" name="Oval 91"/>
            <p:cNvSpPr/>
            <p:nvPr/>
          </p:nvSpPr>
          <p:spPr>
            <a:xfrm>
              <a:off x="5567370" y="3549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5567370" y="4692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5567370" y="59112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7243769" y="3549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7243769" y="4692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7243769" y="59112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4729169" y="40824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6’</a:t>
              </a:r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6403998" y="53016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6403998" y="40824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8158170" y="40824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6’’</a:t>
              </a:r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4729169" y="53016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7’</a:t>
              </a:r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8158170" y="53016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7’’</a:t>
              </a:r>
              <a:endParaRPr lang="en-US" dirty="0"/>
            </a:p>
          </p:txBody>
        </p:sp>
        <p:cxnSp>
          <p:nvCxnSpPr>
            <p:cNvPr id="104" name="Straight Arrow Connector 103"/>
            <p:cNvCxnSpPr>
              <a:stCxn id="98" idx="5"/>
              <a:endCxn id="93" idx="1"/>
            </p:cNvCxnSpPr>
            <p:nvPr/>
          </p:nvCxnSpPr>
          <p:spPr>
            <a:xfrm>
              <a:off x="5054372" y="4407630"/>
              <a:ext cx="5687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93" idx="5"/>
              <a:endCxn id="99" idx="1"/>
            </p:cNvCxnSpPr>
            <p:nvPr/>
          </p:nvCxnSpPr>
          <p:spPr>
            <a:xfrm>
              <a:off x="5892573" y="5017230"/>
              <a:ext cx="567221" cy="3401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93" idx="3"/>
              <a:endCxn id="102" idx="7"/>
            </p:cNvCxnSpPr>
            <p:nvPr/>
          </p:nvCxnSpPr>
          <p:spPr>
            <a:xfrm flipH="1">
              <a:off x="5054372" y="5017230"/>
              <a:ext cx="568794" cy="3401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102" idx="5"/>
              <a:endCxn id="94" idx="1"/>
            </p:cNvCxnSpPr>
            <p:nvPr/>
          </p:nvCxnSpPr>
          <p:spPr>
            <a:xfrm>
              <a:off x="5054372" y="5626830"/>
              <a:ext cx="5687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99" idx="3"/>
              <a:endCxn id="94" idx="7"/>
            </p:cNvCxnSpPr>
            <p:nvPr/>
          </p:nvCxnSpPr>
          <p:spPr>
            <a:xfrm flipH="1">
              <a:off x="5892573" y="5626830"/>
              <a:ext cx="567221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92" idx="3"/>
              <a:endCxn id="98" idx="7"/>
            </p:cNvCxnSpPr>
            <p:nvPr/>
          </p:nvCxnSpPr>
          <p:spPr>
            <a:xfrm flipH="1">
              <a:off x="5054372" y="3874230"/>
              <a:ext cx="568794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92" idx="5"/>
              <a:endCxn id="100" idx="1"/>
            </p:cNvCxnSpPr>
            <p:nvPr/>
          </p:nvCxnSpPr>
          <p:spPr>
            <a:xfrm>
              <a:off x="5892573" y="3874230"/>
              <a:ext cx="567221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95" idx="3"/>
              <a:endCxn id="100" idx="7"/>
            </p:cNvCxnSpPr>
            <p:nvPr/>
          </p:nvCxnSpPr>
          <p:spPr>
            <a:xfrm flipH="1">
              <a:off x="6729201" y="3874230"/>
              <a:ext cx="570364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100" idx="3"/>
              <a:endCxn id="93" idx="7"/>
            </p:cNvCxnSpPr>
            <p:nvPr/>
          </p:nvCxnSpPr>
          <p:spPr>
            <a:xfrm flipH="1">
              <a:off x="5892573" y="4407630"/>
              <a:ext cx="567221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100" idx="5"/>
              <a:endCxn id="96" idx="1"/>
            </p:cNvCxnSpPr>
            <p:nvPr/>
          </p:nvCxnSpPr>
          <p:spPr>
            <a:xfrm>
              <a:off x="6729201" y="4407630"/>
              <a:ext cx="57036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96" idx="3"/>
              <a:endCxn id="99" idx="7"/>
            </p:cNvCxnSpPr>
            <p:nvPr/>
          </p:nvCxnSpPr>
          <p:spPr>
            <a:xfrm flipH="1">
              <a:off x="6729203" y="5017231"/>
              <a:ext cx="570363" cy="340193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99" idx="5"/>
              <a:endCxn id="97" idx="1"/>
            </p:cNvCxnSpPr>
            <p:nvPr/>
          </p:nvCxnSpPr>
          <p:spPr>
            <a:xfrm>
              <a:off x="6729201" y="5626830"/>
              <a:ext cx="57036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95" idx="5"/>
              <a:endCxn id="101" idx="1"/>
            </p:cNvCxnSpPr>
            <p:nvPr/>
          </p:nvCxnSpPr>
          <p:spPr>
            <a:xfrm>
              <a:off x="7568972" y="3874230"/>
              <a:ext cx="644994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01" idx="3"/>
              <a:endCxn id="96" idx="7"/>
            </p:cNvCxnSpPr>
            <p:nvPr/>
          </p:nvCxnSpPr>
          <p:spPr>
            <a:xfrm flipH="1">
              <a:off x="7568972" y="4407630"/>
              <a:ext cx="6449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96" idx="5"/>
              <a:endCxn id="103" idx="1"/>
            </p:cNvCxnSpPr>
            <p:nvPr/>
          </p:nvCxnSpPr>
          <p:spPr>
            <a:xfrm>
              <a:off x="7568972" y="5017230"/>
              <a:ext cx="644994" cy="3401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03" idx="3"/>
              <a:endCxn id="97" idx="7"/>
            </p:cNvCxnSpPr>
            <p:nvPr/>
          </p:nvCxnSpPr>
          <p:spPr>
            <a:xfrm flipH="1">
              <a:off x="7568972" y="5626830"/>
              <a:ext cx="6449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5148269" y="3625226"/>
              <a:ext cx="5715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096844" y="3622639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811144" y="3621505"/>
              <a:ext cx="43836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787494" y="3621505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b’</a:t>
              </a:r>
              <a:endParaRPr 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130819" y="4820057"/>
              <a:ext cx="49529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c’</a:t>
              </a:r>
              <a:endParaRPr lang="en-US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096000" y="4819641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743453" y="4820057"/>
              <a:ext cx="43836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777169" y="4798992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d’</a:t>
              </a:r>
              <a:endParaRPr lang="en-US" dirty="0"/>
            </a:p>
          </p:txBody>
        </p:sp>
        <p:cxnSp>
          <p:nvCxnSpPr>
            <p:cNvPr id="128" name="Straight Connector 127"/>
            <p:cNvCxnSpPr>
              <a:stCxn id="94" idx="2"/>
            </p:cNvCxnSpPr>
            <p:nvPr/>
          </p:nvCxnSpPr>
          <p:spPr>
            <a:xfrm flipH="1">
              <a:off x="4500569" y="6101726"/>
              <a:ext cx="106680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4500569" y="3594254"/>
              <a:ext cx="0" cy="25146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endCxn id="92" idx="1"/>
            </p:cNvCxnSpPr>
            <p:nvPr/>
          </p:nvCxnSpPr>
          <p:spPr>
            <a:xfrm>
              <a:off x="4500569" y="3604822"/>
              <a:ext cx="1122597" cy="0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465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" y="1428709"/>
            <a:ext cx="8229600" cy="4937443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   An </a:t>
            </a:r>
            <a:r>
              <a:rPr lang="en-US" sz="3000" dirty="0"/>
              <a:t>efficient algorithm </a:t>
            </a:r>
            <a:r>
              <a:rPr lang="en-US" sz="3000" dirty="0" smtClean="0"/>
              <a:t>with: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/>
              <a:t>    INPUTS:</a:t>
            </a:r>
            <a:endParaRPr lang="en-US" sz="2400" dirty="0"/>
          </a:p>
          <a:p>
            <a:pPr lvl="1"/>
            <a:r>
              <a:rPr lang="en-US" sz="2400" dirty="0"/>
              <a:t>program p and </a:t>
            </a:r>
            <a:r>
              <a:rPr lang="en-US" sz="2400" dirty="0" smtClean="0"/>
              <a:t>query q</a:t>
            </a:r>
            <a:endParaRPr lang="en-US" sz="2400" dirty="0"/>
          </a:p>
          <a:p>
            <a:pPr lvl="1"/>
            <a:r>
              <a:rPr lang="en-US" sz="2400" dirty="0" smtClean="0"/>
              <a:t>abstractions A </a:t>
            </a:r>
            <a:r>
              <a:rPr lang="en-US" sz="2400" dirty="0"/>
              <a:t>= </a:t>
            </a:r>
            <a:r>
              <a:rPr lang="en-US" sz="2400" dirty="0" smtClean="0"/>
              <a:t>{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…, 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}</a:t>
            </a:r>
            <a:endParaRPr lang="en-US" sz="2400" dirty="0"/>
          </a:p>
          <a:p>
            <a:pPr lvl="1"/>
            <a:r>
              <a:rPr lang="en-US" sz="2400" dirty="0" err="1"/>
              <a:t>boolean</a:t>
            </a:r>
            <a:r>
              <a:rPr lang="en-US" sz="2400" dirty="0"/>
              <a:t> function S(p</a:t>
            </a:r>
            <a:r>
              <a:rPr lang="en-US" sz="2400" dirty="0" smtClean="0"/>
              <a:t>, q, a)</a:t>
            </a:r>
            <a:endParaRPr lang="en-US" sz="2400" dirty="0"/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/>
              <a:t>     OUTPUT:</a:t>
            </a:r>
          </a:p>
          <a:p>
            <a:pPr lvl="1"/>
            <a:r>
              <a:rPr lang="en-US" sz="2400" dirty="0" smtClean="0"/>
              <a:t>Impossibility: </a:t>
            </a:r>
            <a:r>
              <a:rPr lang="en-US" sz="2400" dirty="0" smtClean="0">
                <a:latin typeface="msbm10"/>
                <a:ea typeface="msbm10"/>
                <a:cs typeface="msbm10"/>
              </a:rPr>
              <a:t>@</a:t>
            </a: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>
                <a:latin typeface="cmsy10"/>
                <a:ea typeface="cmsy10"/>
                <a:cs typeface="cmsy10"/>
              </a:rPr>
              <a:t>2</a:t>
            </a:r>
            <a:r>
              <a:rPr lang="en-US" sz="2400" dirty="0"/>
              <a:t> A: S(p</a:t>
            </a:r>
            <a:r>
              <a:rPr lang="en-US" sz="2400" dirty="0" smtClean="0"/>
              <a:t>, q, a</a:t>
            </a:r>
            <a:r>
              <a:rPr lang="en-US" sz="2400" dirty="0"/>
              <a:t>) = </a:t>
            </a:r>
            <a:r>
              <a:rPr lang="en-US" sz="2400" dirty="0" smtClean="0"/>
              <a:t>true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Proof: a </a:t>
            </a:r>
            <a:r>
              <a:rPr lang="en-US" sz="2400" dirty="0">
                <a:solidFill>
                  <a:prstClr val="black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 A: S(p, q, a) = </a:t>
            </a:r>
            <a:r>
              <a:rPr lang="en-US" sz="2400" dirty="0" smtClean="0">
                <a:solidFill>
                  <a:prstClr val="black"/>
                </a:solidFill>
              </a:rPr>
              <a:t>true  AND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>
                <a:solidFill>
                  <a:srgbClr val="0000FF"/>
                </a:solidFill>
              </a:rPr>
              <a:t>                     </a:t>
            </a:r>
            <a:r>
              <a:rPr lang="en-US" sz="2400" dirty="0">
                <a:latin typeface="cmsy10"/>
                <a:ea typeface="cmsy10"/>
                <a:cs typeface="cmsy10"/>
              </a:rPr>
              <a:t>8</a:t>
            </a:r>
            <a:r>
              <a:rPr lang="en-US" sz="2400" dirty="0"/>
              <a:t> a’ </a:t>
            </a:r>
            <a:r>
              <a:rPr lang="en-US" sz="2400" dirty="0">
                <a:latin typeface="cmsy10"/>
                <a:ea typeface="cmsy10"/>
                <a:cs typeface="cmsy10"/>
              </a:rPr>
              <a:t>2</a:t>
            </a:r>
            <a:r>
              <a:rPr lang="en-US" sz="2400" dirty="0"/>
              <a:t> A: (a’ </a:t>
            </a:r>
            <a:r>
              <a:rPr lang="en-US" sz="2400" dirty="0">
                <a:latin typeface="cmsy10"/>
                <a:ea typeface="cmsy10"/>
                <a:cs typeface="cmsy10"/>
              </a:rPr>
              <a:t>·</a:t>
            </a:r>
            <a:r>
              <a:rPr lang="en-US" sz="2400" dirty="0"/>
              <a:t> a </a:t>
            </a:r>
            <a:r>
              <a:rPr lang="en-US" sz="2400" dirty="0" err="1">
                <a:latin typeface="cmsy10"/>
                <a:ea typeface="cmsy10"/>
                <a:cs typeface="cmsy10"/>
              </a:rPr>
              <a:t>Æ</a:t>
            </a:r>
            <a:r>
              <a:rPr lang="en-US" sz="2400" dirty="0"/>
              <a:t> S(p, q, a’) = true) </a:t>
            </a:r>
            <a:r>
              <a:rPr lang="en-US" sz="2400" dirty="0">
                <a:latin typeface="cmsy10"/>
                <a:ea typeface="cmsy10"/>
                <a:cs typeface="cmsy10"/>
              </a:rPr>
              <a:t>)</a:t>
            </a:r>
            <a:r>
              <a:rPr lang="en-US" sz="2400" dirty="0"/>
              <a:t> a’ = a</a:t>
            </a:r>
            <a:endParaRPr lang="en-US" sz="1800" dirty="0"/>
          </a:p>
          <a:p>
            <a:pPr lvl="1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F5C7-342A-3744-AF06-9980EADE230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August 15, 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Microsoft Research, Cambridge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561658"/>
              </p:ext>
            </p:extLst>
          </p:nvPr>
        </p:nvGraphicFramePr>
        <p:xfrm>
          <a:off x="5654280" y="4003544"/>
          <a:ext cx="275731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444"/>
                <a:gridCol w="1514873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Query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Answer</a:t>
                      </a:r>
                      <a:endParaRPr lang="en-US" sz="22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path(0,5)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{ a’, b, c’, d }</a:t>
                      </a:r>
                      <a:endParaRPr lang="en-US" sz="22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path(0,2)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Impossible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2" name="Group 101"/>
          <p:cNvGrpSpPr/>
          <p:nvPr/>
        </p:nvGrpSpPr>
        <p:grpSpPr>
          <a:xfrm>
            <a:off x="4808910" y="1277040"/>
            <a:ext cx="3634166" cy="2417996"/>
            <a:chOff x="4500569" y="3549026"/>
            <a:chExt cx="4038600" cy="2743200"/>
          </a:xfrm>
        </p:grpSpPr>
        <p:sp>
          <p:nvSpPr>
            <p:cNvPr id="103" name="Oval 102"/>
            <p:cNvSpPr/>
            <p:nvPr/>
          </p:nvSpPr>
          <p:spPr>
            <a:xfrm>
              <a:off x="5567370" y="3549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5567370" y="4692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5567370" y="59112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7243769" y="3549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7243769" y="4692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7243769" y="59112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4729169" y="40824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6’</a:t>
              </a:r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6403998" y="53016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403998" y="40824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8158170" y="40824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6’’</a:t>
              </a:r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4729169" y="53016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7’</a:t>
              </a:r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8158170" y="53016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7’’</a:t>
              </a:r>
              <a:endParaRPr lang="en-US" dirty="0"/>
            </a:p>
          </p:txBody>
        </p:sp>
        <p:cxnSp>
          <p:nvCxnSpPr>
            <p:cNvPr id="115" name="Straight Arrow Connector 114"/>
            <p:cNvCxnSpPr>
              <a:stCxn id="109" idx="5"/>
              <a:endCxn id="104" idx="1"/>
            </p:cNvCxnSpPr>
            <p:nvPr/>
          </p:nvCxnSpPr>
          <p:spPr>
            <a:xfrm>
              <a:off x="5054372" y="4407630"/>
              <a:ext cx="5687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04" idx="5"/>
              <a:endCxn id="110" idx="1"/>
            </p:cNvCxnSpPr>
            <p:nvPr/>
          </p:nvCxnSpPr>
          <p:spPr>
            <a:xfrm>
              <a:off x="5892573" y="5017230"/>
              <a:ext cx="567221" cy="3401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04" idx="3"/>
              <a:endCxn id="113" idx="7"/>
            </p:cNvCxnSpPr>
            <p:nvPr/>
          </p:nvCxnSpPr>
          <p:spPr>
            <a:xfrm flipH="1">
              <a:off x="5054372" y="5017230"/>
              <a:ext cx="568794" cy="3401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5"/>
              <a:endCxn id="105" idx="1"/>
            </p:cNvCxnSpPr>
            <p:nvPr/>
          </p:nvCxnSpPr>
          <p:spPr>
            <a:xfrm>
              <a:off x="5054372" y="5626830"/>
              <a:ext cx="5687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3"/>
              <a:endCxn id="105" idx="7"/>
            </p:cNvCxnSpPr>
            <p:nvPr/>
          </p:nvCxnSpPr>
          <p:spPr>
            <a:xfrm flipH="1">
              <a:off x="5892573" y="5626830"/>
              <a:ext cx="567221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03" idx="3"/>
              <a:endCxn id="109" idx="7"/>
            </p:cNvCxnSpPr>
            <p:nvPr/>
          </p:nvCxnSpPr>
          <p:spPr>
            <a:xfrm flipH="1">
              <a:off x="5054372" y="3874230"/>
              <a:ext cx="568794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03" idx="5"/>
              <a:endCxn id="111" idx="1"/>
            </p:cNvCxnSpPr>
            <p:nvPr/>
          </p:nvCxnSpPr>
          <p:spPr>
            <a:xfrm>
              <a:off x="5892573" y="3874230"/>
              <a:ext cx="567221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06" idx="3"/>
              <a:endCxn id="111" idx="7"/>
            </p:cNvCxnSpPr>
            <p:nvPr/>
          </p:nvCxnSpPr>
          <p:spPr>
            <a:xfrm flipH="1">
              <a:off x="6729201" y="3874230"/>
              <a:ext cx="570364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1" idx="3"/>
              <a:endCxn id="104" idx="7"/>
            </p:cNvCxnSpPr>
            <p:nvPr/>
          </p:nvCxnSpPr>
          <p:spPr>
            <a:xfrm flipH="1">
              <a:off x="5892573" y="4407630"/>
              <a:ext cx="567221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1" idx="5"/>
              <a:endCxn id="107" idx="1"/>
            </p:cNvCxnSpPr>
            <p:nvPr/>
          </p:nvCxnSpPr>
          <p:spPr>
            <a:xfrm>
              <a:off x="6729201" y="4407630"/>
              <a:ext cx="57036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07" idx="3"/>
              <a:endCxn id="110" idx="7"/>
            </p:cNvCxnSpPr>
            <p:nvPr/>
          </p:nvCxnSpPr>
          <p:spPr>
            <a:xfrm flipH="1">
              <a:off x="6729203" y="5017231"/>
              <a:ext cx="570363" cy="340193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0" idx="5"/>
              <a:endCxn id="108" idx="1"/>
            </p:cNvCxnSpPr>
            <p:nvPr/>
          </p:nvCxnSpPr>
          <p:spPr>
            <a:xfrm>
              <a:off x="6729201" y="5626830"/>
              <a:ext cx="57036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06" idx="5"/>
              <a:endCxn id="112" idx="1"/>
            </p:cNvCxnSpPr>
            <p:nvPr/>
          </p:nvCxnSpPr>
          <p:spPr>
            <a:xfrm>
              <a:off x="7568972" y="3874230"/>
              <a:ext cx="644994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12" idx="3"/>
              <a:endCxn id="107" idx="7"/>
            </p:cNvCxnSpPr>
            <p:nvPr/>
          </p:nvCxnSpPr>
          <p:spPr>
            <a:xfrm flipH="1">
              <a:off x="7568972" y="4407630"/>
              <a:ext cx="6449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107" idx="5"/>
              <a:endCxn id="114" idx="1"/>
            </p:cNvCxnSpPr>
            <p:nvPr/>
          </p:nvCxnSpPr>
          <p:spPr>
            <a:xfrm>
              <a:off x="7568972" y="5017230"/>
              <a:ext cx="644994" cy="3401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14" idx="3"/>
              <a:endCxn id="108" idx="7"/>
            </p:cNvCxnSpPr>
            <p:nvPr/>
          </p:nvCxnSpPr>
          <p:spPr>
            <a:xfrm flipH="1">
              <a:off x="7568972" y="5626830"/>
              <a:ext cx="6449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5148269" y="3625226"/>
              <a:ext cx="5715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096844" y="3622639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811144" y="3621505"/>
              <a:ext cx="43836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787494" y="3621505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b’</a:t>
              </a:r>
              <a:endParaRPr lang="en-US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130819" y="4820057"/>
              <a:ext cx="49529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c’</a:t>
              </a:r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096000" y="4819641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743453" y="4820057"/>
              <a:ext cx="43836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777169" y="4798992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d’</a:t>
              </a:r>
              <a:endParaRPr lang="en-US" dirty="0"/>
            </a:p>
          </p:txBody>
        </p:sp>
        <p:cxnSp>
          <p:nvCxnSpPr>
            <p:cNvPr id="139" name="Straight Connector 138"/>
            <p:cNvCxnSpPr>
              <a:stCxn id="105" idx="2"/>
            </p:cNvCxnSpPr>
            <p:nvPr/>
          </p:nvCxnSpPr>
          <p:spPr>
            <a:xfrm flipH="1">
              <a:off x="4500569" y="6101726"/>
              <a:ext cx="106680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4500569" y="3594254"/>
              <a:ext cx="0" cy="25146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endCxn id="103" idx="1"/>
            </p:cNvCxnSpPr>
            <p:nvPr/>
          </p:nvCxnSpPr>
          <p:spPr>
            <a:xfrm>
              <a:off x="4500569" y="3604822"/>
              <a:ext cx="1122597" cy="0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12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Based on Counterexample-Guided Abstraction Refinement (CEGAR)</a:t>
            </a:r>
          </a:p>
          <a:p>
            <a:endParaRPr lang="en-US" sz="3000" dirty="0" smtClean="0"/>
          </a:p>
          <a:p>
            <a:r>
              <a:rPr lang="en-US" sz="3000" dirty="0" smtClean="0"/>
              <a:t>Enjoys great success in software model checking</a:t>
            </a:r>
          </a:p>
          <a:p>
            <a:pPr lvl="1"/>
            <a:r>
              <a:rPr lang="en-US" sz="2600" dirty="0"/>
              <a:t>e</a:t>
            </a:r>
            <a:r>
              <a:rPr lang="en-US" sz="2600" dirty="0" smtClean="0"/>
              <a:t>.g., Microsoft’s Static Driver Verifier</a:t>
            </a:r>
          </a:p>
          <a:p>
            <a:endParaRPr lang="en-US" sz="3000" dirty="0" smtClean="0"/>
          </a:p>
          <a:p>
            <a:r>
              <a:rPr lang="en-US" sz="3000" dirty="0" smtClean="0"/>
              <a:t>But many new challenges in our setting</a:t>
            </a:r>
          </a:p>
          <a:p>
            <a:pPr lvl="1"/>
            <a:r>
              <a:rPr lang="en-US" sz="2600" dirty="0"/>
              <a:t>e</a:t>
            </a:r>
            <a:r>
              <a:rPr lang="en-US" sz="2600" dirty="0" smtClean="0"/>
              <a:t>.g., What is a counterexample in </a:t>
            </a:r>
            <a:r>
              <a:rPr lang="en-US" sz="2600" dirty="0" err="1" smtClean="0"/>
              <a:t>Datalog</a:t>
            </a:r>
            <a:r>
              <a:rPr lang="en-US" sz="2600" dirty="0" smtClean="0"/>
              <a:t>?</a:t>
            </a:r>
            <a:endParaRPr lang="en-US" sz="3000" dirty="0" smtClean="0"/>
          </a:p>
          <a:p>
            <a:pPr lvl="1"/>
            <a:endParaRPr lang="en-US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BE3-39F1-054F-8212-C7B611EF9CFC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7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730426" y="4240827"/>
            <a:ext cx="2008079" cy="13583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CEGAR for </a:t>
            </a:r>
            <a:r>
              <a:rPr lang="en-US" dirty="0" err="1" smtClean="0"/>
              <a:t>Datalog</a:t>
            </a:r>
            <a:r>
              <a:rPr lang="en-US" dirty="0" smtClean="0"/>
              <a:t>: Iteration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4C5-DE9D-2848-9E93-86199AE97F72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29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808910" y="1277040"/>
            <a:ext cx="3634166" cy="2417996"/>
            <a:chOff x="4500569" y="3549026"/>
            <a:chExt cx="4038600" cy="2743200"/>
          </a:xfrm>
        </p:grpSpPr>
        <p:sp>
          <p:nvSpPr>
            <p:cNvPr id="9" name="Oval 8"/>
            <p:cNvSpPr/>
            <p:nvPr/>
          </p:nvSpPr>
          <p:spPr>
            <a:xfrm>
              <a:off x="5567370" y="3549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567370" y="4692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567370" y="59112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7243769" y="3549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243769" y="4692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7243769" y="59112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729169" y="40824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6’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403998" y="53016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6403998" y="40824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8158170" y="40824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6’’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729169" y="53016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7’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8158170" y="53016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7’’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stCxn id="15" idx="5"/>
              <a:endCxn id="10" idx="1"/>
            </p:cNvCxnSpPr>
            <p:nvPr/>
          </p:nvCxnSpPr>
          <p:spPr>
            <a:xfrm>
              <a:off x="5054372" y="4407630"/>
              <a:ext cx="5687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5"/>
              <a:endCxn id="16" idx="1"/>
            </p:cNvCxnSpPr>
            <p:nvPr/>
          </p:nvCxnSpPr>
          <p:spPr>
            <a:xfrm>
              <a:off x="5892573" y="5017230"/>
              <a:ext cx="567221" cy="3401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0" idx="3"/>
              <a:endCxn id="19" idx="7"/>
            </p:cNvCxnSpPr>
            <p:nvPr/>
          </p:nvCxnSpPr>
          <p:spPr>
            <a:xfrm flipH="1">
              <a:off x="5054372" y="5017230"/>
              <a:ext cx="568794" cy="3401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9" idx="5"/>
              <a:endCxn id="11" idx="1"/>
            </p:cNvCxnSpPr>
            <p:nvPr/>
          </p:nvCxnSpPr>
          <p:spPr>
            <a:xfrm>
              <a:off x="5054372" y="5626830"/>
              <a:ext cx="5687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6" idx="3"/>
              <a:endCxn id="11" idx="7"/>
            </p:cNvCxnSpPr>
            <p:nvPr/>
          </p:nvCxnSpPr>
          <p:spPr>
            <a:xfrm flipH="1">
              <a:off x="5892573" y="5626830"/>
              <a:ext cx="567221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5" idx="7"/>
            </p:cNvCxnSpPr>
            <p:nvPr/>
          </p:nvCxnSpPr>
          <p:spPr>
            <a:xfrm flipH="1">
              <a:off x="5054372" y="3874230"/>
              <a:ext cx="568794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9" idx="5"/>
              <a:endCxn id="17" idx="1"/>
            </p:cNvCxnSpPr>
            <p:nvPr/>
          </p:nvCxnSpPr>
          <p:spPr>
            <a:xfrm>
              <a:off x="5892573" y="3874230"/>
              <a:ext cx="567221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2" idx="3"/>
              <a:endCxn id="17" idx="7"/>
            </p:cNvCxnSpPr>
            <p:nvPr/>
          </p:nvCxnSpPr>
          <p:spPr>
            <a:xfrm flipH="1">
              <a:off x="6729201" y="3874230"/>
              <a:ext cx="570364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7" idx="3"/>
              <a:endCxn id="10" idx="7"/>
            </p:cNvCxnSpPr>
            <p:nvPr/>
          </p:nvCxnSpPr>
          <p:spPr>
            <a:xfrm flipH="1">
              <a:off x="5892573" y="4407630"/>
              <a:ext cx="567221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7" idx="5"/>
              <a:endCxn id="13" idx="1"/>
            </p:cNvCxnSpPr>
            <p:nvPr/>
          </p:nvCxnSpPr>
          <p:spPr>
            <a:xfrm>
              <a:off x="6729201" y="4407630"/>
              <a:ext cx="57036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3" idx="3"/>
              <a:endCxn id="16" idx="7"/>
            </p:cNvCxnSpPr>
            <p:nvPr/>
          </p:nvCxnSpPr>
          <p:spPr>
            <a:xfrm flipH="1">
              <a:off x="6729203" y="5017231"/>
              <a:ext cx="570363" cy="340193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6" idx="5"/>
              <a:endCxn id="14" idx="1"/>
            </p:cNvCxnSpPr>
            <p:nvPr/>
          </p:nvCxnSpPr>
          <p:spPr>
            <a:xfrm>
              <a:off x="6729201" y="5626830"/>
              <a:ext cx="57036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2" idx="5"/>
              <a:endCxn id="18" idx="1"/>
            </p:cNvCxnSpPr>
            <p:nvPr/>
          </p:nvCxnSpPr>
          <p:spPr>
            <a:xfrm>
              <a:off x="7568972" y="3874230"/>
              <a:ext cx="644994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8" idx="3"/>
              <a:endCxn id="13" idx="7"/>
            </p:cNvCxnSpPr>
            <p:nvPr/>
          </p:nvCxnSpPr>
          <p:spPr>
            <a:xfrm flipH="1">
              <a:off x="7568972" y="4407630"/>
              <a:ext cx="6449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3" idx="5"/>
              <a:endCxn id="20" idx="1"/>
            </p:cNvCxnSpPr>
            <p:nvPr/>
          </p:nvCxnSpPr>
          <p:spPr>
            <a:xfrm>
              <a:off x="7568972" y="5017230"/>
              <a:ext cx="644994" cy="3401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3"/>
              <a:endCxn id="14" idx="7"/>
            </p:cNvCxnSpPr>
            <p:nvPr/>
          </p:nvCxnSpPr>
          <p:spPr>
            <a:xfrm flipH="1">
              <a:off x="7568972" y="5626830"/>
              <a:ext cx="6449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148269" y="3625226"/>
              <a:ext cx="5715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96844" y="3622639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11144" y="3621505"/>
              <a:ext cx="43836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87494" y="3621505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b’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30819" y="4820057"/>
              <a:ext cx="49529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c’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96000" y="4819641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43453" y="4820057"/>
              <a:ext cx="43836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7169" y="4798992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d’</a:t>
              </a:r>
              <a:endParaRPr lang="en-US" dirty="0"/>
            </a:p>
          </p:txBody>
        </p:sp>
        <p:cxnSp>
          <p:nvCxnSpPr>
            <p:cNvPr id="45" name="Straight Connector 44"/>
            <p:cNvCxnSpPr>
              <a:stCxn id="11" idx="2"/>
            </p:cNvCxnSpPr>
            <p:nvPr/>
          </p:nvCxnSpPr>
          <p:spPr>
            <a:xfrm flipH="1">
              <a:off x="4500569" y="6101726"/>
              <a:ext cx="106680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500569" y="3594254"/>
              <a:ext cx="0" cy="25146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9" idx="1"/>
            </p:cNvCxnSpPr>
            <p:nvPr/>
          </p:nvCxnSpPr>
          <p:spPr>
            <a:xfrm>
              <a:off x="4500569" y="3604822"/>
              <a:ext cx="1122597" cy="0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526781"/>
              </p:ext>
            </p:extLst>
          </p:nvPr>
        </p:nvGraphicFramePr>
        <p:xfrm>
          <a:off x="457200" y="4240827"/>
          <a:ext cx="2820403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870"/>
                <a:gridCol w="1549533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{ a, b, c, d }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path(0,5)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    </a:t>
                      </a:r>
                      <a:endParaRPr lang="en-US" sz="22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path(0,2)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    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2222641" y="4656103"/>
            <a:ext cx="490387" cy="4660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2222641" y="5070359"/>
            <a:ext cx="490387" cy="4660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2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/>
      <p:bldP spid="5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Calibri"/>
              </a:rPr>
              <a:t>Example: Information-Flow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C217-795D-5249-8F64-9200A0BF4C19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3</a:t>
            </a:fld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316836" y="5941694"/>
            <a:ext cx="1060349" cy="4767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latin typeface="Calibri"/>
              </a:rPr>
              <a:t>p</a:t>
            </a:r>
            <a:r>
              <a:rPr lang="en-US" sz="2200" b="0" dirty="0" smtClean="0">
                <a:latin typeface="Calibri"/>
              </a:rPr>
              <a:t> </a:t>
            </a:r>
            <a:r>
              <a:rPr lang="en-US" sz="2200" b="0" dirty="0" smtClean="0">
                <a:latin typeface="msam10"/>
                <a:ea typeface="msam10"/>
                <a:cs typeface="msam10"/>
              </a:rPr>
              <a:t>²</a:t>
            </a:r>
            <a:r>
              <a:rPr lang="en-US" sz="2200" b="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1</a:t>
            </a:r>
            <a:r>
              <a:rPr lang="en-US" sz="2200" b="0" dirty="0" smtClean="0">
                <a:latin typeface="Calibri"/>
              </a:rPr>
              <a:t>?</a:t>
            </a:r>
            <a:endParaRPr lang="en-US" sz="2200" b="0" dirty="0">
              <a:latin typeface="cmsy1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927509" y="5952445"/>
            <a:ext cx="1060349" cy="4767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latin typeface="Calibri"/>
              </a:rPr>
              <a:t>p</a:t>
            </a:r>
            <a:r>
              <a:rPr lang="en-US" sz="2200" b="0" dirty="0" smtClean="0">
                <a:latin typeface="Calibri"/>
              </a:rPr>
              <a:t> </a:t>
            </a:r>
            <a:r>
              <a:rPr lang="en-US" sz="2200" dirty="0">
                <a:latin typeface="msam10"/>
                <a:ea typeface="msam10"/>
                <a:cs typeface="msam10"/>
              </a:rPr>
              <a:t>²</a:t>
            </a:r>
            <a:r>
              <a:rPr lang="en-US" sz="2200" b="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2</a:t>
            </a:r>
            <a:r>
              <a:rPr lang="en-US" sz="2200" b="0" dirty="0" smtClean="0">
                <a:latin typeface="Calibri"/>
              </a:rPr>
              <a:t>?</a:t>
            </a:r>
            <a:endParaRPr lang="en-US" sz="2200" b="0" dirty="0">
              <a:latin typeface="cmsy10"/>
            </a:endParaRPr>
          </a:p>
        </p:txBody>
      </p:sp>
      <p:pic>
        <p:nvPicPr>
          <p:cNvPr id="9" name="Picture 8" descr="siri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1"/>
          <a:stretch/>
        </p:blipFill>
        <p:spPr>
          <a:xfrm>
            <a:off x="207210" y="921739"/>
            <a:ext cx="8829207" cy="3035303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022630" y="4463713"/>
            <a:ext cx="3108052" cy="101014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>
                <a:latin typeface="Calibri"/>
                <a:cs typeface="Calibri"/>
              </a:rPr>
              <a:t>i</a:t>
            </a:r>
            <a:r>
              <a:rPr lang="en-US" sz="2200" dirty="0" smtClean="0">
                <a:latin typeface="Calibri"/>
                <a:cs typeface="Calibri"/>
              </a:rPr>
              <a:t>nformation-flow</a:t>
            </a:r>
            <a:br>
              <a:rPr lang="en-US" sz="2200" dirty="0" smtClean="0">
                <a:latin typeface="Calibri"/>
                <a:cs typeface="Calibri"/>
              </a:rPr>
            </a:br>
            <a:r>
              <a:rPr lang="en-US" sz="2200" b="0" dirty="0" smtClean="0">
                <a:latin typeface="Calibri"/>
                <a:cs typeface="Calibri"/>
              </a:rPr>
              <a:t>analysis</a:t>
            </a:r>
            <a:endParaRPr lang="en-US" sz="2200" b="0" dirty="0">
              <a:latin typeface="Calibri"/>
              <a:cs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48891" y="5174567"/>
            <a:ext cx="1256864" cy="457295"/>
            <a:chOff x="6619984" y="5168756"/>
            <a:chExt cx="1256864" cy="457295"/>
          </a:xfrm>
        </p:grpSpPr>
        <p:pic>
          <p:nvPicPr>
            <p:cNvPr id="12" name="Picture 11" descr="camer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984" y="5168756"/>
              <a:ext cx="457295" cy="457295"/>
            </a:xfrm>
            <a:prstGeom prst="rect">
              <a:avLst/>
            </a:prstGeom>
          </p:spPr>
        </p:pic>
        <p:pic>
          <p:nvPicPr>
            <p:cNvPr id="13" name="Picture 12" descr="web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553" y="5168756"/>
              <a:ext cx="457295" cy="457295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7038706" y="5387083"/>
              <a:ext cx="45146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3869487" y="3461769"/>
            <a:ext cx="1415920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b="0" dirty="0" smtClean="0">
                <a:latin typeface="Calibri"/>
              </a:rPr>
              <a:t>program </a:t>
            </a:r>
            <a:r>
              <a:rPr lang="en-US" sz="2200" dirty="0" smtClean="0">
                <a:latin typeface="Calibri"/>
              </a:rPr>
              <a:t>p</a:t>
            </a:r>
            <a:endParaRPr lang="en-US" sz="2200" dirty="0">
              <a:latin typeface="Calibri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5400000">
            <a:off x="4336517" y="4046959"/>
            <a:ext cx="484632" cy="3048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315551" y="4692030"/>
            <a:ext cx="1201003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b="0" dirty="0" smtClean="0">
                <a:latin typeface="Calibri"/>
              </a:rPr>
              <a:t>query </a:t>
            </a: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1</a:t>
            </a:r>
            <a:endParaRPr lang="en-US" sz="2200" baseline="-25000" dirty="0">
              <a:latin typeface="Calibri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6670572" y="4692030"/>
            <a:ext cx="1219653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b="0" dirty="0" smtClean="0">
                <a:latin typeface="Calibri"/>
              </a:rPr>
              <a:t>query </a:t>
            </a: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2</a:t>
            </a:r>
            <a:endParaRPr lang="en-US" sz="2200" baseline="-25000" dirty="0">
              <a:latin typeface="Calibri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2516554" y="483552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0800000">
            <a:off x="6146300" y="483552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5400000">
            <a:off x="3537692" y="5585671"/>
            <a:ext cx="484632" cy="3048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5400000">
            <a:off x="5130200" y="5585671"/>
            <a:ext cx="484632" cy="3048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pic>
        <p:nvPicPr>
          <p:cNvPr id="24" name="Picture 23" descr="ti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870" y="6034096"/>
            <a:ext cx="352435" cy="327989"/>
          </a:xfrm>
          <a:prstGeom prst="rect">
            <a:avLst/>
          </a:prstGeom>
        </p:spPr>
      </p:pic>
      <p:pic>
        <p:nvPicPr>
          <p:cNvPr id="25" name="Picture 24" descr="cros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140" y="6023854"/>
            <a:ext cx="343865" cy="34386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645387" y="5183756"/>
            <a:ext cx="1213167" cy="457295"/>
            <a:chOff x="1259346" y="5180797"/>
            <a:chExt cx="1213167" cy="457295"/>
          </a:xfrm>
        </p:grpSpPr>
        <p:pic>
          <p:nvPicPr>
            <p:cNvPr id="27" name="Picture 26" descr="web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218" y="5180797"/>
              <a:ext cx="457295" cy="457295"/>
            </a:xfrm>
            <a:prstGeom prst="rect">
              <a:avLst/>
            </a:prstGeom>
          </p:spPr>
        </p:pic>
        <p:pic>
          <p:nvPicPr>
            <p:cNvPr id="28" name="Picture 27" descr="mik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346" y="5180797"/>
              <a:ext cx="457295" cy="457295"/>
            </a:xfrm>
            <a:prstGeom prst="rect">
              <a:avLst/>
            </a:prstGeom>
          </p:spPr>
        </p:pic>
        <p:cxnSp>
          <p:nvCxnSpPr>
            <p:cNvPr id="29" name="Straight Arrow Connector 28"/>
            <p:cNvCxnSpPr/>
            <p:nvPr/>
          </p:nvCxnSpPr>
          <p:spPr>
            <a:xfrm>
              <a:off x="1629057" y="5409445"/>
              <a:ext cx="45146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1708774" y="5168756"/>
            <a:ext cx="317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56259" y="5188266"/>
            <a:ext cx="317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679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6" grpId="0"/>
      <p:bldP spid="17" grpId="0" animBg="1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30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</a:t>
            </a:r>
            <a:r>
              <a:rPr lang="en-US" dirty="0" err="1" smtClean="0"/>
              <a:t>Hypergraph</a:t>
            </a:r>
            <a:r>
              <a:rPr lang="en-US" dirty="0" smtClean="0"/>
              <a:t> of Iteration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0238-6FDE-634C-9975-97EB193B69BE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30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46486" y="1102972"/>
            <a:ext cx="8718135" cy="4767630"/>
            <a:chOff x="1465137" y="869043"/>
            <a:chExt cx="8718135" cy="4767630"/>
          </a:xfrm>
        </p:grpSpPr>
        <p:sp>
          <p:nvSpPr>
            <p:cNvPr id="8" name="TextBox 7"/>
            <p:cNvSpPr txBox="1"/>
            <p:nvPr/>
          </p:nvSpPr>
          <p:spPr>
            <a:xfrm>
              <a:off x="5231929" y="2037521"/>
              <a:ext cx="1229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path(0,6)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8270" y="2051175"/>
              <a:ext cx="1856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hardEdge</a:t>
              </a:r>
              <a:r>
                <a:rPr lang="en-US" sz="2000" dirty="0" smtClean="0"/>
                <a:t>(6,1)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15826" y="2037518"/>
              <a:ext cx="18553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hardEdge</a:t>
              </a:r>
              <a:r>
                <a:rPr lang="en-US" sz="2000" dirty="0" smtClean="0"/>
                <a:t>(6,4)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70262" y="3038970"/>
              <a:ext cx="1229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path(0,1)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60338" y="3038969"/>
              <a:ext cx="1229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path(0,4)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06579" y="3038968"/>
              <a:ext cx="1048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abs(c)</a:t>
              </a:r>
              <a:endParaRPr lang="en-US" sz="2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89923" y="3038967"/>
              <a:ext cx="2064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softEdge</a:t>
              </a:r>
              <a:r>
                <a:rPr lang="en-US" sz="2000" dirty="0" smtClean="0"/>
                <a:t>(1,7,c)</a:t>
              </a:r>
              <a:endParaRPr lang="en-US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06684" y="3037582"/>
              <a:ext cx="976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abs(d)</a:t>
              </a:r>
              <a:endParaRPr lang="en-US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73039" y="3038026"/>
              <a:ext cx="2079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softEdge</a:t>
              </a:r>
              <a:r>
                <a:rPr lang="en-US" sz="2000" dirty="0" smtClean="0"/>
                <a:t>(4,7,d)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24742" y="4001312"/>
              <a:ext cx="1229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path(0,7)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44" y="3974002"/>
              <a:ext cx="18102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hardEdge</a:t>
              </a:r>
              <a:r>
                <a:rPr lang="en-US" sz="2000" dirty="0" smtClean="0"/>
                <a:t>(7,2)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40519" y="3974001"/>
              <a:ext cx="1821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hardEdge</a:t>
              </a:r>
              <a:r>
                <a:rPr lang="en-US" sz="2000" dirty="0" smtClean="0"/>
                <a:t>(7,5)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70262" y="4857453"/>
              <a:ext cx="1229620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txBody>
            <a:bodyPr wrap="square" tIns="0" bIns="0" rtlCol="0" anchor="ctr" anchorCtr="1">
              <a:spAutoFit/>
            </a:bodyPr>
            <a:lstStyle/>
            <a:p>
              <a:r>
                <a:rPr lang="en-US" sz="2000" dirty="0" smtClean="0"/>
                <a:t>path(0,2)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50718" y="4857453"/>
              <a:ext cx="1229620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tIns="0" bIns="0" rtlCol="0" anchor="ctr" anchorCtr="1">
              <a:spAutoFit/>
            </a:bodyPr>
            <a:lstStyle/>
            <a:p>
              <a:r>
                <a:rPr lang="en-US" sz="2000" dirty="0" smtClean="0"/>
                <a:t>path(0,5)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04751" y="4785850"/>
              <a:ext cx="18470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hardEdge</a:t>
              </a:r>
              <a:r>
                <a:rPr lang="en-US" sz="2000" dirty="0" smtClean="0"/>
                <a:t>(2,0)</a:t>
              </a:r>
              <a:endParaRPr lang="en-US" sz="2000" dirty="0"/>
            </a:p>
          </p:txBody>
        </p:sp>
        <p:cxnSp>
          <p:nvCxnSpPr>
            <p:cNvPr id="23" name="Straight Connector 22"/>
            <p:cNvCxnSpPr>
              <a:stCxn id="9" idx="2"/>
            </p:cNvCxnSpPr>
            <p:nvPr/>
          </p:nvCxnSpPr>
          <p:spPr>
            <a:xfrm>
              <a:off x="4056672" y="2451285"/>
              <a:ext cx="736272" cy="15220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792944" y="2419889"/>
              <a:ext cx="806938" cy="1835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792944" y="2603488"/>
              <a:ext cx="0" cy="43547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060338" y="2419892"/>
              <a:ext cx="614810" cy="18359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0" idx="2"/>
            </p:cNvCxnSpPr>
            <p:nvPr/>
          </p:nvCxnSpPr>
          <p:spPr>
            <a:xfrm flipH="1">
              <a:off x="6675148" y="2437628"/>
              <a:ext cx="1068356" cy="16586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2" idx="0"/>
            </p:cNvCxnSpPr>
            <p:nvPr/>
          </p:nvCxnSpPr>
          <p:spPr>
            <a:xfrm>
              <a:off x="6675148" y="2603488"/>
              <a:ext cx="0" cy="43548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3" idx="2"/>
            </p:cNvCxnSpPr>
            <p:nvPr/>
          </p:nvCxnSpPr>
          <p:spPr>
            <a:xfrm>
              <a:off x="2130803" y="3439078"/>
              <a:ext cx="1653662" cy="30455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4" idx="2"/>
            </p:cNvCxnSpPr>
            <p:nvPr/>
          </p:nvCxnSpPr>
          <p:spPr>
            <a:xfrm>
              <a:off x="3522206" y="3439077"/>
              <a:ext cx="231530" cy="30476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1" idx="2"/>
            </p:cNvCxnSpPr>
            <p:nvPr/>
          </p:nvCxnSpPr>
          <p:spPr>
            <a:xfrm flipH="1">
              <a:off x="3753736" y="3439080"/>
              <a:ext cx="1231336" cy="30475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782547" y="3743839"/>
              <a:ext cx="1851528" cy="31291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2" idx="2"/>
            </p:cNvCxnSpPr>
            <p:nvPr/>
          </p:nvCxnSpPr>
          <p:spPr>
            <a:xfrm>
              <a:off x="6675148" y="3439079"/>
              <a:ext cx="749627" cy="22200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433175" y="3432446"/>
              <a:ext cx="518263" cy="22864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5" idx="2"/>
            </p:cNvCxnSpPr>
            <p:nvPr/>
          </p:nvCxnSpPr>
          <p:spPr>
            <a:xfrm flipH="1">
              <a:off x="7424776" y="3437692"/>
              <a:ext cx="2270202" cy="22339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5953756" y="3661086"/>
              <a:ext cx="1471020" cy="39566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782547" y="4374112"/>
              <a:ext cx="1045565" cy="1427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4828112" y="4397337"/>
              <a:ext cx="771770" cy="11952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28112" y="4516865"/>
              <a:ext cx="0" cy="32582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060338" y="4397337"/>
              <a:ext cx="631746" cy="15486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692086" y="4397337"/>
              <a:ext cx="1259352" cy="15486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6675148" y="4558161"/>
              <a:ext cx="0" cy="29629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908601" y="5185960"/>
              <a:ext cx="1040282" cy="2008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0" idx="2"/>
            </p:cNvCxnSpPr>
            <p:nvPr/>
          </p:nvCxnSpPr>
          <p:spPr>
            <a:xfrm flipH="1">
              <a:off x="3948886" y="5165230"/>
              <a:ext cx="1036186" cy="22160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948884" y="5366188"/>
              <a:ext cx="0" cy="27048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465137" y="5636673"/>
              <a:ext cx="248374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465137" y="1318933"/>
              <a:ext cx="3" cy="431774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465137" y="1318933"/>
              <a:ext cx="2002449" cy="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895435" y="1102972"/>
              <a:ext cx="9417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abs(a)</a:t>
              </a:r>
              <a:endParaRPr lang="en-US" sz="20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07975" y="1102035"/>
              <a:ext cx="2064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softEdge</a:t>
              </a:r>
              <a:r>
                <a:rPr lang="en-US" sz="2000" dirty="0" smtClean="0"/>
                <a:t>(0,6,a)</a:t>
              </a:r>
              <a:endParaRPr lang="en-US" sz="2000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4086003" y="1543143"/>
              <a:ext cx="1691373" cy="18938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77377" y="1543143"/>
              <a:ext cx="0" cy="1893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777377" y="1543143"/>
              <a:ext cx="1531815" cy="1893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5777376" y="1732526"/>
              <a:ext cx="1" cy="37327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3894826" y="869043"/>
              <a:ext cx="0" cy="28147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436976" y="1095894"/>
              <a:ext cx="1229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path(0,0)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514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61195" y="1279433"/>
            <a:ext cx="7965004" cy="768247"/>
          </a:xfrm>
          <a:prstGeom prst="round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of Counterexamples in </a:t>
            </a:r>
            <a:r>
              <a:rPr lang="en-US" dirty="0" err="1" smtClean="0"/>
              <a:t>Datalog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0AF7-866D-2D42-80F5-B7EA84881A61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31</a:t>
            </a:fld>
            <a:endParaRPr lang="en-US"/>
          </a:p>
        </p:txBody>
      </p:sp>
      <p:pic>
        <p:nvPicPr>
          <p:cNvPr id="24" name="Picture 23" descr="formul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8" y="1474511"/>
            <a:ext cx="1308100" cy="381000"/>
          </a:xfrm>
          <a:prstGeom prst="rect">
            <a:avLst/>
          </a:prstGeom>
        </p:spPr>
      </p:pic>
      <p:pic>
        <p:nvPicPr>
          <p:cNvPr id="25" name="Picture 24" descr="taxonom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91" y="3357955"/>
            <a:ext cx="7892271" cy="21410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5521" y="1427109"/>
            <a:ext cx="63739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err="1" smtClean="0"/>
              <a:t>Datalog</a:t>
            </a:r>
            <a:r>
              <a:rPr lang="pt-BR" sz="2200" dirty="0" smtClean="0"/>
              <a:t> </a:t>
            </a:r>
            <a:r>
              <a:rPr lang="pt-BR" sz="2200" dirty="0" err="1" smtClean="0"/>
              <a:t>analysis</a:t>
            </a:r>
            <a:r>
              <a:rPr lang="pt-BR" sz="2200" dirty="0" smtClean="0"/>
              <a:t> </a:t>
            </a:r>
            <a:r>
              <a:rPr lang="pt-BR" sz="2200" b="1" i="1" dirty="0" smtClean="0"/>
              <a:t>C</a:t>
            </a:r>
            <a:r>
              <a:rPr lang="pt-BR" sz="2200" dirty="0" smtClean="0"/>
              <a:t> derives query </a:t>
            </a:r>
            <a:r>
              <a:rPr lang="pt-BR" sz="2200" b="1" i="1" dirty="0" err="1" smtClean="0"/>
              <a:t>t</a:t>
            </a:r>
            <a:r>
              <a:rPr lang="pt-BR" sz="2200" dirty="0" smtClean="0"/>
              <a:t> </a:t>
            </a:r>
            <a:r>
              <a:rPr lang="pt-BR" sz="2200" dirty="0" err="1" smtClean="0"/>
              <a:t>under</a:t>
            </a:r>
            <a:r>
              <a:rPr lang="pt-BR" sz="2200" dirty="0" smtClean="0"/>
              <a:t> </a:t>
            </a:r>
            <a:r>
              <a:rPr lang="pt-BR" sz="2200" dirty="0" err="1" smtClean="0"/>
              <a:t>abstraction</a:t>
            </a:r>
            <a:r>
              <a:rPr lang="pt-BR" sz="2200" dirty="0" smtClean="0"/>
              <a:t> </a:t>
            </a:r>
            <a:r>
              <a:rPr lang="pt-BR" sz="2200" b="1" i="1" dirty="0" smtClean="0"/>
              <a:t>a</a:t>
            </a:r>
            <a:endParaRPr lang="en-US" sz="2200" b="1" i="1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712625"/>
              </p:ext>
            </p:extLst>
          </p:nvPr>
        </p:nvGraphicFramePr>
        <p:xfrm>
          <a:off x="460910" y="2647217"/>
          <a:ext cx="8173523" cy="29531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13467"/>
                <a:gridCol w="4977859"/>
                <a:gridCol w="1782197"/>
              </a:tblGrid>
              <a:tr h="60018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Counterexample</a:t>
                      </a:r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Abstractions Eliminated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8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8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8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8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60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Approach: </a:t>
            </a:r>
            <a:r>
              <a:rPr lang="en-US" dirty="0" err="1" smtClean="0"/>
              <a:t>MaxSAT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8C6A-BBF1-0C40-94B5-F84E039EA2C1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9966" y="1285785"/>
            <a:ext cx="38460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path(0, 0)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(path(0, 0)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:</a:t>
            </a:r>
            <a:r>
              <a:rPr lang="en-US" dirty="0" smtClean="0"/>
              <a:t>path(0,2))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endParaRPr lang="en-US" dirty="0" smtClean="0"/>
          </a:p>
          <a:p>
            <a:pPr algn="r"/>
            <a:r>
              <a:rPr lang="en-US" dirty="0" smtClean="0"/>
              <a:t>(path(0,6)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:</a:t>
            </a:r>
            <a:r>
              <a:rPr lang="en-US" dirty="0" smtClean="0"/>
              <a:t>path(0,0)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:</a:t>
            </a:r>
            <a:r>
              <a:rPr lang="en-US" dirty="0" smtClean="0"/>
              <a:t>abs(a))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br>
              <a:rPr lang="en-US" dirty="0" smtClean="0">
                <a:latin typeface="ＭＳ ゴシック"/>
                <a:ea typeface="ＭＳ ゴシック"/>
                <a:cs typeface="ＭＳ ゴシック"/>
              </a:rPr>
            </a:br>
            <a:r>
              <a:rPr lang="en-US" dirty="0" smtClean="0"/>
              <a:t>(path(0,1)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:</a:t>
            </a:r>
            <a:r>
              <a:rPr lang="en-US" dirty="0" smtClean="0"/>
              <a:t>path(0,6))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∧</a:t>
            </a:r>
          </a:p>
          <a:p>
            <a:pPr algn="r"/>
            <a:r>
              <a:rPr lang="en-US" dirty="0" smtClean="0"/>
              <a:t>(path(0,7)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:</a:t>
            </a:r>
            <a:r>
              <a:rPr lang="en-US" dirty="0" smtClean="0"/>
              <a:t>path(0,1)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:</a:t>
            </a:r>
            <a:r>
              <a:rPr lang="en-US" dirty="0" smtClean="0"/>
              <a:t>abs(c))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∧</a:t>
            </a:r>
          </a:p>
          <a:p>
            <a:pPr algn="r"/>
            <a:r>
              <a:rPr lang="en-US" dirty="0" smtClean="0"/>
              <a:t>(path(0,4)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:</a:t>
            </a:r>
            <a:r>
              <a:rPr lang="en-US" dirty="0" smtClean="0"/>
              <a:t>path(0,6))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br>
              <a:rPr lang="en-US" dirty="0" smtClean="0">
                <a:latin typeface="ＭＳ ゴシック"/>
                <a:ea typeface="ＭＳ ゴシック"/>
                <a:cs typeface="ＭＳ ゴシック"/>
              </a:rPr>
            </a:br>
            <a:r>
              <a:rPr lang="en-US" dirty="0" smtClean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211" y="1054883"/>
            <a:ext cx="2028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Hard Constraints:</a:t>
            </a:r>
          </a:p>
          <a:p>
            <a:endParaRPr lang="en-US" sz="2000" dirty="0"/>
          </a:p>
        </p:txBody>
      </p:sp>
      <p:pic>
        <p:nvPicPr>
          <p:cNvPr id="11" name="Picture 10" descr="p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13" y="1208500"/>
            <a:ext cx="4466590" cy="25978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9966" y="3484718"/>
            <a:ext cx="265281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(abs(a) weight 1)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(abs(b) weight 1)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endParaRPr lang="en-US" dirty="0" smtClean="0"/>
          </a:p>
          <a:p>
            <a:pPr algn="r"/>
            <a:r>
              <a:rPr lang="en-US" dirty="0" smtClean="0"/>
              <a:t>(abs(c) weight 1)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br>
              <a:rPr lang="en-US" dirty="0" smtClean="0">
                <a:latin typeface="ＭＳ ゴシック"/>
                <a:ea typeface="ＭＳ ゴシック"/>
                <a:cs typeface="ＭＳ ゴシック"/>
              </a:rPr>
            </a:br>
            <a:r>
              <a:rPr lang="en-US" dirty="0" smtClean="0"/>
              <a:t>(abs(d) weight 1)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∧</a:t>
            </a:r>
          </a:p>
          <a:p>
            <a:pPr algn="r"/>
            <a:r>
              <a:rPr lang="en-US" dirty="0" smtClean="0"/>
              <a:t>(</a:t>
            </a:r>
            <a:r>
              <a:rPr lang="en-US" dirty="0" smtClean="0">
                <a:latin typeface="cmsy10"/>
                <a:ea typeface="cmsy10"/>
                <a:cs typeface="cmsy10"/>
              </a:rPr>
              <a:t>: </a:t>
            </a:r>
            <a:r>
              <a:rPr lang="en-US" dirty="0" smtClean="0"/>
              <a:t>path(0,5) weight 5)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∧</a:t>
            </a:r>
          </a:p>
          <a:p>
            <a:pPr algn="r"/>
            <a:r>
              <a:rPr lang="en-US" dirty="0"/>
              <a:t>(</a:t>
            </a:r>
            <a:r>
              <a:rPr lang="en-US" dirty="0" smtClean="0">
                <a:latin typeface="cmsy10"/>
                <a:ea typeface="cmsy10"/>
                <a:cs typeface="cmsy10"/>
              </a:rPr>
              <a:t>: </a:t>
            </a:r>
            <a:r>
              <a:rPr lang="en-US" dirty="0" smtClean="0"/>
              <a:t>path</a:t>
            </a:r>
            <a:r>
              <a:rPr lang="en-US" dirty="0"/>
              <a:t>(</a:t>
            </a:r>
            <a:r>
              <a:rPr lang="en-US" dirty="0" smtClean="0"/>
              <a:t>0,2) </a:t>
            </a:r>
            <a:r>
              <a:rPr lang="en-US" dirty="0"/>
              <a:t>weight </a:t>
            </a:r>
            <a:r>
              <a:rPr lang="en-US" dirty="0" smtClean="0"/>
              <a:t>5)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∧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3211" y="3120670"/>
            <a:ext cx="1936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Soft Constraints</a:t>
            </a:r>
            <a:r>
              <a:rPr lang="en-US" sz="2000" b="1" dirty="0"/>
              <a:t>:</a:t>
            </a:r>
          </a:p>
          <a:p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2529901" y="4926162"/>
            <a:ext cx="363611" cy="312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80032" y="4295207"/>
            <a:ext cx="5409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path(0,2) = 0    path(0,6) = 0    abs(b) = 1</a:t>
            </a:r>
          </a:p>
          <a:p>
            <a:r>
              <a:rPr lang="en-US" dirty="0" smtClean="0"/>
              <a:t>path(0,0) = 1    path(0,4) = 0    path(0,7) = 0    abs(c) = 1</a:t>
            </a:r>
          </a:p>
          <a:p>
            <a:r>
              <a:rPr lang="en-US" dirty="0" smtClean="0"/>
              <a:t>path(0,1) = 0    path(0,5) = 0         abs(a) = 0    abs(d) = 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78914" y="4125574"/>
            <a:ext cx="1140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Solution: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537244" y="5433643"/>
            <a:ext cx="7965004" cy="768247"/>
          </a:xfrm>
          <a:prstGeom prst="round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Key Properties: Generality, Completeness, Optimality</a:t>
            </a:r>
            <a:endParaRPr lang="en-US" sz="2600" dirty="0">
              <a:ln>
                <a:solidFill>
                  <a:srgbClr val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73337" y="57147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6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  <p:bldP spid="13" grpId="0"/>
      <p:bldP spid="15" grpId="0"/>
      <p:bldP spid="16" grpId="0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CEGAR for </a:t>
            </a:r>
            <a:r>
              <a:rPr lang="en-US" dirty="0" err="1" smtClean="0"/>
              <a:t>Datalog</a:t>
            </a:r>
            <a:r>
              <a:rPr lang="en-US" dirty="0" smtClean="0"/>
              <a:t>: Iteration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7BC6-C9A6-0A42-9AB2-006145965C77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33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808910" y="1277040"/>
            <a:ext cx="3634166" cy="2417996"/>
            <a:chOff x="4500569" y="3549026"/>
            <a:chExt cx="4038600" cy="2743200"/>
          </a:xfrm>
        </p:grpSpPr>
        <p:sp>
          <p:nvSpPr>
            <p:cNvPr id="9" name="Oval 8"/>
            <p:cNvSpPr/>
            <p:nvPr/>
          </p:nvSpPr>
          <p:spPr>
            <a:xfrm>
              <a:off x="5567370" y="3549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567370" y="4692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567370" y="59112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7243769" y="3549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243769" y="4692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7243769" y="59112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729169" y="40824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6’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403998" y="53016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6403998" y="40824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8158170" y="40824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6’’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729169" y="53016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7’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8158170" y="53016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7’’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stCxn id="15" idx="5"/>
              <a:endCxn id="10" idx="1"/>
            </p:cNvCxnSpPr>
            <p:nvPr/>
          </p:nvCxnSpPr>
          <p:spPr>
            <a:xfrm>
              <a:off x="5054372" y="4407630"/>
              <a:ext cx="5687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5"/>
              <a:endCxn id="16" idx="1"/>
            </p:cNvCxnSpPr>
            <p:nvPr/>
          </p:nvCxnSpPr>
          <p:spPr>
            <a:xfrm>
              <a:off x="5892573" y="5017230"/>
              <a:ext cx="567221" cy="3401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0" idx="3"/>
              <a:endCxn id="19" idx="7"/>
            </p:cNvCxnSpPr>
            <p:nvPr/>
          </p:nvCxnSpPr>
          <p:spPr>
            <a:xfrm flipH="1">
              <a:off x="5054372" y="5017230"/>
              <a:ext cx="568794" cy="3401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9" idx="5"/>
              <a:endCxn id="11" idx="1"/>
            </p:cNvCxnSpPr>
            <p:nvPr/>
          </p:nvCxnSpPr>
          <p:spPr>
            <a:xfrm>
              <a:off x="5054372" y="5626830"/>
              <a:ext cx="5687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6" idx="3"/>
              <a:endCxn id="11" idx="7"/>
            </p:cNvCxnSpPr>
            <p:nvPr/>
          </p:nvCxnSpPr>
          <p:spPr>
            <a:xfrm flipH="1">
              <a:off x="5892573" y="5626830"/>
              <a:ext cx="567221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5" idx="7"/>
            </p:cNvCxnSpPr>
            <p:nvPr/>
          </p:nvCxnSpPr>
          <p:spPr>
            <a:xfrm flipH="1">
              <a:off x="5054372" y="3874230"/>
              <a:ext cx="568794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9" idx="5"/>
              <a:endCxn id="17" idx="1"/>
            </p:cNvCxnSpPr>
            <p:nvPr/>
          </p:nvCxnSpPr>
          <p:spPr>
            <a:xfrm>
              <a:off x="5892573" y="3874230"/>
              <a:ext cx="567221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2" idx="3"/>
              <a:endCxn id="17" idx="7"/>
            </p:cNvCxnSpPr>
            <p:nvPr/>
          </p:nvCxnSpPr>
          <p:spPr>
            <a:xfrm flipH="1">
              <a:off x="6729201" y="3874230"/>
              <a:ext cx="570364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7" idx="3"/>
              <a:endCxn id="10" idx="7"/>
            </p:cNvCxnSpPr>
            <p:nvPr/>
          </p:nvCxnSpPr>
          <p:spPr>
            <a:xfrm flipH="1">
              <a:off x="5892573" y="4407630"/>
              <a:ext cx="567221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7" idx="5"/>
              <a:endCxn id="13" idx="1"/>
            </p:cNvCxnSpPr>
            <p:nvPr/>
          </p:nvCxnSpPr>
          <p:spPr>
            <a:xfrm>
              <a:off x="6729201" y="4407630"/>
              <a:ext cx="57036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3" idx="3"/>
              <a:endCxn id="16" idx="7"/>
            </p:cNvCxnSpPr>
            <p:nvPr/>
          </p:nvCxnSpPr>
          <p:spPr>
            <a:xfrm flipH="1">
              <a:off x="6729203" y="5017231"/>
              <a:ext cx="570363" cy="340193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6" idx="5"/>
              <a:endCxn id="14" idx="1"/>
            </p:cNvCxnSpPr>
            <p:nvPr/>
          </p:nvCxnSpPr>
          <p:spPr>
            <a:xfrm>
              <a:off x="6729201" y="5626830"/>
              <a:ext cx="57036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2" idx="5"/>
              <a:endCxn id="18" idx="1"/>
            </p:cNvCxnSpPr>
            <p:nvPr/>
          </p:nvCxnSpPr>
          <p:spPr>
            <a:xfrm>
              <a:off x="7568972" y="3874230"/>
              <a:ext cx="644994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8" idx="3"/>
              <a:endCxn id="13" idx="7"/>
            </p:cNvCxnSpPr>
            <p:nvPr/>
          </p:nvCxnSpPr>
          <p:spPr>
            <a:xfrm flipH="1">
              <a:off x="7568972" y="4407630"/>
              <a:ext cx="6449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3" idx="5"/>
              <a:endCxn id="20" idx="1"/>
            </p:cNvCxnSpPr>
            <p:nvPr/>
          </p:nvCxnSpPr>
          <p:spPr>
            <a:xfrm>
              <a:off x="7568972" y="5017230"/>
              <a:ext cx="644994" cy="3401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3"/>
              <a:endCxn id="14" idx="7"/>
            </p:cNvCxnSpPr>
            <p:nvPr/>
          </p:nvCxnSpPr>
          <p:spPr>
            <a:xfrm flipH="1">
              <a:off x="7568972" y="5626830"/>
              <a:ext cx="6449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148269" y="3625226"/>
              <a:ext cx="5715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96844" y="3622639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11144" y="3621505"/>
              <a:ext cx="43836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87494" y="3621505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b’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30819" y="4820057"/>
              <a:ext cx="49529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c’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96000" y="4819641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43453" y="4820057"/>
              <a:ext cx="43836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7169" y="4798992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d’</a:t>
              </a:r>
              <a:endParaRPr lang="en-US" dirty="0"/>
            </a:p>
          </p:txBody>
        </p:sp>
        <p:cxnSp>
          <p:nvCxnSpPr>
            <p:cNvPr id="45" name="Straight Connector 44"/>
            <p:cNvCxnSpPr>
              <a:stCxn id="11" idx="2"/>
            </p:cNvCxnSpPr>
            <p:nvPr/>
          </p:nvCxnSpPr>
          <p:spPr>
            <a:xfrm flipH="1">
              <a:off x="4500569" y="6101726"/>
              <a:ext cx="106680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500569" y="3594254"/>
              <a:ext cx="0" cy="25146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9" idx="1"/>
            </p:cNvCxnSpPr>
            <p:nvPr/>
          </p:nvCxnSpPr>
          <p:spPr>
            <a:xfrm>
              <a:off x="4500569" y="3604822"/>
              <a:ext cx="1122597" cy="0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891851"/>
              </p:ext>
            </p:extLst>
          </p:nvPr>
        </p:nvGraphicFramePr>
        <p:xfrm>
          <a:off x="572906" y="4240827"/>
          <a:ext cx="444171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745"/>
                <a:gridCol w="1574983"/>
                <a:gridCol w="1574983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{ a, b, c, d }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{a’, b,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 c, d }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path(0,5)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   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path(0,2)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  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1846132" y="2620371"/>
            <a:ext cx="2008079" cy="13583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2338347" y="4666778"/>
            <a:ext cx="490387" cy="4660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338347" y="5081034"/>
            <a:ext cx="490387" cy="4660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956663" y="4640647"/>
            <a:ext cx="490387" cy="4660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3956663" y="5054903"/>
            <a:ext cx="490387" cy="4660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3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</a:t>
            </a:r>
            <a:r>
              <a:rPr lang="en-US" dirty="0" err="1" smtClean="0"/>
              <a:t>Hypergraph</a:t>
            </a:r>
            <a:r>
              <a:rPr lang="en-US" dirty="0" smtClean="0"/>
              <a:t> of Iteration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E0B9-91F6-C24C-920E-764EB9754D13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34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76588" y="1106801"/>
            <a:ext cx="7017805" cy="4767630"/>
            <a:chOff x="4306921" y="823685"/>
            <a:chExt cx="7017805" cy="4767630"/>
          </a:xfrm>
        </p:grpSpPr>
        <p:sp>
          <p:nvSpPr>
            <p:cNvPr id="47" name="TextBox 46"/>
            <p:cNvSpPr txBox="1"/>
            <p:nvPr/>
          </p:nvSpPr>
          <p:spPr>
            <a:xfrm>
              <a:off x="10097021" y="1057614"/>
              <a:ext cx="9417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abs(a’)</a:t>
              </a:r>
              <a:endParaRPr lang="en-US" sz="20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397046" y="3005561"/>
              <a:ext cx="8453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abs(c)</a:t>
              </a:r>
              <a:endParaRPr lang="en-US" sz="20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260161" y="2986978"/>
              <a:ext cx="2064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softEdge</a:t>
              </a:r>
              <a:r>
                <a:rPr lang="en-US" sz="2000" dirty="0" smtClean="0"/>
                <a:t>(1,7,c)</a:t>
              </a:r>
              <a:endParaRPr lang="en-US" sz="2000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7976900" y="3425176"/>
              <a:ext cx="1720844" cy="2731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7988713" y="3698276"/>
              <a:ext cx="0" cy="27330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88767" y="3425176"/>
              <a:ext cx="1199946" cy="2733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988713" y="3387088"/>
              <a:ext cx="0" cy="3111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306921" y="1273576"/>
              <a:ext cx="0" cy="431773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4306921" y="1273576"/>
              <a:ext cx="2317662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909561" y="1056677"/>
              <a:ext cx="2064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softEdge</a:t>
              </a:r>
              <a:r>
                <a:rPr lang="en-US" sz="2000" dirty="0" smtClean="0"/>
                <a:t>(0,6’,a’)</a:t>
              </a:r>
              <a:endParaRPr lang="en-US" sz="2000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7287589" y="1497785"/>
              <a:ext cx="1691373" cy="18938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8978963" y="1497785"/>
              <a:ext cx="0" cy="1893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8978963" y="1497785"/>
              <a:ext cx="1531815" cy="1893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8978962" y="1687168"/>
              <a:ext cx="1" cy="37327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7096412" y="823685"/>
              <a:ext cx="0" cy="28147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638562" y="1050536"/>
              <a:ext cx="1229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path(0,0)</a:t>
              </a:r>
              <a:endParaRPr lang="en-US" sz="2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451977" y="1986244"/>
              <a:ext cx="1229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path(0,6’)</a:t>
              </a:r>
              <a:endParaRPr lang="en-US" sz="20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348318" y="1999898"/>
              <a:ext cx="1856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hardEdge</a:t>
              </a:r>
              <a:r>
                <a:rPr lang="en-US" sz="2000" dirty="0" smtClean="0"/>
                <a:t>(6’,1)</a:t>
              </a:r>
              <a:endParaRPr lang="en-US" sz="2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631275" y="2987693"/>
              <a:ext cx="1229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path(0,1)</a:t>
              </a:r>
              <a:endParaRPr lang="en-US" sz="2000" dirty="0"/>
            </a:p>
          </p:txBody>
        </p:sp>
        <p:cxnSp>
          <p:nvCxnSpPr>
            <p:cNvPr id="66" name="Straight Connector 65"/>
            <p:cNvCxnSpPr>
              <a:stCxn id="64" idx="2"/>
            </p:cNvCxnSpPr>
            <p:nvPr/>
          </p:nvCxnSpPr>
          <p:spPr>
            <a:xfrm>
              <a:off x="7276720" y="2400008"/>
              <a:ext cx="736272" cy="1581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8012992" y="2368612"/>
              <a:ext cx="806938" cy="1835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8012992" y="2552211"/>
              <a:ext cx="0" cy="43547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7492389" y="3928644"/>
              <a:ext cx="1229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path(0,7)</a:t>
              </a:r>
              <a:endParaRPr lang="en-US" sz="2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285491" y="3928644"/>
              <a:ext cx="18102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hardEdge</a:t>
              </a:r>
              <a:r>
                <a:rPr lang="en-US" sz="2000" dirty="0" smtClean="0"/>
                <a:t>(7,2)</a:t>
              </a:r>
              <a:endParaRPr lang="en-US" sz="2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308166" y="3928643"/>
              <a:ext cx="1821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hardEdge</a:t>
              </a:r>
              <a:r>
                <a:rPr lang="en-US" sz="2000" dirty="0" smtClean="0"/>
                <a:t>(7,5)</a:t>
              </a:r>
              <a:endParaRPr lang="en-US" sz="2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37909" y="4812095"/>
              <a:ext cx="1229620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txBody>
            <a:bodyPr wrap="square" tIns="0" bIns="0" rtlCol="0" anchor="ctr" anchorCtr="1">
              <a:spAutoFit/>
            </a:bodyPr>
            <a:lstStyle/>
            <a:p>
              <a:r>
                <a:rPr lang="en-US" sz="2000" dirty="0" smtClean="0"/>
                <a:t>path(0,2)</a:t>
              </a:r>
              <a:endParaRPr lang="en-US" sz="2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318365" y="4812095"/>
              <a:ext cx="1229620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tIns="0" bIns="0" rtlCol="0" anchor="ctr" anchorCtr="1">
              <a:spAutoFit/>
            </a:bodyPr>
            <a:lstStyle/>
            <a:p>
              <a:r>
                <a:rPr lang="en-US" sz="2000" dirty="0" smtClean="0"/>
                <a:t>path(0,5)</a:t>
              </a:r>
              <a:endParaRPr lang="en-US" sz="20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472398" y="4740492"/>
              <a:ext cx="18470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hardEdge</a:t>
              </a:r>
              <a:r>
                <a:rPr lang="en-US" sz="2000" dirty="0" smtClean="0"/>
                <a:t>(2,0)</a:t>
              </a:r>
              <a:endParaRPr lang="en-US" sz="2000" dirty="0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6050194" y="4328754"/>
              <a:ext cx="1045565" cy="1427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7095759" y="4351979"/>
              <a:ext cx="771770" cy="11952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095759" y="4471507"/>
              <a:ext cx="0" cy="32582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327985" y="4351979"/>
              <a:ext cx="631746" cy="15486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8959733" y="4351979"/>
              <a:ext cx="1259352" cy="15486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8942795" y="4512803"/>
              <a:ext cx="0" cy="29629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176248" y="5140602"/>
              <a:ext cx="1040282" cy="2008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2" idx="2"/>
            </p:cNvCxnSpPr>
            <p:nvPr/>
          </p:nvCxnSpPr>
          <p:spPr>
            <a:xfrm flipH="1">
              <a:off x="6216533" y="5119872"/>
              <a:ext cx="1036186" cy="22160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216531" y="5320830"/>
              <a:ext cx="0" cy="27048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4306921" y="5591315"/>
              <a:ext cx="190961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448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CEGAR for </a:t>
            </a:r>
            <a:r>
              <a:rPr lang="en-US" dirty="0" err="1" smtClean="0"/>
              <a:t>Datalog</a:t>
            </a:r>
            <a:r>
              <a:rPr lang="en-US" dirty="0" smtClean="0"/>
              <a:t>: Iteration 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D24B-5461-F246-8C93-D46EFF22AD1C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35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808910" y="1277040"/>
            <a:ext cx="3634166" cy="2417996"/>
            <a:chOff x="4500569" y="3549026"/>
            <a:chExt cx="4038600" cy="2743200"/>
          </a:xfrm>
        </p:grpSpPr>
        <p:sp>
          <p:nvSpPr>
            <p:cNvPr id="9" name="Oval 8"/>
            <p:cNvSpPr/>
            <p:nvPr/>
          </p:nvSpPr>
          <p:spPr>
            <a:xfrm>
              <a:off x="5567370" y="3549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567370" y="4692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567370" y="59112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7243769" y="3549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243769" y="46920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7243769" y="59112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729169" y="40824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6’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403998" y="53016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6403998" y="408242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8158170" y="40824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6’’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729169" y="53016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7’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8158170" y="5301626"/>
              <a:ext cx="380999" cy="381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smtClean="0"/>
                <a:t>7’’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stCxn id="15" idx="5"/>
              <a:endCxn id="10" idx="1"/>
            </p:cNvCxnSpPr>
            <p:nvPr/>
          </p:nvCxnSpPr>
          <p:spPr>
            <a:xfrm>
              <a:off x="5054372" y="4407630"/>
              <a:ext cx="5687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5"/>
              <a:endCxn id="16" idx="1"/>
            </p:cNvCxnSpPr>
            <p:nvPr/>
          </p:nvCxnSpPr>
          <p:spPr>
            <a:xfrm>
              <a:off x="5892573" y="5017230"/>
              <a:ext cx="567221" cy="3401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0" idx="3"/>
              <a:endCxn id="19" idx="7"/>
            </p:cNvCxnSpPr>
            <p:nvPr/>
          </p:nvCxnSpPr>
          <p:spPr>
            <a:xfrm flipH="1">
              <a:off x="5054372" y="5017230"/>
              <a:ext cx="568794" cy="3401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9" idx="5"/>
              <a:endCxn id="11" idx="1"/>
            </p:cNvCxnSpPr>
            <p:nvPr/>
          </p:nvCxnSpPr>
          <p:spPr>
            <a:xfrm>
              <a:off x="5054372" y="5626830"/>
              <a:ext cx="5687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6" idx="3"/>
              <a:endCxn id="11" idx="7"/>
            </p:cNvCxnSpPr>
            <p:nvPr/>
          </p:nvCxnSpPr>
          <p:spPr>
            <a:xfrm flipH="1">
              <a:off x="5892573" y="5626830"/>
              <a:ext cx="567221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5" idx="7"/>
            </p:cNvCxnSpPr>
            <p:nvPr/>
          </p:nvCxnSpPr>
          <p:spPr>
            <a:xfrm flipH="1">
              <a:off x="5054372" y="3874230"/>
              <a:ext cx="568794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9" idx="5"/>
              <a:endCxn id="17" idx="1"/>
            </p:cNvCxnSpPr>
            <p:nvPr/>
          </p:nvCxnSpPr>
          <p:spPr>
            <a:xfrm>
              <a:off x="5892573" y="3874230"/>
              <a:ext cx="567221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2" idx="3"/>
              <a:endCxn id="17" idx="7"/>
            </p:cNvCxnSpPr>
            <p:nvPr/>
          </p:nvCxnSpPr>
          <p:spPr>
            <a:xfrm flipH="1">
              <a:off x="6729201" y="3874230"/>
              <a:ext cx="570364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7" idx="3"/>
              <a:endCxn id="10" idx="7"/>
            </p:cNvCxnSpPr>
            <p:nvPr/>
          </p:nvCxnSpPr>
          <p:spPr>
            <a:xfrm flipH="1">
              <a:off x="5892573" y="4407630"/>
              <a:ext cx="567221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7" idx="5"/>
              <a:endCxn id="13" idx="1"/>
            </p:cNvCxnSpPr>
            <p:nvPr/>
          </p:nvCxnSpPr>
          <p:spPr>
            <a:xfrm>
              <a:off x="6729201" y="4407630"/>
              <a:ext cx="57036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3" idx="3"/>
              <a:endCxn id="16" idx="7"/>
            </p:cNvCxnSpPr>
            <p:nvPr/>
          </p:nvCxnSpPr>
          <p:spPr>
            <a:xfrm flipH="1">
              <a:off x="6729203" y="5017231"/>
              <a:ext cx="570363" cy="340193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6" idx="5"/>
              <a:endCxn id="14" idx="1"/>
            </p:cNvCxnSpPr>
            <p:nvPr/>
          </p:nvCxnSpPr>
          <p:spPr>
            <a:xfrm>
              <a:off x="6729201" y="5626830"/>
              <a:ext cx="57036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2" idx="5"/>
              <a:endCxn id="18" idx="1"/>
            </p:cNvCxnSpPr>
            <p:nvPr/>
          </p:nvCxnSpPr>
          <p:spPr>
            <a:xfrm>
              <a:off x="7568972" y="3874230"/>
              <a:ext cx="644994" cy="2639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8" idx="3"/>
              <a:endCxn id="13" idx="7"/>
            </p:cNvCxnSpPr>
            <p:nvPr/>
          </p:nvCxnSpPr>
          <p:spPr>
            <a:xfrm flipH="1">
              <a:off x="7568972" y="4407630"/>
              <a:ext cx="6449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3" idx="5"/>
              <a:endCxn id="20" idx="1"/>
            </p:cNvCxnSpPr>
            <p:nvPr/>
          </p:nvCxnSpPr>
          <p:spPr>
            <a:xfrm>
              <a:off x="7568972" y="5017230"/>
              <a:ext cx="644994" cy="34019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3"/>
              <a:endCxn id="14" idx="7"/>
            </p:cNvCxnSpPr>
            <p:nvPr/>
          </p:nvCxnSpPr>
          <p:spPr>
            <a:xfrm flipH="1">
              <a:off x="7568972" y="5626830"/>
              <a:ext cx="644994" cy="340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148269" y="3625226"/>
              <a:ext cx="5715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96844" y="3622639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11144" y="3621505"/>
              <a:ext cx="43836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87494" y="3621505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b’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30819" y="4820057"/>
              <a:ext cx="49529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c’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96000" y="4819641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43453" y="4820057"/>
              <a:ext cx="43836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7169" y="4798992"/>
              <a:ext cx="457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d’</a:t>
              </a:r>
              <a:endParaRPr lang="en-US" dirty="0"/>
            </a:p>
          </p:txBody>
        </p:sp>
        <p:cxnSp>
          <p:nvCxnSpPr>
            <p:cNvPr id="45" name="Straight Connector 44"/>
            <p:cNvCxnSpPr>
              <a:stCxn id="11" idx="2"/>
            </p:cNvCxnSpPr>
            <p:nvPr/>
          </p:nvCxnSpPr>
          <p:spPr>
            <a:xfrm flipH="1">
              <a:off x="4500569" y="6101726"/>
              <a:ext cx="106680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500569" y="3594254"/>
              <a:ext cx="0" cy="25146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9" idx="1"/>
            </p:cNvCxnSpPr>
            <p:nvPr/>
          </p:nvCxnSpPr>
          <p:spPr>
            <a:xfrm>
              <a:off x="4500569" y="3604822"/>
              <a:ext cx="1122597" cy="0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358766"/>
              </p:ext>
            </p:extLst>
          </p:nvPr>
        </p:nvGraphicFramePr>
        <p:xfrm>
          <a:off x="572902" y="4240827"/>
          <a:ext cx="6083843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150"/>
                <a:gridCol w="1573040"/>
                <a:gridCol w="1573040"/>
                <a:gridCol w="1647613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{ a, b, c, d }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{ a’, b,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 c, d }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{ a’, b, c’, d }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path(0,5)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  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 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  </a:t>
                      </a:r>
                      <a:endParaRPr lang="en-US" sz="22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path(0,2)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  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 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  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Rectangle 55"/>
          <p:cNvSpPr/>
          <p:nvPr/>
        </p:nvSpPr>
        <p:spPr>
          <a:xfrm>
            <a:off x="2338344" y="4666778"/>
            <a:ext cx="490387" cy="4660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2338344" y="5081034"/>
            <a:ext cx="490387" cy="4660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3956660" y="4640647"/>
            <a:ext cx="490387" cy="4660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956660" y="5054903"/>
            <a:ext cx="490387" cy="4660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44521" y="4654742"/>
            <a:ext cx="3976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200" dirty="0"/>
          </a:p>
        </p:txBody>
      </p:sp>
      <p:sp>
        <p:nvSpPr>
          <p:cNvPr id="60" name="Rectangle 59"/>
          <p:cNvSpPr/>
          <p:nvPr/>
        </p:nvSpPr>
        <p:spPr>
          <a:xfrm>
            <a:off x="5670297" y="5076005"/>
            <a:ext cx="3513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0928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Unmodified off-the-shelf solvers</a:t>
            </a:r>
          </a:p>
          <a:p>
            <a:pPr lvl="1"/>
            <a:r>
              <a:rPr lang="en-US" dirty="0" err="1"/>
              <a:t>Datalog</a:t>
            </a:r>
            <a:r>
              <a:rPr lang="en-US" dirty="0"/>
              <a:t>: </a:t>
            </a:r>
            <a:r>
              <a:rPr lang="en-US" dirty="0" err="1"/>
              <a:t>bddbddb</a:t>
            </a:r>
            <a:endParaRPr lang="en-US" dirty="0"/>
          </a:p>
          <a:p>
            <a:pPr lvl="1"/>
            <a:r>
              <a:rPr lang="en-US" dirty="0" err="1" smtClean="0"/>
              <a:t>MaxSAT</a:t>
            </a:r>
            <a:r>
              <a:rPr lang="en-US" dirty="0" smtClean="0"/>
              <a:t>: </a:t>
            </a:r>
            <a:r>
              <a:rPr lang="en-US" dirty="0" err="1" smtClean="0"/>
              <a:t>MiFuMaX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Two different </a:t>
            </a:r>
            <a:r>
              <a:rPr lang="en-US" dirty="0"/>
              <a:t>a</a:t>
            </a:r>
            <a:r>
              <a:rPr lang="en-US" dirty="0" smtClean="0"/>
              <a:t>nalyses written in </a:t>
            </a:r>
            <a:r>
              <a:rPr lang="en-US" dirty="0" err="1" smtClean="0"/>
              <a:t>Datalog</a:t>
            </a:r>
            <a:endParaRPr lang="en-US" dirty="0" smtClean="0"/>
          </a:p>
          <a:p>
            <a:pPr lvl="1"/>
            <a:r>
              <a:rPr lang="en-US" dirty="0"/>
              <a:t>Pointer </a:t>
            </a:r>
            <a:r>
              <a:rPr lang="en-US" dirty="0" smtClean="0"/>
              <a:t>analysis</a:t>
            </a:r>
          </a:p>
          <a:p>
            <a:pPr lvl="2"/>
            <a:r>
              <a:rPr lang="en-US" dirty="0" smtClean="0"/>
              <a:t>flow-insensitive, weak-updates, cloning-based</a:t>
            </a:r>
            <a:endParaRPr lang="en-US" dirty="0"/>
          </a:p>
          <a:p>
            <a:pPr lvl="1"/>
            <a:r>
              <a:rPr lang="en-US" dirty="0" err="1" smtClean="0"/>
              <a:t>Typestate</a:t>
            </a:r>
            <a:r>
              <a:rPr lang="en-US" dirty="0" smtClean="0"/>
              <a:t> analysis</a:t>
            </a:r>
          </a:p>
          <a:p>
            <a:pPr lvl="2"/>
            <a:r>
              <a:rPr lang="en-US" dirty="0" smtClean="0"/>
              <a:t>flow-sensitive, strong-updates, summary-based</a:t>
            </a:r>
          </a:p>
          <a:p>
            <a:endParaRPr lang="en-US" sz="800" dirty="0" smtClean="0"/>
          </a:p>
          <a:p>
            <a:r>
              <a:rPr lang="en-US" dirty="0" smtClean="0"/>
              <a:t>Six </a:t>
            </a:r>
            <a:r>
              <a:rPr lang="en-US" dirty="0"/>
              <a:t>real-world Java benchmark </a:t>
            </a:r>
            <a:r>
              <a:rPr lang="en-US" dirty="0" smtClean="0"/>
              <a:t>programs</a:t>
            </a:r>
          </a:p>
          <a:p>
            <a:endParaRPr lang="en-US" sz="800" dirty="0" smtClean="0"/>
          </a:p>
          <a:p>
            <a:r>
              <a:rPr lang="en-US" dirty="0" smtClean="0"/>
              <a:t>Platform: Linux, 16GB RAM, 3 GHz CPU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6316-C05A-C84F-8359-99E539522A7D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4AE3-9652-A74A-BED8-348C1408C212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182628"/>
              </p:ext>
            </p:extLst>
          </p:nvPr>
        </p:nvGraphicFramePr>
        <p:xfrm>
          <a:off x="978870" y="1680313"/>
          <a:ext cx="7168663" cy="3750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038"/>
                <a:gridCol w="1015561"/>
                <a:gridCol w="1075299"/>
                <a:gridCol w="1075299"/>
                <a:gridCol w="955822"/>
                <a:gridCol w="955822"/>
                <a:gridCol w="955822"/>
              </a:tblGrid>
              <a:tr h="525746">
                <a:tc rowSpan="2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# classes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chemeClr val="bg1"/>
                          </a:solidFill>
                        </a:rPr>
                        <a:t>bytecodes</a:t>
                      </a:r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 (KB)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KLOC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60638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app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app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app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0638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cache4j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16.3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0638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elevator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998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390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269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0638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hedc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1,066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442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283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0638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weblech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1,263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504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326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0638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lusearch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229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1,236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511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314</a:t>
                      </a:r>
                    </a:p>
                  </a:txBody>
                  <a:tcPr/>
                </a:tc>
              </a:tr>
              <a:tr h="460638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antlr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118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1,134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532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303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5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of Analyses in </a:t>
            </a:r>
            <a:r>
              <a:rPr lang="en-US" dirty="0" err="1" smtClean="0"/>
              <a:t>Datalog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7850-A0C1-6D49-9114-1B196A88C590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352841"/>
              </p:ext>
            </p:extLst>
          </p:nvPr>
        </p:nvGraphicFramePr>
        <p:xfrm>
          <a:off x="942310" y="2276236"/>
          <a:ext cx="7097766" cy="1447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878"/>
                <a:gridCol w="1494532"/>
                <a:gridCol w="1642167"/>
                <a:gridCol w="1747189"/>
              </a:tblGrid>
              <a:tr h="52574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# rules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#</a:t>
                      </a:r>
                      <a:r>
                        <a:rPr lang="en-US" sz="2200" b="0" baseline="0" dirty="0" smtClean="0">
                          <a:solidFill>
                            <a:schemeClr val="bg1"/>
                          </a:solidFill>
                        </a:rPr>
                        <a:t> relations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# attributes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60638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    pointer analysis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0638">
                <a:tc>
                  <a:txBody>
                    <a:bodyPr/>
                    <a:lstStyle/>
                    <a:p>
                      <a:pPr algn="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typestate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 analysis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33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Pointer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CD400-1670-AA48-AF8B-8825FF90FBBF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39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546495"/>
              </p:ext>
            </p:extLst>
          </p:nvPr>
        </p:nvGraphicFramePr>
        <p:xfrm>
          <a:off x="523483" y="1357299"/>
          <a:ext cx="8113997" cy="3823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380"/>
                <a:gridCol w="761258"/>
                <a:gridCol w="1196958"/>
                <a:gridCol w="1085745"/>
                <a:gridCol w="1735251"/>
                <a:gridCol w="1114826"/>
                <a:gridCol w="1027579"/>
              </a:tblGrid>
              <a:tr h="567164">
                <a:tc rowSpan="2"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# queries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abstraction size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# </a:t>
                      </a:r>
                      <a:r>
                        <a:rPr lang="en-US" sz="2200" b="0" dirty="0" err="1" smtClean="0">
                          <a:solidFill>
                            <a:schemeClr val="bg1"/>
                          </a:solidFill>
                        </a:rPr>
                        <a:t>iters</a:t>
                      </a:r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6512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resolved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timeout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final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max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cache4j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-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-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-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-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-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-</a:t>
                      </a:r>
                      <a:endParaRPr lang="en-US" sz="2200" dirty="0"/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elevator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-</a:t>
                      </a:r>
                      <a:endParaRPr lang="en-US" sz="2200" dirty="0"/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hedc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47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47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255 (1.5%)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17,054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65</a:t>
                      </a:r>
                      <a:endParaRPr lang="en-US" sz="2200" dirty="0"/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weblech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5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5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36 (0.2%)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18,384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20</a:t>
                      </a:r>
                      <a:endParaRPr lang="en-US" sz="2200" dirty="0"/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antlr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143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143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976 (4.8%)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20,453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58</a:t>
                      </a:r>
                      <a:endParaRPr lang="en-US" sz="2200" dirty="0"/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lusearch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321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316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5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1,000</a:t>
                      </a:r>
                      <a:r>
                        <a:rPr lang="en-US" sz="2200" baseline="0" dirty="0" smtClean="0"/>
                        <a:t> (4.8%)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24,308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56</a:t>
                      </a:r>
                      <a:endParaRPr lang="en-US" sz="2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12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en-US" dirty="0" smtClean="0"/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endParaRPr lang="en-US" dirty="0" smtClean="0"/>
          </a:p>
          <a:p>
            <a:pPr marL="457200" lvl="1" indent="0" algn="ctr">
              <a:buNone/>
            </a:pPr>
            <a:r>
              <a:rPr lang="en-US" sz="6000" dirty="0" smtClean="0"/>
              <a:t>Demo</a:t>
            </a:r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9D59-BD52-EC48-92E5-88586D410812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Calibri"/>
              </a:rPr>
              <a:t>Application: </a:t>
            </a:r>
            <a:r>
              <a:rPr lang="en-US" dirty="0">
                <a:cs typeface="Calibri"/>
              </a:rPr>
              <a:t>Malware Analysis </a:t>
            </a:r>
            <a:r>
              <a:rPr lang="en-US" dirty="0" smtClean="0">
                <a:cs typeface="Calibri"/>
              </a:rPr>
              <a:t>of Android 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8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of </a:t>
            </a:r>
            <a:r>
              <a:rPr lang="en-US" dirty="0" err="1" smtClean="0"/>
              <a:t>Datalog</a:t>
            </a:r>
            <a:r>
              <a:rPr lang="en-US" dirty="0" smtClean="0"/>
              <a:t>: Pointer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FDF-971B-764E-9EC5-ADD188561ED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0E23-2C20-584E-B4C3-1D2B49AD6C12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28874" y="1562126"/>
            <a:ext cx="11452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0000FF"/>
                </a:solidFill>
              </a:rPr>
              <a:t>lusearch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7" name="Picture 6" descr="mono_lusearch_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8" y="1885462"/>
            <a:ext cx="7741419" cy="361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989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of </a:t>
            </a:r>
            <a:r>
              <a:rPr lang="en-US" dirty="0" err="1" smtClean="0"/>
              <a:t>Datalog</a:t>
            </a:r>
            <a:r>
              <a:rPr lang="en-US" dirty="0" smtClean="0"/>
              <a:t>: Pointer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FDF-971B-764E-9EC5-ADD188561ED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1B1D-602A-8B48-841E-D08B92233FE4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 dirty="0"/>
          </a:p>
        </p:txBody>
      </p:sp>
      <p:pic>
        <p:nvPicPr>
          <p:cNvPr id="7" name="Picture 6" descr="mono_lusearch_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6" y="1759427"/>
            <a:ext cx="342900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948" y="1381908"/>
            <a:ext cx="97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lusearch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1748" y="1381908"/>
            <a:ext cx="62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antlr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8205" y="3909725"/>
            <a:ext cx="6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hedc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0861" y="3909725"/>
            <a:ext cx="100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weblech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15" name="Picture 14" descr="hedc_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6" y="4321177"/>
            <a:ext cx="3429000" cy="1600200"/>
          </a:xfrm>
          <a:prstGeom prst="rect">
            <a:avLst/>
          </a:prstGeom>
        </p:spPr>
      </p:pic>
      <p:pic>
        <p:nvPicPr>
          <p:cNvPr id="16" name="Picture 15" descr="antlr_k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10" y="1759427"/>
            <a:ext cx="3429000" cy="1600200"/>
          </a:xfrm>
          <a:prstGeom prst="rect">
            <a:avLst/>
          </a:prstGeom>
        </p:spPr>
      </p:pic>
      <p:pic>
        <p:nvPicPr>
          <p:cNvPr id="17" name="Picture 16" descr="weblech_k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10" y="4321177"/>
            <a:ext cx="3429000" cy="16002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553200" y="1884392"/>
            <a:ext cx="300518" cy="164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533771" y="4467517"/>
            <a:ext cx="494481" cy="155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89011" y="4448127"/>
            <a:ext cx="300518" cy="164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948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of </a:t>
            </a:r>
            <a:r>
              <a:rPr lang="en-US" dirty="0" err="1" smtClean="0"/>
              <a:t>MaxSAT</a:t>
            </a:r>
            <a:r>
              <a:rPr lang="en-US" dirty="0" smtClean="0"/>
              <a:t>: Pointer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FDF-971B-764E-9EC5-ADD188561ED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C01B-D216-9F46-A775-B8DC398E724B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2656" y="1494261"/>
            <a:ext cx="11452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0000FF"/>
                </a:solidFill>
              </a:rPr>
              <a:t>lusearch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9" name="Picture 8" descr="lusearch_solv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858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224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of </a:t>
            </a:r>
            <a:r>
              <a:rPr lang="en-US" dirty="0" err="1" smtClean="0"/>
              <a:t>MaxSAT</a:t>
            </a:r>
            <a:r>
              <a:rPr lang="en-US" dirty="0" smtClean="0"/>
              <a:t>: Pointer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FDF-971B-764E-9EC5-ADD188561ED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B80C-E3AE-9444-80DE-5A3131F9A557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948" y="1381908"/>
            <a:ext cx="97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lusearch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1748" y="1381908"/>
            <a:ext cx="62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antlr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8205" y="3909725"/>
            <a:ext cx="6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hedc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0861" y="3909725"/>
            <a:ext cx="100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weblech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15" name="Picture 14" descr="lusearch_solv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7" y="1751240"/>
            <a:ext cx="3429000" cy="1600200"/>
          </a:xfrm>
          <a:prstGeom prst="rect">
            <a:avLst/>
          </a:prstGeom>
        </p:spPr>
      </p:pic>
      <p:pic>
        <p:nvPicPr>
          <p:cNvPr id="28" name="Picture 27" descr="antlr_solv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07" y="1751240"/>
            <a:ext cx="3429000" cy="1600200"/>
          </a:xfrm>
          <a:prstGeom prst="rect">
            <a:avLst/>
          </a:prstGeom>
        </p:spPr>
      </p:pic>
      <p:pic>
        <p:nvPicPr>
          <p:cNvPr id="30" name="Picture 29" descr="weblech_solv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07" y="4279057"/>
            <a:ext cx="3429000" cy="1600200"/>
          </a:xfrm>
          <a:prstGeom prst="rect">
            <a:avLst/>
          </a:prstGeom>
        </p:spPr>
      </p:pic>
      <p:pic>
        <p:nvPicPr>
          <p:cNvPr id="32" name="Picture 31" descr="hedc_solve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66" y="4279057"/>
            <a:ext cx="3429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318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dirty="0" err="1"/>
              <a:t>Typestate</a:t>
            </a:r>
            <a:r>
              <a:rPr lang="en-US" dirty="0"/>
              <a:t>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2964-FE3E-1E4C-A33D-5E98CE7170FE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44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82456"/>
              </p:ext>
            </p:extLst>
          </p:nvPr>
        </p:nvGraphicFramePr>
        <p:xfrm>
          <a:off x="593167" y="1522114"/>
          <a:ext cx="7937677" cy="3852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776"/>
                <a:gridCol w="774536"/>
                <a:gridCol w="1153410"/>
                <a:gridCol w="1083386"/>
                <a:gridCol w="1544915"/>
                <a:gridCol w="1085744"/>
                <a:gridCol w="1143910"/>
              </a:tblGrid>
              <a:tr h="596250">
                <a:tc rowSpan="2"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# queries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abstraction size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# </a:t>
                      </a:r>
                      <a:r>
                        <a:rPr lang="en-US" sz="2200" b="0" dirty="0" err="1" smtClean="0">
                          <a:solidFill>
                            <a:schemeClr val="bg1"/>
                          </a:solidFill>
                        </a:rPr>
                        <a:t>iters</a:t>
                      </a:r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6512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resolved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timeout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final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max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cache4j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15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15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28 (0.3%)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9,614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11</a:t>
                      </a:r>
                      <a:endParaRPr lang="en-US" sz="2200" dirty="0"/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elevator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 (0.4%)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9,583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11</a:t>
                      </a:r>
                      <a:endParaRPr lang="en-US" sz="2200" dirty="0"/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hedc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799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799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271 (1.1%)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23,581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13</a:t>
                      </a:r>
                      <a:endParaRPr lang="en-US" sz="2200" dirty="0"/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weblech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189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189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173 (0.7%)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25,453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14</a:t>
                      </a:r>
                      <a:endParaRPr lang="en-US" sz="2200" dirty="0"/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antlr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491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491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457 (1.8%)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24,815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17</a:t>
                      </a:r>
                      <a:endParaRPr lang="en-US" sz="2200" dirty="0"/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lusearch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456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456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598</a:t>
                      </a:r>
                      <a:r>
                        <a:rPr lang="en-US" sz="2200" baseline="0" dirty="0" smtClean="0"/>
                        <a:t> (1.8%)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33,506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17</a:t>
                      </a:r>
                      <a:endParaRPr lang="en-US" sz="2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8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of </a:t>
            </a:r>
            <a:r>
              <a:rPr lang="en-US" dirty="0" err="1" smtClean="0"/>
              <a:t>Datalog</a:t>
            </a:r>
            <a:r>
              <a:rPr lang="en-US" dirty="0" smtClean="0"/>
              <a:t>: </a:t>
            </a:r>
            <a:r>
              <a:rPr lang="en-US" dirty="0" err="1" smtClean="0"/>
              <a:t>Typestate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FDF-971B-764E-9EC5-ADD188561ED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AE14-F429-AC4A-B833-6BB153E04437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28874" y="1562126"/>
            <a:ext cx="11452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0000FF"/>
                </a:solidFill>
              </a:rPr>
              <a:t>lusearch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9" name="Picture 8" descr="ts_lusearch_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5" y="1885462"/>
            <a:ext cx="7735301" cy="36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770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of </a:t>
            </a:r>
            <a:r>
              <a:rPr lang="en-US" dirty="0" err="1" smtClean="0"/>
              <a:t>Datalog</a:t>
            </a:r>
            <a:r>
              <a:rPr lang="en-US" dirty="0" smtClean="0"/>
              <a:t>: </a:t>
            </a:r>
            <a:r>
              <a:rPr lang="en-US" dirty="0" err="1" smtClean="0"/>
              <a:t>Typestate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FDF-971B-764E-9EC5-ADD188561ED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92BA-E6E8-C941-8B53-77BA282495EA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 dirty="0"/>
          </a:p>
        </p:txBody>
      </p:sp>
      <p:pic>
        <p:nvPicPr>
          <p:cNvPr id="9" name="Picture 8" descr="ts_lusearch_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85" y="1769122"/>
            <a:ext cx="342900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948" y="1381908"/>
            <a:ext cx="97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lusearch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1748" y="1381908"/>
            <a:ext cx="62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antlr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8205" y="3909725"/>
            <a:ext cx="6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hedc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0861" y="3909725"/>
            <a:ext cx="100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weblech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7" name="Picture 6" descr="antlr_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11" y="1828800"/>
            <a:ext cx="3429000" cy="1600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53200" y="1961952"/>
            <a:ext cx="300518" cy="190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hedc_k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85" y="4279057"/>
            <a:ext cx="3429000" cy="160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40541" y="4431457"/>
            <a:ext cx="300518" cy="190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weblech_k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11" y="4279057"/>
            <a:ext cx="3429000" cy="1600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01748" y="4424482"/>
            <a:ext cx="458646" cy="190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30984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1"/>
      <p:bldP spid="12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of </a:t>
            </a:r>
            <a:r>
              <a:rPr lang="en-US" dirty="0" err="1" smtClean="0"/>
              <a:t>MaxSAT</a:t>
            </a:r>
            <a:r>
              <a:rPr lang="en-US" dirty="0" smtClean="0"/>
              <a:t>: </a:t>
            </a:r>
            <a:r>
              <a:rPr lang="en-US" dirty="0" err="1" smtClean="0"/>
              <a:t>Typestate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FDF-971B-764E-9EC5-ADD188561ED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DB2C-393B-4C4E-B7B3-7AB75F157F1A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2044" y="1445786"/>
            <a:ext cx="11452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0000FF"/>
                </a:solidFill>
              </a:rPr>
              <a:t>lusearch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8" name="Picture 7" descr="lusearch_solv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858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223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of </a:t>
            </a:r>
            <a:r>
              <a:rPr lang="en-US" dirty="0" err="1" smtClean="0"/>
              <a:t>MaxSAT</a:t>
            </a:r>
            <a:r>
              <a:rPr lang="en-US" dirty="0" smtClean="0"/>
              <a:t>: </a:t>
            </a:r>
            <a:r>
              <a:rPr lang="en-US" dirty="0" err="1" smtClean="0"/>
              <a:t>Typestate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FDF-971B-764E-9EC5-ADD188561ED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0BE0-81A0-7443-8716-1C35148A1548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948" y="1381908"/>
            <a:ext cx="97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lusearch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7" descr="antlr_solv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82" y="1751240"/>
            <a:ext cx="3429000" cy="16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1748" y="1381908"/>
            <a:ext cx="62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antlr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 descr="hedc_solv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6" y="4258914"/>
            <a:ext cx="3429000" cy="1600200"/>
          </a:xfrm>
          <a:prstGeom prst="rect">
            <a:avLst/>
          </a:prstGeom>
        </p:spPr>
      </p:pic>
      <p:pic>
        <p:nvPicPr>
          <p:cNvPr id="11" name="Picture 10" descr="weblech_solv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07" y="4259666"/>
            <a:ext cx="3429000" cy="160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8205" y="3909725"/>
            <a:ext cx="6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hedc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0861" y="3909725"/>
            <a:ext cx="100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weblech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14" name="Picture 13" descr="lusearch_solve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4" y="1751240"/>
            <a:ext cx="3429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462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of </a:t>
            </a:r>
            <a:r>
              <a:rPr lang="en-US" dirty="0" err="1" smtClean="0"/>
              <a:t>MaxSAT</a:t>
            </a:r>
            <a:r>
              <a:rPr lang="en-US" dirty="0" smtClean="0"/>
              <a:t> Formulae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B204-A24E-FC4A-97C0-D931CCA05FFF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587452"/>
              </p:ext>
            </p:extLst>
          </p:nvPr>
        </p:nvGraphicFramePr>
        <p:xfrm>
          <a:off x="874131" y="1522114"/>
          <a:ext cx="7330132" cy="3852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788"/>
                <a:gridCol w="1512640"/>
                <a:gridCol w="1485164"/>
                <a:gridCol w="1536376"/>
                <a:gridCol w="1485164"/>
              </a:tblGrid>
              <a:tr h="596250">
                <a:tc rowSpan="2"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pointer analysis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chemeClr val="bg1"/>
                          </a:solidFill>
                        </a:rPr>
                        <a:t>typestate</a:t>
                      </a:r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 analysis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512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# variables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# clauses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# variables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# clauses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cache4j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-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-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17K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19K</a:t>
                      </a:r>
                      <a:endParaRPr lang="en-US" sz="2200" dirty="0"/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elevator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640K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795K</a:t>
                      </a:r>
                      <a:endParaRPr lang="en-US" sz="2200" dirty="0"/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hedc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1.3M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2.5M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11.5M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15M</a:t>
                      </a:r>
                      <a:endParaRPr lang="en-US" sz="2200" dirty="0"/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weblech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1.6M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3.1M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8.7M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12M</a:t>
                      </a:r>
                      <a:endParaRPr lang="en-US" sz="2200" dirty="0"/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antlr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85M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183M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20M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26M</a:t>
                      </a:r>
                      <a:endParaRPr lang="en-US" sz="2200" dirty="0"/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lusearch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98M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365M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35M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49M</a:t>
                      </a:r>
                      <a:endParaRPr lang="en-US" sz="2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68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of Malware Analysis on Android Apps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C885-3CFD-2544-AE6D-0083D2EE0C98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symant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0" y="1396079"/>
            <a:ext cx="8172228" cy="403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7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/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Speeding up convergence</a:t>
            </a:r>
          </a:p>
          <a:p>
            <a:endParaRPr lang="en-US" dirty="0" smtClean="0"/>
          </a:p>
          <a:p>
            <a:r>
              <a:rPr lang="en-US" dirty="0" smtClean="0"/>
              <a:t>Trading soundness for precision/scalability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5CDF-6C67-DD43-98B8-8C4F5E42CCD2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6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l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49"/>
          <a:stretch/>
        </p:blipFill>
        <p:spPr>
          <a:xfrm>
            <a:off x="145410" y="1434860"/>
            <a:ext cx="4495150" cy="3515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Speeding up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793" y="1149943"/>
            <a:ext cx="3749829" cy="300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“First- and Second-</a:t>
            </a:r>
            <a:r>
              <a:rPr lang="en-US" sz="2600" dirty="0" smtClean="0"/>
              <a:t>Order</a:t>
            </a:r>
            <a:br>
              <a:rPr lang="en-US" sz="2600" dirty="0" smtClean="0"/>
            </a:br>
            <a:r>
              <a:rPr lang="en-US" sz="2600" dirty="0" smtClean="0"/>
              <a:t>  Expectation </a:t>
            </a:r>
            <a:r>
              <a:rPr lang="en-US" sz="2600" dirty="0" err="1" smtClean="0"/>
              <a:t>Semirings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/>
              <a:t> </a:t>
            </a:r>
            <a:r>
              <a:rPr lang="en-US" sz="2600" dirty="0" smtClean="0"/>
              <a:t> with Applications to</a:t>
            </a:r>
            <a:br>
              <a:rPr lang="en-US" sz="2600" dirty="0" smtClean="0"/>
            </a:br>
            <a:r>
              <a:rPr lang="en-US" sz="2600" dirty="0" smtClean="0"/>
              <a:t>  Minimum</a:t>
            </a:r>
            <a:r>
              <a:rPr lang="en-US" sz="2600" dirty="0"/>
              <a:t>-Risk </a:t>
            </a:r>
            <a:r>
              <a:rPr lang="en-US" sz="2600" dirty="0" smtClean="0"/>
              <a:t>Training</a:t>
            </a:r>
            <a:br>
              <a:rPr lang="en-US" sz="2600" dirty="0" smtClean="0"/>
            </a:br>
            <a:r>
              <a:rPr lang="en-US" sz="2600" dirty="0"/>
              <a:t> </a:t>
            </a:r>
            <a:r>
              <a:rPr lang="en-US" sz="2600" dirty="0" smtClean="0"/>
              <a:t> on </a:t>
            </a:r>
            <a:r>
              <a:rPr lang="en-US" sz="2600" dirty="0"/>
              <a:t>Translation </a:t>
            </a:r>
            <a:r>
              <a:rPr lang="en-US" sz="2600" dirty="0" smtClean="0"/>
              <a:t>Forests.”</a:t>
            </a:r>
            <a:br>
              <a:rPr lang="en-US" sz="2600" dirty="0" smtClean="0"/>
            </a:br>
            <a:r>
              <a:rPr lang="en-US" sz="2600" dirty="0" smtClean="0"/>
              <a:t>  EMNLP 2009.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0B9A-7F2A-D043-8625-54156BB8B460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51</a:t>
            </a:fld>
            <a:endParaRPr lang="en-US"/>
          </a:p>
        </p:txBody>
      </p:sp>
      <p:pic>
        <p:nvPicPr>
          <p:cNvPr id="8" name="Picture 7" descr="nl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0"/>
          <a:stretch/>
        </p:blipFill>
        <p:spPr>
          <a:xfrm>
            <a:off x="3765888" y="4510668"/>
            <a:ext cx="4940300" cy="16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Trading soundness for precision/scalability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“</a:t>
            </a:r>
            <a:r>
              <a:rPr lang="en-US" sz="2600" dirty="0" err="1" smtClean="0"/>
              <a:t>Tuffy</a:t>
            </a:r>
            <a:r>
              <a:rPr lang="en-US" sz="2600" dirty="0"/>
              <a:t>: Scaling up Statistical Inference in Markov </a:t>
            </a:r>
            <a:r>
              <a:rPr lang="en-US" sz="2600" dirty="0" smtClean="0"/>
              <a:t>Logic</a:t>
            </a:r>
            <a:br>
              <a:rPr lang="en-US" sz="2600" dirty="0" smtClean="0"/>
            </a:br>
            <a:r>
              <a:rPr lang="en-US" sz="2600" dirty="0" smtClean="0"/>
              <a:t>  Networks </a:t>
            </a:r>
            <a:r>
              <a:rPr lang="en-US" sz="2600" dirty="0"/>
              <a:t>using an </a:t>
            </a:r>
            <a:r>
              <a:rPr lang="en-US" sz="2600" dirty="0" smtClean="0"/>
              <a:t>RDBMS.” VLDB 2011.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68C0-2AC5-2144-9D4B-2E81FD17BA9C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52</a:t>
            </a:fld>
            <a:endParaRPr lang="en-US"/>
          </a:p>
        </p:txBody>
      </p:sp>
      <p:pic>
        <p:nvPicPr>
          <p:cNvPr id="7" name="Picture 6" descr="ml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2" y="3134115"/>
            <a:ext cx="8782893" cy="207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6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Time is ripe for </a:t>
            </a:r>
            <a:r>
              <a:rPr lang="en-US" dirty="0" err="1" smtClean="0"/>
              <a:t>Datalog</a:t>
            </a:r>
            <a:r>
              <a:rPr lang="en-US" dirty="0" smtClean="0"/>
              <a:t> for program analysis!</a:t>
            </a:r>
          </a:p>
          <a:p>
            <a:endParaRPr lang="en-US" dirty="0" smtClean="0"/>
          </a:p>
          <a:p>
            <a:r>
              <a:rPr lang="en-US" dirty="0" smtClean="0"/>
              <a:t>Advances in implementations of </a:t>
            </a:r>
            <a:r>
              <a:rPr lang="en-US" dirty="0" err="1" smtClean="0"/>
              <a:t>Datalog</a:t>
            </a:r>
            <a:endParaRPr lang="en-US" dirty="0" smtClean="0"/>
          </a:p>
          <a:p>
            <a:pPr lvl="1"/>
            <a:r>
              <a:rPr lang="en-US" dirty="0" err="1" smtClean="0"/>
              <a:t>bddbddb</a:t>
            </a:r>
            <a:r>
              <a:rPr lang="en-US" dirty="0" smtClean="0"/>
              <a:t>, </a:t>
            </a:r>
            <a:r>
              <a:rPr lang="en-US" dirty="0" err="1" smtClean="0"/>
              <a:t>LogicBlox</a:t>
            </a:r>
            <a:r>
              <a:rPr lang="en-US" dirty="0" smtClean="0"/>
              <a:t>, …</a:t>
            </a:r>
          </a:p>
          <a:p>
            <a:endParaRPr lang="en-US" dirty="0" smtClean="0"/>
          </a:p>
          <a:p>
            <a:r>
              <a:rPr lang="en-US" dirty="0" smtClean="0"/>
              <a:t>Integration of </a:t>
            </a:r>
            <a:r>
              <a:rPr lang="en-US" dirty="0" err="1" smtClean="0"/>
              <a:t>Datalog</a:t>
            </a:r>
            <a:r>
              <a:rPr lang="en-US" dirty="0" smtClean="0"/>
              <a:t> into program analysis tools</a:t>
            </a:r>
          </a:p>
          <a:p>
            <a:pPr lvl="1"/>
            <a:r>
              <a:rPr lang="en-US" dirty="0" smtClean="0"/>
              <a:t>Chord, Soot, Z3, …</a:t>
            </a:r>
          </a:p>
          <a:p>
            <a:endParaRPr lang="en-US" dirty="0" smtClean="0"/>
          </a:p>
          <a:p>
            <a:r>
              <a:rPr lang="en-US" dirty="0" smtClean="0"/>
              <a:t>Reasoning about analyses written in </a:t>
            </a:r>
            <a:r>
              <a:rPr lang="en-US" dirty="0" err="1" smtClean="0"/>
              <a:t>Datalog</a:t>
            </a:r>
            <a:endParaRPr lang="en-US" dirty="0" smtClean="0"/>
          </a:p>
          <a:p>
            <a:pPr lvl="1"/>
            <a:r>
              <a:rPr lang="en-US" dirty="0" smtClean="0"/>
              <a:t>HSF, this work,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3A1A-85A0-6648-9E61-982C27F20ECC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4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Calibri"/>
              </a:rPr>
              <a:t>Information-flow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FFC8-0EE1-2246-9BA7-67899032366B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6</a:t>
            </a:fld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316836" y="5941694"/>
            <a:ext cx="1060349" cy="4767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latin typeface="Calibri"/>
              </a:rPr>
              <a:t>p</a:t>
            </a:r>
            <a:r>
              <a:rPr lang="en-US" sz="2200" b="0" dirty="0" smtClean="0">
                <a:latin typeface="Calibri"/>
              </a:rPr>
              <a:t> </a:t>
            </a:r>
            <a:r>
              <a:rPr lang="en-US" sz="2200" b="0" dirty="0" smtClean="0">
                <a:latin typeface="msam10"/>
                <a:ea typeface="msam10"/>
                <a:cs typeface="msam10"/>
              </a:rPr>
              <a:t>²</a:t>
            </a:r>
            <a:r>
              <a:rPr lang="en-US" sz="2200" b="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1</a:t>
            </a:r>
            <a:r>
              <a:rPr lang="en-US" sz="2200" b="0" dirty="0" smtClean="0">
                <a:latin typeface="Calibri"/>
              </a:rPr>
              <a:t>?</a:t>
            </a:r>
            <a:endParaRPr lang="en-US" sz="2200" b="0" dirty="0">
              <a:latin typeface="cmsy1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927509" y="5952445"/>
            <a:ext cx="1060349" cy="4767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latin typeface="Calibri"/>
              </a:rPr>
              <a:t>p</a:t>
            </a:r>
            <a:r>
              <a:rPr lang="en-US" sz="2200" b="0" dirty="0" smtClean="0">
                <a:latin typeface="Calibri"/>
              </a:rPr>
              <a:t> </a:t>
            </a:r>
            <a:r>
              <a:rPr lang="en-US" sz="2200" dirty="0">
                <a:latin typeface="msam10"/>
                <a:ea typeface="msam10"/>
                <a:cs typeface="msam10"/>
              </a:rPr>
              <a:t>²</a:t>
            </a:r>
            <a:r>
              <a:rPr lang="en-US" sz="2200" b="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2</a:t>
            </a:r>
            <a:r>
              <a:rPr lang="en-US" sz="2200" b="0" dirty="0" smtClean="0">
                <a:latin typeface="Calibri"/>
              </a:rPr>
              <a:t>?</a:t>
            </a:r>
            <a:endParaRPr lang="en-US" sz="2200" b="0" dirty="0">
              <a:latin typeface="cmsy1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022630" y="4463713"/>
            <a:ext cx="3108052" cy="101014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>
                <a:latin typeface="Calibri"/>
                <a:cs typeface="Calibri"/>
              </a:rPr>
              <a:t>i</a:t>
            </a:r>
            <a:r>
              <a:rPr lang="en-US" sz="2200" dirty="0" smtClean="0">
                <a:latin typeface="Calibri"/>
                <a:cs typeface="Calibri"/>
              </a:rPr>
              <a:t>nformation-flow</a:t>
            </a:r>
            <a:br>
              <a:rPr lang="en-US" sz="2200" dirty="0" smtClean="0">
                <a:latin typeface="Calibri"/>
                <a:cs typeface="Calibri"/>
              </a:rPr>
            </a:br>
            <a:r>
              <a:rPr lang="en-US" sz="2200" b="0" dirty="0" smtClean="0">
                <a:latin typeface="Calibri"/>
                <a:cs typeface="Calibri"/>
              </a:rPr>
              <a:t>analysis</a:t>
            </a:r>
            <a:endParaRPr lang="en-US" sz="2200" b="0" dirty="0">
              <a:latin typeface="Calibri"/>
              <a:cs typeface="Calibri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3869487" y="3461769"/>
            <a:ext cx="1415920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b="0" dirty="0" smtClean="0">
                <a:latin typeface="Calibri"/>
              </a:rPr>
              <a:t>program </a:t>
            </a:r>
            <a:r>
              <a:rPr lang="en-US" sz="2200" dirty="0" smtClean="0">
                <a:latin typeface="Calibri"/>
              </a:rPr>
              <a:t>p</a:t>
            </a:r>
            <a:endParaRPr lang="en-US" sz="2200" dirty="0">
              <a:latin typeface="Calibri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5400000">
            <a:off x="4336517" y="4046959"/>
            <a:ext cx="484632" cy="3048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315551" y="4692030"/>
            <a:ext cx="1201003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b="0" dirty="0" smtClean="0">
                <a:latin typeface="Calibri"/>
              </a:rPr>
              <a:t>query </a:t>
            </a: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1</a:t>
            </a:r>
            <a:endParaRPr lang="en-US" sz="2200" baseline="-25000" dirty="0">
              <a:latin typeface="Calibri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6670572" y="4692030"/>
            <a:ext cx="1219653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b="0" dirty="0" smtClean="0">
                <a:latin typeface="Calibri"/>
              </a:rPr>
              <a:t>query </a:t>
            </a: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2</a:t>
            </a:r>
            <a:endParaRPr lang="en-US" sz="2200" baseline="-25000" dirty="0">
              <a:latin typeface="Calibri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2516554" y="483552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0800000">
            <a:off x="6146300" y="483552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5400000">
            <a:off x="3537692" y="5585671"/>
            <a:ext cx="484632" cy="3048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5400000">
            <a:off x="5130200" y="5585671"/>
            <a:ext cx="484632" cy="3048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39808" y="1670050"/>
            <a:ext cx="1650992" cy="10795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Pointer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90800" y="1670050"/>
            <a:ext cx="1650992" cy="10795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Call-graph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39808" y="1130300"/>
            <a:ext cx="3301981" cy="5397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Information flow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44180" y="1670050"/>
            <a:ext cx="1650992" cy="5397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Type-state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1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Analysis as Building Blocks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9DCD-9D55-B243-B622-C6EDDAE2C9AB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9808" y="1670050"/>
            <a:ext cx="1650992" cy="10795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Pointer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1670050"/>
            <a:ext cx="1650992" cy="10795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Call-graph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9808" y="1130300"/>
            <a:ext cx="3301981" cy="5397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Information flow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44180" y="1670050"/>
            <a:ext cx="1650992" cy="5397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Type-state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3621" y="2727715"/>
            <a:ext cx="1650992" cy="10795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Pointer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54613" y="2727715"/>
            <a:ext cx="1650992" cy="10795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Call-graph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3621" y="2187965"/>
            <a:ext cx="3301981" cy="5397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Program slicing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3621" y="2727715"/>
            <a:ext cx="3301984" cy="5397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Dependence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4715941"/>
            <a:ext cx="1650992" cy="10795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Pointer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08192" y="4715941"/>
            <a:ext cx="4758266" cy="10795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Call-graph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176191"/>
            <a:ext cx="6409258" cy="5397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Datarace</a:t>
            </a:r>
            <a:r>
              <a:rPr lang="en-US" sz="1600" dirty="0" smtClean="0">
                <a:solidFill>
                  <a:schemeClr val="tx1"/>
                </a:solidFill>
              </a:rPr>
              <a:t> detection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61572" y="4715941"/>
            <a:ext cx="1650992" cy="5397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Lockset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95588" y="4715941"/>
            <a:ext cx="1650992" cy="5397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Thread-escape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5466" y="4715941"/>
            <a:ext cx="1650992" cy="5397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May-happen-in-parallel analysis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0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Analyses in Chord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3CFD-CD4F-904D-ADCA-4C8116D73516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chord_all_analys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475154"/>
            <a:ext cx="8296103" cy="151780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458308" y="3819768"/>
            <a:ext cx="5120640" cy="1828800"/>
          </a:xfrm>
          <a:prstGeom prst="wedgeEllipseCallout">
            <a:avLst>
              <a:gd name="adj1" fmla="val -36856"/>
              <a:gd name="adj2" fmla="val -811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147 </a:t>
            </a:r>
            <a:r>
              <a:rPr lang="en-US" sz="2400" dirty="0">
                <a:solidFill>
                  <a:prstClr val="black"/>
                </a:solidFill>
              </a:rPr>
              <a:t>tasks </a:t>
            </a:r>
            <a:r>
              <a:rPr lang="en-US" sz="2400" dirty="0" smtClean="0">
                <a:solidFill>
                  <a:prstClr val="black"/>
                </a:solidFill>
              </a:rPr>
              <a:t>(square nodes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246 </a:t>
            </a:r>
            <a:r>
              <a:rPr lang="en-US" sz="2400" dirty="0">
                <a:solidFill>
                  <a:prstClr val="black"/>
                </a:solidFill>
              </a:rPr>
              <a:t>targets </a:t>
            </a:r>
            <a:r>
              <a:rPr lang="en-US" sz="2400" dirty="0" smtClean="0">
                <a:solidFill>
                  <a:prstClr val="black"/>
                </a:solidFill>
              </a:rPr>
              <a:t>(oval </a:t>
            </a:r>
            <a:r>
              <a:rPr lang="en-US" sz="2400" dirty="0">
                <a:solidFill>
                  <a:prstClr val="black"/>
                </a:solidFill>
              </a:rPr>
              <a:t>nodes)</a:t>
            </a: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1050 dependencies </a:t>
            </a:r>
            <a:r>
              <a:rPr lang="en-US" sz="2400" dirty="0">
                <a:solidFill>
                  <a:prstClr val="black"/>
                </a:solidFill>
              </a:rPr>
              <a:t>(edges)</a:t>
            </a:r>
          </a:p>
        </p:txBody>
      </p:sp>
    </p:spTree>
    <p:extLst>
      <p:ext uri="{BB962C8B-B14F-4D97-AF65-F5344CB8AC3E}">
        <p14:creationId xmlns:p14="http://schemas.microsoft.com/office/powerpoint/2010/main" val="183521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Pointer Analysis (0-CFA) in Chord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E3EA-85D9-9F4E-9656-8DB8B5F7FDDD}" type="datetime4">
              <a:rPr lang="en-US" smtClean="0"/>
              <a:t>August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Research,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chord_0cfa_analys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93" y="1686170"/>
            <a:ext cx="8387537" cy="1206928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458310" y="3819768"/>
            <a:ext cx="5120640" cy="1828800"/>
          </a:xfrm>
          <a:prstGeom prst="wedgeEllipseCallout">
            <a:avLst>
              <a:gd name="adj1" fmla="val -36856"/>
              <a:gd name="adj2" fmla="val -811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37 tasks </a:t>
            </a:r>
            <a:r>
              <a:rPr lang="en-US" sz="2400" dirty="0" smtClean="0">
                <a:solidFill>
                  <a:prstClr val="black"/>
                </a:solidFill>
              </a:rPr>
              <a:t>(square nodes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</a:p>
          <a:p>
            <a:pPr lvl="0" algn="ctr"/>
            <a:r>
              <a:rPr lang="en-US" sz="2400" dirty="0">
                <a:solidFill>
                  <a:prstClr val="black"/>
                </a:solidFill>
              </a:rPr>
              <a:t>49 targets </a:t>
            </a:r>
            <a:r>
              <a:rPr lang="en-US" sz="2400" dirty="0" smtClean="0">
                <a:solidFill>
                  <a:prstClr val="black"/>
                </a:solidFill>
              </a:rPr>
              <a:t>(oval </a:t>
            </a:r>
            <a:r>
              <a:rPr lang="en-US" sz="2400" dirty="0">
                <a:solidFill>
                  <a:prstClr val="black"/>
                </a:solidFill>
              </a:rPr>
              <a:t>nodes)</a:t>
            </a:r>
          </a:p>
          <a:p>
            <a:pPr lvl="0" algn="ctr"/>
            <a:r>
              <a:rPr lang="en-US" sz="2400" dirty="0">
                <a:solidFill>
                  <a:prstClr val="black"/>
                </a:solidFill>
              </a:rPr>
              <a:t>154 dependencies (edges)</a:t>
            </a:r>
          </a:p>
        </p:txBody>
      </p:sp>
    </p:spTree>
    <p:extLst>
      <p:ext uri="{BB962C8B-B14F-4D97-AF65-F5344CB8AC3E}">
        <p14:creationId xmlns:p14="http://schemas.microsoft.com/office/powerpoint/2010/main" val="408175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HN@C02G5082DRJT3PP7" val="4426"/>
  <p:tag name="DEFAULTDISPLAYSOURCE" val="\documentclass{article}&#10;&#10;\pagestyle{empty}&#10;&#10;\begin{document}&#10;&#10;&#10;\end{document}"/>
  <p:tag name="EMBEDFONTS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10251</TotalTime>
  <Words>2338</Words>
  <Application>Microsoft Macintosh PowerPoint</Application>
  <PresentationFormat>On-screen Show (4:3)</PresentationFormat>
  <Paragraphs>897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Datalog for Program Analysis: Beyond the Free Lunch</vt:lpstr>
      <vt:lpstr>Program Analysis</vt:lpstr>
      <vt:lpstr>Example: Information-Flow Analysis</vt:lpstr>
      <vt:lpstr>Application: Malware Analysis of Android Apps</vt:lpstr>
      <vt:lpstr>Results of Malware Analysis on Android Apps</vt:lpstr>
      <vt:lpstr>Information-flow Analysis</vt:lpstr>
      <vt:lpstr>Program Analysis as Building Blocks</vt:lpstr>
      <vt:lpstr>All Analyses in Chord</vt:lpstr>
      <vt:lpstr>A Pointer Analysis (0-CFA) in Chord</vt:lpstr>
      <vt:lpstr>Pointer Analysis Example</vt:lpstr>
      <vt:lpstr>Balancing Precision and Scalability</vt:lpstr>
      <vt:lpstr>Static Analysis: 70’s to 90’s</vt:lpstr>
      <vt:lpstr>Static Analysis as Building Blocks</vt:lpstr>
      <vt:lpstr>Static Analysis: 00’s to Present</vt:lpstr>
      <vt:lpstr>Static Analysis: 00’s to Present</vt:lpstr>
      <vt:lpstr>Our Static Analysis Setting</vt:lpstr>
      <vt:lpstr>Example 1: Predicate Abstraction (CEGAR)</vt:lpstr>
      <vt:lpstr>Example 2: Shape Analysis (TVLA)</vt:lpstr>
      <vt:lpstr>Example 3: Cloning-based Pointer Analysis</vt:lpstr>
      <vt:lpstr>Problem Statement</vt:lpstr>
      <vt:lpstr>Problem Statement</vt:lpstr>
      <vt:lpstr>Why Optimality?</vt:lpstr>
      <vt:lpstr>Why is this Hard in Practice?</vt:lpstr>
      <vt:lpstr>Pointer Analysis Example</vt:lpstr>
      <vt:lpstr>Pointer Analysis as Graph Reachability</vt:lpstr>
      <vt:lpstr>Graph Reachability in Datalog</vt:lpstr>
      <vt:lpstr>Problem Statement</vt:lpstr>
      <vt:lpstr>Our Approach</vt:lpstr>
      <vt:lpstr>CEGAR for Datalog: Iteration 1</vt:lpstr>
      <vt:lpstr>Derivation Hypergraph of Iteration 1</vt:lpstr>
      <vt:lpstr>Taxonomy of Counterexamples in Datalog</vt:lpstr>
      <vt:lpstr>Our Approach: MaxSAT</vt:lpstr>
      <vt:lpstr>CEGAR for Datalog: Iteration 2</vt:lpstr>
      <vt:lpstr>Derivation Hypergraph of Iteration 2</vt:lpstr>
      <vt:lpstr>CEGAR for Datalog: Iteration 3</vt:lpstr>
      <vt:lpstr>Empirical Evaluation</vt:lpstr>
      <vt:lpstr>Benchmarks</vt:lpstr>
      <vt:lpstr>Statistics of Analyses in Datalog</vt:lpstr>
      <vt:lpstr>Results: Pointer Analysis</vt:lpstr>
      <vt:lpstr>Performance of Datalog: Pointer Analysis</vt:lpstr>
      <vt:lpstr>Performance of Datalog: Pointer Analysis</vt:lpstr>
      <vt:lpstr>Performance of MaxSAT: Pointer Analysis</vt:lpstr>
      <vt:lpstr>Performance of MaxSAT: Pointer Analysis</vt:lpstr>
      <vt:lpstr>Results: Typestate Analysis</vt:lpstr>
      <vt:lpstr>Performance of Datalog: Typestate Analysis</vt:lpstr>
      <vt:lpstr>Performance of Datalog: Typestate Analysis</vt:lpstr>
      <vt:lpstr>Performance of MaxSAT: Typestate Analysis</vt:lpstr>
      <vt:lpstr>Performance of MaxSAT: Typestate Analysis</vt:lpstr>
      <vt:lpstr>Statistics of MaxSAT Formulae</vt:lpstr>
      <vt:lpstr>Limitations / Future Work</vt:lpstr>
      <vt:lpstr>Speeding up convergence</vt:lpstr>
      <vt:lpstr>Trading soundness for precision/scalability</vt:lpstr>
      <vt:lpstr>Conclusion</vt:lpstr>
    </vt:vector>
  </TitlesOfParts>
  <Manager/>
  <Company>Georgia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Mayur Naik</dc:creator>
  <cp:keywords/>
  <dc:description/>
  <cp:lastModifiedBy>Mayur Naik</cp:lastModifiedBy>
  <cp:revision>742</cp:revision>
  <dcterms:created xsi:type="dcterms:W3CDTF">2012-04-06T23:58:10Z</dcterms:created>
  <dcterms:modified xsi:type="dcterms:W3CDTF">2013-08-15T06:47:43Z</dcterms:modified>
  <cp:category/>
</cp:coreProperties>
</file>