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72" r:id="rId4"/>
    <p:sldId id="259" r:id="rId5"/>
    <p:sldId id="264" r:id="rId6"/>
    <p:sldId id="265" r:id="rId7"/>
    <p:sldId id="266" r:id="rId8"/>
    <p:sldId id="267" r:id="rId9"/>
    <p:sldId id="273" r:id="rId10"/>
    <p:sldId id="286" r:id="rId11"/>
    <p:sldId id="274" r:id="rId12"/>
    <p:sldId id="277" r:id="rId13"/>
    <p:sldId id="278" r:id="rId14"/>
    <p:sldId id="310" r:id="rId15"/>
    <p:sldId id="314" r:id="rId16"/>
    <p:sldId id="270" r:id="rId17"/>
    <p:sldId id="281" r:id="rId18"/>
    <p:sldId id="282" r:id="rId19"/>
    <p:sldId id="283" r:id="rId20"/>
    <p:sldId id="308" r:id="rId21"/>
    <p:sldId id="288" r:id="rId22"/>
    <p:sldId id="309" r:id="rId23"/>
    <p:sldId id="315" r:id="rId24"/>
    <p:sldId id="316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0" r:id="rId34"/>
    <p:sldId id="319" r:id="rId35"/>
    <p:sldId id="317" r:id="rId36"/>
    <p:sldId id="320" r:id="rId37"/>
    <p:sldId id="321" r:id="rId38"/>
    <p:sldId id="322" r:id="rId39"/>
    <p:sldId id="323" r:id="rId40"/>
    <p:sldId id="328" r:id="rId41"/>
    <p:sldId id="324" r:id="rId42"/>
    <p:sldId id="325" r:id="rId43"/>
    <p:sldId id="326" r:id="rId44"/>
    <p:sldId id="327" r:id="rId45"/>
    <p:sldId id="271" r:id="rId46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5" autoAdjust="0"/>
  </p:normalViewPr>
  <p:slideViewPr>
    <p:cSldViewPr snapToGrid="0" snapToObjects="1"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8B1F-3C26-B849-BB2F-2A8F73CCEE25}" type="datetimeFigureOut">
              <a:rPr lang="en-US" smtClean="0">
                <a:latin typeface="Calibri"/>
              </a:rPr>
              <a:t>4/18/13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8BA5-D572-5E4A-815C-2A983EBDD41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319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68231175-F060-C14A-A124-54817FC44758}" type="datetimeFigureOut">
              <a:rPr lang="en-US" smtClean="0"/>
              <a:pPr/>
              <a:t>4/18/13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A9372618-506A-BA44-9A0A-D4EB4B7FD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6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632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 lang="fi-FI" smtClean="0"/>
              <a:t>Dagstuhl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2AC9578B-FB7A-1A4A-83D3-84D181B0B7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7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g.gatech.edu/prism" TargetMode="Externa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634" y="348774"/>
            <a:ext cx="8491530" cy="1470025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Finding Optimal Program Abstractions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86" y="1841322"/>
            <a:ext cx="8534578" cy="1479412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Mayur Naik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500" dirty="0" smtClean="0">
                <a:solidFill>
                  <a:schemeClr val="tx1"/>
                </a:solidFill>
              </a:rPr>
              <a:t>Georgia Tech</a:t>
            </a:r>
            <a:br>
              <a:rPr lang="en-US" sz="3500" dirty="0" smtClean="0">
                <a:solidFill>
                  <a:schemeClr val="tx1"/>
                </a:solidFill>
              </a:rPr>
            </a:br>
            <a:endParaRPr lang="en-US" sz="35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x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7" y="4049308"/>
            <a:ext cx="1335003" cy="1501878"/>
          </a:xfrm>
          <a:prstGeom prst="rect">
            <a:avLst/>
          </a:prstGeom>
        </p:spPr>
      </p:pic>
      <p:pic>
        <p:nvPicPr>
          <p:cNvPr id="5" name="Picture 4" descr="hongse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93" y="4040775"/>
            <a:ext cx="1619409" cy="1510411"/>
          </a:xfrm>
          <a:prstGeom prst="rect">
            <a:avLst/>
          </a:prstGeom>
        </p:spPr>
      </p:pic>
      <p:pic>
        <p:nvPicPr>
          <p:cNvPr id="6" name="Picture 5" descr="moo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06" y="4017980"/>
            <a:ext cx="1445137" cy="1533206"/>
          </a:xfrm>
          <a:prstGeom prst="rect">
            <a:avLst/>
          </a:prstGeom>
        </p:spPr>
      </p:pic>
      <p:pic>
        <p:nvPicPr>
          <p:cNvPr id="7" name="Picture 6" descr="perc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69" y="4022845"/>
            <a:ext cx="1403384" cy="1528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943" y="5576152"/>
            <a:ext cx="24323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prstClr val="black"/>
                </a:solidFill>
              </a:rPr>
              <a:t>Xin</a:t>
            </a:r>
            <a:r>
              <a:rPr lang="en-US" sz="2600" dirty="0">
                <a:solidFill>
                  <a:prstClr val="black"/>
                </a:solidFill>
              </a:rPr>
              <a:t> Zhang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(Georgia Tech)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2412460" y="5579714"/>
            <a:ext cx="22319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err="1">
                <a:solidFill>
                  <a:prstClr val="black"/>
                </a:solidFill>
              </a:rPr>
              <a:t>Hongseok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Yang</a:t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Oxford) 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4856110" y="5576990"/>
            <a:ext cx="170331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Percy </a:t>
            </a:r>
            <a:r>
              <a:rPr lang="en-US" sz="2600" dirty="0" smtClean="0">
                <a:solidFill>
                  <a:prstClr val="black"/>
                </a:solidFill>
              </a:rPr>
              <a:t>Liang</a:t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Stanford)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6831972" y="5566228"/>
            <a:ext cx="18261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dirty="0" err="1">
                <a:solidFill>
                  <a:prstClr val="black"/>
                </a:solidFill>
              </a:rPr>
              <a:t>Mooly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Sagiv</a:t>
            </a:r>
            <a:r>
              <a:rPr lang="en-US" sz="2600" dirty="0" smtClean="0">
                <a:solidFill>
                  <a:prstClr val="black"/>
                </a:solidFill>
              </a:rPr>
              <a:t/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Tel-Aviv U)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2211" y="3299019"/>
            <a:ext cx="2680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J</a:t>
            </a:r>
            <a:r>
              <a:rPr lang="en-US" sz="3000" dirty="0" smtClean="0">
                <a:solidFill>
                  <a:prstClr val="black"/>
                </a:solidFill>
              </a:rPr>
              <a:t>oint </a:t>
            </a:r>
            <a:r>
              <a:rPr lang="en-US" sz="3000" dirty="0">
                <a:solidFill>
                  <a:prstClr val="black"/>
                </a:solidFill>
              </a:rPr>
              <a:t>work </a:t>
            </a:r>
            <a:r>
              <a:rPr lang="en-US" sz="3000" dirty="0" smtClean="0">
                <a:solidFill>
                  <a:prstClr val="black"/>
                </a:solidFill>
              </a:rPr>
              <a:t>with: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551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8446" y="1145504"/>
            <a:ext cx="8229600" cy="5382086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efficient algorithm </a:t>
            </a:r>
            <a:r>
              <a:rPr lang="en-US" dirty="0" smtClean="0"/>
              <a:t>with: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INPUTS:</a:t>
            </a:r>
            <a:endParaRPr lang="en-US" sz="2400" dirty="0"/>
          </a:p>
          <a:p>
            <a:pPr lvl="1"/>
            <a:r>
              <a:rPr lang="en-US" sz="2400" dirty="0"/>
              <a:t>program p and </a:t>
            </a:r>
            <a:r>
              <a:rPr lang="en-US" sz="2400" dirty="0" smtClean="0"/>
              <a:t>query </a:t>
            </a:r>
            <a:r>
              <a:rPr lang="en-US" sz="2400" dirty="0"/>
              <a:t>q</a:t>
            </a:r>
          </a:p>
          <a:p>
            <a:pPr lvl="1"/>
            <a:r>
              <a:rPr lang="en-US" sz="2400" dirty="0" smtClean="0"/>
              <a:t>abstractions </a:t>
            </a:r>
            <a:r>
              <a:rPr lang="en-US" sz="2400" dirty="0" smtClean="0"/>
              <a:t>A </a:t>
            </a:r>
            <a:r>
              <a:rPr lang="en-US" sz="2400" dirty="0"/>
              <a:t>= </a:t>
            </a:r>
            <a:r>
              <a:rPr lang="en-US" sz="2400" dirty="0" smtClean="0"/>
              <a:t>{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}</a:t>
            </a:r>
            <a:endParaRPr lang="en-US" sz="2400" dirty="0"/>
          </a:p>
          <a:p>
            <a:pPr lvl="1"/>
            <a:r>
              <a:rPr lang="en-US" sz="2400" dirty="0" err="1"/>
              <a:t>boolean</a:t>
            </a:r>
            <a:r>
              <a:rPr lang="en-US" sz="2400" dirty="0"/>
              <a:t> function S(p</a:t>
            </a:r>
            <a:r>
              <a:rPr lang="en-US" sz="2400" dirty="0" smtClean="0"/>
              <a:t>, q, a)</a:t>
            </a:r>
            <a:endParaRPr lang="en-US" sz="2400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 OUTPUT:</a:t>
            </a:r>
          </a:p>
          <a:p>
            <a:pPr lvl="1"/>
            <a:r>
              <a:rPr lang="en-US" sz="2400" dirty="0" smtClean="0"/>
              <a:t>Impossibility: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@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S(p</a:t>
            </a:r>
            <a:r>
              <a:rPr lang="en-US" sz="2400" dirty="0" smtClean="0"/>
              <a:t>, q, a</a:t>
            </a:r>
            <a:r>
              <a:rPr lang="en-US" sz="2400" dirty="0"/>
              <a:t>) = </a:t>
            </a:r>
            <a:r>
              <a:rPr lang="en-US" sz="2400" dirty="0" smtClean="0"/>
              <a:t>true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Proof</a:t>
            </a:r>
            <a:r>
              <a:rPr lang="en-US" sz="2400" dirty="0">
                <a:solidFill>
                  <a:prstClr val="black"/>
                </a:solidFill>
              </a:rPr>
              <a:t>: a </a:t>
            </a:r>
            <a:r>
              <a:rPr lang="en-US" sz="24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A: S(p, q, a) = </a:t>
            </a:r>
            <a:r>
              <a:rPr lang="en-US" sz="2400" dirty="0" smtClean="0">
                <a:solidFill>
                  <a:prstClr val="black"/>
                </a:solidFill>
              </a:rPr>
              <a:t>true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                   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A: (a’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FF"/>
                </a:solidFill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Æ</a:t>
            </a:r>
            <a:r>
              <a:rPr lang="en-US" sz="2400" dirty="0" smtClean="0">
                <a:solidFill>
                  <a:srgbClr val="0000FF"/>
                </a:solidFill>
              </a:rPr>
              <a:t> S(p, q, a’) = true)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a’ = 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10</a:t>
            </a:fld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5191597" y="1698958"/>
            <a:ext cx="2795269" cy="2496290"/>
          </a:xfrm>
          <a:prstGeom prst="diamond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l"/>
            <a:endParaRPr lang="en-US" sz="2000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93010" y="1719607"/>
            <a:ext cx="2135909" cy="1171383"/>
            <a:chOff x="3439718" y="1867125"/>
            <a:chExt cx="2135909" cy="1171383"/>
          </a:xfrm>
        </p:grpSpPr>
        <p:sp>
          <p:nvSpPr>
            <p:cNvPr id="31" name="Isosceles Triangle 30"/>
            <p:cNvSpPr/>
            <p:nvPr/>
          </p:nvSpPr>
          <p:spPr>
            <a:xfrm>
              <a:off x="3439718" y="1867125"/>
              <a:ext cx="1999652" cy="886732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" name="Right Triangle 31"/>
            <p:cNvSpPr/>
            <p:nvPr/>
          </p:nvSpPr>
          <p:spPr>
            <a:xfrm rot="17280000">
              <a:off x="3743525" y="2030353"/>
              <a:ext cx="675880" cy="114676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ight Triangle 32"/>
            <p:cNvSpPr/>
            <p:nvPr/>
          </p:nvSpPr>
          <p:spPr>
            <a:xfrm rot="20926938">
              <a:off x="5281367" y="2551867"/>
              <a:ext cx="294260" cy="38704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Rectangle 33"/>
            <p:cNvSpPr/>
            <p:nvPr/>
          </p:nvSpPr>
          <p:spPr>
            <a:xfrm rot="21000000">
              <a:off x="4493010" y="2693252"/>
              <a:ext cx="822960" cy="34525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5557716" y="2606337"/>
            <a:ext cx="1143000" cy="36674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6680067" y="2772257"/>
            <a:ext cx="1112025" cy="200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5847623" y="3176556"/>
            <a:ext cx="13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2000" dirty="0" smtClean="0">
                <a:latin typeface="Calibri"/>
              </a:rPr>
              <a:t> S(p, q, a)</a:t>
            </a:r>
            <a:endParaRPr lang="en-US" sz="2000" dirty="0"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68772" y="2281440"/>
            <a:ext cx="109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/>
              </a:rPr>
              <a:t>S(p, q, a)</a:t>
            </a:r>
            <a:endParaRPr lang="en-US" sz="2000" dirty="0"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74252" y="1247638"/>
            <a:ext cx="134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1111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finest</a:t>
            </a: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51580" y="3140787"/>
            <a:ext cx="984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0100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optimal</a:t>
            </a: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1102" y="4208911"/>
            <a:ext cx="162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0000 coarsest</a:t>
            </a:r>
            <a:endParaRPr lang="en-US" sz="2200" dirty="0" smtClean="0">
              <a:latin typeface="Calibri"/>
              <a:cs typeface="Calibri"/>
            </a:endParaRPr>
          </a:p>
        </p:txBody>
      </p:sp>
      <p:cxnSp>
        <p:nvCxnSpPr>
          <p:cNvPr id="42" name="Curved Connector 41"/>
          <p:cNvCxnSpPr/>
          <p:nvPr/>
        </p:nvCxnSpPr>
        <p:spPr>
          <a:xfrm rot="10800000">
            <a:off x="6669989" y="2965868"/>
            <a:ext cx="1306121" cy="521648"/>
          </a:xfrm>
          <a:prstGeom prst="curvedConnector3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42537" y="4924453"/>
            <a:ext cx="75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402302" y="5730482"/>
            <a:ext cx="3558268" cy="625870"/>
          </a:xfrm>
          <a:prstGeom prst="wedgeEllipseCallout">
            <a:avLst>
              <a:gd name="adj1" fmla="val -328"/>
              <a:gd name="adj2" fmla="val -107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Optimal Abstraction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26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Orderings 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Efficiency</a:t>
            </a:r>
            <a:r>
              <a:rPr lang="en-US" dirty="0" smtClean="0"/>
              <a:t> Partial Ordering</a:t>
            </a:r>
            <a:endParaRPr lang="en-US" dirty="0"/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baseline="-25000" dirty="0" smtClean="0"/>
              <a:t>cost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msy10"/>
                <a:ea typeface="cmsy10"/>
                <a:cs typeface="cmsy10"/>
              </a:rPr>
              <a:t>,</a:t>
            </a:r>
            <a:r>
              <a:rPr lang="en-US" dirty="0" smtClean="0"/>
              <a:t>  sum of a</a:t>
            </a:r>
            <a:r>
              <a:rPr lang="en-US" baseline="-25000" dirty="0" smtClean="0"/>
              <a:t>1</a:t>
            </a:r>
            <a:r>
              <a:rPr lang="en-US" dirty="0" smtClean="0"/>
              <a:t>’s bits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dirty="0" smtClean="0"/>
              <a:t> sum of a</a:t>
            </a:r>
            <a:r>
              <a:rPr lang="en-US" baseline="-25000" dirty="0" smtClean="0"/>
              <a:t>2</a:t>
            </a:r>
            <a:r>
              <a:rPr lang="en-US" dirty="0" smtClean="0"/>
              <a:t>’s bits</a:t>
            </a:r>
          </a:p>
          <a:p>
            <a:pPr lvl="1"/>
            <a:r>
              <a:rPr lang="en-US" dirty="0" smtClean="0"/>
              <a:t>S(p, q, a</a:t>
            </a:r>
            <a:r>
              <a:rPr lang="en-US" baseline="-25000" dirty="0" smtClean="0"/>
              <a:t>1</a:t>
            </a:r>
            <a:r>
              <a:rPr lang="en-US" dirty="0" smtClean="0"/>
              <a:t>) runs faster than S(p, q, a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sz="2800" dirty="0" smtClean="0"/>
          </a:p>
          <a:p>
            <a:r>
              <a:rPr lang="en-US" b="1" dirty="0" smtClean="0"/>
              <a:t>Precision</a:t>
            </a:r>
            <a:r>
              <a:rPr lang="en-US" dirty="0" smtClean="0"/>
              <a:t> Partial Ordering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baseline="-25000" dirty="0" err="1" smtClean="0"/>
              <a:t>prec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msy10"/>
                <a:ea typeface="cmsy10"/>
                <a:cs typeface="cmsy10"/>
              </a:rPr>
              <a:t>,</a:t>
            </a:r>
            <a:r>
              <a:rPr lang="en-US" dirty="0" smtClean="0"/>
              <a:t>  a</a:t>
            </a:r>
            <a:r>
              <a:rPr lang="en-US" baseline="-25000" dirty="0" smtClean="0"/>
              <a:t>1</a:t>
            </a:r>
            <a:r>
              <a:rPr lang="en-US" dirty="0" smtClean="0"/>
              <a:t> is </a:t>
            </a:r>
            <a:r>
              <a:rPr lang="en-US" dirty="0" err="1" smtClean="0"/>
              <a:t>pointwise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S</a:t>
            </a:r>
            <a:r>
              <a:rPr lang="en-US" dirty="0"/>
              <a:t>(p</a:t>
            </a:r>
            <a:r>
              <a:rPr lang="en-US" dirty="0" smtClean="0"/>
              <a:t>, q, a</a:t>
            </a:r>
            <a:r>
              <a:rPr lang="en-US" baseline="-25000" dirty="0" smtClean="0"/>
              <a:t>1</a:t>
            </a:r>
            <a:r>
              <a:rPr lang="en-US" dirty="0" smtClean="0"/>
              <a:t>) = true </a:t>
            </a:r>
            <a:r>
              <a:rPr lang="en-US" dirty="0" smtClean="0">
                <a:latin typeface="cmsy10"/>
                <a:ea typeface="cmsy10"/>
                <a:cs typeface="cmsy1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S(p</a:t>
            </a:r>
            <a:r>
              <a:rPr lang="en-US" dirty="0" smtClean="0"/>
              <a:t>, q, a</a:t>
            </a:r>
            <a:r>
              <a:rPr lang="en-US" baseline="-25000" dirty="0" smtClean="0"/>
              <a:t>2</a:t>
            </a:r>
            <a:r>
              <a:rPr lang="en-US" dirty="0" smtClean="0"/>
              <a:t>) = true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Optimality?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Empirical lower bounds for static analysis</a:t>
            </a:r>
          </a:p>
          <a:p>
            <a:endParaRPr lang="en-US" sz="2400" dirty="0" smtClean="0"/>
          </a:p>
          <a:p>
            <a:r>
              <a:rPr lang="en-US" dirty="0" smtClean="0"/>
              <a:t>Efficient to compute</a:t>
            </a:r>
          </a:p>
          <a:p>
            <a:endParaRPr lang="en-US" sz="2000" dirty="0" smtClean="0"/>
          </a:p>
          <a:p>
            <a:r>
              <a:rPr lang="en-US" dirty="0" smtClean="0"/>
              <a:t>Better for user consumption</a:t>
            </a:r>
          </a:p>
          <a:p>
            <a:pPr lvl="1"/>
            <a:r>
              <a:rPr lang="en-US" dirty="0" smtClean="0"/>
              <a:t>analysis imprecision facts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ssumptions about missing program parts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Better for machine 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Hard in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|A| exponential in size of p, or even infinite</a:t>
            </a:r>
          </a:p>
          <a:p>
            <a:endParaRPr lang="en-US" sz="2400" dirty="0" smtClean="0"/>
          </a:p>
          <a:p>
            <a:r>
              <a:rPr lang="en-US" dirty="0" smtClean="0"/>
              <a:t>S(p, q, a) = false for most p, q, a</a:t>
            </a:r>
          </a:p>
          <a:p>
            <a:endParaRPr lang="en-US" sz="2400" dirty="0" smtClean="0"/>
          </a:p>
          <a:p>
            <a:r>
              <a:rPr lang="en-US" dirty="0" smtClean="0"/>
              <a:t>Different a is </a:t>
            </a:r>
            <a:r>
              <a:rPr lang="en-US" dirty="0" smtClean="0"/>
              <a:t>optimal for </a:t>
            </a:r>
            <a:r>
              <a:rPr lang="en-US" dirty="0" smtClean="0"/>
              <a:t>different p, 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/>
              <a:t>Abstraction Coarsening [POPL’11]</a:t>
            </a:r>
          </a:p>
          <a:p>
            <a:endParaRPr lang="en-US" dirty="0" smtClean="0"/>
          </a:p>
          <a:p>
            <a:r>
              <a:rPr lang="en-US" dirty="0" smtClean="0"/>
              <a:t>Abstractions from Tests [POPL’12]</a:t>
            </a:r>
          </a:p>
          <a:p>
            <a:endParaRPr lang="en-US" dirty="0" smtClean="0"/>
          </a:p>
          <a:p>
            <a:r>
              <a:rPr lang="en-US" dirty="0"/>
              <a:t>Abstraction </a:t>
            </a:r>
            <a:r>
              <a:rPr lang="en-US" dirty="0" smtClean="0"/>
              <a:t>Refinement </a:t>
            </a:r>
            <a:r>
              <a:rPr lang="en-US" dirty="0"/>
              <a:t>[</a:t>
            </a:r>
            <a:r>
              <a:rPr lang="en-US" dirty="0" smtClean="0"/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/>
              <a:t>Abstraction Coarsening [POPL’11]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Abstractions from Tests [POPL’12]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Abstraction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Refinement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Coarsening [POPL’11]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given p, q: start with finest a, incrementally replace 1’s with 0’s</a:t>
            </a:r>
          </a:p>
          <a:p>
            <a:endParaRPr lang="en-US" dirty="0"/>
          </a:p>
          <a:p>
            <a:r>
              <a:rPr lang="en-US" dirty="0" smtClean="0"/>
              <a:t>Two algorithms:</a:t>
            </a:r>
            <a:endParaRPr lang="en-US" dirty="0"/>
          </a:p>
          <a:p>
            <a:pPr lvl="1"/>
            <a:r>
              <a:rPr lang="en-US" dirty="0" smtClean="0"/>
              <a:t>deterministic vs. randomized</a:t>
            </a:r>
          </a:p>
          <a:p>
            <a:endParaRPr lang="en-US" dirty="0" smtClean="0"/>
          </a:p>
          <a:p>
            <a:r>
              <a:rPr lang="en-US" dirty="0" smtClean="0"/>
              <a:t>In practice, use combination</a:t>
            </a:r>
            <a:br>
              <a:rPr lang="en-US" dirty="0" smtClean="0"/>
            </a:br>
            <a:r>
              <a:rPr lang="en-US" dirty="0" smtClean="0"/>
              <a:t>of the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16</a:t>
            </a:fld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5338306" y="2725125"/>
            <a:ext cx="2795269" cy="2496290"/>
          </a:xfrm>
          <a:prstGeom prst="diamond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l"/>
            <a:endParaRPr lang="en-US" sz="2000" dirty="0"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39719" y="2745774"/>
            <a:ext cx="2135909" cy="1171383"/>
            <a:chOff x="3439718" y="1867125"/>
            <a:chExt cx="2135909" cy="1171383"/>
          </a:xfrm>
        </p:grpSpPr>
        <p:sp>
          <p:nvSpPr>
            <p:cNvPr id="33" name="Isosceles Triangle 32"/>
            <p:cNvSpPr/>
            <p:nvPr/>
          </p:nvSpPr>
          <p:spPr>
            <a:xfrm>
              <a:off x="3439718" y="1867125"/>
              <a:ext cx="1999652" cy="886732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Right Triangle 33"/>
            <p:cNvSpPr/>
            <p:nvPr/>
          </p:nvSpPr>
          <p:spPr>
            <a:xfrm rot="17280000">
              <a:off x="3743525" y="2030353"/>
              <a:ext cx="675880" cy="114676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ight Triangle 34"/>
            <p:cNvSpPr/>
            <p:nvPr/>
          </p:nvSpPr>
          <p:spPr>
            <a:xfrm rot="20926938">
              <a:off x="5281367" y="2551867"/>
              <a:ext cx="294260" cy="387047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6" name="Rectangle 35"/>
            <p:cNvSpPr/>
            <p:nvPr/>
          </p:nvSpPr>
          <p:spPr>
            <a:xfrm rot="21000000">
              <a:off x="4493010" y="2693252"/>
              <a:ext cx="822960" cy="34525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>
            <a:off x="5704425" y="3632504"/>
            <a:ext cx="1143000" cy="36674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826776" y="3798424"/>
            <a:ext cx="1112025" cy="200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5994332" y="4202723"/>
            <a:ext cx="13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2000" dirty="0" smtClean="0">
                <a:latin typeface="Calibri"/>
              </a:rPr>
              <a:t> S(p, q, a)</a:t>
            </a:r>
            <a:endParaRPr lang="en-US" sz="2000" dirty="0"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15481" y="3307607"/>
            <a:ext cx="109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/>
              </a:rPr>
              <a:t>S(p, q, a)</a:t>
            </a:r>
            <a:endParaRPr lang="en-US" sz="2000" dirty="0"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20961" y="2273805"/>
            <a:ext cx="134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1111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finest</a:t>
            </a: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98290" y="4166954"/>
            <a:ext cx="984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0100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optimal</a:t>
            </a: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87811" y="5235078"/>
            <a:ext cx="162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0000 coarsest</a:t>
            </a:r>
            <a:endParaRPr lang="en-US" sz="2200" dirty="0" smtClean="0">
              <a:latin typeface="Calibri"/>
              <a:cs typeface="Calibri"/>
            </a:endParaRPr>
          </a:p>
        </p:txBody>
      </p:sp>
      <p:cxnSp>
        <p:nvCxnSpPr>
          <p:cNvPr id="44" name="Curved Connector 43"/>
          <p:cNvCxnSpPr/>
          <p:nvPr/>
        </p:nvCxnSpPr>
        <p:spPr>
          <a:xfrm rot="10800000">
            <a:off x="6816698" y="3992035"/>
            <a:ext cx="1306121" cy="521648"/>
          </a:xfrm>
          <a:prstGeom prst="curvedConnector3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Coarsening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506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(1, …, 1)</a:t>
            </a:r>
          </a:p>
          <a:p>
            <a:pPr marL="0" indent="0">
              <a:buNone/>
            </a:pPr>
            <a:r>
              <a:rPr lang="en-US" dirty="0" smtClean="0"/>
              <a:t>Loop: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Remove each component from </a:t>
            </a:r>
            <a:r>
              <a:rPr lang="en-US" b="1" dirty="0" smtClean="0"/>
              <a:t>a</a:t>
            </a:r>
            <a:r>
              <a:rPr lang="en-US" dirty="0" smtClean="0"/>
              <a:t> with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probability (1 - </a:t>
            </a:r>
            <a:r>
              <a:rPr lang="en-US" dirty="0" smtClean="0">
                <a:latin typeface="cmmi10"/>
                <a:ea typeface="cmmi10"/>
                <a:cs typeface="cmmi10"/>
              </a:rPr>
              <a:t>®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Run S(p, q, 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>
                <a:latin typeface="cmsy10"/>
                <a:ea typeface="cmsy10"/>
                <a:cs typeface="cmsy10"/>
              </a:rPr>
              <a:t>:</a:t>
            </a:r>
            <a:r>
              <a:rPr lang="en-US" dirty="0" smtClean="0"/>
              <a:t>S(p, q, </a:t>
            </a:r>
            <a:r>
              <a:rPr lang="en-US" b="1" dirty="0" smtClean="0"/>
              <a:t>a</a:t>
            </a:r>
            <a:r>
              <a:rPr lang="en-US" dirty="0" smtClean="0"/>
              <a:t>) then add components back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Else remove components permanently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Randomized Coarsening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1" cy="493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Let:</a:t>
            </a:r>
            <a:br>
              <a:rPr lang="en-US" dirty="0" smtClean="0"/>
            </a:br>
            <a:r>
              <a:rPr lang="en-US" dirty="0" smtClean="0"/>
              <a:t>n = </a:t>
            </a:r>
            <a:r>
              <a:rPr lang="en-US" dirty="0"/>
              <a:t>total # </a:t>
            </a:r>
            <a:r>
              <a:rPr lang="en-US" dirty="0" smtClean="0"/>
              <a:t>components</a:t>
            </a:r>
          </a:p>
          <a:p>
            <a:pPr marL="0" indent="0">
              <a:buNone/>
            </a:pPr>
            <a:r>
              <a:rPr lang="en-US" dirty="0" smtClean="0"/>
              <a:t>s = # components in largest </a:t>
            </a:r>
            <a:r>
              <a:rPr lang="en-US" dirty="0" smtClean="0"/>
              <a:t>optimal </a:t>
            </a:r>
            <a:r>
              <a:rPr lang="en-US" dirty="0" smtClean="0"/>
              <a:t>abstraction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If set probability </a:t>
            </a:r>
            <a:r>
              <a:rPr lang="en-US" dirty="0" smtClean="0">
                <a:latin typeface="cmmi10"/>
                <a:ea typeface="cmmi10"/>
                <a:cs typeface="cmmi10"/>
              </a:rPr>
              <a:t>®</a:t>
            </a:r>
            <a:r>
              <a:rPr lang="en-US" dirty="0" smtClean="0"/>
              <a:t> = e</a:t>
            </a:r>
            <a:r>
              <a:rPr lang="en-US" baseline="30000" dirty="0" smtClean="0"/>
              <a:t>(-1/s)</a:t>
            </a:r>
            <a:r>
              <a:rPr lang="en-US" dirty="0" smtClean="0"/>
              <a:t> then outputs </a:t>
            </a:r>
            <a:r>
              <a:rPr lang="en-US" dirty="0" smtClean="0"/>
              <a:t>optimal </a:t>
            </a:r>
            <a:r>
              <a:rPr lang="en-US" dirty="0" smtClean="0"/>
              <a:t>abstraction in O(s log n) expected time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Significance: s is small, only log dependence</a:t>
            </a:r>
            <a:br>
              <a:rPr lang="en-US" dirty="0" smtClean="0"/>
            </a:br>
            <a:r>
              <a:rPr lang="en-US" dirty="0" smtClean="0"/>
              <a:t>on total #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Pointer Analysis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333"/>
            <a:ext cx="8229600" cy="4937443"/>
          </a:xfrm>
        </p:spPr>
        <p:txBody>
          <a:bodyPr/>
          <a:lstStyle/>
          <a:p>
            <a:r>
              <a:rPr lang="en-US" sz="3000" dirty="0" smtClean="0">
                <a:latin typeface="+mn-lt"/>
              </a:rPr>
              <a:t>Client: static </a:t>
            </a:r>
            <a:r>
              <a:rPr lang="en-US" sz="3000" dirty="0" err="1" smtClean="0">
                <a:latin typeface="+mn-lt"/>
              </a:rPr>
              <a:t>datarace</a:t>
            </a:r>
            <a:r>
              <a:rPr lang="en-US" sz="3000" dirty="0" smtClean="0">
                <a:latin typeface="+mn-lt"/>
              </a:rPr>
              <a:t> detector [PLDI’06]</a:t>
            </a:r>
            <a:endParaRPr lang="en-US" sz="3000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Pointer analysis using k-CFA with heap cloning</a:t>
            </a:r>
          </a:p>
          <a:p>
            <a:pPr lvl="1"/>
            <a:r>
              <a:rPr lang="en-US" dirty="0" smtClean="0">
                <a:latin typeface="+mn-lt"/>
              </a:rPr>
              <a:t>Uses call graph, may-alias, thread-escape, and may-happen-in-parallel analyses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0997"/>
              </p:ext>
            </p:extLst>
          </p:nvPr>
        </p:nvGraphicFramePr>
        <p:xfrm>
          <a:off x="481407" y="3339500"/>
          <a:ext cx="812230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29"/>
                <a:gridCol w="911905"/>
                <a:gridCol w="950560"/>
                <a:gridCol w="937413"/>
                <a:gridCol w="880856"/>
                <a:gridCol w="829643"/>
                <a:gridCol w="825882"/>
                <a:gridCol w="833405"/>
                <a:gridCol w="798916"/>
              </a:tblGrid>
              <a:tr h="370840">
                <a:tc row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# components</a:t>
                      </a:r>
                      <a:br>
                        <a:rPr lang="en-US" sz="2200" b="0" dirty="0" smtClean="0"/>
                      </a:br>
                      <a:r>
                        <a:rPr lang="en-US" sz="2200" b="0" dirty="0" smtClean="0"/>
                        <a:t>(x 1000)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# unproven queries (</a:t>
                      </a:r>
                      <a:r>
                        <a:rPr lang="en-US" sz="2200" b="0" dirty="0" err="1" smtClean="0"/>
                        <a:t>dataraces</a:t>
                      </a:r>
                      <a:r>
                        <a:rPr lang="en-US" sz="2200" b="0" dirty="0" smtClean="0"/>
                        <a:t>)</a:t>
                      </a:r>
                      <a:br>
                        <a:rPr lang="en-US" sz="2200" b="0" dirty="0" smtClean="0"/>
                      </a:br>
                      <a:r>
                        <a:rPr lang="en-US" sz="2200" b="0" dirty="0" smtClean="0"/>
                        <a:t>(x 1000)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alloc</a:t>
                      </a:r>
                      <a:r>
                        <a:rPr lang="en-US" sz="2200" dirty="0" smtClean="0"/>
                        <a:t> sites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call sites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0-CFA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1-CFA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diff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1-obj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2-obj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diff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hedc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7.2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21.3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3.5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16.1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1.0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weblech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12.4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27.9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8.2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19.7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2.5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lusearch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13.9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37.6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31.9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5.7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31.4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10.5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</a:t>
            </a:r>
            <a:r>
              <a:rPr lang="en-US" dirty="0" smtClean="0"/>
              <a:t>Analysis: 70’s to 90’s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087"/>
            <a:ext cx="2133600" cy="365125"/>
          </a:xfrm>
        </p:spPr>
        <p:txBody>
          <a:bodyPr/>
          <a:lstStyle/>
          <a:p>
            <a:fld id="{2AC9578B-FB7A-1A4A-83D3-84D181B0B720}" type="slidenum">
              <a:rPr lang="en-US" smtClean="0"/>
              <a:t>2</a:t>
            </a:fld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229600" cy="4937443"/>
          </a:xfrm>
        </p:spPr>
        <p:txBody>
          <a:bodyPr>
            <a:normAutofit/>
          </a:bodyPr>
          <a:lstStyle/>
          <a:p>
            <a:r>
              <a:rPr lang="en-US" dirty="0" smtClean="0"/>
              <a:t>client-oblivious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1756" y="1894358"/>
            <a:ext cx="8174616" cy="1298630"/>
          </a:xfrm>
          <a:prstGeom prst="wedgeRoundRectCallout">
            <a:avLst>
              <a:gd name="adj1" fmla="val -21372"/>
              <a:gd name="adj2" fmla="val 511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“Because clients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have different precision and scalability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needs,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future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work should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identify the client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they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are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addressing …”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M.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Hind, </a:t>
            </a:r>
            <a:r>
              <a:rPr lang="en-US" sz="2200" i="1" dirty="0" smtClean="0">
                <a:solidFill>
                  <a:schemeClr val="tx1"/>
                </a:solidFill>
                <a:latin typeface="Calibri"/>
              </a:rPr>
              <a:t>Pointer </a:t>
            </a:r>
            <a:r>
              <a:rPr lang="en-US" sz="2200" i="1" dirty="0">
                <a:solidFill>
                  <a:schemeClr val="tx1"/>
                </a:solidFill>
                <a:latin typeface="Calibri"/>
              </a:rPr>
              <a:t>Analysis: Haven’t We Solved This Problem Yet</a:t>
            </a:r>
            <a:r>
              <a:rPr lang="en-US" sz="2200" i="1" dirty="0" smtClean="0">
                <a:solidFill>
                  <a:schemeClr val="tx1"/>
                </a:solidFill>
                <a:latin typeface="Calibri"/>
              </a:rPr>
              <a:t>?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, 2001</a:t>
            </a:r>
            <a:endParaRPr lang="en-US" sz="2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3022630" y="4463715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latin typeface="Calibri"/>
              </a:rPr>
              <a:t>a</a:t>
            </a:r>
            <a:r>
              <a:rPr lang="en-US" sz="2200" b="0" dirty="0" smtClean="0">
                <a:latin typeface="Calibri"/>
              </a:rPr>
              <a:t>bstraction </a:t>
            </a:r>
            <a:r>
              <a:rPr lang="en-US" sz="2200" dirty="0" smtClean="0">
                <a:latin typeface="Calibri"/>
              </a:rPr>
              <a:t>a</a:t>
            </a:r>
            <a:endParaRPr lang="en-US" sz="2200" dirty="0">
              <a:latin typeface="Calibri"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auto">
          <a:xfrm>
            <a:off x="3870833" y="3461769"/>
            <a:ext cx="1413227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program </a:t>
            </a:r>
            <a:r>
              <a:rPr lang="en-US" sz="2200" dirty="0" smtClean="0">
                <a:latin typeface="Calibri"/>
              </a:rPr>
              <a:t>p</a:t>
            </a:r>
            <a:endParaRPr lang="en-US" sz="2200" dirty="0">
              <a:latin typeface="Calibri"/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315552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679898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324864" y="5941694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b="0" dirty="0" smtClean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935536" y="5952445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All Queries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40309"/>
              </p:ext>
            </p:extLst>
          </p:nvPr>
        </p:nvGraphicFramePr>
        <p:xfrm>
          <a:off x="1024253" y="1157289"/>
          <a:ext cx="7078725" cy="2283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08"/>
                <a:gridCol w="1853894"/>
                <a:gridCol w="1884622"/>
                <a:gridCol w="1916501"/>
              </a:tblGrid>
              <a:tr h="85197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K-CFA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# components</a:t>
                      </a:r>
                      <a:b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(x 1000)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/>
                        <a:t>BasicRefine</a:t>
                      </a:r>
                      <a:r>
                        <a:rPr lang="en-US" sz="2200" b="0" dirty="0" smtClean="0"/>
                        <a:t/>
                      </a:r>
                      <a:br>
                        <a:rPr lang="en-US" sz="2200" b="0" dirty="0" smtClean="0"/>
                      </a:br>
                      <a:r>
                        <a:rPr lang="en-US" sz="2200" b="0" dirty="0" smtClean="0"/>
                        <a:t>(x 1000)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/>
                        <a:t>ActiveCoarsen</a:t>
                      </a:r>
                      <a:endParaRPr lang="en-US" sz="2200" b="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hedc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7.2 (83%)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90 (1.0%)</a:t>
                      </a:r>
                      <a:endParaRPr lang="en-US" sz="220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weblech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12.7</a:t>
                      </a:r>
                      <a:r>
                        <a:rPr lang="en-US" sz="2200" baseline="0" dirty="0" smtClean="0"/>
                        <a:t> (85%)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157 (1.0%)</a:t>
                      </a:r>
                      <a:endParaRPr lang="en-US" sz="220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lusearch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16.8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14.9</a:t>
                      </a:r>
                      <a:r>
                        <a:rPr lang="en-US" sz="2200" baseline="0" dirty="0" smtClean="0"/>
                        <a:t> (88%)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250 (1.5%)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35253"/>
              </p:ext>
            </p:extLst>
          </p:nvPr>
        </p:nvGraphicFramePr>
        <p:xfrm>
          <a:off x="1023008" y="3859837"/>
          <a:ext cx="7078725" cy="21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08"/>
                <a:gridCol w="1853894"/>
                <a:gridCol w="1884622"/>
                <a:gridCol w="1916501"/>
              </a:tblGrid>
              <a:tr h="66903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K-</a:t>
                      </a:r>
                      <a:r>
                        <a:rPr lang="en-US" sz="2200" b="0" dirty="0" err="1" smtClean="0"/>
                        <a:t>obj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# components</a:t>
                      </a:r>
                      <a:b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2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(x 1000)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/>
                        <a:t>BasicRefine</a:t>
                      </a:r>
                      <a:r>
                        <a:rPr lang="en-US" sz="2200" b="0" dirty="0" smtClean="0"/>
                        <a:t/>
                      </a:r>
                      <a:br>
                        <a:rPr lang="en-US" sz="2200" b="0" dirty="0" smtClean="0"/>
                      </a:br>
                      <a:r>
                        <a:rPr lang="en-US" sz="2200" b="0" dirty="0" smtClean="0"/>
                        <a:t>(x 1000)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/>
                        <a:t>ActiveCoarsen</a:t>
                      </a:r>
                      <a:endParaRPr lang="en-US" sz="2200" b="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hedc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0.9 (57%)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37 (2.3%)</a:t>
                      </a:r>
                      <a:endParaRPr lang="en-US" sz="220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weblech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1.8</a:t>
                      </a:r>
                      <a:r>
                        <a:rPr lang="en-US" sz="2200" baseline="0" dirty="0" smtClean="0"/>
                        <a:t> (68%)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48 (1.9%)</a:t>
                      </a:r>
                      <a:endParaRPr lang="en-US" sz="2200" dirty="0"/>
                    </a:p>
                  </a:txBody>
                  <a:tcPr/>
                </a:tc>
              </a:tr>
              <a:tr h="4771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lusearch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2.1</a:t>
                      </a:r>
                      <a:r>
                        <a:rPr lang="en-US" sz="2200" baseline="0" dirty="0" smtClean="0"/>
                        <a:t> (73%)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56 (1.9%)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Results: Per Query</a:t>
            </a:r>
            <a:endParaRPr lang="en-US" dirty="0"/>
          </a:p>
        </p:txBody>
      </p:sp>
      <p:pic>
        <p:nvPicPr>
          <p:cNvPr id="6" name="Content Placeholder 5" descr="hed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3349"/>
          <a:stretch>
            <a:fillRect/>
          </a:stretch>
        </p:blipFill>
        <p:spPr>
          <a:xfrm>
            <a:off x="1589444" y="1848528"/>
            <a:ext cx="5744222" cy="34463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Results: Per Query, contd.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 descr="per_que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" b="-1581"/>
          <a:stretch>
            <a:fillRect/>
          </a:stretch>
        </p:blipFill>
        <p:spPr>
          <a:xfrm>
            <a:off x="272835" y="1034398"/>
            <a:ext cx="8486822" cy="509176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/>
              <a:t>Abstraction Coarsening [POPL’11]</a:t>
            </a:r>
          </a:p>
          <a:p>
            <a:endParaRPr lang="en-US" dirty="0" smtClean="0"/>
          </a:p>
          <a:p>
            <a:r>
              <a:rPr lang="en-US" dirty="0" smtClean="0"/>
              <a:t>Abstractions from Tests [POPL’12]</a:t>
            </a:r>
          </a:p>
          <a:p>
            <a:endParaRPr lang="en-US" dirty="0" smtClean="0"/>
          </a:p>
          <a:p>
            <a:r>
              <a:rPr lang="en-US" dirty="0"/>
              <a:t>Abstraction </a:t>
            </a:r>
            <a:r>
              <a:rPr lang="en-US" dirty="0" smtClean="0"/>
              <a:t>Refinement </a:t>
            </a:r>
            <a:r>
              <a:rPr lang="en-US" dirty="0"/>
              <a:t>[</a:t>
            </a:r>
            <a:r>
              <a:rPr lang="en-US" dirty="0" smtClean="0"/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Abstraction Coarsening [POPL’11]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Abstractions from Tests [POPL’12]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Abstraction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Refinement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 From Tests [POPL’12]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25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328469">
            <a:off x="5356189" y="4918783"/>
            <a:ext cx="720695" cy="262244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9998319">
            <a:off x="5377666" y="4055162"/>
            <a:ext cx="685800" cy="27432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437414" y="2226833"/>
            <a:ext cx="685800" cy="27432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18" y="4983143"/>
            <a:ext cx="365409" cy="365409"/>
          </a:xfrm>
          <a:prstGeom prst="rect">
            <a:avLst/>
          </a:prstGeom>
        </p:spPr>
      </p:pic>
      <p:pic>
        <p:nvPicPr>
          <p:cNvPr id="11" name="Picture 10" descr="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14" y="3905879"/>
            <a:ext cx="352435" cy="327989"/>
          </a:xfrm>
          <a:prstGeom prst="rect">
            <a:avLst/>
          </a:prstGeom>
        </p:spPr>
      </p:pic>
      <p:pic>
        <p:nvPicPr>
          <p:cNvPr id="12" name="Picture 11" descr="cro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14" y="2200470"/>
            <a:ext cx="343865" cy="343865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726793" y="3234531"/>
            <a:ext cx="656952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200" dirty="0" smtClean="0"/>
              <a:t>p, q</a:t>
            </a:r>
            <a:endParaRPr lang="en-US" sz="2200" dirty="0"/>
          </a:p>
        </p:txBody>
      </p:sp>
      <p:sp>
        <p:nvSpPr>
          <p:cNvPr id="16" name="Right Arrow 15"/>
          <p:cNvSpPr/>
          <p:nvPr/>
        </p:nvSpPr>
        <p:spPr bwMode="auto">
          <a:xfrm rot="2072809">
            <a:off x="2221656" y="3914906"/>
            <a:ext cx="640080" cy="27432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789013" y="1915009"/>
            <a:ext cx="2648402" cy="9169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/>
              <a:t>d</a:t>
            </a:r>
            <a:r>
              <a:rPr lang="en-US" sz="2200" b="0" dirty="0" smtClean="0"/>
              <a:t>ynamic analysis</a:t>
            </a:r>
            <a:endParaRPr lang="en-US" sz="2200" b="0" dirty="0"/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3861984" y="3808236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9273461">
            <a:off x="2228975" y="2843067"/>
            <a:ext cx="640080" cy="27432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3866747" y="2934707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6104776" y="4362619"/>
            <a:ext cx="952376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200" dirty="0" smtClean="0"/>
              <a:t>p</a:t>
            </a:r>
            <a:r>
              <a:rPr lang="en-US" sz="2200" b="0" dirty="0" smtClean="0"/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/>
              <a:t> </a:t>
            </a:r>
            <a:r>
              <a:rPr lang="en-US" sz="2200" dirty="0" smtClean="0"/>
              <a:t>q</a:t>
            </a:r>
            <a:r>
              <a:rPr lang="en-US" sz="2200" b="0" dirty="0" smtClean="0"/>
              <a:t>?</a:t>
            </a:r>
            <a:endParaRPr lang="en-US" sz="2200" b="0" dirty="0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715225" y="3778691"/>
            <a:ext cx="1683318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200" b="0" dirty="0" smtClean="0">
                <a:solidFill>
                  <a:srgbClr val="0000FF"/>
                </a:solidFill>
              </a:rPr>
              <a:t>and </a:t>
            </a:r>
            <a:r>
              <a:rPr lang="en-US" sz="2200" b="0" dirty="0" smtClean="0">
                <a:solidFill>
                  <a:srgbClr val="0000FF"/>
                </a:solidFill>
              </a:rPr>
              <a:t>optimal!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3067981" y="3327891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0     1      0      0     0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3471206" y="3327891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3896656" y="3327891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4298295" y="3327891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4701520" y="3327891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2789012" y="4183142"/>
            <a:ext cx="2648402" cy="9224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static analysis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6" grpId="0" animBg="1"/>
      <p:bldP spid="17" grpId="0" animBg="1"/>
      <p:bldP spid="18" grpId="0" animBg="1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Dynamic and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Char char="•"/>
            </a:pPr>
            <a:r>
              <a:rPr lang="en-US" dirty="0"/>
              <a:t>Previous work: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</a:pPr>
            <a:r>
              <a:rPr lang="en-US" b="1" dirty="0"/>
              <a:t>Counterexamples:</a:t>
            </a:r>
            <a:r>
              <a:rPr lang="en-US" dirty="0"/>
              <a:t> query is false on some input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</a:pPr>
            <a:r>
              <a:rPr lang="en-US" dirty="0"/>
              <a:t>suffices if most queries are expected to be false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</a:pPr>
            <a:r>
              <a:rPr lang="en-US" b="1" dirty="0"/>
              <a:t>Likely invariants:</a:t>
            </a:r>
            <a:r>
              <a:rPr lang="en-US" dirty="0"/>
              <a:t> a query true on some inputs is</a:t>
            </a:r>
            <a:br>
              <a:rPr lang="en-US" dirty="0"/>
            </a:br>
            <a:r>
              <a:rPr lang="en-US" dirty="0"/>
              <a:t>likely true on all inputs [Ernst 2001]</a:t>
            </a:r>
          </a:p>
          <a:p>
            <a:pPr>
              <a:buFont typeface="Times New Roman" charset="0"/>
              <a:buChar char="•"/>
            </a:pPr>
            <a:endParaRPr lang="en-US" sz="2800" dirty="0"/>
          </a:p>
          <a:p>
            <a:pPr>
              <a:buFont typeface="Times New Roman" charset="0"/>
              <a:buChar char="•"/>
            </a:pPr>
            <a:r>
              <a:rPr lang="en-US" dirty="0"/>
              <a:t>Our approach: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</a:pPr>
            <a:r>
              <a:rPr lang="en-US" b="1" dirty="0"/>
              <a:t>Proofs:</a:t>
            </a:r>
            <a:r>
              <a:rPr lang="en-US" dirty="0"/>
              <a:t> a query true on some inputs is likely true</a:t>
            </a:r>
            <a:br>
              <a:rPr lang="en-US" dirty="0"/>
            </a:br>
            <a:r>
              <a:rPr lang="en-US" dirty="0"/>
              <a:t>on all inputs </a:t>
            </a:r>
            <a:r>
              <a:rPr lang="en-US" i="1" dirty="0"/>
              <a:t>and </a:t>
            </a:r>
            <a:r>
              <a:rPr lang="en-US" dirty="0"/>
              <a:t>for likely the same reason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Thread-Escape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2247900"/>
            <a:ext cx="2476500" cy="3022600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76245" y="2108200"/>
            <a:ext cx="1600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  L      L      L     L</a:t>
            </a:r>
            <a:endParaRPr lang="en-US" baseline="30000" dirty="0">
              <a:cs typeface="Courier New" charset="0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68826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7693857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3017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046" y="1651000"/>
            <a:ext cx="1753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h1  h2  h3  h4</a:t>
            </a:r>
            <a:endParaRPr lang="en-US" dirty="0"/>
          </a:p>
        </p:txBody>
      </p:sp>
      <p:pic>
        <p:nvPicPr>
          <p:cNvPr id="18" name="Picture 17" descr="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24200"/>
            <a:ext cx="1612900" cy="1181100"/>
          </a:xfrm>
          <a:prstGeom prst="rect">
            <a:avLst/>
          </a:prstGeom>
        </p:spPr>
      </p:pic>
      <p:pic>
        <p:nvPicPr>
          <p:cNvPr id="19" name="Picture 18" descr="ques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0"/>
            <a:ext cx="381000" cy="381000"/>
          </a:xfrm>
          <a:prstGeom prst="rect">
            <a:avLst/>
          </a:prstGeom>
        </p:spPr>
      </p:pic>
      <p:pic>
        <p:nvPicPr>
          <p:cNvPr id="20" name="Picture 19" descr="t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3" y="5334000"/>
            <a:ext cx="409397" cy="381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00365" y="5314890"/>
            <a:ext cx="16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local(pc, w)?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648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// u, v, w are local variables</a:t>
            </a:r>
          </a:p>
          <a:p>
            <a:pPr marL="0" indent="0">
              <a:buNone/>
            </a:pPr>
            <a:r>
              <a:rPr lang="en-US" sz="2000" dirty="0"/>
              <a:t>// g is a global variable</a:t>
            </a:r>
          </a:p>
          <a:p>
            <a:pPr marL="0" indent="0">
              <a:buNone/>
            </a:pPr>
            <a:r>
              <a:rPr lang="en-US" sz="2000" dirty="0"/>
              <a:t>// start() spawns new thread</a:t>
            </a:r>
          </a:p>
          <a:p>
            <a:pPr marL="0" indent="0">
              <a:buNone/>
            </a:pPr>
            <a:r>
              <a:rPr lang="en-US" sz="2000" dirty="0"/>
              <a:t>for (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marL="0" indent="0">
              <a:buNone/>
            </a:pPr>
            <a:r>
              <a:rPr lang="en-US" sz="2000" dirty="0"/>
              <a:t>      u = new h1;</a:t>
            </a:r>
          </a:p>
          <a:p>
            <a:pPr marL="0" indent="0">
              <a:buNone/>
            </a:pPr>
            <a:r>
              <a:rPr lang="en-US" sz="2000" dirty="0"/>
              <a:t>      v = new h2;</a:t>
            </a:r>
          </a:p>
          <a:p>
            <a:pPr marL="0" indent="0">
              <a:buNone/>
            </a:pPr>
            <a:r>
              <a:rPr lang="en-US" sz="2000" dirty="0"/>
              <a:t>      g = new h3;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v.f</a:t>
            </a:r>
            <a:r>
              <a:rPr lang="en-US" sz="2000" dirty="0"/>
              <a:t> = g;</a:t>
            </a:r>
          </a:p>
          <a:p>
            <a:pPr marL="0" indent="0">
              <a:buNone/>
            </a:pPr>
            <a:r>
              <a:rPr lang="en-US" sz="2000" dirty="0"/>
              <a:t>      w = new h4;</a:t>
            </a:r>
          </a:p>
          <a:p>
            <a:pPr marL="0" indent="0">
              <a:buNone/>
            </a:pPr>
            <a:r>
              <a:rPr lang="en-US" sz="2000" dirty="0"/>
              <a:t>      u.f2 = w;</a:t>
            </a:r>
          </a:p>
          <a:p>
            <a:pPr marL="0" indent="0">
              <a:buNone/>
            </a:pPr>
            <a:r>
              <a:rPr lang="en-US" sz="2000" dirty="0"/>
              <a:t>pc: </a:t>
            </a:r>
            <a:r>
              <a:rPr lang="en-US" sz="2000" dirty="0" err="1"/>
              <a:t>w.id</a:t>
            </a:r>
            <a:r>
              <a:rPr lang="en-US" sz="2000" dirty="0"/>
              <a:t> =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u.start</a:t>
            </a:r>
            <a:r>
              <a:rPr lang="en-US" sz="2000" dirty="0"/>
              <a:t>();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Thread-Escape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648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// u, v, w are local variables</a:t>
            </a:r>
          </a:p>
          <a:p>
            <a:pPr marL="0" indent="0">
              <a:buNone/>
            </a:pPr>
            <a:r>
              <a:rPr lang="en-US" sz="2000" dirty="0"/>
              <a:t>// g is a global variable</a:t>
            </a:r>
          </a:p>
          <a:p>
            <a:pPr marL="0" indent="0">
              <a:buNone/>
            </a:pPr>
            <a:r>
              <a:rPr lang="en-US" sz="2000" dirty="0"/>
              <a:t>// start() spawns new thread</a:t>
            </a:r>
          </a:p>
          <a:p>
            <a:pPr marL="0" indent="0">
              <a:buNone/>
            </a:pPr>
            <a:r>
              <a:rPr lang="en-US" sz="2000" dirty="0"/>
              <a:t>for (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marL="0" indent="0">
              <a:buNone/>
            </a:pPr>
            <a:r>
              <a:rPr lang="en-US" sz="2000" dirty="0"/>
              <a:t>      u = new h1;</a:t>
            </a:r>
          </a:p>
          <a:p>
            <a:pPr marL="0" indent="0">
              <a:buNone/>
            </a:pPr>
            <a:r>
              <a:rPr lang="en-US" sz="2000" dirty="0"/>
              <a:t>      v = new h2;</a:t>
            </a:r>
          </a:p>
          <a:p>
            <a:pPr marL="0" indent="0">
              <a:buNone/>
            </a:pPr>
            <a:r>
              <a:rPr lang="en-US" sz="2000" dirty="0"/>
              <a:t>      g = new h3;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v.f</a:t>
            </a:r>
            <a:r>
              <a:rPr lang="en-US" sz="2000" dirty="0"/>
              <a:t> = g;</a:t>
            </a:r>
          </a:p>
          <a:p>
            <a:pPr marL="0" indent="0">
              <a:buNone/>
            </a:pPr>
            <a:r>
              <a:rPr lang="en-US" sz="2000" dirty="0"/>
              <a:t>      w = new h4;</a:t>
            </a:r>
          </a:p>
          <a:p>
            <a:pPr marL="0" indent="0">
              <a:buNone/>
            </a:pPr>
            <a:r>
              <a:rPr lang="en-US" sz="2000" dirty="0"/>
              <a:t>      u.f2 = w;</a:t>
            </a:r>
          </a:p>
          <a:p>
            <a:pPr marL="0" indent="0">
              <a:buNone/>
            </a:pPr>
            <a:r>
              <a:rPr lang="en-US" sz="2000" dirty="0"/>
              <a:t>pc: </a:t>
            </a:r>
            <a:r>
              <a:rPr lang="en-US" sz="2000" dirty="0" err="1"/>
              <a:t>w.id</a:t>
            </a:r>
            <a:r>
              <a:rPr lang="en-US" sz="2000" dirty="0"/>
              <a:t> =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u.start</a:t>
            </a:r>
            <a:r>
              <a:rPr lang="en-US" sz="2000" dirty="0"/>
              <a:t>();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247900"/>
            <a:ext cx="2692400" cy="3009900"/>
          </a:xfrm>
          <a:prstGeom prst="rect">
            <a:avLst/>
          </a:prstGeom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476245" y="2108200"/>
            <a:ext cx="1600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  L      L      E     L</a:t>
            </a:r>
            <a:endParaRPr lang="en-US" baseline="30000" dirty="0">
              <a:cs typeface="Courier New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8826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7693857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3017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046" y="1651000"/>
            <a:ext cx="1753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h1  h2  h3  h4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7575" y="5288528"/>
            <a:ext cx="2035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FF0000"/>
                </a:solidFill>
                <a:latin typeface="Arial"/>
              </a:rPr>
              <a:t>b</a:t>
            </a:r>
            <a:r>
              <a:rPr lang="en-US" sz="2200" b="0" dirty="0" smtClean="0">
                <a:solidFill>
                  <a:srgbClr val="FF0000"/>
                </a:solidFill>
                <a:latin typeface="Arial"/>
              </a:rPr>
              <a:t>ut not </a:t>
            </a:r>
            <a:r>
              <a:rPr lang="en-US" sz="2200" b="0" dirty="0" smtClean="0">
                <a:solidFill>
                  <a:srgbClr val="FF0000"/>
                </a:solidFill>
                <a:latin typeface="Arial"/>
              </a:rPr>
              <a:t>optimal</a:t>
            </a:r>
            <a:endParaRPr lang="en-US" sz="2200" b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6" name="Picture 15" descr="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19400"/>
            <a:ext cx="2362200" cy="1473200"/>
          </a:xfrm>
          <a:prstGeom prst="rect">
            <a:avLst/>
          </a:prstGeom>
        </p:spPr>
      </p:pic>
      <p:pic>
        <p:nvPicPr>
          <p:cNvPr id="17" name="Picture 16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3" y="5334000"/>
            <a:ext cx="409397" cy="381000"/>
          </a:xfrm>
          <a:prstGeom prst="rect">
            <a:avLst/>
          </a:prstGeom>
        </p:spPr>
      </p:pic>
      <p:pic>
        <p:nvPicPr>
          <p:cNvPr id="18" name="Picture 17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07" y="5334000"/>
            <a:ext cx="409397" cy="381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00365" y="5314890"/>
            <a:ext cx="16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local(pc, w)?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Thread-Escape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97100"/>
            <a:ext cx="2565400" cy="3073400"/>
          </a:xfrm>
          <a:prstGeom prst="rect">
            <a:avLst/>
          </a:prstGeom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476245" y="2108200"/>
            <a:ext cx="1600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  L      E      E     L</a:t>
            </a:r>
            <a:endParaRPr lang="en-US" baseline="30000" dirty="0">
              <a:cs typeface="Courier New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8826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7693857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301745" y="2108200"/>
            <a:ext cx="1588" cy="374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046" y="1651000"/>
            <a:ext cx="1753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h1  h2  h3  h4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4167" y="5286070"/>
            <a:ext cx="1721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sz="2200" b="0" dirty="0" smtClean="0">
                <a:solidFill>
                  <a:srgbClr val="0000FF"/>
                </a:solidFill>
                <a:latin typeface="Arial"/>
              </a:rPr>
              <a:t>nd </a:t>
            </a:r>
            <a:r>
              <a:rPr lang="en-US" sz="2200" b="0" dirty="0" smtClean="0">
                <a:solidFill>
                  <a:srgbClr val="0000FF"/>
                </a:solidFill>
                <a:latin typeface="Arial"/>
              </a:rPr>
              <a:t>optimal</a:t>
            </a:r>
            <a:r>
              <a:rPr lang="en-US" sz="2200" b="0" dirty="0" smtClean="0">
                <a:solidFill>
                  <a:srgbClr val="0000FF"/>
                </a:solidFill>
                <a:latin typeface="Arial"/>
              </a:rPr>
              <a:t>!</a:t>
            </a:r>
            <a:endParaRPr lang="en-US" sz="2200" b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15" name="Picture 14" descr="c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870200"/>
            <a:ext cx="2679700" cy="1295400"/>
          </a:xfrm>
          <a:prstGeom prst="rect">
            <a:avLst/>
          </a:prstGeom>
        </p:spPr>
      </p:pic>
      <p:pic>
        <p:nvPicPr>
          <p:cNvPr id="16" name="Picture 15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3" y="5334000"/>
            <a:ext cx="409397" cy="381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00365" y="5314890"/>
            <a:ext cx="16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local(pc, w)?</a:t>
            </a:r>
            <a:endParaRPr lang="en-US" dirty="0"/>
          </a:p>
        </p:txBody>
      </p:sp>
      <p:pic>
        <p:nvPicPr>
          <p:cNvPr id="18" name="Picture 17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07" y="5334000"/>
            <a:ext cx="409397" cy="381000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88722"/>
            <a:ext cx="8229600" cy="4648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// u, v, w are local variables</a:t>
            </a:r>
          </a:p>
          <a:p>
            <a:pPr marL="0" indent="0">
              <a:buNone/>
            </a:pPr>
            <a:r>
              <a:rPr lang="en-US" sz="2000" dirty="0"/>
              <a:t>// g is a global variable</a:t>
            </a:r>
          </a:p>
          <a:p>
            <a:pPr marL="0" indent="0">
              <a:buNone/>
            </a:pPr>
            <a:r>
              <a:rPr lang="en-US" sz="2000" dirty="0"/>
              <a:t>// start() spawns new thread</a:t>
            </a:r>
          </a:p>
          <a:p>
            <a:pPr marL="0" indent="0">
              <a:buNone/>
            </a:pPr>
            <a:r>
              <a:rPr lang="en-US" sz="2000" dirty="0"/>
              <a:t>for (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marL="0" indent="0">
              <a:buNone/>
            </a:pPr>
            <a:r>
              <a:rPr lang="en-US" sz="2000" dirty="0"/>
              <a:t>      u = new h1;</a:t>
            </a:r>
          </a:p>
          <a:p>
            <a:pPr marL="0" indent="0">
              <a:buNone/>
            </a:pPr>
            <a:r>
              <a:rPr lang="en-US" sz="2000" dirty="0"/>
              <a:t>      v = new h2;</a:t>
            </a:r>
          </a:p>
          <a:p>
            <a:pPr marL="0" indent="0">
              <a:buNone/>
            </a:pPr>
            <a:r>
              <a:rPr lang="en-US" sz="2000" dirty="0"/>
              <a:t>      g = new h3;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v.f</a:t>
            </a:r>
            <a:r>
              <a:rPr lang="en-US" sz="2000" dirty="0"/>
              <a:t> = g;</a:t>
            </a:r>
          </a:p>
          <a:p>
            <a:pPr marL="0" indent="0">
              <a:buNone/>
            </a:pPr>
            <a:r>
              <a:rPr lang="en-US" sz="2000" dirty="0"/>
              <a:t>      w = new h4;</a:t>
            </a:r>
          </a:p>
          <a:p>
            <a:pPr marL="0" indent="0">
              <a:buNone/>
            </a:pPr>
            <a:r>
              <a:rPr lang="en-US" sz="2000" dirty="0"/>
              <a:t>      u.f2 = w;</a:t>
            </a:r>
          </a:p>
          <a:p>
            <a:pPr marL="0" indent="0">
              <a:buNone/>
            </a:pPr>
            <a:r>
              <a:rPr lang="en-US" sz="2000" dirty="0"/>
              <a:t>pc: </a:t>
            </a:r>
            <a:r>
              <a:rPr lang="en-US" sz="2000" dirty="0" err="1"/>
              <a:t>w.id</a:t>
            </a:r>
            <a:r>
              <a:rPr lang="en-US" sz="2000" dirty="0"/>
              <a:t> =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u.start</a:t>
            </a:r>
            <a:r>
              <a:rPr lang="en-US" sz="2000" dirty="0"/>
              <a:t>();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324864" y="5941694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b="0" dirty="0" smtClean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935536" y="5952445"/>
            <a:ext cx="1044297" cy="476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atin typeface="Calibri"/>
              </a:rPr>
              <a:t>p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lang="en-US" sz="2200" b="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r>
              <a:rPr lang="en-US" sz="2200" b="0" dirty="0" smtClean="0">
                <a:latin typeface="Calibri"/>
              </a:rPr>
              <a:t>?</a:t>
            </a:r>
            <a:endParaRPr lang="en-US" sz="2200" b="0" dirty="0">
              <a:latin typeface="cmsy1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</a:t>
            </a:r>
            <a:r>
              <a:rPr lang="en-US" dirty="0"/>
              <a:t>Analysis: 00’</a:t>
            </a:r>
            <a:r>
              <a:rPr lang="en-US" dirty="0" smtClean="0"/>
              <a:t>s to Present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</a:t>
            </a:fld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686800" cy="4937443"/>
          </a:xfrm>
        </p:spPr>
        <p:txBody>
          <a:bodyPr/>
          <a:lstStyle/>
          <a:p>
            <a:r>
              <a:rPr lang="en-US" dirty="0" smtClean="0"/>
              <a:t>client-driven</a:t>
            </a:r>
          </a:p>
          <a:p>
            <a:pPr lvl="1"/>
            <a:r>
              <a:rPr lang="en-US" dirty="0"/>
              <a:t>demand-driven points-to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2200" dirty="0" err="1" smtClean="0"/>
              <a:t>Heintze</a:t>
            </a:r>
            <a:r>
              <a:rPr lang="en-US" sz="2200" dirty="0" smtClean="0"/>
              <a:t> &amp; Tardieu ’</a:t>
            </a:r>
            <a:r>
              <a:rPr lang="en-US" sz="2200" dirty="0"/>
              <a:t>01, </a:t>
            </a:r>
            <a:r>
              <a:rPr lang="en-US" sz="2200" dirty="0" err="1" smtClean="0"/>
              <a:t>Guyer</a:t>
            </a:r>
            <a:r>
              <a:rPr lang="en-US" sz="2200" dirty="0" smtClean="0"/>
              <a:t> &amp; Lin ’</a:t>
            </a:r>
            <a:r>
              <a:rPr lang="en-US" sz="2200" dirty="0"/>
              <a:t>03, </a:t>
            </a:r>
            <a:r>
              <a:rPr lang="en-US" sz="2200" dirty="0" err="1" smtClean="0"/>
              <a:t>Sridharan</a:t>
            </a:r>
            <a:r>
              <a:rPr lang="en-US" sz="2200" dirty="0" smtClean="0"/>
              <a:t> &amp; </a:t>
            </a:r>
            <a:r>
              <a:rPr lang="en-US" sz="2200" dirty="0" err="1" smtClean="0"/>
              <a:t>Bodik</a:t>
            </a:r>
            <a:r>
              <a:rPr lang="en-US" sz="2200" dirty="0" smtClean="0"/>
              <a:t> ’06, … </a:t>
            </a:r>
            <a:endParaRPr lang="en-US" sz="2200" dirty="0"/>
          </a:p>
          <a:p>
            <a:pPr lvl="1"/>
            <a:r>
              <a:rPr lang="en-US" dirty="0"/>
              <a:t>CEGAR model </a:t>
            </a:r>
            <a:r>
              <a:rPr lang="en-US" dirty="0" smtClean="0"/>
              <a:t>checkers: SLAM</a:t>
            </a:r>
            <a:r>
              <a:rPr lang="en-US" dirty="0"/>
              <a:t>, BLAST,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022630" y="4463715"/>
            <a:ext cx="3108052" cy="1010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latin typeface="Calibri"/>
              </a:rPr>
              <a:t>a</a:t>
            </a:r>
            <a:r>
              <a:rPr lang="en-US" sz="2200" b="0" dirty="0" smtClean="0">
                <a:latin typeface="Calibri"/>
              </a:rPr>
              <a:t>bstraction </a:t>
            </a:r>
            <a:r>
              <a:rPr lang="en-US" sz="2200" dirty="0" smtClean="0">
                <a:latin typeface="Calibri"/>
              </a:rPr>
              <a:t>a</a:t>
            </a:r>
            <a:endParaRPr lang="en-US" sz="2200" dirty="0">
              <a:latin typeface="Calibri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870833" y="3461769"/>
            <a:ext cx="1413227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program </a:t>
            </a:r>
            <a:r>
              <a:rPr lang="en-US" sz="2200" dirty="0" smtClean="0">
                <a:latin typeface="Calibri"/>
              </a:rPr>
              <a:t>p</a:t>
            </a:r>
            <a:endParaRPr lang="en-US" sz="2200" dirty="0"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4336517" y="4046959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315552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679898" y="4692030"/>
            <a:ext cx="1201003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0" dirty="0" smtClean="0">
                <a:latin typeface="Calibri"/>
              </a:rPr>
              <a:t>query </a:t>
            </a: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2516554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6146300" y="483552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5400000">
            <a:off x="3537692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5400000">
            <a:off x="5130200" y="5585671"/>
            <a:ext cx="484632" cy="3048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55606"/>
              </p:ext>
            </p:extLst>
          </p:nvPr>
        </p:nvGraphicFramePr>
        <p:xfrm>
          <a:off x="685800" y="1618169"/>
          <a:ext cx="7772400" cy="4037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67"/>
                <a:gridCol w="1223433"/>
                <a:gridCol w="1295400"/>
                <a:gridCol w="1295400"/>
                <a:gridCol w="1151467"/>
                <a:gridCol w="1439333"/>
              </a:tblGrid>
              <a:tr h="812577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classes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bytecodes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22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(x 1000)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bg1"/>
                          </a:solidFill>
                        </a:rPr>
                        <a:t>alloc</a:t>
                      </a: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. sites</a:t>
                      </a:r>
                      <a:br>
                        <a:rPr lang="en-US" sz="22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(x 1000)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063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hedc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weblech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579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sunflow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1,018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avrora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1,159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1,525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4.9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38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hsqldb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837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Precision: Thread-Escape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thresc_prec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701800"/>
            <a:ext cx="7304314" cy="4260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(seconds) CDFs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12" descr="hsqldb_time_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1701800"/>
            <a:ext cx="7619999" cy="355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8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(seconds) CDFs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Content Placeholder 11" descr="lusearch_time_cd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77" b="-14877"/>
          <a:stretch>
            <a:fillRect/>
          </a:stretch>
        </p:blipFill>
        <p:spPr>
          <a:xfrm>
            <a:off x="4724400" y="1279321"/>
            <a:ext cx="3962400" cy="2399301"/>
          </a:xfrm>
        </p:spPr>
      </p:pic>
      <p:pic>
        <p:nvPicPr>
          <p:cNvPr id="11" name="Picture 10" descr="sunflow_time_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918857" cy="1828800"/>
          </a:xfrm>
          <a:prstGeom prst="rect">
            <a:avLst/>
          </a:prstGeom>
        </p:spPr>
      </p:pic>
      <p:pic>
        <p:nvPicPr>
          <p:cNvPr id="13" name="Picture 12" descr="hsqldb_time_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1571420"/>
            <a:ext cx="3831771" cy="1788160"/>
          </a:xfrm>
          <a:prstGeom prst="rect">
            <a:avLst/>
          </a:prstGeom>
        </p:spPr>
      </p:pic>
      <p:pic>
        <p:nvPicPr>
          <p:cNvPr id="14" name="Picture 13" descr="avrora_time_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3937000"/>
            <a:ext cx="3962399" cy="18491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3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/>
              <a:t>Abstraction Coarsening [POPL’11]</a:t>
            </a:r>
          </a:p>
          <a:p>
            <a:endParaRPr lang="en-US" dirty="0" smtClean="0"/>
          </a:p>
          <a:p>
            <a:r>
              <a:rPr lang="en-US" dirty="0" smtClean="0"/>
              <a:t>Abstractions from Tests [POPL’12]</a:t>
            </a:r>
          </a:p>
          <a:p>
            <a:endParaRPr lang="en-US" dirty="0" smtClean="0"/>
          </a:p>
          <a:p>
            <a:r>
              <a:rPr lang="en-US" dirty="0"/>
              <a:t>Abstraction </a:t>
            </a:r>
            <a:r>
              <a:rPr lang="en-US" dirty="0" smtClean="0"/>
              <a:t>Refinement </a:t>
            </a:r>
            <a:r>
              <a:rPr lang="en-US" dirty="0"/>
              <a:t>[</a:t>
            </a:r>
            <a:r>
              <a:rPr lang="en-US" dirty="0" smtClean="0"/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94"/>
            <a:ext cx="8229600" cy="493744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Abstraction Coarsening [POPL’11]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Abstractions from Tests [POPL’12]</a:t>
            </a:r>
            <a:endParaRPr lang="en-US" dirty="0" smtClean="0"/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Abstraction </a:t>
            </a:r>
            <a:r>
              <a:rPr lang="en-US" dirty="0" smtClean="0"/>
              <a:t>Refinement </a:t>
            </a:r>
            <a:r>
              <a:rPr lang="en-US" dirty="0"/>
              <a:t>[</a:t>
            </a:r>
            <a:r>
              <a:rPr lang="en-US" dirty="0" smtClean="0"/>
              <a:t>PLDI’13]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74" y="1070705"/>
            <a:ext cx="4368800" cy="3708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9145" y="4239403"/>
            <a:ext cx="2706599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304964" y="4239404"/>
            <a:ext cx="416079" cy="274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Type-State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515"/>
            <a:ext cx="3098177" cy="3530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x = new File;</a:t>
            </a:r>
          </a:p>
          <a:p>
            <a:pPr marL="0" indent="0">
              <a:buNone/>
            </a:pPr>
            <a:r>
              <a:rPr lang="en-US" sz="2200" dirty="0" smtClean="0"/>
              <a:t>y = x;</a:t>
            </a:r>
          </a:p>
          <a:p>
            <a:pPr marL="0" indent="0">
              <a:buNone/>
            </a:pPr>
            <a:r>
              <a:rPr lang="en-US" sz="2200" dirty="0" smtClean="0"/>
              <a:t>if (*) z = x;</a:t>
            </a:r>
          </a:p>
          <a:p>
            <a:pPr marL="0" indent="0">
              <a:buNone/>
            </a:pPr>
            <a:r>
              <a:rPr lang="en-US" sz="2200" dirty="0" err="1" smtClean="0"/>
              <a:t>x.open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err="1" smtClean="0"/>
              <a:t>y.close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smtClean="0"/>
              <a:t>if (*)</a:t>
            </a:r>
          </a:p>
          <a:p>
            <a:pPr marL="0" indent="0">
              <a:buNone/>
            </a:pPr>
            <a:r>
              <a:rPr lang="en-US" sz="2200" dirty="0" smtClean="0"/>
              <a:t>   check1(x, </a:t>
            </a:r>
            <a:r>
              <a:rPr lang="en-US" sz="2200" i="1" dirty="0" smtClean="0"/>
              <a:t>closed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r>
              <a:rPr lang="en-US" sz="2200" dirty="0" smtClean="0"/>
              <a:t>else</a:t>
            </a:r>
          </a:p>
          <a:p>
            <a:pPr marL="0" indent="0">
              <a:buNone/>
            </a:pPr>
            <a:r>
              <a:rPr lang="en-US" sz="2200" dirty="0" smtClean="0"/>
              <a:t>   check2(x, </a:t>
            </a:r>
            <a:r>
              <a:rPr lang="en-US" sz="2200" i="1" dirty="0" smtClean="0"/>
              <a:t>opened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91101"/>
              </p:ext>
            </p:extLst>
          </p:nvPr>
        </p:nvGraphicFramePr>
        <p:xfrm>
          <a:off x="500993" y="4981661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&gt;= </a:t>
                      </a:r>
                      <a:r>
                        <a:rPr lang="en-US" baseline="0" dirty="0" smtClean="0"/>
                        <a:t>{ x, y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101217" y="1904845"/>
            <a:ext cx="4064357" cy="24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0992" y="5397712"/>
            <a:ext cx="2509605" cy="3065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49129" y="2692195"/>
            <a:ext cx="4067421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09145" y="3454554"/>
            <a:ext cx="2706599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3033" y="1090208"/>
            <a:ext cx="4067421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871712" y="3443792"/>
            <a:ext cx="1262858" cy="30024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31152"/>
              </p:ext>
            </p:extLst>
          </p:nvPr>
        </p:nvGraphicFramePr>
        <p:xfrm>
          <a:off x="3825944" y="4986586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{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0665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12" grpId="0" animBg="1"/>
      <p:bldP spid="12" grpId="1" animBg="1"/>
      <p:bldP spid="17" grpId="0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Type-State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68785" y="2040181"/>
            <a:ext cx="2747853" cy="52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2677" y="978156"/>
            <a:ext cx="3054385" cy="52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53414" y="3046579"/>
            <a:ext cx="2861752" cy="504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02677" y="4037881"/>
            <a:ext cx="2024261" cy="27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03" y="1083976"/>
            <a:ext cx="5461000" cy="369570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08515"/>
            <a:ext cx="3098177" cy="3530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x = new File;</a:t>
            </a:r>
          </a:p>
          <a:p>
            <a:pPr marL="0" indent="0">
              <a:buNone/>
            </a:pPr>
            <a:r>
              <a:rPr lang="en-US" sz="2200" dirty="0" smtClean="0"/>
              <a:t>y = x;</a:t>
            </a:r>
          </a:p>
          <a:p>
            <a:pPr marL="0" indent="0">
              <a:buNone/>
            </a:pPr>
            <a:r>
              <a:rPr lang="en-US" sz="2200" dirty="0" smtClean="0"/>
              <a:t>if (*) z = x;</a:t>
            </a:r>
          </a:p>
          <a:p>
            <a:pPr marL="0" indent="0">
              <a:buNone/>
            </a:pPr>
            <a:r>
              <a:rPr lang="en-US" sz="2200" dirty="0" err="1" smtClean="0"/>
              <a:t>x.open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err="1" smtClean="0"/>
              <a:t>y.close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smtClean="0"/>
              <a:t>if (*)</a:t>
            </a:r>
          </a:p>
          <a:p>
            <a:pPr marL="0" indent="0">
              <a:buNone/>
            </a:pPr>
            <a:r>
              <a:rPr lang="en-US" sz="2200" dirty="0" smtClean="0"/>
              <a:t>   check1(x, </a:t>
            </a:r>
            <a:r>
              <a:rPr lang="en-US" sz="2200" i="1" dirty="0" smtClean="0"/>
              <a:t>closed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r>
              <a:rPr lang="en-US" sz="2200" dirty="0" smtClean="0"/>
              <a:t>else</a:t>
            </a:r>
          </a:p>
          <a:p>
            <a:pPr marL="0" indent="0">
              <a:buNone/>
            </a:pPr>
            <a:r>
              <a:rPr lang="en-US" sz="2200" dirty="0" smtClean="0"/>
              <a:t>   check2(x, </a:t>
            </a:r>
            <a:r>
              <a:rPr lang="en-US" sz="2200" i="1" dirty="0" smtClean="0"/>
              <a:t>opened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30054"/>
              </p:ext>
            </p:extLst>
          </p:nvPr>
        </p:nvGraphicFramePr>
        <p:xfrm>
          <a:off x="500993" y="4981661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&gt;= </a:t>
                      </a:r>
                      <a:r>
                        <a:rPr lang="en-US" baseline="0" dirty="0" smtClean="0"/>
                        <a:t>{ x, y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500992" y="5397712"/>
            <a:ext cx="2509605" cy="3065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67651"/>
              </p:ext>
            </p:extLst>
          </p:nvPr>
        </p:nvGraphicFramePr>
        <p:xfrm>
          <a:off x="3825944" y="4986586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{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810790" y="5467028"/>
            <a:ext cx="280719" cy="2157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0362" y="535646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x }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46647" y="4228641"/>
            <a:ext cx="3185673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46647" y="1894083"/>
            <a:ext cx="5016823" cy="24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46647" y="2681433"/>
            <a:ext cx="5151956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32047" y="3443792"/>
            <a:ext cx="4283119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46647" y="1079446"/>
            <a:ext cx="5016823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64526" y="5447236"/>
            <a:ext cx="280719" cy="2157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99055" y="535646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dirty="0" smtClean="0"/>
              <a:t>x, y 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00981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Type-State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FDF-971B-764E-9EC5-ADD188561ED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308515"/>
            <a:ext cx="3098177" cy="3530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x = new File;</a:t>
            </a:r>
          </a:p>
          <a:p>
            <a:pPr marL="0" indent="0">
              <a:buNone/>
            </a:pPr>
            <a:r>
              <a:rPr lang="en-US" sz="2200" dirty="0" smtClean="0"/>
              <a:t>y = x;</a:t>
            </a:r>
          </a:p>
          <a:p>
            <a:pPr marL="0" indent="0">
              <a:buNone/>
            </a:pPr>
            <a:r>
              <a:rPr lang="en-US" sz="2200" dirty="0" smtClean="0"/>
              <a:t>if (*) z = x;</a:t>
            </a:r>
          </a:p>
          <a:p>
            <a:pPr marL="0" indent="0">
              <a:buNone/>
            </a:pPr>
            <a:r>
              <a:rPr lang="en-US" sz="2200" dirty="0" err="1" smtClean="0"/>
              <a:t>x.open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err="1" smtClean="0"/>
              <a:t>y.close</a:t>
            </a:r>
            <a:r>
              <a:rPr lang="en-US" sz="2200" dirty="0" smtClean="0"/>
              <a:t>();</a:t>
            </a:r>
          </a:p>
          <a:p>
            <a:pPr marL="0" indent="0">
              <a:buNone/>
            </a:pPr>
            <a:r>
              <a:rPr lang="en-US" sz="2200" dirty="0" smtClean="0"/>
              <a:t>if (*)</a:t>
            </a:r>
          </a:p>
          <a:p>
            <a:pPr marL="0" indent="0">
              <a:buNone/>
            </a:pPr>
            <a:r>
              <a:rPr lang="en-US" sz="2200" dirty="0" smtClean="0"/>
              <a:t>   check1(x, </a:t>
            </a:r>
            <a:r>
              <a:rPr lang="en-US" sz="2200" i="1" dirty="0" smtClean="0"/>
              <a:t>closed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r>
              <a:rPr lang="en-US" sz="2200" dirty="0" smtClean="0"/>
              <a:t>else</a:t>
            </a:r>
          </a:p>
          <a:p>
            <a:pPr marL="0" indent="0">
              <a:buNone/>
            </a:pPr>
            <a:r>
              <a:rPr lang="en-US" sz="2200" dirty="0" smtClean="0"/>
              <a:t>   check2(x, </a:t>
            </a:r>
            <a:r>
              <a:rPr lang="en-US" sz="2200" i="1" dirty="0" smtClean="0"/>
              <a:t>opened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59488"/>
              </p:ext>
            </p:extLst>
          </p:nvPr>
        </p:nvGraphicFramePr>
        <p:xfrm>
          <a:off x="500993" y="4981661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&gt;= </a:t>
                      </a:r>
                      <a:r>
                        <a:rPr lang="en-US" baseline="0" dirty="0" smtClean="0"/>
                        <a:t>{ x, y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500992" y="5759029"/>
            <a:ext cx="2509605" cy="3065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97" y="1094728"/>
            <a:ext cx="4381500" cy="36957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68671"/>
              </p:ext>
            </p:extLst>
          </p:nvPr>
        </p:nvGraphicFramePr>
        <p:xfrm>
          <a:off x="3825944" y="4986586"/>
          <a:ext cx="2509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95"/>
                <a:gridCol w="156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{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{ 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046647" y="4228641"/>
            <a:ext cx="3185673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46648" y="1894083"/>
            <a:ext cx="4724710" cy="24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46647" y="2681433"/>
            <a:ext cx="4724710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32047" y="3443792"/>
            <a:ext cx="4283119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46648" y="1079446"/>
            <a:ext cx="4095650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r>
              <a:rPr lang="en-US" dirty="0" smtClean="0"/>
              <a:t>21.548`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810790" y="5467028"/>
            <a:ext cx="280719" cy="2157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50362" y="535646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x }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264526" y="5447236"/>
            <a:ext cx="280719" cy="2157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99055" y="535646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dirty="0" smtClean="0"/>
              <a:t>x, y </a:t>
            </a:r>
            <a:r>
              <a:rPr lang="en-US" dirty="0"/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5119" y="571778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dirty="0" smtClean="0"/>
              <a:t>x }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833592" y="5824390"/>
            <a:ext cx="280719" cy="2157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700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Precision: Thread-Escape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pic>
        <p:nvPicPr>
          <p:cNvPr id="7" name="Picture 6" descr="precision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371600"/>
            <a:ext cx="7950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00’s to Present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</a:t>
            </a:fld>
            <a:endParaRPr lang="en-US"/>
          </a:p>
        </p:txBody>
      </p:sp>
      <p:sp>
        <p:nvSpPr>
          <p:cNvPr id="83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2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86" name="Right Arrow 85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88" name="Right Arrow 87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9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91" name="Right Arrow 90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4" name="Right Arrow 93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95" name="Right Arrow 94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43804"/>
            <a:ext cx="8686800" cy="4937443"/>
          </a:xfrm>
        </p:spPr>
        <p:txBody>
          <a:bodyPr/>
          <a:lstStyle/>
          <a:p>
            <a:r>
              <a:rPr lang="en-US" dirty="0" smtClean="0"/>
              <a:t>client-driven</a:t>
            </a:r>
          </a:p>
          <a:p>
            <a:pPr lvl="1"/>
            <a:r>
              <a:rPr lang="en-US" dirty="0"/>
              <a:t>demand-driven points-to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2200" dirty="0" err="1" smtClean="0"/>
              <a:t>Heintze</a:t>
            </a:r>
            <a:r>
              <a:rPr lang="en-US" sz="2200" dirty="0" smtClean="0"/>
              <a:t> &amp; Tardieu ’</a:t>
            </a:r>
            <a:r>
              <a:rPr lang="en-US" sz="2200" dirty="0"/>
              <a:t>01, </a:t>
            </a:r>
            <a:r>
              <a:rPr lang="en-US" sz="2200" dirty="0" err="1" smtClean="0"/>
              <a:t>Guyer</a:t>
            </a:r>
            <a:r>
              <a:rPr lang="en-US" sz="2200" dirty="0" smtClean="0"/>
              <a:t> &amp; Lin ’</a:t>
            </a:r>
            <a:r>
              <a:rPr lang="en-US" sz="2200" dirty="0"/>
              <a:t>03, </a:t>
            </a:r>
            <a:r>
              <a:rPr lang="en-US" sz="2200" dirty="0" err="1" smtClean="0"/>
              <a:t>Sridharan</a:t>
            </a:r>
            <a:r>
              <a:rPr lang="en-US" sz="2200" dirty="0" smtClean="0"/>
              <a:t> &amp; </a:t>
            </a:r>
            <a:r>
              <a:rPr lang="en-US" sz="2200" dirty="0" err="1" smtClean="0"/>
              <a:t>Bodik</a:t>
            </a:r>
            <a:r>
              <a:rPr lang="en-US" sz="2200" dirty="0" smtClean="0"/>
              <a:t> ’06, … </a:t>
            </a:r>
            <a:endParaRPr lang="en-US" sz="2200" dirty="0"/>
          </a:p>
          <a:p>
            <a:pPr lvl="1"/>
            <a:r>
              <a:rPr lang="en-US" dirty="0"/>
              <a:t>CEGAR model </a:t>
            </a:r>
            <a:r>
              <a:rPr lang="en-US" dirty="0" smtClean="0"/>
              <a:t>checkers: SLAM</a:t>
            </a:r>
            <a:r>
              <a:rPr lang="en-US" dirty="0"/>
              <a:t>, BLAST,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Abstractions from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 descr="precision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1" y="1126883"/>
            <a:ext cx="5076889" cy="2627655"/>
          </a:xfrm>
          <a:prstGeom prst="rect">
            <a:avLst/>
          </a:prstGeom>
        </p:spPr>
      </p:pic>
      <p:pic>
        <p:nvPicPr>
          <p:cNvPr id="7" name="Content Placeholder 6" descr="precision_old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6" b="-7956"/>
          <a:stretch>
            <a:fillRect/>
          </a:stretch>
        </p:blipFill>
        <p:spPr>
          <a:xfrm>
            <a:off x="3674142" y="3404301"/>
            <a:ext cx="5048493" cy="3028706"/>
          </a:xfrm>
        </p:spPr>
      </p:pic>
    </p:spTree>
    <p:extLst>
      <p:ext uri="{BB962C8B-B14F-4D97-AF65-F5344CB8AC3E}">
        <p14:creationId xmlns:p14="http://schemas.microsoft.com/office/powerpoint/2010/main" val="38459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Iterations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82873"/>
              </p:ext>
            </p:extLst>
          </p:nvPr>
        </p:nvGraphicFramePr>
        <p:xfrm>
          <a:off x="747774" y="1736030"/>
          <a:ext cx="7671433" cy="310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388"/>
                <a:gridCol w="1000903"/>
                <a:gridCol w="1011665"/>
                <a:gridCol w="1054715"/>
                <a:gridCol w="1025806"/>
                <a:gridCol w="1186478"/>
                <a:gridCol w="1186478"/>
              </a:tblGrid>
              <a:tr h="779830">
                <a:tc row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proven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impossible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5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hsqldb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avrora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82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2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332290"/>
              </p:ext>
            </p:extLst>
          </p:nvPr>
        </p:nvGraphicFramePr>
        <p:xfrm>
          <a:off x="747774" y="1736030"/>
          <a:ext cx="7671433" cy="310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388"/>
                <a:gridCol w="1000903"/>
                <a:gridCol w="1011665"/>
                <a:gridCol w="1054715"/>
                <a:gridCol w="1025806"/>
                <a:gridCol w="1186478"/>
                <a:gridCol w="1186478"/>
              </a:tblGrid>
              <a:tr h="779830">
                <a:tc row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proven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impossible queries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5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hsqldb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94s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50m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55s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antlr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avrora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16s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28m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67s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3h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41s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512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lusearch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13m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112s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6s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45m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131s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0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</a:t>
            </a:r>
            <a:r>
              <a:rPr lang="en-US" dirty="0" smtClean="0"/>
              <a:t>Optimal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pic>
        <p:nvPicPr>
          <p:cNvPr id="9" name="Picture 8" descr="hsqldb_param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4" y="1495900"/>
            <a:ext cx="6747413" cy="37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</a:t>
            </a:r>
            <a:r>
              <a:rPr lang="en-US" dirty="0" smtClean="0"/>
              <a:t>Optimal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pic>
        <p:nvPicPr>
          <p:cNvPr id="7" name="Picture 6" descr="avrora_param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776320"/>
            <a:ext cx="3642557" cy="2130552"/>
          </a:xfrm>
          <a:prstGeom prst="rect">
            <a:avLst/>
          </a:prstGeom>
        </p:spPr>
      </p:pic>
      <p:pic>
        <p:nvPicPr>
          <p:cNvPr id="11" name="Picture 10" descr="lusearch_param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81" y="3819369"/>
            <a:ext cx="3603283" cy="2130552"/>
          </a:xfrm>
          <a:prstGeom prst="rect">
            <a:avLst/>
          </a:prstGeom>
        </p:spPr>
      </p:pic>
      <p:pic>
        <p:nvPicPr>
          <p:cNvPr id="12" name="Picture 11" descr="antlr_param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6" y="1163957"/>
            <a:ext cx="3848739" cy="2130552"/>
          </a:xfrm>
          <a:prstGeom prst="rect">
            <a:avLst/>
          </a:prstGeom>
        </p:spPr>
      </p:pic>
      <p:pic>
        <p:nvPicPr>
          <p:cNvPr id="14" name="Picture 13" descr="hsqldb_paramT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1" y="1173042"/>
            <a:ext cx="3848975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74" y="1270656"/>
            <a:ext cx="8532009" cy="493744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New questions: </a:t>
            </a:r>
            <a:r>
              <a:rPr lang="en-US" sz="3000" dirty="0" smtClean="0"/>
              <a:t>optimality, </a:t>
            </a:r>
            <a:r>
              <a:rPr lang="en-US" sz="3000" dirty="0"/>
              <a:t>i</a:t>
            </a:r>
            <a:r>
              <a:rPr lang="en-US" sz="3000" dirty="0" smtClean="0"/>
              <a:t>mpossibility, …</a:t>
            </a:r>
            <a:endParaRPr lang="en-US" sz="3000" dirty="0"/>
          </a:p>
          <a:p>
            <a:endParaRPr lang="en-US" sz="2000" dirty="0" smtClean="0"/>
          </a:p>
          <a:p>
            <a:r>
              <a:rPr lang="en-US" sz="3000" dirty="0" smtClean="0"/>
              <a:t>New applications: lower bounds, lib assumptions, …</a:t>
            </a:r>
          </a:p>
          <a:p>
            <a:endParaRPr lang="en-US" sz="2000" dirty="0" smtClean="0"/>
          </a:p>
          <a:p>
            <a:r>
              <a:rPr lang="en-US" sz="3000" dirty="0" smtClean="0"/>
              <a:t>New techniques: search algorithms, abstractions, …</a:t>
            </a:r>
          </a:p>
          <a:p>
            <a:endParaRPr lang="en-US" sz="2000" dirty="0" smtClean="0"/>
          </a:p>
          <a:p>
            <a:r>
              <a:rPr lang="en-US" sz="3000" dirty="0" smtClean="0"/>
              <a:t>New tools: meta-analysis, parallelism, …</a:t>
            </a:r>
          </a:p>
          <a:p>
            <a:pPr marL="0" indent="0" algn="ctr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500" dirty="0"/>
          </a:p>
          <a:p>
            <a:pPr marL="0" indent="0">
              <a:buNone/>
            </a:pPr>
            <a:r>
              <a:rPr lang="en-US" sz="3000" dirty="0" smtClean="0"/>
              <a:t>    </a:t>
            </a:r>
            <a:r>
              <a:rPr lang="pl-PL" sz="3000" dirty="0" smtClean="0">
                <a:hlinkClick r:id="rId2"/>
              </a:rPr>
              <a:t>pag.gatech.edu</a:t>
            </a:r>
            <a:r>
              <a:rPr lang="pl-PL" sz="3000" dirty="0">
                <a:hlinkClick r:id="rId2"/>
              </a:rPr>
              <a:t>/</a:t>
            </a:r>
            <a:r>
              <a:rPr lang="pl-PL" sz="3000" dirty="0" smtClean="0">
                <a:hlinkClick r:id="rId2"/>
              </a:rPr>
              <a:t>prism</a:t>
            </a:r>
            <a:endParaRPr lang="pl-PL" sz="3000" dirty="0" smtClean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pic>
        <p:nvPicPr>
          <p:cNvPr id="7" name="Picture 6" descr="prism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32" y="4768852"/>
            <a:ext cx="3238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Arrow 4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Static Analysis Setting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208"/>
            <a:ext cx="8686801" cy="4937443"/>
          </a:xfrm>
        </p:spPr>
        <p:txBody>
          <a:bodyPr/>
          <a:lstStyle/>
          <a:p>
            <a:r>
              <a:rPr lang="en-US" dirty="0" smtClean="0"/>
              <a:t>client-driven + parametric</a:t>
            </a:r>
            <a:endParaRPr lang="en-US" dirty="0"/>
          </a:p>
          <a:p>
            <a:pPr lvl="1"/>
            <a:r>
              <a:rPr lang="en-US" dirty="0" smtClean="0"/>
              <a:t>new search algorithms: testing, machine learning, …</a:t>
            </a:r>
            <a:endParaRPr lang="en-US" dirty="0"/>
          </a:p>
          <a:p>
            <a:pPr lvl="1"/>
            <a:r>
              <a:rPr lang="en-US" dirty="0" smtClean="0"/>
              <a:t>new analysis questions:</a:t>
            </a:r>
            <a:r>
              <a:rPr lang="en-US" dirty="0"/>
              <a:t> </a:t>
            </a:r>
            <a:r>
              <a:rPr lang="en-US" dirty="0" smtClean="0"/>
              <a:t>optimality, </a:t>
            </a:r>
            <a:r>
              <a:rPr lang="en-US" dirty="0" smtClean="0"/>
              <a:t>impossibility, …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2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0     1      0      0     0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1      0     0      0      1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20" y="0"/>
            <a:ext cx="8340456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1: Predicate Abstraction (CEGAR)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6</a:t>
            </a:fld>
            <a:endParaRPr lang="en-US"/>
          </a:p>
        </p:txBody>
      </p:sp>
      <p:sp>
        <p:nvSpPr>
          <p:cNvPr id="75" name="Right Arrow 74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2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7" name="Oval Callout 46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8" name="Oval Callout 47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Predicates to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use in</a:t>
            </a: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predicate abstraction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0     1      0      0     0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1      0     0      0      1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2: Shape Analysis (TVLA)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7</a:t>
            </a:fld>
            <a:endParaRPr lang="en-US"/>
          </a:p>
        </p:txBody>
      </p:sp>
      <p:sp>
        <p:nvSpPr>
          <p:cNvPr id="42" name="Oval Callout 41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3" name="Oval Callout 42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Predicates to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use as</a:t>
            </a: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abstraction predicates</a:t>
            </a: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2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0     1      0      0     0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1      0     0      0      1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75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6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8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Cloning-based Pointer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8</a:t>
            </a:fld>
            <a:endParaRPr lang="en-US"/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2289193" y="3997850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6424645" y="398690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21466" y="4388379"/>
            <a:ext cx="2648402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2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82347" y="4399492"/>
            <a:ext cx="2648069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</a:rPr>
              <a:t>abstraction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n-US" sz="2200" kern="0" baseline="-1000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endParaRPr lang="en-US" sz="2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789652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0800000">
            <a:off x="3852476" y="4752975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21554" y="4609100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1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686766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4313345" y="4612100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8494234" y="4602903"/>
            <a:ext cx="473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 smtClean="0">
                <a:latin typeface="Calibri"/>
              </a:rPr>
              <a:t>q</a:t>
            </a:r>
            <a:r>
              <a:rPr lang="en-US" sz="2200" baseline="-25000" dirty="0" smtClean="0">
                <a:latin typeface="Calibri"/>
              </a:rPr>
              <a:t>2</a:t>
            </a:r>
            <a:endParaRPr lang="en-US" sz="2200" baseline="-25000" dirty="0">
              <a:latin typeface="Calibri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10800000">
            <a:off x="7987704" y="4752597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5400000">
            <a:off x="2266849" y="551145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5400000">
            <a:off x="6427476" y="5500502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59" name="Oval Callout 58"/>
          <p:cNvSpPr/>
          <p:nvPr/>
        </p:nvSpPr>
        <p:spPr bwMode="auto">
          <a:xfrm>
            <a:off x="2667744" y="1653754"/>
            <a:ext cx="3429000" cy="1298448"/>
          </a:xfrm>
          <a:prstGeom prst="wedgeEllipseCallout">
            <a:avLst>
              <a:gd name="adj1" fmla="val -56944"/>
              <a:gd name="adj2" fmla="val 86952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60" name="Oval Callout 59"/>
          <p:cNvSpPr/>
          <p:nvPr/>
        </p:nvSpPr>
        <p:spPr bwMode="auto">
          <a:xfrm>
            <a:off x="2547753" y="1653754"/>
            <a:ext cx="3651389" cy="1298448"/>
          </a:xfrm>
          <a:prstGeom prst="wedgeEllipseCallout">
            <a:avLst>
              <a:gd name="adj1" fmla="val 65702"/>
              <a:gd name="adj2" fmla="val 84018"/>
            </a:avLst>
          </a:prstGeom>
          <a:solidFill>
            <a:srgbClr val="00CCFF"/>
          </a:solidFill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K value to use for each call</a:t>
            </a: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Arial" charset="0"/>
              </a:rPr>
              <a:t>and each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allocation site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2097853" y="5780968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6255456" y="5790492"/>
            <a:ext cx="100249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lvl="0"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200" dirty="0">
                <a:latin typeface="msam10"/>
                <a:ea typeface="msam10"/>
                <a:cs typeface="msam10"/>
              </a:rPr>
              <a:t>²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1517922" y="3582339"/>
            <a:ext cx="2065338" cy="381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0     1      0      0     0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192114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2346597" y="3582339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2748236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3151461" y="3582339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5610005" y="3557102"/>
            <a:ext cx="2090737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marL="342900" indent="-342900" algn="l">
              <a:lnSpc>
                <a:spcPct val="90000"/>
              </a:lnSpc>
              <a:spcBef>
                <a:spcPts val="800"/>
              </a:spcBef>
            </a:pPr>
            <a:r>
              <a:rPr lang="en-US" dirty="0">
                <a:latin typeface="Calibri"/>
                <a:cs typeface="Courier New" charset="0"/>
              </a:rPr>
              <a:t> </a:t>
            </a:r>
            <a:r>
              <a:rPr lang="en-US" dirty="0" smtClean="0">
                <a:latin typeface="Calibri"/>
                <a:cs typeface="Courier New" charset="0"/>
              </a:rPr>
              <a:t>  1      0     0      0      1</a:t>
            </a:r>
            <a:endParaRPr lang="en-US" baseline="30000" dirty="0">
              <a:latin typeface="Calibri"/>
              <a:cs typeface="Courier New" charset="0"/>
            </a:endParaRPr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60243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64386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6862541" y="3557102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7276880" y="3557102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46" y="1145506"/>
            <a:ext cx="8229600" cy="493744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efficient algorithm </a:t>
            </a:r>
            <a:r>
              <a:rPr lang="en-US" dirty="0" smtClean="0"/>
              <a:t>with: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INPUTS:</a:t>
            </a:r>
            <a:endParaRPr lang="en-US" sz="2400" dirty="0"/>
          </a:p>
          <a:p>
            <a:pPr lvl="1"/>
            <a:r>
              <a:rPr lang="en-US" sz="2400" dirty="0"/>
              <a:t>program p and </a:t>
            </a:r>
            <a:r>
              <a:rPr lang="en-US" sz="2400" dirty="0" smtClean="0"/>
              <a:t>query q</a:t>
            </a:r>
            <a:endParaRPr lang="en-US" sz="2400" dirty="0"/>
          </a:p>
          <a:p>
            <a:pPr lvl="1"/>
            <a:r>
              <a:rPr lang="en-US" sz="2400" dirty="0" smtClean="0"/>
              <a:t>abstractions </a:t>
            </a:r>
            <a:r>
              <a:rPr lang="en-US" sz="2400" dirty="0" smtClean="0"/>
              <a:t>A </a:t>
            </a:r>
            <a:r>
              <a:rPr lang="en-US" sz="2400" dirty="0"/>
              <a:t>= </a:t>
            </a:r>
            <a:r>
              <a:rPr lang="en-US" sz="2400" dirty="0" smtClean="0"/>
              <a:t>{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}</a:t>
            </a:r>
            <a:endParaRPr lang="en-US" sz="2400" dirty="0"/>
          </a:p>
          <a:p>
            <a:pPr lvl="1"/>
            <a:r>
              <a:rPr lang="en-US" sz="2400" dirty="0" err="1"/>
              <a:t>boolean</a:t>
            </a:r>
            <a:r>
              <a:rPr lang="en-US" sz="2400" dirty="0"/>
              <a:t> function S(p</a:t>
            </a:r>
            <a:r>
              <a:rPr lang="en-US" sz="2400" dirty="0" smtClean="0"/>
              <a:t>, q, a)</a:t>
            </a:r>
            <a:endParaRPr lang="en-US" sz="2400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     OUTPUT:</a:t>
            </a:r>
          </a:p>
          <a:p>
            <a:pPr lvl="1"/>
            <a:r>
              <a:rPr lang="en-US" sz="2400" dirty="0" smtClean="0"/>
              <a:t>Impossibility: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@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/>
              <a:t> A: S(p</a:t>
            </a:r>
            <a:r>
              <a:rPr lang="en-US" sz="2400" dirty="0" smtClean="0"/>
              <a:t>, q, a</a:t>
            </a:r>
            <a:r>
              <a:rPr lang="en-US" sz="2400" dirty="0"/>
              <a:t>) = </a:t>
            </a:r>
            <a:r>
              <a:rPr lang="en-US" sz="2400" dirty="0" smtClean="0"/>
              <a:t>true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Proof: a </a:t>
            </a:r>
            <a:r>
              <a:rPr lang="en-US" sz="2400" dirty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A: S(p, q, a) = </a:t>
            </a:r>
            <a:r>
              <a:rPr lang="en-US" sz="2400" dirty="0" smtClean="0">
                <a:solidFill>
                  <a:prstClr val="black"/>
                </a:solidFill>
              </a:rPr>
              <a:t>true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srgbClr val="0000FF"/>
                </a:solidFill>
              </a:rPr>
              <a:t>                    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sz="2400" dirty="0">
                <a:solidFill>
                  <a:srgbClr val="0000FF"/>
                </a:solidFill>
              </a:rPr>
              <a:t> 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A: (a’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solidFill>
                  <a:srgbClr val="0000FF"/>
                </a:solidFill>
              </a:rPr>
              <a:t> a </a:t>
            </a:r>
            <a:r>
              <a:rPr lang="en-US" sz="2400" dirty="0" err="1">
                <a:solidFill>
                  <a:srgbClr val="0000FF"/>
                </a:solidFill>
                <a:latin typeface="cmsy10"/>
                <a:ea typeface="cmsy10"/>
                <a:cs typeface="cmsy10"/>
              </a:rPr>
              <a:t>Æ</a:t>
            </a:r>
            <a:r>
              <a:rPr lang="en-US" sz="2400" dirty="0">
                <a:solidFill>
                  <a:srgbClr val="0000FF"/>
                </a:solidFill>
              </a:rPr>
              <a:t> S(p, q, a’) = true) </a:t>
            </a:r>
            <a:r>
              <a:rPr lang="en-US" sz="2400" dirty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a’ = a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578B-FB7A-1A4A-83D3-84D181B0B720}" type="slidenum">
              <a:rPr lang="en-US" smtClean="0"/>
              <a:t>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6988218" y="1893841"/>
            <a:ext cx="457200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7758413" y="2509858"/>
            <a:ext cx="510032" cy="292100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166425" y="2510702"/>
            <a:ext cx="484632" cy="301752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219282" y="2368983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q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8341893">
            <a:off x="6602080" y="3017472"/>
            <a:ext cx="602058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5685500" y="2379479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2625519">
            <a:off x="7252066" y="3026042"/>
            <a:ext cx="547927" cy="292608"/>
          </a:xfrm>
          <a:prstGeom prst="rightArrow">
            <a:avLst/>
          </a:prstGeom>
          <a:solidFill>
            <a:srgbClr val="00009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670557" y="2287128"/>
            <a:ext cx="1065972" cy="7418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800000">
                <a:alpha val="8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kern="0" baseline="-10000" dirty="0" smtClean="0">
                <a:solidFill>
                  <a:sysClr val="windowText" lastClr="000000"/>
                </a:solidFill>
                <a:latin typeface="Calibri"/>
              </a:rPr>
              <a:t>S</a:t>
            </a:r>
            <a:endParaRPr lang="en-US" sz="3200" kern="0" baseline="-10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213500" y="3360010"/>
            <a:ext cx="936889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sy10"/>
                <a:ea typeface="cmsy10"/>
                <a:cs typeface="cmsy10"/>
              </a:rPr>
              <a:t>`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119438" y="3369210"/>
            <a:ext cx="1276016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bm10"/>
                <a:ea typeface="msbm10"/>
                <a:cs typeface="msbm10"/>
              </a:rPr>
              <a:t>0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q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948883" y="1334819"/>
            <a:ext cx="533400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Dagstuhl</a:t>
            </a:r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402302" y="5730482"/>
            <a:ext cx="3558268" cy="625870"/>
          </a:xfrm>
          <a:prstGeom prst="wedgeEllipseCallout">
            <a:avLst>
              <a:gd name="adj1" fmla="val -328"/>
              <a:gd name="adj2" fmla="val -107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Optimal Abstraction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2537" y="4924453"/>
            <a:ext cx="75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AND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1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7" grpId="0" animBg="1"/>
      <p:bldP spid="14" grpId="0"/>
      <p:bldP spid="15" grpId="0"/>
      <p:bldP spid="16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HN@C02G5082DRJT3PP7" val="44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2118</Words>
  <Application>Microsoft Macintosh PowerPoint</Application>
  <PresentationFormat>On-screen Show (4:3)</PresentationFormat>
  <Paragraphs>705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Finding Optimal Program Abstractions</vt:lpstr>
      <vt:lpstr>Static Analysis: 70’s to 90’s</vt:lpstr>
      <vt:lpstr>Static Analysis: 00’s to Present</vt:lpstr>
      <vt:lpstr>Static Analysis: 00’s to Present</vt:lpstr>
      <vt:lpstr>Our Static Analysis Setting</vt:lpstr>
      <vt:lpstr>Example 1: Predicate Abstraction (CEGAR)</vt:lpstr>
      <vt:lpstr>Example 2: Shape Analysis (TVLA)</vt:lpstr>
      <vt:lpstr>Example 3: Cloning-based Pointer Analysis</vt:lpstr>
      <vt:lpstr>Problem Statement</vt:lpstr>
      <vt:lpstr>Problem Statement</vt:lpstr>
      <vt:lpstr>Orderings on A</vt:lpstr>
      <vt:lpstr>Why Optimality?</vt:lpstr>
      <vt:lpstr>Why is this Hard in Practice?</vt:lpstr>
      <vt:lpstr>Talk Outline</vt:lpstr>
      <vt:lpstr>Talk Outline</vt:lpstr>
      <vt:lpstr>Abstraction Coarsening [POPL’11]</vt:lpstr>
      <vt:lpstr>Randomized Coarsening Algorithm</vt:lpstr>
      <vt:lpstr>Performance of Randomized Coarsening</vt:lpstr>
      <vt:lpstr>Application: Pointer Analysis Abstractions</vt:lpstr>
      <vt:lpstr>Experimental Results: All Queries</vt:lpstr>
      <vt:lpstr>Empirical Results: Per Query</vt:lpstr>
      <vt:lpstr>Empirical Results: Per Query, contd.</vt:lpstr>
      <vt:lpstr>Talk Outline</vt:lpstr>
      <vt:lpstr>Talk Outline</vt:lpstr>
      <vt:lpstr>Abstractions From Tests [POPL’12]</vt:lpstr>
      <vt:lpstr>Combining Dynamic and Static Analysis</vt:lpstr>
      <vt:lpstr>Example: Thread-Escape Analysis</vt:lpstr>
      <vt:lpstr>Example: Thread-Escape Analysis</vt:lpstr>
      <vt:lpstr>Example: Thread-Escape Analysis</vt:lpstr>
      <vt:lpstr>Benchmarks</vt:lpstr>
      <vt:lpstr>Precision: Thread-Escape Analysis</vt:lpstr>
      <vt:lpstr>Running Time (seconds) CDFs</vt:lpstr>
      <vt:lpstr>Running Time (seconds) CDFs</vt:lpstr>
      <vt:lpstr>Talk Outline</vt:lpstr>
      <vt:lpstr>Talk Outline</vt:lpstr>
      <vt:lpstr>Example: Type-State Analysis</vt:lpstr>
      <vt:lpstr>Example: Type-State Analysis</vt:lpstr>
      <vt:lpstr>Example: Type-State Analysis</vt:lpstr>
      <vt:lpstr>Precision: Thread-Escape Analysis</vt:lpstr>
      <vt:lpstr>Comparison with Abstractions from Tests</vt:lpstr>
      <vt:lpstr>Number of Iterations</vt:lpstr>
      <vt:lpstr>Running Time</vt:lpstr>
      <vt:lpstr>Size of Optimal Abstraction</vt:lpstr>
      <vt:lpstr>Size of Optimal Abstraction</vt:lpstr>
      <vt:lpstr>Key Takeaways</vt:lpstr>
    </vt:vector>
  </TitlesOfParts>
  <Manager/>
  <Company>Georgia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Mayur Naik</dc:creator>
  <cp:keywords/>
  <dc:description/>
  <cp:lastModifiedBy>Mayur Naik</cp:lastModifiedBy>
  <cp:revision>507</cp:revision>
  <dcterms:created xsi:type="dcterms:W3CDTF">2012-04-06T23:58:10Z</dcterms:created>
  <dcterms:modified xsi:type="dcterms:W3CDTF">2013-04-18T11:29:30Z</dcterms:modified>
  <cp:category/>
</cp:coreProperties>
</file>