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2.xml" ContentType="application/vnd.openxmlformats-officedocument.presentationml.tags+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3.xml" ContentType="application/vnd.openxmlformats-officedocument.presentationml.tags+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4.xml" ContentType="application/vnd.openxmlformats-officedocument.presentationml.tags+xml"/>
  <Override PartName="/ppt/notesSlides/notesSlide34.xml" ContentType="application/vnd.openxmlformats-officedocument.presentationml.notesSlide+xml"/>
  <Override PartName="/ppt/tags/tag1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6.xml" ContentType="application/vnd.openxmlformats-officedocument.presentationml.tags+xml"/>
  <Override PartName="/ppt/notesSlides/notesSlide37.xml" ContentType="application/vnd.openxmlformats-officedocument.presentationml.notesSlide+xml"/>
  <Override PartName="/ppt/tags/tag17.xml" ContentType="application/vnd.openxmlformats-officedocument.presentationml.tags+xml"/>
  <Override PartName="/ppt/notesSlides/notesSlide38.xml" ContentType="application/vnd.openxmlformats-officedocument.presentationml.notesSlide+xml"/>
  <Override PartName="/ppt/tags/tag18.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9.xml" ContentType="application/vnd.openxmlformats-officedocument.presentationml.tags+xml"/>
  <Override PartName="/ppt/notesSlides/notesSlide43.xml" ContentType="application/vnd.openxmlformats-officedocument.presentationml.notesSlide+xml"/>
  <Override PartName="/ppt/tags/tag20.xml" ContentType="application/vnd.openxmlformats-officedocument.presentationml.tags+xml"/>
  <Override PartName="/ppt/notesSlides/notesSlide44.xml" ContentType="application/vnd.openxmlformats-officedocument.presentationml.notesSlide+xml"/>
  <Override PartName="/ppt/tags/tag21.xml" ContentType="application/vnd.openxmlformats-officedocument.presentationml.tags+xml"/>
  <Override PartName="/ppt/notesSlides/notesSlide45.xml" ContentType="application/vnd.openxmlformats-officedocument.presentationml.notesSlide+xml"/>
  <Override PartName="/ppt/tags/tag22.xml" ContentType="application/vnd.openxmlformats-officedocument.presentationml.tags+xml"/>
  <Override PartName="/ppt/notesSlides/notesSlide46.xml" ContentType="application/vnd.openxmlformats-officedocument.presentationml.notesSlide+xml"/>
  <Override PartName="/ppt/tags/tag23.xml" ContentType="application/vnd.openxmlformats-officedocument.presentationml.tags+xml"/>
  <Override PartName="/ppt/notesSlides/notesSlide47.xml" ContentType="application/vnd.openxmlformats-officedocument.presentationml.notesSlide+xml"/>
  <Override PartName="/ppt/tags/tag24.xml" ContentType="application/vnd.openxmlformats-officedocument.presentationml.tags+xml"/>
  <Override PartName="/ppt/notesSlides/notesSlide48.xml" ContentType="application/vnd.openxmlformats-officedocument.presentationml.notesSlide+xml"/>
  <Override PartName="/ppt/tags/tag25.xml" ContentType="application/vnd.openxmlformats-officedocument.presentationml.tags+xml"/>
  <Override PartName="/ppt/notesSlides/notesSlide49.xml" ContentType="application/vnd.openxmlformats-officedocument.presentationml.notesSlide+xml"/>
  <Override PartName="/ppt/tags/tag26.xml" ContentType="application/vnd.openxmlformats-officedocument.presentationml.tags+xml"/>
  <Override PartName="/ppt/notesSlides/notesSlide50.xml" ContentType="application/vnd.openxmlformats-officedocument.presentationml.notesSlide+xml"/>
  <Override PartName="/ppt/tags/tag27.xml" ContentType="application/vnd.openxmlformats-officedocument.presentationml.tags+xml"/>
  <Override PartName="/ppt/notesSlides/notesSlide51.xml" ContentType="application/vnd.openxmlformats-officedocument.presentationml.notesSlide+xml"/>
  <Override PartName="/ppt/tags/tag28.xml" ContentType="application/vnd.openxmlformats-officedocument.presentationml.tags+xml"/>
  <Override PartName="/ppt/notesSlides/notesSlide52.xml" ContentType="application/vnd.openxmlformats-officedocument.presentationml.notesSlide+xml"/>
  <Override PartName="/ppt/tags/tag29.xml" ContentType="application/vnd.openxmlformats-officedocument.presentationml.tags+xml"/>
  <Override PartName="/ppt/notesSlides/notesSlide5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0.xml" ContentType="application/vnd.openxmlformats-officedocument.presentationml.tags+xml"/>
  <Override PartName="/ppt/notesSlides/notesSlide5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1.xml" ContentType="application/vnd.openxmlformats-officedocument.presentationml.tags+xml"/>
  <Override PartName="/ppt/notesSlides/notesSlide56.xml" ContentType="application/vnd.openxmlformats-officedocument.presentationml.notesSlide+xml"/>
  <Override PartName="/ppt/tags/tag32.xml" ContentType="application/vnd.openxmlformats-officedocument.presentationml.tags+xml"/>
  <Override PartName="/ppt/notesSlides/notesSlide57.xml" ContentType="application/vnd.openxmlformats-officedocument.presentationml.notesSlide+xml"/>
  <Override PartName="/ppt/tags/tag33.xml" ContentType="application/vnd.openxmlformats-officedocument.presentationml.tags+xml"/>
  <Override PartName="/ppt/notesSlides/notesSlide58.xml" ContentType="application/vnd.openxmlformats-officedocument.presentationml.notesSlide+xml"/>
  <Override PartName="/ppt/tags/tag34.xml" ContentType="application/vnd.openxmlformats-officedocument.presentationml.tags+xml"/>
  <Override PartName="/ppt/notesSlides/notesSlide59.xml" ContentType="application/vnd.openxmlformats-officedocument.presentationml.notesSlide+xml"/>
  <Override PartName="/ppt/tags/tag35.xml" ContentType="application/vnd.openxmlformats-officedocument.presentationml.tags+xml"/>
  <Override PartName="/ppt/notesSlides/notesSlide60.xml" ContentType="application/vnd.openxmlformats-officedocument.presentationml.notesSlide+xml"/>
  <Override PartName="/ppt/tags/tag36.xml" ContentType="application/vnd.openxmlformats-officedocument.presentationml.tags+xml"/>
  <Override PartName="/ppt/notesSlides/notesSlide6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7.xml" ContentType="application/vnd.openxmlformats-officedocument.presentationml.tags+xml"/>
  <Override PartName="/ppt/notesSlides/notesSlide6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8.xml" ContentType="application/vnd.openxmlformats-officedocument.presentationml.tags+xml"/>
  <Override PartName="/ppt/notesSlides/notesSlide63.xml" ContentType="application/vnd.openxmlformats-officedocument.presentationml.notesSlide+xml"/>
  <Override PartName="/ppt/tags/tag39.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40.xml" ContentType="application/vnd.openxmlformats-officedocument.presentationml.tags+xml"/>
  <Override PartName="/ppt/notesSlides/notesSlide66.xml" ContentType="application/vnd.openxmlformats-officedocument.presentationml.notesSlide+xml"/>
  <Override PartName="/ppt/tags/tag41.xml" ContentType="application/vnd.openxmlformats-officedocument.presentationml.tags+xml"/>
  <Override PartName="/ppt/notesSlides/notesSlide67.xml" ContentType="application/vnd.openxmlformats-officedocument.presentationml.notesSlide+xml"/>
  <Override PartName="/ppt/tags/tag42.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43.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44.xml" ContentType="application/vnd.openxmlformats-officedocument.presentationml.tags+xml"/>
  <Override PartName="/ppt/notesSlides/notesSlide75.xml" ContentType="application/vnd.openxmlformats-officedocument.presentationml.notesSlide+xml"/>
  <Override PartName="/ppt/tags/tag45.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46.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tags/tag47.xml" ContentType="application/vnd.openxmlformats-officedocument.presentationml.tags+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tags/tag48.xml" ContentType="application/vnd.openxmlformats-officedocument.presentationml.tags+xml"/>
  <Override PartName="/ppt/notesSlides/notesSlide99.xml" ContentType="application/vnd.openxmlformats-officedocument.presentationml.notesSlide+xml"/>
  <Override PartName="/ppt/tags/tag49.xml" ContentType="application/vnd.openxmlformats-officedocument.presentationml.tags+xml"/>
  <Override PartName="/ppt/notesSlides/notesSlide100.xml" ContentType="application/vnd.openxmlformats-officedocument.presentationml.notesSlide+xml"/>
  <Override PartName="/ppt/tags/tag50.xml" ContentType="application/vnd.openxmlformats-officedocument.presentationml.tags+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tags/tag51.xml" ContentType="application/vnd.openxmlformats-officedocument.presentationml.tags+xml"/>
  <Override PartName="/ppt/notesSlides/notesSlide104.xml" ContentType="application/vnd.openxmlformats-officedocument.presentationml.notesSlide+xml"/>
  <Override PartName="/ppt/tags/tag52.xml" ContentType="application/vnd.openxmlformats-officedocument.presentationml.tags+xml"/>
  <Override PartName="/ppt/notesSlides/notesSlide105.xml" ContentType="application/vnd.openxmlformats-officedocument.presentationml.notesSlide+xml"/>
  <Override PartName="/ppt/tags/tag53.xml" ContentType="application/vnd.openxmlformats-officedocument.presentationml.tags+xml"/>
  <Override PartName="/ppt/notesSlides/notesSlide106.xml" ContentType="application/vnd.openxmlformats-officedocument.presentationml.notesSlide+xml"/>
  <Override PartName="/ppt/tags/tag54.xml" ContentType="application/vnd.openxmlformats-officedocument.presentationml.tags+xml"/>
  <Override PartName="/ppt/notesSlides/notesSlide107.xml" ContentType="application/vnd.openxmlformats-officedocument.presentationml.notesSlide+xml"/>
  <Override PartName="/ppt/tags/tag55.xml" ContentType="application/vnd.openxmlformats-officedocument.presentationml.tags+xml"/>
  <Override PartName="/ppt/notesSlides/notesSlide108.xml" ContentType="application/vnd.openxmlformats-officedocument.presentationml.notesSlide+xml"/>
  <Override PartName="/ppt/tags/tag56.xml" ContentType="application/vnd.openxmlformats-officedocument.presentationml.tags+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tags/tag57.xml" ContentType="application/vnd.openxmlformats-officedocument.presentationml.tags+xml"/>
  <Override PartName="/ppt/notesSlides/notesSlide1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153"/>
  </p:notesMasterIdLst>
  <p:handoutMasterIdLst>
    <p:handoutMasterId r:id="rId154"/>
  </p:handoutMasterIdLst>
  <p:sldIdLst>
    <p:sldId id="256" r:id="rId5"/>
    <p:sldId id="749" r:id="rId6"/>
    <p:sldId id="750" r:id="rId7"/>
    <p:sldId id="753" r:id="rId8"/>
    <p:sldId id="757" r:id="rId9"/>
    <p:sldId id="758" r:id="rId10"/>
    <p:sldId id="760" r:id="rId11"/>
    <p:sldId id="762" r:id="rId12"/>
    <p:sldId id="763" r:id="rId13"/>
    <p:sldId id="897" r:id="rId14"/>
    <p:sldId id="765" r:id="rId15"/>
    <p:sldId id="766" r:id="rId16"/>
    <p:sldId id="767" r:id="rId17"/>
    <p:sldId id="769" r:id="rId18"/>
    <p:sldId id="759" r:id="rId19"/>
    <p:sldId id="764" r:id="rId20"/>
    <p:sldId id="752" r:id="rId21"/>
    <p:sldId id="770" r:id="rId22"/>
    <p:sldId id="771" r:id="rId23"/>
    <p:sldId id="772" r:id="rId24"/>
    <p:sldId id="773" r:id="rId25"/>
    <p:sldId id="774" r:id="rId26"/>
    <p:sldId id="775" r:id="rId27"/>
    <p:sldId id="776" r:id="rId28"/>
    <p:sldId id="777" r:id="rId29"/>
    <p:sldId id="778" r:id="rId30"/>
    <p:sldId id="779" r:id="rId31"/>
    <p:sldId id="780" r:id="rId32"/>
    <p:sldId id="781" r:id="rId33"/>
    <p:sldId id="782" r:id="rId34"/>
    <p:sldId id="783" r:id="rId35"/>
    <p:sldId id="784" r:id="rId36"/>
    <p:sldId id="785" r:id="rId37"/>
    <p:sldId id="786" r:id="rId38"/>
    <p:sldId id="787" r:id="rId39"/>
    <p:sldId id="788" r:id="rId40"/>
    <p:sldId id="789" r:id="rId41"/>
    <p:sldId id="790" r:id="rId42"/>
    <p:sldId id="791" r:id="rId43"/>
    <p:sldId id="792" r:id="rId44"/>
    <p:sldId id="793" r:id="rId45"/>
    <p:sldId id="794" r:id="rId46"/>
    <p:sldId id="795" r:id="rId47"/>
    <p:sldId id="796" r:id="rId48"/>
    <p:sldId id="797" r:id="rId49"/>
    <p:sldId id="798" r:id="rId50"/>
    <p:sldId id="799" r:id="rId51"/>
    <p:sldId id="800" r:id="rId52"/>
    <p:sldId id="801" r:id="rId53"/>
    <p:sldId id="802" r:id="rId54"/>
    <p:sldId id="803" r:id="rId55"/>
    <p:sldId id="804" r:id="rId56"/>
    <p:sldId id="805" r:id="rId57"/>
    <p:sldId id="806" r:id="rId58"/>
    <p:sldId id="807" r:id="rId59"/>
    <p:sldId id="808" r:id="rId60"/>
    <p:sldId id="902" r:id="rId61"/>
    <p:sldId id="809" r:id="rId62"/>
    <p:sldId id="810" r:id="rId63"/>
    <p:sldId id="811" r:id="rId64"/>
    <p:sldId id="812" r:id="rId65"/>
    <p:sldId id="813" r:id="rId66"/>
    <p:sldId id="814" r:id="rId67"/>
    <p:sldId id="815" r:id="rId68"/>
    <p:sldId id="816" r:id="rId69"/>
    <p:sldId id="817" r:id="rId70"/>
    <p:sldId id="900" r:id="rId71"/>
    <p:sldId id="818" r:id="rId72"/>
    <p:sldId id="819" r:id="rId73"/>
    <p:sldId id="820" r:id="rId74"/>
    <p:sldId id="821" r:id="rId75"/>
    <p:sldId id="822" r:id="rId76"/>
    <p:sldId id="823" r:id="rId77"/>
    <p:sldId id="824" r:id="rId78"/>
    <p:sldId id="825" r:id="rId79"/>
    <p:sldId id="826" r:id="rId80"/>
    <p:sldId id="827" r:id="rId81"/>
    <p:sldId id="898" r:id="rId82"/>
    <p:sldId id="828" r:id="rId83"/>
    <p:sldId id="899" r:id="rId84"/>
    <p:sldId id="829" r:id="rId85"/>
    <p:sldId id="830" r:id="rId86"/>
    <p:sldId id="896" r:id="rId87"/>
    <p:sldId id="831" r:id="rId88"/>
    <p:sldId id="832" r:id="rId89"/>
    <p:sldId id="833" r:id="rId90"/>
    <p:sldId id="834" r:id="rId91"/>
    <p:sldId id="835" r:id="rId92"/>
    <p:sldId id="836" r:id="rId93"/>
    <p:sldId id="837" r:id="rId94"/>
    <p:sldId id="838" r:id="rId95"/>
    <p:sldId id="839" r:id="rId96"/>
    <p:sldId id="840" r:id="rId97"/>
    <p:sldId id="841" r:id="rId98"/>
    <p:sldId id="842" r:id="rId99"/>
    <p:sldId id="843" r:id="rId100"/>
    <p:sldId id="844" r:id="rId101"/>
    <p:sldId id="845" r:id="rId102"/>
    <p:sldId id="846" r:id="rId103"/>
    <p:sldId id="847" r:id="rId104"/>
    <p:sldId id="848" r:id="rId105"/>
    <p:sldId id="849" r:id="rId106"/>
    <p:sldId id="850" r:id="rId107"/>
    <p:sldId id="851" r:id="rId108"/>
    <p:sldId id="852" r:id="rId109"/>
    <p:sldId id="853" r:id="rId110"/>
    <p:sldId id="854" r:id="rId111"/>
    <p:sldId id="855" r:id="rId112"/>
    <p:sldId id="856" r:id="rId113"/>
    <p:sldId id="857" r:id="rId114"/>
    <p:sldId id="858" r:id="rId115"/>
    <p:sldId id="859" r:id="rId116"/>
    <p:sldId id="860" r:id="rId117"/>
    <p:sldId id="861" r:id="rId118"/>
    <p:sldId id="862" r:id="rId119"/>
    <p:sldId id="863" r:id="rId120"/>
    <p:sldId id="864" r:id="rId121"/>
    <p:sldId id="865" r:id="rId122"/>
    <p:sldId id="866" r:id="rId123"/>
    <p:sldId id="867" r:id="rId124"/>
    <p:sldId id="868" r:id="rId125"/>
    <p:sldId id="869" r:id="rId126"/>
    <p:sldId id="870" r:id="rId127"/>
    <p:sldId id="871" r:id="rId128"/>
    <p:sldId id="872" r:id="rId129"/>
    <p:sldId id="873" r:id="rId130"/>
    <p:sldId id="874" r:id="rId131"/>
    <p:sldId id="875" r:id="rId132"/>
    <p:sldId id="876" r:id="rId133"/>
    <p:sldId id="877" r:id="rId134"/>
    <p:sldId id="878" r:id="rId135"/>
    <p:sldId id="879" r:id="rId136"/>
    <p:sldId id="880" r:id="rId137"/>
    <p:sldId id="881" r:id="rId138"/>
    <p:sldId id="882" r:id="rId139"/>
    <p:sldId id="883" r:id="rId140"/>
    <p:sldId id="884" r:id="rId141"/>
    <p:sldId id="885" r:id="rId142"/>
    <p:sldId id="886" r:id="rId143"/>
    <p:sldId id="887" r:id="rId144"/>
    <p:sldId id="888" r:id="rId145"/>
    <p:sldId id="889" r:id="rId146"/>
    <p:sldId id="890" r:id="rId147"/>
    <p:sldId id="891" r:id="rId148"/>
    <p:sldId id="892" r:id="rId149"/>
    <p:sldId id="893" r:id="rId150"/>
    <p:sldId id="894" r:id="rId151"/>
    <p:sldId id="895" r:id="rId1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79D5C7-D343-4249-B3D7-F073F01D56E8}">
          <p14:sldIdLst>
            <p14:sldId id="256"/>
            <p14:sldId id="749"/>
            <p14:sldId id="750"/>
            <p14:sldId id="753"/>
            <p14:sldId id="757"/>
            <p14:sldId id="758"/>
            <p14:sldId id="760"/>
            <p14:sldId id="762"/>
            <p14:sldId id="763"/>
            <p14:sldId id="897"/>
            <p14:sldId id="765"/>
            <p14:sldId id="766"/>
            <p14:sldId id="767"/>
            <p14:sldId id="769"/>
            <p14:sldId id="759"/>
            <p14:sldId id="764"/>
            <p14:sldId id="752"/>
            <p14:sldId id="770"/>
            <p14:sldId id="771"/>
            <p14:sldId id="772"/>
            <p14:sldId id="773"/>
            <p14:sldId id="774"/>
            <p14:sldId id="775"/>
            <p14:sldId id="776"/>
            <p14:sldId id="777"/>
            <p14:sldId id="778"/>
            <p14:sldId id="779"/>
            <p14:sldId id="780"/>
            <p14:sldId id="781"/>
            <p14:sldId id="782"/>
            <p14:sldId id="783"/>
            <p14:sldId id="784"/>
            <p14:sldId id="785"/>
            <p14:sldId id="786"/>
            <p14:sldId id="787"/>
            <p14:sldId id="788"/>
            <p14:sldId id="789"/>
            <p14:sldId id="790"/>
            <p14:sldId id="791"/>
            <p14:sldId id="792"/>
            <p14:sldId id="793"/>
            <p14:sldId id="794"/>
            <p14:sldId id="795"/>
            <p14:sldId id="796"/>
            <p14:sldId id="797"/>
            <p14:sldId id="798"/>
            <p14:sldId id="799"/>
            <p14:sldId id="800"/>
            <p14:sldId id="801"/>
            <p14:sldId id="802"/>
            <p14:sldId id="803"/>
            <p14:sldId id="804"/>
            <p14:sldId id="805"/>
            <p14:sldId id="806"/>
            <p14:sldId id="807"/>
            <p14:sldId id="808"/>
            <p14:sldId id="902"/>
            <p14:sldId id="809"/>
            <p14:sldId id="810"/>
            <p14:sldId id="811"/>
            <p14:sldId id="812"/>
            <p14:sldId id="813"/>
            <p14:sldId id="814"/>
            <p14:sldId id="815"/>
            <p14:sldId id="816"/>
            <p14:sldId id="817"/>
            <p14:sldId id="900"/>
            <p14:sldId id="818"/>
            <p14:sldId id="819"/>
            <p14:sldId id="820"/>
            <p14:sldId id="821"/>
            <p14:sldId id="822"/>
            <p14:sldId id="823"/>
            <p14:sldId id="824"/>
            <p14:sldId id="825"/>
            <p14:sldId id="826"/>
            <p14:sldId id="827"/>
            <p14:sldId id="898"/>
            <p14:sldId id="828"/>
            <p14:sldId id="899"/>
            <p14:sldId id="829"/>
            <p14:sldId id="830"/>
            <p14:sldId id="896"/>
            <p14:sldId id="831"/>
            <p14:sldId id="832"/>
            <p14:sldId id="833"/>
            <p14:sldId id="834"/>
            <p14:sldId id="835"/>
            <p14:sldId id="836"/>
            <p14:sldId id="837"/>
            <p14:sldId id="838"/>
            <p14:sldId id="839"/>
            <p14:sldId id="840"/>
            <p14:sldId id="841"/>
            <p14:sldId id="842"/>
            <p14:sldId id="843"/>
            <p14:sldId id="844"/>
            <p14:sldId id="845"/>
            <p14:sldId id="846"/>
            <p14:sldId id="847"/>
            <p14:sldId id="848"/>
            <p14:sldId id="849"/>
            <p14:sldId id="850"/>
            <p14:sldId id="851"/>
            <p14:sldId id="852"/>
            <p14:sldId id="853"/>
            <p14:sldId id="854"/>
            <p14:sldId id="855"/>
            <p14:sldId id="856"/>
            <p14:sldId id="857"/>
            <p14:sldId id="858"/>
            <p14:sldId id="859"/>
            <p14:sldId id="860"/>
            <p14:sldId id="861"/>
            <p14:sldId id="862"/>
            <p14:sldId id="863"/>
            <p14:sldId id="864"/>
            <p14:sldId id="865"/>
            <p14:sldId id="866"/>
            <p14:sldId id="867"/>
            <p14:sldId id="868"/>
            <p14:sldId id="869"/>
            <p14:sldId id="870"/>
            <p14:sldId id="871"/>
            <p14:sldId id="872"/>
            <p14:sldId id="873"/>
            <p14:sldId id="874"/>
            <p14:sldId id="875"/>
            <p14:sldId id="876"/>
            <p14:sldId id="877"/>
            <p14:sldId id="878"/>
            <p14:sldId id="879"/>
            <p14:sldId id="880"/>
            <p14:sldId id="881"/>
            <p14:sldId id="882"/>
            <p14:sldId id="883"/>
            <p14:sldId id="884"/>
            <p14:sldId id="885"/>
            <p14:sldId id="886"/>
            <p14:sldId id="887"/>
            <p14:sldId id="888"/>
            <p14:sldId id="889"/>
            <p14:sldId id="890"/>
            <p14:sldId id="891"/>
            <p14:sldId id="892"/>
            <p14:sldId id="893"/>
            <p14:sldId id="894"/>
            <p14:sldId id="895"/>
          </p14:sldIdLst>
        </p14:section>
        <p14:section name="Backups" id="{A56386C5-2F62-3949-A9BF-33BD3A5CA2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Xin" initials="ZX"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4FF"/>
    <a:srgbClr val="FF9300"/>
    <a:srgbClr val="FF7E79"/>
    <a:srgbClr val="73FB79"/>
    <a:srgbClr val="009051"/>
    <a:srgbClr val="4AACC6"/>
    <a:srgbClr val="D5D7E0"/>
    <a:srgbClr val="9FB8CD"/>
    <a:srgbClr val="FF99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9" autoAdjust="0"/>
    <p:restoredTop sz="72948" autoAdjust="0"/>
  </p:normalViewPr>
  <p:slideViewPr>
    <p:cSldViewPr snapToGrid="0">
      <p:cViewPr>
        <p:scale>
          <a:sx n="80" d="100"/>
          <a:sy n="80" d="100"/>
        </p:scale>
        <p:origin x="1168" y="208"/>
      </p:cViewPr>
      <p:guideLst>
        <p:guide orient="horz" pos="2160"/>
        <p:guide pos="2880"/>
      </p:guideLst>
    </p:cSldViewPr>
  </p:slideViewPr>
  <p:outlineViewPr>
    <p:cViewPr>
      <p:scale>
        <a:sx n="33" d="100"/>
        <a:sy n="33" d="100"/>
      </p:scale>
      <p:origin x="0" y="-472"/>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34" d="100"/>
          <a:sy n="134" d="100"/>
        </p:scale>
        <p:origin x="4648" y="192"/>
      </p:cViewPr>
      <p:guideLst/>
    </p:cSldViewPr>
  </p:notes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38.xml"/><Relationship Id="rId143" Type="http://schemas.openxmlformats.org/officeDocument/2006/relationships/slide" Target="slides/slide139.xml"/><Relationship Id="rId144" Type="http://schemas.openxmlformats.org/officeDocument/2006/relationships/slide" Target="slides/slide140.xml"/><Relationship Id="rId145" Type="http://schemas.openxmlformats.org/officeDocument/2006/relationships/slide" Target="slides/slide141.xml"/><Relationship Id="rId146" Type="http://schemas.openxmlformats.org/officeDocument/2006/relationships/slide" Target="slides/slide142.xml"/><Relationship Id="rId147" Type="http://schemas.openxmlformats.org/officeDocument/2006/relationships/slide" Target="slides/slide143.xml"/><Relationship Id="rId148" Type="http://schemas.openxmlformats.org/officeDocument/2006/relationships/slide" Target="slides/slide144.xml"/><Relationship Id="rId149" Type="http://schemas.openxmlformats.org/officeDocument/2006/relationships/slide" Target="slides/slide14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150" Type="http://schemas.openxmlformats.org/officeDocument/2006/relationships/slide" Target="slides/slide146.xml"/><Relationship Id="rId151" Type="http://schemas.openxmlformats.org/officeDocument/2006/relationships/slide" Target="slides/slide147.xml"/><Relationship Id="rId152" Type="http://schemas.openxmlformats.org/officeDocument/2006/relationships/slide" Target="slides/slide14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53" Type="http://schemas.openxmlformats.org/officeDocument/2006/relationships/notesMaster" Target="notesMasters/notesMaster1.xml"/><Relationship Id="rId154" Type="http://schemas.openxmlformats.org/officeDocument/2006/relationships/handoutMaster" Target="handoutMasters/handoutMaster1.xml"/><Relationship Id="rId155" Type="http://schemas.openxmlformats.org/officeDocument/2006/relationships/commentAuthors" Target="commentAuthors.xml"/><Relationship Id="rId156" Type="http://schemas.openxmlformats.org/officeDocument/2006/relationships/presProps" Target="presProps.xml"/><Relationship Id="rId157" Type="http://schemas.openxmlformats.org/officeDocument/2006/relationships/viewProps" Target="viewProps.xml"/><Relationship Id="rId158" Type="http://schemas.openxmlformats.org/officeDocument/2006/relationships/theme" Target="theme/theme1.xml"/><Relationship Id="rId159"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20" Type="http://schemas.openxmlformats.org/officeDocument/2006/relationships/slide" Target="slides/slide116.xml"/><Relationship Id="rId121" Type="http://schemas.openxmlformats.org/officeDocument/2006/relationships/slide" Target="slides/slide117.xml"/><Relationship Id="rId122" Type="http://schemas.openxmlformats.org/officeDocument/2006/relationships/slide" Target="slides/slide118.xml"/><Relationship Id="rId123" Type="http://schemas.openxmlformats.org/officeDocument/2006/relationships/slide" Target="slides/slide119.xml"/><Relationship Id="rId124" Type="http://schemas.openxmlformats.org/officeDocument/2006/relationships/slide" Target="slides/slide120.xml"/><Relationship Id="rId125" Type="http://schemas.openxmlformats.org/officeDocument/2006/relationships/slide" Target="slides/slide121.xml"/><Relationship Id="rId126" Type="http://schemas.openxmlformats.org/officeDocument/2006/relationships/slide" Target="slides/slide122.xml"/><Relationship Id="rId127" Type="http://schemas.openxmlformats.org/officeDocument/2006/relationships/slide" Target="slides/slide123.xml"/><Relationship Id="rId128" Type="http://schemas.openxmlformats.org/officeDocument/2006/relationships/slide" Target="slides/slide124.xml"/><Relationship Id="rId129" Type="http://schemas.openxmlformats.org/officeDocument/2006/relationships/slide" Target="slides/slide12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130" Type="http://schemas.openxmlformats.org/officeDocument/2006/relationships/slide" Target="slides/slide126.xml"/><Relationship Id="rId131" Type="http://schemas.openxmlformats.org/officeDocument/2006/relationships/slide" Target="slides/slide127.xml"/><Relationship Id="rId132" Type="http://schemas.openxmlformats.org/officeDocument/2006/relationships/slide" Target="slides/slide128.xml"/><Relationship Id="rId133" Type="http://schemas.openxmlformats.org/officeDocument/2006/relationships/slide" Target="slides/slide129.xml"/><Relationship Id="rId134" Type="http://schemas.openxmlformats.org/officeDocument/2006/relationships/slide" Target="slides/slide130.xml"/><Relationship Id="rId135" Type="http://schemas.openxmlformats.org/officeDocument/2006/relationships/slide" Target="slides/slide131.xml"/><Relationship Id="rId136" Type="http://schemas.openxmlformats.org/officeDocument/2006/relationships/slide" Target="slides/slide132.xml"/><Relationship Id="rId137" Type="http://schemas.openxmlformats.org/officeDocument/2006/relationships/slide" Target="slides/slide133.xml"/><Relationship Id="rId138" Type="http://schemas.openxmlformats.org/officeDocument/2006/relationships/slide" Target="slides/slide134.xml"/><Relationship Id="rId139" Type="http://schemas.openxmlformats.org/officeDocument/2006/relationships/slide" Target="slides/slide13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100" Type="http://schemas.openxmlformats.org/officeDocument/2006/relationships/slide" Target="slides/slide96.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40" Type="http://schemas.openxmlformats.org/officeDocument/2006/relationships/slide" Target="slides/slide136.xml"/><Relationship Id="rId141" Type="http://schemas.openxmlformats.org/officeDocument/2006/relationships/slide" Target="slides/slide13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localhost/Users/naik/Downloads/chart.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localhost/Users/naik/Downloads/chart.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false reports eliminated</c:v>
                </c:pt>
              </c:strCache>
            </c:strRef>
          </c:tx>
          <c:spPr>
            <a:solidFill>
              <a:schemeClr val="accent6"/>
            </a:solidFill>
            <a:ln>
              <a:noFill/>
            </a:ln>
            <a:effectLst/>
          </c:spPr>
          <c:invertIfNegative val="0"/>
          <c:cat>
            <c:strRef>
              <c:f>Sheet1!$A$2:$A$7</c:f>
              <c:strCache>
                <c:ptCount val="6"/>
                <c:pt idx="0">
                  <c:v>avrora</c:v>
                </c:pt>
                <c:pt idx="1">
                  <c:v>ftp</c:v>
                </c:pt>
                <c:pt idx="2">
                  <c:v>hedc</c:v>
                </c:pt>
                <c:pt idx="3">
                  <c:v>luindex</c:v>
                </c:pt>
                <c:pt idx="4">
                  <c:v>lusearch</c:v>
                </c:pt>
                <c:pt idx="5">
                  <c:v>weblech</c:v>
                </c:pt>
              </c:strCache>
            </c:strRef>
          </c:cat>
          <c:val>
            <c:numRef>
              <c:f>Sheet1!$B$2:$B$7</c:f>
              <c:numCache>
                <c:formatCode>General</c:formatCode>
                <c:ptCount val="6"/>
                <c:pt idx="0">
                  <c:v>0.691331360946746</c:v>
                </c:pt>
                <c:pt idx="1">
                  <c:v>0.746913580246913</c:v>
                </c:pt>
                <c:pt idx="2">
                  <c:v>0.594594594594595</c:v>
                </c:pt>
                <c:pt idx="3">
                  <c:v>0.715098684210526</c:v>
                </c:pt>
                <c:pt idx="4">
                  <c:v>0.535949367088608</c:v>
                </c:pt>
                <c:pt idx="5">
                  <c:v>0.0</c:v>
                </c:pt>
              </c:numCache>
            </c:numRef>
          </c:val>
        </c:ser>
        <c:ser>
          <c:idx val="1"/>
          <c:order val="1"/>
          <c:tx>
            <c:strRef>
              <c:f>Sheet1!$C$1</c:f>
              <c:strCache>
                <c:ptCount val="1"/>
                <c:pt idx="0">
                  <c:v>true reports retained</c:v>
                </c:pt>
              </c:strCache>
            </c:strRef>
          </c:tx>
          <c:spPr>
            <a:solidFill>
              <a:schemeClr val="accent5"/>
            </a:solidFill>
            <a:ln>
              <a:noFill/>
            </a:ln>
            <a:effectLst/>
          </c:spPr>
          <c:invertIfNegative val="0"/>
          <c:cat>
            <c:strRef>
              <c:f>Sheet1!$A$2:$A$7</c:f>
              <c:strCache>
                <c:ptCount val="6"/>
                <c:pt idx="0">
                  <c:v>avrora</c:v>
                </c:pt>
                <c:pt idx="1">
                  <c:v>ftp</c:v>
                </c:pt>
                <c:pt idx="2">
                  <c:v>hedc</c:v>
                </c:pt>
                <c:pt idx="3">
                  <c:v>luindex</c:v>
                </c:pt>
                <c:pt idx="4">
                  <c:v>lusearch</c:v>
                </c:pt>
                <c:pt idx="5">
                  <c:v>weblech</c:v>
                </c:pt>
              </c:strCache>
            </c:strRef>
          </c:cat>
          <c:val>
            <c:numRef>
              <c:f>Sheet1!$C$2:$C$7</c:f>
              <c:numCache>
                <c:formatCode>General</c:formatCode>
                <c:ptCount val="6"/>
                <c:pt idx="0">
                  <c:v>0.999042857142857</c:v>
                </c:pt>
                <c:pt idx="1">
                  <c:v>0.887899159663866</c:v>
                </c:pt>
                <c:pt idx="2">
                  <c:v>1.0</c:v>
                </c:pt>
                <c:pt idx="3">
                  <c:v>0.924012321909896</c:v>
                </c:pt>
                <c:pt idx="4">
                  <c:v>0.990874316939891</c:v>
                </c:pt>
                <c:pt idx="5">
                  <c:v>1.0</c:v>
                </c:pt>
              </c:numCache>
            </c:numRef>
          </c:val>
        </c:ser>
        <c:dLbls>
          <c:showLegendKey val="0"/>
          <c:showVal val="0"/>
          <c:showCatName val="0"/>
          <c:showSerName val="0"/>
          <c:showPercent val="0"/>
          <c:showBubbleSize val="0"/>
        </c:dLbls>
        <c:gapWidth val="219"/>
        <c:overlap val="-27"/>
        <c:axId val="-2039343536"/>
        <c:axId val="-2034892368"/>
      </c:barChart>
      <c:catAx>
        <c:axId val="-2039343536"/>
        <c:scaling>
          <c:orientation val="minMax"/>
        </c:scaling>
        <c:delete val="0"/>
        <c:axPos val="b"/>
        <c:numFmt formatCode="General" sourceLinked="1"/>
        <c:majorTickMark val="none"/>
        <c:minorTickMark val="none"/>
        <c:tickLblPos val="nextTo"/>
        <c:spPr>
          <a:noFill/>
          <a:ln w="9525" cap="flat" cmpd="sng" algn="ctr">
            <a:solidFill>
              <a:schemeClr val="tx1"/>
            </a:solidFill>
            <a:round/>
            <a:headEnd type="none" w="med" len="med"/>
            <a:tailEnd type="triangle" w="med" len="me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Helvetica Light" charset="0"/>
                <a:ea typeface="Helvetica Light" charset="0"/>
                <a:cs typeface="Helvetica Light" charset="0"/>
              </a:defRPr>
            </a:pPr>
            <a:endParaRPr lang="en-US"/>
          </a:p>
        </c:txPr>
        <c:crossAx val="-2034892368"/>
        <c:crosses val="autoZero"/>
        <c:auto val="1"/>
        <c:lblAlgn val="ctr"/>
        <c:lblOffset val="100"/>
        <c:noMultiLvlLbl val="0"/>
      </c:catAx>
      <c:valAx>
        <c:axId val="-203489236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headEnd type="none" w="med" len="med"/>
            <a:tailEnd type="triangle" w="med" len="me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39343536"/>
        <c:crosses val="autoZero"/>
        <c:crossBetween val="between"/>
        <c:majorUnit val="0.2"/>
      </c:valAx>
      <c:spPr>
        <a:noFill/>
        <a:ln w="12700">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Helvetica" charset="0"/>
              <a:ea typeface="Helvetica" charset="0"/>
              <a:cs typeface="Helvetica"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Y-Value 1</c:v>
                </c:pt>
              </c:strCache>
            </c:strRef>
          </c:tx>
          <c:spPr>
            <a:ln w="38100" cap="rnd">
              <a:solidFill>
                <a:schemeClr val="tx1"/>
              </a:solidFill>
              <a:round/>
            </a:ln>
            <a:effectLst/>
          </c:spPr>
          <c:marker>
            <c:symbol val="none"/>
          </c:marker>
          <c:dPt>
            <c:idx val="0"/>
            <c:marker>
              <c:symbol val="none"/>
            </c:marker>
            <c:bubble3D val="0"/>
          </c:dPt>
          <c:xVal>
            <c:numRef>
              <c:f>Sheet1!$A$2:$A$21</c:f>
              <c:numCache>
                <c:formatCode>General</c:formatCode>
                <c:ptCount val="20"/>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numCache>
            </c:numRef>
          </c:xVal>
          <c:yVal>
            <c:numRef>
              <c:f>Sheet1!$B$2:$B$21</c:f>
              <c:numCache>
                <c:formatCode>General</c:formatCode>
                <c:ptCount val="20"/>
                <c:pt idx="0">
                  <c:v>0.0899999999999999</c:v>
                </c:pt>
                <c:pt idx="1">
                  <c:v>0.26</c:v>
                </c:pt>
                <c:pt idx="2">
                  <c:v>0.41</c:v>
                </c:pt>
                <c:pt idx="3">
                  <c:v>0.54</c:v>
                </c:pt>
                <c:pt idx="4">
                  <c:v>0.65</c:v>
                </c:pt>
                <c:pt idx="5">
                  <c:v>0.74</c:v>
                </c:pt>
                <c:pt idx="6">
                  <c:v>0.81</c:v>
                </c:pt>
                <c:pt idx="7">
                  <c:v>0.86</c:v>
                </c:pt>
                <c:pt idx="8">
                  <c:v>0.89</c:v>
                </c:pt>
                <c:pt idx="9">
                  <c:v>0.9</c:v>
                </c:pt>
                <c:pt idx="10">
                  <c:v>0.89</c:v>
                </c:pt>
                <c:pt idx="11">
                  <c:v>0.86</c:v>
                </c:pt>
                <c:pt idx="12">
                  <c:v>0.81</c:v>
                </c:pt>
                <c:pt idx="13">
                  <c:v>0.74</c:v>
                </c:pt>
                <c:pt idx="14">
                  <c:v>0.65</c:v>
                </c:pt>
                <c:pt idx="15">
                  <c:v>0.54</c:v>
                </c:pt>
                <c:pt idx="16">
                  <c:v>0.41</c:v>
                </c:pt>
                <c:pt idx="17">
                  <c:v>0.26</c:v>
                </c:pt>
                <c:pt idx="18">
                  <c:v>0.0900000000000001</c:v>
                </c:pt>
                <c:pt idx="19">
                  <c:v>-0.1</c:v>
                </c:pt>
              </c:numCache>
            </c:numRef>
          </c:yVal>
          <c:smooth val="1"/>
        </c:ser>
        <c:dLbls>
          <c:showLegendKey val="0"/>
          <c:showVal val="0"/>
          <c:showCatName val="0"/>
          <c:showSerName val="0"/>
          <c:showPercent val="0"/>
          <c:showBubbleSize val="0"/>
        </c:dLbls>
        <c:axId val="-1990781296"/>
        <c:axId val="2099767568"/>
      </c:scatterChart>
      <c:valAx>
        <c:axId val="-1990781296"/>
        <c:scaling>
          <c:orientation val="minMax"/>
          <c:max val="2.0"/>
        </c:scaling>
        <c:delete val="0"/>
        <c:axPos val="b"/>
        <c:majorGridlines>
          <c:spPr>
            <a:ln w="9525" cap="flat" cmpd="sng" algn="ctr">
              <a:noFill/>
              <a:round/>
            </a:ln>
            <a:effectLst/>
          </c:spPr>
        </c:majorGridlines>
        <c:numFmt formatCode="General" sourceLinked="0"/>
        <c:majorTickMark val="none"/>
        <c:minorTickMark val="none"/>
        <c:tickLblPos val="none"/>
        <c:spPr>
          <a:noFill/>
          <a:ln w="28575" cap="flat" cmpd="sng" algn="ctr">
            <a:solidFill>
              <a:schemeClr val="tx1"/>
            </a:solidFill>
            <a:round/>
            <a:headEnd type="none" w="med" len="med"/>
            <a:tailEnd type="triangle" w="med" len="me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9767568"/>
        <c:crosses val="autoZero"/>
        <c:crossBetween val="midCat"/>
      </c:valAx>
      <c:valAx>
        <c:axId val="2099767568"/>
        <c:scaling>
          <c:orientation val="minMax"/>
          <c:max val="1.5"/>
          <c:min val="0.0"/>
        </c:scaling>
        <c:delete val="0"/>
        <c:axPos val="l"/>
        <c:majorGridlines>
          <c:spPr>
            <a:ln w="9525" cap="flat" cmpd="sng" algn="ctr">
              <a:noFill/>
              <a:round/>
            </a:ln>
            <a:effectLst/>
          </c:spPr>
        </c:majorGridlines>
        <c:numFmt formatCode="General" sourceLinked="0"/>
        <c:majorTickMark val="none"/>
        <c:minorTickMark val="none"/>
        <c:tickLblPos val="none"/>
        <c:spPr>
          <a:noFill/>
          <a:ln w="28575" cap="flat" cmpd="sng" algn="ctr">
            <a:solidFill>
              <a:schemeClr val="tx1"/>
            </a:solidFill>
            <a:round/>
            <a:headEnd type="none" w="med" len="med"/>
            <a:tailEnd type="triangle" w="med" len="me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1990781296"/>
        <c:crosses val="autoZero"/>
        <c:crossBetween val="midCat"/>
        <c:majorUnit val="1.0"/>
        <c:min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false reports eliminated</c:v>
                </c:pt>
              </c:strCache>
            </c:strRef>
          </c:tx>
          <c:spPr>
            <a:solidFill>
              <a:schemeClr val="accent6"/>
            </a:solidFill>
            <a:ln>
              <a:noFill/>
            </a:ln>
            <a:effectLst/>
          </c:spPr>
          <c:invertIfNegative val="0"/>
          <c:cat>
            <c:strRef>
              <c:f>Sheet1!$A$2:$A$7</c:f>
              <c:strCache>
                <c:ptCount val="6"/>
                <c:pt idx="0">
                  <c:v>avrora</c:v>
                </c:pt>
                <c:pt idx="1">
                  <c:v>ftp</c:v>
                </c:pt>
                <c:pt idx="2">
                  <c:v>hedc</c:v>
                </c:pt>
                <c:pt idx="3">
                  <c:v>luindex</c:v>
                </c:pt>
                <c:pt idx="4">
                  <c:v>lusearch</c:v>
                </c:pt>
                <c:pt idx="5">
                  <c:v>weblech</c:v>
                </c:pt>
              </c:strCache>
            </c:strRef>
          </c:cat>
          <c:val>
            <c:numRef>
              <c:f>Sheet1!$B$2:$B$7</c:f>
              <c:numCache>
                <c:formatCode>General</c:formatCode>
                <c:ptCount val="6"/>
                <c:pt idx="0">
                  <c:v>0.691331360946746</c:v>
                </c:pt>
                <c:pt idx="1">
                  <c:v>0.746913580246913</c:v>
                </c:pt>
                <c:pt idx="2">
                  <c:v>0.594594594594595</c:v>
                </c:pt>
                <c:pt idx="3">
                  <c:v>0.715098684210526</c:v>
                </c:pt>
                <c:pt idx="4">
                  <c:v>0.535949367088608</c:v>
                </c:pt>
                <c:pt idx="5">
                  <c:v>0.0</c:v>
                </c:pt>
              </c:numCache>
            </c:numRef>
          </c:val>
        </c:ser>
        <c:ser>
          <c:idx val="1"/>
          <c:order val="1"/>
          <c:tx>
            <c:strRef>
              <c:f>Sheet1!$C$1</c:f>
              <c:strCache>
                <c:ptCount val="1"/>
                <c:pt idx="0">
                  <c:v>true reports retained</c:v>
                </c:pt>
              </c:strCache>
            </c:strRef>
          </c:tx>
          <c:spPr>
            <a:solidFill>
              <a:schemeClr val="accent5"/>
            </a:solidFill>
            <a:ln>
              <a:noFill/>
            </a:ln>
            <a:effectLst/>
          </c:spPr>
          <c:invertIfNegative val="0"/>
          <c:cat>
            <c:strRef>
              <c:f>Sheet1!$A$2:$A$7</c:f>
              <c:strCache>
                <c:ptCount val="6"/>
                <c:pt idx="0">
                  <c:v>avrora</c:v>
                </c:pt>
                <c:pt idx="1">
                  <c:v>ftp</c:v>
                </c:pt>
                <c:pt idx="2">
                  <c:v>hedc</c:v>
                </c:pt>
                <c:pt idx="3">
                  <c:v>luindex</c:v>
                </c:pt>
                <c:pt idx="4">
                  <c:v>lusearch</c:v>
                </c:pt>
                <c:pt idx="5">
                  <c:v>weblech</c:v>
                </c:pt>
              </c:strCache>
            </c:strRef>
          </c:cat>
          <c:val>
            <c:numRef>
              <c:f>Sheet1!$C$2:$C$7</c:f>
              <c:numCache>
                <c:formatCode>General</c:formatCode>
                <c:ptCount val="6"/>
                <c:pt idx="0">
                  <c:v>0.999042857142857</c:v>
                </c:pt>
                <c:pt idx="1">
                  <c:v>0.887899159663866</c:v>
                </c:pt>
                <c:pt idx="2">
                  <c:v>1.0</c:v>
                </c:pt>
                <c:pt idx="3">
                  <c:v>0.924012321909896</c:v>
                </c:pt>
                <c:pt idx="4">
                  <c:v>0.990874316939891</c:v>
                </c:pt>
                <c:pt idx="5">
                  <c:v>1.0</c:v>
                </c:pt>
              </c:numCache>
            </c:numRef>
          </c:val>
        </c:ser>
        <c:dLbls>
          <c:showLegendKey val="0"/>
          <c:showVal val="0"/>
          <c:showCatName val="0"/>
          <c:showSerName val="0"/>
          <c:showPercent val="0"/>
          <c:showBubbleSize val="0"/>
        </c:dLbls>
        <c:gapWidth val="219"/>
        <c:overlap val="-27"/>
        <c:axId val="-2120786896"/>
        <c:axId val="-2116433376"/>
      </c:barChart>
      <c:catAx>
        <c:axId val="-2120786896"/>
        <c:scaling>
          <c:orientation val="minMax"/>
        </c:scaling>
        <c:delete val="0"/>
        <c:axPos val="b"/>
        <c:numFmt formatCode="General" sourceLinked="1"/>
        <c:majorTickMark val="none"/>
        <c:minorTickMark val="none"/>
        <c:tickLblPos val="nextTo"/>
        <c:spPr>
          <a:noFill/>
          <a:ln w="9525" cap="flat" cmpd="sng" algn="ctr">
            <a:solidFill>
              <a:schemeClr val="tx1"/>
            </a:solidFill>
            <a:round/>
            <a:headEnd type="none" w="med" len="med"/>
            <a:tailEnd type="triangle" w="med" len="me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Helvetica Light" charset="0"/>
                <a:ea typeface="Helvetica Light" charset="0"/>
                <a:cs typeface="Helvetica Light" charset="0"/>
              </a:defRPr>
            </a:pPr>
            <a:endParaRPr lang="en-US"/>
          </a:p>
        </c:txPr>
        <c:crossAx val="-2116433376"/>
        <c:crosses val="autoZero"/>
        <c:auto val="1"/>
        <c:lblAlgn val="ctr"/>
        <c:lblOffset val="100"/>
        <c:noMultiLvlLbl val="0"/>
      </c:catAx>
      <c:valAx>
        <c:axId val="-2116433376"/>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headEnd type="none" w="med" len="med"/>
            <a:tailEnd type="triangle" w="med" len="me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0786896"/>
        <c:crosses val="autoZero"/>
        <c:crossBetween val="between"/>
        <c:majorUnit val="0.2"/>
      </c:valAx>
      <c:spPr>
        <a:noFill/>
        <a:ln w="12700">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Helvetica" charset="0"/>
              <a:ea typeface="Helvetica" charset="0"/>
              <a:cs typeface="Helvetica"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false reports eliminated</c:v>
                </c:pt>
              </c:strCache>
            </c:strRef>
          </c:tx>
          <c:spPr>
            <a:solidFill>
              <a:schemeClr val="accent6"/>
            </a:solidFill>
            <a:ln>
              <a:noFill/>
            </a:ln>
            <a:effectLst/>
          </c:spPr>
          <c:invertIfNegative val="0"/>
          <c:cat>
            <c:numRef>
              <c:f>Sheet1!$A$2:$A$5</c:f>
              <c:numCache>
                <c:formatCode>0%</c:formatCode>
                <c:ptCount val="4"/>
                <c:pt idx="0">
                  <c:v>0.05</c:v>
                </c:pt>
                <c:pt idx="1">
                  <c:v>0.1</c:v>
                </c:pt>
                <c:pt idx="2">
                  <c:v>0.15</c:v>
                </c:pt>
                <c:pt idx="3">
                  <c:v>0.2</c:v>
                </c:pt>
              </c:numCache>
            </c:numRef>
          </c:cat>
          <c:val>
            <c:numRef>
              <c:f>Sheet1!$B$2:$B$5</c:f>
              <c:numCache>
                <c:formatCode>General</c:formatCode>
                <c:ptCount val="4"/>
                <c:pt idx="0">
                  <c:v>0.691331360946746</c:v>
                </c:pt>
                <c:pt idx="1">
                  <c:v>0.815591715976331</c:v>
                </c:pt>
                <c:pt idx="2">
                  <c:v>0.875739644970414</c:v>
                </c:pt>
                <c:pt idx="3">
                  <c:v>0.946745562130177</c:v>
                </c:pt>
              </c:numCache>
            </c:numRef>
          </c:val>
        </c:ser>
        <c:ser>
          <c:idx val="1"/>
          <c:order val="1"/>
          <c:tx>
            <c:strRef>
              <c:f>Sheet1!$C$1</c:f>
              <c:strCache>
                <c:ptCount val="1"/>
                <c:pt idx="0">
                  <c:v>true reports retained</c:v>
                </c:pt>
              </c:strCache>
            </c:strRef>
          </c:tx>
          <c:spPr>
            <a:solidFill>
              <a:schemeClr val="accent5"/>
            </a:solidFill>
            <a:ln>
              <a:noFill/>
            </a:ln>
            <a:effectLst/>
          </c:spPr>
          <c:invertIfNegative val="0"/>
          <c:cat>
            <c:numRef>
              <c:f>Sheet1!$A$2:$A$5</c:f>
              <c:numCache>
                <c:formatCode>0%</c:formatCode>
                <c:ptCount val="4"/>
                <c:pt idx="0">
                  <c:v>0.05</c:v>
                </c:pt>
                <c:pt idx="1">
                  <c:v>0.1</c:v>
                </c:pt>
                <c:pt idx="2">
                  <c:v>0.15</c:v>
                </c:pt>
                <c:pt idx="3">
                  <c:v>0.2</c:v>
                </c:pt>
              </c:numCache>
            </c:numRef>
          </c:cat>
          <c:val>
            <c:numRef>
              <c:f>Sheet1!$C$2:$C$5</c:f>
              <c:numCache>
                <c:formatCode>General</c:formatCode>
                <c:ptCount val="4"/>
                <c:pt idx="0">
                  <c:v>0.999042857142857</c:v>
                </c:pt>
                <c:pt idx="1">
                  <c:v>0.9919</c:v>
                </c:pt>
                <c:pt idx="2">
                  <c:v>0.997142857142857</c:v>
                </c:pt>
                <c:pt idx="3">
                  <c:v>0.9938</c:v>
                </c:pt>
              </c:numCache>
            </c:numRef>
          </c:val>
        </c:ser>
        <c:dLbls>
          <c:showLegendKey val="0"/>
          <c:showVal val="0"/>
          <c:showCatName val="0"/>
          <c:showSerName val="0"/>
          <c:showPercent val="0"/>
          <c:showBubbleSize val="0"/>
        </c:dLbls>
        <c:gapWidth val="219"/>
        <c:overlap val="-27"/>
        <c:axId val="-2144656848"/>
        <c:axId val="-2144643616"/>
      </c:barChart>
      <c:catAx>
        <c:axId val="-2144656848"/>
        <c:scaling>
          <c:orientation val="minMax"/>
        </c:scaling>
        <c:delete val="0"/>
        <c:axPos val="b"/>
        <c:numFmt formatCode="0%" sourceLinked="1"/>
        <c:majorTickMark val="none"/>
        <c:minorTickMark val="none"/>
        <c:tickLblPos val="nextTo"/>
        <c:spPr>
          <a:noFill/>
          <a:ln w="9525" cap="flat" cmpd="sng" algn="ctr">
            <a:solidFill>
              <a:schemeClr val="tx1"/>
            </a:solidFill>
            <a:round/>
            <a:headEnd type="none" w="med" len="med"/>
            <a:tailEnd type="triangle" w="med" len="me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Helvetica Light" charset="0"/>
                <a:ea typeface="Helvetica Light" charset="0"/>
                <a:cs typeface="Helvetica Light" charset="0"/>
              </a:defRPr>
            </a:pPr>
            <a:endParaRPr lang="en-US"/>
          </a:p>
        </c:txPr>
        <c:crossAx val="-2144643616"/>
        <c:crosses val="autoZero"/>
        <c:auto val="1"/>
        <c:lblAlgn val="ctr"/>
        <c:lblOffset val="100"/>
        <c:noMultiLvlLbl val="0"/>
      </c:catAx>
      <c:valAx>
        <c:axId val="-2144643616"/>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headEnd type="none" w="med" len="med"/>
            <a:tailEnd type="triangle" w="med" len="me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4465684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Sheet1!$F$3</c:f>
              <c:strCache>
                <c:ptCount val="1"/>
                <c:pt idx="0">
                  <c:v>questions asked</c:v>
                </c:pt>
              </c:strCache>
            </c:strRef>
          </c:tx>
          <c:spPr>
            <a:solidFill>
              <a:schemeClr val="accent1"/>
            </a:solidFill>
            <a:ln>
              <a:noFill/>
            </a:ln>
            <a:effectLst/>
          </c:spPr>
          <c:invertIfNegative val="0"/>
          <c:cat>
            <c:strRef>
              <c:f>Sheet1!$G$2:$L$2</c:f>
              <c:strCache>
                <c:ptCount val="6"/>
                <c:pt idx="0">
                  <c:v>raytracer</c:v>
                </c:pt>
                <c:pt idx="1">
                  <c:v>sor</c:v>
                </c:pt>
                <c:pt idx="2">
                  <c:v>elevator</c:v>
                </c:pt>
                <c:pt idx="3">
                  <c:v>jspider</c:v>
                </c:pt>
                <c:pt idx="4">
                  <c:v>ftp</c:v>
                </c:pt>
                <c:pt idx="5">
                  <c:v>hedc</c:v>
                </c:pt>
              </c:strCache>
            </c:strRef>
          </c:cat>
          <c:val>
            <c:numRef>
              <c:f>Sheet1!$G$3:$L$3</c:f>
              <c:numCache>
                <c:formatCode>General</c:formatCode>
                <c:ptCount val="6"/>
                <c:pt idx="0">
                  <c:v>4.0</c:v>
                </c:pt>
                <c:pt idx="1">
                  <c:v>3.0</c:v>
                </c:pt>
                <c:pt idx="2">
                  <c:v>4.0</c:v>
                </c:pt>
                <c:pt idx="3">
                  <c:v>11.0</c:v>
                </c:pt>
                <c:pt idx="4">
                  <c:v>3.0</c:v>
                </c:pt>
                <c:pt idx="5">
                  <c:v>7.0</c:v>
                </c:pt>
              </c:numCache>
            </c:numRef>
          </c:val>
        </c:ser>
        <c:ser>
          <c:idx val="1"/>
          <c:order val="1"/>
          <c:tx>
            <c:strRef>
              <c:f>Sheet1!$F$4</c:f>
              <c:strCache>
                <c:ptCount val="1"/>
                <c:pt idx="0">
                  <c:v>alarms resolved</c:v>
                </c:pt>
              </c:strCache>
            </c:strRef>
          </c:tx>
          <c:spPr>
            <a:solidFill>
              <a:schemeClr val="accent6"/>
            </a:solidFill>
            <a:ln>
              <a:noFill/>
            </a:ln>
            <a:effectLst/>
          </c:spPr>
          <c:invertIfNegative val="0"/>
          <c:cat>
            <c:strRef>
              <c:f>Sheet1!$G$2:$L$2</c:f>
              <c:strCache>
                <c:ptCount val="6"/>
                <c:pt idx="0">
                  <c:v>raytracer</c:v>
                </c:pt>
                <c:pt idx="1">
                  <c:v>sor</c:v>
                </c:pt>
                <c:pt idx="2">
                  <c:v>elevator</c:v>
                </c:pt>
                <c:pt idx="3">
                  <c:v>jspider</c:v>
                </c:pt>
                <c:pt idx="4">
                  <c:v>ftp</c:v>
                </c:pt>
                <c:pt idx="5">
                  <c:v>hedc</c:v>
                </c:pt>
              </c:strCache>
            </c:strRef>
          </c:cat>
          <c:val>
            <c:numRef>
              <c:f>Sheet1!$G$4:$L$4</c:f>
              <c:numCache>
                <c:formatCode>General</c:formatCode>
                <c:ptCount val="6"/>
                <c:pt idx="0">
                  <c:v>88.0</c:v>
                </c:pt>
                <c:pt idx="1">
                  <c:v>100.0</c:v>
                </c:pt>
                <c:pt idx="2">
                  <c:v>100.0</c:v>
                </c:pt>
                <c:pt idx="3">
                  <c:v>83.0</c:v>
                </c:pt>
                <c:pt idx="4">
                  <c:v>87.0</c:v>
                </c:pt>
                <c:pt idx="5">
                  <c:v>18.0</c:v>
                </c:pt>
              </c:numCache>
            </c:numRef>
          </c:val>
        </c:ser>
        <c:dLbls>
          <c:showLegendKey val="0"/>
          <c:showVal val="0"/>
          <c:showCatName val="0"/>
          <c:showSerName val="0"/>
          <c:showPercent val="0"/>
          <c:showBubbleSize val="0"/>
        </c:dLbls>
        <c:gapWidth val="219"/>
        <c:overlap val="100"/>
        <c:axId val="-2041723744"/>
        <c:axId val="-2041720368"/>
      </c:barChart>
      <c:catAx>
        <c:axId val="-2041723744"/>
        <c:scaling>
          <c:orientation val="minMax"/>
        </c:scaling>
        <c:delete val="0"/>
        <c:axPos val="b"/>
        <c:numFmt formatCode="General" sourceLinked="1"/>
        <c:majorTickMark val="none"/>
        <c:minorTickMark val="none"/>
        <c:tickLblPos val="nextTo"/>
        <c:spPr>
          <a:noFill/>
          <a:ln w="9525" cap="flat" cmpd="sng" algn="ctr">
            <a:solidFill>
              <a:schemeClr val="tx1"/>
            </a:solidFill>
            <a:round/>
            <a:tailEnd type="triangle"/>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Helvetica" charset="0"/>
                <a:ea typeface="Helvetica" charset="0"/>
                <a:cs typeface="Helvetica" charset="0"/>
              </a:defRPr>
            </a:pPr>
            <a:endParaRPr lang="en-US"/>
          </a:p>
        </c:txPr>
        <c:crossAx val="-2041720368"/>
        <c:crosses val="autoZero"/>
        <c:auto val="1"/>
        <c:lblAlgn val="ctr"/>
        <c:lblOffset val="100"/>
        <c:noMultiLvlLbl val="0"/>
      </c:catAx>
      <c:valAx>
        <c:axId val="-2041720368"/>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tailEnd type="triangle"/>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Garamond" charset="0"/>
                <a:ea typeface="Garamond" charset="0"/>
                <a:cs typeface="Garamond" charset="0"/>
              </a:defRPr>
            </a:pPr>
            <a:endParaRPr lang="en-US"/>
          </a:p>
        </c:txPr>
        <c:crossAx val="-2041723744"/>
        <c:crosses val="autoZero"/>
        <c:crossBetween val="between"/>
        <c:majorUnit val="20.0"/>
        <c:dispUnits>
          <c:builtInUnit val="hundreds"/>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Helvetica" charset="0"/>
              <a:ea typeface="Helvetica" charset="0"/>
              <a:cs typeface="Helvetica"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Sheet1!$F$3</c:f>
              <c:strCache>
                <c:ptCount val="1"/>
                <c:pt idx="0">
                  <c:v>questions asked</c:v>
                </c:pt>
              </c:strCache>
            </c:strRef>
          </c:tx>
          <c:spPr>
            <a:solidFill>
              <a:schemeClr val="accent1"/>
            </a:solidFill>
            <a:ln>
              <a:noFill/>
            </a:ln>
            <a:effectLst/>
          </c:spPr>
          <c:invertIfNegative val="0"/>
          <c:cat>
            <c:strRef>
              <c:f>Sheet1!$G$2:$L$2</c:f>
              <c:strCache>
                <c:ptCount val="6"/>
                <c:pt idx="0">
                  <c:v>raytracer</c:v>
                </c:pt>
                <c:pt idx="1">
                  <c:v>sor</c:v>
                </c:pt>
                <c:pt idx="2">
                  <c:v>elevator</c:v>
                </c:pt>
                <c:pt idx="3">
                  <c:v>jspider</c:v>
                </c:pt>
                <c:pt idx="4">
                  <c:v>ftp</c:v>
                </c:pt>
                <c:pt idx="5">
                  <c:v>hedc</c:v>
                </c:pt>
              </c:strCache>
            </c:strRef>
          </c:cat>
          <c:val>
            <c:numRef>
              <c:f>Sheet1!$G$3:$L$3</c:f>
              <c:numCache>
                <c:formatCode>General</c:formatCode>
                <c:ptCount val="6"/>
                <c:pt idx="0">
                  <c:v>4.0</c:v>
                </c:pt>
                <c:pt idx="1">
                  <c:v>3.0</c:v>
                </c:pt>
                <c:pt idx="2">
                  <c:v>4.0</c:v>
                </c:pt>
                <c:pt idx="3">
                  <c:v>11.0</c:v>
                </c:pt>
                <c:pt idx="4">
                  <c:v>3.0</c:v>
                </c:pt>
                <c:pt idx="5">
                  <c:v>7.0</c:v>
                </c:pt>
              </c:numCache>
            </c:numRef>
          </c:val>
        </c:ser>
        <c:ser>
          <c:idx val="1"/>
          <c:order val="1"/>
          <c:tx>
            <c:strRef>
              <c:f>Sheet1!$F$4</c:f>
              <c:strCache>
                <c:ptCount val="1"/>
                <c:pt idx="0">
                  <c:v>alarms resolved</c:v>
                </c:pt>
              </c:strCache>
            </c:strRef>
          </c:tx>
          <c:spPr>
            <a:solidFill>
              <a:schemeClr val="accent6"/>
            </a:solidFill>
            <a:ln>
              <a:noFill/>
            </a:ln>
            <a:effectLst/>
          </c:spPr>
          <c:invertIfNegative val="0"/>
          <c:cat>
            <c:strRef>
              <c:f>Sheet1!$G$2:$L$2</c:f>
              <c:strCache>
                <c:ptCount val="6"/>
                <c:pt idx="0">
                  <c:v>raytracer</c:v>
                </c:pt>
                <c:pt idx="1">
                  <c:v>sor</c:v>
                </c:pt>
                <c:pt idx="2">
                  <c:v>elevator</c:v>
                </c:pt>
                <c:pt idx="3">
                  <c:v>jspider</c:v>
                </c:pt>
                <c:pt idx="4">
                  <c:v>ftp</c:v>
                </c:pt>
                <c:pt idx="5">
                  <c:v>hedc</c:v>
                </c:pt>
              </c:strCache>
            </c:strRef>
          </c:cat>
          <c:val>
            <c:numRef>
              <c:f>Sheet1!$G$4:$L$4</c:f>
              <c:numCache>
                <c:formatCode>General</c:formatCode>
                <c:ptCount val="6"/>
                <c:pt idx="0">
                  <c:v>88.0</c:v>
                </c:pt>
                <c:pt idx="1">
                  <c:v>100.0</c:v>
                </c:pt>
                <c:pt idx="2">
                  <c:v>100.0</c:v>
                </c:pt>
                <c:pt idx="3">
                  <c:v>83.0</c:v>
                </c:pt>
                <c:pt idx="4">
                  <c:v>87.0</c:v>
                </c:pt>
                <c:pt idx="5">
                  <c:v>18.0</c:v>
                </c:pt>
              </c:numCache>
            </c:numRef>
          </c:val>
        </c:ser>
        <c:dLbls>
          <c:showLegendKey val="0"/>
          <c:showVal val="0"/>
          <c:showCatName val="0"/>
          <c:showSerName val="0"/>
          <c:showPercent val="0"/>
          <c:showBubbleSize val="0"/>
        </c:dLbls>
        <c:gapWidth val="219"/>
        <c:overlap val="100"/>
        <c:axId val="-2039070672"/>
        <c:axId val="2133896448"/>
      </c:barChart>
      <c:catAx>
        <c:axId val="-2039070672"/>
        <c:scaling>
          <c:orientation val="minMax"/>
        </c:scaling>
        <c:delete val="0"/>
        <c:axPos val="b"/>
        <c:numFmt formatCode="General" sourceLinked="1"/>
        <c:majorTickMark val="none"/>
        <c:minorTickMark val="none"/>
        <c:tickLblPos val="nextTo"/>
        <c:spPr>
          <a:noFill/>
          <a:ln w="9525" cap="flat" cmpd="sng" algn="ctr">
            <a:solidFill>
              <a:schemeClr val="tx1"/>
            </a:solidFill>
            <a:round/>
            <a:tailEnd type="triangle"/>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Helvetica" charset="0"/>
                <a:ea typeface="Helvetica" charset="0"/>
                <a:cs typeface="Helvetica" charset="0"/>
              </a:defRPr>
            </a:pPr>
            <a:endParaRPr lang="en-US"/>
          </a:p>
        </c:txPr>
        <c:crossAx val="2133896448"/>
        <c:crosses val="autoZero"/>
        <c:auto val="1"/>
        <c:lblAlgn val="ctr"/>
        <c:lblOffset val="100"/>
        <c:noMultiLvlLbl val="0"/>
      </c:catAx>
      <c:valAx>
        <c:axId val="2133896448"/>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tailEnd type="triangle"/>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Garamond" charset="0"/>
                <a:ea typeface="Garamond" charset="0"/>
                <a:cs typeface="Garamond" charset="0"/>
              </a:defRPr>
            </a:pPr>
            <a:endParaRPr lang="en-US"/>
          </a:p>
        </c:txPr>
        <c:crossAx val="-2039070672"/>
        <c:crosses val="autoZero"/>
        <c:crossBetween val="between"/>
        <c:majorUnit val="20.0"/>
        <c:dispUnits>
          <c:builtInUnit val="hundreds"/>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Helvetica" charset="0"/>
              <a:ea typeface="Helvetica" charset="0"/>
              <a:cs typeface="Helvetica"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Y-Value 1</c:v>
                </c:pt>
              </c:strCache>
            </c:strRef>
          </c:tx>
          <c:spPr>
            <a:ln w="38100" cap="rnd">
              <a:solidFill>
                <a:schemeClr val="tx1"/>
              </a:solidFill>
              <a:round/>
            </a:ln>
            <a:effectLst/>
          </c:spPr>
          <c:marker>
            <c:symbol val="none"/>
          </c:marker>
          <c:dPt>
            <c:idx val="0"/>
            <c:marker>
              <c:symbol val="none"/>
            </c:marker>
            <c:bubble3D val="0"/>
          </c:dPt>
          <c:xVal>
            <c:numRef>
              <c:f>Sheet1!$A$2:$A$21</c:f>
              <c:numCache>
                <c:formatCode>General</c:formatCode>
                <c:ptCount val="20"/>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numCache>
            </c:numRef>
          </c:xVal>
          <c:yVal>
            <c:numRef>
              <c:f>Sheet1!$B$2:$B$21</c:f>
              <c:numCache>
                <c:formatCode>General</c:formatCode>
                <c:ptCount val="20"/>
                <c:pt idx="0">
                  <c:v>0.0899999999999999</c:v>
                </c:pt>
                <c:pt idx="1">
                  <c:v>0.26</c:v>
                </c:pt>
                <c:pt idx="2">
                  <c:v>0.41</c:v>
                </c:pt>
                <c:pt idx="3">
                  <c:v>0.54</c:v>
                </c:pt>
                <c:pt idx="4">
                  <c:v>0.65</c:v>
                </c:pt>
                <c:pt idx="5">
                  <c:v>0.74</c:v>
                </c:pt>
                <c:pt idx="6">
                  <c:v>0.81</c:v>
                </c:pt>
                <c:pt idx="7">
                  <c:v>0.86</c:v>
                </c:pt>
                <c:pt idx="8">
                  <c:v>0.89</c:v>
                </c:pt>
                <c:pt idx="9">
                  <c:v>0.9</c:v>
                </c:pt>
                <c:pt idx="10">
                  <c:v>0.89</c:v>
                </c:pt>
                <c:pt idx="11">
                  <c:v>0.86</c:v>
                </c:pt>
                <c:pt idx="12">
                  <c:v>0.81</c:v>
                </c:pt>
                <c:pt idx="13">
                  <c:v>0.74</c:v>
                </c:pt>
                <c:pt idx="14">
                  <c:v>0.65</c:v>
                </c:pt>
                <c:pt idx="15">
                  <c:v>0.54</c:v>
                </c:pt>
                <c:pt idx="16">
                  <c:v>0.41</c:v>
                </c:pt>
                <c:pt idx="17">
                  <c:v>0.26</c:v>
                </c:pt>
                <c:pt idx="18">
                  <c:v>0.0900000000000001</c:v>
                </c:pt>
                <c:pt idx="19">
                  <c:v>-0.1</c:v>
                </c:pt>
              </c:numCache>
            </c:numRef>
          </c:yVal>
          <c:smooth val="1"/>
        </c:ser>
        <c:dLbls>
          <c:showLegendKey val="0"/>
          <c:showVal val="0"/>
          <c:showCatName val="0"/>
          <c:showSerName val="0"/>
          <c:showPercent val="0"/>
          <c:showBubbleSize val="0"/>
        </c:dLbls>
        <c:axId val="-2144078864"/>
        <c:axId val="-2029555840"/>
      </c:scatterChart>
      <c:valAx>
        <c:axId val="-2144078864"/>
        <c:scaling>
          <c:orientation val="minMax"/>
          <c:max val="2.0"/>
        </c:scaling>
        <c:delete val="0"/>
        <c:axPos val="b"/>
        <c:majorGridlines>
          <c:spPr>
            <a:ln w="9525" cap="flat" cmpd="sng" algn="ctr">
              <a:noFill/>
              <a:round/>
            </a:ln>
            <a:effectLst/>
          </c:spPr>
        </c:majorGridlines>
        <c:numFmt formatCode="General" sourceLinked="0"/>
        <c:majorTickMark val="none"/>
        <c:minorTickMark val="none"/>
        <c:tickLblPos val="none"/>
        <c:spPr>
          <a:noFill/>
          <a:ln w="28575" cap="flat" cmpd="sng" algn="ctr">
            <a:solidFill>
              <a:schemeClr val="tx1"/>
            </a:solidFill>
            <a:round/>
            <a:headEnd type="none" w="med" len="med"/>
            <a:tailEnd type="triangle" w="med" len="me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9555840"/>
        <c:crosses val="autoZero"/>
        <c:crossBetween val="midCat"/>
      </c:valAx>
      <c:valAx>
        <c:axId val="-2029555840"/>
        <c:scaling>
          <c:orientation val="minMax"/>
          <c:max val="1.5"/>
          <c:min val="0.0"/>
        </c:scaling>
        <c:delete val="0"/>
        <c:axPos val="l"/>
        <c:majorGridlines>
          <c:spPr>
            <a:ln w="9525" cap="flat" cmpd="sng" algn="ctr">
              <a:noFill/>
              <a:round/>
            </a:ln>
            <a:effectLst/>
          </c:spPr>
        </c:majorGridlines>
        <c:numFmt formatCode="General" sourceLinked="0"/>
        <c:majorTickMark val="none"/>
        <c:minorTickMark val="none"/>
        <c:tickLblPos val="none"/>
        <c:spPr>
          <a:noFill/>
          <a:ln w="28575" cap="flat" cmpd="sng" algn="ctr">
            <a:solidFill>
              <a:schemeClr val="tx1"/>
            </a:solidFill>
            <a:round/>
            <a:headEnd type="none" w="med" len="med"/>
            <a:tailEnd type="triangle" w="med" len="me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2144078864"/>
        <c:crosses val="autoZero"/>
        <c:crossBetween val="midCat"/>
        <c:majorUnit val="1.0"/>
        <c:min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err="1" smtClean="0"/>
            <a:t>MaxSAT</a:t>
          </a:r>
          <a:r>
            <a:rPr lang="en-US" sz="2400" dirty="0" smtClean="0"/>
            <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7030A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F6A470A4-6874-F44B-9765-C023F9B9AFC5}" type="presOf" srcId="{1433D4AE-A114-4E2B-A86B-080C717DFF9C}" destId="{02B711C5-0B5E-45C1-A0FB-B41A4D94F5CA}" srcOrd="0" destOrd="0" presId="urn:microsoft.com/office/officeart/2005/8/layout/cycle1"/>
    <dgm:cxn modelId="{D1EE26DF-897A-374A-8704-4D3E1423D736}" type="presOf" srcId="{BC9A189F-BC5A-40ED-A78E-5B5491590D7C}" destId="{17A41907-5279-4C18-A211-C8549520C1CB}" srcOrd="0" destOrd="0" presId="urn:microsoft.com/office/officeart/2005/8/layout/cycle1"/>
    <dgm:cxn modelId="{ED0FF6BD-74DE-4741-92FB-77F78B4C5816}" type="presOf" srcId="{8A07F457-707B-4DA1-9D13-0DC645D72848}" destId="{AEB6242A-C06D-4143-90CD-F5545EB3716C}"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8FFE508D-45C4-4E44-869B-032DD8B03172}" type="presOf" srcId="{3695FF84-241F-4C1D-A2DC-B54F1A272DA8}" destId="{428F88D7-CC6B-4E4F-B63E-B152E07C3628}" srcOrd="0" destOrd="0" presId="urn:microsoft.com/office/officeart/2005/8/layout/cycle1"/>
    <dgm:cxn modelId="{A0204AA3-D4A7-4FF5-AB2B-CDFB9A968D7A}" srcId="{1433D4AE-A114-4E2B-A86B-080C717DFF9C}" destId="{3695FF84-241F-4C1D-A2DC-B54F1A272DA8}" srcOrd="1" destOrd="0" parTransId="{0DBDFF1D-DFC3-4F2A-AB23-E2F2249762FC}" sibTransId="{8A07F457-707B-4DA1-9D13-0DC645D72848}"/>
    <dgm:cxn modelId="{F47FCF53-8C10-EE4B-AC85-707B7F78544B}" type="presOf" srcId="{D36EA7AF-317F-4310-9BF2-9C7921C33628}" destId="{5DC8E7C7-A2FA-4CB8-9986-DAC1A5089668}" srcOrd="0" destOrd="0" presId="urn:microsoft.com/office/officeart/2005/8/layout/cycle1"/>
    <dgm:cxn modelId="{FC8C390B-5C10-F448-84D0-67014E6AE8E4}" type="presParOf" srcId="{02B711C5-0B5E-45C1-A0FB-B41A4D94F5CA}" destId="{41ACC86B-82CE-49DE-9483-DFB5FCBBD2A7}" srcOrd="0" destOrd="0" presId="urn:microsoft.com/office/officeart/2005/8/layout/cycle1"/>
    <dgm:cxn modelId="{11E42DFF-71D8-2046-B0A6-5D20C727AF89}" type="presParOf" srcId="{02B711C5-0B5E-45C1-A0FB-B41A4D94F5CA}" destId="{17A41907-5279-4C18-A211-C8549520C1CB}" srcOrd="1" destOrd="0" presId="urn:microsoft.com/office/officeart/2005/8/layout/cycle1"/>
    <dgm:cxn modelId="{7EF5BFFD-9046-AA4F-B203-0B7DEAF68302}" type="presParOf" srcId="{02B711C5-0B5E-45C1-A0FB-B41A4D94F5CA}" destId="{5DC8E7C7-A2FA-4CB8-9986-DAC1A5089668}" srcOrd="2" destOrd="0" presId="urn:microsoft.com/office/officeart/2005/8/layout/cycle1"/>
    <dgm:cxn modelId="{530DEF78-DBA5-6648-9075-797936B9A1D6}" type="presParOf" srcId="{02B711C5-0B5E-45C1-A0FB-B41A4D94F5CA}" destId="{3E482C4B-58C2-45C4-B498-948BF08321E5}" srcOrd="3" destOrd="0" presId="urn:microsoft.com/office/officeart/2005/8/layout/cycle1"/>
    <dgm:cxn modelId="{1FC0B146-7700-A244-AD55-C6E4E663B552}" type="presParOf" srcId="{02B711C5-0B5E-45C1-A0FB-B41A4D94F5CA}" destId="{428F88D7-CC6B-4E4F-B63E-B152E07C3628}" srcOrd="4" destOrd="0" presId="urn:microsoft.com/office/officeart/2005/8/layout/cycle1"/>
    <dgm:cxn modelId="{EDEA24A5-CB87-1949-B3D0-82CB1C2FB29D}"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err="1" smtClean="0"/>
            <a:t>MaxSAT</a:t>
          </a:r>
          <a:r>
            <a:rPr lang="en-US" sz="2400" dirty="0" smtClean="0"/>
            <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7030A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A9EE9419-757B-7945-85A1-36E4FF0EDA1D}" type="presOf" srcId="{D36EA7AF-317F-4310-9BF2-9C7921C33628}" destId="{5DC8E7C7-A2FA-4CB8-9986-DAC1A5089668}" srcOrd="0" destOrd="0" presId="urn:microsoft.com/office/officeart/2005/8/layout/cycle1"/>
    <dgm:cxn modelId="{EB002669-F939-F042-8B93-C22F83231E97}" type="presOf" srcId="{BC9A189F-BC5A-40ED-A78E-5B5491590D7C}" destId="{17A41907-5279-4C18-A211-C8549520C1CB}" srcOrd="0" destOrd="0" presId="urn:microsoft.com/office/officeart/2005/8/layout/cycle1"/>
    <dgm:cxn modelId="{5AB3CB38-68DA-FF46-861C-A6D0EB33D619}" type="presOf" srcId="{3695FF84-241F-4C1D-A2DC-B54F1A272DA8}" destId="{428F88D7-CC6B-4E4F-B63E-B152E07C3628}" srcOrd="0" destOrd="0" presId="urn:microsoft.com/office/officeart/2005/8/layout/cycle1"/>
    <dgm:cxn modelId="{E286479C-3EB8-DE40-94A9-380EEE9B0BB3}" type="presOf" srcId="{1433D4AE-A114-4E2B-A86B-080C717DFF9C}" destId="{02B711C5-0B5E-45C1-A0FB-B41A4D94F5CA}"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6C49CE70-23E5-6E4D-BEE9-AC8EC38BF692}" type="presOf" srcId="{8A07F457-707B-4DA1-9D13-0DC645D72848}" destId="{AEB6242A-C06D-4143-90CD-F5545EB3716C}" srcOrd="0" destOrd="0" presId="urn:microsoft.com/office/officeart/2005/8/layout/cycle1"/>
    <dgm:cxn modelId="{A0204AA3-D4A7-4FF5-AB2B-CDFB9A968D7A}" srcId="{1433D4AE-A114-4E2B-A86B-080C717DFF9C}" destId="{3695FF84-241F-4C1D-A2DC-B54F1A272DA8}" srcOrd="1" destOrd="0" parTransId="{0DBDFF1D-DFC3-4F2A-AB23-E2F2249762FC}" sibTransId="{8A07F457-707B-4DA1-9D13-0DC645D72848}"/>
    <dgm:cxn modelId="{F92D723B-2321-9B40-87E2-0CF00D514E47}" type="presParOf" srcId="{02B711C5-0B5E-45C1-A0FB-B41A4D94F5CA}" destId="{41ACC86B-82CE-49DE-9483-DFB5FCBBD2A7}" srcOrd="0" destOrd="0" presId="urn:microsoft.com/office/officeart/2005/8/layout/cycle1"/>
    <dgm:cxn modelId="{380086B8-9F6A-5B41-889F-D07D74F4A00B}" type="presParOf" srcId="{02B711C5-0B5E-45C1-A0FB-B41A4D94F5CA}" destId="{17A41907-5279-4C18-A211-C8549520C1CB}" srcOrd="1" destOrd="0" presId="urn:microsoft.com/office/officeart/2005/8/layout/cycle1"/>
    <dgm:cxn modelId="{174F890C-EEFD-FA44-8823-7BFE367ADC77}" type="presParOf" srcId="{02B711C5-0B5E-45C1-A0FB-B41A4D94F5CA}" destId="{5DC8E7C7-A2FA-4CB8-9986-DAC1A5089668}" srcOrd="2" destOrd="0" presId="urn:microsoft.com/office/officeart/2005/8/layout/cycle1"/>
    <dgm:cxn modelId="{EB21F2BD-87D9-A74B-8D74-49973D9A7365}" type="presParOf" srcId="{02B711C5-0B5E-45C1-A0FB-B41A4D94F5CA}" destId="{3E482C4B-58C2-45C4-B498-948BF08321E5}" srcOrd="3" destOrd="0" presId="urn:microsoft.com/office/officeart/2005/8/layout/cycle1"/>
    <dgm:cxn modelId="{9AF2D193-BC5F-6F42-ABE8-6EC192FB5C55}" type="presParOf" srcId="{02B711C5-0B5E-45C1-A0FB-B41A4D94F5CA}" destId="{428F88D7-CC6B-4E4F-B63E-B152E07C3628}" srcOrd="4" destOrd="0" presId="urn:microsoft.com/office/officeart/2005/8/layout/cycle1"/>
    <dgm:cxn modelId="{1A78CA0C-5DF1-9B44-9020-6E47D46A43C8}"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err="1" smtClean="0"/>
            <a:t>MaxSAT</a:t>
          </a:r>
          <a:r>
            <a:rPr lang="en-US" sz="2400" dirty="0" smtClean="0"/>
            <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7030A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62B19ABD-8B36-114C-A459-76648B6DA57B}" type="presOf" srcId="{1433D4AE-A114-4E2B-A86B-080C717DFF9C}" destId="{02B711C5-0B5E-45C1-A0FB-B41A4D94F5CA}" srcOrd="0" destOrd="0" presId="urn:microsoft.com/office/officeart/2005/8/layout/cycle1"/>
    <dgm:cxn modelId="{832CB472-A545-284F-8B62-174B4DFE9843}" type="presOf" srcId="{D36EA7AF-317F-4310-9BF2-9C7921C33628}" destId="{5DC8E7C7-A2FA-4CB8-9986-DAC1A5089668}" srcOrd="0" destOrd="0" presId="urn:microsoft.com/office/officeart/2005/8/layout/cycle1"/>
    <dgm:cxn modelId="{5F0F89D5-0B22-6645-AA3B-8B3CBB7ECA6F}" type="presOf" srcId="{3695FF84-241F-4C1D-A2DC-B54F1A272DA8}" destId="{428F88D7-CC6B-4E4F-B63E-B152E07C3628}" srcOrd="0" destOrd="0" presId="urn:microsoft.com/office/officeart/2005/8/layout/cycle1"/>
    <dgm:cxn modelId="{6240DFEE-D1C6-014E-8B74-965F5935D950}" type="presOf" srcId="{8A07F457-707B-4DA1-9D13-0DC645D72848}" destId="{AEB6242A-C06D-4143-90CD-F5545EB3716C}"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918EC8FF-9AA9-E54C-A6B1-61B412862E08}" type="presOf" srcId="{BC9A189F-BC5A-40ED-A78E-5B5491590D7C}" destId="{17A41907-5279-4C18-A211-C8549520C1CB}" srcOrd="0" destOrd="0" presId="urn:microsoft.com/office/officeart/2005/8/layout/cycle1"/>
    <dgm:cxn modelId="{A0204AA3-D4A7-4FF5-AB2B-CDFB9A968D7A}" srcId="{1433D4AE-A114-4E2B-A86B-080C717DFF9C}" destId="{3695FF84-241F-4C1D-A2DC-B54F1A272DA8}" srcOrd="1" destOrd="0" parTransId="{0DBDFF1D-DFC3-4F2A-AB23-E2F2249762FC}" sibTransId="{8A07F457-707B-4DA1-9D13-0DC645D72848}"/>
    <dgm:cxn modelId="{7D5C76D4-FA29-524B-B0F4-AD7F33BB1BEA}" type="presParOf" srcId="{02B711C5-0B5E-45C1-A0FB-B41A4D94F5CA}" destId="{41ACC86B-82CE-49DE-9483-DFB5FCBBD2A7}" srcOrd="0" destOrd="0" presId="urn:microsoft.com/office/officeart/2005/8/layout/cycle1"/>
    <dgm:cxn modelId="{787E00CF-A411-694D-A849-82CE83C056C8}" type="presParOf" srcId="{02B711C5-0B5E-45C1-A0FB-B41A4D94F5CA}" destId="{17A41907-5279-4C18-A211-C8549520C1CB}" srcOrd="1" destOrd="0" presId="urn:microsoft.com/office/officeart/2005/8/layout/cycle1"/>
    <dgm:cxn modelId="{3B952B70-CE8C-FF47-91CB-EA1C011066C6}" type="presParOf" srcId="{02B711C5-0B5E-45C1-A0FB-B41A4D94F5CA}" destId="{5DC8E7C7-A2FA-4CB8-9986-DAC1A5089668}" srcOrd="2" destOrd="0" presId="urn:microsoft.com/office/officeart/2005/8/layout/cycle1"/>
    <dgm:cxn modelId="{7B83536F-CA21-3B4E-871B-5B7286331EFF}" type="presParOf" srcId="{02B711C5-0B5E-45C1-A0FB-B41A4D94F5CA}" destId="{3E482C4B-58C2-45C4-B498-948BF08321E5}" srcOrd="3" destOrd="0" presId="urn:microsoft.com/office/officeart/2005/8/layout/cycle1"/>
    <dgm:cxn modelId="{6DAD10A4-891C-984A-98A3-64360CFC3528}" type="presParOf" srcId="{02B711C5-0B5E-45C1-A0FB-B41A4D94F5CA}" destId="{428F88D7-CC6B-4E4F-B63E-B152E07C3628}" srcOrd="4" destOrd="0" presId="urn:microsoft.com/office/officeart/2005/8/layout/cycle1"/>
    <dgm:cxn modelId="{72A6D48E-794B-F446-936E-BFA254770237}"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err="1" smtClean="0"/>
            <a:t>MaxSAT</a:t>
          </a:r>
          <a:r>
            <a:rPr lang="en-US" sz="2400" dirty="0" smtClean="0"/>
            <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7030A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53DB3F38-F124-704F-BDC3-0D74B8E86B8B}" type="presOf" srcId="{BC9A189F-BC5A-40ED-A78E-5B5491590D7C}" destId="{17A41907-5279-4C18-A211-C8549520C1CB}" srcOrd="0" destOrd="0" presId="urn:microsoft.com/office/officeart/2005/8/layout/cycle1"/>
    <dgm:cxn modelId="{21970C2C-FEA7-D74D-827D-06B3F0342330}" type="presOf" srcId="{8A07F457-707B-4DA1-9D13-0DC645D72848}" destId="{AEB6242A-C06D-4143-90CD-F5545EB3716C}" srcOrd="0" destOrd="0" presId="urn:microsoft.com/office/officeart/2005/8/layout/cycle1"/>
    <dgm:cxn modelId="{941F0378-B057-144C-B2B5-119E3237571C}" type="presOf" srcId="{3695FF84-241F-4C1D-A2DC-B54F1A272DA8}" destId="{428F88D7-CC6B-4E4F-B63E-B152E07C3628}"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8D6EC6C0-D770-974C-A124-948F5554045A}" type="presOf" srcId="{D36EA7AF-317F-4310-9BF2-9C7921C33628}" destId="{5DC8E7C7-A2FA-4CB8-9986-DAC1A5089668}" srcOrd="0" destOrd="0" presId="urn:microsoft.com/office/officeart/2005/8/layout/cycle1"/>
    <dgm:cxn modelId="{A0204AA3-D4A7-4FF5-AB2B-CDFB9A968D7A}" srcId="{1433D4AE-A114-4E2B-A86B-080C717DFF9C}" destId="{3695FF84-241F-4C1D-A2DC-B54F1A272DA8}" srcOrd="1" destOrd="0" parTransId="{0DBDFF1D-DFC3-4F2A-AB23-E2F2249762FC}" sibTransId="{8A07F457-707B-4DA1-9D13-0DC645D72848}"/>
    <dgm:cxn modelId="{650D6084-9D4F-0D47-955A-BC5C07188F85}" type="presOf" srcId="{1433D4AE-A114-4E2B-A86B-080C717DFF9C}" destId="{02B711C5-0B5E-45C1-A0FB-B41A4D94F5CA}" srcOrd="0" destOrd="0" presId="urn:microsoft.com/office/officeart/2005/8/layout/cycle1"/>
    <dgm:cxn modelId="{C3361CE8-C571-6543-92DA-2DB3FF64157E}" type="presParOf" srcId="{02B711C5-0B5E-45C1-A0FB-B41A4D94F5CA}" destId="{41ACC86B-82CE-49DE-9483-DFB5FCBBD2A7}" srcOrd="0" destOrd="0" presId="urn:microsoft.com/office/officeart/2005/8/layout/cycle1"/>
    <dgm:cxn modelId="{E44DBEDF-F30A-1B4D-9088-5BC3BF4AC2FD}" type="presParOf" srcId="{02B711C5-0B5E-45C1-A0FB-B41A4D94F5CA}" destId="{17A41907-5279-4C18-A211-C8549520C1CB}" srcOrd="1" destOrd="0" presId="urn:microsoft.com/office/officeart/2005/8/layout/cycle1"/>
    <dgm:cxn modelId="{F0C98AA9-1837-BE44-88DE-DD8F6159B220}" type="presParOf" srcId="{02B711C5-0B5E-45C1-A0FB-B41A4D94F5CA}" destId="{5DC8E7C7-A2FA-4CB8-9986-DAC1A5089668}" srcOrd="2" destOrd="0" presId="urn:microsoft.com/office/officeart/2005/8/layout/cycle1"/>
    <dgm:cxn modelId="{1B5E89FB-025D-4B42-B82C-C8E852485D7A}" type="presParOf" srcId="{02B711C5-0B5E-45C1-A0FB-B41A4D94F5CA}" destId="{3E482C4B-58C2-45C4-B498-948BF08321E5}" srcOrd="3" destOrd="0" presId="urn:microsoft.com/office/officeart/2005/8/layout/cycle1"/>
    <dgm:cxn modelId="{54AEA1E5-FB21-A044-9002-3619079ABF89}" type="presParOf" srcId="{02B711C5-0B5E-45C1-A0FB-B41A4D94F5CA}" destId="{428F88D7-CC6B-4E4F-B63E-B152E07C3628}" srcOrd="4" destOrd="0" presId="urn:microsoft.com/office/officeart/2005/8/layout/cycle1"/>
    <dgm:cxn modelId="{DD95987E-2D25-5849-8762-D1FB946A8FB2}"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err="1" smtClean="0"/>
            <a:t>MaxSAT</a:t>
          </a:r>
          <a:r>
            <a:rPr lang="en-US" sz="2400" dirty="0" smtClean="0"/>
            <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7030A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9C24C9B0-F791-7C4A-9E43-178E42C83617}" type="presOf" srcId="{D36EA7AF-317F-4310-9BF2-9C7921C33628}" destId="{5DC8E7C7-A2FA-4CB8-9986-DAC1A5089668}" srcOrd="0" destOrd="0" presId="urn:microsoft.com/office/officeart/2005/8/layout/cycle1"/>
    <dgm:cxn modelId="{18AB7F74-3680-1D4C-AC3E-9E4A229946DE}" type="presOf" srcId="{BC9A189F-BC5A-40ED-A78E-5B5491590D7C}" destId="{17A41907-5279-4C18-A211-C8549520C1CB}" srcOrd="0" destOrd="0" presId="urn:microsoft.com/office/officeart/2005/8/layout/cycle1"/>
    <dgm:cxn modelId="{B4225EAD-8677-0040-88B7-313EEA1CFB1C}" type="presOf" srcId="{3695FF84-241F-4C1D-A2DC-B54F1A272DA8}" destId="{428F88D7-CC6B-4E4F-B63E-B152E07C3628}"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71F457F3-4E82-444F-A4DB-A600B6293564}" type="presOf" srcId="{8A07F457-707B-4DA1-9D13-0DC645D72848}" destId="{AEB6242A-C06D-4143-90CD-F5545EB3716C}" srcOrd="0" destOrd="0" presId="urn:microsoft.com/office/officeart/2005/8/layout/cycle1"/>
    <dgm:cxn modelId="{A0204AA3-D4A7-4FF5-AB2B-CDFB9A968D7A}" srcId="{1433D4AE-A114-4E2B-A86B-080C717DFF9C}" destId="{3695FF84-241F-4C1D-A2DC-B54F1A272DA8}" srcOrd="1" destOrd="0" parTransId="{0DBDFF1D-DFC3-4F2A-AB23-E2F2249762FC}" sibTransId="{8A07F457-707B-4DA1-9D13-0DC645D72848}"/>
    <dgm:cxn modelId="{5C8A620A-80A2-FC49-A5D9-C948DA5E002B}" type="presOf" srcId="{1433D4AE-A114-4E2B-A86B-080C717DFF9C}" destId="{02B711C5-0B5E-45C1-A0FB-B41A4D94F5CA}" srcOrd="0" destOrd="0" presId="urn:microsoft.com/office/officeart/2005/8/layout/cycle1"/>
    <dgm:cxn modelId="{5985CA14-3AF9-224A-967D-2BF6CDDFACE7}" type="presParOf" srcId="{02B711C5-0B5E-45C1-A0FB-B41A4D94F5CA}" destId="{41ACC86B-82CE-49DE-9483-DFB5FCBBD2A7}" srcOrd="0" destOrd="0" presId="urn:microsoft.com/office/officeart/2005/8/layout/cycle1"/>
    <dgm:cxn modelId="{E63DC223-6A97-2D41-A1AF-524D17FE1AA3}" type="presParOf" srcId="{02B711C5-0B5E-45C1-A0FB-B41A4D94F5CA}" destId="{17A41907-5279-4C18-A211-C8549520C1CB}" srcOrd="1" destOrd="0" presId="urn:microsoft.com/office/officeart/2005/8/layout/cycle1"/>
    <dgm:cxn modelId="{F86C79E6-62DA-7248-85CF-6896C33EF247}" type="presParOf" srcId="{02B711C5-0B5E-45C1-A0FB-B41A4D94F5CA}" destId="{5DC8E7C7-A2FA-4CB8-9986-DAC1A5089668}" srcOrd="2" destOrd="0" presId="urn:microsoft.com/office/officeart/2005/8/layout/cycle1"/>
    <dgm:cxn modelId="{7A8552B8-5426-ED47-B1E5-5ADCFC827A12}" type="presParOf" srcId="{02B711C5-0B5E-45C1-A0FB-B41A4D94F5CA}" destId="{3E482C4B-58C2-45C4-B498-948BF08321E5}" srcOrd="3" destOrd="0" presId="urn:microsoft.com/office/officeart/2005/8/layout/cycle1"/>
    <dgm:cxn modelId="{CB556771-32C0-C444-A036-49D9F6FED169}" type="presParOf" srcId="{02B711C5-0B5E-45C1-A0FB-B41A4D94F5CA}" destId="{428F88D7-CC6B-4E4F-B63E-B152E07C3628}" srcOrd="4" destOrd="0" presId="urn:microsoft.com/office/officeart/2005/8/layout/cycle1"/>
    <dgm:cxn modelId="{068826BF-C08A-1D42-93D5-6E8665149FD1}"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err="1" smtClean="0"/>
            <a:t>MaxSAT</a:t>
          </a:r>
          <a:r>
            <a:rPr lang="en-US" sz="2400" dirty="0" smtClean="0"/>
            <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7030A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B170D86F-4D80-DE4C-9D2F-50CC469F5320}" type="presOf" srcId="{BC9A189F-BC5A-40ED-A78E-5B5491590D7C}" destId="{17A41907-5279-4C18-A211-C8549520C1CB}" srcOrd="0" destOrd="0" presId="urn:microsoft.com/office/officeart/2005/8/layout/cycle1"/>
    <dgm:cxn modelId="{AA20CBB9-C820-B446-AE6D-76EF972898ED}" type="presOf" srcId="{8A07F457-707B-4DA1-9D13-0DC645D72848}" destId="{AEB6242A-C06D-4143-90CD-F5545EB3716C}"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ACBF9160-FC5D-F44E-BD24-E5A610075616}" type="presOf" srcId="{D36EA7AF-317F-4310-9BF2-9C7921C33628}" destId="{5DC8E7C7-A2FA-4CB8-9986-DAC1A5089668}" srcOrd="0" destOrd="0" presId="urn:microsoft.com/office/officeart/2005/8/layout/cycle1"/>
    <dgm:cxn modelId="{A0204AA3-D4A7-4FF5-AB2B-CDFB9A968D7A}" srcId="{1433D4AE-A114-4E2B-A86B-080C717DFF9C}" destId="{3695FF84-241F-4C1D-A2DC-B54F1A272DA8}" srcOrd="1" destOrd="0" parTransId="{0DBDFF1D-DFC3-4F2A-AB23-E2F2249762FC}" sibTransId="{8A07F457-707B-4DA1-9D13-0DC645D72848}"/>
    <dgm:cxn modelId="{8AB54C89-F30E-324B-AE2D-693CF8988CE2}" type="presOf" srcId="{1433D4AE-A114-4E2B-A86B-080C717DFF9C}" destId="{02B711C5-0B5E-45C1-A0FB-B41A4D94F5CA}" srcOrd="0" destOrd="0" presId="urn:microsoft.com/office/officeart/2005/8/layout/cycle1"/>
    <dgm:cxn modelId="{412C4DD7-8916-A64B-9692-45AE3BA3EB99}" type="presOf" srcId="{3695FF84-241F-4C1D-A2DC-B54F1A272DA8}" destId="{428F88D7-CC6B-4E4F-B63E-B152E07C3628}" srcOrd="0" destOrd="0" presId="urn:microsoft.com/office/officeart/2005/8/layout/cycle1"/>
    <dgm:cxn modelId="{70503FC8-F07F-1A45-8E2B-E9A5E977AC35}" type="presParOf" srcId="{02B711C5-0B5E-45C1-A0FB-B41A4D94F5CA}" destId="{41ACC86B-82CE-49DE-9483-DFB5FCBBD2A7}" srcOrd="0" destOrd="0" presId="urn:microsoft.com/office/officeart/2005/8/layout/cycle1"/>
    <dgm:cxn modelId="{5BAD2702-CB04-4E47-8CBA-D568C2EE1183}" type="presParOf" srcId="{02B711C5-0B5E-45C1-A0FB-B41A4D94F5CA}" destId="{17A41907-5279-4C18-A211-C8549520C1CB}" srcOrd="1" destOrd="0" presId="urn:microsoft.com/office/officeart/2005/8/layout/cycle1"/>
    <dgm:cxn modelId="{85AE01A9-CE7E-DA47-A431-7E56229BA42C}" type="presParOf" srcId="{02B711C5-0B5E-45C1-A0FB-B41A4D94F5CA}" destId="{5DC8E7C7-A2FA-4CB8-9986-DAC1A5089668}" srcOrd="2" destOrd="0" presId="urn:microsoft.com/office/officeart/2005/8/layout/cycle1"/>
    <dgm:cxn modelId="{77FCF953-FA51-AE48-968B-99F467397043}" type="presParOf" srcId="{02B711C5-0B5E-45C1-A0FB-B41A4D94F5CA}" destId="{3E482C4B-58C2-45C4-B498-948BF08321E5}" srcOrd="3" destOrd="0" presId="urn:microsoft.com/office/officeart/2005/8/layout/cycle1"/>
    <dgm:cxn modelId="{F812C85A-6797-9647-B4D7-B7FD719FE136}" type="presParOf" srcId="{02B711C5-0B5E-45C1-A0FB-B41A4D94F5CA}" destId="{428F88D7-CC6B-4E4F-B63E-B152E07C3628}" srcOrd="4" destOrd="0" presId="urn:microsoft.com/office/officeart/2005/8/layout/cycle1"/>
    <dgm:cxn modelId="{38707B1C-5E43-FE4F-BEDF-45738859113C}"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err="1" smtClean="0"/>
            <a:t>MaxSAT</a:t>
          </a:r>
          <a:r>
            <a:rPr lang="en-US" sz="2400" dirty="0" smtClean="0"/>
            <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7030A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8DA816A7-8345-254E-90A5-2B15A18DC840}" type="presOf" srcId="{1433D4AE-A114-4E2B-A86B-080C717DFF9C}" destId="{02B711C5-0B5E-45C1-A0FB-B41A4D94F5CA}" srcOrd="0" destOrd="0" presId="urn:microsoft.com/office/officeart/2005/8/layout/cycle1"/>
    <dgm:cxn modelId="{ABE975BE-6A2B-2945-8195-62067FBFD3CA}" type="presOf" srcId="{8A07F457-707B-4DA1-9D13-0DC645D72848}" destId="{AEB6242A-C06D-4143-90CD-F5545EB3716C}" srcOrd="0" destOrd="0" presId="urn:microsoft.com/office/officeart/2005/8/layout/cycle1"/>
    <dgm:cxn modelId="{4DE708D4-3EE6-8744-B3E4-9BA98F4ED648}" type="presOf" srcId="{D36EA7AF-317F-4310-9BF2-9C7921C33628}" destId="{5DC8E7C7-A2FA-4CB8-9986-DAC1A5089668}" srcOrd="0" destOrd="0" presId="urn:microsoft.com/office/officeart/2005/8/layout/cycle1"/>
    <dgm:cxn modelId="{8975660D-738E-7146-AB3B-EC68E4C9E3D0}" type="presOf" srcId="{3695FF84-241F-4C1D-A2DC-B54F1A272DA8}" destId="{428F88D7-CC6B-4E4F-B63E-B152E07C3628}" srcOrd="0" destOrd="0" presId="urn:microsoft.com/office/officeart/2005/8/layout/cycle1"/>
    <dgm:cxn modelId="{DE7EAC64-1675-BF46-8DE0-B9E56DC0BB99}" type="presOf" srcId="{BC9A189F-BC5A-40ED-A78E-5B5491590D7C}" destId="{17A41907-5279-4C18-A211-C8549520C1CB}"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A0204AA3-D4A7-4FF5-AB2B-CDFB9A968D7A}" srcId="{1433D4AE-A114-4E2B-A86B-080C717DFF9C}" destId="{3695FF84-241F-4C1D-A2DC-B54F1A272DA8}" srcOrd="1" destOrd="0" parTransId="{0DBDFF1D-DFC3-4F2A-AB23-E2F2249762FC}" sibTransId="{8A07F457-707B-4DA1-9D13-0DC645D72848}"/>
    <dgm:cxn modelId="{3A6DC7CC-88FF-E34A-AE5F-07A4B20A02B3}" type="presParOf" srcId="{02B711C5-0B5E-45C1-A0FB-B41A4D94F5CA}" destId="{41ACC86B-82CE-49DE-9483-DFB5FCBBD2A7}" srcOrd="0" destOrd="0" presId="urn:microsoft.com/office/officeart/2005/8/layout/cycle1"/>
    <dgm:cxn modelId="{FC318591-E38A-A745-9997-78433C3413EF}" type="presParOf" srcId="{02B711C5-0B5E-45C1-A0FB-B41A4D94F5CA}" destId="{17A41907-5279-4C18-A211-C8549520C1CB}" srcOrd="1" destOrd="0" presId="urn:microsoft.com/office/officeart/2005/8/layout/cycle1"/>
    <dgm:cxn modelId="{57543499-0524-5745-97C4-68BAA580F37A}" type="presParOf" srcId="{02B711C5-0B5E-45C1-A0FB-B41A4D94F5CA}" destId="{5DC8E7C7-A2FA-4CB8-9986-DAC1A5089668}" srcOrd="2" destOrd="0" presId="urn:microsoft.com/office/officeart/2005/8/layout/cycle1"/>
    <dgm:cxn modelId="{B861DD1E-04EB-4049-8546-B1233D3CE2D6}" type="presParOf" srcId="{02B711C5-0B5E-45C1-A0FB-B41A4D94F5CA}" destId="{3E482C4B-58C2-45C4-B498-948BF08321E5}" srcOrd="3" destOrd="0" presId="urn:microsoft.com/office/officeart/2005/8/layout/cycle1"/>
    <dgm:cxn modelId="{69BC3F49-CA1C-D04A-82E4-E3E01061B567}" type="presParOf" srcId="{02B711C5-0B5E-45C1-A0FB-B41A4D94F5CA}" destId="{428F88D7-CC6B-4E4F-B63E-B152E07C3628}" srcOrd="4" destOrd="0" presId="urn:microsoft.com/office/officeart/2005/8/layout/cycle1"/>
    <dgm:cxn modelId="{F64681E6-1D4E-EB49-B1E2-B42B301BE2C8}"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MaxSAT</a:t>
          </a:r>
          <a:r>
            <a:rPr lang="en-US" sz="2400" kern="1200" dirty="0" smtClean="0"/>
            <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MaxSAT</a:t>
          </a:r>
          <a:r>
            <a:rPr lang="en-US" sz="2400" kern="1200" dirty="0" smtClean="0"/>
            <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MaxSAT</a:t>
          </a:r>
          <a:r>
            <a:rPr lang="en-US" sz="2400" kern="1200" dirty="0" smtClean="0"/>
            <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MaxSAT</a:t>
          </a:r>
          <a:r>
            <a:rPr lang="en-US" sz="2400" kern="1200" dirty="0" smtClean="0"/>
            <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MaxSAT</a:t>
          </a:r>
          <a:r>
            <a:rPr lang="en-US" sz="2400" kern="1200" dirty="0" smtClean="0"/>
            <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MaxSAT</a:t>
          </a:r>
          <a:r>
            <a:rPr lang="en-US" sz="2400" kern="1200" dirty="0" smtClean="0"/>
            <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MaxSAT</a:t>
          </a:r>
          <a:r>
            <a:rPr lang="en-US" sz="2400" kern="1200" dirty="0" smtClean="0"/>
            <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74C49B6-0813-4BAA-A64B-12753D80F234}" type="datetimeFigureOut">
              <a:rPr lang="en-US" smtClean="0"/>
              <a:t>7/31/17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E04B2EB-984E-4EB6-9046-90883CEA3B2B}" type="slidenum">
              <a:rPr lang="en-US" smtClean="0"/>
              <a:t>‹#›</a:t>
            </a:fld>
            <a:endParaRPr lang="en-US" dirty="0"/>
          </a:p>
        </p:txBody>
      </p:sp>
    </p:spTree>
    <p:extLst>
      <p:ext uri="{BB962C8B-B14F-4D97-AF65-F5344CB8AC3E}">
        <p14:creationId xmlns:p14="http://schemas.microsoft.com/office/powerpoint/2010/main" val="1408461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1067644-E078-447A-AF41-A9A87B7A55BE}" type="datetimeFigureOut">
              <a:rPr lang="en-US" smtClean="0"/>
              <a:t>7/31/17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D58669D-B7D0-4298-8AB5-F27BD80793BB}" type="slidenum">
              <a:rPr lang="en-US" smtClean="0"/>
              <a:t>‹#›</a:t>
            </a:fld>
            <a:endParaRPr lang="en-US" dirty="0"/>
          </a:p>
        </p:txBody>
      </p:sp>
    </p:spTree>
    <p:extLst>
      <p:ext uri="{BB962C8B-B14F-4D97-AF65-F5344CB8AC3E}">
        <p14:creationId xmlns:p14="http://schemas.microsoft.com/office/powerpoint/2010/main" val="25712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t>1</a:t>
            </a:fld>
            <a:endParaRPr lang="en-US"/>
          </a:p>
        </p:txBody>
      </p:sp>
    </p:spTree>
    <p:extLst>
      <p:ext uri="{BB962C8B-B14F-4D97-AF65-F5344CB8AC3E}">
        <p14:creationId xmlns:p14="http://schemas.microsoft.com/office/powerpoint/2010/main" val="79107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rest of the talk, I am going to use pointer analysis as an example to illustrate our approach. The example program allocates an object in each of methods f and g, and passes it to methods id1 and id2. The pointer analysis is asked to prove two queries: q1 says that v6 does not alias with v1 at the end of g, while q2 says that v3 does not alias with v1 at the end of f. Proving q1 requires a context sensitive analysis which can distinguish different calling contexts of id1 and id2.  Otherwise, the confusion of calling contexts will cause a spurious flow shown on the slide, which will fail the proof of q1. Q2 on the other hand cannot be proven as v3 does alias with v1 .</a:t>
            </a:r>
          </a:p>
          <a:p>
            <a:endParaRPr lang="en-US" baseline="0" dirty="0"/>
          </a:p>
          <a:p>
            <a:r>
              <a:rPr lang="en-US" baseline="0" dirty="0" smtClean="0"/>
              <a:t>A standard approach to distinguish between calling contexts is to clone, or inline the called method body at a call site. You might ask why not inline every method call? This is infeasible as it will grow the program size exponentially and make the analysis not terminating with the presence of recursion. To address this problem, our goal is to clone selectively.</a:t>
            </a:r>
          </a:p>
        </p:txBody>
      </p:sp>
      <p:sp>
        <p:nvSpPr>
          <p:cNvPr id="4" name="Slide Number Placeholder 3"/>
          <p:cNvSpPr>
            <a:spLocks noGrp="1"/>
          </p:cNvSpPr>
          <p:nvPr>
            <p:ph type="sldNum" sz="quarter" idx="10"/>
          </p:nvPr>
        </p:nvSpPr>
        <p:spPr/>
        <p:txBody>
          <a:bodyPr/>
          <a:lstStyle/>
          <a:p>
            <a:fld id="{2D58669D-B7D0-4298-8AB5-F27BD80793BB}" type="slidenum">
              <a:rPr lang="en-US" smtClean="0"/>
              <a:pPr/>
              <a:t>20</a:t>
            </a:fld>
            <a:endParaRPr lang="en-US"/>
          </a:p>
        </p:txBody>
      </p:sp>
    </p:spTree>
    <p:extLst>
      <p:ext uri="{BB962C8B-B14F-4D97-AF65-F5344CB8AC3E}">
        <p14:creationId xmlns:p14="http://schemas.microsoft.com/office/powerpoint/2010/main" val="192264502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if we want to perform a</a:t>
            </a:r>
            <a:r>
              <a:rPr lang="en-US" baseline="0" dirty="0" smtClean="0"/>
              <a:t> similar optimality check as last iteration, the check will trivially fail because of the two newly introduced variables, v2 and v3.</a:t>
            </a:r>
          </a:p>
          <a:p>
            <a:r>
              <a:rPr lang="en-US" baseline="0" dirty="0" smtClean="0"/>
              <a:t>To solve the problem, and further improve the precision of our optimality check, we remove v2 and v3 from the summarization set, and strengthen the clauses in it.</a:t>
            </a:r>
          </a:p>
          <a:p>
            <a:r>
              <a:rPr lang="en-US" baseline="0" dirty="0" smtClean="0"/>
              <a:t>In this case, this is equivalent to setting v2 and v3 to false.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Intuitively, by setting these variables to false, we are overestimating the effects of the unexplored clauses, by assuming these frontier clauses will not be satisfied by unexplored variables like v2 and v3.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t>133</a:t>
            </a:fld>
            <a:endParaRPr lang="en-US"/>
          </a:p>
        </p:txBody>
      </p:sp>
    </p:spTree>
    <p:extLst>
      <p:ext uri="{BB962C8B-B14F-4D97-AF65-F5344CB8AC3E}">
        <p14:creationId xmlns:p14="http://schemas.microsoft.com/office/powerpoint/2010/main" val="17329908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the new summarization set, we perform the check again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134</a:t>
            </a:fld>
            <a:endParaRPr lang="en-US"/>
          </a:p>
        </p:txBody>
      </p:sp>
    </p:spTree>
    <p:extLst>
      <p:ext uri="{BB962C8B-B14F-4D97-AF65-F5344CB8AC3E}">
        <p14:creationId xmlns:p14="http://schemas.microsoft.com/office/powerpoint/2010/main" val="9444988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Although the optimality check still fails, in next iteration, we will show our algorithm terminates by applying this improved check.</a:t>
            </a:r>
            <a:endParaRPr lang="en-US" dirty="0" smtClean="0"/>
          </a:p>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135</a:t>
            </a:fld>
            <a:endParaRPr lang="en-US"/>
          </a:p>
        </p:txBody>
      </p:sp>
    </p:spTree>
    <p:extLst>
      <p:ext uri="{BB962C8B-B14F-4D97-AF65-F5344CB8AC3E}">
        <p14:creationId xmlns:p14="http://schemas.microsoft.com/office/powerpoint/2010/main" val="118869376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by</a:t>
            </a:r>
            <a:r>
              <a:rPr lang="en-US" baseline="0" dirty="0" smtClean="0"/>
              <a:t> checking the solution to \phi’ union psi, we conclude all three clauses in the summarization set are likely responsible for failing the check. Therefore, we expand the </a:t>
            </a:r>
            <a:r>
              <a:rPr lang="en-US" baseline="0" dirty="0" err="1" smtClean="0"/>
              <a:t>workset</a:t>
            </a:r>
            <a:r>
              <a:rPr lang="en-US" baseline="0" dirty="0" smtClean="0"/>
              <a:t> phi’ with their original clauses.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136</a:t>
            </a:fld>
            <a:endParaRPr lang="en-US"/>
          </a:p>
        </p:txBody>
      </p:sp>
    </p:spTree>
    <p:extLst>
      <p:ext uri="{BB962C8B-B14F-4D97-AF65-F5344CB8AC3E}">
        <p14:creationId xmlns:p14="http://schemas.microsoft.com/office/powerpoint/2010/main" val="78296623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third iteration, we get a s</a:t>
            </a:r>
            <a:r>
              <a:rPr lang="en-US" baseline="0" dirty="0" smtClean="0"/>
              <a:t>olution for phi’ that assigns true to variables ranging from v2 to v8.</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137</a:t>
            </a:fld>
            <a:endParaRPr lang="en-US"/>
          </a:p>
        </p:txBody>
      </p:sp>
    </p:spTree>
    <p:extLst>
      <p:ext uri="{BB962C8B-B14F-4D97-AF65-F5344CB8AC3E}">
        <p14:creationId xmlns:p14="http://schemas.microsoft.com/office/powerpoint/2010/main" val="46499755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perform</a:t>
            </a:r>
            <a:r>
              <a:rPr lang="en-US" baseline="0" dirty="0" smtClean="0"/>
              <a:t> the optimality check,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138</a:t>
            </a:fld>
            <a:endParaRPr lang="en-US"/>
          </a:p>
        </p:txBody>
      </p:sp>
    </p:spTree>
    <p:extLst>
      <p:ext uri="{BB962C8B-B14F-4D97-AF65-F5344CB8AC3E}">
        <p14:creationId xmlns:p14="http://schemas.microsoft.com/office/powerpoint/2010/main" val="3001234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construct the summarization set.</a:t>
            </a:r>
          </a:p>
          <a:p>
            <a:r>
              <a:rPr lang="en-US" baseline="0" dirty="0" smtClean="0"/>
              <a:t>Similar to Iteration 2, we improve the optimality check by strengthening the frontier clauses.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139</a:t>
            </a:fld>
            <a:endParaRPr lang="en-US"/>
          </a:p>
        </p:txBody>
      </p:sp>
    </p:spTree>
    <p:extLst>
      <p:ext uri="{BB962C8B-B14F-4D97-AF65-F5344CB8AC3E}">
        <p14:creationId xmlns:p14="http://schemas.microsoft.com/office/powerpoint/2010/main" val="185141357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time, by</a:t>
            </a:r>
            <a:r>
              <a:rPr lang="en-US" baseline="0" dirty="0" smtClean="0"/>
              <a:t> performing </a:t>
            </a:r>
            <a:r>
              <a:rPr lang="en-US" baseline="0" smtClean="0"/>
              <a:t>the improvied </a:t>
            </a:r>
            <a:r>
              <a:rPr lang="en-US" baseline="0" dirty="0" err="1" smtClean="0"/>
              <a:t>optimaility</a:t>
            </a:r>
            <a:r>
              <a:rPr lang="en-US" baseline="0" dirty="0" smtClean="0"/>
              <a:t> check.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140</a:t>
            </a:fld>
            <a:endParaRPr lang="en-US"/>
          </a:p>
        </p:txBody>
      </p:sp>
    </p:spTree>
    <p:extLst>
      <p:ext uri="{BB962C8B-B14F-4D97-AF65-F5344CB8AC3E}">
        <p14:creationId xmlns:p14="http://schemas.microsoft.com/office/powerpoint/2010/main" val="155750506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err="1" smtClean="0"/>
              <a:t>succesfully</a:t>
            </a:r>
            <a:r>
              <a:rPr lang="en-US" dirty="0" smtClean="0"/>
              <a:t> conclude that v6=true is a</a:t>
            </a:r>
            <a:r>
              <a:rPr lang="en-US" baseline="0" dirty="0" smtClean="0"/>
              <a:t> solution to the q-</a:t>
            </a:r>
            <a:r>
              <a:rPr lang="en-US" baseline="0" dirty="0" err="1" smtClean="0"/>
              <a:t>maxsat</a:t>
            </a:r>
            <a:r>
              <a:rPr lang="en-US" baseline="0" dirty="0" smtClean="0"/>
              <a:t> problem.</a:t>
            </a:r>
          </a:p>
          <a:p>
            <a:r>
              <a:rPr lang="en-US" baseline="0" dirty="0" smtClean="0"/>
              <a:t>Although there are many clauses and variables that can reach v6 in the graph, our approach manage to resolve v6 in just three iterations by only exploring a small part of the graph.</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141</a:t>
            </a:fld>
            <a:endParaRPr lang="en-US"/>
          </a:p>
        </p:txBody>
      </p:sp>
    </p:spTree>
    <p:extLst>
      <p:ext uri="{BB962C8B-B14F-4D97-AF65-F5344CB8AC3E}">
        <p14:creationId xmlns:p14="http://schemas.microsoft.com/office/powerpoint/2010/main" val="188391224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worst case, we do have to explore the whole formula. But in practice, we find we do</a:t>
            </a:r>
            <a:r>
              <a:rPr lang="en-US" baseline="0" dirty="0" smtClean="0"/>
              <a:t> not have to.</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142</a:t>
            </a:fld>
            <a:endParaRPr lang="en-US"/>
          </a:p>
        </p:txBody>
      </p:sp>
    </p:spTree>
    <p:extLst>
      <p:ext uri="{BB962C8B-B14F-4D97-AF65-F5344CB8AC3E}">
        <p14:creationId xmlns:p14="http://schemas.microsoft.com/office/powerpoint/2010/main" val="338744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TODO: state connection between asserts and queries more clearly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21</a:t>
            </a:fld>
            <a:endParaRPr lang="en-US"/>
          </a:p>
        </p:txBody>
      </p:sp>
    </p:spTree>
    <p:extLst>
      <p:ext uri="{BB962C8B-B14F-4D97-AF65-F5344CB8AC3E}">
        <p14:creationId xmlns:p14="http://schemas.microsoft.com/office/powerpoint/2010/main" val="208942119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Re-use learned clauses (for solver with CDCL)</a:t>
            </a:r>
          </a:p>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145</a:t>
            </a:fld>
            <a:endParaRPr lang="en-US" dirty="0"/>
          </a:p>
        </p:txBody>
      </p:sp>
    </p:spTree>
    <p:extLst>
      <p:ext uri="{BB962C8B-B14F-4D97-AF65-F5344CB8AC3E}">
        <p14:creationId xmlns:p14="http://schemas.microsoft.com/office/powerpoint/2010/main" val="200919333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current work reveals four future research directions </a:t>
            </a:r>
            <a:r>
              <a:rPr lang="en-US" baseline="0" smtClean="0"/>
              <a:t>that we believe </a:t>
            </a:r>
            <a:r>
              <a:rPr lang="en-US" baseline="0" dirty="0" smtClean="0"/>
              <a:t>will change program reasoning techniques fundamentally. These four directions complement each other and our current work has only begun to reveal their potential.</a:t>
            </a:r>
          </a:p>
          <a:p>
            <a:endParaRPr lang="en-US" baseline="0" dirty="0" smtClean="0"/>
          </a:p>
          <a:p>
            <a:r>
              <a:rPr lang="en-US" baseline="0" dirty="0" smtClean="0"/>
              <a:t>The first direction is bringing human into the loop. Today’s techniques are either mostly automatic or mostly manual. However, I don’t believe either extreme is the right approach. For example, humans have domain knowledge and are very good at local reasoning, while automatic techniques are very good at handling tedious tasks and global reasoning. Therefore, the right approach should be an approach that systematically combines human capabilities and automatic techniques.</a:t>
            </a:r>
          </a:p>
          <a:p>
            <a:endParaRPr lang="en-US" baseline="0" dirty="0" smtClean="0"/>
          </a:p>
          <a:p>
            <a:r>
              <a:rPr lang="en-US" baseline="0" dirty="0" smtClean="0"/>
              <a:t>The second direction we’re investigating is to combine logical and probabilistic reasoning.  Conventional program analyses have made great strides by leveraging logical reasoning. The logical approach provides many benefits. However, it cannot handle uncertainties very well, and lacks the ability to learn and adapt. On the other hand, the probabilistic approach doesn’t have these limitations. However, we don</a:t>
            </a:r>
            <a:r>
              <a:rPr lang="mr-IN" baseline="0" dirty="0" smtClean="0"/>
              <a:t>’</a:t>
            </a:r>
            <a:r>
              <a:rPr lang="en-US" baseline="0" dirty="0" smtClean="0"/>
              <a:t>t’ want to switch to a purely probabilistic approach because we want to keep the benefits of conventional program analysis. Therefore, the right approach should be a combined approach.</a:t>
            </a:r>
          </a:p>
          <a:p>
            <a:endParaRPr lang="en-US" baseline="0" dirty="0" smtClean="0"/>
          </a:p>
          <a:p>
            <a:r>
              <a:rPr lang="en-US" baseline="0" dirty="0" smtClean="0"/>
              <a:t>The third direction we’re investigating is optimization solvers. The constraint-based approach has emerged as a new computational paradigm in many fields of computer science. One example is the use of decision solvers, including SAT and </a:t>
            </a:r>
            <a:r>
              <a:rPr lang="en-US" baseline="0" dirty="0" err="1" smtClean="0"/>
              <a:t>Datalog</a:t>
            </a:r>
            <a:r>
              <a:rPr lang="en-US" baseline="0" dirty="0" smtClean="0"/>
              <a:t> solvers. Nowadays, researchers are trying to push forward the paradigm by investigating solvers with more expressiveness. One direction is to extend the current solvers to handle richer logic. One example of solvers that researchers are investigating is SMT solvers. Another direction that we’re investigating is to go from decision solvers to optimization solvers. In the future, we want both richer logic and the ability to express optimization objectives. One key challenge is how to develop efficient and accurate solving algorithms. One promising direction is to exploit domain knowledge.</a:t>
            </a:r>
          </a:p>
          <a:p>
            <a:endParaRPr lang="en-US" baseline="0" dirty="0" smtClean="0"/>
          </a:p>
          <a:p>
            <a:r>
              <a:rPr lang="en-US" baseline="0" dirty="0" smtClean="0"/>
              <a:t>The final direction we’re investigating is how to make program reasoning techniques data-driven. Currently, all conventional techniques depend mostly upon handcrafted knowledge. Why is this the case. There’re two reasons: 1there was not sufficient data </a:t>
            </a:r>
            <a:r>
              <a:rPr lang="en-US" baseline="0" dirty="0" err="1" smtClean="0"/>
              <a:t>availabel</a:t>
            </a:r>
            <a:r>
              <a:rPr lang="en-US" baseline="0" dirty="0" smtClean="0"/>
              <a:t> in the past. 2. all conventional approaches are based on logical reasoning, which is not effective at learning. But nowadays, we have a lot of open-source codebases and well-documented program errors and security vulnerabilities available. And researchers have started looking at how to incorporate probabilistic reasoning. These developments, taking together, lead me to believe there is a huge opportunity in improving the state of the art by levering data-driven approaches.</a:t>
            </a:r>
          </a:p>
          <a:p>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t>147</a:t>
            </a:fld>
            <a:endParaRPr lang="en-US" dirty="0"/>
          </a:p>
        </p:txBody>
      </p:sp>
    </p:spTree>
    <p:extLst>
      <p:ext uri="{BB962C8B-B14F-4D97-AF65-F5344CB8AC3E}">
        <p14:creationId xmlns:p14="http://schemas.microsoft.com/office/powerpoint/2010/main" val="210017965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148</a:t>
            </a:fld>
            <a:endParaRPr lang="en-US" dirty="0"/>
          </a:p>
        </p:txBody>
      </p:sp>
    </p:spTree>
    <p:extLst>
      <p:ext uri="{BB962C8B-B14F-4D97-AF65-F5344CB8AC3E}">
        <p14:creationId xmlns:p14="http://schemas.microsoft.com/office/powerpoint/2010/main" val="1968364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TODO: benefits of declarative do not appear here.  Also remember to mention </a:t>
            </a:r>
            <a:r>
              <a:rPr lang="en-US" baseline="0" dirty="0" err="1" smtClean="0"/>
              <a:t>Datalog</a:t>
            </a:r>
            <a:r>
              <a:rPr lang="en-US" baseline="0" dirty="0" smtClean="0"/>
              <a:t>-specific benefits.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22</a:t>
            </a:fld>
            <a:endParaRPr lang="en-US"/>
          </a:p>
        </p:txBody>
      </p:sp>
    </p:spTree>
    <p:extLst>
      <p:ext uri="{BB962C8B-B14F-4D97-AF65-F5344CB8AC3E}">
        <p14:creationId xmlns:p14="http://schemas.microsoft.com/office/powerpoint/2010/main" val="769257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23</a:t>
            </a:fld>
            <a:endParaRPr lang="en-US"/>
          </a:p>
        </p:txBody>
      </p:sp>
    </p:spTree>
    <p:extLst>
      <p:ext uri="{BB962C8B-B14F-4D97-AF65-F5344CB8AC3E}">
        <p14:creationId xmlns:p14="http://schemas.microsoft.com/office/powerpoint/2010/main" val="58358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TODO: replace q1 and q2 in image</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24</a:t>
            </a:fld>
            <a:endParaRPr lang="en-US"/>
          </a:p>
        </p:txBody>
      </p:sp>
    </p:spTree>
    <p:extLst>
      <p:ext uri="{BB962C8B-B14F-4D97-AF65-F5344CB8AC3E}">
        <p14:creationId xmlns:p14="http://schemas.microsoft.com/office/powerpoint/2010/main" val="1148704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TODO: replace q1 and q2 in image</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25</a:t>
            </a:fld>
            <a:endParaRPr lang="en-US"/>
          </a:p>
        </p:txBody>
      </p:sp>
    </p:spTree>
    <p:extLst>
      <p:ext uri="{BB962C8B-B14F-4D97-AF65-F5344CB8AC3E}">
        <p14:creationId xmlns:p14="http://schemas.microsoft.com/office/powerpoint/2010/main" val="608757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possibly change order of animation</a:t>
            </a:r>
          </a:p>
          <a:p>
            <a:endParaRPr lang="en-US" dirty="0" smtClean="0"/>
          </a:p>
          <a:p>
            <a:r>
              <a:rPr lang="en-US" dirty="0" smtClean="0"/>
              <a:t>We express the</a:t>
            </a:r>
            <a:r>
              <a:rPr lang="en-US" baseline="0" dirty="0" smtClean="0"/>
              <a:t> graph reachability problem in </a:t>
            </a:r>
            <a:r>
              <a:rPr lang="en-US" baseline="0" dirty="0" err="1" smtClean="0"/>
              <a:t>Datalog</a:t>
            </a:r>
            <a:r>
              <a:rPr lang="en-US" baseline="0" dirty="0" smtClean="0"/>
              <a:t>. Input relation edge represents the possible edges in the graph. The correspondent input tuples are fixed.</a:t>
            </a:r>
          </a:p>
          <a:p>
            <a:r>
              <a:rPr lang="en-US" baseline="0" dirty="0" smtClean="0"/>
              <a:t>Relation abs is the program abstraction. It specifies what edges may be used in computing graph reachability. The correspondent input tuples are configurable. For any edge pair like a0 or a1, we can either choose a0 or a1. Choosing a1 over a0 will produce a more precise but more expensive abstraction, as it means to clone the method. There’re 16 possible such abstractions in total.</a:t>
            </a:r>
          </a:p>
          <a:p>
            <a:endParaRPr lang="en-US" baseline="0" dirty="0" smtClean="0"/>
          </a:p>
          <a:p>
            <a:r>
              <a:rPr lang="en-US" baseline="0" dirty="0" smtClean="0"/>
              <a:t>The only output relation is the path relation, which represents graph reachability. Proving q1 becomes to show path(0, 5) is not derived under certain abstraction while q2 becomes to show path(0, 2) is not derived under certain abstraction.</a:t>
            </a:r>
            <a:endParaRPr lang="en-US" dirty="0" smtClean="0"/>
          </a:p>
          <a:p>
            <a:endParaRPr lang="en-US" baseline="0" dirty="0" smtClean="0"/>
          </a:p>
          <a:p>
            <a:r>
              <a:rPr lang="en-US" baseline="0" dirty="0" smtClean="0"/>
              <a:t>There’re two rules. Rule 1 states that each node is reachable from itself. Rule 2 states that Node j is reachable from Node </a:t>
            </a:r>
            <a:r>
              <a:rPr lang="en-US" baseline="0" dirty="0" err="1" smtClean="0"/>
              <a:t>i</a:t>
            </a:r>
            <a:r>
              <a:rPr lang="en-US" baseline="0" dirty="0" smtClean="0"/>
              <a:t> if node k is reachable from Node </a:t>
            </a:r>
            <a:r>
              <a:rPr lang="en-US" baseline="0" dirty="0" err="1" smtClean="0"/>
              <a:t>i</a:t>
            </a:r>
            <a:r>
              <a:rPr lang="en-US" baseline="0" dirty="0" smtClean="0"/>
              <a:t> and edge(k, j) is allowed in the abstraction.</a:t>
            </a:r>
          </a:p>
          <a:p>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26</a:t>
            </a:fld>
            <a:endParaRPr lang="en-US"/>
          </a:p>
        </p:txBody>
      </p:sp>
    </p:spTree>
    <p:extLst>
      <p:ext uri="{BB962C8B-B14F-4D97-AF65-F5344CB8AC3E}">
        <p14:creationId xmlns:p14="http://schemas.microsoft.com/office/powerpoint/2010/main" val="1417343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turns</a:t>
            </a:r>
            <a:r>
              <a:rPr lang="en-US" baseline="0" dirty="0" smtClean="0"/>
              <a:t> out that q1 is provable with the cheapest abstraction a1b0c1d0, while q2 is impossible to prove. Our goal is to find such cheapest abstraction for q1 and conclude q2 is impossible to prove.</a:t>
            </a:r>
          </a:p>
        </p:txBody>
      </p:sp>
      <p:sp>
        <p:nvSpPr>
          <p:cNvPr id="4" name="Slide Number Placeholder 3"/>
          <p:cNvSpPr>
            <a:spLocks noGrp="1"/>
          </p:cNvSpPr>
          <p:nvPr>
            <p:ph type="sldNum" sz="quarter" idx="10"/>
          </p:nvPr>
        </p:nvSpPr>
        <p:spPr/>
        <p:txBody>
          <a:bodyPr/>
          <a:lstStyle/>
          <a:p>
            <a:fld id="{2D58669D-B7D0-4298-8AB5-F27BD80793BB}" type="slidenum">
              <a:rPr lang="en-US" smtClean="0"/>
              <a:pPr/>
              <a:t>27</a:t>
            </a:fld>
            <a:endParaRPr lang="en-US"/>
          </a:p>
        </p:txBody>
      </p:sp>
    </p:spTree>
    <p:extLst>
      <p:ext uri="{BB962C8B-B14F-4D97-AF65-F5344CB8AC3E}">
        <p14:creationId xmlns:p14="http://schemas.microsoft.com/office/powerpoint/2010/main" val="664375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a standard CEGAR approach, our</a:t>
            </a:r>
            <a:r>
              <a:rPr lang="en-US" baseline="0" dirty="0" smtClean="0"/>
              <a:t> approach starts with the cheapest abstraction in the space, which is a0b0c0d0, meaning no cloning at all. We fail to prove both queries as both tuples are derived.</a:t>
            </a:r>
          </a:p>
          <a:p>
            <a:r>
              <a:rPr lang="en-US" baseline="0" dirty="0" smtClean="0"/>
              <a:t>We try to learn from counterexamples and avoid similar failures in the future. But what is a counterexample for </a:t>
            </a:r>
            <a:r>
              <a:rPr lang="en-US" baseline="0" dirty="0" err="1" smtClean="0"/>
              <a:t>Datalog</a:t>
            </a:r>
            <a:r>
              <a:rPr lang="en-US" baseline="0" dirty="0" smtClean="0"/>
              <a:t> programs?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28</a:t>
            </a:fld>
            <a:endParaRPr lang="en-US"/>
          </a:p>
        </p:txBody>
      </p:sp>
    </p:spTree>
    <p:extLst>
      <p:ext uri="{BB962C8B-B14F-4D97-AF65-F5344CB8AC3E}">
        <p14:creationId xmlns:p14="http://schemas.microsoft.com/office/powerpoint/2010/main" val="982234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a:t>
            </a:r>
            <a:r>
              <a:rPr lang="en-US" baseline="0" dirty="0" smtClean="0"/>
              <a:t> take a closer look at the derivation graph.</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29</a:t>
            </a:fld>
            <a:endParaRPr lang="en-US"/>
          </a:p>
        </p:txBody>
      </p:sp>
    </p:spTree>
    <p:extLst>
      <p:ext uri="{BB962C8B-B14F-4D97-AF65-F5344CB8AC3E}">
        <p14:creationId xmlns:p14="http://schemas.microsoft.com/office/powerpoint/2010/main" val="90277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5</a:t>
            </a:fld>
            <a:endParaRPr lang="en-US" dirty="0"/>
          </a:p>
        </p:txBody>
      </p:sp>
    </p:spTree>
    <p:extLst>
      <p:ext uri="{BB962C8B-B14F-4D97-AF65-F5344CB8AC3E}">
        <p14:creationId xmlns:p14="http://schemas.microsoft.com/office/powerpoint/2010/main" val="1244988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observe that, as long as we have a0 and c0 in the abstraction, path(0, 2) will be derived.</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30</a:t>
            </a:fld>
            <a:endParaRPr lang="en-US"/>
          </a:p>
        </p:txBody>
      </p:sp>
    </p:spTree>
    <p:extLst>
      <p:ext uri="{BB962C8B-B14F-4D97-AF65-F5344CB8AC3E}">
        <p14:creationId xmlns:p14="http://schemas.microsoft.com/office/powerpoint/2010/main" val="912530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path(0,</a:t>
            </a:r>
            <a:r>
              <a:rPr lang="en-US" baseline="0" dirty="0" smtClean="0"/>
              <a:t> 5), as long as we have a0c0d0 </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31</a:t>
            </a:fld>
            <a:endParaRPr lang="en-US"/>
          </a:p>
        </p:txBody>
      </p:sp>
    </p:spTree>
    <p:extLst>
      <p:ext uri="{BB962C8B-B14F-4D97-AF65-F5344CB8AC3E}">
        <p14:creationId xmlns:p14="http://schemas.microsoft.com/office/powerpoint/2010/main" val="1558350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a0b0d0, it will be derived.</a:t>
            </a:r>
          </a:p>
          <a:p>
            <a:r>
              <a:rPr lang="en-US" dirty="0" smtClean="0"/>
              <a:t>Put eliminated abstractions</a:t>
            </a:r>
            <a:r>
              <a:rPr lang="en-US" baseline="0" dirty="0" smtClean="0"/>
              <a:t> below</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32</a:t>
            </a:fld>
            <a:endParaRPr lang="en-US"/>
          </a:p>
        </p:txBody>
      </p:sp>
    </p:spTree>
    <p:extLst>
      <p:ext uri="{BB962C8B-B14F-4D97-AF65-F5344CB8AC3E}">
        <p14:creationId xmlns:p14="http://schemas.microsoft.com/office/powerpoint/2010/main" val="1432127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a:t>
            </a:r>
            <a:r>
              <a:rPr lang="en-US" baseline="0" dirty="0" smtClean="0"/>
              <a:t> we eliminate four abstractions for each queries.</a:t>
            </a:r>
          </a:p>
          <a:p>
            <a:r>
              <a:rPr lang="en-US" baseline="0" dirty="0" smtClean="0"/>
              <a:t>Our next step should be find the </a:t>
            </a:r>
            <a:r>
              <a:rPr lang="en-US" baseline="0" smtClean="0"/>
              <a:t>cheapest abstraction </a:t>
            </a:r>
            <a:r>
              <a:rPr lang="en-US" baseline="0" dirty="0" smtClean="0"/>
              <a:t>avoiding all existing counterexamples. How do we do this?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33</a:t>
            </a:fld>
            <a:endParaRPr lang="en-US"/>
          </a:p>
        </p:txBody>
      </p:sp>
    </p:spTree>
    <p:extLst>
      <p:ext uri="{BB962C8B-B14F-4D97-AF65-F5344CB8AC3E}">
        <p14:creationId xmlns:p14="http://schemas.microsoft.com/office/powerpoint/2010/main" val="1622168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encode</a:t>
            </a:r>
            <a:r>
              <a:rPr lang="en-US" baseline="0" dirty="0" smtClean="0"/>
              <a:t> the derivation graph as the hard constraints. Each grounded </a:t>
            </a:r>
            <a:r>
              <a:rPr lang="en-US" baseline="0" dirty="0" err="1" smtClean="0"/>
              <a:t>Datalog</a:t>
            </a:r>
            <a:r>
              <a:rPr lang="en-US" baseline="0" dirty="0" smtClean="0"/>
              <a:t> rules is translated into a Horn clause. We use the tuple itself as the </a:t>
            </a:r>
            <a:r>
              <a:rPr lang="en-US" baseline="0" dirty="0" err="1" smtClean="0"/>
              <a:t>boolean</a:t>
            </a:r>
            <a:r>
              <a:rPr lang="en-US" baseline="0" dirty="0" smtClean="0"/>
              <a:t> variable, representing the existence of the tuple in the derivation. The constraints regarding derivation graph have to be hard as they explain why each tuple is derived. This is related with the soundness of the </a:t>
            </a:r>
            <a:r>
              <a:rPr lang="en-US" baseline="0" dirty="0" err="1" smtClean="0"/>
              <a:t>Datalog</a:t>
            </a:r>
            <a:r>
              <a:rPr lang="en-US" baseline="0" dirty="0" smtClean="0"/>
              <a:t> analysis.</a:t>
            </a:r>
          </a:p>
          <a:p>
            <a:endParaRPr lang="en-US" baseline="0" dirty="0" smtClean="0"/>
          </a:p>
          <a:p>
            <a:r>
              <a:rPr lang="en-US" baseline="0" dirty="0" smtClean="0"/>
              <a:t>There are two kinds of soft constraints. The first kind of soft constraints encodes the cost of abstraction. The higher weight, the cheaper the abstraction is. For example, we assign weight 1 to a0, which means if we have a0 in the abstraction, we gain a Score 1. If we have abs(a0) = false, which means we don’t have a0 but a1 in the abstraction. In this case, we get a score of 0, explicitly. ( too low-level) (mention cloning again)</a:t>
            </a:r>
          </a:p>
          <a:p>
            <a:endParaRPr lang="en-US" baseline="0" dirty="0" smtClean="0"/>
          </a:p>
          <a:p>
            <a:r>
              <a:rPr lang="en-US" baseline="0" dirty="0" smtClean="0"/>
              <a:t>The second kind of soft constraints are about queries. We use the negation of the query tuple to express that we want to get rid of them. You might wonder why we encode query tuples as soft constraints rather than hard constraints. This is because no matter what abstraction we choose, q2 cannot be proven. If we encode it as a hard constraint, it will make the whole formula </a:t>
            </a:r>
            <a:r>
              <a:rPr lang="en-US" baseline="0" dirty="0" err="1" smtClean="0"/>
              <a:t>unsatisfiable</a:t>
            </a:r>
            <a:r>
              <a:rPr lang="en-US" baseline="0" dirty="0" smtClean="0"/>
              <a:t>, preventing the proof of the other query.</a:t>
            </a:r>
          </a:p>
          <a:p>
            <a:r>
              <a:rPr lang="en-US" baseline="0" dirty="0" smtClean="0"/>
              <a:t>You may further wonder why we use 5 as the weight for the queries. We use 5, which is greater than the highest sum of weight of all abstractions, that is 4. Therefore, when this constraint is violated, it means no abstraction in the space can prove this query, even with the most expensive abstraction.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34</a:t>
            </a:fld>
            <a:endParaRPr lang="en-US"/>
          </a:p>
        </p:txBody>
      </p:sp>
    </p:spTree>
    <p:extLst>
      <p:ext uri="{BB962C8B-B14F-4D97-AF65-F5344CB8AC3E}">
        <p14:creationId xmlns:p14="http://schemas.microsoft.com/office/powerpoint/2010/main" val="1325116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encode</a:t>
            </a:r>
            <a:r>
              <a:rPr lang="en-US" baseline="0" dirty="0" smtClean="0"/>
              <a:t> the derivation graph as the hard constraints. Each grounded </a:t>
            </a:r>
            <a:r>
              <a:rPr lang="en-US" baseline="0" dirty="0" err="1" smtClean="0"/>
              <a:t>Datalog</a:t>
            </a:r>
            <a:r>
              <a:rPr lang="en-US" baseline="0" dirty="0" smtClean="0"/>
              <a:t> rules is translated into a Horn clause. We use the tuple itself as the </a:t>
            </a:r>
            <a:r>
              <a:rPr lang="en-US" baseline="0" dirty="0" err="1" smtClean="0"/>
              <a:t>boolean</a:t>
            </a:r>
            <a:r>
              <a:rPr lang="en-US" baseline="0" dirty="0" smtClean="0"/>
              <a:t> variable, representing the existence of the tuple in the derivation. The constraints regarding derivation graph have to be hard as they explain why each tuple is derived. This is related with the soundness of the </a:t>
            </a:r>
            <a:r>
              <a:rPr lang="en-US" baseline="0" dirty="0" err="1" smtClean="0"/>
              <a:t>Datalog</a:t>
            </a:r>
            <a:r>
              <a:rPr lang="en-US" baseline="0" dirty="0" smtClean="0"/>
              <a:t> analysis.</a:t>
            </a:r>
          </a:p>
          <a:p>
            <a:endParaRPr lang="en-US" baseline="0" dirty="0" smtClean="0"/>
          </a:p>
          <a:p>
            <a:r>
              <a:rPr lang="en-US" baseline="0" dirty="0" smtClean="0"/>
              <a:t>There are two kinds of soft constraints. The first kind of soft constraints encodes the cost of abstraction. The higher weight, the cheaper the abstraction is. For example, we assign weight 1 to a0, which means if we have a0 in the abstraction, we gain a Score 1. If we have abs(a0) = false, which means we don’t have a0 but a1 in the abstraction. In this case, we get a score of 0, explicitly. ( too low-level) (mention cloning again)</a:t>
            </a:r>
          </a:p>
          <a:p>
            <a:endParaRPr lang="en-US" baseline="0" dirty="0" smtClean="0"/>
          </a:p>
          <a:p>
            <a:r>
              <a:rPr lang="en-US" baseline="0" dirty="0" smtClean="0"/>
              <a:t>The second kind of soft constraints are about queries. We use the negation of the query tuple to express that we want to get rid of them. You might wonder why we encode query tuples as soft constraints rather than hard constraints. This is because no matter what abstraction we choose, q2 cannot be proven. If we encode it as a hard constraint, it will make the whole formula </a:t>
            </a:r>
            <a:r>
              <a:rPr lang="en-US" baseline="0" dirty="0" err="1" smtClean="0"/>
              <a:t>unsatisfiable</a:t>
            </a:r>
            <a:r>
              <a:rPr lang="en-US" baseline="0" dirty="0" smtClean="0"/>
              <a:t>, preventing the proof of the other query.</a:t>
            </a:r>
          </a:p>
          <a:p>
            <a:r>
              <a:rPr lang="en-US" baseline="0" dirty="0" smtClean="0"/>
              <a:t>You may further wonder why we use 5 as the weight for the queries. We use 5, which is greater than the highest sum of weight of all abstractions, that is 4. Therefore, when this constraint is violated, it means no abstraction in the space can prove this query, even with the most expensive abstraction.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36</a:t>
            </a:fld>
            <a:endParaRPr lang="en-US"/>
          </a:p>
        </p:txBody>
      </p:sp>
    </p:spTree>
    <p:extLst>
      <p:ext uri="{BB962C8B-B14F-4D97-AF65-F5344CB8AC3E}">
        <p14:creationId xmlns:p14="http://schemas.microsoft.com/office/powerpoint/2010/main" val="1921589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MAXST solve produces </a:t>
            </a:r>
            <a:r>
              <a:rPr lang="en-US" baseline="0" dirty="0" smtClean="0"/>
              <a:t>the solution shown on the slides. The solutions suggests flipping a0 to a1 while keeping all the other abstraction tuples.. This yields a1b0c0d0 to be the next abstraction to try. This abstraction is the cheapest abstraction among the viable abstractions left.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37</a:t>
            </a:fld>
            <a:endParaRPr lang="en-US"/>
          </a:p>
        </p:txBody>
      </p:sp>
    </p:spTree>
    <p:extLst>
      <p:ext uri="{BB962C8B-B14F-4D97-AF65-F5344CB8AC3E}">
        <p14:creationId xmlns:p14="http://schemas.microsoft.com/office/powerpoint/2010/main" val="1212841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first iteration, we eliminate 4 abstractions</a:t>
            </a:r>
            <a:r>
              <a:rPr lang="en-US" baseline="0" dirty="0" smtClean="0"/>
              <a:t> for each query, and use a1b0c0d0 as the next abstraction to try.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38</a:t>
            </a:fld>
            <a:endParaRPr lang="en-US"/>
          </a:p>
        </p:txBody>
      </p:sp>
    </p:spTree>
    <p:extLst>
      <p:ext uri="{BB962C8B-B14F-4D97-AF65-F5344CB8AC3E}">
        <p14:creationId xmlns:p14="http://schemas.microsoft.com/office/powerpoint/2010/main" val="838946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second iteration, q1 and q2 are still unproven as both tuples are derived. We get another</a:t>
            </a:r>
            <a:r>
              <a:rPr lang="en-US" baseline="0" dirty="0" smtClean="0"/>
              <a:t> derivation D2 and pass it to the MAXSAT solver.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39</a:t>
            </a:fld>
            <a:endParaRPr lang="en-US"/>
          </a:p>
        </p:txBody>
      </p:sp>
    </p:spTree>
    <p:extLst>
      <p:ext uri="{BB962C8B-B14F-4D97-AF65-F5344CB8AC3E}">
        <p14:creationId xmlns:p14="http://schemas.microsoft.com/office/powerpoint/2010/main" val="369605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MAXSAT encodes D2</a:t>
            </a:r>
            <a:r>
              <a:rPr lang="en-US" baseline="0" dirty="0" smtClean="0"/>
              <a:t> as constraints C2</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40</a:t>
            </a:fld>
            <a:endParaRPr lang="en-US"/>
          </a:p>
        </p:txBody>
      </p:sp>
    </p:spTree>
    <p:extLst>
      <p:ext uri="{BB962C8B-B14F-4D97-AF65-F5344CB8AC3E}">
        <p14:creationId xmlns:p14="http://schemas.microsoft.com/office/powerpoint/2010/main" val="190276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MaxSAT</a:t>
            </a:r>
            <a:r>
              <a:rPr lang="en-US" dirty="0" smtClean="0"/>
              <a:t> extends</a:t>
            </a:r>
            <a:r>
              <a:rPr lang="en-US" baseline="0" dirty="0" smtClean="0"/>
              <a:t> SAT with weights for optimization. There are two kinds of clauses in a MAXSAT problem: hard clauses are standard SAT clauses, while soft clauses are clauses with weights. MAXSAT solver will find a solution that satisfies all the hard clauses, and maximizes the sum of the weights of the soft clauses satisfied.</a:t>
            </a:r>
          </a:p>
          <a:p>
            <a:endParaRPr lang="en-US" baseline="0" dirty="0" smtClean="0"/>
          </a:p>
          <a:p>
            <a:r>
              <a:rPr lang="en-US" baseline="0" dirty="0" smtClean="0"/>
              <a:t>For the instance on the slide, it has a solution which satisfies all clauses except for C4. As a result, it has an objective of 11.</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6</a:t>
            </a:fld>
            <a:endParaRPr lang="en-US" dirty="0"/>
          </a:p>
        </p:txBody>
      </p:sp>
    </p:spTree>
    <p:extLst>
      <p:ext uri="{BB962C8B-B14F-4D97-AF65-F5344CB8AC3E}">
        <p14:creationId xmlns:p14="http://schemas.microsoft.com/office/powerpoint/2010/main" val="2131965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takin</a:t>
            </a:r>
            <a:r>
              <a:rPr lang="en-US" baseline="0" dirty="0" smtClean="0"/>
              <a:t>g the conjunction of C2 and C1 coming from the first iteration, the MAXSAT eliminates 6 abstractions for q1, and 8 abstractions for q2. It produces a1b0c1d0 as the abstraction for the third iteration.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41</a:t>
            </a:fld>
            <a:endParaRPr lang="en-US"/>
          </a:p>
        </p:txBody>
      </p:sp>
    </p:spTree>
    <p:extLst>
      <p:ext uri="{BB962C8B-B14F-4D97-AF65-F5344CB8AC3E}">
        <p14:creationId xmlns:p14="http://schemas.microsoft.com/office/powerpoint/2010/main" val="818591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third iteration, q1 is proven as path(0, 5) is no longer derived. Therefore we find the cheapest abstraction to prove q1, which is  a1b0c1d0.</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42</a:t>
            </a:fld>
            <a:endParaRPr lang="en-US"/>
          </a:p>
        </p:txBody>
      </p:sp>
    </p:spTree>
    <p:extLst>
      <p:ext uri="{BB962C8B-B14F-4D97-AF65-F5344CB8AC3E}">
        <p14:creationId xmlns:p14="http://schemas.microsoft.com/office/powerpoint/2010/main" val="677860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a:t>
            </a:r>
            <a:r>
              <a:rPr lang="en-US" baseline="0" dirty="0" smtClean="0"/>
              <a:t> is still derived. We encode the derivation D3 as constraint C3 and pass it to the MAXSAT solver. By taking the conjunction of all the constraints across iterations, MAXSAT eliminates all the 16 abstractions for q2, and conclude q2 is impossible to prove.</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43</a:t>
            </a:fld>
            <a:endParaRPr lang="en-US"/>
          </a:p>
        </p:txBody>
      </p:sp>
    </p:spTree>
    <p:extLst>
      <p:ext uri="{BB962C8B-B14F-4D97-AF65-F5344CB8AC3E}">
        <p14:creationId xmlns:p14="http://schemas.microsoft.com/office/powerpoint/2010/main" val="955646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a:t>
            </a:r>
            <a:r>
              <a:rPr lang="en-US" baseline="0" dirty="0" smtClean="0"/>
              <a:t> is still derived. We encode the derivation D3 as constraint C3 and pass it to the MAXSAT solver. By taking the conjunction of all the constraints across iterations, MAXSAT eliminates all the 16 abstractions for q2, and conclude q2 is impossible to prove.</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44</a:t>
            </a:fld>
            <a:endParaRPr lang="en-US"/>
          </a:p>
        </p:txBody>
      </p:sp>
    </p:spTree>
    <p:extLst>
      <p:ext uri="{BB962C8B-B14F-4D97-AF65-F5344CB8AC3E}">
        <p14:creationId xmlns:p14="http://schemas.microsoft.com/office/powerpoint/2010/main" val="804758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take</a:t>
            </a:r>
            <a:r>
              <a:rPr lang="en-US" baseline="0" dirty="0" smtClean="0"/>
              <a:t> a closer look at the progress of resolving q2. Iteration 1 eliminates 4 abstractions while Iteration 3 eliminates 4 different abstractions. We notice that the two derivations share the same intermediate tuple path(0, 1). When MAXSAT solver takes the conjunction of two derivations, something interesting happens.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45</a:t>
            </a:fld>
            <a:endParaRPr lang="en-US"/>
          </a:p>
        </p:txBody>
      </p:sp>
    </p:spTree>
    <p:extLst>
      <p:ext uri="{BB962C8B-B14F-4D97-AF65-F5344CB8AC3E}">
        <p14:creationId xmlns:p14="http://schemas.microsoft.com/office/powerpoint/2010/main" val="1862029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take</a:t>
            </a:r>
            <a:r>
              <a:rPr lang="en-US" baseline="0" dirty="0" smtClean="0"/>
              <a:t> a closer look at the progress of resolving q2. Iteration 1 eliminates 4 abstractions while Iteration 3 eliminates 4 different abstractions. We notice that the two derivations share the same intermediate tuple path(0, 1). When MAXSAT solver takes the conjunction of two derivations, something interesting happens.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46</a:t>
            </a:fld>
            <a:endParaRPr lang="en-US"/>
          </a:p>
        </p:txBody>
      </p:sp>
    </p:spTree>
    <p:extLst>
      <p:ext uri="{BB962C8B-B14F-4D97-AF65-F5344CB8AC3E}">
        <p14:creationId xmlns:p14="http://schemas.microsoft.com/office/powerpoint/2010/main" val="799127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implemented our approach in the </a:t>
            </a:r>
            <a:r>
              <a:rPr lang="en-US" baseline="0" dirty="0" err="1" smtClean="0"/>
              <a:t>Jchord</a:t>
            </a:r>
            <a:r>
              <a:rPr lang="en-US" baseline="0" dirty="0" smtClean="0"/>
              <a:t> program analysis framework for Java.  Our implementation uses unmodified, off-the-shelf </a:t>
            </a:r>
            <a:r>
              <a:rPr lang="en-US" baseline="0" dirty="0" err="1" smtClean="0"/>
              <a:t>Datalog</a:t>
            </a:r>
            <a:r>
              <a:rPr lang="en-US" baseline="0" dirty="0" smtClean="0"/>
              <a:t> and MAXSAT solvers.</a:t>
            </a:r>
            <a:br>
              <a:rPr lang="en-US" baseline="0" dirty="0" smtClean="0"/>
            </a:br>
            <a:r>
              <a:rPr lang="en-US" baseline="0" dirty="0" smtClean="0"/>
              <a:t>We applied the approach to two client analyses that are challenging to scale: one is a k-</a:t>
            </a:r>
            <a:r>
              <a:rPr lang="en-US" baseline="0" dirty="0" err="1" smtClean="0"/>
              <a:t>obj</a:t>
            </a:r>
            <a:r>
              <a:rPr lang="en-US" baseline="0" dirty="0" smtClean="0"/>
              <a:t> pointer analysis and the other is a </a:t>
            </a:r>
            <a:r>
              <a:rPr lang="en-US" baseline="0" dirty="0" err="1" smtClean="0"/>
              <a:t>typestate</a:t>
            </a:r>
            <a:r>
              <a:rPr lang="en-US" baseline="0" dirty="0" smtClean="0"/>
              <a:t> analysis.</a:t>
            </a:r>
          </a:p>
          <a:p>
            <a:r>
              <a:rPr lang="en-US" baseline="0" dirty="0" smtClean="0"/>
              <a:t>These two analyses differ in many aspects such as flow sensitivity, heap updates, and context sensitivity.</a:t>
            </a:r>
          </a:p>
          <a:p>
            <a:r>
              <a:rPr lang="en-US" baseline="0" dirty="0" smtClean="0"/>
              <a:t>These differences highlight the generality of our approach.</a:t>
            </a:r>
          </a:p>
          <a:p>
            <a:r>
              <a:rPr lang="en-US" baseline="0" dirty="0" smtClean="0"/>
              <a:t>We applied these two analyses to 8 real-world Java programs, mostly from </a:t>
            </a:r>
            <a:r>
              <a:rPr lang="en-US" baseline="0" dirty="0" err="1" smtClean="0"/>
              <a:t>DaCapo</a:t>
            </a:r>
            <a:r>
              <a:rPr lang="en-US" baseline="0" dirty="0" smtClean="0"/>
              <a:t> suite and Ashes Suite.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47</a:t>
            </a:fld>
            <a:endParaRPr lang="en-US"/>
          </a:p>
        </p:txBody>
      </p:sp>
    </p:spTree>
    <p:extLst>
      <p:ext uri="{BB962C8B-B14F-4D97-AF65-F5344CB8AC3E}">
        <p14:creationId xmlns:p14="http://schemas.microsoft.com/office/powerpoint/2010/main" val="2114882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“resolved” column shows the number of queries either proven or found to be impossible to prove. Our approach resolves all the queries while, the baseline, the 4-object-sensitivity analysis, only resolves up to 50% of the queries.</a:t>
            </a:r>
          </a:p>
          <a:p>
            <a:r>
              <a:rPr lang="en-US" baseline="0" dirty="0" smtClean="0"/>
              <a:t>The “final” column shows the sizes of abstractions our approach uses in the last iteration. One way to view the size of the abstraction is to view it as the number of 1s in the abstraction </a:t>
            </a:r>
            <a:r>
              <a:rPr lang="en-US" baseline="0" dirty="0" err="1" smtClean="0"/>
              <a:t>bitvector</a:t>
            </a:r>
            <a:r>
              <a:rPr lang="en-US" baseline="0" dirty="0" smtClean="0"/>
              <a:t>. “max” shows the size of the most expensive abstraction. As shown on the slide, the size of the final abstraction our approach uses is less than 3% of that of the most expensive abstraction.</a:t>
            </a:r>
          </a:p>
          <a:p>
            <a:r>
              <a:rPr lang="en-US" baseline="0" dirty="0" smtClean="0"/>
              <a:t>Animation on click 1: baseline resolves only </a:t>
            </a:r>
            <a:r>
              <a:rPr lang="en-US" baseline="0" dirty="0" err="1" smtClean="0"/>
              <a:t>upto</a:t>
            </a:r>
            <a:r>
              <a:rPr lang="en-US" baseline="0" dirty="0" smtClean="0"/>
              <a:t> X% queries</a:t>
            </a:r>
          </a:p>
          <a:p>
            <a:r>
              <a:rPr lang="en-US" baseline="0" dirty="0" smtClean="0"/>
              <a:t>Animation on click 2 for final vs. max abstraction size (pop up)</a:t>
            </a:r>
          </a:p>
          <a:p>
            <a:endParaRPr lang="en-US" dirty="0" smtClean="0"/>
          </a:p>
          <a:p>
            <a:r>
              <a:rPr lang="en-US" dirty="0" smtClean="0"/>
              <a:t>State that we indeed</a:t>
            </a:r>
            <a:r>
              <a:rPr lang="en-US" baseline="0" dirty="0" smtClean="0"/>
              <a:t> go to 0.5MLOC with k =10</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48</a:t>
            </a:fld>
            <a:endParaRPr lang="en-US"/>
          </a:p>
        </p:txBody>
      </p:sp>
    </p:spTree>
    <p:extLst>
      <p:ext uri="{BB962C8B-B14F-4D97-AF65-F5344CB8AC3E}">
        <p14:creationId xmlns:p14="http://schemas.microsoft.com/office/powerpoint/2010/main" val="257527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how</a:t>
            </a:r>
            <a:r>
              <a:rPr lang="en-US" baseline="0" dirty="0" smtClean="0"/>
              <a:t> the abstraction size and the </a:t>
            </a:r>
            <a:r>
              <a:rPr lang="en-US" baseline="0" dirty="0" err="1" smtClean="0"/>
              <a:t>datalog</a:t>
            </a:r>
            <a:r>
              <a:rPr lang="en-US" baseline="0" dirty="0" smtClean="0"/>
              <a:t> solver running time change across iterations on benchmark </a:t>
            </a:r>
            <a:r>
              <a:rPr lang="en-US" baseline="0" dirty="0" err="1" smtClean="0"/>
              <a:t>lusearch</a:t>
            </a:r>
            <a:r>
              <a:rPr lang="en-US" baseline="0" dirty="0" smtClean="0"/>
              <a:t>, The rest benchmarks look similar.</a:t>
            </a:r>
          </a:p>
          <a:p>
            <a:r>
              <a:rPr lang="en-US" baseline="0" dirty="0" smtClean="0"/>
              <a:t>(Remove the following paragraph?)</a:t>
            </a:r>
          </a:p>
          <a:p>
            <a:r>
              <a:rPr lang="en-US" baseline="0" dirty="0" smtClean="0"/>
              <a:t>The x axis is the number of iterations. This curve (use pointer) shows the abstraction size corresponding to the y axis on the left, while this curve (use pointer) shows the </a:t>
            </a:r>
            <a:r>
              <a:rPr lang="en-US" baseline="0" dirty="0" err="1" smtClean="0"/>
              <a:t>datalog</a:t>
            </a:r>
            <a:r>
              <a:rPr lang="en-US" baseline="0" dirty="0" smtClean="0"/>
              <a:t> running time corresponding to the y axis on the right.</a:t>
            </a:r>
          </a:p>
          <a:p>
            <a:endParaRPr lang="en-US" baseline="0" dirty="0" smtClean="0"/>
          </a:p>
          <a:p>
            <a:r>
              <a:rPr lang="en-US" baseline="0" dirty="0" smtClean="0"/>
              <a:t>Although the abstraction size grows linearly across iterations, the running time of the </a:t>
            </a:r>
            <a:r>
              <a:rPr lang="en-US" baseline="0" dirty="0" err="1" smtClean="0"/>
              <a:t>datalog</a:t>
            </a:r>
            <a:r>
              <a:rPr lang="en-US" baseline="0" dirty="0" smtClean="0"/>
              <a:t> solver remains almost constant. This is because by selectively cloning the call sites and allocation sites, our approach increases the abstraction cost by minimum amount required to prove the queries. On the other hand, the baseline, which uses a uniform k value, increases the </a:t>
            </a:r>
            <a:r>
              <a:rPr lang="en-US" baseline="0" dirty="0" err="1" smtClean="0"/>
              <a:t>Datalog</a:t>
            </a:r>
            <a:r>
              <a:rPr lang="en-US" baseline="0" dirty="0" smtClean="0"/>
              <a:t> running time exponentially.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49</a:t>
            </a:fld>
            <a:endParaRPr lang="en-US"/>
          </a:p>
        </p:txBody>
      </p:sp>
    </p:spTree>
    <p:extLst>
      <p:ext uri="{BB962C8B-B14F-4D97-AF65-F5344CB8AC3E}">
        <p14:creationId xmlns:p14="http://schemas.microsoft.com/office/powerpoint/2010/main" val="525788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the running time of the </a:t>
            </a:r>
            <a:r>
              <a:rPr lang="en-US" baseline="0" dirty="0" err="1" smtClean="0"/>
              <a:t>maxsat</a:t>
            </a:r>
            <a:r>
              <a:rPr lang="en-US" baseline="0" dirty="0" smtClean="0"/>
              <a:t> solver in each iteration for the </a:t>
            </a:r>
            <a:r>
              <a:rPr lang="en-US" baseline="0" dirty="0" err="1" smtClean="0"/>
              <a:t>lusearch</a:t>
            </a:r>
            <a:r>
              <a:rPr lang="en-US" baseline="0" dirty="0" smtClean="0"/>
              <a:t> benchmark. </a:t>
            </a:r>
          </a:p>
          <a:p>
            <a:r>
              <a:rPr lang="en-US" baseline="0" dirty="0" smtClean="0"/>
              <a:t>[Animation on click: Blue Up Arrow] </a:t>
            </a:r>
            <a:r>
              <a:rPr lang="en-US" dirty="0" smtClean="0"/>
              <a:t>We see that</a:t>
            </a:r>
            <a:r>
              <a:rPr lang="en-US" baseline="0" dirty="0" smtClean="0"/>
              <a:t> in the initial iterations, the running time steadily increases -&gt; constraints harder to solve -&gt; abstraction size gets larger and larger.</a:t>
            </a:r>
          </a:p>
          <a:p>
            <a:r>
              <a:rPr lang="en-US" baseline="0" dirty="0" smtClean="0"/>
              <a:t>[Animation on click: Blue Down Arrow] But in the later iterations, the running time steadily decreases -&gt; constraints easier to solve -&gt; fewer and fewer queries remain</a:t>
            </a:r>
          </a:p>
        </p:txBody>
      </p:sp>
      <p:sp>
        <p:nvSpPr>
          <p:cNvPr id="4" name="Slide Number Placeholder 3"/>
          <p:cNvSpPr>
            <a:spLocks noGrp="1"/>
          </p:cNvSpPr>
          <p:nvPr>
            <p:ph type="sldNum" sz="quarter" idx="10"/>
          </p:nvPr>
        </p:nvSpPr>
        <p:spPr/>
        <p:txBody>
          <a:bodyPr/>
          <a:lstStyle/>
          <a:p>
            <a:fld id="{2D58669D-B7D0-4298-8AB5-F27BD80793BB}" type="slidenum">
              <a:rPr lang="en-US" smtClean="0"/>
              <a:pPr/>
              <a:t>50</a:t>
            </a:fld>
            <a:endParaRPr lang="en-US"/>
          </a:p>
        </p:txBody>
      </p:sp>
    </p:spTree>
    <p:extLst>
      <p:ext uri="{BB962C8B-B14F-4D97-AF65-F5344CB8AC3E}">
        <p14:creationId xmlns:p14="http://schemas.microsoft.com/office/powerpoint/2010/main" val="67682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Put Fig 2 and 3.</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11</a:t>
            </a:fld>
            <a:endParaRPr lang="en-US" dirty="0"/>
          </a:p>
        </p:txBody>
      </p:sp>
    </p:spTree>
    <p:extLst>
      <p:ext uri="{BB962C8B-B14F-4D97-AF65-F5344CB8AC3E}">
        <p14:creationId xmlns:p14="http://schemas.microsoft.com/office/powerpoint/2010/main" val="15018987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are statistics of the formulae fed to the </a:t>
            </a:r>
            <a:r>
              <a:rPr lang="en-US" baseline="0" dirty="0" err="1" smtClean="0"/>
              <a:t>maxsat</a:t>
            </a:r>
            <a:r>
              <a:rPr lang="en-US" baseline="0" dirty="0" smtClean="0"/>
              <a:t> solver in the last iteration for the pointer analysis on all benchmarks.  The number of variables in these formulas ranges from 1M to 7M, and the number of clauses ranges from 1M to 24M. The statistics look similar for </a:t>
            </a:r>
            <a:r>
              <a:rPr lang="en-US" baseline="0" dirty="0" err="1" smtClean="0"/>
              <a:t>typestate</a:t>
            </a:r>
            <a:r>
              <a:rPr lang="en-US" baseline="0" dirty="0" smtClean="0"/>
              <a:t> analysis. These numbers highlight two strengths of our technique: the richness of the abstraction search space it explores, and the benefit of leveraging off-the-shelf </a:t>
            </a:r>
            <a:r>
              <a:rPr lang="en-US" baseline="0" dirty="0" err="1" smtClean="0"/>
              <a:t>maxsat</a:t>
            </a:r>
            <a:r>
              <a:rPr lang="en-US" baseline="0" dirty="0" smtClean="0"/>
              <a:t> solvers.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51</a:t>
            </a:fld>
            <a:endParaRPr lang="en-US"/>
          </a:p>
        </p:txBody>
      </p:sp>
    </p:spTree>
    <p:extLst>
      <p:ext uri="{BB962C8B-B14F-4D97-AF65-F5344CB8AC3E}">
        <p14:creationId xmlns:p14="http://schemas.microsoft.com/office/powerpoint/2010/main" val="711003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53</a:t>
            </a:fld>
            <a:endParaRPr lang="en-US"/>
          </a:p>
        </p:txBody>
      </p:sp>
    </p:spTree>
    <p:extLst>
      <p:ext uri="{BB962C8B-B14F-4D97-AF65-F5344CB8AC3E}">
        <p14:creationId xmlns:p14="http://schemas.microsoft.com/office/powerpoint/2010/main" val="293127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54</a:t>
            </a:fld>
            <a:endParaRPr lang="en-US"/>
          </a:p>
        </p:txBody>
      </p:sp>
    </p:spTree>
    <p:extLst>
      <p:ext uri="{BB962C8B-B14F-4D97-AF65-F5344CB8AC3E}">
        <p14:creationId xmlns:p14="http://schemas.microsoft.com/office/powerpoint/2010/main" val="18217570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Let’s first look at what a conventional analysis looks like. The analysis I am showing is a simplified </a:t>
            </a:r>
            <a:r>
              <a:rPr lang="en-US" baseline="0" dirty="0" err="1" smtClean="0"/>
              <a:t>datarace</a:t>
            </a:r>
            <a:r>
              <a:rPr lang="en-US" baseline="0" dirty="0" smtClean="0"/>
              <a:t> analysis that is extracted from </a:t>
            </a:r>
            <a:r>
              <a:rPr lang="en-US" baseline="0" dirty="0" err="1" smtClean="0"/>
              <a:t>Jchord</a:t>
            </a:r>
            <a:r>
              <a:rPr lang="en-US" baseline="0" dirty="0" smtClean="0"/>
              <a:t>. It is specified in a declarative language called “</a:t>
            </a:r>
            <a:r>
              <a:rPr lang="en-US" baseline="0" dirty="0" err="1" smtClean="0"/>
              <a:t>Datalog</a:t>
            </a:r>
            <a:r>
              <a:rPr lang="en-US" baseline="0" dirty="0" smtClean="0"/>
              <a:t>”, which is very popular for specifying program analyses.</a:t>
            </a:r>
          </a:p>
          <a:p>
            <a:pPr marL="0" indent="0">
              <a:buFontTx/>
              <a:buNone/>
            </a:pPr>
            <a:r>
              <a:rPr lang="en-US" baseline="0" dirty="0" smtClean="0"/>
              <a:t>What is </a:t>
            </a:r>
            <a:r>
              <a:rPr lang="en-US" baseline="0" dirty="0" err="1" smtClean="0"/>
              <a:t>Datalog</a:t>
            </a:r>
            <a:r>
              <a:rPr lang="en-US" baseline="0" dirty="0" smtClean="0"/>
              <a:t>? </a:t>
            </a:r>
            <a:r>
              <a:rPr lang="en-US" baseline="0" dirty="0" err="1" smtClean="0"/>
              <a:t>Datalog</a:t>
            </a:r>
            <a:r>
              <a:rPr lang="en-US" baseline="0" dirty="0" smtClean="0"/>
              <a:t> is a querying language that originates from the Database community. It is very similar to SQL, except that it supports recursion.</a:t>
            </a:r>
          </a:p>
          <a:p>
            <a:pPr marL="0" indent="0">
              <a:buFontTx/>
              <a:buNone/>
            </a:pPr>
            <a:r>
              <a:rPr lang="en-US" baseline="0" dirty="0" smtClean="0"/>
              <a:t>A </a:t>
            </a:r>
            <a:r>
              <a:rPr lang="en-US" baseline="0" dirty="0" err="1" smtClean="0"/>
              <a:t>Datalog</a:t>
            </a:r>
            <a:r>
              <a:rPr lang="en-US" baseline="0" dirty="0" smtClean="0"/>
              <a:t> program can be divided into three parts: input relations, output relations, and rules.</a:t>
            </a:r>
          </a:p>
          <a:p>
            <a:pPr marL="0" indent="0">
              <a:buFontTx/>
              <a:buNone/>
            </a:pPr>
            <a:r>
              <a:rPr lang="en-US" baseline="0" dirty="0" smtClean="0"/>
              <a:t>Relations are used to specify data and are like tables in a Database.</a:t>
            </a:r>
          </a:p>
          <a:p>
            <a:pPr marL="0" indent="0">
              <a:buFontTx/>
              <a:buNone/>
            </a:pPr>
            <a:r>
              <a:rPr lang="en-US" baseline="0" dirty="0" smtClean="0"/>
              <a:t>Input relations specify the input data.</a:t>
            </a:r>
          </a:p>
          <a:p>
            <a:pPr marL="0" indent="0">
              <a:buFontTx/>
              <a:buNone/>
            </a:pPr>
            <a:r>
              <a:rPr lang="en-US" baseline="0" dirty="0" smtClean="0"/>
              <a:t>There are three input relations for the </a:t>
            </a:r>
            <a:r>
              <a:rPr lang="en-US" baseline="0" dirty="0" err="1" smtClean="0"/>
              <a:t>datarace</a:t>
            </a:r>
            <a:r>
              <a:rPr lang="en-US" baseline="0" dirty="0" smtClean="0"/>
              <a:t> detector.</a:t>
            </a:r>
          </a:p>
          <a:p>
            <a:pPr marL="0" indent="0">
              <a:buFontTx/>
              <a:buNone/>
            </a:pPr>
            <a:r>
              <a:rPr lang="en-US" baseline="0" dirty="0" smtClean="0"/>
              <a:t>All the p’s range over programming points.</a:t>
            </a:r>
          </a:p>
          <a:p>
            <a:pPr marL="0" indent="0">
              <a:buFontTx/>
              <a:buNone/>
            </a:pPr>
            <a:r>
              <a:rPr lang="en-US" baseline="0" dirty="0" smtClean="0"/>
              <a:t>The relation next encodes the control-flow graph of the program.</a:t>
            </a:r>
          </a:p>
          <a:p>
            <a:pPr marL="0" indent="0">
              <a:buFontTx/>
              <a:buNone/>
            </a:pPr>
            <a:r>
              <a:rPr lang="en-US" baseline="0" dirty="0" err="1" smtClean="0"/>
              <a:t>MayAlias</a:t>
            </a:r>
            <a:r>
              <a:rPr lang="en-US" baseline="0" dirty="0" smtClean="0"/>
              <a:t> contains the pairs of program points that may access the same memory locations.</a:t>
            </a:r>
          </a:p>
          <a:p>
            <a:pPr marL="0" indent="0">
              <a:buFontTx/>
              <a:buNone/>
            </a:pPr>
            <a:r>
              <a:rPr lang="en-US" baseline="0" dirty="0" smtClean="0"/>
              <a:t>Guarded contains the pairs of program points that are guarded by the same lock.</a:t>
            </a:r>
          </a:p>
          <a:p>
            <a:pPr marL="0" indent="0">
              <a:buFontTx/>
              <a:buNone/>
            </a:pPr>
            <a:r>
              <a:rPr lang="en-US" baseline="0" dirty="0" smtClean="0"/>
              <a:t>Among these three relations, only next is directly computed from the source code.</a:t>
            </a:r>
          </a:p>
          <a:p>
            <a:pPr marL="0" indent="0">
              <a:buFontTx/>
              <a:buNone/>
            </a:pPr>
            <a:r>
              <a:rPr lang="en-US" baseline="0" dirty="0" smtClean="0"/>
              <a:t>Both </a:t>
            </a:r>
            <a:r>
              <a:rPr lang="en-US" baseline="0" dirty="0" err="1" smtClean="0"/>
              <a:t>mayAlias</a:t>
            </a:r>
            <a:r>
              <a:rPr lang="en-US" baseline="0" dirty="0" smtClean="0"/>
              <a:t> and guarded are calculated by the </a:t>
            </a:r>
            <a:r>
              <a:rPr lang="en-US" baseline="0" dirty="0" err="1" smtClean="0"/>
              <a:t>Datalog</a:t>
            </a:r>
            <a:r>
              <a:rPr lang="en-US" baseline="0" dirty="0" smtClean="0"/>
              <a:t> analysis. For simplicity, we elide the part computing them and treat them as inputs.</a:t>
            </a:r>
          </a:p>
          <a:p>
            <a:pPr marL="0" indent="0">
              <a:buFontTx/>
              <a:buNone/>
            </a:pPr>
            <a:r>
              <a:rPr lang="en-US" baseline="0" dirty="0" smtClean="0"/>
              <a:t>Output relations specify the output data.</a:t>
            </a:r>
          </a:p>
          <a:p>
            <a:pPr marL="0" indent="0">
              <a:buFontTx/>
              <a:buNone/>
            </a:pPr>
            <a:r>
              <a:rPr lang="en-US" baseline="0" dirty="0" smtClean="0"/>
              <a:t>There are two output relations. Parallel contains the pairs of program points that can be reached by different threads at the same time.</a:t>
            </a:r>
          </a:p>
          <a:p>
            <a:pPr marL="0" indent="0">
              <a:buFontTx/>
              <a:buNone/>
            </a:pPr>
            <a:r>
              <a:rPr lang="en-US" baseline="0" dirty="0" err="1" smtClean="0"/>
              <a:t>Datarace</a:t>
            </a:r>
            <a:r>
              <a:rPr lang="en-US" baseline="0" dirty="0" smtClean="0"/>
              <a:t> contains the final bug reports.</a:t>
            </a:r>
          </a:p>
          <a:p>
            <a:pPr marL="0" indent="0">
              <a:buFontTx/>
              <a:buNone/>
            </a:pPr>
            <a:r>
              <a:rPr lang="en-US" baseline="0" dirty="0" smtClean="0"/>
              <a:t>The logic of a </a:t>
            </a:r>
            <a:r>
              <a:rPr lang="en-US" baseline="0" dirty="0" err="1" smtClean="0"/>
              <a:t>Datalog</a:t>
            </a:r>
            <a:r>
              <a:rPr lang="en-US" baseline="0" dirty="0" smtClean="0"/>
              <a:t> program is specified by its rules.</a:t>
            </a:r>
          </a:p>
          <a:p>
            <a:pPr marL="0" indent="0">
              <a:buFontTx/>
              <a:buNone/>
            </a:pPr>
            <a:r>
              <a:rPr lang="en-US" baseline="0" dirty="0" smtClean="0"/>
              <a:t>All rules are deductive, meaning they represent “if something, then something”.</a:t>
            </a:r>
          </a:p>
          <a:p>
            <a:pPr marL="0" indent="0">
              <a:buFontTx/>
              <a:buNone/>
            </a:pPr>
            <a:r>
              <a:rPr lang="en-US" baseline="0" dirty="0" smtClean="0"/>
              <a:t>For instance, the first rule says, if p1 and p2 may happen in parallel, and p3 is a successor of p1, then p3 and p2 can happen in parallel.</a:t>
            </a:r>
          </a:p>
          <a:p>
            <a:pPr marL="0" indent="0">
              <a:buFontTx/>
              <a:buNone/>
            </a:pPr>
            <a:r>
              <a:rPr lang="en-US" baseline="0" dirty="0" smtClean="0"/>
              <a:t>The second rule says the parallel relation is commutative.</a:t>
            </a:r>
          </a:p>
          <a:p>
            <a:pPr marL="0" indent="0">
              <a:buFontTx/>
              <a:buNone/>
            </a:pPr>
            <a:r>
              <a:rPr lang="en-US" baseline="0" dirty="0" smtClean="0"/>
              <a:t>The last rule specifies the </a:t>
            </a:r>
            <a:r>
              <a:rPr lang="en-US" baseline="0" dirty="0" err="1" smtClean="0"/>
              <a:t>Datarace</a:t>
            </a:r>
            <a:r>
              <a:rPr lang="en-US" baseline="0" dirty="0" smtClean="0"/>
              <a:t> condition: For a given pair of program points p1, p2, if they may happen in parallel, and they may access the same memory location, then there can be a potential </a:t>
            </a:r>
            <a:r>
              <a:rPr lang="en-US" baseline="0" dirty="0" err="1" smtClean="0"/>
              <a:t>datarace</a:t>
            </a:r>
            <a:r>
              <a:rPr lang="en-US" baseline="0" dirty="0" smtClean="0"/>
              <a:t> between p1 and p2.</a:t>
            </a:r>
          </a:p>
          <a:p>
            <a:pPr marL="0" indent="0">
              <a:buFontTx/>
              <a:buNone/>
            </a:pPr>
            <a:r>
              <a:rPr lang="en-US" baseline="0" dirty="0" smtClean="0"/>
              <a:t>To compute the output relations, the </a:t>
            </a:r>
            <a:r>
              <a:rPr lang="en-US" baseline="0" dirty="0" err="1" smtClean="0"/>
              <a:t>Datalog</a:t>
            </a:r>
            <a:r>
              <a:rPr lang="en-US" baseline="0" dirty="0" smtClean="0"/>
              <a:t> solver will keep applying these rules until the output relations don’t change any more. In other words, it computes the least </a:t>
            </a:r>
            <a:r>
              <a:rPr lang="en-US" baseline="0" dirty="0" err="1" smtClean="0"/>
              <a:t>fixpoint</a:t>
            </a:r>
            <a:r>
              <a:rPr lang="en-US" baseline="0" dirty="0" smtClean="0"/>
              <a:t> of the rules.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56</a:t>
            </a:fld>
            <a:endParaRPr lang="en-US"/>
          </a:p>
        </p:txBody>
      </p:sp>
    </p:spTree>
    <p:extLst>
      <p:ext uri="{BB962C8B-B14F-4D97-AF65-F5344CB8AC3E}">
        <p14:creationId xmlns:p14="http://schemas.microsoft.com/office/powerpoint/2010/main" val="1249053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Let’s first look at what a conventional analysis looks like. The analysis I am showing is a simplified </a:t>
            </a:r>
            <a:r>
              <a:rPr lang="en-US" baseline="0" dirty="0" err="1" smtClean="0"/>
              <a:t>datarace</a:t>
            </a:r>
            <a:r>
              <a:rPr lang="en-US" baseline="0" dirty="0" smtClean="0"/>
              <a:t> analysis that is extracted from </a:t>
            </a:r>
            <a:r>
              <a:rPr lang="en-US" baseline="0" dirty="0" err="1" smtClean="0"/>
              <a:t>Jchord</a:t>
            </a:r>
            <a:r>
              <a:rPr lang="en-US" baseline="0" dirty="0" smtClean="0"/>
              <a:t>. It is specified in a declarative language called “</a:t>
            </a:r>
            <a:r>
              <a:rPr lang="en-US" baseline="0" dirty="0" err="1" smtClean="0"/>
              <a:t>Datalog</a:t>
            </a:r>
            <a:r>
              <a:rPr lang="en-US" baseline="0" dirty="0" smtClean="0"/>
              <a:t>”, which is very popular for specifying program analyses.</a:t>
            </a:r>
          </a:p>
          <a:p>
            <a:pPr marL="0" indent="0">
              <a:buFontTx/>
              <a:buNone/>
            </a:pPr>
            <a:r>
              <a:rPr lang="en-US" baseline="0" dirty="0" smtClean="0"/>
              <a:t>What is </a:t>
            </a:r>
            <a:r>
              <a:rPr lang="en-US" baseline="0" dirty="0" err="1" smtClean="0"/>
              <a:t>Datalog</a:t>
            </a:r>
            <a:r>
              <a:rPr lang="en-US" baseline="0" dirty="0" smtClean="0"/>
              <a:t>? </a:t>
            </a:r>
            <a:r>
              <a:rPr lang="en-US" baseline="0" dirty="0" err="1" smtClean="0"/>
              <a:t>Datalog</a:t>
            </a:r>
            <a:r>
              <a:rPr lang="en-US" baseline="0" dirty="0" smtClean="0"/>
              <a:t> is a querying language that originates from the Database community. It is very similar to SQL, except that it supports recursion.</a:t>
            </a:r>
          </a:p>
          <a:p>
            <a:pPr marL="0" indent="0">
              <a:buFontTx/>
              <a:buNone/>
            </a:pPr>
            <a:r>
              <a:rPr lang="en-US" baseline="0" dirty="0" smtClean="0"/>
              <a:t>A </a:t>
            </a:r>
            <a:r>
              <a:rPr lang="en-US" baseline="0" dirty="0" err="1" smtClean="0"/>
              <a:t>Datalog</a:t>
            </a:r>
            <a:r>
              <a:rPr lang="en-US" baseline="0" dirty="0" smtClean="0"/>
              <a:t> program can be divided into three parts: input relations, output relations, and rules.</a:t>
            </a:r>
          </a:p>
          <a:p>
            <a:pPr marL="0" indent="0">
              <a:buFontTx/>
              <a:buNone/>
            </a:pPr>
            <a:r>
              <a:rPr lang="en-US" baseline="0" dirty="0" smtClean="0"/>
              <a:t>Relations are used to specify data and are like tables in a Database.</a:t>
            </a:r>
          </a:p>
          <a:p>
            <a:pPr marL="0" indent="0">
              <a:buFontTx/>
              <a:buNone/>
            </a:pPr>
            <a:r>
              <a:rPr lang="en-US" baseline="0" dirty="0" smtClean="0"/>
              <a:t>Input relations specify the input data.</a:t>
            </a:r>
          </a:p>
          <a:p>
            <a:pPr marL="0" indent="0">
              <a:buFontTx/>
              <a:buNone/>
            </a:pPr>
            <a:r>
              <a:rPr lang="en-US" baseline="0" dirty="0" smtClean="0"/>
              <a:t>There are three input relations for the </a:t>
            </a:r>
            <a:r>
              <a:rPr lang="en-US" baseline="0" dirty="0" err="1" smtClean="0"/>
              <a:t>datarace</a:t>
            </a:r>
            <a:r>
              <a:rPr lang="en-US" baseline="0" dirty="0" smtClean="0"/>
              <a:t> detector.</a:t>
            </a:r>
          </a:p>
          <a:p>
            <a:pPr marL="0" indent="0">
              <a:buFontTx/>
              <a:buNone/>
            </a:pPr>
            <a:r>
              <a:rPr lang="en-US" baseline="0" dirty="0" smtClean="0"/>
              <a:t>All the p’s range over programming points.</a:t>
            </a:r>
          </a:p>
          <a:p>
            <a:pPr marL="0" indent="0">
              <a:buFontTx/>
              <a:buNone/>
            </a:pPr>
            <a:r>
              <a:rPr lang="en-US" baseline="0" dirty="0" smtClean="0"/>
              <a:t>The relation next encodes the control-flow graph of the program.</a:t>
            </a:r>
          </a:p>
          <a:p>
            <a:pPr marL="0" indent="0">
              <a:buFontTx/>
              <a:buNone/>
            </a:pPr>
            <a:r>
              <a:rPr lang="en-US" baseline="0" dirty="0" err="1" smtClean="0"/>
              <a:t>MayAlias</a:t>
            </a:r>
            <a:r>
              <a:rPr lang="en-US" baseline="0" dirty="0" smtClean="0"/>
              <a:t> contains the pairs of program points that may access the same memory locations.</a:t>
            </a:r>
          </a:p>
          <a:p>
            <a:pPr marL="0" indent="0">
              <a:buFontTx/>
              <a:buNone/>
            </a:pPr>
            <a:r>
              <a:rPr lang="en-US" baseline="0" dirty="0" smtClean="0"/>
              <a:t>Guarded contains the pairs of program points that are guarded by the same lock.</a:t>
            </a:r>
          </a:p>
          <a:p>
            <a:pPr marL="0" indent="0">
              <a:buFontTx/>
              <a:buNone/>
            </a:pPr>
            <a:r>
              <a:rPr lang="en-US" baseline="0" dirty="0" smtClean="0"/>
              <a:t>Among these three relations, only next is directly computed from the source code.</a:t>
            </a:r>
          </a:p>
          <a:p>
            <a:pPr marL="0" indent="0">
              <a:buFontTx/>
              <a:buNone/>
            </a:pPr>
            <a:r>
              <a:rPr lang="en-US" baseline="0" dirty="0" smtClean="0"/>
              <a:t>Both </a:t>
            </a:r>
            <a:r>
              <a:rPr lang="en-US" baseline="0" dirty="0" err="1" smtClean="0"/>
              <a:t>mayAlias</a:t>
            </a:r>
            <a:r>
              <a:rPr lang="en-US" baseline="0" dirty="0" smtClean="0"/>
              <a:t> and guarded are calculated by the </a:t>
            </a:r>
            <a:r>
              <a:rPr lang="en-US" baseline="0" dirty="0" err="1" smtClean="0"/>
              <a:t>Datalog</a:t>
            </a:r>
            <a:r>
              <a:rPr lang="en-US" baseline="0" dirty="0" smtClean="0"/>
              <a:t> analysis. For simplicity, we elide the part computing them and treat them as inputs.</a:t>
            </a:r>
          </a:p>
          <a:p>
            <a:pPr marL="0" indent="0">
              <a:buFontTx/>
              <a:buNone/>
            </a:pPr>
            <a:r>
              <a:rPr lang="en-US" baseline="0" dirty="0" smtClean="0"/>
              <a:t>Output relations specify the output data.</a:t>
            </a:r>
          </a:p>
          <a:p>
            <a:pPr marL="0" indent="0">
              <a:buFontTx/>
              <a:buNone/>
            </a:pPr>
            <a:r>
              <a:rPr lang="en-US" baseline="0" dirty="0" smtClean="0"/>
              <a:t>There are two output relations. Parallel contains the pairs of program points that can be reached by different threads at the same time.</a:t>
            </a:r>
          </a:p>
          <a:p>
            <a:pPr marL="0" indent="0">
              <a:buFontTx/>
              <a:buNone/>
            </a:pPr>
            <a:r>
              <a:rPr lang="en-US" baseline="0" dirty="0" err="1" smtClean="0"/>
              <a:t>Datarace</a:t>
            </a:r>
            <a:r>
              <a:rPr lang="en-US" baseline="0" dirty="0" smtClean="0"/>
              <a:t> contains the final bug reports.</a:t>
            </a:r>
          </a:p>
          <a:p>
            <a:pPr marL="0" indent="0">
              <a:buFontTx/>
              <a:buNone/>
            </a:pPr>
            <a:r>
              <a:rPr lang="en-US" baseline="0" dirty="0" smtClean="0"/>
              <a:t>The logic of a </a:t>
            </a:r>
            <a:r>
              <a:rPr lang="en-US" baseline="0" dirty="0" err="1" smtClean="0"/>
              <a:t>Datalog</a:t>
            </a:r>
            <a:r>
              <a:rPr lang="en-US" baseline="0" dirty="0" smtClean="0"/>
              <a:t> program is specified by its rules.</a:t>
            </a:r>
          </a:p>
          <a:p>
            <a:pPr marL="0" indent="0">
              <a:buFontTx/>
              <a:buNone/>
            </a:pPr>
            <a:r>
              <a:rPr lang="en-US" baseline="0" dirty="0" smtClean="0"/>
              <a:t>All rules are deductive, meaning they represent “if something, then something”.</a:t>
            </a:r>
          </a:p>
          <a:p>
            <a:pPr marL="0" indent="0">
              <a:buFontTx/>
              <a:buNone/>
            </a:pPr>
            <a:r>
              <a:rPr lang="en-US" baseline="0" dirty="0" smtClean="0"/>
              <a:t>For instance, the first rule says, if p1 and p2 may happen in parallel, and p3 is a successor of p1, then p3 and p2 can happen in parallel.</a:t>
            </a:r>
          </a:p>
          <a:p>
            <a:pPr marL="0" indent="0">
              <a:buFontTx/>
              <a:buNone/>
            </a:pPr>
            <a:r>
              <a:rPr lang="en-US" baseline="0" dirty="0" smtClean="0"/>
              <a:t>The second rule says the parallel relation is commutative.</a:t>
            </a:r>
          </a:p>
          <a:p>
            <a:pPr marL="0" indent="0">
              <a:buFontTx/>
              <a:buNone/>
            </a:pPr>
            <a:r>
              <a:rPr lang="en-US" baseline="0" dirty="0" smtClean="0"/>
              <a:t>The last rule specifies the </a:t>
            </a:r>
            <a:r>
              <a:rPr lang="en-US" baseline="0" dirty="0" err="1" smtClean="0"/>
              <a:t>Datarace</a:t>
            </a:r>
            <a:r>
              <a:rPr lang="en-US" baseline="0" dirty="0" smtClean="0"/>
              <a:t> condition: For a given pair of program points p1, p2, if they may happen in parallel, and they may access the same memory location, then there can be a potential </a:t>
            </a:r>
            <a:r>
              <a:rPr lang="en-US" baseline="0" dirty="0" err="1" smtClean="0"/>
              <a:t>datarace</a:t>
            </a:r>
            <a:r>
              <a:rPr lang="en-US" baseline="0" dirty="0" smtClean="0"/>
              <a:t> between p1 and p2.</a:t>
            </a:r>
          </a:p>
          <a:p>
            <a:pPr marL="0" indent="0">
              <a:buFontTx/>
              <a:buNone/>
            </a:pPr>
            <a:r>
              <a:rPr lang="en-US" baseline="0" dirty="0" smtClean="0"/>
              <a:t>To compute the output relations, the </a:t>
            </a:r>
            <a:r>
              <a:rPr lang="en-US" baseline="0" dirty="0" err="1" smtClean="0"/>
              <a:t>Datalog</a:t>
            </a:r>
            <a:r>
              <a:rPr lang="en-US" baseline="0" dirty="0" smtClean="0"/>
              <a:t> solver will keep applying these rules until the output relations don’t change any more. In other words, it computes the least </a:t>
            </a:r>
            <a:r>
              <a:rPr lang="en-US" baseline="0" dirty="0" err="1" smtClean="0"/>
              <a:t>fixpoint</a:t>
            </a:r>
            <a:r>
              <a:rPr lang="en-US" baseline="0" dirty="0" smtClean="0"/>
              <a:t> of the rules.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57</a:t>
            </a:fld>
            <a:endParaRPr lang="en-US"/>
          </a:p>
        </p:txBody>
      </p:sp>
    </p:spTree>
    <p:extLst>
      <p:ext uri="{BB962C8B-B14F-4D97-AF65-F5344CB8AC3E}">
        <p14:creationId xmlns:p14="http://schemas.microsoft.com/office/powerpoint/2010/main" val="207336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We attach a weight 5 to it, which is learned from labeled data.</a:t>
            </a:r>
          </a:p>
          <a:p>
            <a:pPr marL="171450" indent="-171450">
              <a:buFontTx/>
              <a:buChar char="-"/>
            </a:pPr>
            <a:r>
              <a:rPr lang="en-US" baseline="0" dirty="0" smtClean="0"/>
              <a:t>As for the other two rules, we keep them hard as they are fairly precise.</a:t>
            </a:r>
          </a:p>
          <a:p>
            <a:pPr marL="171450" indent="-171450">
              <a:buFontTx/>
              <a:buChar char="-"/>
            </a:pPr>
            <a:r>
              <a:rPr lang="en-US" baseline="0" dirty="0" smtClean="0"/>
              <a:t>We also add the user feedback as a soft rule.</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58</a:t>
            </a:fld>
            <a:endParaRPr lang="en-US"/>
          </a:p>
        </p:txBody>
      </p:sp>
    </p:spTree>
    <p:extLst>
      <p:ext uri="{BB962C8B-B14F-4D97-AF65-F5344CB8AC3E}">
        <p14:creationId xmlns:p14="http://schemas.microsoft.com/office/powerpoint/2010/main" val="16785288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a:t>
            </a:r>
            <a:r>
              <a:rPr lang="en-US" baseline="0" dirty="0" smtClean="0"/>
              <a:t> am going to use static </a:t>
            </a:r>
            <a:r>
              <a:rPr lang="en-US" baseline="0" dirty="0" err="1" smtClean="0"/>
              <a:t>datarace</a:t>
            </a:r>
            <a:r>
              <a:rPr lang="en-US" baseline="0" dirty="0" smtClean="0"/>
              <a:t> analysis as an example to explain how we address these two challenges. We study </a:t>
            </a:r>
            <a:r>
              <a:rPr lang="en-US" baseline="0" dirty="0" err="1" smtClean="0"/>
              <a:t>Datarace</a:t>
            </a:r>
            <a:r>
              <a:rPr lang="en-US" baseline="0" dirty="0" smtClean="0"/>
              <a:t> as it is fundamental to detecting concurrency bugs for programs in this multi-core era. The analysis tool we consider is </a:t>
            </a:r>
            <a:r>
              <a:rPr lang="en-US" baseline="0" dirty="0" err="1" smtClean="0"/>
              <a:t>JChord</a:t>
            </a:r>
            <a:r>
              <a:rPr lang="en-US" baseline="0" dirty="0" smtClean="0"/>
              <a:t>, a popular static </a:t>
            </a:r>
            <a:r>
              <a:rPr lang="en-US" baseline="0" dirty="0" err="1" smtClean="0"/>
              <a:t>datarace</a:t>
            </a:r>
            <a:r>
              <a:rPr lang="en-US" baseline="0" dirty="0" smtClean="0"/>
              <a:t> detection tool. This code fragment is taken from a widely-used program, called Apache FTP server.</a:t>
            </a:r>
          </a:p>
          <a:p>
            <a:pPr marL="171450" indent="-171450">
              <a:buFontTx/>
              <a:buChar char="-"/>
            </a:pPr>
            <a:r>
              <a:rPr lang="en-US" baseline="0" dirty="0" smtClean="0"/>
              <a:t>Class </a:t>
            </a:r>
            <a:r>
              <a:rPr lang="en-US" baseline="0" dirty="0" err="1" smtClean="0"/>
              <a:t>RequestHandler</a:t>
            </a:r>
            <a:r>
              <a:rPr lang="en-US" baseline="0" dirty="0" smtClean="0"/>
              <a:t> handles incoming FTP requests. Whenever a new request comes, a new object of this class is created. There are a lot of fields in this object, which can be accessed by multiple threads simultaneously. This in turn can lead to potential </a:t>
            </a:r>
            <a:r>
              <a:rPr lang="en-US" baseline="0" dirty="0" err="1" smtClean="0"/>
              <a:t>dataraces</a:t>
            </a:r>
            <a:r>
              <a:rPr lang="en-US" baseline="0" dirty="0" smtClean="0"/>
              <a:t>.</a:t>
            </a:r>
          </a:p>
          <a:p>
            <a:pPr marL="171450" indent="-171450">
              <a:buFontTx/>
              <a:buChar char="-"/>
            </a:pPr>
            <a:r>
              <a:rPr lang="en-US" baseline="0" dirty="0" smtClean="0"/>
              <a:t>We mainly look at two methods. Method </a:t>
            </a:r>
            <a:r>
              <a:rPr lang="en-US" baseline="0" dirty="0" err="1" smtClean="0"/>
              <a:t>getRequest</a:t>
            </a:r>
            <a:r>
              <a:rPr lang="en-US" baseline="0" dirty="0" smtClean="0"/>
              <a:t>() returns the request field. Method close is invoked when the ftp connection is being closed, and cleans up the states of the object.</a:t>
            </a:r>
          </a:p>
          <a:p>
            <a:pPr marL="171450" indent="-171450">
              <a:buFontTx/>
              <a:buChar char="-"/>
            </a:pPr>
            <a:r>
              <a:rPr lang="en-US" baseline="0" dirty="0" smtClean="0"/>
              <a:t>To prevent </a:t>
            </a:r>
            <a:r>
              <a:rPr lang="en-US" baseline="0" dirty="0" err="1" smtClean="0"/>
              <a:t>dataraces</a:t>
            </a:r>
            <a:r>
              <a:rPr lang="en-US" baseline="0" dirty="0" smtClean="0"/>
              <a:t> incurred by the cleanup code from Line 17 to Line 24, a flag </a:t>
            </a:r>
            <a:r>
              <a:rPr lang="en-US" baseline="0" dirty="0" err="1" smtClean="0"/>
              <a:t>isClosed</a:t>
            </a:r>
            <a:r>
              <a:rPr lang="en-US" baseline="0" dirty="0" smtClean="0"/>
              <a:t> is set. And to prevent </a:t>
            </a:r>
            <a:r>
              <a:rPr lang="en-US" baseline="0" dirty="0" err="1" smtClean="0"/>
              <a:t>dataraces</a:t>
            </a:r>
            <a:r>
              <a:rPr lang="en-US" baseline="0" dirty="0" smtClean="0"/>
              <a:t> on this flag itself, a synchronization block guards the code accessing it. This pattern is called atomic test-and-set idiom.</a:t>
            </a:r>
          </a:p>
          <a:p>
            <a:pPr marL="171450" indent="-171450">
              <a:buFontTx/>
              <a:buChar char="-"/>
            </a:pPr>
            <a:r>
              <a:rPr lang="en-US" baseline="0" dirty="0" smtClean="0"/>
              <a:t>Let’s see how it works.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59</a:t>
            </a:fld>
            <a:endParaRPr lang="en-US"/>
          </a:p>
        </p:txBody>
      </p:sp>
    </p:spTree>
    <p:extLst>
      <p:ext uri="{BB962C8B-B14F-4D97-AF65-F5344CB8AC3E}">
        <p14:creationId xmlns:p14="http://schemas.microsoft.com/office/powerpoint/2010/main" val="18080651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a:t>
            </a:r>
            <a:r>
              <a:rPr lang="en-US" baseline="0" dirty="0" smtClean="0"/>
              <a:t> fact, there is only one </a:t>
            </a:r>
            <a:r>
              <a:rPr lang="en-US" baseline="0" dirty="0" err="1" smtClean="0"/>
              <a:t>datarace</a:t>
            </a:r>
            <a:r>
              <a:rPr lang="en-US" baseline="0" dirty="0" smtClean="0"/>
              <a:t> in this program, which is between Line 9 and line 17.</a:t>
            </a:r>
            <a:endParaRPr lang="en-US" baseline="0" dirty="0"/>
          </a:p>
          <a:p>
            <a:pPr marL="171450" indent="-171450">
              <a:buFontTx/>
              <a:buChar char="-"/>
            </a:pPr>
            <a:r>
              <a:rPr lang="en-US" baseline="0" dirty="0" smtClean="0"/>
              <a:t>But </a:t>
            </a:r>
            <a:r>
              <a:rPr lang="en-US" baseline="0" dirty="0" err="1" smtClean="0"/>
              <a:t>JChord</a:t>
            </a:r>
            <a:r>
              <a:rPr lang="en-US" baseline="0" dirty="0" smtClean="0"/>
              <a:t> reports another four false alarms as it thinks the cleanup code can be executed by different threads </a:t>
            </a:r>
            <a:r>
              <a:rPr lang="en-US" baseline="0" dirty="0" err="1" smtClean="0"/>
              <a:t>simutanouesly</a:t>
            </a:r>
            <a:r>
              <a:rPr lang="en-US" baseline="0" dirty="0" smtClean="0"/>
              <a:t>.</a:t>
            </a:r>
          </a:p>
        </p:txBody>
      </p:sp>
      <p:sp>
        <p:nvSpPr>
          <p:cNvPr id="4" name="Slide Number Placeholder 3"/>
          <p:cNvSpPr>
            <a:spLocks noGrp="1"/>
          </p:cNvSpPr>
          <p:nvPr>
            <p:ph type="sldNum" sz="quarter" idx="10"/>
          </p:nvPr>
        </p:nvSpPr>
        <p:spPr/>
        <p:txBody>
          <a:bodyPr/>
          <a:lstStyle/>
          <a:p>
            <a:fld id="{2D58669D-B7D0-4298-8AB5-F27BD80793BB}" type="slidenum">
              <a:rPr lang="en-US" smtClean="0"/>
              <a:pPr/>
              <a:t>60</a:t>
            </a:fld>
            <a:endParaRPr lang="en-US"/>
          </a:p>
        </p:txBody>
      </p:sp>
    </p:spTree>
    <p:extLst>
      <p:ext uri="{BB962C8B-B14F-4D97-AF65-F5344CB8AC3E}">
        <p14:creationId xmlns:p14="http://schemas.microsoft.com/office/powerpoint/2010/main" val="21337766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a:t>
            </a:r>
            <a:r>
              <a:rPr lang="en-US" baseline="0" dirty="0" smtClean="0"/>
              <a:t> in turn leads to four false alarms.</a:t>
            </a:r>
          </a:p>
          <a:p>
            <a:pPr marL="171450" indent="-171450">
              <a:buFontTx/>
              <a:buChar char="-"/>
            </a:pPr>
            <a:r>
              <a:rPr lang="en-US" dirty="0" smtClean="0"/>
              <a:t>There</a:t>
            </a:r>
            <a:r>
              <a:rPr lang="en-US" baseline="0" dirty="0" smtClean="0"/>
              <a:t> are four false alarms which are derived because </a:t>
            </a:r>
            <a:r>
              <a:rPr lang="en-US" baseline="0" dirty="0" err="1" smtClean="0"/>
              <a:t>Jchord</a:t>
            </a:r>
            <a:r>
              <a:rPr lang="en-US" baseline="0" dirty="0" smtClean="0"/>
              <a:t> is not able to reason about the atomic test-and-set idiom and it considers line 11 to line 24 can be executed by different threads at the same time.</a:t>
            </a:r>
          </a:p>
          <a:p>
            <a:pPr marL="171450" indent="-171450">
              <a:buFontTx/>
              <a:buChar char="-"/>
            </a:pPr>
            <a:r>
              <a:rPr lang="en-US" baseline="0" dirty="0" smtClean="0"/>
              <a:t>This  actually reveals a more general observation. Most of the false alarms are the symptoms of very few root causes. </a:t>
            </a:r>
          </a:p>
          <a:p>
            <a:pPr marL="171450" indent="-171450">
              <a:buFontTx/>
              <a:buChar char="-"/>
            </a:pPr>
            <a:r>
              <a:rPr lang="en-US" baseline="0" dirty="0" smtClean="0"/>
              <a:t>If we can resolve these few root causes, we can eliminate a lot of false alarms. That is exactly what our approach achieves.</a:t>
            </a:r>
          </a:p>
          <a:p>
            <a:pPr marL="171450" indent="-171450">
              <a:buFontTx/>
              <a:buChar char="-"/>
            </a:pPr>
            <a:r>
              <a:rPr lang="en-US" baseline="0" dirty="0" smtClean="0"/>
              <a:t>Let focus on R2 and R3.</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61</a:t>
            </a:fld>
            <a:endParaRPr lang="en-US"/>
          </a:p>
        </p:txBody>
      </p:sp>
    </p:spTree>
    <p:extLst>
      <p:ext uri="{BB962C8B-B14F-4D97-AF65-F5344CB8AC3E}">
        <p14:creationId xmlns:p14="http://schemas.microsoft.com/office/powerpoint/2010/main" val="1829087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Here is the code fragment that is related to these two reports.</a:t>
            </a:r>
          </a:p>
          <a:p>
            <a:pPr marL="171450" indent="-171450">
              <a:buFontTx/>
              <a:buChar char="-"/>
            </a:pPr>
            <a:r>
              <a:rPr lang="en-US" baseline="0" dirty="0" smtClean="0"/>
              <a:t>We run the probabilistic analysis on it and get a derivation graph on the right.</a:t>
            </a:r>
          </a:p>
          <a:p>
            <a:pPr marL="171450" indent="-171450">
              <a:buFontTx/>
              <a:buChar char="-"/>
            </a:pPr>
            <a:r>
              <a:rPr lang="en-US" baseline="0" dirty="0" smtClean="0"/>
              <a:t>All the </a:t>
            </a:r>
            <a:r>
              <a:rPr lang="en-US" baseline="0" dirty="0" err="1" smtClean="0"/>
              <a:t>hyperedges</a:t>
            </a:r>
            <a:r>
              <a:rPr lang="en-US" baseline="0" dirty="0" smtClean="0"/>
              <a:t> represent the rule instances, where the dotted edges represent soft rule instances, and the solid edges represent hard rule instances.</a:t>
            </a:r>
          </a:p>
          <a:p>
            <a:pPr marL="171450" indent="-171450">
              <a:buFontTx/>
              <a:buChar char="-"/>
            </a:pPr>
            <a:r>
              <a:rPr lang="en-US" baseline="0" dirty="0" smtClean="0"/>
              <a:t>Here are the two false alarms derived.</a:t>
            </a:r>
          </a:p>
          <a:p>
            <a:pPr marL="171450" indent="-171450">
              <a:buFontTx/>
              <a:buChar char="-"/>
            </a:pPr>
            <a:r>
              <a:rPr lang="en-US" baseline="0" dirty="0" smtClean="0"/>
              <a:t>Let’s say Bob inspects race(x2,x1) and the source code, and finds it to be a false alarm, he gives negative feedback.</a:t>
            </a:r>
          </a:p>
          <a:p>
            <a:pPr marL="171450" indent="-171450">
              <a:buFontTx/>
              <a:buChar char="-"/>
            </a:pPr>
            <a:r>
              <a:rPr lang="en-US" baseline="0" dirty="0" smtClean="0"/>
              <a:t>This negative feedback is encoded as a soft rule with weight 25 in the system.</a:t>
            </a:r>
          </a:p>
          <a:p>
            <a:pPr marL="171450" indent="-171450">
              <a:buFontTx/>
              <a:buChar char="-"/>
            </a:pPr>
            <a:r>
              <a:rPr lang="en-US" baseline="0" dirty="0" smtClean="0"/>
              <a:t>After adding the user feedback, we notice that the subgraph here form a conflict.</a:t>
            </a:r>
          </a:p>
          <a:p>
            <a:pPr marL="171450" indent="-171450">
              <a:buFontTx/>
              <a:buChar char="-"/>
            </a:pPr>
            <a:r>
              <a:rPr lang="en-US" baseline="0" dirty="0" smtClean="0"/>
              <a:t>Because this rule instance is hard and the user feedback has a higher weight than this soft rule instance has, we choose to violate this soft rule instance.</a:t>
            </a:r>
          </a:p>
        </p:txBody>
      </p:sp>
      <p:sp>
        <p:nvSpPr>
          <p:cNvPr id="4" name="Slide Number Placeholder 3"/>
          <p:cNvSpPr>
            <a:spLocks noGrp="1"/>
          </p:cNvSpPr>
          <p:nvPr>
            <p:ph type="sldNum" sz="quarter" idx="10"/>
          </p:nvPr>
        </p:nvSpPr>
        <p:spPr/>
        <p:txBody>
          <a:bodyPr/>
          <a:lstStyle/>
          <a:p>
            <a:fld id="{2D58669D-B7D0-4298-8AB5-F27BD80793BB}" type="slidenum">
              <a:rPr lang="en-US" smtClean="0"/>
              <a:pPr/>
              <a:t>62</a:t>
            </a:fld>
            <a:endParaRPr lang="en-US"/>
          </a:p>
        </p:txBody>
      </p:sp>
    </p:spTree>
    <p:extLst>
      <p:ext uri="{BB962C8B-B14F-4D97-AF65-F5344CB8AC3E}">
        <p14:creationId xmlns:p14="http://schemas.microsoft.com/office/powerpoint/2010/main" val="1410749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Put Fig 2 and 3.</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12</a:t>
            </a:fld>
            <a:endParaRPr lang="en-US" dirty="0"/>
          </a:p>
        </p:txBody>
      </p:sp>
    </p:spTree>
    <p:extLst>
      <p:ext uri="{BB962C8B-B14F-4D97-AF65-F5344CB8AC3E}">
        <p14:creationId xmlns:p14="http://schemas.microsoft.com/office/powerpoint/2010/main" val="14242701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Look messy. Change to another format.</a:t>
            </a:r>
          </a:p>
        </p:txBody>
      </p:sp>
      <p:sp>
        <p:nvSpPr>
          <p:cNvPr id="4" name="Slide Number Placeholder 3"/>
          <p:cNvSpPr>
            <a:spLocks noGrp="1"/>
          </p:cNvSpPr>
          <p:nvPr>
            <p:ph type="sldNum" sz="quarter" idx="10"/>
          </p:nvPr>
        </p:nvSpPr>
        <p:spPr/>
        <p:txBody>
          <a:bodyPr/>
          <a:lstStyle/>
          <a:p>
            <a:fld id="{2D58669D-B7D0-4298-8AB5-F27BD80793BB}" type="slidenum">
              <a:rPr lang="en-US" smtClean="0"/>
              <a:pPr/>
              <a:t>63</a:t>
            </a:fld>
            <a:endParaRPr lang="en-US"/>
          </a:p>
        </p:txBody>
      </p:sp>
    </p:spTree>
    <p:extLst>
      <p:ext uri="{BB962C8B-B14F-4D97-AF65-F5344CB8AC3E}">
        <p14:creationId xmlns:p14="http://schemas.microsoft.com/office/powerpoint/2010/main" val="20251668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As a result, both parallel(x2,x1) and race(x2,x1) are eliminated.</a:t>
            </a:r>
          </a:p>
        </p:txBody>
      </p:sp>
      <p:sp>
        <p:nvSpPr>
          <p:cNvPr id="4" name="Slide Number Placeholder 3"/>
          <p:cNvSpPr>
            <a:spLocks noGrp="1"/>
          </p:cNvSpPr>
          <p:nvPr>
            <p:ph type="sldNum" sz="quarter" idx="10"/>
          </p:nvPr>
        </p:nvSpPr>
        <p:spPr/>
        <p:txBody>
          <a:bodyPr/>
          <a:lstStyle/>
          <a:p>
            <a:fld id="{2D58669D-B7D0-4298-8AB5-F27BD80793BB}" type="slidenum">
              <a:rPr lang="en-US" smtClean="0"/>
              <a:pPr/>
              <a:t>64</a:t>
            </a:fld>
            <a:endParaRPr lang="en-US"/>
          </a:p>
        </p:txBody>
      </p:sp>
    </p:spTree>
    <p:extLst>
      <p:ext uri="{BB962C8B-B14F-4D97-AF65-F5344CB8AC3E}">
        <p14:creationId xmlns:p14="http://schemas.microsoft.com/office/powerpoint/2010/main" val="19572001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At the same time, we have also implicitly encode the least </a:t>
            </a:r>
            <a:r>
              <a:rPr lang="en-US" baseline="0" dirty="0" err="1" smtClean="0"/>
              <a:t>fixpoint</a:t>
            </a:r>
            <a:r>
              <a:rPr lang="en-US" baseline="0" dirty="0" smtClean="0"/>
              <a:t> semantics of these rules. As a result, all tuples that depend on parallel(x2,x1) will be also eliminated. So we successfully remove the other false alarm race(y2,y1).</a:t>
            </a:r>
          </a:p>
        </p:txBody>
      </p:sp>
      <p:sp>
        <p:nvSpPr>
          <p:cNvPr id="4" name="Slide Number Placeholder 3"/>
          <p:cNvSpPr>
            <a:spLocks noGrp="1"/>
          </p:cNvSpPr>
          <p:nvPr>
            <p:ph type="sldNum" sz="quarter" idx="10"/>
          </p:nvPr>
        </p:nvSpPr>
        <p:spPr/>
        <p:txBody>
          <a:bodyPr/>
          <a:lstStyle/>
          <a:p>
            <a:fld id="{2D58669D-B7D0-4298-8AB5-F27BD80793BB}" type="slidenum">
              <a:rPr lang="en-US" smtClean="0"/>
              <a:pPr/>
              <a:t>65</a:t>
            </a:fld>
            <a:endParaRPr lang="en-US"/>
          </a:p>
        </p:txBody>
      </p:sp>
    </p:spTree>
    <p:extLst>
      <p:ext uri="{BB962C8B-B14F-4D97-AF65-F5344CB8AC3E}">
        <p14:creationId xmlns:p14="http://schemas.microsoft.com/office/powerpoint/2010/main" val="7314288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Let’s first look at</a:t>
            </a:r>
            <a:r>
              <a:rPr lang="en-US" baseline="0" dirty="0" smtClean="0"/>
              <a:t> the precision result, Because the time is limited, I will only talk about the result for </a:t>
            </a:r>
            <a:r>
              <a:rPr lang="en-US" baseline="0" dirty="0" err="1" smtClean="0"/>
              <a:t>Datarace</a:t>
            </a:r>
            <a:r>
              <a:rPr lang="en-US" baseline="0" dirty="0" smtClean="0"/>
              <a:t>. The result for pointer analysis is similar.</a:t>
            </a:r>
            <a:endParaRPr lang="en-US" baseline="0" dirty="0"/>
          </a:p>
          <a:p>
            <a:pPr marL="171450" indent="-171450">
              <a:buFontTx/>
              <a:buChar char="-"/>
            </a:pPr>
            <a:r>
              <a:rPr lang="en-US" baseline="0" dirty="0" smtClean="0"/>
              <a:t>We obtained the result by randomly sampling 5% of the reports to give feedback on.</a:t>
            </a:r>
          </a:p>
          <a:p>
            <a:pPr marL="171450" indent="-171450">
              <a:buFontTx/>
              <a:buChar char="-"/>
            </a:pPr>
            <a:r>
              <a:rPr lang="en-US" baseline="0" dirty="0" smtClean="0"/>
              <a:t>Each group of bars represents the result on one benchmark, where the orange bar represents the percentage of false alarms that is eliminated by our approach, and blue bar represents the percentage of true alarms that are retained.</a:t>
            </a:r>
          </a:p>
          <a:p>
            <a:pPr marL="171450" indent="-171450">
              <a:buFontTx/>
              <a:buChar char="-"/>
            </a:pPr>
            <a:r>
              <a:rPr lang="en-US" baseline="0" dirty="0" smtClean="0"/>
              <a:t>The numbers at the top are the absolute numbers of false alarms and true alarms produced by the original analysis.</a:t>
            </a:r>
          </a:p>
          <a:p>
            <a:pPr marL="171450" indent="-171450">
              <a:buFontTx/>
              <a:buChar char="-"/>
            </a:pPr>
            <a:r>
              <a:rPr lang="en-US" baseline="0" dirty="0" smtClean="0"/>
              <a:t>Because we have made the analysis probabilistic, sometimes we will have some false negatives.</a:t>
            </a:r>
          </a:p>
          <a:p>
            <a:pPr marL="171450" indent="-171450">
              <a:buFontTx/>
              <a:buChar char="-"/>
            </a:pPr>
            <a:r>
              <a:rPr lang="en-US" baseline="0" dirty="0" smtClean="0"/>
              <a:t>For both bars, the higher, the better.</a:t>
            </a:r>
          </a:p>
          <a:p>
            <a:pPr marL="171450" indent="-171450">
              <a:buFontTx/>
              <a:buChar char="-"/>
            </a:pPr>
            <a:r>
              <a:rPr lang="en-US" baseline="0" dirty="0" smtClean="0"/>
              <a:t>On average, our approach is able to eliminate 70% of the false alarms by incorporating 5% of the feedback at the cost of introducing 4% false negatives.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66</a:t>
            </a:fld>
            <a:endParaRPr lang="en-US"/>
          </a:p>
        </p:txBody>
      </p:sp>
    </p:spTree>
    <p:extLst>
      <p:ext uri="{BB962C8B-B14F-4D97-AF65-F5344CB8AC3E}">
        <p14:creationId xmlns:p14="http://schemas.microsoft.com/office/powerpoint/2010/main" val="15462964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Let’s first look at</a:t>
            </a:r>
            <a:r>
              <a:rPr lang="en-US" baseline="0" dirty="0" smtClean="0"/>
              <a:t> the precision result, Because the time is limited, I will only talk about the result for </a:t>
            </a:r>
            <a:r>
              <a:rPr lang="en-US" baseline="0" dirty="0" err="1" smtClean="0"/>
              <a:t>Datarace</a:t>
            </a:r>
            <a:r>
              <a:rPr lang="en-US" baseline="0" dirty="0" smtClean="0"/>
              <a:t>. The result for pointer analysis is similar.</a:t>
            </a:r>
            <a:endParaRPr lang="en-US" baseline="0" dirty="0"/>
          </a:p>
          <a:p>
            <a:pPr marL="171450" indent="-171450">
              <a:buFontTx/>
              <a:buChar char="-"/>
            </a:pPr>
            <a:r>
              <a:rPr lang="en-US" baseline="0" dirty="0" smtClean="0"/>
              <a:t>We obtained the result by randomly sampling 5% of the reports to give feedback on.</a:t>
            </a:r>
          </a:p>
          <a:p>
            <a:pPr marL="171450" indent="-171450">
              <a:buFontTx/>
              <a:buChar char="-"/>
            </a:pPr>
            <a:r>
              <a:rPr lang="en-US" baseline="0" dirty="0" smtClean="0"/>
              <a:t>Each group of bars represents the result on one benchmark, where the orange bar represents the percentage of false alarms that is eliminated by our approach, and blue bar represents the percentage of true alarms that are retained.</a:t>
            </a:r>
          </a:p>
          <a:p>
            <a:pPr marL="171450" indent="-171450">
              <a:buFontTx/>
              <a:buChar char="-"/>
            </a:pPr>
            <a:r>
              <a:rPr lang="en-US" baseline="0" dirty="0" smtClean="0"/>
              <a:t>The numbers at the top are the absolute numbers of false alarms and true alarms produced by the original analysis.</a:t>
            </a:r>
          </a:p>
          <a:p>
            <a:pPr marL="171450" indent="-171450">
              <a:buFontTx/>
              <a:buChar char="-"/>
            </a:pPr>
            <a:r>
              <a:rPr lang="en-US" baseline="0" dirty="0" smtClean="0"/>
              <a:t>Because we have made the analysis probabilistic, sometimes we will have some false negatives.</a:t>
            </a:r>
          </a:p>
          <a:p>
            <a:pPr marL="171450" indent="-171450">
              <a:buFontTx/>
              <a:buChar char="-"/>
            </a:pPr>
            <a:r>
              <a:rPr lang="en-US" baseline="0" dirty="0" smtClean="0"/>
              <a:t>For both bars, the higher, the better.</a:t>
            </a:r>
          </a:p>
          <a:p>
            <a:pPr marL="171450" indent="-171450">
              <a:buFontTx/>
              <a:buChar char="-"/>
            </a:pPr>
            <a:r>
              <a:rPr lang="en-US" baseline="0" dirty="0" smtClean="0"/>
              <a:t>On average, our approach is able to eliminate 70% of the false alarms by incorporating 5% of the feedback at the cost of introducing 4% false negatives.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67</a:t>
            </a:fld>
            <a:endParaRPr lang="en-US"/>
          </a:p>
        </p:txBody>
      </p:sp>
    </p:spTree>
    <p:extLst>
      <p:ext uri="{BB962C8B-B14F-4D97-AF65-F5344CB8AC3E}">
        <p14:creationId xmlns:p14="http://schemas.microsoft.com/office/powerpoint/2010/main" val="7442968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how the result changes if we vary the amount of feedback.</a:t>
            </a:r>
            <a:endParaRPr lang="en-US" baseline="0" dirty="0" smtClean="0"/>
          </a:p>
          <a:p>
            <a:r>
              <a:rPr lang="en-US" baseline="0" dirty="0" smtClean="0"/>
              <a:t>For simplicity, we only show the result on our largest benchmark.</a:t>
            </a:r>
          </a:p>
          <a:p>
            <a:r>
              <a:rPr lang="en-US" baseline="0" dirty="0" smtClean="0"/>
              <a:t>As we can see, as we further increase the amount of feedback, the results continue to improve.</a:t>
            </a:r>
          </a:p>
          <a:p>
            <a:r>
              <a:rPr lang="en-US" baseline="0" dirty="0" smtClean="0"/>
              <a:t>When we provide 20% feedback, 95% of the false alarms are eliminated, and almost all true alarms are retained.</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68</a:t>
            </a:fld>
            <a:endParaRPr lang="en-US" dirty="0"/>
          </a:p>
        </p:txBody>
      </p:sp>
    </p:spTree>
    <p:extLst>
      <p:ext uri="{BB962C8B-B14F-4D97-AF65-F5344CB8AC3E}">
        <p14:creationId xmlns:p14="http://schemas.microsoft.com/office/powerpoint/2010/main" val="15901287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a:t>
            </a:r>
            <a:r>
              <a:rPr lang="en-US" baseline="0" dirty="0" smtClean="0"/>
              <a:t> am going to use static </a:t>
            </a:r>
            <a:r>
              <a:rPr lang="en-US" baseline="0" dirty="0" err="1" smtClean="0"/>
              <a:t>datarace</a:t>
            </a:r>
            <a:r>
              <a:rPr lang="en-US" baseline="0" dirty="0" smtClean="0"/>
              <a:t> analysis as an example to explain how we address these two challenges. We study </a:t>
            </a:r>
            <a:r>
              <a:rPr lang="en-US" baseline="0" dirty="0" err="1" smtClean="0"/>
              <a:t>Datarace</a:t>
            </a:r>
            <a:r>
              <a:rPr lang="en-US" baseline="0" dirty="0" smtClean="0"/>
              <a:t> as it is fundamental to detecting concurrency bugs for programs in this multi-core era. The analysis tool we consider is </a:t>
            </a:r>
            <a:r>
              <a:rPr lang="en-US" baseline="0" dirty="0" err="1" smtClean="0"/>
              <a:t>JChord</a:t>
            </a:r>
            <a:r>
              <a:rPr lang="en-US" baseline="0" dirty="0" smtClean="0"/>
              <a:t>, a popular static </a:t>
            </a:r>
            <a:r>
              <a:rPr lang="en-US" baseline="0" dirty="0" err="1" smtClean="0"/>
              <a:t>datarace</a:t>
            </a:r>
            <a:r>
              <a:rPr lang="en-US" baseline="0" dirty="0" smtClean="0"/>
              <a:t> detection tool. This code fragment is taken from a widely-used program, called Apache FTP server.</a:t>
            </a:r>
          </a:p>
          <a:p>
            <a:pPr marL="171450" indent="-171450">
              <a:buFontTx/>
              <a:buChar char="-"/>
            </a:pPr>
            <a:r>
              <a:rPr lang="en-US" baseline="0" dirty="0" smtClean="0"/>
              <a:t>Class </a:t>
            </a:r>
            <a:r>
              <a:rPr lang="en-US" baseline="0" dirty="0" err="1" smtClean="0"/>
              <a:t>RequestHandler</a:t>
            </a:r>
            <a:r>
              <a:rPr lang="en-US" baseline="0" dirty="0" smtClean="0"/>
              <a:t> handles incoming FTP requests. Whenever a new request comes, a new object of this class is created. There are a lot of fields in this object, which can be accessed by multiple threads simultaneously. This in turn can lead to potential </a:t>
            </a:r>
            <a:r>
              <a:rPr lang="en-US" baseline="0" dirty="0" err="1" smtClean="0"/>
              <a:t>dataraces</a:t>
            </a:r>
            <a:r>
              <a:rPr lang="en-US" baseline="0" dirty="0" smtClean="0"/>
              <a:t>.</a:t>
            </a:r>
          </a:p>
          <a:p>
            <a:pPr marL="171450" indent="-171450">
              <a:buFontTx/>
              <a:buChar char="-"/>
            </a:pPr>
            <a:r>
              <a:rPr lang="en-US" baseline="0" dirty="0" smtClean="0"/>
              <a:t>We mainly look at two methods. Method </a:t>
            </a:r>
            <a:r>
              <a:rPr lang="en-US" baseline="0" dirty="0" err="1" smtClean="0"/>
              <a:t>getRequest</a:t>
            </a:r>
            <a:r>
              <a:rPr lang="en-US" baseline="0" dirty="0" smtClean="0"/>
              <a:t>() returns the request field. Method close is invoked when the ftp connection is being closed, and cleans up the states of the object.</a:t>
            </a:r>
          </a:p>
          <a:p>
            <a:pPr marL="171450" indent="-171450">
              <a:buFontTx/>
              <a:buChar char="-"/>
            </a:pPr>
            <a:r>
              <a:rPr lang="en-US" baseline="0" dirty="0" smtClean="0"/>
              <a:t>To prevent </a:t>
            </a:r>
            <a:r>
              <a:rPr lang="en-US" baseline="0" dirty="0" err="1" smtClean="0"/>
              <a:t>dataraces</a:t>
            </a:r>
            <a:r>
              <a:rPr lang="en-US" baseline="0" dirty="0" smtClean="0"/>
              <a:t> incurred by the cleanup code from Line 17 to Line 24, a flag </a:t>
            </a:r>
            <a:r>
              <a:rPr lang="en-US" baseline="0" dirty="0" err="1" smtClean="0"/>
              <a:t>isClosed</a:t>
            </a:r>
            <a:r>
              <a:rPr lang="en-US" baseline="0" dirty="0" smtClean="0"/>
              <a:t> is set. And to prevent </a:t>
            </a:r>
            <a:r>
              <a:rPr lang="en-US" baseline="0" dirty="0" err="1" smtClean="0"/>
              <a:t>dataraces</a:t>
            </a:r>
            <a:r>
              <a:rPr lang="en-US" baseline="0" dirty="0" smtClean="0"/>
              <a:t> on this flag itself, a synchronization block guards the code accessing it. This pattern is called atomic test-and-set idiom.</a:t>
            </a:r>
          </a:p>
          <a:p>
            <a:pPr marL="171450" indent="-171450">
              <a:buFontTx/>
              <a:buChar char="-"/>
            </a:pPr>
            <a:r>
              <a:rPr lang="en-US" baseline="0" dirty="0" smtClean="0"/>
              <a:t>Let’s see how it works.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70</a:t>
            </a:fld>
            <a:endParaRPr lang="en-US"/>
          </a:p>
        </p:txBody>
      </p:sp>
    </p:spTree>
    <p:extLst>
      <p:ext uri="{BB962C8B-B14F-4D97-AF65-F5344CB8AC3E}">
        <p14:creationId xmlns:p14="http://schemas.microsoft.com/office/powerpoint/2010/main" val="13048619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As a result, both parallel(x2,x1) and race(x2,x1) are eliminated.</a:t>
            </a:r>
          </a:p>
        </p:txBody>
      </p:sp>
      <p:sp>
        <p:nvSpPr>
          <p:cNvPr id="4" name="Slide Number Placeholder 3"/>
          <p:cNvSpPr>
            <a:spLocks noGrp="1"/>
          </p:cNvSpPr>
          <p:nvPr>
            <p:ph type="sldNum" sz="quarter" idx="10"/>
          </p:nvPr>
        </p:nvSpPr>
        <p:spPr/>
        <p:txBody>
          <a:bodyPr/>
          <a:lstStyle/>
          <a:p>
            <a:fld id="{2D58669D-B7D0-4298-8AB5-F27BD80793BB}" type="slidenum">
              <a:rPr lang="en-US" smtClean="0"/>
              <a:pPr/>
              <a:t>71</a:t>
            </a:fld>
            <a:endParaRPr lang="en-US"/>
          </a:p>
        </p:txBody>
      </p:sp>
    </p:spTree>
    <p:extLst>
      <p:ext uri="{BB962C8B-B14F-4D97-AF65-F5344CB8AC3E}">
        <p14:creationId xmlns:p14="http://schemas.microsoft.com/office/powerpoint/2010/main" val="1697669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As a result, both parallel(x2,x1) and race(x2,x1) are eliminated.</a:t>
            </a:r>
          </a:p>
        </p:txBody>
      </p:sp>
      <p:sp>
        <p:nvSpPr>
          <p:cNvPr id="4" name="Slide Number Placeholder 3"/>
          <p:cNvSpPr>
            <a:spLocks noGrp="1"/>
          </p:cNvSpPr>
          <p:nvPr>
            <p:ph type="sldNum" sz="quarter" idx="10"/>
          </p:nvPr>
        </p:nvSpPr>
        <p:spPr/>
        <p:txBody>
          <a:bodyPr/>
          <a:lstStyle/>
          <a:p>
            <a:fld id="{2D58669D-B7D0-4298-8AB5-F27BD80793BB}" type="slidenum">
              <a:rPr lang="en-US" smtClean="0"/>
              <a:pPr/>
              <a:t>72</a:t>
            </a:fld>
            <a:endParaRPr lang="en-US"/>
          </a:p>
        </p:txBody>
      </p:sp>
    </p:spTree>
    <p:extLst>
      <p:ext uri="{BB962C8B-B14F-4D97-AF65-F5344CB8AC3E}">
        <p14:creationId xmlns:p14="http://schemas.microsoft.com/office/powerpoint/2010/main" val="16910008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As a result, both parallel(x2,x1) and race(x2,x1) are eliminated.</a:t>
            </a:r>
          </a:p>
        </p:txBody>
      </p:sp>
      <p:sp>
        <p:nvSpPr>
          <p:cNvPr id="4" name="Slide Number Placeholder 3"/>
          <p:cNvSpPr>
            <a:spLocks noGrp="1"/>
          </p:cNvSpPr>
          <p:nvPr>
            <p:ph type="sldNum" sz="quarter" idx="10"/>
          </p:nvPr>
        </p:nvSpPr>
        <p:spPr/>
        <p:txBody>
          <a:bodyPr/>
          <a:lstStyle/>
          <a:p>
            <a:fld id="{2D58669D-B7D0-4298-8AB5-F27BD80793BB}" type="slidenum">
              <a:rPr lang="en-US" smtClean="0"/>
              <a:pPr/>
              <a:t>73</a:t>
            </a:fld>
            <a:endParaRPr lang="en-US"/>
          </a:p>
        </p:txBody>
      </p:sp>
    </p:spTree>
    <p:extLst>
      <p:ext uri="{BB962C8B-B14F-4D97-AF65-F5344CB8AC3E}">
        <p14:creationId xmlns:p14="http://schemas.microsoft.com/office/powerpoint/2010/main" val="91749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Put Fig 2 and 3.</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13</a:t>
            </a:fld>
            <a:endParaRPr lang="en-US" dirty="0"/>
          </a:p>
        </p:txBody>
      </p:sp>
    </p:spTree>
    <p:extLst>
      <p:ext uri="{BB962C8B-B14F-4D97-AF65-F5344CB8AC3E}">
        <p14:creationId xmlns:p14="http://schemas.microsoft.com/office/powerpoint/2010/main" val="1426188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As a result, both parallel(x2,x1) and race(x2,x1) are eliminated.</a:t>
            </a:r>
          </a:p>
        </p:txBody>
      </p:sp>
      <p:sp>
        <p:nvSpPr>
          <p:cNvPr id="4" name="Slide Number Placeholder 3"/>
          <p:cNvSpPr>
            <a:spLocks noGrp="1"/>
          </p:cNvSpPr>
          <p:nvPr>
            <p:ph type="sldNum" sz="quarter" idx="10"/>
          </p:nvPr>
        </p:nvSpPr>
        <p:spPr/>
        <p:txBody>
          <a:bodyPr/>
          <a:lstStyle/>
          <a:p>
            <a:fld id="{2D58669D-B7D0-4298-8AB5-F27BD80793BB}" type="slidenum">
              <a:rPr lang="en-US" smtClean="0"/>
              <a:pPr/>
              <a:t>75</a:t>
            </a:fld>
            <a:endParaRPr lang="en-US"/>
          </a:p>
        </p:txBody>
      </p:sp>
    </p:spTree>
    <p:extLst>
      <p:ext uri="{BB962C8B-B14F-4D97-AF65-F5344CB8AC3E}">
        <p14:creationId xmlns:p14="http://schemas.microsoft.com/office/powerpoint/2010/main" val="1155792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Let’s first look at</a:t>
            </a:r>
            <a:r>
              <a:rPr lang="en-US" baseline="0" dirty="0" smtClean="0"/>
              <a:t> the precision result, Because the time is limited, I will only talk about the result for </a:t>
            </a:r>
            <a:r>
              <a:rPr lang="en-US" baseline="0" dirty="0" err="1" smtClean="0"/>
              <a:t>Datarace</a:t>
            </a:r>
            <a:r>
              <a:rPr lang="en-US" baseline="0" dirty="0" smtClean="0"/>
              <a:t>. The result for pointer analysis is similar.</a:t>
            </a:r>
            <a:endParaRPr lang="en-US" baseline="0" dirty="0"/>
          </a:p>
          <a:p>
            <a:pPr marL="171450" indent="-171450">
              <a:buFontTx/>
              <a:buChar char="-"/>
            </a:pPr>
            <a:r>
              <a:rPr lang="en-US" baseline="0" dirty="0" smtClean="0"/>
              <a:t>We obtained the result by randomly sampling 5% of the reports to give feedback on.</a:t>
            </a:r>
          </a:p>
          <a:p>
            <a:pPr marL="171450" indent="-171450">
              <a:buFontTx/>
              <a:buChar char="-"/>
            </a:pPr>
            <a:r>
              <a:rPr lang="en-US" baseline="0" dirty="0" smtClean="0"/>
              <a:t>Each group of bars represents the result on one benchmark, where the orange bar represents the percentage of false alarms that is eliminated by our approach, and blue bar represents the percentage of true alarms that are retained.</a:t>
            </a:r>
          </a:p>
          <a:p>
            <a:pPr marL="171450" indent="-171450">
              <a:buFontTx/>
              <a:buChar char="-"/>
            </a:pPr>
            <a:r>
              <a:rPr lang="en-US" baseline="0" dirty="0" smtClean="0"/>
              <a:t>The numbers at the top are the absolute numbers of false alarms and true alarms produced by the original analysis.</a:t>
            </a:r>
          </a:p>
          <a:p>
            <a:pPr marL="171450" indent="-171450">
              <a:buFontTx/>
              <a:buChar char="-"/>
            </a:pPr>
            <a:r>
              <a:rPr lang="en-US" baseline="0" dirty="0" smtClean="0"/>
              <a:t>Because we have made the analysis probabilistic, sometimes we will have some false negatives.</a:t>
            </a:r>
          </a:p>
          <a:p>
            <a:pPr marL="171450" indent="-171450">
              <a:buFontTx/>
              <a:buChar char="-"/>
            </a:pPr>
            <a:r>
              <a:rPr lang="en-US" baseline="0" dirty="0" smtClean="0"/>
              <a:t>For both bars, the higher, the better.</a:t>
            </a:r>
          </a:p>
          <a:p>
            <a:pPr marL="171450" indent="-171450">
              <a:buFontTx/>
              <a:buChar char="-"/>
            </a:pPr>
            <a:r>
              <a:rPr lang="en-US" baseline="0" dirty="0" smtClean="0"/>
              <a:t>On average, our approach is able to eliminate 70% of the false alarms by incorporating 5% of the feedback at the cost of introducing 4% false negatives.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77</a:t>
            </a:fld>
            <a:endParaRPr lang="en-US"/>
          </a:p>
        </p:txBody>
      </p:sp>
    </p:spTree>
    <p:extLst>
      <p:ext uri="{BB962C8B-B14F-4D97-AF65-F5344CB8AC3E}">
        <p14:creationId xmlns:p14="http://schemas.microsoft.com/office/powerpoint/2010/main" val="16827955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Let’s first look at</a:t>
            </a:r>
            <a:r>
              <a:rPr lang="en-US" baseline="0" dirty="0" smtClean="0"/>
              <a:t> the precision result, Because the time is limited, I will only talk about the result for </a:t>
            </a:r>
            <a:r>
              <a:rPr lang="en-US" baseline="0" dirty="0" err="1" smtClean="0"/>
              <a:t>Datarace</a:t>
            </a:r>
            <a:r>
              <a:rPr lang="en-US" baseline="0" dirty="0" smtClean="0"/>
              <a:t>. The result for pointer analysis is similar.</a:t>
            </a:r>
            <a:endParaRPr lang="en-US" baseline="0" dirty="0"/>
          </a:p>
          <a:p>
            <a:pPr marL="171450" indent="-171450">
              <a:buFontTx/>
              <a:buChar char="-"/>
            </a:pPr>
            <a:r>
              <a:rPr lang="en-US" baseline="0" dirty="0" smtClean="0"/>
              <a:t>We obtained the result by randomly sampling 5% of the reports to give feedback on.</a:t>
            </a:r>
          </a:p>
          <a:p>
            <a:pPr marL="171450" indent="-171450">
              <a:buFontTx/>
              <a:buChar char="-"/>
            </a:pPr>
            <a:r>
              <a:rPr lang="en-US" baseline="0" dirty="0" smtClean="0"/>
              <a:t>Each group of bars represents the result on one benchmark, where the orange bar represents the percentage of false alarms that is eliminated by our approach, and blue bar represents the percentage of true alarms that are retained.</a:t>
            </a:r>
          </a:p>
          <a:p>
            <a:pPr marL="171450" indent="-171450">
              <a:buFontTx/>
              <a:buChar char="-"/>
            </a:pPr>
            <a:r>
              <a:rPr lang="en-US" baseline="0" dirty="0" smtClean="0"/>
              <a:t>The numbers at the top are the absolute numbers of false alarms and true alarms produced by the original analysis.</a:t>
            </a:r>
          </a:p>
          <a:p>
            <a:pPr marL="171450" indent="-171450">
              <a:buFontTx/>
              <a:buChar char="-"/>
            </a:pPr>
            <a:r>
              <a:rPr lang="en-US" baseline="0" dirty="0" smtClean="0"/>
              <a:t>Because we have made the analysis probabilistic, sometimes we will have some false negatives.</a:t>
            </a:r>
          </a:p>
          <a:p>
            <a:pPr marL="171450" indent="-171450">
              <a:buFontTx/>
              <a:buChar char="-"/>
            </a:pPr>
            <a:r>
              <a:rPr lang="en-US" baseline="0" dirty="0" smtClean="0"/>
              <a:t>For both bars, the higher, the better.</a:t>
            </a:r>
          </a:p>
          <a:p>
            <a:pPr marL="171450" indent="-171450">
              <a:buFontTx/>
              <a:buChar char="-"/>
            </a:pPr>
            <a:r>
              <a:rPr lang="en-US" baseline="0" dirty="0" smtClean="0"/>
              <a:t>On average, our approach is able to eliminate 70% of the false alarms by incorporating 5% of the feedback at the cost of introducing 4% false negatives.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78</a:t>
            </a:fld>
            <a:endParaRPr lang="en-US"/>
          </a:p>
        </p:txBody>
      </p:sp>
    </p:spTree>
    <p:extLst>
      <p:ext uri="{BB962C8B-B14F-4D97-AF65-F5344CB8AC3E}">
        <p14:creationId xmlns:p14="http://schemas.microsoft.com/office/powerpoint/2010/main" val="11534085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Let’s first look at</a:t>
            </a:r>
            <a:r>
              <a:rPr lang="en-US" baseline="0" dirty="0" smtClean="0"/>
              <a:t> the precision result, Because the time is limited, I will only talk about the result for </a:t>
            </a:r>
            <a:r>
              <a:rPr lang="en-US" baseline="0" dirty="0" err="1" smtClean="0"/>
              <a:t>Datarace</a:t>
            </a:r>
            <a:r>
              <a:rPr lang="en-US" baseline="0" dirty="0" smtClean="0"/>
              <a:t>. The result for pointer analysis is similar.</a:t>
            </a:r>
            <a:endParaRPr lang="en-US" baseline="0" dirty="0"/>
          </a:p>
          <a:p>
            <a:pPr marL="171450" indent="-171450">
              <a:buFontTx/>
              <a:buChar char="-"/>
            </a:pPr>
            <a:r>
              <a:rPr lang="en-US" baseline="0" dirty="0" smtClean="0"/>
              <a:t>We obtained the result by randomly sampling 5% of the reports to give feedback on.</a:t>
            </a:r>
          </a:p>
          <a:p>
            <a:pPr marL="171450" indent="-171450">
              <a:buFontTx/>
              <a:buChar char="-"/>
            </a:pPr>
            <a:r>
              <a:rPr lang="en-US" baseline="0" dirty="0" smtClean="0"/>
              <a:t>Each group of bars represents the result on one benchmark, where the orange bar represents the percentage of false alarms that is eliminated by our approach, and blue bar represents the percentage of true alarms that are retained.</a:t>
            </a:r>
          </a:p>
          <a:p>
            <a:pPr marL="171450" indent="-171450">
              <a:buFontTx/>
              <a:buChar char="-"/>
            </a:pPr>
            <a:r>
              <a:rPr lang="en-US" baseline="0" dirty="0" smtClean="0"/>
              <a:t>The numbers at the top are the absolute numbers of false alarms and true alarms produced by the original analysis.</a:t>
            </a:r>
          </a:p>
          <a:p>
            <a:pPr marL="171450" indent="-171450">
              <a:buFontTx/>
              <a:buChar char="-"/>
            </a:pPr>
            <a:r>
              <a:rPr lang="en-US" baseline="0" dirty="0" smtClean="0"/>
              <a:t>Because we have made the analysis probabilistic, sometimes we will have some false negatives.</a:t>
            </a:r>
          </a:p>
          <a:p>
            <a:pPr marL="171450" indent="-171450">
              <a:buFontTx/>
              <a:buChar char="-"/>
            </a:pPr>
            <a:r>
              <a:rPr lang="en-US" baseline="0" dirty="0" smtClean="0"/>
              <a:t>For both bars, the higher, the better.</a:t>
            </a:r>
          </a:p>
          <a:p>
            <a:pPr marL="171450" indent="-171450">
              <a:buFontTx/>
              <a:buChar char="-"/>
            </a:pPr>
            <a:r>
              <a:rPr lang="en-US" baseline="0" dirty="0" smtClean="0"/>
              <a:t>On average, our approach is able to eliminate 70% of the false alarms by incorporating 5% of the feedback at the cost of introducing 4% false negatives.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79</a:t>
            </a:fld>
            <a:endParaRPr lang="en-US"/>
          </a:p>
        </p:txBody>
      </p:sp>
    </p:spTree>
    <p:extLst>
      <p:ext uri="{BB962C8B-B14F-4D97-AF65-F5344CB8AC3E}">
        <p14:creationId xmlns:p14="http://schemas.microsoft.com/office/powerpoint/2010/main" val="1543570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Let’s first look at</a:t>
            </a:r>
            <a:r>
              <a:rPr lang="en-US" baseline="0" dirty="0" smtClean="0"/>
              <a:t> the precision result, Because the time is limited, I will only talk about the result for </a:t>
            </a:r>
            <a:r>
              <a:rPr lang="en-US" baseline="0" dirty="0" err="1" smtClean="0"/>
              <a:t>Datarace</a:t>
            </a:r>
            <a:r>
              <a:rPr lang="en-US" baseline="0" dirty="0" smtClean="0"/>
              <a:t>. The result for pointer analysis is similar.</a:t>
            </a:r>
            <a:endParaRPr lang="en-US" baseline="0" dirty="0"/>
          </a:p>
          <a:p>
            <a:pPr marL="171450" indent="-171450">
              <a:buFontTx/>
              <a:buChar char="-"/>
            </a:pPr>
            <a:r>
              <a:rPr lang="en-US" baseline="0" dirty="0" smtClean="0"/>
              <a:t>We obtained the result by randomly sampling 5% of the reports to give feedback on.</a:t>
            </a:r>
          </a:p>
          <a:p>
            <a:pPr marL="171450" indent="-171450">
              <a:buFontTx/>
              <a:buChar char="-"/>
            </a:pPr>
            <a:r>
              <a:rPr lang="en-US" baseline="0" dirty="0" smtClean="0"/>
              <a:t>Each group of bars represents the result on one benchmark, where the orange bar represents the percentage of false alarms that is eliminated by our approach, and blue bar represents the percentage of true alarms that are retained.</a:t>
            </a:r>
          </a:p>
          <a:p>
            <a:pPr marL="171450" indent="-171450">
              <a:buFontTx/>
              <a:buChar char="-"/>
            </a:pPr>
            <a:r>
              <a:rPr lang="en-US" baseline="0" dirty="0" smtClean="0"/>
              <a:t>The numbers at the top are the absolute numbers of false alarms and true alarms produced by the original analysis.</a:t>
            </a:r>
          </a:p>
          <a:p>
            <a:pPr marL="171450" indent="-171450">
              <a:buFontTx/>
              <a:buChar char="-"/>
            </a:pPr>
            <a:r>
              <a:rPr lang="en-US" baseline="0" dirty="0" smtClean="0"/>
              <a:t>Because we have made the analysis probabilistic, sometimes we will have some false negatives.</a:t>
            </a:r>
          </a:p>
          <a:p>
            <a:pPr marL="171450" indent="-171450">
              <a:buFontTx/>
              <a:buChar char="-"/>
            </a:pPr>
            <a:r>
              <a:rPr lang="en-US" baseline="0" dirty="0" smtClean="0"/>
              <a:t>For both bars, the higher, the better.</a:t>
            </a:r>
          </a:p>
          <a:p>
            <a:pPr marL="171450" indent="-171450">
              <a:buFontTx/>
              <a:buChar char="-"/>
            </a:pPr>
            <a:r>
              <a:rPr lang="en-US" baseline="0" dirty="0" smtClean="0"/>
              <a:t>On average, our approach is able to eliminate 70% of the false alarms by incorporating 5% of the feedback at the cost of introducing 4% false negatives.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80</a:t>
            </a:fld>
            <a:endParaRPr lang="en-US"/>
          </a:p>
        </p:txBody>
      </p:sp>
    </p:spTree>
    <p:extLst>
      <p:ext uri="{BB962C8B-B14F-4D97-AF65-F5344CB8AC3E}">
        <p14:creationId xmlns:p14="http://schemas.microsoft.com/office/powerpoint/2010/main" val="15152478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8669D-B7D0-4298-8AB5-F27BD80793BB}" type="slidenum">
              <a:rPr lang="en-US" smtClean="0"/>
              <a:t>81</a:t>
            </a:fld>
            <a:endParaRPr lang="en-US" dirty="0"/>
          </a:p>
        </p:txBody>
      </p:sp>
    </p:spTree>
    <p:extLst>
      <p:ext uri="{BB962C8B-B14F-4D97-AF65-F5344CB8AC3E}">
        <p14:creationId xmlns:p14="http://schemas.microsoft.com/office/powerpoint/2010/main" val="8881754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introducing our solver, let me talk about what an ideal solver should be like for solving </a:t>
            </a:r>
            <a:r>
              <a:rPr lang="en-US" baseline="0" dirty="0" err="1" smtClean="0"/>
              <a:t>markov</a:t>
            </a:r>
            <a:r>
              <a:rPr lang="en-US" baseline="0" dirty="0" smtClean="0"/>
              <a:t> logic network.</a:t>
            </a:r>
          </a:p>
          <a:p>
            <a:r>
              <a:rPr lang="en-US" baseline="0" dirty="0" smtClean="0"/>
              <a:t>First of all, this solver should be sound, which means the solution it gives should not violate any hard rule instance.</a:t>
            </a:r>
          </a:p>
          <a:p>
            <a:r>
              <a:rPr lang="en-US" baseline="0" dirty="0" smtClean="0"/>
              <a:t>Secondly, the solution it returns should be optimal, which means it should maximize the sum of the weights of the satisfied soft rule instances.</a:t>
            </a:r>
          </a:p>
          <a:p>
            <a:r>
              <a:rPr lang="en-US" baseline="0" dirty="0" smtClean="0"/>
              <a:t>Last but not least, it should be scalable, which means it should be able to solve large instances generated from real-world programs.</a:t>
            </a:r>
          </a:p>
          <a:p>
            <a:endParaRPr lang="en-US" baseline="0" dirty="0" smtClean="0"/>
          </a:p>
          <a:p>
            <a:r>
              <a:rPr lang="en-US" baseline="0" dirty="0" smtClean="0"/>
              <a:t>Researchers from different areas have developed different solvers for MLN inference. Unfortunately, none of them satisfies all three properties.</a:t>
            </a:r>
          </a:p>
          <a:p>
            <a:r>
              <a:rPr lang="en-US" baseline="0" dirty="0" err="1" smtClean="0"/>
              <a:t>Tuffy</a:t>
            </a:r>
            <a:r>
              <a:rPr lang="en-US" baseline="0" dirty="0" smtClean="0"/>
              <a:t> and Alchemy are probably the most widely used ones in statistical relational learning. While both are fairly scalable, neither is sound nor optimal. </a:t>
            </a:r>
          </a:p>
          <a:p>
            <a:r>
              <a:rPr lang="en-US" baseline="0" dirty="0" smtClean="0"/>
              <a:t>They don’t enforce soundness as AI problems usually don’t require formal guarantees, which is quite different from the program analysis problems.</a:t>
            </a:r>
          </a:p>
          <a:p>
            <a:r>
              <a:rPr lang="en-US" baseline="0" dirty="0" smtClean="0"/>
              <a:t>CPI and </a:t>
            </a:r>
            <a:r>
              <a:rPr lang="en-US" baseline="0" dirty="0" err="1" smtClean="0"/>
              <a:t>Rockit</a:t>
            </a:r>
            <a:r>
              <a:rPr lang="en-US" baseline="0" dirty="0" smtClean="0"/>
              <a:t> are developed later, which enforce soundness and optimality at the cost of scalability.</a:t>
            </a:r>
          </a:p>
          <a:p>
            <a:r>
              <a:rPr lang="en-US" baseline="0" dirty="0" smtClean="0"/>
              <a:t>And there is also Z3 by </a:t>
            </a:r>
            <a:r>
              <a:rPr lang="en-US" baseline="0" dirty="0" err="1" smtClean="0"/>
              <a:t>microsoft</a:t>
            </a:r>
            <a:r>
              <a:rPr lang="en-US" baseline="0" dirty="0" smtClean="0"/>
              <a:t>, the solver from our own community. Similar to the previous two solvers, Z3 enforces soundness and optimality, but is not scalable enough for our problem.</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84</a:t>
            </a:fld>
            <a:endParaRPr lang="en-US"/>
          </a:p>
        </p:txBody>
      </p:sp>
    </p:spTree>
    <p:extLst>
      <p:ext uri="{BB962C8B-B14F-4D97-AF65-F5344CB8AC3E}">
        <p14:creationId xmlns:p14="http://schemas.microsoft.com/office/powerpoint/2010/main" val="21024837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enable effective solving, we developed </a:t>
            </a:r>
            <a:r>
              <a:rPr lang="en-US" baseline="0" dirty="0" err="1" smtClean="0"/>
              <a:t>Nichrome</a:t>
            </a:r>
            <a:r>
              <a:rPr lang="en-US" baseline="0" dirty="0" smtClean="0"/>
              <a:t>, a lazy iterative solver for MLN.</a:t>
            </a:r>
          </a:p>
          <a:p>
            <a:r>
              <a:rPr lang="en-US" baseline="0" dirty="0" smtClean="0"/>
              <a:t>The key idea of </a:t>
            </a:r>
            <a:r>
              <a:rPr lang="en-US" baseline="0" dirty="0" err="1" smtClean="0"/>
              <a:t>Nichrome</a:t>
            </a:r>
            <a:r>
              <a:rPr lang="en-US" baseline="0" dirty="0" smtClean="0"/>
              <a:t> is that often we don’t have to consider all the clauses to get the right solution.</a:t>
            </a:r>
          </a:p>
          <a:p>
            <a:r>
              <a:rPr lang="en-US" baseline="0" dirty="0" smtClean="0"/>
              <a:t>It starts by considering a subset of clauses, which we call the work set.</a:t>
            </a:r>
          </a:p>
          <a:p>
            <a:r>
              <a:rPr lang="en-US" baseline="0" dirty="0" smtClean="0"/>
              <a:t>The </a:t>
            </a:r>
            <a:r>
              <a:rPr lang="en-US" baseline="0" dirty="0" err="1" smtClean="0"/>
              <a:t>MaxSAT</a:t>
            </a:r>
            <a:r>
              <a:rPr lang="en-US" baseline="0" dirty="0" smtClean="0"/>
              <a:t> solver solves the work set, and passes the solution to a checker.</a:t>
            </a:r>
          </a:p>
          <a:p>
            <a:r>
              <a:rPr lang="en-US" baseline="0" dirty="0" smtClean="0"/>
              <a:t>Then the checker will check if the solution is indeed an optimal solution. If yes, the whole process terminates.</a:t>
            </a:r>
          </a:p>
          <a:p>
            <a:r>
              <a:rPr lang="en-US" baseline="0" dirty="0" smtClean="0"/>
              <a:t>Otherwise, the checker will add more clauses to the work set and continues the iteration.</a:t>
            </a:r>
          </a:p>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86</a:t>
            </a:fld>
            <a:endParaRPr lang="en-US"/>
          </a:p>
        </p:txBody>
      </p:sp>
    </p:spTree>
    <p:extLst>
      <p:ext uri="{BB962C8B-B14F-4D97-AF65-F5344CB8AC3E}">
        <p14:creationId xmlns:p14="http://schemas.microsoft.com/office/powerpoint/2010/main" val="1855780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enable effective solving, we developed </a:t>
            </a:r>
            <a:r>
              <a:rPr lang="en-US" baseline="0" dirty="0" err="1" smtClean="0"/>
              <a:t>Nichrome</a:t>
            </a:r>
            <a:r>
              <a:rPr lang="en-US" baseline="0" dirty="0" smtClean="0"/>
              <a:t>, a lazy iterative solver for MLN.</a:t>
            </a:r>
          </a:p>
          <a:p>
            <a:r>
              <a:rPr lang="en-US" baseline="0" dirty="0" smtClean="0"/>
              <a:t>The key idea of </a:t>
            </a:r>
            <a:r>
              <a:rPr lang="en-US" baseline="0" dirty="0" err="1" smtClean="0"/>
              <a:t>Nichrome</a:t>
            </a:r>
            <a:r>
              <a:rPr lang="en-US" baseline="0" dirty="0" smtClean="0"/>
              <a:t> is that often we don’t have to consider all the clauses to get the right solution.</a:t>
            </a:r>
          </a:p>
          <a:p>
            <a:r>
              <a:rPr lang="en-US" baseline="0" dirty="0" smtClean="0"/>
              <a:t>It starts by considering a subset of clauses, which we call the work set.</a:t>
            </a:r>
          </a:p>
          <a:p>
            <a:r>
              <a:rPr lang="en-US" baseline="0" dirty="0" smtClean="0"/>
              <a:t>The </a:t>
            </a:r>
            <a:r>
              <a:rPr lang="en-US" baseline="0" dirty="0" err="1" smtClean="0"/>
              <a:t>MaxSAT</a:t>
            </a:r>
            <a:r>
              <a:rPr lang="en-US" baseline="0" dirty="0" smtClean="0"/>
              <a:t> solver solves the work set, and passes the solution to a checker.</a:t>
            </a:r>
          </a:p>
          <a:p>
            <a:r>
              <a:rPr lang="en-US" baseline="0" dirty="0" smtClean="0"/>
              <a:t>Then the checker will check if the solution is indeed an optimal solution. If yes, the whole process terminates.</a:t>
            </a:r>
          </a:p>
          <a:p>
            <a:r>
              <a:rPr lang="en-US" baseline="0" dirty="0" smtClean="0"/>
              <a:t>Otherwise, the checker will add more clauses to the work set and continues the iteration.</a:t>
            </a:r>
          </a:p>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87</a:t>
            </a:fld>
            <a:endParaRPr lang="en-US"/>
          </a:p>
        </p:txBody>
      </p:sp>
    </p:spTree>
    <p:extLst>
      <p:ext uri="{BB962C8B-B14F-4D97-AF65-F5344CB8AC3E}">
        <p14:creationId xmlns:p14="http://schemas.microsoft.com/office/powerpoint/2010/main" val="15005987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PLDI’14 paper, the checker formulates</a:t>
            </a:r>
            <a:r>
              <a:rPr lang="en-US" baseline="0" dirty="0" smtClean="0"/>
              <a:t> the problem using </a:t>
            </a:r>
            <a:r>
              <a:rPr lang="en-US" baseline="0" dirty="0" err="1" smtClean="0"/>
              <a:t>Datalog</a:t>
            </a:r>
            <a:r>
              <a:rPr lang="en-US" baseline="0" dirty="0" smtClean="0"/>
              <a:t>, which is </a:t>
            </a:r>
            <a:r>
              <a:rPr lang="en-US" baseline="0" dirty="0" err="1" smtClean="0"/>
              <a:t>sovled</a:t>
            </a:r>
            <a:r>
              <a:rPr lang="en-US" baseline="0" dirty="0" smtClean="0"/>
              <a:t> by a </a:t>
            </a:r>
            <a:r>
              <a:rPr lang="en-US" baseline="0" dirty="0" err="1" smtClean="0"/>
              <a:t>Datalog</a:t>
            </a:r>
            <a:r>
              <a:rPr lang="en-US" baseline="0" dirty="0" smtClean="0"/>
              <a:t> solver.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88</a:t>
            </a:fld>
            <a:endParaRPr lang="en-US"/>
          </a:p>
        </p:txBody>
      </p:sp>
    </p:spTree>
    <p:extLst>
      <p:ext uri="{BB962C8B-B14F-4D97-AF65-F5344CB8AC3E}">
        <p14:creationId xmlns:p14="http://schemas.microsoft.com/office/powerpoint/2010/main" val="601286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Put Fig 2 and 3.</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14</a:t>
            </a:fld>
            <a:endParaRPr lang="en-US" dirty="0"/>
          </a:p>
        </p:txBody>
      </p:sp>
    </p:spTree>
    <p:extLst>
      <p:ext uri="{BB962C8B-B14F-4D97-AF65-F5344CB8AC3E}">
        <p14:creationId xmlns:p14="http://schemas.microsoft.com/office/powerpoint/2010/main" val="1695976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AAAI’16 paper, we</a:t>
            </a:r>
            <a:r>
              <a:rPr lang="en-US" baseline="0" dirty="0" smtClean="0"/>
              <a:t> formulate the checking problem using SQL, which is solved using a relational Database system.</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89</a:t>
            </a:fld>
            <a:endParaRPr lang="en-US"/>
          </a:p>
        </p:txBody>
      </p:sp>
    </p:spTree>
    <p:extLst>
      <p:ext uri="{BB962C8B-B14F-4D97-AF65-F5344CB8AC3E}">
        <p14:creationId xmlns:p14="http://schemas.microsoft.com/office/powerpoint/2010/main" val="20455145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 more recent paper we published at POPL 2016, we used a </a:t>
            </a:r>
            <a:r>
              <a:rPr lang="en-US" baseline="0" dirty="0" err="1" smtClean="0"/>
              <a:t>MaxSAT</a:t>
            </a:r>
            <a:r>
              <a:rPr lang="en-US" baseline="0" dirty="0" smtClean="0"/>
              <a:t> solver as the checker.</a:t>
            </a:r>
          </a:p>
          <a:p>
            <a:r>
              <a:rPr lang="en-US" baseline="0" dirty="0" smtClean="0"/>
              <a:t>In this paper, we are trying to solve the general </a:t>
            </a:r>
            <a:r>
              <a:rPr lang="en-US" baseline="0" dirty="0" err="1" smtClean="0"/>
              <a:t>MaxSAT</a:t>
            </a:r>
            <a:r>
              <a:rPr lang="en-US" baseline="0" dirty="0" smtClean="0"/>
              <a:t> problem, rather than MLN.</a:t>
            </a:r>
          </a:p>
          <a:p>
            <a:r>
              <a:rPr lang="en-US" baseline="0" dirty="0" smtClean="0"/>
              <a:t>The paper is titled “Query-Guided Maximum Satisfiability”.</a:t>
            </a:r>
          </a:p>
          <a:p>
            <a:r>
              <a:rPr lang="en-US" dirty="0" smtClean="0"/>
              <a:t>The key</a:t>
            </a:r>
            <a:r>
              <a:rPr lang="en-US" baseline="0" dirty="0" smtClean="0"/>
              <a:t> idea is that, for a </a:t>
            </a:r>
            <a:r>
              <a:rPr lang="en-US" baseline="0" dirty="0" err="1" smtClean="0"/>
              <a:t>MaxSAT</a:t>
            </a:r>
            <a:r>
              <a:rPr lang="en-US" baseline="0" dirty="0" smtClean="0"/>
              <a:t> problem, or any other constraint problem, we are often interested in the assignments to a few variables, rather than the complete solutions.</a:t>
            </a:r>
          </a:p>
          <a:p>
            <a:r>
              <a:rPr lang="en-US" baseline="0" dirty="0" smtClean="0"/>
              <a:t>We call these variables of interest queries.</a:t>
            </a:r>
          </a:p>
          <a:p>
            <a:r>
              <a:rPr lang="en-US" baseline="0" dirty="0" smtClean="0"/>
              <a:t>By focusing on queries, we can potentially get the right solution without exploring most part of the problem.</a:t>
            </a:r>
          </a:p>
          <a:p>
            <a:r>
              <a:rPr lang="en-US" baseline="0" dirty="0" smtClean="0"/>
              <a:t>This is in line with locality in many problem domains.</a:t>
            </a:r>
          </a:p>
          <a:p>
            <a:r>
              <a:rPr lang="en-US" baseline="0" dirty="0" smtClean="0"/>
              <a:t>For example, in program analysis, a query can be the aliasing information between two variables. If we only care about the aliasing information of two variables, it is unlikely that we need to reason about all the other variables in the program.</a:t>
            </a:r>
          </a:p>
          <a:p>
            <a:r>
              <a:rPr lang="en-US" baseline="0" dirty="0" smtClean="0"/>
              <a:t>Similarly, in information retrieval,  a query can be a question about the authorship of a certain book.</a:t>
            </a:r>
            <a:br>
              <a:rPr lang="en-US" baseline="0" dirty="0" smtClean="0"/>
            </a:br>
            <a:r>
              <a:rPr lang="en-US" baseline="0" dirty="0" smtClean="0"/>
              <a:t>If we only care about the authorship of a specific book, it is unlikely that we need to reason about all the other books in the Database.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Because the time</a:t>
            </a:r>
            <a:r>
              <a:rPr lang="en-US" baseline="0" dirty="0" smtClean="0"/>
              <a:t> is limited, I will give some high-level intuition of our algorithm.</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90</a:t>
            </a:fld>
            <a:endParaRPr lang="en-US"/>
          </a:p>
        </p:txBody>
      </p:sp>
    </p:spTree>
    <p:extLst>
      <p:ext uri="{BB962C8B-B14F-4D97-AF65-F5344CB8AC3E}">
        <p14:creationId xmlns:p14="http://schemas.microsoft.com/office/powerpoint/2010/main" val="14060989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100</a:t>
            </a:fld>
            <a:endParaRPr lang="en-US" dirty="0"/>
          </a:p>
        </p:txBody>
      </p:sp>
    </p:spTree>
    <p:extLst>
      <p:ext uri="{BB962C8B-B14F-4D97-AF65-F5344CB8AC3E}">
        <p14:creationId xmlns:p14="http://schemas.microsoft.com/office/powerpoint/2010/main" val="5860736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101</a:t>
            </a:fld>
            <a:endParaRPr lang="en-US" dirty="0"/>
          </a:p>
        </p:txBody>
      </p:sp>
    </p:spTree>
    <p:extLst>
      <p:ext uri="{BB962C8B-B14F-4D97-AF65-F5344CB8AC3E}">
        <p14:creationId xmlns:p14="http://schemas.microsoft.com/office/powerpoint/2010/main" val="7994774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Datarace</a:t>
            </a:r>
            <a:r>
              <a:rPr lang="en-US" dirty="0" smtClean="0"/>
              <a:t> analysis scalability results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106</a:t>
            </a:fld>
            <a:endParaRPr lang="en-US" dirty="0"/>
          </a:p>
        </p:txBody>
      </p:sp>
    </p:spTree>
    <p:extLst>
      <p:ext uri="{BB962C8B-B14F-4D97-AF65-F5344CB8AC3E}">
        <p14:creationId xmlns:p14="http://schemas.microsoft.com/office/powerpoint/2010/main" val="15620609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the concept</a:t>
            </a:r>
            <a:r>
              <a:rPr lang="en-US" baseline="0" dirty="0" smtClean="0"/>
              <a:t> of queries is very common in various domains. For example, in program reasoning, a query can be the question asking, whether variable head aliases with variable tail on line 50 in </a:t>
            </a:r>
            <a:r>
              <a:rPr lang="en-US" baseline="0" dirty="0" err="1" smtClean="0"/>
              <a:t>Complex.java</a:t>
            </a:r>
            <a:r>
              <a:rPr lang="en-US" baseline="0" dirty="0" smtClean="0"/>
              <a:t>. In Information retrieval, a query can be the question </a:t>
            </a:r>
            <a:r>
              <a:rPr lang="en-US" baseline="0" dirty="0" err="1" smtClean="0"/>
              <a:t>aksing</a:t>
            </a:r>
            <a:r>
              <a:rPr lang="en-US" baseline="0" dirty="0" smtClean="0"/>
              <a:t>, whether </a:t>
            </a:r>
            <a:r>
              <a:rPr lang="en-US" baseline="0" dirty="0" err="1" smtClean="0"/>
              <a:t>dijstra</a:t>
            </a:r>
            <a:r>
              <a:rPr lang="en-US" baseline="0" dirty="0" smtClean="0"/>
              <a:t> is most likely an author of “structured programming”.</a:t>
            </a:r>
          </a:p>
          <a:p>
            <a:endParaRPr lang="en-US" baseline="0" dirty="0" smtClean="0"/>
          </a:p>
          <a:p>
            <a:r>
              <a:rPr lang="en-US" baseline="0" dirty="0" smtClean="0"/>
              <a:t>certain </a:t>
            </a:r>
            <a:r>
              <a:rPr lang="en-US" baseline="0" dirty="0" err="1" smtClean="0"/>
              <a:t>var</a:t>
            </a:r>
            <a:r>
              <a:rPr lang="en-US" baseline="0" dirty="0" smtClean="0"/>
              <a:t>, certain program point</a:t>
            </a:r>
          </a:p>
          <a:p>
            <a:r>
              <a:rPr lang="en-US" baseline="0" dirty="0" smtClean="0"/>
              <a:t>Certain author, certain book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108</a:t>
            </a:fld>
            <a:endParaRPr lang="en-US" dirty="0"/>
          </a:p>
        </p:txBody>
      </p:sp>
    </p:spTree>
    <p:extLst>
      <p:ext uri="{BB962C8B-B14F-4D97-AF65-F5344CB8AC3E}">
        <p14:creationId xmlns:p14="http://schemas.microsoft.com/office/powerpoint/2010/main" val="8388251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t>
            </a:r>
            <a:r>
              <a:rPr lang="en-US" dirty="0" err="1" smtClean="0"/>
              <a:t>MaxSAT</a:t>
            </a:r>
            <a:r>
              <a:rPr lang="en-US" baseline="0" dirty="0" smtClean="0"/>
              <a:t> instances generated from such applications, the queries are mapped to the assignment to certain variables in the solution. And we also call such variables of interests queries. This allows us to define a new problem, called query-guided Maximum </a:t>
            </a:r>
            <a:r>
              <a:rPr lang="en-US" baseline="0" dirty="0" err="1" smtClean="0"/>
              <a:t>Satisfiability</a:t>
            </a:r>
            <a:r>
              <a:rPr lang="en-US" baseline="0" dirty="0" smtClean="0"/>
              <a:t>, or Q-</a:t>
            </a:r>
            <a:r>
              <a:rPr lang="en-US" baseline="0" dirty="0" err="1" smtClean="0"/>
              <a:t>MaxSAT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109</a:t>
            </a:fld>
            <a:endParaRPr lang="en-US" dirty="0"/>
          </a:p>
        </p:txBody>
      </p:sp>
    </p:spTree>
    <p:extLst>
      <p:ext uri="{BB962C8B-B14F-4D97-AF65-F5344CB8AC3E}">
        <p14:creationId xmlns:p14="http://schemas.microsoft.com/office/powerpoint/2010/main" val="18680093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t>
            </a:r>
            <a:r>
              <a:rPr lang="en-US" dirty="0" err="1" smtClean="0"/>
              <a:t>MaxSAT</a:t>
            </a:r>
            <a:r>
              <a:rPr lang="en-US" dirty="0" smtClean="0"/>
              <a:t> augments</a:t>
            </a:r>
            <a:r>
              <a:rPr lang="en-US" baseline="0" dirty="0" smtClean="0"/>
              <a:t> the </a:t>
            </a:r>
            <a:r>
              <a:rPr lang="en-US" baseline="0" dirty="0" err="1" smtClean="0"/>
              <a:t>MaxSAT</a:t>
            </a:r>
            <a:r>
              <a:rPr lang="en-US" baseline="0" dirty="0" smtClean="0"/>
              <a:t> problem with a set of queries. And a solution to the Q-</a:t>
            </a:r>
            <a:r>
              <a:rPr lang="en-US" baseline="0" dirty="0" err="1" smtClean="0"/>
              <a:t>MaxSAT</a:t>
            </a:r>
            <a:r>
              <a:rPr lang="en-US" baseline="0" dirty="0" smtClean="0"/>
              <a:t> instance is a partial solution to these queries, such that there exists a completion under the partial solution, which is a solution to the original </a:t>
            </a:r>
            <a:r>
              <a:rPr lang="en-US" baseline="0" dirty="0" err="1" smtClean="0"/>
              <a:t>MaxSAT</a:t>
            </a:r>
            <a:r>
              <a:rPr lang="en-US" baseline="0" dirty="0" smtClean="0"/>
              <a:t> problem.</a:t>
            </a:r>
          </a:p>
          <a:p>
            <a:endParaRPr lang="en-US" baseline="0" dirty="0" smtClean="0"/>
          </a:p>
          <a:p>
            <a:r>
              <a:rPr lang="en-US" baseline="0" dirty="0" smtClean="0"/>
              <a:t>One naïve way to solve the Q-</a:t>
            </a:r>
            <a:r>
              <a:rPr lang="en-US" baseline="0" dirty="0" err="1" smtClean="0"/>
              <a:t>MaxSAT</a:t>
            </a:r>
            <a:r>
              <a:rPr lang="en-US" baseline="0" dirty="0" smtClean="0"/>
              <a:t> problem is to feed the </a:t>
            </a:r>
            <a:r>
              <a:rPr lang="en-US" baseline="0" dirty="0" err="1" smtClean="0"/>
              <a:t>MaxSAT</a:t>
            </a:r>
            <a:r>
              <a:rPr lang="en-US" baseline="0" dirty="0" smtClean="0"/>
              <a:t> formula to a </a:t>
            </a:r>
            <a:r>
              <a:rPr lang="en-US" baseline="0" dirty="0" err="1" smtClean="0"/>
              <a:t>MaxSAT</a:t>
            </a:r>
            <a:r>
              <a:rPr lang="en-US" baseline="0" dirty="0" smtClean="0"/>
              <a:t> solver and extract the assignment to the queries. However, this will lose the whole point of being query-guided. We on the other hand, proposes an iterative algorithm, which only tries to solve the part that is relevant to the queries.</a:t>
            </a:r>
          </a:p>
        </p:txBody>
      </p:sp>
      <p:sp>
        <p:nvSpPr>
          <p:cNvPr id="4" name="Slide Number Placeholder 3"/>
          <p:cNvSpPr>
            <a:spLocks noGrp="1"/>
          </p:cNvSpPr>
          <p:nvPr>
            <p:ph type="sldNum" sz="quarter" idx="10"/>
          </p:nvPr>
        </p:nvSpPr>
        <p:spPr/>
        <p:txBody>
          <a:bodyPr/>
          <a:lstStyle/>
          <a:p>
            <a:fld id="{2D58669D-B7D0-4298-8AB5-F27BD80793BB}" type="slidenum">
              <a:rPr lang="en-US" smtClean="0"/>
              <a:t>110</a:t>
            </a:fld>
            <a:endParaRPr lang="en-US" dirty="0"/>
          </a:p>
        </p:txBody>
      </p:sp>
    </p:spTree>
    <p:extLst>
      <p:ext uri="{BB962C8B-B14F-4D97-AF65-F5344CB8AC3E}">
        <p14:creationId xmlns:p14="http://schemas.microsoft.com/office/powerpoint/2010/main" val="15208632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t>
            </a:r>
            <a:r>
              <a:rPr lang="en-US" dirty="0" err="1" smtClean="0"/>
              <a:t>MaxSAT</a:t>
            </a:r>
            <a:r>
              <a:rPr lang="en-US" dirty="0" smtClean="0"/>
              <a:t> augments</a:t>
            </a:r>
            <a:r>
              <a:rPr lang="en-US" baseline="0" dirty="0" smtClean="0"/>
              <a:t> the </a:t>
            </a:r>
            <a:r>
              <a:rPr lang="en-US" baseline="0" dirty="0" err="1" smtClean="0"/>
              <a:t>MaxSAT</a:t>
            </a:r>
            <a:r>
              <a:rPr lang="en-US" baseline="0" dirty="0" smtClean="0"/>
              <a:t> problem with a set of queries. And a solution to the Q-</a:t>
            </a:r>
            <a:r>
              <a:rPr lang="en-US" baseline="0" dirty="0" err="1" smtClean="0"/>
              <a:t>MaxSAT</a:t>
            </a:r>
            <a:r>
              <a:rPr lang="en-US" baseline="0" dirty="0" smtClean="0"/>
              <a:t> instance is a partial solution to these queries, such that there exists a completion under the partial solution, which is a solution to the original </a:t>
            </a:r>
            <a:r>
              <a:rPr lang="en-US" baseline="0" dirty="0" err="1" smtClean="0"/>
              <a:t>MaxSAT</a:t>
            </a:r>
            <a:r>
              <a:rPr lang="en-US" baseline="0" dirty="0" smtClean="0"/>
              <a:t> problem.</a:t>
            </a:r>
          </a:p>
          <a:p>
            <a:endParaRPr lang="en-US" baseline="0" dirty="0" smtClean="0"/>
          </a:p>
          <a:p>
            <a:r>
              <a:rPr lang="en-US" baseline="0" dirty="0" smtClean="0"/>
              <a:t>One naïve way to solve the Q-</a:t>
            </a:r>
            <a:r>
              <a:rPr lang="en-US" baseline="0" dirty="0" err="1" smtClean="0"/>
              <a:t>MaxSAT</a:t>
            </a:r>
            <a:r>
              <a:rPr lang="en-US" baseline="0" dirty="0" smtClean="0"/>
              <a:t> problem is to feed the </a:t>
            </a:r>
            <a:r>
              <a:rPr lang="en-US" baseline="0" dirty="0" err="1" smtClean="0"/>
              <a:t>MaxSAT</a:t>
            </a:r>
            <a:r>
              <a:rPr lang="en-US" baseline="0" dirty="0" smtClean="0"/>
              <a:t> formula to a </a:t>
            </a:r>
            <a:r>
              <a:rPr lang="en-US" baseline="0" dirty="0" err="1" smtClean="0"/>
              <a:t>MaxSAT</a:t>
            </a:r>
            <a:r>
              <a:rPr lang="en-US" baseline="0" dirty="0" smtClean="0"/>
              <a:t> solver and extract the assignment to the queries. However, this will lose the whole point of being query-guided. We on the other hand, proposes an iterative algorithm, which only tries to solve the part that is relevant to the queries.</a:t>
            </a:r>
          </a:p>
        </p:txBody>
      </p:sp>
      <p:sp>
        <p:nvSpPr>
          <p:cNvPr id="4" name="Slide Number Placeholder 3"/>
          <p:cNvSpPr>
            <a:spLocks noGrp="1"/>
          </p:cNvSpPr>
          <p:nvPr>
            <p:ph type="sldNum" sz="quarter" idx="10"/>
          </p:nvPr>
        </p:nvSpPr>
        <p:spPr/>
        <p:txBody>
          <a:bodyPr/>
          <a:lstStyle/>
          <a:p>
            <a:fld id="{2D58669D-B7D0-4298-8AB5-F27BD80793BB}" type="slidenum">
              <a:rPr lang="en-US" smtClean="0"/>
              <a:t>111</a:t>
            </a:fld>
            <a:endParaRPr lang="en-US" dirty="0"/>
          </a:p>
        </p:txBody>
      </p:sp>
    </p:spTree>
    <p:extLst>
      <p:ext uri="{BB962C8B-B14F-4D97-AF65-F5344CB8AC3E}">
        <p14:creationId xmlns:p14="http://schemas.microsoft.com/office/powerpoint/2010/main" val="6776134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t>
            </a:r>
            <a:r>
              <a:rPr lang="en-US" dirty="0" err="1" smtClean="0"/>
              <a:t>MaxSAT</a:t>
            </a:r>
            <a:r>
              <a:rPr lang="en-US" dirty="0" smtClean="0"/>
              <a:t> augments</a:t>
            </a:r>
            <a:r>
              <a:rPr lang="en-US" baseline="0" dirty="0" smtClean="0"/>
              <a:t> the </a:t>
            </a:r>
            <a:r>
              <a:rPr lang="en-US" baseline="0" dirty="0" err="1" smtClean="0"/>
              <a:t>MaxSAT</a:t>
            </a:r>
            <a:r>
              <a:rPr lang="en-US" baseline="0" dirty="0" smtClean="0"/>
              <a:t> problem with a set of queries. And a solution to the Q-</a:t>
            </a:r>
            <a:r>
              <a:rPr lang="en-US" baseline="0" dirty="0" err="1" smtClean="0"/>
              <a:t>MaxSAT</a:t>
            </a:r>
            <a:r>
              <a:rPr lang="en-US" baseline="0" dirty="0" smtClean="0"/>
              <a:t> instance is a partial solution to these queries, such that there exists a completion under the partial solution, which is a solution to the original </a:t>
            </a:r>
            <a:r>
              <a:rPr lang="en-US" baseline="0" dirty="0" err="1" smtClean="0"/>
              <a:t>MaxSAT</a:t>
            </a:r>
            <a:r>
              <a:rPr lang="en-US" baseline="0" dirty="0" smtClean="0"/>
              <a:t> problem.</a:t>
            </a:r>
          </a:p>
          <a:p>
            <a:endParaRPr lang="en-US" baseline="0" dirty="0" smtClean="0"/>
          </a:p>
          <a:p>
            <a:r>
              <a:rPr lang="en-US" baseline="0" dirty="0" smtClean="0"/>
              <a:t>One naïve way to solve the Q-</a:t>
            </a:r>
            <a:r>
              <a:rPr lang="en-US" baseline="0" dirty="0" err="1" smtClean="0"/>
              <a:t>MaxSAT</a:t>
            </a:r>
            <a:r>
              <a:rPr lang="en-US" baseline="0" dirty="0" smtClean="0"/>
              <a:t> problem is to feed the </a:t>
            </a:r>
            <a:r>
              <a:rPr lang="en-US" baseline="0" dirty="0" err="1" smtClean="0"/>
              <a:t>MaxSAT</a:t>
            </a:r>
            <a:r>
              <a:rPr lang="en-US" baseline="0" dirty="0" smtClean="0"/>
              <a:t> formula to a </a:t>
            </a:r>
            <a:r>
              <a:rPr lang="en-US" baseline="0" dirty="0" err="1" smtClean="0"/>
              <a:t>MaxSAT</a:t>
            </a:r>
            <a:r>
              <a:rPr lang="en-US" baseline="0" dirty="0" smtClean="0"/>
              <a:t> solver and extract the assignment to the queries. However, this will lose the whole point of being query-guided. We on the other hand, proposes an iterative algorithm, which only tries to solve the part that is relevant to the queries.</a:t>
            </a:r>
          </a:p>
        </p:txBody>
      </p:sp>
      <p:sp>
        <p:nvSpPr>
          <p:cNvPr id="4" name="Slide Number Placeholder 3"/>
          <p:cNvSpPr>
            <a:spLocks noGrp="1"/>
          </p:cNvSpPr>
          <p:nvPr>
            <p:ph type="sldNum" sz="quarter" idx="10"/>
          </p:nvPr>
        </p:nvSpPr>
        <p:spPr/>
        <p:txBody>
          <a:bodyPr/>
          <a:lstStyle/>
          <a:p>
            <a:fld id="{2D58669D-B7D0-4298-8AB5-F27BD80793BB}" type="slidenum">
              <a:rPr lang="en-US" smtClean="0"/>
              <a:t>112</a:t>
            </a:fld>
            <a:endParaRPr lang="en-US" dirty="0"/>
          </a:p>
        </p:txBody>
      </p:sp>
    </p:spTree>
    <p:extLst>
      <p:ext uri="{BB962C8B-B14F-4D97-AF65-F5344CB8AC3E}">
        <p14:creationId xmlns:p14="http://schemas.microsoft.com/office/powerpoint/2010/main" val="2054659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Put Fig 2 and 3.</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15</a:t>
            </a:fld>
            <a:endParaRPr lang="en-US" dirty="0"/>
          </a:p>
        </p:txBody>
      </p:sp>
    </p:spTree>
    <p:extLst>
      <p:ext uri="{BB962C8B-B14F-4D97-AF65-F5344CB8AC3E}">
        <p14:creationId xmlns:p14="http://schemas.microsoft.com/office/powerpoint/2010/main" val="9390438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key idea is to use </a:t>
            </a:r>
            <a:r>
              <a:rPr lang="is-IS" dirty="0" smtClean="0"/>
              <a: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113</a:t>
            </a:fld>
            <a:endParaRPr lang="en-US"/>
          </a:p>
        </p:txBody>
      </p:sp>
    </p:spTree>
    <p:extLst>
      <p:ext uri="{BB962C8B-B14F-4D97-AF65-F5344CB8AC3E}">
        <p14:creationId xmlns:p14="http://schemas.microsoft.com/office/powerpoint/2010/main" val="13776088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a:t>
            </a:r>
            <a:r>
              <a:rPr lang="en-US" dirty="0" smtClean="0"/>
              <a:t>e illustrate</a:t>
            </a:r>
            <a:r>
              <a:rPr lang="en-US" baseline="0" dirty="0" smtClean="0"/>
              <a:t> our idea using an example Q-</a:t>
            </a:r>
            <a:r>
              <a:rPr lang="en-US" baseline="0" dirty="0" err="1" smtClean="0"/>
              <a:t>MaxSAT</a:t>
            </a:r>
            <a:r>
              <a:rPr lang="en-US" baseline="0" dirty="0" smtClean="0"/>
              <a:t> instance.</a:t>
            </a:r>
          </a:p>
          <a:p>
            <a:endParaRPr lang="en-US" baseline="0" dirty="0"/>
          </a:p>
          <a:p>
            <a:r>
              <a:rPr lang="en-US" baseline="0" dirty="0" smtClean="0"/>
              <a:t>Emphasize the formula is very large, such that it cannot be solved by using a </a:t>
            </a:r>
            <a:r>
              <a:rPr lang="en-US" baseline="0" dirty="0" err="1" smtClean="0"/>
              <a:t>MaxSAT</a:t>
            </a:r>
            <a:r>
              <a:rPr lang="en-US" baseline="0" dirty="0" smtClean="0"/>
              <a:t> solver directly.</a:t>
            </a:r>
          </a:p>
        </p:txBody>
      </p:sp>
      <p:sp>
        <p:nvSpPr>
          <p:cNvPr id="4" name="Slide Number Placeholder 3"/>
          <p:cNvSpPr>
            <a:spLocks noGrp="1"/>
          </p:cNvSpPr>
          <p:nvPr>
            <p:ph type="sldNum" sz="quarter" idx="10"/>
          </p:nvPr>
        </p:nvSpPr>
        <p:spPr/>
        <p:txBody>
          <a:bodyPr/>
          <a:lstStyle/>
          <a:p>
            <a:fld id="{2D58669D-B7D0-4298-8AB5-F27BD80793BB}" type="slidenum">
              <a:rPr lang="en-US" smtClean="0"/>
              <a:t>114</a:t>
            </a:fld>
            <a:endParaRPr lang="en-US"/>
          </a:p>
        </p:txBody>
      </p:sp>
    </p:spTree>
    <p:extLst>
      <p:ext uri="{BB962C8B-B14F-4D97-AF65-F5344CB8AC3E}">
        <p14:creationId xmlns:p14="http://schemas.microsoft.com/office/powerpoint/2010/main" val="4560348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8669D-B7D0-4298-8AB5-F27BD80793BB}" type="slidenum">
              <a:rPr lang="en-US" smtClean="0"/>
              <a:t>115</a:t>
            </a:fld>
            <a:endParaRPr lang="en-US"/>
          </a:p>
        </p:txBody>
      </p:sp>
    </p:spTree>
    <p:extLst>
      <p:ext uri="{BB962C8B-B14F-4D97-AF65-F5344CB8AC3E}">
        <p14:creationId xmlns:p14="http://schemas.microsoft.com/office/powerpoint/2010/main" val="17158704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8669D-B7D0-4298-8AB5-F27BD80793BB}" type="slidenum">
              <a:rPr lang="en-US" smtClean="0"/>
              <a:t>116</a:t>
            </a:fld>
            <a:endParaRPr lang="en-US"/>
          </a:p>
        </p:txBody>
      </p:sp>
    </p:spTree>
    <p:extLst>
      <p:ext uri="{BB962C8B-B14F-4D97-AF65-F5344CB8AC3E}">
        <p14:creationId xmlns:p14="http://schemas.microsoft.com/office/powerpoint/2010/main" val="2778773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a:t>
            </a:r>
          </a:p>
          <a:p>
            <a:endParaRPr lang="en-US" dirty="0" smtClean="0"/>
          </a:p>
          <a:p>
            <a:r>
              <a:rPr lang="en-US" dirty="0" smtClean="0"/>
              <a:t>Node</a:t>
            </a:r>
            <a:r>
              <a:rPr lang="en-US" baseline="0" dirty="0" smtClean="0"/>
              <a:t> -&gt; variable</a:t>
            </a:r>
          </a:p>
          <a:p>
            <a:endParaRPr lang="en-US" baseline="0" dirty="0" smtClean="0"/>
          </a:p>
          <a:p>
            <a:r>
              <a:rPr lang="en-US" baseline="0" dirty="0" smtClean="0"/>
              <a:t>We represent each unit clauses by filling the related node with a T or F.</a:t>
            </a:r>
          </a:p>
          <a:p>
            <a:r>
              <a:rPr lang="en-US" baseline="0" dirty="0" smtClean="0"/>
              <a:t>For example, for clause</a:t>
            </a:r>
          </a:p>
          <a:p>
            <a:endParaRPr lang="en-US" baseline="0" dirty="0" smtClean="0"/>
          </a:p>
          <a:p>
            <a:r>
              <a:rPr lang="en-US" baseline="0" dirty="0" smtClean="0"/>
              <a:t>Were </a:t>
            </a:r>
            <a:r>
              <a:rPr lang="en-US" baseline="0" dirty="0" err="1" smtClean="0"/>
              <a:t>repsent</a:t>
            </a:r>
            <a:r>
              <a:rPr lang="en-US" baseline="0" dirty="0" smtClean="0"/>
              <a:t> each implication clause by a directed edge.</a:t>
            </a:r>
          </a:p>
          <a:p>
            <a:r>
              <a:rPr lang="en-US" baseline="0" dirty="0" smtClean="0"/>
              <a:t>For example,</a:t>
            </a:r>
          </a:p>
          <a:p>
            <a:endParaRPr lang="en-US" baseline="0" dirty="0" smtClean="0"/>
          </a:p>
          <a:p>
            <a:r>
              <a:rPr lang="en-US" baseline="0" dirty="0" smtClean="0"/>
              <a:t>The dotted area represents a large number of clauses  we omit on the slide.</a:t>
            </a:r>
          </a:p>
        </p:txBody>
      </p:sp>
      <p:sp>
        <p:nvSpPr>
          <p:cNvPr id="4" name="Slide Number Placeholder 3"/>
          <p:cNvSpPr>
            <a:spLocks noGrp="1"/>
          </p:cNvSpPr>
          <p:nvPr>
            <p:ph type="sldNum" sz="quarter" idx="10"/>
          </p:nvPr>
        </p:nvSpPr>
        <p:spPr/>
        <p:txBody>
          <a:bodyPr/>
          <a:lstStyle/>
          <a:p>
            <a:fld id="{2D58669D-B7D0-4298-8AB5-F27BD80793BB}" type="slidenum">
              <a:rPr lang="en-US" smtClean="0"/>
              <a:t>117</a:t>
            </a:fld>
            <a:endParaRPr lang="en-US"/>
          </a:p>
        </p:txBody>
      </p:sp>
    </p:spTree>
    <p:extLst>
      <p:ext uri="{BB962C8B-B14F-4D97-AF65-F5344CB8AC3E}">
        <p14:creationId xmlns:p14="http://schemas.microsoft.com/office/powerpoint/2010/main" val="4365698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8669D-B7D0-4298-8AB5-F27BD80793BB}" type="slidenum">
              <a:rPr lang="en-US" smtClean="0"/>
              <a:t>118</a:t>
            </a:fld>
            <a:endParaRPr lang="en-US"/>
          </a:p>
        </p:txBody>
      </p:sp>
    </p:spTree>
    <p:extLst>
      <p:ext uri="{BB962C8B-B14F-4D97-AF65-F5344CB8AC3E}">
        <p14:creationId xmlns:p14="http://schemas.microsoft.com/office/powerpoint/2010/main" val="19603147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8669D-B7D0-4298-8AB5-F27BD80793BB}" type="slidenum">
              <a:rPr lang="en-US" smtClean="0"/>
              <a:t>119</a:t>
            </a:fld>
            <a:endParaRPr lang="en-US"/>
          </a:p>
        </p:txBody>
      </p:sp>
    </p:spTree>
    <p:extLst>
      <p:ext uri="{BB962C8B-B14F-4D97-AF65-F5344CB8AC3E}">
        <p14:creationId xmlns:p14="http://schemas.microsoft.com/office/powerpoint/2010/main" val="9914930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8669D-B7D0-4298-8AB5-F27BD80793BB}" type="slidenum">
              <a:rPr lang="en-US" smtClean="0"/>
              <a:t>120</a:t>
            </a:fld>
            <a:endParaRPr lang="en-US"/>
          </a:p>
        </p:txBody>
      </p:sp>
    </p:spTree>
    <p:extLst>
      <p:ext uri="{BB962C8B-B14F-4D97-AF65-F5344CB8AC3E}">
        <p14:creationId xmlns:p14="http://schemas.microsoft.com/office/powerpoint/2010/main" val="54876734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algorithm constructs</a:t>
            </a:r>
            <a:r>
              <a:rPr lang="en-US" baseline="0" dirty="0" smtClean="0"/>
              <a:t> the initial </a:t>
            </a:r>
            <a:r>
              <a:rPr lang="en-US" baseline="0" dirty="0" err="1" smtClean="0"/>
              <a:t>workset</a:t>
            </a:r>
            <a:r>
              <a:rPr lang="en-US" baseline="0" dirty="0" smtClean="0"/>
              <a:t> \phi’ by taking all the clauses containing v6, and feed it to a </a:t>
            </a:r>
            <a:r>
              <a:rPr lang="en-US" baseline="0" dirty="0" err="1" smtClean="0"/>
              <a:t>MaxSAT</a:t>
            </a:r>
            <a:r>
              <a:rPr lang="en-US" baseline="0" dirty="0" smtClean="0"/>
              <a:t> solver.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121</a:t>
            </a:fld>
            <a:endParaRPr lang="en-US"/>
          </a:p>
        </p:txBody>
      </p:sp>
    </p:spTree>
    <p:extLst>
      <p:ext uri="{BB962C8B-B14F-4D97-AF65-F5344CB8AC3E}">
        <p14:creationId xmlns:p14="http://schemas.microsoft.com/office/powerpoint/2010/main" val="19285167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MaxSAT</a:t>
            </a:r>
            <a:r>
              <a:rPr lang="en-US" baseline="0" dirty="0" smtClean="0"/>
              <a:t> solver produces a solution that assigns false to variables ranging from v4 to v8.</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122</a:t>
            </a:fld>
            <a:endParaRPr lang="en-US"/>
          </a:p>
        </p:txBody>
      </p:sp>
    </p:spTree>
    <p:extLst>
      <p:ext uri="{BB962C8B-B14F-4D97-AF65-F5344CB8AC3E}">
        <p14:creationId xmlns:p14="http://schemas.microsoft.com/office/powerpoint/2010/main" val="1370483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18</a:t>
            </a:fld>
            <a:endParaRPr lang="en-US"/>
          </a:p>
        </p:txBody>
      </p:sp>
    </p:spTree>
    <p:extLst>
      <p:ext uri="{BB962C8B-B14F-4D97-AF65-F5344CB8AC3E}">
        <p14:creationId xmlns:p14="http://schemas.microsoft.com/office/powerpoint/2010/main" val="17171084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MaxSAT</a:t>
            </a:r>
            <a:r>
              <a:rPr lang="en-US" baseline="0" dirty="0" smtClean="0"/>
              <a:t> solver produces a solution that assigns false to variables ranging from v4 to v8.</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123</a:t>
            </a:fld>
            <a:endParaRPr lang="en-US"/>
          </a:p>
        </p:txBody>
      </p:sp>
    </p:spTree>
    <p:extLst>
      <p:ext uri="{BB962C8B-B14F-4D97-AF65-F5344CB8AC3E}">
        <p14:creationId xmlns:p14="http://schemas.microsoft.com/office/powerpoint/2010/main" val="12102909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observation is that, the clauses outside phi’ can only affect the query assignment via the clauses sharing variables in phi’. We call such clauses frontier clauses, which are marked on the slides.</a:t>
            </a:r>
          </a:p>
          <a:p>
            <a:r>
              <a:rPr lang="en-US" baseline="0" dirty="0" smtClean="0"/>
              <a:t>Furthermore, if a partial clause is already satisfied by the current partial solution, including it in the current work set won’t improve the solution.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124</a:t>
            </a:fld>
            <a:endParaRPr lang="en-US"/>
          </a:p>
        </p:txBody>
      </p:sp>
    </p:spTree>
    <p:extLst>
      <p:ext uri="{BB962C8B-B14F-4D97-AF65-F5344CB8AC3E}">
        <p14:creationId xmlns:p14="http://schemas.microsoft.com/office/powerpoint/2010/main" val="20806299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leaves us</a:t>
            </a:r>
            <a:r>
              <a:rPr lang="en-US" baseline="0" dirty="0" smtClean="0"/>
              <a:t> with just two unit frontier clauses. </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125</a:t>
            </a:fld>
            <a:endParaRPr lang="en-US"/>
          </a:p>
        </p:txBody>
      </p:sp>
    </p:spTree>
    <p:extLst>
      <p:ext uri="{BB962C8B-B14F-4D97-AF65-F5344CB8AC3E}">
        <p14:creationId xmlns:p14="http://schemas.microsoft.com/office/powerpoint/2010/main" val="17834897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take these two clauses and construct a summarization set \psi, which summarize the effects</a:t>
            </a:r>
            <a:r>
              <a:rPr lang="en-US" baseline="0" dirty="0" smtClean="0"/>
              <a:t> the clauses outside \phi’.</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126</a:t>
            </a:fld>
            <a:endParaRPr lang="en-US"/>
          </a:p>
        </p:txBody>
      </p:sp>
    </p:spTree>
    <p:extLst>
      <p:ext uri="{BB962C8B-B14F-4D97-AF65-F5344CB8AC3E}">
        <p14:creationId xmlns:p14="http://schemas.microsoft.com/office/powerpoint/2010/main" val="20802243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our algorithm performs the</a:t>
            </a:r>
            <a:r>
              <a:rPr lang="en-US" baseline="0" dirty="0" smtClean="0"/>
              <a:t> optimality check by comparing the best objective of \phi’ union \psi and that of \phi’. The former has an objective of 220, while the latter only has an objective of 20. </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127</a:t>
            </a:fld>
            <a:endParaRPr lang="en-US"/>
          </a:p>
        </p:txBody>
      </p:sp>
    </p:spTree>
    <p:extLst>
      <p:ext uri="{BB962C8B-B14F-4D97-AF65-F5344CB8AC3E}">
        <p14:creationId xmlns:p14="http://schemas.microsoft.com/office/powerpoint/2010/main" val="72965841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we fail the optimality</a:t>
            </a:r>
            <a:r>
              <a:rPr lang="en-US" baseline="0" dirty="0" smtClean="0"/>
              <a:t> check.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128</a:t>
            </a:fld>
            <a:endParaRPr lang="en-US"/>
          </a:p>
        </p:txBody>
      </p:sp>
    </p:spTree>
    <p:extLst>
      <p:ext uri="{BB962C8B-B14F-4D97-AF65-F5344CB8AC3E}">
        <p14:creationId xmlns:p14="http://schemas.microsoft.com/office/powerpoint/2010/main" val="58459669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we fail the optimality</a:t>
            </a:r>
            <a:r>
              <a:rPr lang="en-US" baseline="0" dirty="0" smtClean="0"/>
              <a:t> check.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129</a:t>
            </a:fld>
            <a:endParaRPr lang="en-US"/>
          </a:p>
        </p:txBody>
      </p:sp>
    </p:spTree>
    <p:extLst>
      <p:ext uri="{BB962C8B-B14F-4D97-AF65-F5344CB8AC3E}">
        <p14:creationId xmlns:p14="http://schemas.microsoft.com/office/powerpoint/2010/main" val="46408232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second iteration, by invoking the</a:t>
            </a:r>
            <a:r>
              <a:rPr lang="en-US" baseline="0" dirty="0" smtClean="0"/>
              <a:t> </a:t>
            </a:r>
            <a:r>
              <a:rPr lang="en-US" baseline="0" dirty="0" err="1" smtClean="0"/>
              <a:t>MaxSAT</a:t>
            </a:r>
            <a:r>
              <a:rPr lang="en-US" baseline="0" dirty="0" smtClean="0"/>
              <a:t> solver on phi’, we get a solution which assigns true to variables ranging from v4 to v8.</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130</a:t>
            </a:fld>
            <a:endParaRPr lang="en-US"/>
          </a:p>
        </p:txBody>
      </p:sp>
    </p:spTree>
    <p:extLst>
      <p:ext uri="{BB962C8B-B14F-4D97-AF65-F5344CB8AC3E}">
        <p14:creationId xmlns:p14="http://schemas.microsoft.com/office/powerpoint/2010/main" val="6093752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8669D-B7D0-4298-8AB5-F27BD80793BB}" type="slidenum">
              <a:rPr lang="en-US" smtClean="0"/>
              <a:t>131</a:t>
            </a:fld>
            <a:endParaRPr lang="en-US"/>
          </a:p>
        </p:txBody>
      </p:sp>
    </p:spTree>
    <p:extLst>
      <p:ext uri="{BB962C8B-B14F-4D97-AF65-F5344CB8AC3E}">
        <p14:creationId xmlns:p14="http://schemas.microsoft.com/office/powerpoint/2010/main" val="143299608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to perform</a:t>
            </a:r>
            <a:r>
              <a:rPr lang="en-US" baseline="0" dirty="0" smtClean="0"/>
              <a:t> optimality check, we construct a summarization set by taking the frontier clauses that are not satisfied by the current partial solution.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132</a:t>
            </a:fld>
            <a:endParaRPr lang="en-US"/>
          </a:p>
        </p:txBody>
      </p:sp>
    </p:spTree>
    <p:extLst>
      <p:ext uri="{BB962C8B-B14F-4D97-AF65-F5344CB8AC3E}">
        <p14:creationId xmlns:p14="http://schemas.microsoft.com/office/powerpoint/2010/main" val="178956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3368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ctrTitle"/>
          </p:nvPr>
        </p:nvSpPr>
        <p:spPr>
          <a:xfrm>
            <a:off x="1219200" y="1396986"/>
            <a:ext cx="6858000" cy="990600"/>
          </a:xfrm>
        </p:spPr>
        <p:txBody>
          <a:bodyPr anchor="t" anchorCtr="0"/>
          <a:lstStyle>
            <a:lvl1pPr algn="ctr">
              <a:defRPr sz="3200" b="0" i="0">
                <a:solidFill>
                  <a:schemeClr val="tx1"/>
                </a:solidFill>
                <a:latin typeface="Helvetica Light" charset="0"/>
                <a:ea typeface="Helvetica Light" charset="0"/>
                <a:cs typeface="Helvetica Light" charset="0"/>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3528702"/>
            <a:ext cx="6858000" cy="533400"/>
          </a:xfrm>
        </p:spPr>
        <p:txBody>
          <a:bodyPr/>
          <a:lstStyle>
            <a:lvl1pPr marL="0" indent="0" algn="r">
              <a:buNone/>
              <a:defRPr sz="2000" b="0" i="0">
                <a:solidFill>
                  <a:schemeClr val="tx2"/>
                </a:solidFill>
                <a:latin typeface="Helvetica Light" charset="0"/>
                <a:ea typeface="Helvetica Light" charset="0"/>
                <a:cs typeface="Helvetica Light"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a:xfrm>
            <a:off x="6400800" y="6355080"/>
            <a:ext cx="2286000" cy="365760"/>
          </a:xfrm>
        </p:spPr>
        <p:txBody>
          <a:bodyPr/>
          <a:lstStyle>
            <a:lvl1pPr>
              <a:defRPr sz="1400" b="0" i="0">
                <a:latin typeface="Helvetica Light" charset="0"/>
                <a:ea typeface="Helvetica Light" charset="0"/>
                <a:cs typeface="Helvetica Light" charset="0"/>
              </a:defRPr>
            </a:lvl1pPr>
          </a:lstStyle>
          <a:p>
            <a:fld id="{428A0B77-7A5B-314F-B111-49F3BFC8277C}" type="datetime1">
              <a:rPr lang="en-US" smtClean="0"/>
              <a:t>7/31/17</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lvl1pPr>
              <a:defRPr b="0" i="0">
                <a:latin typeface="Helvetica Light" charset="0"/>
                <a:ea typeface="Helvetica Light" charset="0"/>
                <a:cs typeface="Helvetica Light" charset="0"/>
              </a:defRPr>
            </a:lvl1pPr>
          </a:lstStyle>
          <a:p>
            <a:r>
              <a:rPr lang="en-US" smtClean="0"/>
              <a:t>CAV 2017</a:t>
            </a: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lvl1pPr>
              <a:defRPr b="0" i="0">
                <a:latin typeface="Helvetica Light" charset="0"/>
                <a:ea typeface="Helvetica Light" charset="0"/>
                <a:cs typeface="Helvetica Light" charset="0"/>
              </a:defRPr>
            </a:lvl1pPr>
          </a:lstStyle>
          <a:p>
            <a:fld id="{1F7DF5D7-FF41-4BF6-8958-28DFF1DB182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1F3628-FD94-6441-A22B-9F71D9AE30A1}" type="datetime1">
              <a:rPr lang="en-US" smtClean="0"/>
              <a:t>7/31/17</a:t>
            </a:fld>
            <a:endParaRPr lang="en-US" dirty="0"/>
          </a:p>
        </p:txBody>
      </p:sp>
      <p:sp>
        <p:nvSpPr>
          <p:cNvPr id="5" name="Footer Placeholder 4"/>
          <p:cNvSpPr>
            <a:spLocks noGrp="1"/>
          </p:cNvSpPr>
          <p:nvPr>
            <p:ph type="ftr" sz="quarter" idx="11"/>
          </p:nvPr>
        </p:nvSpPr>
        <p:spPr/>
        <p:txBody>
          <a:bodyPr/>
          <a:lstStyle/>
          <a:p>
            <a:r>
              <a:rPr lang="en-US" smtClean="0"/>
              <a:t>CAV 2017</a:t>
            </a:r>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2494A9-5123-6940-90B3-9809E2888B90}" type="datetime1">
              <a:rPr lang="en-US" smtClean="0"/>
              <a:t>7/31/17</a:t>
            </a:fld>
            <a:endParaRPr lang="en-US" dirty="0"/>
          </a:p>
        </p:txBody>
      </p:sp>
      <p:sp>
        <p:nvSpPr>
          <p:cNvPr id="5" name="Footer Placeholder 4"/>
          <p:cNvSpPr>
            <a:spLocks noGrp="1"/>
          </p:cNvSpPr>
          <p:nvPr>
            <p:ph type="ftr" sz="quarter" idx="11"/>
          </p:nvPr>
        </p:nvSpPr>
        <p:spPr/>
        <p:txBody>
          <a:bodyPr/>
          <a:lstStyle/>
          <a:p>
            <a:r>
              <a:rPr lang="en-US" smtClean="0"/>
              <a:t>CAV 2017</a:t>
            </a:r>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80160"/>
            <a:ext cx="8229600" cy="4958354"/>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0"/>
          </p:nvPr>
        </p:nvSpPr>
        <p:spPr/>
        <p:txBody>
          <a:bodyPr/>
          <a:lstStyle>
            <a:lvl1pPr algn="r">
              <a:defRPr b="0" i="0">
                <a:latin typeface="Helvetica Light" charset="0"/>
                <a:ea typeface="Helvetica Light" charset="0"/>
                <a:cs typeface="Helvetica Light" charset="0"/>
              </a:defRPr>
            </a:lvl1pPr>
          </a:lstStyle>
          <a:p>
            <a:fld id="{23C7769A-09C4-6846-8933-E9BEA4B7F308}" type="datetime1">
              <a:rPr lang="en-US" smtClean="0"/>
              <a:t>7/31/17</a:t>
            </a:fld>
            <a:endParaRPr lang="en-US" dirty="0"/>
          </a:p>
        </p:txBody>
      </p:sp>
      <p:sp>
        <p:nvSpPr>
          <p:cNvPr id="12" name="Slide Number Placeholder 11"/>
          <p:cNvSpPr>
            <a:spLocks noGrp="1"/>
          </p:cNvSpPr>
          <p:nvPr>
            <p:ph type="sldNum" sz="quarter" idx="12"/>
          </p:nvPr>
        </p:nvSpPr>
        <p:spPr>
          <a:xfrm>
            <a:off x="612648" y="6380100"/>
            <a:ext cx="818219" cy="365760"/>
          </a:xfrm>
        </p:spPr>
        <p:txBody>
          <a:bodyPr/>
          <a:lstStyle>
            <a:lvl1pPr>
              <a:defRPr b="0" i="0">
                <a:latin typeface="Helvetica Light" charset="0"/>
                <a:ea typeface="Helvetica Light" charset="0"/>
                <a:cs typeface="Helvetica Light" charset="0"/>
              </a:defRPr>
            </a:lvl1pPr>
          </a:lstStyle>
          <a:p>
            <a:fld id="{1F7DF5D7-FF41-4BF6-8958-28DFF1DB182D}" type="slidenum">
              <a:rPr lang="en-US" smtClean="0"/>
              <a:pPr/>
              <a:t>‹#›</a:t>
            </a:fld>
            <a:endParaRPr lang="en-US" dirty="0"/>
          </a:p>
        </p:txBody>
      </p:sp>
      <p:sp>
        <p:nvSpPr>
          <p:cNvPr id="3" name="Title 2"/>
          <p:cNvSpPr>
            <a:spLocks noGrp="1"/>
          </p:cNvSpPr>
          <p:nvPr>
            <p:ph type="title"/>
          </p:nvPr>
        </p:nvSpPr>
        <p:spPr>
          <a:xfrm>
            <a:off x="457200" y="155447"/>
            <a:ext cx="8229600" cy="850392"/>
          </a:xfrm>
        </p:spPr>
        <p:txBody>
          <a:bodyPr anchor="ctr" anchorCtr="0"/>
          <a:lstStyle>
            <a:lvl1pPr>
              <a:defRPr b="0" i="0">
                <a:latin typeface="Helvetica Light" charset="0"/>
                <a:ea typeface="Helvetica Light" charset="0"/>
                <a:cs typeface="Helvetica Light" charset="0"/>
              </a:defRPr>
            </a:lvl1pPr>
          </a:lstStyle>
          <a:p>
            <a:r>
              <a:rPr lang="en-US" dirty="0" smtClean="0"/>
              <a:t>Click to edit Master title style</a:t>
            </a:r>
            <a:endParaRPr lang="en-US" dirty="0"/>
          </a:p>
        </p:txBody>
      </p:sp>
      <p:sp>
        <p:nvSpPr>
          <p:cNvPr id="7" name="Footer Placeholder 10"/>
          <p:cNvSpPr>
            <a:spLocks noGrp="1"/>
          </p:cNvSpPr>
          <p:nvPr>
            <p:ph type="ftr" sz="quarter" idx="11"/>
          </p:nvPr>
        </p:nvSpPr>
        <p:spPr>
          <a:xfrm>
            <a:off x="1430867" y="6380100"/>
            <a:ext cx="5791200" cy="365760"/>
          </a:xfrm>
        </p:spPr>
        <p:txBody>
          <a:bodyPr/>
          <a:lstStyle>
            <a:lvl1pPr algn="r">
              <a:defRPr b="0" i="0">
                <a:latin typeface="Helvetica Light" charset="0"/>
                <a:ea typeface="Helvetica Light" charset="0"/>
                <a:cs typeface="Helvetica Light" charset="0"/>
              </a:defRPr>
            </a:lvl1pPr>
          </a:lstStyle>
          <a:p>
            <a:pPr algn="ctr"/>
            <a:r>
              <a:rPr lang="en-US" smtClean="0"/>
              <a:t>CAV 2017</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48B7BC6-2898-EA44-828E-972085F657F5}" type="datetime1">
              <a:rPr lang="en-US" smtClean="0"/>
              <a:t>7/31/17</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r>
              <a:rPr lang="en-US" smtClean="0"/>
              <a:t>CAV 2017</a:t>
            </a:r>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1F7DF5D7-FF41-4BF6-8958-28DFF1DB182D}" type="slidenum">
              <a:rPr lang="en-US" smtClean="0"/>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85114"/>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B6C5B4F-60C9-4940-9A5E-5AB72876B1AA}" type="datetime1">
              <a:rPr lang="en-US" smtClean="0"/>
              <a:t>7/31/17</a:t>
            </a:fld>
            <a:endParaRPr lang="en-US" dirty="0"/>
          </a:p>
        </p:txBody>
      </p:sp>
      <p:sp>
        <p:nvSpPr>
          <p:cNvPr id="9" name="Content Placeholder 8"/>
          <p:cNvSpPr>
            <a:spLocks noGrp="1"/>
          </p:cNvSpPr>
          <p:nvPr>
            <p:ph sz="quarter" idx="1"/>
          </p:nvPr>
        </p:nvSpPr>
        <p:spPr>
          <a:xfrm>
            <a:off x="457200" y="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dirty="0"/>
          </a:p>
        </p:txBody>
      </p:sp>
      <p:sp>
        <p:nvSpPr>
          <p:cNvPr id="10"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CAV 2017</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59941"/>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89642B1-0654-BC41-8FA0-95235892CB3D}" type="datetime1">
              <a:rPr lang="en-US" smtClean="0"/>
              <a:t>7/31/17</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dirty="0"/>
          </a:p>
        </p:txBody>
      </p:sp>
      <p:sp>
        <p:nvSpPr>
          <p:cNvPr id="12"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CAV 2017</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7"/>
            <a:ext cx="8229600" cy="850392"/>
          </a:xfrm>
        </p:spPr>
        <p:txBody>
          <a:body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E8274544-2141-6B42-B532-E5371D6BAF75}" type="datetime1">
              <a:rPr lang="en-US" smtClean="0"/>
              <a:t>7/31/17</a:t>
            </a:fld>
            <a:endParaRPr lang="en-US" dirty="0"/>
          </a:p>
        </p:txBody>
      </p:sp>
      <p:sp>
        <p:nvSpPr>
          <p:cNvPr id="5" name="Slide Number Placeholder 4"/>
          <p:cNvSpPr>
            <a:spLocks noGrp="1"/>
          </p:cNvSpPr>
          <p:nvPr>
            <p:ph type="sldNum" sz="quarter" idx="12"/>
          </p:nvPr>
        </p:nvSpPr>
        <p:spPr>
          <a:xfrm>
            <a:off x="612648" y="6380100"/>
            <a:ext cx="818219" cy="365760"/>
          </a:xfrm>
        </p:spPr>
        <p:txBody>
          <a:bodyPr/>
          <a:lstStyle/>
          <a:p>
            <a:fld id="{1F7DF5D7-FF41-4BF6-8958-28DFF1DB182D}" type="slidenum">
              <a:rPr lang="en-US" smtClean="0"/>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Footer Placeholder 10"/>
          <p:cNvSpPr>
            <a:spLocks noGrp="1"/>
          </p:cNvSpPr>
          <p:nvPr>
            <p:ph type="ftr" sz="quarter" idx="11"/>
          </p:nvPr>
        </p:nvSpPr>
        <p:spPr>
          <a:xfrm>
            <a:off x="1430867" y="6380100"/>
            <a:ext cx="5791200" cy="365760"/>
          </a:xfrm>
        </p:spPr>
        <p:txBody>
          <a:bodyPr/>
          <a:lstStyle>
            <a:lvl1pPr algn="r">
              <a:defRPr/>
            </a:lvl1pPr>
          </a:lstStyle>
          <a:p>
            <a:pPr algn="ctr"/>
            <a:r>
              <a:rPr lang="en-US" smtClean="0"/>
              <a:t>CAV 2017</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2A9F882-3376-EA45-94E5-8366D85DA582}" type="datetime1">
              <a:rPr lang="en-US" smtClean="0"/>
              <a:t>7/31/17</a:t>
            </a:fld>
            <a:endParaRPr lang="en-US" dirty="0"/>
          </a:p>
        </p:txBody>
      </p:sp>
      <p:sp>
        <p:nvSpPr>
          <p:cNvPr id="6" name="Footer Placeholder 5"/>
          <p:cNvSpPr>
            <a:spLocks noGrp="1"/>
          </p:cNvSpPr>
          <p:nvPr>
            <p:ph type="ftr" sz="quarter" idx="11"/>
          </p:nvPr>
        </p:nvSpPr>
        <p:spPr/>
        <p:txBody>
          <a:bodyPr/>
          <a:lstStyle/>
          <a:p>
            <a:r>
              <a:rPr lang="en-US" smtClean="0"/>
              <a:t>CAV 2017</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1E7F4C-817F-4644-991E-056788E6C280}" type="datetime1">
              <a:rPr lang="en-US" smtClean="0"/>
              <a:t>7/31/17</a:t>
            </a:fld>
            <a:endParaRPr lang="en-US" dirty="0"/>
          </a:p>
        </p:txBody>
      </p:sp>
      <p:sp>
        <p:nvSpPr>
          <p:cNvPr id="6" name="Footer Placeholder 5"/>
          <p:cNvSpPr>
            <a:spLocks noGrp="1"/>
          </p:cNvSpPr>
          <p:nvPr>
            <p:ph type="ftr" sz="quarter" idx="11"/>
          </p:nvPr>
        </p:nvSpPr>
        <p:spPr/>
        <p:txBody>
          <a:bodyPr/>
          <a:lstStyle/>
          <a:p>
            <a:r>
              <a:rPr lang="en-US" smtClean="0"/>
              <a:t>CAV 2017</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5448"/>
            <a:ext cx="8229600" cy="842319"/>
          </a:xfrm>
          <a:prstGeom prst="rect">
            <a:avLst/>
          </a:prstGeom>
        </p:spPr>
        <p:txBody>
          <a:bodyPr vert="horz" anchor="ctr"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09728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80100"/>
            <a:ext cx="2289048" cy="365760"/>
          </a:xfrm>
          <a:prstGeom prst="rect">
            <a:avLst/>
          </a:prstGeom>
        </p:spPr>
        <p:txBody>
          <a:bodyPr vert="horz"/>
          <a:lstStyle>
            <a:lvl1pPr algn="r" eaLnBrk="1" latinLnBrk="0" hangingPunct="1">
              <a:defRPr kumimoji="0" sz="1400" b="0" i="0">
                <a:solidFill>
                  <a:schemeClr val="tx2"/>
                </a:solidFill>
                <a:latin typeface="Helvetica Light" charset="0"/>
                <a:ea typeface="Helvetica Light" charset="0"/>
                <a:cs typeface="Helvetica Light" charset="0"/>
              </a:defRPr>
            </a:lvl1pPr>
          </a:lstStyle>
          <a:p>
            <a:fld id="{2AB27BDA-75B3-0344-82AA-C9E4DF566CB0}" type="datetime1">
              <a:rPr lang="en-US" smtClean="0"/>
              <a:t>7/31/17</a:t>
            </a:fld>
            <a:endParaRPr lang="en-US" dirty="0"/>
          </a:p>
        </p:txBody>
      </p:sp>
      <p:sp>
        <p:nvSpPr>
          <p:cNvPr id="3" name="Footer Placeholder 2"/>
          <p:cNvSpPr>
            <a:spLocks noGrp="1"/>
          </p:cNvSpPr>
          <p:nvPr>
            <p:ph type="ftr" sz="quarter" idx="3"/>
          </p:nvPr>
        </p:nvSpPr>
        <p:spPr>
          <a:xfrm>
            <a:off x="2424906" y="6380100"/>
            <a:ext cx="3978942" cy="365760"/>
          </a:xfrm>
          <a:prstGeom prst="rect">
            <a:avLst/>
          </a:prstGeom>
        </p:spPr>
        <p:txBody>
          <a:bodyPr vert="horz"/>
          <a:lstStyle>
            <a:lvl1pPr algn="ctr" eaLnBrk="1" latinLnBrk="0" hangingPunct="1">
              <a:defRPr kumimoji="0" sz="1400" b="0" i="0">
                <a:solidFill>
                  <a:schemeClr val="tx2"/>
                </a:solidFill>
                <a:latin typeface="Helvetica Light" charset="0"/>
                <a:ea typeface="Helvetica Light" charset="0"/>
                <a:cs typeface="Helvetica Light" charset="0"/>
              </a:defRPr>
            </a:lvl1pPr>
          </a:lstStyle>
          <a:p>
            <a:r>
              <a:rPr lang="en-US" dirty="0" smtClean="0"/>
              <a:t>CAV 2017</a:t>
            </a:r>
            <a:endParaRPr lang="en-US" dirty="0"/>
          </a:p>
        </p:txBody>
      </p:sp>
      <p:sp>
        <p:nvSpPr>
          <p:cNvPr id="23" name="Slide Number Placeholder 22"/>
          <p:cNvSpPr>
            <a:spLocks noGrp="1"/>
          </p:cNvSpPr>
          <p:nvPr>
            <p:ph type="sldNum" sz="quarter" idx="4"/>
          </p:nvPr>
        </p:nvSpPr>
        <p:spPr>
          <a:xfrm>
            <a:off x="612648" y="6380100"/>
            <a:ext cx="1774292" cy="365760"/>
          </a:xfrm>
          <a:prstGeom prst="rect">
            <a:avLst/>
          </a:prstGeom>
        </p:spPr>
        <p:txBody>
          <a:bodyPr vert="horz"/>
          <a:lstStyle>
            <a:lvl1pPr algn="l" eaLnBrk="1" latinLnBrk="0" hangingPunct="1">
              <a:defRPr kumimoji="0" sz="1400" b="0" i="0">
                <a:solidFill>
                  <a:schemeClr val="tx2"/>
                </a:solidFill>
                <a:latin typeface="Helvetica Light" charset="0"/>
                <a:ea typeface="Helvetica Light" charset="0"/>
                <a:cs typeface="Helvetica Light" charset="0"/>
              </a:defRPr>
            </a:lvl1pPr>
          </a:lstStyle>
          <a:p>
            <a:fld id="{1F7DF5D7-FF41-4BF6-8958-28DFF1DB182D}"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4367" y="994719"/>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p:txStyles>
    <p:title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p:titleStyle>
    <p:bodyStyle>
      <a:lvl1pPr marL="274320" indent="-274320" algn="l" rtl="0" eaLnBrk="1" latinLnBrk="0" hangingPunct="1">
        <a:spcBef>
          <a:spcPts val="600"/>
        </a:spcBef>
        <a:buClr>
          <a:schemeClr val="accent1"/>
        </a:buClr>
        <a:buSzPct val="76000"/>
        <a:buFont typeface="Wingdings 3"/>
        <a:buChar char=""/>
        <a:defRPr kumimoji="0" sz="2600" b="0" i="0" kern="1200">
          <a:solidFill>
            <a:schemeClr val="tx1"/>
          </a:solidFill>
          <a:latin typeface="Helvetica Light" charset="0"/>
          <a:ea typeface="Helvetica Light" charset="0"/>
          <a:cs typeface="Helvetica Light" charset="0"/>
        </a:defRPr>
      </a:lvl1pPr>
      <a:lvl2pPr marL="548640" indent="-274320" algn="l" rtl="0" eaLnBrk="1" latinLnBrk="0" hangingPunct="1">
        <a:spcBef>
          <a:spcPts val="500"/>
        </a:spcBef>
        <a:buClr>
          <a:schemeClr val="accent2"/>
        </a:buClr>
        <a:buSzPct val="76000"/>
        <a:buFont typeface="Wingdings 3"/>
        <a:buChar char=""/>
        <a:defRPr kumimoji="0" sz="2300" b="0" i="0" kern="1200">
          <a:solidFill>
            <a:schemeClr val="tx2"/>
          </a:solidFill>
          <a:latin typeface="Helvetica Light" charset="0"/>
          <a:ea typeface="Helvetica Light" charset="0"/>
          <a:cs typeface="Helvetica Light"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b="0" i="0" kern="1200">
          <a:solidFill>
            <a:schemeClr val="tx1"/>
          </a:solidFill>
          <a:latin typeface="Helvetica Light" charset="0"/>
          <a:ea typeface="Helvetica Light" charset="0"/>
          <a:cs typeface="Helvetica Light"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b="0" i="0" kern="1200">
          <a:solidFill>
            <a:schemeClr val="tx1"/>
          </a:solidFill>
          <a:latin typeface="Helvetica Light" charset="0"/>
          <a:ea typeface="Helvetica Light" charset="0"/>
          <a:cs typeface="Helvetica Light" charset="0"/>
        </a:defRPr>
      </a:lvl4pPr>
      <a:lvl5pPr marL="1371600" indent="-228600" algn="l" rtl="0" eaLnBrk="1" latinLnBrk="0" hangingPunct="1">
        <a:spcBef>
          <a:spcPts val="300"/>
        </a:spcBef>
        <a:buClr>
          <a:schemeClr val="accent2"/>
        </a:buClr>
        <a:buSzPct val="70000"/>
        <a:buFont typeface="Wingdings"/>
        <a:buChar char=""/>
        <a:defRPr kumimoji="0" sz="1600" b="0" i="0" kern="1200">
          <a:solidFill>
            <a:schemeClr val="tx1"/>
          </a:solidFill>
          <a:latin typeface="Helvetica Light" charset="0"/>
          <a:ea typeface="Helvetica Light" charset="0"/>
          <a:cs typeface="Helvetica Light"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141.png"/><Relationship Id="rId4" Type="http://schemas.openxmlformats.org/officeDocument/2006/relationships/image" Target="../media/image15.png"/><Relationship Id="rId5" Type="http://schemas.openxmlformats.org/officeDocument/2006/relationships/image" Target="../media/image58.emf"/><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101.xml.rels><?xml version="1.0" encoding="UTF-8" standalone="yes"?>
<Relationships xmlns="http://schemas.openxmlformats.org/package/2006/relationships"><Relationship Id="rId3" Type="http://schemas.openxmlformats.org/officeDocument/2006/relationships/image" Target="../media/image58.emf"/><Relationship Id="rId4" Type="http://schemas.openxmlformats.org/officeDocument/2006/relationships/image" Target="../media/image141.png"/><Relationship Id="rId5"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102.xml.rels><?xml version="1.0" encoding="UTF-8" standalone="yes"?>
<Relationships xmlns="http://schemas.openxmlformats.org/package/2006/relationships"><Relationship Id="rId3" Type="http://schemas.openxmlformats.org/officeDocument/2006/relationships/image" Target="../media/image141.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image" Target="../media/image58.emf"/></Relationships>
</file>

<file path=ppt/slides/_rels/slide103.xml.rels><?xml version="1.0" encoding="UTF-8" standalone="yes"?>
<Relationships xmlns="http://schemas.openxmlformats.org/package/2006/relationships"><Relationship Id="rId3" Type="http://schemas.openxmlformats.org/officeDocument/2006/relationships/image" Target="../media/image141.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image" Target="../media/image58.e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emf"/><Relationship Id="rId3" Type="http://schemas.openxmlformats.org/officeDocument/2006/relationships/image" Target="../media/image58.e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1.png"/><Relationship Id="rId3" Type="http://schemas.openxmlformats.org/officeDocument/2006/relationships/image" Target="../media/image58.e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image" Target="../media/image59.tiff"/><Relationship Id="rId5" Type="http://schemas.openxmlformats.org/officeDocument/2006/relationships/image" Target="../media/image60.tiff"/><Relationship Id="rId6" Type="http://schemas.openxmlformats.org/officeDocument/2006/relationships/image" Target="../media/image61.png"/><Relationship Id="rId7" Type="http://schemas.openxmlformats.org/officeDocument/2006/relationships/image" Target="../media/image62.png"/><Relationship Id="rId1" Type="http://schemas.openxmlformats.org/officeDocument/2006/relationships/tags" Target="../tags/tag44.xml"/><Relationship Id="rId2"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76.xml"/><Relationship Id="rId4" Type="http://schemas.openxmlformats.org/officeDocument/2006/relationships/image" Target="../media/image140.png"/><Relationship Id="rId1" Type="http://schemas.openxmlformats.org/officeDocument/2006/relationships/tags" Target="../tags/tag45.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0.xml.rels><?xml version="1.0" encoding="UTF-8" standalone="yes"?>
<Relationships xmlns="http://schemas.openxmlformats.org/package/2006/relationships"><Relationship Id="rId3" Type="http://schemas.openxmlformats.org/officeDocument/2006/relationships/image" Target="../media/image170.png"/><Relationship Id="rId5" Type="http://schemas.openxmlformats.org/officeDocument/2006/relationships/image" Target="../media/image140.png"/><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111.xml.rels><?xml version="1.0" encoding="UTF-8" standalone="yes"?>
<Relationships xmlns="http://schemas.openxmlformats.org/package/2006/relationships"><Relationship Id="rId3" Type="http://schemas.openxmlformats.org/officeDocument/2006/relationships/image" Target="../media/image170.png"/><Relationship Id="rId5" Type="http://schemas.openxmlformats.org/officeDocument/2006/relationships/image" Target="../media/image140.png"/><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112.xml.rels><?xml version="1.0" encoding="UTF-8" standalone="yes"?>
<Relationships xmlns="http://schemas.openxmlformats.org/package/2006/relationships"><Relationship Id="rId3" Type="http://schemas.openxmlformats.org/officeDocument/2006/relationships/image" Target="../media/image170.png"/><Relationship Id="rId5" Type="http://schemas.openxmlformats.org/officeDocument/2006/relationships/image" Target="../media/image140.png"/><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84.xml"/><Relationship Id="rId4" Type="http://schemas.openxmlformats.org/officeDocument/2006/relationships/image" Target="../media/image63.emf"/><Relationship Id="rId1" Type="http://schemas.openxmlformats.org/officeDocument/2006/relationships/tags" Target="../tags/tag46.xml"/><Relationship Id="rId2"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63.e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63.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63.e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63.e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63.e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63.e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63.e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63.e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63.emf"/></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94.xml"/><Relationship Id="rId4" Type="http://schemas.openxmlformats.org/officeDocument/2006/relationships/image" Target="../media/image63.emf"/><Relationship Id="rId5" Type="http://schemas.openxmlformats.org/officeDocument/2006/relationships/image" Target="../media/image190.png"/><Relationship Id="rId1" Type="http://schemas.openxmlformats.org/officeDocument/2006/relationships/tags" Target="../tags/tag47.xml"/><Relationship Id="rId2"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image" Target="../media/image190.png"/><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29.x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image" Target="../media/image190.png"/><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13.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63.e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63.emf"/></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99.xml"/><Relationship Id="rId4" Type="http://schemas.openxmlformats.org/officeDocument/2006/relationships/image" Target="../media/image63.emf"/><Relationship Id="rId1" Type="http://schemas.openxmlformats.org/officeDocument/2006/relationships/tags" Target="../tags/tag48.xml"/><Relationship Id="rId2"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00.xml"/><Relationship Id="rId4" Type="http://schemas.openxmlformats.org/officeDocument/2006/relationships/image" Target="../media/image63.emf"/><Relationship Id="rId5" Type="http://schemas.openxmlformats.org/officeDocument/2006/relationships/image" Target="../media/image200.png"/><Relationship Id="rId1" Type="http://schemas.openxmlformats.org/officeDocument/2006/relationships/tags" Target="../tags/tag49.xml"/><Relationship Id="rId2"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01.xml"/><Relationship Id="rId4" Type="http://schemas.openxmlformats.org/officeDocument/2006/relationships/image" Target="../media/image200.png"/><Relationship Id="rId5" Type="http://schemas.openxmlformats.org/officeDocument/2006/relationships/image" Target="../media/image63.emf"/><Relationship Id="rId1" Type="http://schemas.openxmlformats.org/officeDocument/2006/relationships/tags" Target="../tags/tag50.xml"/><Relationship Id="rId2"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00.png"/><Relationship Id="rId4" Type="http://schemas.openxmlformats.org/officeDocument/2006/relationships/image" Target="../media/image63.emf"/><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36.x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image" Target="../media/image200.png"/><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04.xml"/><Relationship Id="rId4" Type="http://schemas.openxmlformats.org/officeDocument/2006/relationships/image" Target="../media/image63.emf"/><Relationship Id="rId1" Type="http://schemas.openxmlformats.org/officeDocument/2006/relationships/tags" Target="../tags/tag51.xml"/><Relationship Id="rId2"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05.xml"/><Relationship Id="rId4" Type="http://schemas.openxmlformats.org/officeDocument/2006/relationships/image" Target="../media/image63.emf"/><Relationship Id="rId1" Type="http://schemas.openxmlformats.org/officeDocument/2006/relationships/tags" Target="../tags/tag52.xml"/><Relationship Id="rId2"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06.xml"/><Relationship Id="rId4" Type="http://schemas.openxmlformats.org/officeDocument/2006/relationships/image" Target="../media/image63.emf"/><Relationship Id="rId1" Type="http://schemas.openxmlformats.org/officeDocument/2006/relationships/tags" Target="../tags/tag53.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07.xml"/><Relationship Id="rId4" Type="http://schemas.openxmlformats.org/officeDocument/2006/relationships/image" Target="../media/image210.png"/><Relationship Id="rId5" Type="http://schemas.openxmlformats.org/officeDocument/2006/relationships/image" Target="../media/image63.emf"/><Relationship Id="rId1" Type="http://schemas.openxmlformats.org/officeDocument/2006/relationships/tags" Target="../tags/tag54.xml"/><Relationship Id="rId2"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08.xml"/><Relationship Id="rId4" Type="http://schemas.openxmlformats.org/officeDocument/2006/relationships/image" Target="../media/image63.emf"/><Relationship Id="rId5" Type="http://schemas.openxmlformats.org/officeDocument/2006/relationships/image" Target="../media/image210.png"/><Relationship Id="rId1" Type="http://schemas.openxmlformats.org/officeDocument/2006/relationships/tags" Target="../tags/tag55.xml"/><Relationship Id="rId2"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09.xml"/><Relationship Id="rId4" Type="http://schemas.openxmlformats.org/officeDocument/2006/relationships/image" Target="../media/image63.emf"/><Relationship Id="rId1" Type="http://schemas.openxmlformats.org/officeDocument/2006/relationships/tags" Target="../tags/tag56.xml"/><Relationship Id="rId2"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4.png"/><Relationship Id="rId5" Type="http://schemas.openxmlformats.org/officeDocument/2006/relationships/image" Target="../media/image211.png"/><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46.xml.rels><?xml version="1.0" encoding="UTF-8" standalone="yes"?>
<Relationships xmlns="http://schemas.openxmlformats.org/package/2006/relationships"><Relationship Id="rId3" Type="http://schemas.openxmlformats.org/officeDocument/2006/relationships/image" Target="../media/image65.emf"/><Relationship Id="rId4" Type="http://schemas.openxmlformats.org/officeDocument/2006/relationships/image" Target="../media/image66.emf"/><Relationship Id="rId1" Type="http://schemas.openxmlformats.org/officeDocument/2006/relationships/slideLayout" Target="../slideLayouts/slideLayout2.xml"/><Relationship Id="rId2" Type="http://schemas.openxmlformats.org/officeDocument/2006/relationships/image" Target="../media/image64.emf"/></Relationships>
</file>

<file path=ppt/slides/_rels/slide147.xml.rels><?xml version="1.0" encoding="UTF-8" standalone="yes"?>
<Relationships xmlns="http://schemas.openxmlformats.org/package/2006/relationships"><Relationship Id="rId11" Type="http://schemas.openxmlformats.org/officeDocument/2006/relationships/image" Target="../media/image69.png"/><Relationship Id="rId12" Type="http://schemas.openxmlformats.org/officeDocument/2006/relationships/image" Target="../media/image70.png"/><Relationship Id="rId13" Type="http://schemas.openxmlformats.org/officeDocument/2006/relationships/image" Target="../media/image71.tiff"/><Relationship Id="rId14" Type="http://schemas.openxmlformats.org/officeDocument/2006/relationships/image" Target="../media/image72.tiff"/><Relationship Id="rId15" Type="http://schemas.openxmlformats.org/officeDocument/2006/relationships/image" Target="../media/image73.tiff"/><Relationship Id="rId1" Type="http://schemas.openxmlformats.org/officeDocument/2006/relationships/tags" Target="../tags/tag57.xml"/><Relationship Id="rId2" Type="http://schemas.openxmlformats.org/officeDocument/2006/relationships/slideLayout" Target="../slideLayouts/slideLayout2.xml"/><Relationship Id="rId3" Type="http://schemas.openxmlformats.org/officeDocument/2006/relationships/notesSlide" Target="../notesSlides/notesSlide111.xml"/><Relationship Id="rId4" Type="http://schemas.openxmlformats.org/officeDocument/2006/relationships/image" Target="../media/image67.tiff"/><Relationship Id="rId5" Type="http://schemas.openxmlformats.org/officeDocument/2006/relationships/image" Target="../media/image15.jpeg"/><Relationship Id="rId6" Type="http://schemas.openxmlformats.org/officeDocument/2006/relationships/image" Target="../media/image620.png"/><Relationship Id="rId7" Type="http://schemas.openxmlformats.org/officeDocument/2006/relationships/chart" Target="../charts/chart6.xml"/><Relationship Id="rId8" Type="http://schemas.openxmlformats.org/officeDocument/2006/relationships/chart" Target="../charts/chart15.xml"/><Relationship Id="rId9" Type="http://schemas.openxmlformats.org/officeDocument/2006/relationships/image" Target="../media/image630.png"/><Relationship Id="rId10" Type="http://schemas.openxmlformats.org/officeDocument/2006/relationships/image" Target="../media/image68.png"/></Relationships>
</file>

<file path=ppt/slides/_rels/slide148.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1" Type="http://schemas.openxmlformats.org/officeDocument/2006/relationships/slideLayout" Target="../slideLayouts/slideLayout6.xml"/><Relationship Id="rId2" Type="http://schemas.openxmlformats.org/officeDocument/2006/relationships/notesSlide" Target="../notesSlides/notesSlide1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6.tiff"/><Relationship Id="rId5" Type="http://schemas.openxmlformats.org/officeDocument/2006/relationships/image" Target="../media/image7.tiff"/><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0.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0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13.png"/><Relationship Id="rId5" Type="http://schemas.openxmlformats.org/officeDocument/2006/relationships/image" Target="../media/image19.emf"/><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19.emf"/><Relationship Id="rId5" Type="http://schemas.openxmlformats.org/officeDocument/2006/relationships/image" Target="../media/image212.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19.emf"/><Relationship Id="rId5" Type="http://schemas.openxmlformats.org/officeDocument/2006/relationships/image" Target="../media/image26.png"/><Relationship Id="rId6" Type="http://schemas.openxmlformats.org/officeDocument/2006/relationships/image" Target="../media/image271.png"/><Relationship Id="rId7" Type="http://schemas.openxmlformats.org/officeDocument/2006/relationships/image" Target="../media/image220.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32.png"/><Relationship Id="rId5" Type="http://schemas.openxmlformats.org/officeDocument/2006/relationships/image" Target="../media/image291.png"/><Relationship Id="rId6" Type="http://schemas.openxmlformats.org/officeDocument/2006/relationships/image" Target="../media/image34.png"/><Relationship Id="rId7" Type="http://schemas.openxmlformats.org/officeDocument/2006/relationships/image" Target="../media/image26.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1" Type="http://schemas.openxmlformats.org/officeDocument/2006/relationships/image" Target="../media/image211.png"/><Relationship Id="rId12" Type="http://schemas.openxmlformats.org/officeDocument/2006/relationships/image" Target="../media/image230.png"/><Relationship Id="rId13" Type="http://schemas.openxmlformats.org/officeDocument/2006/relationships/image" Target="../media/image240.png"/><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27.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35.png"/><Relationship Id="rId10" Type="http://schemas.openxmlformats.org/officeDocument/2006/relationships/image" Target="../media/image210.png"/></Relationships>
</file>

<file path=ppt/slides/_rels/slide39.xml.rels><?xml version="1.0" encoding="UTF-8" standalone="yes"?>
<Relationships xmlns="http://schemas.openxmlformats.org/package/2006/relationships"><Relationship Id="rId11" Type="http://schemas.openxmlformats.org/officeDocument/2006/relationships/image" Target="../media/image211.png"/><Relationship Id="rId12" Type="http://schemas.openxmlformats.org/officeDocument/2006/relationships/image" Target="../media/image230.png"/><Relationship Id="rId13" Type="http://schemas.openxmlformats.org/officeDocument/2006/relationships/image" Target="../media/image240.png"/><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28.xml"/><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35.png"/><Relationship Id="rId10" Type="http://schemas.openxmlformats.org/officeDocument/2006/relationships/image" Target="../media/image2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1" Type="http://schemas.openxmlformats.org/officeDocument/2006/relationships/image" Target="../media/image211.png"/><Relationship Id="rId12" Type="http://schemas.openxmlformats.org/officeDocument/2006/relationships/image" Target="../media/image230.png"/><Relationship Id="rId13" Type="http://schemas.openxmlformats.org/officeDocument/2006/relationships/image" Target="../media/image260.png"/><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29.xml"/><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35.png"/><Relationship Id="rId10" Type="http://schemas.openxmlformats.org/officeDocument/2006/relationships/image" Target="../media/image250.png"/></Relationships>
</file>

<file path=ppt/slides/_rels/slide41.xml.rels><?xml version="1.0" encoding="UTF-8" standalone="yes"?>
<Relationships xmlns="http://schemas.openxmlformats.org/package/2006/relationships"><Relationship Id="rId11" Type="http://schemas.openxmlformats.org/officeDocument/2006/relationships/image" Target="../media/image211.png"/><Relationship Id="rId12" Type="http://schemas.openxmlformats.org/officeDocument/2006/relationships/image" Target="../media/image230.png"/><Relationship Id="rId13" Type="http://schemas.openxmlformats.org/officeDocument/2006/relationships/image" Target="../media/image260.png"/><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30.xml"/><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9" Type="http://schemas.openxmlformats.org/officeDocument/2006/relationships/image" Target="../media/image36.png"/><Relationship Id="rId10" Type="http://schemas.openxmlformats.org/officeDocument/2006/relationships/image" Target="../media/image250.png"/></Relationships>
</file>

<file path=ppt/slides/_rels/slide42.xml.rels><?xml version="1.0" encoding="UTF-8" standalone="yes"?>
<Relationships xmlns="http://schemas.openxmlformats.org/package/2006/relationships"><Relationship Id="rId11" Type="http://schemas.openxmlformats.org/officeDocument/2006/relationships/image" Target="../media/image320.png"/><Relationship Id="rId12" Type="http://schemas.openxmlformats.org/officeDocument/2006/relationships/image" Target="../media/image290.png"/><Relationship Id="rId13" Type="http://schemas.openxmlformats.org/officeDocument/2006/relationships/image" Target="../media/image211.png"/><Relationship Id="rId14" Type="http://schemas.openxmlformats.org/officeDocument/2006/relationships/image" Target="../media/image230.png"/><Relationship Id="rId15" Type="http://schemas.openxmlformats.org/officeDocument/2006/relationships/image" Target="../media/image260.png"/><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31.xml"/><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9" Type="http://schemas.openxmlformats.org/officeDocument/2006/relationships/image" Target="../media/image36.png"/><Relationship Id="rId10" Type="http://schemas.openxmlformats.org/officeDocument/2006/relationships/image" Target="../media/image18.png"/></Relationships>
</file>

<file path=ppt/slides/_rels/slide43.xml.rels><?xml version="1.0" encoding="UTF-8" standalone="yes"?>
<Relationships xmlns="http://schemas.openxmlformats.org/package/2006/relationships"><Relationship Id="rId11" Type="http://schemas.microsoft.com/office/2007/relationships/diagramDrawing" Target="../diagrams/drawing6.xml"/><Relationship Id="rId12" Type="http://schemas.openxmlformats.org/officeDocument/2006/relationships/image" Target="../media/image36.png"/><Relationship Id="rId14" Type="http://schemas.openxmlformats.org/officeDocument/2006/relationships/image" Target="../media/image290.png"/><Relationship Id="rId15" Type="http://schemas.openxmlformats.org/officeDocument/2006/relationships/image" Target="../media/image18.png"/><Relationship Id="rId16" Type="http://schemas.openxmlformats.org/officeDocument/2006/relationships/image" Target="../media/image320.png"/><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32.xml"/><Relationship Id="rId4" Type="http://schemas.openxmlformats.org/officeDocument/2006/relationships/image" Target="../media/image211.png"/><Relationship Id="rId5" Type="http://schemas.openxmlformats.org/officeDocument/2006/relationships/image" Target="../media/image230.png"/><Relationship Id="rId6" Type="http://schemas.openxmlformats.org/officeDocument/2006/relationships/image" Target="../media/image300.png"/><Relationship Id="rId7" Type="http://schemas.openxmlformats.org/officeDocument/2006/relationships/diagramData" Target="../diagrams/data6.xml"/><Relationship Id="rId8" Type="http://schemas.openxmlformats.org/officeDocument/2006/relationships/diagramLayout" Target="../diagrams/layout6.xml"/><Relationship Id="rId9" Type="http://schemas.openxmlformats.org/officeDocument/2006/relationships/diagramQuickStyle" Target="../diagrams/quickStyle6.xml"/><Relationship Id="rId10" Type="http://schemas.openxmlformats.org/officeDocument/2006/relationships/diagramColors" Target="../diagrams/colors6.xml"/></Relationships>
</file>

<file path=ppt/slides/_rels/slide44.xml.rels><?xml version="1.0" encoding="UTF-8" standalone="yes"?>
<Relationships xmlns="http://schemas.openxmlformats.org/package/2006/relationships"><Relationship Id="rId11" Type="http://schemas.microsoft.com/office/2007/relationships/diagramDrawing" Target="../diagrams/drawing7.xml"/><Relationship Id="rId12" Type="http://schemas.openxmlformats.org/officeDocument/2006/relationships/image" Target="../media/image36.png"/><Relationship Id="rId14" Type="http://schemas.openxmlformats.org/officeDocument/2006/relationships/image" Target="../media/image290.png"/><Relationship Id="rId15" Type="http://schemas.openxmlformats.org/officeDocument/2006/relationships/image" Target="../media/image320.png"/><Relationship Id="rId16" Type="http://schemas.openxmlformats.org/officeDocument/2006/relationships/image" Target="../media/image14.png"/><Relationship Id="rId17" Type="http://schemas.openxmlformats.org/officeDocument/2006/relationships/image" Target="../media/image18.png"/><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33.xml"/><Relationship Id="rId4" Type="http://schemas.openxmlformats.org/officeDocument/2006/relationships/image" Target="../media/image211.png"/><Relationship Id="rId5" Type="http://schemas.openxmlformats.org/officeDocument/2006/relationships/image" Target="../media/image230.png"/><Relationship Id="rId6" Type="http://schemas.openxmlformats.org/officeDocument/2006/relationships/image" Target="../media/image300.png"/><Relationship Id="rId7" Type="http://schemas.openxmlformats.org/officeDocument/2006/relationships/diagramData" Target="../diagrams/data7.xml"/><Relationship Id="rId8" Type="http://schemas.openxmlformats.org/officeDocument/2006/relationships/diagramLayout" Target="../diagrams/layout7.xml"/><Relationship Id="rId9" Type="http://schemas.openxmlformats.org/officeDocument/2006/relationships/diagramQuickStyle" Target="../diagrams/quickStyle7.xml"/><Relationship Id="rId10" Type="http://schemas.openxmlformats.org/officeDocument/2006/relationships/diagramColors" Target="../diagrams/colors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330.png"/><Relationship Id="rId7" Type="http://schemas.openxmlformats.org/officeDocument/2006/relationships/image" Target="../media/image340.pn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330.png"/><Relationship Id="rId5" Type="http://schemas.openxmlformats.org/officeDocument/2006/relationships/image" Target="../media/image340.png"/><Relationship Id="rId6" Type="http://schemas.openxmlformats.org/officeDocument/2006/relationships/image" Target="../media/image370.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31.pn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0.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37.pn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8.emf"/></Relationships>
</file>

<file path=ppt/slides/_rels/slide54.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56.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43.xml"/></Relationships>
</file>

<file path=ppt/slides/_rels/slide57.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44.xml"/></Relationships>
</file>

<file path=ppt/slides/_rels/slide58.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45.xml"/></Relationships>
</file>

<file path=ppt/slides/_rels/slide59.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47.xml"/></Relationships>
</file>

<file path=ppt/slides/_rels/slide61.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48.xml"/></Relationships>
</file>

<file path=ppt/slides/_rels/slide62.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49.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image" Target="../media/image43.tiff"/><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image" Target="../media/image43.tiff"/><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image" Target="../media/image43.tiff"/><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chart" Target="../charts/chart1.xml"/><Relationship Id="rId1" Type="http://schemas.openxmlformats.org/officeDocument/2006/relationships/tags" Target="../tags/tag29.x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chart" Target="../charts/chart2.xml"/><Relationship Id="rId1" Type="http://schemas.openxmlformats.org/officeDocument/2006/relationships/tags" Target="../tags/tag30.xml"/><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chart" Target="../charts/char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2.xml"/><Relationship Id="rId3" Type="http://schemas.openxmlformats.org/officeDocument/2006/relationships/notesSlide" Target="../notesSlides/notesSlide56.xml"/></Relationships>
</file>

<file path=ppt/slides/_rels/slide71.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2.xml"/><Relationship Id="rId3" Type="http://schemas.openxmlformats.org/officeDocument/2006/relationships/notesSlide" Target="../notesSlides/notesSlide57.xml"/></Relationships>
</file>

<file path=ppt/slides/_rels/slide72.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2.xml"/><Relationship Id="rId3" Type="http://schemas.openxmlformats.org/officeDocument/2006/relationships/notesSlide" Target="../notesSlides/notesSlide58.xml"/></Relationships>
</file>

<file path=ppt/slides/_rels/slide73.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2.xml"/><Relationship Id="rId3" Type="http://schemas.openxmlformats.org/officeDocument/2006/relationships/notesSlide" Target="../notesSlides/notesSlide5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image" Target="../media/image44.png"/><Relationship Id="rId1" Type="http://schemas.openxmlformats.org/officeDocument/2006/relationships/tags" Target="../tags/tag35.xml"/><Relationship Id="rId2"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chart" Target="../charts/chart4.xml"/><Relationship Id="rId1" Type="http://schemas.openxmlformats.org/officeDocument/2006/relationships/tags" Target="../tags/tag36.x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chart" Target="../charts/chart5.xml"/><Relationship Id="rId1" Type="http://schemas.openxmlformats.org/officeDocument/2006/relationships/tags" Target="../tags/tag37.x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7" Type="http://schemas.openxmlformats.org/officeDocument/2006/relationships/image" Target="../media/image47.emf"/><Relationship Id="rId8" Type="http://schemas.openxmlformats.org/officeDocument/2006/relationships/image" Target="../media/image48.emf"/><Relationship Id="rId9" Type="http://schemas.openxmlformats.org/officeDocument/2006/relationships/image" Target="../media/image49.emf"/><Relationship Id="rId1" Type="http://schemas.openxmlformats.org/officeDocument/2006/relationships/tags" Target="../tags/tag38.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7" Type="http://schemas.openxmlformats.org/officeDocument/2006/relationships/image" Target="../media/image47.emf"/><Relationship Id="rId8" Type="http://schemas.openxmlformats.org/officeDocument/2006/relationships/image" Target="../media/image48.emf"/><Relationship Id="rId9" Type="http://schemas.openxmlformats.org/officeDocument/2006/relationships/image" Target="../media/image49.emf"/><Relationship Id="rId1" Type="http://schemas.openxmlformats.org/officeDocument/2006/relationships/tags" Target="../tags/tag39.xm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tags" Target="../tags/tag40.xml"/><Relationship Id="rId2"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6.xml"/><Relationship Id="rId3" Type="http://schemas.openxmlformats.org/officeDocument/2006/relationships/notesSlide" Target="../notesSlides/notesSlide67.xml"/></Relationships>
</file>

<file path=ppt/slides/_rels/slide87.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Layout" Target="../slideLayouts/slideLayout6.xml"/><Relationship Id="rId3" Type="http://schemas.openxmlformats.org/officeDocument/2006/relationships/notesSlide" Target="../notesSlides/notesSlide6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Layout" Target="../slideLayouts/slideLayout6.xml"/><Relationship Id="rId3" Type="http://schemas.openxmlformats.org/officeDocument/2006/relationships/notesSlide" Target="../notesSlides/notesSlide7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5" Type="http://schemas.openxmlformats.org/officeDocument/2006/relationships/image" Target="../media/image55.emf"/><Relationship Id="rId1" Type="http://schemas.openxmlformats.org/officeDocument/2006/relationships/slideLayout" Target="../slideLayouts/slideLayout6.xml"/><Relationship Id="rId2" Type="http://schemas.openxmlformats.org/officeDocument/2006/relationships/image" Target="../media/image52.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emf"/><Relationship Id="rId3" Type="http://schemas.openxmlformats.org/officeDocument/2006/relationships/image" Target="../media/image8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1.png"/><Relationship Id="rId3" Type="http://schemas.openxmlformats.org/officeDocument/2006/relationships/image" Target="../media/image55.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56.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56.emf"/></Relationships>
</file>

<file path=ppt/slides/_rels/slide9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57.emf"/><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9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5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4256" y="3553038"/>
            <a:ext cx="9129744" cy="666033"/>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Garamond" panose="02020404030301010803" pitchFamily="18" charset="0"/>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Garamond" panose="02020404030301010803" pitchFamily="18"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Garamond" panose="02020404030301010803" pitchFamily="18"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Garamond" panose="02020404030301010803" pitchFamily="18" charset="0"/>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Garamond" panose="02020404030301010803" pitchFamily="18"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sz="2800" dirty="0" smtClean="0">
                <a:solidFill>
                  <a:schemeClr val="bg2">
                    <a:lumMod val="25000"/>
                  </a:schemeClr>
                </a:solidFill>
                <a:latin typeface="Arial" charset="0"/>
                <a:ea typeface="Arial" charset="0"/>
                <a:cs typeface="Arial" charset="0"/>
              </a:rPr>
              <a:t>Mayur Naik, University of Pennsylvania</a:t>
            </a:r>
          </a:p>
        </p:txBody>
      </p:sp>
      <p:sp>
        <p:nvSpPr>
          <p:cNvPr id="7" name="TextBox 6"/>
          <p:cNvSpPr txBox="1"/>
          <p:nvPr/>
        </p:nvSpPr>
        <p:spPr>
          <a:xfrm>
            <a:off x="766119" y="3089189"/>
            <a:ext cx="184731" cy="400110"/>
          </a:xfrm>
          <a:prstGeom prst="rect">
            <a:avLst/>
          </a:prstGeom>
          <a:noFill/>
        </p:spPr>
        <p:txBody>
          <a:bodyPr wrap="none" rtlCol="0">
            <a:spAutoFit/>
          </a:bodyPr>
          <a:lstStyle/>
          <a:p>
            <a:endParaRPr lang="en-US" sz="2000" dirty="0" err="1" smtClean="0">
              <a:latin typeface="Helvetica Light" charset="0"/>
              <a:ea typeface="Helvetica Light" charset="0"/>
              <a:cs typeface="Helvetica Light" charset="0"/>
            </a:endParaRPr>
          </a:p>
        </p:txBody>
      </p:sp>
      <p:sp>
        <p:nvSpPr>
          <p:cNvPr id="8" name="TextBox 7"/>
          <p:cNvSpPr txBox="1"/>
          <p:nvPr/>
        </p:nvSpPr>
        <p:spPr>
          <a:xfrm>
            <a:off x="8884508" y="6777790"/>
            <a:ext cx="184731" cy="400110"/>
          </a:xfrm>
          <a:prstGeom prst="rect">
            <a:avLst/>
          </a:prstGeom>
          <a:noFill/>
        </p:spPr>
        <p:txBody>
          <a:bodyPr wrap="none" rtlCol="0">
            <a:spAutoFit/>
          </a:bodyPr>
          <a:lstStyle/>
          <a:p>
            <a:endParaRPr lang="en-US" sz="2000" dirty="0" err="1" smtClean="0">
              <a:latin typeface="Helvetica Light" charset="0"/>
              <a:ea typeface="Helvetica Light" charset="0"/>
              <a:cs typeface="Helvetica Light" charset="0"/>
            </a:endParaRPr>
          </a:p>
        </p:txBody>
      </p:sp>
      <p:sp>
        <p:nvSpPr>
          <p:cNvPr id="9" name="TextBox 8"/>
          <p:cNvSpPr txBox="1"/>
          <p:nvPr/>
        </p:nvSpPr>
        <p:spPr>
          <a:xfrm>
            <a:off x="-395416" y="852616"/>
            <a:ext cx="184731" cy="400110"/>
          </a:xfrm>
          <a:prstGeom prst="rect">
            <a:avLst/>
          </a:prstGeom>
          <a:noFill/>
        </p:spPr>
        <p:txBody>
          <a:bodyPr wrap="none" rtlCol="0">
            <a:spAutoFit/>
          </a:bodyPr>
          <a:lstStyle/>
          <a:p>
            <a:endParaRPr lang="en-US" sz="2000" dirty="0" err="1" smtClean="0">
              <a:latin typeface="Helvetica Light" charset="0"/>
              <a:ea typeface="Helvetica Light" charset="0"/>
              <a:cs typeface="Helvetica Light" charset="0"/>
            </a:endParaRPr>
          </a:p>
        </p:txBody>
      </p:sp>
      <p:sp>
        <p:nvSpPr>
          <p:cNvPr id="10" name="TextBox 9"/>
          <p:cNvSpPr txBox="1"/>
          <p:nvPr/>
        </p:nvSpPr>
        <p:spPr>
          <a:xfrm>
            <a:off x="259492" y="1828800"/>
            <a:ext cx="184731" cy="400110"/>
          </a:xfrm>
          <a:prstGeom prst="rect">
            <a:avLst/>
          </a:prstGeom>
          <a:noFill/>
        </p:spPr>
        <p:txBody>
          <a:bodyPr wrap="none" rtlCol="0">
            <a:spAutoFit/>
          </a:bodyPr>
          <a:lstStyle/>
          <a:p>
            <a:endParaRPr lang="en-US" sz="2000" dirty="0" err="1" smtClean="0">
              <a:latin typeface="Helvetica Light" charset="0"/>
              <a:ea typeface="Helvetica Light" charset="0"/>
              <a:cs typeface="Helvetica Light" charset="0"/>
            </a:endParaRPr>
          </a:p>
        </p:txBody>
      </p:sp>
      <p:sp>
        <p:nvSpPr>
          <p:cNvPr id="11" name="Title 2"/>
          <p:cNvSpPr>
            <a:spLocks noGrp="1"/>
          </p:cNvSpPr>
          <p:nvPr>
            <p:ph type="ctrTitle"/>
          </p:nvPr>
        </p:nvSpPr>
        <p:spPr>
          <a:xfrm>
            <a:off x="486536" y="1133283"/>
            <a:ext cx="8200263" cy="1288083"/>
          </a:xfrm>
        </p:spPr>
        <p:txBody>
          <a:bodyPr>
            <a:noAutofit/>
          </a:bodyPr>
          <a:lstStyle/>
          <a:p>
            <a:r>
              <a:rPr lang="en-US" sz="4400" dirty="0" smtClean="0">
                <a:solidFill>
                  <a:schemeClr val="tx1">
                    <a:lumMod val="75000"/>
                    <a:lumOff val="25000"/>
                  </a:schemeClr>
                </a:solidFill>
                <a:latin typeface="Abadi MT Condensed Extra Bold" charset="0"/>
                <a:ea typeface="Abadi MT Condensed Extra Bold" charset="0"/>
                <a:cs typeface="Abadi MT Condensed Extra Bold" charset="0"/>
              </a:rPr>
              <a:t>Maximum </a:t>
            </a:r>
            <a:r>
              <a:rPr lang="en-US" sz="4400" dirty="0" err="1" smtClean="0">
                <a:solidFill>
                  <a:schemeClr val="tx1">
                    <a:lumMod val="75000"/>
                    <a:lumOff val="25000"/>
                  </a:schemeClr>
                </a:solidFill>
                <a:latin typeface="Abadi MT Condensed Extra Bold" charset="0"/>
                <a:ea typeface="Abadi MT Condensed Extra Bold" charset="0"/>
                <a:cs typeface="Abadi MT Condensed Extra Bold" charset="0"/>
              </a:rPr>
              <a:t>Satisfiability</a:t>
            </a:r>
            <a:r>
              <a:rPr lang="en-US" sz="4400" dirty="0" smtClean="0">
                <a:solidFill>
                  <a:schemeClr val="tx1">
                    <a:lumMod val="75000"/>
                    <a:lumOff val="25000"/>
                  </a:schemeClr>
                </a:solidFill>
                <a:latin typeface="Abadi MT Condensed Extra Bold" charset="0"/>
                <a:ea typeface="Abadi MT Condensed Extra Bold" charset="0"/>
                <a:cs typeface="Abadi MT Condensed Extra Bold" charset="0"/>
              </a:rPr>
              <a:t> in Software Analysis: Applications &amp; Techniques</a:t>
            </a:r>
            <a:endParaRPr lang="en-US" sz="4400" b="1" dirty="0">
              <a:solidFill>
                <a:schemeClr val="tx1">
                  <a:lumMod val="75000"/>
                  <a:lumOff val="25000"/>
                </a:schemeClr>
              </a:solidFill>
              <a:latin typeface="Abadi MT Condensed Light" charset="0"/>
              <a:ea typeface="Abadi MT Condensed Light" charset="0"/>
              <a:cs typeface="Abadi MT Condensed Light" charset="0"/>
            </a:endParaRPr>
          </a:p>
        </p:txBody>
      </p:sp>
      <p:sp>
        <p:nvSpPr>
          <p:cNvPr id="13" name="Rectangle 12"/>
          <p:cNvSpPr/>
          <p:nvPr/>
        </p:nvSpPr>
        <p:spPr>
          <a:xfrm>
            <a:off x="0" y="4279824"/>
            <a:ext cx="9144000" cy="492443"/>
          </a:xfrm>
          <a:prstGeom prst="rect">
            <a:avLst/>
          </a:prstGeom>
        </p:spPr>
        <p:txBody>
          <a:bodyPr wrap="square">
            <a:spAutoFit/>
          </a:bodyPr>
          <a:lstStyle/>
          <a:p>
            <a:pPr lvl="0" algn="ctr"/>
            <a:r>
              <a:rPr lang="en-US" sz="2500" dirty="0" smtClean="0">
                <a:latin typeface="Arial" charset="0"/>
                <a:ea typeface="Arial" charset="0"/>
                <a:cs typeface="Arial" charset="0"/>
              </a:rPr>
              <a:t>Joint </a:t>
            </a:r>
            <a:r>
              <a:rPr lang="en-US" sz="2500" dirty="0">
                <a:latin typeface="Arial" charset="0"/>
                <a:ea typeface="Arial" charset="0"/>
                <a:cs typeface="Arial" charset="0"/>
              </a:rPr>
              <a:t>work with:</a:t>
            </a:r>
          </a:p>
        </p:txBody>
      </p:sp>
      <p:sp>
        <p:nvSpPr>
          <p:cNvPr id="15" name="Rectangle 14"/>
          <p:cNvSpPr/>
          <p:nvPr/>
        </p:nvSpPr>
        <p:spPr>
          <a:xfrm>
            <a:off x="829230" y="4814100"/>
            <a:ext cx="3488553" cy="861774"/>
          </a:xfrm>
          <a:prstGeom prst="rect">
            <a:avLst/>
          </a:prstGeom>
        </p:spPr>
        <p:txBody>
          <a:bodyPr wrap="square">
            <a:spAutoFit/>
          </a:bodyPr>
          <a:lstStyle/>
          <a:p>
            <a:pPr lvl="0" algn="ctr"/>
            <a:r>
              <a:rPr lang="en-US" sz="2400" dirty="0" err="1" smtClean="0">
                <a:latin typeface="Arial" charset="0"/>
                <a:ea typeface="Arial" charset="0"/>
                <a:cs typeface="Arial" charset="0"/>
              </a:rPr>
              <a:t>Xujie</a:t>
            </a:r>
            <a:r>
              <a:rPr lang="en-US" sz="2400" dirty="0" smtClean="0">
                <a:latin typeface="Arial" charset="0"/>
                <a:ea typeface="Arial" charset="0"/>
                <a:cs typeface="Arial" charset="0"/>
              </a:rPr>
              <a:t> Si and Xin Zhang</a:t>
            </a:r>
            <a:br>
              <a:rPr lang="en-US" sz="2400" dirty="0" smtClean="0">
                <a:latin typeface="Arial" charset="0"/>
                <a:ea typeface="Arial" charset="0"/>
                <a:cs typeface="Arial" charset="0"/>
              </a:rPr>
            </a:br>
            <a:r>
              <a:rPr lang="en-US" sz="2400" dirty="0" smtClean="0">
                <a:latin typeface="Arial" charset="0"/>
                <a:ea typeface="Arial" charset="0"/>
                <a:cs typeface="Arial" charset="0"/>
              </a:rPr>
              <a:t>Georgia Tech</a:t>
            </a:r>
          </a:p>
        </p:txBody>
      </p:sp>
      <p:sp>
        <p:nvSpPr>
          <p:cNvPr id="5" name="Rectangle 4"/>
          <p:cNvSpPr/>
          <p:nvPr/>
        </p:nvSpPr>
        <p:spPr>
          <a:xfrm>
            <a:off x="5021177" y="5652594"/>
            <a:ext cx="3240506" cy="861774"/>
          </a:xfrm>
          <a:prstGeom prst="rect">
            <a:avLst/>
          </a:prstGeom>
        </p:spPr>
        <p:txBody>
          <a:bodyPr wrap="square">
            <a:spAutoFit/>
          </a:bodyPr>
          <a:lstStyle/>
          <a:p>
            <a:pPr lvl="0" algn="ctr"/>
            <a:r>
              <a:rPr lang="en-US" sz="2400" dirty="0" err="1" smtClean="0">
                <a:latin typeface="Arial" charset="0"/>
                <a:ea typeface="Arial" charset="0"/>
                <a:cs typeface="Arial" charset="0"/>
              </a:rPr>
              <a:t>Hongseok</a:t>
            </a:r>
            <a:r>
              <a:rPr lang="en-US" sz="2400" dirty="0" smtClean="0">
                <a:latin typeface="Arial" charset="0"/>
                <a:ea typeface="Arial" charset="0"/>
                <a:cs typeface="Arial" charset="0"/>
              </a:rPr>
              <a:t> Yang</a:t>
            </a:r>
          </a:p>
          <a:p>
            <a:pPr lvl="0" algn="ctr"/>
            <a:r>
              <a:rPr lang="en-US" sz="2400" dirty="0" smtClean="0">
                <a:latin typeface="Arial" charset="0"/>
                <a:ea typeface="Arial" charset="0"/>
                <a:cs typeface="Arial" charset="0"/>
              </a:rPr>
              <a:t>University of Oxford</a:t>
            </a:r>
            <a:endParaRPr lang="en-US" sz="2400" dirty="0">
              <a:latin typeface="Arial" charset="0"/>
              <a:ea typeface="Arial" charset="0"/>
              <a:cs typeface="Arial" charset="0"/>
            </a:endParaRPr>
          </a:p>
        </p:txBody>
      </p:sp>
      <p:sp>
        <p:nvSpPr>
          <p:cNvPr id="6" name="Rectangle 5"/>
          <p:cNvSpPr/>
          <p:nvPr/>
        </p:nvSpPr>
        <p:spPr>
          <a:xfrm>
            <a:off x="5013155" y="4816841"/>
            <a:ext cx="3248528" cy="861774"/>
          </a:xfrm>
          <a:prstGeom prst="rect">
            <a:avLst/>
          </a:prstGeom>
        </p:spPr>
        <p:txBody>
          <a:bodyPr wrap="square">
            <a:spAutoFit/>
          </a:bodyPr>
          <a:lstStyle/>
          <a:p>
            <a:pPr algn="ctr"/>
            <a:r>
              <a:rPr lang="en-US" sz="2400" dirty="0" smtClean="0">
                <a:latin typeface="Arial" charset="0"/>
                <a:ea typeface="Arial" charset="0"/>
                <a:cs typeface="Arial" charset="0"/>
              </a:rPr>
              <a:t>Aditya </a:t>
            </a:r>
            <a:r>
              <a:rPr lang="en-US" sz="2400" dirty="0" err="1" smtClean="0">
                <a:latin typeface="Arial" charset="0"/>
                <a:ea typeface="Arial" charset="0"/>
                <a:cs typeface="Arial" charset="0"/>
              </a:rPr>
              <a:t>Nori</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Microsoft Research</a:t>
            </a:r>
            <a:endParaRPr lang="en-US" sz="2400" dirty="0"/>
          </a:p>
        </p:txBody>
      </p:sp>
      <p:sp>
        <p:nvSpPr>
          <p:cNvPr id="16" name="Rectangle 15"/>
          <p:cNvSpPr/>
          <p:nvPr/>
        </p:nvSpPr>
        <p:spPr>
          <a:xfrm>
            <a:off x="829230" y="5656801"/>
            <a:ext cx="3488553" cy="861774"/>
          </a:xfrm>
          <a:prstGeom prst="rect">
            <a:avLst/>
          </a:prstGeom>
        </p:spPr>
        <p:txBody>
          <a:bodyPr wrap="square">
            <a:spAutoFit/>
          </a:bodyPr>
          <a:lstStyle/>
          <a:p>
            <a:pPr algn="ctr"/>
            <a:r>
              <a:rPr lang="en-US" sz="2400" dirty="0" err="1">
                <a:latin typeface="Arial" charset="0"/>
                <a:ea typeface="Arial" charset="0"/>
                <a:cs typeface="Arial" charset="0"/>
              </a:rPr>
              <a:t>Radu</a:t>
            </a:r>
            <a:r>
              <a:rPr lang="en-US" sz="2400" dirty="0">
                <a:latin typeface="Arial" charset="0"/>
                <a:ea typeface="Arial" charset="0"/>
                <a:cs typeface="Arial" charset="0"/>
              </a:rPr>
              <a:t> </a:t>
            </a:r>
            <a:r>
              <a:rPr lang="en-US" sz="2400" dirty="0" err="1" smtClean="0">
                <a:latin typeface="Arial" charset="0"/>
                <a:ea typeface="Arial" charset="0"/>
                <a:cs typeface="Arial" charset="0"/>
              </a:rPr>
              <a:t>Grigore</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University of Kent</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2607206628"/>
      </p:ext>
    </p:extLst>
  </p:cSld>
  <p:clrMapOvr>
    <a:masterClrMapping/>
  </p:clrMapOvr>
  <mc:AlternateContent xmlns:mc="http://schemas.openxmlformats.org/markup-compatibility/2006" xmlns:p14="http://schemas.microsoft.com/office/powerpoint/2010/main">
    <mc:Choice Requires="p14">
      <p:transition spd="slow" p14:dur="2000" advTm="5879"/>
    </mc:Choice>
    <mc:Fallback xmlns="">
      <p:transition spd="slow" advTm="587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280160"/>
            <a:ext cx="8229600" cy="4958354"/>
          </a:xfrm>
        </p:spPr>
        <p:txBody>
          <a:bodyPr>
            <a:normAutofit/>
          </a:bodyPr>
          <a:lstStyle/>
          <a:p>
            <a:pPr marL="0" indent="0">
              <a:buNone/>
            </a:pPr>
            <a:endParaRPr lang="en-US" sz="2400" dirty="0" smtClean="0"/>
          </a:p>
          <a:p>
            <a:pPr marL="0" indent="0">
              <a:buNone/>
            </a:pPr>
            <a:endParaRPr lang="en-US" sz="2400" dirty="0"/>
          </a:p>
          <a:p>
            <a:endParaRPr lang="en-US" dirty="0" smtClean="0"/>
          </a:p>
          <a:p>
            <a:endParaRPr lang="en-US" dirty="0"/>
          </a:p>
          <a:p>
            <a:endParaRPr lang="en-US" dirty="0" smtClean="0"/>
          </a:p>
          <a:p>
            <a:endParaRPr lang="en-US" dirty="0" smtClean="0"/>
          </a:p>
        </p:txBody>
      </p:sp>
      <p:sp>
        <p:nvSpPr>
          <p:cNvPr id="3" name="Date Placeholder 2"/>
          <p:cNvSpPr>
            <a:spLocks noGrp="1"/>
          </p:cNvSpPr>
          <p:nvPr>
            <p:ph type="dt" sz="half" idx="10"/>
          </p:nvPr>
        </p:nvSpPr>
        <p:spPr/>
        <p:txBody>
          <a:bodyPr/>
          <a:lstStyle/>
          <a:p>
            <a:fld id="{644C65AD-CFE4-584E-B442-8D66828A391C}"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10</a:t>
            </a:fld>
            <a:endParaRPr lang="en-US" dirty="0"/>
          </a:p>
        </p:txBody>
      </p:sp>
      <p:sp>
        <p:nvSpPr>
          <p:cNvPr id="5" name="Title 4"/>
          <p:cNvSpPr>
            <a:spLocks noGrp="1"/>
          </p:cNvSpPr>
          <p:nvPr>
            <p:ph type="title"/>
          </p:nvPr>
        </p:nvSpPr>
        <p:spPr/>
        <p:txBody>
          <a:bodyPr/>
          <a:lstStyle/>
          <a:p>
            <a:r>
              <a:rPr lang="en-US" dirty="0" smtClean="0"/>
              <a:t>The Maximum </a:t>
            </a:r>
            <a:r>
              <a:rPr lang="en-US" dirty="0" err="1" smtClean="0"/>
              <a:t>Satisfiability</a:t>
            </a:r>
            <a:r>
              <a:rPr lang="en-US" dirty="0" smtClean="0"/>
              <a:t> Problem</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13" name="Rounded Rectangle 12"/>
          <p:cNvSpPr/>
          <p:nvPr/>
        </p:nvSpPr>
        <p:spPr>
          <a:xfrm>
            <a:off x="579120" y="4927975"/>
            <a:ext cx="3072384" cy="119891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Cannot concisely specify our problems (lacks quantifiers)</a:t>
            </a:r>
          </a:p>
        </p:txBody>
      </p:sp>
      <p:sp>
        <p:nvSpPr>
          <p:cNvPr id="17" name="Rounded Rectangle 16"/>
          <p:cNvSpPr/>
          <p:nvPr/>
        </p:nvSpPr>
        <p:spPr>
          <a:xfrm>
            <a:off x="5135880" y="4936007"/>
            <a:ext cx="3419687" cy="119891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Loses high-level structure that solvers could exploit</a:t>
            </a:r>
          </a:p>
        </p:txBody>
      </p:sp>
      <p:grpSp>
        <p:nvGrpSpPr>
          <p:cNvPr id="9" name="Group 8"/>
          <p:cNvGrpSpPr/>
          <p:nvPr/>
        </p:nvGrpSpPr>
        <p:grpSpPr>
          <a:xfrm>
            <a:off x="1182955" y="2949960"/>
            <a:ext cx="6472068" cy="1298972"/>
            <a:chOff x="1182955" y="2858520"/>
            <a:chExt cx="6472068" cy="1298972"/>
          </a:xfrm>
        </p:grpSpPr>
        <mc:AlternateContent xmlns:mc="http://schemas.openxmlformats.org/markup-compatibility/2006" xmlns:a14="http://schemas.microsoft.com/office/drawing/2010/main">
          <mc:Choice Requires="a14">
            <p:sp>
              <p:nvSpPr>
                <p:cNvPr id="14" name="TextBox 13"/>
                <p:cNvSpPr txBox="1"/>
                <p:nvPr/>
              </p:nvSpPr>
              <p:spPr>
                <a:xfrm>
                  <a:off x="1651456" y="2858520"/>
                  <a:ext cx="6003567" cy="1246495"/>
                </a:xfrm>
                <a:prstGeom prst="rect">
                  <a:avLst/>
                </a:prstGeom>
                <a:noFill/>
              </p:spPr>
              <p:txBody>
                <a:bodyPr wrap="none" rtlCol="0">
                  <a:spAutoFit/>
                </a:bodyPr>
                <a:lstStyle/>
                <a:p>
                  <a:pPr>
                    <a:lnSpc>
                      <a:spcPts val="3000"/>
                    </a:lnSpc>
                  </a:pPr>
                  <a14:m>
                    <m:oMath xmlns:m="http://schemas.openxmlformats.org/officeDocument/2006/math">
                      <m:r>
                        <a:rPr lang="en-US" sz="2000" b="0" i="1" smtClean="0">
                          <a:latin typeface="Cambria Math" charset="0"/>
                          <a:ea typeface="Cambria Math" charset="0"/>
                          <a:cs typeface="Cambria Math" charset="0"/>
                        </a:rPr>
                        <m:t>           </m:t>
                      </m:r>
                      <m:r>
                        <a:rPr lang="en-US" sz="2000" i="1" smtClean="0">
                          <a:latin typeface="Cambria Math" charset="0"/>
                          <a:ea typeface="Cambria Math" charset="0"/>
                          <a:cs typeface="Cambria Math" charset="0"/>
                        </a:rPr>
                        <m:t>∀</m:t>
                      </m:r>
                      <m:r>
                        <a:rPr lang="en-US" sz="2000" b="0" i="0" smtClean="0">
                          <a:latin typeface="Cambria Math" charset="0"/>
                          <a:ea typeface="Cambria Math" charset="0"/>
                          <a:cs typeface="Cambria Math" charset="0"/>
                        </a:rPr>
                        <m:t> </m:t>
                      </m:r>
                    </m:oMath>
                  </a14:m>
                  <a:r>
                    <a:rPr lang="en-US" sz="2000" dirty="0" smtClean="0">
                      <a:latin typeface="Helvetica Light" charset="0"/>
                      <a:ea typeface="Helvetica Light" charset="0"/>
                      <a:cs typeface="Helvetica Light" charset="0"/>
                    </a:rPr>
                    <a:t>x. path(x, x)</a:t>
                  </a:r>
                  <a:br>
                    <a:rPr lang="en-US" sz="2000" dirty="0" smtClean="0">
                      <a:latin typeface="Helvetica Light" charset="0"/>
                      <a:ea typeface="Helvetica Light" charset="0"/>
                      <a:cs typeface="Helvetica Light" charset="0"/>
                    </a:rPr>
                  </a:br>
                  <a14:m>
                    <m:oMath xmlns:m="http://schemas.openxmlformats.org/officeDocument/2006/math">
                      <m:r>
                        <a:rPr lang="en-US" sz="2000" b="0" i="0" smtClean="0">
                          <a:latin typeface="Cambria Math" charset="0"/>
                          <a:ea typeface="Cambria Math" charset="0"/>
                          <a:cs typeface="Cambria Math" charset="0"/>
                        </a:rPr>
                        <m:t>           </m:t>
                      </m:r>
                      <m:r>
                        <a:rPr lang="en-US" sz="2000" i="1">
                          <a:latin typeface="Cambria Math" charset="0"/>
                          <a:ea typeface="Cambria Math" charset="0"/>
                          <a:cs typeface="Cambria Math" charset="0"/>
                        </a:rPr>
                        <m:t>∀</m:t>
                      </m:r>
                    </m:oMath>
                  </a14:m>
                  <a:r>
                    <a:rPr lang="en-US" sz="2000" dirty="0" smtClean="0">
                      <a:latin typeface="Helvetica Light" charset="0"/>
                      <a:ea typeface="Helvetica Light" charset="0"/>
                      <a:cs typeface="Helvetica Light" charset="0"/>
                    </a:rPr>
                    <a:t> x, y, z. path(x, y) /\ edge(y, z) </a:t>
                  </a:r>
                  <a14:m>
                    <m:oMath xmlns:m="http://schemas.openxmlformats.org/officeDocument/2006/math">
                      <m:r>
                        <a:rPr lang="en-US" sz="2000" i="1">
                          <a:solidFill>
                            <a:srgbClr val="000000"/>
                          </a:solidFill>
                          <a:latin typeface="Cambria Math" charset="0"/>
                          <a:ea typeface="Cambria Math" charset="0"/>
                          <a:cs typeface="Cambria Math" charset="0"/>
                        </a:rPr>
                        <m:t>⟹</m:t>
                      </m:r>
                    </m:oMath>
                  </a14:m>
                  <a:r>
                    <a:rPr lang="en-US" sz="2000" dirty="0" smtClean="0">
                      <a:latin typeface="Helvetica Light" charset="0"/>
                      <a:ea typeface="Helvetica Light" charset="0"/>
                      <a:cs typeface="Helvetica Light" charset="0"/>
                    </a:rPr>
                    <a:t> path(x, z)</a:t>
                  </a:r>
                  <a:br>
                    <a:rPr lang="en-US" sz="2000" dirty="0" smtClean="0">
                      <a:latin typeface="Helvetica Light" charset="0"/>
                      <a:ea typeface="Helvetica Light" charset="0"/>
                      <a:cs typeface="Helvetica Light" charset="0"/>
                    </a:rPr>
                  </a:br>
                  <a14:m>
                    <m:oMath xmlns:m="http://schemas.openxmlformats.org/officeDocument/2006/math">
                      <m:r>
                        <a:rPr lang="en-US" sz="2000" b="1" i="0" smtClean="0">
                          <a:solidFill>
                            <a:srgbClr val="00B050"/>
                          </a:solidFill>
                          <a:latin typeface="Cambria Math" charset="0"/>
                          <a:ea typeface="Cambria Math" charset="0"/>
                          <a:cs typeface="Cambria Math" charset="0"/>
                        </a:rPr>
                        <m:t>𝟏</m:t>
                      </m:r>
                      <m:r>
                        <a:rPr lang="en-US" sz="2000" b="1" i="1" smtClean="0">
                          <a:solidFill>
                            <a:srgbClr val="00B050"/>
                          </a:solidFill>
                          <a:latin typeface="Cambria Math" charset="0"/>
                          <a:ea typeface="Cambria Math" charset="0"/>
                          <a:cs typeface="Cambria Math" charset="0"/>
                        </a:rPr>
                        <m:t>.</m:t>
                      </m:r>
                      <m:r>
                        <a:rPr lang="en-US" sz="2000" b="1" i="1" smtClean="0">
                          <a:solidFill>
                            <a:srgbClr val="00B050"/>
                          </a:solidFill>
                          <a:latin typeface="Cambria Math" charset="0"/>
                          <a:ea typeface="Cambria Math" charset="0"/>
                          <a:cs typeface="Cambria Math" charset="0"/>
                        </a:rPr>
                        <m:t>𝟓</m:t>
                      </m:r>
                      <m:r>
                        <a:rPr lang="en-US" sz="2000" b="1" i="1" smtClean="0">
                          <a:solidFill>
                            <a:srgbClr val="00B050"/>
                          </a:solidFill>
                          <a:latin typeface="Cambria Math" charset="0"/>
                          <a:ea typeface="Cambria Math" charset="0"/>
                          <a:cs typeface="Cambria Math" charset="0"/>
                        </a:rPr>
                        <m:t>:</m:t>
                      </m:r>
                      <m:r>
                        <a:rPr lang="en-US" sz="2000" b="0" i="1" smtClean="0">
                          <a:latin typeface="Cambria Math" charset="0"/>
                          <a:ea typeface="Cambria Math" charset="0"/>
                          <a:cs typeface="Cambria Math" charset="0"/>
                        </a:rPr>
                        <m:t>  </m:t>
                      </m:r>
                      <m:r>
                        <a:rPr lang="en-US" sz="2000" i="1">
                          <a:latin typeface="Cambria Math" charset="0"/>
                          <a:ea typeface="Cambria Math" charset="0"/>
                          <a:cs typeface="Cambria Math" charset="0"/>
                        </a:rPr>
                        <m:t>∀</m:t>
                      </m:r>
                    </m:oMath>
                  </a14:m>
                  <a:r>
                    <a:rPr lang="en-US" sz="2000" dirty="0">
                      <a:latin typeface="Helvetica Light" charset="0"/>
                      <a:ea typeface="Helvetica Light" charset="0"/>
                      <a:cs typeface="Helvetica Light" charset="0"/>
                    </a:rPr>
                    <a:t> </a:t>
                  </a:r>
                  <a:r>
                    <a:rPr lang="en-US" sz="2000" dirty="0" smtClean="0">
                      <a:latin typeface="Helvetica Light" charset="0"/>
                      <a:ea typeface="Helvetica Light" charset="0"/>
                      <a:cs typeface="Helvetica Light" charset="0"/>
                    </a:rPr>
                    <a:t>x, y. </a:t>
                  </a:r>
                  <a:r>
                    <a:rPr lang="en-US" sz="2200" dirty="0" smtClean="0">
                      <a:latin typeface="Helvetica Light" charset="0"/>
                      <a:ea typeface="Helvetica Light" charset="0"/>
                      <a:cs typeface="Helvetica Light" charset="0"/>
                    </a:rPr>
                    <a:t>¬</a:t>
                  </a:r>
                  <a:r>
                    <a:rPr lang="en-US" sz="2000" dirty="0" smtClean="0">
                      <a:latin typeface="Helvetica Light" charset="0"/>
                      <a:ea typeface="Helvetica Light" charset="0"/>
                      <a:cs typeface="Helvetica Light" charset="0"/>
                    </a:rPr>
                    <a:t> path(x, y)</a:t>
                  </a:r>
                </a:p>
              </p:txBody>
            </p:sp>
          </mc:Choice>
          <mc:Fallback xmlns="">
            <p:sp>
              <p:nvSpPr>
                <p:cNvPr id="14" name="TextBox 13"/>
                <p:cNvSpPr txBox="1">
                  <a:spLocks noRot="1" noChangeAspect="1" noMove="1" noResize="1" noEditPoints="1" noAdjustHandles="1" noChangeArrowheads="1" noChangeShapeType="1" noTextEdit="1"/>
                </p:cNvSpPr>
                <p:nvPr/>
              </p:nvSpPr>
              <p:spPr>
                <a:xfrm>
                  <a:off x="1651456" y="2858520"/>
                  <a:ext cx="6003567" cy="1246495"/>
                </a:xfrm>
                <a:prstGeom prst="rect">
                  <a:avLst/>
                </a:prstGeom>
                <a:blipFill rotWithShape="0">
                  <a:blip r:embed="rId2"/>
                  <a:stretch>
                    <a:fillRect l="-711" t="-27941" b="-37745"/>
                  </a:stretch>
                </a:blipFill>
              </p:spPr>
              <p:txBody>
                <a:bodyPr/>
                <a:lstStyle/>
                <a:p>
                  <a:r>
                    <a:rPr lang="en-US">
                      <a:noFill/>
                    </a:rPr>
                    <a:t> </a:t>
                  </a:r>
                </a:p>
              </p:txBody>
            </p:sp>
          </mc:Fallback>
        </mc:AlternateContent>
        <p:sp>
          <p:nvSpPr>
            <p:cNvPr id="16" name="Rectangle 15"/>
            <p:cNvSpPr/>
            <p:nvPr/>
          </p:nvSpPr>
          <p:spPr>
            <a:xfrm>
              <a:off x="1182955" y="3207254"/>
              <a:ext cx="377026" cy="553998"/>
            </a:xfrm>
            <a:prstGeom prst="rect">
              <a:avLst/>
            </a:prstGeom>
          </p:spPr>
          <p:txBody>
            <a:bodyPr wrap="none">
              <a:spAutoFit/>
            </a:bodyPr>
            <a:lstStyle/>
            <a:p>
              <a:pPr algn="ctr"/>
              <a:r>
                <a:rPr lang="en-US" sz="3000" b="1" dirty="0" smtClean="0">
                  <a:solidFill>
                    <a:srgbClr val="000000"/>
                  </a:solidFill>
                  <a:latin typeface="Helvetica Light" charset="0"/>
                  <a:ea typeface="Helvetica Light" charset="0"/>
                  <a:cs typeface="Helvetica Light" charset="0"/>
                </a:rPr>
                <a:t>⋀</a:t>
              </a:r>
              <a:endParaRPr lang="en-US" sz="3000" b="1" dirty="0"/>
            </a:p>
          </p:txBody>
        </p:sp>
        <p:sp>
          <p:nvSpPr>
            <p:cNvPr id="18" name="Rectangle 17"/>
            <p:cNvSpPr/>
            <p:nvPr/>
          </p:nvSpPr>
          <p:spPr>
            <a:xfrm>
              <a:off x="1198195" y="3603494"/>
              <a:ext cx="377026" cy="553998"/>
            </a:xfrm>
            <a:prstGeom prst="rect">
              <a:avLst/>
            </a:prstGeom>
          </p:spPr>
          <p:txBody>
            <a:bodyPr wrap="none">
              <a:spAutoFit/>
            </a:bodyPr>
            <a:lstStyle/>
            <a:p>
              <a:pPr algn="ctr"/>
              <a:r>
                <a:rPr lang="en-US" sz="3000" b="1" dirty="0" smtClean="0">
                  <a:solidFill>
                    <a:srgbClr val="000000"/>
                  </a:solidFill>
                  <a:latin typeface="Helvetica Light" charset="0"/>
                  <a:ea typeface="Helvetica Light" charset="0"/>
                  <a:cs typeface="Helvetica Light" charset="0"/>
                </a:rPr>
                <a:t>⋀</a:t>
              </a:r>
              <a:endParaRPr lang="en-US" sz="3000" b="1" dirty="0"/>
            </a:p>
          </p:txBody>
        </p:sp>
      </p:grpSp>
      <p:sp>
        <p:nvSpPr>
          <p:cNvPr id="15" name="Rounded Rectangle 14"/>
          <p:cNvSpPr/>
          <p:nvPr/>
        </p:nvSpPr>
        <p:spPr>
          <a:xfrm>
            <a:off x="5135880" y="1208281"/>
            <a:ext cx="3419687" cy="12290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US" sz="2400" b="1" dirty="0" smtClean="0"/>
              <a:t>Efficient</a:t>
            </a:r>
            <a:r>
              <a:rPr lang="en-US" sz="2400" dirty="0" smtClean="0"/>
              <a:t/>
            </a:r>
            <a:br>
              <a:rPr lang="en-US" sz="2400" dirty="0" smtClean="0"/>
            </a:br>
            <a:r>
              <a:rPr lang="en-US" sz="2400" dirty="0" smtClean="0"/>
              <a:t>(and improving) solvers</a:t>
            </a:r>
            <a:endParaRPr lang="en-US" sz="2400" dirty="0"/>
          </a:p>
        </p:txBody>
      </p:sp>
      <p:sp>
        <p:nvSpPr>
          <p:cNvPr id="19" name="Rounded Rectangle 18"/>
          <p:cNvSpPr/>
          <p:nvPr/>
        </p:nvSpPr>
        <p:spPr>
          <a:xfrm>
            <a:off x="579120" y="1208281"/>
            <a:ext cx="3072384" cy="12290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US" sz="2400" b="1" dirty="0" smtClean="0"/>
              <a:t>Expressive</a:t>
            </a:r>
            <a:r>
              <a:rPr lang="en-US" sz="2400" dirty="0" smtClean="0"/>
              <a:t/>
            </a:r>
            <a:br>
              <a:rPr lang="en-US" sz="2400" dirty="0" smtClean="0"/>
            </a:br>
            <a:r>
              <a:rPr lang="en-US" sz="2400" dirty="0" smtClean="0"/>
              <a:t>for </a:t>
            </a:r>
            <a:r>
              <a:rPr lang="en-US" sz="2400" dirty="0"/>
              <a:t>our problems</a:t>
            </a:r>
          </a:p>
        </p:txBody>
      </p:sp>
      <p:sp>
        <p:nvSpPr>
          <p:cNvPr id="8" name="Rounded Rectangle 7"/>
          <p:cNvSpPr/>
          <p:nvPr/>
        </p:nvSpPr>
        <p:spPr>
          <a:xfrm>
            <a:off x="853440" y="4320811"/>
            <a:ext cx="7406639" cy="1014984"/>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smtClean="0">
                <a:solidFill>
                  <a:srgbClr val="002060"/>
                </a:solidFill>
                <a:latin typeface="Helvetica Light" charset="0"/>
                <a:ea typeface="Helvetica Light" charset="0"/>
                <a:cs typeface="Helvetica Light" charset="0"/>
              </a:rPr>
              <a:t>A solution</a:t>
            </a:r>
            <a:r>
              <a:rPr lang="en-US" sz="2200" b="1" dirty="0">
                <a:solidFill>
                  <a:srgbClr val="002060"/>
                </a:solidFill>
                <a:latin typeface="Helvetica Light" charset="0"/>
                <a:ea typeface="Helvetica Light" charset="0"/>
                <a:cs typeface="Helvetica Light" charset="0"/>
              </a:rPr>
              <a:t>: Markov Logic </a:t>
            </a:r>
            <a:r>
              <a:rPr lang="en-US" sz="2200" b="1" dirty="0" smtClean="0">
                <a:solidFill>
                  <a:srgbClr val="002060"/>
                </a:solidFill>
                <a:latin typeface="Helvetica Light" charset="0"/>
                <a:ea typeface="Helvetica Light" charset="0"/>
                <a:cs typeface="Helvetica Light" charset="0"/>
              </a:rPr>
              <a:t>Network (MLN)</a:t>
            </a:r>
            <a:br>
              <a:rPr lang="en-US" sz="2200" b="1" dirty="0" smtClean="0">
                <a:solidFill>
                  <a:srgbClr val="002060"/>
                </a:solidFill>
                <a:latin typeface="Helvetica Light" charset="0"/>
                <a:ea typeface="Helvetica Light" charset="0"/>
                <a:cs typeface="Helvetica Light" charset="0"/>
              </a:rPr>
            </a:br>
            <a:r>
              <a:rPr lang="en-US" sz="2200" b="1" dirty="0" smtClean="0">
                <a:solidFill>
                  <a:srgbClr val="002060"/>
                </a:solidFill>
                <a:latin typeface="Helvetica Light" charset="0"/>
                <a:ea typeface="Helvetica Light" charset="0"/>
                <a:cs typeface="Helvetica Light" charset="0"/>
              </a:rPr>
              <a:t>[Richardson &amp; </a:t>
            </a:r>
            <a:r>
              <a:rPr lang="en-US" sz="2200" b="1" dirty="0" err="1" smtClean="0">
                <a:solidFill>
                  <a:srgbClr val="002060"/>
                </a:solidFill>
                <a:latin typeface="Helvetica Light" charset="0"/>
                <a:ea typeface="Helvetica Light" charset="0"/>
                <a:cs typeface="Helvetica Light" charset="0"/>
              </a:rPr>
              <a:t>Domingos</a:t>
            </a:r>
            <a:r>
              <a:rPr lang="en-US" sz="2200" b="1" dirty="0" smtClean="0">
                <a:solidFill>
                  <a:srgbClr val="002060"/>
                </a:solidFill>
                <a:latin typeface="Helvetica Light" charset="0"/>
                <a:ea typeface="Helvetica Light" charset="0"/>
                <a:cs typeface="Helvetica Light" charset="0"/>
              </a:rPr>
              <a:t>, 2006</a:t>
            </a:r>
            <a:r>
              <a:rPr lang="en-US" sz="2200" b="1" dirty="0">
                <a:solidFill>
                  <a:srgbClr val="002060"/>
                </a:solidFill>
                <a:latin typeface="Helvetica Light" charset="0"/>
                <a:ea typeface="Helvetica Light" charset="0"/>
                <a:cs typeface="Helvetica Light" charset="0"/>
              </a:rPr>
              <a:t>]</a:t>
            </a:r>
          </a:p>
        </p:txBody>
      </p:sp>
      <p:sp>
        <p:nvSpPr>
          <p:cNvPr id="21" name="Rounded Rectangle 20"/>
          <p:cNvSpPr/>
          <p:nvPr/>
        </p:nvSpPr>
        <p:spPr>
          <a:xfrm>
            <a:off x="853441" y="1873039"/>
            <a:ext cx="7406639" cy="1014176"/>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2060"/>
                </a:solidFill>
                <a:latin typeface="Helvetica Light" charset="0"/>
                <a:ea typeface="Helvetica Light" charset="0"/>
                <a:cs typeface="Helvetica Light" charset="0"/>
              </a:rPr>
              <a:t>How to overcome </a:t>
            </a:r>
            <a:r>
              <a:rPr lang="en-US" sz="2200" b="1" dirty="0" smtClean="0">
                <a:solidFill>
                  <a:srgbClr val="002060"/>
                </a:solidFill>
                <a:latin typeface="Helvetica Light" charset="0"/>
                <a:ea typeface="Helvetica Light" charset="0"/>
                <a:cs typeface="Helvetica Light" charset="0"/>
              </a:rPr>
              <a:t>limitations </a:t>
            </a:r>
            <a:r>
              <a:rPr lang="en-US" sz="2200" b="1" dirty="0">
                <a:solidFill>
                  <a:srgbClr val="002060"/>
                </a:solidFill>
                <a:latin typeface="Helvetica Light" charset="0"/>
                <a:ea typeface="Helvetica Light" charset="0"/>
                <a:cs typeface="Helvetica Light" charset="0"/>
              </a:rPr>
              <a:t>of </a:t>
            </a:r>
            <a:r>
              <a:rPr lang="en-US" sz="2200" b="1" dirty="0" err="1" smtClean="0">
                <a:solidFill>
                  <a:srgbClr val="002060"/>
                </a:solidFill>
                <a:latin typeface="Helvetica Light" charset="0"/>
                <a:ea typeface="Helvetica Light" charset="0"/>
                <a:cs typeface="Helvetica Light" charset="0"/>
              </a:rPr>
              <a:t>MaxSAT</a:t>
            </a:r>
            <a:r>
              <a:rPr lang="en-US" sz="2200" b="1" dirty="0" smtClean="0">
                <a:solidFill>
                  <a:srgbClr val="002060"/>
                </a:solidFill>
                <a:latin typeface="Helvetica Light" charset="0"/>
                <a:ea typeface="Helvetica Light" charset="0"/>
                <a:cs typeface="Helvetica Light" charset="0"/>
              </a:rPr>
              <a:t> </a:t>
            </a:r>
            <a:br>
              <a:rPr lang="en-US" sz="2200" b="1" dirty="0" smtClean="0">
                <a:solidFill>
                  <a:srgbClr val="002060"/>
                </a:solidFill>
                <a:latin typeface="Helvetica Light" charset="0"/>
                <a:ea typeface="Helvetica Light" charset="0"/>
                <a:cs typeface="Helvetica Light" charset="0"/>
              </a:rPr>
            </a:br>
            <a:r>
              <a:rPr lang="en-US" sz="2200" b="1" dirty="0" smtClean="0">
                <a:solidFill>
                  <a:srgbClr val="002060"/>
                </a:solidFill>
                <a:latin typeface="Helvetica Light" charset="0"/>
                <a:ea typeface="Helvetica Light" charset="0"/>
                <a:cs typeface="Helvetica Light" charset="0"/>
              </a:rPr>
              <a:t>while retaining its benefits</a:t>
            </a:r>
            <a:r>
              <a:rPr lang="en-US" sz="2200" b="1" dirty="0">
                <a:solidFill>
                  <a:srgbClr val="002060"/>
                </a:solidFill>
                <a:latin typeface="Helvetica Light" charset="0"/>
                <a:ea typeface="Helvetica Light" charset="0"/>
                <a:cs typeface="Helvetica Light" charset="0"/>
              </a:rPr>
              <a:t>?</a:t>
            </a:r>
          </a:p>
        </p:txBody>
      </p:sp>
    </p:spTree>
    <p:extLst>
      <p:ext uri="{BB962C8B-B14F-4D97-AF65-F5344CB8AC3E}">
        <p14:creationId xmlns:p14="http://schemas.microsoft.com/office/powerpoint/2010/main" val="26047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Example:</a:t>
            </a:r>
            <a:r>
              <a:rPr lang="zh-CN" altLang="en-US" dirty="0" smtClean="0"/>
              <a:t> </a:t>
            </a:r>
            <a:r>
              <a:rPr lang="en-US" altLang="zh-CN" dirty="0"/>
              <a:t>Iteration</a:t>
            </a:r>
            <a:r>
              <a:rPr lang="zh-CN" altLang="en-US" dirty="0"/>
              <a:t> </a:t>
            </a:r>
            <a:r>
              <a:rPr lang="en-US" altLang="zh-CN" dirty="0" smtClean="0"/>
              <a:t>4</a:t>
            </a:r>
            <a:r>
              <a:rPr lang="zh-CN" altLang="en-US" dirty="0" smtClean="0"/>
              <a:t> </a:t>
            </a:r>
            <a:r>
              <a:rPr lang="en-US" altLang="zh-CN" dirty="0" smtClean="0"/>
              <a:t>- Solve</a:t>
            </a:r>
            <a:endParaRPr lang="en-US" dirty="0"/>
          </a:p>
        </p:txBody>
      </p:sp>
      <p:sp>
        <p:nvSpPr>
          <p:cNvPr id="3" name="Date Placeholder 2"/>
          <p:cNvSpPr>
            <a:spLocks noGrp="1"/>
          </p:cNvSpPr>
          <p:nvPr>
            <p:ph type="dt" sz="half" idx="10"/>
          </p:nvPr>
        </p:nvSpPr>
        <p:spPr/>
        <p:txBody>
          <a:bodyPr/>
          <a:lstStyle/>
          <a:p>
            <a:fld id="{C5332B06-760D-7A4C-9B3D-39151EC3CE7D}"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100</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
        <p:nvSpPr>
          <p:cNvPr id="6" name="Rounded Rectangle 5"/>
          <p:cNvSpPr/>
          <p:nvPr/>
        </p:nvSpPr>
        <p:spPr>
          <a:xfrm>
            <a:off x="715649" y="2682240"/>
            <a:ext cx="1128391" cy="314242"/>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1258165"/>
            <a:ext cx="3343701" cy="2585323"/>
          </a:xfrm>
          <a:prstGeom prst="rect">
            <a:avLst/>
          </a:prstGeom>
          <a:solidFill>
            <a:schemeClr val="bg1"/>
          </a:solidFill>
          <a:ln w="19050">
            <a:solidFill>
              <a:schemeClr val="tx1"/>
            </a:solidFill>
          </a:ln>
        </p:spPr>
        <p:txBody>
          <a:bodyPr wrap="square" rtlCol="0">
            <a:spAutoFit/>
          </a:bodyPr>
          <a:lstStyle/>
          <a:p>
            <a:r>
              <a:rPr lang="en-US" b="1" dirty="0" smtClean="0">
                <a:solidFill>
                  <a:srgbClr val="0070C0"/>
                </a:solidFill>
              </a:rPr>
              <a:t>Input relations: </a:t>
            </a:r>
          </a:p>
          <a:p>
            <a:r>
              <a:rPr lang="en-US" dirty="0" smtClean="0"/>
              <a:t>    edge(x, y)</a:t>
            </a:r>
          </a:p>
          <a:p>
            <a:r>
              <a:rPr lang="en-US" b="1" dirty="0" smtClean="0">
                <a:solidFill>
                  <a:srgbClr val="0070C0"/>
                </a:solidFill>
              </a:rPr>
              <a:t>Output relations: </a:t>
            </a:r>
          </a:p>
          <a:p>
            <a:r>
              <a:rPr lang="en-US" dirty="0" smtClean="0"/>
              <a:t>    path(x, y)</a:t>
            </a:r>
          </a:p>
          <a:p>
            <a:r>
              <a:rPr lang="en-US" b="1" dirty="0" smtClean="0">
                <a:solidFill>
                  <a:srgbClr val="0070C0"/>
                </a:solidFill>
              </a:rPr>
              <a:t>Hard constraints:</a:t>
            </a:r>
            <a:r>
              <a:rPr lang="en-US" b="1" dirty="0" smtClean="0"/>
              <a:t> </a:t>
            </a:r>
          </a:p>
          <a:p>
            <a:r>
              <a:rPr lang="en-US" dirty="0" smtClean="0"/>
              <a:t>    path(x, x).</a:t>
            </a:r>
          </a:p>
          <a:p>
            <a:r>
              <a:rPr lang="en-US" dirty="0" smtClean="0"/>
              <a:t>    path(x, z) :- path(x, y), edge(y, </a:t>
            </a:r>
            <a:r>
              <a:rPr lang="en-US" dirty="0"/>
              <a:t>z</a:t>
            </a:r>
            <a:r>
              <a:rPr lang="en-US" dirty="0" smtClean="0"/>
              <a:t>).</a:t>
            </a:r>
          </a:p>
          <a:p>
            <a:r>
              <a:rPr lang="en-US" b="1" dirty="0" smtClean="0">
                <a:solidFill>
                  <a:srgbClr val="0070C0"/>
                </a:solidFill>
              </a:rPr>
              <a:t>Soft constraints:</a:t>
            </a:r>
            <a:r>
              <a:rPr lang="en-US" b="1" dirty="0" smtClean="0"/>
              <a:t> </a:t>
            </a:r>
            <a:endParaRPr lang="en-US" b="1" dirty="0"/>
          </a:p>
          <a:p>
            <a:r>
              <a:rPr lang="en-US" dirty="0" smtClean="0"/>
              <a:t>    ¬</a:t>
            </a:r>
            <a:r>
              <a:rPr lang="en-US" dirty="0" smtClean="0">
                <a:solidFill>
                  <a:schemeClr val="bg1"/>
                </a:solidFill>
              </a:rPr>
              <a:t> </a:t>
            </a:r>
            <a:r>
              <a:rPr lang="en-US" dirty="0" smtClean="0"/>
              <a:t>path(x, y).   </a:t>
            </a:r>
            <a:r>
              <a:rPr lang="en-US" b="1" dirty="0" smtClean="0"/>
              <a:t>weight 1.5</a:t>
            </a:r>
            <a:endParaRPr lang="en-US" b="1" dirty="0"/>
          </a:p>
        </p:txBody>
      </p:sp>
      <p:sp>
        <p:nvSpPr>
          <p:cNvPr id="8" name="Rounded Rectangle 7"/>
          <p:cNvSpPr/>
          <p:nvPr/>
        </p:nvSpPr>
        <p:spPr>
          <a:xfrm>
            <a:off x="715649" y="2651760"/>
            <a:ext cx="1128391" cy="314242"/>
          </a:xfrm>
          <a:prstGeom prst="round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85169" y="2996483"/>
            <a:ext cx="2987671" cy="282805"/>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00409" y="3546854"/>
            <a:ext cx="2469511" cy="235354"/>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449242" y="1251860"/>
            <a:ext cx="3920565" cy="4631327"/>
            <a:chOff x="4555922" y="1297580"/>
            <a:chExt cx="3920565" cy="1707712"/>
          </a:xfrm>
        </p:grpSpPr>
        <mc:AlternateContent xmlns:mc="http://schemas.openxmlformats.org/markup-compatibility/2006" xmlns:a14="http://schemas.microsoft.com/office/drawing/2010/main">
          <mc:Choice Requires="a14">
            <p:sp>
              <p:nvSpPr>
                <p:cNvPr id="14" name="TextBox 13"/>
                <p:cNvSpPr txBox="1"/>
                <p:nvPr/>
              </p:nvSpPr>
              <p:spPr>
                <a:xfrm>
                  <a:off x="4572000" y="1297580"/>
                  <a:ext cx="3904487" cy="1205977"/>
                </a:xfrm>
                <a:prstGeom prst="rect">
                  <a:avLst/>
                </a:prstGeom>
                <a:noFill/>
                <a:ln>
                  <a:noFill/>
                </a:ln>
              </p:spPr>
              <p:txBody>
                <a:bodyPr wrap="square" rIns="0" rtlCol="0">
                  <a:noAutofit/>
                </a:bodyPr>
                <a:lstStyle/>
                <a:p>
                  <a:r>
                    <a:rPr lang="en-US" sz="2000" b="1" dirty="0" smtClean="0">
                      <a:solidFill>
                        <a:srgbClr val="00B050"/>
                      </a:solidFill>
                    </a:rPr>
                    <a:t>Hard clauses:</a:t>
                  </a:r>
                </a:p>
                <a:p>
                  <a:pPr lvl="0" algn="r"/>
                  <a14:m>
                    <m:oMathPara xmlns:m="http://schemas.openxmlformats.org/officeDocument/2006/math">
                      <m:oMathParaPr>
                        <m:jc m:val="left"/>
                      </m:oMathParaPr>
                      <m:oMath xmlns:m="http://schemas.openxmlformats.org/officeDocument/2006/math">
                        <m:r>
                          <a:rPr lang="en-US" sz="1600" b="0" i="1" dirty="0" smtClean="0">
                            <a:solidFill>
                              <a:srgbClr val="000000"/>
                            </a:solidFill>
                            <a:latin typeface="Cambria Math" charset="0"/>
                          </a:rPr>
                          <m:t>                         </m:t>
                        </m:r>
                        <m:r>
                          <a:rPr lang="en-US" sz="1600" i="1" dirty="0">
                            <a:solidFill>
                              <a:srgbClr val="000000"/>
                            </a:solidFill>
                            <a:latin typeface="Cambria Math" charset="0"/>
                          </a:rPr>
                          <m:t> </m:t>
                        </m:r>
                        <m:r>
                          <a:rPr lang="en-US" sz="1600" i="1" dirty="0">
                            <a:solidFill>
                              <a:srgbClr val="000000"/>
                            </a:solidFill>
                            <a:latin typeface="Cambria Math" charset="0"/>
                          </a:rPr>
                          <m:t>𝑒𝑑𝑔𝑒</m:t>
                        </m:r>
                        <m:d>
                          <m:dPr>
                            <m:ctrlPr>
                              <a:rPr lang="en-US" sz="1600" i="1" dirty="0">
                                <a:solidFill>
                                  <a:srgbClr val="000000"/>
                                </a:solidFill>
                                <a:latin typeface="Cambria Math" charset="0"/>
                              </a:rPr>
                            </m:ctrlPr>
                          </m:dPr>
                          <m:e>
                            <m:r>
                              <a:rPr lang="en-US" sz="1600" i="1" dirty="0">
                                <a:solidFill>
                                  <a:srgbClr val="000000"/>
                                </a:solidFill>
                                <a:latin typeface="Cambria Math" charset="0"/>
                              </a:rPr>
                              <m:t>0,1</m:t>
                            </m:r>
                          </m:e>
                        </m:d>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 . . .   </m:t>
                        </m:r>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𝑒𝑑𝑔𝑒</m:t>
                        </m:r>
                        <m:r>
                          <a:rPr lang="en-US" sz="1600" i="1" dirty="0">
                            <a:solidFill>
                              <a:srgbClr val="000000"/>
                            </a:solidFill>
                            <a:latin typeface="Cambria Math" charset="0"/>
                          </a:rPr>
                          <m:t>(2,6)∧</m:t>
                        </m:r>
                      </m:oMath>
                    </m:oMathPara>
                  </a14:m>
                  <a:endParaRPr lang="en-US" sz="1600" i="1" dirty="0">
                    <a:solidFill>
                      <a:srgbClr val="000000"/>
                    </a:solidFill>
                    <a:latin typeface="Cambria Math" charset="0"/>
                  </a:endParaRPr>
                </a:p>
                <a:p>
                  <a:pPr lvl="0"/>
                  <a14:m>
                    <m:oMath xmlns:m="http://schemas.openxmlformats.org/officeDocument/2006/math">
                      <m:r>
                        <a:rPr lang="en-US" sz="1600" i="1" dirty="0">
                          <a:solidFill>
                            <a:srgbClr val="000000"/>
                          </a:solidFill>
                          <a:latin typeface="Cambria Math" charset="0"/>
                        </a:rPr>
                        <m:t>                           </m:t>
                      </m:r>
                      <m:r>
                        <a:rPr lang="en-US" sz="1600" i="1" dirty="0">
                          <a:solidFill>
                            <a:srgbClr val="000000"/>
                          </a:solidFill>
                          <a:latin typeface="Cambria Math" charset="0"/>
                        </a:rPr>
                        <m:t>𝑝𝑎𝑡h</m:t>
                      </m:r>
                      <m:d>
                        <m:dPr>
                          <m:ctrlPr>
                            <a:rPr lang="en-US" sz="1600" i="1" dirty="0">
                              <a:solidFill>
                                <a:srgbClr val="000000"/>
                              </a:solidFill>
                              <a:latin typeface="Cambria Math" charset="0"/>
                            </a:rPr>
                          </m:ctrlPr>
                        </m:dPr>
                        <m:e>
                          <m:r>
                            <a:rPr lang="en-US" sz="1600" i="1" dirty="0">
                              <a:solidFill>
                                <a:srgbClr val="000000"/>
                              </a:solidFill>
                              <a:latin typeface="Cambria Math" charset="0"/>
                            </a:rPr>
                            <m:t>0,0</m:t>
                          </m:r>
                        </m:e>
                      </m:d>
                      <m:r>
                        <a:rPr lang="en-US" sz="1600" i="1" dirty="0">
                          <a:solidFill>
                            <a:srgbClr val="000000"/>
                          </a:solidFill>
                          <a:latin typeface="Cambria Math" panose="02040503050406030204" pitchFamily="18" charset="0"/>
                        </a:rPr>
                        <m:t>∧</m:t>
                      </m:r>
                    </m:oMath>
                  </a14:m>
                  <a:r>
                    <a:rPr lang="en-US" sz="1600" i="1" dirty="0">
                      <a:solidFill>
                        <a:srgbClr val="000000"/>
                      </a:solidFill>
                      <a:latin typeface="Cambria Math" charset="0"/>
                    </a:rPr>
                    <a:t> </a:t>
                  </a:r>
                  <a14:m>
                    <m:oMath xmlns:m="http://schemas.openxmlformats.org/officeDocument/2006/math">
                      <m:r>
                        <a:rPr lang="en-US" sz="1600" i="1" dirty="0">
                          <a:solidFill>
                            <a:srgbClr val="000000"/>
                          </a:solidFill>
                          <a:latin typeface="Cambria Math" charset="0"/>
                        </a:rPr>
                        <m:t>. . .   </m:t>
                      </m:r>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𝑝𝑎𝑡h</m:t>
                      </m:r>
                      <m:r>
                        <a:rPr lang="en-US" sz="1600" i="1" dirty="0">
                          <a:solidFill>
                            <a:srgbClr val="000000"/>
                          </a:solidFill>
                          <a:latin typeface="Cambria Math" charset="0"/>
                        </a:rPr>
                        <m:t>(6,6)∧</m:t>
                      </m:r>
                    </m:oMath>
                  </a14:m>
                  <a:endParaRPr lang="en-US" sz="1600" i="1" dirty="0">
                    <a:latin typeface="Cambria Math" charset="0"/>
                  </a:endParaRPr>
                </a:p>
                <a:p>
                  <a:pPr/>
                  <a14:m>
                    <m:oMathPara xmlns:m="http://schemas.openxmlformats.org/officeDocument/2006/math">
                      <m:oMathParaPr>
                        <m:jc m:val="centerGroup"/>
                      </m:oMathParaPr>
                      <m:oMath xmlns:m="http://schemas.openxmlformats.org/officeDocument/2006/math">
                        <m:r>
                          <a:rPr lang="en-US" sz="1600" i="1" dirty="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1</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0</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0</m:t>
                            </m:r>
                            <m:r>
                              <a:rPr lang="en-US" sz="1600" i="1" dirty="0">
                                <a:latin typeface="Cambria Math" charset="0"/>
                              </a:rPr>
                              <m:t>, </m:t>
                            </m:r>
                            <m:r>
                              <a:rPr lang="en-US" altLang="zh-CN" sz="1600" i="1" dirty="0">
                                <a:latin typeface="Cambria Math" charset="0"/>
                              </a:rPr>
                              <m:t>1</m:t>
                            </m:r>
                          </m:e>
                        </m:d>
                        <m:r>
                          <a:rPr lang="en-US" sz="1600" i="1" dirty="0">
                            <a:latin typeface="Cambria Math" panose="02040503050406030204" pitchFamily="18" charset="0"/>
                          </a:rPr>
                          <m:t>∧</m:t>
                        </m:r>
                      </m:oMath>
                    </m:oMathPara>
                  </a14:m>
                  <a:endParaRPr lang="en-US" sz="1600" i="1" dirty="0">
                    <a:latin typeface="Cambria Math" charset="0"/>
                  </a:endParaRPr>
                </a:p>
                <a:p>
                  <a:pPr algn="r"/>
                  <a14:m>
                    <m:oMathPara xmlns:m="http://schemas.openxmlformats.org/officeDocument/2006/math">
                      <m:oMathParaPr>
                        <m:jc m:val="centerGroup"/>
                      </m:oMathParaPr>
                      <m:oMath xmlns:m="http://schemas.openxmlformats.org/officeDocument/2006/math">
                        <m:r>
                          <a:rPr lang="en-US" sz="1600" i="1" dirty="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0</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0</m:t>
                            </m:r>
                            <m:r>
                              <a:rPr lang="en-US" sz="1600" i="1" dirty="0">
                                <a:latin typeface="Cambria Math" charset="0"/>
                              </a:rPr>
                              <m:t>, </m:t>
                            </m:r>
                            <m:r>
                              <a:rPr lang="en-US" altLang="zh-CN" sz="1600" i="1" dirty="0">
                                <a:latin typeface="Cambria Math" charset="0"/>
                              </a:rPr>
                              <m:t>2</m:t>
                            </m:r>
                          </m:e>
                        </m:d>
                        <m:r>
                          <a:rPr lang="en-US" sz="1600" i="1" dirty="0">
                            <a:latin typeface="Cambria Math" panose="02040503050406030204" pitchFamily="18" charset="0"/>
                          </a:rPr>
                          <m:t>∧</m:t>
                        </m:r>
                      </m:oMath>
                    </m:oMathPara>
                  </a14:m>
                  <a:endParaRPr lang="en-US" sz="1600" dirty="0"/>
                </a:p>
                <a:p>
                  <a:r>
                    <a:rPr lang="en-US" sz="1600" b="1" dirty="0"/>
                    <a:t>                                                                   ...</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a:p>
                <a:p>
                  <a:pPr algn="r"/>
                  <a14:m>
                    <m:oMathPara xmlns:m="http://schemas.openxmlformats.org/officeDocument/2006/math">
                      <m:oMathParaPr>
                        <m:jc m:val="centerGroup"/>
                      </m:oMathParaPr>
                      <m:oMath xmlns:m="http://schemas.openxmlformats.org/officeDocument/2006/math">
                        <m:r>
                          <a:rPr lang="en-US" altLang="zh-CN" sz="1600" b="0" i="1" dirty="0" smtClean="0">
                            <a:latin typeface="Cambria Math" charset="0"/>
                          </a:rPr>
                          <m:t> </m:t>
                        </m:r>
                        <m:r>
                          <a:rPr lang="en-US" altLang="zh-CN" sz="1600" i="1" dirty="0">
                            <a:latin typeface="Cambria Math" charset="0"/>
                          </a:rPr>
                          <m:t>𝑝</m:t>
                        </m:r>
                        <m:r>
                          <a:rPr lang="en-US" sz="1600" i="1" dirty="0">
                            <a:latin typeface="Cambria Math" panose="02040503050406030204" pitchFamily="18" charset="0"/>
                          </a:rPr>
                          <m:t>𝑎𝑡h</m:t>
                        </m:r>
                        <m:r>
                          <a:rPr lang="en-US" sz="1600" i="1" dirty="0">
                            <a:latin typeface="Cambria Math" panose="02040503050406030204" pitchFamily="18" charset="0"/>
                          </a:rPr>
                          <m:t>(2, </m:t>
                        </m:r>
                        <m:r>
                          <m:rPr>
                            <m:nor/>
                          </m:rPr>
                          <a:rPr lang="en-US" altLang="zh-CN" sz="1600" dirty="0">
                            <a:latin typeface="Cambria Math" panose="02040503050406030204" pitchFamily="18" charset="0"/>
                          </a:rPr>
                          <m:t>6</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(2, </m:t>
                        </m:r>
                        <m:r>
                          <m:rPr>
                            <m:nor/>
                          </m:rPr>
                          <a:rPr lang="en-US" altLang="zh-CN" sz="1600" dirty="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2</m:t>
                            </m:r>
                            <m:r>
                              <a:rPr lang="en-US" sz="1600" i="1" dirty="0">
                                <a:latin typeface="Cambria Math" charset="0"/>
                              </a:rPr>
                              <m:t>, </m:t>
                            </m:r>
                            <m:r>
                              <a:rPr lang="en-US" altLang="zh-CN" sz="1600" i="1" dirty="0">
                                <a:latin typeface="Cambria Math" charset="0"/>
                              </a:rPr>
                              <m:t>6</m:t>
                            </m:r>
                          </m:e>
                        </m:d>
                        <m:r>
                          <a:rPr lang="en-US" sz="1600" i="1" dirty="0">
                            <a:latin typeface="Cambria Math" panose="02040503050406030204" pitchFamily="18" charset="0"/>
                          </a:rPr>
                          <m:t>∧</m:t>
                        </m:r>
                      </m:oMath>
                    </m:oMathPara>
                  </a14:m>
                  <a:endParaRPr lang="en-US" altLang="zh-CN" sz="1600" dirty="0" smtClean="0"/>
                </a:p>
                <a:p>
                  <a:pPr algn="r"/>
                  <a14:m>
                    <m:oMathPara xmlns:m="http://schemas.openxmlformats.org/officeDocument/2006/math">
                      <m:oMathParaPr>
                        <m:jc m:val="centerGroup"/>
                      </m:oMathParaPr>
                      <m:oMath xmlns:m="http://schemas.openxmlformats.org/officeDocument/2006/math">
                        <m:r>
                          <a:rPr lang="en-US" sz="1600" dirty="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3</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1</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1</m:t>
                            </m:r>
                            <m:r>
                              <a:rPr lang="en-US" sz="1600" i="1" dirty="0">
                                <a:latin typeface="Cambria Math" charset="0"/>
                              </a:rPr>
                              <m:t>, </m:t>
                            </m:r>
                            <m:r>
                              <a:rPr lang="en-US" altLang="zh-CN" sz="1600" i="1" dirty="0">
                                <a:latin typeface="Cambria Math" charset="0"/>
                              </a:rPr>
                              <m:t>3</m:t>
                            </m:r>
                          </m:e>
                        </m:d>
                        <m:r>
                          <a:rPr lang="en-US" sz="1600" i="1" dirty="0">
                            <a:latin typeface="Cambria Math" panose="02040503050406030204" pitchFamily="18" charset="0"/>
                          </a:rPr>
                          <m:t>∧</m:t>
                        </m:r>
                      </m:oMath>
                    </m:oMathPara>
                  </a14:m>
                  <a:endParaRPr lang="en-US" sz="1600" i="1" dirty="0">
                    <a:latin typeface="Cambria Math" charset="0"/>
                  </a:endParaRPr>
                </a:p>
                <a:p>
                  <a:r>
                    <a:rPr lang="en-US" sz="1600" b="1" dirty="0" smtClean="0"/>
                    <a:t>                                                                   ...</a:t>
                  </a:r>
                  <a:r>
                    <a:rPr lang="en-US" sz="1600" dirty="0" smtClean="0"/>
                    <a:t> </a:t>
                  </a:r>
                  <a14:m>
                    <m:oMath xmlns:m="http://schemas.openxmlformats.org/officeDocument/2006/math">
                      <m:r>
                        <a:rPr lang="en-US" sz="1600" i="1" dirty="0">
                          <a:latin typeface="Cambria Math" panose="02040503050406030204" pitchFamily="18" charset="0"/>
                        </a:rPr>
                        <m:t>∧</m:t>
                      </m:r>
                    </m:oMath>
                  </a14:m>
                  <a:endParaRPr lang="en-US" sz="1600" i="1" dirty="0" smtClean="0">
                    <a:latin typeface="Cambria Math" panose="02040503050406030204" pitchFamily="18" charset="0"/>
                  </a:endParaRPr>
                </a:p>
                <a:p>
                  <a:r>
                    <a:rPr lang="en-US" sz="1600" dirty="0" smtClean="0"/>
                    <a:t> </a:t>
                  </a:r>
                  <a14:m>
                    <m:oMath xmlns:m="http://schemas.openxmlformats.org/officeDocument/2006/math">
                      <m:r>
                        <a:rPr lang="en-US" sz="1600" b="0" i="0" dirty="0" smtClean="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6</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2</m:t>
                          </m:r>
                          <m:r>
                            <a:rPr lang="en-US" sz="1600" i="1" dirty="0">
                              <a:latin typeface="Cambria Math" charset="0"/>
                            </a:rPr>
                            <m:t>, </m:t>
                          </m:r>
                          <m:r>
                            <a:rPr lang="en-US" altLang="zh-CN" sz="1600" i="1" dirty="0">
                              <a:latin typeface="Cambria Math" charset="0"/>
                            </a:rPr>
                            <m:t>6</m:t>
                          </m:r>
                        </m:e>
                      </m:d>
                    </m:oMath>
                  </a14:m>
                  <a:endParaRPr lang="en-US" sz="1600" i="1" dirty="0">
                    <a:latin typeface="Cambria Math" charset="0"/>
                  </a:endParaRPr>
                </a:p>
                <a:p>
                  <a:pPr algn="r"/>
                  <a:endParaRPr lang="en-US" sz="1600" dirty="0"/>
                </a:p>
                <a:p>
                  <a:pPr algn="r"/>
                  <a:endParaRPr lang="en-US" sz="1600" dirty="0"/>
                </a:p>
                <a:p>
                  <a:pPr algn="r"/>
                  <a:r>
                    <a:rPr lang="zh-CN" altLang="en-US" sz="1600" i="1" dirty="0" smtClean="0">
                      <a:latin typeface="Cambria Math" charset="0"/>
                    </a:rPr>
                    <a:t> </a:t>
                  </a:r>
                  <a:endParaRPr lang="en-US" sz="1600" i="1" dirty="0" smtClean="0">
                    <a:latin typeface="Cambria Math" charset="0"/>
                  </a:endParaRPr>
                </a:p>
                <a:p>
                  <a:pPr algn="r"/>
                  <a:endParaRPr lang="en-US" sz="1600" i="1" dirty="0">
                    <a:latin typeface="Cambria Math" charset="0"/>
                  </a:endParaRPr>
                </a:p>
                <a:p>
                  <a:pPr algn="r"/>
                  <a:endParaRPr lang="en-US" sz="1600" b="0" i="1" dirty="0" smtClean="0">
                    <a:latin typeface="Cambria Math"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572000" y="1297580"/>
                  <a:ext cx="3904487" cy="1205977"/>
                </a:xfrm>
                <a:prstGeom prst="rect">
                  <a:avLst/>
                </a:prstGeom>
                <a:blipFill rotWithShape="0">
                  <a:blip r:embed="rId3"/>
                  <a:stretch>
                    <a:fillRect l="-1719" t="-93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555922" y="2221950"/>
                  <a:ext cx="3903116" cy="783342"/>
                </a:xfrm>
                <a:prstGeom prst="rect">
                  <a:avLst/>
                </a:prstGeom>
                <a:noFill/>
                <a:ln>
                  <a:noFill/>
                </a:ln>
              </p:spPr>
              <p:txBody>
                <a:bodyPr wrap="square" rIns="91440" rtlCol="0">
                  <a:spAutoFit/>
                </a:bodyPr>
                <a:lstStyle/>
                <a:p>
                  <a:r>
                    <a:rPr lang="en-US" sz="2000" b="1" dirty="0" smtClean="0">
                      <a:solidFill>
                        <a:srgbClr val="00B0F0"/>
                      </a:solidFill>
                    </a:rPr>
                    <a:t>Soft clauses:</a:t>
                  </a:r>
                </a:p>
                <a:p>
                  <a:pPr algn="r"/>
                  <a14:m>
                    <m:oMath xmlns:m="http://schemas.openxmlformats.org/officeDocument/2006/math">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0,0</m:t>
                          </m:r>
                        </m:e>
                      </m:d>
                      <m:r>
                        <m:rPr>
                          <m:nor/>
                        </m:rPr>
                        <a:rPr lang="en-US" sz="1600" b="1" dirty="0">
                          <a:latin typeface="Cambria Math" charset="0"/>
                        </a:rPr>
                        <m:t> </m:t>
                      </m:r>
                      <m:r>
                        <m:rPr>
                          <m:nor/>
                        </m:rPr>
                        <a:rPr lang="en-US" sz="1600" b="1" dirty="0"/>
                        <m:t>weight</m:t>
                      </m:r>
                      <m:r>
                        <m:rPr>
                          <m:nor/>
                        </m:rPr>
                        <a:rPr lang="en-US" sz="1600" b="1" dirty="0"/>
                        <m:t> 1.5</m:t>
                      </m:r>
                    </m:oMath>
                  </a14:m>
                  <a:r>
                    <a:rPr lang="en-US" sz="1600" dirty="0"/>
                    <a:t>) </a:t>
                  </a:r>
                  <a14:m>
                    <m:oMath xmlns:m="http://schemas.openxmlformats.org/officeDocument/2006/math">
                      <m:r>
                        <a:rPr lang="en-US" sz="1600" i="1" dirty="0">
                          <a:latin typeface="Cambria Math" panose="02040503050406030204" pitchFamily="18" charset="0"/>
                        </a:rPr>
                        <m:t>∧</m:t>
                      </m:r>
                    </m:oMath>
                  </a14:m>
                  <a:endParaRPr lang="en-US" sz="1600" dirty="0"/>
                </a:p>
                <a:p>
                  <a:pPr algn="r"/>
                  <a:r>
                    <a:rPr lang="en-US" sz="1600" b="1" dirty="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a:p>
                <a:p>
                  <a14:m>
                    <m:oMath xmlns:m="http://schemas.openxmlformats.org/officeDocument/2006/math">
                      <m:r>
                        <a:rPr lang="en-US" sz="1600" b="0" i="1" dirty="0" smtClean="0">
                          <a:latin typeface="Cambria Math" charset="0"/>
                        </a:rPr>
                        <m:t>         </m:t>
                      </m:r>
                      <m:r>
                        <a:rPr lang="en-US" sz="1600" i="1" dirty="0">
                          <a:latin typeface="Cambria Math" charset="0"/>
                        </a:rPr>
                        <m:t>                        (</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6,6</m:t>
                          </m:r>
                        </m:e>
                      </m:d>
                      <m:r>
                        <m:rPr>
                          <m:nor/>
                        </m:rPr>
                        <a:rPr lang="en-US" sz="1600" b="1" dirty="0">
                          <a:latin typeface="Cambria Math" charset="0"/>
                        </a:rPr>
                        <m:t> </m:t>
                      </m:r>
                      <m:r>
                        <m:rPr>
                          <m:nor/>
                        </m:rPr>
                        <a:rPr lang="en-US" sz="1600" b="1" dirty="0"/>
                        <m:t>weight</m:t>
                      </m:r>
                      <m:r>
                        <m:rPr>
                          <m:nor/>
                        </m:rPr>
                        <a:rPr lang="en-US" sz="1600" b="1" dirty="0"/>
                        <m:t> 1.5</m:t>
                      </m:r>
                    </m:oMath>
                  </a14:m>
                  <a:r>
                    <a:rPr lang="en-US" sz="1600" dirty="0" smtClean="0"/>
                    <a:t>) </a:t>
                  </a:r>
                  <a14:m>
                    <m:oMath xmlns:m="http://schemas.openxmlformats.org/officeDocument/2006/math">
                      <m:r>
                        <a:rPr lang="en-US" sz="1600" i="1" dirty="0">
                          <a:latin typeface="Cambria Math" panose="02040503050406030204" pitchFamily="18" charset="0"/>
                        </a:rPr>
                        <m:t>∧</m:t>
                      </m:r>
                    </m:oMath>
                  </a14:m>
                  <a:endParaRPr lang="en-US" sz="1600" dirty="0" smtClean="0"/>
                </a:p>
                <a:p>
                  <a:pPr algn="r"/>
                  <a14:m>
                    <m:oMath xmlns:m="http://schemas.openxmlformats.org/officeDocument/2006/math">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0,</m:t>
                          </m:r>
                          <m:r>
                            <a:rPr lang="en-US" sz="1600" b="0" i="1" dirty="0" smtClean="0">
                              <a:latin typeface="Cambria Math" charset="0"/>
                            </a:rPr>
                            <m:t>1</m:t>
                          </m:r>
                        </m:e>
                      </m:d>
                      <m:r>
                        <m:rPr>
                          <m:nor/>
                        </m:rPr>
                        <a:rPr lang="en-US" sz="1600" b="1" dirty="0">
                          <a:latin typeface="Cambria Math" charset="0"/>
                        </a:rPr>
                        <m:t> </m:t>
                      </m:r>
                      <m:r>
                        <m:rPr>
                          <m:nor/>
                        </m:rPr>
                        <a:rPr lang="en-US" sz="1600" b="1" dirty="0"/>
                        <m:t>weight</m:t>
                      </m:r>
                      <m:r>
                        <m:rPr>
                          <m:nor/>
                        </m:rPr>
                        <a:rPr lang="en-US" sz="1600" b="1" dirty="0"/>
                        <m:t> 1.5</m:t>
                      </m:r>
                    </m:oMath>
                  </a14:m>
                  <a:r>
                    <a:rPr lang="en-US" sz="1600" dirty="0"/>
                    <a:t>) </a:t>
                  </a:r>
                  <a14:m>
                    <m:oMath xmlns:m="http://schemas.openxmlformats.org/officeDocument/2006/math">
                      <m:r>
                        <a:rPr lang="en-US" sz="1600" i="1" dirty="0">
                          <a:latin typeface="Cambria Math" panose="02040503050406030204" pitchFamily="18" charset="0"/>
                        </a:rPr>
                        <m:t>∧</m:t>
                      </m:r>
                    </m:oMath>
                  </a14:m>
                  <a:endParaRPr lang="en-US" sz="1600" dirty="0"/>
                </a:p>
                <a:p>
                  <a:pPr algn="r"/>
                  <a:r>
                    <a:rPr lang="en-US" sz="1600" b="1" dirty="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a:p>
                <a:p>
                  <a14:m>
                    <m:oMath xmlns:m="http://schemas.openxmlformats.org/officeDocument/2006/math">
                      <m:r>
                        <a:rPr lang="en-US" sz="1600" b="0" i="1" dirty="0" smtClean="0">
                          <a:latin typeface="Cambria Math" charset="0"/>
                        </a:rPr>
                        <m:t>                                  </m:t>
                      </m:r>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b="0" i="1" dirty="0" smtClean="0">
                              <a:latin typeface="Cambria Math" charset="0"/>
                            </a:rPr>
                            <m:t>2</m:t>
                          </m:r>
                          <m:r>
                            <a:rPr lang="en-US" sz="1600" i="1" dirty="0">
                              <a:latin typeface="Cambria Math" charset="0"/>
                            </a:rPr>
                            <m:t>,6</m:t>
                          </m:r>
                        </m:e>
                      </m:d>
                      <m:r>
                        <m:rPr>
                          <m:nor/>
                        </m:rPr>
                        <a:rPr lang="en-US" sz="1600" b="1" dirty="0">
                          <a:latin typeface="Cambria Math" charset="0"/>
                        </a:rPr>
                        <m:t> </m:t>
                      </m:r>
                      <m:r>
                        <m:rPr>
                          <m:nor/>
                        </m:rPr>
                        <a:rPr lang="en-US" sz="1600" b="1" dirty="0"/>
                        <m:t>weight</m:t>
                      </m:r>
                      <m:r>
                        <m:rPr>
                          <m:nor/>
                        </m:rPr>
                        <a:rPr lang="en-US" sz="1600" b="1" dirty="0"/>
                        <m:t> 1.5</m:t>
                      </m:r>
                    </m:oMath>
                  </a14:m>
                  <a:r>
                    <a:rPr lang="en-US" sz="1600" dirty="0" smtClean="0"/>
                    <a:t>)</a:t>
                  </a:r>
                  <a:endParaRPr lang="en-US" sz="1600" b="1" dirty="0"/>
                </a:p>
                <a:p>
                  <a:pPr algn="r"/>
                  <a:endParaRPr lang="en-US" sz="16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4555922" y="2221950"/>
                  <a:ext cx="3903116" cy="783342"/>
                </a:xfrm>
                <a:prstGeom prst="rect">
                  <a:avLst/>
                </a:prstGeom>
                <a:blipFill rotWithShape="0">
                  <a:blip r:embed="rId4"/>
                  <a:stretch>
                    <a:fillRect l="-1719" t="-1724" b="-5747"/>
                  </a:stretch>
                </a:blipFill>
                <a:ln>
                  <a:noFill/>
                </a:ln>
              </p:spPr>
              <p:txBody>
                <a:bodyPr/>
                <a:lstStyle/>
                <a:p>
                  <a:r>
                    <a:rPr lang="en-US">
                      <a:noFill/>
                    </a:rPr>
                    <a:t> </a:t>
                  </a:r>
                </a:p>
              </p:txBody>
            </p:sp>
          </mc:Fallback>
        </mc:AlternateContent>
        <p:sp>
          <p:nvSpPr>
            <p:cNvPr id="16" name="Rectangle 15"/>
            <p:cNvSpPr/>
            <p:nvPr/>
          </p:nvSpPr>
          <p:spPr>
            <a:xfrm>
              <a:off x="4581571" y="1304369"/>
              <a:ext cx="3893546" cy="16557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ounded Rectangle 18"/>
          <p:cNvSpPr/>
          <p:nvPr/>
        </p:nvSpPr>
        <p:spPr>
          <a:xfrm>
            <a:off x="4527173" y="3063239"/>
            <a:ext cx="3810783" cy="780249"/>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019800" y="4833540"/>
            <a:ext cx="2302916" cy="802915"/>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996862"/>
            <a:ext cx="3455829" cy="2093826"/>
          </a:xfrm>
          <a:prstGeom prst="rect">
            <a:avLst/>
          </a:prstGeom>
        </p:spPr>
      </p:pic>
    </p:spTree>
    <p:extLst>
      <p:ext uri="{BB962C8B-B14F-4D97-AF65-F5344CB8AC3E}">
        <p14:creationId xmlns:p14="http://schemas.microsoft.com/office/powerpoint/2010/main" val="76194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Example:</a:t>
            </a:r>
            <a:r>
              <a:rPr lang="zh-CN" altLang="en-US" dirty="0" smtClean="0"/>
              <a:t> </a:t>
            </a:r>
            <a:r>
              <a:rPr lang="en-US" altLang="zh-CN" dirty="0"/>
              <a:t>Iteration</a:t>
            </a:r>
            <a:r>
              <a:rPr lang="zh-CN" altLang="en-US" dirty="0"/>
              <a:t> </a:t>
            </a:r>
            <a:r>
              <a:rPr lang="en-US" altLang="zh-CN" dirty="0" smtClean="0"/>
              <a:t>4</a:t>
            </a:r>
            <a:r>
              <a:rPr lang="zh-CN" altLang="en-US" dirty="0" smtClean="0"/>
              <a:t> </a:t>
            </a:r>
            <a:r>
              <a:rPr lang="en-US" altLang="zh-CN" dirty="0" smtClean="0"/>
              <a:t>- Check</a:t>
            </a:r>
            <a:endParaRPr lang="en-US" dirty="0"/>
          </a:p>
        </p:txBody>
      </p:sp>
      <p:sp>
        <p:nvSpPr>
          <p:cNvPr id="3" name="Date Placeholder 2"/>
          <p:cNvSpPr>
            <a:spLocks noGrp="1"/>
          </p:cNvSpPr>
          <p:nvPr>
            <p:ph type="dt" sz="half" idx="10"/>
          </p:nvPr>
        </p:nvSpPr>
        <p:spPr/>
        <p:txBody>
          <a:bodyPr/>
          <a:lstStyle/>
          <a:p>
            <a:fld id="{9E2F08D0-9ACF-2243-B0DF-127401688B27}"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101</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
        <p:nvSpPr>
          <p:cNvPr id="6" name="Rounded Rectangle 5"/>
          <p:cNvSpPr/>
          <p:nvPr/>
        </p:nvSpPr>
        <p:spPr>
          <a:xfrm>
            <a:off x="715649" y="2682240"/>
            <a:ext cx="1128391" cy="314242"/>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1258165"/>
            <a:ext cx="3343701" cy="2585323"/>
          </a:xfrm>
          <a:prstGeom prst="rect">
            <a:avLst/>
          </a:prstGeom>
          <a:solidFill>
            <a:schemeClr val="bg1"/>
          </a:solidFill>
          <a:ln w="19050">
            <a:solidFill>
              <a:schemeClr val="tx1"/>
            </a:solidFill>
          </a:ln>
        </p:spPr>
        <p:txBody>
          <a:bodyPr wrap="square" rtlCol="0">
            <a:spAutoFit/>
          </a:bodyPr>
          <a:lstStyle/>
          <a:p>
            <a:r>
              <a:rPr lang="en-US" b="1" dirty="0" smtClean="0">
                <a:solidFill>
                  <a:srgbClr val="0070C0"/>
                </a:solidFill>
              </a:rPr>
              <a:t>Input relations: </a:t>
            </a:r>
          </a:p>
          <a:p>
            <a:r>
              <a:rPr lang="en-US" dirty="0" smtClean="0"/>
              <a:t>    edge(x, y)</a:t>
            </a:r>
          </a:p>
          <a:p>
            <a:r>
              <a:rPr lang="en-US" b="1" dirty="0" smtClean="0">
                <a:solidFill>
                  <a:srgbClr val="0070C0"/>
                </a:solidFill>
              </a:rPr>
              <a:t>Output relations: </a:t>
            </a:r>
          </a:p>
          <a:p>
            <a:r>
              <a:rPr lang="en-US" dirty="0" smtClean="0"/>
              <a:t>    path(x, y)</a:t>
            </a:r>
          </a:p>
          <a:p>
            <a:r>
              <a:rPr lang="en-US" b="1" dirty="0" smtClean="0">
                <a:solidFill>
                  <a:srgbClr val="0070C0"/>
                </a:solidFill>
              </a:rPr>
              <a:t>Hard constraints:</a:t>
            </a:r>
            <a:r>
              <a:rPr lang="en-US" b="1" dirty="0" smtClean="0"/>
              <a:t> </a:t>
            </a:r>
          </a:p>
          <a:p>
            <a:r>
              <a:rPr lang="en-US" dirty="0" smtClean="0"/>
              <a:t>    path(x, x).</a:t>
            </a:r>
          </a:p>
          <a:p>
            <a:r>
              <a:rPr lang="en-US" dirty="0" smtClean="0"/>
              <a:t>    path(x, z) :- path(x, y), edge(y, </a:t>
            </a:r>
            <a:r>
              <a:rPr lang="en-US" dirty="0"/>
              <a:t>z</a:t>
            </a:r>
            <a:r>
              <a:rPr lang="en-US" dirty="0" smtClean="0"/>
              <a:t>).</a:t>
            </a:r>
          </a:p>
          <a:p>
            <a:r>
              <a:rPr lang="en-US" b="1" dirty="0" smtClean="0">
                <a:solidFill>
                  <a:srgbClr val="0070C0"/>
                </a:solidFill>
              </a:rPr>
              <a:t>Soft constraints:</a:t>
            </a:r>
            <a:r>
              <a:rPr lang="en-US" b="1" dirty="0" smtClean="0"/>
              <a:t> </a:t>
            </a:r>
            <a:endParaRPr lang="en-US" b="1" dirty="0"/>
          </a:p>
          <a:p>
            <a:r>
              <a:rPr lang="en-US" dirty="0" smtClean="0"/>
              <a:t>    ¬</a:t>
            </a:r>
            <a:r>
              <a:rPr lang="en-US" dirty="0" smtClean="0">
                <a:solidFill>
                  <a:schemeClr val="bg1"/>
                </a:solidFill>
              </a:rPr>
              <a:t> </a:t>
            </a:r>
            <a:r>
              <a:rPr lang="en-US" dirty="0" smtClean="0"/>
              <a:t>path(x, y).   </a:t>
            </a:r>
            <a:r>
              <a:rPr lang="en-US" b="1" dirty="0" smtClean="0"/>
              <a:t>weight 1.5</a:t>
            </a:r>
            <a:endParaRPr lang="en-US" b="1" dirty="0"/>
          </a:p>
        </p:txBody>
      </p:sp>
      <p:sp>
        <p:nvSpPr>
          <p:cNvPr id="8" name="Rounded Rectangle 7"/>
          <p:cNvSpPr/>
          <p:nvPr/>
        </p:nvSpPr>
        <p:spPr>
          <a:xfrm>
            <a:off x="715649" y="2651760"/>
            <a:ext cx="1128391" cy="314242"/>
          </a:xfrm>
          <a:prstGeom prst="round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996862"/>
            <a:ext cx="3455829" cy="2093826"/>
          </a:xfrm>
          <a:prstGeom prst="rect">
            <a:avLst/>
          </a:prstGeom>
        </p:spPr>
      </p:pic>
      <p:sp>
        <p:nvSpPr>
          <p:cNvPr id="22" name="Rounded Rectangle 21"/>
          <p:cNvSpPr/>
          <p:nvPr/>
        </p:nvSpPr>
        <p:spPr>
          <a:xfrm>
            <a:off x="685169" y="2981243"/>
            <a:ext cx="2987671" cy="282805"/>
          </a:xfrm>
          <a:prstGeom prst="round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00409" y="3531614"/>
            <a:ext cx="2469511" cy="23535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4449242" y="1251860"/>
            <a:ext cx="3920565" cy="4631327"/>
            <a:chOff x="4555922" y="1297580"/>
            <a:chExt cx="3920565" cy="1707712"/>
          </a:xfrm>
        </p:grpSpPr>
        <mc:AlternateContent xmlns:mc="http://schemas.openxmlformats.org/markup-compatibility/2006" xmlns:a14="http://schemas.microsoft.com/office/drawing/2010/main">
          <mc:Choice Requires="a14">
            <p:sp>
              <p:nvSpPr>
                <p:cNvPr id="18" name="TextBox 17"/>
                <p:cNvSpPr txBox="1"/>
                <p:nvPr/>
              </p:nvSpPr>
              <p:spPr>
                <a:xfrm>
                  <a:off x="4572000" y="1297580"/>
                  <a:ext cx="3904487" cy="1205977"/>
                </a:xfrm>
                <a:prstGeom prst="rect">
                  <a:avLst/>
                </a:prstGeom>
                <a:noFill/>
                <a:ln>
                  <a:noFill/>
                </a:ln>
              </p:spPr>
              <p:txBody>
                <a:bodyPr wrap="square" rIns="0" rtlCol="0">
                  <a:noAutofit/>
                </a:bodyPr>
                <a:lstStyle/>
                <a:p>
                  <a:r>
                    <a:rPr lang="en-US" sz="2000" b="1" dirty="0" smtClean="0">
                      <a:solidFill>
                        <a:srgbClr val="00B050"/>
                      </a:solidFill>
                    </a:rPr>
                    <a:t>Hard clauses:</a:t>
                  </a:r>
                </a:p>
                <a:p>
                  <a:pPr lvl="0" algn="r"/>
                  <a14:m>
                    <m:oMathPara xmlns:m="http://schemas.openxmlformats.org/officeDocument/2006/math">
                      <m:oMathParaPr>
                        <m:jc m:val="left"/>
                      </m:oMathParaPr>
                      <m:oMath xmlns:m="http://schemas.openxmlformats.org/officeDocument/2006/math">
                        <m:r>
                          <a:rPr lang="en-US" sz="1600" b="0" i="1" dirty="0" smtClean="0">
                            <a:solidFill>
                              <a:srgbClr val="000000"/>
                            </a:solidFill>
                            <a:latin typeface="Cambria Math" charset="0"/>
                          </a:rPr>
                          <m:t>                         </m:t>
                        </m:r>
                        <m:r>
                          <a:rPr lang="en-US" sz="1600" i="1" dirty="0">
                            <a:solidFill>
                              <a:srgbClr val="000000"/>
                            </a:solidFill>
                            <a:latin typeface="Cambria Math" charset="0"/>
                          </a:rPr>
                          <m:t> </m:t>
                        </m:r>
                        <m:r>
                          <a:rPr lang="en-US" sz="1600" i="1" dirty="0">
                            <a:solidFill>
                              <a:srgbClr val="000000"/>
                            </a:solidFill>
                            <a:latin typeface="Cambria Math" charset="0"/>
                          </a:rPr>
                          <m:t>𝑒𝑑𝑔𝑒</m:t>
                        </m:r>
                        <m:d>
                          <m:dPr>
                            <m:ctrlPr>
                              <a:rPr lang="en-US" sz="1600" i="1" dirty="0">
                                <a:solidFill>
                                  <a:srgbClr val="000000"/>
                                </a:solidFill>
                                <a:latin typeface="Cambria Math" charset="0"/>
                              </a:rPr>
                            </m:ctrlPr>
                          </m:dPr>
                          <m:e>
                            <m:r>
                              <a:rPr lang="en-US" sz="1600" i="1" dirty="0">
                                <a:solidFill>
                                  <a:srgbClr val="000000"/>
                                </a:solidFill>
                                <a:latin typeface="Cambria Math" charset="0"/>
                              </a:rPr>
                              <m:t>0,1</m:t>
                            </m:r>
                          </m:e>
                        </m:d>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 . . .   </m:t>
                        </m:r>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𝑒𝑑𝑔𝑒</m:t>
                        </m:r>
                        <m:r>
                          <a:rPr lang="en-US" sz="1600" i="1" dirty="0">
                            <a:solidFill>
                              <a:srgbClr val="000000"/>
                            </a:solidFill>
                            <a:latin typeface="Cambria Math" charset="0"/>
                          </a:rPr>
                          <m:t>(2,6)∧</m:t>
                        </m:r>
                      </m:oMath>
                    </m:oMathPara>
                  </a14:m>
                  <a:endParaRPr lang="en-US" sz="1600" i="1" dirty="0">
                    <a:solidFill>
                      <a:srgbClr val="000000"/>
                    </a:solidFill>
                    <a:latin typeface="Cambria Math" charset="0"/>
                  </a:endParaRPr>
                </a:p>
                <a:p>
                  <a:pPr lvl="0"/>
                  <a14:m>
                    <m:oMath xmlns:m="http://schemas.openxmlformats.org/officeDocument/2006/math">
                      <m:r>
                        <a:rPr lang="en-US" sz="1600" i="1" dirty="0">
                          <a:solidFill>
                            <a:srgbClr val="000000"/>
                          </a:solidFill>
                          <a:latin typeface="Cambria Math" charset="0"/>
                        </a:rPr>
                        <m:t>                           </m:t>
                      </m:r>
                      <m:r>
                        <a:rPr lang="en-US" sz="1600" i="1" dirty="0">
                          <a:solidFill>
                            <a:srgbClr val="000000"/>
                          </a:solidFill>
                          <a:latin typeface="Cambria Math" charset="0"/>
                        </a:rPr>
                        <m:t>𝑝𝑎𝑡h</m:t>
                      </m:r>
                      <m:d>
                        <m:dPr>
                          <m:ctrlPr>
                            <a:rPr lang="en-US" sz="1600" i="1" dirty="0">
                              <a:solidFill>
                                <a:srgbClr val="000000"/>
                              </a:solidFill>
                              <a:latin typeface="Cambria Math" charset="0"/>
                            </a:rPr>
                          </m:ctrlPr>
                        </m:dPr>
                        <m:e>
                          <m:r>
                            <a:rPr lang="en-US" sz="1600" i="1" dirty="0">
                              <a:solidFill>
                                <a:srgbClr val="000000"/>
                              </a:solidFill>
                              <a:latin typeface="Cambria Math" charset="0"/>
                            </a:rPr>
                            <m:t>0,0</m:t>
                          </m:r>
                        </m:e>
                      </m:d>
                      <m:r>
                        <a:rPr lang="en-US" sz="1600" i="1" dirty="0">
                          <a:solidFill>
                            <a:srgbClr val="000000"/>
                          </a:solidFill>
                          <a:latin typeface="Cambria Math" panose="02040503050406030204" pitchFamily="18" charset="0"/>
                        </a:rPr>
                        <m:t>∧</m:t>
                      </m:r>
                    </m:oMath>
                  </a14:m>
                  <a:r>
                    <a:rPr lang="en-US" sz="1600" i="1" dirty="0">
                      <a:solidFill>
                        <a:srgbClr val="000000"/>
                      </a:solidFill>
                      <a:latin typeface="Cambria Math" charset="0"/>
                    </a:rPr>
                    <a:t> </a:t>
                  </a:r>
                  <a14:m>
                    <m:oMath xmlns:m="http://schemas.openxmlformats.org/officeDocument/2006/math">
                      <m:r>
                        <a:rPr lang="en-US" sz="1600" i="1" dirty="0">
                          <a:solidFill>
                            <a:srgbClr val="000000"/>
                          </a:solidFill>
                          <a:latin typeface="Cambria Math" charset="0"/>
                        </a:rPr>
                        <m:t>. . .   </m:t>
                      </m:r>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𝑝𝑎𝑡h</m:t>
                      </m:r>
                      <m:r>
                        <a:rPr lang="en-US" sz="1600" i="1" dirty="0">
                          <a:solidFill>
                            <a:srgbClr val="000000"/>
                          </a:solidFill>
                          <a:latin typeface="Cambria Math" charset="0"/>
                        </a:rPr>
                        <m:t>(6,6)∧</m:t>
                      </m:r>
                    </m:oMath>
                  </a14:m>
                  <a:endParaRPr lang="en-US" sz="1600" i="1" dirty="0">
                    <a:latin typeface="Cambria Math" charset="0"/>
                  </a:endParaRPr>
                </a:p>
                <a:p>
                  <a:pPr/>
                  <a14:m>
                    <m:oMathPara xmlns:m="http://schemas.openxmlformats.org/officeDocument/2006/math">
                      <m:oMathParaPr>
                        <m:jc m:val="centerGroup"/>
                      </m:oMathParaPr>
                      <m:oMath xmlns:m="http://schemas.openxmlformats.org/officeDocument/2006/math">
                        <m:r>
                          <a:rPr lang="en-US" sz="1600" i="1" dirty="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1</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0</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0</m:t>
                            </m:r>
                            <m:r>
                              <a:rPr lang="en-US" sz="1600" i="1" dirty="0">
                                <a:latin typeface="Cambria Math" charset="0"/>
                              </a:rPr>
                              <m:t>, </m:t>
                            </m:r>
                            <m:r>
                              <a:rPr lang="en-US" altLang="zh-CN" sz="1600" i="1" dirty="0">
                                <a:latin typeface="Cambria Math" charset="0"/>
                              </a:rPr>
                              <m:t>1</m:t>
                            </m:r>
                          </m:e>
                        </m:d>
                        <m:r>
                          <a:rPr lang="en-US" sz="1600" i="1" dirty="0">
                            <a:latin typeface="Cambria Math" panose="02040503050406030204" pitchFamily="18" charset="0"/>
                          </a:rPr>
                          <m:t>∧</m:t>
                        </m:r>
                      </m:oMath>
                    </m:oMathPara>
                  </a14:m>
                  <a:endParaRPr lang="en-US" sz="1600" i="1" dirty="0">
                    <a:latin typeface="Cambria Math" charset="0"/>
                  </a:endParaRPr>
                </a:p>
                <a:p>
                  <a:pPr algn="r"/>
                  <a14:m>
                    <m:oMathPara xmlns:m="http://schemas.openxmlformats.org/officeDocument/2006/math">
                      <m:oMathParaPr>
                        <m:jc m:val="centerGroup"/>
                      </m:oMathParaPr>
                      <m:oMath xmlns:m="http://schemas.openxmlformats.org/officeDocument/2006/math">
                        <m:r>
                          <a:rPr lang="en-US" sz="1600" i="1" dirty="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0</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0</m:t>
                            </m:r>
                            <m:r>
                              <a:rPr lang="en-US" sz="1600" i="1" dirty="0">
                                <a:latin typeface="Cambria Math" charset="0"/>
                              </a:rPr>
                              <m:t>, </m:t>
                            </m:r>
                            <m:r>
                              <a:rPr lang="en-US" altLang="zh-CN" sz="1600" i="1" dirty="0">
                                <a:latin typeface="Cambria Math" charset="0"/>
                              </a:rPr>
                              <m:t>2</m:t>
                            </m:r>
                          </m:e>
                        </m:d>
                        <m:r>
                          <a:rPr lang="en-US" sz="1600" i="1" dirty="0">
                            <a:latin typeface="Cambria Math" panose="02040503050406030204" pitchFamily="18" charset="0"/>
                          </a:rPr>
                          <m:t>∧</m:t>
                        </m:r>
                      </m:oMath>
                    </m:oMathPara>
                  </a14:m>
                  <a:endParaRPr lang="en-US" sz="1600" dirty="0"/>
                </a:p>
                <a:p>
                  <a:r>
                    <a:rPr lang="en-US" sz="1600" b="1" dirty="0"/>
                    <a:t>                                                                   ...</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a:p>
                <a:p>
                  <a:pPr algn="r"/>
                  <a14:m>
                    <m:oMathPara xmlns:m="http://schemas.openxmlformats.org/officeDocument/2006/math">
                      <m:oMathParaPr>
                        <m:jc m:val="centerGroup"/>
                      </m:oMathParaPr>
                      <m:oMath xmlns:m="http://schemas.openxmlformats.org/officeDocument/2006/math">
                        <m:r>
                          <a:rPr lang="en-US" altLang="zh-CN" sz="1600" b="0" i="1" dirty="0" smtClean="0">
                            <a:latin typeface="Cambria Math" charset="0"/>
                          </a:rPr>
                          <m:t> </m:t>
                        </m:r>
                        <m:r>
                          <a:rPr lang="en-US" altLang="zh-CN" sz="1600" i="1" dirty="0">
                            <a:latin typeface="Cambria Math" charset="0"/>
                          </a:rPr>
                          <m:t>𝑝</m:t>
                        </m:r>
                        <m:r>
                          <a:rPr lang="en-US" sz="1600" i="1" dirty="0">
                            <a:latin typeface="Cambria Math" panose="02040503050406030204" pitchFamily="18" charset="0"/>
                          </a:rPr>
                          <m:t>𝑎𝑡h</m:t>
                        </m:r>
                        <m:r>
                          <a:rPr lang="en-US" sz="1600" i="1" dirty="0">
                            <a:latin typeface="Cambria Math" panose="02040503050406030204" pitchFamily="18" charset="0"/>
                          </a:rPr>
                          <m:t>(2, </m:t>
                        </m:r>
                        <m:r>
                          <m:rPr>
                            <m:nor/>
                          </m:rPr>
                          <a:rPr lang="en-US" altLang="zh-CN" sz="1600" dirty="0">
                            <a:latin typeface="Cambria Math" panose="02040503050406030204" pitchFamily="18" charset="0"/>
                          </a:rPr>
                          <m:t>6</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(2, </m:t>
                        </m:r>
                        <m:r>
                          <m:rPr>
                            <m:nor/>
                          </m:rPr>
                          <a:rPr lang="en-US" altLang="zh-CN" sz="1600" dirty="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2</m:t>
                            </m:r>
                            <m:r>
                              <a:rPr lang="en-US" sz="1600" i="1" dirty="0">
                                <a:latin typeface="Cambria Math" charset="0"/>
                              </a:rPr>
                              <m:t>, </m:t>
                            </m:r>
                            <m:r>
                              <a:rPr lang="en-US" altLang="zh-CN" sz="1600" i="1" dirty="0">
                                <a:latin typeface="Cambria Math" charset="0"/>
                              </a:rPr>
                              <m:t>6</m:t>
                            </m:r>
                          </m:e>
                        </m:d>
                        <m:r>
                          <a:rPr lang="en-US" sz="1600" i="1" dirty="0">
                            <a:latin typeface="Cambria Math" panose="02040503050406030204" pitchFamily="18" charset="0"/>
                          </a:rPr>
                          <m:t>∧</m:t>
                        </m:r>
                      </m:oMath>
                    </m:oMathPara>
                  </a14:m>
                  <a:endParaRPr lang="en-US" altLang="zh-CN" sz="1600" dirty="0" smtClean="0"/>
                </a:p>
                <a:p>
                  <a:pPr algn="r"/>
                  <a14:m>
                    <m:oMathPara xmlns:m="http://schemas.openxmlformats.org/officeDocument/2006/math">
                      <m:oMathParaPr>
                        <m:jc m:val="centerGroup"/>
                      </m:oMathParaPr>
                      <m:oMath xmlns:m="http://schemas.openxmlformats.org/officeDocument/2006/math">
                        <m:r>
                          <a:rPr lang="en-US" sz="1600" dirty="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3</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1</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1</m:t>
                            </m:r>
                            <m:r>
                              <a:rPr lang="en-US" sz="1600" i="1" dirty="0">
                                <a:latin typeface="Cambria Math" charset="0"/>
                              </a:rPr>
                              <m:t>, </m:t>
                            </m:r>
                            <m:r>
                              <a:rPr lang="en-US" altLang="zh-CN" sz="1600" i="1" dirty="0">
                                <a:latin typeface="Cambria Math" charset="0"/>
                              </a:rPr>
                              <m:t>3</m:t>
                            </m:r>
                          </m:e>
                        </m:d>
                        <m:r>
                          <a:rPr lang="en-US" sz="1600" i="1" dirty="0">
                            <a:latin typeface="Cambria Math" panose="02040503050406030204" pitchFamily="18" charset="0"/>
                          </a:rPr>
                          <m:t>∧</m:t>
                        </m:r>
                      </m:oMath>
                    </m:oMathPara>
                  </a14:m>
                  <a:endParaRPr lang="en-US" sz="1600" i="1" dirty="0">
                    <a:latin typeface="Cambria Math" charset="0"/>
                  </a:endParaRPr>
                </a:p>
                <a:p>
                  <a:r>
                    <a:rPr lang="en-US" sz="1600" b="1" dirty="0" smtClean="0"/>
                    <a:t>                                                                   ...</a:t>
                  </a:r>
                  <a:r>
                    <a:rPr lang="en-US" sz="1600" dirty="0" smtClean="0"/>
                    <a:t> </a:t>
                  </a:r>
                  <a14:m>
                    <m:oMath xmlns:m="http://schemas.openxmlformats.org/officeDocument/2006/math">
                      <m:r>
                        <a:rPr lang="en-US" sz="1600" i="1" dirty="0">
                          <a:latin typeface="Cambria Math" panose="02040503050406030204" pitchFamily="18" charset="0"/>
                        </a:rPr>
                        <m:t>∧</m:t>
                      </m:r>
                    </m:oMath>
                  </a14:m>
                  <a:endParaRPr lang="en-US" sz="1600" i="1" dirty="0" smtClean="0">
                    <a:latin typeface="Cambria Math" panose="02040503050406030204" pitchFamily="18" charset="0"/>
                  </a:endParaRPr>
                </a:p>
                <a:p>
                  <a:r>
                    <a:rPr lang="en-US" sz="1600" dirty="0" smtClean="0"/>
                    <a:t> </a:t>
                  </a:r>
                  <a14:m>
                    <m:oMath xmlns:m="http://schemas.openxmlformats.org/officeDocument/2006/math">
                      <m:r>
                        <a:rPr lang="en-US" sz="1600" b="0" i="0" dirty="0" smtClean="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6</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2</m:t>
                          </m:r>
                          <m:r>
                            <a:rPr lang="en-US" sz="1600" i="1" dirty="0">
                              <a:latin typeface="Cambria Math" charset="0"/>
                            </a:rPr>
                            <m:t>, </m:t>
                          </m:r>
                          <m:r>
                            <a:rPr lang="en-US" altLang="zh-CN" sz="1600" i="1" dirty="0">
                              <a:latin typeface="Cambria Math" charset="0"/>
                            </a:rPr>
                            <m:t>6</m:t>
                          </m:r>
                        </m:e>
                      </m:d>
                    </m:oMath>
                  </a14:m>
                  <a:endParaRPr lang="en-US" sz="1600" i="1" dirty="0">
                    <a:latin typeface="Cambria Math" charset="0"/>
                  </a:endParaRPr>
                </a:p>
                <a:p>
                  <a:pPr algn="r"/>
                  <a:endParaRPr lang="en-US" sz="1600" dirty="0"/>
                </a:p>
                <a:p>
                  <a:pPr algn="r"/>
                  <a:endParaRPr lang="en-US" sz="1600" dirty="0"/>
                </a:p>
                <a:p>
                  <a:pPr algn="r"/>
                  <a:r>
                    <a:rPr lang="zh-CN" altLang="en-US" sz="1600" i="1" dirty="0" smtClean="0">
                      <a:latin typeface="Cambria Math" charset="0"/>
                    </a:rPr>
                    <a:t> </a:t>
                  </a:r>
                  <a:endParaRPr lang="en-US" sz="1600" i="1" dirty="0" smtClean="0">
                    <a:latin typeface="Cambria Math" charset="0"/>
                  </a:endParaRPr>
                </a:p>
                <a:p>
                  <a:pPr algn="r"/>
                  <a:endParaRPr lang="en-US" sz="1600" i="1" dirty="0">
                    <a:latin typeface="Cambria Math" charset="0"/>
                  </a:endParaRPr>
                </a:p>
                <a:p>
                  <a:pPr algn="r"/>
                  <a:endParaRPr lang="en-US" sz="1600" b="0" i="1" dirty="0" smtClean="0">
                    <a:latin typeface="Cambria Math"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572000" y="1297580"/>
                  <a:ext cx="3904487" cy="1205977"/>
                </a:xfrm>
                <a:prstGeom prst="rect">
                  <a:avLst/>
                </a:prstGeom>
                <a:blipFill rotWithShape="0">
                  <a:blip r:embed="rId4"/>
                  <a:stretch>
                    <a:fillRect l="-1719" t="-93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555922" y="2221950"/>
                  <a:ext cx="3903116" cy="783342"/>
                </a:xfrm>
                <a:prstGeom prst="rect">
                  <a:avLst/>
                </a:prstGeom>
                <a:noFill/>
                <a:ln>
                  <a:noFill/>
                </a:ln>
              </p:spPr>
              <p:txBody>
                <a:bodyPr wrap="square" rIns="91440" rtlCol="0">
                  <a:spAutoFit/>
                </a:bodyPr>
                <a:lstStyle/>
                <a:p>
                  <a:r>
                    <a:rPr lang="en-US" sz="2000" b="1" dirty="0" smtClean="0">
                      <a:solidFill>
                        <a:srgbClr val="00B0F0"/>
                      </a:solidFill>
                    </a:rPr>
                    <a:t>Soft clauses:</a:t>
                  </a:r>
                </a:p>
                <a:p>
                  <a:pPr algn="r"/>
                  <a14:m>
                    <m:oMath xmlns:m="http://schemas.openxmlformats.org/officeDocument/2006/math">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0,0</m:t>
                          </m:r>
                        </m:e>
                      </m:d>
                      <m:r>
                        <m:rPr>
                          <m:nor/>
                        </m:rPr>
                        <a:rPr lang="en-US" sz="1600" b="1" dirty="0">
                          <a:latin typeface="Cambria Math" charset="0"/>
                        </a:rPr>
                        <m:t> </m:t>
                      </m:r>
                      <m:r>
                        <m:rPr>
                          <m:nor/>
                        </m:rPr>
                        <a:rPr lang="en-US" sz="1600" b="1" dirty="0"/>
                        <m:t>weight</m:t>
                      </m:r>
                      <m:r>
                        <m:rPr>
                          <m:nor/>
                        </m:rPr>
                        <a:rPr lang="en-US" sz="1600" b="1" dirty="0"/>
                        <m:t> 1.5</m:t>
                      </m:r>
                    </m:oMath>
                  </a14:m>
                  <a:r>
                    <a:rPr lang="en-US" sz="1600" dirty="0"/>
                    <a:t>) </a:t>
                  </a:r>
                  <a14:m>
                    <m:oMath xmlns:m="http://schemas.openxmlformats.org/officeDocument/2006/math">
                      <m:r>
                        <a:rPr lang="en-US" sz="1600" i="1" dirty="0">
                          <a:latin typeface="Cambria Math" panose="02040503050406030204" pitchFamily="18" charset="0"/>
                        </a:rPr>
                        <m:t>∧</m:t>
                      </m:r>
                    </m:oMath>
                  </a14:m>
                  <a:endParaRPr lang="en-US" sz="1600" dirty="0"/>
                </a:p>
                <a:p>
                  <a:pPr algn="r"/>
                  <a:r>
                    <a:rPr lang="en-US" sz="1600" b="1" dirty="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a:p>
                <a:p>
                  <a14:m>
                    <m:oMath xmlns:m="http://schemas.openxmlformats.org/officeDocument/2006/math">
                      <m:r>
                        <a:rPr lang="en-US" sz="1600" b="0" i="1" dirty="0" smtClean="0">
                          <a:latin typeface="Cambria Math" charset="0"/>
                        </a:rPr>
                        <m:t>         </m:t>
                      </m:r>
                      <m:r>
                        <a:rPr lang="en-US" sz="1600" i="1" dirty="0">
                          <a:latin typeface="Cambria Math" charset="0"/>
                        </a:rPr>
                        <m:t>                        (</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6,6</m:t>
                          </m:r>
                        </m:e>
                      </m:d>
                      <m:r>
                        <m:rPr>
                          <m:nor/>
                        </m:rPr>
                        <a:rPr lang="en-US" sz="1600" b="1" dirty="0">
                          <a:latin typeface="Cambria Math" charset="0"/>
                        </a:rPr>
                        <m:t> </m:t>
                      </m:r>
                      <m:r>
                        <m:rPr>
                          <m:nor/>
                        </m:rPr>
                        <a:rPr lang="en-US" sz="1600" b="1" dirty="0"/>
                        <m:t>weight</m:t>
                      </m:r>
                      <m:r>
                        <m:rPr>
                          <m:nor/>
                        </m:rPr>
                        <a:rPr lang="en-US" sz="1600" b="1" dirty="0"/>
                        <m:t> 1.5</m:t>
                      </m:r>
                    </m:oMath>
                  </a14:m>
                  <a:r>
                    <a:rPr lang="en-US" sz="1600" dirty="0" smtClean="0"/>
                    <a:t>) </a:t>
                  </a:r>
                  <a14:m>
                    <m:oMath xmlns:m="http://schemas.openxmlformats.org/officeDocument/2006/math">
                      <m:r>
                        <a:rPr lang="en-US" sz="1600" i="1" dirty="0">
                          <a:latin typeface="Cambria Math" panose="02040503050406030204" pitchFamily="18" charset="0"/>
                        </a:rPr>
                        <m:t>∧</m:t>
                      </m:r>
                    </m:oMath>
                  </a14:m>
                  <a:endParaRPr lang="en-US" sz="1600" dirty="0" smtClean="0"/>
                </a:p>
                <a:p>
                  <a:pPr algn="r"/>
                  <a14:m>
                    <m:oMath xmlns:m="http://schemas.openxmlformats.org/officeDocument/2006/math">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0,</m:t>
                          </m:r>
                          <m:r>
                            <a:rPr lang="en-US" sz="1600" b="0" i="1" dirty="0" smtClean="0">
                              <a:latin typeface="Cambria Math" charset="0"/>
                            </a:rPr>
                            <m:t>1</m:t>
                          </m:r>
                        </m:e>
                      </m:d>
                      <m:r>
                        <m:rPr>
                          <m:nor/>
                        </m:rPr>
                        <a:rPr lang="en-US" sz="1600" b="1" dirty="0">
                          <a:latin typeface="Cambria Math" charset="0"/>
                        </a:rPr>
                        <m:t> </m:t>
                      </m:r>
                      <m:r>
                        <m:rPr>
                          <m:nor/>
                        </m:rPr>
                        <a:rPr lang="en-US" sz="1600" b="1" dirty="0"/>
                        <m:t>weight</m:t>
                      </m:r>
                      <m:r>
                        <m:rPr>
                          <m:nor/>
                        </m:rPr>
                        <a:rPr lang="en-US" sz="1600" b="1" dirty="0"/>
                        <m:t> 1.5</m:t>
                      </m:r>
                    </m:oMath>
                  </a14:m>
                  <a:r>
                    <a:rPr lang="en-US" sz="1600" dirty="0"/>
                    <a:t>) </a:t>
                  </a:r>
                  <a14:m>
                    <m:oMath xmlns:m="http://schemas.openxmlformats.org/officeDocument/2006/math">
                      <m:r>
                        <a:rPr lang="en-US" sz="1600" i="1" dirty="0">
                          <a:latin typeface="Cambria Math" panose="02040503050406030204" pitchFamily="18" charset="0"/>
                        </a:rPr>
                        <m:t>∧</m:t>
                      </m:r>
                    </m:oMath>
                  </a14:m>
                  <a:endParaRPr lang="en-US" sz="1600" dirty="0"/>
                </a:p>
                <a:p>
                  <a:pPr algn="r"/>
                  <a:r>
                    <a:rPr lang="en-US" sz="1600" b="1" dirty="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a:p>
                <a:p>
                  <a14:m>
                    <m:oMath xmlns:m="http://schemas.openxmlformats.org/officeDocument/2006/math">
                      <m:r>
                        <a:rPr lang="en-US" sz="1600" b="0" i="1" dirty="0" smtClean="0">
                          <a:latin typeface="Cambria Math" charset="0"/>
                        </a:rPr>
                        <m:t>                                  </m:t>
                      </m:r>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b="0" i="1" dirty="0" smtClean="0">
                              <a:latin typeface="Cambria Math" charset="0"/>
                            </a:rPr>
                            <m:t>2</m:t>
                          </m:r>
                          <m:r>
                            <a:rPr lang="en-US" sz="1600" i="1" dirty="0">
                              <a:latin typeface="Cambria Math" charset="0"/>
                            </a:rPr>
                            <m:t>,6</m:t>
                          </m:r>
                        </m:e>
                      </m:d>
                      <m:r>
                        <m:rPr>
                          <m:nor/>
                        </m:rPr>
                        <a:rPr lang="en-US" sz="1600" b="1" dirty="0">
                          <a:latin typeface="Cambria Math" charset="0"/>
                        </a:rPr>
                        <m:t> </m:t>
                      </m:r>
                      <m:r>
                        <m:rPr>
                          <m:nor/>
                        </m:rPr>
                        <a:rPr lang="en-US" sz="1600" b="1" dirty="0"/>
                        <m:t>weight</m:t>
                      </m:r>
                      <m:r>
                        <m:rPr>
                          <m:nor/>
                        </m:rPr>
                        <a:rPr lang="en-US" sz="1600" b="1" dirty="0"/>
                        <m:t> 1.5</m:t>
                      </m:r>
                    </m:oMath>
                  </a14:m>
                  <a:r>
                    <a:rPr lang="en-US" sz="1600" dirty="0" smtClean="0"/>
                    <a:t>)</a:t>
                  </a:r>
                  <a:endParaRPr lang="en-US" sz="1600" b="1" dirty="0"/>
                </a:p>
                <a:p>
                  <a:pPr algn="r"/>
                  <a:endParaRPr lang="en-US" sz="16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4555922" y="2221950"/>
                  <a:ext cx="3903116" cy="783342"/>
                </a:xfrm>
                <a:prstGeom prst="rect">
                  <a:avLst/>
                </a:prstGeom>
                <a:blipFill rotWithShape="0">
                  <a:blip r:embed="rId5"/>
                  <a:stretch>
                    <a:fillRect l="-1719" t="-1724" b="-5747"/>
                  </a:stretch>
                </a:blipFill>
                <a:ln>
                  <a:noFill/>
                </a:ln>
              </p:spPr>
              <p:txBody>
                <a:bodyPr/>
                <a:lstStyle/>
                <a:p>
                  <a:r>
                    <a:rPr lang="en-US">
                      <a:noFill/>
                    </a:rPr>
                    <a:t> </a:t>
                  </a:r>
                </a:p>
              </p:txBody>
            </p:sp>
          </mc:Fallback>
        </mc:AlternateContent>
        <p:sp>
          <p:nvSpPr>
            <p:cNvPr id="20" name="Rectangle 19"/>
            <p:cNvSpPr/>
            <p:nvPr/>
          </p:nvSpPr>
          <p:spPr>
            <a:xfrm>
              <a:off x="4581571" y="1304369"/>
              <a:ext cx="3893546" cy="16554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0183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Iteration 5</a:t>
            </a:r>
            <a:r>
              <a:rPr lang="zh-CN" altLang="en-US" dirty="0" smtClean="0"/>
              <a:t> </a:t>
            </a:r>
            <a:r>
              <a:rPr lang="en-US" altLang="zh-CN" dirty="0" smtClean="0"/>
              <a:t>- Solve</a:t>
            </a:r>
            <a:endParaRPr lang="en-US" dirty="0"/>
          </a:p>
        </p:txBody>
      </p:sp>
      <p:sp>
        <p:nvSpPr>
          <p:cNvPr id="3" name="Date Placeholder 2"/>
          <p:cNvSpPr>
            <a:spLocks noGrp="1"/>
          </p:cNvSpPr>
          <p:nvPr>
            <p:ph type="dt" sz="half" idx="10"/>
          </p:nvPr>
        </p:nvSpPr>
        <p:spPr/>
        <p:txBody>
          <a:bodyPr/>
          <a:lstStyle/>
          <a:p>
            <a:fld id="{410D7C1F-96B1-5D47-8F42-477738D20DA7}"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102</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
        <p:nvSpPr>
          <p:cNvPr id="6" name="Rounded Rectangle 5"/>
          <p:cNvSpPr/>
          <p:nvPr/>
        </p:nvSpPr>
        <p:spPr>
          <a:xfrm>
            <a:off x="715649" y="2682240"/>
            <a:ext cx="1128391" cy="314242"/>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1258165"/>
            <a:ext cx="3343701" cy="2585323"/>
          </a:xfrm>
          <a:prstGeom prst="rect">
            <a:avLst/>
          </a:prstGeom>
          <a:solidFill>
            <a:schemeClr val="bg1"/>
          </a:solidFill>
          <a:ln w="19050">
            <a:solidFill>
              <a:schemeClr val="tx1"/>
            </a:solidFill>
          </a:ln>
        </p:spPr>
        <p:txBody>
          <a:bodyPr wrap="square" rtlCol="0">
            <a:spAutoFit/>
          </a:bodyPr>
          <a:lstStyle/>
          <a:p>
            <a:r>
              <a:rPr lang="en-US" b="1" dirty="0" smtClean="0">
                <a:solidFill>
                  <a:srgbClr val="0070C0"/>
                </a:solidFill>
              </a:rPr>
              <a:t>Input relations: </a:t>
            </a:r>
          </a:p>
          <a:p>
            <a:r>
              <a:rPr lang="en-US" dirty="0" smtClean="0"/>
              <a:t>    edge(x, y)</a:t>
            </a:r>
          </a:p>
          <a:p>
            <a:r>
              <a:rPr lang="en-US" b="1" dirty="0" smtClean="0">
                <a:solidFill>
                  <a:srgbClr val="0070C0"/>
                </a:solidFill>
              </a:rPr>
              <a:t>Output relations: </a:t>
            </a:r>
          </a:p>
          <a:p>
            <a:r>
              <a:rPr lang="en-US" dirty="0" smtClean="0"/>
              <a:t>    path(x, y)</a:t>
            </a:r>
          </a:p>
          <a:p>
            <a:r>
              <a:rPr lang="en-US" b="1" dirty="0" smtClean="0">
                <a:solidFill>
                  <a:srgbClr val="0070C0"/>
                </a:solidFill>
              </a:rPr>
              <a:t>Hard constraints:</a:t>
            </a:r>
            <a:r>
              <a:rPr lang="en-US" b="1" dirty="0" smtClean="0"/>
              <a:t> </a:t>
            </a:r>
          </a:p>
          <a:p>
            <a:r>
              <a:rPr lang="en-US" dirty="0" smtClean="0"/>
              <a:t>    path(x, x).</a:t>
            </a:r>
          </a:p>
          <a:p>
            <a:r>
              <a:rPr lang="en-US" dirty="0" smtClean="0"/>
              <a:t>    path(x, z) :- path(x, y), edge(y, </a:t>
            </a:r>
            <a:r>
              <a:rPr lang="en-US" dirty="0"/>
              <a:t>z</a:t>
            </a:r>
            <a:r>
              <a:rPr lang="en-US" dirty="0" smtClean="0"/>
              <a:t>).</a:t>
            </a:r>
          </a:p>
          <a:p>
            <a:r>
              <a:rPr lang="en-US" b="1" dirty="0" smtClean="0">
                <a:solidFill>
                  <a:srgbClr val="0070C0"/>
                </a:solidFill>
              </a:rPr>
              <a:t>Soft constraints:</a:t>
            </a:r>
            <a:r>
              <a:rPr lang="en-US" b="1" dirty="0" smtClean="0"/>
              <a:t> </a:t>
            </a:r>
            <a:endParaRPr lang="en-US" b="1" dirty="0"/>
          </a:p>
          <a:p>
            <a:r>
              <a:rPr lang="en-US" dirty="0" smtClean="0"/>
              <a:t>    ¬</a:t>
            </a:r>
            <a:r>
              <a:rPr lang="en-US" dirty="0" smtClean="0">
                <a:solidFill>
                  <a:schemeClr val="bg1"/>
                </a:solidFill>
              </a:rPr>
              <a:t> </a:t>
            </a:r>
            <a:r>
              <a:rPr lang="en-US" dirty="0" smtClean="0"/>
              <a:t>path(x, y).   </a:t>
            </a:r>
            <a:r>
              <a:rPr lang="en-US" b="1" dirty="0" smtClean="0"/>
              <a:t>weight 1.5</a:t>
            </a:r>
            <a:endParaRPr lang="en-US" b="1" dirty="0"/>
          </a:p>
        </p:txBody>
      </p:sp>
      <p:sp>
        <p:nvSpPr>
          <p:cNvPr id="8" name="Rounded Rectangle 7"/>
          <p:cNvSpPr/>
          <p:nvPr/>
        </p:nvSpPr>
        <p:spPr>
          <a:xfrm>
            <a:off x="715649" y="2651760"/>
            <a:ext cx="1128391" cy="314242"/>
          </a:xfrm>
          <a:prstGeom prst="round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00409" y="3546854"/>
            <a:ext cx="2469511" cy="235354"/>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00409" y="2981243"/>
            <a:ext cx="2987671" cy="282805"/>
          </a:xfrm>
          <a:prstGeom prst="round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004560" y="5565060"/>
            <a:ext cx="2302916" cy="754082"/>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996862"/>
            <a:ext cx="3455829" cy="2093826"/>
          </a:xfrm>
          <a:prstGeom prst="rect">
            <a:avLst/>
          </a:prstGeom>
        </p:spPr>
      </p:pic>
      <p:grpSp>
        <p:nvGrpSpPr>
          <p:cNvPr id="23" name="Group 22"/>
          <p:cNvGrpSpPr/>
          <p:nvPr/>
        </p:nvGrpSpPr>
        <p:grpSpPr>
          <a:xfrm>
            <a:off x="4449242" y="1251860"/>
            <a:ext cx="3920565" cy="5370375"/>
            <a:chOff x="4555922" y="1297580"/>
            <a:chExt cx="3920565" cy="1980222"/>
          </a:xfrm>
        </p:grpSpPr>
        <mc:AlternateContent xmlns:mc="http://schemas.openxmlformats.org/markup-compatibility/2006" xmlns:a14="http://schemas.microsoft.com/office/drawing/2010/main">
          <mc:Choice Requires="a14">
            <p:sp>
              <p:nvSpPr>
                <p:cNvPr id="24" name="TextBox 23"/>
                <p:cNvSpPr txBox="1"/>
                <p:nvPr/>
              </p:nvSpPr>
              <p:spPr>
                <a:xfrm>
                  <a:off x="4572000" y="1297580"/>
                  <a:ext cx="3904487" cy="1205977"/>
                </a:xfrm>
                <a:prstGeom prst="rect">
                  <a:avLst/>
                </a:prstGeom>
                <a:noFill/>
                <a:ln>
                  <a:noFill/>
                </a:ln>
              </p:spPr>
              <p:txBody>
                <a:bodyPr wrap="square" rIns="0" rtlCol="0">
                  <a:noAutofit/>
                </a:bodyPr>
                <a:lstStyle/>
                <a:p>
                  <a:r>
                    <a:rPr lang="en-US" sz="2000" b="1" dirty="0" smtClean="0">
                      <a:solidFill>
                        <a:srgbClr val="00B050"/>
                      </a:solidFill>
                    </a:rPr>
                    <a:t>Hard clauses:</a:t>
                  </a:r>
                </a:p>
                <a:p>
                  <a:pPr lvl="0" algn="r"/>
                  <a14:m>
                    <m:oMathPara xmlns:m="http://schemas.openxmlformats.org/officeDocument/2006/math">
                      <m:oMathParaPr>
                        <m:jc m:val="left"/>
                      </m:oMathParaPr>
                      <m:oMath xmlns:m="http://schemas.openxmlformats.org/officeDocument/2006/math">
                        <m:r>
                          <a:rPr lang="en-US" sz="1600" b="0" i="1" dirty="0" smtClean="0">
                            <a:solidFill>
                              <a:srgbClr val="000000"/>
                            </a:solidFill>
                            <a:latin typeface="Cambria Math" charset="0"/>
                          </a:rPr>
                          <m:t>                         </m:t>
                        </m:r>
                        <m:r>
                          <a:rPr lang="en-US" sz="1600" i="1" dirty="0">
                            <a:solidFill>
                              <a:srgbClr val="000000"/>
                            </a:solidFill>
                            <a:latin typeface="Cambria Math" charset="0"/>
                          </a:rPr>
                          <m:t> </m:t>
                        </m:r>
                        <m:r>
                          <a:rPr lang="en-US" sz="1600" i="1" dirty="0">
                            <a:solidFill>
                              <a:srgbClr val="000000"/>
                            </a:solidFill>
                            <a:latin typeface="Cambria Math" charset="0"/>
                          </a:rPr>
                          <m:t>𝑒𝑑𝑔𝑒</m:t>
                        </m:r>
                        <m:d>
                          <m:dPr>
                            <m:ctrlPr>
                              <a:rPr lang="en-US" sz="1600" i="1" dirty="0">
                                <a:solidFill>
                                  <a:srgbClr val="000000"/>
                                </a:solidFill>
                                <a:latin typeface="Cambria Math" charset="0"/>
                              </a:rPr>
                            </m:ctrlPr>
                          </m:dPr>
                          <m:e>
                            <m:r>
                              <a:rPr lang="en-US" sz="1600" i="1" dirty="0">
                                <a:solidFill>
                                  <a:srgbClr val="000000"/>
                                </a:solidFill>
                                <a:latin typeface="Cambria Math" charset="0"/>
                              </a:rPr>
                              <m:t>0,1</m:t>
                            </m:r>
                          </m:e>
                        </m:d>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 . . .   </m:t>
                        </m:r>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𝑒𝑑𝑔𝑒</m:t>
                        </m:r>
                        <m:r>
                          <a:rPr lang="en-US" sz="1600" i="1" dirty="0">
                            <a:solidFill>
                              <a:srgbClr val="000000"/>
                            </a:solidFill>
                            <a:latin typeface="Cambria Math" charset="0"/>
                          </a:rPr>
                          <m:t>(2,6)∧</m:t>
                        </m:r>
                      </m:oMath>
                    </m:oMathPara>
                  </a14:m>
                  <a:endParaRPr lang="en-US" sz="1600" i="1" dirty="0">
                    <a:solidFill>
                      <a:srgbClr val="000000"/>
                    </a:solidFill>
                    <a:latin typeface="Cambria Math" charset="0"/>
                  </a:endParaRPr>
                </a:p>
                <a:p>
                  <a:pPr lvl="0"/>
                  <a14:m>
                    <m:oMath xmlns:m="http://schemas.openxmlformats.org/officeDocument/2006/math">
                      <m:r>
                        <a:rPr lang="en-US" sz="1600" i="1" dirty="0">
                          <a:solidFill>
                            <a:srgbClr val="000000"/>
                          </a:solidFill>
                          <a:latin typeface="Cambria Math" charset="0"/>
                        </a:rPr>
                        <m:t>                           </m:t>
                      </m:r>
                      <m:r>
                        <a:rPr lang="en-US" sz="1600" i="1" dirty="0">
                          <a:solidFill>
                            <a:srgbClr val="000000"/>
                          </a:solidFill>
                          <a:latin typeface="Cambria Math" charset="0"/>
                        </a:rPr>
                        <m:t>𝑝𝑎𝑡h</m:t>
                      </m:r>
                      <m:d>
                        <m:dPr>
                          <m:ctrlPr>
                            <a:rPr lang="en-US" sz="1600" i="1" dirty="0">
                              <a:solidFill>
                                <a:srgbClr val="000000"/>
                              </a:solidFill>
                              <a:latin typeface="Cambria Math" charset="0"/>
                            </a:rPr>
                          </m:ctrlPr>
                        </m:dPr>
                        <m:e>
                          <m:r>
                            <a:rPr lang="en-US" sz="1600" i="1" dirty="0">
                              <a:solidFill>
                                <a:srgbClr val="000000"/>
                              </a:solidFill>
                              <a:latin typeface="Cambria Math" charset="0"/>
                            </a:rPr>
                            <m:t>0,0</m:t>
                          </m:r>
                        </m:e>
                      </m:d>
                      <m:r>
                        <a:rPr lang="en-US" sz="1600" i="1" dirty="0">
                          <a:solidFill>
                            <a:srgbClr val="000000"/>
                          </a:solidFill>
                          <a:latin typeface="Cambria Math" panose="02040503050406030204" pitchFamily="18" charset="0"/>
                        </a:rPr>
                        <m:t>∧</m:t>
                      </m:r>
                    </m:oMath>
                  </a14:m>
                  <a:r>
                    <a:rPr lang="en-US" sz="1600" i="1" dirty="0">
                      <a:solidFill>
                        <a:srgbClr val="000000"/>
                      </a:solidFill>
                      <a:latin typeface="Cambria Math" charset="0"/>
                    </a:rPr>
                    <a:t> </a:t>
                  </a:r>
                  <a14:m>
                    <m:oMath xmlns:m="http://schemas.openxmlformats.org/officeDocument/2006/math">
                      <m:r>
                        <a:rPr lang="en-US" sz="1600" i="1" dirty="0">
                          <a:solidFill>
                            <a:srgbClr val="000000"/>
                          </a:solidFill>
                          <a:latin typeface="Cambria Math" charset="0"/>
                        </a:rPr>
                        <m:t>. . .   </m:t>
                      </m:r>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𝑝𝑎𝑡h</m:t>
                      </m:r>
                      <m:r>
                        <a:rPr lang="en-US" sz="1600" i="1" dirty="0">
                          <a:solidFill>
                            <a:srgbClr val="000000"/>
                          </a:solidFill>
                          <a:latin typeface="Cambria Math" charset="0"/>
                        </a:rPr>
                        <m:t>(6,6)∧</m:t>
                      </m:r>
                    </m:oMath>
                  </a14:m>
                  <a:endParaRPr lang="en-US" sz="1600" i="1" dirty="0">
                    <a:latin typeface="Cambria Math" charset="0"/>
                  </a:endParaRPr>
                </a:p>
                <a:p>
                  <a:pPr/>
                  <a14:m>
                    <m:oMathPara xmlns:m="http://schemas.openxmlformats.org/officeDocument/2006/math">
                      <m:oMathParaPr>
                        <m:jc m:val="centerGroup"/>
                      </m:oMathParaPr>
                      <m:oMath xmlns:m="http://schemas.openxmlformats.org/officeDocument/2006/math">
                        <m:r>
                          <a:rPr lang="en-US" sz="1600" i="1" dirty="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1</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0</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0</m:t>
                            </m:r>
                            <m:r>
                              <a:rPr lang="en-US" sz="1600" i="1" dirty="0">
                                <a:latin typeface="Cambria Math" charset="0"/>
                              </a:rPr>
                              <m:t>, </m:t>
                            </m:r>
                            <m:r>
                              <a:rPr lang="en-US" altLang="zh-CN" sz="1600" i="1" dirty="0">
                                <a:latin typeface="Cambria Math" charset="0"/>
                              </a:rPr>
                              <m:t>1</m:t>
                            </m:r>
                          </m:e>
                        </m:d>
                        <m:r>
                          <a:rPr lang="en-US" sz="1600" i="1" dirty="0">
                            <a:latin typeface="Cambria Math" panose="02040503050406030204" pitchFamily="18" charset="0"/>
                          </a:rPr>
                          <m:t>∧</m:t>
                        </m:r>
                      </m:oMath>
                    </m:oMathPara>
                  </a14:m>
                  <a:endParaRPr lang="en-US" sz="1600" i="1" dirty="0">
                    <a:latin typeface="Cambria Math" charset="0"/>
                  </a:endParaRPr>
                </a:p>
                <a:p>
                  <a:pPr algn="r"/>
                  <a14:m>
                    <m:oMathPara xmlns:m="http://schemas.openxmlformats.org/officeDocument/2006/math">
                      <m:oMathParaPr>
                        <m:jc m:val="centerGroup"/>
                      </m:oMathParaPr>
                      <m:oMath xmlns:m="http://schemas.openxmlformats.org/officeDocument/2006/math">
                        <m:r>
                          <a:rPr lang="en-US" sz="1600" i="1" dirty="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0</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0</m:t>
                            </m:r>
                            <m:r>
                              <a:rPr lang="en-US" sz="1600" i="1" dirty="0">
                                <a:latin typeface="Cambria Math" charset="0"/>
                              </a:rPr>
                              <m:t>, </m:t>
                            </m:r>
                            <m:r>
                              <a:rPr lang="en-US" altLang="zh-CN" sz="1600" i="1" dirty="0">
                                <a:latin typeface="Cambria Math" charset="0"/>
                              </a:rPr>
                              <m:t>2</m:t>
                            </m:r>
                          </m:e>
                        </m:d>
                        <m:r>
                          <a:rPr lang="en-US" sz="1600" i="1" dirty="0">
                            <a:latin typeface="Cambria Math" panose="02040503050406030204" pitchFamily="18" charset="0"/>
                          </a:rPr>
                          <m:t>∧</m:t>
                        </m:r>
                      </m:oMath>
                    </m:oMathPara>
                  </a14:m>
                  <a:endParaRPr lang="en-US" sz="1600" dirty="0"/>
                </a:p>
                <a:p>
                  <a:r>
                    <a:rPr lang="en-US" sz="1600" b="1" dirty="0"/>
                    <a:t>                                                                   ...</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a:p>
                <a:p>
                  <a:pPr algn="r"/>
                  <a14:m>
                    <m:oMathPara xmlns:m="http://schemas.openxmlformats.org/officeDocument/2006/math">
                      <m:oMathParaPr>
                        <m:jc m:val="centerGroup"/>
                      </m:oMathParaPr>
                      <m:oMath xmlns:m="http://schemas.openxmlformats.org/officeDocument/2006/math">
                        <m:r>
                          <a:rPr lang="en-US" altLang="zh-CN" sz="1600" b="0" i="1" dirty="0" smtClean="0">
                            <a:latin typeface="Cambria Math" charset="0"/>
                          </a:rPr>
                          <m:t> </m:t>
                        </m:r>
                        <m:r>
                          <a:rPr lang="en-US" altLang="zh-CN" sz="1600" i="1" dirty="0">
                            <a:latin typeface="Cambria Math" charset="0"/>
                          </a:rPr>
                          <m:t>𝑝</m:t>
                        </m:r>
                        <m:r>
                          <a:rPr lang="en-US" sz="1600" i="1" dirty="0">
                            <a:latin typeface="Cambria Math" panose="02040503050406030204" pitchFamily="18" charset="0"/>
                          </a:rPr>
                          <m:t>𝑎𝑡h</m:t>
                        </m:r>
                        <m:r>
                          <a:rPr lang="en-US" sz="1600" i="1" dirty="0">
                            <a:latin typeface="Cambria Math" panose="02040503050406030204" pitchFamily="18" charset="0"/>
                          </a:rPr>
                          <m:t>(2, </m:t>
                        </m:r>
                        <m:r>
                          <m:rPr>
                            <m:nor/>
                          </m:rPr>
                          <a:rPr lang="en-US" altLang="zh-CN" sz="1600" dirty="0">
                            <a:latin typeface="Cambria Math" panose="02040503050406030204" pitchFamily="18" charset="0"/>
                          </a:rPr>
                          <m:t>6</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(2, </m:t>
                        </m:r>
                        <m:r>
                          <m:rPr>
                            <m:nor/>
                          </m:rPr>
                          <a:rPr lang="en-US" altLang="zh-CN" sz="1600" dirty="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2</m:t>
                            </m:r>
                            <m:r>
                              <a:rPr lang="en-US" sz="1600" i="1" dirty="0">
                                <a:latin typeface="Cambria Math" charset="0"/>
                              </a:rPr>
                              <m:t>, </m:t>
                            </m:r>
                            <m:r>
                              <a:rPr lang="en-US" altLang="zh-CN" sz="1600" i="1" dirty="0">
                                <a:latin typeface="Cambria Math" charset="0"/>
                              </a:rPr>
                              <m:t>6</m:t>
                            </m:r>
                          </m:e>
                        </m:d>
                        <m:r>
                          <a:rPr lang="en-US" sz="1600" i="1" dirty="0">
                            <a:latin typeface="Cambria Math" panose="02040503050406030204" pitchFamily="18" charset="0"/>
                          </a:rPr>
                          <m:t>∧</m:t>
                        </m:r>
                      </m:oMath>
                    </m:oMathPara>
                  </a14:m>
                  <a:endParaRPr lang="en-US" altLang="zh-CN" sz="1600" dirty="0" smtClean="0"/>
                </a:p>
                <a:p>
                  <a:pPr algn="r"/>
                  <a14:m>
                    <m:oMathPara xmlns:m="http://schemas.openxmlformats.org/officeDocument/2006/math">
                      <m:oMathParaPr>
                        <m:jc m:val="centerGroup"/>
                      </m:oMathParaPr>
                      <m:oMath xmlns:m="http://schemas.openxmlformats.org/officeDocument/2006/math">
                        <m:r>
                          <a:rPr lang="en-US" sz="1600" dirty="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3</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1</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1</m:t>
                            </m:r>
                            <m:r>
                              <a:rPr lang="en-US" sz="1600" i="1" dirty="0">
                                <a:latin typeface="Cambria Math" charset="0"/>
                              </a:rPr>
                              <m:t>, </m:t>
                            </m:r>
                            <m:r>
                              <a:rPr lang="en-US" altLang="zh-CN" sz="1600" i="1" dirty="0">
                                <a:latin typeface="Cambria Math" charset="0"/>
                              </a:rPr>
                              <m:t>3</m:t>
                            </m:r>
                          </m:e>
                        </m:d>
                        <m:r>
                          <a:rPr lang="en-US" sz="1600" i="1" dirty="0">
                            <a:latin typeface="Cambria Math" panose="02040503050406030204" pitchFamily="18" charset="0"/>
                          </a:rPr>
                          <m:t>∧</m:t>
                        </m:r>
                      </m:oMath>
                    </m:oMathPara>
                  </a14:m>
                  <a:endParaRPr lang="en-US" sz="1600" i="1" dirty="0">
                    <a:latin typeface="Cambria Math" charset="0"/>
                  </a:endParaRPr>
                </a:p>
                <a:p>
                  <a:r>
                    <a:rPr lang="en-US" sz="1600" b="1" dirty="0" smtClean="0"/>
                    <a:t>                                                                   ...</a:t>
                  </a:r>
                  <a:r>
                    <a:rPr lang="en-US" sz="1600" dirty="0" smtClean="0"/>
                    <a:t> </a:t>
                  </a:r>
                  <a14:m>
                    <m:oMath xmlns:m="http://schemas.openxmlformats.org/officeDocument/2006/math">
                      <m:r>
                        <a:rPr lang="en-US" sz="1600" i="1" dirty="0">
                          <a:latin typeface="Cambria Math" panose="02040503050406030204" pitchFamily="18" charset="0"/>
                        </a:rPr>
                        <m:t>∧</m:t>
                      </m:r>
                    </m:oMath>
                  </a14:m>
                  <a:endParaRPr lang="en-US" sz="1600" i="1" dirty="0" smtClean="0">
                    <a:latin typeface="Cambria Math" panose="02040503050406030204" pitchFamily="18" charset="0"/>
                  </a:endParaRPr>
                </a:p>
                <a:p>
                  <a:r>
                    <a:rPr lang="en-US" sz="1600" dirty="0" smtClean="0"/>
                    <a:t> </a:t>
                  </a:r>
                  <a14:m>
                    <m:oMath xmlns:m="http://schemas.openxmlformats.org/officeDocument/2006/math">
                      <m:r>
                        <a:rPr lang="en-US" sz="1600" b="0" i="0" dirty="0" smtClean="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6</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2</m:t>
                          </m:r>
                          <m:r>
                            <a:rPr lang="en-US" sz="1600" i="1" dirty="0">
                              <a:latin typeface="Cambria Math" charset="0"/>
                            </a:rPr>
                            <m:t>, </m:t>
                          </m:r>
                          <m:r>
                            <a:rPr lang="en-US" altLang="zh-CN" sz="1600" i="1" dirty="0">
                              <a:latin typeface="Cambria Math" charset="0"/>
                            </a:rPr>
                            <m:t>6</m:t>
                          </m:r>
                        </m:e>
                      </m:d>
                    </m:oMath>
                  </a14:m>
                  <a:endParaRPr lang="en-US" sz="1600" i="1" dirty="0">
                    <a:latin typeface="Cambria Math" charset="0"/>
                  </a:endParaRPr>
                </a:p>
                <a:p>
                  <a:pPr algn="r"/>
                  <a:endParaRPr lang="en-US" sz="1600" dirty="0"/>
                </a:p>
                <a:p>
                  <a:pPr algn="r"/>
                  <a:endParaRPr lang="en-US" sz="1600" dirty="0"/>
                </a:p>
                <a:p>
                  <a:pPr algn="r"/>
                  <a:r>
                    <a:rPr lang="zh-CN" altLang="en-US" sz="1600" i="1" dirty="0" smtClean="0">
                      <a:latin typeface="Cambria Math" charset="0"/>
                    </a:rPr>
                    <a:t> </a:t>
                  </a:r>
                  <a:endParaRPr lang="en-US" sz="1600" i="1" dirty="0" smtClean="0">
                    <a:latin typeface="Cambria Math" charset="0"/>
                  </a:endParaRPr>
                </a:p>
                <a:p>
                  <a:pPr algn="r"/>
                  <a:endParaRPr lang="en-US" sz="1600" i="1" dirty="0">
                    <a:latin typeface="Cambria Math" charset="0"/>
                  </a:endParaRPr>
                </a:p>
                <a:p>
                  <a:pPr algn="r"/>
                  <a:endParaRPr lang="en-US" sz="1600" b="0" i="1" dirty="0" smtClean="0">
                    <a:latin typeface="Cambria Math"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572000" y="1297580"/>
                  <a:ext cx="3904487" cy="1205977"/>
                </a:xfrm>
                <a:prstGeom prst="rect">
                  <a:avLst/>
                </a:prstGeom>
                <a:blipFill rotWithShape="0">
                  <a:blip r:embed="rId3"/>
                  <a:stretch>
                    <a:fillRect l="-1719" t="-93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555922" y="2221951"/>
                  <a:ext cx="3903116" cy="1055851"/>
                </a:xfrm>
                <a:prstGeom prst="rect">
                  <a:avLst/>
                </a:prstGeom>
                <a:noFill/>
                <a:ln>
                  <a:noFill/>
                </a:ln>
              </p:spPr>
              <p:txBody>
                <a:bodyPr wrap="square" rIns="91440" rtlCol="0">
                  <a:spAutoFit/>
                </a:bodyPr>
                <a:lstStyle/>
                <a:p>
                  <a:r>
                    <a:rPr lang="en-US" sz="2000" b="1" dirty="0" smtClean="0">
                      <a:solidFill>
                        <a:srgbClr val="00B0F0"/>
                      </a:solidFill>
                    </a:rPr>
                    <a:t>Soft clauses:</a:t>
                  </a:r>
                </a:p>
                <a:p>
                  <a:pPr algn="r"/>
                  <a14:m>
                    <m:oMath xmlns:m="http://schemas.openxmlformats.org/officeDocument/2006/math">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0,0</m:t>
                          </m:r>
                        </m:e>
                      </m:d>
                      <m:r>
                        <m:rPr>
                          <m:nor/>
                        </m:rPr>
                        <a:rPr lang="en-US" sz="1600" b="1" dirty="0">
                          <a:latin typeface="Cambria Math" charset="0"/>
                        </a:rPr>
                        <m:t> </m:t>
                      </m:r>
                      <m:r>
                        <m:rPr>
                          <m:nor/>
                        </m:rPr>
                        <a:rPr lang="en-US" sz="1600" b="1" dirty="0"/>
                        <m:t>weight</m:t>
                      </m:r>
                      <m:r>
                        <m:rPr>
                          <m:nor/>
                        </m:rPr>
                        <a:rPr lang="en-US" sz="1600" b="1" dirty="0"/>
                        <m:t> 1.5</m:t>
                      </m:r>
                    </m:oMath>
                  </a14:m>
                  <a:r>
                    <a:rPr lang="en-US" sz="1600" dirty="0"/>
                    <a:t>) </a:t>
                  </a:r>
                  <a14:m>
                    <m:oMath xmlns:m="http://schemas.openxmlformats.org/officeDocument/2006/math">
                      <m:r>
                        <a:rPr lang="en-US" sz="1600" i="1" dirty="0">
                          <a:latin typeface="Cambria Math" panose="02040503050406030204" pitchFamily="18" charset="0"/>
                        </a:rPr>
                        <m:t>∧</m:t>
                      </m:r>
                    </m:oMath>
                  </a14:m>
                  <a:endParaRPr lang="en-US" sz="1600" dirty="0"/>
                </a:p>
                <a:p>
                  <a:pPr algn="r"/>
                  <a:r>
                    <a:rPr lang="en-US" sz="1600" b="1" dirty="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a:p>
                <a:p>
                  <a14:m>
                    <m:oMath xmlns:m="http://schemas.openxmlformats.org/officeDocument/2006/math">
                      <m:r>
                        <a:rPr lang="en-US" sz="1600" b="0" i="1" dirty="0" smtClean="0">
                          <a:latin typeface="Cambria Math" charset="0"/>
                        </a:rPr>
                        <m:t>         </m:t>
                      </m:r>
                      <m:r>
                        <a:rPr lang="en-US" sz="1600" i="1" dirty="0">
                          <a:latin typeface="Cambria Math" charset="0"/>
                        </a:rPr>
                        <m:t>                        (</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6,6</m:t>
                          </m:r>
                        </m:e>
                      </m:d>
                      <m:r>
                        <m:rPr>
                          <m:nor/>
                        </m:rPr>
                        <a:rPr lang="en-US" sz="1600" b="1" dirty="0">
                          <a:latin typeface="Cambria Math" charset="0"/>
                        </a:rPr>
                        <m:t> </m:t>
                      </m:r>
                      <m:r>
                        <m:rPr>
                          <m:nor/>
                        </m:rPr>
                        <a:rPr lang="en-US" sz="1600" b="1" dirty="0"/>
                        <m:t>weight</m:t>
                      </m:r>
                      <m:r>
                        <m:rPr>
                          <m:nor/>
                        </m:rPr>
                        <a:rPr lang="en-US" sz="1600" b="1" dirty="0"/>
                        <m:t> 1.5</m:t>
                      </m:r>
                    </m:oMath>
                  </a14:m>
                  <a:r>
                    <a:rPr lang="en-US" sz="1600" dirty="0" smtClean="0"/>
                    <a:t>) </a:t>
                  </a:r>
                  <a14:m>
                    <m:oMath xmlns:m="http://schemas.openxmlformats.org/officeDocument/2006/math">
                      <m:r>
                        <a:rPr lang="en-US" sz="1600" i="1" dirty="0">
                          <a:latin typeface="Cambria Math" panose="02040503050406030204" pitchFamily="18" charset="0"/>
                        </a:rPr>
                        <m:t>∧</m:t>
                      </m:r>
                    </m:oMath>
                  </a14:m>
                  <a:endParaRPr lang="en-US" sz="1600" dirty="0" smtClean="0"/>
                </a:p>
                <a:p>
                  <a:pPr algn="r"/>
                  <a14:m>
                    <m:oMath xmlns:m="http://schemas.openxmlformats.org/officeDocument/2006/math">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0,</m:t>
                          </m:r>
                          <m:r>
                            <a:rPr lang="en-US" sz="1600" b="0" i="1" dirty="0" smtClean="0">
                              <a:latin typeface="Cambria Math" charset="0"/>
                            </a:rPr>
                            <m:t>1</m:t>
                          </m:r>
                        </m:e>
                      </m:d>
                      <m:r>
                        <m:rPr>
                          <m:nor/>
                        </m:rPr>
                        <a:rPr lang="en-US" sz="1600" b="1" dirty="0">
                          <a:latin typeface="Cambria Math" charset="0"/>
                        </a:rPr>
                        <m:t> </m:t>
                      </m:r>
                      <m:r>
                        <m:rPr>
                          <m:nor/>
                        </m:rPr>
                        <a:rPr lang="en-US" sz="1600" b="1" dirty="0"/>
                        <m:t>weight</m:t>
                      </m:r>
                      <m:r>
                        <m:rPr>
                          <m:nor/>
                        </m:rPr>
                        <a:rPr lang="en-US" sz="1600" b="1" dirty="0"/>
                        <m:t> 1.5</m:t>
                      </m:r>
                    </m:oMath>
                  </a14:m>
                  <a:r>
                    <a:rPr lang="en-US" sz="1600" dirty="0"/>
                    <a:t>) </a:t>
                  </a:r>
                  <a14:m>
                    <m:oMath xmlns:m="http://schemas.openxmlformats.org/officeDocument/2006/math">
                      <m:r>
                        <a:rPr lang="en-US" sz="1600" i="1" dirty="0">
                          <a:latin typeface="Cambria Math" panose="02040503050406030204" pitchFamily="18" charset="0"/>
                        </a:rPr>
                        <m:t>∧</m:t>
                      </m:r>
                    </m:oMath>
                  </a14:m>
                  <a:endParaRPr lang="en-US" sz="1600" dirty="0"/>
                </a:p>
                <a:p>
                  <a:pPr algn="r"/>
                  <a:r>
                    <a:rPr lang="en-US" sz="1600" b="1" dirty="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a:p>
                <a:p>
                  <a:pPr algn="r"/>
                  <a14:m>
                    <m:oMath xmlns:m="http://schemas.openxmlformats.org/officeDocument/2006/math">
                      <m:r>
                        <a:rPr lang="en-US" sz="1600" b="0" i="1" dirty="0" smtClean="0">
                          <a:latin typeface="Cambria Math" charset="0"/>
                        </a:rPr>
                        <m:t>                                 </m:t>
                      </m:r>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b="0" i="1" dirty="0" smtClean="0">
                              <a:latin typeface="Cambria Math" charset="0"/>
                            </a:rPr>
                            <m:t>2</m:t>
                          </m:r>
                          <m:r>
                            <a:rPr lang="en-US" sz="1600" i="1" dirty="0">
                              <a:latin typeface="Cambria Math" charset="0"/>
                            </a:rPr>
                            <m:t>,6</m:t>
                          </m:r>
                        </m:e>
                      </m:d>
                      <m:r>
                        <m:rPr>
                          <m:nor/>
                        </m:rPr>
                        <a:rPr lang="en-US" sz="1600" b="1" dirty="0">
                          <a:latin typeface="Cambria Math" charset="0"/>
                        </a:rPr>
                        <m:t> </m:t>
                      </m:r>
                      <m:r>
                        <m:rPr>
                          <m:nor/>
                        </m:rPr>
                        <a:rPr lang="en-US" sz="1600" b="1" dirty="0"/>
                        <m:t>weight</m:t>
                      </m:r>
                      <m:r>
                        <m:rPr>
                          <m:nor/>
                        </m:rPr>
                        <a:rPr lang="en-US" sz="1600" b="1" dirty="0"/>
                        <m:t> 1.5</m:t>
                      </m:r>
                    </m:oMath>
                  </a14:m>
                  <a:r>
                    <a:rPr lang="en-US" sz="1600" dirty="0" smtClean="0"/>
                    <a:t>) </a:t>
                  </a:r>
                  <a14:m>
                    <m:oMath xmlns:m="http://schemas.openxmlformats.org/officeDocument/2006/math">
                      <m:r>
                        <a:rPr lang="en-US" sz="1600" i="1" dirty="0" smtClean="0">
                          <a:latin typeface="Cambria Math" panose="02040503050406030204" pitchFamily="18" charset="0"/>
                        </a:rPr>
                        <m:t>∧</m:t>
                      </m:r>
                      <m:r>
                        <a:rPr lang="en-US" sz="1600" i="1" dirty="0">
                          <a:latin typeface="Cambria Math" panose="02040503050406030204" pitchFamily="18" charset="0"/>
                        </a:rPr>
                        <m:t> </m:t>
                      </m:r>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0,3</m:t>
                          </m:r>
                        </m:e>
                      </m:d>
                      <m:r>
                        <m:rPr>
                          <m:nor/>
                        </m:rPr>
                        <a:rPr lang="en-US" sz="1600" b="1" dirty="0">
                          <a:latin typeface="Cambria Math" charset="0"/>
                        </a:rPr>
                        <m:t> </m:t>
                      </m:r>
                      <m:r>
                        <m:rPr>
                          <m:nor/>
                        </m:rPr>
                        <a:rPr lang="en-US" sz="1600" b="1" dirty="0"/>
                        <m:t>weight</m:t>
                      </m:r>
                      <m:r>
                        <m:rPr>
                          <m:nor/>
                        </m:rPr>
                        <a:rPr lang="en-US" sz="1600" b="1" dirty="0"/>
                        <m:t> 1.5</m:t>
                      </m:r>
                    </m:oMath>
                  </a14:m>
                  <a:r>
                    <a:rPr lang="en-US" sz="1600" dirty="0"/>
                    <a:t>) </a:t>
                  </a:r>
                  <a14:m>
                    <m:oMath xmlns:m="http://schemas.openxmlformats.org/officeDocument/2006/math">
                      <m:r>
                        <a:rPr lang="en-US" sz="1600" i="1" dirty="0">
                          <a:latin typeface="Cambria Math" panose="02040503050406030204" pitchFamily="18" charset="0"/>
                        </a:rPr>
                        <m:t>∧</m:t>
                      </m:r>
                    </m:oMath>
                  </a14:m>
                  <a:endParaRPr lang="en-US" sz="1600" dirty="0"/>
                </a:p>
                <a:p>
                  <a:pPr algn="r"/>
                  <a:r>
                    <a:rPr lang="en-US" sz="1600" b="1" dirty="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a:p>
                <a:p>
                  <a14:m>
                    <m:oMath xmlns:m="http://schemas.openxmlformats.org/officeDocument/2006/math">
                      <m:r>
                        <a:rPr lang="en-US" sz="1600" b="0" i="1" dirty="0" smtClean="0">
                          <a:latin typeface="Cambria Math" charset="0"/>
                        </a:rPr>
                        <m:t>                                  </m:t>
                      </m:r>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0,6</m:t>
                          </m:r>
                        </m:e>
                      </m:d>
                      <m:r>
                        <m:rPr>
                          <m:nor/>
                        </m:rPr>
                        <a:rPr lang="en-US" sz="1600" b="1" dirty="0">
                          <a:latin typeface="Cambria Math" charset="0"/>
                        </a:rPr>
                        <m:t> </m:t>
                      </m:r>
                      <m:r>
                        <m:rPr>
                          <m:nor/>
                        </m:rPr>
                        <a:rPr lang="en-US" sz="1600" b="1" dirty="0"/>
                        <m:t>weight</m:t>
                      </m:r>
                      <m:r>
                        <m:rPr>
                          <m:nor/>
                        </m:rPr>
                        <a:rPr lang="en-US" sz="1600" b="1" dirty="0"/>
                        <m:t> 1.5</m:t>
                      </m:r>
                    </m:oMath>
                  </a14:m>
                  <a:r>
                    <a:rPr lang="en-US" sz="1600" dirty="0" smtClean="0"/>
                    <a:t>)</a:t>
                  </a:r>
                  <a:endParaRPr lang="en-US" sz="1600" b="1" dirty="0"/>
                </a:p>
                <a:p>
                  <a:pPr algn="r"/>
                  <a:endParaRPr lang="en-US" sz="1600" b="1" dirty="0"/>
                </a:p>
              </p:txBody>
            </p:sp>
          </mc:Choice>
          <mc:Fallback xmlns="">
            <p:sp>
              <p:nvSpPr>
                <p:cNvPr id="25" name="TextBox 24"/>
                <p:cNvSpPr txBox="1">
                  <a:spLocks noRot="1" noChangeAspect="1" noMove="1" noResize="1" noEditPoints="1" noAdjustHandles="1" noChangeArrowheads="1" noChangeShapeType="1" noTextEdit="1"/>
                </p:cNvSpPr>
                <p:nvPr/>
              </p:nvSpPr>
              <p:spPr>
                <a:xfrm>
                  <a:off x="4555922" y="2221951"/>
                  <a:ext cx="3903116" cy="1055851"/>
                </a:xfrm>
                <a:prstGeom prst="rect">
                  <a:avLst/>
                </a:prstGeom>
                <a:blipFill rotWithShape="0">
                  <a:blip r:embed="rId4"/>
                  <a:stretch>
                    <a:fillRect l="-1719" t="-1279" b="-4051"/>
                  </a:stretch>
                </a:blipFill>
                <a:ln>
                  <a:noFill/>
                </a:ln>
              </p:spPr>
              <p:txBody>
                <a:bodyPr/>
                <a:lstStyle/>
                <a:p>
                  <a:r>
                    <a:rPr lang="en-US">
                      <a:noFill/>
                    </a:rPr>
                    <a:t> </a:t>
                  </a:r>
                </a:p>
              </p:txBody>
            </p:sp>
          </mc:Fallback>
        </mc:AlternateContent>
        <p:sp>
          <p:nvSpPr>
            <p:cNvPr id="26" name="Rectangle 25"/>
            <p:cNvSpPr/>
            <p:nvPr/>
          </p:nvSpPr>
          <p:spPr>
            <a:xfrm>
              <a:off x="4581571" y="1304369"/>
              <a:ext cx="3893546" cy="1872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43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Iteration 5</a:t>
            </a:r>
            <a:r>
              <a:rPr lang="zh-CN" altLang="en-US" dirty="0" smtClean="0"/>
              <a:t> </a:t>
            </a:r>
            <a:r>
              <a:rPr lang="en-US" altLang="zh-CN" dirty="0" smtClean="0"/>
              <a:t>- Check</a:t>
            </a:r>
            <a:endParaRPr lang="en-US" dirty="0"/>
          </a:p>
        </p:txBody>
      </p:sp>
      <p:sp>
        <p:nvSpPr>
          <p:cNvPr id="3" name="Date Placeholder 2"/>
          <p:cNvSpPr>
            <a:spLocks noGrp="1"/>
          </p:cNvSpPr>
          <p:nvPr>
            <p:ph type="dt" sz="half" idx="10"/>
          </p:nvPr>
        </p:nvSpPr>
        <p:spPr/>
        <p:txBody>
          <a:bodyPr/>
          <a:lstStyle/>
          <a:p>
            <a:fld id="{1FFFA957-0FFD-5945-A5FB-7DC91455A143}"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103</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
        <p:nvSpPr>
          <p:cNvPr id="6" name="Rounded Rectangle 5"/>
          <p:cNvSpPr/>
          <p:nvPr/>
        </p:nvSpPr>
        <p:spPr>
          <a:xfrm>
            <a:off x="715649" y="2682240"/>
            <a:ext cx="1128391" cy="314242"/>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1258165"/>
            <a:ext cx="3343701" cy="2585323"/>
          </a:xfrm>
          <a:prstGeom prst="rect">
            <a:avLst/>
          </a:prstGeom>
          <a:solidFill>
            <a:schemeClr val="bg1"/>
          </a:solidFill>
          <a:ln w="19050">
            <a:solidFill>
              <a:schemeClr val="tx1"/>
            </a:solidFill>
          </a:ln>
        </p:spPr>
        <p:txBody>
          <a:bodyPr wrap="square" rtlCol="0">
            <a:spAutoFit/>
          </a:bodyPr>
          <a:lstStyle/>
          <a:p>
            <a:r>
              <a:rPr lang="en-US" b="1" dirty="0" smtClean="0">
                <a:solidFill>
                  <a:srgbClr val="0070C0"/>
                </a:solidFill>
              </a:rPr>
              <a:t>Input relations: </a:t>
            </a:r>
          </a:p>
          <a:p>
            <a:r>
              <a:rPr lang="en-US" dirty="0" smtClean="0"/>
              <a:t>    edge(x, y)</a:t>
            </a:r>
          </a:p>
          <a:p>
            <a:r>
              <a:rPr lang="en-US" b="1" dirty="0" smtClean="0">
                <a:solidFill>
                  <a:srgbClr val="0070C0"/>
                </a:solidFill>
              </a:rPr>
              <a:t>Output relations: </a:t>
            </a:r>
          </a:p>
          <a:p>
            <a:r>
              <a:rPr lang="en-US" dirty="0" smtClean="0"/>
              <a:t>    path(x, y)</a:t>
            </a:r>
          </a:p>
          <a:p>
            <a:r>
              <a:rPr lang="en-US" b="1" dirty="0" smtClean="0">
                <a:solidFill>
                  <a:srgbClr val="0070C0"/>
                </a:solidFill>
              </a:rPr>
              <a:t>Hard constraints:</a:t>
            </a:r>
            <a:r>
              <a:rPr lang="en-US" b="1" dirty="0" smtClean="0"/>
              <a:t> </a:t>
            </a:r>
          </a:p>
          <a:p>
            <a:r>
              <a:rPr lang="en-US" dirty="0" smtClean="0"/>
              <a:t>    path(x, x).</a:t>
            </a:r>
          </a:p>
          <a:p>
            <a:r>
              <a:rPr lang="en-US" dirty="0" smtClean="0"/>
              <a:t>    path(x, z) :- path(x, y), edge(y, </a:t>
            </a:r>
            <a:r>
              <a:rPr lang="en-US" dirty="0"/>
              <a:t>z</a:t>
            </a:r>
            <a:r>
              <a:rPr lang="en-US" dirty="0" smtClean="0"/>
              <a:t>).</a:t>
            </a:r>
          </a:p>
          <a:p>
            <a:r>
              <a:rPr lang="en-US" b="1" dirty="0" smtClean="0">
                <a:solidFill>
                  <a:srgbClr val="0070C0"/>
                </a:solidFill>
              </a:rPr>
              <a:t>Soft constraints:</a:t>
            </a:r>
            <a:r>
              <a:rPr lang="en-US" b="1" dirty="0" smtClean="0"/>
              <a:t> </a:t>
            </a:r>
            <a:endParaRPr lang="en-US" b="1" dirty="0"/>
          </a:p>
          <a:p>
            <a:r>
              <a:rPr lang="en-US" dirty="0" smtClean="0"/>
              <a:t>    ¬</a:t>
            </a:r>
            <a:r>
              <a:rPr lang="en-US" dirty="0" smtClean="0">
                <a:solidFill>
                  <a:schemeClr val="bg1"/>
                </a:solidFill>
              </a:rPr>
              <a:t> </a:t>
            </a:r>
            <a:r>
              <a:rPr lang="en-US" dirty="0" smtClean="0"/>
              <a:t>path(x, y).   </a:t>
            </a:r>
            <a:r>
              <a:rPr lang="en-US" b="1" dirty="0" smtClean="0"/>
              <a:t>weight 1.5</a:t>
            </a:r>
            <a:endParaRPr lang="en-US" b="1" dirty="0"/>
          </a:p>
        </p:txBody>
      </p:sp>
      <p:sp>
        <p:nvSpPr>
          <p:cNvPr id="8" name="Rounded Rectangle 7"/>
          <p:cNvSpPr/>
          <p:nvPr/>
        </p:nvSpPr>
        <p:spPr>
          <a:xfrm>
            <a:off x="715649" y="2651760"/>
            <a:ext cx="1128391" cy="314242"/>
          </a:xfrm>
          <a:prstGeom prst="round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00409" y="2981243"/>
            <a:ext cx="2987671" cy="282805"/>
          </a:xfrm>
          <a:prstGeom prst="round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996862"/>
            <a:ext cx="3455829" cy="2093826"/>
          </a:xfrm>
          <a:prstGeom prst="rect">
            <a:avLst/>
          </a:prstGeom>
        </p:spPr>
      </p:pic>
      <p:sp>
        <p:nvSpPr>
          <p:cNvPr id="24" name="Rounded Rectangular Callout 23"/>
          <p:cNvSpPr/>
          <p:nvPr/>
        </p:nvSpPr>
        <p:spPr>
          <a:xfrm>
            <a:off x="213044" y="1236850"/>
            <a:ext cx="4084636" cy="1155978"/>
          </a:xfrm>
          <a:prstGeom prst="wedgeRoundRectCallout">
            <a:avLst>
              <a:gd name="adj1" fmla="val 1581"/>
              <a:gd name="adj2" fmla="val 79120"/>
              <a:gd name="adj3" fmla="val 16667"/>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rPr>
              <a:t>1) All hard constraints are satisfied</a:t>
            </a:r>
          </a:p>
          <a:p>
            <a:pPr algn="ctr"/>
            <a:r>
              <a:rPr lang="en-US" sz="2000" b="1" dirty="0" smtClean="0">
                <a:solidFill>
                  <a:schemeClr val="tx2"/>
                </a:solidFill>
              </a:rPr>
              <a:t>2) No new violated soft constraints</a:t>
            </a:r>
          </a:p>
          <a:p>
            <a:pPr algn="ctr"/>
            <a:r>
              <a:rPr lang="en-US" sz="2000" b="1" dirty="0" smtClean="0">
                <a:solidFill>
                  <a:schemeClr val="tx2"/>
                </a:solidFill>
              </a:rPr>
              <a:t>=&gt; sound to terminate</a:t>
            </a:r>
            <a:endParaRPr lang="en-US" sz="2000" b="1" dirty="0">
              <a:solidFill>
                <a:schemeClr val="tx2"/>
              </a:solidFill>
            </a:endParaRPr>
          </a:p>
        </p:txBody>
      </p:sp>
      <p:grpSp>
        <p:nvGrpSpPr>
          <p:cNvPr id="16" name="Group 15"/>
          <p:cNvGrpSpPr/>
          <p:nvPr/>
        </p:nvGrpSpPr>
        <p:grpSpPr>
          <a:xfrm>
            <a:off x="4449242" y="1251860"/>
            <a:ext cx="3920565" cy="5370375"/>
            <a:chOff x="4555922" y="1297580"/>
            <a:chExt cx="3920565" cy="1980222"/>
          </a:xfrm>
        </p:grpSpPr>
        <mc:AlternateContent xmlns:mc="http://schemas.openxmlformats.org/markup-compatibility/2006" xmlns:a14="http://schemas.microsoft.com/office/drawing/2010/main">
          <mc:Choice Requires="a14">
            <p:sp>
              <p:nvSpPr>
                <p:cNvPr id="21" name="TextBox 20"/>
                <p:cNvSpPr txBox="1"/>
                <p:nvPr/>
              </p:nvSpPr>
              <p:spPr>
                <a:xfrm>
                  <a:off x="4572000" y="1297580"/>
                  <a:ext cx="3904487" cy="1205977"/>
                </a:xfrm>
                <a:prstGeom prst="rect">
                  <a:avLst/>
                </a:prstGeom>
                <a:noFill/>
                <a:ln>
                  <a:noFill/>
                </a:ln>
              </p:spPr>
              <p:txBody>
                <a:bodyPr wrap="square" rIns="0" rtlCol="0">
                  <a:noAutofit/>
                </a:bodyPr>
                <a:lstStyle/>
                <a:p>
                  <a:r>
                    <a:rPr lang="en-US" sz="2000" b="1" dirty="0" smtClean="0">
                      <a:solidFill>
                        <a:srgbClr val="00B050"/>
                      </a:solidFill>
                    </a:rPr>
                    <a:t>Hard clauses:</a:t>
                  </a:r>
                </a:p>
                <a:p>
                  <a:pPr lvl="0" algn="r"/>
                  <a14:m>
                    <m:oMathPara xmlns:m="http://schemas.openxmlformats.org/officeDocument/2006/math">
                      <m:oMathParaPr>
                        <m:jc m:val="left"/>
                      </m:oMathParaPr>
                      <m:oMath xmlns:m="http://schemas.openxmlformats.org/officeDocument/2006/math">
                        <m:r>
                          <a:rPr lang="en-US" sz="1600" b="0" i="1" dirty="0" smtClean="0">
                            <a:solidFill>
                              <a:srgbClr val="000000"/>
                            </a:solidFill>
                            <a:latin typeface="Cambria Math" charset="0"/>
                          </a:rPr>
                          <m:t>                         </m:t>
                        </m:r>
                        <m:r>
                          <a:rPr lang="en-US" sz="1600" i="1" dirty="0">
                            <a:solidFill>
                              <a:srgbClr val="000000"/>
                            </a:solidFill>
                            <a:latin typeface="Cambria Math" charset="0"/>
                          </a:rPr>
                          <m:t> </m:t>
                        </m:r>
                        <m:r>
                          <a:rPr lang="en-US" sz="1600" i="1" dirty="0">
                            <a:solidFill>
                              <a:srgbClr val="000000"/>
                            </a:solidFill>
                            <a:latin typeface="Cambria Math" charset="0"/>
                          </a:rPr>
                          <m:t>𝑒𝑑𝑔𝑒</m:t>
                        </m:r>
                        <m:d>
                          <m:dPr>
                            <m:ctrlPr>
                              <a:rPr lang="en-US" sz="1600" i="1" dirty="0">
                                <a:solidFill>
                                  <a:srgbClr val="000000"/>
                                </a:solidFill>
                                <a:latin typeface="Cambria Math" charset="0"/>
                              </a:rPr>
                            </m:ctrlPr>
                          </m:dPr>
                          <m:e>
                            <m:r>
                              <a:rPr lang="en-US" sz="1600" i="1" dirty="0">
                                <a:solidFill>
                                  <a:srgbClr val="000000"/>
                                </a:solidFill>
                                <a:latin typeface="Cambria Math" charset="0"/>
                              </a:rPr>
                              <m:t>0,1</m:t>
                            </m:r>
                          </m:e>
                        </m:d>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 . . .   </m:t>
                        </m:r>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𝑒𝑑𝑔𝑒</m:t>
                        </m:r>
                        <m:r>
                          <a:rPr lang="en-US" sz="1600" i="1" dirty="0">
                            <a:solidFill>
                              <a:srgbClr val="000000"/>
                            </a:solidFill>
                            <a:latin typeface="Cambria Math" charset="0"/>
                          </a:rPr>
                          <m:t>(2,6)∧</m:t>
                        </m:r>
                      </m:oMath>
                    </m:oMathPara>
                  </a14:m>
                  <a:endParaRPr lang="en-US" sz="1600" i="1" dirty="0">
                    <a:solidFill>
                      <a:srgbClr val="000000"/>
                    </a:solidFill>
                    <a:latin typeface="Cambria Math" charset="0"/>
                  </a:endParaRPr>
                </a:p>
                <a:p>
                  <a:pPr lvl="0"/>
                  <a14:m>
                    <m:oMath xmlns:m="http://schemas.openxmlformats.org/officeDocument/2006/math">
                      <m:r>
                        <a:rPr lang="en-US" sz="1600" i="1" dirty="0">
                          <a:solidFill>
                            <a:srgbClr val="000000"/>
                          </a:solidFill>
                          <a:latin typeface="Cambria Math" charset="0"/>
                        </a:rPr>
                        <m:t>                           </m:t>
                      </m:r>
                      <m:r>
                        <a:rPr lang="en-US" sz="1600" i="1" dirty="0">
                          <a:solidFill>
                            <a:srgbClr val="000000"/>
                          </a:solidFill>
                          <a:latin typeface="Cambria Math" charset="0"/>
                        </a:rPr>
                        <m:t>𝑝𝑎𝑡h</m:t>
                      </m:r>
                      <m:d>
                        <m:dPr>
                          <m:ctrlPr>
                            <a:rPr lang="en-US" sz="1600" i="1" dirty="0">
                              <a:solidFill>
                                <a:srgbClr val="000000"/>
                              </a:solidFill>
                              <a:latin typeface="Cambria Math" charset="0"/>
                            </a:rPr>
                          </m:ctrlPr>
                        </m:dPr>
                        <m:e>
                          <m:r>
                            <a:rPr lang="en-US" sz="1600" i="1" dirty="0">
                              <a:solidFill>
                                <a:srgbClr val="000000"/>
                              </a:solidFill>
                              <a:latin typeface="Cambria Math" charset="0"/>
                            </a:rPr>
                            <m:t>0,0</m:t>
                          </m:r>
                        </m:e>
                      </m:d>
                      <m:r>
                        <a:rPr lang="en-US" sz="1600" i="1" dirty="0">
                          <a:solidFill>
                            <a:srgbClr val="000000"/>
                          </a:solidFill>
                          <a:latin typeface="Cambria Math" panose="02040503050406030204" pitchFamily="18" charset="0"/>
                        </a:rPr>
                        <m:t>∧</m:t>
                      </m:r>
                    </m:oMath>
                  </a14:m>
                  <a:r>
                    <a:rPr lang="en-US" sz="1600" i="1" dirty="0">
                      <a:solidFill>
                        <a:srgbClr val="000000"/>
                      </a:solidFill>
                      <a:latin typeface="Cambria Math" charset="0"/>
                    </a:rPr>
                    <a:t> </a:t>
                  </a:r>
                  <a14:m>
                    <m:oMath xmlns:m="http://schemas.openxmlformats.org/officeDocument/2006/math">
                      <m:r>
                        <a:rPr lang="en-US" sz="1600" i="1" dirty="0">
                          <a:solidFill>
                            <a:srgbClr val="000000"/>
                          </a:solidFill>
                          <a:latin typeface="Cambria Math" charset="0"/>
                        </a:rPr>
                        <m:t>. . .   </m:t>
                      </m:r>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𝑝𝑎𝑡h</m:t>
                      </m:r>
                      <m:r>
                        <a:rPr lang="en-US" sz="1600" i="1" dirty="0">
                          <a:solidFill>
                            <a:srgbClr val="000000"/>
                          </a:solidFill>
                          <a:latin typeface="Cambria Math" charset="0"/>
                        </a:rPr>
                        <m:t>(6,6)∧</m:t>
                      </m:r>
                    </m:oMath>
                  </a14:m>
                  <a:endParaRPr lang="en-US" sz="1600" i="1" dirty="0">
                    <a:latin typeface="Cambria Math" charset="0"/>
                  </a:endParaRPr>
                </a:p>
                <a:p>
                  <a:pPr/>
                  <a14:m>
                    <m:oMathPara xmlns:m="http://schemas.openxmlformats.org/officeDocument/2006/math">
                      <m:oMathParaPr>
                        <m:jc m:val="centerGroup"/>
                      </m:oMathParaPr>
                      <m:oMath xmlns:m="http://schemas.openxmlformats.org/officeDocument/2006/math">
                        <m:r>
                          <a:rPr lang="en-US" sz="1600" i="1" dirty="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1</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0</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0</m:t>
                            </m:r>
                            <m:r>
                              <a:rPr lang="en-US" sz="1600" i="1" dirty="0">
                                <a:latin typeface="Cambria Math" charset="0"/>
                              </a:rPr>
                              <m:t>, </m:t>
                            </m:r>
                            <m:r>
                              <a:rPr lang="en-US" altLang="zh-CN" sz="1600" i="1" dirty="0">
                                <a:latin typeface="Cambria Math" charset="0"/>
                              </a:rPr>
                              <m:t>1</m:t>
                            </m:r>
                          </m:e>
                        </m:d>
                        <m:r>
                          <a:rPr lang="en-US" sz="1600" i="1" dirty="0">
                            <a:latin typeface="Cambria Math" panose="02040503050406030204" pitchFamily="18" charset="0"/>
                          </a:rPr>
                          <m:t>∧</m:t>
                        </m:r>
                      </m:oMath>
                    </m:oMathPara>
                  </a14:m>
                  <a:endParaRPr lang="en-US" sz="1600" i="1" dirty="0">
                    <a:latin typeface="Cambria Math" charset="0"/>
                  </a:endParaRPr>
                </a:p>
                <a:p>
                  <a:pPr algn="r"/>
                  <a14:m>
                    <m:oMathPara xmlns:m="http://schemas.openxmlformats.org/officeDocument/2006/math">
                      <m:oMathParaPr>
                        <m:jc m:val="centerGroup"/>
                      </m:oMathParaPr>
                      <m:oMath xmlns:m="http://schemas.openxmlformats.org/officeDocument/2006/math">
                        <m:r>
                          <a:rPr lang="en-US" sz="1600" i="1" dirty="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0</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0</m:t>
                            </m:r>
                            <m:r>
                              <a:rPr lang="en-US" sz="1600" i="1" dirty="0">
                                <a:latin typeface="Cambria Math" charset="0"/>
                              </a:rPr>
                              <m:t>, </m:t>
                            </m:r>
                            <m:r>
                              <a:rPr lang="en-US" altLang="zh-CN" sz="1600" i="1" dirty="0">
                                <a:latin typeface="Cambria Math" charset="0"/>
                              </a:rPr>
                              <m:t>2</m:t>
                            </m:r>
                          </m:e>
                        </m:d>
                        <m:r>
                          <a:rPr lang="en-US" sz="1600" i="1" dirty="0">
                            <a:latin typeface="Cambria Math" panose="02040503050406030204" pitchFamily="18" charset="0"/>
                          </a:rPr>
                          <m:t>∧</m:t>
                        </m:r>
                      </m:oMath>
                    </m:oMathPara>
                  </a14:m>
                  <a:endParaRPr lang="en-US" sz="1600" dirty="0"/>
                </a:p>
                <a:p>
                  <a:r>
                    <a:rPr lang="en-US" sz="1600" b="1" dirty="0"/>
                    <a:t>                                                                   ...</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a:p>
                <a:p>
                  <a:pPr algn="r"/>
                  <a14:m>
                    <m:oMathPara xmlns:m="http://schemas.openxmlformats.org/officeDocument/2006/math">
                      <m:oMathParaPr>
                        <m:jc m:val="centerGroup"/>
                      </m:oMathParaPr>
                      <m:oMath xmlns:m="http://schemas.openxmlformats.org/officeDocument/2006/math">
                        <m:r>
                          <a:rPr lang="en-US" altLang="zh-CN" sz="1600" b="0" i="1" dirty="0" smtClean="0">
                            <a:latin typeface="Cambria Math" charset="0"/>
                          </a:rPr>
                          <m:t> </m:t>
                        </m:r>
                        <m:r>
                          <a:rPr lang="en-US" altLang="zh-CN" sz="1600" i="1" dirty="0">
                            <a:latin typeface="Cambria Math" charset="0"/>
                          </a:rPr>
                          <m:t>𝑝</m:t>
                        </m:r>
                        <m:r>
                          <a:rPr lang="en-US" sz="1600" i="1" dirty="0">
                            <a:latin typeface="Cambria Math" panose="02040503050406030204" pitchFamily="18" charset="0"/>
                          </a:rPr>
                          <m:t>𝑎𝑡h</m:t>
                        </m:r>
                        <m:r>
                          <a:rPr lang="en-US" sz="1600" i="1" dirty="0">
                            <a:latin typeface="Cambria Math" panose="02040503050406030204" pitchFamily="18" charset="0"/>
                          </a:rPr>
                          <m:t>(2, </m:t>
                        </m:r>
                        <m:r>
                          <m:rPr>
                            <m:nor/>
                          </m:rPr>
                          <a:rPr lang="en-US" altLang="zh-CN" sz="1600" dirty="0">
                            <a:latin typeface="Cambria Math" panose="02040503050406030204" pitchFamily="18" charset="0"/>
                          </a:rPr>
                          <m:t>6</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(2, </m:t>
                        </m:r>
                        <m:r>
                          <m:rPr>
                            <m:nor/>
                          </m:rPr>
                          <a:rPr lang="en-US" altLang="zh-CN" sz="1600" dirty="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2</m:t>
                            </m:r>
                            <m:r>
                              <a:rPr lang="en-US" sz="1600" i="1" dirty="0">
                                <a:latin typeface="Cambria Math" charset="0"/>
                              </a:rPr>
                              <m:t>, </m:t>
                            </m:r>
                            <m:r>
                              <a:rPr lang="en-US" altLang="zh-CN" sz="1600" i="1" dirty="0">
                                <a:latin typeface="Cambria Math" charset="0"/>
                              </a:rPr>
                              <m:t>6</m:t>
                            </m:r>
                          </m:e>
                        </m:d>
                        <m:r>
                          <a:rPr lang="en-US" sz="1600" i="1" dirty="0">
                            <a:latin typeface="Cambria Math" panose="02040503050406030204" pitchFamily="18" charset="0"/>
                          </a:rPr>
                          <m:t>∧</m:t>
                        </m:r>
                      </m:oMath>
                    </m:oMathPara>
                  </a14:m>
                  <a:endParaRPr lang="en-US" altLang="zh-CN" sz="1600" dirty="0" smtClean="0"/>
                </a:p>
                <a:p>
                  <a:pPr algn="r"/>
                  <a14:m>
                    <m:oMathPara xmlns:m="http://schemas.openxmlformats.org/officeDocument/2006/math">
                      <m:oMathParaPr>
                        <m:jc m:val="centerGroup"/>
                      </m:oMathParaPr>
                      <m:oMath xmlns:m="http://schemas.openxmlformats.org/officeDocument/2006/math">
                        <m:r>
                          <a:rPr lang="en-US" sz="1600" dirty="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3</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1</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1</m:t>
                            </m:r>
                            <m:r>
                              <a:rPr lang="en-US" sz="1600" i="1" dirty="0">
                                <a:latin typeface="Cambria Math" charset="0"/>
                              </a:rPr>
                              <m:t>, </m:t>
                            </m:r>
                            <m:r>
                              <a:rPr lang="en-US" altLang="zh-CN" sz="1600" i="1" dirty="0">
                                <a:latin typeface="Cambria Math" charset="0"/>
                              </a:rPr>
                              <m:t>3</m:t>
                            </m:r>
                          </m:e>
                        </m:d>
                        <m:r>
                          <a:rPr lang="en-US" sz="1600" i="1" dirty="0">
                            <a:latin typeface="Cambria Math" panose="02040503050406030204" pitchFamily="18" charset="0"/>
                          </a:rPr>
                          <m:t>∧</m:t>
                        </m:r>
                      </m:oMath>
                    </m:oMathPara>
                  </a14:m>
                  <a:endParaRPr lang="en-US" sz="1600" i="1" dirty="0">
                    <a:latin typeface="Cambria Math" charset="0"/>
                  </a:endParaRPr>
                </a:p>
                <a:p>
                  <a:r>
                    <a:rPr lang="en-US" sz="1600" b="1" dirty="0" smtClean="0"/>
                    <a:t>                                                                   ...</a:t>
                  </a:r>
                  <a:r>
                    <a:rPr lang="en-US" sz="1600" dirty="0" smtClean="0"/>
                    <a:t> </a:t>
                  </a:r>
                  <a14:m>
                    <m:oMath xmlns:m="http://schemas.openxmlformats.org/officeDocument/2006/math">
                      <m:r>
                        <a:rPr lang="en-US" sz="1600" i="1" dirty="0">
                          <a:latin typeface="Cambria Math" panose="02040503050406030204" pitchFamily="18" charset="0"/>
                        </a:rPr>
                        <m:t>∧</m:t>
                      </m:r>
                    </m:oMath>
                  </a14:m>
                  <a:endParaRPr lang="en-US" sz="1600" i="1" dirty="0" smtClean="0">
                    <a:latin typeface="Cambria Math" panose="02040503050406030204" pitchFamily="18" charset="0"/>
                  </a:endParaRPr>
                </a:p>
                <a:p>
                  <a:r>
                    <a:rPr lang="en-US" sz="1600" dirty="0" smtClean="0"/>
                    <a:t> </a:t>
                  </a:r>
                  <a14:m>
                    <m:oMath xmlns:m="http://schemas.openxmlformats.org/officeDocument/2006/math">
                      <m:r>
                        <a:rPr lang="en-US" sz="1600" b="0" i="0" dirty="0" smtClean="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6</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2</m:t>
                          </m:r>
                          <m:r>
                            <a:rPr lang="en-US" sz="1600" i="1" dirty="0">
                              <a:latin typeface="Cambria Math" charset="0"/>
                            </a:rPr>
                            <m:t>, </m:t>
                          </m:r>
                          <m:r>
                            <a:rPr lang="en-US" altLang="zh-CN" sz="1600" i="1" dirty="0">
                              <a:latin typeface="Cambria Math" charset="0"/>
                            </a:rPr>
                            <m:t>6</m:t>
                          </m:r>
                        </m:e>
                      </m:d>
                    </m:oMath>
                  </a14:m>
                  <a:endParaRPr lang="en-US" sz="1600" i="1" dirty="0">
                    <a:latin typeface="Cambria Math" charset="0"/>
                  </a:endParaRPr>
                </a:p>
                <a:p>
                  <a:pPr algn="r"/>
                  <a:endParaRPr lang="en-US" sz="1600" dirty="0"/>
                </a:p>
                <a:p>
                  <a:pPr algn="r"/>
                  <a:endParaRPr lang="en-US" sz="1600" dirty="0"/>
                </a:p>
                <a:p>
                  <a:pPr algn="r"/>
                  <a:r>
                    <a:rPr lang="zh-CN" altLang="en-US" sz="1600" i="1" dirty="0" smtClean="0">
                      <a:latin typeface="Cambria Math" charset="0"/>
                    </a:rPr>
                    <a:t> </a:t>
                  </a:r>
                  <a:endParaRPr lang="en-US" sz="1600" i="1" dirty="0" smtClean="0">
                    <a:latin typeface="Cambria Math" charset="0"/>
                  </a:endParaRPr>
                </a:p>
                <a:p>
                  <a:pPr algn="r"/>
                  <a:endParaRPr lang="en-US" sz="1600" i="1" dirty="0">
                    <a:latin typeface="Cambria Math" charset="0"/>
                  </a:endParaRPr>
                </a:p>
                <a:p>
                  <a:pPr algn="r"/>
                  <a:endParaRPr lang="en-US" sz="1600" b="0" i="1" dirty="0" smtClean="0">
                    <a:latin typeface="Cambria Math"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572000" y="1297580"/>
                  <a:ext cx="3904487" cy="1205977"/>
                </a:xfrm>
                <a:prstGeom prst="rect">
                  <a:avLst/>
                </a:prstGeom>
                <a:blipFill rotWithShape="0">
                  <a:blip r:embed="rId3"/>
                  <a:stretch>
                    <a:fillRect l="-1719" t="-93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555922" y="2221951"/>
                  <a:ext cx="3903116" cy="1055851"/>
                </a:xfrm>
                <a:prstGeom prst="rect">
                  <a:avLst/>
                </a:prstGeom>
                <a:noFill/>
                <a:ln>
                  <a:noFill/>
                </a:ln>
              </p:spPr>
              <p:txBody>
                <a:bodyPr wrap="square" rIns="91440" rtlCol="0">
                  <a:spAutoFit/>
                </a:bodyPr>
                <a:lstStyle/>
                <a:p>
                  <a:r>
                    <a:rPr lang="en-US" sz="2000" b="1" dirty="0" smtClean="0">
                      <a:solidFill>
                        <a:srgbClr val="00B0F0"/>
                      </a:solidFill>
                    </a:rPr>
                    <a:t>Soft clauses:</a:t>
                  </a:r>
                </a:p>
                <a:p>
                  <a:pPr algn="r"/>
                  <a14:m>
                    <m:oMath xmlns:m="http://schemas.openxmlformats.org/officeDocument/2006/math">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0,0</m:t>
                          </m:r>
                        </m:e>
                      </m:d>
                      <m:r>
                        <m:rPr>
                          <m:nor/>
                        </m:rPr>
                        <a:rPr lang="en-US" sz="1600" b="1" dirty="0">
                          <a:latin typeface="Cambria Math" charset="0"/>
                        </a:rPr>
                        <m:t> </m:t>
                      </m:r>
                      <m:r>
                        <m:rPr>
                          <m:nor/>
                        </m:rPr>
                        <a:rPr lang="en-US" sz="1600" b="1" dirty="0"/>
                        <m:t>weight</m:t>
                      </m:r>
                      <m:r>
                        <m:rPr>
                          <m:nor/>
                        </m:rPr>
                        <a:rPr lang="en-US" sz="1600" b="1" dirty="0"/>
                        <m:t> 1.5</m:t>
                      </m:r>
                    </m:oMath>
                  </a14:m>
                  <a:r>
                    <a:rPr lang="en-US" sz="1600" dirty="0"/>
                    <a:t>) </a:t>
                  </a:r>
                  <a14:m>
                    <m:oMath xmlns:m="http://schemas.openxmlformats.org/officeDocument/2006/math">
                      <m:r>
                        <a:rPr lang="en-US" sz="1600" i="1" dirty="0">
                          <a:latin typeface="Cambria Math" panose="02040503050406030204" pitchFamily="18" charset="0"/>
                        </a:rPr>
                        <m:t>∧</m:t>
                      </m:r>
                    </m:oMath>
                  </a14:m>
                  <a:endParaRPr lang="en-US" sz="1600" dirty="0"/>
                </a:p>
                <a:p>
                  <a:pPr algn="r"/>
                  <a:r>
                    <a:rPr lang="en-US" sz="1600" b="1" dirty="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a:p>
                <a:p>
                  <a14:m>
                    <m:oMath xmlns:m="http://schemas.openxmlformats.org/officeDocument/2006/math">
                      <m:r>
                        <a:rPr lang="en-US" sz="1600" b="0" i="1" dirty="0" smtClean="0">
                          <a:latin typeface="Cambria Math" charset="0"/>
                        </a:rPr>
                        <m:t>         </m:t>
                      </m:r>
                      <m:r>
                        <a:rPr lang="en-US" sz="1600" i="1" dirty="0">
                          <a:latin typeface="Cambria Math" charset="0"/>
                        </a:rPr>
                        <m:t>                        (</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6,6</m:t>
                          </m:r>
                        </m:e>
                      </m:d>
                      <m:r>
                        <m:rPr>
                          <m:nor/>
                        </m:rPr>
                        <a:rPr lang="en-US" sz="1600" b="1" dirty="0">
                          <a:latin typeface="Cambria Math" charset="0"/>
                        </a:rPr>
                        <m:t> </m:t>
                      </m:r>
                      <m:r>
                        <m:rPr>
                          <m:nor/>
                        </m:rPr>
                        <a:rPr lang="en-US" sz="1600" b="1" dirty="0"/>
                        <m:t>weight</m:t>
                      </m:r>
                      <m:r>
                        <m:rPr>
                          <m:nor/>
                        </m:rPr>
                        <a:rPr lang="en-US" sz="1600" b="1" dirty="0"/>
                        <m:t> 1.5</m:t>
                      </m:r>
                    </m:oMath>
                  </a14:m>
                  <a:r>
                    <a:rPr lang="en-US" sz="1600" dirty="0" smtClean="0"/>
                    <a:t>) </a:t>
                  </a:r>
                  <a14:m>
                    <m:oMath xmlns:m="http://schemas.openxmlformats.org/officeDocument/2006/math">
                      <m:r>
                        <a:rPr lang="en-US" sz="1600" i="1" dirty="0">
                          <a:latin typeface="Cambria Math" panose="02040503050406030204" pitchFamily="18" charset="0"/>
                        </a:rPr>
                        <m:t>∧</m:t>
                      </m:r>
                    </m:oMath>
                  </a14:m>
                  <a:endParaRPr lang="en-US" sz="1600" dirty="0" smtClean="0"/>
                </a:p>
                <a:p>
                  <a:pPr algn="r"/>
                  <a14:m>
                    <m:oMath xmlns:m="http://schemas.openxmlformats.org/officeDocument/2006/math">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0,</m:t>
                          </m:r>
                          <m:r>
                            <a:rPr lang="en-US" sz="1600" b="0" i="1" dirty="0" smtClean="0">
                              <a:latin typeface="Cambria Math" charset="0"/>
                            </a:rPr>
                            <m:t>1</m:t>
                          </m:r>
                        </m:e>
                      </m:d>
                      <m:r>
                        <m:rPr>
                          <m:nor/>
                        </m:rPr>
                        <a:rPr lang="en-US" sz="1600" b="1" dirty="0">
                          <a:latin typeface="Cambria Math" charset="0"/>
                        </a:rPr>
                        <m:t> </m:t>
                      </m:r>
                      <m:r>
                        <m:rPr>
                          <m:nor/>
                        </m:rPr>
                        <a:rPr lang="en-US" sz="1600" b="1" dirty="0"/>
                        <m:t>weight</m:t>
                      </m:r>
                      <m:r>
                        <m:rPr>
                          <m:nor/>
                        </m:rPr>
                        <a:rPr lang="en-US" sz="1600" b="1" dirty="0"/>
                        <m:t> 1.5</m:t>
                      </m:r>
                    </m:oMath>
                  </a14:m>
                  <a:r>
                    <a:rPr lang="en-US" sz="1600" dirty="0"/>
                    <a:t>) </a:t>
                  </a:r>
                  <a14:m>
                    <m:oMath xmlns:m="http://schemas.openxmlformats.org/officeDocument/2006/math">
                      <m:r>
                        <a:rPr lang="en-US" sz="1600" i="1" dirty="0">
                          <a:latin typeface="Cambria Math" panose="02040503050406030204" pitchFamily="18" charset="0"/>
                        </a:rPr>
                        <m:t>∧</m:t>
                      </m:r>
                    </m:oMath>
                  </a14:m>
                  <a:endParaRPr lang="en-US" sz="1600" dirty="0"/>
                </a:p>
                <a:p>
                  <a:pPr algn="r"/>
                  <a:r>
                    <a:rPr lang="en-US" sz="1600" b="1" dirty="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a:p>
                <a:p>
                  <a:pPr algn="r"/>
                  <a14:m>
                    <m:oMath xmlns:m="http://schemas.openxmlformats.org/officeDocument/2006/math">
                      <m:r>
                        <a:rPr lang="en-US" sz="1600" b="0" i="1" dirty="0" smtClean="0">
                          <a:latin typeface="Cambria Math" charset="0"/>
                        </a:rPr>
                        <m:t>                                 </m:t>
                      </m:r>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b="0" i="1" dirty="0" smtClean="0">
                              <a:latin typeface="Cambria Math" charset="0"/>
                            </a:rPr>
                            <m:t>2</m:t>
                          </m:r>
                          <m:r>
                            <a:rPr lang="en-US" sz="1600" i="1" dirty="0">
                              <a:latin typeface="Cambria Math" charset="0"/>
                            </a:rPr>
                            <m:t>,6</m:t>
                          </m:r>
                        </m:e>
                      </m:d>
                      <m:r>
                        <m:rPr>
                          <m:nor/>
                        </m:rPr>
                        <a:rPr lang="en-US" sz="1600" b="1" dirty="0">
                          <a:latin typeface="Cambria Math" charset="0"/>
                        </a:rPr>
                        <m:t> </m:t>
                      </m:r>
                      <m:r>
                        <m:rPr>
                          <m:nor/>
                        </m:rPr>
                        <a:rPr lang="en-US" sz="1600" b="1" dirty="0"/>
                        <m:t>weight</m:t>
                      </m:r>
                      <m:r>
                        <m:rPr>
                          <m:nor/>
                        </m:rPr>
                        <a:rPr lang="en-US" sz="1600" b="1" dirty="0"/>
                        <m:t> 1.5</m:t>
                      </m:r>
                    </m:oMath>
                  </a14:m>
                  <a:r>
                    <a:rPr lang="en-US" sz="1600" dirty="0" smtClean="0"/>
                    <a:t>) </a:t>
                  </a:r>
                  <a14:m>
                    <m:oMath xmlns:m="http://schemas.openxmlformats.org/officeDocument/2006/math">
                      <m:r>
                        <a:rPr lang="en-US" sz="1600" i="1" dirty="0" smtClean="0">
                          <a:latin typeface="Cambria Math" panose="02040503050406030204" pitchFamily="18" charset="0"/>
                        </a:rPr>
                        <m:t>∧</m:t>
                      </m:r>
                      <m:r>
                        <a:rPr lang="en-US" sz="1600" i="1" dirty="0">
                          <a:latin typeface="Cambria Math" panose="02040503050406030204" pitchFamily="18" charset="0"/>
                        </a:rPr>
                        <m:t> </m:t>
                      </m:r>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0,3</m:t>
                          </m:r>
                        </m:e>
                      </m:d>
                      <m:r>
                        <m:rPr>
                          <m:nor/>
                        </m:rPr>
                        <a:rPr lang="en-US" sz="1600" b="1" dirty="0">
                          <a:latin typeface="Cambria Math" charset="0"/>
                        </a:rPr>
                        <m:t> </m:t>
                      </m:r>
                      <m:r>
                        <m:rPr>
                          <m:nor/>
                        </m:rPr>
                        <a:rPr lang="en-US" sz="1600" b="1" dirty="0"/>
                        <m:t>weight</m:t>
                      </m:r>
                      <m:r>
                        <m:rPr>
                          <m:nor/>
                        </m:rPr>
                        <a:rPr lang="en-US" sz="1600" b="1" dirty="0"/>
                        <m:t> 1.5</m:t>
                      </m:r>
                    </m:oMath>
                  </a14:m>
                  <a:r>
                    <a:rPr lang="en-US" sz="1600" dirty="0"/>
                    <a:t>) </a:t>
                  </a:r>
                  <a14:m>
                    <m:oMath xmlns:m="http://schemas.openxmlformats.org/officeDocument/2006/math">
                      <m:r>
                        <a:rPr lang="en-US" sz="1600" i="1" dirty="0">
                          <a:latin typeface="Cambria Math" panose="02040503050406030204" pitchFamily="18" charset="0"/>
                        </a:rPr>
                        <m:t>∧</m:t>
                      </m:r>
                    </m:oMath>
                  </a14:m>
                  <a:endParaRPr lang="en-US" sz="1600" dirty="0"/>
                </a:p>
                <a:p>
                  <a:pPr algn="r"/>
                  <a:r>
                    <a:rPr lang="en-US" sz="1600" b="1" dirty="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a:p>
                <a:p>
                  <a14:m>
                    <m:oMath xmlns:m="http://schemas.openxmlformats.org/officeDocument/2006/math">
                      <m:r>
                        <a:rPr lang="en-US" sz="1600" b="0" i="1" dirty="0" smtClean="0">
                          <a:latin typeface="Cambria Math" charset="0"/>
                        </a:rPr>
                        <m:t>                                  </m:t>
                      </m:r>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0,6</m:t>
                          </m:r>
                        </m:e>
                      </m:d>
                      <m:r>
                        <m:rPr>
                          <m:nor/>
                        </m:rPr>
                        <a:rPr lang="en-US" sz="1600" b="1" dirty="0">
                          <a:latin typeface="Cambria Math" charset="0"/>
                        </a:rPr>
                        <m:t> </m:t>
                      </m:r>
                      <m:r>
                        <m:rPr>
                          <m:nor/>
                        </m:rPr>
                        <a:rPr lang="en-US" sz="1600" b="1" dirty="0"/>
                        <m:t>weight</m:t>
                      </m:r>
                      <m:r>
                        <m:rPr>
                          <m:nor/>
                        </m:rPr>
                        <a:rPr lang="en-US" sz="1600" b="1" dirty="0"/>
                        <m:t> 1.5</m:t>
                      </m:r>
                    </m:oMath>
                  </a14:m>
                  <a:r>
                    <a:rPr lang="en-US" sz="1600" dirty="0" smtClean="0"/>
                    <a:t>)</a:t>
                  </a:r>
                  <a:endParaRPr lang="en-US" sz="1600" b="1" dirty="0"/>
                </a:p>
                <a:p>
                  <a:pPr algn="r"/>
                  <a:endParaRPr lang="en-US" sz="16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4555922" y="2221951"/>
                  <a:ext cx="3903116" cy="1055851"/>
                </a:xfrm>
                <a:prstGeom prst="rect">
                  <a:avLst/>
                </a:prstGeom>
                <a:blipFill rotWithShape="0">
                  <a:blip r:embed="rId4"/>
                  <a:stretch>
                    <a:fillRect l="-1719" t="-1279" b="-4051"/>
                  </a:stretch>
                </a:blipFill>
                <a:ln>
                  <a:noFill/>
                </a:ln>
              </p:spPr>
              <p:txBody>
                <a:bodyPr/>
                <a:lstStyle/>
                <a:p>
                  <a:r>
                    <a:rPr lang="en-US">
                      <a:noFill/>
                    </a:rPr>
                    <a:t> </a:t>
                  </a:r>
                </a:p>
              </p:txBody>
            </p:sp>
          </mc:Fallback>
        </mc:AlternateContent>
        <p:sp>
          <p:nvSpPr>
            <p:cNvPr id="25" name="Rectangle 24"/>
            <p:cNvSpPr/>
            <p:nvPr/>
          </p:nvSpPr>
          <p:spPr>
            <a:xfrm>
              <a:off x="4581571" y="1304369"/>
              <a:ext cx="3893546" cy="1872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886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Horn-Guided Optimization</a:t>
            </a:r>
            <a:endParaRPr lang="en-US" dirty="0"/>
          </a:p>
        </p:txBody>
      </p:sp>
      <p:sp>
        <p:nvSpPr>
          <p:cNvPr id="3" name="Date Placeholder 2"/>
          <p:cNvSpPr>
            <a:spLocks noGrp="1"/>
          </p:cNvSpPr>
          <p:nvPr>
            <p:ph type="dt" sz="half" idx="10"/>
          </p:nvPr>
        </p:nvSpPr>
        <p:spPr/>
        <p:txBody>
          <a:bodyPr/>
          <a:lstStyle/>
          <a:p>
            <a:fld id="{3EE2AA8C-59B0-724D-A0EE-1435D5EFD1DD}"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104</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
        <p:nvSpPr>
          <p:cNvPr id="6" name="TextBox 5"/>
          <p:cNvSpPr txBox="1"/>
          <p:nvPr/>
        </p:nvSpPr>
        <p:spPr>
          <a:xfrm>
            <a:off x="457200" y="1256561"/>
            <a:ext cx="3343701" cy="2585323"/>
          </a:xfrm>
          <a:prstGeom prst="rect">
            <a:avLst/>
          </a:prstGeom>
          <a:solidFill>
            <a:schemeClr val="bg1"/>
          </a:solidFill>
          <a:ln w="19050">
            <a:solidFill>
              <a:schemeClr val="tx1"/>
            </a:solidFill>
          </a:ln>
        </p:spPr>
        <p:txBody>
          <a:bodyPr wrap="square" rtlCol="0">
            <a:spAutoFit/>
          </a:bodyPr>
          <a:lstStyle/>
          <a:p>
            <a:r>
              <a:rPr lang="en-US" b="1" dirty="0" smtClean="0">
                <a:solidFill>
                  <a:srgbClr val="0070C0"/>
                </a:solidFill>
              </a:rPr>
              <a:t>Input relations: </a:t>
            </a:r>
          </a:p>
          <a:p>
            <a:r>
              <a:rPr lang="en-US" dirty="0" smtClean="0"/>
              <a:t>    edge(x, y)</a:t>
            </a:r>
          </a:p>
          <a:p>
            <a:r>
              <a:rPr lang="en-US" b="1" dirty="0" smtClean="0">
                <a:solidFill>
                  <a:srgbClr val="0070C0"/>
                </a:solidFill>
              </a:rPr>
              <a:t>Output relations: </a:t>
            </a:r>
          </a:p>
          <a:p>
            <a:r>
              <a:rPr lang="en-US" dirty="0" smtClean="0"/>
              <a:t>    path(x, y)</a:t>
            </a:r>
          </a:p>
          <a:p>
            <a:r>
              <a:rPr lang="en-US" b="1" dirty="0" smtClean="0">
                <a:solidFill>
                  <a:srgbClr val="0070C0"/>
                </a:solidFill>
              </a:rPr>
              <a:t>Hard constraints:</a:t>
            </a:r>
            <a:r>
              <a:rPr lang="en-US" b="1" dirty="0" smtClean="0"/>
              <a:t> </a:t>
            </a:r>
          </a:p>
          <a:p>
            <a:r>
              <a:rPr lang="en-US" dirty="0" smtClean="0"/>
              <a:t>    path(x, x).</a:t>
            </a:r>
          </a:p>
          <a:p>
            <a:r>
              <a:rPr lang="en-US" dirty="0" smtClean="0"/>
              <a:t>    path(x, z) :- path(x, y), edge(y, </a:t>
            </a:r>
            <a:r>
              <a:rPr lang="en-US" dirty="0"/>
              <a:t>z</a:t>
            </a:r>
            <a:r>
              <a:rPr lang="en-US" dirty="0" smtClean="0"/>
              <a:t>).</a:t>
            </a:r>
          </a:p>
          <a:p>
            <a:r>
              <a:rPr lang="en-US" b="1" dirty="0" smtClean="0">
                <a:solidFill>
                  <a:srgbClr val="0070C0"/>
                </a:solidFill>
              </a:rPr>
              <a:t>Soft constraints:</a:t>
            </a:r>
            <a:r>
              <a:rPr lang="en-US" b="1" dirty="0" smtClean="0"/>
              <a:t> </a:t>
            </a:r>
            <a:endParaRPr lang="en-US" b="1" dirty="0"/>
          </a:p>
          <a:p>
            <a:r>
              <a:rPr lang="en-US" dirty="0" smtClean="0"/>
              <a:t>    ¬</a:t>
            </a:r>
            <a:r>
              <a:rPr lang="en-US" dirty="0" smtClean="0">
                <a:solidFill>
                  <a:schemeClr val="bg1"/>
                </a:solidFill>
              </a:rPr>
              <a:t> </a:t>
            </a:r>
            <a:r>
              <a:rPr lang="en-US" dirty="0" smtClean="0"/>
              <a:t>path(x, y).   </a:t>
            </a:r>
            <a:r>
              <a:rPr lang="en-US" b="1" dirty="0" smtClean="0"/>
              <a:t>weight 1.5</a:t>
            </a:r>
            <a:endParaRPr lang="en-US" b="1" dirty="0"/>
          </a:p>
        </p:txBody>
      </p:sp>
      <p:sp>
        <p:nvSpPr>
          <p:cNvPr id="7" name="Rounded Rectangle 6"/>
          <p:cNvSpPr/>
          <p:nvPr/>
        </p:nvSpPr>
        <p:spPr>
          <a:xfrm>
            <a:off x="566927" y="2674747"/>
            <a:ext cx="3188253" cy="60025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81199" y="2619676"/>
            <a:ext cx="1554481" cy="400110"/>
          </a:xfrm>
          <a:prstGeom prst="rect">
            <a:avLst/>
          </a:prstGeom>
          <a:noFill/>
        </p:spPr>
        <p:txBody>
          <a:bodyPr wrap="square" rtlCol="0">
            <a:spAutoFit/>
          </a:bodyPr>
          <a:lstStyle/>
          <a:p>
            <a:r>
              <a:rPr lang="en-US" sz="2000" b="1" dirty="0" smtClean="0">
                <a:solidFill>
                  <a:srgbClr val="C00000"/>
                </a:solidFill>
                <a:ea typeface="Helvetica Light" charset="0"/>
                <a:cs typeface="Helvetica Light" charset="0"/>
              </a:rPr>
              <a:t>Horn Rules!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129" y="1193880"/>
            <a:ext cx="3308232" cy="164438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31" y="3889250"/>
            <a:ext cx="3455829" cy="2093826"/>
          </a:xfrm>
          <a:prstGeom prst="rect">
            <a:avLst/>
          </a:prstGeom>
        </p:spPr>
      </p:pic>
      <p:sp>
        <p:nvSpPr>
          <p:cNvPr id="16" name="Rectangle 15"/>
          <p:cNvSpPr/>
          <p:nvPr/>
        </p:nvSpPr>
        <p:spPr>
          <a:xfrm>
            <a:off x="6755231" y="3046638"/>
            <a:ext cx="1824025" cy="646331"/>
          </a:xfrm>
          <a:prstGeom prst="rect">
            <a:avLst/>
          </a:prstGeom>
        </p:spPr>
        <p:txBody>
          <a:bodyPr wrap="none">
            <a:spAutoFit/>
          </a:bodyPr>
          <a:lstStyle/>
          <a:p>
            <a:pPr algn="ctr"/>
            <a:r>
              <a:rPr lang="en-US" altLang="zh-CN" b="1" dirty="0" smtClean="0">
                <a:solidFill>
                  <a:schemeClr val="accent1"/>
                </a:solidFill>
                <a:ea typeface="Helvetica Light" charset="0"/>
                <a:cs typeface="Helvetica Light" charset="0"/>
              </a:rPr>
              <a:t>Preprocess</a:t>
            </a:r>
            <a:r>
              <a:rPr lang="en-US" altLang="zh-CN" b="1" dirty="0">
                <a:solidFill>
                  <a:schemeClr val="accent1"/>
                </a:solidFill>
                <a:ea typeface="Helvetica Light" charset="0"/>
                <a:cs typeface="Helvetica Light" charset="0"/>
              </a:rPr>
              <a:t/>
            </a:r>
            <a:br>
              <a:rPr lang="en-US" altLang="zh-CN" b="1" dirty="0">
                <a:solidFill>
                  <a:schemeClr val="accent1"/>
                </a:solidFill>
                <a:ea typeface="Helvetica Light" charset="0"/>
                <a:cs typeface="Helvetica Light" charset="0"/>
              </a:rPr>
            </a:br>
            <a:r>
              <a:rPr lang="en-US" altLang="zh-CN" b="1" smtClean="0">
                <a:solidFill>
                  <a:schemeClr val="accent1"/>
                </a:solidFill>
                <a:ea typeface="Helvetica Light" charset="0"/>
                <a:cs typeface="Helvetica Light" charset="0"/>
              </a:rPr>
              <a:t>hard</a:t>
            </a:r>
            <a:r>
              <a:rPr lang="zh-CN" altLang="en-US" b="1" dirty="0" smtClean="0">
                <a:solidFill>
                  <a:schemeClr val="accent1"/>
                </a:solidFill>
                <a:ea typeface="Helvetica Light" charset="0"/>
                <a:cs typeface="Helvetica Light" charset="0"/>
              </a:rPr>
              <a:t> </a:t>
            </a:r>
            <a:r>
              <a:rPr lang="en-US" altLang="zh-CN" b="1" dirty="0" smtClean="0">
                <a:solidFill>
                  <a:schemeClr val="accent1"/>
                </a:solidFill>
                <a:ea typeface="Helvetica Light" charset="0"/>
                <a:cs typeface="Helvetica Light" charset="0"/>
              </a:rPr>
              <a:t>Horn</a:t>
            </a:r>
            <a:r>
              <a:rPr lang="zh-CN" altLang="en-US" b="1" dirty="0" smtClean="0">
                <a:solidFill>
                  <a:schemeClr val="accent1"/>
                </a:solidFill>
                <a:ea typeface="Helvetica Light" charset="0"/>
                <a:cs typeface="Helvetica Light" charset="0"/>
              </a:rPr>
              <a:t> </a:t>
            </a:r>
            <a:r>
              <a:rPr lang="en-US" altLang="zh-CN" b="1" dirty="0" smtClean="0">
                <a:solidFill>
                  <a:schemeClr val="accent1"/>
                </a:solidFill>
                <a:ea typeface="Helvetica Light" charset="0"/>
                <a:cs typeface="Helvetica Light" charset="0"/>
              </a:rPr>
              <a:t>rules</a:t>
            </a:r>
          </a:p>
        </p:txBody>
      </p:sp>
      <p:sp>
        <p:nvSpPr>
          <p:cNvPr id="17" name="Rounded Rectangle 16"/>
          <p:cNvSpPr/>
          <p:nvPr/>
        </p:nvSpPr>
        <p:spPr>
          <a:xfrm>
            <a:off x="700409" y="3545250"/>
            <a:ext cx="2469511" cy="23535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6096000" y="3185160"/>
            <a:ext cx="609600" cy="417266"/>
          </a:xfrm>
          <a:prstGeom prst="downArrow">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60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6" grpId="0"/>
      <p:bldP spid="17" grpId="0" animBg="1"/>
      <p:bldP spid="1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Horn-Guided Optimization</a:t>
            </a:r>
            <a:endParaRPr lang="en-US" dirty="0"/>
          </a:p>
        </p:txBody>
      </p:sp>
      <p:sp>
        <p:nvSpPr>
          <p:cNvPr id="3" name="Date Placeholder 2"/>
          <p:cNvSpPr>
            <a:spLocks noGrp="1"/>
          </p:cNvSpPr>
          <p:nvPr>
            <p:ph type="dt" sz="half" idx="10"/>
          </p:nvPr>
        </p:nvSpPr>
        <p:spPr/>
        <p:txBody>
          <a:bodyPr/>
          <a:lstStyle/>
          <a:p>
            <a:fld id="{C0FC37D2-35FB-2C42-B462-C485758A9487}"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105</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
        <p:nvSpPr>
          <p:cNvPr id="6" name="TextBox 5"/>
          <p:cNvSpPr txBox="1"/>
          <p:nvPr/>
        </p:nvSpPr>
        <p:spPr>
          <a:xfrm>
            <a:off x="457200" y="1256561"/>
            <a:ext cx="3343701" cy="2585323"/>
          </a:xfrm>
          <a:prstGeom prst="rect">
            <a:avLst/>
          </a:prstGeom>
          <a:solidFill>
            <a:schemeClr val="bg1"/>
          </a:solidFill>
          <a:ln w="19050">
            <a:solidFill>
              <a:schemeClr val="tx1"/>
            </a:solidFill>
          </a:ln>
        </p:spPr>
        <p:txBody>
          <a:bodyPr wrap="square" rtlCol="0">
            <a:spAutoFit/>
          </a:bodyPr>
          <a:lstStyle/>
          <a:p>
            <a:r>
              <a:rPr lang="en-US" b="1" dirty="0" smtClean="0">
                <a:solidFill>
                  <a:srgbClr val="0070C0"/>
                </a:solidFill>
              </a:rPr>
              <a:t>Input relations: </a:t>
            </a:r>
          </a:p>
          <a:p>
            <a:r>
              <a:rPr lang="en-US" dirty="0" smtClean="0"/>
              <a:t>    edge(x, y)</a:t>
            </a:r>
          </a:p>
          <a:p>
            <a:r>
              <a:rPr lang="en-US" b="1" dirty="0" smtClean="0">
                <a:solidFill>
                  <a:srgbClr val="0070C0"/>
                </a:solidFill>
              </a:rPr>
              <a:t>Output relations: </a:t>
            </a:r>
          </a:p>
          <a:p>
            <a:r>
              <a:rPr lang="en-US" dirty="0" smtClean="0"/>
              <a:t>    path(x, y)</a:t>
            </a:r>
          </a:p>
          <a:p>
            <a:r>
              <a:rPr lang="en-US" b="1" dirty="0" smtClean="0">
                <a:solidFill>
                  <a:srgbClr val="0070C0"/>
                </a:solidFill>
              </a:rPr>
              <a:t>Hard constraints:</a:t>
            </a:r>
            <a:r>
              <a:rPr lang="en-US" b="1" dirty="0" smtClean="0"/>
              <a:t> </a:t>
            </a:r>
          </a:p>
          <a:p>
            <a:r>
              <a:rPr lang="en-US" dirty="0" smtClean="0"/>
              <a:t>    path(x, x).</a:t>
            </a:r>
          </a:p>
          <a:p>
            <a:r>
              <a:rPr lang="en-US" dirty="0" smtClean="0"/>
              <a:t>    path(x, z) :- path(x, y), edge(y, </a:t>
            </a:r>
            <a:r>
              <a:rPr lang="en-US" dirty="0"/>
              <a:t>z</a:t>
            </a:r>
            <a:r>
              <a:rPr lang="en-US" dirty="0" smtClean="0"/>
              <a:t>).</a:t>
            </a:r>
          </a:p>
          <a:p>
            <a:r>
              <a:rPr lang="en-US" b="1" dirty="0" smtClean="0">
                <a:solidFill>
                  <a:srgbClr val="0070C0"/>
                </a:solidFill>
              </a:rPr>
              <a:t>Soft constraints:</a:t>
            </a:r>
            <a:r>
              <a:rPr lang="en-US" b="1" dirty="0" smtClean="0"/>
              <a:t> </a:t>
            </a:r>
            <a:endParaRPr lang="en-US" b="1" dirty="0"/>
          </a:p>
          <a:p>
            <a:r>
              <a:rPr lang="en-US" dirty="0" smtClean="0"/>
              <a:t>    ¬</a:t>
            </a:r>
            <a:r>
              <a:rPr lang="en-US" dirty="0" smtClean="0">
                <a:solidFill>
                  <a:schemeClr val="bg1"/>
                </a:solidFill>
              </a:rPr>
              <a:t> </a:t>
            </a:r>
            <a:r>
              <a:rPr lang="en-US" dirty="0" smtClean="0"/>
              <a:t>path(x, y).   </a:t>
            </a:r>
            <a:r>
              <a:rPr lang="en-US" b="1" dirty="0" smtClean="0"/>
              <a:t>weight 1.5</a:t>
            </a:r>
            <a:endParaRPr lang="en-US" b="1" dirty="0"/>
          </a:p>
        </p:txBody>
      </p:sp>
      <p:sp>
        <p:nvSpPr>
          <p:cNvPr id="9" name="Rounded Rectangle 8"/>
          <p:cNvSpPr/>
          <p:nvPr/>
        </p:nvSpPr>
        <p:spPr>
          <a:xfrm>
            <a:off x="700409" y="3545250"/>
            <a:ext cx="2469511" cy="235354"/>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449242" y="1328061"/>
            <a:ext cx="3920565" cy="3507517"/>
            <a:chOff x="4555922" y="1297580"/>
            <a:chExt cx="3920565" cy="1791087"/>
          </a:xfrm>
        </p:grpSpPr>
        <p:sp>
          <p:nvSpPr>
            <p:cNvPr id="11" name="TextBox 10"/>
            <p:cNvSpPr txBox="1"/>
            <p:nvPr/>
          </p:nvSpPr>
          <p:spPr>
            <a:xfrm>
              <a:off x="4572000" y="1297580"/>
              <a:ext cx="3904487" cy="1205977"/>
            </a:xfrm>
            <a:prstGeom prst="rect">
              <a:avLst/>
            </a:prstGeom>
            <a:noFill/>
            <a:ln>
              <a:noFill/>
            </a:ln>
          </p:spPr>
          <p:txBody>
            <a:bodyPr wrap="square" rIns="0" rtlCol="0">
              <a:noAutofit/>
            </a:bodyPr>
            <a:lstStyle/>
            <a:p>
              <a:r>
                <a:rPr lang="en-US" sz="2000" b="1" dirty="0" smtClean="0">
                  <a:solidFill>
                    <a:srgbClr val="00B050"/>
                  </a:solidFill>
                </a:rPr>
                <a:t>Hard clauses:</a:t>
              </a:r>
            </a:p>
            <a:p>
              <a:pPr algn="r"/>
              <a:endParaRPr lang="en-US" sz="1600" dirty="0"/>
            </a:p>
            <a:p>
              <a:pPr algn="r"/>
              <a:endParaRPr lang="en-US" sz="1600" dirty="0"/>
            </a:p>
            <a:p>
              <a:pPr algn="r"/>
              <a:r>
                <a:rPr lang="zh-CN" altLang="en-US" sz="1600" i="1" dirty="0" smtClean="0">
                  <a:latin typeface="Cambria Math" charset="0"/>
                </a:rPr>
                <a:t> </a:t>
              </a:r>
              <a:endParaRPr lang="en-US" sz="1600" i="1" dirty="0" smtClean="0">
                <a:latin typeface="Cambria Math" charset="0"/>
              </a:endParaRPr>
            </a:p>
            <a:p>
              <a:pPr algn="r"/>
              <a:endParaRPr lang="en-US" sz="1600" i="1" dirty="0">
                <a:latin typeface="Cambria Math" charset="0"/>
              </a:endParaRPr>
            </a:p>
            <a:p>
              <a:pPr algn="r"/>
              <a:endParaRPr lang="en-US" sz="1600" b="0" i="1" dirty="0" smtClean="0">
                <a:latin typeface="Cambria Math" charset="0"/>
              </a:endParaRPr>
            </a:p>
          </p:txBody>
        </p:sp>
        <mc:AlternateContent xmlns:mc="http://schemas.openxmlformats.org/markup-compatibility/2006" xmlns:a14="http://schemas.microsoft.com/office/drawing/2010/main">
          <mc:Choice Requires="a14">
            <p:sp>
              <p:nvSpPr>
                <p:cNvPr id="12" name="TextBox 11"/>
                <p:cNvSpPr txBox="1"/>
                <p:nvPr/>
              </p:nvSpPr>
              <p:spPr>
                <a:xfrm>
                  <a:off x="4555922" y="1626651"/>
                  <a:ext cx="3903116" cy="1462016"/>
                </a:xfrm>
                <a:prstGeom prst="rect">
                  <a:avLst/>
                </a:prstGeom>
                <a:noFill/>
                <a:ln>
                  <a:noFill/>
                </a:ln>
              </p:spPr>
              <p:txBody>
                <a:bodyPr wrap="square" rIns="91440" rtlCol="0">
                  <a:spAutoFit/>
                </a:bodyPr>
                <a:lstStyle/>
                <a:p>
                  <a:r>
                    <a:rPr lang="en-US" sz="2000" b="1" dirty="0" smtClean="0">
                      <a:solidFill>
                        <a:srgbClr val="00B0F0"/>
                      </a:solidFill>
                    </a:rPr>
                    <a:t>Soft clauses:</a:t>
                  </a:r>
                </a:p>
                <a:p>
                  <a:pPr algn="r"/>
                  <a14:m>
                    <m:oMath xmlns:m="http://schemas.openxmlformats.org/officeDocument/2006/math">
                      <m:r>
                        <a:rPr lang="en-US" sz="1600" b="0" i="1" dirty="0" smtClean="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0,0</m:t>
                          </m:r>
                        </m:e>
                      </m:d>
                      <m:r>
                        <m:rPr>
                          <m:nor/>
                        </m:rPr>
                        <a:rPr lang="en-US" sz="1600" b="1" i="0" dirty="0" smtClean="0">
                          <a:latin typeface="Cambria Math" charset="0"/>
                        </a:rPr>
                        <m:t> </m:t>
                      </m:r>
                      <m:r>
                        <m:rPr>
                          <m:nor/>
                        </m:rPr>
                        <a:rPr lang="en-US" sz="1600" b="1" dirty="0"/>
                        <m:t>weight</m:t>
                      </m:r>
                      <m:r>
                        <m:rPr>
                          <m:nor/>
                        </m:rPr>
                        <a:rPr lang="en-US" sz="1600" b="1" dirty="0"/>
                        <m:t> 1.5</m:t>
                      </m:r>
                    </m:oMath>
                  </a14:m>
                  <a:r>
                    <a:rPr lang="en-US" sz="1600" dirty="0" smtClean="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dirty="0" smtClean="0"/>
                </a:p>
                <a:p>
                  <a:pPr algn="r"/>
                  <a:r>
                    <a:rPr lang="en-US" sz="1600" b="1" dirty="0" smtClean="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smtClean="0"/>
                </a:p>
                <a:p>
                  <a:pPr algn="r"/>
                  <a14:m>
                    <m:oMath xmlns:m="http://schemas.openxmlformats.org/officeDocument/2006/math">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b="0" i="1" dirty="0" smtClean="0">
                              <a:latin typeface="Cambria Math" charset="0"/>
                            </a:rPr>
                            <m:t>6</m:t>
                          </m:r>
                          <m:r>
                            <a:rPr lang="en-US" sz="1600" i="1" dirty="0">
                              <a:latin typeface="Cambria Math" charset="0"/>
                            </a:rPr>
                            <m:t>,</m:t>
                          </m:r>
                          <m:r>
                            <a:rPr lang="en-US" sz="1600" b="0" i="1" dirty="0" smtClean="0">
                              <a:latin typeface="Cambria Math" charset="0"/>
                            </a:rPr>
                            <m:t>6</m:t>
                          </m:r>
                        </m:e>
                      </m:d>
                      <m:r>
                        <m:rPr>
                          <m:nor/>
                        </m:rPr>
                        <a:rPr lang="en-US" sz="1600" b="1" dirty="0">
                          <a:latin typeface="Cambria Math" charset="0"/>
                        </a:rPr>
                        <m:t> </m:t>
                      </m:r>
                      <m:r>
                        <m:rPr>
                          <m:nor/>
                        </m:rPr>
                        <a:rPr lang="en-US" sz="1600" b="1" dirty="0"/>
                        <m:t>weight</m:t>
                      </m:r>
                      <m:r>
                        <m:rPr>
                          <m:nor/>
                        </m:rPr>
                        <a:rPr lang="en-US" sz="1600" b="1" dirty="0"/>
                        <m:t> 1.5</m:t>
                      </m:r>
                    </m:oMath>
                  </a14:m>
                  <a:r>
                    <a:rPr lang="en-US" sz="1600" dirty="0" smtClean="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dirty="0" smtClean="0"/>
                </a:p>
                <a:p>
                  <a:pPr algn="r"/>
                  <a14:m>
                    <m:oMath xmlns:m="http://schemas.openxmlformats.org/officeDocument/2006/math">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0,</m:t>
                          </m:r>
                          <m:r>
                            <a:rPr lang="en-US" sz="1600" b="0" i="1" dirty="0" smtClean="0">
                              <a:latin typeface="Cambria Math" charset="0"/>
                            </a:rPr>
                            <m:t>1</m:t>
                          </m:r>
                        </m:e>
                      </m:d>
                      <m:r>
                        <m:rPr>
                          <m:nor/>
                        </m:rPr>
                        <a:rPr lang="en-US" sz="1600" b="1" dirty="0">
                          <a:latin typeface="Cambria Math" charset="0"/>
                        </a:rPr>
                        <m:t> </m:t>
                      </m:r>
                      <m:r>
                        <m:rPr>
                          <m:nor/>
                        </m:rPr>
                        <a:rPr lang="en-US" sz="1600" b="1" dirty="0"/>
                        <m:t>weight</m:t>
                      </m:r>
                      <m:r>
                        <m:rPr>
                          <m:nor/>
                        </m:rPr>
                        <a:rPr lang="en-US" sz="1600" b="1" dirty="0"/>
                        <m:t> 1.5</m:t>
                      </m:r>
                    </m:oMath>
                  </a14:m>
                  <a:r>
                    <a:rPr lang="en-US" sz="1600" dirty="0"/>
                    <a:t>) </a:t>
                  </a:r>
                  <a14:m>
                    <m:oMath xmlns:m="http://schemas.openxmlformats.org/officeDocument/2006/math">
                      <m:r>
                        <a:rPr lang="en-US" sz="1600" i="1" dirty="0">
                          <a:latin typeface="Cambria Math" panose="02040503050406030204" pitchFamily="18" charset="0"/>
                        </a:rPr>
                        <m:t>∧</m:t>
                      </m:r>
                    </m:oMath>
                  </a14:m>
                  <a:endParaRPr lang="en-US" sz="1600" dirty="0"/>
                </a:p>
                <a:p>
                  <a:pPr algn="r"/>
                  <a:r>
                    <a:rPr lang="en-US" sz="1600" b="1" dirty="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a:p>
                <a:p>
                  <a:pPr algn="r"/>
                  <a14:m>
                    <m:oMath xmlns:m="http://schemas.openxmlformats.org/officeDocument/2006/math">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b="0" i="1" dirty="0" smtClean="0">
                              <a:latin typeface="Cambria Math" charset="0"/>
                            </a:rPr>
                            <m:t>2</m:t>
                          </m:r>
                          <m:r>
                            <a:rPr lang="en-US" sz="1600" i="1" dirty="0">
                              <a:latin typeface="Cambria Math" charset="0"/>
                            </a:rPr>
                            <m:t>,6</m:t>
                          </m:r>
                        </m:e>
                      </m:d>
                      <m:r>
                        <m:rPr>
                          <m:nor/>
                        </m:rPr>
                        <a:rPr lang="en-US" sz="1600" b="1" dirty="0">
                          <a:latin typeface="Cambria Math" charset="0"/>
                        </a:rPr>
                        <m:t> </m:t>
                      </m:r>
                      <m:r>
                        <m:rPr>
                          <m:nor/>
                        </m:rPr>
                        <a:rPr lang="en-US" sz="1600" b="1" dirty="0"/>
                        <m:t>weight</m:t>
                      </m:r>
                      <m:r>
                        <m:rPr>
                          <m:nor/>
                        </m:rPr>
                        <a:rPr lang="en-US" sz="1600" b="1" dirty="0"/>
                        <m:t> 1.5</m:t>
                      </m:r>
                    </m:oMath>
                  </a14:m>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smtClean="0"/>
                </a:p>
                <a:p>
                  <a:pPr algn="r"/>
                  <a14:m>
                    <m:oMath xmlns:m="http://schemas.openxmlformats.org/officeDocument/2006/math">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0,</m:t>
                          </m:r>
                          <m:r>
                            <a:rPr lang="en-US" sz="1600" b="0" i="1" dirty="0" smtClean="0">
                              <a:latin typeface="Cambria Math" charset="0"/>
                            </a:rPr>
                            <m:t>3</m:t>
                          </m:r>
                        </m:e>
                      </m:d>
                      <m:r>
                        <m:rPr>
                          <m:nor/>
                        </m:rPr>
                        <a:rPr lang="en-US" sz="1600" b="1" dirty="0">
                          <a:latin typeface="Cambria Math" charset="0"/>
                        </a:rPr>
                        <m:t> </m:t>
                      </m:r>
                      <m:r>
                        <m:rPr>
                          <m:nor/>
                        </m:rPr>
                        <a:rPr lang="en-US" sz="1600" b="1" dirty="0"/>
                        <m:t>weight</m:t>
                      </m:r>
                      <m:r>
                        <m:rPr>
                          <m:nor/>
                        </m:rPr>
                        <a:rPr lang="en-US" sz="1600" b="1" dirty="0"/>
                        <m:t> 1.5</m:t>
                      </m:r>
                    </m:oMath>
                  </a14:m>
                  <a:r>
                    <a:rPr lang="en-US" sz="1600" dirty="0"/>
                    <a:t>) </a:t>
                  </a:r>
                  <a14:m>
                    <m:oMath xmlns:m="http://schemas.openxmlformats.org/officeDocument/2006/math">
                      <m:r>
                        <a:rPr lang="en-US" sz="1600" i="1" dirty="0">
                          <a:latin typeface="Cambria Math" panose="02040503050406030204" pitchFamily="18" charset="0"/>
                        </a:rPr>
                        <m:t>∧</m:t>
                      </m:r>
                    </m:oMath>
                  </a14:m>
                  <a:endParaRPr lang="en-US" sz="1600" dirty="0"/>
                </a:p>
                <a:p>
                  <a:pPr algn="r"/>
                  <a:r>
                    <a:rPr lang="en-US" sz="1600" b="1" dirty="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a:p>
                <a:p>
                  <a:r>
                    <a:rPr lang="en-US" sz="1600" dirty="0" smtClean="0"/>
                    <a:t>                              </a:t>
                  </a:r>
                  <a14:m>
                    <m:oMath xmlns:m="http://schemas.openxmlformats.org/officeDocument/2006/math">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b="0" i="1" dirty="0" smtClean="0">
                              <a:latin typeface="Cambria Math" charset="0"/>
                            </a:rPr>
                            <m:t>0</m:t>
                          </m:r>
                          <m:r>
                            <a:rPr lang="en-US" sz="1600" i="1" dirty="0">
                              <a:latin typeface="Cambria Math" charset="0"/>
                            </a:rPr>
                            <m:t>,6</m:t>
                          </m:r>
                        </m:e>
                      </m:d>
                      <m:r>
                        <m:rPr>
                          <m:nor/>
                        </m:rPr>
                        <a:rPr lang="en-US" sz="1600" b="1" dirty="0">
                          <a:latin typeface="Cambria Math" charset="0"/>
                        </a:rPr>
                        <m:t> </m:t>
                      </m:r>
                      <m:r>
                        <m:rPr>
                          <m:nor/>
                        </m:rPr>
                        <a:rPr lang="en-US" sz="1600" b="1" dirty="0"/>
                        <m:t>weight</m:t>
                      </m:r>
                      <m:r>
                        <m:rPr>
                          <m:nor/>
                        </m:rPr>
                        <a:rPr lang="en-US" sz="1600" b="1" dirty="0"/>
                        <m:t> 1.5</m:t>
                      </m:r>
                    </m:oMath>
                  </a14:m>
                  <a:r>
                    <a:rPr lang="en-US" sz="1600" dirty="0" smtClean="0"/>
                    <a:t>)</a:t>
                  </a:r>
                  <a:endParaRPr lang="en-US" sz="1600" b="1" dirty="0"/>
                </a:p>
                <a:p>
                  <a:pPr algn="r"/>
                  <a:endParaRPr lang="en-US" sz="1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555922" y="1626651"/>
                  <a:ext cx="3903116" cy="1462016"/>
                </a:xfrm>
                <a:prstGeom prst="rect">
                  <a:avLst/>
                </a:prstGeom>
                <a:blipFill rotWithShape="0">
                  <a:blip r:embed="rId2"/>
                  <a:stretch>
                    <a:fillRect l="-1719" t="-1279" b="-4051"/>
                  </a:stretch>
                </a:blipFill>
                <a:ln>
                  <a:noFill/>
                </a:ln>
              </p:spPr>
              <p:txBody>
                <a:bodyPr/>
                <a:lstStyle/>
                <a:p>
                  <a:r>
                    <a:rPr lang="en-US">
                      <a:noFill/>
                    </a:rPr>
                    <a:t> </a:t>
                  </a:r>
                </a:p>
              </p:txBody>
            </p:sp>
          </mc:Fallback>
        </mc:AlternateContent>
        <p:sp>
          <p:nvSpPr>
            <p:cNvPr id="13" name="Rectangle 12"/>
            <p:cNvSpPr/>
            <p:nvPr/>
          </p:nvSpPr>
          <p:spPr>
            <a:xfrm>
              <a:off x="4581571" y="1304369"/>
              <a:ext cx="3893546" cy="17119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996862"/>
            <a:ext cx="3455829" cy="2093826"/>
          </a:xfrm>
          <a:prstGeom prst="rect">
            <a:avLst/>
          </a:prstGeom>
        </p:spPr>
      </p:pic>
      <p:sp>
        <p:nvSpPr>
          <p:cNvPr id="16" name="Rounded Rectangle 15"/>
          <p:cNvSpPr/>
          <p:nvPr/>
        </p:nvSpPr>
        <p:spPr>
          <a:xfrm>
            <a:off x="5867400" y="2243727"/>
            <a:ext cx="2454478" cy="2366947"/>
          </a:xfrm>
          <a:prstGeom prst="roundRect">
            <a:avLst>
              <a:gd name="adj" fmla="val 12160"/>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a:off x="213044" y="1236850"/>
            <a:ext cx="4084636" cy="1155978"/>
          </a:xfrm>
          <a:prstGeom prst="wedgeRoundRectCallout">
            <a:avLst>
              <a:gd name="adj1" fmla="val 1581"/>
              <a:gd name="adj2" fmla="val 79120"/>
              <a:gd name="adj3" fmla="val 16667"/>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rPr>
              <a:t>1) All hard constraints are satisfied</a:t>
            </a:r>
          </a:p>
          <a:p>
            <a:pPr algn="ctr"/>
            <a:r>
              <a:rPr lang="en-US" sz="2000" b="1" dirty="0" smtClean="0">
                <a:solidFill>
                  <a:schemeClr val="tx2"/>
                </a:solidFill>
              </a:rPr>
              <a:t>2) No new violated soft constraints</a:t>
            </a:r>
          </a:p>
          <a:p>
            <a:pPr algn="ctr"/>
            <a:r>
              <a:rPr lang="en-US" sz="2000" b="1" dirty="0" smtClean="0">
                <a:solidFill>
                  <a:schemeClr val="tx2"/>
                </a:solidFill>
              </a:rPr>
              <a:t>=&gt; sound to terminate</a:t>
            </a:r>
            <a:endParaRPr lang="en-US" sz="2000" b="1" dirty="0">
              <a:solidFill>
                <a:schemeClr val="tx2"/>
              </a:solidFill>
            </a:endParaRPr>
          </a:p>
        </p:txBody>
      </p:sp>
    </p:spTree>
    <p:extLst>
      <p:ext uri="{BB962C8B-B14F-4D97-AF65-F5344CB8AC3E}">
        <p14:creationId xmlns:p14="http://schemas.microsoft.com/office/powerpoint/2010/main" val="28019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nvPr>
        </p:nvGraphicFramePr>
        <p:xfrm>
          <a:off x="2882556" y="1539243"/>
          <a:ext cx="1818382" cy="4114796"/>
        </p:xfrm>
        <a:graphic>
          <a:graphicData uri="http://schemas.openxmlformats.org/drawingml/2006/table">
            <a:tbl>
              <a:tblPr firstRow="1" bandRow="1">
                <a:tableStyleId>{5C22544A-7EE6-4342-B048-85BDC9FD1C3A}</a:tableStyleId>
              </a:tblPr>
              <a:tblGrid>
                <a:gridCol w="878375"/>
                <a:gridCol w="940007"/>
              </a:tblGrid>
              <a:tr h="830179">
                <a:tc gridSpan="2">
                  <a:txBody>
                    <a:bodyPr/>
                    <a:lstStyle/>
                    <a:p>
                      <a:pPr algn="ctr"/>
                      <a:r>
                        <a:rPr lang="en-US" sz="2000" dirty="0" smtClean="0"/>
                        <a:t># iterations</a:t>
                      </a:r>
                      <a:endParaRPr lang="en-US" sz="2000" dirty="0"/>
                    </a:p>
                  </a:txBody>
                  <a:tcPr marL="68580" marR="68580" marT="34290" marB="34290" anchor="ctr"/>
                </a:tc>
                <a:tc hMerge="1">
                  <a:txBody>
                    <a:bodyPr/>
                    <a:lstStyle/>
                    <a:p>
                      <a:pPr algn="ctr"/>
                      <a:endParaRPr lang="en-US" sz="2000" dirty="0"/>
                    </a:p>
                  </a:txBody>
                  <a:tcPr/>
                </a:tc>
              </a:tr>
              <a:tr h="469231">
                <a:tc>
                  <a:txBody>
                    <a:bodyPr/>
                    <a:lstStyle/>
                    <a:p>
                      <a:pPr algn="ctr"/>
                      <a:r>
                        <a:rPr lang="en-US" sz="2000" b="1" dirty="0" smtClean="0"/>
                        <a:t>Lazy</a:t>
                      </a:r>
                      <a:endParaRPr lang="en-US" sz="2000" b="1" dirty="0"/>
                    </a:p>
                  </a:txBody>
                  <a:tcPr marL="68580" marR="68580" marT="34290" marB="34290" anchor="ctr" anchorCtr="1"/>
                </a:tc>
                <a:tc>
                  <a:txBody>
                    <a:bodyPr/>
                    <a:lstStyle/>
                    <a:p>
                      <a:r>
                        <a:rPr lang="en-US" sz="2000" b="1" dirty="0" smtClean="0"/>
                        <a:t>Guided</a:t>
                      </a:r>
                      <a:endParaRPr lang="en-US" sz="2000" b="1" dirty="0"/>
                    </a:p>
                  </a:txBody>
                  <a:tcPr marL="68580" marR="68580" marT="34290" marB="34290" anchor="ctr" anchorCtr="1"/>
                </a:tc>
              </a:tr>
              <a:tr h="469231">
                <a:tc>
                  <a:txBody>
                    <a:bodyPr/>
                    <a:lstStyle/>
                    <a:p>
                      <a:pPr algn="ctr" fontAlgn="b"/>
                      <a:r>
                        <a:rPr lang="en-US" sz="2000" b="0" i="0" u="none" strike="noStrike" dirty="0">
                          <a:solidFill>
                            <a:srgbClr val="000000"/>
                          </a:solidFill>
                          <a:effectLst/>
                          <a:latin typeface="+mn-lt"/>
                        </a:rPr>
                        <a:t>492</a:t>
                      </a:r>
                    </a:p>
                  </a:txBody>
                  <a:tcPr marL="9525" marR="9525" marT="9525" marB="0" anchor="ctr" anchorCtr="1"/>
                </a:tc>
                <a:tc>
                  <a:txBody>
                    <a:bodyPr/>
                    <a:lstStyle/>
                    <a:p>
                      <a:pPr algn="ctr" fontAlgn="b"/>
                      <a:r>
                        <a:rPr lang="en-US" sz="2000" b="0" i="0" u="none" strike="noStrike" dirty="0">
                          <a:solidFill>
                            <a:srgbClr val="000000"/>
                          </a:solidFill>
                          <a:effectLst/>
                          <a:latin typeface="+mn-lt"/>
                        </a:rPr>
                        <a:t>12</a:t>
                      </a:r>
                    </a:p>
                  </a:txBody>
                  <a:tcPr marL="9525" marR="9525" marT="9525" marB="0" anchor="ctr" anchorCtr="1"/>
                </a:tc>
              </a:tr>
              <a:tr h="469231">
                <a:tc>
                  <a:txBody>
                    <a:bodyPr/>
                    <a:lstStyle/>
                    <a:p>
                      <a:pPr algn="ctr" fontAlgn="b"/>
                      <a:r>
                        <a:rPr lang="en-US" sz="2000" b="0" i="0" u="none" strike="noStrike" dirty="0">
                          <a:solidFill>
                            <a:srgbClr val="000000"/>
                          </a:solidFill>
                          <a:effectLst/>
                          <a:latin typeface="+mn-lt"/>
                        </a:rPr>
                        <a:t>463</a:t>
                      </a:r>
                    </a:p>
                  </a:txBody>
                  <a:tcPr marL="9525" marR="9525" marT="9525" marB="0" anchor="ctr" anchorCtr="1"/>
                </a:tc>
                <a:tc>
                  <a:txBody>
                    <a:bodyPr/>
                    <a:lstStyle/>
                    <a:p>
                      <a:pPr algn="ctr" fontAlgn="b"/>
                      <a:r>
                        <a:rPr lang="en-US" sz="2000" b="0" i="0" u="none" strike="noStrike" dirty="0">
                          <a:solidFill>
                            <a:srgbClr val="000000"/>
                          </a:solidFill>
                          <a:effectLst/>
                          <a:latin typeface="+mn-lt"/>
                        </a:rPr>
                        <a:t>5</a:t>
                      </a:r>
                    </a:p>
                  </a:txBody>
                  <a:tcPr marL="9525" marR="9525" marT="9525" marB="0" anchor="ctr" anchorCtr="1"/>
                </a:tc>
              </a:tr>
              <a:tr h="469231">
                <a:tc>
                  <a:txBody>
                    <a:bodyPr/>
                    <a:lstStyle/>
                    <a:p>
                      <a:pPr algn="ctr" fontAlgn="b"/>
                      <a:r>
                        <a:rPr lang="en-US" sz="2000" b="0" i="0" u="none" strike="noStrike" dirty="0">
                          <a:solidFill>
                            <a:srgbClr val="000000"/>
                          </a:solidFill>
                          <a:effectLst/>
                          <a:latin typeface="+mn-lt"/>
                        </a:rPr>
                        <a:t>354</a:t>
                      </a:r>
                    </a:p>
                  </a:txBody>
                  <a:tcPr marL="9525" marR="9525" marT="9525" marB="0" anchor="ctr" anchorCtr="1"/>
                </a:tc>
                <a:tc>
                  <a:txBody>
                    <a:bodyPr/>
                    <a:lstStyle/>
                    <a:p>
                      <a:pPr algn="ctr" fontAlgn="b"/>
                      <a:r>
                        <a:rPr lang="en-US" sz="2000" b="0" i="0" u="none" strike="noStrike" dirty="0">
                          <a:solidFill>
                            <a:srgbClr val="000000"/>
                          </a:solidFill>
                          <a:effectLst/>
                          <a:latin typeface="+mn-lt"/>
                        </a:rPr>
                        <a:t>6</a:t>
                      </a:r>
                    </a:p>
                  </a:txBody>
                  <a:tcPr marL="9525" marR="9525" marT="9525" marB="0" anchor="ctr" anchorCtr="1"/>
                </a:tc>
              </a:tr>
              <a:tr h="469231">
                <a:tc>
                  <a:txBody>
                    <a:bodyPr/>
                    <a:lstStyle/>
                    <a:p>
                      <a:pPr algn="ctr" fontAlgn="b"/>
                      <a:r>
                        <a:rPr lang="en-US" sz="2000" b="0" i="0" u="none" strike="noStrike" dirty="0">
                          <a:solidFill>
                            <a:srgbClr val="000000"/>
                          </a:solidFill>
                          <a:effectLst/>
                          <a:latin typeface="+mn-lt"/>
                        </a:rPr>
                        <a:t>481</a:t>
                      </a:r>
                    </a:p>
                  </a:txBody>
                  <a:tcPr marL="9525" marR="9525" marT="9525" marB="0" anchor="ctr" anchorCtr="1"/>
                </a:tc>
                <a:tc>
                  <a:txBody>
                    <a:bodyPr/>
                    <a:lstStyle/>
                    <a:p>
                      <a:pPr algn="ctr" fontAlgn="b"/>
                      <a:r>
                        <a:rPr lang="en-US" sz="2000" b="0" i="0" u="none" strike="noStrike" dirty="0">
                          <a:solidFill>
                            <a:srgbClr val="000000"/>
                          </a:solidFill>
                          <a:effectLst/>
                          <a:latin typeface="+mn-lt"/>
                        </a:rPr>
                        <a:t>7</a:t>
                      </a:r>
                    </a:p>
                  </a:txBody>
                  <a:tcPr marL="9525" marR="9525" marT="9525" marB="0" anchor="ctr" anchorCtr="1"/>
                </a:tc>
              </a:tr>
              <a:tr h="469231">
                <a:tc>
                  <a:txBody>
                    <a:bodyPr/>
                    <a:lstStyle/>
                    <a:p>
                      <a:pPr algn="ctr" fontAlgn="b"/>
                      <a:r>
                        <a:rPr lang="en-US" sz="2000" b="0" i="0" u="none" strike="noStrike" dirty="0">
                          <a:solidFill>
                            <a:srgbClr val="000000"/>
                          </a:solidFill>
                          <a:effectLst/>
                          <a:latin typeface="+mn-lt"/>
                        </a:rPr>
                        <a:t>429</a:t>
                      </a:r>
                    </a:p>
                  </a:txBody>
                  <a:tcPr marL="9525" marR="9525" marT="9525" marB="0" anchor="ctr" anchorCtr="1"/>
                </a:tc>
                <a:tc>
                  <a:txBody>
                    <a:bodyPr/>
                    <a:lstStyle/>
                    <a:p>
                      <a:pPr algn="ctr" fontAlgn="b"/>
                      <a:r>
                        <a:rPr lang="en-US" sz="2000" b="0" i="0" u="none" strike="noStrike" dirty="0">
                          <a:solidFill>
                            <a:srgbClr val="000000"/>
                          </a:solidFill>
                          <a:effectLst/>
                          <a:latin typeface="+mn-lt"/>
                        </a:rPr>
                        <a:t>6</a:t>
                      </a:r>
                    </a:p>
                  </a:txBody>
                  <a:tcPr marL="9525" marR="9525" marT="9525" marB="0" anchor="ctr" anchorCtr="1"/>
                </a:tc>
              </a:tr>
              <a:tr h="469231">
                <a:tc>
                  <a:txBody>
                    <a:bodyPr/>
                    <a:lstStyle/>
                    <a:p>
                      <a:pPr algn="ctr" fontAlgn="b"/>
                      <a:r>
                        <a:rPr lang="en-US" sz="2000" b="0" i="0" u="none" strike="noStrike" dirty="0">
                          <a:solidFill>
                            <a:srgbClr val="000000"/>
                          </a:solidFill>
                          <a:effectLst/>
                          <a:latin typeface="+mn-lt"/>
                        </a:rPr>
                        <a:t>416</a:t>
                      </a:r>
                    </a:p>
                  </a:txBody>
                  <a:tcPr marL="9525" marR="9525" marT="9525" marB="0" anchor="ctr" anchorCtr="1"/>
                </a:tc>
                <a:tc>
                  <a:txBody>
                    <a:bodyPr/>
                    <a:lstStyle/>
                    <a:p>
                      <a:pPr algn="ctr" fontAlgn="b"/>
                      <a:r>
                        <a:rPr lang="en-US" sz="2000" b="0" i="0" u="none" strike="noStrike" dirty="0">
                          <a:solidFill>
                            <a:srgbClr val="000000"/>
                          </a:solidFill>
                          <a:effectLst/>
                          <a:latin typeface="+mn-lt"/>
                        </a:rPr>
                        <a:t>6</a:t>
                      </a:r>
                    </a:p>
                  </a:txBody>
                  <a:tcPr marL="9525" marR="9525" marT="9525" marB="0" anchor="ctr" anchorCtr="1"/>
                </a:tc>
              </a:tr>
            </a:tbl>
          </a:graphicData>
        </a:graphic>
      </p:graphicFrame>
      <p:graphicFrame>
        <p:nvGraphicFramePr>
          <p:cNvPr id="13" name="Table 12"/>
          <p:cNvGraphicFramePr>
            <a:graphicFrameLocks noGrp="1"/>
          </p:cNvGraphicFramePr>
          <p:nvPr>
            <p:extLst/>
          </p:nvPr>
        </p:nvGraphicFramePr>
        <p:xfrm>
          <a:off x="4701780" y="1539243"/>
          <a:ext cx="1954339" cy="4114796"/>
        </p:xfrm>
        <a:graphic>
          <a:graphicData uri="http://schemas.openxmlformats.org/drawingml/2006/table">
            <a:tbl>
              <a:tblPr firstRow="1" bandRow="1">
                <a:tableStyleId>{5C22544A-7EE6-4342-B048-85BDC9FD1C3A}</a:tableStyleId>
              </a:tblPr>
              <a:tblGrid>
                <a:gridCol w="946633"/>
                <a:gridCol w="1007706"/>
              </a:tblGrid>
              <a:tr h="830179">
                <a:tc gridSpan="2">
                  <a:txBody>
                    <a:bodyPr/>
                    <a:lstStyle/>
                    <a:p>
                      <a:pPr algn="ctr"/>
                      <a:r>
                        <a:rPr lang="en-US" sz="2000" dirty="0" smtClean="0"/>
                        <a:t>total time </a:t>
                      </a:r>
                      <a:br>
                        <a:rPr lang="en-US" sz="2000" dirty="0" smtClean="0"/>
                      </a:br>
                      <a:r>
                        <a:rPr lang="en-US" sz="2000" dirty="0" smtClean="0"/>
                        <a:t>(hours</a:t>
                      </a:r>
                      <a:r>
                        <a:rPr lang="en-US" sz="2000" baseline="0" dirty="0" smtClean="0"/>
                        <a:t>  </a:t>
                      </a:r>
                      <a:r>
                        <a:rPr lang="en-US" sz="2000" dirty="0" smtClean="0"/>
                        <a:t>:</a:t>
                      </a:r>
                      <a:r>
                        <a:rPr lang="en-US" sz="2000" baseline="0" dirty="0" smtClean="0"/>
                        <a:t> </a:t>
                      </a:r>
                      <a:r>
                        <a:rPr lang="en-US" sz="2000" dirty="0" err="1" smtClean="0"/>
                        <a:t>mins</a:t>
                      </a:r>
                      <a:r>
                        <a:rPr lang="en-US" sz="2000" dirty="0" smtClean="0"/>
                        <a:t>)</a:t>
                      </a:r>
                    </a:p>
                  </a:txBody>
                  <a:tcPr marL="68580" marR="68580" marT="34290" marB="34290" anchor="ctr"/>
                </a:tc>
                <a:tc hMerge="1">
                  <a:txBody>
                    <a:bodyPr/>
                    <a:lstStyle/>
                    <a:p>
                      <a:pPr algn="ctr"/>
                      <a:endParaRPr lang="en-US" sz="2000" dirty="0" smtClean="0"/>
                    </a:p>
                  </a:txBody>
                  <a:tcPr/>
                </a:tc>
              </a:tr>
              <a:tr h="469231">
                <a:tc>
                  <a:txBody>
                    <a:bodyPr/>
                    <a:lstStyle/>
                    <a:p>
                      <a:pPr algn="ctr"/>
                      <a:r>
                        <a:rPr lang="en-US" sz="2000" b="1" dirty="0" smtClean="0"/>
                        <a:t>Lazy</a:t>
                      </a:r>
                    </a:p>
                  </a:txBody>
                  <a:tcPr marL="68580" marR="68580" marT="34290" marB="34290" anchor="ctr" anchorCtr="1"/>
                </a:tc>
                <a:tc>
                  <a:txBody>
                    <a:bodyPr/>
                    <a:lstStyle/>
                    <a:p>
                      <a:pPr algn="ctr"/>
                      <a:r>
                        <a:rPr lang="en-US" sz="2000" b="1" dirty="0" smtClean="0"/>
                        <a:t>Guided</a:t>
                      </a:r>
                    </a:p>
                  </a:txBody>
                  <a:tcPr marL="68580" marR="68580" marT="34290" marB="34290" anchor="ctr" anchorCtr="1"/>
                </a:tc>
              </a:tr>
              <a:tr h="469231">
                <a:tc>
                  <a:txBody>
                    <a:bodyPr/>
                    <a:lstStyle/>
                    <a:p>
                      <a:pPr algn="ctr" fontAlgn="b"/>
                      <a:r>
                        <a:rPr lang="en-US" sz="2000" b="0" i="0" u="none" strike="noStrike" dirty="0">
                          <a:solidFill>
                            <a:srgbClr val="000000"/>
                          </a:solidFill>
                          <a:effectLst/>
                          <a:latin typeface="+mn-lt"/>
                        </a:rPr>
                        <a:t>6:31</a:t>
                      </a:r>
                    </a:p>
                  </a:txBody>
                  <a:tcPr marL="9525" marR="9525" marT="9525" marB="0" anchor="ctr" anchorCtr="1"/>
                </a:tc>
                <a:tc>
                  <a:txBody>
                    <a:bodyPr/>
                    <a:lstStyle/>
                    <a:p>
                      <a:pPr algn="ctr" fontAlgn="b"/>
                      <a:r>
                        <a:rPr lang="en-US" sz="2000" b="0" i="0" u="none" strike="noStrike" dirty="0">
                          <a:solidFill>
                            <a:srgbClr val="000000"/>
                          </a:solidFill>
                          <a:effectLst/>
                          <a:latin typeface="+mn-lt"/>
                        </a:rPr>
                        <a:t>0:25</a:t>
                      </a:r>
                    </a:p>
                  </a:txBody>
                  <a:tcPr marL="9525" marR="9525" marT="9525" marB="0" anchor="ctr" anchorCtr="1"/>
                </a:tc>
              </a:tr>
              <a:tr h="469231">
                <a:tc>
                  <a:txBody>
                    <a:bodyPr/>
                    <a:lstStyle/>
                    <a:p>
                      <a:pPr algn="ctr" fontAlgn="b"/>
                      <a:r>
                        <a:rPr lang="en-US" sz="2000" b="0" i="0" u="none" strike="noStrike" dirty="0">
                          <a:solidFill>
                            <a:srgbClr val="000000"/>
                          </a:solidFill>
                          <a:effectLst/>
                          <a:latin typeface="+mn-lt"/>
                        </a:rPr>
                        <a:t>7:53</a:t>
                      </a:r>
                    </a:p>
                  </a:txBody>
                  <a:tcPr marL="9525" marR="9525" marT="9525" marB="0" anchor="ctr" anchorCtr="1"/>
                </a:tc>
                <a:tc>
                  <a:txBody>
                    <a:bodyPr/>
                    <a:lstStyle/>
                    <a:p>
                      <a:pPr algn="ctr" fontAlgn="b"/>
                      <a:r>
                        <a:rPr lang="en-US" sz="2000" b="0" i="0" u="none" strike="noStrike" dirty="0">
                          <a:solidFill>
                            <a:srgbClr val="000000"/>
                          </a:solidFill>
                          <a:effectLst/>
                          <a:latin typeface="+mn-lt"/>
                        </a:rPr>
                        <a:t>0:08</a:t>
                      </a:r>
                    </a:p>
                  </a:txBody>
                  <a:tcPr marL="9525" marR="9525" marT="9525" marB="0" anchor="ctr" anchorCtr="1"/>
                </a:tc>
              </a:tr>
              <a:tr h="469231">
                <a:tc>
                  <a:txBody>
                    <a:bodyPr/>
                    <a:lstStyle/>
                    <a:p>
                      <a:pPr algn="ctr" fontAlgn="b"/>
                      <a:r>
                        <a:rPr lang="en-US" sz="2000" b="0" i="0" u="none" strike="noStrike" dirty="0">
                          <a:solidFill>
                            <a:srgbClr val="000000"/>
                          </a:solidFill>
                          <a:effectLst/>
                          <a:latin typeface="+mn-lt"/>
                        </a:rPr>
                        <a:t>1:55</a:t>
                      </a:r>
                    </a:p>
                  </a:txBody>
                  <a:tcPr marL="9525" marR="9525" marT="9525" marB="0" anchor="ctr" anchorCtr="1"/>
                </a:tc>
                <a:tc>
                  <a:txBody>
                    <a:bodyPr/>
                    <a:lstStyle/>
                    <a:p>
                      <a:pPr algn="ctr" fontAlgn="b"/>
                      <a:r>
                        <a:rPr lang="en-US" sz="2000" b="0" i="0" u="none" strike="noStrike" dirty="0">
                          <a:solidFill>
                            <a:srgbClr val="000000"/>
                          </a:solidFill>
                          <a:effectLst/>
                          <a:latin typeface="+mn-lt"/>
                        </a:rPr>
                        <a:t>0:06</a:t>
                      </a:r>
                    </a:p>
                  </a:txBody>
                  <a:tcPr marL="9525" marR="9525" marT="9525" marB="0" anchor="ctr" anchorCtr="1"/>
                </a:tc>
              </a:tr>
              <a:tr h="469231">
                <a:tc>
                  <a:txBody>
                    <a:bodyPr/>
                    <a:lstStyle/>
                    <a:p>
                      <a:pPr algn="ctr" fontAlgn="b"/>
                      <a:r>
                        <a:rPr lang="en-US" sz="2000" b="0" i="0" u="none" strike="noStrike" dirty="0">
                          <a:solidFill>
                            <a:srgbClr val="000000"/>
                          </a:solidFill>
                          <a:effectLst/>
                          <a:latin typeface="+mn-lt"/>
                        </a:rPr>
                        <a:t>4:07</a:t>
                      </a:r>
                    </a:p>
                  </a:txBody>
                  <a:tcPr marL="9525" marR="9525" marT="9525" marB="0" anchor="ctr" anchorCtr="1"/>
                </a:tc>
                <a:tc>
                  <a:txBody>
                    <a:bodyPr/>
                    <a:lstStyle/>
                    <a:p>
                      <a:pPr algn="ctr" fontAlgn="b"/>
                      <a:r>
                        <a:rPr lang="en-US" sz="2000" b="0" i="0" u="none" strike="noStrike" dirty="0">
                          <a:solidFill>
                            <a:srgbClr val="000000"/>
                          </a:solidFill>
                          <a:effectLst/>
                          <a:latin typeface="+mn-lt"/>
                        </a:rPr>
                        <a:t>0:12</a:t>
                      </a:r>
                    </a:p>
                  </a:txBody>
                  <a:tcPr marL="9525" marR="9525" marT="9525" marB="0" anchor="ctr" anchorCtr="1"/>
                </a:tc>
              </a:tr>
              <a:tr h="469231">
                <a:tc>
                  <a:txBody>
                    <a:bodyPr/>
                    <a:lstStyle/>
                    <a:p>
                      <a:pPr algn="ctr" fontAlgn="b"/>
                      <a:r>
                        <a:rPr lang="en-US" sz="2000" b="0" i="0" u="none" strike="noStrike" dirty="0">
                          <a:solidFill>
                            <a:srgbClr val="000000"/>
                          </a:solidFill>
                          <a:effectLst/>
                          <a:latin typeface="+mn-lt"/>
                        </a:rPr>
                        <a:t>2:38</a:t>
                      </a:r>
                    </a:p>
                  </a:txBody>
                  <a:tcPr marL="9525" marR="9525" marT="9525" marB="0" anchor="ctr" anchorCtr="1"/>
                </a:tc>
                <a:tc>
                  <a:txBody>
                    <a:bodyPr/>
                    <a:lstStyle/>
                    <a:p>
                      <a:pPr algn="ctr" fontAlgn="b"/>
                      <a:r>
                        <a:rPr lang="en-US" sz="2000" b="0" i="0" u="none" strike="noStrike" dirty="0">
                          <a:solidFill>
                            <a:srgbClr val="000000"/>
                          </a:solidFill>
                          <a:effectLst/>
                          <a:latin typeface="+mn-lt"/>
                        </a:rPr>
                        <a:t>0:14</a:t>
                      </a:r>
                    </a:p>
                  </a:txBody>
                  <a:tcPr marL="9525" marR="9525" marT="9525" marB="0" anchor="ctr" anchorCtr="1"/>
                </a:tc>
              </a:tr>
              <a:tr h="469231">
                <a:tc>
                  <a:txBody>
                    <a:bodyPr/>
                    <a:lstStyle/>
                    <a:p>
                      <a:pPr algn="ctr" fontAlgn="b"/>
                      <a:r>
                        <a:rPr lang="en-US" sz="2000" b="0" i="0" u="none" strike="noStrike" dirty="0">
                          <a:solidFill>
                            <a:srgbClr val="000000"/>
                          </a:solidFill>
                          <a:effectLst/>
                          <a:latin typeface="+mn-lt"/>
                        </a:rPr>
                        <a:t>1:59</a:t>
                      </a:r>
                    </a:p>
                  </a:txBody>
                  <a:tcPr marL="9525" marR="9525" marT="9525" marB="0" anchor="ctr" anchorCtr="1"/>
                </a:tc>
                <a:tc>
                  <a:txBody>
                    <a:bodyPr/>
                    <a:lstStyle/>
                    <a:p>
                      <a:pPr algn="ctr" fontAlgn="b"/>
                      <a:r>
                        <a:rPr lang="en-US" sz="2000" b="0" i="0" u="none" strike="noStrike" dirty="0">
                          <a:solidFill>
                            <a:srgbClr val="000000"/>
                          </a:solidFill>
                          <a:effectLst/>
                          <a:latin typeface="+mn-lt"/>
                        </a:rPr>
                        <a:t>0:07</a:t>
                      </a:r>
                    </a:p>
                  </a:txBody>
                  <a:tcPr marL="9525" marR="9525" marT="9525" marB="0" anchor="ctr" anchorCtr="1"/>
                </a:tc>
              </a:tr>
            </a:tbl>
          </a:graphicData>
        </a:graphic>
      </p:graphicFrame>
      <p:graphicFrame>
        <p:nvGraphicFramePr>
          <p:cNvPr id="14" name="Table 13"/>
          <p:cNvGraphicFramePr>
            <a:graphicFrameLocks noGrp="1"/>
          </p:cNvGraphicFramePr>
          <p:nvPr>
            <p:extLst/>
          </p:nvPr>
        </p:nvGraphicFramePr>
        <p:xfrm>
          <a:off x="6656119" y="1539243"/>
          <a:ext cx="2030680" cy="4114796"/>
        </p:xfrm>
        <a:graphic>
          <a:graphicData uri="http://schemas.openxmlformats.org/drawingml/2006/table">
            <a:tbl>
              <a:tblPr firstRow="1" bandRow="1">
                <a:tableStyleId>{5C22544A-7EE6-4342-B048-85BDC9FD1C3A}</a:tableStyleId>
              </a:tblPr>
              <a:tblGrid>
                <a:gridCol w="977170"/>
                <a:gridCol w="1053510"/>
              </a:tblGrid>
              <a:tr h="830179">
                <a:tc gridSpan="2">
                  <a:txBody>
                    <a:bodyPr/>
                    <a:lstStyle/>
                    <a:p>
                      <a:pPr algn="ctr"/>
                      <a:r>
                        <a:rPr lang="en-US" sz="2000" dirty="0" smtClean="0"/>
                        <a:t># ground</a:t>
                      </a:r>
                      <a:r>
                        <a:rPr lang="en-US" sz="2000" baseline="0" dirty="0" smtClean="0"/>
                        <a:t> </a:t>
                      </a:r>
                      <a:r>
                        <a:rPr lang="en-US" sz="2000" dirty="0" smtClean="0"/>
                        <a:t>clauses</a:t>
                      </a:r>
                    </a:p>
                  </a:txBody>
                  <a:tcPr marL="68580" marR="68580" marT="34290" marB="34290" anchor="ctr"/>
                </a:tc>
                <a:tc hMerge="1">
                  <a:txBody>
                    <a:bodyPr/>
                    <a:lstStyle/>
                    <a:p>
                      <a:pPr algn="ctr"/>
                      <a:endParaRPr lang="en-US" sz="2000" dirty="0" smtClean="0"/>
                    </a:p>
                  </a:txBody>
                  <a:tcPr/>
                </a:tc>
              </a:tr>
              <a:tr h="469231">
                <a:tc>
                  <a:txBody>
                    <a:bodyPr/>
                    <a:lstStyle/>
                    <a:p>
                      <a:pPr algn="ctr"/>
                      <a:r>
                        <a:rPr lang="en-US" sz="2000" b="1" dirty="0" smtClean="0"/>
                        <a:t>Lazy</a:t>
                      </a:r>
                    </a:p>
                  </a:txBody>
                  <a:tcPr marL="68580" marR="68580" marT="34290" marB="34290" anchor="ctr" anchorCtr="1"/>
                </a:tc>
                <a:tc>
                  <a:txBody>
                    <a:bodyPr/>
                    <a:lstStyle/>
                    <a:p>
                      <a:pPr algn="ctr"/>
                      <a:r>
                        <a:rPr lang="en-US" sz="2000" b="1" dirty="0" smtClean="0"/>
                        <a:t>Guided</a:t>
                      </a:r>
                    </a:p>
                  </a:txBody>
                  <a:tcPr marL="68580" marR="68580" marT="34290" marB="34290" anchor="ctr" anchorCtr="1"/>
                </a:tc>
              </a:tr>
              <a:tr h="469231">
                <a:tc>
                  <a:txBody>
                    <a:bodyPr/>
                    <a:lstStyle/>
                    <a:p>
                      <a:pPr algn="ctr" fontAlgn="b"/>
                      <a:r>
                        <a:rPr lang="en-US" sz="2000" b="0" i="0" u="none" strike="noStrike" dirty="0" smtClean="0">
                          <a:solidFill>
                            <a:srgbClr val="000000"/>
                          </a:solidFill>
                          <a:effectLst/>
                          <a:latin typeface="+mn-lt"/>
                        </a:rPr>
                        <a:t>0.8M</a:t>
                      </a:r>
                      <a:endParaRPr lang="en-US" sz="2000" b="0" i="0" u="none" strike="noStrike" dirty="0">
                        <a:solidFill>
                          <a:srgbClr val="000000"/>
                        </a:solidFill>
                        <a:effectLst/>
                        <a:latin typeface="+mn-lt"/>
                      </a:endParaRPr>
                    </a:p>
                  </a:txBody>
                  <a:tcPr marL="9525" marR="9525" marT="9525" marB="0" anchor="ctr" anchorCtr="1"/>
                </a:tc>
                <a:tc>
                  <a:txBody>
                    <a:bodyPr/>
                    <a:lstStyle/>
                    <a:p>
                      <a:pPr algn="ctr" fontAlgn="b"/>
                      <a:r>
                        <a:rPr lang="en-US" sz="2000" b="0" i="0" u="none" strike="noStrike" dirty="0" smtClean="0">
                          <a:solidFill>
                            <a:srgbClr val="000000"/>
                          </a:solidFill>
                          <a:effectLst/>
                          <a:latin typeface="+mn-lt"/>
                        </a:rPr>
                        <a:t>1.6M</a:t>
                      </a:r>
                      <a:endParaRPr lang="en-US" sz="2000" b="0" i="0" u="none" strike="noStrike" dirty="0">
                        <a:solidFill>
                          <a:srgbClr val="000000"/>
                        </a:solidFill>
                        <a:effectLst/>
                        <a:latin typeface="+mn-lt"/>
                      </a:endParaRPr>
                    </a:p>
                  </a:txBody>
                  <a:tcPr marL="9525" marR="9525" marT="9525" marB="0" anchor="ctr" anchorCtr="1"/>
                </a:tc>
              </a:tr>
              <a:tr h="469231">
                <a:tc>
                  <a:txBody>
                    <a:bodyPr/>
                    <a:lstStyle/>
                    <a:p>
                      <a:pPr algn="ctr" fontAlgn="b"/>
                      <a:r>
                        <a:rPr lang="en-US" sz="2000" b="0" i="0" u="none" strike="noStrike" dirty="0" smtClean="0">
                          <a:solidFill>
                            <a:srgbClr val="000000"/>
                          </a:solidFill>
                          <a:effectLst/>
                          <a:latin typeface="+mn-lt"/>
                        </a:rPr>
                        <a:t>1.2M</a:t>
                      </a:r>
                      <a:endParaRPr lang="en-US" sz="2000" b="0" i="0" u="none" strike="noStrike" dirty="0">
                        <a:solidFill>
                          <a:srgbClr val="000000"/>
                        </a:solidFill>
                        <a:effectLst/>
                        <a:latin typeface="+mn-lt"/>
                      </a:endParaRPr>
                    </a:p>
                  </a:txBody>
                  <a:tcPr marL="9525" marR="9525" marT="9525" marB="0" anchor="ctr" anchorCtr="1"/>
                </a:tc>
                <a:tc>
                  <a:txBody>
                    <a:bodyPr/>
                    <a:lstStyle/>
                    <a:p>
                      <a:pPr algn="ctr" fontAlgn="b"/>
                      <a:r>
                        <a:rPr lang="en-US" sz="2000" b="0" i="0" u="none" strike="noStrike" dirty="0" smtClean="0">
                          <a:solidFill>
                            <a:srgbClr val="000000"/>
                          </a:solidFill>
                          <a:effectLst/>
                          <a:latin typeface="+mn-lt"/>
                        </a:rPr>
                        <a:t>1.4M</a:t>
                      </a:r>
                      <a:endParaRPr lang="en-US" sz="2000" b="0" i="0" u="none" strike="noStrike" dirty="0">
                        <a:solidFill>
                          <a:srgbClr val="000000"/>
                        </a:solidFill>
                        <a:effectLst/>
                        <a:latin typeface="+mn-lt"/>
                      </a:endParaRPr>
                    </a:p>
                  </a:txBody>
                  <a:tcPr marL="9525" marR="9525" marT="9525" marB="0" anchor="ctr" anchorCtr="1"/>
                </a:tc>
              </a:tr>
              <a:tr h="469231">
                <a:tc>
                  <a:txBody>
                    <a:bodyPr/>
                    <a:lstStyle/>
                    <a:p>
                      <a:pPr algn="ctr" fontAlgn="b"/>
                      <a:r>
                        <a:rPr lang="en-US" sz="2000" b="0" i="0" u="none" strike="noStrike" dirty="0" smtClean="0">
                          <a:solidFill>
                            <a:srgbClr val="000000"/>
                          </a:solidFill>
                          <a:effectLst/>
                          <a:latin typeface="+mn-lt"/>
                        </a:rPr>
                        <a:t>0.8M</a:t>
                      </a:r>
                      <a:endParaRPr lang="en-US" sz="2000" b="0" i="0" u="none" strike="noStrike" dirty="0">
                        <a:solidFill>
                          <a:srgbClr val="000000"/>
                        </a:solidFill>
                        <a:effectLst/>
                        <a:latin typeface="+mn-lt"/>
                      </a:endParaRPr>
                    </a:p>
                  </a:txBody>
                  <a:tcPr marL="9525" marR="9525" marT="9525" marB="0" anchor="ctr" anchorCtr="1"/>
                </a:tc>
                <a:tc>
                  <a:txBody>
                    <a:bodyPr/>
                    <a:lstStyle/>
                    <a:p>
                      <a:pPr algn="ctr" fontAlgn="b"/>
                      <a:r>
                        <a:rPr lang="en-US" sz="2000" b="0" i="0" u="none" strike="noStrike" dirty="0" smtClean="0">
                          <a:solidFill>
                            <a:srgbClr val="000000"/>
                          </a:solidFill>
                          <a:effectLst/>
                          <a:latin typeface="+mn-lt"/>
                        </a:rPr>
                        <a:t>0.9M</a:t>
                      </a:r>
                      <a:endParaRPr lang="en-US" sz="2000" b="0" i="0" u="none" strike="noStrike" dirty="0">
                        <a:solidFill>
                          <a:srgbClr val="000000"/>
                        </a:solidFill>
                        <a:effectLst/>
                        <a:latin typeface="+mn-lt"/>
                      </a:endParaRPr>
                    </a:p>
                  </a:txBody>
                  <a:tcPr marL="9525" marR="9525" marT="9525" marB="0" anchor="ctr" anchorCtr="1"/>
                </a:tc>
              </a:tr>
              <a:tr h="469231">
                <a:tc>
                  <a:txBody>
                    <a:bodyPr/>
                    <a:lstStyle/>
                    <a:p>
                      <a:pPr algn="ctr" fontAlgn="b"/>
                      <a:r>
                        <a:rPr lang="en-US" sz="2000" b="0" i="0" u="none" strike="noStrike" dirty="0" smtClean="0">
                          <a:solidFill>
                            <a:srgbClr val="000000"/>
                          </a:solidFill>
                          <a:effectLst/>
                          <a:latin typeface="+mn-lt"/>
                        </a:rPr>
                        <a:t>0.6M</a:t>
                      </a:r>
                      <a:endParaRPr lang="en-US" sz="2000" b="0" i="0" u="none" strike="noStrike" dirty="0">
                        <a:solidFill>
                          <a:srgbClr val="000000"/>
                        </a:solidFill>
                        <a:effectLst/>
                        <a:latin typeface="+mn-lt"/>
                      </a:endParaRPr>
                    </a:p>
                  </a:txBody>
                  <a:tcPr marL="9525" marR="9525" marT="9525" marB="0" anchor="ctr" anchorCtr="1"/>
                </a:tc>
                <a:tc>
                  <a:txBody>
                    <a:bodyPr/>
                    <a:lstStyle/>
                    <a:p>
                      <a:pPr algn="ctr" fontAlgn="b"/>
                      <a:r>
                        <a:rPr lang="en-US" sz="2000" b="0" i="0" u="none" strike="noStrike" dirty="0" smtClean="0">
                          <a:solidFill>
                            <a:srgbClr val="000000"/>
                          </a:solidFill>
                          <a:effectLst/>
                          <a:latin typeface="+mn-lt"/>
                        </a:rPr>
                        <a:t>1.1M</a:t>
                      </a:r>
                      <a:endParaRPr lang="en-US" sz="2000" b="0" i="0" u="none" strike="noStrike" dirty="0">
                        <a:solidFill>
                          <a:srgbClr val="000000"/>
                        </a:solidFill>
                        <a:effectLst/>
                        <a:latin typeface="+mn-lt"/>
                      </a:endParaRPr>
                    </a:p>
                  </a:txBody>
                  <a:tcPr marL="9525" marR="9525" marT="9525" marB="0" anchor="ctr" anchorCtr="1"/>
                </a:tc>
              </a:tr>
              <a:tr h="469231">
                <a:tc>
                  <a:txBody>
                    <a:bodyPr/>
                    <a:lstStyle/>
                    <a:p>
                      <a:pPr algn="ctr" fontAlgn="b"/>
                      <a:r>
                        <a:rPr lang="en-US" sz="2000" b="0" i="0" u="none" strike="noStrike" dirty="0" smtClean="0">
                          <a:solidFill>
                            <a:srgbClr val="000000"/>
                          </a:solidFill>
                          <a:effectLst/>
                          <a:latin typeface="+mn-lt"/>
                        </a:rPr>
                        <a:t>0.6M</a:t>
                      </a:r>
                      <a:endParaRPr lang="en-US" sz="2000" b="0" i="0" u="none" strike="noStrike" dirty="0">
                        <a:solidFill>
                          <a:srgbClr val="000000"/>
                        </a:solidFill>
                        <a:effectLst/>
                        <a:latin typeface="+mn-lt"/>
                      </a:endParaRPr>
                    </a:p>
                  </a:txBody>
                  <a:tcPr marL="9525" marR="9525" marT="9525" marB="0" anchor="ctr" anchorCtr="1"/>
                </a:tc>
                <a:tc>
                  <a:txBody>
                    <a:bodyPr/>
                    <a:lstStyle/>
                    <a:p>
                      <a:pPr algn="ctr" fontAlgn="b"/>
                      <a:r>
                        <a:rPr lang="en-US" sz="2000" b="0" i="0" u="none" strike="noStrike" dirty="0" smtClean="0">
                          <a:solidFill>
                            <a:srgbClr val="000000"/>
                          </a:solidFill>
                          <a:effectLst/>
                          <a:latin typeface="+mn-lt"/>
                        </a:rPr>
                        <a:t>1.0M</a:t>
                      </a:r>
                      <a:endParaRPr lang="en-US" sz="2000" b="0" i="0" u="none" strike="noStrike" dirty="0">
                        <a:solidFill>
                          <a:srgbClr val="000000"/>
                        </a:solidFill>
                        <a:effectLst/>
                        <a:latin typeface="+mn-lt"/>
                      </a:endParaRPr>
                    </a:p>
                  </a:txBody>
                  <a:tcPr marL="9525" marR="9525" marT="9525" marB="0" anchor="ctr" anchorCtr="1"/>
                </a:tc>
              </a:tr>
              <a:tr h="469231">
                <a:tc>
                  <a:txBody>
                    <a:bodyPr/>
                    <a:lstStyle/>
                    <a:p>
                      <a:pPr algn="ctr" fontAlgn="b"/>
                      <a:r>
                        <a:rPr lang="en-US" sz="2000" b="0" i="0" u="none" strike="noStrike" dirty="0" smtClean="0">
                          <a:solidFill>
                            <a:srgbClr val="000000"/>
                          </a:solidFill>
                          <a:effectLst/>
                          <a:latin typeface="+mn-lt"/>
                        </a:rPr>
                        <a:t>0.6M</a:t>
                      </a:r>
                      <a:endParaRPr lang="en-US" sz="2000" b="0" i="0" u="none" strike="noStrike" dirty="0">
                        <a:solidFill>
                          <a:srgbClr val="000000"/>
                        </a:solidFill>
                        <a:effectLst/>
                        <a:latin typeface="+mn-lt"/>
                      </a:endParaRPr>
                    </a:p>
                  </a:txBody>
                  <a:tcPr marL="9525" marR="9525" marT="9525" marB="0" anchor="ctr" anchorCtr="1"/>
                </a:tc>
                <a:tc>
                  <a:txBody>
                    <a:bodyPr/>
                    <a:lstStyle/>
                    <a:p>
                      <a:pPr algn="ctr" fontAlgn="b"/>
                      <a:r>
                        <a:rPr lang="en-US" sz="2000" b="0" i="0" u="none" strike="noStrike" dirty="0" smtClean="0">
                          <a:solidFill>
                            <a:srgbClr val="000000"/>
                          </a:solidFill>
                          <a:effectLst/>
                          <a:latin typeface="+mn-lt"/>
                        </a:rPr>
                        <a:t>0.9M</a:t>
                      </a:r>
                      <a:endParaRPr lang="en-US" sz="2000" b="0" i="0" u="none" strike="noStrike" dirty="0">
                        <a:solidFill>
                          <a:srgbClr val="000000"/>
                        </a:solidFill>
                        <a:effectLst/>
                        <a:latin typeface="+mn-lt"/>
                      </a:endParaRPr>
                    </a:p>
                  </a:txBody>
                  <a:tcPr marL="9525" marR="9525" marT="9525" marB="0" anchor="ctr" anchorCtr="1"/>
                </a:tc>
              </a:tr>
            </a:tbl>
          </a:graphicData>
        </a:graphic>
      </p:graphicFrame>
      <p:sp>
        <p:nvSpPr>
          <p:cNvPr id="2" name="Title 1"/>
          <p:cNvSpPr>
            <a:spLocks noGrp="1"/>
          </p:cNvSpPr>
          <p:nvPr>
            <p:ph type="title"/>
          </p:nvPr>
        </p:nvSpPr>
        <p:spPr/>
        <p:txBody>
          <a:bodyPr/>
          <a:lstStyle/>
          <a:p>
            <a:r>
              <a:rPr lang="en-US" dirty="0" smtClean="0"/>
              <a:t>Performance Evaluation</a:t>
            </a:r>
            <a:endParaRPr lang="en-US" dirty="0"/>
          </a:p>
        </p:txBody>
      </p:sp>
      <p:sp>
        <p:nvSpPr>
          <p:cNvPr id="3" name="Footer Placeholder 2"/>
          <p:cNvSpPr>
            <a:spLocks noGrp="1"/>
          </p:cNvSpPr>
          <p:nvPr>
            <p:ph type="ftr" sz="quarter" idx="11"/>
          </p:nvPr>
        </p:nvSpPr>
        <p:spPr/>
        <p:txBody>
          <a:bodyPr/>
          <a:lstStyle/>
          <a:p>
            <a:pPr algn="ctr"/>
            <a:r>
              <a:rPr lang="en-US" smtClean="0">
                <a:solidFill>
                  <a:srgbClr val="464653"/>
                </a:solidFill>
              </a:rPr>
              <a:t>CAV 2017</a:t>
            </a:r>
            <a:endParaRPr lang="en-US" dirty="0">
              <a:solidFill>
                <a:srgbClr val="464653"/>
              </a:solidFill>
            </a:endParaRPr>
          </a:p>
        </p:txBody>
      </p:sp>
      <p:graphicFrame>
        <p:nvGraphicFramePr>
          <p:cNvPr id="7" name="Content Placeholder 3"/>
          <p:cNvGraphicFramePr>
            <a:graphicFrameLocks/>
          </p:cNvGraphicFramePr>
          <p:nvPr>
            <p:extLst/>
          </p:nvPr>
        </p:nvGraphicFramePr>
        <p:xfrm>
          <a:off x="457200" y="1539243"/>
          <a:ext cx="2426198" cy="4114796"/>
        </p:xfrm>
        <a:graphic>
          <a:graphicData uri="http://schemas.openxmlformats.org/drawingml/2006/table">
            <a:tbl>
              <a:tblPr firstRow="1" bandRow="1">
                <a:tableStyleId>{5C22544A-7EE6-4342-B048-85BDC9FD1C3A}</a:tableStyleId>
              </a:tblPr>
              <a:tblGrid>
                <a:gridCol w="1084050"/>
                <a:gridCol w="1342148"/>
              </a:tblGrid>
              <a:tr h="1299410">
                <a:tc>
                  <a:txBody>
                    <a:bodyPr/>
                    <a:lstStyle/>
                    <a:p>
                      <a:endParaRPr lang="en-US" sz="1500" dirty="0"/>
                    </a:p>
                  </a:txBody>
                  <a:tcPr marL="68580" marR="68580" marT="34290" marB="34290"/>
                </a:tc>
                <a:tc>
                  <a:txBody>
                    <a:bodyPr/>
                    <a:lstStyle/>
                    <a:p>
                      <a:pPr algn="ctr"/>
                      <a:r>
                        <a:rPr lang="en-US" sz="2000" dirty="0" smtClean="0"/>
                        <a:t>total #</a:t>
                      </a:r>
                      <a:br>
                        <a:rPr lang="en-US" sz="2000" dirty="0" smtClean="0"/>
                      </a:br>
                      <a:r>
                        <a:rPr lang="en-US" sz="2000" dirty="0" smtClean="0"/>
                        <a:t>ground clauses</a:t>
                      </a:r>
                      <a:endParaRPr lang="en-US" sz="2000" dirty="0"/>
                    </a:p>
                  </a:txBody>
                  <a:tcPr marL="68580" marR="68580" marT="34290" marB="34290" anchor="ctr"/>
                </a:tc>
              </a:tr>
              <a:tr h="469231">
                <a:tc>
                  <a:txBody>
                    <a:bodyPr/>
                    <a:lstStyle/>
                    <a:p>
                      <a:r>
                        <a:rPr lang="en-US" sz="2000" dirty="0" err="1" smtClean="0"/>
                        <a:t>avrora</a:t>
                      </a:r>
                      <a:endParaRPr lang="en-US" sz="20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1.8 x 10</a:t>
                      </a:r>
                      <a:r>
                        <a:rPr lang="en-US" sz="2000" baseline="30000" dirty="0" smtClean="0"/>
                        <a:t>26</a:t>
                      </a:r>
                    </a:p>
                  </a:txBody>
                  <a:tcPr marL="68580" marR="68580" marT="34290" marB="34290"/>
                </a:tc>
              </a:tr>
              <a:tr h="469231">
                <a:tc>
                  <a:txBody>
                    <a:bodyPr/>
                    <a:lstStyle/>
                    <a:p>
                      <a:r>
                        <a:rPr lang="en-US" sz="2000" dirty="0" smtClean="0"/>
                        <a:t>ftp</a:t>
                      </a:r>
                      <a:endParaRPr lang="en-US" sz="2000" dirty="0"/>
                    </a:p>
                  </a:txBody>
                  <a:tcPr marL="68580" marR="68580" marT="34290" marB="34290"/>
                </a:tc>
                <a:tc>
                  <a:txBody>
                    <a:bodyPr/>
                    <a:lstStyle/>
                    <a:p>
                      <a:pPr algn="ctr"/>
                      <a:r>
                        <a:rPr lang="en-US" sz="2000" dirty="0" smtClean="0"/>
                        <a:t>3.7 x 10</a:t>
                      </a:r>
                      <a:r>
                        <a:rPr lang="en-US" sz="2000" baseline="30000" dirty="0" smtClean="0"/>
                        <a:t>23</a:t>
                      </a:r>
                      <a:endParaRPr lang="en-US" sz="2000" dirty="0"/>
                    </a:p>
                  </a:txBody>
                  <a:tcPr marL="68580" marR="68580" marT="34290" marB="34290"/>
                </a:tc>
              </a:tr>
              <a:tr h="469231">
                <a:tc>
                  <a:txBody>
                    <a:bodyPr/>
                    <a:lstStyle/>
                    <a:p>
                      <a:r>
                        <a:rPr lang="en-US" sz="2000" dirty="0" err="1" smtClean="0"/>
                        <a:t>hedc</a:t>
                      </a:r>
                      <a:endParaRPr lang="en-US" sz="2000" dirty="0"/>
                    </a:p>
                  </a:txBody>
                  <a:tcPr marL="68580" marR="68580" marT="34290" marB="34290"/>
                </a:tc>
                <a:tc>
                  <a:txBody>
                    <a:bodyPr/>
                    <a:lstStyle/>
                    <a:p>
                      <a:pPr algn="ctr"/>
                      <a:r>
                        <a:rPr lang="en-US" sz="2000" dirty="0" smtClean="0"/>
                        <a:t>1.9 x 10</a:t>
                      </a:r>
                      <a:r>
                        <a:rPr lang="en-US" sz="2000" baseline="30000" dirty="0" smtClean="0"/>
                        <a:t>24</a:t>
                      </a:r>
                      <a:endParaRPr lang="en-US" sz="2000" dirty="0"/>
                    </a:p>
                  </a:txBody>
                  <a:tcPr marL="68580" marR="68580" marT="34290" marB="34290"/>
                </a:tc>
              </a:tr>
              <a:tr h="469231">
                <a:tc>
                  <a:txBody>
                    <a:bodyPr/>
                    <a:lstStyle/>
                    <a:p>
                      <a:r>
                        <a:rPr lang="en-US" sz="2000" dirty="0" err="1" smtClean="0"/>
                        <a:t>luindex</a:t>
                      </a:r>
                      <a:endParaRPr lang="en-US" sz="2000" dirty="0"/>
                    </a:p>
                  </a:txBody>
                  <a:tcPr marL="68580" marR="68580" marT="34290" marB="34290"/>
                </a:tc>
                <a:tc>
                  <a:txBody>
                    <a:bodyPr/>
                    <a:lstStyle/>
                    <a:p>
                      <a:pPr algn="ctr"/>
                      <a:r>
                        <a:rPr lang="en-US" sz="2000" dirty="0" smtClean="0"/>
                        <a:t>1.6 x 10</a:t>
                      </a:r>
                      <a:r>
                        <a:rPr lang="en-US" sz="2000" baseline="30000" dirty="0" smtClean="0"/>
                        <a:t>25</a:t>
                      </a:r>
                      <a:endParaRPr lang="en-US" sz="2000" dirty="0"/>
                    </a:p>
                  </a:txBody>
                  <a:tcPr marL="68580" marR="68580" marT="34290" marB="34290"/>
                </a:tc>
              </a:tr>
              <a:tr h="469231">
                <a:tc>
                  <a:txBody>
                    <a:bodyPr/>
                    <a:lstStyle/>
                    <a:p>
                      <a:r>
                        <a:rPr lang="en-US" sz="2000" dirty="0" err="1" smtClean="0"/>
                        <a:t>lusearch</a:t>
                      </a:r>
                      <a:endParaRPr lang="en-US" sz="2000" dirty="0"/>
                    </a:p>
                  </a:txBody>
                  <a:tcPr marL="68580" marR="68580" marT="34290" marB="34290"/>
                </a:tc>
                <a:tc>
                  <a:txBody>
                    <a:bodyPr/>
                    <a:lstStyle/>
                    <a:p>
                      <a:pPr algn="ctr"/>
                      <a:r>
                        <a:rPr lang="en-US" sz="2000" dirty="0" smtClean="0"/>
                        <a:t>1.7 x 10</a:t>
                      </a:r>
                      <a:r>
                        <a:rPr lang="en-US" sz="2000" baseline="30000" dirty="0" smtClean="0"/>
                        <a:t>25</a:t>
                      </a:r>
                      <a:endParaRPr lang="en-US" sz="2000" dirty="0"/>
                    </a:p>
                  </a:txBody>
                  <a:tcPr marL="68580" marR="68580" marT="34290" marB="34290"/>
                </a:tc>
              </a:tr>
              <a:tr h="469231">
                <a:tc>
                  <a:txBody>
                    <a:bodyPr/>
                    <a:lstStyle/>
                    <a:p>
                      <a:r>
                        <a:rPr lang="en-US" sz="2000" dirty="0" err="1" smtClean="0"/>
                        <a:t>weblech</a:t>
                      </a:r>
                      <a:endParaRPr lang="en-US" sz="2000" dirty="0"/>
                    </a:p>
                  </a:txBody>
                  <a:tcPr marL="68580" marR="68580" marT="34290" marB="34290"/>
                </a:tc>
                <a:tc>
                  <a:txBody>
                    <a:bodyPr/>
                    <a:lstStyle/>
                    <a:p>
                      <a:pPr algn="ctr"/>
                      <a:r>
                        <a:rPr lang="en-US" sz="2000" dirty="0" smtClean="0"/>
                        <a:t>4.4 x 10</a:t>
                      </a:r>
                      <a:r>
                        <a:rPr lang="en-US" sz="2000" baseline="30000" dirty="0" smtClean="0"/>
                        <a:t>24</a:t>
                      </a:r>
                      <a:endParaRPr lang="en-US" sz="2000" dirty="0"/>
                    </a:p>
                  </a:txBody>
                  <a:tcPr marL="68580" marR="68580" marT="34290" marB="34290"/>
                </a:tc>
              </a:tr>
            </a:tbl>
          </a:graphicData>
        </a:graphic>
      </p:graphicFrame>
      <p:sp>
        <p:nvSpPr>
          <p:cNvPr id="5" name="Date Placeholder 4"/>
          <p:cNvSpPr>
            <a:spLocks noGrp="1"/>
          </p:cNvSpPr>
          <p:nvPr>
            <p:ph type="dt" sz="half" idx="10"/>
          </p:nvPr>
        </p:nvSpPr>
        <p:spPr/>
        <p:txBody>
          <a:bodyPr/>
          <a:lstStyle/>
          <a:p>
            <a:fld id="{EDB61C40-483B-2E46-96F5-9E950B4E8AAD}" type="datetime1">
              <a:rPr lang="en-US" smtClean="0">
                <a:solidFill>
                  <a:srgbClr val="464653"/>
                </a:solidFill>
              </a:rPr>
              <a:t>7/31/17</a:t>
            </a:fld>
            <a:endParaRPr lang="en-US" dirty="0">
              <a:solidFill>
                <a:srgbClr val="464653"/>
              </a:solidFill>
            </a:endParaRPr>
          </a:p>
        </p:txBody>
      </p:sp>
      <p:sp>
        <p:nvSpPr>
          <p:cNvPr id="15" name="Slide Number Placeholder 14"/>
          <p:cNvSpPr>
            <a:spLocks noGrp="1"/>
          </p:cNvSpPr>
          <p:nvPr>
            <p:ph type="sldNum" sz="quarter" idx="12"/>
          </p:nvPr>
        </p:nvSpPr>
        <p:spPr/>
        <p:txBody>
          <a:bodyPr/>
          <a:lstStyle/>
          <a:p>
            <a:fld id="{1F7DF5D7-FF41-4BF6-8958-28DFF1DB182D}" type="slidenum">
              <a:rPr lang="en-US" smtClean="0"/>
              <a:pPr/>
              <a:t>106</a:t>
            </a:fld>
            <a:endParaRPr lang="en-US" dirty="0"/>
          </a:p>
        </p:txBody>
      </p:sp>
    </p:spTree>
    <p:extLst>
      <p:ext uri="{BB962C8B-B14F-4D97-AF65-F5344CB8AC3E}">
        <p14:creationId xmlns:p14="http://schemas.microsoft.com/office/powerpoint/2010/main" val="198773235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Techniques</a:t>
            </a:r>
            <a:endParaRPr lang="en-US" dirty="0"/>
          </a:p>
        </p:txBody>
      </p:sp>
      <p:sp>
        <p:nvSpPr>
          <p:cNvPr id="3" name="Date Placeholder 2"/>
          <p:cNvSpPr>
            <a:spLocks noGrp="1"/>
          </p:cNvSpPr>
          <p:nvPr>
            <p:ph type="dt" sz="half" idx="10"/>
          </p:nvPr>
        </p:nvSpPr>
        <p:spPr/>
        <p:txBody>
          <a:bodyPr/>
          <a:lstStyle/>
          <a:p>
            <a:fld id="{BA4C6596-E01B-A542-B81E-514229B2215C}"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107</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
        <p:nvSpPr>
          <p:cNvPr id="6" name="Content Placeholder 2"/>
          <p:cNvSpPr txBox="1">
            <a:spLocks/>
          </p:cNvSpPr>
          <p:nvPr/>
        </p:nvSpPr>
        <p:spPr>
          <a:xfrm>
            <a:off x="457200" y="1877168"/>
            <a:ext cx="8412480" cy="4020712"/>
          </a:xfrm>
          <a:prstGeom prst="rect">
            <a:avLst/>
          </a:prstGeom>
        </p:spPr>
        <p:txBody>
          <a:bodyPr>
            <a:normAutofit/>
          </a:bodyPr>
          <a:lstStyle>
            <a:lvl1pPr marL="274320" indent="-274320" algn="l" rtl="0" eaLnBrk="1" latinLnBrk="0" hangingPunct="1">
              <a:spcBef>
                <a:spcPts val="600"/>
              </a:spcBef>
              <a:buClr>
                <a:schemeClr val="accent1"/>
              </a:buClr>
              <a:buSzPct val="76000"/>
              <a:buFont typeface="Wingdings 3"/>
              <a:buChar char=""/>
              <a:defRPr kumimoji="0" sz="2600" b="0" i="0" kern="1200">
                <a:solidFill>
                  <a:schemeClr val="tx1"/>
                </a:solidFill>
                <a:latin typeface="Helvetica Light" charset="0"/>
                <a:ea typeface="Helvetica Light" charset="0"/>
                <a:cs typeface="Helvetica Light" charset="0"/>
              </a:defRPr>
            </a:lvl1pPr>
            <a:lvl2pPr marL="548640" indent="-274320" algn="l" rtl="0" eaLnBrk="1" latinLnBrk="0" hangingPunct="1">
              <a:spcBef>
                <a:spcPts val="500"/>
              </a:spcBef>
              <a:buClr>
                <a:schemeClr val="accent2"/>
              </a:buClr>
              <a:buSzPct val="76000"/>
              <a:buFont typeface="Wingdings 3"/>
              <a:buChar char=""/>
              <a:defRPr kumimoji="0" sz="2300" b="0" i="0" kern="1200">
                <a:solidFill>
                  <a:schemeClr val="tx2"/>
                </a:solidFill>
                <a:latin typeface="Helvetica Light" charset="0"/>
                <a:ea typeface="Helvetica Light" charset="0"/>
                <a:cs typeface="Helvetica Light"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b="0" i="0" kern="1200">
                <a:solidFill>
                  <a:schemeClr val="tx1"/>
                </a:solidFill>
                <a:latin typeface="Helvetica Light" charset="0"/>
                <a:ea typeface="Helvetica Light" charset="0"/>
                <a:cs typeface="Helvetica Light"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b="0" i="0" kern="1200">
                <a:solidFill>
                  <a:schemeClr val="tx1"/>
                </a:solidFill>
                <a:latin typeface="Helvetica Light" charset="0"/>
                <a:ea typeface="Helvetica Light" charset="0"/>
                <a:cs typeface="Helvetica Light" charset="0"/>
              </a:defRPr>
            </a:lvl4pPr>
            <a:lvl5pPr marL="1371600" indent="-228600" algn="l" rtl="0" eaLnBrk="1" latinLnBrk="0" hangingPunct="1">
              <a:spcBef>
                <a:spcPts val="300"/>
              </a:spcBef>
              <a:buClr>
                <a:schemeClr val="accent2"/>
              </a:buClr>
              <a:buSzPct val="70000"/>
              <a:buFont typeface="Wingdings"/>
              <a:buChar char=""/>
              <a:defRPr kumimoji="0" sz="1600" b="0" i="0" kern="1200">
                <a:solidFill>
                  <a:schemeClr val="tx1"/>
                </a:solidFill>
                <a:latin typeface="Helvetica Light" charset="0"/>
                <a:ea typeface="Helvetica Light" charset="0"/>
                <a:cs typeface="Helvetica Light"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a:t>General </a:t>
            </a:r>
            <a:r>
              <a:rPr lang="en-US" dirty="0" smtClean="0"/>
              <a:t>Framework [SAT 2015]</a:t>
            </a:r>
          </a:p>
          <a:p>
            <a:endParaRPr lang="en-US" dirty="0" smtClean="0"/>
          </a:p>
          <a:p>
            <a:endParaRPr lang="en-US" dirty="0"/>
          </a:p>
          <a:p>
            <a:r>
              <a:rPr lang="en-US" dirty="0" smtClean="0"/>
              <a:t>Bottom-Up Solving [AAAI 2016]</a:t>
            </a:r>
            <a:endParaRPr lang="en-US" sz="2000" dirty="0" smtClean="0"/>
          </a:p>
          <a:p>
            <a:endParaRPr lang="en-US" dirty="0" smtClean="0"/>
          </a:p>
          <a:p>
            <a:endParaRPr lang="en-US" dirty="0" smtClean="0"/>
          </a:p>
          <a:p>
            <a:r>
              <a:rPr lang="en-US" dirty="0" smtClean="0"/>
              <a:t>Top-Down Solving [POPL 2016]</a:t>
            </a:r>
          </a:p>
          <a:p>
            <a:pPr marL="0" indent="0">
              <a:buNone/>
            </a:pPr>
            <a:endParaRPr lang="en-US" dirty="0"/>
          </a:p>
          <a:p>
            <a:endParaRPr lang="en-US" dirty="0" smtClean="0"/>
          </a:p>
        </p:txBody>
      </p:sp>
    </p:spTree>
    <p:extLst>
      <p:ext uri="{BB962C8B-B14F-4D97-AF65-F5344CB8AC3E}">
        <p14:creationId xmlns:p14="http://schemas.microsoft.com/office/powerpoint/2010/main" val="5707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D6D6D6"/>
                                      </p:to>
                                    </p:animClr>
                                  </p:childTnLst>
                                </p:cTn>
                              </p:par>
                              <p:par>
                                <p:cTn id="7" presetID="3" presetClass="emph" presetSubtype="2" fill="hold" nodeType="withEffect">
                                  <p:stCondLst>
                                    <p:cond delay="0"/>
                                  </p:stCondLst>
                                  <p:childTnLst>
                                    <p:animClr clrSpc="rgb" dir="cw">
                                      <p:cBhvr override="childStyle">
                                        <p:cTn id="8" dur="500" fill="hold"/>
                                        <p:tgtEl>
                                          <p:spTgt spid="6">
                                            <p:txEl>
                                              <p:pRg st="3" end="3"/>
                                            </p:txEl>
                                          </p:spTgt>
                                        </p:tgtEl>
                                        <p:attrNameLst>
                                          <p:attrName>style.color</p:attrName>
                                        </p:attrNameLst>
                                      </p:cBhvr>
                                      <p:to>
                                        <a:srgbClr val="D6D6D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B9DCE2-0C94-5348-A4BE-3825206F73E5}"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108</a:t>
            </a:fld>
            <a:endParaRPr lang="en-US" dirty="0"/>
          </a:p>
        </p:txBody>
      </p:sp>
      <p:sp>
        <p:nvSpPr>
          <p:cNvPr id="5" name="Title 4"/>
          <p:cNvSpPr>
            <a:spLocks noGrp="1"/>
          </p:cNvSpPr>
          <p:nvPr>
            <p:ph type="title"/>
          </p:nvPr>
        </p:nvSpPr>
        <p:spPr/>
        <p:txBody>
          <a:bodyPr/>
          <a:lstStyle/>
          <a:p>
            <a:r>
              <a:rPr lang="en-US" dirty="0" smtClean="0"/>
              <a:t>Queries in Different Domains</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5642" y="2987816"/>
            <a:ext cx="2570887" cy="2534227"/>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8317" y="2691142"/>
            <a:ext cx="2780547" cy="3049504"/>
          </a:xfrm>
          <a:prstGeom prst="rect">
            <a:avLst/>
          </a:prstGeom>
        </p:spPr>
      </p:pic>
      <p:sp>
        <p:nvSpPr>
          <p:cNvPr id="18" name="Rectangle 17"/>
          <p:cNvSpPr/>
          <p:nvPr/>
        </p:nvSpPr>
        <p:spPr>
          <a:xfrm>
            <a:off x="624252" y="1266092"/>
            <a:ext cx="3736731" cy="4783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chemeClr val="tx1"/>
                </a:solidFill>
              </a:rPr>
              <a:t>Program Reasoning:</a:t>
            </a:r>
          </a:p>
        </p:txBody>
      </p:sp>
      <p:sp>
        <p:nvSpPr>
          <p:cNvPr id="19" name="Rectangle 18"/>
          <p:cNvSpPr/>
          <p:nvPr/>
        </p:nvSpPr>
        <p:spPr>
          <a:xfrm>
            <a:off x="4794737" y="1266092"/>
            <a:ext cx="3736731" cy="4783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smtClean="0">
                <a:solidFill>
                  <a:schemeClr val="tx1"/>
                </a:solidFill>
              </a:rPr>
              <a:t>Information Retrieval:</a:t>
            </a:r>
            <a:endParaRPr lang="en-US" sz="2000" b="1" dirty="0">
              <a:solidFill>
                <a:schemeClr val="tx1"/>
              </a:solidFill>
            </a:endParaRPr>
          </a:p>
        </p:txBody>
      </p:sp>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5537" y="3855328"/>
            <a:ext cx="1210660" cy="1342253"/>
          </a:xfrm>
          <a:prstGeom prst="rect">
            <a:avLst/>
          </a:prstGeom>
        </p:spPr>
      </p:pic>
      <p:pic>
        <p:nvPicPr>
          <p:cNvPr id="21" name="Picture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59263" y="3810414"/>
            <a:ext cx="1251439" cy="1386002"/>
          </a:xfrm>
          <a:prstGeom prst="rect">
            <a:avLst/>
          </a:prstGeom>
        </p:spPr>
      </p:pic>
      <p:sp>
        <p:nvSpPr>
          <p:cNvPr id="22" name="Rounded Rectangular Callout 21"/>
          <p:cNvSpPr/>
          <p:nvPr/>
        </p:nvSpPr>
        <p:spPr>
          <a:xfrm>
            <a:off x="888023" y="1811104"/>
            <a:ext cx="3341077" cy="1002532"/>
          </a:xfrm>
          <a:prstGeom prst="wedgeRoundRectCallout">
            <a:avLst>
              <a:gd name="adj1" fmla="val -34086"/>
              <a:gd name="adj2" fmla="val 125471"/>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000" dirty="0" smtClean="0"/>
              <a:t>Does variable </a:t>
            </a:r>
            <a:r>
              <a:rPr lang="en-US" sz="2000" b="1" dirty="0" smtClean="0">
                <a:solidFill>
                  <a:srgbClr val="0070C0"/>
                </a:solidFill>
              </a:rPr>
              <a:t>head </a:t>
            </a:r>
            <a:r>
              <a:rPr lang="en-US" sz="2000" dirty="0" smtClean="0"/>
              <a:t>alias with variable </a:t>
            </a:r>
            <a:r>
              <a:rPr lang="en-US" sz="2000" b="1" dirty="0" smtClean="0">
                <a:solidFill>
                  <a:srgbClr val="FF0000"/>
                </a:solidFill>
              </a:rPr>
              <a:t>tail </a:t>
            </a:r>
            <a:r>
              <a:rPr lang="en-US" sz="2000" dirty="0" smtClean="0"/>
              <a:t>on line 50 in </a:t>
            </a:r>
            <a:r>
              <a:rPr lang="en-US" sz="2000" dirty="0" err="1" smtClean="0"/>
              <a:t>Complex.java</a:t>
            </a:r>
            <a:r>
              <a:rPr lang="en-US" sz="2000" dirty="0" smtClean="0"/>
              <a:t>?</a:t>
            </a:r>
            <a:endParaRPr lang="en-US" sz="2000" dirty="0"/>
          </a:p>
        </p:txBody>
      </p:sp>
      <p:sp>
        <p:nvSpPr>
          <p:cNvPr id="23" name="Rounded Rectangular Callout 22"/>
          <p:cNvSpPr/>
          <p:nvPr/>
        </p:nvSpPr>
        <p:spPr>
          <a:xfrm>
            <a:off x="5037991" y="1811104"/>
            <a:ext cx="3341077" cy="1002532"/>
          </a:xfrm>
          <a:prstGeom prst="wedgeRoundRectCallout">
            <a:avLst>
              <a:gd name="adj1" fmla="val -34086"/>
              <a:gd name="adj2" fmla="val 125471"/>
              <a:gd name="adj3" fmla="val 16667"/>
            </a:avLst>
          </a:prstGeom>
          <a:ln>
            <a:solidFill>
              <a:schemeClr val="tx1"/>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000" dirty="0"/>
              <a:t>Is </a:t>
            </a:r>
            <a:r>
              <a:rPr lang="en-US" sz="2000" b="1" dirty="0" err="1" smtClean="0">
                <a:solidFill>
                  <a:srgbClr val="0070C0"/>
                </a:solidFill>
              </a:rPr>
              <a:t>Dijkstra</a:t>
            </a:r>
            <a:r>
              <a:rPr lang="en-US" sz="2000" b="1" dirty="0" smtClean="0">
                <a:solidFill>
                  <a:srgbClr val="0070C0"/>
                </a:solidFill>
              </a:rPr>
              <a:t> </a:t>
            </a:r>
            <a:r>
              <a:rPr lang="en-US" sz="2000" dirty="0" smtClean="0"/>
              <a:t>most </a:t>
            </a:r>
            <a:r>
              <a:rPr lang="en-US" sz="2000" dirty="0"/>
              <a:t>likely an author of </a:t>
            </a:r>
            <a:r>
              <a:rPr lang="en-US" sz="2000" b="1" dirty="0"/>
              <a:t>“</a:t>
            </a:r>
            <a:r>
              <a:rPr lang="en-US" sz="2000" dirty="0">
                <a:solidFill>
                  <a:srgbClr val="FF0000"/>
                </a:solidFill>
              </a:rPr>
              <a:t>Structured Programming</a:t>
            </a:r>
            <a:r>
              <a:rPr lang="en-US" sz="2000" b="1" dirty="0"/>
              <a:t>”</a:t>
            </a:r>
            <a:r>
              <a:rPr lang="en-US" sz="2000" dirty="0"/>
              <a:t>?</a:t>
            </a:r>
          </a:p>
        </p:txBody>
      </p:sp>
    </p:spTree>
    <p:custDataLst>
      <p:tags r:id="rId1"/>
    </p:custDataLst>
    <p:extLst>
      <p:ext uri="{BB962C8B-B14F-4D97-AF65-F5344CB8AC3E}">
        <p14:creationId xmlns:p14="http://schemas.microsoft.com/office/powerpoint/2010/main" val="1678606027"/>
      </p:ext>
    </p:extLst>
  </p:cSld>
  <p:clrMapOvr>
    <a:masterClrMapping/>
  </p:clrMapOvr>
  <mc:AlternateContent xmlns:mc="http://schemas.openxmlformats.org/markup-compatibility/2006" xmlns:p14="http://schemas.microsoft.com/office/powerpoint/2010/main">
    <mc:Choice Requires="p14">
      <p:transition spd="slow" p14:dur="2000" advTm="29228"/>
    </mc:Choice>
    <mc:Fallback xmlns="">
      <p:transition spd="slow" advTm="29228"/>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34F7A2-0FAD-2B45-97D9-53AE74983317}"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109</a:t>
            </a:fld>
            <a:endParaRPr lang="en-US" dirty="0"/>
          </a:p>
        </p:txBody>
      </p:sp>
      <p:sp>
        <p:nvSpPr>
          <p:cNvPr id="5" name="Title 4"/>
          <p:cNvSpPr>
            <a:spLocks noGrp="1"/>
          </p:cNvSpPr>
          <p:nvPr>
            <p:ph type="title"/>
          </p:nvPr>
        </p:nvSpPr>
        <p:spPr/>
        <p:txBody>
          <a:bodyPr/>
          <a:lstStyle/>
          <a:p>
            <a:r>
              <a:rPr lang="en-US" dirty="0" smtClean="0"/>
              <a:t>Queries in </a:t>
            </a:r>
            <a:r>
              <a:rPr lang="en-US" dirty="0" err="1" smtClean="0"/>
              <a:t>MaxSAT</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grpSp>
        <p:nvGrpSpPr>
          <p:cNvPr id="18" name="Group 17"/>
          <p:cNvGrpSpPr/>
          <p:nvPr/>
        </p:nvGrpSpPr>
        <p:grpSpPr>
          <a:xfrm>
            <a:off x="-72410" y="1562905"/>
            <a:ext cx="3868615" cy="2008958"/>
            <a:chOff x="-269748" y="1973956"/>
            <a:chExt cx="3868615" cy="2008958"/>
          </a:xfrm>
        </p:grpSpPr>
        <mc:AlternateContent xmlns:mc="http://schemas.openxmlformats.org/markup-compatibility/2006" xmlns:a14="http://schemas.microsoft.com/office/drawing/2010/main">
          <mc:Choice Requires="a14">
            <p:sp>
              <p:nvSpPr>
                <p:cNvPr id="24" name="TextBox 23"/>
                <p:cNvSpPr txBox="1"/>
                <p:nvPr/>
              </p:nvSpPr>
              <p:spPr>
                <a:xfrm>
                  <a:off x="-269748" y="2198076"/>
                  <a:ext cx="3640015" cy="1477328"/>
                </a:xfrm>
                <a:prstGeom prst="rect">
                  <a:avLst/>
                </a:prstGeom>
                <a:noFill/>
              </p:spPr>
              <p:txBody>
                <a:bodyPr wrap="square" rtlCol="0">
                  <a:spAutoFit/>
                </a:bodyPr>
                <a:lstStyle/>
                <a:p>
                  <a:pPr algn="r"/>
                  <a:r>
                    <a:rPr lang="en-US" b="0" dirty="0" smtClean="0"/>
                    <a:t>	   </a:t>
                  </a:r>
                  <a14:m>
                    <m:oMath xmlns:m="http://schemas.openxmlformats.org/officeDocument/2006/math">
                      <m:r>
                        <a:rPr lang="en-US" b="0" i="1" smtClean="0">
                          <a:latin typeface="Cambria Math" charset="0"/>
                        </a:rPr>
                        <m:t>𝑎</m:t>
                      </m:r>
                      <m:r>
                        <a:rPr lang="en-US" b="0" i="1" smtClean="0">
                          <a:latin typeface="Cambria Math" charset="0"/>
                        </a:rPr>
                        <m:t>  ∧       </m:t>
                      </m:r>
                    </m:oMath>
                  </a14:m>
                  <a:r>
                    <a:rPr lang="en-US" dirty="0" smtClean="0"/>
                    <a:t>(C1)</a:t>
                  </a:r>
                </a:p>
                <a:p>
                  <a:pPr algn="r"/>
                  <a14:m>
                    <m:oMath xmlns:m="http://schemas.openxmlformats.org/officeDocument/2006/math">
                      <m:r>
                        <a:rPr lang="en-US" b="0" i="1" smtClean="0">
                          <a:latin typeface="Cambria Math" charset="0"/>
                        </a:rPr>
                        <m:t>¬</m:t>
                      </m:r>
                      <m:r>
                        <a:rPr lang="en-US" b="0" i="1" smtClean="0">
                          <a:latin typeface="Cambria Math" charset="0"/>
                        </a:rPr>
                        <m:t>𝑎</m:t>
                      </m:r>
                      <m:r>
                        <a:rPr lang="en-US" b="0" i="1" smtClean="0">
                          <a:latin typeface="Cambria Math" charset="0"/>
                        </a:rPr>
                        <m:t>∨</m:t>
                      </m:r>
                      <m:r>
                        <a:rPr lang="en-US" b="0" i="1" smtClean="0">
                          <a:latin typeface="Cambria Math" charset="0"/>
                        </a:rPr>
                        <m:t>𝑏</m:t>
                      </m:r>
                      <m:r>
                        <a:rPr lang="en-US" b="0" i="1" smtClean="0">
                          <a:latin typeface="Cambria Math" charset="0"/>
                        </a:rPr>
                        <m:t>  ∧</m:t>
                      </m:r>
                      <m:r>
                        <a:rPr lang="en-US" b="0" i="0" smtClean="0">
                          <a:solidFill>
                            <a:srgbClr val="7030A0"/>
                          </a:solidFill>
                          <a:latin typeface="Cambria Math" charset="0"/>
                        </a:rPr>
                        <m:t>       </m:t>
                      </m:r>
                    </m:oMath>
                  </a14:m>
                  <a:r>
                    <a:rPr lang="en-US" dirty="0" smtClean="0"/>
                    <a:t>(C2)</a:t>
                  </a:r>
                </a:p>
                <a:p>
                  <a:pPr algn="r"/>
                  <a:r>
                    <a:rPr lang="en-US" b="0" dirty="0" smtClean="0"/>
                    <a:t>        </a:t>
                  </a:r>
                  <a:r>
                    <a:rPr lang="en-US" b="1" dirty="0" smtClean="0">
                      <a:solidFill>
                        <a:srgbClr val="00B050"/>
                      </a:solidFill>
                    </a:rPr>
                    <a:t>4</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𝑏</m:t>
                      </m:r>
                      <m:r>
                        <a:rPr lang="en-US" b="0" i="1" smtClean="0">
                          <a:latin typeface="Cambria Math" charset="0"/>
                        </a:rPr>
                        <m:t>∨</m:t>
                      </m:r>
                      <m:r>
                        <a:rPr lang="en-US" b="0" i="1" smtClean="0">
                          <a:latin typeface="Cambria Math" charset="0"/>
                        </a:rPr>
                        <m:t>𝑐</m:t>
                      </m:r>
                      <m:r>
                        <a:rPr lang="en-US" b="0" i="1" smtClean="0">
                          <a:latin typeface="Cambria Math" charset="0"/>
                        </a:rPr>
                        <m:t>  ∧</m:t>
                      </m:r>
                      <m:r>
                        <a:rPr lang="en-US" b="0" i="0" smtClean="0">
                          <a:solidFill>
                            <a:srgbClr val="7030A0"/>
                          </a:solidFill>
                          <a:latin typeface="Cambria Math" charset="0"/>
                        </a:rPr>
                        <m:t>       </m:t>
                      </m:r>
                    </m:oMath>
                  </a14:m>
                  <a:r>
                    <a:rPr lang="en-US" dirty="0" smtClean="0"/>
                    <a:t>(C3)</a:t>
                  </a:r>
                </a:p>
                <a:p>
                  <a:pPr algn="r"/>
                  <a:r>
                    <a:rPr lang="en-US" dirty="0" smtClean="0"/>
                    <a:t>           </a:t>
                  </a:r>
                  <a:r>
                    <a:rPr lang="en-US" b="1" dirty="0" smtClean="0">
                      <a:solidFill>
                        <a:srgbClr val="00B050"/>
                      </a:solidFill>
                    </a:rPr>
                    <a:t>2</a:t>
                  </a:r>
                  <a:r>
                    <a:rPr lang="en-US" dirty="0" smtClean="0"/>
                    <a:t>            </a:t>
                  </a:r>
                  <a14:m>
                    <m:oMath xmlns:m="http://schemas.openxmlformats.org/officeDocument/2006/math">
                      <m:r>
                        <a:rPr lang="en-US" b="0" i="1" smtClean="0">
                          <a:latin typeface="Cambria Math" charset="0"/>
                        </a:rPr>
                        <m:t>¬</m:t>
                      </m:r>
                      <m:r>
                        <a:rPr lang="en-US" b="0" i="1" smtClean="0">
                          <a:latin typeface="Cambria Math" charset="0"/>
                        </a:rPr>
                        <m:t>𝑐</m:t>
                      </m:r>
                      <m:r>
                        <a:rPr lang="en-US" i="1">
                          <a:latin typeface="Cambria Math" charset="0"/>
                        </a:rPr>
                        <m:t>∨</m:t>
                      </m:r>
                      <m:r>
                        <a:rPr lang="en-US" b="0" i="1" smtClean="0">
                          <a:latin typeface="Cambria Math" charset="0"/>
                        </a:rPr>
                        <m:t>𝑑</m:t>
                      </m:r>
                      <m:r>
                        <a:rPr lang="en-US" b="0" i="1" smtClean="0">
                          <a:latin typeface="Cambria Math" charset="0"/>
                        </a:rPr>
                        <m:t>  ∧</m:t>
                      </m:r>
                    </m:oMath>
                  </a14:m>
                  <a:r>
                    <a:rPr lang="en-US" dirty="0" smtClean="0"/>
                    <a:t>	(C4)</a:t>
                  </a:r>
                </a:p>
                <a:p>
                  <a:pPr algn="r"/>
                  <a:r>
                    <a:rPr lang="en-US" b="0" dirty="0" smtClean="0"/>
                    <a:t>        </a:t>
                  </a:r>
                  <a:r>
                    <a:rPr lang="en-US" b="1" dirty="0">
                      <a:solidFill>
                        <a:srgbClr val="00B050"/>
                      </a:solidFill>
                    </a:rPr>
                    <a:t>7</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𝑑</m:t>
                      </m:r>
                      <m:r>
                        <a:rPr lang="en-US" b="0" i="0" smtClean="0">
                          <a:latin typeface="Cambria Math" charset="0"/>
                        </a:rPr>
                        <m:t>             </m:t>
                      </m:r>
                    </m:oMath>
                  </a14:m>
                  <a:r>
                    <a:rPr lang="en-US" dirty="0" smtClean="0"/>
                    <a:t>(C5)</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69748" y="2198076"/>
                  <a:ext cx="3640015" cy="1477328"/>
                </a:xfrm>
                <a:prstGeom prst="rect">
                  <a:avLst/>
                </a:prstGeom>
                <a:blipFill rotWithShape="0">
                  <a:blip r:embed="rId4"/>
                  <a:stretch>
                    <a:fillRect t="-23868" r="-1508" b="-29630"/>
                  </a:stretch>
                </a:blipFill>
              </p:spPr>
              <p:txBody>
                <a:bodyPr/>
                <a:lstStyle/>
                <a:p>
                  <a:r>
                    <a:rPr lang="en-US">
                      <a:noFill/>
                    </a:rPr>
                    <a:t> </a:t>
                  </a:r>
                </a:p>
              </p:txBody>
            </p:sp>
          </mc:Fallback>
        </mc:AlternateContent>
        <p:sp>
          <p:nvSpPr>
            <p:cNvPr id="25" name="Rectangle 24"/>
            <p:cNvSpPr/>
            <p:nvPr/>
          </p:nvSpPr>
          <p:spPr>
            <a:xfrm>
              <a:off x="457200" y="1973956"/>
              <a:ext cx="3141667" cy="200895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9" name="Rectangle 18"/>
          <p:cNvSpPr/>
          <p:nvPr/>
        </p:nvSpPr>
        <p:spPr>
          <a:xfrm>
            <a:off x="2277207" y="1892534"/>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29537" y="2144950"/>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272439" y="2687871"/>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72439" y="2987912"/>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747892" y="3784795"/>
            <a:ext cx="2954957" cy="655092"/>
          </a:xfrm>
          <a:prstGeom prst="roundRect">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solidFill>
                  <a:srgbClr val="0070C0"/>
                </a:solidFill>
              </a:rPr>
              <a:t>QUERIES = {a, d}</a:t>
            </a:r>
            <a:endParaRPr lang="en-US" sz="2400" b="1" dirty="0">
              <a:solidFill>
                <a:srgbClr val="0070C0"/>
              </a:solidFill>
            </a:endParaRPr>
          </a:p>
        </p:txBody>
      </p:sp>
    </p:spTree>
    <p:custDataLst>
      <p:tags r:id="rId1"/>
    </p:custDataLst>
    <p:extLst>
      <p:ext uri="{BB962C8B-B14F-4D97-AF65-F5344CB8AC3E}">
        <p14:creationId xmlns:p14="http://schemas.microsoft.com/office/powerpoint/2010/main" val="2051637142"/>
      </p:ext>
    </p:extLst>
  </p:cSld>
  <p:clrMapOvr>
    <a:masterClrMapping/>
  </p:clrMapOvr>
  <mc:AlternateContent xmlns:mc="http://schemas.openxmlformats.org/markup-compatibility/2006" xmlns:p14="http://schemas.microsoft.com/office/powerpoint/2010/main">
    <mc:Choice Requires="p14">
      <p:transition spd="slow" p14:dur="2000" advTm="18065"/>
    </mc:Choice>
    <mc:Fallback xmlns="">
      <p:transition spd="slow" advTm="1806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4A29D7-7EB6-8147-BDEE-7721A9130ACB}"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11</a:t>
            </a:fld>
            <a:endParaRPr lang="en-US" dirty="0"/>
          </a:p>
        </p:txBody>
      </p:sp>
      <p:sp>
        <p:nvSpPr>
          <p:cNvPr id="5" name="Title 4"/>
          <p:cNvSpPr>
            <a:spLocks noGrp="1"/>
          </p:cNvSpPr>
          <p:nvPr>
            <p:ph type="title"/>
          </p:nvPr>
        </p:nvSpPr>
        <p:spPr/>
        <p:txBody>
          <a:bodyPr>
            <a:normAutofit/>
          </a:bodyPr>
          <a:lstStyle/>
          <a:p>
            <a:r>
              <a:rPr lang="en-US" dirty="0" smtClean="0"/>
              <a:t>Markov Logic Network: Syntax</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mc:AlternateContent xmlns:mc="http://schemas.openxmlformats.org/markup-compatibility/2006" xmlns:a14="http://schemas.microsoft.com/office/drawing/2010/main">
        <mc:Choice Requires="a14">
          <p:sp>
            <p:nvSpPr>
              <p:cNvPr id="35" name="TextBox 34"/>
              <p:cNvSpPr txBox="1"/>
              <p:nvPr/>
            </p:nvSpPr>
            <p:spPr>
              <a:xfrm>
                <a:off x="334849" y="2744121"/>
                <a:ext cx="4259580" cy="769441"/>
              </a:xfrm>
              <a:prstGeom prst="rect">
                <a:avLst/>
              </a:prstGeom>
              <a:noFill/>
            </p:spPr>
            <p:txBody>
              <a:bodyPr wrap="square" rtlCol="0">
                <a:spAutoFit/>
              </a:bodyPr>
              <a:lstStyle/>
              <a:p>
                <a:r>
                  <a:rPr lang="en-US" sz="2200" dirty="0" smtClean="0">
                    <a:latin typeface="Times New Roman" charset="0"/>
                    <a:ea typeface="Times New Roman" charset="0"/>
                    <a:cs typeface="Times New Roman" charset="0"/>
                  </a:rPr>
                  <a:t>(fact)          </a:t>
                </a:r>
                <a:r>
                  <a:rPr lang="en-US" sz="2200" i="1" dirty="0" smtClean="0">
                    <a:latin typeface="Times New Roman" charset="0"/>
                    <a:ea typeface="Times New Roman" charset="0"/>
                    <a:cs typeface="Times New Roman" charset="0"/>
                  </a:rPr>
                  <a:t>  </a:t>
                </a:r>
                <a14:m>
                  <m:oMath xmlns:m="http://schemas.openxmlformats.org/officeDocument/2006/math">
                    <m:r>
                      <a:rPr lang="en-US" sz="2200" b="0" i="1" smtClean="0">
                        <a:latin typeface="Cambria Math" charset="0"/>
                        <a:ea typeface="Times New Roman" charset="0"/>
                        <a:cs typeface="Times New Roman" charset="0"/>
                      </a:rPr>
                      <m:t>𝑡</m:t>
                    </m:r>
                    <m:r>
                      <a:rPr lang="en-US" sz="2200" b="0" i="1" smtClean="0">
                        <a:latin typeface="Cambria Math" charset="0"/>
                        <a:ea typeface="Times New Roman" charset="0"/>
                        <a:cs typeface="Times New Roman" charset="0"/>
                      </a:rPr>
                      <m:t>  ∷= </m:t>
                    </m:r>
                    <m:r>
                      <a:rPr lang="en-US" sz="2200" b="0" i="1" smtClean="0">
                        <a:latin typeface="Cambria Math" charset="0"/>
                        <a:ea typeface="Times New Roman" charset="0"/>
                        <a:cs typeface="Times New Roman" charset="0"/>
                      </a:rPr>
                      <m:t>𝑟</m:t>
                    </m:r>
                    <m:d>
                      <m:dPr>
                        <m:ctrlPr>
                          <a:rPr lang="en-US" sz="2200" b="0" i="1" smtClean="0">
                            <a:latin typeface="Cambria Math" charset="0"/>
                            <a:ea typeface="Times New Roman" charset="0"/>
                            <a:cs typeface="Times New Roman" charset="0"/>
                          </a:rPr>
                        </m:ctrlPr>
                      </m:dPr>
                      <m:e>
                        <m:r>
                          <a:rPr lang="en-US" sz="2200" b="0" i="1" smtClean="0">
                            <a:latin typeface="Cambria Math" charset="0"/>
                            <a:ea typeface="Times New Roman" charset="0"/>
                            <a:cs typeface="Times New Roman" charset="0"/>
                          </a:rPr>
                          <m:t>𝑎</m:t>
                        </m:r>
                        <m:r>
                          <a:rPr lang="en-US" sz="2200" b="0" i="1" baseline="-25000" smtClean="0">
                            <a:latin typeface="Cambria Math" charset="0"/>
                            <a:ea typeface="Times New Roman" charset="0"/>
                            <a:cs typeface="Times New Roman" charset="0"/>
                          </a:rPr>
                          <m:t>1</m:t>
                        </m:r>
                        <m:r>
                          <a:rPr lang="en-US" sz="2200" b="0" i="1" smtClean="0">
                            <a:latin typeface="Cambria Math" charset="0"/>
                            <a:ea typeface="Times New Roman" charset="0"/>
                            <a:cs typeface="Times New Roman" charset="0"/>
                          </a:rPr>
                          <m:t>, …,</m:t>
                        </m:r>
                        <m:r>
                          <a:rPr lang="en-US" sz="2200" b="0" i="1" smtClean="0">
                            <a:solidFill>
                              <a:srgbClr val="000000"/>
                            </a:solidFill>
                            <a:latin typeface="Cambria Math" charset="0"/>
                            <a:ea typeface="Times New Roman" charset="0"/>
                            <a:cs typeface="Times New Roman" charset="0"/>
                          </a:rPr>
                          <m:t>𝑎</m:t>
                        </m:r>
                        <m:r>
                          <a:rPr lang="en-US" sz="2200" i="1" baseline="-25000">
                            <a:solidFill>
                              <a:srgbClr val="000000"/>
                            </a:solidFill>
                            <a:latin typeface="Cambria Math" charset="0"/>
                            <a:ea typeface="Times New Roman" charset="0"/>
                            <a:cs typeface="Times New Roman" charset="0"/>
                          </a:rPr>
                          <m:t>𝑛</m:t>
                        </m:r>
                      </m:e>
                    </m:d>
                  </m:oMath>
                </a14:m>
                <a:endParaRPr lang="en-US" sz="2200" b="0" i="1" dirty="0" smtClean="0">
                  <a:latin typeface="Times New Roman" charset="0"/>
                  <a:ea typeface="Times New Roman" charset="0"/>
                  <a:cs typeface="Times New Roman" charset="0"/>
                </a:endParaRPr>
              </a:p>
              <a:p>
                <a:r>
                  <a:rPr lang="en-US" sz="2200" dirty="0">
                    <a:latin typeface="Times New Roman" charset="0"/>
                    <a:ea typeface="Times New Roman" charset="0"/>
                    <a:cs typeface="Times New Roman" charset="0"/>
                  </a:rPr>
                  <a:t>(argument)  </a:t>
                </a:r>
                <a:r>
                  <a:rPr lang="en-US" sz="2200" dirty="0" smtClean="0">
                    <a:latin typeface="Times New Roman" charset="0"/>
                    <a:ea typeface="Times New Roman" charset="0"/>
                    <a:cs typeface="Times New Roman" charset="0"/>
                  </a:rPr>
                  <a:t> </a:t>
                </a:r>
                <a14:m>
                  <m:oMath xmlns:m="http://schemas.openxmlformats.org/officeDocument/2006/math">
                    <m:r>
                      <a:rPr lang="en-US" sz="2200" i="1" dirty="0">
                        <a:latin typeface="Cambria Math" charset="0"/>
                        <a:ea typeface="Times New Roman" charset="0"/>
                        <a:cs typeface="Times New Roman" charset="0"/>
                      </a:rPr>
                      <m:t>𝑎</m:t>
                    </m:r>
                    <m:r>
                      <a:rPr lang="en-US" sz="2200" b="0" i="1" dirty="0" smtClean="0">
                        <a:latin typeface="Cambria Math" charset="0"/>
                        <a:ea typeface="Times New Roman" charset="0"/>
                        <a:cs typeface="Times New Roman" charset="0"/>
                      </a:rPr>
                      <m:t> </m:t>
                    </m:r>
                    <m:r>
                      <a:rPr lang="en-US" sz="2200" i="1" dirty="0">
                        <a:latin typeface="Cambria Math" charset="0"/>
                        <a:ea typeface="Times New Roman" charset="0"/>
                        <a:cs typeface="Times New Roman" charset="0"/>
                      </a:rPr>
                      <m:t>∷=</m:t>
                    </m:r>
                    <m:r>
                      <a:rPr lang="en-US" sz="2200" b="0" i="1" dirty="0" smtClean="0">
                        <a:latin typeface="Cambria Math" charset="0"/>
                        <a:ea typeface="Times New Roman" charset="0"/>
                        <a:cs typeface="Times New Roman" charset="0"/>
                      </a:rPr>
                      <m:t> </m:t>
                    </m:r>
                    <m:r>
                      <a:rPr lang="en-US" sz="2200" i="1" dirty="0">
                        <a:latin typeface="Cambria Math" charset="0"/>
                        <a:ea typeface="Times New Roman" charset="0"/>
                        <a:cs typeface="Times New Roman" charset="0"/>
                      </a:rPr>
                      <m:t>𝑣</m:t>
                    </m:r>
                    <m:r>
                      <a:rPr lang="en-US" sz="2200" b="0" i="1" dirty="0" smtClean="0">
                        <a:latin typeface="Cambria Math" charset="0"/>
                        <a:ea typeface="Times New Roman" charset="0"/>
                        <a:cs typeface="Times New Roman" charset="0"/>
                      </a:rPr>
                      <m:t> </m:t>
                    </m:r>
                    <m:r>
                      <a:rPr lang="en-US" sz="2200" i="1" dirty="0">
                        <a:latin typeface="Cambria Math" charset="0"/>
                        <a:ea typeface="Times New Roman" charset="0"/>
                        <a:cs typeface="Times New Roman" charset="0"/>
                      </a:rPr>
                      <m:t> | </m:t>
                    </m:r>
                    <m:r>
                      <a:rPr lang="en-US" sz="2200" b="0" i="1" dirty="0" smtClean="0">
                        <a:latin typeface="Cambria Math" charset="0"/>
                        <a:ea typeface="Times New Roman" charset="0"/>
                        <a:cs typeface="Times New Roman" charset="0"/>
                      </a:rPr>
                      <m:t> </m:t>
                    </m:r>
                    <m:r>
                      <a:rPr lang="en-US" sz="2200" i="1" dirty="0">
                        <a:latin typeface="Cambria Math" charset="0"/>
                        <a:ea typeface="Times New Roman" charset="0"/>
                        <a:cs typeface="Times New Roman" charset="0"/>
                      </a:rPr>
                      <m:t>𝑐</m:t>
                    </m:r>
                    <m:r>
                      <a:rPr lang="en-US" sz="2200" i="1" dirty="0">
                        <a:latin typeface="Cambria Math" charset="0"/>
                        <a:ea typeface="Cambria Math" charset="0"/>
                        <a:cs typeface="Cambria Math" charset="0"/>
                      </a:rPr>
                      <m:t> </m:t>
                    </m:r>
                  </m:oMath>
                </a14:m>
                <a:endParaRPr lang="en-US" sz="2200" i="1" dirty="0">
                  <a:latin typeface="Times New Roman" charset="0"/>
                  <a:ea typeface="Times New Roman" charset="0"/>
                  <a:cs typeface="Times New Roman"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34849" y="2744121"/>
                <a:ext cx="4259580" cy="769441"/>
              </a:xfrm>
              <a:prstGeom prst="rect">
                <a:avLst/>
              </a:prstGeom>
              <a:blipFill rotWithShape="0">
                <a:blip r:embed="rId3"/>
                <a:stretch>
                  <a:fillRect l="-1860" t="-56349" b="-73016"/>
                </a:stretch>
              </a:blipFill>
            </p:spPr>
            <p:txBody>
              <a:bodyPr/>
              <a:lstStyle/>
              <a:p>
                <a:r>
                  <a:rPr lang="en-US">
                    <a:noFill/>
                  </a:rPr>
                  <a:t> </a:t>
                </a:r>
              </a:p>
            </p:txBody>
          </p:sp>
        </mc:Fallback>
      </mc:AlternateContent>
      <p:sp>
        <p:nvSpPr>
          <p:cNvPr id="39" name="TextBox 38"/>
          <p:cNvSpPr txBox="1"/>
          <p:nvPr/>
        </p:nvSpPr>
        <p:spPr>
          <a:xfrm>
            <a:off x="403799" y="4212773"/>
            <a:ext cx="1324402" cy="400110"/>
          </a:xfrm>
          <a:prstGeom prst="rect">
            <a:avLst/>
          </a:prstGeom>
          <a:noFill/>
        </p:spPr>
        <p:txBody>
          <a:bodyPr wrap="none" rtlCol="0">
            <a:spAutoFit/>
          </a:bodyPr>
          <a:lstStyle/>
          <a:p>
            <a:r>
              <a:rPr lang="en-US" sz="2000" b="1" dirty="0" smtClean="0">
                <a:latin typeface="Helvetica Light" charset="0"/>
                <a:ea typeface="Helvetica Light" charset="0"/>
                <a:cs typeface="Helvetica Light" charset="0"/>
              </a:rPr>
              <a:t>Example:</a:t>
            </a:r>
          </a:p>
        </p:txBody>
      </p:sp>
      <mc:AlternateContent xmlns:mc="http://schemas.openxmlformats.org/markup-compatibility/2006" xmlns:a14="http://schemas.microsoft.com/office/drawing/2010/main">
        <mc:Choice Requires="a14">
          <p:sp>
            <p:nvSpPr>
              <p:cNvPr id="7" name="Rectangle 6"/>
              <p:cNvSpPr/>
              <p:nvPr/>
            </p:nvSpPr>
            <p:spPr>
              <a:xfrm>
                <a:off x="334849" y="1309720"/>
                <a:ext cx="8615172" cy="1109150"/>
              </a:xfrm>
              <a:prstGeom prst="rect">
                <a:avLst/>
              </a:prstGeom>
            </p:spPr>
            <p:txBody>
              <a:bodyPr wrap="square">
                <a:spAutoFit/>
              </a:bodyPr>
              <a:lstStyle/>
              <a:p>
                <a:r>
                  <a:rPr lang="en-US" sz="2200" dirty="0" smtClean="0">
                    <a:solidFill>
                      <a:srgbClr val="000000"/>
                    </a:solidFill>
                    <a:latin typeface="Times New Roman" charset="0"/>
                    <a:ea typeface="Times New Roman" charset="0"/>
                    <a:cs typeface="Times New Roman" charset="0"/>
                  </a:rPr>
                  <a:t>(constraints)            </a:t>
                </a:r>
                <a14:m>
                  <m:oMath xmlns:m="http://schemas.openxmlformats.org/officeDocument/2006/math">
                    <m:r>
                      <a:rPr lang="en-US" sz="2200" i="1">
                        <a:solidFill>
                          <a:srgbClr val="000000"/>
                        </a:solidFill>
                        <a:latin typeface="Cambria Math" charset="0"/>
                        <a:ea typeface="Times New Roman" charset="0"/>
                        <a:cs typeface="Times New Roman" charset="0"/>
                      </a:rPr>
                      <m:t>𝐶</m:t>
                    </m:r>
                    <m:r>
                      <a:rPr lang="en-US" sz="2200" i="1">
                        <a:solidFill>
                          <a:srgbClr val="000000"/>
                        </a:solidFill>
                        <a:latin typeface="Cambria Math" charset="0"/>
                        <a:ea typeface="Times New Roman" charset="0"/>
                        <a:cs typeface="Times New Roman" charset="0"/>
                      </a:rPr>
                      <m:t>  ∷=  </m:t>
                    </m:r>
                    <m:d>
                      <m:dPr>
                        <m:ctrlPr>
                          <a:rPr lang="en-US" sz="2200" i="1">
                            <a:solidFill>
                              <a:srgbClr val="000000"/>
                            </a:solidFill>
                            <a:latin typeface="Cambria Math" charset="0"/>
                            <a:ea typeface="Times New Roman" charset="0"/>
                            <a:cs typeface="Times New Roman" charset="0"/>
                          </a:rPr>
                        </m:ctrlPr>
                      </m:dPr>
                      <m:e>
                        <m:r>
                          <a:rPr lang="en-US" sz="2200" i="1">
                            <a:solidFill>
                              <a:srgbClr val="000000"/>
                            </a:solidFill>
                            <a:latin typeface="Cambria Math" charset="0"/>
                            <a:ea typeface="Times New Roman" charset="0"/>
                            <a:cs typeface="Times New Roman" charset="0"/>
                          </a:rPr>
                          <m:t>𝐻</m:t>
                        </m:r>
                        <m:r>
                          <a:rPr lang="en-US" sz="2200" i="1">
                            <a:solidFill>
                              <a:srgbClr val="000000"/>
                            </a:solidFill>
                            <a:latin typeface="Cambria Math" charset="0"/>
                            <a:ea typeface="Times New Roman" charset="0"/>
                            <a:cs typeface="Times New Roman" charset="0"/>
                          </a:rPr>
                          <m:t>, </m:t>
                        </m:r>
                        <m:r>
                          <a:rPr lang="en-US" sz="2200" i="1">
                            <a:solidFill>
                              <a:srgbClr val="000000"/>
                            </a:solidFill>
                            <a:latin typeface="Cambria Math" charset="0"/>
                            <a:ea typeface="Times New Roman" charset="0"/>
                            <a:cs typeface="Times New Roman" charset="0"/>
                          </a:rPr>
                          <m:t>𝑆</m:t>
                        </m:r>
                      </m:e>
                    </m:d>
                  </m:oMath>
                </a14:m>
                <a:endParaRPr lang="en-US" sz="2200" dirty="0" smtClean="0">
                  <a:solidFill>
                    <a:srgbClr val="000000"/>
                  </a:solidFill>
                  <a:latin typeface="Times New Roman" charset="0"/>
                  <a:ea typeface="Times New Roman" charset="0"/>
                  <a:cs typeface="Times New Roman" charset="0"/>
                </a:endParaRPr>
              </a:p>
              <a:p>
                <a:r>
                  <a:rPr lang="en-US" sz="2200" dirty="0" smtClean="0">
                    <a:solidFill>
                      <a:srgbClr val="000000"/>
                    </a:solidFill>
                    <a:latin typeface="Times New Roman" charset="0"/>
                    <a:ea typeface="Times New Roman" charset="0"/>
                    <a:cs typeface="Times New Roman" charset="0"/>
                  </a:rPr>
                  <a:t>(hard </a:t>
                </a:r>
                <a:r>
                  <a:rPr lang="en-US" sz="2200" dirty="0">
                    <a:solidFill>
                      <a:srgbClr val="000000"/>
                    </a:solidFill>
                    <a:latin typeface="Times New Roman" charset="0"/>
                    <a:ea typeface="Times New Roman" charset="0"/>
                    <a:cs typeface="Times New Roman" charset="0"/>
                  </a:rPr>
                  <a:t>constraints) </a:t>
                </a:r>
                <a:r>
                  <a:rPr lang="en-US" sz="2200" dirty="0" smtClean="0">
                    <a:solidFill>
                      <a:srgbClr val="000000"/>
                    </a:solidFill>
                    <a:latin typeface="Times New Roman" charset="0"/>
                    <a:ea typeface="Times New Roman" charset="0"/>
                    <a:cs typeface="Times New Roman" charset="0"/>
                  </a:rPr>
                  <a:t>  </a:t>
                </a:r>
                <a14:m>
                  <m:oMath xmlns:m="http://schemas.openxmlformats.org/officeDocument/2006/math">
                    <m:r>
                      <a:rPr lang="en-US" sz="2200" i="1">
                        <a:solidFill>
                          <a:srgbClr val="000000"/>
                        </a:solidFill>
                        <a:latin typeface="Cambria Math" charset="0"/>
                        <a:ea typeface="Times New Roman" charset="0"/>
                        <a:cs typeface="Times New Roman" charset="0"/>
                      </a:rPr>
                      <m:t> </m:t>
                    </m:r>
                    <m:r>
                      <a:rPr lang="en-US" sz="2200" b="0" i="1" smtClean="0">
                        <a:solidFill>
                          <a:srgbClr val="000000"/>
                        </a:solidFill>
                        <a:latin typeface="Cambria Math" charset="0"/>
                        <a:ea typeface="Times New Roman" charset="0"/>
                        <a:cs typeface="Times New Roman" charset="0"/>
                      </a:rPr>
                      <m:t>𝐻</m:t>
                    </m:r>
                    <m:r>
                      <a:rPr lang="en-US" sz="2200" b="0" i="1" smtClean="0">
                        <a:solidFill>
                          <a:srgbClr val="000000"/>
                        </a:solidFill>
                        <a:latin typeface="Cambria Math" charset="0"/>
                        <a:ea typeface="Times New Roman" charset="0"/>
                        <a:cs typeface="Times New Roman" charset="0"/>
                      </a:rPr>
                      <m:t>  ∷=  </m:t>
                    </m:r>
                    <m:d>
                      <m:dPr>
                        <m:begChr m:val="{"/>
                        <m:endChr m:val="}"/>
                        <m:ctrlPr>
                          <a:rPr lang="en-US" sz="2200" i="1">
                            <a:solidFill>
                              <a:srgbClr val="000000"/>
                            </a:solidFill>
                            <a:latin typeface="Cambria Math" charset="0"/>
                            <a:ea typeface="Times New Roman" charset="0"/>
                            <a:cs typeface="Times New Roman" charset="0"/>
                          </a:rPr>
                        </m:ctrlPr>
                      </m:dPr>
                      <m:e>
                        <m:r>
                          <a:rPr lang="en-US" sz="2200" i="1">
                            <a:solidFill>
                              <a:srgbClr val="000000"/>
                            </a:solidFill>
                            <a:latin typeface="Cambria Math" charset="0"/>
                            <a:ea typeface="Times New Roman" charset="0"/>
                            <a:cs typeface="Times New Roman" charset="0"/>
                          </a:rPr>
                          <m:t> </m:t>
                        </m:r>
                        <m:r>
                          <a:rPr lang="en-US" sz="2200" b="0" i="1" smtClean="0">
                            <a:solidFill>
                              <a:srgbClr val="000000"/>
                            </a:solidFill>
                            <a:latin typeface="Cambria Math" charset="0"/>
                            <a:ea typeface="Times New Roman" charset="0"/>
                            <a:cs typeface="Times New Roman" charset="0"/>
                          </a:rPr>
                          <m:t>h</m:t>
                        </m:r>
                        <m:r>
                          <a:rPr lang="en-US" sz="2200" i="1" baseline="-25000">
                            <a:solidFill>
                              <a:srgbClr val="000000"/>
                            </a:solidFill>
                            <a:latin typeface="Cambria Math" charset="0"/>
                            <a:ea typeface="Times New Roman" charset="0"/>
                            <a:cs typeface="Times New Roman" charset="0"/>
                          </a:rPr>
                          <m:t>1</m:t>
                        </m:r>
                        <m:r>
                          <a:rPr lang="en-US" sz="2200" i="1">
                            <a:solidFill>
                              <a:srgbClr val="000000"/>
                            </a:solidFill>
                            <a:latin typeface="Cambria Math" charset="0"/>
                            <a:ea typeface="Times New Roman" charset="0"/>
                            <a:cs typeface="Times New Roman" charset="0"/>
                          </a:rPr>
                          <m:t>, …, </m:t>
                        </m:r>
                        <m:r>
                          <a:rPr lang="en-US" sz="2200" b="0" i="1" smtClean="0">
                            <a:solidFill>
                              <a:srgbClr val="000000"/>
                            </a:solidFill>
                            <a:latin typeface="Cambria Math" charset="0"/>
                            <a:ea typeface="Times New Roman" charset="0"/>
                            <a:cs typeface="Times New Roman" charset="0"/>
                          </a:rPr>
                          <m:t>h</m:t>
                        </m:r>
                        <m:r>
                          <a:rPr lang="en-US" sz="2200" i="1" baseline="-25000">
                            <a:solidFill>
                              <a:srgbClr val="000000"/>
                            </a:solidFill>
                            <a:latin typeface="Cambria Math" charset="0"/>
                            <a:ea typeface="Times New Roman" charset="0"/>
                            <a:cs typeface="Times New Roman" charset="0"/>
                          </a:rPr>
                          <m:t>𝑛</m:t>
                        </m:r>
                        <m:r>
                          <a:rPr lang="en-US" sz="2200" i="1">
                            <a:solidFill>
                              <a:srgbClr val="000000"/>
                            </a:solidFill>
                            <a:latin typeface="Cambria Math" charset="0"/>
                            <a:ea typeface="Times New Roman" charset="0"/>
                            <a:cs typeface="Times New Roman" charset="0"/>
                          </a:rPr>
                          <m:t> </m:t>
                        </m:r>
                      </m:e>
                    </m:d>
                    <m:r>
                      <a:rPr lang="en-US" sz="2200" b="0" i="1" smtClean="0">
                        <a:solidFill>
                          <a:srgbClr val="000000"/>
                        </a:solidFill>
                        <a:latin typeface="Cambria Math" charset="0"/>
                        <a:ea typeface="Times New Roman" charset="0"/>
                        <a:cs typeface="Times New Roman" charset="0"/>
                      </a:rPr>
                      <m:t>,</m:t>
                    </m:r>
                    <m:r>
                      <a:rPr lang="en-US" sz="2200" b="0" i="1">
                        <a:solidFill>
                          <a:srgbClr val="000000"/>
                        </a:solidFill>
                        <a:latin typeface="Cambria Math" charset="0"/>
                        <a:ea typeface="Times New Roman" charset="0"/>
                        <a:cs typeface="Times New Roman" charset="0"/>
                      </a:rPr>
                      <m:t> </m:t>
                    </m:r>
                    <m:r>
                      <a:rPr lang="en-US" sz="2200" b="0" i="1" smtClean="0">
                        <a:solidFill>
                          <a:srgbClr val="000000"/>
                        </a:solidFill>
                        <a:latin typeface="Cambria Math" charset="0"/>
                        <a:ea typeface="Times New Roman" charset="0"/>
                        <a:cs typeface="Times New Roman" charset="0"/>
                      </a:rPr>
                      <m:t>   </m:t>
                    </m:r>
                    <m:r>
                      <a:rPr lang="en-US" sz="2200" b="0" i="1" smtClean="0">
                        <a:solidFill>
                          <a:srgbClr val="000000"/>
                        </a:solidFill>
                        <a:latin typeface="Cambria Math" charset="0"/>
                        <a:ea typeface="Times New Roman" charset="0"/>
                        <a:cs typeface="Times New Roman" charset="0"/>
                      </a:rPr>
                      <m:t>h</m:t>
                    </m:r>
                    <m:r>
                      <a:rPr lang="en-US" sz="2200" b="0" i="1" smtClean="0">
                        <a:solidFill>
                          <a:srgbClr val="000000"/>
                        </a:solidFill>
                        <a:latin typeface="Cambria Math" charset="0"/>
                        <a:ea typeface="Times New Roman" charset="0"/>
                        <a:cs typeface="Times New Roman" charset="0"/>
                      </a:rPr>
                      <m:t>  ∷=  </m:t>
                    </m:r>
                    <m:sSubSup>
                      <m:sSubSupPr>
                        <m:ctrlPr>
                          <a:rPr lang="en-US" sz="2200" b="0" i="1" smtClean="0">
                            <a:solidFill>
                              <a:srgbClr val="000000"/>
                            </a:solidFill>
                            <a:latin typeface="Cambria Math" charset="0"/>
                            <a:ea typeface="Times New Roman" charset="0"/>
                            <a:cs typeface="Times New Roman" charset="0"/>
                          </a:rPr>
                        </m:ctrlPr>
                      </m:sSubSupPr>
                      <m:e>
                        <m:r>
                          <a:rPr lang="en-US" sz="2200" b="0" i="1" smtClean="0">
                            <a:solidFill>
                              <a:srgbClr val="000000"/>
                            </a:solidFill>
                            <a:latin typeface="Cambria Math" charset="0"/>
                            <a:ea typeface="Cambria Math" charset="0"/>
                            <a:cs typeface="Cambria Math" charset="0"/>
                          </a:rPr>
                          <m:t>⋀</m:t>
                        </m:r>
                      </m:e>
                      <m:sub>
                        <m:r>
                          <a:rPr lang="en-US" sz="2200" b="0" i="1" smtClean="0">
                            <a:solidFill>
                              <a:srgbClr val="000000"/>
                            </a:solidFill>
                            <a:latin typeface="Cambria Math" charset="0"/>
                            <a:ea typeface="Times New Roman" charset="0"/>
                            <a:cs typeface="Times New Roman" charset="0"/>
                          </a:rPr>
                          <m:t>𝑖</m:t>
                        </m:r>
                        <m:r>
                          <a:rPr lang="en-US" sz="2200" b="0" i="1" smtClean="0">
                            <a:solidFill>
                              <a:srgbClr val="000000"/>
                            </a:solidFill>
                            <a:latin typeface="Cambria Math" charset="0"/>
                            <a:ea typeface="Times New Roman" charset="0"/>
                            <a:cs typeface="Times New Roman" charset="0"/>
                          </a:rPr>
                          <m:t>=1</m:t>
                        </m:r>
                      </m:sub>
                      <m:sup>
                        <m:r>
                          <a:rPr lang="en-US" sz="2200" b="0" i="1" smtClean="0">
                            <a:solidFill>
                              <a:srgbClr val="000000"/>
                            </a:solidFill>
                            <a:latin typeface="Cambria Math" charset="0"/>
                            <a:ea typeface="Times New Roman" charset="0"/>
                            <a:cs typeface="Times New Roman" charset="0"/>
                          </a:rPr>
                          <m:t>𝑛</m:t>
                        </m:r>
                      </m:sup>
                    </m:sSubSup>
                    <m:r>
                      <a:rPr lang="en-US" sz="2200" b="0" i="1" smtClean="0">
                        <a:solidFill>
                          <a:srgbClr val="000000"/>
                        </a:solidFill>
                        <a:latin typeface="Cambria Math" charset="0"/>
                        <a:ea typeface="Times New Roman" charset="0"/>
                        <a:cs typeface="Times New Roman" charset="0"/>
                      </a:rPr>
                      <m:t> </m:t>
                    </m:r>
                    <m:sSub>
                      <m:sSubPr>
                        <m:ctrlPr>
                          <a:rPr lang="en-US" sz="2200" b="0" i="1" smtClean="0">
                            <a:solidFill>
                              <a:srgbClr val="000000"/>
                            </a:solidFill>
                            <a:latin typeface="Cambria Math" charset="0"/>
                            <a:ea typeface="Times New Roman" charset="0"/>
                            <a:cs typeface="Times New Roman" charset="0"/>
                          </a:rPr>
                        </m:ctrlPr>
                      </m:sSubPr>
                      <m:e>
                        <m:r>
                          <a:rPr lang="en-US" sz="2200" i="1">
                            <a:solidFill>
                              <a:srgbClr val="000000"/>
                            </a:solidFill>
                            <a:latin typeface="Cambria Math" charset="0"/>
                            <a:ea typeface="Times New Roman" charset="0"/>
                            <a:cs typeface="Times New Roman" charset="0"/>
                          </a:rPr>
                          <m:t>𝑡</m:t>
                        </m:r>
                      </m:e>
                      <m:sub>
                        <m:r>
                          <a:rPr lang="en-US" sz="2200" i="1">
                            <a:solidFill>
                              <a:srgbClr val="000000"/>
                            </a:solidFill>
                            <a:latin typeface="Cambria Math" charset="0"/>
                            <a:ea typeface="Times New Roman" charset="0"/>
                            <a:cs typeface="Times New Roman" charset="0"/>
                          </a:rPr>
                          <m:t>𝑖</m:t>
                        </m:r>
                      </m:sub>
                    </m:sSub>
                    <m:r>
                      <a:rPr lang="en-US" sz="2200" b="0" i="1" smtClean="0">
                        <a:solidFill>
                          <a:srgbClr val="000000"/>
                        </a:solidFill>
                        <a:latin typeface="Cambria Math" charset="0"/>
                        <a:ea typeface="Cambria Math" charset="0"/>
                        <a:cs typeface="Cambria Math" charset="0"/>
                      </a:rPr>
                      <m:t>⟹</m:t>
                    </m:r>
                    <m:sSubSup>
                      <m:sSubSupPr>
                        <m:ctrlPr>
                          <a:rPr lang="en-US" sz="2200" i="1">
                            <a:solidFill>
                              <a:srgbClr val="000000"/>
                            </a:solidFill>
                            <a:latin typeface="Cambria Math" charset="0"/>
                            <a:ea typeface="Times New Roman" charset="0"/>
                            <a:cs typeface="Times New Roman" charset="0"/>
                          </a:rPr>
                        </m:ctrlPr>
                      </m:sSubSupPr>
                      <m:e>
                        <m:r>
                          <a:rPr lang="en-US" sz="2200" i="1" smtClean="0">
                            <a:solidFill>
                              <a:srgbClr val="000000"/>
                            </a:solidFill>
                            <a:latin typeface="Cambria Math" charset="0"/>
                            <a:ea typeface="Cambria Math" charset="0"/>
                            <a:cs typeface="Cambria Math" charset="0"/>
                          </a:rPr>
                          <m:t>⋁</m:t>
                        </m:r>
                      </m:e>
                      <m:sub>
                        <m:r>
                          <a:rPr lang="en-US" sz="2200" i="1">
                            <a:solidFill>
                              <a:srgbClr val="000000"/>
                            </a:solidFill>
                            <a:latin typeface="Cambria Math" charset="0"/>
                            <a:ea typeface="Times New Roman" charset="0"/>
                            <a:cs typeface="Times New Roman" charset="0"/>
                          </a:rPr>
                          <m:t>𝑖</m:t>
                        </m:r>
                        <m:r>
                          <a:rPr lang="en-US" sz="2200" i="1">
                            <a:solidFill>
                              <a:srgbClr val="000000"/>
                            </a:solidFill>
                            <a:latin typeface="Cambria Math" charset="0"/>
                            <a:ea typeface="Times New Roman" charset="0"/>
                            <a:cs typeface="Times New Roman" charset="0"/>
                          </a:rPr>
                          <m:t>=1</m:t>
                        </m:r>
                      </m:sub>
                      <m:sup>
                        <m:r>
                          <a:rPr lang="en-US" sz="2200" b="0" i="1" smtClean="0">
                            <a:solidFill>
                              <a:srgbClr val="000000"/>
                            </a:solidFill>
                            <a:latin typeface="Cambria Math" charset="0"/>
                            <a:ea typeface="Times New Roman" charset="0"/>
                            <a:cs typeface="Times New Roman" charset="0"/>
                          </a:rPr>
                          <m:t>𝑚</m:t>
                        </m:r>
                      </m:sup>
                    </m:sSubSup>
                    <m:sSub>
                      <m:sSubPr>
                        <m:ctrlPr>
                          <a:rPr lang="en-US" sz="2200" i="1">
                            <a:solidFill>
                              <a:srgbClr val="000000"/>
                            </a:solidFill>
                            <a:latin typeface="Cambria Math" charset="0"/>
                            <a:ea typeface="Times New Roman" charset="0"/>
                            <a:cs typeface="Times New Roman" charset="0"/>
                          </a:rPr>
                        </m:ctrlPr>
                      </m:sSubPr>
                      <m:e>
                        <m:r>
                          <a:rPr lang="en-US" sz="2200" b="0" i="1" smtClean="0">
                            <a:solidFill>
                              <a:srgbClr val="000000"/>
                            </a:solidFill>
                            <a:latin typeface="Cambria Math" charset="0"/>
                            <a:ea typeface="Times New Roman" charset="0"/>
                            <a:cs typeface="Times New Roman" charset="0"/>
                          </a:rPr>
                          <m:t> </m:t>
                        </m:r>
                        <m:r>
                          <a:rPr lang="en-US" sz="2200" i="1">
                            <a:solidFill>
                              <a:srgbClr val="000000"/>
                            </a:solidFill>
                            <a:latin typeface="Cambria Math" charset="0"/>
                            <a:ea typeface="Times New Roman" charset="0"/>
                            <a:cs typeface="Times New Roman" charset="0"/>
                          </a:rPr>
                          <m:t>𝑡</m:t>
                        </m:r>
                      </m:e>
                      <m:sub>
                        <m:r>
                          <a:rPr lang="en-US" sz="2200" i="1">
                            <a:solidFill>
                              <a:srgbClr val="000000"/>
                            </a:solidFill>
                            <a:latin typeface="Cambria Math" charset="0"/>
                            <a:ea typeface="Times New Roman" charset="0"/>
                            <a:cs typeface="Times New Roman" charset="0"/>
                          </a:rPr>
                          <m:t>𝑖</m:t>
                        </m:r>
                      </m:sub>
                    </m:sSub>
                    <m:r>
                      <a:rPr lang="en-US" sz="2200" b="0" i="1" smtClean="0">
                        <a:solidFill>
                          <a:srgbClr val="000000"/>
                        </a:solidFill>
                        <a:latin typeface="Cambria Math" charset="0"/>
                        <a:ea typeface="Times New Roman" charset="0"/>
                        <a:cs typeface="Times New Roman" charset="0"/>
                      </a:rPr>
                      <m:t>′</m:t>
                    </m:r>
                  </m:oMath>
                </a14:m>
                <a:endParaRPr lang="en-US" sz="2200" i="1" dirty="0">
                  <a:solidFill>
                    <a:srgbClr val="000000"/>
                  </a:solidFill>
                  <a:latin typeface="Cambria Math" charset="0"/>
                  <a:ea typeface="Times New Roman" charset="0"/>
                  <a:cs typeface="Times New Roman" charset="0"/>
                </a:endParaRPr>
              </a:p>
              <a:p>
                <a:r>
                  <a:rPr lang="en-US" sz="2200" dirty="0" smtClean="0">
                    <a:solidFill>
                      <a:srgbClr val="000000"/>
                    </a:solidFill>
                    <a:latin typeface="Times New Roman" charset="0"/>
                    <a:ea typeface="Times New Roman" charset="0"/>
                    <a:cs typeface="Times New Roman" charset="0"/>
                  </a:rPr>
                  <a:t>(soft constraints</a:t>
                </a:r>
                <a:r>
                  <a:rPr lang="en-US" sz="2200" dirty="0">
                    <a:solidFill>
                      <a:srgbClr val="000000"/>
                    </a:solidFill>
                    <a:latin typeface="Times New Roman" charset="0"/>
                    <a:ea typeface="Times New Roman" charset="0"/>
                    <a:cs typeface="Times New Roman" charset="0"/>
                  </a:rPr>
                  <a:t>) </a:t>
                </a:r>
                <a:r>
                  <a:rPr lang="en-US" sz="2200" dirty="0" smtClean="0">
                    <a:solidFill>
                      <a:srgbClr val="000000"/>
                    </a:solidFill>
                    <a:latin typeface="Times New Roman" charset="0"/>
                    <a:ea typeface="Times New Roman" charset="0"/>
                    <a:cs typeface="Times New Roman" charset="0"/>
                  </a:rPr>
                  <a:t>    </a:t>
                </a:r>
                <a14:m>
                  <m:oMath xmlns:m="http://schemas.openxmlformats.org/officeDocument/2006/math">
                    <m:r>
                      <a:rPr lang="en-US" sz="2200" b="0" i="1" smtClean="0">
                        <a:solidFill>
                          <a:srgbClr val="000000"/>
                        </a:solidFill>
                        <a:latin typeface="Cambria Math" charset="0"/>
                        <a:ea typeface="Times New Roman" charset="0"/>
                        <a:cs typeface="Times New Roman" charset="0"/>
                      </a:rPr>
                      <m:t>𝑆</m:t>
                    </m:r>
                    <m:r>
                      <a:rPr lang="en-US" sz="2200" i="1">
                        <a:solidFill>
                          <a:srgbClr val="000000"/>
                        </a:solidFill>
                        <a:latin typeface="Cambria Math" charset="0"/>
                        <a:ea typeface="Times New Roman" charset="0"/>
                        <a:cs typeface="Times New Roman" charset="0"/>
                      </a:rPr>
                      <m:t> </m:t>
                    </m:r>
                    <m:r>
                      <a:rPr lang="en-US" sz="2200" b="0" i="1" smtClean="0">
                        <a:solidFill>
                          <a:srgbClr val="000000"/>
                        </a:solidFill>
                        <a:latin typeface="Cambria Math" charset="0"/>
                        <a:ea typeface="Times New Roman" charset="0"/>
                        <a:cs typeface="Times New Roman" charset="0"/>
                      </a:rPr>
                      <m:t>  </m:t>
                    </m:r>
                    <m:r>
                      <a:rPr lang="en-US" sz="2200" i="1">
                        <a:solidFill>
                          <a:srgbClr val="000000"/>
                        </a:solidFill>
                        <a:latin typeface="Cambria Math" charset="0"/>
                        <a:ea typeface="Times New Roman" charset="0"/>
                        <a:cs typeface="Times New Roman" charset="0"/>
                      </a:rPr>
                      <m:t>∷=</m:t>
                    </m:r>
                    <m:r>
                      <a:rPr lang="en-US" sz="2200" b="0" i="1" smtClean="0">
                        <a:solidFill>
                          <a:srgbClr val="000000"/>
                        </a:solidFill>
                        <a:latin typeface="Cambria Math" charset="0"/>
                        <a:ea typeface="Times New Roman" charset="0"/>
                        <a:cs typeface="Times New Roman" charset="0"/>
                      </a:rPr>
                      <m:t>  </m:t>
                    </m:r>
                    <m:d>
                      <m:dPr>
                        <m:begChr m:val="{"/>
                        <m:endChr m:val="}"/>
                        <m:ctrlPr>
                          <a:rPr lang="en-US" sz="2200" b="0" i="1" smtClean="0">
                            <a:solidFill>
                              <a:srgbClr val="000000"/>
                            </a:solidFill>
                            <a:latin typeface="Cambria Math" charset="0"/>
                            <a:ea typeface="Times New Roman" charset="0"/>
                            <a:cs typeface="Times New Roman" charset="0"/>
                          </a:rPr>
                        </m:ctrlPr>
                      </m:dPr>
                      <m:e>
                        <m:r>
                          <a:rPr lang="en-US" sz="2200" b="0" i="1" smtClean="0">
                            <a:solidFill>
                              <a:srgbClr val="000000"/>
                            </a:solidFill>
                            <a:latin typeface="Cambria Math" charset="0"/>
                            <a:ea typeface="Times New Roman" charset="0"/>
                            <a:cs typeface="Times New Roman" charset="0"/>
                          </a:rPr>
                          <m:t> </m:t>
                        </m:r>
                        <m:r>
                          <a:rPr lang="en-US" sz="2200" b="0" i="1" smtClean="0">
                            <a:solidFill>
                              <a:srgbClr val="000000"/>
                            </a:solidFill>
                            <a:latin typeface="Cambria Math" charset="0"/>
                            <a:ea typeface="Times New Roman" charset="0"/>
                            <a:cs typeface="Times New Roman" charset="0"/>
                          </a:rPr>
                          <m:t>𝑠</m:t>
                        </m:r>
                        <m:r>
                          <a:rPr lang="en-US" sz="2200" b="0" i="1" baseline="-25000" smtClean="0">
                            <a:solidFill>
                              <a:srgbClr val="000000"/>
                            </a:solidFill>
                            <a:latin typeface="Cambria Math" charset="0"/>
                            <a:ea typeface="Times New Roman" charset="0"/>
                            <a:cs typeface="Times New Roman" charset="0"/>
                          </a:rPr>
                          <m:t>1</m:t>
                        </m:r>
                        <m:r>
                          <a:rPr lang="en-US" sz="2200" b="0" i="1" smtClean="0">
                            <a:solidFill>
                              <a:srgbClr val="000000"/>
                            </a:solidFill>
                            <a:latin typeface="Cambria Math" charset="0"/>
                            <a:ea typeface="Times New Roman" charset="0"/>
                            <a:cs typeface="Times New Roman" charset="0"/>
                          </a:rPr>
                          <m:t>, …,</m:t>
                        </m:r>
                        <m:r>
                          <a:rPr lang="en-US" sz="2200" i="1">
                            <a:solidFill>
                              <a:srgbClr val="000000"/>
                            </a:solidFill>
                            <a:latin typeface="Cambria Math" charset="0"/>
                            <a:ea typeface="Times New Roman" charset="0"/>
                            <a:cs typeface="Times New Roman" charset="0"/>
                          </a:rPr>
                          <m:t>𝑠</m:t>
                        </m:r>
                        <m:r>
                          <a:rPr lang="en-US" sz="2200" b="0" i="1" baseline="-25000" smtClean="0">
                            <a:solidFill>
                              <a:srgbClr val="000000"/>
                            </a:solidFill>
                            <a:latin typeface="Cambria Math" charset="0"/>
                            <a:ea typeface="Times New Roman" charset="0"/>
                            <a:cs typeface="Times New Roman" charset="0"/>
                          </a:rPr>
                          <m:t>𝑛</m:t>
                        </m:r>
                        <m:r>
                          <a:rPr lang="en-US" sz="2200" b="0" i="1" baseline="-25000" smtClean="0">
                            <a:solidFill>
                              <a:srgbClr val="000000"/>
                            </a:solidFill>
                            <a:latin typeface="Cambria Math" charset="0"/>
                            <a:ea typeface="Times New Roman" charset="0"/>
                            <a:cs typeface="Times New Roman" charset="0"/>
                          </a:rPr>
                          <m:t>  </m:t>
                        </m:r>
                      </m:e>
                    </m:d>
                  </m:oMath>
                </a14:m>
                <a:r>
                  <a:rPr lang="en-US" sz="2200" b="0" i="1" dirty="0" smtClean="0">
                    <a:solidFill>
                      <a:srgbClr val="000000"/>
                    </a:solidFill>
                    <a:latin typeface="Cambria Math" charset="0"/>
                    <a:ea typeface="Times New Roman" charset="0"/>
                    <a:cs typeface="Times New Roman" charset="0"/>
                  </a:rPr>
                  <a:t>,      s    </a:t>
                </a:r>
                <a:r>
                  <a:rPr lang="en-US" sz="2200" b="0" dirty="0" smtClean="0">
                    <a:solidFill>
                      <a:srgbClr val="000000"/>
                    </a:solidFill>
                    <a:latin typeface="Cambria Math" charset="0"/>
                    <a:ea typeface="Times New Roman" charset="0"/>
                    <a:cs typeface="Times New Roman" charset="0"/>
                  </a:rPr>
                  <a:t>::= </a:t>
                </a:r>
                <a:r>
                  <a:rPr lang="en-US" sz="2200" b="0" i="1" dirty="0" smtClean="0">
                    <a:solidFill>
                      <a:srgbClr val="000000"/>
                    </a:solidFill>
                    <a:latin typeface="Cambria Math" charset="0"/>
                    <a:ea typeface="Times New Roman" charset="0"/>
                    <a:cs typeface="Times New Roman" charset="0"/>
                  </a:rPr>
                  <a:t>   w </a:t>
                </a:r>
                <a:r>
                  <a:rPr lang="en-US" sz="2200" b="0" dirty="0" smtClean="0">
                    <a:solidFill>
                      <a:srgbClr val="000000"/>
                    </a:solidFill>
                    <a:latin typeface="Cambria Math" charset="0"/>
                    <a:ea typeface="Times New Roman" charset="0"/>
                    <a:cs typeface="Times New Roman" charset="0"/>
                  </a:rPr>
                  <a:t>:</a:t>
                </a:r>
                <a:r>
                  <a:rPr lang="en-US" sz="2200" b="0" i="1" dirty="0" smtClean="0">
                    <a:solidFill>
                      <a:srgbClr val="000000"/>
                    </a:solidFill>
                    <a:latin typeface="Cambria Math" charset="0"/>
                    <a:ea typeface="Times New Roman" charset="0"/>
                    <a:cs typeface="Times New Roman" charset="0"/>
                  </a:rPr>
                  <a:t> h</a:t>
                </a:r>
              </a:p>
            </p:txBody>
          </p:sp>
        </mc:Choice>
        <mc:Fallback xmlns="">
          <p:sp>
            <p:nvSpPr>
              <p:cNvPr id="7" name="Rectangle 6"/>
              <p:cNvSpPr>
                <a:spLocks noRot="1" noChangeAspect="1" noMove="1" noResize="1" noEditPoints="1" noAdjustHandles="1" noChangeArrowheads="1" noChangeShapeType="1" noTextEdit="1"/>
              </p:cNvSpPr>
              <p:nvPr/>
            </p:nvSpPr>
            <p:spPr>
              <a:xfrm>
                <a:off x="334849" y="1309720"/>
                <a:ext cx="8615172" cy="1109150"/>
              </a:xfrm>
              <a:prstGeom prst="rect">
                <a:avLst/>
              </a:prstGeom>
              <a:blipFill rotWithShape="0">
                <a:blip r:embed="rId4"/>
                <a:stretch>
                  <a:fillRect l="-920" t="-39011"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19408" y="4470306"/>
                <a:ext cx="6003567" cy="1246495"/>
              </a:xfrm>
              <a:prstGeom prst="rect">
                <a:avLst/>
              </a:prstGeom>
              <a:noFill/>
            </p:spPr>
            <p:txBody>
              <a:bodyPr wrap="none" rtlCol="0">
                <a:spAutoFit/>
              </a:bodyPr>
              <a:lstStyle/>
              <a:p>
                <a:pPr>
                  <a:lnSpc>
                    <a:spcPts val="3000"/>
                  </a:lnSpc>
                </a:pPr>
                <a14:m>
                  <m:oMath xmlns:m="http://schemas.openxmlformats.org/officeDocument/2006/math">
                    <m:r>
                      <a:rPr lang="en-US" sz="2000" b="0" i="1" smtClean="0">
                        <a:latin typeface="Cambria Math" charset="0"/>
                        <a:ea typeface="Cambria Math" charset="0"/>
                        <a:cs typeface="Cambria Math" charset="0"/>
                      </a:rPr>
                      <m:t>           </m:t>
                    </m:r>
                    <m:r>
                      <a:rPr lang="en-US" sz="2000" i="1" smtClean="0">
                        <a:latin typeface="Cambria Math" charset="0"/>
                        <a:ea typeface="Cambria Math" charset="0"/>
                        <a:cs typeface="Cambria Math" charset="0"/>
                      </a:rPr>
                      <m:t>∀</m:t>
                    </m:r>
                    <m:r>
                      <a:rPr lang="en-US" sz="2000" b="0" i="0" smtClean="0">
                        <a:latin typeface="Cambria Math" charset="0"/>
                        <a:ea typeface="Cambria Math" charset="0"/>
                        <a:cs typeface="Cambria Math" charset="0"/>
                      </a:rPr>
                      <m:t> </m:t>
                    </m:r>
                  </m:oMath>
                </a14:m>
                <a:r>
                  <a:rPr lang="en-US" sz="2000" dirty="0" smtClean="0">
                    <a:latin typeface="Helvetica Light" charset="0"/>
                    <a:ea typeface="Helvetica Light" charset="0"/>
                    <a:cs typeface="Helvetica Light" charset="0"/>
                  </a:rPr>
                  <a:t>x. path(x, x)</a:t>
                </a:r>
                <a:br>
                  <a:rPr lang="en-US" sz="2000" dirty="0" smtClean="0">
                    <a:latin typeface="Helvetica Light" charset="0"/>
                    <a:ea typeface="Helvetica Light" charset="0"/>
                    <a:cs typeface="Helvetica Light" charset="0"/>
                  </a:rPr>
                </a:br>
                <a14:m>
                  <m:oMath xmlns:m="http://schemas.openxmlformats.org/officeDocument/2006/math">
                    <m:r>
                      <a:rPr lang="en-US" sz="2000" b="0" i="0" smtClean="0">
                        <a:latin typeface="Cambria Math" charset="0"/>
                        <a:ea typeface="Cambria Math" charset="0"/>
                        <a:cs typeface="Cambria Math" charset="0"/>
                      </a:rPr>
                      <m:t>           </m:t>
                    </m:r>
                    <m:r>
                      <a:rPr lang="en-US" sz="2000" i="1">
                        <a:latin typeface="Cambria Math" charset="0"/>
                        <a:ea typeface="Cambria Math" charset="0"/>
                        <a:cs typeface="Cambria Math" charset="0"/>
                      </a:rPr>
                      <m:t>∀</m:t>
                    </m:r>
                  </m:oMath>
                </a14:m>
                <a:r>
                  <a:rPr lang="en-US" sz="2000" dirty="0" smtClean="0">
                    <a:latin typeface="Helvetica Light" charset="0"/>
                    <a:ea typeface="Helvetica Light" charset="0"/>
                    <a:cs typeface="Helvetica Light" charset="0"/>
                  </a:rPr>
                  <a:t> x, y, z. path(x, y) /\ edge(y, z) </a:t>
                </a:r>
                <a14:m>
                  <m:oMath xmlns:m="http://schemas.openxmlformats.org/officeDocument/2006/math">
                    <m:r>
                      <a:rPr lang="en-US" sz="2000" i="1">
                        <a:solidFill>
                          <a:srgbClr val="000000"/>
                        </a:solidFill>
                        <a:latin typeface="Cambria Math" charset="0"/>
                        <a:ea typeface="Cambria Math" charset="0"/>
                        <a:cs typeface="Cambria Math" charset="0"/>
                      </a:rPr>
                      <m:t>⟹</m:t>
                    </m:r>
                  </m:oMath>
                </a14:m>
                <a:r>
                  <a:rPr lang="en-US" sz="2000" dirty="0" smtClean="0">
                    <a:latin typeface="Helvetica Light" charset="0"/>
                    <a:ea typeface="Helvetica Light" charset="0"/>
                    <a:cs typeface="Helvetica Light" charset="0"/>
                  </a:rPr>
                  <a:t> path(x, z)</a:t>
                </a:r>
                <a:br>
                  <a:rPr lang="en-US" sz="2000" dirty="0" smtClean="0">
                    <a:latin typeface="Helvetica Light" charset="0"/>
                    <a:ea typeface="Helvetica Light" charset="0"/>
                    <a:cs typeface="Helvetica Light" charset="0"/>
                  </a:rPr>
                </a:br>
                <a14:m>
                  <m:oMath xmlns:m="http://schemas.openxmlformats.org/officeDocument/2006/math">
                    <m:r>
                      <a:rPr lang="en-US" sz="2000" b="1" i="0" smtClean="0">
                        <a:solidFill>
                          <a:srgbClr val="00B050"/>
                        </a:solidFill>
                        <a:latin typeface="Cambria Math" charset="0"/>
                        <a:ea typeface="Cambria Math" charset="0"/>
                        <a:cs typeface="Cambria Math" charset="0"/>
                      </a:rPr>
                      <m:t>𝟏</m:t>
                    </m:r>
                    <m:r>
                      <a:rPr lang="en-US" sz="2000" b="1" i="1" smtClean="0">
                        <a:solidFill>
                          <a:srgbClr val="00B050"/>
                        </a:solidFill>
                        <a:latin typeface="Cambria Math" charset="0"/>
                        <a:ea typeface="Cambria Math" charset="0"/>
                        <a:cs typeface="Cambria Math" charset="0"/>
                      </a:rPr>
                      <m:t>.</m:t>
                    </m:r>
                    <m:r>
                      <a:rPr lang="en-US" sz="2000" b="1" i="1" smtClean="0">
                        <a:solidFill>
                          <a:srgbClr val="00B050"/>
                        </a:solidFill>
                        <a:latin typeface="Cambria Math" charset="0"/>
                        <a:ea typeface="Cambria Math" charset="0"/>
                        <a:cs typeface="Cambria Math" charset="0"/>
                      </a:rPr>
                      <m:t>𝟓</m:t>
                    </m:r>
                    <m:r>
                      <a:rPr lang="en-US" sz="2000" b="1" i="1" smtClean="0">
                        <a:solidFill>
                          <a:srgbClr val="00B050"/>
                        </a:solidFill>
                        <a:latin typeface="Cambria Math" charset="0"/>
                        <a:ea typeface="Cambria Math" charset="0"/>
                        <a:cs typeface="Cambria Math" charset="0"/>
                      </a:rPr>
                      <m:t>:</m:t>
                    </m:r>
                    <m:r>
                      <a:rPr lang="en-US" sz="2000" b="0" i="1" smtClean="0">
                        <a:latin typeface="Cambria Math" charset="0"/>
                        <a:ea typeface="Cambria Math" charset="0"/>
                        <a:cs typeface="Cambria Math" charset="0"/>
                      </a:rPr>
                      <m:t>  </m:t>
                    </m:r>
                    <m:r>
                      <a:rPr lang="en-US" sz="2000" i="1">
                        <a:latin typeface="Cambria Math" charset="0"/>
                        <a:ea typeface="Cambria Math" charset="0"/>
                        <a:cs typeface="Cambria Math" charset="0"/>
                      </a:rPr>
                      <m:t>∀</m:t>
                    </m:r>
                  </m:oMath>
                </a14:m>
                <a:r>
                  <a:rPr lang="en-US" sz="2000" dirty="0">
                    <a:latin typeface="Helvetica Light" charset="0"/>
                    <a:ea typeface="Helvetica Light" charset="0"/>
                    <a:cs typeface="Helvetica Light" charset="0"/>
                  </a:rPr>
                  <a:t> </a:t>
                </a:r>
                <a:r>
                  <a:rPr lang="en-US" sz="2000" dirty="0" smtClean="0">
                    <a:latin typeface="Helvetica Light" charset="0"/>
                    <a:ea typeface="Helvetica Light" charset="0"/>
                    <a:cs typeface="Helvetica Light" charset="0"/>
                  </a:rPr>
                  <a:t>x, y. </a:t>
                </a:r>
                <a:r>
                  <a:rPr lang="en-US" sz="2200" dirty="0" smtClean="0">
                    <a:latin typeface="Helvetica Light" charset="0"/>
                    <a:ea typeface="Helvetica Light" charset="0"/>
                    <a:cs typeface="Helvetica Light" charset="0"/>
                  </a:rPr>
                  <a:t>¬</a:t>
                </a:r>
                <a:r>
                  <a:rPr lang="en-US" sz="2000" dirty="0" smtClean="0">
                    <a:latin typeface="Helvetica Light" charset="0"/>
                    <a:ea typeface="Helvetica Light" charset="0"/>
                    <a:cs typeface="Helvetica Light" charset="0"/>
                  </a:rPr>
                  <a:t> path(x, y)</a:t>
                </a:r>
              </a:p>
            </p:txBody>
          </p:sp>
        </mc:Choice>
        <mc:Fallback xmlns="">
          <p:sp>
            <p:nvSpPr>
              <p:cNvPr id="11" name="TextBox 10"/>
              <p:cNvSpPr txBox="1">
                <a:spLocks noRot="1" noChangeAspect="1" noMove="1" noResize="1" noEditPoints="1" noAdjustHandles="1" noChangeArrowheads="1" noChangeShapeType="1" noTextEdit="1"/>
              </p:cNvSpPr>
              <p:nvPr/>
            </p:nvSpPr>
            <p:spPr>
              <a:xfrm>
                <a:off x="2219408" y="4470306"/>
                <a:ext cx="6003567" cy="1246495"/>
              </a:xfrm>
              <a:prstGeom prst="rect">
                <a:avLst/>
              </a:prstGeom>
              <a:blipFill rotWithShape="0">
                <a:blip r:embed="rId5"/>
                <a:stretch>
                  <a:fillRect l="-609" t="-27805" b="-37073"/>
                </a:stretch>
              </a:blipFill>
            </p:spPr>
            <p:txBody>
              <a:bodyPr/>
              <a:lstStyle/>
              <a:p>
                <a:r>
                  <a:rPr lang="en-US">
                    <a:noFill/>
                  </a:rPr>
                  <a:t> </a:t>
                </a:r>
              </a:p>
            </p:txBody>
          </p:sp>
        </mc:Fallback>
      </mc:AlternateContent>
      <p:sp>
        <p:nvSpPr>
          <p:cNvPr id="12" name="Rectangle 11"/>
          <p:cNvSpPr/>
          <p:nvPr/>
        </p:nvSpPr>
        <p:spPr>
          <a:xfrm>
            <a:off x="1781387" y="4803800"/>
            <a:ext cx="377026" cy="553998"/>
          </a:xfrm>
          <a:prstGeom prst="rect">
            <a:avLst/>
          </a:prstGeom>
        </p:spPr>
        <p:txBody>
          <a:bodyPr wrap="none">
            <a:spAutoFit/>
          </a:bodyPr>
          <a:lstStyle/>
          <a:p>
            <a:pPr algn="ctr"/>
            <a:r>
              <a:rPr lang="en-US" sz="3000" b="1" dirty="0" smtClean="0">
                <a:solidFill>
                  <a:srgbClr val="000000"/>
                </a:solidFill>
                <a:latin typeface="Helvetica Light" charset="0"/>
                <a:ea typeface="Helvetica Light" charset="0"/>
                <a:cs typeface="Helvetica Light" charset="0"/>
              </a:rPr>
              <a:t>⋀</a:t>
            </a:r>
            <a:endParaRPr lang="en-US" sz="3000" b="1" dirty="0"/>
          </a:p>
        </p:txBody>
      </p:sp>
      <p:sp>
        <p:nvSpPr>
          <p:cNvPr id="13" name="Rectangle 12"/>
          <p:cNvSpPr/>
          <p:nvPr/>
        </p:nvSpPr>
        <p:spPr>
          <a:xfrm>
            <a:off x="1796627" y="5200040"/>
            <a:ext cx="377026" cy="553998"/>
          </a:xfrm>
          <a:prstGeom prst="rect">
            <a:avLst/>
          </a:prstGeom>
        </p:spPr>
        <p:txBody>
          <a:bodyPr wrap="none">
            <a:spAutoFit/>
          </a:bodyPr>
          <a:lstStyle/>
          <a:p>
            <a:pPr algn="ctr"/>
            <a:r>
              <a:rPr lang="en-US" sz="3000" b="1" smtClean="0">
                <a:solidFill>
                  <a:srgbClr val="000000"/>
                </a:solidFill>
                <a:latin typeface="Helvetica Light" charset="0"/>
                <a:ea typeface="Helvetica Light" charset="0"/>
                <a:cs typeface="Helvetica Light" charset="0"/>
              </a:rPr>
              <a:t>⋀</a:t>
            </a:r>
            <a:endParaRPr lang="en-US" sz="3000" b="1"/>
          </a:p>
        </p:txBody>
      </p:sp>
      <mc:AlternateContent xmlns:mc="http://schemas.openxmlformats.org/markup-compatibility/2006" xmlns:a14="http://schemas.microsoft.com/office/drawing/2010/main">
        <mc:Choice Requires="a14">
          <p:sp>
            <p:nvSpPr>
              <p:cNvPr id="14" name="TextBox 13"/>
              <p:cNvSpPr txBox="1"/>
              <p:nvPr/>
            </p:nvSpPr>
            <p:spPr>
              <a:xfrm>
                <a:off x="4283242" y="2720107"/>
                <a:ext cx="4506479" cy="769441"/>
              </a:xfrm>
              <a:prstGeom prst="rect">
                <a:avLst/>
              </a:prstGeom>
              <a:noFill/>
            </p:spPr>
            <p:txBody>
              <a:bodyPr wrap="square" rtlCol="0">
                <a:spAutoFit/>
              </a:bodyPr>
              <a:lstStyle/>
              <a:p>
                <a:r>
                  <a:rPr lang="en-US" sz="2200" dirty="0" smtClean="0">
                    <a:latin typeface="Times New Roman" charset="0"/>
                    <a:ea typeface="Times New Roman" charset="0"/>
                    <a:cs typeface="Times New Roman" charset="0"/>
                  </a:rPr>
                  <a:t>(ground fact)     </a:t>
                </a:r>
                <a14:m>
                  <m:oMath xmlns:m="http://schemas.openxmlformats.org/officeDocument/2006/math">
                    <m:r>
                      <a:rPr lang="en-US" sz="2200" b="0" i="1" smtClean="0">
                        <a:latin typeface="Cambria Math" charset="0"/>
                        <a:ea typeface="Times New Roman" charset="0"/>
                        <a:cs typeface="Times New Roman" charset="0"/>
                      </a:rPr>
                      <m:t>𝑔</m:t>
                    </m:r>
                    <m:r>
                      <a:rPr lang="en-US" sz="2200" b="0" i="1" smtClean="0">
                        <a:latin typeface="Cambria Math" charset="0"/>
                        <a:ea typeface="Times New Roman" charset="0"/>
                        <a:cs typeface="Times New Roman" charset="0"/>
                      </a:rPr>
                      <m:t>  ∷ =  </m:t>
                    </m:r>
                    <m:r>
                      <a:rPr lang="en-US" sz="2200" b="0" i="1" smtClean="0">
                        <a:latin typeface="Cambria Math" charset="0"/>
                        <a:ea typeface="Times New Roman" charset="0"/>
                        <a:cs typeface="Times New Roman" charset="0"/>
                      </a:rPr>
                      <m:t>𝑟</m:t>
                    </m:r>
                    <m:d>
                      <m:dPr>
                        <m:ctrlPr>
                          <a:rPr lang="en-US" sz="2200" b="0" i="1" smtClean="0">
                            <a:latin typeface="Cambria Math" charset="0"/>
                            <a:ea typeface="Times New Roman" charset="0"/>
                            <a:cs typeface="Times New Roman" charset="0"/>
                          </a:rPr>
                        </m:ctrlPr>
                      </m:dPr>
                      <m:e>
                        <m:r>
                          <a:rPr lang="en-US" sz="2200" b="0" i="1" smtClean="0">
                            <a:latin typeface="Cambria Math" charset="0"/>
                            <a:ea typeface="Times New Roman" charset="0"/>
                            <a:cs typeface="Times New Roman" charset="0"/>
                          </a:rPr>
                          <m:t>𝑐</m:t>
                        </m:r>
                        <m:r>
                          <a:rPr lang="en-US" sz="2200" b="0" i="1" baseline="-25000" smtClean="0">
                            <a:latin typeface="Cambria Math" charset="0"/>
                            <a:ea typeface="Times New Roman" charset="0"/>
                            <a:cs typeface="Times New Roman" charset="0"/>
                          </a:rPr>
                          <m:t>1</m:t>
                        </m:r>
                        <m:r>
                          <a:rPr lang="en-US" sz="2200" b="0" i="1" smtClean="0">
                            <a:latin typeface="Cambria Math" charset="0"/>
                            <a:ea typeface="Times New Roman" charset="0"/>
                            <a:cs typeface="Times New Roman" charset="0"/>
                          </a:rPr>
                          <m:t>, …,</m:t>
                        </m:r>
                        <m:r>
                          <a:rPr lang="en-US" sz="2200" b="0" i="1" smtClean="0">
                            <a:solidFill>
                              <a:srgbClr val="000000"/>
                            </a:solidFill>
                            <a:latin typeface="Cambria Math" charset="0"/>
                            <a:ea typeface="Times New Roman" charset="0"/>
                            <a:cs typeface="Times New Roman" charset="0"/>
                          </a:rPr>
                          <m:t>𝑐</m:t>
                        </m:r>
                        <m:r>
                          <a:rPr lang="en-US" sz="2200" i="1" baseline="-25000">
                            <a:solidFill>
                              <a:srgbClr val="000000"/>
                            </a:solidFill>
                            <a:latin typeface="Cambria Math" charset="0"/>
                            <a:ea typeface="Times New Roman" charset="0"/>
                            <a:cs typeface="Times New Roman" charset="0"/>
                          </a:rPr>
                          <m:t>𝑛</m:t>
                        </m:r>
                      </m:e>
                    </m:d>
                  </m:oMath>
                </a14:m>
                <a:endParaRPr lang="en-US" sz="2200" b="0" dirty="0" smtClean="0">
                  <a:latin typeface="Times New Roman" charset="0"/>
                  <a:ea typeface="Times New Roman" charset="0"/>
                  <a:cs typeface="Times New Roman" charset="0"/>
                </a:endParaRPr>
              </a:p>
              <a:p>
                <a:r>
                  <a:rPr lang="en-US" sz="2200" dirty="0">
                    <a:solidFill>
                      <a:srgbClr val="000000"/>
                    </a:solidFill>
                    <a:latin typeface="Times New Roman" charset="0"/>
                    <a:ea typeface="Times New Roman" charset="0"/>
                    <a:cs typeface="Times New Roman" charset="0"/>
                  </a:rPr>
                  <a:t>(</a:t>
                </a:r>
                <a:r>
                  <a:rPr lang="en-US" sz="2200" dirty="0" smtClean="0">
                    <a:solidFill>
                      <a:srgbClr val="000000"/>
                    </a:solidFill>
                    <a:latin typeface="Times New Roman" charset="0"/>
                    <a:ea typeface="Times New Roman" charset="0"/>
                    <a:cs typeface="Times New Roman" charset="0"/>
                  </a:rPr>
                  <a:t>input, </a:t>
                </a:r>
                <a:r>
                  <a:rPr lang="en-US" sz="2200" dirty="0">
                    <a:solidFill>
                      <a:srgbClr val="000000"/>
                    </a:solidFill>
                    <a:latin typeface="Times New Roman" charset="0"/>
                    <a:ea typeface="Times New Roman" charset="0"/>
                    <a:cs typeface="Times New Roman" charset="0"/>
                  </a:rPr>
                  <a:t>output)  </a:t>
                </a:r>
                <a:r>
                  <a:rPr lang="en-US" sz="2200" dirty="0" smtClean="0">
                    <a:solidFill>
                      <a:srgbClr val="000000"/>
                    </a:solidFill>
                    <a:latin typeface="Times New Roman" charset="0"/>
                    <a:ea typeface="Times New Roman" charset="0"/>
                    <a:cs typeface="Times New Roman" charset="0"/>
                  </a:rPr>
                  <a:t> </a:t>
                </a:r>
                <a14:m>
                  <m:oMath xmlns:m="http://schemas.openxmlformats.org/officeDocument/2006/math">
                    <m:r>
                      <a:rPr lang="en-US" sz="2200" i="1" dirty="0">
                        <a:solidFill>
                          <a:srgbClr val="000000"/>
                        </a:solidFill>
                        <a:latin typeface="Cambria Math" charset="0"/>
                        <a:ea typeface="Times New Roman" charset="0"/>
                        <a:cs typeface="Times New Roman" charset="0"/>
                      </a:rPr>
                      <m:t>𝑃</m:t>
                    </m:r>
                    <m:r>
                      <a:rPr lang="en-US" sz="2200" i="1" dirty="0">
                        <a:solidFill>
                          <a:srgbClr val="000000"/>
                        </a:solidFill>
                        <a:latin typeface="Cambria Math" charset="0"/>
                        <a:ea typeface="Times New Roman" charset="0"/>
                        <a:cs typeface="Times New Roman" charset="0"/>
                      </a:rPr>
                      <m:t>, </m:t>
                    </m:r>
                    <m:r>
                      <a:rPr lang="en-US" sz="2200" i="1" dirty="0">
                        <a:solidFill>
                          <a:srgbClr val="000000"/>
                        </a:solidFill>
                        <a:latin typeface="Cambria Math" charset="0"/>
                        <a:ea typeface="Times New Roman" charset="0"/>
                        <a:cs typeface="Times New Roman" charset="0"/>
                      </a:rPr>
                      <m:t>𝑄</m:t>
                    </m:r>
                    <m:r>
                      <a:rPr lang="en-US" sz="2200" i="1" dirty="0">
                        <a:solidFill>
                          <a:srgbClr val="000000"/>
                        </a:solidFill>
                        <a:latin typeface="Cambria Math" charset="0"/>
                        <a:ea typeface="Times New Roman" charset="0"/>
                        <a:cs typeface="Times New Roman" charset="0"/>
                      </a:rPr>
                      <m:t>  ⊆ </m:t>
                    </m:r>
                    <m:r>
                      <a:rPr lang="en-US" sz="2200" b="1" dirty="0">
                        <a:solidFill>
                          <a:srgbClr val="000000"/>
                        </a:solidFill>
                        <a:latin typeface="Cambria Math" charset="0"/>
                        <a:ea typeface="Cambria Math" charset="0"/>
                        <a:cs typeface="Cambria Math" charset="0"/>
                      </a:rPr>
                      <m:t>𝐆</m:t>
                    </m:r>
                  </m:oMath>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283242" y="2720107"/>
                <a:ext cx="4506479" cy="769441"/>
              </a:xfrm>
              <a:prstGeom prst="rect">
                <a:avLst/>
              </a:prstGeom>
              <a:blipFill rotWithShape="0">
                <a:blip r:embed="rId6"/>
                <a:stretch>
                  <a:fillRect l="-1759" t="-56349" b="-72222"/>
                </a:stretch>
              </a:blipFill>
            </p:spPr>
            <p:txBody>
              <a:bodyPr/>
              <a:lstStyle/>
              <a:p>
                <a:r>
                  <a:rPr lang="en-US">
                    <a:noFill/>
                  </a:rPr>
                  <a:t> </a:t>
                </a:r>
              </a:p>
            </p:txBody>
          </p:sp>
        </mc:Fallback>
      </mc:AlternateContent>
    </p:spTree>
    <p:extLst>
      <p:ext uri="{BB962C8B-B14F-4D97-AF65-F5344CB8AC3E}">
        <p14:creationId xmlns:p14="http://schemas.microsoft.com/office/powerpoint/2010/main" val="210630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1" grpId="0"/>
      <p:bldP spid="12" grpId="0"/>
      <p:bldP spid="1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1CC375-E487-D449-A199-12DE1615C393}"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110</a:t>
            </a:fld>
            <a:endParaRPr lang="en-US" dirty="0"/>
          </a:p>
        </p:txBody>
      </p:sp>
      <p:sp>
        <p:nvSpPr>
          <p:cNvPr id="5" name="Title 4"/>
          <p:cNvSpPr>
            <a:spLocks noGrp="1"/>
          </p:cNvSpPr>
          <p:nvPr>
            <p:ph type="title"/>
          </p:nvPr>
        </p:nvSpPr>
        <p:spPr>
          <a:xfrm>
            <a:off x="457200" y="155447"/>
            <a:ext cx="8534400" cy="850392"/>
          </a:xfrm>
        </p:spPr>
        <p:txBody>
          <a:bodyPr>
            <a:normAutofit fontScale="90000"/>
          </a:bodyPr>
          <a:lstStyle/>
          <a:p>
            <a:r>
              <a:rPr lang="en-US" dirty="0" smtClean="0"/>
              <a:t>Query-Guided Maximum </a:t>
            </a:r>
            <a:r>
              <a:rPr lang="en-US" dirty="0" err="1" smtClean="0"/>
              <a:t>Satisfiability</a:t>
            </a:r>
            <a:r>
              <a:rPr lang="en-US" dirty="0" smtClean="0"/>
              <a:t> (Q-</a:t>
            </a:r>
            <a:r>
              <a:rPr lang="en-US" dirty="0" err="1" smtClean="0"/>
              <a:t>MaxSAT</a:t>
            </a:r>
            <a:r>
              <a:rPr lang="en-US" dirty="0" smtClean="0"/>
              <a:t>)</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mc:AlternateContent xmlns:mc="http://schemas.openxmlformats.org/markup-compatibility/2006" xmlns:a14="http://schemas.microsoft.com/office/drawing/2010/main">
        <mc:Choice Requires="a14">
          <p:sp>
            <p:nvSpPr>
              <p:cNvPr id="2" name="Rectangle 1"/>
              <p:cNvSpPr/>
              <p:nvPr/>
            </p:nvSpPr>
            <p:spPr>
              <a:xfrm>
                <a:off x="4051180" y="1538654"/>
                <a:ext cx="4810189" cy="225962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r>
                  <a:rPr lang="en-US" b="1" dirty="0" smtClean="0"/>
                  <a:t>Q-</a:t>
                </a:r>
                <a:r>
                  <a:rPr lang="en-US" b="1" dirty="0" err="1" smtClean="0"/>
                  <a:t>MaxSAT</a:t>
                </a:r>
                <a:r>
                  <a:rPr lang="en-US" b="1" dirty="0" smtClean="0"/>
                  <a:t>:</a:t>
                </a:r>
              </a:p>
              <a:p>
                <a:endParaRPr lang="en-US" b="1" dirty="0" smtClean="0"/>
              </a:p>
              <a:p>
                <a:r>
                  <a:rPr lang="en-US" dirty="0" smtClean="0"/>
                  <a:t>Given a </a:t>
                </a:r>
                <a:r>
                  <a:rPr lang="en-US" dirty="0" err="1" smtClean="0"/>
                  <a:t>MaxSAT</a:t>
                </a:r>
                <a:r>
                  <a:rPr lang="en-US" dirty="0" smtClean="0"/>
                  <a:t> formula </a:t>
                </a:r>
                <a14:m>
                  <m:oMath xmlns:m="http://schemas.openxmlformats.org/officeDocument/2006/math">
                    <m:r>
                      <a:rPr lang="en-US" b="0" i="1" smtClean="0">
                        <a:latin typeface="Cambria Math" charset="0"/>
                      </a:rPr>
                      <m:t>𝜑</m:t>
                    </m:r>
                  </m:oMath>
                </a14:m>
                <a:r>
                  <a:rPr lang="en-US" dirty="0" smtClean="0"/>
                  <a:t> and a set of queries </a:t>
                </a:r>
                <a14:m>
                  <m:oMath xmlns:m="http://schemas.openxmlformats.org/officeDocument/2006/math">
                    <m:r>
                      <a:rPr lang="en-US" b="0" i="1" smtClean="0">
                        <a:latin typeface="Cambria Math" charset="0"/>
                      </a:rPr>
                      <m:t>𝑄</m:t>
                    </m:r>
                    <m:r>
                      <a:rPr lang="en-US" b="0" i="1" smtClean="0">
                        <a:latin typeface="Cambria Math" charset="0"/>
                      </a:rPr>
                      <m:t>⊆</m:t>
                    </m:r>
                    <m:r>
                      <a:rPr lang="en-US" b="0" i="1" smtClean="0">
                        <a:latin typeface="Cambria Math" charset="0"/>
                      </a:rPr>
                      <m:t>𝑉</m:t>
                    </m:r>
                  </m:oMath>
                </a14:m>
                <a:r>
                  <a:rPr lang="en-US" dirty="0" smtClean="0"/>
                  <a:t>, a solution to the Q-</a:t>
                </a:r>
                <a:r>
                  <a:rPr lang="en-US" dirty="0" err="1" smtClean="0"/>
                  <a:t>MaxSAT</a:t>
                </a:r>
                <a:r>
                  <a:rPr lang="en-US" dirty="0" smtClean="0"/>
                  <a:t> instance </a:t>
                </a:r>
                <a14:m>
                  <m:oMath xmlns:m="http://schemas.openxmlformats.org/officeDocument/2006/math">
                    <m:r>
                      <a:rPr lang="en-US" b="0" i="1" smtClean="0">
                        <a:latin typeface="Cambria Math" charset="0"/>
                      </a:rPr>
                      <m:t>(</m:t>
                    </m:r>
                    <m:r>
                      <a:rPr lang="en-US" b="0" i="1" smtClean="0">
                        <a:latin typeface="Cambria Math" charset="0"/>
                      </a:rPr>
                      <m:t>𝜑</m:t>
                    </m:r>
                    <m:r>
                      <a:rPr lang="en-US" b="0" i="1" smtClean="0">
                        <a:latin typeface="Cambria Math" charset="0"/>
                      </a:rPr>
                      <m:t>,</m:t>
                    </m:r>
                    <m:r>
                      <a:rPr lang="en-US" b="0" i="1" smtClean="0">
                        <a:latin typeface="Cambria Math" charset="0"/>
                      </a:rPr>
                      <m:t>𝑄</m:t>
                    </m:r>
                    <m:r>
                      <a:rPr lang="en-US" b="0" i="1" smtClean="0">
                        <a:latin typeface="Cambria Math" charset="0"/>
                      </a:rPr>
                      <m:t>)</m:t>
                    </m:r>
                  </m:oMath>
                </a14:m>
                <a:r>
                  <a:rPr lang="en-US" dirty="0" smtClean="0"/>
                  <a:t> is a partial solution </a:t>
                </a:r>
                <a14:m>
                  <m:oMath xmlns:m="http://schemas.openxmlformats.org/officeDocument/2006/math">
                    <m:sSub>
                      <m:sSubPr>
                        <m:ctrlPr>
                          <a:rPr lang="en-US" b="0" i="1" smtClean="0">
                            <a:latin typeface="Cambria Math" charset="0"/>
                          </a:rPr>
                        </m:ctrlPr>
                      </m:sSubPr>
                      <m:e>
                        <m:r>
                          <a:rPr lang="en-US" b="0" i="1" smtClean="0">
                            <a:latin typeface="Cambria Math" charset="0"/>
                          </a:rPr>
                          <m:t>𝛼</m:t>
                        </m:r>
                      </m:e>
                      <m:sub>
                        <m:r>
                          <a:rPr lang="en-US" b="0" i="1" smtClean="0">
                            <a:latin typeface="Cambria Math" charset="0"/>
                          </a:rPr>
                          <m:t>𝑄</m:t>
                        </m:r>
                      </m:sub>
                    </m:sSub>
                    <m:r>
                      <a:rPr lang="en-US" b="0" i="1" smtClean="0">
                        <a:latin typeface="Cambria Math" charset="0"/>
                      </a:rPr>
                      <m:t>:</m:t>
                    </m:r>
                    <m:r>
                      <a:rPr lang="en-US" b="0" i="1" smtClean="0">
                        <a:latin typeface="Cambria Math" charset="0"/>
                      </a:rPr>
                      <m:t>𝑄</m:t>
                    </m:r>
                    <m:r>
                      <a:rPr lang="en-US" b="0" i="1" smtClean="0">
                        <a:latin typeface="Cambria Math" charset="0"/>
                      </a:rPr>
                      <m:t>→</m:t>
                    </m:r>
                    <m:d>
                      <m:dPr>
                        <m:begChr m:val="{"/>
                        <m:endChr m:val="}"/>
                        <m:ctrlPr>
                          <a:rPr lang="en-US" b="0" i="1" smtClean="0">
                            <a:latin typeface="Cambria Math" charset="0"/>
                          </a:rPr>
                        </m:ctrlPr>
                      </m:dPr>
                      <m:e>
                        <m:r>
                          <a:rPr lang="en-US" b="0" i="1" smtClean="0">
                            <a:latin typeface="Cambria Math" charset="0"/>
                          </a:rPr>
                          <m:t>0, 1</m:t>
                        </m:r>
                      </m:e>
                    </m:d>
                  </m:oMath>
                </a14:m>
                <a:r>
                  <a:rPr lang="en-US" dirty="0" smtClean="0"/>
                  <a:t> such that</a:t>
                </a:r>
              </a:p>
              <a:p>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𝑀𝑎𝑥𝑆𝐴𝑇</m:t>
                      </m:r>
                      <m:d>
                        <m:dPr>
                          <m:ctrlPr>
                            <a:rPr lang="en-US" b="0" i="1" smtClean="0">
                              <a:latin typeface="Cambria Math" charset="0"/>
                            </a:rPr>
                          </m:ctrlPr>
                        </m:dPr>
                        <m:e>
                          <m:r>
                            <a:rPr lang="en-US" b="0" i="1" smtClean="0">
                              <a:latin typeface="Cambria Math" charset="0"/>
                            </a:rPr>
                            <m:t>𝜑</m:t>
                          </m:r>
                        </m:e>
                      </m:d>
                      <m:r>
                        <a:rPr lang="en-US" b="0" i="1" smtClean="0">
                          <a:latin typeface="Cambria Math" charset="0"/>
                        </a:rPr>
                        <m:t>.(∀</m:t>
                      </m:r>
                      <m:r>
                        <a:rPr lang="en-US" b="0" i="1" smtClean="0">
                          <a:latin typeface="Cambria Math" charset="0"/>
                        </a:rPr>
                        <m:t>𝑣</m:t>
                      </m:r>
                      <m:r>
                        <a:rPr lang="en-US" b="0" i="1" smtClean="0">
                          <a:latin typeface="Cambria Math" charset="0"/>
                        </a:rPr>
                        <m:t>∈</m:t>
                      </m:r>
                      <m:r>
                        <a:rPr lang="en-US" b="0" i="1" smtClean="0">
                          <a:latin typeface="Cambria Math" charset="0"/>
                        </a:rPr>
                        <m:t>𝑄</m:t>
                      </m:r>
                      <m:r>
                        <a:rPr lang="en-US" b="0" i="1" smtClean="0">
                          <a:latin typeface="Cambria Math" charset="0"/>
                        </a:rPr>
                        <m:t>. </m:t>
                      </m:r>
                      <m:sSub>
                        <m:sSubPr>
                          <m:ctrlPr>
                            <a:rPr lang="en-US" b="0" i="1" smtClean="0">
                              <a:latin typeface="Cambria Math" charset="0"/>
                            </a:rPr>
                          </m:ctrlPr>
                        </m:sSubPr>
                        <m:e>
                          <m:r>
                            <a:rPr lang="en-US" b="0" i="1" smtClean="0">
                              <a:latin typeface="Cambria Math" charset="0"/>
                            </a:rPr>
                            <m:t>𝛼</m:t>
                          </m:r>
                        </m:e>
                        <m:sub>
                          <m:r>
                            <a:rPr lang="en-US" b="0" i="1" smtClean="0">
                              <a:latin typeface="Cambria Math" charset="0"/>
                            </a:rPr>
                            <m:t>𝑄</m:t>
                          </m:r>
                        </m:sub>
                      </m:sSub>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𝑣</m:t>
                      </m:r>
                      <m:r>
                        <a:rPr lang="en-US" b="0" i="1" smtClean="0">
                          <a:latin typeface="Cambria Math" charset="0"/>
                        </a:rPr>
                        <m:t>))</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051180" y="1538654"/>
                <a:ext cx="4810189" cy="2259623"/>
              </a:xfrm>
              <a:prstGeom prst="rect">
                <a:avLst/>
              </a:prstGeom>
              <a:blipFill rotWithShape="0">
                <a:blip r:embed="rId3"/>
                <a:stretch>
                  <a:fillRect l="-1010" t="-1070" r="-253"/>
                </a:stretch>
              </a:blipFill>
              <a:ln>
                <a:solidFill>
                  <a:schemeClr val="tx1"/>
                </a:solidFill>
              </a:ln>
            </p:spPr>
            <p:txBody>
              <a:bodyPr/>
              <a:lstStyle/>
              <a:p>
                <a:r>
                  <a:rPr lang="en-US">
                    <a:noFill/>
                  </a:rPr>
                  <a:t> </a:t>
                </a:r>
              </a:p>
            </p:txBody>
          </p:sp>
        </mc:Fallback>
      </mc:AlternateContent>
      <p:grpSp>
        <p:nvGrpSpPr>
          <p:cNvPr id="15" name="Group 14"/>
          <p:cNvGrpSpPr/>
          <p:nvPr/>
        </p:nvGrpSpPr>
        <p:grpSpPr>
          <a:xfrm>
            <a:off x="-72410" y="1562905"/>
            <a:ext cx="3868615" cy="2008958"/>
            <a:chOff x="-269748" y="1973956"/>
            <a:chExt cx="3868615" cy="2008958"/>
          </a:xfrm>
        </p:grpSpPr>
        <mc:AlternateContent xmlns:mc="http://schemas.openxmlformats.org/markup-compatibility/2006" xmlns:a14="http://schemas.microsoft.com/office/drawing/2010/main">
          <mc:Choice Requires="a14">
            <p:sp>
              <p:nvSpPr>
                <p:cNvPr id="21" name="TextBox 20"/>
                <p:cNvSpPr txBox="1"/>
                <p:nvPr/>
              </p:nvSpPr>
              <p:spPr>
                <a:xfrm>
                  <a:off x="-269748" y="2198076"/>
                  <a:ext cx="3640015" cy="1477328"/>
                </a:xfrm>
                <a:prstGeom prst="rect">
                  <a:avLst/>
                </a:prstGeom>
                <a:noFill/>
              </p:spPr>
              <p:txBody>
                <a:bodyPr wrap="square" rtlCol="0">
                  <a:spAutoFit/>
                </a:bodyPr>
                <a:lstStyle/>
                <a:p>
                  <a:pPr algn="r"/>
                  <a:r>
                    <a:rPr lang="en-US" b="0" dirty="0" smtClean="0"/>
                    <a:t>	   </a:t>
                  </a:r>
                  <a14:m>
                    <m:oMath xmlns:m="http://schemas.openxmlformats.org/officeDocument/2006/math">
                      <m:r>
                        <a:rPr lang="en-US" b="0" i="1" smtClean="0">
                          <a:latin typeface="Cambria Math" charset="0"/>
                        </a:rPr>
                        <m:t>𝑎</m:t>
                      </m:r>
                      <m:r>
                        <a:rPr lang="en-US" b="0" i="1" smtClean="0">
                          <a:latin typeface="Cambria Math" charset="0"/>
                        </a:rPr>
                        <m:t>  ∧       </m:t>
                      </m:r>
                    </m:oMath>
                  </a14:m>
                  <a:r>
                    <a:rPr lang="en-US" dirty="0" smtClean="0"/>
                    <a:t>(C1)</a:t>
                  </a:r>
                </a:p>
                <a:p>
                  <a:pPr algn="r"/>
                  <a14:m>
                    <m:oMath xmlns:m="http://schemas.openxmlformats.org/officeDocument/2006/math">
                      <m:r>
                        <a:rPr lang="en-US" b="0" i="1" smtClean="0">
                          <a:latin typeface="Cambria Math" charset="0"/>
                        </a:rPr>
                        <m:t>¬</m:t>
                      </m:r>
                      <m:r>
                        <a:rPr lang="en-US" b="0" i="1" smtClean="0">
                          <a:latin typeface="Cambria Math" charset="0"/>
                        </a:rPr>
                        <m:t>𝑎</m:t>
                      </m:r>
                      <m:r>
                        <a:rPr lang="en-US" b="0" i="1" smtClean="0">
                          <a:latin typeface="Cambria Math" charset="0"/>
                        </a:rPr>
                        <m:t>∨</m:t>
                      </m:r>
                      <m:r>
                        <a:rPr lang="en-US" b="0" i="1" smtClean="0">
                          <a:latin typeface="Cambria Math" charset="0"/>
                        </a:rPr>
                        <m:t>𝑏</m:t>
                      </m:r>
                      <m:r>
                        <a:rPr lang="en-US" b="0" i="1" smtClean="0">
                          <a:latin typeface="Cambria Math" charset="0"/>
                        </a:rPr>
                        <m:t>  ∧</m:t>
                      </m:r>
                      <m:r>
                        <a:rPr lang="en-US" b="0" i="0" smtClean="0">
                          <a:solidFill>
                            <a:srgbClr val="7030A0"/>
                          </a:solidFill>
                          <a:latin typeface="Cambria Math" charset="0"/>
                        </a:rPr>
                        <m:t>       </m:t>
                      </m:r>
                    </m:oMath>
                  </a14:m>
                  <a:r>
                    <a:rPr lang="en-US" dirty="0" smtClean="0"/>
                    <a:t>(C2)</a:t>
                  </a:r>
                </a:p>
                <a:p>
                  <a:pPr algn="r"/>
                  <a:r>
                    <a:rPr lang="en-US" b="0" dirty="0" smtClean="0"/>
                    <a:t>        </a:t>
                  </a:r>
                  <a:r>
                    <a:rPr lang="en-US" b="1" dirty="0" smtClean="0">
                      <a:solidFill>
                        <a:srgbClr val="00B050"/>
                      </a:solidFill>
                    </a:rPr>
                    <a:t>4</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𝑏</m:t>
                      </m:r>
                      <m:r>
                        <a:rPr lang="en-US" b="0" i="1" smtClean="0">
                          <a:latin typeface="Cambria Math" charset="0"/>
                        </a:rPr>
                        <m:t>∨</m:t>
                      </m:r>
                      <m:r>
                        <a:rPr lang="en-US" b="0" i="1" smtClean="0">
                          <a:latin typeface="Cambria Math" charset="0"/>
                        </a:rPr>
                        <m:t>𝑐</m:t>
                      </m:r>
                      <m:r>
                        <a:rPr lang="en-US" b="0" i="1" smtClean="0">
                          <a:latin typeface="Cambria Math" charset="0"/>
                        </a:rPr>
                        <m:t>  ∧</m:t>
                      </m:r>
                      <m:r>
                        <a:rPr lang="en-US" b="0" i="0" smtClean="0">
                          <a:solidFill>
                            <a:srgbClr val="7030A0"/>
                          </a:solidFill>
                          <a:latin typeface="Cambria Math" charset="0"/>
                        </a:rPr>
                        <m:t>       </m:t>
                      </m:r>
                    </m:oMath>
                  </a14:m>
                  <a:r>
                    <a:rPr lang="en-US" dirty="0" smtClean="0"/>
                    <a:t>(C3)</a:t>
                  </a:r>
                </a:p>
                <a:p>
                  <a:pPr algn="r"/>
                  <a:r>
                    <a:rPr lang="en-US" dirty="0" smtClean="0"/>
                    <a:t>           </a:t>
                  </a:r>
                  <a:r>
                    <a:rPr lang="en-US" b="1" dirty="0" smtClean="0">
                      <a:solidFill>
                        <a:srgbClr val="00B050"/>
                      </a:solidFill>
                    </a:rPr>
                    <a:t>2</a:t>
                  </a:r>
                  <a:r>
                    <a:rPr lang="en-US" dirty="0" smtClean="0"/>
                    <a:t>            </a:t>
                  </a:r>
                  <a14:m>
                    <m:oMath xmlns:m="http://schemas.openxmlformats.org/officeDocument/2006/math">
                      <m:r>
                        <a:rPr lang="en-US" b="0" i="1" smtClean="0">
                          <a:latin typeface="Cambria Math" charset="0"/>
                        </a:rPr>
                        <m:t>¬</m:t>
                      </m:r>
                      <m:r>
                        <a:rPr lang="en-US" b="0" i="1" smtClean="0">
                          <a:latin typeface="Cambria Math" charset="0"/>
                        </a:rPr>
                        <m:t>𝑐</m:t>
                      </m:r>
                      <m:r>
                        <a:rPr lang="en-US" i="1">
                          <a:latin typeface="Cambria Math" charset="0"/>
                        </a:rPr>
                        <m:t>∨</m:t>
                      </m:r>
                      <m:r>
                        <a:rPr lang="en-US" b="0" i="1" smtClean="0">
                          <a:latin typeface="Cambria Math" charset="0"/>
                        </a:rPr>
                        <m:t>𝑑</m:t>
                      </m:r>
                      <m:r>
                        <a:rPr lang="en-US" b="0" i="1" smtClean="0">
                          <a:latin typeface="Cambria Math" charset="0"/>
                        </a:rPr>
                        <m:t>  ∧</m:t>
                      </m:r>
                    </m:oMath>
                  </a14:m>
                  <a:r>
                    <a:rPr lang="en-US" dirty="0" smtClean="0"/>
                    <a:t>	(C4)</a:t>
                  </a:r>
                </a:p>
                <a:p>
                  <a:pPr algn="r"/>
                  <a:r>
                    <a:rPr lang="en-US" b="0" dirty="0" smtClean="0"/>
                    <a:t>        </a:t>
                  </a:r>
                  <a:r>
                    <a:rPr lang="en-US" b="1" dirty="0">
                      <a:solidFill>
                        <a:srgbClr val="00B050"/>
                      </a:solidFill>
                    </a:rPr>
                    <a:t>7</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𝑑</m:t>
                      </m:r>
                      <m:r>
                        <a:rPr lang="en-US" b="0" i="0" smtClean="0">
                          <a:latin typeface="Cambria Math" charset="0"/>
                        </a:rPr>
                        <m:t>             </m:t>
                      </m:r>
                    </m:oMath>
                  </a14:m>
                  <a:r>
                    <a:rPr lang="en-US" dirty="0" smtClean="0"/>
                    <a:t>(C5)</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69748" y="2198076"/>
                  <a:ext cx="3640015" cy="1477328"/>
                </a:xfrm>
                <a:prstGeom prst="rect">
                  <a:avLst/>
                </a:prstGeom>
                <a:blipFill rotWithShape="0">
                  <a:blip r:embed="rId5"/>
                  <a:stretch>
                    <a:fillRect t="-23868" r="-1508" b="-29630"/>
                  </a:stretch>
                </a:blipFill>
              </p:spPr>
              <p:txBody>
                <a:bodyPr/>
                <a:lstStyle/>
                <a:p>
                  <a:r>
                    <a:rPr lang="en-US">
                      <a:noFill/>
                    </a:rPr>
                    <a:t> </a:t>
                  </a:r>
                </a:p>
              </p:txBody>
            </p:sp>
          </mc:Fallback>
        </mc:AlternateContent>
        <p:sp>
          <p:nvSpPr>
            <p:cNvPr id="22" name="Rectangle 21"/>
            <p:cNvSpPr/>
            <p:nvPr/>
          </p:nvSpPr>
          <p:spPr>
            <a:xfrm>
              <a:off x="457200" y="1973956"/>
              <a:ext cx="3141667" cy="200895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6" name="Rectangle 15"/>
          <p:cNvSpPr/>
          <p:nvPr/>
        </p:nvSpPr>
        <p:spPr>
          <a:xfrm>
            <a:off x="2277207" y="1892534"/>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29537" y="2144950"/>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72439" y="2687871"/>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72439" y="2987912"/>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47892" y="3784795"/>
            <a:ext cx="2954957" cy="655092"/>
          </a:xfrm>
          <a:prstGeom prst="roundRect">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solidFill>
                  <a:srgbClr val="0070C0"/>
                </a:solidFill>
              </a:rPr>
              <a:t>QUERIES = {a, d}</a:t>
            </a:r>
            <a:endParaRPr lang="en-US" sz="2400" b="1" dirty="0">
              <a:solidFill>
                <a:srgbClr val="0070C0"/>
              </a:solidFill>
            </a:endParaRPr>
          </a:p>
        </p:txBody>
      </p:sp>
    </p:spTree>
    <p:extLst>
      <p:ext uri="{BB962C8B-B14F-4D97-AF65-F5344CB8AC3E}">
        <p14:creationId xmlns:p14="http://schemas.microsoft.com/office/powerpoint/2010/main" val="1569911641"/>
      </p:ext>
    </p:extLst>
  </p:cSld>
  <p:clrMapOvr>
    <a:masterClrMapping/>
  </p:clrMapOvr>
  <mc:AlternateContent xmlns:mc="http://schemas.openxmlformats.org/markup-compatibility/2006" xmlns:p14="http://schemas.microsoft.com/office/powerpoint/2010/main">
    <mc:Choice Requires="p14">
      <p:transition spd="slow" p14:dur="2000" advTm="55048"/>
    </mc:Choice>
    <mc:Fallback xmlns="">
      <p:transition spd="slow" advTm="55048"/>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05449C-8F60-9C47-9DB3-ECD5498B6E3F}"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111</a:t>
            </a:fld>
            <a:endParaRPr lang="en-US" dirty="0"/>
          </a:p>
        </p:txBody>
      </p:sp>
      <p:sp>
        <p:nvSpPr>
          <p:cNvPr id="5" name="Title 4"/>
          <p:cNvSpPr>
            <a:spLocks noGrp="1"/>
          </p:cNvSpPr>
          <p:nvPr>
            <p:ph type="title"/>
          </p:nvPr>
        </p:nvSpPr>
        <p:spPr>
          <a:xfrm>
            <a:off x="457199" y="155447"/>
            <a:ext cx="8519161" cy="850392"/>
          </a:xfrm>
        </p:spPr>
        <p:txBody>
          <a:bodyPr>
            <a:normAutofit fontScale="90000"/>
          </a:bodyPr>
          <a:lstStyle/>
          <a:p>
            <a:r>
              <a:rPr lang="en-US" dirty="0" smtClean="0"/>
              <a:t>Query-Guided Maximum </a:t>
            </a:r>
            <a:r>
              <a:rPr lang="en-US" dirty="0" err="1" smtClean="0"/>
              <a:t>Satisfiability</a:t>
            </a:r>
            <a:r>
              <a:rPr lang="en-US" dirty="0" smtClean="0"/>
              <a:t> (Q-</a:t>
            </a:r>
            <a:r>
              <a:rPr lang="en-US" dirty="0" err="1" smtClean="0"/>
              <a:t>MaxSAT</a:t>
            </a:r>
            <a:r>
              <a:rPr lang="en-US" dirty="0" smtClean="0"/>
              <a:t>)</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mc:AlternateContent xmlns:mc="http://schemas.openxmlformats.org/markup-compatibility/2006" xmlns:a14="http://schemas.microsoft.com/office/drawing/2010/main">
        <mc:Choice Requires="a14">
          <p:sp>
            <p:nvSpPr>
              <p:cNvPr id="2" name="Rectangle 1"/>
              <p:cNvSpPr/>
              <p:nvPr/>
            </p:nvSpPr>
            <p:spPr>
              <a:xfrm>
                <a:off x="4051180" y="1538654"/>
                <a:ext cx="4810189" cy="225962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r>
                  <a:rPr lang="en-US" b="1" dirty="0" smtClean="0"/>
                  <a:t>Q-</a:t>
                </a:r>
                <a:r>
                  <a:rPr lang="en-US" b="1" dirty="0" err="1" smtClean="0"/>
                  <a:t>MaxSAT</a:t>
                </a:r>
                <a:r>
                  <a:rPr lang="en-US" b="1" dirty="0" smtClean="0"/>
                  <a:t>:</a:t>
                </a:r>
              </a:p>
              <a:p>
                <a:endParaRPr lang="en-US" b="1" dirty="0" smtClean="0"/>
              </a:p>
              <a:p>
                <a:r>
                  <a:rPr lang="en-US" dirty="0" smtClean="0"/>
                  <a:t>Given a </a:t>
                </a:r>
                <a:r>
                  <a:rPr lang="en-US" dirty="0" err="1" smtClean="0"/>
                  <a:t>MaxSAT</a:t>
                </a:r>
                <a:r>
                  <a:rPr lang="en-US" dirty="0" smtClean="0"/>
                  <a:t> formula </a:t>
                </a:r>
                <a14:m>
                  <m:oMath xmlns:m="http://schemas.openxmlformats.org/officeDocument/2006/math">
                    <m:r>
                      <a:rPr lang="en-US" b="0" i="1" smtClean="0">
                        <a:latin typeface="Cambria Math" charset="0"/>
                      </a:rPr>
                      <m:t>𝜑</m:t>
                    </m:r>
                  </m:oMath>
                </a14:m>
                <a:r>
                  <a:rPr lang="en-US" dirty="0" smtClean="0"/>
                  <a:t> and a set of queries </a:t>
                </a:r>
                <a14:m>
                  <m:oMath xmlns:m="http://schemas.openxmlformats.org/officeDocument/2006/math">
                    <m:r>
                      <a:rPr lang="en-US" b="0" i="1" smtClean="0">
                        <a:latin typeface="Cambria Math" charset="0"/>
                      </a:rPr>
                      <m:t>𝑄</m:t>
                    </m:r>
                    <m:r>
                      <a:rPr lang="en-US" b="0" i="1" smtClean="0">
                        <a:latin typeface="Cambria Math" charset="0"/>
                      </a:rPr>
                      <m:t>⊆</m:t>
                    </m:r>
                    <m:r>
                      <a:rPr lang="en-US" b="0" i="1" smtClean="0">
                        <a:latin typeface="Cambria Math" charset="0"/>
                      </a:rPr>
                      <m:t>𝑉</m:t>
                    </m:r>
                  </m:oMath>
                </a14:m>
                <a:r>
                  <a:rPr lang="en-US" dirty="0" smtClean="0"/>
                  <a:t>, a solution to the Q-</a:t>
                </a:r>
                <a:r>
                  <a:rPr lang="en-US" dirty="0" err="1" smtClean="0"/>
                  <a:t>MaxSAT</a:t>
                </a:r>
                <a:r>
                  <a:rPr lang="en-US" dirty="0" smtClean="0"/>
                  <a:t> instance </a:t>
                </a:r>
                <a14:m>
                  <m:oMath xmlns:m="http://schemas.openxmlformats.org/officeDocument/2006/math">
                    <m:r>
                      <a:rPr lang="en-US" b="0" i="1" smtClean="0">
                        <a:latin typeface="Cambria Math" charset="0"/>
                      </a:rPr>
                      <m:t>(</m:t>
                    </m:r>
                    <m:r>
                      <a:rPr lang="en-US" b="0" i="1" smtClean="0">
                        <a:latin typeface="Cambria Math" charset="0"/>
                      </a:rPr>
                      <m:t>𝜑</m:t>
                    </m:r>
                    <m:r>
                      <a:rPr lang="en-US" b="0" i="1" smtClean="0">
                        <a:latin typeface="Cambria Math" charset="0"/>
                      </a:rPr>
                      <m:t>,</m:t>
                    </m:r>
                    <m:r>
                      <a:rPr lang="en-US" b="0" i="1" smtClean="0">
                        <a:latin typeface="Cambria Math" charset="0"/>
                      </a:rPr>
                      <m:t>𝑄</m:t>
                    </m:r>
                    <m:r>
                      <a:rPr lang="en-US" b="0" i="1" smtClean="0">
                        <a:latin typeface="Cambria Math" charset="0"/>
                      </a:rPr>
                      <m:t>)</m:t>
                    </m:r>
                  </m:oMath>
                </a14:m>
                <a:r>
                  <a:rPr lang="en-US" dirty="0" smtClean="0"/>
                  <a:t> is a partial solution </a:t>
                </a:r>
                <a14:m>
                  <m:oMath xmlns:m="http://schemas.openxmlformats.org/officeDocument/2006/math">
                    <m:sSub>
                      <m:sSubPr>
                        <m:ctrlPr>
                          <a:rPr lang="en-US" b="0" i="1" smtClean="0">
                            <a:latin typeface="Cambria Math" charset="0"/>
                          </a:rPr>
                        </m:ctrlPr>
                      </m:sSubPr>
                      <m:e>
                        <m:r>
                          <a:rPr lang="en-US" b="0" i="1" smtClean="0">
                            <a:latin typeface="Cambria Math" charset="0"/>
                          </a:rPr>
                          <m:t>𝛼</m:t>
                        </m:r>
                      </m:e>
                      <m:sub>
                        <m:r>
                          <a:rPr lang="en-US" b="0" i="1" smtClean="0">
                            <a:latin typeface="Cambria Math" charset="0"/>
                          </a:rPr>
                          <m:t>𝑄</m:t>
                        </m:r>
                      </m:sub>
                    </m:sSub>
                    <m:r>
                      <a:rPr lang="en-US" b="0" i="1" smtClean="0">
                        <a:latin typeface="Cambria Math" charset="0"/>
                      </a:rPr>
                      <m:t>:</m:t>
                    </m:r>
                    <m:r>
                      <a:rPr lang="en-US" b="0" i="1" smtClean="0">
                        <a:latin typeface="Cambria Math" charset="0"/>
                      </a:rPr>
                      <m:t>𝑄</m:t>
                    </m:r>
                    <m:r>
                      <a:rPr lang="en-US" b="0" i="1" smtClean="0">
                        <a:latin typeface="Cambria Math" charset="0"/>
                      </a:rPr>
                      <m:t>→</m:t>
                    </m:r>
                    <m:d>
                      <m:dPr>
                        <m:begChr m:val="{"/>
                        <m:endChr m:val="}"/>
                        <m:ctrlPr>
                          <a:rPr lang="en-US" b="0" i="1" smtClean="0">
                            <a:latin typeface="Cambria Math" charset="0"/>
                          </a:rPr>
                        </m:ctrlPr>
                      </m:dPr>
                      <m:e>
                        <m:r>
                          <a:rPr lang="en-US" b="0" i="1" smtClean="0">
                            <a:latin typeface="Cambria Math" charset="0"/>
                          </a:rPr>
                          <m:t>0, 1</m:t>
                        </m:r>
                      </m:e>
                    </m:d>
                  </m:oMath>
                </a14:m>
                <a:r>
                  <a:rPr lang="en-US" dirty="0" smtClean="0"/>
                  <a:t> such that</a:t>
                </a:r>
              </a:p>
              <a:p>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𝑀𝑎𝑥𝑆𝐴𝑇</m:t>
                      </m:r>
                      <m:d>
                        <m:dPr>
                          <m:ctrlPr>
                            <a:rPr lang="en-US" b="0" i="1" smtClean="0">
                              <a:latin typeface="Cambria Math" charset="0"/>
                            </a:rPr>
                          </m:ctrlPr>
                        </m:dPr>
                        <m:e>
                          <m:r>
                            <a:rPr lang="en-US" b="0" i="1" smtClean="0">
                              <a:latin typeface="Cambria Math" charset="0"/>
                            </a:rPr>
                            <m:t>𝜑</m:t>
                          </m:r>
                        </m:e>
                      </m:d>
                      <m:r>
                        <a:rPr lang="en-US" b="0" i="1" smtClean="0">
                          <a:latin typeface="Cambria Math" charset="0"/>
                        </a:rPr>
                        <m:t>.(∀</m:t>
                      </m:r>
                      <m:r>
                        <a:rPr lang="en-US" b="0" i="1" smtClean="0">
                          <a:latin typeface="Cambria Math" charset="0"/>
                        </a:rPr>
                        <m:t>𝑣</m:t>
                      </m:r>
                      <m:r>
                        <a:rPr lang="en-US" b="0" i="1" smtClean="0">
                          <a:latin typeface="Cambria Math" charset="0"/>
                        </a:rPr>
                        <m:t>∈</m:t>
                      </m:r>
                      <m:r>
                        <a:rPr lang="en-US" b="0" i="1" smtClean="0">
                          <a:latin typeface="Cambria Math" charset="0"/>
                        </a:rPr>
                        <m:t>𝑄</m:t>
                      </m:r>
                      <m:r>
                        <a:rPr lang="en-US" b="0" i="1" smtClean="0">
                          <a:latin typeface="Cambria Math" charset="0"/>
                        </a:rPr>
                        <m:t>. </m:t>
                      </m:r>
                      <m:sSub>
                        <m:sSubPr>
                          <m:ctrlPr>
                            <a:rPr lang="en-US" b="0" i="1" smtClean="0">
                              <a:latin typeface="Cambria Math" charset="0"/>
                            </a:rPr>
                          </m:ctrlPr>
                        </m:sSubPr>
                        <m:e>
                          <m:r>
                            <a:rPr lang="en-US" b="0" i="1" smtClean="0">
                              <a:latin typeface="Cambria Math" charset="0"/>
                            </a:rPr>
                            <m:t>𝛼</m:t>
                          </m:r>
                        </m:e>
                        <m:sub>
                          <m:r>
                            <a:rPr lang="en-US" b="0" i="1" smtClean="0">
                              <a:latin typeface="Cambria Math" charset="0"/>
                            </a:rPr>
                            <m:t>𝑄</m:t>
                          </m:r>
                        </m:sub>
                      </m:sSub>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𝑣</m:t>
                      </m:r>
                      <m:r>
                        <a:rPr lang="en-US" b="0" i="1" smtClean="0">
                          <a:latin typeface="Cambria Math" charset="0"/>
                        </a:rPr>
                        <m:t>))</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051180" y="1538654"/>
                <a:ext cx="4810189" cy="2259623"/>
              </a:xfrm>
              <a:prstGeom prst="rect">
                <a:avLst/>
              </a:prstGeom>
              <a:blipFill rotWithShape="0">
                <a:blip r:embed="rId3"/>
                <a:stretch>
                  <a:fillRect l="-1010" t="-1070" r="-253"/>
                </a:stretch>
              </a:blipFill>
              <a:ln>
                <a:solidFill>
                  <a:schemeClr val="tx1"/>
                </a:solidFill>
              </a:ln>
            </p:spPr>
            <p:txBody>
              <a:bodyPr/>
              <a:lstStyle/>
              <a:p>
                <a:r>
                  <a:rPr lang="en-US">
                    <a:noFill/>
                  </a:rPr>
                  <a:t> </a:t>
                </a:r>
              </a:p>
            </p:txBody>
          </p:sp>
        </mc:Fallback>
      </mc:AlternateContent>
      <p:grpSp>
        <p:nvGrpSpPr>
          <p:cNvPr id="15" name="Group 14"/>
          <p:cNvGrpSpPr/>
          <p:nvPr/>
        </p:nvGrpSpPr>
        <p:grpSpPr>
          <a:xfrm>
            <a:off x="-72410" y="1562905"/>
            <a:ext cx="3868615" cy="2008958"/>
            <a:chOff x="-269748" y="1973956"/>
            <a:chExt cx="3868615" cy="2008958"/>
          </a:xfrm>
        </p:grpSpPr>
        <mc:AlternateContent xmlns:mc="http://schemas.openxmlformats.org/markup-compatibility/2006" xmlns:a14="http://schemas.microsoft.com/office/drawing/2010/main">
          <mc:Choice Requires="a14">
            <p:sp>
              <p:nvSpPr>
                <p:cNvPr id="21" name="TextBox 20"/>
                <p:cNvSpPr txBox="1"/>
                <p:nvPr/>
              </p:nvSpPr>
              <p:spPr>
                <a:xfrm>
                  <a:off x="-269748" y="2198076"/>
                  <a:ext cx="3640015" cy="1477328"/>
                </a:xfrm>
                <a:prstGeom prst="rect">
                  <a:avLst/>
                </a:prstGeom>
                <a:noFill/>
              </p:spPr>
              <p:txBody>
                <a:bodyPr wrap="square" rtlCol="0">
                  <a:spAutoFit/>
                </a:bodyPr>
                <a:lstStyle/>
                <a:p>
                  <a:pPr algn="r"/>
                  <a:r>
                    <a:rPr lang="en-US" b="0" dirty="0" smtClean="0"/>
                    <a:t>	   </a:t>
                  </a:r>
                  <a14:m>
                    <m:oMath xmlns:m="http://schemas.openxmlformats.org/officeDocument/2006/math">
                      <m:r>
                        <a:rPr lang="en-US" b="0" i="1" smtClean="0">
                          <a:latin typeface="Cambria Math" charset="0"/>
                        </a:rPr>
                        <m:t>𝑎</m:t>
                      </m:r>
                      <m:r>
                        <a:rPr lang="en-US" b="0" i="1" smtClean="0">
                          <a:latin typeface="Cambria Math" charset="0"/>
                        </a:rPr>
                        <m:t>  ∧       </m:t>
                      </m:r>
                    </m:oMath>
                  </a14:m>
                  <a:r>
                    <a:rPr lang="en-US" dirty="0" smtClean="0"/>
                    <a:t>(C1)</a:t>
                  </a:r>
                </a:p>
                <a:p>
                  <a:pPr algn="r"/>
                  <a14:m>
                    <m:oMath xmlns:m="http://schemas.openxmlformats.org/officeDocument/2006/math">
                      <m:r>
                        <a:rPr lang="en-US" b="0" i="1" smtClean="0">
                          <a:latin typeface="Cambria Math" charset="0"/>
                        </a:rPr>
                        <m:t>¬</m:t>
                      </m:r>
                      <m:r>
                        <a:rPr lang="en-US" b="0" i="1" smtClean="0">
                          <a:latin typeface="Cambria Math" charset="0"/>
                        </a:rPr>
                        <m:t>𝑎</m:t>
                      </m:r>
                      <m:r>
                        <a:rPr lang="en-US" b="0" i="1" smtClean="0">
                          <a:latin typeface="Cambria Math" charset="0"/>
                        </a:rPr>
                        <m:t>∨</m:t>
                      </m:r>
                      <m:r>
                        <a:rPr lang="en-US" b="0" i="1" smtClean="0">
                          <a:latin typeface="Cambria Math" charset="0"/>
                        </a:rPr>
                        <m:t>𝑏</m:t>
                      </m:r>
                      <m:r>
                        <a:rPr lang="en-US" b="0" i="1" smtClean="0">
                          <a:latin typeface="Cambria Math" charset="0"/>
                        </a:rPr>
                        <m:t>  ∧</m:t>
                      </m:r>
                      <m:r>
                        <a:rPr lang="en-US" b="0" i="0" smtClean="0">
                          <a:solidFill>
                            <a:srgbClr val="7030A0"/>
                          </a:solidFill>
                          <a:latin typeface="Cambria Math" charset="0"/>
                        </a:rPr>
                        <m:t>       </m:t>
                      </m:r>
                    </m:oMath>
                  </a14:m>
                  <a:r>
                    <a:rPr lang="en-US" dirty="0" smtClean="0"/>
                    <a:t>(C2)</a:t>
                  </a:r>
                </a:p>
                <a:p>
                  <a:pPr algn="r"/>
                  <a:r>
                    <a:rPr lang="en-US" b="0" dirty="0" smtClean="0"/>
                    <a:t>        </a:t>
                  </a:r>
                  <a:r>
                    <a:rPr lang="en-US" b="1" dirty="0" smtClean="0">
                      <a:solidFill>
                        <a:srgbClr val="00B050"/>
                      </a:solidFill>
                    </a:rPr>
                    <a:t>4</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𝑏</m:t>
                      </m:r>
                      <m:r>
                        <a:rPr lang="en-US" b="0" i="1" smtClean="0">
                          <a:latin typeface="Cambria Math" charset="0"/>
                        </a:rPr>
                        <m:t>∨</m:t>
                      </m:r>
                      <m:r>
                        <a:rPr lang="en-US" b="0" i="1" smtClean="0">
                          <a:latin typeface="Cambria Math" charset="0"/>
                        </a:rPr>
                        <m:t>𝑐</m:t>
                      </m:r>
                      <m:r>
                        <a:rPr lang="en-US" b="0" i="1" smtClean="0">
                          <a:latin typeface="Cambria Math" charset="0"/>
                        </a:rPr>
                        <m:t>  ∧</m:t>
                      </m:r>
                      <m:r>
                        <a:rPr lang="en-US" b="0" i="0" smtClean="0">
                          <a:solidFill>
                            <a:srgbClr val="7030A0"/>
                          </a:solidFill>
                          <a:latin typeface="Cambria Math" charset="0"/>
                        </a:rPr>
                        <m:t>       </m:t>
                      </m:r>
                    </m:oMath>
                  </a14:m>
                  <a:r>
                    <a:rPr lang="en-US" dirty="0" smtClean="0"/>
                    <a:t>(C3)</a:t>
                  </a:r>
                </a:p>
                <a:p>
                  <a:pPr algn="r"/>
                  <a:r>
                    <a:rPr lang="en-US" dirty="0" smtClean="0"/>
                    <a:t>           </a:t>
                  </a:r>
                  <a:r>
                    <a:rPr lang="en-US" b="1" dirty="0" smtClean="0">
                      <a:solidFill>
                        <a:srgbClr val="00B050"/>
                      </a:solidFill>
                    </a:rPr>
                    <a:t>2</a:t>
                  </a:r>
                  <a:r>
                    <a:rPr lang="en-US" dirty="0" smtClean="0"/>
                    <a:t>            </a:t>
                  </a:r>
                  <a14:m>
                    <m:oMath xmlns:m="http://schemas.openxmlformats.org/officeDocument/2006/math">
                      <m:r>
                        <a:rPr lang="en-US" b="0" i="1" smtClean="0">
                          <a:latin typeface="Cambria Math" charset="0"/>
                        </a:rPr>
                        <m:t>¬</m:t>
                      </m:r>
                      <m:r>
                        <a:rPr lang="en-US" b="0" i="1" smtClean="0">
                          <a:latin typeface="Cambria Math" charset="0"/>
                        </a:rPr>
                        <m:t>𝑐</m:t>
                      </m:r>
                      <m:r>
                        <a:rPr lang="en-US" i="1">
                          <a:latin typeface="Cambria Math" charset="0"/>
                        </a:rPr>
                        <m:t>∨</m:t>
                      </m:r>
                      <m:r>
                        <a:rPr lang="en-US" b="0" i="1" smtClean="0">
                          <a:latin typeface="Cambria Math" charset="0"/>
                        </a:rPr>
                        <m:t>𝑑</m:t>
                      </m:r>
                      <m:r>
                        <a:rPr lang="en-US" b="0" i="1" smtClean="0">
                          <a:latin typeface="Cambria Math" charset="0"/>
                        </a:rPr>
                        <m:t>  ∧</m:t>
                      </m:r>
                    </m:oMath>
                  </a14:m>
                  <a:r>
                    <a:rPr lang="en-US" dirty="0" smtClean="0"/>
                    <a:t>	(C4)</a:t>
                  </a:r>
                </a:p>
                <a:p>
                  <a:pPr algn="r"/>
                  <a:r>
                    <a:rPr lang="en-US" b="0" dirty="0" smtClean="0"/>
                    <a:t>        </a:t>
                  </a:r>
                  <a:r>
                    <a:rPr lang="en-US" b="1" dirty="0">
                      <a:solidFill>
                        <a:srgbClr val="00B050"/>
                      </a:solidFill>
                    </a:rPr>
                    <a:t>7</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𝑑</m:t>
                      </m:r>
                      <m:r>
                        <a:rPr lang="en-US" b="0" i="0" smtClean="0">
                          <a:latin typeface="Cambria Math" charset="0"/>
                        </a:rPr>
                        <m:t>             </m:t>
                      </m:r>
                    </m:oMath>
                  </a14:m>
                  <a:r>
                    <a:rPr lang="en-US" dirty="0" smtClean="0"/>
                    <a:t>(C5)</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69748" y="2198076"/>
                  <a:ext cx="3640015" cy="1477328"/>
                </a:xfrm>
                <a:prstGeom prst="rect">
                  <a:avLst/>
                </a:prstGeom>
                <a:blipFill rotWithShape="0">
                  <a:blip r:embed="rId5"/>
                  <a:stretch>
                    <a:fillRect t="-23868" r="-1508" b="-29630"/>
                  </a:stretch>
                </a:blipFill>
              </p:spPr>
              <p:txBody>
                <a:bodyPr/>
                <a:lstStyle/>
                <a:p>
                  <a:r>
                    <a:rPr lang="en-US">
                      <a:noFill/>
                    </a:rPr>
                    <a:t> </a:t>
                  </a:r>
                </a:p>
              </p:txBody>
            </p:sp>
          </mc:Fallback>
        </mc:AlternateContent>
        <p:sp>
          <p:nvSpPr>
            <p:cNvPr id="22" name="Rectangle 21"/>
            <p:cNvSpPr/>
            <p:nvPr/>
          </p:nvSpPr>
          <p:spPr>
            <a:xfrm>
              <a:off x="457200" y="1973956"/>
              <a:ext cx="3141667" cy="200895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6" name="Rectangle 15"/>
          <p:cNvSpPr/>
          <p:nvPr/>
        </p:nvSpPr>
        <p:spPr>
          <a:xfrm>
            <a:off x="2277207" y="1892534"/>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29537" y="2144950"/>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72439" y="2687871"/>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72439" y="2987912"/>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47892" y="3784795"/>
            <a:ext cx="2954957" cy="655092"/>
          </a:xfrm>
          <a:prstGeom prst="roundRect">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solidFill>
                  <a:srgbClr val="0070C0"/>
                </a:solidFill>
              </a:rPr>
              <a:t>QUERIES = {a, d}</a:t>
            </a:r>
            <a:endParaRPr lang="en-US" sz="2400" b="1" dirty="0">
              <a:solidFill>
                <a:srgbClr val="0070C0"/>
              </a:solidFill>
            </a:endParaRPr>
          </a:p>
        </p:txBody>
      </p:sp>
      <p:sp>
        <p:nvSpPr>
          <p:cNvPr id="17" name="Rounded Rectangle 16"/>
          <p:cNvSpPr/>
          <p:nvPr/>
        </p:nvSpPr>
        <p:spPr>
          <a:xfrm>
            <a:off x="2579134" y="4714472"/>
            <a:ext cx="3985732" cy="499268"/>
          </a:xfrm>
          <a:prstGeom prst="round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4">
                    <a:lumMod val="75000"/>
                  </a:schemeClr>
                </a:solidFill>
              </a:rPr>
              <a:t>  Solution: a = </a:t>
            </a:r>
            <a:r>
              <a:rPr lang="en-US" sz="2400" b="1" dirty="0" smtClean="0">
                <a:solidFill>
                  <a:srgbClr val="00B0F0"/>
                </a:solidFill>
              </a:rPr>
              <a:t>true</a:t>
            </a:r>
            <a:r>
              <a:rPr lang="en-US" sz="2400" b="1" dirty="0" smtClean="0">
                <a:solidFill>
                  <a:schemeClr val="accent4">
                    <a:lumMod val="75000"/>
                  </a:schemeClr>
                </a:solidFill>
              </a:rPr>
              <a:t>, d = </a:t>
            </a:r>
            <a:r>
              <a:rPr lang="en-US" sz="2400" b="1" dirty="0" smtClean="0">
                <a:solidFill>
                  <a:srgbClr val="FF0000"/>
                </a:solidFill>
              </a:rPr>
              <a:t>false</a:t>
            </a:r>
          </a:p>
        </p:txBody>
      </p:sp>
    </p:spTree>
    <p:extLst>
      <p:ext uri="{BB962C8B-B14F-4D97-AF65-F5344CB8AC3E}">
        <p14:creationId xmlns:p14="http://schemas.microsoft.com/office/powerpoint/2010/main" val="1798192121"/>
      </p:ext>
    </p:extLst>
  </p:cSld>
  <p:clrMapOvr>
    <a:masterClrMapping/>
  </p:clrMapOvr>
  <mc:AlternateContent xmlns:mc="http://schemas.openxmlformats.org/markup-compatibility/2006" xmlns:p14="http://schemas.microsoft.com/office/powerpoint/2010/main">
    <mc:Choice Requires="p14">
      <p:transition spd="slow" p14:dur="2000" advTm="55048"/>
    </mc:Choice>
    <mc:Fallback xmlns="">
      <p:transition spd="slow" advTm="55048"/>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995FE48-7001-574B-82F3-2A9440F90157}"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112</a:t>
            </a:fld>
            <a:endParaRPr lang="en-US" dirty="0"/>
          </a:p>
        </p:txBody>
      </p:sp>
      <p:sp>
        <p:nvSpPr>
          <p:cNvPr id="5" name="Title 4"/>
          <p:cNvSpPr>
            <a:spLocks noGrp="1"/>
          </p:cNvSpPr>
          <p:nvPr>
            <p:ph type="title"/>
          </p:nvPr>
        </p:nvSpPr>
        <p:spPr>
          <a:xfrm>
            <a:off x="457200" y="155447"/>
            <a:ext cx="8519160" cy="850392"/>
          </a:xfrm>
        </p:spPr>
        <p:txBody>
          <a:bodyPr>
            <a:normAutofit fontScale="90000"/>
          </a:bodyPr>
          <a:lstStyle/>
          <a:p>
            <a:r>
              <a:rPr lang="en-US" dirty="0" smtClean="0"/>
              <a:t>Query-Guided Maximum </a:t>
            </a:r>
            <a:r>
              <a:rPr lang="en-US" dirty="0" err="1" smtClean="0"/>
              <a:t>Satisfiability</a:t>
            </a:r>
            <a:r>
              <a:rPr lang="en-US" dirty="0" smtClean="0"/>
              <a:t> (Q-</a:t>
            </a:r>
            <a:r>
              <a:rPr lang="en-US" dirty="0" err="1" smtClean="0"/>
              <a:t>MaxSAT</a:t>
            </a:r>
            <a:r>
              <a:rPr lang="en-US" dirty="0" smtClean="0"/>
              <a:t>)</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mc:AlternateContent xmlns:mc="http://schemas.openxmlformats.org/markup-compatibility/2006" xmlns:a14="http://schemas.microsoft.com/office/drawing/2010/main">
        <mc:Choice Requires="a14">
          <p:sp>
            <p:nvSpPr>
              <p:cNvPr id="2" name="Rectangle 1"/>
              <p:cNvSpPr/>
              <p:nvPr/>
            </p:nvSpPr>
            <p:spPr>
              <a:xfrm>
                <a:off x="4051180" y="1538654"/>
                <a:ext cx="4810189" cy="225962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r>
                  <a:rPr lang="en-US" b="1" dirty="0" smtClean="0"/>
                  <a:t>Q-</a:t>
                </a:r>
                <a:r>
                  <a:rPr lang="en-US" b="1" dirty="0" err="1" smtClean="0"/>
                  <a:t>MaxSAT</a:t>
                </a:r>
                <a:r>
                  <a:rPr lang="en-US" b="1" dirty="0" smtClean="0"/>
                  <a:t>:</a:t>
                </a:r>
              </a:p>
              <a:p>
                <a:endParaRPr lang="en-US" b="1" dirty="0" smtClean="0"/>
              </a:p>
              <a:p>
                <a:r>
                  <a:rPr lang="en-US" dirty="0" smtClean="0"/>
                  <a:t>Given a </a:t>
                </a:r>
                <a:r>
                  <a:rPr lang="en-US" dirty="0" err="1" smtClean="0"/>
                  <a:t>MaxSAT</a:t>
                </a:r>
                <a:r>
                  <a:rPr lang="en-US" dirty="0" smtClean="0"/>
                  <a:t> formula </a:t>
                </a:r>
                <a14:m>
                  <m:oMath xmlns:m="http://schemas.openxmlformats.org/officeDocument/2006/math">
                    <m:r>
                      <a:rPr lang="en-US" b="0" i="1" smtClean="0">
                        <a:latin typeface="Cambria Math" charset="0"/>
                      </a:rPr>
                      <m:t>𝜑</m:t>
                    </m:r>
                  </m:oMath>
                </a14:m>
                <a:r>
                  <a:rPr lang="en-US" dirty="0" smtClean="0"/>
                  <a:t> and a set of queries </a:t>
                </a:r>
                <a14:m>
                  <m:oMath xmlns:m="http://schemas.openxmlformats.org/officeDocument/2006/math">
                    <m:r>
                      <a:rPr lang="en-US" b="0" i="1" smtClean="0">
                        <a:latin typeface="Cambria Math" charset="0"/>
                      </a:rPr>
                      <m:t>𝑄</m:t>
                    </m:r>
                    <m:r>
                      <a:rPr lang="en-US" b="0" i="1" smtClean="0">
                        <a:latin typeface="Cambria Math" charset="0"/>
                      </a:rPr>
                      <m:t>⊆</m:t>
                    </m:r>
                    <m:r>
                      <a:rPr lang="en-US" b="0" i="1" smtClean="0">
                        <a:latin typeface="Cambria Math" charset="0"/>
                      </a:rPr>
                      <m:t>𝑉</m:t>
                    </m:r>
                  </m:oMath>
                </a14:m>
                <a:r>
                  <a:rPr lang="en-US" dirty="0" smtClean="0"/>
                  <a:t>, a solution to the Q-</a:t>
                </a:r>
                <a:r>
                  <a:rPr lang="en-US" dirty="0" err="1" smtClean="0"/>
                  <a:t>MaxSAT</a:t>
                </a:r>
                <a:r>
                  <a:rPr lang="en-US" dirty="0" smtClean="0"/>
                  <a:t> instance </a:t>
                </a:r>
                <a14:m>
                  <m:oMath xmlns:m="http://schemas.openxmlformats.org/officeDocument/2006/math">
                    <m:r>
                      <a:rPr lang="en-US" b="0" i="1" smtClean="0">
                        <a:latin typeface="Cambria Math" charset="0"/>
                      </a:rPr>
                      <m:t>(</m:t>
                    </m:r>
                    <m:r>
                      <a:rPr lang="en-US" b="0" i="1" smtClean="0">
                        <a:latin typeface="Cambria Math" charset="0"/>
                      </a:rPr>
                      <m:t>𝜑</m:t>
                    </m:r>
                    <m:r>
                      <a:rPr lang="en-US" b="0" i="1" smtClean="0">
                        <a:latin typeface="Cambria Math" charset="0"/>
                      </a:rPr>
                      <m:t>,</m:t>
                    </m:r>
                    <m:r>
                      <a:rPr lang="en-US" b="0" i="1" smtClean="0">
                        <a:latin typeface="Cambria Math" charset="0"/>
                      </a:rPr>
                      <m:t>𝑄</m:t>
                    </m:r>
                    <m:r>
                      <a:rPr lang="en-US" b="0" i="1" smtClean="0">
                        <a:latin typeface="Cambria Math" charset="0"/>
                      </a:rPr>
                      <m:t>)</m:t>
                    </m:r>
                  </m:oMath>
                </a14:m>
                <a:r>
                  <a:rPr lang="en-US" dirty="0" smtClean="0"/>
                  <a:t> is a partial solution </a:t>
                </a:r>
                <a14:m>
                  <m:oMath xmlns:m="http://schemas.openxmlformats.org/officeDocument/2006/math">
                    <m:sSub>
                      <m:sSubPr>
                        <m:ctrlPr>
                          <a:rPr lang="en-US" b="0" i="1" smtClean="0">
                            <a:latin typeface="Cambria Math" charset="0"/>
                          </a:rPr>
                        </m:ctrlPr>
                      </m:sSubPr>
                      <m:e>
                        <m:r>
                          <a:rPr lang="en-US" b="0" i="1" smtClean="0">
                            <a:latin typeface="Cambria Math" charset="0"/>
                          </a:rPr>
                          <m:t>𝛼</m:t>
                        </m:r>
                      </m:e>
                      <m:sub>
                        <m:r>
                          <a:rPr lang="en-US" b="0" i="1" smtClean="0">
                            <a:latin typeface="Cambria Math" charset="0"/>
                          </a:rPr>
                          <m:t>𝑄</m:t>
                        </m:r>
                      </m:sub>
                    </m:sSub>
                    <m:r>
                      <a:rPr lang="en-US" b="0" i="1" smtClean="0">
                        <a:latin typeface="Cambria Math" charset="0"/>
                      </a:rPr>
                      <m:t>:</m:t>
                    </m:r>
                    <m:r>
                      <a:rPr lang="en-US" b="0" i="1" smtClean="0">
                        <a:latin typeface="Cambria Math" charset="0"/>
                      </a:rPr>
                      <m:t>𝑄</m:t>
                    </m:r>
                    <m:r>
                      <a:rPr lang="en-US" b="0" i="1" smtClean="0">
                        <a:latin typeface="Cambria Math" charset="0"/>
                      </a:rPr>
                      <m:t>→</m:t>
                    </m:r>
                    <m:d>
                      <m:dPr>
                        <m:begChr m:val="{"/>
                        <m:endChr m:val="}"/>
                        <m:ctrlPr>
                          <a:rPr lang="en-US" b="0" i="1" smtClean="0">
                            <a:latin typeface="Cambria Math" charset="0"/>
                          </a:rPr>
                        </m:ctrlPr>
                      </m:dPr>
                      <m:e>
                        <m:r>
                          <a:rPr lang="en-US" b="0" i="1" smtClean="0">
                            <a:latin typeface="Cambria Math" charset="0"/>
                          </a:rPr>
                          <m:t>0, 1</m:t>
                        </m:r>
                      </m:e>
                    </m:d>
                  </m:oMath>
                </a14:m>
                <a:r>
                  <a:rPr lang="en-US" dirty="0" smtClean="0"/>
                  <a:t> such that</a:t>
                </a:r>
              </a:p>
              <a:p>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𝑀𝑎𝑥𝑆𝐴𝑇</m:t>
                      </m:r>
                      <m:d>
                        <m:dPr>
                          <m:ctrlPr>
                            <a:rPr lang="en-US" b="0" i="1" smtClean="0">
                              <a:latin typeface="Cambria Math" charset="0"/>
                            </a:rPr>
                          </m:ctrlPr>
                        </m:dPr>
                        <m:e>
                          <m:r>
                            <a:rPr lang="en-US" b="0" i="1" smtClean="0">
                              <a:latin typeface="Cambria Math" charset="0"/>
                            </a:rPr>
                            <m:t>𝜑</m:t>
                          </m:r>
                        </m:e>
                      </m:d>
                      <m:r>
                        <a:rPr lang="en-US" b="0" i="1" smtClean="0">
                          <a:latin typeface="Cambria Math" charset="0"/>
                        </a:rPr>
                        <m:t>.(∀</m:t>
                      </m:r>
                      <m:r>
                        <a:rPr lang="en-US" b="0" i="1" smtClean="0">
                          <a:latin typeface="Cambria Math" charset="0"/>
                        </a:rPr>
                        <m:t>𝑣</m:t>
                      </m:r>
                      <m:r>
                        <a:rPr lang="en-US" b="0" i="1" smtClean="0">
                          <a:latin typeface="Cambria Math" charset="0"/>
                        </a:rPr>
                        <m:t>∈</m:t>
                      </m:r>
                      <m:r>
                        <a:rPr lang="en-US" b="0" i="1" smtClean="0">
                          <a:latin typeface="Cambria Math" charset="0"/>
                        </a:rPr>
                        <m:t>𝑄</m:t>
                      </m:r>
                      <m:r>
                        <a:rPr lang="en-US" b="0" i="1" smtClean="0">
                          <a:latin typeface="Cambria Math" charset="0"/>
                        </a:rPr>
                        <m:t>. </m:t>
                      </m:r>
                      <m:sSub>
                        <m:sSubPr>
                          <m:ctrlPr>
                            <a:rPr lang="en-US" b="0" i="1" smtClean="0">
                              <a:latin typeface="Cambria Math" charset="0"/>
                            </a:rPr>
                          </m:ctrlPr>
                        </m:sSubPr>
                        <m:e>
                          <m:r>
                            <a:rPr lang="en-US" b="0" i="1" smtClean="0">
                              <a:latin typeface="Cambria Math" charset="0"/>
                            </a:rPr>
                            <m:t>𝛼</m:t>
                          </m:r>
                        </m:e>
                        <m:sub>
                          <m:r>
                            <a:rPr lang="en-US" b="0" i="1" smtClean="0">
                              <a:latin typeface="Cambria Math" charset="0"/>
                            </a:rPr>
                            <m:t>𝑄</m:t>
                          </m:r>
                        </m:sub>
                      </m:sSub>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𝑣</m:t>
                      </m:r>
                      <m:r>
                        <a:rPr lang="en-US" b="0" i="1" smtClean="0">
                          <a:latin typeface="Cambria Math" charset="0"/>
                        </a:rPr>
                        <m:t>))</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051180" y="1538654"/>
                <a:ext cx="4810189" cy="2259623"/>
              </a:xfrm>
              <a:prstGeom prst="rect">
                <a:avLst/>
              </a:prstGeom>
              <a:blipFill rotWithShape="0">
                <a:blip r:embed="rId3"/>
                <a:stretch>
                  <a:fillRect l="-1010" t="-1070" r="-253"/>
                </a:stretch>
              </a:blipFill>
              <a:ln>
                <a:solidFill>
                  <a:schemeClr val="tx1"/>
                </a:solidFill>
              </a:ln>
            </p:spPr>
            <p:txBody>
              <a:bodyPr/>
              <a:lstStyle/>
              <a:p>
                <a:r>
                  <a:rPr lang="en-US">
                    <a:noFill/>
                  </a:rPr>
                  <a:t> </a:t>
                </a:r>
              </a:p>
            </p:txBody>
          </p:sp>
        </mc:Fallback>
      </mc:AlternateContent>
      <p:grpSp>
        <p:nvGrpSpPr>
          <p:cNvPr id="15" name="Group 14"/>
          <p:cNvGrpSpPr/>
          <p:nvPr/>
        </p:nvGrpSpPr>
        <p:grpSpPr>
          <a:xfrm>
            <a:off x="-72410" y="1562905"/>
            <a:ext cx="3868615" cy="2008958"/>
            <a:chOff x="-269748" y="1973956"/>
            <a:chExt cx="3868615" cy="2008958"/>
          </a:xfrm>
        </p:grpSpPr>
        <mc:AlternateContent xmlns:mc="http://schemas.openxmlformats.org/markup-compatibility/2006" xmlns:a14="http://schemas.microsoft.com/office/drawing/2010/main">
          <mc:Choice Requires="a14">
            <p:sp>
              <p:nvSpPr>
                <p:cNvPr id="21" name="TextBox 20"/>
                <p:cNvSpPr txBox="1"/>
                <p:nvPr/>
              </p:nvSpPr>
              <p:spPr>
                <a:xfrm>
                  <a:off x="-269748" y="2198076"/>
                  <a:ext cx="3640015" cy="1477328"/>
                </a:xfrm>
                <a:prstGeom prst="rect">
                  <a:avLst/>
                </a:prstGeom>
                <a:noFill/>
              </p:spPr>
              <p:txBody>
                <a:bodyPr wrap="square" rtlCol="0">
                  <a:spAutoFit/>
                </a:bodyPr>
                <a:lstStyle/>
                <a:p>
                  <a:pPr algn="r"/>
                  <a:r>
                    <a:rPr lang="en-US" b="0" dirty="0" smtClean="0"/>
                    <a:t>	   </a:t>
                  </a:r>
                  <a14:m>
                    <m:oMath xmlns:m="http://schemas.openxmlformats.org/officeDocument/2006/math">
                      <m:r>
                        <a:rPr lang="en-US" b="0" i="1" smtClean="0">
                          <a:latin typeface="Cambria Math" charset="0"/>
                        </a:rPr>
                        <m:t>𝑎</m:t>
                      </m:r>
                      <m:r>
                        <a:rPr lang="en-US" b="0" i="1" smtClean="0">
                          <a:latin typeface="Cambria Math" charset="0"/>
                        </a:rPr>
                        <m:t>  ∧       </m:t>
                      </m:r>
                    </m:oMath>
                  </a14:m>
                  <a:r>
                    <a:rPr lang="en-US" dirty="0" smtClean="0"/>
                    <a:t>(C1)</a:t>
                  </a:r>
                </a:p>
                <a:p>
                  <a:pPr algn="r"/>
                  <a14:m>
                    <m:oMath xmlns:m="http://schemas.openxmlformats.org/officeDocument/2006/math">
                      <m:r>
                        <a:rPr lang="en-US" b="0" i="1" smtClean="0">
                          <a:latin typeface="Cambria Math" charset="0"/>
                        </a:rPr>
                        <m:t>¬</m:t>
                      </m:r>
                      <m:r>
                        <a:rPr lang="en-US" b="0" i="1" smtClean="0">
                          <a:latin typeface="Cambria Math" charset="0"/>
                        </a:rPr>
                        <m:t>𝑎</m:t>
                      </m:r>
                      <m:r>
                        <a:rPr lang="en-US" b="0" i="1" smtClean="0">
                          <a:latin typeface="Cambria Math" charset="0"/>
                        </a:rPr>
                        <m:t>∨</m:t>
                      </m:r>
                      <m:r>
                        <a:rPr lang="en-US" b="0" i="1" smtClean="0">
                          <a:latin typeface="Cambria Math" charset="0"/>
                        </a:rPr>
                        <m:t>𝑏</m:t>
                      </m:r>
                      <m:r>
                        <a:rPr lang="en-US" b="0" i="1" smtClean="0">
                          <a:latin typeface="Cambria Math" charset="0"/>
                        </a:rPr>
                        <m:t>  ∧</m:t>
                      </m:r>
                      <m:r>
                        <a:rPr lang="en-US" b="0" i="0" smtClean="0">
                          <a:solidFill>
                            <a:srgbClr val="7030A0"/>
                          </a:solidFill>
                          <a:latin typeface="Cambria Math" charset="0"/>
                        </a:rPr>
                        <m:t>       </m:t>
                      </m:r>
                    </m:oMath>
                  </a14:m>
                  <a:r>
                    <a:rPr lang="en-US" dirty="0" smtClean="0"/>
                    <a:t>(C2)</a:t>
                  </a:r>
                </a:p>
                <a:p>
                  <a:pPr algn="r"/>
                  <a:r>
                    <a:rPr lang="en-US" b="0" dirty="0" smtClean="0"/>
                    <a:t>        </a:t>
                  </a:r>
                  <a:r>
                    <a:rPr lang="en-US" b="1" dirty="0" smtClean="0">
                      <a:solidFill>
                        <a:srgbClr val="00B050"/>
                      </a:solidFill>
                    </a:rPr>
                    <a:t>4</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𝑏</m:t>
                      </m:r>
                      <m:r>
                        <a:rPr lang="en-US" b="0" i="1" smtClean="0">
                          <a:latin typeface="Cambria Math" charset="0"/>
                        </a:rPr>
                        <m:t>∨</m:t>
                      </m:r>
                      <m:r>
                        <a:rPr lang="en-US" b="0" i="1" smtClean="0">
                          <a:latin typeface="Cambria Math" charset="0"/>
                        </a:rPr>
                        <m:t>𝑐</m:t>
                      </m:r>
                      <m:r>
                        <a:rPr lang="en-US" b="0" i="1" smtClean="0">
                          <a:latin typeface="Cambria Math" charset="0"/>
                        </a:rPr>
                        <m:t>  ∧</m:t>
                      </m:r>
                      <m:r>
                        <a:rPr lang="en-US" b="0" i="0" smtClean="0">
                          <a:solidFill>
                            <a:srgbClr val="7030A0"/>
                          </a:solidFill>
                          <a:latin typeface="Cambria Math" charset="0"/>
                        </a:rPr>
                        <m:t>       </m:t>
                      </m:r>
                    </m:oMath>
                  </a14:m>
                  <a:r>
                    <a:rPr lang="en-US" dirty="0" smtClean="0"/>
                    <a:t>(C3)</a:t>
                  </a:r>
                </a:p>
                <a:p>
                  <a:pPr algn="r"/>
                  <a:r>
                    <a:rPr lang="en-US" dirty="0" smtClean="0"/>
                    <a:t>           </a:t>
                  </a:r>
                  <a:r>
                    <a:rPr lang="en-US" b="1" dirty="0" smtClean="0">
                      <a:solidFill>
                        <a:srgbClr val="00B050"/>
                      </a:solidFill>
                    </a:rPr>
                    <a:t>2</a:t>
                  </a:r>
                  <a:r>
                    <a:rPr lang="en-US" dirty="0" smtClean="0"/>
                    <a:t>            </a:t>
                  </a:r>
                  <a14:m>
                    <m:oMath xmlns:m="http://schemas.openxmlformats.org/officeDocument/2006/math">
                      <m:r>
                        <a:rPr lang="en-US" b="0" i="1" smtClean="0">
                          <a:latin typeface="Cambria Math" charset="0"/>
                        </a:rPr>
                        <m:t>¬</m:t>
                      </m:r>
                      <m:r>
                        <a:rPr lang="en-US" b="0" i="1" smtClean="0">
                          <a:latin typeface="Cambria Math" charset="0"/>
                        </a:rPr>
                        <m:t>𝑐</m:t>
                      </m:r>
                      <m:r>
                        <a:rPr lang="en-US" i="1">
                          <a:latin typeface="Cambria Math" charset="0"/>
                        </a:rPr>
                        <m:t>∨</m:t>
                      </m:r>
                      <m:r>
                        <a:rPr lang="en-US" b="0" i="1" smtClean="0">
                          <a:latin typeface="Cambria Math" charset="0"/>
                        </a:rPr>
                        <m:t>𝑑</m:t>
                      </m:r>
                      <m:r>
                        <a:rPr lang="en-US" b="0" i="1" smtClean="0">
                          <a:latin typeface="Cambria Math" charset="0"/>
                        </a:rPr>
                        <m:t>  ∧</m:t>
                      </m:r>
                    </m:oMath>
                  </a14:m>
                  <a:r>
                    <a:rPr lang="en-US" dirty="0" smtClean="0"/>
                    <a:t>	(C4)</a:t>
                  </a:r>
                </a:p>
                <a:p>
                  <a:pPr algn="r"/>
                  <a:r>
                    <a:rPr lang="en-US" b="0" dirty="0" smtClean="0"/>
                    <a:t>        </a:t>
                  </a:r>
                  <a:r>
                    <a:rPr lang="en-US" b="1" dirty="0">
                      <a:solidFill>
                        <a:srgbClr val="00B050"/>
                      </a:solidFill>
                    </a:rPr>
                    <a:t>7</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𝑑</m:t>
                      </m:r>
                      <m:r>
                        <a:rPr lang="en-US" b="0" i="0" smtClean="0">
                          <a:latin typeface="Cambria Math" charset="0"/>
                        </a:rPr>
                        <m:t>             </m:t>
                      </m:r>
                    </m:oMath>
                  </a14:m>
                  <a:r>
                    <a:rPr lang="en-US" dirty="0" smtClean="0"/>
                    <a:t>(C5)</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69748" y="2198076"/>
                  <a:ext cx="3640015" cy="1477328"/>
                </a:xfrm>
                <a:prstGeom prst="rect">
                  <a:avLst/>
                </a:prstGeom>
                <a:blipFill rotWithShape="0">
                  <a:blip r:embed="rId5"/>
                  <a:stretch>
                    <a:fillRect t="-23868" r="-1508" b="-29630"/>
                  </a:stretch>
                </a:blipFill>
              </p:spPr>
              <p:txBody>
                <a:bodyPr/>
                <a:lstStyle/>
                <a:p>
                  <a:r>
                    <a:rPr lang="en-US">
                      <a:noFill/>
                    </a:rPr>
                    <a:t> </a:t>
                  </a:r>
                </a:p>
              </p:txBody>
            </p:sp>
          </mc:Fallback>
        </mc:AlternateContent>
        <p:sp>
          <p:nvSpPr>
            <p:cNvPr id="22" name="Rectangle 21"/>
            <p:cNvSpPr/>
            <p:nvPr/>
          </p:nvSpPr>
          <p:spPr>
            <a:xfrm>
              <a:off x="457200" y="1973956"/>
              <a:ext cx="3141667" cy="200895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6" name="Rectangle 15"/>
          <p:cNvSpPr/>
          <p:nvPr/>
        </p:nvSpPr>
        <p:spPr>
          <a:xfrm>
            <a:off x="2277207" y="1892534"/>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29537" y="2144950"/>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72439" y="2687871"/>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72439" y="2987912"/>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47892" y="3784795"/>
            <a:ext cx="2954957" cy="655092"/>
          </a:xfrm>
          <a:prstGeom prst="roundRect">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solidFill>
                  <a:srgbClr val="0070C0"/>
                </a:solidFill>
              </a:rPr>
              <a:t>QUERIES = {a, d}</a:t>
            </a:r>
            <a:endParaRPr lang="en-US" sz="2400" b="1" dirty="0">
              <a:solidFill>
                <a:srgbClr val="0070C0"/>
              </a:solidFill>
            </a:endParaRPr>
          </a:p>
        </p:txBody>
      </p:sp>
      <p:sp>
        <p:nvSpPr>
          <p:cNvPr id="23" name="Rounded Rectangle 22"/>
          <p:cNvSpPr/>
          <p:nvPr/>
        </p:nvSpPr>
        <p:spPr>
          <a:xfrm>
            <a:off x="688467" y="4714472"/>
            <a:ext cx="7767065" cy="499268"/>
          </a:xfrm>
          <a:prstGeom prst="round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4">
                    <a:lumMod val="75000"/>
                  </a:schemeClr>
                </a:solidFill>
              </a:rPr>
              <a:t>  </a:t>
            </a:r>
            <a:r>
              <a:rPr lang="en-US" sz="2400" b="1" dirty="0" err="1" smtClean="0">
                <a:solidFill>
                  <a:schemeClr val="accent4">
                    <a:lumMod val="75000"/>
                  </a:schemeClr>
                </a:solidFill>
              </a:rPr>
              <a:t>MaxSAT</a:t>
            </a:r>
            <a:r>
              <a:rPr lang="en-US" sz="2400" b="1" dirty="0" smtClean="0">
                <a:solidFill>
                  <a:schemeClr val="accent4">
                    <a:lumMod val="75000"/>
                  </a:schemeClr>
                </a:solidFill>
              </a:rPr>
              <a:t> Solution:  a = </a:t>
            </a:r>
            <a:r>
              <a:rPr lang="en-US" sz="2400" b="1" dirty="0" smtClean="0">
                <a:solidFill>
                  <a:srgbClr val="00B0F0"/>
                </a:solidFill>
              </a:rPr>
              <a:t>true</a:t>
            </a:r>
            <a:r>
              <a:rPr lang="en-US" sz="2400" dirty="0" smtClean="0">
                <a:solidFill>
                  <a:schemeClr val="accent4">
                    <a:lumMod val="75000"/>
                  </a:schemeClr>
                </a:solidFill>
              </a:rPr>
              <a:t>, b = </a:t>
            </a:r>
            <a:r>
              <a:rPr lang="en-US" sz="2400" dirty="0" smtClean="0">
                <a:solidFill>
                  <a:srgbClr val="00B0F0"/>
                </a:solidFill>
              </a:rPr>
              <a:t>true</a:t>
            </a:r>
            <a:r>
              <a:rPr lang="en-US" sz="2400" dirty="0" smtClean="0">
                <a:solidFill>
                  <a:schemeClr val="accent4">
                    <a:lumMod val="75000"/>
                  </a:schemeClr>
                </a:solidFill>
              </a:rPr>
              <a:t>, c = </a:t>
            </a:r>
            <a:r>
              <a:rPr lang="en-US" sz="2400" dirty="0" smtClean="0">
                <a:solidFill>
                  <a:srgbClr val="00B0F0"/>
                </a:solidFill>
              </a:rPr>
              <a:t>true</a:t>
            </a:r>
            <a:r>
              <a:rPr lang="en-US" sz="2400" dirty="0" smtClean="0">
                <a:solidFill>
                  <a:schemeClr val="accent4">
                    <a:lumMod val="75000"/>
                  </a:schemeClr>
                </a:solidFill>
              </a:rPr>
              <a:t>, </a:t>
            </a:r>
            <a:r>
              <a:rPr lang="en-US" sz="2400" b="1" dirty="0" smtClean="0">
                <a:solidFill>
                  <a:schemeClr val="accent4">
                    <a:lumMod val="75000"/>
                  </a:schemeClr>
                </a:solidFill>
              </a:rPr>
              <a:t>d = </a:t>
            </a:r>
            <a:r>
              <a:rPr lang="en-US" sz="2400" b="1" dirty="0" smtClean="0">
                <a:solidFill>
                  <a:srgbClr val="FF0000"/>
                </a:solidFill>
              </a:rPr>
              <a:t>false</a:t>
            </a:r>
          </a:p>
        </p:txBody>
      </p:sp>
    </p:spTree>
    <p:extLst>
      <p:ext uri="{BB962C8B-B14F-4D97-AF65-F5344CB8AC3E}">
        <p14:creationId xmlns:p14="http://schemas.microsoft.com/office/powerpoint/2010/main" val="542902671"/>
      </p:ext>
    </p:extLst>
  </p:cSld>
  <p:clrMapOvr>
    <a:masterClrMapping/>
  </p:clrMapOvr>
  <mc:AlternateContent xmlns:mc="http://schemas.openxmlformats.org/markup-compatibility/2006" xmlns:p14="http://schemas.microsoft.com/office/powerpoint/2010/main">
    <mc:Choice Requires="p14">
      <p:transition spd="slow" p14:dur="2000" advTm="55048"/>
    </mc:Choice>
    <mc:Fallback xmlns="">
      <p:transition spd="slow" advTm="55048"/>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US"/>
          </a:p>
        </p:txBody>
      </p:sp>
      <p:sp>
        <p:nvSpPr>
          <p:cNvPr id="3" name="Date Placeholder 2"/>
          <p:cNvSpPr>
            <a:spLocks noGrp="1"/>
          </p:cNvSpPr>
          <p:nvPr>
            <p:ph type="dt" sz="half" idx="10"/>
          </p:nvPr>
        </p:nvSpPr>
        <p:spPr/>
        <p:txBody>
          <a:bodyPr/>
          <a:lstStyle/>
          <a:p>
            <a:fld id="{21FFD7E5-E138-7042-8EAC-BF5F61C64C23}"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113</a:t>
            </a:fld>
            <a:endParaRPr lang="en-US" dirty="0"/>
          </a:p>
        </p:txBody>
      </p:sp>
      <p:sp>
        <p:nvSpPr>
          <p:cNvPr id="5" name="Title 4"/>
          <p:cNvSpPr>
            <a:spLocks noGrp="1"/>
          </p:cNvSpPr>
          <p:nvPr>
            <p:ph type="title"/>
          </p:nvPr>
        </p:nvSpPr>
        <p:spPr/>
        <p:txBody>
          <a:bodyPr/>
          <a:lstStyle/>
          <a:p>
            <a:endParaRPr lang="en-US"/>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5690" y="1959552"/>
            <a:ext cx="8416352" cy="1940957"/>
          </a:xfrm>
          <a:prstGeom prst="round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rPr>
              <a:t>Our key idea: </a:t>
            </a:r>
          </a:p>
          <a:p>
            <a:pPr algn="ctr"/>
            <a:r>
              <a:rPr lang="en-US" sz="3600" b="1" dirty="0">
                <a:solidFill>
                  <a:srgbClr val="00B050"/>
                </a:solidFill>
              </a:rPr>
              <a:t>U</a:t>
            </a:r>
            <a:r>
              <a:rPr lang="en-US" sz="3600" b="1" dirty="0" smtClean="0">
                <a:solidFill>
                  <a:srgbClr val="00B050"/>
                </a:solidFill>
              </a:rPr>
              <a:t>se a small set of clauses to succinctly summarize effect of unexplored clauses</a:t>
            </a:r>
            <a:endParaRPr lang="en-US" sz="3600" b="1" dirty="0">
              <a:solidFill>
                <a:srgbClr val="00B050"/>
              </a:solidFill>
            </a:endParaRPr>
          </a:p>
        </p:txBody>
      </p:sp>
    </p:spTree>
    <p:extLst>
      <p:ext uri="{BB962C8B-B14F-4D97-AF65-F5344CB8AC3E}">
        <p14:creationId xmlns:p14="http://schemas.microsoft.com/office/powerpoint/2010/main" val="1117458327"/>
      </p:ext>
    </p:extLst>
  </p:cSld>
  <p:clrMapOvr>
    <a:masterClrMapping/>
  </p:clrMapOvr>
  <mc:AlternateContent xmlns:mc="http://schemas.openxmlformats.org/markup-compatibility/2006" xmlns:p14="http://schemas.microsoft.com/office/powerpoint/2010/main">
    <mc:Choice Requires="p14">
      <p:transition spd="slow" p14:dur="2000" advTm="12206"/>
    </mc:Choice>
    <mc:Fallback xmlns="">
      <p:transition spd="slow" advTm="12206"/>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C31D9EBB-3E03-DE40-A170-AC7DF52F70D8}"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114</a:t>
            </a:fld>
            <a:endParaRPr lang="en-US" dirty="0"/>
          </a:p>
        </p:txBody>
      </p:sp>
      <p:grpSp>
        <p:nvGrpSpPr>
          <p:cNvPr id="6" name="Group 5"/>
          <p:cNvGrpSpPr/>
          <p:nvPr/>
        </p:nvGrpSpPr>
        <p:grpSpPr>
          <a:xfrm>
            <a:off x="4606083" y="1233053"/>
            <a:ext cx="4351423" cy="4030260"/>
            <a:chOff x="4606083" y="1233053"/>
            <a:chExt cx="4351423" cy="4030260"/>
          </a:xfrm>
        </p:grpSpPr>
        <p:grpSp>
          <p:nvGrpSpPr>
            <p:cNvPr id="3" name="Group 2"/>
            <p:cNvGrpSpPr/>
            <p:nvPr/>
          </p:nvGrpSpPr>
          <p:grpSpPr>
            <a:xfrm>
              <a:off x="4619938" y="1690181"/>
              <a:ext cx="4337568" cy="3573132"/>
              <a:chOff x="4619938" y="1440797"/>
              <a:chExt cx="4337568" cy="3573132"/>
            </a:xfrm>
          </p:grpSpPr>
          <p:sp>
            <p:nvSpPr>
              <p:cNvPr id="13" name="TextBox 12"/>
              <p:cNvSpPr txBox="1"/>
              <p:nvPr/>
            </p:nvSpPr>
            <p:spPr>
              <a:xfrm>
                <a:off x="4777697" y="1536054"/>
                <a:ext cx="4152099" cy="3477875"/>
              </a:xfrm>
              <a:prstGeom prst="rect">
                <a:avLst/>
              </a:prstGeom>
              <a:no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14" name="Rectangle 1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grpSp>
    </p:spTree>
    <p:extLst>
      <p:ext uri="{BB962C8B-B14F-4D97-AF65-F5344CB8AC3E}">
        <p14:creationId xmlns:p14="http://schemas.microsoft.com/office/powerpoint/2010/main" val="1451147011"/>
      </p:ext>
    </p:extLst>
  </p:cSld>
  <p:clrMapOvr>
    <a:masterClrMapping/>
  </p:clrMapOvr>
  <mc:AlternateContent xmlns:mc="http://schemas.openxmlformats.org/markup-compatibility/2006" xmlns:p14="http://schemas.microsoft.com/office/powerpoint/2010/main">
    <mc:Choice Requires="p14">
      <p:transition spd="slow" p14:dur="2000" advTm="23458"/>
    </mc:Choice>
    <mc:Fallback xmlns="">
      <p:transition spd="slow" advTm="23458"/>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66F1B927-3DC5-4C4F-BED4-7F3C95ED91FF}"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grpSp>
        <p:nvGrpSpPr>
          <p:cNvPr id="3" name="Group 2"/>
          <p:cNvGrpSpPr/>
          <p:nvPr/>
        </p:nvGrpSpPr>
        <p:grpSpPr>
          <a:xfrm>
            <a:off x="4619938" y="1690181"/>
            <a:ext cx="4337568" cy="3573132"/>
            <a:chOff x="4619938" y="1440797"/>
            <a:chExt cx="4337568" cy="3573132"/>
          </a:xfrm>
        </p:grpSpPr>
        <p:sp>
          <p:nvSpPr>
            <p:cNvPr id="13" name="TextBox 12"/>
            <p:cNvSpPr txBox="1"/>
            <p:nvPr/>
          </p:nvSpPr>
          <p:spPr>
            <a:xfrm>
              <a:off x="4777697" y="1536054"/>
              <a:ext cx="4152099" cy="3477875"/>
            </a:xfrm>
            <a:prstGeom prst="rect">
              <a:avLst/>
            </a:prstGeom>
            <a:no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14" name="Rectangle 1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1F7DF5D7-FF41-4BF6-8958-28DFF1DB182D}" type="slidenum">
              <a:rPr lang="en-US" smtClean="0"/>
              <a:t>115</a:t>
            </a:fld>
            <a:endParaRPr lang="en-US" dirty="0"/>
          </a:p>
        </p:txBody>
      </p:sp>
      <p:sp>
        <p:nvSpPr>
          <p:cNvPr id="12" name="Rectangle 11"/>
          <p:cNvSpPr/>
          <p:nvPr/>
        </p:nvSpPr>
        <p:spPr>
          <a:xfrm>
            <a:off x="4633793" y="1844091"/>
            <a:ext cx="4309858" cy="895885"/>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Box 14"/>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spTree>
    <p:extLst>
      <p:ext uri="{BB962C8B-B14F-4D97-AF65-F5344CB8AC3E}">
        <p14:creationId xmlns:p14="http://schemas.microsoft.com/office/powerpoint/2010/main" val="209394543"/>
      </p:ext>
    </p:extLst>
  </p:cSld>
  <p:clrMapOvr>
    <a:masterClrMapping/>
  </p:clrMapOvr>
  <mc:AlternateContent xmlns:mc="http://schemas.openxmlformats.org/markup-compatibility/2006" xmlns:p14="http://schemas.microsoft.com/office/powerpoint/2010/main">
    <mc:Choice Requires="p14">
      <p:transition spd="slow" p14:dur="2000" advTm="2083"/>
    </mc:Choice>
    <mc:Fallback xmlns="">
      <p:transition spd="slow" advTm="2083"/>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D4A9D168-919D-654C-97C6-04103FEDADE8}"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grpSp>
        <p:nvGrpSpPr>
          <p:cNvPr id="3" name="Group 2"/>
          <p:cNvGrpSpPr/>
          <p:nvPr/>
        </p:nvGrpSpPr>
        <p:grpSpPr>
          <a:xfrm>
            <a:off x="4619938" y="1690181"/>
            <a:ext cx="4337568" cy="3573132"/>
            <a:chOff x="4619938" y="1440797"/>
            <a:chExt cx="4337568" cy="3573132"/>
          </a:xfrm>
        </p:grpSpPr>
        <p:sp>
          <p:nvSpPr>
            <p:cNvPr id="13" name="TextBox 12"/>
            <p:cNvSpPr txBox="1"/>
            <p:nvPr/>
          </p:nvSpPr>
          <p:spPr>
            <a:xfrm>
              <a:off x="4777697" y="1536054"/>
              <a:ext cx="4152099" cy="3477875"/>
            </a:xfrm>
            <a:prstGeom prst="rect">
              <a:avLst/>
            </a:prstGeom>
            <a:no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14" name="Rectangle 1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1F7DF5D7-FF41-4BF6-8958-28DFF1DB182D}" type="slidenum">
              <a:rPr lang="en-US" smtClean="0"/>
              <a:t>116</a:t>
            </a:fld>
            <a:endParaRPr lang="en-US" dirty="0"/>
          </a:p>
        </p:txBody>
      </p:sp>
      <p:sp>
        <p:nvSpPr>
          <p:cNvPr id="15" name="Rectangle 14"/>
          <p:cNvSpPr/>
          <p:nvPr/>
        </p:nvSpPr>
        <p:spPr>
          <a:xfrm>
            <a:off x="4633793" y="2759808"/>
            <a:ext cx="4309858" cy="2112451"/>
          </a:xfrm>
          <a:prstGeom prst="rect">
            <a:avLst/>
          </a:prstGeom>
          <a:noFill/>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spTree>
    <p:extLst>
      <p:ext uri="{BB962C8B-B14F-4D97-AF65-F5344CB8AC3E}">
        <p14:creationId xmlns:p14="http://schemas.microsoft.com/office/powerpoint/2010/main" val="76169342"/>
      </p:ext>
    </p:extLst>
  </p:cSld>
  <p:clrMapOvr>
    <a:masterClrMapping/>
  </p:clrMapOvr>
  <mc:AlternateContent xmlns:mc="http://schemas.openxmlformats.org/markup-compatibility/2006" xmlns:p14="http://schemas.microsoft.com/office/powerpoint/2010/main">
    <mc:Choice Requires="p14">
      <p:transition spd="slow" p14:dur="2000" advTm="2334"/>
    </mc:Choice>
    <mc:Fallback xmlns="">
      <p:transition spd="slow" advTm="2334"/>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4" name="Title 3"/>
          <p:cNvSpPr>
            <a:spLocks noGrp="1"/>
          </p:cNvSpPr>
          <p:nvPr>
            <p:ph type="title"/>
          </p:nvPr>
        </p:nvSpPr>
        <p:spPr/>
        <p:txBody>
          <a:bodyPr/>
          <a:lstStyle/>
          <a:p>
            <a:r>
              <a:rPr lang="en-US" dirty="0" smtClean="0"/>
              <a:t>Example</a:t>
            </a:r>
            <a:endParaRPr lang="en-US" dirty="0"/>
          </a:p>
        </p:txBody>
      </p:sp>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3AF49637-3CB2-6E48-82CA-A84490C95E20}"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117</a:t>
            </a:fld>
            <a:endParaRPr lang="en-US" dirty="0"/>
          </a:p>
        </p:txBody>
      </p:sp>
      <p:grpSp>
        <p:nvGrpSpPr>
          <p:cNvPr id="17" name="Group 16"/>
          <p:cNvGrpSpPr/>
          <p:nvPr/>
        </p:nvGrpSpPr>
        <p:grpSpPr>
          <a:xfrm>
            <a:off x="4619938" y="1690181"/>
            <a:ext cx="4337568" cy="3573132"/>
            <a:chOff x="4619938" y="1440797"/>
            <a:chExt cx="4337568" cy="3573132"/>
          </a:xfrm>
        </p:grpSpPr>
        <p:sp>
          <p:nvSpPr>
            <p:cNvPr id="19" name="TextBox 18"/>
            <p:cNvSpPr txBox="1"/>
            <p:nvPr/>
          </p:nvSpPr>
          <p:spPr>
            <a:xfrm>
              <a:off x="4777697" y="1536054"/>
              <a:ext cx="4152099" cy="3477875"/>
            </a:xfrm>
            <a:prstGeom prst="rect">
              <a:avLst/>
            </a:prstGeom>
            <a:no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0" name="Rectangle 19"/>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spTree>
    <p:custDataLst>
      <p:tags r:id="rId1"/>
    </p:custDataLst>
    <p:extLst>
      <p:ext uri="{BB962C8B-B14F-4D97-AF65-F5344CB8AC3E}">
        <p14:creationId xmlns:p14="http://schemas.microsoft.com/office/powerpoint/2010/main" val="1655710696"/>
      </p:ext>
    </p:extLst>
  </p:cSld>
  <p:clrMapOvr>
    <a:masterClrMapping/>
  </p:clrMapOvr>
  <mc:AlternateContent xmlns:mc="http://schemas.openxmlformats.org/markup-compatibility/2006" xmlns:p14="http://schemas.microsoft.com/office/powerpoint/2010/main">
    <mc:Choice Requires="p14">
      <p:transition spd="slow" p14:dur="2000" advTm="16168"/>
    </mc:Choice>
    <mc:Fallback xmlns="">
      <p:transition spd="slow" advTm="161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619938" y="1690181"/>
            <a:ext cx="4337568" cy="3573132"/>
            <a:chOff x="4619938" y="1440797"/>
            <a:chExt cx="4337568" cy="3573132"/>
          </a:xfrm>
        </p:grpSpPr>
        <p:sp>
          <p:nvSpPr>
            <p:cNvPr id="20" name="TextBox 19"/>
            <p:cNvSpPr txBox="1"/>
            <p:nvPr/>
          </p:nvSpPr>
          <p:spPr>
            <a:xfrm>
              <a:off x="4777697" y="1536054"/>
              <a:ext cx="4152099" cy="3477875"/>
            </a:xfrm>
            <a:prstGeom prst="rect">
              <a:avLst/>
            </a:prstGeom>
            <a:no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1" name="Rectangle 20"/>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4" name="Title 3"/>
          <p:cNvSpPr>
            <a:spLocks noGrp="1"/>
          </p:cNvSpPr>
          <p:nvPr>
            <p:ph type="title"/>
          </p:nvPr>
        </p:nvSpPr>
        <p:spPr/>
        <p:txBody>
          <a:bodyPr/>
          <a:lstStyle/>
          <a:p>
            <a:r>
              <a:rPr lang="en-US" dirty="0" smtClean="0"/>
              <a:t>Example</a:t>
            </a:r>
            <a:endParaRPr lang="en-US" dirty="0"/>
          </a:p>
        </p:txBody>
      </p:sp>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456CC324-587C-524D-9B08-41B6639701A6}"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118</a:t>
            </a:fld>
            <a:endParaRPr lang="en-US" dirty="0"/>
          </a:p>
        </p:txBody>
      </p:sp>
      <p:sp>
        <p:nvSpPr>
          <p:cNvPr id="5" name="Rectangle 4"/>
          <p:cNvSpPr/>
          <p:nvPr/>
        </p:nvSpPr>
        <p:spPr>
          <a:xfrm>
            <a:off x="3560618" y="2549236"/>
            <a:ext cx="429491" cy="45720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718783" y="1830685"/>
            <a:ext cx="3706172" cy="30480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3990109" y="1995055"/>
            <a:ext cx="728674" cy="554182"/>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spTree>
    <p:extLst>
      <p:ext uri="{BB962C8B-B14F-4D97-AF65-F5344CB8AC3E}">
        <p14:creationId xmlns:p14="http://schemas.microsoft.com/office/powerpoint/2010/main" val="1625263570"/>
      </p:ext>
    </p:extLst>
  </p:cSld>
  <p:clrMapOvr>
    <a:masterClrMapping/>
  </p:clrMapOvr>
  <mc:AlternateContent xmlns:mc="http://schemas.openxmlformats.org/markup-compatibility/2006" xmlns:p14="http://schemas.microsoft.com/office/powerpoint/2010/main">
    <mc:Choice Requires="p14">
      <p:transition spd="slow" p14:dur="2000" advTm="6135"/>
    </mc:Choice>
    <mc:Fallback xmlns="">
      <p:transition spd="slow" advTm="6135"/>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619938" y="1690181"/>
            <a:ext cx="4337568" cy="3573132"/>
            <a:chOff x="4619938" y="1440797"/>
            <a:chExt cx="4337568" cy="3573132"/>
          </a:xfrm>
        </p:grpSpPr>
        <p:sp>
          <p:nvSpPr>
            <p:cNvPr id="20" name="TextBox 19"/>
            <p:cNvSpPr txBox="1"/>
            <p:nvPr/>
          </p:nvSpPr>
          <p:spPr>
            <a:xfrm>
              <a:off x="4777697" y="1536054"/>
              <a:ext cx="4152099" cy="3477875"/>
            </a:xfrm>
            <a:prstGeom prst="rect">
              <a:avLst/>
            </a:prstGeom>
            <a:no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1" name="Rectangle 20"/>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4" name="Title 3"/>
          <p:cNvSpPr>
            <a:spLocks noGrp="1"/>
          </p:cNvSpPr>
          <p:nvPr>
            <p:ph type="title"/>
          </p:nvPr>
        </p:nvSpPr>
        <p:spPr/>
        <p:txBody>
          <a:bodyPr/>
          <a:lstStyle/>
          <a:p>
            <a:r>
              <a:rPr lang="en-US" dirty="0" smtClean="0"/>
              <a:t>Example</a:t>
            </a:r>
            <a:endParaRPr lang="en-US" dirty="0"/>
          </a:p>
        </p:txBody>
      </p:sp>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D8181446-3395-1D47-B199-1DE409DC4D52}"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119</a:t>
            </a:fld>
            <a:endParaRPr lang="en-US" dirty="0"/>
          </a:p>
        </p:txBody>
      </p:sp>
      <p:sp>
        <p:nvSpPr>
          <p:cNvPr id="5" name="Rectangle 4"/>
          <p:cNvSpPr/>
          <p:nvPr/>
        </p:nvSpPr>
        <p:spPr>
          <a:xfrm>
            <a:off x="2133601" y="3768443"/>
            <a:ext cx="429491" cy="45720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6" name="Rectangle 15"/>
          <p:cNvSpPr/>
          <p:nvPr/>
        </p:nvSpPr>
        <p:spPr>
          <a:xfrm>
            <a:off x="4718783" y="2440282"/>
            <a:ext cx="3706172" cy="30480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cxnSp>
        <p:nvCxnSpPr>
          <p:cNvPr id="7" name="Straight Connector 6"/>
          <p:cNvCxnSpPr>
            <a:endCxn id="16" idx="1"/>
          </p:cNvCxnSpPr>
          <p:nvPr/>
        </p:nvCxnSpPr>
        <p:spPr>
          <a:xfrm flipV="1">
            <a:off x="2563092" y="2592682"/>
            <a:ext cx="2155691" cy="1175761"/>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spTree>
    <p:extLst>
      <p:ext uri="{BB962C8B-B14F-4D97-AF65-F5344CB8AC3E}">
        <p14:creationId xmlns:p14="http://schemas.microsoft.com/office/powerpoint/2010/main" val="316680905"/>
      </p:ext>
    </p:extLst>
  </p:cSld>
  <p:clrMapOvr>
    <a:masterClrMapping/>
  </p:clrMapOvr>
  <mc:AlternateContent xmlns:mc="http://schemas.openxmlformats.org/markup-compatibility/2006" xmlns:p14="http://schemas.microsoft.com/office/powerpoint/2010/main">
    <mc:Choice Requires="p14">
      <p:transition spd="slow" p14:dur="2000" advTm="8876"/>
    </mc:Choice>
    <mc:Fallback xmlns="">
      <p:transition spd="slow" advTm="887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315F87-AB26-F243-9904-9D0BDE70994F}"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12</a:t>
            </a:fld>
            <a:endParaRPr lang="en-US" dirty="0"/>
          </a:p>
        </p:txBody>
      </p:sp>
      <p:sp>
        <p:nvSpPr>
          <p:cNvPr id="5" name="Title 4"/>
          <p:cNvSpPr>
            <a:spLocks noGrp="1"/>
          </p:cNvSpPr>
          <p:nvPr>
            <p:ph type="title"/>
          </p:nvPr>
        </p:nvSpPr>
        <p:spPr/>
        <p:txBody>
          <a:bodyPr>
            <a:normAutofit/>
          </a:bodyPr>
          <a:lstStyle/>
          <a:p>
            <a:r>
              <a:rPr lang="en-US" dirty="0" err="1" smtClean="0"/>
              <a:t>Datalog</a:t>
            </a:r>
            <a:r>
              <a:rPr lang="en-US" dirty="0" smtClean="0"/>
              <a:t>-like Notation</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14" name="TextBox 13"/>
          <p:cNvSpPr txBox="1"/>
          <p:nvPr/>
        </p:nvSpPr>
        <p:spPr>
          <a:xfrm>
            <a:off x="1099801" y="1326698"/>
            <a:ext cx="2362200" cy="1938992"/>
          </a:xfrm>
          <a:prstGeom prst="rect">
            <a:avLst/>
          </a:prstGeom>
          <a:solidFill>
            <a:schemeClr val="bg1"/>
          </a:solidFill>
          <a:ln w="19050">
            <a:noFill/>
          </a:ln>
        </p:spPr>
        <p:txBody>
          <a:bodyPr wrap="square" rtlCol="0">
            <a:spAutoFit/>
          </a:bodyPr>
          <a:lstStyle/>
          <a:p>
            <a:r>
              <a:rPr lang="en-US" sz="2200" b="1" dirty="0" smtClean="0">
                <a:solidFill>
                  <a:srgbClr val="0070C0"/>
                </a:solidFill>
              </a:rPr>
              <a:t>Input relations: </a:t>
            </a:r>
          </a:p>
          <a:p>
            <a:r>
              <a:rPr lang="en-US" sz="2000" smtClean="0">
                <a:latin typeface="Helvetica Light" charset="0"/>
                <a:ea typeface="Helvetica Light" charset="0"/>
                <a:cs typeface="Helvetica Light" charset="0"/>
              </a:rPr>
              <a:t>      edge(x</a:t>
            </a:r>
            <a:r>
              <a:rPr lang="en-US" sz="2000" dirty="0">
                <a:latin typeface="Helvetica Light" charset="0"/>
                <a:ea typeface="Helvetica Light" charset="0"/>
                <a:cs typeface="Helvetica Light" charset="0"/>
              </a:rPr>
              <a:t>, y</a:t>
            </a:r>
            <a:r>
              <a:rPr lang="en-US" sz="2000" dirty="0" smtClean="0">
                <a:latin typeface="Helvetica Light" charset="0"/>
                <a:ea typeface="Helvetica Light" charset="0"/>
                <a:cs typeface="Helvetica Light" charset="0"/>
              </a:rPr>
              <a:t>)</a:t>
            </a:r>
          </a:p>
          <a:p>
            <a:endParaRPr lang="en-US" sz="2200" b="1" dirty="0" smtClean="0">
              <a:solidFill>
                <a:srgbClr val="0070C0"/>
              </a:solidFill>
            </a:endParaRPr>
          </a:p>
          <a:p>
            <a:endParaRPr lang="en-US" sz="1400" b="1" dirty="0">
              <a:solidFill>
                <a:srgbClr val="0070C0"/>
              </a:solidFill>
            </a:endParaRPr>
          </a:p>
          <a:p>
            <a:r>
              <a:rPr lang="en-US" sz="2200" b="1" dirty="0" smtClean="0">
                <a:solidFill>
                  <a:srgbClr val="0070C0"/>
                </a:solidFill>
              </a:rPr>
              <a:t>Output relations: </a:t>
            </a:r>
          </a:p>
          <a:p>
            <a:r>
              <a:rPr lang="en-US" sz="2000" dirty="0" smtClean="0">
                <a:latin typeface="Helvetica Light" charset="0"/>
                <a:ea typeface="Helvetica Light" charset="0"/>
                <a:cs typeface="Helvetica Light" charset="0"/>
              </a:rPr>
              <a:t>      path(x</a:t>
            </a:r>
            <a:r>
              <a:rPr lang="en-US" sz="2000" dirty="0">
                <a:latin typeface="Helvetica Light" charset="0"/>
                <a:ea typeface="Helvetica Light" charset="0"/>
                <a:cs typeface="Helvetica Light" charset="0"/>
              </a:rPr>
              <a:t>, y) </a:t>
            </a:r>
            <a:endParaRPr lang="en-US" sz="2000" dirty="0" smtClean="0">
              <a:latin typeface="Helvetica Light" charset="0"/>
              <a:ea typeface="Helvetica Light" charset="0"/>
              <a:cs typeface="Helvetica Light" charset="0"/>
            </a:endParaRPr>
          </a:p>
        </p:txBody>
      </p:sp>
      <p:sp>
        <p:nvSpPr>
          <p:cNvPr id="2" name="Notched Right Arrow 1"/>
          <p:cNvSpPr/>
          <p:nvPr/>
        </p:nvSpPr>
        <p:spPr>
          <a:xfrm rot="16200000">
            <a:off x="3895081" y="3578287"/>
            <a:ext cx="851747" cy="86446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3894234" y="1350168"/>
                <a:ext cx="4130621" cy="1938992"/>
              </a:xfrm>
              <a:prstGeom prst="rect">
                <a:avLst/>
              </a:prstGeom>
            </p:spPr>
            <p:txBody>
              <a:bodyPr wrap="square">
                <a:spAutoFit/>
              </a:bodyPr>
              <a:lstStyle/>
              <a:p>
                <a:r>
                  <a:rPr lang="en-US" sz="2200" b="1" dirty="0">
                    <a:solidFill>
                      <a:srgbClr val="0070C0"/>
                    </a:solidFill>
                  </a:rPr>
                  <a:t>Hard constraints:</a:t>
                </a:r>
                <a:r>
                  <a:rPr lang="en-US" sz="2200" b="1" dirty="0"/>
                  <a:t> </a:t>
                </a:r>
              </a:p>
              <a:p>
                <a:r>
                  <a:rPr lang="en-US" dirty="0">
                    <a:latin typeface="Helvetica Light" charset="0"/>
                    <a:ea typeface="Helvetica Light" charset="0"/>
                    <a:cs typeface="Helvetica Light" charset="0"/>
                  </a:rPr>
                  <a:t>      path(x, x).</a:t>
                </a:r>
                <a:br>
                  <a:rPr lang="en-US" dirty="0">
                    <a:latin typeface="Helvetica Light" charset="0"/>
                    <a:ea typeface="Helvetica Light" charset="0"/>
                    <a:cs typeface="Helvetica Light" charset="0"/>
                  </a:rPr>
                </a:br>
                <a:r>
                  <a:rPr lang="en-US" dirty="0">
                    <a:latin typeface="Helvetica Light" charset="0"/>
                    <a:ea typeface="Helvetica Light" charset="0"/>
                    <a:cs typeface="Helvetica Light" charset="0"/>
                  </a:rPr>
                  <a:t>      path(x, z) :− path(x, y), edge(y, z).</a:t>
                </a:r>
                <a:endParaRPr lang="en-US" b="1" dirty="0"/>
              </a:p>
              <a:p>
                <a:endParaRPr lang="en-US" sz="2000" b="1" dirty="0" smtClean="0">
                  <a:solidFill>
                    <a:srgbClr val="0070C0"/>
                  </a:solidFill>
                </a:endParaRPr>
              </a:p>
              <a:p>
                <a:r>
                  <a:rPr lang="en-US" sz="2200" b="1" dirty="0" smtClean="0">
                    <a:solidFill>
                      <a:srgbClr val="0070C0"/>
                    </a:solidFill>
                  </a:rPr>
                  <a:t>Soft </a:t>
                </a:r>
                <a:r>
                  <a:rPr lang="en-US" sz="2200" b="1" dirty="0">
                    <a:solidFill>
                      <a:srgbClr val="0070C0"/>
                    </a:solidFill>
                  </a:rPr>
                  <a:t>constraints:</a:t>
                </a:r>
                <a:r>
                  <a:rPr lang="en-US" sz="2200" b="1" dirty="0"/>
                  <a:t> </a:t>
                </a:r>
              </a:p>
              <a:p>
                <a:r>
                  <a:rPr lang="en-US" dirty="0"/>
                  <a:t>      </a:t>
                </a:r>
                <a:r>
                  <a:rPr lang="en-US" sz="2000" dirty="0">
                    <a:latin typeface="Helvetica Light" charset="0"/>
                    <a:ea typeface="Helvetica Light" charset="0"/>
                    <a:cs typeface="Helvetica Light" charset="0"/>
                  </a:rPr>
                  <a:t>¬</a:t>
                </a:r>
                <a:r>
                  <a:rPr lang="en-US" dirty="0">
                    <a:latin typeface="Helvetica Light" charset="0"/>
                    <a:ea typeface="Helvetica Light" charset="0"/>
                    <a:cs typeface="Helvetica Light" charset="0"/>
                  </a:rPr>
                  <a:t> path(x, y). </a:t>
                </a:r>
                <a:r>
                  <a:rPr lang="en-US" dirty="0" smtClean="0">
                    <a:latin typeface="Helvetica Light" charset="0"/>
                    <a:ea typeface="Helvetica Light" charset="0"/>
                    <a:cs typeface="Helvetica Light" charset="0"/>
                  </a:rPr>
                  <a:t>  </a:t>
                </a:r>
                <a:r>
                  <a:rPr lang="en-US" b="1" dirty="0" smtClean="0">
                    <a:latin typeface="Cambria Math" charset="0"/>
                    <a:ea typeface="Cambria Math" charset="0"/>
                    <a:cs typeface="Cambria Math" charset="0"/>
                  </a:rPr>
                  <a:t>weight</a:t>
                </a:r>
                <a:r>
                  <a:rPr lang="en-US" dirty="0" smtClean="0">
                    <a:latin typeface="Cambria Math" charset="0"/>
                    <a:ea typeface="Cambria Math" charset="0"/>
                    <a:cs typeface="Cambria Math" charset="0"/>
                  </a:rPr>
                  <a:t> </a:t>
                </a:r>
                <a14:m>
                  <m:oMath xmlns:m="http://schemas.openxmlformats.org/officeDocument/2006/math">
                    <m:r>
                      <a:rPr lang="en-US" b="1">
                        <a:solidFill>
                          <a:srgbClr val="00B050"/>
                        </a:solidFill>
                        <a:latin typeface="Cambria Math" charset="0"/>
                        <a:ea typeface="Cambria Math" charset="0"/>
                        <a:cs typeface="Cambria Math" charset="0"/>
                      </a:rPr>
                      <m:t>𝟏</m:t>
                    </m:r>
                    <m:r>
                      <a:rPr lang="en-US" b="1" i="1">
                        <a:solidFill>
                          <a:srgbClr val="00B050"/>
                        </a:solidFill>
                        <a:latin typeface="Cambria Math" charset="0"/>
                        <a:ea typeface="Cambria Math" charset="0"/>
                        <a:cs typeface="Cambria Math" charset="0"/>
                      </a:rPr>
                      <m:t>.</m:t>
                    </m:r>
                    <m:r>
                      <a:rPr lang="en-US" b="1" i="1">
                        <a:solidFill>
                          <a:srgbClr val="00B050"/>
                        </a:solidFill>
                        <a:latin typeface="Cambria Math" charset="0"/>
                        <a:ea typeface="Cambria Math" charset="0"/>
                        <a:cs typeface="Cambria Math" charset="0"/>
                      </a:rPr>
                      <m:t>𝟓</m:t>
                    </m:r>
                  </m:oMath>
                </a14:m>
                <a:endParaRPr lang="en-US" b="1" dirty="0">
                  <a:solidFill>
                    <a:srgbClr val="FF0000"/>
                  </a:solidFill>
                  <a:latin typeface="Cambria Math" charset="0"/>
                  <a:ea typeface="Cambria Math" charset="0"/>
                  <a:cs typeface="Cambria Math"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894234" y="1350168"/>
                <a:ext cx="4130621" cy="1938992"/>
              </a:xfrm>
              <a:prstGeom prst="rect">
                <a:avLst/>
              </a:prstGeom>
              <a:blipFill rotWithShape="0">
                <a:blip r:embed="rId3"/>
                <a:stretch>
                  <a:fillRect l="-1920" t="-1881" b="-4702"/>
                </a:stretch>
              </a:blipFill>
            </p:spPr>
            <p:txBody>
              <a:bodyPr/>
              <a:lstStyle/>
              <a:p>
                <a:r>
                  <a:rPr lang="en-US">
                    <a:noFill/>
                  </a:rPr>
                  <a:t> </a:t>
                </a:r>
              </a:p>
            </p:txBody>
          </p:sp>
        </mc:Fallback>
      </mc:AlternateContent>
      <p:sp>
        <p:nvSpPr>
          <p:cNvPr id="9" name="Rectangle 8"/>
          <p:cNvSpPr/>
          <p:nvPr/>
        </p:nvSpPr>
        <p:spPr>
          <a:xfrm>
            <a:off x="867880" y="1204778"/>
            <a:ext cx="7156975" cy="2244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7640" y="2865120"/>
            <a:ext cx="184731" cy="400110"/>
          </a:xfrm>
          <a:prstGeom prst="rect">
            <a:avLst/>
          </a:prstGeom>
          <a:noFill/>
        </p:spPr>
        <p:txBody>
          <a:bodyPr wrap="none" rtlCol="0">
            <a:spAutoFit/>
          </a:bodyPr>
          <a:lstStyle/>
          <a:p>
            <a:endParaRPr lang="en-US" sz="2000" dirty="0" err="1" smtClean="0">
              <a:latin typeface="Helvetica Light" charset="0"/>
              <a:ea typeface="Helvetica Light" charset="0"/>
              <a:cs typeface="Helvetica Light" charset="0"/>
            </a:endParaRPr>
          </a:p>
        </p:txBody>
      </p:sp>
      <p:sp>
        <p:nvSpPr>
          <p:cNvPr id="18" name="TextBox 17"/>
          <p:cNvSpPr txBox="1"/>
          <p:nvPr/>
        </p:nvSpPr>
        <p:spPr>
          <a:xfrm>
            <a:off x="403799" y="4212773"/>
            <a:ext cx="1324402" cy="400110"/>
          </a:xfrm>
          <a:prstGeom prst="rect">
            <a:avLst/>
          </a:prstGeom>
          <a:noFill/>
        </p:spPr>
        <p:txBody>
          <a:bodyPr wrap="none" rtlCol="0">
            <a:spAutoFit/>
          </a:bodyPr>
          <a:lstStyle/>
          <a:p>
            <a:r>
              <a:rPr lang="en-US" sz="2000" b="1" dirty="0" smtClean="0">
                <a:latin typeface="Helvetica Light" charset="0"/>
                <a:ea typeface="Helvetica Light" charset="0"/>
                <a:cs typeface="Helvetica Light" charset="0"/>
              </a:rPr>
              <a:t>Example:</a:t>
            </a:r>
          </a:p>
        </p:txBody>
      </p:sp>
      <mc:AlternateContent xmlns:mc="http://schemas.openxmlformats.org/markup-compatibility/2006" xmlns:a14="http://schemas.microsoft.com/office/drawing/2010/main">
        <mc:Choice Requires="a14">
          <p:sp>
            <p:nvSpPr>
              <p:cNvPr id="19" name="TextBox 18"/>
              <p:cNvSpPr txBox="1"/>
              <p:nvPr/>
            </p:nvSpPr>
            <p:spPr>
              <a:xfrm>
                <a:off x="2219408" y="4470306"/>
                <a:ext cx="6003567" cy="1246495"/>
              </a:xfrm>
              <a:prstGeom prst="rect">
                <a:avLst/>
              </a:prstGeom>
              <a:noFill/>
            </p:spPr>
            <p:txBody>
              <a:bodyPr wrap="none" rtlCol="0">
                <a:spAutoFit/>
              </a:bodyPr>
              <a:lstStyle/>
              <a:p>
                <a:pPr>
                  <a:lnSpc>
                    <a:spcPts val="3000"/>
                  </a:lnSpc>
                </a:pPr>
                <a14:m>
                  <m:oMath xmlns:m="http://schemas.openxmlformats.org/officeDocument/2006/math">
                    <m:r>
                      <a:rPr lang="en-US" sz="2000" b="0" i="1" smtClean="0">
                        <a:latin typeface="Cambria Math" charset="0"/>
                        <a:ea typeface="Cambria Math" charset="0"/>
                        <a:cs typeface="Cambria Math" charset="0"/>
                      </a:rPr>
                      <m:t>           </m:t>
                    </m:r>
                    <m:r>
                      <a:rPr lang="en-US" sz="2000" i="1" smtClean="0">
                        <a:latin typeface="Cambria Math" charset="0"/>
                        <a:ea typeface="Cambria Math" charset="0"/>
                        <a:cs typeface="Cambria Math" charset="0"/>
                      </a:rPr>
                      <m:t>∀</m:t>
                    </m:r>
                    <m:r>
                      <a:rPr lang="en-US" sz="2000" b="0" i="0" smtClean="0">
                        <a:latin typeface="Cambria Math" charset="0"/>
                        <a:ea typeface="Cambria Math" charset="0"/>
                        <a:cs typeface="Cambria Math" charset="0"/>
                      </a:rPr>
                      <m:t> </m:t>
                    </m:r>
                  </m:oMath>
                </a14:m>
                <a:r>
                  <a:rPr lang="en-US" sz="2000" dirty="0" smtClean="0">
                    <a:latin typeface="Helvetica Light" charset="0"/>
                    <a:ea typeface="Helvetica Light" charset="0"/>
                    <a:cs typeface="Helvetica Light" charset="0"/>
                  </a:rPr>
                  <a:t>x. path(x, x)</a:t>
                </a:r>
                <a:br>
                  <a:rPr lang="en-US" sz="2000" dirty="0" smtClean="0">
                    <a:latin typeface="Helvetica Light" charset="0"/>
                    <a:ea typeface="Helvetica Light" charset="0"/>
                    <a:cs typeface="Helvetica Light" charset="0"/>
                  </a:rPr>
                </a:br>
                <a14:m>
                  <m:oMath xmlns:m="http://schemas.openxmlformats.org/officeDocument/2006/math">
                    <m:r>
                      <a:rPr lang="en-US" sz="2000" b="0" i="0" smtClean="0">
                        <a:latin typeface="Cambria Math" charset="0"/>
                        <a:ea typeface="Cambria Math" charset="0"/>
                        <a:cs typeface="Cambria Math" charset="0"/>
                      </a:rPr>
                      <m:t>           </m:t>
                    </m:r>
                    <m:r>
                      <a:rPr lang="en-US" sz="2000" i="1">
                        <a:latin typeface="Cambria Math" charset="0"/>
                        <a:ea typeface="Cambria Math" charset="0"/>
                        <a:cs typeface="Cambria Math" charset="0"/>
                      </a:rPr>
                      <m:t>∀</m:t>
                    </m:r>
                  </m:oMath>
                </a14:m>
                <a:r>
                  <a:rPr lang="en-US" sz="2000" dirty="0" smtClean="0">
                    <a:latin typeface="Helvetica Light" charset="0"/>
                    <a:ea typeface="Helvetica Light" charset="0"/>
                    <a:cs typeface="Helvetica Light" charset="0"/>
                  </a:rPr>
                  <a:t> x, y, z. path(x, y) /\ edge(y, z) </a:t>
                </a:r>
                <a14:m>
                  <m:oMath xmlns:m="http://schemas.openxmlformats.org/officeDocument/2006/math">
                    <m:r>
                      <a:rPr lang="en-US" sz="2000" i="1">
                        <a:solidFill>
                          <a:srgbClr val="000000"/>
                        </a:solidFill>
                        <a:latin typeface="Cambria Math" charset="0"/>
                        <a:ea typeface="Cambria Math" charset="0"/>
                        <a:cs typeface="Cambria Math" charset="0"/>
                      </a:rPr>
                      <m:t>⟹</m:t>
                    </m:r>
                  </m:oMath>
                </a14:m>
                <a:r>
                  <a:rPr lang="en-US" sz="2000" dirty="0" smtClean="0">
                    <a:latin typeface="Helvetica Light" charset="0"/>
                    <a:ea typeface="Helvetica Light" charset="0"/>
                    <a:cs typeface="Helvetica Light" charset="0"/>
                  </a:rPr>
                  <a:t> path(x, z)</a:t>
                </a:r>
                <a:br>
                  <a:rPr lang="en-US" sz="2000" dirty="0" smtClean="0">
                    <a:latin typeface="Helvetica Light" charset="0"/>
                    <a:ea typeface="Helvetica Light" charset="0"/>
                    <a:cs typeface="Helvetica Light" charset="0"/>
                  </a:rPr>
                </a:br>
                <a14:m>
                  <m:oMath xmlns:m="http://schemas.openxmlformats.org/officeDocument/2006/math">
                    <m:r>
                      <a:rPr lang="en-US" sz="2000" b="1" i="0" smtClean="0">
                        <a:solidFill>
                          <a:srgbClr val="00B050"/>
                        </a:solidFill>
                        <a:latin typeface="Cambria Math" charset="0"/>
                        <a:ea typeface="Cambria Math" charset="0"/>
                        <a:cs typeface="Cambria Math" charset="0"/>
                      </a:rPr>
                      <m:t>𝟏</m:t>
                    </m:r>
                    <m:r>
                      <a:rPr lang="en-US" sz="2000" b="1" i="1" smtClean="0">
                        <a:solidFill>
                          <a:srgbClr val="00B050"/>
                        </a:solidFill>
                        <a:latin typeface="Cambria Math" charset="0"/>
                        <a:ea typeface="Cambria Math" charset="0"/>
                        <a:cs typeface="Cambria Math" charset="0"/>
                      </a:rPr>
                      <m:t>.</m:t>
                    </m:r>
                    <m:r>
                      <a:rPr lang="en-US" sz="2000" b="1" i="1" smtClean="0">
                        <a:solidFill>
                          <a:srgbClr val="00B050"/>
                        </a:solidFill>
                        <a:latin typeface="Cambria Math" charset="0"/>
                        <a:ea typeface="Cambria Math" charset="0"/>
                        <a:cs typeface="Cambria Math" charset="0"/>
                      </a:rPr>
                      <m:t>𝟓</m:t>
                    </m:r>
                    <m:r>
                      <a:rPr lang="en-US" sz="2000" b="1" i="1" smtClean="0">
                        <a:solidFill>
                          <a:srgbClr val="00B050"/>
                        </a:solidFill>
                        <a:latin typeface="Cambria Math" charset="0"/>
                        <a:ea typeface="Cambria Math" charset="0"/>
                        <a:cs typeface="Cambria Math" charset="0"/>
                      </a:rPr>
                      <m:t>:</m:t>
                    </m:r>
                    <m:r>
                      <a:rPr lang="en-US" sz="2000" b="0" i="1" smtClean="0">
                        <a:latin typeface="Cambria Math" charset="0"/>
                        <a:ea typeface="Cambria Math" charset="0"/>
                        <a:cs typeface="Cambria Math" charset="0"/>
                      </a:rPr>
                      <m:t>  </m:t>
                    </m:r>
                    <m:r>
                      <a:rPr lang="en-US" sz="2000" i="1">
                        <a:latin typeface="Cambria Math" charset="0"/>
                        <a:ea typeface="Cambria Math" charset="0"/>
                        <a:cs typeface="Cambria Math" charset="0"/>
                      </a:rPr>
                      <m:t>∀</m:t>
                    </m:r>
                  </m:oMath>
                </a14:m>
                <a:r>
                  <a:rPr lang="en-US" sz="2000" dirty="0">
                    <a:latin typeface="Helvetica Light" charset="0"/>
                    <a:ea typeface="Helvetica Light" charset="0"/>
                    <a:cs typeface="Helvetica Light" charset="0"/>
                  </a:rPr>
                  <a:t> </a:t>
                </a:r>
                <a:r>
                  <a:rPr lang="en-US" sz="2000" dirty="0" smtClean="0">
                    <a:latin typeface="Helvetica Light" charset="0"/>
                    <a:ea typeface="Helvetica Light" charset="0"/>
                    <a:cs typeface="Helvetica Light" charset="0"/>
                  </a:rPr>
                  <a:t>x, y. </a:t>
                </a:r>
                <a:r>
                  <a:rPr lang="en-US" sz="2200" dirty="0" smtClean="0">
                    <a:latin typeface="Helvetica Light" charset="0"/>
                    <a:ea typeface="Helvetica Light" charset="0"/>
                    <a:cs typeface="Helvetica Light" charset="0"/>
                  </a:rPr>
                  <a:t>¬</a:t>
                </a:r>
                <a:r>
                  <a:rPr lang="en-US" sz="2000" dirty="0" smtClean="0">
                    <a:latin typeface="Helvetica Light" charset="0"/>
                    <a:ea typeface="Helvetica Light" charset="0"/>
                    <a:cs typeface="Helvetica Light" charset="0"/>
                  </a:rPr>
                  <a:t> path(x, y)</a:t>
                </a:r>
              </a:p>
            </p:txBody>
          </p:sp>
        </mc:Choice>
        <mc:Fallback xmlns="">
          <p:sp>
            <p:nvSpPr>
              <p:cNvPr id="19" name="TextBox 18"/>
              <p:cNvSpPr txBox="1">
                <a:spLocks noRot="1" noChangeAspect="1" noMove="1" noResize="1" noEditPoints="1" noAdjustHandles="1" noChangeArrowheads="1" noChangeShapeType="1" noTextEdit="1"/>
              </p:cNvSpPr>
              <p:nvPr/>
            </p:nvSpPr>
            <p:spPr>
              <a:xfrm>
                <a:off x="2219408" y="4470306"/>
                <a:ext cx="6003567" cy="1246495"/>
              </a:xfrm>
              <a:prstGeom prst="rect">
                <a:avLst/>
              </a:prstGeom>
              <a:blipFill rotWithShape="0">
                <a:blip r:embed="rId4"/>
                <a:stretch>
                  <a:fillRect l="-609" t="-27805" b="-37073"/>
                </a:stretch>
              </a:blipFill>
            </p:spPr>
            <p:txBody>
              <a:bodyPr/>
              <a:lstStyle/>
              <a:p>
                <a:r>
                  <a:rPr lang="en-US">
                    <a:noFill/>
                  </a:rPr>
                  <a:t> </a:t>
                </a:r>
              </a:p>
            </p:txBody>
          </p:sp>
        </mc:Fallback>
      </mc:AlternateContent>
      <p:sp>
        <p:nvSpPr>
          <p:cNvPr id="20" name="Rectangle 19"/>
          <p:cNvSpPr/>
          <p:nvPr/>
        </p:nvSpPr>
        <p:spPr>
          <a:xfrm>
            <a:off x="1781387" y="4803800"/>
            <a:ext cx="377026" cy="553998"/>
          </a:xfrm>
          <a:prstGeom prst="rect">
            <a:avLst/>
          </a:prstGeom>
        </p:spPr>
        <p:txBody>
          <a:bodyPr wrap="none">
            <a:spAutoFit/>
          </a:bodyPr>
          <a:lstStyle/>
          <a:p>
            <a:pPr algn="ctr"/>
            <a:r>
              <a:rPr lang="en-US" sz="3000" b="1" dirty="0" smtClean="0">
                <a:solidFill>
                  <a:srgbClr val="000000"/>
                </a:solidFill>
                <a:latin typeface="Helvetica Light" charset="0"/>
                <a:ea typeface="Helvetica Light" charset="0"/>
                <a:cs typeface="Helvetica Light" charset="0"/>
              </a:rPr>
              <a:t>⋀</a:t>
            </a:r>
            <a:endParaRPr lang="en-US" sz="3000" b="1" dirty="0"/>
          </a:p>
        </p:txBody>
      </p:sp>
      <p:sp>
        <p:nvSpPr>
          <p:cNvPr id="21" name="Rectangle 20"/>
          <p:cNvSpPr/>
          <p:nvPr/>
        </p:nvSpPr>
        <p:spPr>
          <a:xfrm>
            <a:off x="1796627" y="5200040"/>
            <a:ext cx="377026" cy="553998"/>
          </a:xfrm>
          <a:prstGeom prst="rect">
            <a:avLst/>
          </a:prstGeom>
        </p:spPr>
        <p:txBody>
          <a:bodyPr wrap="none">
            <a:spAutoFit/>
          </a:bodyPr>
          <a:lstStyle/>
          <a:p>
            <a:pPr algn="ctr"/>
            <a:r>
              <a:rPr lang="en-US" sz="3000" b="1" smtClean="0">
                <a:solidFill>
                  <a:srgbClr val="000000"/>
                </a:solidFill>
                <a:latin typeface="Helvetica Light" charset="0"/>
                <a:ea typeface="Helvetica Light" charset="0"/>
                <a:cs typeface="Helvetica Light" charset="0"/>
              </a:rPr>
              <a:t>⋀</a:t>
            </a:r>
            <a:endParaRPr lang="en-US" sz="3000" b="1"/>
          </a:p>
        </p:txBody>
      </p:sp>
    </p:spTree>
    <p:extLst>
      <p:ext uri="{BB962C8B-B14F-4D97-AF65-F5344CB8AC3E}">
        <p14:creationId xmlns:p14="http://schemas.microsoft.com/office/powerpoint/2010/main" val="15715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1" animBg="1"/>
      <p:bldP spid="7" grpId="0"/>
      <p:bldP spid="9"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619938" y="1690181"/>
            <a:ext cx="4337568" cy="3573132"/>
            <a:chOff x="4619938" y="1440797"/>
            <a:chExt cx="4337568" cy="3573132"/>
          </a:xfrm>
        </p:grpSpPr>
        <p:sp>
          <p:nvSpPr>
            <p:cNvPr id="21" name="TextBox 20"/>
            <p:cNvSpPr txBox="1"/>
            <p:nvPr/>
          </p:nvSpPr>
          <p:spPr>
            <a:xfrm>
              <a:off x="4777697" y="1536054"/>
              <a:ext cx="4152099" cy="3477875"/>
            </a:xfrm>
            <a:prstGeom prst="rect">
              <a:avLst/>
            </a:prstGeom>
            <a:no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2" name="Rectangle 21"/>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4" name="Title 3"/>
          <p:cNvSpPr>
            <a:spLocks noGrp="1"/>
          </p:cNvSpPr>
          <p:nvPr>
            <p:ph type="title"/>
          </p:nvPr>
        </p:nvSpPr>
        <p:spPr/>
        <p:txBody>
          <a:bodyPr/>
          <a:lstStyle/>
          <a:p>
            <a:r>
              <a:rPr lang="en-US" dirty="0" smtClean="0"/>
              <a:t>Example</a:t>
            </a:r>
            <a:endParaRPr lang="en-US" dirty="0"/>
          </a:p>
        </p:txBody>
      </p:sp>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DFC1FFF7-0072-0047-9AD6-A410CCD92299}"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120</a:t>
            </a:fld>
            <a:endParaRPr lang="en-US" dirty="0"/>
          </a:p>
        </p:txBody>
      </p:sp>
      <p:sp>
        <p:nvSpPr>
          <p:cNvPr id="16" name="Rectangle 15"/>
          <p:cNvSpPr/>
          <p:nvPr/>
        </p:nvSpPr>
        <p:spPr>
          <a:xfrm>
            <a:off x="4718783" y="2758934"/>
            <a:ext cx="3706172" cy="30480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3225136">
            <a:off x="1241899" y="2002517"/>
            <a:ext cx="1630992" cy="608533"/>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16" idx="1"/>
          </p:cNvCxnSpPr>
          <p:nvPr/>
        </p:nvCxnSpPr>
        <p:spPr>
          <a:xfrm>
            <a:off x="2784961" y="2800494"/>
            <a:ext cx="1933822" cy="11084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spTree>
    <p:extLst>
      <p:ext uri="{BB962C8B-B14F-4D97-AF65-F5344CB8AC3E}">
        <p14:creationId xmlns:p14="http://schemas.microsoft.com/office/powerpoint/2010/main" val="1698393610"/>
      </p:ext>
    </p:extLst>
  </p:cSld>
  <p:clrMapOvr>
    <a:masterClrMapping/>
  </p:clrMapOvr>
  <mc:AlternateContent xmlns:mc="http://schemas.openxmlformats.org/markup-compatibility/2006" xmlns:p14="http://schemas.microsoft.com/office/powerpoint/2010/main">
    <mc:Choice Requires="p14">
      <p:transition spd="slow" p14:dur="2000" advTm="23404"/>
    </mc:Choice>
    <mc:Fallback xmlns="">
      <p:transition spd="slow" advTm="23404"/>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Iteration 1</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508E92EB-2098-2442-B381-DD08BD7E27BC}"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121</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25" name="Straight Arrow Connector 24"/>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cxnSp>
        <p:nvCxnSpPr>
          <p:cNvPr id="27" name="Straight Connector 26"/>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004004"/>
      </p:ext>
    </p:extLst>
  </p:cSld>
  <p:clrMapOvr>
    <a:masterClrMapping/>
  </p:clrMapOvr>
  <mc:AlternateContent xmlns:mc="http://schemas.openxmlformats.org/markup-compatibility/2006" xmlns:p14="http://schemas.microsoft.com/office/powerpoint/2010/main">
    <mc:Choice Requires="p14">
      <p:transition spd="slow" p14:dur="2000" advTm="11724"/>
    </mc:Choice>
    <mc:Fallback xmlns="">
      <p:transition spd="slow" advTm="11724"/>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FF000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FF000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FF000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ED790E1A-0227-9240-868E-0E9C1606F000}"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122</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FF0000"/>
                </a:solidFill>
              </a:rPr>
              <a:t>v6</a:t>
            </a:r>
            <a:r>
              <a:rPr lang="en-US" sz="2000" b="0" dirty="0" smtClean="0"/>
              <a:t>}, formula = </a:t>
            </a:r>
            <a:endParaRPr lang="en-US" sz="2000" dirty="0"/>
          </a:p>
        </p:txBody>
      </p:sp>
      <p:sp>
        <p:nvSpPr>
          <p:cNvPr id="25" name="Rounded Rectangle 24"/>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28" name="Straight Connector 27"/>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rmAutofit/>
          </a:bodyPr>
          <a:lstStyle/>
          <a:p>
            <a:r>
              <a:rPr lang="en-US" dirty="0" smtClean="0"/>
              <a:t>Example: Iteration 1  </a:t>
            </a:r>
            <a:r>
              <a:rPr lang="en-US" sz="3000" dirty="0" smtClean="0"/>
              <a:t>(</a:t>
            </a:r>
            <a:r>
              <a:rPr lang="en-US" sz="3000" dirty="0" smtClean="0">
                <a:solidFill>
                  <a:srgbClr val="00B0F0"/>
                </a:solidFill>
              </a:rPr>
              <a:t>blue </a:t>
            </a:r>
            <a:r>
              <a:rPr lang="en-US" sz="3000" dirty="0"/>
              <a:t>= true, </a:t>
            </a:r>
            <a:r>
              <a:rPr lang="en-US" sz="3000" dirty="0">
                <a:solidFill>
                  <a:srgbClr val="FF0000"/>
                </a:solidFill>
              </a:rPr>
              <a:t>red</a:t>
            </a:r>
            <a:r>
              <a:rPr lang="en-US" sz="3000" dirty="0"/>
              <a:t> = false)</a:t>
            </a:r>
          </a:p>
        </p:txBody>
      </p:sp>
    </p:spTree>
    <p:extLst>
      <p:ext uri="{BB962C8B-B14F-4D97-AF65-F5344CB8AC3E}">
        <p14:creationId xmlns:p14="http://schemas.microsoft.com/office/powerpoint/2010/main" val="610837289"/>
      </p:ext>
    </p:extLst>
  </p:cSld>
  <p:clrMapOvr>
    <a:masterClrMapping/>
  </p:clrMapOvr>
  <mc:AlternateContent xmlns:mc="http://schemas.openxmlformats.org/markup-compatibility/2006" xmlns:p14="http://schemas.microsoft.com/office/powerpoint/2010/main">
    <mc:Choice Requires="p14">
      <p:transition spd="slow" p14:dur="2000" advTm="11001"/>
    </mc:Choice>
    <mc:Fallback xmlns="">
      <p:transition spd="slow" advTm="11001"/>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12278134-7DDA-2046-AF4B-FCD68AC83A7A}"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123</a:t>
            </a:fld>
            <a:endParaRPr lang="en-US" dirty="0"/>
          </a:p>
        </p:txBody>
      </p:sp>
      <p:sp>
        <p:nvSpPr>
          <p:cNvPr id="3" name="Title 2"/>
          <p:cNvSpPr>
            <a:spLocks noGrp="1"/>
          </p:cNvSpPr>
          <p:nvPr>
            <p:ph type="title"/>
          </p:nvPr>
        </p:nvSpPr>
        <p:spPr/>
        <p:txBody>
          <a:bodyPr>
            <a:normAutofit/>
          </a:bodyPr>
          <a:lstStyle/>
          <a:p>
            <a:r>
              <a:rPr lang="en-US" dirty="0" smtClean="0"/>
              <a:t>Example: Iteration 1  </a:t>
            </a:r>
            <a:r>
              <a:rPr lang="en-US" sz="3000" dirty="0" smtClean="0"/>
              <a:t>(</a:t>
            </a:r>
            <a:r>
              <a:rPr lang="en-US" sz="3000" dirty="0" smtClean="0">
                <a:solidFill>
                  <a:srgbClr val="00B0F0"/>
                </a:solidFill>
              </a:rPr>
              <a:t>blue </a:t>
            </a:r>
            <a:r>
              <a:rPr lang="en-US" sz="3000" dirty="0"/>
              <a:t>= true, </a:t>
            </a:r>
            <a:r>
              <a:rPr lang="en-US" sz="3000" dirty="0">
                <a:solidFill>
                  <a:srgbClr val="FF0000"/>
                </a:solidFill>
              </a:rPr>
              <a:t>red</a:t>
            </a:r>
            <a:r>
              <a:rPr lang="en-US" sz="3000" dirty="0"/>
              <a:t> = false)</a:t>
            </a:r>
          </a:p>
        </p:txBody>
      </p:sp>
      <p:sp>
        <p:nvSpPr>
          <p:cNvPr id="20" name="Rectangle 19"/>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619938" y="1690181"/>
            <a:ext cx="4337568" cy="3573132"/>
            <a:chOff x="4619938" y="1440797"/>
            <a:chExt cx="4337568" cy="3573132"/>
          </a:xfrm>
        </p:grpSpPr>
        <p:sp>
          <p:nvSpPr>
            <p:cNvPr id="29" name="TextBox 28"/>
            <p:cNvSpPr txBox="1"/>
            <p:nvPr/>
          </p:nvSpPr>
          <p:spPr>
            <a:xfrm>
              <a:off x="4777697" y="1536054"/>
              <a:ext cx="4152099" cy="3477875"/>
            </a:xfrm>
            <a:prstGeom prst="rect">
              <a:avLst/>
            </a:prstGeom>
            <a:noFill/>
          </p:spPr>
          <p:txBody>
            <a:bodyPr wrap="none" rtlCol="0">
              <a:spAutoFit/>
            </a:bodyPr>
            <a:lstStyle/>
            <a:p>
              <a:r>
                <a:rPr lang="en-US" sz="2000" b="1" dirty="0">
                  <a:solidFill>
                    <a:srgbClr val="FF000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FF000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FF000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30" name="Rectangle 29"/>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1"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32" name="TextBox 31"/>
          <p:cNvSpPr txBox="1"/>
          <p:nvPr/>
        </p:nvSpPr>
        <p:spPr>
          <a:xfrm>
            <a:off x="1560929" y="5450680"/>
            <a:ext cx="184666" cy="369332"/>
          </a:xfrm>
          <a:prstGeom prst="rect">
            <a:avLst/>
          </a:prstGeom>
          <a:noFill/>
        </p:spPr>
        <p:txBody>
          <a:bodyPr wrap="none" rtlCol="0">
            <a:spAutoFit/>
          </a:bodyPr>
          <a:lstStyle/>
          <a:p>
            <a:endParaRPr lang="en-US" dirty="0"/>
          </a:p>
        </p:txBody>
      </p:sp>
      <p:cxnSp>
        <p:nvCxnSpPr>
          <p:cNvPr id="33" name="Straight Arrow Connector 32"/>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4279498" y="1009752"/>
            <a:ext cx="317570" cy="769441"/>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4400" dirty="0" smtClean="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38" name="TextBox 37"/>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FF0000"/>
                </a:solidFill>
              </a:rPr>
              <a:t>v6</a:t>
            </a:r>
            <a:r>
              <a:rPr lang="en-US" sz="2000" b="0" dirty="0" smtClean="0"/>
              <a:t>}, formula = </a:t>
            </a:r>
            <a:endParaRPr lang="en-US" sz="2000" dirty="0"/>
          </a:p>
        </p:txBody>
      </p:sp>
      <p:sp>
        <p:nvSpPr>
          <p:cNvPr id="39" name="Rounded Rectangle 38"/>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40" name="Straight Connector 39"/>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129266"/>
      </p:ext>
    </p:extLst>
  </p:cSld>
  <p:clrMapOvr>
    <a:masterClrMapping/>
  </p:clrMapOvr>
  <mc:AlternateContent xmlns:mc="http://schemas.openxmlformats.org/markup-compatibility/2006" xmlns:p14="http://schemas.microsoft.com/office/powerpoint/2010/main">
    <mc:Choice Requires="p14">
      <p:transition spd="slow" p14:dur="2000" advTm="11001"/>
    </mc:Choice>
    <mc:Fallback xmlns="">
      <p:transition spd="slow" advTm="11001"/>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0687"/>
            <a:ext cx="8229600" cy="850392"/>
          </a:xfrm>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FF000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FF000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FF000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10" name="Date Placeholder 9"/>
          <p:cNvSpPr>
            <a:spLocks noGrp="1"/>
          </p:cNvSpPr>
          <p:nvPr>
            <p:ph type="dt" sz="half" idx="10"/>
          </p:nvPr>
        </p:nvSpPr>
        <p:spPr/>
        <p:txBody>
          <a:bodyPr/>
          <a:lstStyle/>
          <a:p>
            <a:fld id="{42DB16DD-D911-024E-9E41-BA6B258BD0A7}"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124</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3449780" y="2438400"/>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463631" y="3685298"/>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842651" y="3671439"/>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7177" y="2391659"/>
            <a:ext cx="2471640" cy="1213949"/>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279498" y="1009752"/>
            <a:ext cx="317570" cy="769441"/>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4400" dirty="0" smtClean="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26" name="TextBox 25"/>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FF0000"/>
                </a:solidFill>
              </a:rPr>
              <a:t>v6</a:t>
            </a:r>
            <a:r>
              <a:rPr lang="en-US" sz="2000" b="0" dirty="0" smtClean="0"/>
              <a:t>}, formula = </a:t>
            </a:r>
            <a:endParaRPr lang="en-US" sz="2000" dirty="0"/>
          </a:p>
        </p:txBody>
      </p:sp>
      <p:sp>
        <p:nvSpPr>
          <p:cNvPr id="29" name="Rounded Rectangle 28"/>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0" name="Straight Connector 29"/>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5595" y="3583056"/>
            <a:ext cx="1118593" cy="400110"/>
          </a:xfrm>
          <a:prstGeom prst="rect">
            <a:avLst/>
          </a:prstGeom>
          <a:noFill/>
        </p:spPr>
        <p:txBody>
          <a:bodyPr wrap="square" rtlCol="0">
            <a:spAutoFit/>
          </a:bodyPr>
          <a:lstStyle/>
          <a:p>
            <a:pPr algn="ctr"/>
            <a:r>
              <a:rPr lang="en-US" sz="2000" dirty="0" smtClean="0">
                <a:solidFill>
                  <a:srgbClr val="FF9900"/>
                </a:solidFill>
              </a:rPr>
              <a:t>frontiers</a:t>
            </a:r>
            <a:endParaRPr lang="en-US" sz="2000" dirty="0">
              <a:solidFill>
                <a:srgbClr val="FF9900"/>
              </a:solidFill>
            </a:endParaRPr>
          </a:p>
        </p:txBody>
      </p:sp>
      <p:sp>
        <p:nvSpPr>
          <p:cNvPr id="31" name="Rectangle 30"/>
          <p:cNvSpPr/>
          <p:nvPr/>
        </p:nvSpPr>
        <p:spPr>
          <a:xfrm>
            <a:off x="4633793" y="1847533"/>
            <a:ext cx="4309858" cy="878667"/>
          </a:xfrm>
          <a:prstGeom prst="rect">
            <a:avLst/>
          </a:prstGeom>
          <a:noFill/>
          <a:ln w="28575">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ectangle 32"/>
          <p:cNvSpPr/>
          <p:nvPr/>
        </p:nvSpPr>
        <p:spPr>
          <a:xfrm>
            <a:off x="4632279" y="3078973"/>
            <a:ext cx="4309858" cy="545583"/>
          </a:xfrm>
          <a:prstGeom prst="rect">
            <a:avLst/>
          </a:prstGeom>
          <a:noFill/>
          <a:ln w="28575">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Iteration 1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Tree>
    <p:extLst>
      <p:ext uri="{BB962C8B-B14F-4D97-AF65-F5344CB8AC3E}">
        <p14:creationId xmlns:p14="http://schemas.microsoft.com/office/powerpoint/2010/main" val="394304021"/>
      </p:ext>
    </p:extLst>
  </p:cSld>
  <p:clrMapOvr>
    <a:masterClrMapping/>
  </p:clrMapOvr>
  <mc:AlternateContent xmlns:mc="http://schemas.openxmlformats.org/markup-compatibility/2006" xmlns:p14="http://schemas.microsoft.com/office/powerpoint/2010/main">
    <mc:Choice Requires="p14">
      <p:transition spd="slow" p14:dur="2000" advTm="21653"/>
    </mc:Choice>
    <mc:Fallback xmlns="">
      <p:transition spd="slow" advTm="21653"/>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FF000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FF000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FF000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B28F7F56-AEF8-6744-9E0A-09945F6FE97B}"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125</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3449780" y="2438400"/>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63631" y="3685298"/>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33793" y="1847534"/>
            <a:ext cx="4309858" cy="611902"/>
          </a:xfrm>
          <a:prstGeom prst="rect">
            <a:avLst/>
          </a:prstGeom>
          <a:noFill/>
          <a:ln w="28575">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8" name="Straight Arrow Connector 27"/>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4279498" y="1009752"/>
            <a:ext cx="317570" cy="769441"/>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4400" dirty="0" smtClean="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26" name="TextBox 25"/>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FF0000"/>
                </a:solidFill>
              </a:rPr>
              <a:t>v6</a:t>
            </a:r>
            <a:r>
              <a:rPr lang="en-US" sz="2000" b="0" dirty="0" smtClean="0"/>
              <a:t>}, formula = </a:t>
            </a:r>
            <a:endParaRPr lang="en-US" sz="2000" dirty="0"/>
          </a:p>
        </p:txBody>
      </p:sp>
      <p:sp>
        <p:nvSpPr>
          <p:cNvPr id="31" name="Rounded Rectangle 30"/>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2" name="Straight Connector 31"/>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5595" y="3583056"/>
            <a:ext cx="1118593" cy="400110"/>
          </a:xfrm>
          <a:prstGeom prst="rect">
            <a:avLst/>
          </a:prstGeom>
          <a:noFill/>
        </p:spPr>
        <p:txBody>
          <a:bodyPr wrap="square" rtlCol="0">
            <a:spAutoFit/>
          </a:bodyPr>
          <a:lstStyle/>
          <a:p>
            <a:pPr algn="ctr"/>
            <a:r>
              <a:rPr lang="en-US" sz="2000" dirty="0" smtClean="0">
                <a:solidFill>
                  <a:srgbClr val="FF9900"/>
                </a:solidFill>
              </a:rPr>
              <a:t>frontiers</a:t>
            </a:r>
            <a:endParaRPr lang="en-US" sz="2000" dirty="0">
              <a:solidFill>
                <a:srgbClr val="FF9900"/>
              </a:solidFill>
            </a:endParaRPr>
          </a:p>
        </p:txBody>
      </p:sp>
      <p:sp>
        <p:nvSpPr>
          <p:cNvPr id="35"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Iteration 1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Tree>
    <p:extLst>
      <p:ext uri="{BB962C8B-B14F-4D97-AF65-F5344CB8AC3E}">
        <p14:creationId xmlns:p14="http://schemas.microsoft.com/office/powerpoint/2010/main" val="1671379163"/>
      </p:ext>
    </p:extLst>
  </p:cSld>
  <p:clrMapOvr>
    <a:masterClrMapping/>
  </p:clrMapOvr>
  <mc:AlternateContent xmlns:mc="http://schemas.openxmlformats.org/markup-compatibility/2006" xmlns:p14="http://schemas.microsoft.com/office/powerpoint/2010/main">
    <mc:Choice Requires="p14">
      <p:transition spd="slow" p14:dur="2000" advTm="5571"/>
    </mc:Choice>
    <mc:Fallback xmlns="">
      <p:transition spd="slow" advTm="5571"/>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FF000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FF000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FF000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230F8968-7F29-7640-AE97-182034D52680}"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126</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3449780" y="2438400"/>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63631" y="3685298"/>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33793" y="1847534"/>
            <a:ext cx="4309858" cy="611902"/>
          </a:xfrm>
          <a:prstGeom prst="rect">
            <a:avLst/>
          </a:prstGeom>
          <a:noFill/>
          <a:ln w="28575">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8" name="Straight Arrow Connector 27"/>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4279498" y="1009752"/>
            <a:ext cx="317570" cy="769441"/>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4400" dirty="0" smtClean="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31" name="TextBox 30"/>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FF0000"/>
                </a:solidFill>
              </a:rPr>
              <a:t>v6</a:t>
            </a:r>
            <a:r>
              <a:rPr lang="en-US" sz="2000" b="0" dirty="0" smtClean="0"/>
              <a:t>}, formula = </a:t>
            </a:r>
            <a:endParaRPr lang="en-US" sz="2000" dirty="0"/>
          </a:p>
        </p:txBody>
      </p:sp>
      <p:sp>
        <p:nvSpPr>
          <p:cNvPr id="32" name="Rounded Rectangle 31"/>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3" name="Straight Connector 32"/>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5595" y="3583056"/>
            <a:ext cx="1118593" cy="400110"/>
          </a:xfrm>
          <a:prstGeom prst="rect">
            <a:avLst/>
          </a:prstGeom>
          <a:noFill/>
        </p:spPr>
        <p:txBody>
          <a:bodyPr wrap="square" rtlCol="0">
            <a:spAutoFit/>
          </a:bodyPr>
          <a:lstStyle/>
          <a:p>
            <a:pPr algn="ctr"/>
            <a:r>
              <a:rPr lang="en-US" sz="2000" dirty="0" smtClean="0">
                <a:solidFill>
                  <a:srgbClr val="FF9900"/>
                </a:solidFill>
              </a:rPr>
              <a:t>frontiers</a:t>
            </a:r>
            <a:endParaRPr lang="en-US" sz="2000" dirty="0">
              <a:solidFill>
                <a:srgbClr val="FF9900"/>
              </a:solidFill>
            </a:endParaRPr>
          </a:p>
        </p:txBody>
      </p:sp>
      <p:sp>
        <p:nvSpPr>
          <p:cNvPr id="26"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Iteration 1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
        <p:nvSpPr>
          <p:cNvPr id="35" name="Rounded Rectangle 34"/>
          <p:cNvSpPr/>
          <p:nvPr/>
        </p:nvSpPr>
        <p:spPr>
          <a:xfrm>
            <a:off x="777240" y="4357673"/>
            <a:ext cx="2890604" cy="919401"/>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smtClean="0">
                <a:solidFill>
                  <a:schemeClr val="tx1"/>
                </a:solidFill>
                <a:latin typeface="Garamond"/>
                <a:cs typeface="Garamond"/>
              </a:rPr>
              <a:t>summarySet </a:t>
            </a:r>
            <a:r>
              <a:rPr lang="en-US" sz="2400" dirty="0" smtClean="0">
                <a:solidFill>
                  <a:schemeClr val="tx1"/>
                </a:solidFill>
                <a:latin typeface="Garamond"/>
                <a:cs typeface="Garamond"/>
              </a:rPr>
              <a:t>=</a:t>
            </a:r>
          </a:p>
          <a:p>
            <a:pPr algn="ctr"/>
            <a:r>
              <a:rPr lang="en-US" sz="2400" dirty="0" smtClean="0">
                <a:solidFill>
                  <a:schemeClr val="tx1"/>
                </a:solidFill>
                <a:latin typeface="Garamond"/>
                <a:cs typeface="Garamond"/>
              </a:rPr>
              <a:t>{(100, v4), (100, v8)}</a:t>
            </a:r>
          </a:p>
        </p:txBody>
      </p:sp>
    </p:spTree>
    <p:extLst>
      <p:ext uri="{BB962C8B-B14F-4D97-AF65-F5344CB8AC3E}">
        <p14:creationId xmlns:p14="http://schemas.microsoft.com/office/powerpoint/2010/main" val="536004441"/>
      </p:ext>
    </p:extLst>
  </p:cSld>
  <p:clrMapOvr>
    <a:masterClrMapping/>
  </p:clrMapOvr>
  <mc:AlternateContent xmlns:mc="http://schemas.openxmlformats.org/markup-compatibility/2006" xmlns:p14="http://schemas.microsoft.com/office/powerpoint/2010/main">
    <mc:Choice Requires="p14">
      <p:transition spd="slow" p14:dur="2000" advTm="12073"/>
    </mc:Choice>
    <mc:Fallback xmlns="">
      <p:transition spd="slow" advTm="12073"/>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FF000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FF000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FF000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6DFC39E8-5717-A646-8B62-EEEE35CC980B}"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127</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3449780" y="2438400"/>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63631" y="3685298"/>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33793" y="1847534"/>
            <a:ext cx="4309858" cy="611902"/>
          </a:xfrm>
          <a:prstGeom prst="rect">
            <a:avLst/>
          </a:prstGeom>
          <a:noFill/>
          <a:ln w="28575">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8" name="Straight Arrow Connector 27"/>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Rounded Rectangle 25"/>
              <p:cNvSpPr/>
              <p:nvPr/>
            </p:nvSpPr>
            <p:spPr>
              <a:xfrm>
                <a:off x="1156048"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26" name="Rounded Rectangle 25"/>
              <p:cNvSpPr>
                <a:spLocks noRot="1" noChangeAspect="1" noMove="1" noResize="1" noEditPoints="1" noAdjustHandles="1" noChangeArrowheads="1" noChangeShapeType="1" noTextEdit="1"/>
              </p:cNvSpPr>
              <p:nvPr/>
            </p:nvSpPr>
            <p:spPr>
              <a:xfrm>
                <a:off x="1156048" y="5507712"/>
                <a:ext cx="6799528" cy="510778"/>
              </a:xfrm>
              <a:prstGeom prst="roundRect">
                <a:avLst/>
              </a:prstGeom>
              <a:blipFill rotWithShape="0">
                <a:blip r:embed="rId5"/>
                <a:stretch>
                  <a:fillRect t="-1124" b="-17978"/>
                </a:stretch>
              </a:blipFill>
              <a:ln w="28575">
                <a:solidFill>
                  <a:schemeClr val="tx1"/>
                </a:solidFill>
              </a:ln>
            </p:spPr>
            <p:txBody>
              <a:bodyPr/>
              <a:lstStyle/>
              <a:p>
                <a:r>
                  <a:rPr lang="en-US">
                    <a:noFill/>
                  </a:rPr>
                  <a:t> </a:t>
                </a:r>
              </a:p>
            </p:txBody>
          </p:sp>
        </mc:Fallback>
      </mc:AlternateContent>
      <p:sp>
        <p:nvSpPr>
          <p:cNvPr id="31" name="Rectangle 30"/>
          <p:cNvSpPr/>
          <p:nvPr/>
        </p:nvSpPr>
        <p:spPr>
          <a:xfrm>
            <a:off x="7864899" y="5171757"/>
            <a:ext cx="836358" cy="1015663"/>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6000" dirty="0" smtClean="0">
                <a:ln w="0"/>
                <a:solidFill>
                  <a:srgbClr val="FF000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FF000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32" name="Rounded Rectangular Callout 31"/>
          <p:cNvSpPr/>
          <p:nvPr/>
        </p:nvSpPr>
        <p:spPr>
          <a:xfrm>
            <a:off x="121894" y="5471992"/>
            <a:ext cx="981508" cy="536544"/>
          </a:xfrm>
          <a:prstGeom prst="wedgeRoundRectCallout">
            <a:avLst>
              <a:gd name="adj1" fmla="val 72231"/>
              <a:gd name="adj2" fmla="val 15691"/>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50"/>
                </a:solidFill>
              </a:rPr>
              <a:t>220</a:t>
            </a:r>
            <a:endParaRPr lang="en-US" sz="2000" dirty="0">
              <a:solidFill>
                <a:srgbClr val="00B050"/>
              </a:solidFill>
            </a:endParaRPr>
          </a:p>
        </p:txBody>
      </p:sp>
      <p:sp>
        <p:nvSpPr>
          <p:cNvPr id="33" name="Rounded Rectangular Callout 32"/>
          <p:cNvSpPr/>
          <p:nvPr/>
        </p:nvSpPr>
        <p:spPr>
          <a:xfrm>
            <a:off x="5544728" y="4989506"/>
            <a:ext cx="981508" cy="536544"/>
          </a:xfrm>
          <a:prstGeom prst="wedgeRoundRectCallout">
            <a:avLst>
              <a:gd name="adj1" fmla="val -24837"/>
              <a:gd name="adj2" fmla="val 69670"/>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50"/>
                </a:solidFill>
              </a:rPr>
              <a:t>20</a:t>
            </a:r>
            <a:endParaRPr lang="en-US" sz="2000" dirty="0">
              <a:solidFill>
                <a:srgbClr val="00B050"/>
              </a:solidFill>
            </a:endParaRPr>
          </a:p>
        </p:txBody>
      </p:sp>
      <p:sp>
        <p:nvSpPr>
          <p:cNvPr id="35" name="TextBox 34"/>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FF0000"/>
                </a:solidFill>
              </a:rPr>
              <a:t>v6</a:t>
            </a:r>
            <a:r>
              <a:rPr lang="en-US" sz="2000" b="0" dirty="0" smtClean="0"/>
              <a:t>}, formula = </a:t>
            </a:r>
            <a:endParaRPr lang="en-US" sz="2000" dirty="0"/>
          </a:p>
        </p:txBody>
      </p:sp>
      <p:sp>
        <p:nvSpPr>
          <p:cNvPr id="36" name="Rounded Rectangle 35"/>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7" name="Straight Connector 36"/>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5595" y="3583056"/>
            <a:ext cx="1118593" cy="400110"/>
          </a:xfrm>
          <a:prstGeom prst="rect">
            <a:avLst/>
          </a:prstGeom>
          <a:noFill/>
        </p:spPr>
        <p:txBody>
          <a:bodyPr wrap="square" rtlCol="0">
            <a:spAutoFit/>
          </a:bodyPr>
          <a:lstStyle/>
          <a:p>
            <a:pPr algn="ctr"/>
            <a:r>
              <a:rPr lang="en-US" sz="2000" dirty="0" smtClean="0">
                <a:solidFill>
                  <a:srgbClr val="FF9900"/>
                </a:solidFill>
              </a:rPr>
              <a:t>frontiers</a:t>
            </a:r>
            <a:endParaRPr lang="en-US" sz="2000" dirty="0">
              <a:solidFill>
                <a:srgbClr val="FF9900"/>
              </a:solidFill>
            </a:endParaRPr>
          </a:p>
        </p:txBody>
      </p:sp>
      <p:sp>
        <p:nvSpPr>
          <p:cNvPr id="34"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Iteration 1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
        <p:nvSpPr>
          <p:cNvPr id="41" name="Rounded Rectangle 40"/>
          <p:cNvSpPr/>
          <p:nvPr/>
        </p:nvSpPr>
        <p:spPr>
          <a:xfrm>
            <a:off x="777240" y="4357673"/>
            <a:ext cx="2890604" cy="919401"/>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smtClean="0">
                <a:solidFill>
                  <a:schemeClr val="tx1"/>
                </a:solidFill>
                <a:latin typeface="Garamond"/>
                <a:cs typeface="Garamond"/>
              </a:rPr>
              <a:t>summarySet </a:t>
            </a:r>
            <a:r>
              <a:rPr lang="en-US" sz="2400" dirty="0" smtClean="0">
                <a:solidFill>
                  <a:schemeClr val="tx1"/>
                </a:solidFill>
                <a:latin typeface="Garamond"/>
                <a:cs typeface="Garamond"/>
              </a:rPr>
              <a:t>=</a:t>
            </a:r>
          </a:p>
          <a:p>
            <a:pPr algn="ctr"/>
            <a:r>
              <a:rPr lang="en-US" sz="2400" dirty="0" smtClean="0">
                <a:solidFill>
                  <a:schemeClr val="tx1"/>
                </a:solidFill>
                <a:latin typeface="Garamond"/>
                <a:cs typeface="Garamond"/>
              </a:rPr>
              <a:t>{(100, v4), (100, v8)}</a:t>
            </a:r>
          </a:p>
        </p:txBody>
      </p:sp>
    </p:spTree>
    <p:custDataLst>
      <p:tags r:id="rId1"/>
    </p:custDataLst>
    <p:extLst>
      <p:ext uri="{BB962C8B-B14F-4D97-AF65-F5344CB8AC3E}">
        <p14:creationId xmlns:p14="http://schemas.microsoft.com/office/powerpoint/2010/main" val="1297196623"/>
      </p:ext>
    </p:extLst>
  </p:cSld>
  <p:clrMapOvr>
    <a:masterClrMapping/>
  </p:clrMapOvr>
  <mc:AlternateContent xmlns:mc="http://schemas.openxmlformats.org/markup-compatibility/2006" xmlns:p14="http://schemas.microsoft.com/office/powerpoint/2010/main">
    <mc:Choice Requires="p14">
      <p:transition spd="slow" p14:dur="2000" advTm="20742"/>
    </mc:Choice>
    <mc:Fallback xmlns="">
      <p:transition spd="slow" advTm="207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FF000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FF000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FF000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C5F967A6-EFDF-C146-9D43-BBDE51A67472}"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128</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3449780" y="2438400"/>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63631" y="3685298"/>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33793" y="1847534"/>
            <a:ext cx="4309858" cy="611902"/>
          </a:xfrm>
          <a:prstGeom prst="rect">
            <a:avLst/>
          </a:prstGeom>
          <a:noFill/>
          <a:ln w="28575">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8" name="Straight Arrow Connector 27"/>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560929" y="5450680"/>
            <a:ext cx="184666" cy="369332"/>
          </a:xfrm>
          <a:prstGeom prst="rect">
            <a:avLst/>
          </a:prstGeom>
          <a:noFill/>
        </p:spPr>
        <p:txBody>
          <a:bodyPr wrap="none" rtlCol="0">
            <a:spAutoFit/>
          </a:bodyPr>
          <a:lstStyle/>
          <a:p>
            <a:endParaRPr lang="en-US" dirty="0"/>
          </a:p>
        </p:txBody>
      </p:sp>
      <p:sp>
        <p:nvSpPr>
          <p:cNvPr id="34" name="Rectangle 33"/>
          <p:cNvSpPr/>
          <p:nvPr/>
        </p:nvSpPr>
        <p:spPr>
          <a:xfrm>
            <a:off x="7955576" y="5358570"/>
            <a:ext cx="836358" cy="769441"/>
          </a:xfrm>
          <a:prstGeom prst="rect">
            <a:avLst/>
          </a:prstGeom>
          <a:noFill/>
        </p:spPr>
        <p:txBody>
          <a:bodyPr wrap="square" lIns="91440" tIns="45720" rIns="91440" bIns="45720">
            <a:spAutoFit/>
            <a:scene3d>
              <a:camera prst="orthographicFront"/>
              <a:lightRig rig="balanced" dir="t"/>
            </a:scene3d>
            <a:sp3d prstMaterial="plastic"/>
          </a:bodyPr>
          <a:lstStyle/>
          <a:p>
            <a:pPr algn="ctr"/>
            <a:r>
              <a:rPr lang="en-US" sz="4400" dirty="0" smtClean="0">
                <a:ln w="0"/>
                <a:solidFill>
                  <a:srgbClr val="FF0000"/>
                </a:solidFill>
                <a:latin typeface="Arial Rounded MT Bold" charset="0"/>
                <a:ea typeface="Arial Rounded MT Bold" charset="0"/>
                <a:cs typeface="Arial Rounded MT Bold" charset="0"/>
              </a:rPr>
              <a:t>✖</a:t>
            </a:r>
            <a:endParaRPr lang="en-US" sz="4400" dirty="0">
              <a:ln w="0"/>
              <a:solidFill>
                <a:srgbClr val="FF0000"/>
              </a:solidFill>
              <a:latin typeface="Arial Rounded MT Bold" charset="0"/>
              <a:ea typeface="Arial Rounded MT Bold" charset="0"/>
              <a:cs typeface="Arial Rounded MT Bold" charset="0"/>
            </a:endParaRPr>
          </a:p>
        </p:txBody>
      </p:sp>
      <p:sp>
        <p:nvSpPr>
          <p:cNvPr id="35" name="TextBox 34"/>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FF0000"/>
                </a:solidFill>
              </a:rPr>
              <a:t>v6</a:t>
            </a:r>
            <a:r>
              <a:rPr lang="en-US" sz="2000" b="0" dirty="0" smtClean="0"/>
              <a:t>}, formula = </a:t>
            </a:r>
            <a:endParaRPr lang="en-US" sz="2000" dirty="0"/>
          </a:p>
        </p:txBody>
      </p:sp>
      <p:sp>
        <p:nvSpPr>
          <p:cNvPr id="37" name="Rounded Rectangle 36"/>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8" name="Straight Connector 37"/>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05595" y="3583056"/>
            <a:ext cx="1118593" cy="400110"/>
          </a:xfrm>
          <a:prstGeom prst="rect">
            <a:avLst/>
          </a:prstGeom>
          <a:noFill/>
        </p:spPr>
        <p:txBody>
          <a:bodyPr wrap="square" rtlCol="0">
            <a:spAutoFit/>
          </a:bodyPr>
          <a:lstStyle/>
          <a:p>
            <a:pPr algn="ctr"/>
            <a:r>
              <a:rPr lang="en-US" sz="2000" dirty="0" smtClean="0">
                <a:solidFill>
                  <a:srgbClr val="FF9900"/>
                </a:solidFill>
              </a:rPr>
              <a:t>frontiers</a:t>
            </a:r>
            <a:endParaRPr lang="en-US" sz="2000" dirty="0">
              <a:solidFill>
                <a:srgbClr val="FF9900"/>
              </a:solidFill>
            </a:endParaRPr>
          </a:p>
        </p:txBody>
      </p:sp>
      <mc:AlternateContent xmlns:mc="http://schemas.openxmlformats.org/markup-compatibility/2006" xmlns:a14="http://schemas.microsoft.com/office/drawing/2010/main">
        <mc:Choice Requires="a14">
          <p:sp>
            <p:nvSpPr>
              <p:cNvPr id="43" name="Rounded Rectangle 42"/>
              <p:cNvSpPr/>
              <p:nvPr/>
            </p:nvSpPr>
            <p:spPr>
              <a:xfrm>
                <a:off x="1156048"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43" name="Rounded Rectangle 42"/>
              <p:cNvSpPr>
                <a:spLocks noRot="1" noChangeAspect="1" noMove="1" noResize="1" noEditPoints="1" noAdjustHandles="1" noChangeArrowheads="1" noChangeShapeType="1" noTextEdit="1"/>
              </p:cNvSpPr>
              <p:nvPr/>
            </p:nvSpPr>
            <p:spPr>
              <a:xfrm>
                <a:off x="1156048" y="5507712"/>
                <a:ext cx="6799528" cy="510778"/>
              </a:xfrm>
              <a:prstGeom prst="roundRect">
                <a:avLst/>
              </a:prstGeom>
              <a:blipFill rotWithShape="0">
                <a:blip r:embed="rId4"/>
                <a:stretch>
                  <a:fillRect t="-1124" b="-17978"/>
                </a:stretch>
              </a:blipFill>
              <a:ln w="28575">
                <a:solidFill>
                  <a:schemeClr val="tx1"/>
                </a:solidFill>
              </a:ln>
            </p:spPr>
            <p:txBody>
              <a:bodyPr/>
              <a:lstStyle/>
              <a:p>
                <a:r>
                  <a:rPr lang="en-US">
                    <a:noFill/>
                  </a:rPr>
                  <a:t> </a:t>
                </a:r>
              </a:p>
            </p:txBody>
          </p:sp>
        </mc:Fallback>
      </mc:AlternateContent>
      <p:sp>
        <p:nvSpPr>
          <p:cNvPr id="44" name="Rounded Rectangular Callout 43"/>
          <p:cNvSpPr/>
          <p:nvPr/>
        </p:nvSpPr>
        <p:spPr>
          <a:xfrm>
            <a:off x="121894" y="5471992"/>
            <a:ext cx="981508" cy="536544"/>
          </a:xfrm>
          <a:prstGeom prst="wedgeRoundRectCallout">
            <a:avLst>
              <a:gd name="adj1" fmla="val 72231"/>
              <a:gd name="adj2" fmla="val 15691"/>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50"/>
                </a:solidFill>
              </a:rPr>
              <a:t>220</a:t>
            </a:r>
            <a:endParaRPr lang="en-US" sz="2000" dirty="0">
              <a:solidFill>
                <a:srgbClr val="00B050"/>
              </a:solidFill>
            </a:endParaRPr>
          </a:p>
        </p:txBody>
      </p:sp>
      <p:sp>
        <p:nvSpPr>
          <p:cNvPr id="45" name="Rounded Rectangular Callout 44"/>
          <p:cNvSpPr/>
          <p:nvPr/>
        </p:nvSpPr>
        <p:spPr>
          <a:xfrm>
            <a:off x="5544728" y="4989506"/>
            <a:ext cx="981508" cy="536544"/>
          </a:xfrm>
          <a:prstGeom prst="wedgeRoundRectCallout">
            <a:avLst>
              <a:gd name="adj1" fmla="val -24837"/>
              <a:gd name="adj2" fmla="val 69670"/>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50"/>
                </a:solidFill>
              </a:rPr>
              <a:t>20</a:t>
            </a:r>
            <a:endParaRPr lang="en-US" sz="2000" dirty="0">
              <a:solidFill>
                <a:srgbClr val="00B050"/>
              </a:solidFill>
            </a:endParaRPr>
          </a:p>
        </p:txBody>
      </p:sp>
      <p:sp>
        <p:nvSpPr>
          <p:cNvPr id="47" name="Rounded Rectangle 46"/>
          <p:cNvSpPr/>
          <p:nvPr/>
        </p:nvSpPr>
        <p:spPr>
          <a:xfrm>
            <a:off x="777240" y="4357673"/>
            <a:ext cx="2890604" cy="919401"/>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smtClean="0">
                <a:solidFill>
                  <a:schemeClr val="tx1"/>
                </a:solidFill>
                <a:latin typeface="Garamond"/>
                <a:cs typeface="Garamond"/>
              </a:rPr>
              <a:t>summarySet</a:t>
            </a:r>
            <a:r>
              <a:rPr lang="en-US" sz="2400" dirty="0" smtClean="0">
                <a:solidFill>
                  <a:schemeClr val="tx1"/>
                </a:solidFill>
                <a:latin typeface="Garamond"/>
                <a:cs typeface="Garamond"/>
              </a:rPr>
              <a:t> =</a:t>
            </a:r>
          </a:p>
          <a:p>
            <a:pPr algn="ctr"/>
            <a:r>
              <a:rPr lang="en-US" sz="2400" dirty="0" smtClean="0">
                <a:solidFill>
                  <a:schemeClr val="tx1"/>
                </a:solidFill>
                <a:latin typeface="Garamond"/>
                <a:cs typeface="Garamond"/>
              </a:rPr>
              <a:t>{(100, v4), (100, v8)}</a:t>
            </a:r>
          </a:p>
        </p:txBody>
      </p:sp>
      <p:sp>
        <p:nvSpPr>
          <p:cNvPr id="32"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Iteration 1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Tree>
    <p:extLst>
      <p:ext uri="{BB962C8B-B14F-4D97-AF65-F5344CB8AC3E}">
        <p14:creationId xmlns:p14="http://schemas.microsoft.com/office/powerpoint/2010/main" val="1237390149"/>
      </p:ext>
    </p:extLst>
  </p:cSld>
  <p:clrMapOvr>
    <a:masterClrMapping/>
  </p:clrMapOvr>
  <mc:AlternateContent xmlns:mc="http://schemas.openxmlformats.org/markup-compatibility/2006" xmlns:p14="http://schemas.microsoft.com/office/powerpoint/2010/main">
    <mc:Choice Requires="p14">
      <p:transition spd="slow" p14:dur="2000" advTm="9691"/>
    </mc:Choice>
    <mc:Fallback xmlns="">
      <p:transition spd="slow" advTm="9691"/>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FF000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FF000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FF000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A20A8D0F-4AE2-C248-B450-D41599B92616}"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129</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3449780" y="2438400"/>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63631" y="3685298"/>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33793" y="1847534"/>
            <a:ext cx="4309858" cy="611902"/>
          </a:xfrm>
          <a:prstGeom prst="rect">
            <a:avLst/>
          </a:prstGeom>
          <a:noFill/>
          <a:ln w="28575">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8" name="Straight Arrow Connector 27"/>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560929" y="5450680"/>
            <a:ext cx="184666" cy="369332"/>
          </a:xfrm>
          <a:prstGeom prst="rect">
            <a:avLst/>
          </a:prstGeom>
          <a:noFill/>
        </p:spPr>
        <p:txBody>
          <a:bodyPr wrap="none" rtlCol="0">
            <a:spAutoFit/>
          </a:bodyPr>
          <a:lstStyle/>
          <a:p>
            <a:endParaRPr lang="en-US" dirty="0"/>
          </a:p>
        </p:txBody>
      </p:sp>
      <p:sp>
        <p:nvSpPr>
          <p:cNvPr id="34" name="Rectangle 33"/>
          <p:cNvSpPr/>
          <p:nvPr/>
        </p:nvSpPr>
        <p:spPr>
          <a:xfrm>
            <a:off x="7955576" y="5358570"/>
            <a:ext cx="836358" cy="769441"/>
          </a:xfrm>
          <a:prstGeom prst="rect">
            <a:avLst/>
          </a:prstGeom>
          <a:noFill/>
        </p:spPr>
        <p:txBody>
          <a:bodyPr wrap="square" lIns="91440" tIns="45720" rIns="91440" bIns="45720">
            <a:spAutoFit/>
            <a:scene3d>
              <a:camera prst="orthographicFront"/>
              <a:lightRig rig="balanced" dir="t"/>
            </a:scene3d>
            <a:sp3d prstMaterial="plastic"/>
          </a:bodyPr>
          <a:lstStyle/>
          <a:p>
            <a:pPr algn="ctr"/>
            <a:r>
              <a:rPr lang="en-US" sz="4400" dirty="0" smtClean="0">
                <a:ln w="0"/>
                <a:solidFill>
                  <a:srgbClr val="FF0000"/>
                </a:solidFill>
                <a:latin typeface="Arial Rounded MT Bold" charset="0"/>
                <a:ea typeface="Arial Rounded MT Bold" charset="0"/>
                <a:cs typeface="Arial Rounded MT Bold" charset="0"/>
              </a:rPr>
              <a:t>✖</a:t>
            </a:r>
            <a:endParaRPr lang="en-US" sz="4400" dirty="0">
              <a:ln w="0"/>
              <a:solidFill>
                <a:srgbClr val="FF0000"/>
              </a:solidFill>
              <a:latin typeface="Arial Rounded MT Bold" charset="0"/>
              <a:ea typeface="Arial Rounded MT Bold" charset="0"/>
              <a:cs typeface="Arial Rounded MT Bold" charset="0"/>
            </a:endParaRPr>
          </a:p>
        </p:txBody>
      </p:sp>
      <p:sp>
        <p:nvSpPr>
          <p:cNvPr id="35" name="TextBox 34"/>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FF0000"/>
                </a:solidFill>
              </a:rPr>
              <a:t>v6</a:t>
            </a:r>
            <a:r>
              <a:rPr lang="en-US" sz="2000" b="0" dirty="0" smtClean="0"/>
              <a:t>}, formula = </a:t>
            </a:r>
            <a:endParaRPr lang="en-US" sz="2000" dirty="0"/>
          </a:p>
        </p:txBody>
      </p:sp>
      <p:sp>
        <p:nvSpPr>
          <p:cNvPr id="37" name="Rounded Rectangle 36"/>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8" name="Straight Connector 37"/>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05595" y="3583056"/>
            <a:ext cx="1118593" cy="400110"/>
          </a:xfrm>
          <a:prstGeom prst="rect">
            <a:avLst/>
          </a:prstGeom>
          <a:noFill/>
        </p:spPr>
        <p:txBody>
          <a:bodyPr wrap="square" rtlCol="0">
            <a:spAutoFit/>
          </a:bodyPr>
          <a:lstStyle/>
          <a:p>
            <a:pPr algn="ctr"/>
            <a:r>
              <a:rPr lang="en-US" sz="2000" dirty="0" smtClean="0">
                <a:solidFill>
                  <a:srgbClr val="FF9900"/>
                </a:solidFill>
              </a:rPr>
              <a:t>frontiers</a:t>
            </a:r>
            <a:endParaRPr lang="en-US" sz="2000" dirty="0">
              <a:solidFill>
                <a:srgbClr val="FF9900"/>
              </a:solidFill>
            </a:endParaRPr>
          </a:p>
        </p:txBody>
      </p:sp>
      <mc:AlternateContent xmlns:mc="http://schemas.openxmlformats.org/markup-compatibility/2006" xmlns:a14="http://schemas.microsoft.com/office/drawing/2010/main">
        <mc:Choice Requires="a14">
          <p:sp>
            <p:nvSpPr>
              <p:cNvPr id="43" name="Rounded Rectangle 42"/>
              <p:cNvSpPr/>
              <p:nvPr/>
            </p:nvSpPr>
            <p:spPr>
              <a:xfrm>
                <a:off x="1156048"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43" name="Rounded Rectangle 42"/>
              <p:cNvSpPr>
                <a:spLocks noRot="1" noChangeAspect="1" noMove="1" noResize="1" noEditPoints="1" noAdjustHandles="1" noChangeArrowheads="1" noChangeShapeType="1" noTextEdit="1"/>
              </p:cNvSpPr>
              <p:nvPr/>
            </p:nvSpPr>
            <p:spPr>
              <a:xfrm>
                <a:off x="1156048" y="5507712"/>
                <a:ext cx="6799528" cy="510778"/>
              </a:xfrm>
              <a:prstGeom prst="roundRect">
                <a:avLst/>
              </a:prstGeom>
              <a:blipFill rotWithShape="0">
                <a:blip r:embed="rId4"/>
                <a:stretch>
                  <a:fillRect t="-1124" b="-17978"/>
                </a:stretch>
              </a:blipFill>
              <a:ln w="28575">
                <a:solidFill>
                  <a:schemeClr val="tx1"/>
                </a:solidFill>
              </a:ln>
            </p:spPr>
            <p:txBody>
              <a:bodyPr/>
              <a:lstStyle/>
              <a:p>
                <a:r>
                  <a:rPr lang="en-US">
                    <a:noFill/>
                  </a:rPr>
                  <a:t> </a:t>
                </a:r>
              </a:p>
            </p:txBody>
          </p:sp>
        </mc:Fallback>
      </mc:AlternateContent>
      <p:sp>
        <p:nvSpPr>
          <p:cNvPr id="44" name="Rounded Rectangular Callout 43"/>
          <p:cNvSpPr/>
          <p:nvPr/>
        </p:nvSpPr>
        <p:spPr>
          <a:xfrm>
            <a:off x="121894" y="5471992"/>
            <a:ext cx="981508" cy="536544"/>
          </a:xfrm>
          <a:prstGeom prst="wedgeRoundRectCallout">
            <a:avLst>
              <a:gd name="adj1" fmla="val 72231"/>
              <a:gd name="adj2" fmla="val 15691"/>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50"/>
                </a:solidFill>
              </a:rPr>
              <a:t>220</a:t>
            </a:r>
            <a:endParaRPr lang="en-US" sz="2000" dirty="0">
              <a:solidFill>
                <a:srgbClr val="00B050"/>
              </a:solidFill>
            </a:endParaRPr>
          </a:p>
        </p:txBody>
      </p:sp>
      <p:sp>
        <p:nvSpPr>
          <p:cNvPr id="45" name="Rounded Rectangular Callout 44"/>
          <p:cNvSpPr/>
          <p:nvPr/>
        </p:nvSpPr>
        <p:spPr>
          <a:xfrm>
            <a:off x="5544728" y="4989506"/>
            <a:ext cx="981508" cy="536544"/>
          </a:xfrm>
          <a:prstGeom prst="wedgeRoundRectCallout">
            <a:avLst>
              <a:gd name="adj1" fmla="val -24837"/>
              <a:gd name="adj2" fmla="val 69670"/>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50"/>
                </a:solidFill>
              </a:rPr>
              <a:t>20</a:t>
            </a:r>
            <a:endParaRPr lang="en-US" sz="2000" dirty="0">
              <a:solidFill>
                <a:srgbClr val="00B050"/>
              </a:solidFill>
            </a:endParaRPr>
          </a:p>
        </p:txBody>
      </p:sp>
      <p:sp>
        <p:nvSpPr>
          <p:cNvPr id="33" name="Rounded Rectangular Callout 32"/>
          <p:cNvSpPr/>
          <p:nvPr/>
        </p:nvSpPr>
        <p:spPr>
          <a:xfrm>
            <a:off x="4675945" y="4966018"/>
            <a:ext cx="3293486" cy="621633"/>
          </a:xfrm>
          <a:prstGeom prst="wedgeRoundRectCallout">
            <a:avLst>
              <a:gd name="adj1" fmla="val -61409"/>
              <a:gd name="adj2" fmla="val 56641"/>
              <a:gd name="adj3" fmla="val 16667"/>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smtClean="0">
                <a:solidFill>
                  <a:sysClr val="windowText" lastClr="000000"/>
                </a:solidFill>
              </a:rPr>
              <a:t>v4 = </a:t>
            </a:r>
            <a:r>
              <a:rPr lang="en-US" sz="2000" dirty="0" smtClean="0">
                <a:solidFill>
                  <a:srgbClr val="00B0F0"/>
                </a:solidFill>
              </a:rPr>
              <a:t>true</a:t>
            </a:r>
            <a:r>
              <a:rPr lang="en-US" sz="2000" dirty="0" smtClean="0">
                <a:solidFill>
                  <a:sysClr val="windowText" lastClr="000000"/>
                </a:solidFill>
              </a:rPr>
              <a:t>, v5 = </a:t>
            </a:r>
            <a:r>
              <a:rPr lang="en-US" sz="2000" dirty="0" smtClean="0">
                <a:solidFill>
                  <a:srgbClr val="00B0F0"/>
                </a:solidFill>
              </a:rPr>
              <a:t>true</a:t>
            </a:r>
            <a:r>
              <a:rPr lang="en-US" sz="2000" dirty="0" smtClean="0">
                <a:solidFill>
                  <a:sysClr val="windowText" lastClr="000000"/>
                </a:solidFill>
              </a:rPr>
              <a:t>, v6 = </a:t>
            </a:r>
            <a:r>
              <a:rPr lang="en-US" sz="2000" dirty="0" smtClean="0">
                <a:solidFill>
                  <a:srgbClr val="00B0F0"/>
                </a:solidFill>
              </a:rPr>
              <a:t>true</a:t>
            </a:r>
            <a:r>
              <a:rPr lang="en-US" sz="2000" dirty="0" smtClean="0">
                <a:solidFill>
                  <a:sysClr val="windowText" lastClr="000000"/>
                </a:solidFill>
              </a:rPr>
              <a:t>, v7 = </a:t>
            </a:r>
            <a:r>
              <a:rPr lang="en-US" sz="2000" dirty="0" smtClean="0">
                <a:solidFill>
                  <a:srgbClr val="00B0F0"/>
                </a:solidFill>
              </a:rPr>
              <a:t>true</a:t>
            </a:r>
            <a:r>
              <a:rPr lang="en-US" sz="2000" dirty="0" smtClean="0">
                <a:solidFill>
                  <a:sysClr val="windowText" lastClr="000000"/>
                </a:solidFill>
              </a:rPr>
              <a:t>, v8 = </a:t>
            </a:r>
            <a:r>
              <a:rPr lang="en-US" sz="2000" dirty="0" smtClean="0">
                <a:solidFill>
                  <a:srgbClr val="00B0F0"/>
                </a:solidFill>
              </a:rPr>
              <a:t>true</a:t>
            </a:r>
            <a:endParaRPr lang="en-US" sz="2000" dirty="0">
              <a:solidFill>
                <a:srgbClr val="00B0F0"/>
              </a:solidFill>
            </a:endParaRPr>
          </a:p>
        </p:txBody>
      </p:sp>
      <p:sp>
        <p:nvSpPr>
          <p:cNvPr id="36"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Iteration 1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
        <p:nvSpPr>
          <p:cNvPr id="31" name="Rounded Rectangle 30"/>
          <p:cNvSpPr/>
          <p:nvPr/>
        </p:nvSpPr>
        <p:spPr>
          <a:xfrm>
            <a:off x="777240" y="4357673"/>
            <a:ext cx="2890604" cy="919401"/>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smtClean="0">
                <a:solidFill>
                  <a:schemeClr val="tx1"/>
                </a:solidFill>
                <a:latin typeface="Garamond"/>
                <a:cs typeface="Garamond"/>
              </a:rPr>
              <a:t>summarySet </a:t>
            </a:r>
            <a:r>
              <a:rPr lang="en-US" sz="2400" dirty="0" smtClean="0">
                <a:solidFill>
                  <a:schemeClr val="tx1"/>
                </a:solidFill>
                <a:latin typeface="Garamond"/>
                <a:cs typeface="Garamond"/>
              </a:rPr>
              <a:t>=</a:t>
            </a:r>
          </a:p>
          <a:p>
            <a:pPr algn="ctr"/>
            <a:r>
              <a:rPr lang="en-US" sz="2400" dirty="0" smtClean="0">
                <a:solidFill>
                  <a:schemeClr val="tx1"/>
                </a:solidFill>
                <a:latin typeface="Garamond"/>
                <a:cs typeface="Garamond"/>
              </a:rPr>
              <a:t>{(100, v4), (100, v8)}</a:t>
            </a:r>
          </a:p>
        </p:txBody>
      </p:sp>
    </p:spTree>
    <p:extLst>
      <p:ext uri="{BB962C8B-B14F-4D97-AF65-F5344CB8AC3E}">
        <p14:creationId xmlns:p14="http://schemas.microsoft.com/office/powerpoint/2010/main" val="578967840"/>
      </p:ext>
    </p:extLst>
  </p:cSld>
  <p:clrMapOvr>
    <a:masterClrMapping/>
  </p:clrMapOvr>
  <mc:AlternateContent xmlns:mc="http://schemas.openxmlformats.org/markup-compatibility/2006" xmlns:p14="http://schemas.microsoft.com/office/powerpoint/2010/main">
    <mc:Choice Requires="p14">
      <p:transition spd="slow" p14:dur="2000" advTm="9691"/>
    </mc:Choice>
    <mc:Fallback xmlns="">
      <p:transition spd="slow" advTm="969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9698F-D974-3348-ACB4-989AAB72A492}"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13</a:t>
            </a:fld>
            <a:endParaRPr lang="en-US" dirty="0"/>
          </a:p>
        </p:txBody>
      </p:sp>
      <p:sp>
        <p:nvSpPr>
          <p:cNvPr id="5" name="Title 4"/>
          <p:cNvSpPr>
            <a:spLocks noGrp="1"/>
          </p:cNvSpPr>
          <p:nvPr>
            <p:ph type="title"/>
          </p:nvPr>
        </p:nvSpPr>
        <p:spPr>
          <a:xfrm>
            <a:off x="457200" y="155447"/>
            <a:ext cx="8465820" cy="850392"/>
          </a:xfrm>
        </p:spPr>
        <p:txBody>
          <a:bodyPr>
            <a:normAutofit/>
          </a:bodyPr>
          <a:lstStyle/>
          <a:p>
            <a:r>
              <a:rPr lang="en-US" dirty="0" smtClean="0"/>
              <a:t>Markov Logic Network: Grounding</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mc:AlternateContent xmlns:mc="http://schemas.openxmlformats.org/markup-compatibility/2006" xmlns:a14="http://schemas.microsoft.com/office/drawing/2010/main">
        <mc:Choice Requires="a14">
          <p:sp>
            <p:nvSpPr>
              <p:cNvPr id="14" name="Rectangle 13"/>
              <p:cNvSpPr/>
              <p:nvPr/>
            </p:nvSpPr>
            <p:spPr>
              <a:xfrm>
                <a:off x="1462326" y="2166880"/>
                <a:ext cx="4938474" cy="1845377"/>
              </a:xfrm>
              <a:prstGeom prst="rect">
                <a:avLst/>
              </a:prstGeom>
            </p:spPr>
            <p:txBody>
              <a:bodyPr wrap="square">
                <a:spAutoFit/>
              </a:bodyPr>
              <a:lstStyle/>
              <a:p>
                <a:pPr algn="ctr"/>
                <a:r>
                  <a:rPr lang="en-US" sz="2200" dirty="0" smtClean="0">
                    <a:solidFill>
                      <a:srgbClr val="000000"/>
                    </a:solidFill>
                    <a:ea typeface="Times New Roman" charset="0"/>
                    <a:cs typeface="Times New Roman" charset="0"/>
                  </a:rPr>
                  <a:t>              </a:t>
                </a:r>
                <a14:m>
                  <m:oMath xmlns:m="http://schemas.openxmlformats.org/officeDocument/2006/math">
                    <m:d>
                      <m:dPr>
                        <m:begChr m:val="⟦"/>
                        <m:endChr m:val="⟧"/>
                        <m:ctrlPr>
                          <a:rPr lang="en-US" sz="2200" i="1" smtClean="0">
                            <a:solidFill>
                              <a:srgbClr val="000000"/>
                            </a:solidFill>
                            <a:latin typeface="Cambria Math" charset="0"/>
                            <a:ea typeface="Times New Roman" charset="0"/>
                            <a:cs typeface="Times New Roman" charset="0"/>
                          </a:rPr>
                        </m:ctrlPr>
                      </m:dPr>
                      <m:e>
                        <m:r>
                          <a:rPr lang="en-US" sz="2200" b="0" i="1" smtClean="0">
                            <a:solidFill>
                              <a:srgbClr val="000000"/>
                            </a:solidFill>
                            <a:latin typeface="Cambria Math" charset="0"/>
                            <a:ea typeface="Times New Roman" charset="0"/>
                            <a:cs typeface="Times New Roman" charset="0"/>
                          </a:rPr>
                          <m:t>(</m:t>
                        </m:r>
                        <m:r>
                          <a:rPr lang="en-US" sz="2200" b="0" i="1" smtClean="0">
                            <a:solidFill>
                              <a:srgbClr val="000000"/>
                            </a:solidFill>
                            <a:latin typeface="Cambria Math" charset="0"/>
                            <a:ea typeface="Times New Roman" charset="0"/>
                            <a:cs typeface="Times New Roman" charset="0"/>
                          </a:rPr>
                          <m:t>𝐻</m:t>
                        </m:r>
                        <m:r>
                          <a:rPr lang="en-US" sz="2200" b="0" i="1" smtClean="0">
                            <a:solidFill>
                              <a:srgbClr val="000000"/>
                            </a:solidFill>
                            <a:latin typeface="Cambria Math" charset="0"/>
                            <a:ea typeface="Times New Roman" charset="0"/>
                            <a:cs typeface="Times New Roman" charset="0"/>
                          </a:rPr>
                          <m:t>,</m:t>
                        </m:r>
                        <m:r>
                          <a:rPr lang="en-US" sz="2200" b="0" i="1" smtClean="0">
                            <a:solidFill>
                              <a:srgbClr val="000000"/>
                            </a:solidFill>
                            <a:latin typeface="Cambria Math" charset="0"/>
                            <a:ea typeface="Times New Roman" charset="0"/>
                            <a:cs typeface="Times New Roman" charset="0"/>
                          </a:rPr>
                          <m:t>𝑆</m:t>
                        </m:r>
                        <m:r>
                          <a:rPr lang="en-US" sz="2200" b="0" i="1" smtClean="0">
                            <a:solidFill>
                              <a:srgbClr val="000000"/>
                            </a:solidFill>
                            <a:latin typeface="Cambria Math" charset="0"/>
                            <a:ea typeface="Times New Roman" charset="0"/>
                            <a:cs typeface="Times New Roman" charset="0"/>
                          </a:rPr>
                          <m:t>)</m:t>
                        </m:r>
                      </m:e>
                    </m:d>
                    <m:r>
                      <a:rPr lang="en-US" sz="2200" b="0" i="1" smtClean="0">
                        <a:solidFill>
                          <a:srgbClr val="000000"/>
                        </a:solidFill>
                        <a:latin typeface="Cambria Math" charset="0"/>
                        <a:ea typeface="Times New Roman" charset="0"/>
                        <a:cs typeface="Times New Roman" charset="0"/>
                      </a:rPr>
                      <m:t>  =  </m:t>
                    </m:r>
                    <m:d>
                      <m:dPr>
                        <m:ctrlPr>
                          <a:rPr lang="en-US" sz="2200" b="0" i="1" smtClean="0">
                            <a:solidFill>
                              <a:srgbClr val="000000"/>
                            </a:solidFill>
                            <a:latin typeface="Cambria Math" charset="0"/>
                            <a:ea typeface="Times New Roman" charset="0"/>
                            <a:cs typeface="Times New Roman" charset="0"/>
                          </a:rPr>
                        </m:ctrlPr>
                      </m:dPr>
                      <m:e>
                        <m:d>
                          <m:dPr>
                            <m:begChr m:val="⟦"/>
                            <m:endChr m:val="⟧"/>
                            <m:ctrlPr>
                              <a:rPr lang="en-US" sz="2200" b="0" i="1" smtClean="0">
                                <a:solidFill>
                                  <a:srgbClr val="000000"/>
                                </a:solidFill>
                                <a:latin typeface="Cambria Math" charset="0"/>
                                <a:ea typeface="Times New Roman" charset="0"/>
                                <a:cs typeface="Times New Roman" charset="0"/>
                              </a:rPr>
                            </m:ctrlPr>
                          </m:dPr>
                          <m:e>
                            <m:r>
                              <a:rPr lang="en-US" sz="2200" b="0" i="1" smtClean="0">
                                <a:solidFill>
                                  <a:srgbClr val="000000"/>
                                </a:solidFill>
                                <a:latin typeface="Cambria Math" charset="0"/>
                                <a:ea typeface="Times New Roman" charset="0"/>
                                <a:cs typeface="Times New Roman" charset="0"/>
                              </a:rPr>
                              <m:t>𝐻</m:t>
                            </m:r>
                          </m:e>
                        </m:d>
                        <m:r>
                          <a:rPr lang="en-US" sz="2200" b="0" i="1" smtClean="0">
                            <a:solidFill>
                              <a:srgbClr val="000000"/>
                            </a:solidFill>
                            <a:latin typeface="Cambria Math" charset="0"/>
                            <a:ea typeface="Times New Roman" charset="0"/>
                            <a:cs typeface="Times New Roman" charset="0"/>
                          </a:rPr>
                          <m:t>,</m:t>
                        </m:r>
                        <m:d>
                          <m:dPr>
                            <m:begChr m:val="⟦"/>
                            <m:endChr m:val="⟧"/>
                            <m:ctrlPr>
                              <a:rPr lang="en-US" sz="2200" i="1">
                                <a:solidFill>
                                  <a:srgbClr val="000000"/>
                                </a:solidFill>
                                <a:latin typeface="Cambria Math" charset="0"/>
                                <a:ea typeface="Times New Roman" charset="0"/>
                                <a:cs typeface="Times New Roman" charset="0"/>
                              </a:rPr>
                            </m:ctrlPr>
                          </m:dPr>
                          <m:e>
                            <m:r>
                              <a:rPr lang="en-US" sz="2200" b="0" i="1" smtClean="0">
                                <a:solidFill>
                                  <a:srgbClr val="000000"/>
                                </a:solidFill>
                                <a:latin typeface="Cambria Math" charset="0"/>
                                <a:ea typeface="Times New Roman" charset="0"/>
                                <a:cs typeface="Times New Roman" charset="0"/>
                              </a:rPr>
                              <m:t>𝑆</m:t>
                            </m:r>
                          </m:e>
                        </m:d>
                      </m:e>
                    </m:d>
                    <m:r>
                      <a:rPr lang="en-US" sz="2200" b="0" i="1" smtClean="0">
                        <a:solidFill>
                          <a:srgbClr val="000000"/>
                        </a:solidFill>
                        <a:latin typeface="Cambria Math" charset="0"/>
                        <a:ea typeface="Times New Roman" charset="0"/>
                        <a:cs typeface="Times New Roman" charset="0"/>
                      </a:rPr>
                      <m:t>   </m:t>
                    </m:r>
                  </m:oMath>
                </a14:m>
                <a:endParaRPr lang="en-US" sz="2200" b="0" i="1" dirty="0" smtClean="0">
                  <a:solidFill>
                    <a:srgbClr val="000000"/>
                  </a:solidFill>
                  <a:latin typeface="Cambria Math" charset="0"/>
                  <a:ea typeface="Times New Roman" charset="0"/>
                  <a:cs typeface="Times New Roman" charset="0"/>
                </a:endParaRPr>
              </a:p>
              <a:p>
                <a:pPr algn="ctr"/>
                <a14:m>
                  <m:oMathPara xmlns:m="http://schemas.openxmlformats.org/officeDocument/2006/math">
                    <m:oMathParaPr>
                      <m:jc m:val="left"/>
                    </m:oMathParaPr>
                    <m:oMath xmlns:m="http://schemas.openxmlformats.org/officeDocument/2006/math">
                      <m:r>
                        <a:rPr lang="en-US" sz="2200" b="0" i="1" smtClean="0">
                          <a:solidFill>
                            <a:srgbClr val="000000"/>
                          </a:solidFill>
                          <a:latin typeface="Cambria Math" charset="0"/>
                          <a:ea typeface="Times New Roman" charset="0"/>
                          <a:cs typeface="Times New Roman" charset="0"/>
                        </a:rPr>
                        <m:t>             </m:t>
                      </m:r>
                      <m:d>
                        <m:dPr>
                          <m:begChr m:val="⟦"/>
                          <m:endChr m:val="⟧"/>
                          <m:ctrlPr>
                            <a:rPr lang="en-US" sz="2200" i="1">
                              <a:solidFill>
                                <a:srgbClr val="000000"/>
                              </a:solidFill>
                              <a:latin typeface="Cambria Math" charset="0"/>
                              <a:ea typeface="Times New Roman" charset="0"/>
                              <a:cs typeface="Times New Roman" charset="0"/>
                            </a:rPr>
                          </m:ctrlPr>
                        </m:dPr>
                        <m:e>
                          <m:d>
                            <m:dPr>
                              <m:begChr m:val="{"/>
                              <m:endChr m:val="}"/>
                              <m:ctrlPr>
                                <a:rPr lang="en-US" sz="2200" i="1">
                                  <a:solidFill>
                                    <a:srgbClr val="000000"/>
                                  </a:solidFill>
                                  <a:latin typeface="Cambria Math" charset="0"/>
                                  <a:ea typeface="Times New Roman" charset="0"/>
                                  <a:cs typeface="Times New Roman" charset="0"/>
                                </a:rPr>
                              </m:ctrlPr>
                            </m:dPr>
                            <m:e>
                              <m:r>
                                <a:rPr lang="en-US" sz="2200" b="0" i="1" smtClean="0">
                                  <a:solidFill>
                                    <a:srgbClr val="000000"/>
                                  </a:solidFill>
                                  <a:latin typeface="Cambria Math" charset="0"/>
                                  <a:ea typeface="Times New Roman" charset="0"/>
                                  <a:cs typeface="Times New Roman" charset="0"/>
                                </a:rPr>
                                <m:t> </m:t>
                              </m:r>
                              <m:r>
                                <a:rPr lang="en-US" sz="2200" b="0" i="1" smtClean="0">
                                  <a:solidFill>
                                    <a:srgbClr val="000000"/>
                                  </a:solidFill>
                                  <a:latin typeface="Cambria Math" charset="0"/>
                                  <a:ea typeface="Times New Roman" charset="0"/>
                                  <a:cs typeface="Times New Roman" charset="0"/>
                                </a:rPr>
                                <m:t>h</m:t>
                              </m:r>
                              <m:r>
                                <a:rPr lang="en-US" sz="2200" i="1" baseline="-25000">
                                  <a:solidFill>
                                    <a:srgbClr val="000000"/>
                                  </a:solidFill>
                                  <a:latin typeface="Cambria Math" charset="0"/>
                                  <a:ea typeface="Times New Roman" charset="0"/>
                                  <a:cs typeface="Times New Roman" charset="0"/>
                                </a:rPr>
                                <m:t>1</m:t>
                              </m:r>
                              <m:r>
                                <a:rPr lang="en-US" sz="2200" i="1">
                                  <a:solidFill>
                                    <a:srgbClr val="000000"/>
                                  </a:solidFill>
                                  <a:latin typeface="Cambria Math" charset="0"/>
                                  <a:ea typeface="Times New Roman" charset="0"/>
                                  <a:cs typeface="Times New Roman" charset="0"/>
                                </a:rPr>
                                <m:t>, …, </m:t>
                              </m:r>
                              <m:r>
                                <a:rPr lang="en-US" sz="2200" b="0" i="1" smtClean="0">
                                  <a:solidFill>
                                    <a:srgbClr val="000000"/>
                                  </a:solidFill>
                                  <a:latin typeface="Cambria Math" charset="0"/>
                                  <a:ea typeface="Times New Roman" charset="0"/>
                                  <a:cs typeface="Times New Roman" charset="0"/>
                                </a:rPr>
                                <m:t>h</m:t>
                              </m:r>
                              <m:r>
                                <a:rPr lang="en-US" sz="2200" i="1" baseline="-25000">
                                  <a:solidFill>
                                    <a:srgbClr val="000000"/>
                                  </a:solidFill>
                                  <a:latin typeface="Cambria Math" charset="0"/>
                                  <a:ea typeface="Times New Roman" charset="0"/>
                                  <a:cs typeface="Times New Roman" charset="0"/>
                                </a:rPr>
                                <m:t>𝑛</m:t>
                              </m:r>
                              <m:r>
                                <a:rPr lang="en-US" sz="2200" b="0" i="1" baseline="-25000" smtClean="0">
                                  <a:solidFill>
                                    <a:srgbClr val="000000"/>
                                  </a:solidFill>
                                  <a:latin typeface="Cambria Math" charset="0"/>
                                  <a:ea typeface="Times New Roman" charset="0"/>
                                  <a:cs typeface="Times New Roman" charset="0"/>
                                </a:rPr>
                                <m:t> </m:t>
                              </m:r>
                            </m:e>
                          </m:d>
                        </m:e>
                      </m:d>
                      <m:r>
                        <a:rPr lang="en-US" sz="2200" b="0" i="1" baseline="-25000" smtClean="0">
                          <a:solidFill>
                            <a:srgbClr val="000000"/>
                          </a:solidFill>
                          <a:latin typeface="Cambria Math" charset="0"/>
                          <a:ea typeface="Times New Roman" charset="0"/>
                          <a:cs typeface="Times New Roman" charset="0"/>
                        </a:rPr>
                        <m:t>   </m:t>
                      </m:r>
                      <m:r>
                        <a:rPr lang="en-US" sz="2200" b="0" i="1" smtClean="0">
                          <a:solidFill>
                            <a:srgbClr val="000000"/>
                          </a:solidFill>
                          <a:latin typeface="Cambria Math" charset="0"/>
                          <a:ea typeface="Times New Roman" charset="0"/>
                          <a:cs typeface="Times New Roman" charset="0"/>
                        </a:rPr>
                        <m:t>=  </m:t>
                      </m:r>
                      <m:sSubSup>
                        <m:sSubSupPr>
                          <m:ctrlPr>
                            <a:rPr lang="en-US" sz="2200" i="1">
                              <a:solidFill>
                                <a:srgbClr val="000000"/>
                              </a:solidFill>
                              <a:latin typeface="Cambria Math" charset="0"/>
                              <a:ea typeface="Times New Roman" charset="0"/>
                              <a:cs typeface="Times New Roman" charset="0"/>
                            </a:rPr>
                          </m:ctrlPr>
                        </m:sSubSupPr>
                        <m:e>
                          <m:r>
                            <a:rPr lang="en-US" sz="2200" i="1">
                              <a:solidFill>
                                <a:srgbClr val="000000"/>
                              </a:solidFill>
                              <a:latin typeface="Cambria Math" charset="0"/>
                              <a:ea typeface="Cambria Math" charset="0"/>
                              <a:cs typeface="Cambria Math" charset="0"/>
                            </a:rPr>
                            <m:t>⋀</m:t>
                          </m:r>
                        </m:e>
                        <m:sub>
                          <m:r>
                            <a:rPr lang="en-US" sz="2200" i="1">
                              <a:solidFill>
                                <a:srgbClr val="000000"/>
                              </a:solidFill>
                              <a:latin typeface="Cambria Math" charset="0"/>
                              <a:ea typeface="Times New Roman" charset="0"/>
                              <a:cs typeface="Times New Roman" charset="0"/>
                            </a:rPr>
                            <m:t>𝑖</m:t>
                          </m:r>
                          <m:r>
                            <a:rPr lang="en-US" sz="2200" i="1">
                              <a:solidFill>
                                <a:srgbClr val="000000"/>
                              </a:solidFill>
                              <a:latin typeface="Cambria Math" charset="0"/>
                              <a:ea typeface="Times New Roman" charset="0"/>
                              <a:cs typeface="Times New Roman" charset="0"/>
                            </a:rPr>
                            <m:t>=1</m:t>
                          </m:r>
                        </m:sub>
                        <m:sup>
                          <m:r>
                            <a:rPr lang="en-US" sz="2200" i="1">
                              <a:solidFill>
                                <a:srgbClr val="000000"/>
                              </a:solidFill>
                              <a:latin typeface="Cambria Math" charset="0"/>
                              <a:ea typeface="Times New Roman" charset="0"/>
                              <a:cs typeface="Times New Roman" charset="0"/>
                            </a:rPr>
                            <m:t>𝑛</m:t>
                          </m:r>
                        </m:sup>
                      </m:sSubSup>
                      <m:r>
                        <a:rPr lang="en-US" sz="2200" b="0" i="1" smtClean="0">
                          <a:solidFill>
                            <a:srgbClr val="000000"/>
                          </a:solidFill>
                          <a:latin typeface="Cambria Math" charset="0"/>
                          <a:ea typeface="Times New Roman" charset="0"/>
                          <a:cs typeface="Times New Roman" charset="0"/>
                        </a:rPr>
                        <m:t> </m:t>
                      </m:r>
                      <m:d>
                        <m:dPr>
                          <m:begChr m:val="⟦"/>
                          <m:endChr m:val="⟧"/>
                          <m:ctrlPr>
                            <a:rPr lang="en-US" sz="2200" b="0" i="1" smtClean="0">
                              <a:solidFill>
                                <a:srgbClr val="000000"/>
                              </a:solidFill>
                              <a:latin typeface="Cambria Math" charset="0"/>
                              <a:ea typeface="Times New Roman" charset="0"/>
                              <a:cs typeface="Times New Roman" charset="0"/>
                            </a:rPr>
                          </m:ctrlPr>
                        </m:dPr>
                        <m:e>
                          <m:r>
                            <a:rPr lang="en-US" sz="2200" i="1">
                              <a:solidFill>
                                <a:srgbClr val="000000"/>
                              </a:solidFill>
                              <a:latin typeface="Cambria Math" charset="0"/>
                              <a:ea typeface="Times New Roman" charset="0"/>
                              <a:cs typeface="Times New Roman" charset="0"/>
                            </a:rPr>
                            <m:t>h</m:t>
                          </m:r>
                          <m:r>
                            <a:rPr lang="en-US" sz="2200" i="1" baseline="-25000">
                              <a:solidFill>
                                <a:srgbClr val="000000"/>
                              </a:solidFill>
                              <a:latin typeface="Cambria Math" charset="0"/>
                              <a:ea typeface="Times New Roman" charset="0"/>
                              <a:cs typeface="Times New Roman" charset="0"/>
                            </a:rPr>
                            <m:t>𝑖</m:t>
                          </m:r>
                        </m:e>
                      </m:d>
                    </m:oMath>
                  </m:oMathPara>
                </a14:m>
                <a:endParaRPr lang="en-US" sz="2200" i="1" baseline="-25000" dirty="0" smtClean="0">
                  <a:solidFill>
                    <a:srgbClr val="000000"/>
                  </a:solidFill>
                  <a:latin typeface="Cambria Math" charset="0"/>
                  <a:ea typeface="Times New Roman" charset="0"/>
                  <a:cs typeface="Times New Roman" charset="0"/>
                </a:endParaRPr>
              </a:p>
              <a:p>
                <a:pPr algn="ctr"/>
                <a:r>
                  <a:rPr lang="en-US" sz="2200" dirty="0" smtClean="0">
                    <a:solidFill>
                      <a:srgbClr val="000000"/>
                    </a:solidFill>
                    <a:ea typeface="Times New Roman" charset="0"/>
                    <a:cs typeface="Times New Roman" charset="0"/>
                  </a:rPr>
                  <a:t>  </a:t>
                </a:r>
                <a14:m>
                  <m:oMath xmlns:m="http://schemas.openxmlformats.org/officeDocument/2006/math">
                    <m:d>
                      <m:dPr>
                        <m:begChr m:val="⟦"/>
                        <m:endChr m:val="⟧"/>
                        <m:ctrlPr>
                          <a:rPr lang="en-US" sz="2200" i="1">
                            <a:solidFill>
                              <a:srgbClr val="000000"/>
                            </a:solidFill>
                            <a:latin typeface="Cambria Math" charset="0"/>
                            <a:ea typeface="Times New Roman" charset="0"/>
                            <a:cs typeface="Times New Roman" charset="0"/>
                          </a:rPr>
                        </m:ctrlPr>
                      </m:dPr>
                      <m:e>
                        <m:d>
                          <m:dPr>
                            <m:begChr m:val="{"/>
                            <m:endChr m:val="}"/>
                            <m:ctrlPr>
                              <a:rPr lang="en-US" sz="2200" i="1">
                                <a:solidFill>
                                  <a:srgbClr val="000000"/>
                                </a:solidFill>
                                <a:latin typeface="Cambria Math" charset="0"/>
                                <a:ea typeface="Times New Roman" charset="0"/>
                                <a:cs typeface="Times New Roman" charset="0"/>
                              </a:rPr>
                            </m:ctrlPr>
                          </m:dPr>
                          <m:e>
                            <m:r>
                              <a:rPr lang="en-US" sz="2200" i="1">
                                <a:solidFill>
                                  <a:srgbClr val="000000"/>
                                </a:solidFill>
                                <a:latin typeface="Cambria Math" charset="0"/>
                                <a:ea typeface="Times New Roman" charset="0"/>
                                <a:cs typeface="Times New Roman" charset="0"/>
                              </a:rPr>
                              <m:t> </m:t>
                            </m:r>
                            <m:r>
                              <a:rPr lang="en-US" sz="2200" b="0" i="1" smtClean="0">
                                <a:solidFill>
                                  <a:srgbClr val="000000"/>
                                </a:solidFill>
                                <a:latin typeface="Cambria Math" charset="0"/>
                                <a:ea typeface="Times New Roman" charset="0"/>
                                <a:cs typeface="Times New Roman" charset="0"/>
                              </a:rPr>
                              <m:t>𝑠</m:t>
                            </m:r>
                            <m:r>
                              <a:rPr lang="en-US" sz="2200" i="1" baseline="-25000">
                                <a:solidFill>
                                  <a:srgbClr val="000000"/>
                                </a:solidFill>
                                <a:latin typeface="Cambria Math" charset="0"/>
                                <a:ea typeface="Times New Roman" charset="0"/>
                                <a:cs typeface="Times New Roman" charset="0"/>
                              </a:rPr>
                              <m:t>1</m:t>
                            </m:r>
                            <m:r>
                              <a:rPr lang="en-US" sz="2200" i="1">
                                <a:solidFill>
                                  <a:srgbClr val="000000"/>
                                </a:solidFill>
                                <a:latin typeface="Cambria Math" charset="0"/>
                                <a:ea typeface="Times New Roman" charset="0"/>
                                <a:cs typeface="Times New Roman" charset="0"/>
                              </a:rPr>
                              <m:t>, …, </m:t>
                            </m:r>
                            <m:r>
                              <a:rPr lang="en-US" sz="2200" b="0" i="1" smtClean="0">
                                <a:solidFill>
                                  <a:srgbClr val="000000"/>
                                </a:solidFill>
                                <a:latin typeface="Cambria Math" charset="0"/>
                                <a:ea typeface="Times New Roman" charset="0"/>
                                <a:cs typeface="Times New Roman" charset="0"/>
                              </a:rPr>
                              <m:t>𝑠</m:t>
                            </m:r>
                            <m:r>
                              <a:rPr lang="en-US" sz="2200" i="1" baseline="-25000">
                                <a:solidFill>
                                  <a:srgbClr val="000000"/>
                                </a:solidFill>
                                <a:latin typeface="Cambria Math" charset="0"/>
                                <a:ea typeface="Times New Roman" charset="0"/>
                                <a:cs typeface="Times New Roman" charset="0"/>
                              </a:rPr>
                              <m:t>𝑛</m:t>
                            </m:r>
                            <m:r>
                              <a:rPr lang="en-US" sz="2200" i="1">
                                <a:solidFill>
                                  <a:srgbClr val="000000"/>
                                </a:solidFill>
                                <a:latin typeface="Cambria Math" charset="0"/>
                                <a:ea typeface="Times New Roman" charset="0"/>
                                <a:cs typeface="Times New Roman" charset="0"/>
                              </a:rPr>
                              <m:t> </m:t>
                            </m:r>
                          </m:e>
                        </m:d>
                      </m:e>
                    </m:d>
                    <m:r>
                      <a:rPr lang="en-US" sz="2200" b="0" i="1" smtClean="0">
                        <a:solidFill>
                          <a:srgbClr val="000000"/>
                        </a:solidFill>
                        <a:latin typeface="Cambria Math" charset="0"/>
                        <a:ea typeface="Times New Roman" charset="0"/>
                        <a:cs typeface="Times New Roman" charset="0"/>
                      </a:rPr>
                      <m:t>  </m:t>
                    </m:r>
                    <m:r>
                      <a:rPr lang="en-US" sz="2200" i="1" smtClean="0">
                        <a:solidFill>
                          <a:srgbClr val="000000"/>
                        </a:solidFill>
                        <a:latin typeface="Cambria Math" charset="0"/>
                        <a:ea typeface="Times New Roman" charset="0"/>
                        <a:cs typeface="Times New Roman" charset="0"/>
                      </a:rPr>
                      <m:t>= </m:t>
                    </m:r>
                    <m:sSubSup>
                      <m:sSubSupPr>
                        <m:ctrlPr>
                          <a:rPr lang="en-US" sz="2200" i="1">
                            <a:solidFill>
                              <a:srgbClr val="000000"/>
                            </a:solidFill>
                            <a:latin typeface="Cambria Math" charset="0"/>
                            <a:ea typeface="Times New Roman" charset="0"/>
                            <a:cs typeface="Times New Roman" charset="0"/>
                          </a:rPr>
                        </m:ctrlPr>
                      </m:sSubSupPr>
                      <m:e>
                        <m:r>
                          <a:rPr lang="en-US" sz="2200" b="0" i="1">
                            <a:solidFill>
                              <a:srgbClr val="000000"/>
                            </a:solidFill>
                            <a:latin typeface="Cambria Math" charset="0"/>
                            <a:ea typeface="Times New Roman" charset="0"/>
                            <a:cs typeface="Times New Roman" charset="0"/>
                          </a:rPr>
                          <m:t> </m:t>
                        </m:r>
                        <m:r>
                          <a:rPr lang="en-US" sz="2200" b="0" i="1" smtClean="0">
                            <a:solidFill>
                              <a:srgbClr val="000000"/>
                            </a:solidFill>
                            <a:latin typeface="Cambria Math" charset="0"/>
                            <a:ea typeface="Times New Roman" charset="0"/>
                            <a:cs typeface="Times New Roman" charset="0"/>
                          </a:rPr>
                          <m:t> </m:t>
                        </m:r>
                        <m:r>
                          <a:rPr lang="en-US" sz="2200" i="1">
                            <a:solidFill>
                              <a:srgbClr val="000000"/>
                            </a:solidFill>
                            <a:latin typeface="Cambria Math" charset="0"/>
                            <a:ea typeface="Cambria Math" charset="0"/>
                            <a:cs typeface="Cambria Math" charset="0"/>
                          </a:rPr>
                          <m:t>⋀</m:t>
                        </m:r>
                      </m:e>
                      <m:sub>
                        <m:r>
                          <a:rPr lang="en-US" sz="2200" i="1">
                            <a:solidFill>
                              <a:srgbClr val="000000"/>
                            </a:solidFill>
                            <a:latin typeface="Cambria Math" charset="0"/>
                            <a:ea typeface="Times New Roman" charset="0"/>
                            <a:cs typeface="Times New Roman" charset="0"/>
                          </a:rPr>
                          <m:t>𝑖</m:t>
                        </m:r>
                        <m:r>
                          <a:rPr lang="en-US" sz="2200" i="1">
                            <a:solidFill>
                              <a:srgbClr val="000000"/>
                            </a:solidFill>
                            <a:latin typeface="Cambria Math" charset="0"/>
                            <a:ea typeface="Times New Roman" charset="0"/>
                            <a:cs typeface="Times New Roman" charset="0"/>
                          </a:rPr>
                          <m:t>=1</m:t>
                        </m:r>
                      </m:sub>
                      <m:sup>
                        <m:r>
                          <a:rPr lang="en-US" sz="2200" i="1">
                            <a:solidFill>
                              <a:srgbClr val="000000"/>
                            </a:solidFill>
                            <a:latin typeface="Cambria Math" charset="0"/>
                            <a:ea typeface="Times New Roman" charset="0"/>
                            <a:cs typeface="Times New Roman" charset="0"/>
                          </a:rPr>
                          <m:t>𝑛</m:t>
                        </m:r>
                      </m:sup>
                    </m:sSubSup>
                    <m:r>
                      <a:rPr lang="en-US" sz="2200" i="1">
                        <a:solidFill>
                          <a:srgbClr val="000000"/>
                        </a:solidFill>
                        <a:latin typeface="Cambria Math" charset="0"/>
                        <a:ea typeface="Times New Roman" charset="0"/>
                        <a:cs typeface="Times New Roman" charset="0"/>
                      </a:rPr>
                      <m:t> </m:t>
                    </m:r>
                    <m:d>
                      <m:dPr>
                        <m:begChr m:val="⟦"/>
                        <m:endChr m:val="⟧"/>
                        <m:ctrlPr>
                          <a:rPr lang="en-US" sz="2200" i="1">
                            <a:solidFill>
                              <a:srgbClr val="000000"/>
                            </a:solidFill>
                            <a:latin typeface="Cambria Math" charset="0"/>
                            <a:ea typeface="Times New Roman" charset="0"/>
                            <a:cs typeface="Times New Roman" charset="0"/>
                          </a:rPr>
                        </m:ctrlPr>
                      </m:dPr>
                      <m:e>
                        <m:r>
                          <a:rPr lang="en-US" sz="2200" b="0" i="1" smtClean="0">
                            <a:solidFill>
                              <a:srgbClr val="000000"/>
                            </a:solidFill>
                            <a:latin typeface="Cambria Math" charset="0"/>
                            <a:ea typeface="Times New Roman" charset="0"/>
                            <a:cs typeface="Times New Roman" charset="0"/>
                          </a:rPr>
                          <m:t>𝑠</m:t>
                        </m:r>
                        <m:r>
                          <a:rPr lang="en-US" sz="2200" i="1" baseline="-25000">
                            <a:solidFill>
                              <a:srgbClr val="000000"/>
                            </a:solidFill>
                            <a:latin typeface="Cambria Math" charset="0"/>
                            <a:ea typeface="Times New Roman" charset="0"/>
                            <a:cs typeface="Times New Roman" charset="0"/>
                          </a:rPr>
                          <m:t>𝑖</m:t>
                        </m:r>
                      </m:e>
                    </m:d>
                  </m:oMath>
                </a14:m>
                <a:endParaRPr lang="en-US" sz="2200" i="1" baseline="-25000" dirty="0" smtClean="0">
                  <a:solidFill>
                    <a:srgbClr val="000000"/>
                  </a:solidFill>
                  <a:latin typeface="Cambria Math" charset="0"/>
                  <a:ea typeface="Times New Roman" charset="0"/>
                  <a:cs typeface="Times New Roman" charset="0"/>
                </a:endParaRPr>
              </a:p>
              <a:p>
                <a:pPr algn="ctr"/>
                <a:r>
                  <a:rPr lang="en-US" sz="2200" dirty="0" smtClean="0">
                    <a:solidFill>
                      <a:srgbClr val="000000"/>
                    </a:solidFill>
                    <a:ea typeface="Times New Roman" charset="0"/>
                    <a:cs typeface="Times New Roman" charset="0"/>
                  </a:rPr>
                  <a:t>                 </a:t>
                </a:r>
                <a14:m>
                  <m:oMath xmlns:m="http://schemas.openxmlformats.org/officeDocument/2006/math">
                    <m:d>
                      <m:dPr>
                        <m:begChr m:val="⟦"/>
                        <m:endChr m:val="⟧"/>
                        <m:ctrlPr>
                          <a:rPr lang="en-US" sz="2200" i="1">
                            <a:solidFill>
                              <a:srgbClr val="000000"/>
                            </a:solidFill>
                            <a:latin typeface="Cambria Math" charset="0"/>
                            <a:ea typeface="Times New Roman" charset="0"/>
                            <a:cs typeface="Times New Roman" charset="0"/>
                          </a:rPr>
                        </m:ctrlPr>
                      </m:dPr>
                      <m:e>
                        <m:r>
                          <a:rPr lang="en-US" sz="2200" b="0" i="1" smtClean="0">
                            <a:solidFill>
                              <a:srgbClr val="000000"/>
                            </a:solidFill>
                            <a:latin typeface="Cambria Math" charset="0"/>
                            <a:ea typeface="Times New Roman" charset="0"/>
                            <a:cs typeface="Times New Roman" charset="0"/>
                          </a:rPr>
                          <m:t>h</m:t>
                        </m:r>
                      </m:e>
                    </m:d>
                    <m:r>
                      <a:rPr lang="en-US" sz="2200" b="0" i="1" smtClean="0">
                        <a:solidFill>
                          <a:srgbClr val="000000"/>
                        </a:solidFill>
                        <a:latin typeface="Cambria Math" charset="0"/>
                        <a:ea typeface="Times New Roman" charset="0"/>
                        <a:cs typeface="Times New Roman" charset="0"/>
                      </a:rPr>
                      <m:t> </m:t>
                    </m:r>
                  </m:oMath>
                </a14:m>
                <a:r>
                  <a:rPr lang="en-US" sz="2200" b="0" i="1" dirty="0" smtClean="0">
                    <a:solidFill>
                      <a:srgbClr val="000000"/>
                    </a:solidFill>
                    <a:latin typeface="Cambria Math" charset="0"/>
                    <a:ea typeface="Times New Roman" charset="0"/>
                    <a:cs typeface="Times New Roman" charset="0"/>
                  </a:rPr>
                  <a:t>  </a:t>
                </a:r>
                <a:r>
                  <a:rPr lang="en-US" sz="2200" b="0" dirty="0" smtClean="0">
                    <a:solidFill>
                      <a:srgbClr val="000000"/>
                    </a:solidFill>
                    <a:latin typeface="Cambria Math" charset="0"/>
                    <a:ea typeface="Times New Roman" charset="0"/>
                    <a:cs typeface="Times New Roman" charset="0"/>
                  </a:rPr>
                  <a:t>= </a:t>
                </a:r>
                <a14:m>
                  <m:oMath xmlns:m="http://schemas.openxmlformats.org/officeDocument/2006/math">
                    <m:r>
                      <a:rPr lang="en-US" sz="2200" b="0" i="1" smtClean="0">
                        <a:solidFill>
                          <a:srgbClr val="000000"/>
                        </a:solidFill>
                        <a:latin typeface="Cambria Math" charset="0"/>
                        <a:ea typeface="Times New Roman" charset="0"/>
                        <a:cs typeface="Times New Roman" charset="0"/>
                      </a:rPr>
                      <m:t>   </m:t>
                    </m:r>
                    <m:sSubSup>
                      <m:sSubSupPr>
                        <m:ctrlPr>
                          <a:rPr lang="en-US" sz="2200" i="1">
                            <a:solidFill>
                              <a:srgbClr val="000000"/>
                            </a:solidFill>
                            <a:latin typeface="Cambria Math" charset="0"/>
                            <a:ea typeface="Times New Roman" charset="0"/>
                            <a:cs typeface="Times New Roman" charset="0"/>
                          </a:rPr>
                        </m:ctrlPr>
                      </m:sSubSupPr>
                      <m:e>
                        <m:r>
                          <a:rPr lang="en-US" sz="2200" i="1">
                            <a:solidFill>
                              <a:srgbClr val="000000"/>
                            </a:solidFill>
                            <a:latin typeface="Cambria Math" charset="0"/>
                            <a:ea typeface="Cambria Math" charset="0"/>
                            <a:cs typeface="Cambria Math" charset="0"/>
                          </a:rPr>
                          <m:t>⋀</m:t>
                        </m:r>
                      </m:e>
                      <m:sub>
                        <m:r>
                          <a:rPr lang="en-US" sz="2200" b="1" i="1" smtClean="0">
                            <a:solidFill>
                              <a:schemeClr val="accent6">
                                <a:lumMod val="75000"/>
                              </a:schemeClr>
                            </a:solidFill>
                            <a:latin typeface="Cambria Math" charset="0"/>
                            <a:ea typeface="Cambria Math" charset="0"/>
                            <a:cs typeface="Cambria Math" charset="0"/>
                          </a:rPr>
                          <m:t>𝝈</m:t>
                        </m:r>
                      </m:sub>
                      <m:sup/>
                    </m:sSubSup>
                    <m:r>
                      <a:rPr lang="en-US" sz="2200" i="1">
                        <a:solidFill>
                          <a:srgbClr val="000000"/>
                        </a:solidFill>
                        <a:latin typeface="Cambria Math" charset="0"/>
                        <a:ea typeface="Times New Roman" charset="0"/>
                        <a:cs typeface="Times New Roman" charset="0"/>
                      </a:rPr>
                      <m:t> </m:t>
                    </m:r>
                    <m:sSub>
                      <m:sSubPr>
                        <m:ctrlPr>
                          <a:rPr lang="en-US" sz="2200" i="1" smtClean="0">
                            <a:solidFill>
                              <a:srgbClr val="000000"/>
                            </a:solidFill>
                            <a:latin typeface="Cambria Math" charset="0"/>
                            <a:ea typeface="Times New Roman" charset="0"/>
                            <a:cs typeface="Times New Roman" charset="0"/>
                          </a:rPr>
                        </m:ctrlPr>
                      </m:sSubPr>
                      <m:e>
                        <m:d>
                          <m:dPr>
                            <m:begChr m:val="⟦"/>
                            <m:endChr m:val="⟧"/>
                            <m:ctrlPr>
                              <a:rPr lang="en-US" sz="2200" i="1">
                                <a:solidFill>
                                  <a:srgbClr val="000000"/>
                                </a:solidFill>
                                <a:latin typeface="Cambria Math" charset="0"/>
                                <a:ea typeface="Times New Roman" charset="0"/>
                                <a:cs typeface="Times New Roman" charset="0"/>
                              </a:rPr>
                            </m:ctrlPr>
                          </m:dPr>
                          <m:e>
                            <m:r>
                              <a:rPr lang="en-US" sz="2200" i="1">
                                <a:solidFill>
                                  <a:srgbClr val="000000"/>
                                </a:solidFill>
                                <a:latin typeface="Cambria Math" charset="0"/>
                                <a:ea typeface="Times New Roman" charset="0"/>
                                <a:cs typeface="Times New Roman" charset="0"/>
                              </a:rPr>
                              <m:t>h</m:t>
                            </m:r>
                          </m:e>
                        </m:d>
                      </m:e>
                      <m:sub>
                        <m:r>
                          <a:rPr lang="en-US" sz="2200" b="1" i="1" smtClean="0">
                            <a:solidFill>
                              <a:schemeClr val="accent6">
                                <a:lumMod val="75000"/>
                              </a:schemeClr>
                            </a:solidFill>
                            <a:latin typeface="Cambria Math" charset="0"/>
                            <a:ea typeface="Cambria Math" charset="0"/>
                            <a:cs typeface="Cambria Math" charset="0"/>
                          </a:rPr>
                          <m:t>𝝈</m:t>
                        </m:r>
                      </m:sub>
                    </m:sSub>
                  </m:oMath>
                </a14:m>
                <a:endParaRPr lang="en-US" sz="2200" b="0" i="1" dirty="0" smtClean="0">
                  <a:solidFill>
                    <a:srgbClr val="000000"/>
                  </a:solidFill>
                  <a:latin typeface="Cambria Math" charset="0"/>
                  <a:ea typeface="Times New Roman" charset="0"/>
                  <a:cs typeface="Times New Roman" charset="0"/>
                </a:endParaRPr>
              </a:p>
              <a:p>
                <a:pPr algn="ctr"/>
                <a:r>
                  <a:rPr lang="en-US" sz="2200" dirty="0" smtClean="0">
                    <a:solidFill>
                      <a:srgbClr val="000000"/>
                    </a:solidFill>
                    <a:ea typeface="Times New Roman" charset="0"/>
                    <a:cs typeface="Times New Roman" charset="0"/>
                  </a:rPr>
                  <a:t>                   </a:t>
                </a:r>
                <a14:m>
                  <m:oMath xmlns:m="http://schemas.openxmlformats.org/officeDocument/2006/math">
                    <m:d>
                      <m:dPr>
                        <m:begChr m:val="⟦"/>
                        <m:endChr m:val="⟧"/>
                        <m:ctrlPr>
                          <a:rPr lang="en-US" sz="2200" i="1">
                            <a:solidFill>
                              <a:srgbClr val="000000"/>
                            </a:solidFill>
                            <a:latin typeface="Cambria Math" charset="0"/>
                            <a:ea typeface="Times New Roman" charset="0"/>
                            <a:cs typeface="Times New Roman" charset="0"/>
                          </a:rPr>
                        </m:ctrlPr>
                      </m:dPr>
                      <m:e>
                        <m:r>
                          <a:rPr lang="en-US" sz="2200" b="0" i="1" smtClean="0">
                            <a:solidFill>
                              <a:srgbClr val="000000"/>
                            </a:solidFill>
                            <a:latin typeface="Cambria Math" charset="0"/>
                            <a:ea typeface="Times New Roman" charset="0"/>
                            <a:cs typeface="Times New Roman" charset="0"/>
                          </a:rPr>
                          <m:t>𝑤</m:t>
                        </m:r>
                        <m:r>
                          <a:rPr lang="en-US" sz="2200" b="0" i="1" smtClean="0">
                            <a:solidFill>
                              <a:srgbClr val="000000"/>
                            </a:solidFill>
                            <a:latin typeface="Cambria Math" charset="0"/>
                            <a:ea typeface="Times New Roman" charset="0"/>
                            <a:cs typeface="Times New Roman" charset="0"/>
                          </a:rPr>
                          <m:t> :</m:t>
                        </m:r>
                        <m:r>
                          <a:rPr lang="en-US" sz="2200" i="1">
                            <a:solidFill>
                              <a:srgbClr val="000000"/>
                            </a:solidFill>
                            <a:latin typeface="Cambria Math" charset="0"/>
                            <a:ea typeface="Times New Roman" charset="0"/>
                            <a:cs typeface="Times New Roman" charset="0"/>
                          </a:rPr>
                          <m:t>h</m:t>
                        </m:r>
                      </m:e>
                    </m:d>
                    <m:r>
                      <a:rPr lang="en-US" sz="2200" b="0" i="1">
                        <a:solidFill>
                          <a:srgbClr val="000000"/>
                        </a:solidFill>
                        <a:latin typeface="Cambria Math" charset="0"/>
                        <a:ea typeface="Times New Roman" charset="0"/>
                        <a:cs typeface="Times New Roman" charset="0"/>
                      </a:rPr>
                      <m:t> </m:t>
                    </m:r>
                  </m:oMath>
                </a14:m>
                <a:r>
                  <a:rPr lang="en-US" sz="2200" i="1" dirty="0" smtClean="0">
                    <a:solidFill>
                      <a:srgbClr val="000000"/>
                    </a:solidFill>
                    <a:latin typeface="Cambria Math" charset="0"/>
                    <a:ea typeface="Times New Roman" charset="0"/>
                    <a:cs typeface="Times New Roman" charset="0"/>
                  </a:rPr>
                  <a:t>  </a:t>
                </a:r>
                <a:r>
                  <a:rPr lang="en-US" sz="2200" dirty="0" smtClean="0">
                    <a:solidFill>
                      <a:srgbClr val="000000"/>
                    </a:solidFill>
                    <a:latin typeface="Cambria Math" charset="0"/>
                    <a:ea typeface="Times New Roman" charset="0"/>
                    <a:cs typeface="Times New Roman" charset="0"/>
                  </a:rPr>
                  <a:t>=</a:t>
                </a:r>
                <a:r>
                  <a:rPr lang="en-US" sz="2200" i="1" dirty="0" smtClean="0">
                    <a:solidFill>
                      <a:srgbClr val="000000"/>
                    </a:solidFill>
                    <a:latin typeface="Cambria Math" charset="0"/>
                    <a:ea typeface="Times New Roman" charset="0"/>
                    <a:cs typeface="Times New Roman" charset="0"/>
                  </a:rPr>
                  <a:t>    </a:t>
                </a:r>
                <a14:m>
                  <m:oMath xmlns:m="http://schemas.openxmlformats.org/officeDocument/2006/math">
                    <m:sSubSup>
                      <m:sSubSupPr>
                        <m:ctrlPr>
                          <a:rPr lang="en-US" sz="2200" i="1">
                            <a:solidFill>
                              <a:srgbClr val="000000"/>
                            </a:solidFill>
                            <a:latin typeface="Cambria Math" charset="0"/>
                            <a:ea typeface="Times New Roman" charset="0"/>
                            <a:cs typeface="Times New Roman" charset="0"/>
                          </a:rPr>
                        </m:ctrlPr>
                      </m:sSubSupPr>
                      <m:e>
                        <m:r>
                          <a:rPr lang="en-US" sz="2200" i="1">
                            <a:solidFill>
                              <a:srgbClr val="000000"/>
                            </a:solidFill>
                            <a:latin typeface="Cambria Math" charset="0"/>
                            <a:ea typeface="Cambria Math" charset="0"/>
                            <a:cs typeface="Cambria Math" charset="0"/>
                          </a:rPr>
                          <m:t>⋀</m:t>
                        </m:r>
                      </m:e>
                      <m:sub>
                        <m:r>
                          <a:rPr lang="en-US" sz="2200" b="1" i="1" smtClean="0">
                            <a:solidFill>
                              <a:schemeClr val="accent6">
                                <a:lumMod val="75000"/>
                              </a:schemeClr>
                            </a:solidFill>
                            <a:latin typeface="Cambria Math" charset="0"/>
                            <a:ea typeface="Cambria Math" charset="0"/>
                            <a:cs typeface="Cambria Math" charset="0"/>
                          </a:rPr>
                          <m:t>𝝈</m:t>
                        </m:r>
                      </m:sub>
                      <m:sup/>
                    </m:sSubSup>
                    <m:r>
                      <a:rPr lang="en-US" sz="2200" i="1">
                        <a:solidFill>
                          <a:srgbClr val="000000"/>
                        </a:solidFill>
                        <a:latin typeface="Cambria Math" charset="0"/>
                        <a:ea typeface="Times New Roman" charset="0"/>
                        <a:cs typeface="Times New Roman" charset="0"/>
                      </a:rPr>
                      <m:t> </m:t>
                    </m:r>
                    <m:d>
                      <m:dPr>
                        <m:ctrlPr>
                          <a:rPr lang="en-US" sz="2200" b="0" i="1" smtClean="0">
                            <a:solidFill>
                              <a:srgbClr val="000000"/>
                            </a:solidFill>
                            <a:latin typeface="Cambria Math" charset="0"/>
                            <a:ea typeface="Times New Roman" charset="0"/>
                            <a:cs typeface="Times New Roman" charset="0"/>
                          </a:rPr>
                        </m:ctrlPr>
                      </m:dPr>
                      <m:e>
                        <m:r>
                          <a:rPr lang="en-US" sz="2200" b="0" i="1" smtClean="0">
                            <a:solidFill>
                              <a:srgbClr val="000000"/>
                            </a:solidFill>
                            <a:latin typeface="Cambria Math" charset="0"/>
                            <a:ea typeface="Times New Roman" charset="0"/>
                            <a:cs typeface="Times New Roman" charset="0"/>
                          </a:rPr>
                          <m:t>𝑤</m:t>
                        </m:r>
                        <m:r>
                          <a:rPr lang="en-US" sz="2200" b="0" i="1" smtClean="0">
                            <a:solidFill>
                              <a:srgbClr val="000000"/>
                            </a:solidFill>
                            <a:latin typeface="Cambria Math" charset="0"/>
                            <a:ea typeface="Times New Roman" charset="0"/>
                            <a:cs typeface="Times New Roman" charset="0"/>
                          </a:rPr>
                          <m:t>, </m:t>
                        </m:r>
                        <m:sSub>
                          <m:sSubPr>
                            <m:ctrlPr>
                              <a:rPr lang="en-US" sz="2200" i="1">
                                <a:solidFill>
                                  <a:srgbClr val="000000"/>
                                </a:solidFill>
                                <a:latin typeface="Cambria Math" charset="0"/>
                                <a:ea typeface="Times New Roman" charset="0"/>
                                <a:cs typeface="Times New Roman" charset="0"/>
                              </a:rPr>
                            </m:ctrlPr>
                          </m:sSubPr>
                          <m:e>
                            <m:d>
                              <m:dPr>
                                <m:begChr m:val="⟦"/>
                                <m:endChr m:val="⟧"/>
                                <m:ctrlPr>
                                  <a:rPr lang="en-US" sz="2200" i="1">
                                    <a:solidFill>
                                      <a:srgbClr val="000000"/>
                                    </a:solidFill>
                                    <a:latin typeface="Cambria Math" charset="0"/>
                                    <a:ea typeface="Times New Roman" charset="0"/>
                                    <a:cs typeface="Times New Roman" charset="0"/>
                                  </a:rPr>
                                </m:ctrlPr>
                              </m:dPr>
                              <m:e>
                                <m:r>
                                  <a:rPr lang="en-US" sz="2200" i="1">
                                    <a:solidFill>
                                      <a:srgbClr val="000000"/>
                                    </a:solidFill>
                                    <a:latin typeface="Cambria Math" charset="0"/>
                                    <a:ea typeface="Times New Roman" charset="0"/>
                                    <a:cs typeface="Times New Roman" charset="0"/>
                                  </a:rPr>
                                  <m:t>h</m:t>
                                </m:r>
                              </m:e>
                            </m:d>
                          </m:e>
                          <m:sub>
                            <m:r>
                              <a:rPr lang="en-US" sz="2200" b="1" i="1" smtClean="0">
                                <a:solidFill>
                                  <a:schemeClr val="accent6">
                                    <a:lumMod val="75000"/>
                                  </a:schemeClr>
                                </a:solidFill>
                                <a:latin typeface="Cambria Math" charset="0"/>
                                <a:ea typeface="Cambria Math" charset="0"/>
                                <a:cs typeface="Cambria Math" charset="0"/>
                              </a:rPr>
                              <m:t>𝝈</m:t>
                            </m:r>
                          </m:sub>
                        </m:sSub>
                      </m:e>
                    </m:d>
                  </m:oMath>
                </a14:m>
                <a:endParaRPr lang="en-US" sz="2200" i="1" dirty="0">
                  <a:solidFill>
                    <a:srgbClr val="000000"/>
                  </a:solidFill>
                  <a:latin typeface="Cambria Math" charset="0"/>
                  <a:ea typeface="Times New Roman" charset="0"/>
                  <a:cs typeface="Times New Roman"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462326" y="2166880"/>
                <a:ext cx="4938474" cy="1845377"/>
              </a:xfrm>
              <a:prstGeom prst="rect">
                <a:avLst/>
              </a:prstGeom>
              <a:blipFill rotWithShape="0">
                <a:blip r:embed="rId3"/>
                <a:stretch>
                  <a:fillRect l="-1111" t="-23432" b="-29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382741" y="4026708"/>
                <a:ext cx="6785811" cy="1663148"/>
              </a:xfrm>
              <a:prstGeom prst="rect">
                <a:avLst/>
              </a:prstGeom>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2200" i="1" smtClean="0">
                              <a:solidFill>
                                <a:srgbClr val="000000"/>
                              </a:solidFill>
                              <a:latin typeface="Cambria Math" charset="0"/>
                              <a:ea typeface="Times New Roman" charset="0"/>
                              <a:cs typeface="Times New Roman" charset="0"/>
                            </a:rPr>
                          </m:ctrlPr>
                        </m:sSubPr>
                        <m:e>
                          <m:d>
                            <m:dPr>
                              <m:begChr m:val="⟦"/>
                              <m:endChr m:val="⟧"/>
                              <m:ctrlPr>
                                <a:rPr lang="en-US" sz="2200" i="1">
                                  <a:solidFill>
                                    <a:srgbClr val="000000"/>
                                  </a:solidFill>
                                  <a:latin typeface="Cambria Math" charset="0"/>
                                  <a:ea typeface="Times New Roman" charset="0"/>
                                  <a:cs typeface="Times New Roman" charset="0"/>
                                </a:rPr>
                              </m:ctrlPr>
                            </m:dPr>
                            <m:e>
                              <m:sSubSup>
                                <m:sSubSupPr>
                                  <m:ctrlPr>
                                    <a:rPr lang="en-US" sz="2200" i="1">
                                      <a:solidFill>
                                        <a:srgbClr val="000000"/>
                                      </a:solidFill>
                                      <a:latin typeface="Cambria Math" charset="0"/>
                                      <a:ea typeface="Times New Roman" charset="0"/>
                                      <a:cs typeface="Times New Roman" charset="0"/>
                                    </a:rPr>
                                  </m:ctrlPr>
                                </m:sSubSupPr>
                                <m:e>
                                  <m:r>
                                    <a:rPr lang="en-US" sz="2200" i="1">
                                      <a:solidFill>
                                        <a:srgbClr val="000000"/>
                                      </a:solidFill>
                                      <a:latin typeface="Cambria Math" charset="0"/>
                                      <a:ea typeface="Cambria Math" charset="0"/>
                                      <a:cs typeface="Cambria Math" charset="0"/>
                                    </a:rPr>
                                    <m:t>⋀</m:t>
                                  </m:r>
                                </m:e>
                                <m:sub>
                                  <m:r>
                                    <a:rPr lang="en-US" sz="2200" i="1">
                                      <a:solidFill>
                                        <a:srgbClr val="000000"/>
                                      </a:solidFill>
                                      <a:latin typeface="Cambria Math" charset="0"/>
                                      <a:ea typeface="Times New Roman" charset="0"/>
                                      <a:cs typeface="Times New Roman" charset="0"/>
                                    </a:rPr>
                                    <m:t>𝑖</m:t>
                                  </m:r>
                                  <m:r>
                                    <a:rPr lang="en-US" sz="2200" i="1">
                                      <a:solidFill>
                                        <a:srgbClr val="000000"/>
                                      </a:solidFill>
                                      <a:latin typeface="Cambria Math" charset="0"/>
                                      <a:ea typeface="Times New Roman" charset="0"/>
                                      <a:cs typeface="Times New Roman" charset="0"/>
                                    </a:rPr>
                                    <m:t>=1</m:t>
                                  </m:r>
                                </m:sub>
                                <m:sup>
                                  <m:r>
                                    <a:rPr lang="en-US" sz="2200" i="1">
                                      <a:solidFill>
                                        <a:srgbClr val="000000"/>
                                      </a:solidFill>
                                      <a:latin typeface="Cambria Math" charset="0"/>
                                      <a:ea typeface="Times New Roman" charset="0"/>
                                      <a:cs typeface="Times New Roman" charset="0"/>
                                    </a:rPr>
                                    <m:t>𝑛</m:t>
                                  </m:r>
                                </m:sup>
                              </m:sSubSup>
                              <m:r>
                                <a:rPr lang="en-US" sz="2200" b="0" i="1" smtClean="0">
                                  <a:solidFill>
                                    <a:srgbClr val="000000"/>
                                  </a:solidFill>
                                  <a:latin typeface="Cambria Math" charset="0"/>
                                  <a:ea typeface="Times New Roman" charset="0"/>
                                  <a:cs typeface="Times New Roman" charset="0"/>
                                </a:rPr>
                                <m:t> </m:t>
                              </m:r>
                              <m:r>
                                <a:rPr lang="en-US" sz="2200" i="1">
                                  <a:solidFill>
                                    <a:srgbClr val="000000"/>
                                  </a:solidFill>
                                  <a:latin typeface="Cambria Math" charset="0"/>
                                  <a:ea typeface="Times New Roman" charset="0"/>
                                  <a:cs typeface="Times New Roman" charset="0"/>
                                </a:rPr>
                                <m:t>𝑡</m:t>
                              </m:r>
                              <m:r>
                                <a:rPr lang="en-US" sz="2200" i="1" baseline="-25000">
                                  <a:solidFill>
                                    <a:srgbClr val="000000"/>
                                  </a:solidFill>
                                  <a:latin typeface="Cambria Math" charset="0"/>
                                  <a:ea typeface="Times New Roman" charset="0"/>
                                  <a:cs typeface="Times New Roman" charset="0"/>
                                </a:rPr>
                                <m:t>𝑖</m:t>
                              </m:r>
                              <m:r>
                                <a:rPr lang="en-US" sz="2200" i="1">
                                  <a:solidFill>
                                    <a:srgbClr val="000000"/>
                                  </a:solidFill>
                                  <a:latin typeface="Cambria Math" charset="0"/>
                                  <a:ea typeface="Cambria Math" charset="0"/>
                                  <a:cs typeface="Cambria Math" charset="0"/>
                                </a:rPr>
                                <m:t>⟹</m:t>
                              </m:r>
                              <m:sSubSup>
                                <m:sSubSupPr>
                                  <m:ctrlPr>
                                    <a:rPr lang="en-US" sz="2200" i="1">
                                      <a:solidFill>
                                        <a:srgbClr val="000000"/>
                                      </a:solidFill>
                                      <a:latin typeface="Cambria Math" charset="0"/>
                                      <a:ea typeface="Times New Roman" charset="0"/>
                                      <a:cs typeface="Times New Roman" charset="0"/>
                                    </a:rPr>
                                  </m:ctrlPr>
                                </m:sSubSupPr>
                                <m:e>
                                  <m:r>
                                    <a:rPr lang="en-US" sz="2200" i="1">
                                      <a:solidFill>
                                        <a:srgbClr val="000000"/>
                                      </a:solidFill>
                                      <a:latin typeface="Cambria Math" charset="0"/>
                                      <a:ea typeface="Cambria Math" charset="0"/>
                                      <a:cs typeface="Cambria Math" charset="0"/>
                                    </a:rPr>
                                    <m:t>⋁</m:t>
                                  </m:r>
                                </m:e>
                                <m:sub>
                                  <m:r>
                                    <a:rPr lang="en-US" sz="2200" i="1">
                                      <a:solidFill>
                                        <a:srgbClr val="000000"/>
                                      </a:solidFill>
                                      <a:latin typeface="Cambria Math" charset="0"/>
                                      <a:ea typeface="Times New Roman" charset="0"/>
                                      <a:cs typeface="Times New Roman" charset="0"/>
                                    </a:rPr>
                                    <m:t>𝑖</m:t>
                                  </m:r>
                                  <m:r>
                                    <a:rPr lang="en-US" sz="2200" i="1">
                                      <a:solidFill>
                                        <a:srgbClr val="000000"/>
                                      </a:solidFill>
                                      <a:latin typeface="Cambria Math" charset="0"/>
                                      <a:ea typeface="Times New Roman" charset="0"/>
                                      <a:cs typeface="Times New Roman" charset="0"/>
                                    </a:rPr>
                                    <m:t>=1 </m:t>
                                  </m:r>
                                </m:sub>
                                <m:sup>
                                  <m:r>
                                    <a:rPr lang="en-US" sz="2200" i="1">
                                      <a:solidFill>
                                        <a:srgbClr val="000000"/>
                                      </a:solidFill>
                                      <a:latin typeface="Cambria Math" charset="0"/>
                                      <a:ea typeface="Times New Roman" charset="0"/>
                                      <a:cs typeface="Times New Roman" charset="0"/>
                                    </a:rPr>
                                    <m:t>𝑚</m:t>
                                  </m:r>
                                </m:sup>
                              </m:sSubSup>
                              <m:r>
                                <a:rPr lang="en-US" sz="2200" i="1">
                                  <a:solidFill>
                                    <a:srgbClr val="000000"/>
                                  </a:solidFill>
                                  <a:latin typeface="Cambria Math" charset="0"/>
                                  <a:ea typeface="Times New Roman" charset="0"/>
                                  <a:cs typeface="Times New Roman" charset="0"/>
                                </a:rPr>
                                <m:t>𝑡</m:t>
                              </m:r>
                              <m:r>
                                <a:rPr lang="en-US" sz="2200" i="1" baseline="-25000">
                                  <a:solidFill>
                                    <a:srgbClr val="000000"/>
                                  </a:solidFill>
                                  <a:latin typeface="Cambria Math" charset="0"/>
                                  <a:ea typeface="Times New Roman" charset="0"/>
                                  <a:cs typeface="Times New Roman" charset="0"/>
                                </a:rPr>
                                <m:t>𝑖</m:t>
                              </m:r>
                              <m:r>
                                <a:rPr lang="en-US" sz="2200" i="1">
                                  <a:solidFill>
                                    <a:srgbClr val="000000"/>
                                  </a:solidFill>
                                  <a:latin typeface="Cambria Math" charset="0"/>
                                  <a:ea typeface="Times New Roman" charset="0"/>
                                  <a:cs typeface="Times New Roman" charset="0"/>
                                </a:rPr>
                                <m:t>′</m:t>
                              </m:r>
                            </m:e>
                          </m:d>
                        </m:e>
                        <m:sub>
                          <m:r>
                            <a:rPr lang="en-US" sz="2200" b="1" i="1" smtClean="0">
                              <a:solidFill>
                                <a:schemeClr val="accent6">
                                  <a:lumMod val="75000"/>
                                </a:schemeClr>
                              </a:solidFill>
                              <a:latin typeface="Cambria Math" charset="0"/>
                              <a:ea typeface="Cambria Math" charset="0"/>
                              <a:cs typeface="Cambria Math" charset="0"/>
                            </a:rPr>
                            <m:t>𝝈</m:t>
                          </m:r>
                        </m:sub>
                      </m:sSub>
                      <m:r>
                        <a:rPr lang="en-US" sz="2200" b="1" i="1" smtClean="0">
                          <a:solidFill>
                            <a:schemeClr val="accent6">
                              <a:lumMod val="75000"/>
                            </a:schemeClr>
                          </a:solidFill>
                          <a:latin typeface="Cambria Math" charset="0"/>
                          <a:ea typeface="Cambria Math" charset="0"/>
                          <a:cs typeface="Cambria Math" charset="0"/>
                        </a:rPr>
                        <m:t>  </m:t>
                      </m:r>
                      <m:r>
                        <a:rPr lang="en-US" sz="2200" i="1">
                          <a:solidFill>
                            <a:srgbClr val="000000"/>
                          </a:solidFill>
                          <a:latin typeface="Cambria Math" charset="0"/>
                          <a:ea typeface="Times New Roman" charset="0"/>
                          <a:cs typeface="Times New Roman" charset="0"/>
                        </a:rPr>
                        <m:t>=</m:t>
                      </m:r>
                      <m:r>
                        <a:rPr lang="en-US" sz="2200" b="0" i="1" smtClean="0">
                          <a:solidFill>
                            <a:srgbClr val="000000"/>
                          </a:solidFill>
                          <a:latin typeface="Cambria Math" charset="0"/>
                          <a:ea typeface="Times New Roman" charset="0"/>
                          <a:cs typeface="Times New Roman" charset="0"/>
                        </a:rPr>
                        <m:t>  </m:t>
                      </m:r>
                      <m:sSubSup>
                        <m:sSubSupPr>
                          <m:ctrlPr>
                            <a:rPr lang="en-US" sz="2200" i="1">
                              <a:solidFill>
                                <a:srgbClr val="000000"/>
                              </a:solidFill>
                              <a:latin typeface="Cambria Math" charset="0"/>
                              <a:ea typeface="Times New Roman" charset="0"/>
                              <a:cs typeface="Times New Roman" charset="0"/>
                            </a:rPr>
                          </m:ctrlPr>
                        </m:sSubSupPr>
                        <m:e>
                          <m:r>
                            <a:rPr lang="en-US" sz="2200" b="0" i="1" smtClean="0">
                              <a:solidFill>
                                <a:srgbClr val="000000"/>
                              </a:solidFill>
                              <a:latin typeface="Cambria Math" charset="0"/>
                              <a:ea typeface="Times New Roman" charset="0"/>
                              <a:cs typeface="Times New Roman" charset="0"/>
                            </a:rPr>
                            <m:t> </m:t>
                          </m:r>
                          <m:r>
                            <a:rPr lang="en-US" sz="2200" i="1">
                              <a:solidFill>
                                <a:srgbClr val="000000"/>
                              </a:solidFill>
                              <a:latin typeface="Cambria Math" charset="0"/>
                              <a:ea typeface="Cambria Math" charset="0"/>
                              <a:cs typeface="Cambria Math" charset="0"/>
                            </a:rPr>
                            <m:t>⋁</m:t>
                          </m:r>
                        </m:e>
                        <m:sub>
                          <m:r>
                            <a:rPr lang="en-US" sz="2200" i="1">
                              <a:solidFill>
                                <a:srgbClr val="000000"/>
                              </a:solidFill>
                              <a:latin typeface="Cambria Math" charset="0"/>
                              <a:ea typeface="Times New Roman" charset="0"/>
                              <a:cs typeface="Times New Roman" charset="0"/>
                            </a:rPr>
                            <m:t>𝑖</m:t>
                          </m:r>
                          <m:r>
                            <a:rPr lang="en-US" sz="2200" i="1">
                              <a:solidFill>
                                <a:srgbClr val="000000"/>
                              </a:solidFill>
                              <a:latin typeface="Cambria Math" charset="0"/>
                              <a:ea typeface="Times New Roman" charset="0"/>
                              <a:cs typeface="Times New Roman" charset="0"/>
                            </a:rPr>
                            <m:t>=1</m:t>
                          </m:r>
                        </m:sub>
                        <m:sup>
                          <m:r>
                            <a:rPr lang="en-US" sz="2200" i="1">
                              <a:solidFill>
                                <a:srgbClr val="000000"/>
                              </a:solidFill>
                              <a:latin typeface="Cambria Math" charset="0"/>
                              <a:ea typeface="Times New Roman" charset="0"/>
                              <a:cs typeface="Times New Roman" charset="0"/>
                            </a:rPr>
                            <m:t>𝑛</m:t>
                          </m:r>
                        </m:sup>
                      </m:sSubSup>
                      <m:r>
                        <a:rPr lang="en-US" sz="2200" i="1">
                          <a:solidFill>
                            <a:srgbClr val="000000"/>
                          </a:solidFill>
                          <a:latin typeface="Cambria Math" charset="0"/>
                          <a:ea typeface="Times New Roman" charset="0"/>
                          <a:cs typeface="Times New Roman" charset="0"/>
                        </a:rPr>
                        <m:t> </m:t>
                      </m:r>
                      <m:r>
                        <a:rPr lang="en-US" sz="2200" i="1">
                          <a:solidFill>
                            <a:srgbClr val="000000"/>
                          </a:solidFill>
                          <a:latin typeface="Cambria Math" charset="0"/>
                          <a:ea typeface="Cambria Math" charset="0"/>
                          <a:cs typeface="Cambria Math" charset="0"/>
                        </a:rPr>
                        <m:t>¬ </m:t>
                      </m:r>
                      <m:sSub>
                        <m:sSubPr>
                          <m:ctrlPr>
                            <a:rPr lang="en-US" sz="2200" i="1">
                              <a:solidFill>
                                <a:srgbClr val="000000"/>
                              </a:solidFill>
                              <a:latin typeface="Cambria Math" charset="0"/>
                              <a:ea typeface="Times New Roman" charset="0"/>
                              <a:cs typeface="Times New Roman" charset="0"/>
                            </a:rPr>
                          </m:ctrlPr>
                        </m:sSubPr>
                        <m:e>
                          <m:d>
                            <m:dPr>
                              <m:begChr m:val="⟦"/>
                              <m:endChr m:val="⟧"/>
                              <m:ctrlPr>
                                <a:rPr lang="en-US" sz="2200" i="1">
                                  <a:solidFill>
                                    <a:srgbClr val="000000"/>
                                  </a:solidFill>
                                  <a:latin typeface="Cambria Math" charset="0"/>
                                  <a:ea typeface="Times New Roman" charset="0"/>
                                  <a:cs typeface="Times New Roman" charset="0"/>
                                </a:rPr>
                              </m:ctrlPr>
                            </m:dPr>
                            <m:e>
                              <m:r>
                                <a:rPr lang="en-US" sz="2200" i="1">
                                  <a:solidFill>
                                    <a:srgbClr val="000000"/>
                                  </a:solidFill>
                                  <a:latin typeface="Cambria Math" charset="0"/>
                                  <a:ea typeface="Times New Roman" charset="0"/>
                                  <a:cs typeface="Times New Roman" charset="0"/>
                                </a:rPr>
                                <m:t>𝑡</m:t>
                              </m:r>
                              <m:r>
                                <a:rPr lang="en-US" sz="2200" i="1" baseline="-25000">
                                  <a:solidFill>
                                    <a:srgbClr val="000000"/>
                                  </a:solidFill>
                                  <a:latin typeface="Cambria Math" charset="0"/>
                                  <a:ea typeface="Times New Roman" charset="0"/>
                                  <a:cs typeface="Times New Roman" charset="0"/>
                                </a:rPr>
                                <m:t>𝑖</m:t>
                              </m:r>
                            </m:e>
                          </m:d>
                        </m:e>
                        <m:sub>
                          <m:r>
                            <a:rPr lang="en-US" sz="2200" b="1" i="1" smtClean="0">
                              <a:solidFill>
                                <a:schemeClr val="accent6">
                                  <a:lumMod val="75000"/>
                                </a:schemeClr>
                              </a:solidFill>
                              <a:latin typeface="Cambria Math" charset="0"/>
                              <a:ea typeface="Cambria Math" charset="0"/>
                              <a:cs typeface="Cambria Math" charset="0"/>
                            </a:rPr>
                            <m:t>𝝈</m:t>
                          </m:r>
                        </m:sub>
                      </m:sSub>
                      <m:r>
                        <a:rPr lang="en-US" sz="2200" i="1">
                          <a:solidFill>
                            <a:srgbClr val="000000"/>
                          </a:solidFill>
                          <a:latin typeface="Cambria Math" charset="0"/>
                          <a:ea typeface="Times New Roman" charset="0"/>
                          <a:cs typeface="Times New Roman" charset="0"/>
                        </a:rPr>
                        <m:t>  </m:t>
                      </m:r>
                      <m:r>
                        <a:rPr lang="en-US" sz="2200" i="1">
                          <a:solidFill>
                            <a:srgbClr val="000000"/>
                          </a:solidFill>
                          <a:latin typeface="Cambria Math" charset="0"/>
                          <a:ea typeface="Cambria Math" charset="0"/>
                          <a:cs typeface="Cambria Math" charset="0"/>
                        </a:rPr>
                        <m:t>∨  </m:t>
                      </m:r>
                      <m:sSubSup>
                        <m:sSubSupPr>
                          <m:ctrlPr>
                            <a:rPr lang="en-US" sz="2200" i="1">
                              <a:solidFill>
                                <a:srgbClr val="000000"/>
                              </a:solidFill>
                              <a:latin typeface="Cambria Math" charset="0"/>
                              <a:ea typeface="Times New Roman" charset="0"/>
                              <a:cs typeface="Times New Roman" charset="0"/>
                            </a:rPr>
                          </m:ctrlPr>
                        </m:sSubSupPr>
                        <m:e>
                          <m:r>
                            <a:rPr lang="en-US" sz="2200" i="1">
                              <a:solidFill>
                                <a:srgbClr val="000000"/>
                              </a:solidFill>
                              <a:latin typeface="Cambria Math" charset="0"/>
                              <a:ea typeface="Cambria Math" charset="0"/>
                              <a:cs typeface="Cambria Math" charset="0"/>
                            </a:rPr>
                            <m:t>⋁</m:t>
                          </m:r>
                        </m:e>
                        <m:sub>
                          <m:r>
                            <a:rPr lang="en-US" sz="2200" i="1">
                              <a:solidFill>
                                <a:srgbClr val="000000"/>
                              </a:solidFill>
                              <a:latin typeface="Cambria Math" charset="0"/>
                              <a:ea typeface="Times New Roman" charset="0"/>
                              <a:cs typeface="Times New Roman" charset="0"/>
                            </a:rPr>
                            <m:t>𝑖</m:t>
                          </m:r>
                          <m:r>
                            <a:rPr lang="en-US" sz="2200" i="1">
                              <a:solidFill>
                                <a:srgbClr val="000000"/>
                              </a:solidFill>
                              <a:latin typeface="Cambria Math" charset="0"/>
                              <a:ea typeface="Times New Roman" charset="0"/>
                              <a:cs typeface="Times New Roman" charset="0"/>
                            </a:rPr>
                            <m:t>=1</m:t>
                          </m:r>
                        </m:sub>
                        <m:sup>
                          <m:r>
                            <a:rPr lang="en-US" sz="2200" i="1">
                              <a:solidFill>
                                <a:srgbClr val="000000"/>
                              </a:solidFill>
                              <a:latin typeface="Cambria Math" charset="0"/>
                              <a:ea typeface="Times New Roman" charset="0"/>
                              <a:cs typeface="Times New Roman" charset="0"/>
                            </a:rPr>
                            <m:t>𝑚</m:t>
                          </m:r>
                        </m:sup>
                      </m:sSubSup>
                      <m:r>
                        <a:rPr lang="en-US" sz="2200" i="1">
                          <a:solidFill>
                            <a:srgbClr val="000000"/>
                          </a:solidFill>
                          <a:latin typeface="Cambria Math" charset="0"/>
                          <a:ea typeface="Times New Roman" charset="0"/>
                          <a:cs typeface="Times New Roman" charset="0"/>
                        </a:rPr>
                        <m:t> </m:t>
                      </m:r>
                      <m:sSub>
                        <m:sSubPr>
                          <m:ctrlPr>
                            <a:rPr lang="en-US" sz="2200" i="1">
                              <a:solidFill>
                                <a:srgbClr val="000000"/>
                              </a:solidFill>
                              <a:latin typeface="Cambria Math" charset="0"/>
                              <a:ea typeface="Times New Roman" charset="0"/>
                              <a:cs typeface="Times New Roman" charset="0"/>
                            </a:rPr>
                          </m:ctrlPr>
                        </m:sSubPr>
                        <m:e>
                          <m:d>
                            <m:dPr>
                              <m:begChr m:val="⟦"/>
                              <m:endChr m:val="⟧"/>
                              <m:ctrlPr>
                                <a:rPr lang="en-US" sz="2200" i="1">
                                  <a:solidFill>
                                    <a:srgbClr val="000000"/>
                                  </a:solidFill>
                                  <a:latin typeface="Cambria Math" charset="0"/>
                                  <a:ea typeface="Times New Roman" charset="0"/>
                                  <a:cs typeface="Times New Roman" charset="0"/>
                                </a:rPr>
                              </m:ctrlPr>
                            </m:dPr>
                            <m:e>
                              <m:r>
                                <a:rPr lang="en-US" sz="2200" i="1">
                                  <a:solidFill>
                                    <a:srgbClr val="000000"/>
                                  </a:solidFill>
                                  <a:latin typeface="Cambria Math" charset="0"/>
                                  <a:ea typeface="Times New Roman" charset="0"/>
                                  <a:cs typeface="Times New Roman" charset="0"/>
                                </a:rPr>
                                <m:t>𝑡</m:t>
                              </m:r>
                              <m:r>
                                <a:rPr lang="en-US" sz="2200" i="1" baseline="-25000">
                                  <a:solidFill>
                                    <a:srgbClr val="000000"/>
                                  </a:solidFill>
                                  <a:latin typeface="Cambria Math" charset="0"/>
                                  <a:ea typeface="Times New Roman" charset="0"/>
                                  <a:cs typeface="Times New Roman" charset="0"/>
                                </a:rPr>
                                <m:t>𝑖</m:t>
                              </m:r>
                              <m:r>
                                <a:rPr lang="en-US" sz="2200" i="1">
                                  <a:solidFill>
                                    <a:srgbClr val="000000"/>
                                  </a:solidFill>
                                  <a:latin typeface="Cambria Math" charset="0"/>
                                  <a:ea typeface="Times New Roman" charset="0"/>
                                  <a:cs typeface="Times New Roman" charset="0"/>
                                </a:rPr>
                                <m:t>′</m:t>
                              </m:r>
                            </m:e>
                          </m:d>
                        </m:e>
                        <m:sub>
                          <m:r>
                            <a:rPr lang="en-US" sz="2200" b="1" i="1" smtClean="0">
                              <a:solidFill>
                                <a:schemeClr val="accent6">
                                  <a:lumMod val="75000"/>
                                </a:schemeClr>
                              </a:solidFill>
                              <a:latin typeface="Cambria Math" charset="0"/>
                              <a:ea typeface="Cambria Math" charset="0"/>
                              <a:cs typeface="Cambria Math" charset="0"/>
                            </a:rPr>
                            <m:t>𝝈</m:t>
                          </m:r>
                        </m:sub>
                      </m:sSub>
                    </m:oMath>
                  </m:oMathPara>
                </a14:m>
                <a:endParaRPr lang="en-US" sz="2200" i="1" dirty="0">
                  <a:solidFill>
                    <a:srgbClr val="000000"/>
                  </a:solidFill>
                  <a:latin typeface="Cambria Math" charset="0"/>
                  <a:ea typeface="Times New Roman" charset="0"/>
                  <a:cs typeface="Times New Roman" charset="0"/>
                </a:endParaRPr>
              </a:p>
              <a:p>
                <a:pPr algn="ctr"/>
                <a:endParaRPr lang="en-US" sz="1400" i="1" dirty="0" smtClean="0">
                  <a:solidFill>
                    <a:srgbClr val="000000"/>
                  </a:solidFill>
                  <a:latin typeface="Cambria Math" charset="0"/>
                  <a:ea typeface="Times New Roman" charset="0"/>
                  <a:cs typeface="Times New Roman" charset="0"/>
                </a:endParaRPr>
              </a:p>
              <a:p>
                <a:r>
                  <a:rPr lang="en-US" sz="2200" dirty="0" smtClean="0">
                    <a:solidFill>
                      <a:srgbClr val="000000"/>
                    </a:solidFill>
                    <a:ea typeface="Times New Roman" charset="0"/>
                    <a:cs typeface="Times New Roman" charset="0"/>
                  </a:rPr>
                  <a:t>           </a:t>
                </a:r>
                <a14:m>
                  <m:oMath xmlns:m="http://schemas.openxmlformats.org/officeDocument/2006/math">
                    <m:sSub>
                      <m:sSubPr>
                        <m:ctrlPr>
                          <a:rPr lang="en-US" sz="2200" i="1" smtClean="0">
                            <a:solidFill>
                              <a:srgbClr val="000000"/>
                            </a:solidFill>
                            <a:latin typeface="Cambria Math" charset="0"/>
                            <a:ea typeface="Times New Roman" charset="0"/>
                            <a:cs typeface="Times New Roman" charset="0"/>
                          </a:rPr>
                        </m:ctrlPr>
                      </m:sSubPr>
                      <m:e>
                        <m:d>
                          <m:dPr>
                            <m:begChr m:val="⟦"/>
                            <m:endChr m:val="⟧"/>
                            <m:ctrlPr>
                              <a:rPr lang="en-US" sz="2200" i="1">
                                <a:solidFill>
                                  <a:srgbClr val="000000"/>
                                </a:solidFill>
                                <a:latin typeface="Cambria Math" charset="0"/>
                                <a:ea typeface="Times New Roman" charset="0"/>
                                <a:cs typeface="Times New Roman" charset="0"/>
                              </a:rPr>
                            </m:ctrlPr>
                          </m:dPr>
                          <m:e>
                            <m:r>
                              <a:rPr lang="en-US" sz="2200" b="0" i="1" smtClean="0">
                                <a:solidFill>
                                  <a:srgbClr val="000000"/>
                                </a:solidFill>
                                <a:latin typeface="Cambria Math" charset="0"/>
                                <a:ea typeface="Times New Roman" charset="0"/>
                                <a:cs typeface="Times New Roman" charset="0"/>
                              </a:rPr>
                              <m:t>𝑟</m:t>
                            </m:r>
                            <m:r>
                              <a:rPr lang="en-US" sz="2200" b="0" i="1" smtClean="0">
                                <a:solidFill>
                                  <a:srgbClr val="000000"/>
                                </a:solidFill>
                                <a:latin typeface="Cambria Math" charset="0"/>
                                <a:ea typeface="Times New Roman" charset="0"/>
                                <a:cs typeface="Times New Roman" charset="0"/>
                              </a:rPr>
                              <m:t>(</m:t>
                            </m:r>
                            <m:r>
                              <a:rPr lang="en-US" sz="2200" b="0" i="1" smtClean="0">
                                <a:solidFill>
                                  <a:srgbClr val="000000"/>
                                </a:solidFill>
                                <a:latin typeface="Cambria Math" charset="0"/>
                                <a:ea typeface="Times New Roman" charset="0"/>
                                <a:cs typeface="Times New Roman" charset="0"/>
                              </a:rPr>
                              <m:t>𝑎</m:t>
                            </m:r>
                            <m:r>
                              <a:rPr lang="en-US" sz="2200" b="0" i="1" baseline="-25000" smtClean="0">
                                <a:solidFill>
                                  <a:srgbClr val="000000"/>
                                </a:solidFill>
                                <a:latin typeface="Cambria Math" charset="0"/>
                                <a:ea typeface="Times New Roman" charset="0"/>
                                <a:cs typeface="Times New Roman" charset="0"/>
                              </a:rPr>
                              <m:t>1</m:t>
                            </m:r>
                            <m:r>
                              <a:rPr lang="en-US" sz="2200" b="0" i="1" smtClean="0">
                                <a:solidFill>
                                  <a:srgbClr val="000000"/>
                                </a:solidFill>
                                <a:latin typeface="Cambria Math" charset="0"/>
                                <a:ea typeface="Times New Roman" charset="0"/>
                                <a:cs typeface="Times New Roman" charset="0"/>
                              </a:rPr>
                              <m:t>,…,</m:t>
                            </m:r>
                            <m:r>
                              <a:rPr lang="en-US" sz="2200" i="1" dirty="0">
                                <a:solidFill>
                                  <a:srgbClr val="000000"/>
                                </a:solidFill>
                                <a:latin typeface="Cambria Math" charset="0"/>
                                <a:ea typeface="Times New Roman" charset="0"/>
                                <a:cs typeface="Times New Roman" charset="0"/>
                              </a:rPr>
                              <m:t>𝑎</m:t>
                            </m:r>
                            <m:r>
                              <a:rPr lang="en-US" sz="2200" i="1" baseline="-25000" dirty="0">
                                <a:solidFill>
                                  <a:srgbClr val="000000"/>
                                </a:solidFill>
                                <a:latin typeface="Cambria Math" charset="0"/>
                                <a:ea typeface="Times New Roman" charset="0"/>
                                <a:cs typeface="Times New Roman" charset="0"/>
                              </a:rPr>
                              <m:t>𝑛</m:t>
                            </m:r>
                            <m:r>
                              <a:rPr lang="en-US" sz="2200" b="0" i="1" smtClean="0">
                                <a:solidFill>
                                  <a:srgbClr val="000000"/>
                                </a:solidFill>
                                <a:latin typeface="Cambria Math" charset="0"/>
                                <a:ea typeface="Times New Roman" charset="0"/>
                                <a:cs typeface="Times New Roman" charset="0"/>
                              </a:rPr>
                              <m:t>)</m:t>
                            </m:r>
                          </m:e>
                        </m:d>
                      </m:e>
                      <m:sub>
                        <m:r>
                          <a:rPr lang="en-US" sz="2200" b="1" i="1" smtClean="0">
                            <a:solidFill>
                              <a:schemeClr val="accent6">
                                <a:lumMod val="75000"/>
                              </a:schemeClr>
                            </a:solidFill>
                            <a:latin typeface="Cambria Math" charset="0"/>
                            <a:ea typeface="Cambria Math" charset="0"/>
                            <a:cs typeface="Cambria Math" charset="0"/>
                          </a:rPr>
                          <m:t>𝝈</m:t>
                        </m:r>
                        <m:r>
                          <a:rPr lang="en-US" sz="2200" b="1" i="1" smtClean="0">
                            <a:solidFill>
                              <a:schemeClr val="accent6">
                                <a:lumMod val="75000"/>
                              </a:schemeClr>
                            </a:solidFill>
                            <a:latin typeface="Cambria Math" charset="0"/>
                            <a:ea typeface="Cambria Math" charset="0"/>
                            <a:cs typeface="Cambria Math" charset="0"/>
                          </a:rPr>
                          <m:t>  </m:t>
                        </m:r>
                      </m:sub>
                    </m:sSub>
                  </m:oMath>
                </a14:m>
                <a:r>
                  <a:rPr lang="en-US" sz="2200" i="1" dirty="0" smtClean="0">
                    <a:solidFill>
                      <a:srgbClr val="000000"/>
                    </a:solidFill>
                    <a:latin typeface="Cambria Math" charset="0"/>
                    <a:ea typeface="Times New Roman" charset="0"/>
                    <a:cs typeface="Times New Roman" charset="0"/>
                  </a:rPr>
                  <a:t> </a:t>
                </a:r>
                <a:r>
                  <a:rPr lang="en-US" sz="2200" dirty="0">
                    <a:solidFill>
                      <a:srgbClr val="000000"/>
                    </a:solidFill>
                    <a:latin typeface="Cambria Math" charset="0"/>
                    <a:ea typeface="Times New Roman" charset="0"/>
                    <a:cs typeface="Times New Roman" charset="0"/>
                  </a:rPr>
                  <a:t>=</a:t>
                </a:r>
                <a:r>
                  <a:rPr lang="en-US" sz="2200" i="1" dirty="0" smtClean="0">
                    <a:solidFill>
                      <a:srgbClr val="000000"/>
                    </a:solidFill>
                    <a:latin typeface="Cambria Math" charset="0"/>
                    <a:ea typeface="Times New Roman" charset="0"/>
                    <a:cs typeface="Times New Roman" charset="0"/>
                  </a:rPr>
                  <a:t> </a:t>
                </a:r>
                <a14:m>
                  <m:oMath xmlns:m="http://schemas.openxmlformats.org/officeDocument/2006/math">
                    <m:r>
                      <a:rPr lang="en-US" sz="2200" b="0" i="1" smtClean="0">
                        <a:solidFill>
                          <a:srgbClr val="000000"/>
                        </a:solidFill>
                        <a:latin typeface="Cambria Math" charset="0"/>
                        <a:ea typeface="Cambria Math" charset="0"/>
                        <a:cs typeface="Cambria Math" charset="0"/>
                      </a:rPr>
                      <m:t>   </m:t>
                    </m:r>
                    <m:r>
                      <a:rPr lang="en-US" sz="2200" b="0" i="1" smtClean="0">
                        <a:solidFill>
                          <a:srgbClr val="000000"/>
                        </a:solidFill>
                        <a:latin typeface="Cambria Math" charset="0"/>
                        <a:ea typeface="Cambria Math" charset="0"/>
                        <a:cs typeface="Cambria Math" charset="0"/>
                      </a:rPr>
                      <m:t>𝑟</m:t>
                    </m:r>
                    <m:r>
                      <a:rPr lang="en-US" sz="2200" b="0" i="1" smtClean="0">
                        <a:solidFill>
                          <a:srgbClr val="000000"/>
                        </a:solidFill>
                        <a:latin typeface="Cambria Math" charset="0"/>
                        <a:ea typeface="Cambria Math" charset="0"/>
                        <a:cs typeface="Cambria Math" charset="0"/>
                      </a:rPr>
                      <m:t>(</m:t>
                    </m:r>
                    <m:r>
                      <a:rPr lang="en-US" sz="2200" b="1" i="1" smtClean="0">
                        <a:solidFill>
                          <a:schemeClr val="accent6">
                            <a:lumMod val="75000"/>
                          </a:schemeClr>
                        </a:solidFill>
                        <a:latin typeface="Cambria Math" charset="0"/>
                        <a:ea typeface="Cambria Math" charset="0"/>
                        <a:cs typeface="Cambria Math" charset="0"/>
                      </a:rPr>
                      <m:t>𝝈</m:t>
                    </m:r>
                  </m:oMath>
                </a14:m>
                <a:r>
                  <a:rPr lang="en-US" sz="2200" dirty="0" smtClean="0">
                    <a:solidFill>
                      <a:srgbClr val="000000"/>
                    </a:solidFill>
                    <a:latin typeface="Cambria Math" charset="0"/>
                    <a:ea typeface="Times New Roman" charset="0"/>
                    <a:cs typeface="Times New Roman" charset="0"/>
                  </a:rPr>
                  <a:t>(</a:t>
                </a:r>
                <a14:m>
                  <m:oMath xmlns:m="http://schemas.openxmlformats.org/officeDocument/2006/math">
                    <m:r>
                      <a:rPr lang="en-US" sz="2200" b="0" i="1" dirty="0" smtClean="0">
                        <a:solidFill>
                          <a:srgbClr val="000000"/>
                        </a:solidFill>
                        <a:latin typeface="Cambria Math" charset="0"/>
                        <a:ea typeface="Times New Roman" charset="0"/>
                        <a:cs typeface="Times New Roman" charset="0"/>
                      </a:rPr>
                      <m:t>𝑎</m:t>
                    </m:r>
                    <m:r>
                      <a:rPr lang="en-US" sz="2200" b="0" i="1" baseline="-25000" dirty="0" smtClean="0">
                        <a:solidFill>
                          <a:srgbClr val="000000"/>
                        </a:solidFill>
                        <a:latin typeface="Cambria Math" charset="0"/>
                        <a:ea typeface="Times New Roman" charset="0"/>
                        <a:cs typeface="Times New Roman" charset="0"/>
                      </a:rPr>
                      <m:t>1</m:t>
                    </m:r>
                  </m:oMath>
                </a14:m>
                <a:r>
                  <a:rPr lang="en-US" sz="2200" dirty="0" smtClean="0">
                    <a:solidFill>
                      <a:srgbClr val="000000"/>
                    </a:solidFill>
                    <a:latin typeface="Cambria Math" charset="0"/>
                    <a:ea typeface="Times New Roman" charset="0"/>
                    <a:cs typeface="Times New Roman" charset="0"/>
                  </a:rPr>
                  <a:t>), …, </a:t>
                </a:r>
                <a14:m>
                  <m:oMath xmlns:m="http://schemas.openxmlformats.org/officeDocument/2006/math">
                    <m:r>
                      <a:rPr lang="en-US" sz="2200" b="1" i="1" smtClean="0">
                        <a:solidFill>
                          <a:schemeClr val="accent6">
                            <a:lumMod val="75000"/>
                          </a:schemeClr>
                        </a:solidFill>
                        <a:latin typeface="Cambria Math" charset="0"/>
                        <a:ea typeface="Cambria Math" charset="0"/>
                        <a:cs typeface="Cambria Math" charset="0"/>
                      </a:rPr>
                      <m:t>𝝈</m:t>
                    </m:r>
                  </m:oMath>
                </a14:m>
                <a:r>
                  <a:rPr lang="en-US" sz="2200" dirty="0">
                    <a:solidFill>
                      <a:srgbClr val="000000"/>
                    </a:solidFill>
                    <a:latin typeface="Cambria Math" charset="0"/>
                    <a:ea typeface="Times New Roman" charset="0"/>
                    <a:cs typeface="Times New Roman" charset="0"/>
                  </a:rPr>
                  <a:t>(</a:t>
                </a:r>
                <a14:m>
                  <m:oMath xmlns:m="http://schemas.openxmlformats.org/officeDocument/2006/math">
                    <m:r>
                      <a:rPr lang="en-US" sz="2200" i="1" dirty="0">
                        <a:solidFill>
                          <a:srgbClr val="000000"/>
                        </a:solidFill>
                        <a:latin typeface="Cambria Math" charset="0"/>
                        <a:ea typeface="Times New Roman" charset="0"/>
                        <a:cs typeface="Times New Roman" charset="0"/>
                      </a:rPr>
                      <m:t>𝑎</m:t>
                    </m:r>
                    <m:r>
                      <a:rPr lang="en-US" sz="2200" b="0" i="1" baseline="-25000" dirty="0" smtClean="0">
                        <a:solidFill>
                          <a:srgbClr val="000000"/>
                        </a:solidFill>
                        <a:latin typeface="Cambria Math" charset="0"/>
                        <a:ea typeface="Times New Roman" charset="0"/>
                        <a:cs typeface="Times New Roman" charset="0"/>
                      </a:rPr>
                      <m:t>𝑛</m:t>
                    </m:r>
                  </m:oMath>
                </a14:m>
                <a:r>
                  <a:rPr lang="en-US" sz="2200" dirty="0" smtClean="0">
                    <a:solidFill>
                      <a:srgbClr val="000000"/>
                    </a:solidFill>
                    <a:latin typeface="Cambria Math" charset="0"/>
                    <a:ea typeface="Times New Roman" charset="0"/>
                    <a:cs typeface="Times New Roman" charset="0"/>
                  </a:rPr>
                  <a:t>))</a:t>
                </a:r>
              </a:p>
              <a:p>
                <a:r>
                  <a:rPr lang="en-US" sz="2000" dirty="0">
                    <a:solidFill>
                      <a:srgbClr val="000000"/>
                    </a:solidFill>
                    <a:ea typeface="Times New Roman" charset="0"/>
                    <a:cs typeface="Times New Roman" charset="0"/>
                  </a:rPr>
                  <a:t>  </a:t>
                </a:r>
                <a:r>
                  <a:rPr lang="en-US" sz="2000" dirty="0" smtClean="0">
                    <a:solidFill>
                      <a:srgbClr val="000000"/>
                    </a:solidFill>
                    <a:ea typeface="Times New Roman" charset="0"/>
                    <a:cs typeface="Times New Roman" charset="0"/>
                  </a:rPr>
                  <a:t>                             </a:t>
                </a:r>
                <a14:m>
                  <m:oMath xmlns:m="http://schemas.openxmlformats.org/officeDocument/2006/math">
                    <m:sSub>
                      <m:sSubPr>
                        <m:ctrlPr>
                          <a:rPr lang="en-US" sz="2000" i="1" smtClean="0">
                            <a:solidFill>
                              <a:srgbClr val="000000"/>
                            </a:solidFill>
                            <a:latin typeface="Cambria Math" charset="0"/>
                            <a:ea typeface="Times New Roman" charset="0"/>
                            <a:cs typeface="Times New Roman" charset="0"/>
                          </a:rPr>
                        </m:ctrlPr>
                      </m:sSubPr>
                      <m:e>
                        <m:d>
                          <m:dPr>
                            <m:begChr m:val="⟦"/>
                            <m:endChr m:val="⟧"/>
                            <m:ctrlPr>
                              <a:rPr lang="en-US" sz="2000" i="1">
                                <a:solidFill>
                                  <a:srgbClr val="000000"/>
                                </a:solidFill>
                                <a:latin typeface="Cambria Math" charset="0"/>
                                <a:ea typeface="Times New Roman" charset="0"/>
                                <a:cs typeface="Times New Roman" charset="0"/>
                              </a:rPr>
                            </m:ctrlPr>
                          </m:dPr>
                          <m:e>
                            <m:r>
                              <a:rPr lang="en-US" sz="2000" b="0" i="1" smtClean="0">
                                <a:solidFill>
                                  <a:srgbClr val="000000"/>
                                </a:solidFill>
                                <a:latin typeface="Cambria Math" charset="0"/>
                                <a:ea typeface="Times New Roman" charset="0"/>
                                <a:cs typeface="Times New Roman" charset="0"/>
                              </a:rPr>
                              <m:t>𝑣</m:t>
                            </m:r>
                          </m:e>
                        </m:d>
                      </m:e>
                      <m:sub>
                        <m:r>
                          <a:rPr lang="en-US" sz="2000" b="1" i="1" smtClean="0">
                            <a:solidFill>
                              <a:schemeClr val="accent6">
                                <a:lumMod val="75000"/>
                              </a:schemeClr>
                            </a:solidFill>
                            <a:latin typeface="Cambria Math" charset="0"/>
                            <a:ea typeface="Cambria Math" charset="0"/>
                            <a:cs typeface="Cambria Math" charset="0"/>
                          </a:rPr>
                          <m:t>𝝈</m:t>
                        </m:r>
                        <m:r>
                          <a:rPr lang="en-US" sz="2000" b="1" i="1" smtClean="0">
                            <a:solidFill>
                              <a:schemeClr val="accent6">
                                <a:lumMod val="75000"/>
                              </a:schemeClr>
                            </a:solidFill>
                            <a:latin typeface="Cambria Math" charset="0"/>
                            <a:ea typeface="Cambria Math" charset="0"/>
                            <a:cs typeface="Cambria Math" charset="0"/>
                          </a:rPr>
                          <m:t> </m:t>
                        </m:r>
                      </m:sub>
                    </m:sSub>
                  </m:oMath>
                </a14:m>
                <a:r>
                  <a:rPr lang="en-US" sz="2200" i="1" dirty="0">
                    <a:solidFill>
                      <a:srgbClr val="000000"/>
                    </a:solidFill>
                    <a:latin typeface="Cambria Math" charset="0"/>
                    <a:ea typeface="Times New Roman" charset="0"/>
                    <a:cs typeface="Times New Roman" charset="0"/>
                  </a:rPr>
                  <a:t>   </a:t>
                </a:r>
                <a:r>
                  <a:rPr lang="en-US" sz="2200" dirty="0">
                    <a:solidFill>
                      <a:srgbClr val="000000"/>
                    </a:solidFill>
                    <a:latin typeface="Cambria Math" charset="0"/>
                    <a:ea typeface="Times New Roman" charset="0"/>
                    <a:cs typeface="Times New Roman" charset="0"/>
                  </a:rPr>
                  <a:t>=</a:t>
                </a:r>
                <a:r>
                  <a:rPr lang="en-US" sz="2200" i="1" dirty="0">
                    <a:solidFill>
                      <a:srgbClr val="000000"/>
                    </a:solidFill>
                    <a:latin typeface="Cambria Math" charset="0"/>
                    <a:ea typeface="Times New Roman" charset="0"/>
                    <a:cs typeface="Times New Roman" charset="0"/>
                  </a:rPr>
                  <a:t> </a:t>
                </a:r>
                <a:r>
                  <a:rPr lang="en-US" sz="2200" i="1" dirty="0" smtClean="0">
                    <a:solidFill>
                      <a:srgbClr val="000000"/>
                    </a:solidFill>
                    <a:latin typeface="Cambria Math" charset="0"/>
                    <a:ea typeface="Times New Roman" charset="0"/>
                    <a:cs typeface="Times New Roman" charset="0"/>
                  </a:rPr>
                  <a:t>  </a:t>
                </a:r>
                <a14:m>
                  <m:oMath xmlns:m="http://schemas.openxmlformats.org/officeDocument/2006/math">
                    <m:r>
                      <a:rPr lang="en-US" sz="2200" b="0" i="1" smtClean="0">
                        <a:solidFill>
                          <a:srgbClr val="000000"/>
                        </a:solidFill>
                        <a:latin typeface="Cambria Math" charset="0"/>
                        <a:ea typeface="Cambria Math" charset="0"/>
                        <a:cs typeface="Cambria Math" charset="0"/>
                      </a:rPr>
                      <m:t> </m:t>
                    </m:r>
                    <m:r>
                      <a:rPr lang="en-US" sz="2200" b="1" i="1" smtClean="0">
                        <a:solidFill>
                          <a:schemeClr val="accent6">
                            <a:lumMod val="75000"/>
                          </a:schemeClr>
                        </a:solidFill>
                        <a:latin typeface="Cambria Math" charset="0"/>
                        <a:ea typeface="Cambria Math" charset="0"/>
                        <a:cs typeface="Cambria Math" charset="0"/>
                      </a:rPr>
                      <m:t>𝝈</m:t>
                    </m:r>
                  </m:oMath>
                </a14:m>
                <a:r>
                  <a:rPr lang="en-US" sz="2200" dirty="0" smtClean="0">
                    <a:solidFill>
                      <a:srgbClr val="000000"/>
                    </a:solidFill>
                    <a:latin typeface="Cambria Math" charset="0"/>
                    <a:ea typeface="Times New Roman" charset="0"/>
                    <a:cs typeface="Times New Roman" charset="0"/>
                  </a:rPr>
                  <a:t>(</a:t>
                </a:r>
                <a14:m>
                  <m:oMath xmlns:m="http://schemas.openxmlformats.org/officeDocument/2006/math">
                    <m:r>
                      <a:rPr lang="en-US" sz="2200" i="1">
                        <a:solidFill>
                          <a:srgbClr val="000000"/>
                        </a:solidFill>
                        <a:latin typeface="Cambria Math" charset="0"/>
                        <a:ea typeface="Times New Roman" charset="0"/>
                        <a:cs typeface="Times New Roman" charset="0"/>
                      </a:rPr>
                      <m:t>𝑣</m:t>
                    </m:r>
                  </m:oMath>
                </a14:m>
                <a:r>
                  <a:rPr lang="en-US" sz="2200" dirty="0" smtClean="0">
                    <a:solidFill>
                      <a:srgbClr val="000000"/>
                    </a:solidFill>
                    <a:latin typeface="Cambria Math" charset="0"/>
                    <a:ea typeface="Times New Roman" charset="0"/>
                    <a:cs typeface="Times New Roman" charset="0"/>
                  </a:rPr>
                  <a:t>)</a:t>
                </a:r>
              </a:p>
              <a:p>
                <a14:m>
                  <m:oMath xmlns:m="http://schemas.openxmlformats.org/officeDocument/2006/math">
                    <m:r>
                      <a:rPr lang="en-US" sz="2200" b="0" i="1" smtClean="0">
                        <a:solidFill>
                          <a:srgbClr val="000000"/>
                        </a:solidFill>
                        <a:latin typeface="Cambria Math" charset="0"/>
                        <a:ea typeface="Times New Roman" charset="0"/>
                        <a:cs typeface="Times New Roman" charset="0"/>
                      </a:rPr>
                      <m:t>             </m:t>
                    </m:r>
                    <m:sSub>
                      <m:sSubPr>
                        <m:ctrlPr>
                          <a:rPr lang="en-US" sz="2200" i="1" smtClean="0">
                            <a:solidFill>
                              <a:srgbClr val="000000"/>
                            </a:solidFill>
                            <a:latin typeface="Cambria Math" charset="0"/>
                            <a:ea typeface="Times New Roman" charset="0"/>
                            <a:cs typeface="Times New Roman" charset="0"/>
                          </a:rPr>
                        </m:ctrlPr>
                      </m:sSubPr>
                      <m:e>
                        <m:r>
                          <a:rPr lang="en-US" sz="2200" b="0" i="1" smtClean="0">
                            <a:solidFill>
                              <a:srgbClr val="000000"/>
                            </a:solidFill>
                            <a:latin typeface="Cambria Math" charset="0"/>
                            <a:ea typeface="Times New Roman" charset="0"/>
                            <a:cs typeface="Times New Roman" charset="0"/>
                          </a:rPr>
                          <m:t>                   </m:t>
                        </m:r>
                        <m:d>
                          <m:dPr>
                            <m:begChr m:val="⟦"/>
                            <m:endChr m:val="⟧"/>
                            <m:ctrlPr>
                              <a:rPr lang="en-US" sz="2200" i="1">
                                <a:solidFill>
                                  <a:srgbClr val="000000"/>
                                </a:solidFill>
                                <a:latin typeface="Cambria Math" charset="0"/>
                                <a:ea typeface="Times New Roman" charset="0"/>
                                <a:cs typeface="Times New Roman" charset="0"/>
                              </a:rPr>
                            </m:ctrlPr>
                          </m:dPr>
                          <m:e>
                            <m:r>
                              <a:rPr lang="en-US" sz="2200" b="0" i="1" smtClean="0">
                                <a:solidFill>
                                  <a:srgbClr val="000000"/>
                                </a:solidFill>
                                <a:latin typeface="Cambria Math" charset="0"/>
                                <a:ea typeface="Times New Roman" charset="0"/>
                                <a:cs typeface="Times New Roman" charset="0"/>
                              </a:rPr>
                              <m:t>𝑐</m:t>
                            </m:r>
                          </m:e>
                        </m:d>
                      </m:e>
                      <m:sub>
                        <m:r>
                          <a:rPr lang="en-US" sz="2200" b="1" i="1" smtClean="0">
                            <a:solidFill>
                              <a:schemeClr val="accent6">
                                <a:lumMod val="75000"/>
                              </a:schemeClr>
                            </a:solidFill>
                            <a:latin typeface="Cambria Math" charset="0"/>
                            <a:ea typeface="Cambria Math" charset="0"/>
                            <a:cs typeface="Cambria Math" charset="0"/>
                          </a:rPr>
                          <m:t>𝝈</m:t>
                        </m:r>
                      </m:sub>
                    </m:sSub>
                  </m:oMath>
                </a14:m>
                <a:r>
                  <a:rPr lang="en-US" sz="2200" i="1" dirty="0" smtClean="0">
                    <a:solidFill>
                      <a:srgbClr val="000000"/>
                    </a:solidFill>
                    <a:latin typeface="Cambria Math" charset="0"/>
                    <a:ea typeface="Times New Roman" charset="0"/>
                    <a:cs typeface="Times New Roman" charset="0"/>
                  </a:rPr>
                  <a:t>   </a:t>
                </a:r>
                <a:r>
                  <a:rPr lang="en-US" sz="2200" dirty="0" smtClean="0">
                    <a:solidFill>
                      <a:srgbClr val="000000"/>
                    </a:solidFill>
                    <a:latin typeface="Cambria Math" charset="0"/>
                    <a:ea typeface="Times New Roman" charset="0"/>
                    <a:cs typeface="Times New Roman" charset="0"/>
                  </a:rPr>
                  <a:t>=</a:t>
                </a:r>
                <a:r>
                  <a:rPr lang="en-US" sz="2200" i="1" dirty="0" smtClean="0">
                    <a:solidFill>
                      <a:srgbClr val="000000"/>
                    </a:solidFill>
                    <a:latin typeface="Cambria Math" charset="0"/>
                    <a:ea typeface="Times New Roman" charset="0"/>
                    <a:cs typeface="Times New Roman" charset="0"/>
                  </a:rPr>
                  <a:t>    c</a:t>
                </a:r>
                <a:endParaRPr lang="en-US" sz="2200" i="1" dirty="0">
                  <a:solidFill>
                    <a:srgbClr val="000000"/>
                  </a:solidFill>
                  <a:latin typeface="Cambria Math" charset="0"/>
                  <a:ea typeface="Times New Roman" charset="0"/>
                  <a:cs typeface="Times New Roman"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382741" y="4026708"/>
                <a:ext cx="6785811" cy="1663148"/>
              </a:xfrm>
              <a:prstGeom prst="rect">
                <a:avLst/>
              </a:prstGeom>
              <a:blipFill rotWithShape="0">
                <a:blip r:embed="rId4"/>
                <a:stretch>
                  <a:fillRect l="-809" t="-26103" b="-334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382253" y="1370916"/>
                <a:ext cx="3060133" cy="430887"/>
              </a:xfrm>
              <a:prstGeom prst="rect">
                <a:avLst/>
              </a:prstGeom>
            </p:spPr>
            <p:txBody>
              <a:bodyPr wrap="none">
                <a:spAutoFit/>
              </a:bodyPr>
              <a:lstStyle/>
              <a:p>
                <a:r>
                  <a:rPr lang="en-US" sz="2200" dirty="0" smtClean="0">
                    <a:solidFill>
                      <a:schemeClr val="accent6">
                        <a:lumMod val="75000"/>
                      </a:schemeClr>
                    </a:solidFill>
                    <a:latin typeface="Times New Roman" charset="0"/>
                    <a:ea typeface="Times New Roman" charset="0"/>
                    <a:cs typeface="Times New Roman" charset="0"/>
                  </a:rPr>
                  <a:t>(valuation)  </a:t>
                </a:r>
                <a14:m>
                  <m:oMath xmlns:m="http://schemas.openxmlformats.org/officeDocument/2006/math">
                    <m:r>
                      <a:rPr lang="en-US" sz="2200" b="1" i="1">
                        <a:solidFill>
                          <a:schemeClr val="accent6">
                            <a:lumMod val="75000"/>
                          </a:schemeClr>
                        </a:solidFill>
                        <a:latin typeface="Cambria Math" charset="0"/>
                        <a:ea typeface="Cambria Math" charset="0"/>
                        <a:cs typeface="Cambria Math" charset="0"/>
                      </a:rPr>
                      <m:t>𝝈</m:t>
                    </m:r>
                    <m:r>
                      <a:rPr lang="en-US" sz="2200" i="1">
                        <a:solidFill>
                          <a:schemeClr val="accent6">
                            <a:lumMod val="75000"/>
                          </a:schemeClr>
                        </a:solidFill>
                        <a:latin typeface="Cambria Math" charset="0"/>
                        <a:ea typeface="Cambria Math" charset="0"/>
                        <a:cs typeface="Cambria Math" charset="0"/>
                      </a:rPr>
                      <m:t>  ∈  </m:t>
                    </m:r>
                    <m:r>
                      <a:rPr lang="en-US" sz="2200" b="1">
                        <a:solidFill>
                          <a:schemeClr val="accent6">
                            <a:lumMod val="75000"/>
                          </a:schemeClr>
                        </a:solidFill>
                        <a:latin typeface="Cambria Math" charset="0"/>
                        <a:ea typeface="Cambria Math" charset="0"/>
                        <a:cs typeface="Cambria Math" charset="0"/>
                      </a:rPr>
                      <m:t>𝐕</m:t>
                    </m:r>
                    <m:r>
                      <a:rPr lang="en-US" sz="2200" i="1">
                        <a:solidFill>
                          <a:schemeClr val="accent6">
                            <a:lumMod val="75000"/>
                          </a:schemeClr>
                        </a:solidFill>
                        <a:latin typeface="Cambria Math" charset="0"/>
                        <a:ea typeface="Cambria Math" charset="0"/>
                        <a:cs typeface="Cambria Math" charset="0"/>
                      </a:rPr>
                      <m:t>→</m:t>
                    </m:r>
                    <m:r>
                      <a:rPr lang="en-US" sz="2200" b="1">
                        <a:solidFill>
                          <a:schemeClr val="accent6">
                            <a:lumMod val="75000"/>
                          </a:schemeClr>
                        </a:solidFill>
                        <a:latin typeface="Cambria Math" charset="0"/>
                        <a:ea typeface="Cambria Math" charset="0"/>
                        <a:cs typeface="Cambria Math" charset="0"/>
                      </a:rPr>
                      <m:t>𝐂</m:t>
                    </m:r>
                  </m:oMath>
                </a14:m>
                <a:endParaRPr lang="en-US" dirty="0">
                  <a:solidFill>
                    <a:schemeClr val="accent6">
                      <a:lumMod val="75000"/>
                    </a:schemeClr>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382253" y="1370916"/>
                <a:ext cx="3060133" cy="430887"/>
              </a:xfrm>
              <a:prstGeom prst="rect">
                <a:avLst/>
              </a:prstGeom>
              <a:blipFill rotWithShape="0">
                <a:blip r:embed="rId5"/>
                <a:stretch>
                  <a:fillRect l="-2590" t="-101408" b="-126761"/>
                </a:stretch>
              </a:blipFill>
            </p:spPr>
            <p:txBody>
              <a:bodyPr/>
              <a:lstStyle/>
              <a:p>
                <a:r>
                  <a:rPr lang="en-US">
                    <a:noFill/>
                  </a:rPr>
                  <a:t> </a:t>
                </a:r>
              </a:p>
            </p:txBody>
          </p:sp>
        </mc:Fallback>
      </mc:AlternateContent>
    </p:spTree>
    <p:extLst>
      <p:ext uri="{BB962C8B-B14F-4D97-AF65-F5344CB8AC3E}">
        <p14:creationId xmlns:p14="http://schemas.microsoft.com/office/powerpoint/2010/main" val="6082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77697" y="1868565"/>
            <a:ext cx="4033794" cy="5816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10" name="Date Placeholder 9"/>
          <p:cNvSpPr>
            <a:spLocks noGrp="1"/>
          </p:cNvSpPr>
          <p:nvPr>
            <p:ph type="dt" sz="half" idx="10"/>
          </p:nvPr>
        </p:nvSpPr>
        <p:spPr/>
        <p:txBody>
          <a:bodyPr/>
          <a:lstStyle/>
          <a:p>
            <a:fld id="{22651263-24C5-D54A-8DF5-F278E81ABF28}"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130</a:t>
            </a:fld>
            <a:endParaRPr lang="en-US" dirty="0"/>
          </a:p>
        </p:txBody>
      </p:sp>
      <p:cxnSp>
        <p:nvCxnSpPr>
          <p:cNvPr id="9" name="Straight Connector 8"/>
          <p:cNvCxnSpPr/>
          <p:nvPr/>
        </p:nvCxnSpPr>
        <p:spPr>
          <a:xfrm flipV="1">
            <a:off x="4403173" y="2450259"/>
            <a:ext cx="374524" cy="647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6" name="Rounded Rectangle 35"/>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7" name="Straight Connector 36"/>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Iteration 2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
        <p:nvSpPr>
          <p:cNvPr id="33" name="Oval 32"/>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96757"/>
      </p:ext>
    </p:extLst>
  </p:cSld>
  <p:clrMapOvr>
    <a:masterClrMapping/>
  </p:clrMapOvr>
  <mc:AlternateContent xmlns:mc="http://schemas.openxmlformats.org/markup-compatibility/2006" xmlns:p14="http://schemas.microsoft.com/office/powerpoint/2010/main">
    <mc:Choice Requires="p14">
      <p:transition spd="slow" p14:dur="2000" advTm="13247"/>
    </mc:Choice>
    <mc:Fallback xmlns="">
      <p:transition spd="slow" advTm="13247"/>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77697" y="1868565"/>
            <a:ext cx="4033794" cy="5816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10" name="Date Placeholder 9"/>
          <p:cNvSpPr>
            <a:spLocks noGrp="1"/>
          </p:cNvSpPr>
          <p:nvPr>
            <p:ph type="dt" sz="half" idx="10"/>
          </p:nvPr>
        </p:nvSpPr>
        <p:spPr/>
        <p:txBody>
          <a:bodyPr/>
          <a:lstStyle/>
          <a:p>
            <a:fld id="{5E04E6DD-6C46-7C4E-9E46-B02A83CDAC45}"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131</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403173" y="2450259"/>
            <a:ext cx="374524" cy="647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265898" y="1042829"/>
            <a:ext cx="317570" cy="769441"/>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4400" dirty="0" smtClean="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33" name="TextBox 32"/>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5" name="Rounded Rectangle 34"/>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6" name="Straight Connector 35"/>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a:t>
            </a:r>
            <a:r>
              <a:rPr lang="en-US" smtClean="0"/>
              <a:t>Iteration 2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Tree>
    <p:extLst>
      <p:ext uri="{BB962C8B-B14F-4D97-AF65-F5344CB8AC3E}">
        <p14:creationId xmlns:p14="http://schemas.microsoft.com/office/powerpoint/2010/main" val="419692348"/>
      </p:ext>
    </p:extLst>
  </p:cSld>
  <p:clrMapOvr>
    <a:masterClrMapping/>
  </p:clrMapOvr>
  <mc:AlternateContent xmlns:mc="http://schemas.openxmlformats.org/markup-compatibility/2006" xmlns:p14="http://schemas.microsoft.com/office/powerpoint/2010/main">
    <mc:Choice Requires="p14">
      <p:transition spd="slow" p14:dur="2000" advTm="3836"/>
    </mc:Choice>
    <mc:Fallback xmlns="">
      <p:transition spd="slow" advTm="3836"/>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77697" y="1868565"/>
            <a:ext cx="4033794" cy="5816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10" name="Date Placeholder 9"/>
          <p:cNvSpPr>
            <a:spLocks noGrp="1"/>
          </p:cNvSpPr>
          <p:nvPr>
            <p:ph type="dt" sz="half" idx="10"/>
          </p:nvPr>
        </p:nvSpPr>
        <p:spPr/>
        <p:txBody>
          <a:bodyPr/>
          <a:lstStyle/>
          <a:p>
            <a:fld id="{30ED7B43-C073-4147-9BFB-5B69A80E3576}"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132</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403173" y="2450259"/>
            <a:ext cx="374524" cy="647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265898" y="1042829"/>
            <a:ext cx="317570" cy="769441"/>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4400" dirty="0" smtClean="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32" name="Oval 31"/>
          <p:cNvSpPr/>
          <p:nvPr/>
        </p:nvSpPr>
        <p:spPr>
          <a:xfrm>
            <a:off x="1824955" y="3662389"/>
            <a:ext cx="872838" cy="623455"/>
          </a:xfrm>
          <a:prstGeom prst="ellipse">
            <a:avLst/>
          </a:prstGeom>
          <a:no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53680" y="2313892"/>
            <a:ext cx="2337638" cy="1343323"/>
          </a:xfrm>
          <a:prstGeom prst="ellipse">
            <a:avLst/>
          </a:prstGeom>
          <a:no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633793" y="3020123"/>
            <a:ext cx="4309858" cy="611902"/>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Rectangle 35"/>
          <p:cNvSpPr/>
          <p:nvPr/>
        </p:nvSpPr>
        <p:spPr>
          <a:xfrm>
            <a:off x="4635582" y="2466589"/>
            <a:ext cx="4309858" cy="259507"/>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TextBox 37"/>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9" name="Rounded Rectangle 38"/>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40" name="Straight Connector 39"/>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5595" y="3583056"/>
            <a:ext cx="1118593" cy="400110"/>
          </a:xfrm>
          <a:prstGeom prst="rect">
            <a:avLst/>
          </a:prstGeom>
          <a:noFill/>
        </p:spPr>
        <p:txBody>
          <a:bodyPr wrap="square" rtlCol="0">
            <a:spAutoFit/>
          </a:bodyPr>
          <a:lstStyle/>
          <a:p>
            <a:pPr algn="ctr"/>
            <a:r>
              <a:rPr lang="en-US" sz="2000" dirty="0" smtClean="0">
                <a:solidFill>
                  <a:srgbClr val="FF9900"/>
                </a:solidFill>
              </a:rPr>
              <a:t>frontiers</a:t>
            </a:r>
            <a:endParaRPr lang="en-US" sz="2000" dirty="0">
              <a:solidFill>
                <a:srgbClr val="FF9900"/>
              </a:solidFill>
            </a:endParaRPr>
          </a:p>
        </p:txBody>
      </p:sp>
      <p:sp>
        <p:nvSpPr>
          <p:cNvPr id="41" name="Rounded Rectangle 40"/>
          <p:cNvSpPr/>
          <p:nvPr/>
        </p:nvSpPr>
        <p:spPr>
          <a:xfrm>
            <a:off x="321919" y="4400722"/>
            <a:ext cx="3958002" cy="835819"/>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 {(100,</a:t>
            </a:r>
            <a:r>
              <a:rPr lang="es-ES_tradnl" sz="2400" dirty="0">
                <a:solidFill>
                  <a:prstClr val="black"/>
                </a:solidFill>
                <a:latin typeface="Garamond" panose="02020404030301010803" pitchFamily="18" charset="0"/>
              </a:rPr>
              <a:t> </a:t>
            </a:r>
            <a:r>
              <a:rPr lang="es-ES_tradnl" sz="2400" dirty="0" smtClean="0">
                <a:solidFill>
                  <a:prstClr val="black"/>
                </a:solidFill>
                <a:latin typeface="Garamond" panose="02020404030301010803" pitchFamily="18" charset="0"/>
              </a:rPr>
              <a:t>¬</a:t>
            </a:r>
            <a:r>
              <a:rPr lang="en-US" sz="2400" dirty="0" smtClean="0">
                <a:solidFill>
                  <a:schemeClr val="tx1"/>
                </a:solidFill>
                <a:latin typeface="Garamond"/>
                <a:cs typeface="Garamond"/>
              </a:rPr>
              <a:t>v7), </a:t>
            </a:r>
          </a:p>
          <a:p>
            <a:pPr algn="ctr"/>
            <a:r>
              <a:rPr lang="en-US" sz="2400" dirty="0" smtClean="0">
                <a:solidFill>
                  <a:schemeClr val="tx1"/>
                </a:solidFill>
                <a:latin typeface="Garamond"/>
                <a:cs typeface="Garamond"/>
              </a:rPr>
              <a:t>(5, </a:t>
            </a:r>
            <a:r>
              <a:rPr lang="es-ES_tradnl" sz="2400" dirty="0" smtClean="0">
                <a:solidFill>
                  <a:prstClr val="black"/>
                </a:solidFill>
                <a:latin typeface="Garamond" panose="02020404030301010803" pitchFamily="18" charset="0"/>
              </a:rPr>
              <a:t>¬v5</a:t>
            </a:r>
            <a:r>
              <a:rPr lang="en-US" sz="2400" dirty="0" smtClean="0">
                <a:latin typeface="Garamond" charset="0"/>
                <a:ea typeface="Garamond" charset="0"/>
                <a:cs typeface="Garamond" charset="0"/>
              </a:rPr>
              <a:t>∨v2</a:t>
            </a:r>
            <a:r>
              <a:rPr lang="en-US" sz="2400" dirty="0" smtClean="0">
                <a:solidFill>
                  <a:schemeClr val="tx1"/>
                </a:solidFill>
                <a:latin typeface="Garamond"/>
                <a:cs typeface="Garamond"/>
              </a:rPr>
              <a:t>), </a:t>
            </a:r>
            <a:r>
              <a:rPr lang="en-US" sz="2400" dirty="0">
                <a:solidFill>
                  <a:schemeClr val="tx1"/>
                </a:solidFill>
                <a:cs typeface="Garamond"/>
              </a:rPr>
              <a:t>(5, </a:t>
            </a:r>
            <a:r>
              <a:rPr lang="es-ES_tradnl" sz="2400" dirty="0">
                <a:solidFill>
                  <a:prstClr val="black"/>
                </a:solidFill>
                <a:latin typeface="Garamond" panose="02020404030301010803" pitchFamily="18" charset="0"/>
              </a:rPr>
              <a:t>¬v5</a:t>
            </a:r>
            <a:r>
              <a:rPr lang="en-US" sz="2400" dirty="0">
                <a:latin typeface="Garamond" charset="0"/>
                <a:ea typeface="Garamond" charset="0"/>
                <a:cs typeface="Garamond" charset="0"/>
              </a:rPr>
              <a:t>∨</a:t>
            </a:r>
            <a:r>
              <a:rPr lang="en-US" sz="2400" dirty="0" smtClean="0">
                <a:latin typeface="Garamond" charset="0"/>
                <a:ea typeface="Garamond" charset="0"/>
                <a:cs typeface="Garamond" charset="0"/>
              </a:rPr>
              <a:t>v3</a:t>
            </a:r>
            <a:r>
              <a:rPr lang="en-US" sz="2400" dirty="0" smtClean="0">
                <a:solidFill>
                  <a:schemeClr val="tx1"/>
                </a:solidFill>
                <a:cs typeface="Garamond"/>
              </a:rPr>
              <a:t>)</a:t>
            </a:r>
            <a:r>
              <a:rPr lang="en-US" sz="2400" dirty="0" smtClean="0">
                <a:solidFill>
                  <a:schemeClr val="tx1"/>
                </a:solidFill>
                <a:latin typeface="Garamond"/>
                <a:cs typeface="Garamond"/>
              </a:rPr>
              <a:t>}</a:t>
            </a:r>
          </a:p>
        </p:txBody>
      </p:sp>
      <p:sp>
        <p:nvSpPr>
          <p:cNvPr id="37"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a:t>
            </a:r>
            <a:r>
              <a:rPr lang="en-US" smtClean="0"/>
              <a:t>Iteration 2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Tree>
    <p:custDataLst>
      <p:tags r:id="rId1"/>
    </p:custDataLst>
    <p:extLst>
      <p:ext uri="{BB962C8B-B14F-4D97-AF65-F5344CB8AC3E}">
        <p14:creationId xmlns:p14="http://schemas.microsoft.com/office/powerpoint/2010/main" val="336149911"/>
      </p:ext>
    </p:extLst>
  </p:cSld>
  <p:clrMapOvr>
    <a:masterClrMapping/>
  </p:clrMapOvr>
  <mc:AlternateContent xmlns:mc="http://schemas.openxmlformats.org/markup-compatibility/2006" xmlns:p14="http://schemas.microsoft.com/office/powerpoint/2010/main">
    <mc:Choice Requires="p14">
      <p:transition spd="slow" p14:dur="2000" advTm="9619"/>
    </mc:Choice>
    <mc:Fallback xmlns="">
      <p:transition spd="slow" advTm="9619"/>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321919" y="4400722"/>
            <a:ext cx="3958002" cy="835819"/>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 {(100,</a:t>
            </a:r>
            <a:r>
              <a:rPr lang="es-ES_tradnl" sz="2400" dirty="0">
                <a:solidFill>
                  <a:prstClr val="black"/>
                </a:solidFill>
                <a:latin typeface="Garamond" panose="02020404030301010803" pitchFamily="18" charset="0"/>
              </a:rPr>
              <a:t> </a:t>
            </a:r>
            <a:r>
              <a:rPr lang="es-ES_tradnl" sz="2400" dirty="0" smtClean="0">
                <a:solidFill>
                  <a:prstClr val="black"/>
                </a:solidFill>
                <a:latin typeface="Garamond" panose="02020404030301010803" pitchFamily="18" charset="0"/>
              </a:rPr>
              <a:t>¬</a:t>
            </a:r>
            <a:r>
              <a:rPr lang="en-US" sz="2400" dirty="0" smtClean="0">
                <a:solidFill>
                  <a:schemeClr val="tx1"/>
                </a:solidFill>
                <a:latin typeface="Garamond"/>
                <a:cs typeface="Garamond"/>
              </a:rPr>
              <a:t>v7), </a:t>
            </a:r>
          </a:p>
          <a:p>
            <a:pPr algn="ctr"/>
            <a:r>
              <a:rPr lang="en-US" sz="2400" dirty="0" smtClean="0">
                <a:solidFill>
                  <a:schemeClr val="tx1"/>
                </a:solidFill>
                <a:latin typeface="Garamond"/>
                <a:cs typeface="Garamond"/>
              </a:rPr>
              <a:t>(5, </a:t>
            </a:r>
            <a:r>
              <a:rPr lang="es-ES_tradnl" sz="2400" dirty="0" smtClean="0">
                <a:solidFill>
                  <a:prstClr val="black"/>
                </a:solidFill>
                <a:latin typeface="Garamond" panose="02020404030301010803" pitchFamily="18" charset="0"/>
              </a:rPr>
              <a:t>¬v5</a:t>
            </a:r>
            <a:r>
              <a:rPr lang="en-US" sz="2400" dirty="0" smtClean="0">
                <a:latin typeface="Garamond" charset="0"/>
                <a:ea typeface="Garamond" charset="0"/>
                <a:cs typeface="Garamond" charset="0"/>
              </a:rPr>
              <a:t>∨v2</a:t>
            </a:r>
            <a:r>
              <a:rPr lang="en-US" sz="2400" dirty="0" smtClean="0">
                <a:solidFill>
                  <a:schemeClr val="tx1"/>
                </a:solidFill>
                <a:latin typeface="Garamond"/>
                <a:cs typeface="Garamond"/>
              </a:rPr>
              <a:t>), </a:t>
            </a:r>
            <a:r>
              <a:rPr lang="en-US" sz="2400" dirty="0">
                <a:solidFill>
                  <a:schemeClr val="tx1"/>
                </a:solidFill>
                <a:cs typeface="Garamond"/>
              </a:rPr>
              <a:t>(5, </a:t>
            </a:r>
            <a:r>
              <a:rPr lang="es-ES_tradnl" sz="2400" dirty="0">
                <a:solidFill>
                  <a:prstClr val="black"/>
                </a:solidFill>
                <a:latin typeface="Garamond" panose="02020404030301010803" pitchFamily="18" charset="0"/>
              </a:rPr>
              <a:t>¬v5</a:t>
            </a:r>
            <a:r>
              <a:rPr lang="en-US" sz="2400" dirty="0">
                <a:latin typeface="Garamond" charset="0"/>
                <a:ea typeface="Garamond" charset="0"/>
                <a:cs typeface="Garamond" charset="0"/>
              </a:rPr>
              <a:t>∨</a:t>
            </a:r>
            <a:r>
              <a:rPr lang="en-US" sz="2400" dirty="0" smtClean="0">
                <a:latin typeface="Garamond" charset="0"/>
                <a:ea typeface="Garamond" charset="0"/>
                <a:cs typeface="Garamond" charset="0"/>
              </a:rPr>
              <a:t>v3</a:t>
            </a:r>
            <a:r>
              <a:rPr lang="en-US" sz="2400" dirty="0" smtClean="0">
                <a:solidFill>
                  <a:schemeClr val="tx1"/>
                </a:solidFill>
                <a:cs typeface="Garamond"/>
              </a:rPr>
              <a:t>)</a:t>
            </a:r>
            <a:r>
              <a:rPr lang="en-US" sz="2400" dirty="0" smtClean="0">
                <a:solidFill>
                  <a:schemeClr val="tx1"/>
                </a:solidFill>
                <a:latin typeface="Garamond"/>
                <a:cs typeface="Garamond"/>
              </a:rPr>
              <a:t>}</a:t>
            </a:r>
          </a:p>
        </p:txBody>
      </p:sp>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77697" y="1868565"/>
            <a:ext cx="4033794" cy="5816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10" name="Date Placeholder 9"/>
          <p:cNvSpPr>
            <a:spLocks noGrp="1"/>
          </p:cNvSpPr>
          <p:nvPr>
            <p:ph type="dt" sz="half" idx="10"/>
          </p:nvPr>
        </p:nvSpPr>
        <p:spPr/>
        <p:txBody>
          <a:bodyPr/>
          <a:lstStyle/>
          <a:p>
            <a:fld id="{E6E58F8D-4171-7349-9B5B-D1BCF23149B7}"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133</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403173" y="2450259"/>
            <a:ext cx="374524" cy="647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4633793" y="3020123"/>
            <a:ext cx="4309858" cy="611902"/>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Rectangle 48"/>
          <p:cNvSpPr/>
          <p:nvPr/>
        </p:nvSpPr>
        <p:spPr>
          <a:xfrm>
            <a:off x="4635582" y="2466589"/>
            <a:ext cx="4309858" cy="259507"/>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Rectangle 51"/>
          <p:cNvSpPr/>
          <p:nvPr/>
        </p:nvSpPr>
        <p:spPr>
          <a:xfrm>
            <a:off x="527555" y="2478326"/>
            <a:ext cx="817151" cy="50785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Rectangle 52"/>
          <p:cNvSpPr/>
          <p:nvPr/>
        </p:nvSpPr>
        <p:spPr>
          <a:xfrm>
            <a:off x="1800257" y="2478326"/>
            <a:ext cx="817151" cy="50785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4" name="Straight Connector 53"/>
          <p:cNvCxnSpPr/>
          <p:nvPr/>
        </p:nvCxnSpPr>
        <p:spPr>
          <a:xfrm>
            <a:off x="1475861" y="4912489"/>
            <a:ext cx="591671" cy="2007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152603" y="4914278"/>
            <a:ext cx="591671" cy="2007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4" name="Rounded Rectangle 33"/>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5" name="Straight Connector 34"/>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ounded Rectangle 38"/>
              <p:cNvSpPr/>
              <p:nvPr/>
            </p:nvSpPr>
            <p:spPr>
              <a:xfrm>
                <a:off x="1156048"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39" name="Rounded Rectangle 38"/>
              <p:cNvSpPr>
                <a:spLocks noRot="1" noChangeAspect="1" noMove="1" noResize="1" noEditPoints="1" noAdjustHandles="1" noChangeArrowheads="1" noChangeShapeType="1" noTextEdit="1"/>
              </p:cNvSpPr>
              <p:nvPr/>
            </p:nvSpPr>
            <p:spPr>
              <a:xfrm>
                <a:off x="1156048" y="5507712"/>
                <a:ext cx="6799528" cy="510778"/>
              </a:xfrm>
              <a:prstGeom prst="roundRect">
                <a:avLst/>
              </a:prstGeom>
              <a:blipFill rotWithShape="0">
                <a:blip r:embed="rId5"/>
                <a:stretch>
                  <a:fillRect t="-1124" b="-17978"/>
                </a:stretch>
              </a:blipFill>
              <a:ln w="28575">
                <a:solidFill>
                  <a:schemeClr val="tx1"/>
                </a:solidFill>
              </a:ln>
            </p:spPr>
            <p:txBody>
              <a:bodyPr/>
              <a:lstStyle/>
              <a:p>
                <a:r>
                  <a:rPr lang="en-US">
                    <a:noFill/>
                  </a:rPr>
                  <a:t> </a:t>
                </a:r>
              </a:p>
            </p:txBody>
          </p:sp>
        </mc:Fallback>
      </mc:AlternateContent>
      <p:sp>
        <p:nvSpPr>
          <p:cNvPr id="40" name="Rectangle 39"/>
          <p:cNvSpPr/>
          <p:nvPr/>
        </p:nvSpPr>
        <p:spPr>
          <a:xfrm>
            <a:off x="7864899" y="5171757"/>
            <a:ext cx="836358" cy="1015663"/>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6000" dirty="0" smtClean="0">
                <a:ln w="0"/>
                <a:solidFill>
                  <a:srgbClr val="FF000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FF000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32"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a:t>
            </a:r>
            <a:r>
              <a:rPr lang="en-US" smtClean="0"/>
              <a:t>Iteration 2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Tree>
    <p:custDataLst>
      <p:tags r:id="rId1"/>
    </p:custDataLst>
    <p:extLst>
      <p:ext uri="{BB962C8B-B14F-4D97-AF65-F5344CB8AC3E}">
        <p14:creationId xmlns:p14="http://schemas.microsoft.com/office/powerpoint/2010/main" val="1669587334"/>
      </p:ext>
    </p:extLst>
  </p:cSld>
  <p:clrMapOvr>
    <a:masterClrMapping/>
  </p:clrMapOvr>
  <mc:AlternateContent xmlns:mc="http://schemas.openxmlformats.org/markup-compatibility/2006" xmlns:p14="http://schemas.microsoft.com/office/powerpoint/2010/main">
    <mc:Choice Requires="p14">
      <p:transition spd="slow" p14:dur="2000" advTm="48990"/>
    </mc:Choice>
    <mc:Fallback xmlns="">
      <p:transition spd="slow" advTm="489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Rounded Rectangle 39"/>
              <p:cNvSpPr/>
              <p:nvPr/>
            </p:nvSpPr>
            <p:spPr>
              <a:xfrm>
                <a:off x="1156048"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40" name="Rounded Rectangle 39"/>
              <p:cNvSpPr>
                <a:spLocks noRot="1" noChangeAspect="1" noMove="1" noResize="1" noEditPoints="1" noAdjustHandles="1" noChangeArrowheads="1" noChangeShapeType="1" noTextEdit="1"/>
              </p:cNvSpPr>
              <p:nvPr/>
            </p:nvSpPr>
            <p:spPr>
              <a:xfrm>
                <a:off x="1156048" y="5507712"/>
                <a:ext cx="6799528" cy="510778"/>
              </a:xfrm>
              <a:prstGeom prst="roundRect">
                <a:avLst/>
              </a:prstGeom>
              <a:blipFill rotWithShape="0">
                <a:blip r:embed="rId4"/>
                <a:stretch>
                  <a:fillRect t="-1124" b="-17978"/>
                </a:stretch>
              </a:blipFill>
              <a:ln w="28575">
                <a:solidFill>
                  <a:schemeClr val="tx1"/>
                </a:solidFill>
              </a:ln>
            </p:spPr>
            <p:txBody>
              <a:bodyPr/>
              <a:lstStyle/>
              <a:p>
                <a:r>
                  <a:rPr lang="en-US">
                    <a:noFill/>
                  </a:rPr>
                  <a:t> </a:t>
                </a:r>
              </a:p>
            </p:txBody>
          </p:sp>
        </mc:Fallback>
      </mc:AlternateContent>
      <p:sp>
        <p:nvSpPr>
          <p:cNvPr id="39" name="Rectangle 38"/>
          <p:cNvSpPr/>
          <p:nvPr/>
        </p:nvSpPr>
        <p:spPr>
          <a:xfrm>
            <a:off x="7864899" y="5171757"/>
            <a:ext cx="836358" cy="1015663"/>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6000" dirty="0" smtClean="0">
                <a:ln w="0"/>
                <a:solidFill>
                  <a:srgbClr val="FF000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FF000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77697" y="1868565"/>
            <a:ext cx="4033794" cy="5816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smtClean="0">
                  <a:solidFill>
                    <a:srgbClr val="00B0F0"/>
                  </a:solidFill>
                  <a:latin typeface="Courier New"/>
                  <a:cs typeface="Courier New"/>
                </a:rPr>
                <a:t>v4</a:t>
              </a:r>
              <a:r>
                <a:rPr lang="en-US" sz="2000" b="1" dirty="0" smtClean="0">
                  <a:latin typeface="Courier New"/>
                  <a:cs typeface="Courier New"/>
                </a:rPr>
                <a:t>           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smtClean="0">
                  <a:solidFill>
                    <a:srgbClr val="00B0F0"/>
                  </a:solidFill>
                  <a:latin typeface="Courier New"/>
                  <a:cs typeface="Courier New"/>
                </a:rPr>
                <a:t>v8</a:t>
              </a:r>
              <a:r>
                <a:rPr lang="en-US" sz="2000" b="1" dirty="0" smtClean="0">
                  <a:latin typeface="Courier New"/>
                  <a:cs typeface="Courier New"/>
                </a:rPr>
                <a:t>           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5"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10" name="Date Placeholder 9"/>
          <p:cNvSpPr>
            <a:spLocks noGrp="1"/>
          </p:cNvSpPr>
          <p:nvPr>
            <p:ph type="dt" sz="half" idx="10"/>
          </p:nvPr>
        </p:nvSpPr>
        <p:spPr/>
        <p:txBody>
          <a:bodyPr/>
          <a:lstStyle/>
          <a:p>
            <a:fld id="{3CAB6845-00FD-1248-B0F0-14EC0C778B20}"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134</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403173" y="2450259"/>
            <a:ext cx="374524" cy="647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4633793" y="3020123"/>
            <a:ext cx="4309858" cy="611902"/>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Rectangle 48"/>
          <p:cNvSpPr/>
          <p:nvPr/>
        </p:nvSpPr>
        <p:spPr>
          <a:xfrm>
            <a:off x="4635582" y="2466589"/>
            <a:ext cx="4309858" cy="259507"/>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Rectangle 51"/>
          <p:cNvSpPr/>
          <p:nvPr/>
        </p:nvSpPr>
        <p:spPr>
          <a:xfrm>
            <a:off x="527555" y="2478326"/>
            <a:ext cx="817151" cy="50785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Rectangle 52"/>
          <p:cNvSpPr/>
          <p:nvPr/>
        </p:nvSpPr>
        <p:spPr>
          <a:xfrm>
            <a:off x="1800257" y="2478326"/>
            <a:ext cx="817151" cy="50785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TextBox 32"/>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4" name="Rounded Rectangle 33"/>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5" name="Straight Connector 34"/>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321919" y="4400722"/>
            <a:ext cx="3958002" cy="835819"/>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 {(100,</a:t>
            </a:r>
            <a:r>
              <a:rPr lang="es-ES_tradnl" sz="2400" dirty="0">
                <a:solidFill>
                  <a:prstClr val="black"/>
                </a:solidFill>
                <a:latin typeface="Garamond" panose="02020404030301010803" pitchFamily="18" charset="0"/>
              </a:rPr>
              <a:t> </a:t>
            </a:r>
            <a:r>
              <a:rPr lang="es-ES_tradnl" sz="2400" dirty="0" smtClean="0">
                <a:solidFill>
                  <a:prstClr val="black"/>
                </a:solidFill>
                <a:latin typeface="Garamond" panose="02020404030301010803" pitchFamily="18" charset="0"/>
              </a:rPr>
              <a:t>¬</a:t>
            </a:r>
            <a:r>
              <a:rPr lang="en-US" sz="2400" dirty="0" smtClean="0">
                <a:solidFill>
                  <a:schemeClr val="tx1"/>
                </a:solidFill>
                <a:latin typeface="Garamond"/>
                <a:cs typeface="Garamond"/>
              </a:rPr>
              <a:t>v7), </a:t>
            </a:r>
          </a:p>
          <a:p>
            <a:pPr algn="ctr"/>
            <a:r>
              <a:rPr lang="en-US" sz="2400" dirty="0" smtClean="0">
                <a:solidFill>
                  <a:schemeClr val="tx1"/>
                </a:solidFill>
                <a:latin typeface="Garamond"/>
                <a:cs typeface="Garamond"/>
              </a:rPr>
              <a:t>(5, </a:t>
            </a:r>
            <a:r>
              <a:rPr lang="es-ES_tradnl" sz="2400" dirty="0" smtClean="0">
                <a:solidFill>
                  <a:prstClr val="black"/>
                </a:solidFill>
                <a:latin typeface="Garamond" panose="02020404030301010803" pitchFamily="18" charset="0"/>
              </a:rPr>
              <a:t>¬v5</a:t>
            </a:r>
            <a:r>
              <a:rPr lang="en-US" sz="2400" dirty="0" smtClean="0">
                <a:solidFill>
                  <a:schemeClr val="tx1"/>
                </a:solidFill>
                <a:latin typeface="Garamond"/>
                <a:cs typeface="Garamond"/>
              </a:rPr>
              <a:t>), </a:t>
            </a:r>
            <a:r>
              <a:rPr lang="en-US" sz="2400" dirty="0">
                <a:solidFill>
                  <a:schemeClr val="tx1"/>
                </a:solidFill>
                <a:cs typeface="Garamond"/>
              </a:rPr>
              <a:t>(5, </a:t>
            </a:r>
            <a:r>
              <a:rPr lang="es-ES_tradnl" sz="2400" dirty="0">
                <a:solidFill>
                  <a:prstClr val="black"/>
                </a:solidFill>
                <a:latin typeface="Garamond" panose="02020404030301010803" pitchFamily="18" charset="0"/>
              </a:rPr>
              <a:t>¬</a:t>
            </a:r>
            <a:r>
              <a:rPr lang="es-ES_tradnl" sz="2400" dirty="0" smtClean="0">
                <a:solidFill>
                  <a:prstClr val="black"/>
                </a:solidFill>
                <a:latin typeface="Garamond" panose="02020404030301010803" pitchFamily="18" charset="0"/>
              </a:rPr>
              <a:t>v5</a:t>
            </a:r>
            <a:r>
              <a:rPr lang="en-US" sz="2400" dirty="0" smtClean="0">
                <a:solidFill>
                  <a:schemeClr val="tx1"/>
                </a:solidFill>
                <a:cs typeface="Garamond"/>
              </a:rPr>
              <a:t>)</a:t>
            </a:r>
            <a:r>
              <a:rPr lang="en-US" sz="2400" dirty="0" smtClean="0">
                <a:solidFill>
                  <a:schemeClr val="tx1"/>
                </a:solidFill>
                <a:latin typeface="Garamond"/>
                <a:cs typeface="Garamond"/>
              </a:rPr>
              <a:t>}</a:t>
            </a:r>
          </a:p>
        </p:txBody>
      </p:sp>
      <p:sp>
        <p:nvSpPr>
          <p:cNvPr id="30"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a:t>
            </a:r>
            <a:r>
              <a:rPr lang="en-US" smtClean="0"/>
              <a:t>Iteration 2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Tree>
    <p:custDataLst>
      <p:tags r:id="rId1"/>
    </p:custDataLst>
    <p:extLst>
      <p:ext uri="{BB962C8B-B14F-4D97-AF65-F5344CB8AC3E}">
        <p14:creationId xmlns:p14="http://schemas.microsoft.com/office/powerpoint/2010/main" val="56276391"/>
      </p:ext>
    </p:extLst>
  </p:cSld>
  <p:clrMapOvr>
    <a:masterClrMapping/>
  </p:clrMapOvr>
  <mc:AlternateContent xmlns:mc="http://schemas.openxmlformats.org/markup-compatibility/2006" xmlns:p14="http://schemas.microsoft.com/office/powerpoint/2010/main">
    <mc:Choice Requires="p14">
      <p:transition spd="slow" p14:dur="2000" advTm="8301"/>
    </mc:Choice>
    <mc:Fallback xmlns="">
      <p:transition spd="slow" advTm="8301"/>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Rounded Rectangle 37"/>
              <p:cNvSpPr/>
              <p:nvPr/>
            </p:nvSpPr>
            <p:spPr>
              <a:xfrm>
                <a:off x="1156048"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38" name="Rounded Rectangle 37"/>
              <p:cNvSpPr>
                <a:spLocks noRot="1" noChangeAspect="1" noMove="1" noResize="1" noEditPoints="1" noAdjustHandles="1" noChangeArrowheads="1" noChangeShapeType="1" noTextEdit="1"/>
              </p:cNvSpPr>
              <p:nvPr/>
            </p:nvSpPr>
            <p:spPr>
              <a:xfrm>
                <a:off x="1156048" y="5507712"/>
                <a:ext cx="6799528" cy="510778"/>
              </a:xfrm>
              <a:prstGeom prst="roundRect">
                <a:avLst/>
              </a:prstGeom>
              <a:blipFill rotWithShape="0">
                <a:blip r:embed="rId3"/>
                <a:stretch>
                  <a:fillRect t="-1124" b="-17978"/>
                </a:stretch>
              </a:blipFill>
              <a:ln w="28575">
                <a:solidFill>
                  <a:schemeClr val="tx1"/>
                </a:solidFill>
              </a:ln>
            </p:spPr>
            <p:txBody>
              <a:bodyPr/>
              <a:lstStyle/>
              <a:p>
                <a:r>
                  <a:rPr lang="en-US">
                    <a:noFill/>
                  </a:rPr>
                  <a:t> </a:t>
                </a:r>
              </a:p>
            </p:txBody>
          </p:sp>
        </mc:Fallback>
      </mc:AlternateContent>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77697" y="1868565"/>
            <a:ext cx="4033794" cy="5816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smtClean="0">
                  <a:solidFill>
                    <a:srgbClr val="00B0F0"/>
                  </a:solidFill>
                  <a:latin typeface="Courier New"/>
                  <a:cs typeface="Courier New"/>
                </a:rPr>
                <a:t>v4</a:t>
              </a:r>
              <a:r>
                <a:rPr lang="en-US" sz="2000" b="1" dirty="0" smtClean="0">
                  <a:latin typeface="Courier New"/>
                  <a:cs typeface="Courier New"/>
                </a:rPr>
                <a:t>           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smtClean="0">
                  <a:solidFill>
                    <a:srgbClr val="00B0F0"/>
                  </a:solidFill>
                  <a:latin typeface="Courier New"/>
                  <a:cs typeface="Courier New"/>
                </a:rPr>
                <a:t>v8</a:t>
              </a:r>
              <a:r>
                <a:rPr lang="en-US" sz="2000" b="1" dirty="0" smtClean="0">
                  <a:latin typeface="Courier New"/>
                  <a:cs typeface="Courier New"/>
                </a:rPr>
                <a:t>           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10" name="Date Placeholder 9"/>
          <p:cNvSpPr>
            <a:spLocks noGrp="1"/>
          </p:cNvSpPr>
          <p:nvPr>
            <p:ph type="dt" sz="half" idx="10"/>
          </p:nvPr>
        </p:nvSpPr>
        <p:spPr/>
        <p:txBody>
          <a:bodyPr/>
          <a:lstStyle/>
          <a:p>
            <a:fld id="{825991C3-A50D-B046-9AEA-9C36DCA2862E}"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135</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403173" y="2450259"/>
            <a:ext cx="374524" cy="647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4633793" y="3020123"/>
            <a:ext cx="4309858" cy="611902"/>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Rectangle 48"/>
          <p:cNvSpPr/>
          <p:nvPr/>
        </p:nvSpPr>
        <p:spPr>
          <a:xfrm>
            <a:off x="4635582" y="2466589"/>
            <a:ext cx="4309858" cy="259507"/>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Rectangle 51"/>
          <p:cNvSpPr/>
          <p:nvPr/>
        </p:nvSpPr>
        <p:spPr>
          <a:xfrm>
            <a:off x="527555" y="2478326"/>
            <a:ext cx="817151" cy="50785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Rectangle 52"/>
          <p:cNvSpPr/>
          <p:nvPr/>
        </p:nvSpPr>
        <p:spPr>
          <a:xfrm>
            <a:off x="1800257" y="2478326"/>
            <a:ext cx="817151" cy="50785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ectangle 32"/>
          <p:cNvSpPr/>
          <p:nvPr/>
        </p:nvSpPr>
        <p:spPr>
          <a:xfrm>
            <a:off x="7849056" y="5382333"/>
            <a:ext cx="836358" cy="769441"/>
          </a:xfrm>
          <a:prstGeom prst="rect">
            <a:avLst/>
          </a:prstGeom>
          <a:noFill/>
        </p:spPr>
        <p:txBody>
          <a:bodyPr wrap="square" lIns="91440" tIns="45720" rIns="91440" bIns="45720">
            <a:spAutoFit/>
            <a:scene3d>
              <a:camera prst="orthographicFront"/>
              <a:lightRig rig="balanced" dir="t"/>
            </a:scene3d>
            <a:sp3d prstMaterial="plastic"/>
          </a:bodyPr>
          <a:lstStyle/>
          <a:p>
            <a:pPr algn="ctr"/>
            <a:r>
              <a:rPr lang="en-US" sz="4400" dirty="0" smtClean="0">
                <a:ln w="0"/>
                <a:solidFill>
                  <a:srgbClr val="FF0000"/>
                </a:solidFill>
                <a:latin typeface="Arial Rounded MT Bold" charset="0"/>
                <a:ea typeface="Arial Rounded MT Bold" charset="0"/>
                <a:cs typeface="Arial Rounded MT Bold" charset="0"/>
              </a:rPr>
              <a:t>✖</a:t>
            </a:r>
            <a:endParaRPr lang="en-US" sz="4400" dirty="0">
              <a:ln w="0"/>
              <a:solidFill>
                <a:srgbClr val="FF0000"/>
              </a:solidFill>
              <a:latin typeface="Arial Rounded MT Bold" charset="0"/>
              <a:ea typeface="Arial Rounded MT Bold" charset="0"/>
              <a:cs typeface="Arial Rounded MT Bold" charset="0"/>
            </a:endParaRPr>
          </a:p>
        </p:txBody>
      </p:sp>
      <p:sp>
        <p:nvSpPr>
          <p:cNvPr id="34" name="TextBox 33"/>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6" name="Rounded Rectangle 35"/>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7" name="Straight Connector 36"/>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321919" y="4400722"/>
            <a:ext cx="3958002" cy="835819"/>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 {(100,</a:t>
            </a:r>
            <a:r>
              <a:rPr lang="es-ES_tradnl" sz="2400" dirty="0">
                <a:solidFill>
                  <a:prstClr val="black"/>
                </a:solidFill>
                <a:latin typeface="Garamond" panose="02020404030301010803" pitchFamily="18" charset="0"/>
              </a:rPr>
              <a:t> </a:t>
            </a:r>
            <a:r>
              <a:rPr lang="es-ES_tradnl" sz="2400" dirty="0" smtClean="0">
                <a:solidFill>
                  <a:prstClr val="black"/>
                </a:solidFill>
                <a:latin typeface="Garamond" panose="02020404030301010803" pitchFamily="18" charset="0"/>
              </a:rPr>
              <a:t>¬</a:t>
            </a:r>
            <a:r>
              <a:rPr lang="en-US" sz="2400" dirty="0" smtClean="0">
                <a:solidFill>
                  <a:schemeClr val="tx1"/>
                </a:solidFill>
                <a:latin typeface="Garamond"/>
                <a:cs typeface="Garamond"/>
              </a:rPr>
              <a:t>v7), </a:t>
            </a:r>
          </a:p>
          <a:p>
            <a:pPr algn="ctr"/>
            <a:r>
              <a:rPr lang="en-US" sz="2400" dirty="0" smtClean="0">
                <a:solidFill>
                  <a:schemeClr val="tx1"/>
                </a:solidFill>
                <a:latin typeface="Garamond"/>
                <a:cs typeface="Garamond"/>
              </a:rPr>
              <a:t>(5, </a:t>
            </a:r>
            <a:r>
              <a:rPr lang="es-ES_tradnl" sz="2400" dirty="0" smtClean="0">
                <a:solidFill>
                  <a:prstClr val="black"/>
                </a:solidFill>
                <a:latin typeface="Garamond" panose="02020404030301010803" pitchFamily="18" charset="0"/>
              </a:rPr>
              <a:t>¬v5</a:t>
            </a:r>
            <a:r>
              <a:rPr lang="en-US" sz="2400" dirty="0" smtClean="0">
                <a:solidFill>
                  <a:schemeClr val="tx1"/>
                </a:solidFill>
                <a:latin typeface="Garamond"/>
                <a:cs typeface="Garamond"/>
              </a:rPr>
              <a:t>), </a:t>
            </a:r>
            <a:r>
              <a:rPr lang="en-US" sz="2400" dirty="0">
                <a:solidFill>
                  <a:schemeClr val="tx1"/>
                </a:solidFill>
                <a:cs typeface="Garamond"/>
              </a:rPr>
              <a:t>(5, </a:t>
            </a:r>
            <a:r>
              <a:rPr lang="es-ES_tradnl" sz="2400" dirty="0">
                <a:solidFill>
                  <a:prstClr val="black"/>
                </a:solidFill>
                <a:latin typeface="Garamond" panose="02020404030301010803" pitchFamily="18" charset="0"/>
              </a:rPr>
              <a:t>¬</a:t>
            </a:r>
            <a:r>
              <a:rPr lang="es-ES_tradnl" sz="2400" dirty="0" smtClean="0">
                <a:solidFill>
                  <a:prstClr val="black"/>
                </a:solidFill>
                <a:latin typeface="Garamond" panose="02020404030301010803" pitchFamily="18" charset="0"/>
              </a:rPr>
              <a:t>v5</a:t>
            </a:r>
            <a:r>
              <a:rPr lang="en-US" sz="2400" dirty="0" smtClean="0">
                <a:solidFill>
                  <a:schemeClr val="tx1"/>
                </a:solidFill>
                <a:cs typeface="Garamond"/>
              </a:rPr>
              <a:t>)</a:t>
            </a:r>
            <a:r>
              <a:rPr lang="en-US" sz="2400" dirty="0" smtClean="0">
                <a:solidFill>
                  <a:schemeClr val="tx1"/>
                </a:solidFill>
                <a:latin typeface="Garamond"/>
                <a:cs typeface="Garamond"/>
              </a:rPr>
              <a:t>}</a:t>
            </a:r>
          </a:p>
        </p:txBody>
      </p:sp>
      <p:sp>
        <p:nvSpPr>
          <p:cNvPr id="39" name="Rounded Rectangular Callout 38"/>
          <p:cNvSpPr/>
          <p:nvPr/>
        </p:nvSpPr>
        <p:spPr>
          <a:xfrm>
            <a:off x="92235" y="5472112"/>
            <a:ext cx="981508" cy="536544"/>
          </a:xfrm>
          <a:prstGeom prst="wedgeRoundRectCallout">
            <a:avLst>
              <a:gd name="adj1" fmla="val 74784"/>
              <a:gd name="adj2" fmla="val 13357"/>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a:solidFill>
                  <a:srgbClr val="00B050"/>
                </a:solidFill>
              </a:rPr>
              <a:t>3</a:t>
            </a:r>
            <a:r>
              <a:rPr lang="en-US" sz="2000" dirty="0" smtClean="0">
                <a:solidFill>
                  <a:srgbClr val="00B050"/>
                </a:solidFill>
              </a:rPr>
              <a:t>20</a:t>
            </a:r>
            <a:endParaRPr lang="en-US" sz="2000" dirty="0">
              <a:solidFill>
                <a:srgbClr val="00B050"/>
              </a:solidFill>
            </a:endParaRPr>
          </a:p>
        </p:txBody>
      </p:sp>
      <p:sp>
        <p:nvSpPr>
          <p:cNvPr id="40" name="Rounded Rectangular Callout 39"/>
          <p:cNvSpPr/>
          <p:nvPr/>
        </p:nvSpPr>
        <p:spPr>
          <a:xfrm>
            <a:off x="6280817" y="4983533"/>
            <a:ext cx="981508" cy="536544"/>
          </a:xfrm>
          <a:prstGeom prst="wedgeRoundRectCallout">
            <a:avLst>
              <a:gd name="adj1" fmla="val -24837"/>
              <a:gd name="adj2" fmla="val 69670"/>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50"/>
                </a:solidFill>
              </a:rPr>
              <a:t>220</a:t>
            </a:r>
            <a:endParaRPr lang="en-US" sz="2000" dirty="0">
              <a:solidFill>
                <a:srgbClr val="00B050"/>
              </a:solidFill>
            </a:endParaRPr>
          </a:p>
        </p:txBody>
      </p:sp>
      <p:sp>
        <p:nvSpPr>
          <p:cNvPr id="31"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a:t>
            </a:r>
            <a:r>
              <a:rPr lang="en-US" smtClean="0"/>
              <a:t>Iteration 2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Tree>
    <p:extLst>
      <p:ext uri="{BB962C8B-B14F-4D97-AF65-F5344CB8AC3E}">
        <p14:creationId xmlns:p14="http://schemas.microsoft.com/office/powerpoint/2010/main" val="2140654622"/>
      </p:ext>
    </p:extLst>
  </p:cSld>
  <p:clrMapOvr>
    <a:masterClrMapping/>
  </p:clrMapOvr>
  <mc:AlternateContent xmlns:mc="http://schemas.openxmlformats.org/markup-compatibility/2006" xmlns:p14="http://schemas.microsoft.com/office/powerpoint/2010/main">
    <mc:Choice Requires="p14">
      <p:transition spd="slow" p14:dur="2000" advTm="9777"/>
    </mc:Choice>
    <mc:Fallback xmlns="">
      <p:transition spd="slow" advTm="9777"/>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77697" y="1868565"/>
            <a:ext cx="4033794" cy="5816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smtClean="0">
                  <a:solidFill>
                    <a:srgbClr val="00B0F0"/>
                  </a:solidFill>
                  <a:latin typeface="Courier New"/>
                  <a:cs typeface="Courier New"/>
                </a:rPr>
                <a:t>v4</a:t>
              </a:r>
              <a:r>
                <a:rPr lang="en-US" sz="2000" b="1" dirty="0" smtClean="0">
                  <a:latin typeface="Courier New"/>
                  <a:cs typeface="Courier New"/>
                </a:rPr>
                <a:t>           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smtClean="0">
                  <a:solidFill>
                    <a:srgbClr val="00B0F0"/>
                  </a:solidFill>
                  <a:latin typeface="Courier New"/>
                  <a:cs typeface="Courier New"/>
                </a:rPr>
                <a:t>v8</a:t>
              </a:r>
              <a:r>
                <a:rPr lang="en-US" sz="2000" b="1" dirty="0" smtClean="0">
                  <a:latin typeface="Courier New"/>
                  <a:cs typeface="Courier New"/>
                </a:rPr>
                <a:t>           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10" name="Date Placeholder 9"/>
          <p:cNvSpPr>
            <a:spLocks noGrp="1"/>
          </p:cNvSpPr>
          <p:nvPr>
            <p:ph type="dt" sz="half" idx="10"/>
          </p:nvPr>
        </p:nvSpPr>
        <p:spPr/>
        <p:txBody>
          <a:bodyPr/>
          <a:lstStyle/>
          <a:p>
            <a:fld id="{5F9F0949-0E6C-994D-BD52-D28412AD774D}"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136</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403173" y="2450259"/>
            <a:ext cx="374524" cy="647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4633793" y="3020123"/>
            <a:ext cx="4309858" cy="611902"/>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Rectangle 48"/>
          <p:cNvSpPr/>
          <p:nvPr/>
        </p:nvSpPr>
        <p:spPr>
          <a:xfrm>
            <a:off x="4635582" y="2466589"/>
            <a:ext cx="4309858" cy="259507"/>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Rectangle 51"/>
          <p:cNvSpPr/>
          <p:nvPr/>
        </p:nvSpPr>
        <p:spPr>
          <a:xfrm>
            <a:off x="527555" y="2478326"/>
            <a:ext cx="817151" cy="50785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Rectangle 52"/>
          <p:cNvSpPr/>
          <p:nvPr/>
        </p:nvSpPr>
        <p:spPr>
          <a:xfrm>
            <a:off x="1800257" y="2478326"/>
            <a:ext cx="817151" cy="50785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TextBox 35"/>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7" name="Rounded Rectangle 36"/>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8" name="Straight Connector 37"/>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321919" y="4400722"/>
            <a:ext cx="3958002" cy="835819"/>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 {(100,</a:t>
            </a:r>
            <a:r>
              <a:rPr lang="es-ES_tradnl" sz="2400" dirty="0">
                <a:solidFill>
                  <a:prstClr val="black"/>
                </a:solidFill>
                <a:latin typeface="Garamond" panose="02020404030301010803" pitchFamily="18" charset="0"/>
              </a:rPr>
              <a:t> </a:t>
            </a:r>
            <a:r>
              <a:rPr lang="es-ES_tradnl" sz="2400" dirty="0" smtClean="0">
                <a:solidFill>
                  <a:prstClr val="black"/>
                </a:solidFill>
                <a:latin typeface="Garamond" panose="02020404030301010803" pitchFamily="18" charset="0"/>
              </a:rPr>
              <a:t>¬</a:t>
            </a:r>
            <a:r>
              <a:rPr lang="en-US" sz="2400" dirty="0" smtClean="0">
                <a:solidFill>
                  <a:schemeClr val="tx1"/>
                </a:solidFill>
                <a:latin typeface="Garamond"/>
                <a:cs typeface="Garamond"/>
              </a:rPr>
              <a:t>v7), </a:t>
            </a:r>
          </a:p>
          <a:p>
            <a:pPr algn="ctr"/>
            <a:r>
              <a:rPr lang="en-US" sz="2400" dirty="0" smtClean="0">
                <a:solidFill>
                  <a:schemeClr val="tx1"/>
                </a:solidFill>
                <a:latin typeface="Garamond"/>
                <a:cs typeface="Garamond"/>
              </a:rPr>
              <a:t>(5, </a:t>
            </a:r>
            <a:r>
              <a:rPr lang="es-ES_tradnl" sz="2400" dirty="0" smtClean="0">
                <a:solidFill>
                  <a:prstClr val="black"/>
                </a:solidFill>
                <a:latin typeface="Garamond" panose="02020404030301010803" pitchFamily="18" charset="0"/>
              </a:rPr>
              <a:t>¬v5</a:t>
            </a:r>
            <a:r>
              <a:rPr lang="en-US" sz="2400" dirty="0" smtClean="0">
                <a:solidFill>
                  <a:schemeClr val="tx1"/>
                </a:solidFill>
                <a:latin typeface="Garamond"/>
                <a:cs typeface="Garamond"/>
              </a:rPr>
              <a:t>), </a:t>
            </a:r>
            <a:r>
              <a:rPr lang="en-US" sz="2400" dirty="0">
                <a:solidFill>
                  <a:schemeClr val="tx1"/>
                </a:solidFill>
                <a:cs typeface="Garamond"/>
              </a:rPr>
              <a:t>(5, </a:t>
            </a:r>
            <a:r>
              <a:rPr lang="es-ES_tradnl" sz="2400" dirty="0">
                <a:solidFill>
                  <a:prstClr val="black"/>
                </a:solidFill>
                <a:latin typeface="Garamond" panose="02020404030301010803" pitchFamily="18" charset="0"/>
              </a:rPr>
              <a:t>¬</a:t>
            </a:r>
            <a:r>
              <a:rPr lang="es-ES_tradnl" sz="2400" dirty="0" smtClean="0">
                <a:solidFill>
                  <a:prstClr val="black"/>
                </a:solidFill>
                <a:latin typeface="Garamond" panose="02020404030301010803" pitchFamily="18" charset="0"/>
              </a:rPr>
              <a:t>v5</a:t>
            </a:r>
            <a:r>
              <a:rPr lang="en-US" sz="2400" dirty="0" smtClean="0">
                <a:solidFill>
                  <a:schemeClr val="tx1"/>
                </a:solidFill>
                <a:cs typeface="Garamond"/>
              </a:rPr>
              <a:t>)</a:t>
            </a:r>
            <a:r>
              <a:rPr lang="en-US" sz="2400" dirty="0" smtClean="0">
                <a:solidFill>
                  <a:schemeClr val="tx1"/>
                </a:solidFill>
                <a:latin typeface="Garamond"/>
                <a:cs typeface="Garamond"/>
              </a:rPr>
              <a:t>}</a:t>
            </a:r>
          </a:p>
        </p:txBody>
      </p:sp>
      <mc:AlternateContent xmlns:mc="http://schemas.openxmlformats.org/markup-compatibility/2006" xmlns:a14="http://schemas.microsoft.com/office/drawing/2010/main">
        <mc:Choice Requires="a14">
          <p:sp>
            <p:nvSpPr>
              <p:cNvPr id="43" name="Rounded Rectangle 42"/>
              <p:cNvSpPr/>
              <p:nvPr/>
            </p:nvSpPr>
            <p:spPr>
              <a:xfrm>
                <a:off x="1156048"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43" name="Rounded Rectangle 42"/>
              <p:cNvSpPr>
                <a:spLocks noRot="1" noChangeAspect="1" noMove="1" noResize="1" noEditPoints="1" noAdjustHandles="1" noChangeArrowheads="1" noChangeShapeType="1" noTextEdit="1"/>
              </p:cNvSpPr>
              <p:nvPr/>
            </p:nvSpPr>
            <p:spPr>
              <a:xfrm>
                <a:off x="1156048" y="5507712"/>
                <a:ext cx="6799528" cy="510778"/>
              </a:xfrm>
              <a:prstGeom prst="roundRect">
                <a:avLst/>
              </a:prstGeom>
              <a:blipFill rotWithShape="0">
                <a:blip r:embed="rId4"/>
                <a:stretch>
                  <a:fillRect t="-1124" b="-17978"/>
                </a:stretch>
              </a:blipFill>
              <a:ln w="28575">
                <a:solidFill>
                  <a:schemeClr val="tx1"/>
                </a:solidFill>
              </a:ln>
            </p:spPr>
            <p:txBody>
              <a:bodyPr/>
              <a:lstStyle/>
              <a:p>
                <a:r>
                  <a:rPr lang="en-US">
                    <a:noFill/>
                  </a:rPr>
                  <a:t> </a:t>
                </a:r>
              </a:p>
            </p:txBody>
          </p:sp>
        </mc:Fallback>
      </mc:AlternateContent>
      <p:sp>
        <p:nvSpPr>
          <p:cNvPr id="44" name="Rectangle 43"/>
          <p:cNvSpPr/>
          <p:nvPr/>
        </p:nvSpPr>
        <p:spPr>
          <a:xfrm>
            <a:off x="7849056" y="5382333"/>
            <a:ext cx="836358" cy="769441"/>
          </a:xfrm>
          <a:prstGeom prst="rect">
            <a:avLst/>
          </a:prstGeom>
          <a:noFill/>
        </p:spPr>
        <p:txBody>
          <a:bodyPr wrap="square" lIns="91440" tIns="45720" rIns="91440" bIns="45720">
            <a:spAutoFit/>
            <a:scene3d>
              <a:camera prst="orthographicFront"/>
              <a:lightRig rig="balanced" dir="t"/>
            </a:scene3d>
            <a:sp3d prstMaterial="plastic"/>
          </a:bodyPr>
          <a:lstStyle/>
          <a:p>
            <a:pPr algn="ctr"/>
            <a:r>
              <a:rPr lang="en-US" sz="4400" dirty="0" smtClean="0">
                <a:ln w="0"/>
                <a:solidFill>
                  <a:srgbClr val="FF0000"/>
                </a:solidFill>
                <a:latin typeface="Arial Rounded MT Bold" charset="0"/>
                <a:ea typeface="Arial Rounded MT Bold" charset="0"/>
                <a:cs typeface="Arial Rounded MT Bold" charset="0"/>
              </a:rPr>
              <a:t>✖</a:t>
            </a:r>
            <a:endParaRPr lang="en-US" sz="4400" dirty="0">
              <a:ln w="0"/>
              <a:solidFill>
                <a:srgbClr val="FF0000"/>
              </a:solidFill>
              <a:latin typeface="Arial Rounded MT Bold" charset="0"/>
              <a:ea typeface="Arial Rounded MT Bold" charset="0"/>
              <a:cs typeface="Arial Rounded MT Bold" charset="0"/>
            </a:endParaRPr>
          </a:p>
        </p:txBody>
      </p:sp>
      <p:sp>
        <p:nvSpPr>
          <p:cNvPr id="45" name="Rounded Rectangular Callout 44"/>
          <p:cNvSpPr/>
          <p:nvPr/>
        </p:nvSpPr>
        <p:spPr>
          <a:xfrm>
            <a:off x="92235" y="5472112"/>
            <a:ext cx="981508" cy="536544"/>
          </a:xfrm>
          <a:prstGeom prst="wedgeRoundRectCallout">
            <a:avLst>
              <a:gd name="adj1" fmla="val 74784"/>
              <a:gd name="adj2" fmla="val 13357"/>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a:solidFill>
                  <a:srgbClr val="00B050"/>
                </a:solidFill>
              </a:rPr>
              <a:t>3</a:t>
            </a:r>
            <a:r>
              <a:rPr lang="en-US" sz="2000" dirty="0" smtClean="0">
                <a:solidFill>
                  <a:srgbClr val="00B050"/>
                </a:solidFill>
              </a:rPr>
              <a:t>20</a:t>
            </a:r>
            <a:endParaRPr lang="en-US" sz="2000" dirty="0">
              <a:solidFill>
                <a:srgbClr val="00B050"/>
              </a:solidFill>
            </a:endParaRPr>
          </a:p>
        </p:txBody>
      </p:sp>
      <p:sp>
        <p:nvSpPr>
          <p:cNvPr id="46" name="Rounded Rectangular Callout 45"/>
          <p:cNvSpPr/>
          <p:nvPr/>
        </p:nvSpPr>
        <p:spPr>
          <a:xfrm>
            <a:off x="6280817" y="4983533"/>
            <a:ext cx="981508" cy="536544"/>
          </a:xfrm>
          <a:prstGeom prst="wedgeRoundRectCallout">
            <a:avLst>
              <a:gd name="adj1" fmla="val -24837"/>
              <a:gd name="adj2" fmla="val 69670"/>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50"/>
                </a:solidFill>
              </a:rPr>
              <a:t>220</a:t>
            </a:r>
            <a:endParaRPr lang="en-US" sz="2000" dirty="0">
              <a:solidFill>
                <a:srgbClr val="00B050"/>
              </a:solidFill>
            </a:endParaRPr>
          </a:p>
        </p:txBody>
      </p:sp>
      <p:sp>
        <p:nvSpPr>
          <p:cNvPr id="35" name="Rounded Rectangular Callout 34"/>
          <p:cNvSpPr/>
          <p:nvPr/>
        </p:nvSpPr>
        <p:spPr>
          <a:xfrm>
            <a:off x="5575324" y="5254971"/>
            <a:ext cx="3293486" cy="621633"/>
          </a:xfrm>
          <a:prstGeom prst="wedgeRoundRectCallout">
            <a:avLst>
              <a:gd name="adj1" fmla="val -61752"/>
              <a:gd name="adj2" fmla="val 41317"/>
              <a:gd name="adj3" fmla="val 16667"/>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smtClean="0">
                <a:solidFill>
                  <a:sysClr val="windowText" lastClr="000000"/>
                </a:solidFill>
              </a:rPr>
              <a:t>v4 = </a:t>
            </a:r>
            <a:r>
              <a:rPr lang="en-US" sz="2000" dirty="0" smtClean="0">
                <a:solidFill>
                  <a:srgbClr val="00B0F0"/>
                </a:solidFill>
              </a:rPr>
              <a:t>true</a:t>
            </a:r>
            <a:r>
              <a:rPr lang="en-US" sz="2000" dirty="0" smtClean="0">
                <a:solidFill>
                  <a:sysClr val="windowText" lastClr="000000"/>
                </a:solidFill>
              </a:rPr>
              <a:t>, v5 = </a:t>
            </a:r>
            <a:r>
              <a:rPr lang="en-US" sz="2000" dirty="0" smtClean="0">
                <a:solidFill>
                  <a:srgbClr val="FF0000"/>
                </a:solidFill>
              </a:rPr>
              <a:t>false</a:t>
            </a:r>
            <a:r>
              <a:rPr lang="en-US" sz="2000" dirty="0" smtClean="0">
                <a:solidFill>
                  <a:sysClr val="windowText" lastClr="000000"/>
                </a:solidFill>
              </a:rPr>
              <a:t>, v6 = </a:t>
            </a:r>
            <a:r>
              <a:rPr lang="en-US" sz="2000" dirty="0" smtClean="0">
                <a:solidFill>
                  <a:srgbClr val="00B0F0"/>
                </a:solidFill>
              </a:rPr>
              <a:t>true</a:t>
            </a:r>
            <a:r>
              <a:rPr lang="en-US" sz="2000" dirty="0" smtClean="0">
                <a:solidFill>
                  <a:sysClr val="windowText" lastClr="000000"/>
                </a:solidFill>
              </a:rPr>
              <a:t>, v7 = </a:t>
            </a:r>
            <a:r>
              <a:rPr lang="en-US" sz="2000" dirty="0" smtClean="0">
                <a:solidFill>
                  <a:srgbClr val="00B0F0"/>
                </a:solidFill>
              </a:rPr>
              <a:t>true</a:t>
            </a:r>
            <a:r>
              <a:rPr lang="en-US" sz="2000" dirty="0" smtClean="0">
                <a:solidFill>
                  <a:sysClr val="windowText" lastClr="000000"/>
                </a:solidFill>
              </a:rPr>
              <a:t>, v8 = </a:t>
            </a:r>
            <a:r>
              <a:rPr lang="en-US" sz="2000" dirty="0" smtClean="0">
                <a:solidFill>
                  <a:srgbClr val="00B0F0"/>
                </a:solidFill>
              </a:rPr>
              <a:t>true</a:t>
            </a:r>
            <a:endParaRPr lang="en-US" sz="2000" dirty="0">
              <a:solidFill>
                <a:srgbClr val="00B0F0"/>
              </a:solidFill>
            </a:endParaRPr>
          </a:p>
        </p:txBody>
      </p:sp>
      <p:sp>
        <p:nvSpPr>
          <p:cNvPr id="34"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a:t>
            </a:r>
            <a:r>
              <a:rPr lang="en-US" smtClean="0"/>
              <a:t>Iteration 2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Tree>
    <p:extLst>
      <p:ext uri="{BB962C8B-B14F-4D97-AF65-F5344CB8AC3E}">
        <p14:creationId xmlns:p14="http://schemas.microsoft.com/office/powerpoint/2010/main" val="335706700"/>
      </p:ext>
    </p:extLst>
  </p:cSld>
  <p:clrMapOvr>
    <a:masterClrMapping/>
  </p:clrMapOvr>
  <mc:AlternateContent xmlns:mc="http://schemas.openxmlformats.org/markup-compatibility/2006" xmlns:p14="http://schemas.microsoft.com/office/powerpoint/2010/main">
    <mc:Choice Requires="p14">
      <p:transition spd="slow" p14:dur="2000" advTm="23814"/>
    </mc:Choice>
    <mc:Fallback xmlns="">
      <p:transition spd="slow" advTm="23814"/>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777697" y="3065927"/>
            <a:ext cx="4033794" cy="18201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418821" y="2643259"/>
            <a:ext cx="289631" cy="454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777697" y="1809340"/>
            <a:ext cx="4033794" cy="9368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v2</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Date Placeholder 9"/>
          <p:cNvSpPr>
            <a:spLocks noGrp="1"/>
          </p:cNvSpPr>
          <p:nvPr>
            <p:ph type="dt" sz="half" idx="10"/>
          </p:nvPr>
        </p:nvSpPr>
        <p:spPr/>
        <p:txBody>
          <a:bodyPr/>
          <a:lstStyle/>
          <a:p>
            <a:fld id="{B1DC6A77-6DBD-7F4E-979D-7D2F02982AB0}"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137</a:t>
            </a:fld>
            <a:endParaRPr lang="en-US" dirty="0"/>
          </a:p>
        </p:txBody>
      </p:sp>
      <p:cxnSp>
        <p:nvCxnSpPr>
          <p:cNvPr id="33" name="Straight Arrow Connector 32"/>
          <p:cNvCxnSpPr/>
          <p:nvPr/>
        </p:nvCxnSpPr>
        <p:spPr>
          <a:xfrm flipH="1" flipV="1">
            <a:off x="1171184" y="2869129"/>
            <a:ext cx="304248" cy="34397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1766453" y="2855898"/>
            <a:ext cx="396847" cy="38366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2126636" y="3806487"/>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28" name="Rounded Rectangle 27"/>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0" name="Straight Connector 29"/>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Iteration 3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Tree>
    <p:custDataLst>
      <p:tags r:id="rId1"/>
    </p:custDataLst>
    <p:extLst>
      <p:ext uri="{BB962C8B-B14F-4D97-AF65-F5344CB8AC3E}">
        <p14:creationId xmlns:p14="http://schemas.microsoft.com/office/powerpoint/2010/main" val="1681139248"/>
      </p:ext>
    </p:extLst>
  </p:cSld>
  <p:clrMapOvr>
    <a:masterClrMapping/>
  </p:clrMapOvr>
  <mc:AlternateContent xmlns:mc="http://schemas.openxmlformats.org/markup-compatibility/2006" xmlns:p14="http://schemas.microsoft.com/office/powerpoint/2010/main">
    <mc:Choice Requires="p14">
      <p:transition spd="slow" p14:dur="2000" advTm="13994"/>
    </mc:Choice>
    <mc:Fallback xmlns="">
      <p:transition spd="slow" advTm="13994"/>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777697" y="3065927"/>
            <a:ext cx="4033794" cy="18201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418821" y="2643259"/>
            <a:ext cx="289631" cy="454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777697" y="1809340"/>
            <a:ext cx="4033794" cy="9368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v2</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Date Placeholder 9"/>
          <p:cNvSpPr>
            <a:spLocks noGrp="1"/>
          </p:cNvSpPr>
          <p:nvPr>
            <p:ph type="dt" sz="half" idx="10"/>
          </p:nvPr>
        </p:nvSpPr>
        <p:spPr/>
        <p:txBody>
          <a:bodyPr/>
          <a:lstStyle/>
          <a:p>
            <a:fld id="{EA996578-2FC0-3A4A-B8F6-92FE330402F3}"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138</a:t>
            </a:fld>
            <a:endParaRPr lang="en-US" dirty="0"/>
          </a:p>
        </p:txBody>
      </p:sp>
      <p:cxnSp>
        <p:nvCxnSpPr>
          <p:cNvPr id="33" name="Straight Arrow Connector 32"/>
          <p:cNvCxnSpPr/>
          <p:nvPr/>
        </p:nvCxnSpPr>
        <p:spPr>
          <a:xfrm flipH="1" flipV="1">
            <a:off x="1171184" y="2869129"/>
            <a:ext cx="304248" cy="34397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1766453" y="2855898"/>
            <a:ext cx="396847" cy="38366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2126636" y="3806487"/>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265898" y="1042829"/>
            <a:ext cx="317570" cy="769441"/>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4400" dirty="0" smtClean="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28" name="TextBox 27"/>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0" name="Rounded Rectangle 29"/>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2" name="Straight Connector 31"/>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Iteration 3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Tree>
    <p:custDataLst>
      <p:tags r:id="rId1"/>
    </p:custDataLst>
    <p:extLst>
      <p:ext uri="{BB962C8B-B14F-4D97-AF65-F5344CB8AC3E}">
        <p14:creationId xmlns:p14="http://schemas.microsoft.com/office/powerpoint/2010/main" val="520949066"/>
      </p:ext>
    </p:extLst>
  </p:cSld>
  <p:clrMapOvr>
    <a:masterClrMapping/>
  </p:clrMapOvr>
  <mc:AlternateContent xmlns:mc="http://schemas.openxmlformats.org/markup-compatibility/2006" xmlns:p14="http://schemas.microsoft.com/office/powerpoint/2010/main">
    <mc:Choice Requires="p14">
      <p:transition spd="slow" p14:dur="2000" advTm="5537"/>
    </mc:Choice>
    <mc:Fallback xmlns="">
      <p:transition spd="slow" advTm="5537"/>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777697" y="3065927"/>
            <a:ext cx="4033794" cy="18201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418821" y="2643259"/>
            <a:ext cx="289631" cy="454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777697" y="1809340"/>
            <a:ext cx="4033794" cy="9368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v2</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Date Placeholder 9"/>
          <p:cNvSpPr>
            <a:spLocks noGrp="1"/>
          </p:cNvSpPr>
          <p:nvPr>
            <p:ph type="dt" sz="half" idx="10"/>
          </p:nvPr>
        </p:nvSpPr>
        <p:spPr/>
        <p:txBody>
          <a:bodyPr/>
          <a:lstStyle/>
          <a:p>
            <a:fld id="{A5E1C556-0A29-5741-AD79-796EEDD64D64}"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139</a:t>
            </a:fld>
            <a:endParaRPr lang="en-US" dirty="0"/>
          </a:p>
        </p:txBody>
      </p:sp>
      <p:cxnSp>
        <p:nvCxnSpPr>
          <p:cNvPr id="33" name="Straight Arrow Connector 32"/>
          <p:cNvCxnSpPr/>
          <p:nvPr/>
        </p:nvCxnSpPr>
        <p:spPr>
          <a:xfrm flipH="1" flipV="1">
            <a:off x="1171184" y="2869129"/>
            <a:ext cx="304248" cy="34397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1766453" y="2855898"/>
            <a:ext cx="396847" cy="38366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2126636" y="3806487"/>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265898" y="1042829"/>
            <a:ext cx="317570" cy="769441"/>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4400" dirty="0" smtClean="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28" name="Oval 27"/>
          <p:cNvSpPr/>
          <p:nvPr/>
        </p:nvSpPr>
        <p:spPr>
          <a:xfrm rot="20210656">
            <a:off x="1628352" y="1412375"/>
            <a:ext cx="792352" cy="1797466"/>
          </a:xfrm>
          <a:prstGeom prst="ellipse">
            <a:avLst/>
          </a:prstGeom>
          <a:no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6" name="Rounded Rectangle 35"/>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8" name="Straight Connector 37"/>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27494" y="1203643"/>
            <a:ext cx="1118593" cy="400110"/>
          </a:xfrm>
          <a:prstGeom prst="rect">
            <a:avLst/>
          </a:prstGeom>
          <a:noFill/>
        </p:spPr>
        <p:txBody>
          <a:bodyPr wrap="square" rtlCol="0">
            <a:spAutoFit/>
          </a:bodyPr>
          <a:lstStyle/>
          <a:p>
            <a:pPr algn="ctr"/>
            <a:r>
              <a:rPr lang="en-US" sz="2000" dirty="0" smtClean="0">
                <a:solidFill>
                  <a:srgbClr val="FF9900"/>
                </a:solidFill>
              </a:rPr>
              <a:t>frontier</a:t>
            </a:r>
            <a:endParaRPr lang="en-US" sz="2000" dirty="0">
              <a:solidFill>
                <a:srgbClr val="FF9900"/>
              </a:solidFill>
            </a:endParaRPr>
          </a:p>
        </p:txBody>
      </p:sp>
      <p:sp>
        <p:nvSpPr>
          <p:cNvPr id="39" name="Rectangle 38"/>
          <p:cNvSpPr/>
          <p:nvPr/>
        </p:nvSpPr>
        <p:spPr>
          <a:xfrm>
            <a:off x="4635582" y="2767213"/>
            <a:ext cx="4309858" cy="259507"/>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Rounded Rectangle 40"/>
          <p:cNvSpPr/>
          <p:nvPr/>
        </p:nvSpPr>
        <p:spPr>
          <a:xfrm>
            <a:off x="321919" y="4718428"/>
            <a:ext cx="3958002"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 {(5, </a:t>
            </a:r>
            <a:r>
              <a:rPr lang="es-ES_tradnl" sz="2400" dirty="0" smtClean="0">
                <a:solidFill>
                  <a:prstClr val="black"/>
                </a:solidFill>
                <a:latin typeface="Garamond" panose="02020404030301010803" pitchFamily="18" charset="0"/>
              </a:rPr>
              <a:t>¬v3</a:t>
            </a:r>
            <a:r>
              <a:rPr lang="en-US" sz="2400" dirty="0" smtClean="0">
                <a:latin typeface="Garamond" charset="0"/>
                <a:ea typeface="Garamond" charset="0"/>
                <a:cs typeface="Garamond" charset="0"/>
              </a:rPr>
              <a:t>∨v1</a:t>
            </a:r>
            <a:r>
              <a:rPr lang="en-US" sz="2400" dirty="0" smtClean="0">
                <a:solidFill>
                  <a:schemeClr val="tx1"/>
                </a:solidFill>
                <a:latin typeface="Garamond"/>
                <a:cs typeface="Garamond"/>
              </a:rPr>
              <a:t>)}</a:t>
            </a:r>
          </a:p>
        </p:txBody>
      </p:sp>
      <p:sp>
        <p:nvSpPr>
          <p:cNvPr id="43"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Iteration 3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Tree>
    <p:custDataLst>
      <p:tags r:id="rId1"/>
    </p:custDataLst>
    <p:extLst>
      <p:ext uri="{BB962C8B-B14F-4D97-AF65-F5344CB8AC3E}">
        <p14:creationId xmlns:p14="http://schemas.microsoft.com/office/powerpoint/2010/main" val="1883103345"/>
      </p:ext>
    </p:extLst>
  </p:cSld>
  <p:clrMapOvr>
    <a:masterClrMapping/>
  </p:clrMapOvr>
  <mc:AlternateContent xmlns:mc="http://schemas.openxmlformats.org/markup-compatibility/2006" xmlns:p14="http://schemas.microsoft.com/office/powerpoint/2010/main">
    <mc:Choice Requires="p14">
      <p:transition spd="slow" p14:dur="2000" advTm="6536"/>
    </mc:Choice>
    <mc:Fallback xmlns="">
      <p:transition spd="slow" advTm="653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1D151E-CDCC-F74D-9458-DF32B84D3332}"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14</a:t>
            </a:fld>
            <a:endParaRPr lang="en-US" dirty="0"/>
          </a:p>
        </p:txBody>
      </p:sp>
      <p:sp>
        <p:nvSpPr>
          <p:cNvPr id="5" name="Title 4"/>
          <p:cNvSpPr>
            <a:spLocks noGrp="1"/>
          </p:cNvSpPr>
          <p:nvPr>
            <p:ph type="title"/>
          </p:nvPr>
        </p:nvSpPr>
        <p:spPr>
          <a:xfrm>
            <a:off x="457200" y="155447"/>
            <a:ext cx="8465820" cy="850392"/>
          </a:xfrm>
        </p:spPr>
        <p:txBody>
          <a:bodyPr>
            <a:normAutofit/>
          </a:bodyPr>
          <a:lstStyle/>
          <a:p>
            <a:r>
              <a:rPr lang="en-US" dirty="0" smtClean="0"/>
              <a:t>Markov Logic Network: Semantics</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12" name="Content Placeholder 1"/>
          <p:cNvSpPr>
            <a:spLocks noGrp="1"/>
          </p:cNvSpPr>
          <p:nvPr>
            <p:ph sz="quarter" idx="1"/>
          </p:nvPr>
        </p:nvSpPr>
        <p:spPr>
          <a:xfrm>
            <a:off x="457200" y="1310640"/>
            <a:ext cx="8229600" cy="4958354"/>
          </a:xfrm>
        </p:spPr>
        <p:txBody>
          <a:bodyPr>
            <a:normAutofit/>
          </a:bodyPr>
          <a:lstStyle/>
          <a:p>
            <a:r>
              <a:rPr lang="en-US" dirty="0" smtClean="0"/>
              <a:t>Conceptually, two steps:</a:t>
            </a:r>
            <a:endParaRPr lang="en-US" dirty="0"/>
          </a:p>
          <a:p>
            <a:pPr lvl="1"/>
            <a:r>
              <a:rPr lang="en-US" dirty="0" smtClean="0"/>
              <a:t>Step 1: Ground the MLN instance</a:t>
            </a:r>
          </a:p>
          <a:p>
            <a:pPr lvl="2"/>
            <a:r>
              <a:rPr lang="en-US" dirty="0" smtClean="0"/>
              <a:t>Substitute quantifiers by all possible valuations to constants,</a:t>
            </a:r>
            <a:br>
              <a:rPr lang="en-US" dirty="0" smtClean="0"/>
            </a:br>
            <a:r>
              <a:rPr lang="en-US" dirty="0" smtClean="0"/>
              <a:t>to yield a </a:t>
            </a:r>
            <a:r>
              <a:rPr lang="en-US" dirty="0" err="1" smtClean="0"/>
              <a:t>MaxSAT</a:t>
            </a:r>
            <a:r>
              <a:rPr lang="en-US" dirty="0" smtClean="0"/>
              <a:t> instance</a:t>
            </a:r>
            <a:endParaRPr lang="en-US" dirty="0"/>
          </a:p>
          <a:p>
            <a:pPr lvl="1"/>
            <a:r>
              <a:rPr lang="en-US" dirty="0" smtClean="0"/>
              <a:t>Step 2: Solve the </a:t>
            </a:r>
            <a:r>
              <a:rPr lang="en-US" dirty="0" err="1" smtClean="0"/>
              <a:t>MaxSAT</a:t>
            </a:r>
            <a:r>
              <a:rPr lang="en-US" dirty="0" smtClean="0"/>
              <a:t> instance</a:t>
            </a:r>
          </a:p>
          <a:p>
            <a:pPr lvl="2"/>
            <a:r>
              <a:rPr lang="en-US" dirty="0" smtClean="0"/>
              <a:t>Using off-the-shelf </a:t>
            </a:r>
            <a:r>
              <a:rPr lang="en-US" dirty="0" err="1" smtClean="0"/>
              <a:t>MaxSAT</a:t>
            </a:r>
            <a:r>
              <a:rPr lang="en-US" dirty="0" smtClean="0"/>
              <a:t> solver</a:t>
            </a:r>
          </a:p>
          <a:p>
            <a:endParaRPr lang="en-US" sz="2000" dirty="0"/>
          </a:p>
          <a:p>
            <a:r>
              <a:rPr lang="en-US" dirty="0" smtClean="0"/>
              <a:t>Challenge: both steps intractable for our problems</a:t>
            </a:r>
          </a:p>
          <a:p>
            <a:pPr lvl="1"/>
            <a:r>
              <a:rPr lang="en-US" dirty="0" err="1" smtClean="0"/>
              <a:t>MaxSAT</a:t>
            </a:r>
            <a:r>
              <a:rPr lang="en-US" dirty="0" smtClean="0"/>
              <a:t> instances can comprise </a:t>
            </a:r>
            <a:r>
              <a:rPr lang="en-US" dirty="0" err="1" smtClean="0"/>
              <a:t>upto</a:t>
            </a:r>
            <a:r>
              <a:rPr lang="en-US" dirty="0" smtClean="0"/>
              <a:t> 10^30 clauses!</a:t>
            </a:r>
          </a:p>
          <a:p>
            <a:endParaRPr lang="en-US" sz="2000" dirty="0" smtClean="0"/>
          </a:p>
          <a:p>
            <a:r>
              <a:rPr lang="en-US" dirty="0" smtClean="0"/>
              <a:t>Solution: Iterative lazy refinement</a:t>
            </a:r>
            <a:endParaRPr lang="en-US" dirty="0"/>
          </a:p>
        </p:txBody>
      </p:sp>
    </p:spTree>
    <p:extLst>
      <p:ext uri="{BB962C8B-B14F-4D97-AF65-F5344CB8AC3E}">
        <p14:creationId xmlns:p14="http://schemas.microsoft.com/office/powerpoint/2010/main" val="147591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Rounded Rectangle 47"/>
              <p:cNvSpPr/>
              <p:nvPr/>
            </p:nvSpPr>
            <p:spPr>
              <a:xfrm>
                <a:off x="1171787"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48" name="Rounded Rectangle 47"/>
              <p:cNvSpPr>
                <a:spLocks noRot="1" noChangeAspect="1" noMove="1" noResize="1" noEditPoints="1" noAdjustHandles="1" noChangeArrowheads="1" noChangeShapeType="1" noTextEdit="1"/>
              </p:cNvSpPr>
              <p:nvPr/>
            </p:nvSpPr>
            <p:spPr>
              <a:xfrm>
                <a:off x="1171787" y="5507712"/>
                <a:ext cx="6799528" cy="510778"/>
              </a:xfrm>
              <a:prstGeom prst="roundRect">
                <a:avLst/>
              </a:prstGeom>
              <a:blipFill rotWithShape="0">
                <a:blip r:embed="rId4"/>
                <a:stretch>
                  <a:fillRect t="-1124" b="-17978"/>
                </a:stretch>
              </a:blipFill>
              <a:ln w="28575">
                <a:solidFill>
                  <a:schemeClr val="tx1"/>
                </a:solidFill>
              </a:ln>
            </p:spPr>
            <p:txBody>
              <a:bodyPr/>
              <a:lstStyle/>
              <a:p>
                <a:r>
                  <a:rPr lang="en-US">
                    <a:noFill/>
                  </a:rPr>
                  <a:t> </a:t>
                </a:r>
              </a:p>
            </p:txBody>
          </p:sp>
        </mc:Fallback>
      </mc:AlternateContent>
      <p:sp>
        <p:nvSpPr>
          <p:cNvPr id="4" name="Title 3"/>
          <p:cNvSpPr>
            <a:spLocks noGrp="1"/>
          </p:cNvSpPr>
          <p:nvPr>
            <p:ph type="title"/>
          </p:nvPr>
        </p:nvSpPr>
        <p:spPr/>
        <p:txBody>
          <a:bodyPr/>
          <a:lstStyle/>
          <a:p>
            <a:r>
              <a:rPr lang="en-US" dirty="0" smtClean="0"/>
              <a:t> </a:t>
            </a:r>
            <a:endParaRPr lang="en-US" dirty="0"/>
          </a:p>
        </p:txBody>
      </p:sp>
      <p:pic>
        <p:nvPicPr>
          <p:cNvPr id="12" name="Content Placeholder 4" descr="example.pdf"/>
          <p:cNvPicPr>
            <a:picLocks noGrp="1" noChangeAspect="1"/>
          </p:cNvPicPr>
          <p:nvPr>
            <p:ph sz="quarter" idx="1"/>
          </p:nvPr>
        </p:nvPicPr>
        <p:blipFill>
          <a:blip r:embed="rId5"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777697" y="3065927"/>
            <a:ext cx="4033794" cy="18201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418821" y="2643259"/>
            <a:ext cx="289631" cy="454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777697" y="1809340"/>
            <a:ext cx="4033794" cy="9368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v2</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Date Placeholder 9"/>
          <p:cNvSpPr>
            <a:spLocks noGrp="1"/>
          </p:cNvSpPr>
          <p:nvPr>
            <p:ph type="dt" sz="half" idx="10"/>
          </p:nvPr>
        </p:nvSpPr>
        <p:spPr/>
        <p:txBody>
          <a:bodyPr/>
          <a:lstStyle/>
          <a:p>
            <a:fld id="{A59EAAC6-0D24-9440-A9C1-0C4A9B47050E}"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140</a:t>
            </a:fld>
            <a:endParaRPr lang="en-US" dirty="0"/>
          </a:p>
        </p:txBody>
      </p:sp>
      <p:cxnSp>
        <p:nvCxnSpPr>
          <p:cNvPr id="33" name="Straight Arrow Connector 32"/>
          <p:cNvCxnSpPr/>
          <p:nvPr/>
        </p:nvCxnSpPr>
        <p:spPr>
          <a:xfrm flipH="1" flipV="1">
            <a:off x="1171184" y="2869129"/>
            <a:ext cx="304248" cy="34397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1766453" y="2855898"/>
            <a:ext cx="396847" cy="38366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2126636" y="3806487"/>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rot="20210656">
            <a:off x="1628352" y="1412375"/>
            <a:ext cx="792352" cy="1797466"/>
          </a:xfrm>
          <a:prstGeom prst="ellipse">
            <a:avLst/>
          </a:prstGeom>
          <a:no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43" name="Rounded Rectangle 42"/>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44" name="Straight Connector 43"/>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635582" y="2767213"/>
            <a:ext cx="4309858" cy="259507"/>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TextBox 45"/>
          <p:cNvSpPr txBox="1"/>
          <p:nvPr/>
        </p:nvSpPr>
        <p:spPr>
          <a:xfrm>
            <a:off x="427494" y="1203643"/>
            <a:ext cx="1118593" cy="400110"/>
          </a:xfrm>
          <a:prstGeom prst="rect">
            <a:avLst/>
          </a:prstGeom>
          <a:noFill/>
        </p:spPr>
        <p:txBody>
          <a:bodyPr wrap="square" rtlCol="0">
            <a:spAutoFit/>
          </a:bodyPr>
          <a:lstStyle/>
          <a:p>
            <a:pPr algn="ctr"/>
            <a:r>
              <a:rPr lang="en-US" sz="2000" dirty="0" smtClean="0">
                <a:solidFill>
                  <a:srgbClr val="FF9900"/>
                </a:solidFill>
              </a:rPr>
              <a:t>frontier</a:t>
            </a:r>
            <a:endParaRPr lang="en-US" sz="2000" dirty="0">
              <a:solidFill>
                <a:srgbClr val="FF9900"/>
              </a:solidFill>
            </a:endParaRPr>
          </a:p>
        </p:txBody>
      </p:sp>
      <p:sp>
        <p:nvSpPr>
          <p:cNvPr id="50" name="Rounded Rectangle 49"/>
          <p:cNvSpPr/>
          <p:nvPr/>
        </p:nvSpPr>
        <p:spPr>
          <a:xfrm>
            <a:off x="321919" y="4718428"/>
            <a:ext cx="3958002"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 {(5, </a:t>
            </a:r>
            <a:r>
              <a:rPr lang="es-ES_tradnl" sz="2400" dirty="0" smtClean="0">
                <a:solidFill>
                  <a:prstClr val="black"/>
                </a:solidFill>
                <a:latin typeface="Garamond" panose="02020404030301010803" pitchFamily="18" charset="0"/>
              </a:rPr>
              <a:t>¬v3</a:t>
            </a:r>
            <a:r>
              <a:rPr lang="en-US" sz="2400" dirty="0" smtClean="0">
                <a:latin typeface="Garamond" charset="0"/>
                <a:ea typeface="Garamond" charset="0"/>
                <a:cs typeface="Garamond" charset="0"/>
              </a:rPr>
              <a:t>∨v1</a:t>
            </a:r>
            <a:r>
              <a:rPr lang="en-US" sz="2400" dirty="0" smtClean="0">
                <a:solidFill>
                  <a:schemeClr val="tx1"/>
                </a:solidFill>
                <a:latin typeface="Garamond"/>
                <a:cs typeface="Garamond"/>
              </a:rPr>
              <a:t>)}</a:t>
            </a:r>
          </a:p>
        </p:txBody>
      </p:sp>
      <p:sp>
        <p:nvSpPr>
          <p:cNvPr id="52" name="Rectangle 51"/>
          <p:cNvSpPr/>
          <p:nvPr/>
        </p:nvSpPr>
        <p:spPr>
          <a:xfrm>
            <a:off x="7849056" y="5382333"/>
            <a:ext cx="836358" cy="769441"/>
          </a:xfrm>
          <a:prstGeom prst="rect">
            <a:avLst/>
          </a:prstGeom>
          <a:noFill/>
        </p:spPr>
        <p:txBody>
          <a:bodyPr wrap="square" lIns="91440" tIns="45720" rIns="91440" bIns="45720">
            <a:spAutoFit/>
            <a:scene3d>
              <a:camera prst="orthographicFront"/>
              <a:lightRig rig="balanced" dir="t"/>
            </a:scene3d>
            <a:sp3d prstMaterial="plastic"/>
          </a:bodyPr>
          <a:lstStyle/>
          <a:p>
            <a:pPr algn="ctr"/>
            <a:r>
              <a:rPr lang="en-US" sz="4400" dirty="0" smtClean="0">
                <a:ln w="0"/>
                <a:solidFill>
                  <a:srgbClr val="FF0000"/>
                </a:solidFill>
                <a:latin typeface="Arial Rounded MT Bold" charset="0"/>
                <a:ea typeface="Arial Rounded MT Bold" charset="0"/>
                <a:cs typeface="Arial Rounded MT Bold" charset="0"/>
              </a:rPr>
              <a:t>✖</a:t>
            </a:r>
            <a:endParaRPr lang="en-US" sz="4400" dirty="0">
              <a:ln w="0"/>
              <a:solidFill>
                <a:srgbClr val="FF0000"/>
              </a:solidFill>
              <a:latin typeface="Arial Rounded MT Bold" charset="0"/>
              <a:ea typeface="Arial Rounded MT Bold" charset="0"/>
              <a:cs typeface="Arial Rounded MT Bold" charset="0"/>
            </a:endParaRPr>
          </a:p>
        </p:txBody>
      </p:sp>
      <p:sp>
        <p:nvSpPr>
          <p:cNvPr id="53" name="Rounded Rectangular Callout 52"/>
          <p:cNvSpPr/>
          <p:nvPr/>
        </p:nvSpPr>
        <p:spPr>
          <a:xfrm>
            <a:off x="154865" y="5465467"/>
            <a:ext cx="981508" cy="536544"/>
          </a:xfrm>
          <a:prstGeom prst="wedgeRoundRectCallout">
            <a:avLst>
              <a:gd name="adj1" fmla="val 69679"/>
              <a:gd name="adj2" fmla="val 18026"/>
              <a:gd name="adj3" fmla="val 16667"/>
            </a:avLst>
          </a:prstGeom>
          <a:ln w="28575">
            <a:solidFill>
              <a:srgbClr val="00B0F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F0"/>
                </a:solidFill>
              </a:rPr>
              <a:t>330</a:t>
            </a:r>
            <a:endParaRPr lang="en-US" sz="2000" dirty="0">
              <a:solidFill>
                <a:srgbClr val="00B0F0"/>
              </a:solidFill>
            </a:endParaRPr>
          </a:p>
        </p:txBody>
      </p:sp>
      <p:sp>
        <p:nvSpPr>
          <p:cNvPr id="54" name="Rounded Rectangular Callout 53"/>
          <p:cNvSpPr/>
          <p:nvPr/>
        </p:nvSpPr>
        <p:spPr>
          <a:xfrm>
            <a:off x="6255765" y="4951836"/>
            <a:ext cx="981508" cy="536544"/>
          </a:xfrm>
          <a:prstGeom prst="wedgeRoundRectCallout">
            <a:avLst>
              <a:gd name="adj1" fmla="val -24837"/>
              <a:gd name="adj2" fmla="val 69670"/>
              <a:gd name="adj3" fmla="val 16667"/>
            </a:avLst>
          </a:prstGeom>
          <a:ln w="28575">
            <a:solidFill>
              <a:srgbClr val="00B0F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a:solidFill>
                  <a:srgbClr val="00B0F0"/>
                </a:solidFill>
              </a:rPr>
              <a:t>3</a:t>
            </a:r>
            <a:r>
              <a:rPr lang="en-US" sz="2000" dirty="0" smtClean="0">
                <a:solidFill>
                  <a:srgbClr val="00B0F0"/>
                </a:solidFill>
              </a:rPr>
              <a:t>25</a:t>
            </a:r>
            <a:endParaRPr lang="en-US" sz="2000" dirty="0">
              <a:solidFill>
                <a:srgbClr val="00B0F0"/>
              </a:solidFill>
            </a:endParaRPr>
          </a:p>
        </p:txBody>
      </p:sp>
      <p:sp>
        <p:nvSpPr>
          <p:cNvPr id="38"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Iteration 3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Tree>
    <p:custDataLst>
      <p:tags r:id="rId1"/>
    </p:custDataLst>
    <p:extLst>
      <p:ext uri="{BB962C8B-B14F-4D97-AF65-F5344CB8AC3E}">
        <p14:creationId xmlns:p14="http://schemas.microsoft.com/office/powerpoint/2010/main" val="1817410449"/>
      </p:ext>
    </p:extLst>
  </p:cSld>
  <p:clrMapOvr>
    <a:masterClrMapping/>
  </p:clrMapOvr>
  <mc:AlternateContent xmlns:mc="http://schemas.openxmlformats.org/markup-compatibility/2006" xmlns:p14="http://schemas.microsoft.com/office/powerpoint/2010/main">
    <mc:Choice Requires="p14">
      <p:transition spd="slow" p14:dur="2000" advTm="7194"/>
    </mc:Choice>
    <mc:Fallback xmlns="">
      <p:transition spd="slow" advTm="7194"/>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777697" y="3065927"/>
            <a:ext cx="4033794" cy="18201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418821" y="2643259"/>
            <a:ext cx="289631" cy="454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777697" y="1809340"/>
            <a:ext cx="4033794" cy="9368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v2</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Date Placeholder 9"/>
          <p:cNvSpPr>
            <a:spLocks noGrp="1"/>
          </p:cNvSpPr>
          <p:nvPr>
            <p:ph type="dt" sz="half" idx="10"/>
          </p:nvPr>
        </p:nvSpPr>
        <p:spPr/>
        <p:txBody>
          <a:bodyPr/>
          <a:lstStyle/>
          <a:p>
            <a:fld id="{E82B4C63-7BA3-0249-AF3B-2F6E1036FDF4}"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141</a:t>
            </a:fld>
            <a:endParaRPr lang="en-US" dirty="0"/>
          </a:p>
        </p:txBody>
      </p:sp>
      <p:cxnSp>
        <p:nvCxnSpPr>
          <p:cNvPr id="33" name="Straight Arrow Connector 32"/>
          <p:cNvCxnSpPr/>
          <p:nvPr/>
        </p:nvCxnSpPr>
        <p:spPr>
          <a:xfrm flipH="1" flipV="1">
            <a:off x="1171184" y="2869129"/>
            <a:ext cx="304248" cy="34397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1766453" y="2855898"/>
            <a:ext cx="396847" cy="38366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2126636" y="3806487"/>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rot="20210656">
            <a:off x="1628352" y="1412375"/>
            <a:ext cx="792352" cy="1797466"/>
          </a:xfrm>
          <a:prstGeom prst="ellipse">
            <a:avLst/>
          </a:prstGeom>
          <a:no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p:cNvSpPr/>
          <p:nvPr/>
        </p:nvSpPr>
        <p:spPr>
          <a:xfrm>
            <a:off x="7961457" y="5093341"/>
            <a:ext cx="836358" cy="1015663"/>
          </a:xfrm>
          <a:prstGeom prst="rect">
            <a:avLst/>
          </a:prstGeom>
          <a:noFill/>
        </p:spPr>
        <p:txBody>
          <a:bodyPr wrap="square" lIns="91440" tIns="45720" rIns="91440" bIns="45720">
            <a:spAutoFit/>
            <a:scene3d>
              <a:camera prst="orthographicFront"/>
              <a:lightRig rig="balanced" dir="t"/>
            </a:scene3d>
            <a:sp3d prstMaterial="plastic">
              <a:bevelB w="44450"/>
            </a:sp3d>
          </a:bodyPr>
          <a:lstStyle/>
          <a:p>
            <a:pPr algn="ctr"/>
            <a:r>
              <a:rPr lang="en-US" sz="6000" dirty="0" smtClean="0">
                <a:ln w="0"/>
                <a:solidFill>
                  <a:srgbClr val="00B050"/>
                </a:solidFill>
                <a:latin typeface="Arial Rounded MT Bold" charset="0"/>
                <a:ea typeface="Arial Rounded MT Bold" charset="0"/>
                <a:cs typeface="Arial Rounded MT Bold" charset="0"/>
              </a:rPr>
              <a:t>✓</a:t>
            </a:r>
            <a:endParaRPr lang="en-US" sz="4400" dirty="0">
              <a:ln w="0"/>
              <a:solidFill>
                <a:srgbClr val="00B050"/>
              </a:solidFill>
              <a:latin typeface="Arial Rounded MT Bold" charset="0"/>
              <a:ea typeface="Arial Rounded MT Bold" charset="0"/>
              <a:cs typeface="Arial Rounded MT Bold" charset="0"/>
            </a:endParaRPr>
          </a:p>
        </p:txBody>
      </p:sp>
      <p:sp>
        <p:nvSpPr>
          <p:cNvPr id="42" name="TextBox 41"/>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43" name="Rounded Rectangle 42"/>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44" name="Straight Connector 43"/>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635582" y="2767213"/>
            <a:ext cx="4309858" cy="259507"/>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TextBox 45"/>
          <p:cNvSpPr txBox="1"/>
          <p:nvPr/>
        </p:nvSpPr>
        <p:spPr>
          <a:xfrm>
            <a:off x="427494" y="1203643"/>
            <a:ext cx="1118593" cy="400110"/>
          </a:xfrm>
          <a:prstGeom prst="rect">
            <a:avLst/>
          </a:prstGeom>
          <a:noFill/>
        </p:spPr>
        <p:txBody>
          <a:bodyPr wrap="square" rtlCol="0">
            <a:spAutoFit/>
          </a:bodyPr>
          <a:lstStyle/>
          <a:p>
            <a:pPr algn="ctr"/>
            <a:r>
              <a:rPr lang="en-US" sz="2000" dirty="0" smtClean="0">
                <a:solidFill>
                  <a:srgbClr val="FF9900"/>
                </a:solidFill>
              </a:rPr>
              <a:t>frontier</a:t>
            </a:r>
            <a:endParaRPr lang="en-US" sz="2000" dirty="0">
              <a:solidFill>
                <a:srgbClr val="FF9900"/>
              </a:solidFill>
            </a:endParaRPr>
          </a:p>
        </p:txBody>
      </p:sp>
      <mc:AlternateContent xmlns:mc="http://schemas.openxmlformats.org/markup-compatibility/2006" xmlns:a14="http://schemas.microsoft.com/office/drawing/2010/main">
        <mc:Choice Requires="a14">
          <p:sp>
            <p:nvSpPr>
              <p:cNvPr id="47" name="Rounded Rectangle 46"/>
              <p:cNvSpPr/>
              <p:nvPr/>
            </p:nvSpPr>
            <p:spPr>
              <a:xfrm>
                <a:off x="1171787"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47" name="Rounded Rectangle 46"/>
              <p:cNvSpPr>
                <a:spLocks noRot="1" noChangeAspect="1" noMove="1" noResize="1" noEditPoints="1" noAdjustHandles="1" noChangeArrowheads="1" noChangeShapeType="1" noTextEdit="1"/>
              </p:cNvSpPr>
              <p:nvPr/>
            </p:nvSpPr>
            <p:spPr>
              <a:xfrm>
                <a:off x="1171787" y="5507712"/>
                <a:ext cx="6799528" cy="510778"/>
              </a:xfrm>
              <a:prstGeom prst="roundRect">
                <a:avLst/>
              </a:prstGeom>
              <a:blipFill rotWithShape="0">
                <a:blip r:embed="rId5"/>
                <a:stretch>
                  <a:fillRect t="-1124" b="-17978"/>
                </a:stretch>
              </a:blipFill>
              <a:ln w="28575">
                <a:solidFill>
                  <a:schemeClr val="tx1"/>
                </a:solidFill>
              </a:ln>
            </p:spPr>
            <p:txBody>
              <a:bodyPr/>
              <a:lstStyle/>
              <a:p>
                <a:r>
                  <a:rPr lang="en-US">
                    <a:noFill/>
                  </a:rPr>
                  <a:t> </a:t>
                </a:r>
              </a:p>
            </p:txBody>
          </p:sp>
        </mc:Fallback>
      </mc:AlternateContent>
      <p:sp>
        <p:nvSpPr>
          <p:cNvPr id="48" name="Rounded Rectangular Callout 47"/>
          <p:cNvSpPr/>
          <p:nvPr/>
        </p:nvSpPr>
        <p:spPr>
          <a:xfrm>
            <a:off x="154865" y="5465467"/>
            <a:ext cx="981508" cy="536544"/>
          </a:xfrm>
          <a:prstGeom prst="wedgeRoundRectCallout">
            <a:avLst>
              <a:gd name="adj1" fmla="val 69679"/>
              <a:gd name="adj2" fmla="val 18026"/>
              <a:gd name="adj3" fmla="val 16667"/>
            </a:avLst>
          </a:prstGeom>
          <a:ln w="28575">
            <a:solidFill>
              <a:srgbClr val="00B0F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F0"/>
                </a:solidFill>
              </a:rPr>
              <a:t>325</a:t>
            </a:r>
            <a:endParaRPr lang="en-US" sz="2000" dirty="0">
              <a:solidFill>
                <a:srgbClr val="00B0F0"/>
              </a:solidFill>
            </a:endParaRPr>
          </a:p>
        </p:txBody>
      </p:sp>
      <p:sp>
        <p:nvSpPr>
          <p:cNvPr id="49" name="Rounded Rectangular Callout 48"/>
          <p:cNvSpPr/>
          <p:nvPr/>
        </p:nvSpPr>
        <p:spPr>
          <a:xfrm>
            <a:off x="6255765" y="4951836"/>
            <a:ext cx="981508" cy="536544"/>
          </a:xfrm>
          <a:prstGeom prst="wedgeRoundRectCallout">
            <a:avLst>
              <a:gd name="adj1" fmla="val -24837"/>
              <a:gd name="adj2" fmla="val 69670"/>
              <a:gd name="adj3" fmla="val 16667"/>
            </a:avLst>
          </a:prstGeom>
          <a:ln w="28575">
            <a:solidFill>
              <a:srgbClr val="00B0F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a:solidFill>
                  <a:srgbClr val="00B0F0"/>
                </a:solidFill>
              </a:rPr>
              <a:t>3</a:t>
            </a:r>
            <a:r>
              <a:rPr lang="en-US" sz="2000" dirty="0" smtClean="0">
                <a:solidFill>
                  <a:srgbClr val="00B0F0"/>
                </a:solidFill>
              </a:rPr>
              <a:t>25</a:t>
            </a:r>
            <a:endParaRPr lang="en-US" sz="2000" dirty="0">
              <a:solidFill>
                <a:srgbClr val="00B0F0"/>
              </a:solidFill>
            </a:endParaRPr>
          </a:p>
        </p:txBody>
      </p:sp>
      <p:sp>
        <p:nvSpPr>
          <p:cNvPr id="38" name="Rounded Rectangle 37"/>
          <p:cNvSpPr/>
          <p:nvPr/>
        </p:nvSpPr>
        <p:spPr>
          <a:xfrm>
            <a:off x="321919" y="4718428"/>
            <a:ext cx="3958002"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 {(5, </a:t>
            </a:r>
            <a:r>
              <a:rPr lang="es-ES_tradnl" sz="2400" dirty="0" smtClean="0">
                <a:solidFill>
                  <a:prstClr val="black"/>
                </a:solidFill>
                <a:latin typeface="Garamond" panose="02020404030301010803" pitchFamily="18" charset="0"/>
              </a:rPr>
              <a:t>¬v3</a:t>
            </a:r>
            <a:r>
              <a:rPr lang="en-US" sz="2400" dirty="0" smtClean="0">
                <a:latin typeface="Garamond" charset="0"/>
                <a:ea typeface="Garamond" charset="0"/>
                <a:cs typeface="Garamond" charset="0"/>
              </a:rPr>
              <a:t>∨v1</a:t>
            </a:r>
            <a:r>
              <a:rPr lang="en-US" sz="2400" dirty="0" smtClean="0">
                <a:solidFill>
                  <a:schemeClr val="tx1"/>
                </a:solidFill>
                <a:latin typeface="Garamond"/>
                <a:cs typeface="Garamond"/>
              </a:rPr>
              <a:t>)}</a:t>
            </a:r>
          </a:p>
        </p:txBody>
      </p:sp>
      <p:cxnSp>
        <p:nvCxnSpPr>
          <p:cNvPr id="39" name="Straight Connector 38"/>
          <p:cNvCxnSpPr/>
          <p:nvPr/>
        </p:nvCxnSpPr>
        <p:spPr>
          <a:xfrm>
            <a:off x="3279648" y="4886096"/>
            <a:ext cx="712208" cy="222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itle 2"/>
          <p:cNvSpPr txBox="1">
            <a:spLocks/>
          </p:cNvSpPr>
          <p:nvPr/>
        </p:nvSpPr>
        <p:spPr>
          <a:xfrm>
            <a:off x="457200" y="155872"/>
            <a:ext cx="8229600" cy="850392"/>
          </a:xfrm>
          <a:prstGeom prst="rect">
            <a:avLst/>
          </a:prstGeom>
        </p:spPr>
        <p:txBody>
          <a:bodyPr vert="horz" anchor="ctr" anchorCtr="0">
            <a:normAutofit/>
          </a:bodyPr>
          <a:lst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a:lstStyle>
          <a:p>
            <a:r>
              <a:rPr lang="en-US" dirty="0" smtClean="0"/>
              <a:t>Example: Iteration 3  </a:t>
            </a:r>
            <a:r>
              <a:rPr lang="en-US" sz="3000" dirty="0" smtClean="0"/>
              <a:t>(</a:t>
            </a:r>
            <a:r>
              <a:rPr lang="en-US" sz="3000" dirty="0" smtClean="0">
                <a:solidFill>
                  <a:srgbClr val="00B0F0"/>
                </a:solidFill>
              </a:rPr>
              <a:t>blue </a:t>
            </a:r>
            <a:r>
              <a:rPr lang="en-US" sz="3000" dirty="0" smtClean="0"/>
              <a:t>= true, </a:t>
            </a:r>
            <a:r>
              <a:rPr lang="en-US" sz="3000" dirty="0" smtClean="0">
                <a:solidFill>
                  <a:srgbClr val="FF0000"/>
                </a:solidFill>
              </a:rPr>
              <a:t>red</a:t>
            </a:r>
            <a:r>
              <a:rPr lang="en-US" sz="3000" dirty="0" smtClean="0"/>
              <a:t> = false)</a:t>
            </a:r>
            <a:endParaRPr lang="en-US" sz="3000" dirty="0"/>
          </a:p>
        </p:txBody>
      </p:sp>
    </p:spTree>
    <p:custDataLst>
      <p:tags r:id="rId1"/>
    </p:custDataLst>
    <p:extLst>
      <p:ext uri="{BB962C8B-B14F-4D97-AF65-F5344CB8AC3E}">
        <p14:creationId xmlns:p14="http://schemas.microsoft.com/office/powerpoint/2010/main" val="1309403751"/>
      </p:ext>
    </p:extLst>
  </p:cSld>
  <p:clrMapOvr>
    <a:masterClrMapping/>
  </p:clrMapOvr>
  <mc:AlternateContent xmlns:mc="http://schemas.openxmlformats.org/markup-compatibility/2006" xmlns:p14="http://schemas.microsoft.com/office/powerpoint/2010/main">
    <mc:Choice Requires="p14">
      <p:transition spd="slow" p14:dur="2000" advTm="24049"/>
    </mc:Choice>
    <mc:Fallback xmlns="">
      <p:transition spd="slow" advTm="24049"/>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777697" y="3065927"/>
            <a:ext cx="4033794" cy="18201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4777697" y="1809340"/>
            <a:ext cx="4033794" cy="9368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solidFill>
              <a:schemeClr val="bg1">
                <a:lumMod val="85000"/>
              </a:schemeClr>
            </a:solid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Date Placeholder 9"/>
          <p:cNvSpPr>
            <a:spLocks noGrp="1"/>
          </p:cNvSpPr>
          <p:nvPr>
            <p:ph type="dt" sz="half" idx="10"/>
          </p:nvPr>
        </p:nvSpPr>
        <p:spPr/>
        <p:txBody>
          <a:bodyPr/>
          <a:lstStyle/>
          <a:p>
            <a:fld id="{A3440F06-3F9C-F54C-8725-3367DBAD0A39}" type="datetime1">
              <a:rPr lang="en-US" smtClean="0"/>
              <a:t>7/31/17</a:t>
            </a:fld>
            <a:endParaRPr lang="en-US" dirty="0"/>
          </a:p>
        </p:txBody>
      </p:sp>
      <p:sp>
        <p:nvSpPr>
          <p:cNvPr id="11" name="Footer Placeholder 10"/>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142</a:t>
            </a:fld>
            <a:endParaRPr lang="en-US" dirty="0"/>
          </a:p>
        </p:txBody>
      </p:sp>
      <p:cxnSp>
        <p:nvCxnSpPr>
          <p:cNvPr id="33" name="Straight Arrow Connector 32"/>
          <p:cNvCxnSpPr/>
          <p:nvPr/>
        </p:nvCxnSpPr>
        <p:spPr>
          <a:xfrm flipH="1" flipV="1">
            <a:off x="1171184" y="2869129"/>
            <a:ext cx="304248" cy="34397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1766453" y="2855898"/>
            <a:ext cx="396847" cy="38366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2126636" y="3806487"/>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846469" y="3223697"/>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1426103" y="3197236"/>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849297" y="2545736"/>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2093576" y="2537361"/>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flipH="1">
            <a:off x="2469647" y="2262451"/>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2001955" y="1990149"/>
            <a:ext cx="708082" cy="0"/>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flipV="1">
            <a:off x="1909144" y="2163796"/>
            <a:ext cx="273062" cy="42781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676100" y="2191168"/>
            <a:ext cx="255060" cy="35194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892610" y="1996764"/>
            <a:ext cx="724242" cy="4137"/>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2447041" y="1504942"/>
            <a:ext cx="1700223" cy="1187950"/>
          </a:xfrm>
          <a:custGeom>
            <a:avLst/>
            <a:gdLst>
              <a:gd name="connsiteX0" fmla="*/ 140660 w 1702348"/>
              <a:gd name="connsiteY0" fmla="*/ 1083 h 1150925"/>
              <a:gd name="connsiteX1" fmla="*/ 1355097 w 1702348"/>
              <a:gd name="connsiteY1" fmla="*/ 86808 h 1150925"/>
              <a:gd name="connsiteX2" fmla="*/ 1697997 w 1702348"/>
              <a:gd name="connsiteY2" fmla="*/ 343983 h 1150925"/>
              <a:gd name="connsiteX3" fmla="*/ 1183647 w 1702348"/>
              <a:gd name="connsiteY3" fmla="*/ 729746 h 1150925"/>
              <a:gd name="connsiteX4" fmla="*/ 1026485 w 1702348"/>
              <a:gd name="connsiteY4" fmla="*/ 686883 h 1150925"/>
              <a:gd name="connsiteX5" fmla="*/ 740735 w 1702348"/>
              <a:gd name="connsiteY5" fmla="*/ 772608 h 1150925"/>
              <a:gd name="connsiteX6" fmla="*/ 583572 w 1702348"/>
              <a:gd name="connsiteY6" fmla="*/ 1144083 h 1150925"/>
              <a:gd name="connsiteX7" fmla="*/ 269247 w 1702348"/>
              <a:gd name="connsiteY7" fmla="*/ 958346 h 1150925"/>
              <a:gd name="connsiteX8" fmla="*/ 12072 w 1702348"/>
              <a:gd name="connsiteY8" fmla="*/ 301121 h 1150925"/>
              <a:gd name="connsiteX9" fmla="*/ 54935 w 1702348"/>
              <a:gd name="connsiteY9" fmla="*/ 58233 h 1150925"/>
              <a:gd name="connsiteX10" fmla="*/ 140660 w 1702348"/>
              <a:gd name="connsiteY10" fmla="*/ 1083 h 1150925"/>
              <a:gd name="connsiteX0" fmla="*/ 140660 w 1702348"/>
              <a:gd name="connsiteY0" fmla="*/ 6048 h 1155890"/>
              <a:gd name="connsiteX1" fmla="*/ 1355097 w 1702348"/>
              <a:gd name="connsiteY1" fmla="*/ 91773 h 1155890"/>
              <a:gd name="connsiteX2" fmla="*/ 1697997 w 1702348"/>
              <a:gd name="connsiteY2" fmla="*/ 348948 h 1155890"/>
              <a:gd name="connsiteX3" fmla="*/ 1183647 w 1702348"/>
              <a:gd name="connsiteY3" fmla="*/ 734711 h 1155890"/>
              <a:gd name="connsiteX4" fmla="*/ 1026485 w 1702348"/>
              <a:gd name="connsiteY4" fmla="*/ 691848 h 1155890"/>
              <a:gd name="connsiteX5" fmla="*/ 740735 w 1702348"/>
              <a:gd name="connsiteY5" fmla="*/ 777573 h 1155890"/>
              <a:gd name="connsiteX6" fmla="*/ 583572 w 1702348"/>
              <a:gd name="connsiteY6" fmla="*/ 1149048 h 1155890"/>
              <a:gd name="connsiteX7" fmla="*/ 269247 w 1702348"/>
              <a:gd name="connsiteY7" fmla="*/ 963311 h 1155890"/>
              <a:gd name="connsiteX8" fmla="*/ 12072 w 1702348"/>
              <a:gd name="connsiteY8" fmla="*/ 306086 h 1155890"/>
              <a:gd name="connsiteX9" fmla="*/ 54935 w 1702348"/>
              <a:gd name="connsiteY9" fmla="*/ 237369 h 1155890"/>
              <a:gd name="connsiteX10" fmla="*/ 140660 w 1702348"/>
              <a:gd name="connsiteY10" fmla="*/ 6048 h 1155890"/>
              <a:gd name="connsiteX0" fmla="*/ 144823 w 1706511"/>
              <a:gd name="connsiteY0" fmla="*/ 12 h 1149854"/>
              <a:gd name="connsiteX1" fmla="*/ 1359260 w 1706511"/>
              <a:gd name="connsiteY1" fmla="*/ 85737 h 1149854"/>
              <a:gd name="connsiteX2" fmla="*/ 1702160 w 1706511"/>
              <a:gd name="connsiteY2" fmla="*/ 342912 h 1149854"/>
              <a:gd name="connsiteX3" fmla="*/ 1187810 w 1706511"/>
              <a:gd name="connsiteY3" fmla="*/ 728675 h 1149854"/>
              <a:gd name="connsiteX4" fmla="*/ 1030648 w 1706511"/>
              <a:gd name="connsiteY4" fmla="*/ 685812 h 1149854"/>
              <a:gd name="connsiteX5" fmla="*/ 744898 w 1706511"/>
              <a:gd name="connsiteY5" fmla="*/ 771537 h 1149854"/>
              <a:gd name="connsiteX6" fmla="*/ 587735 w 1706511"/>
              <a:gd name="connsiteY6" fmla="*/ 1143012 h 1149854"/>
              <a:gd name="connsiteX7" fmla="*/ 273410 w 1706511"/>
              <a:gd name="connsiteY7" fmla="*/ 957275 h 1149854"/>
              <a:gd name="connsiteX8" fmla="*/ 16235 w 1706511"/>
              <a:gd name="connsiteY8" fmla="*/ 300050 h 1149854"/>
              <a:gd name="connsiteX9" fmla="*/ 37326 w 1706511"/>
              <a:gd name="connsiteY9" fmla="*/ 89819 h 1149854"/>
              <a:gd name="connsiteX10" fmla="*/ 144823 w 1706511"/>
              <a:gd name="connsiteY10" fmla="*/ 12 h 1149854"/>
              <a:gd name="connsiteX0" fmla="*/ 142462 w 1704150"/>
              <a:gd name="connsiteY0" fmla="*/ 2502 h 1152344"/>
              <a:gd name="connsiteX1" fmla="*/ 1356899 w 1704150"/>
              <a:gd name="connsiteY1" fmla="*/ 88227 h 1152344"/>
              <a:gd name="connsiteX2" fmla="*/ 1699799 w 1704150"/>
              <a:gd name="connsiteY2" fmla="*/ 345402 h 1152344"/>
              <a:gd name="connsiteX3" fmla="*/ 1185449 w 1704150"/>
              <a:gd name="connsiteY3" fmla="*/ 731165 h 1152344"/>
              <a:gd name="connsiteX4" fmla="*/ 1028287 w 1704150"/>
              <a:gd name="connsiteY4" fmla="*/ 688302 h 1152344"/>
              <a:gd name="connsiteX5" fmla="*/ 742537 w 1704150"/>
              <a:gd name="connsiteY5" fmla="*/ 774027 h 1152344"/>
              <a:gd name="connsiteX6" fmla="*/ 585374 w 1704150"/>
              <a:gd name="connsiteY6" fmla="*/ 1145502 h 1152344"/>
              <a:gd name="connsiteX7" fmla="*/ 271049 w 1704150"/>
              <a:gd name="connsiteY7" fmla="*/ 959765 h 1152344"/>
              <a:gd name="connsiteX8" fmla="*/ 13874 w 1704150"/>
              <a:gd name="connsiteY8" fmla="*/ 302540 h 1152344"/>
              <a:gd name="connsiteX9" fmla="*/ 45851 w 1704150"/>
              <a:gd name="connsiteY9" fmla="*/ 168509 h 1152344"/>
              <a:gd name="connsiteX10" fmla="*/ 142462 w 1704150"/>
              <a:gd name="connsiteY10" fmla="*/ 2502 h 1152344"/>
              <a:gd name="connsiteX0" fmla="*/ 138132 w 1699820"/>
              <a:gd name="connsiteY0" fmla="*/ 299 h 1150141"/>
              <a:gd name="connsiteX1" fmla="*/ 1352569 w 1699820"/>
              <a:gd name="connsiteY1" fmla="*/ 86024 h 1150141"/>
              <a:gd name="connsiteX2" fmla="*/ 1695469 w 1699820"/>
              <a:gd name="connsiteY2" fmla="*/ 343199 h 1150141"/>
              <a:gd name="connsiteX3" fmla="*/ 1181119 w 1699820"/>
              <a:gd name="connsiteY3" fmla="*/ 728962 h 1150141"/>
              <a:gd name="connsiteX4" fmla="*/ 1023957 w 1699820"/>
              <a:gd name="connsiteY4" fmla="*/ 686099 h 1150141"/>
              <a:gd name="connsiteX5" fmla="*/ 738207 w 1699820"/>
              <a:gd name="connsiteY5" fmla="*/ 771824 h 1150141"/>
              <a:gd name="connsiteX6" fmla="*/ 581044 w 1699820"/>
              <a:gd name="connsiteY6" fmla="*/ 1143299 h 1150141"/>
              <a:gd name="connsiteX7" fmla="*/ 266719 w 1699820"/>
              <a:gd name="connsiteY7" fmla="*/ 957562 h 1150141"/>
              <a:gd name="connsiteX8" fmla="*/ 9544 w 1699820"/>
              <a:gd name="connsiteY8" fmla="*/ 300337 h 1150141"/>
              <a:gd name="connsiteX9" fmla="*/ 74178 w 1699820"/>
              <a:gd name="connsiteY9" fmla="*/ 68335 h 1150141"/>
              <a:gd name="connsiteX10" fmla="*/ 138132 w 1699820"/>
              <a:gd name="connsiteY10" fmla="*/ 299 h 1150141"/>
              <a:gd name="connsiteX0" fmla="*/ 130831 w 1756787"/>
              <a:gd name="connsiteY0" fmla="*/ 22463 h 1104269"/>
              <a:gd name="connsiteX1" fmla="*/ 1409222 w 1756787"/>
              <a:gd name="connsiteY1" fmla="*/ 40152 h 1104269"/>
              <a:gd name="connsiteX2" fmla="*/ 1752122 w 1756787"/>
              <a:gd name="connsiteY2" fmla="*/ 297327 h 1104269"/>
              <a:gd name="connsiteX3" fmla="*/ 1237772 w 1756787"/>
              <a:gd name="connsiteY3" fmla="*/ 683090 h 1104269"/>
              <a:gd name="connsiteX4" fmla="*/ 1080610 w 1756787"/>
              <a:gd name="connsiteY4" fmla="*/ 640227 h 1104269"/>
              <a:gd name="connsiteX5" fmla="*/ 794860 w 1756787"/>
              <a:gd name="connsiteY5" fmla="*/ 725952 h 1104269"/>
              <a:gd name="connsiteX6" fmla="*/ 637697 w 1756787"/>
              <a:gd name="connsiteY6" fmla="*/ 1097427 h 1104269"/>
              <a:gd name="connsiteX7" fmla="*/ 323372 w 1756787"/>
              <a:gd name="connsiteY7" fmla="*/ 911690 h 1104269"/>
              <a:gd name="connsiteX8" fmla="*/ 66197 w 1756787"/>
              <a:gd name="connsiteY8" fmla="*/ 254465 h 1104269"/>
              <a:gd name="connsiteX9" fmla="*/ 130831 w 1756787"/>
              <a:gd name="connsiteY9" fmla="*/ 22463 h 1104269"/>
              <a:gd name="connsiteX0" fmla="*/ 249214 w 1700223"/>
              <a:gd name="connsiteY0" fmla="*/ 8172 h 1187950"/>
              <a:gd name="connsiteX1" fmla="*/ 1353433 w 1700223"/>
              <a:gd name="connsiteY1" fmla="*/ 123833 h 1187950"/>
              <a:gd name="connsiteX2" fmla="*/ 1696333 w 1700223"/>
              <a:gd name="connsiteY2" fmla="*/ 381008 h 1187950"/>
              <a:gd name="connsiteX3" fmla="*/ 1181983 w 1700223"/>
              <a:gd name="connsiteY3" fmla="*/ 766771 h 1187950"/>
              <a:gd name="connsiteX4" fmla="*/ 1024821 w 1700223"/>
              <a:gd name="connsiteY4" fmla="*/ 723908 h 1187950"/>
              <a:gd name="connsiteX5" fmla="*/ 739071 w 1700223"/>
              <a:gd name="connsiteY5" fmla="*/ 809633 h 1187950"/>
              <a:gd name="connsiteX6" fmla="*/ 581908 w 1700223"/>
              <a:gd name="connsiteY6" fmla="*/ 1181108 h 1187950"/>
              <a:gd name="connsiteX7" fmla="*/ 267583 w 1700223"/>
              <a:gd name="connsiteY7" fmla="*/ 995371 h 1187950"/>
              <a:gd name="connsiteX8" fmla="*/ 10408 w 1700223"/>
              <a:gd name="connsiteY8" fmla="*/ 338146 h 1187950"/>
              <a:gd name="connsiteX9" fmla="*/ 249214 w 1700223"/>
              <a:gd name="connsiteY9" fmla="*/ 8172 h 118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0223" h="1187950">
                <a:moveTo>
                  <a:pt x="249214" y="8172"/>
                </a:moveTo>
                <a:cubicBezTo>
                  <a:pt x="473051" y="-27547"/>
                  <a:pt x="1112247" y="61694"/>
                  <a:pt x="1353433" y="123833"/>
                </a:cubicBezTo>
                <a:cubicBezTo>
                  <a:pt x="1594620" y="185972"/>
                  <a:pt x="1724908" y="273852"/>
                  <a:pt x="1696333" y="381008"/>
                </a:cubicBezTo>
                <a:cubicBezTo>
                  <a:pt x="1667758" y="488164"/>
                  <a:pt x="1293902" y="709621"/>
                  <a:pt x="1181983" y="766771"/>
                </a:cubicBezTo>
                <a:cubicBezTo>
                  <a:pt x="1070064" y="823921"/>
                  <a:pt x="1098640" y="716764"/>
                  <a:pt x="1024821" y="723908"/>
                </a:cubicBezTo>
                <a:cubicBezTo>
                  <a:pt x="951002" y="731052"/>
                  <a:pt x="812890" y="733433"/>
                  <a:pt x="739071" y="809633"/>
                </a:cubicBezTo>
                <a:cubicBezTo>
                  <a:pt x="665252" y="885833"/>
                  <a:pt x="660489" y="1150152"/>
                  <a:pt x="581908" y="1181108"/>
                </a:cubicBezTo>
                <a:cubicBezTo>
                  <a:pt x="503327" y="1212064"/>
                  <a:pt x="362833" y="1135865"/>
                  <a:pt x="267583" y="995371"/>
                </a:cubicBezTo>
                <a:cubicBezTo>
                  <a:pt x="172333" y="854877"/>
                  <a:pt x="46127" y="488165"/>
                  <a:pt x="10408" y="338146"/>
                </a:cubicBezTo>
                <a:cubicBezTo>
                  <a:pt x="-25311" y="188127"/>
                  <a:pt x="25377" y="43891"/>
                  <a:pt x="249214" y="8172"/>
                </a:cubicBezTo>
                <a:close/>
              </a:path>
            </a:pathLst>
          </a:custGeom>
          <a:no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50800" dist="76200" dir="5400000" algn="t" rotWithShape="0">
                  <a:prstClr val="black">
                    <a:alpha val="40000"/>
                  </a:prstClr>
                </a:outerShdw>
              </a:effectLst>
            </a:endParaRPr>
          </a:p>
        </p:txBody>
      </p:sp>
      <p:sp>
        <p:nvSpPr>
          <p:cNvPr id="25" name="Freeform 24"/>
          <p:cNvSpPr/>
          <p:nvPr/>
        </p:nvSpPr>
        <p:spPr>
          <a:xfrm>
            <a:off x="128087" y="1658155"/>
            <a:ext cx="1214971" cy="901019"/>
          </a:xfrm>
          <a:custGeom>
            <a:avLst/>
            <a:gdLst>
              <a:gd name="connsiteX0" fmla="*/ 329113 w 1214971"/>
              <a:gd name="connsiteY0" fmla="*/ 1005 h 917116"/>
              <a:gd name="connsiteX1" fmla="*/ 972051 w 1214971"/>
              <a:gd name="connsiteY1" fmla="*/ 86730 h 917116"/>
              <a:gd name="connsiteX2" fmla="*/ 1214938 w 1214971"/>
              <a:gd name="connsiteY2" fmla="*/ 343905 h 917116"/>
              <a:gd name="connsiteX3" fmla="*/ 986338 w 1214971"/>
              <a:gd name="connsiteY3" fmla="*/ 601080 h 917116"/>
              <a:gd name="connsiteX4" fmla="*/ 586288 w 1214971"/>
              <a:gd name="connsiteY4" fmla="*/ 643942 h 917116"/>
              <a:gd name="connsiteX5" fmla="*/ 314826 w 1214971"/>
              <a:gd name="connsiteY5" fmla="*/ 743955 h 917116"/>
              <a:gd name="connsiteX6" fmla="*/ 171951 w 1214971"/>
              <a:gd name="connsiteY6" fmla="*/ 915405 h 917116"/>
              <a:gd name="connsiteX7" fmla="*/ 501 w 1214971"/>
              <a:gd name="connsiteY7" fmla="*/ 629655 h 917116"/>
              <a:gd name="connsiteX8" fmla="*/ 229101 w 1214971"/>
              <a:gd name="connsiteY8" fmla="*/ 86730 h 917116"/>
              <a:gd name="connsiteX9" fmla="*/ 329113 w 1214971"/>
              <a:gd name="connsiteY9" fmla="*/ 1005 h 917116"/>
              <a:gd name="connsiteX0" fmla="*/ 633913 w 1214971"/>
              <a:gd name="connsiteY0" fmla="*/ 6679 h 901019"/>
              <a:gd name="connsiteX1" fmla="*/ 972051 w 1214971"/>
              <a:gd name="connsiteY1" fmla="*/ 70633 h 901019"/>
              <a:gd name="connsiteX2" fmla="*/ 1214938 w 1214971"/>
              <a:gd name="connsiteY2" fmla="*/ 327808 h 901019"/>
              <a:gd name="connsiteX3" fmla="*/ 986338 w 1214971"/>
              <a:gd name="connsiteY3" fmla="*/ 584983 h 901019"/>
              <a:gd name="connsiteX4" fmla="*/ 586288 w 1214971"/>
              <a:gd name="connsiteY4" fmla="*/ 627845 h 901019"/>
              <a:gd name="connsiteX5" fmla="*/ 314826 w 1214971"/>
              <a:gd name="connsiteY5" fmla="*/ 727858 h 901019"/>
              <a:gd name="connsiteX6" fmla="*/ 171951 w 1214971"/>
              <a:gd name="connsiteY6" fmla="*/ 899308 h 901019"/>
              <a:gd name="connsiteX7" fmla="*/ 501 w 1214971"/>
              <a:gd name="connsiteY7" fmla="*/ 613558 h 901019"/>
              <a:gd name="connsiteX8" fmla="*/ 229101 w 1214971"/>
              <a:gd name="connsiteY8" fmla="*/ 70633 h 901019"/>
              <a:gd name="connsiteX9" fmla="*/ 633913 w 1214971"/>
              <a:gd name="connsiteY9" fmla="*/ 6679 h 90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4971" h="901019">
                <a:moveTo>
                  <a:pt x="633913" y="6679"/>
                </a:moveTo>
                <a:cubicBezTo>
                  <a:pt x="757738" y="6679"/>
                  <a:pt x="875214" y="17112"/>
                  <a:pt x="972051" y="70633"/>
                </a:cubicBezTo>
                <a:cubicBezTo>
                  <a:pt x="1068888" y="124154"/>
                  <a:pt x="1212557" y="242083"/>
                  <a:pt x="1214938" y="327808"/>
                </a:cubicBezTo>
                <a:cubicBezTo>
                  <a:pt x="1217319" y="413533"/>
                  <a:pt x="1091113" y="534977"/>
                  <a:pt x="986338" y="584983"/>
                </a:cubicBezTo>
                <a:cubicBezTo>
                  <a:pt x="881563" y="634989"/>
                  <a:pt x="698207" y="604033"/>
                  <a:pt x="586288" y="627845"/>
                </a:cubicBezTo>
                <a:cubicBezTo>
                  <a:pt x="474369" y="651657"/>
                  <a:pt x="383882" y="682614"/>
                  <a:pt x="314826" y="727858"/>
                </a:cubicBezTo>
                <a:cubicBezTo>
                  <a:pt x="245770" y="773102"/>
                  <a:pt x="224338" y="918358"/>
                  <a:pt x="171951" y="899308"/>
                </a:cubicBezTo>
                <a:cubicBezTo>
                  <a:pt x="119563" y="880258"/>
                  <a:pt x="-9024" y="751671"/>
                  <a:pt x="501" y="613558"/>
                </a:cubicBezTo>
                <a:cubicBezTo>
                  <a:pt x="10026" y="475446"/>
                  <a:pt x="123532" y="171779"/>
                  <a:pt x="229101" y="70633"/>
                </a:cubicBezTo>
                <a:cubicBezTo>
                  <a:pt x="334670" y="-30513"/>
                  <a:pt x="510088" y="6679"/>
                  <a:pt x="633913" y="6679"/>
                </a:cubicBezTo>
                <a:close/>
              </a:path>
            </a:pathLst>
          </a:custGeom>
          <a:no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36" name="TextBox 35"/>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sp>
        <p:nvSpPr>
          <p:cNvPr id="38" name="Rounded Rectangle 37"/>
          <p:cNvSpPr/>
          <p:nvPr/>
        </p:nvSpPr>
        <p:spPr>
          <a:xfrm>
            <a:off x="3496111" y="3072887"/>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smtClean="0">
              <a:solidFill>
                <a:schemeClr val="tx1"/>
              </a:solidFill>
            </a:endParaRPr>
          </a:p>
          <a:p>
            <a:pPr algn="ctr"/>
            <a:r>
              <a:rPr lang="en-US" sz="2000" dirty="0" smtClean="0">
                <a:solidFill>
                  <a:schemeClr val="tx1"/>
                </a:solidFill>
              </a:rPr>
              <a:t>= formula</a:t>
            </a:r>
            <a:endParaRPr lang="en-US" sz="2000" dirty="0">
              <a:solidFill>
                <a:schemeClr val="tx1"/>
              </a:solidFill>
            </a:endParaRPr>
          </a:p>
        </p:txBody>
      </p:sp>
      <p:sp>
        <p:nvSpPr>
          <p:cNvPr id="39" name="Oval 38"/>
          <p:cNvSpPr/>
          <p:nvPr/>
        </p:nvSpPr>
        <p:spPr>
          <a:xfrm>
            <a:off x="1607893" y="1826053"/>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4260768"/>
      </p:ext>
    </p:extLst>
  </p:cSld>
  <p:clrMapOvr>
    <a:masterClrMapping/>
  </p:clrMapOvr>
  <mc:AlternateContent xmlns:mc="http://schemas.openxmlformats.org/markup-compatibility/2006" xmlns:p14="http://schemas.microsoft.com/office/powerpoint/2010/main">
    <mc:Choice Requires="p14">
      <p:transition spd="slow" p14:dur="2000" advTm="10819"/>
    </mc:Choice>
    <mc:Fallback xmlns="">
      <p:transition spd="slow" advTm="10819"/>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extLst/>
          </p:nvPr>
        </p:nvGraphicFramePr>
        <p:xfrm>
          <a:off x="1143000" y="1310640"/>
          <a:ext cx="6583680" cy="4157665"/>
        </p:xfrm>
        <a:graphic>
          <a:graphicData uri="http://schemas.openxmlformats.org/drawingml/2006/table">
            <a:tbl>
              <a:tblPr firstRow="1" bandRow="1">
                <a:tableStyleId>{5C22544A-7EE6-4342-B048-85BDC9FD1C3A}</a:tableStyleId>
              </a:tblPr>
              <a:tblGrid>
                <a:gridCol w="1645920"/>
                <a:gridCol w="1630680"/>
                <a:gridCol w="1676400"/>
                <a:gridCol w="1630680"/>
              </a:tblGrid>
              <a:tr h="481001">
                <a:tc>
                  <a:txBody>
                    <a:bodyPr/>
                    <a:lstStyle/>
                    <a:p>
                      <a:pPr algn="ctr"/>
                      <a:endParaRPr lang="en-US" sz="2000" b="1" dirty="0"/>
                    </a:p>
                  </a:txBody>
                  <a:tcPr/>
                </a:tc>
                <a:tc>
                  <a:txBody>
                    <a:bodyPr/>
                    <a:lstStyle/>
                    <a:p>
                      <a:pPr algn="ctr"/>
                      <a:r>
                        <a:rPr lang="en-US" sz="2000" b="1" dirty="0" smtClean="0"/>
                        <a:t># queries</a:t>
                      </a:r>
                      <a:endParaRPr lang="en-US" sz="2000" b="1" dirty="0"/>
                    </a:p>
                  </a:txBody>
                  <a:tcPr marL="0" marR="0"/>
                </a:tc>
                <a:tc>
                  <a:txBody>
                    <a:bodyPr/>
                    <a:lstStyle/>
                    <a:p>
                      <a:pPr algn="ctr"/>
                      <a:r>
                        <a:rPr lang="en-US" sz="2000" b="1" dirty="0" smtClean="0"/>
                        <a:t># variables</a:t>
                      </a:r>
                      <a:endParaRPr lang="en-US" sz="2000" b="1" dirty="0"/>
                    </a:p>
                  </a:txBody>
                  <a:tcPr marL="0" marR="0"/>
                </a:tc>
                <a:tc>
                  <a:txBody>
                    <a:bodyPr/>
                    <a:lstStyle/>
                    <a:p>
                      <a:pPr algn="ctr"/>
                      <a:r>
                        <a:rPr lang="en-US" sz="2000" b="1" dirty="0" smtClean="0"/>
                        <a:t># clauses</a:t>
                      </a:r>
                      <a:endParaRPr lang="en-US" sz="2000" b="1" dirty="0"/>
                    </a:p>
                  </a:txBody>
                  <a:tcPr marL="0" marR="0"/>
                </a:tc>
              </a:tr>
              <a:tr h="410053">
                <a:tc>
                  <a:txBody>
                    <a:bodyPr/>
                    <a:lstStyle/>
                    <a:p>
                      <a:pPr algn="l"/>
                      <a:r>
                        <a:rPr lang="en-US" sz="2000" b="0" i="0" dirty="0" smtClean="0">
                          <a:latin typeface="+mn-lt"/>
                          <a:ea typeface="Helvetica Light" charset="0"/>
                          <a:cs typeface="Helvetica Light" charset="0"/>
                        </a:rPr>
                        <a:t>  ftp</a:t>
                      </a:r>
                      <a:endParaRPr lang="en-US" sz="2000" b="0" i="0" dirty="0">
                        <a:latin typeface="+mn-lt"/>
                        <a:ea typeface="Helvetica Light" charset="0"/>
                        <a:cs typeface="Helvetica Light" charset="0"/>
                      </a:endParaRPr>
                    </a:p>
                  </a:txBody>
                  <a:tcPr marL="274320"/>
                </a:tc>
                <a:tc>
                  <a:txBody>
                    <a:bodyPr/>
                    <a:lstStyle/>
                    <a:p>
                      <a:pPr algn="r"/>
                      <a:r>
                        <a:rPr lang="en-US" sz="2000" b="0" i="0" dirty="0" smtClean="0">
                          <a:latin typeface="+mn-lt"/>
                          <a:ea typeface="Helvetica Light" charset="0"/>
                          <a:cs typeface="Helvetica Light" charset="0"/>
                        </a:rPr>
                        <a:t>   55</a:t>
                      </a:r>
                      <a:endParaRPr lang="en-US" sz="2000" b="0" i="0" dirty="0">
                        <a:latin typeface="+mn-lt"/>
                        <a:ea typeface="Helvetica Light" charset="0"/>
                        <a:cs typeface="Helvetica Light" charset="0"/>
                      </a:endParaRPr>
                    </a:p>
                  </a:txBody>
                  <a:tcPr marR="548640"/>
                </a:tc>
                <a:tc>
                  <a:txBody>
                    <a:bodyPr/>
                    <a:lstStyle/>
                    <a:p>
                      <a:pPr algn="r"/>
                      <a:r>
                        <a:rPr lang="en-US" sz="2000" b="0" i="0" dirty="0" smtClean="0">
                          <a:latin typeface="+mn-lt"/>
                          <a:ea typeface="Helvetica Light" charset="0"/>
                          <a:cs typeface="Helvetica Light" charset="0"/>
                        </a:rPr>
                        <a:t>2.3M</a:t>
                      </a:r>
                      <a:endParaRPr lang="en-US" sz="2000" b="0" i="0" dirty="0">
                        <a:latin typeface="+mn-lt"/>
                        <a:ea typeface="Helvetica Light" charset="0"/>
                        <a:cs typeface="Helvetica Light" charset="0"/>
                      </a:endParaRPr>
                    </a:p>
                  </a:txBody>
                  <a:tcPr marR="457200"/>
                </a:tc>
                <a:tc>
                  <a:txBody>
                    <a:bodyPr/>
                    <a:lstStyle/>
                    <a:p>
                      <a:pPr algn="r"/>
                      <a:r>
                        <a:rPr lang="en-US" sz="2000" b="0" i="0" dirty="0" smtClean="0">
                          <a:latin typeface="+mn-lt"/>
                          <a:ea typeface="Helvetica Light" charset="0"/>
                          <a:cs typeface="Helvetica Light" charset="0"/>
                        </a:rPr>
                        <a:t>3M</a:t>
                      </a:r>
                      <a:endParaRPr lang="en-US" sz="2000" b="0" i="0" dirty="0">
                        <a:latin typeface="+mn-lt"/>
                        <a:ea typeface="Helvetica Light" charset="0"/>
                        <a:cs typeface="Helvetica Light" charset="0"/>
                      </a:endParaRPr>
                    </a:p>
                  </a:txBody>
                  <a:tcPr marR="457200"/>
                </a:tc>
              </a:tr>
              <a:tr h="410053">
                <a:tc>
                  <a:txBody>
                    <a:bodyPr/>
                    <a:lstStyle/>
                    <a:p>
                      <a:pPr algn="l"/>
                      <a:r>
                        <a:rPr lang="en-US" sz="2000" b="0" i="0" dirty="0" smtClean="0">
                          <a:latin typeface="+mn-lt"/>
                          <a:ea typeface="Helvetica Light" charset="0"/>
                          <a:cs typeface="Helvetica Light" charset="0"/>
                        </a:rPr>
                        <a:t>  </a:t>
                      </a:r>
                      <a:r>
                        <a:rPr lang="en-US" sz="2000" b="0" i="0" dirty="0" err="1" smtClean="0">
                          <a:latin typeface="+mn-lt"/>
                          <a:ea typeface="Helvetica Light" charset="0"/>
                          <a:cs typeface="Helvetica Light" charset="0"/>
                        </a:rPr>
                        <a:t>hedc</a:t>
                      </a:r>
                      <a:endParaRPr lang="en-US" sz="2000" b="0" i="0" dirty="0">
                        <a:latin typeface="+mn-lt"/>
                        <a:ea typeface="Helvetica Light" charset="0"/>
                        <a:cs typeface="Helvetica Light" charset="0"/>
                      </a:endParaRPr>
                    </a:p>
                  </a:txBody>
                  <a:tcPr marL="274320"/>
                </a:tc>
                <a:tc>
                  <a:txBody>
                    <a:bodyPr/>
                    <a:lstStyle/>
                    <a:p>
                      <a:pPr algn="r"/>
                      <a:r>
                        <a:rPr lang="en-US" sz="2000" b="0" i="0" dirty="0" smtClean="0">
                          <a:latin typeface="+mn-lt"/>
                          <a:ea typeface="Helvetica Light" charset="0"/>
                          <a:cs typeface="Helvetica Light" charset="0"/>
                        </a:rPr>
                        <a:t>   36</a:t>
                      </a:r>
                      <a:endParaRPr lang="en-US" sz="2000" b="0" i="0" dirty="0">
                        <a:latin typeface="+mn-lt"/>
                        <a:ea typeface="Helvetica Light" charset="0"/>
                        <a:cs typeface="Helvetica Light" charset="0"/>
                      </a:endParaRPr>
                    </a:p>
                  </a:txBody>
                  <a:tcPr marR="548640"/>
                </a:tc>
                <a:tc>
                  <a:txBody>
                    <a:bodyPr/>
                    <a:lstStyle/>
                    <a:p>
                      <a:pPr algn="r"/>
                      <a:r>
                        <a:rPr lang="en-US" sz="2000" b="0" i="0" dirty="0" smtClean="0">
                          <a:latin typeface="+mn-lt"/>
                          <a:ea typeface="Helvetica Light" charset="0"/>
                          <a:cs typeface="Helvetica Light" charset="0"/>
                        </a:rPr>
                        <a:t>3.8M</a:t>
                      </a:r>
                      <a:endParaRPr lang="en-US" sz="2000" b="0" i="0" dirty="0">
                        <a:latin typeface="+mn-lt"/>
                        <a:ea typeface="Helvetica Light" charset="0"/>
                        <a:cs typeface="Helvetica Light" charset="0"/>
                      </a:endParaRPr>
                    </a:p>
                  </a:txBody>
                  <a:tcPr marR="457200"/>
                </a:tc>
                <a:tc>
                  <a:txBody>
                    <a:bodyPr/>
                    <a:lstStyle/>
                    <a:p>
                      <a:pPr algn="r"/>
                      <a:r>
                        <a:rPr lang="en-US" sz="2000" b="0" i="0" dirty="0" smtClean="0">
                          <a:latin typeface="+mn-lt"/>
                          <a:ea typeface="Helvetica Light" charset="0"/>
                          <a:cs typeface="Helvetica Light" charset="0"/>
                        </a:rPr>
                        <a:t>4.8M</a:t>
                      </a:r>
                      <a:endParaRPr lang="en-US" sz="2000" b="0" i="0" dirty="0">
                        <a:latin typeface="+mn-lt"/>
                        <a:ea typeface="Helvetica Light" charset="0"/>
                        <a:cs typeface="Helvetica Light" charset="0"/>
                      </a:endParaRPr>
                    </a:p>
                  </a:txBody>
                  <a:tcPr marR="457200"/>
                </a:tc>
              </a:tr>
              <a:tr h="410053">
                <a:tc>
                  <a:txBody>
                    <a:bodyPr/>
                    <a:lstStyle/>
                    <a:p>
                      <a:pPr algn="l"/>
                      <a:r>
                        <a:rPr lang="en-US" sz="2000" b="0" i="0" dirty="0" smtClean="0">
                          <a:latin typeface="+mn-lt"/>
                          <a:ea typeface="Helvetica Light" charset="0"/>
                          <a:cs typeface="Helvetica Light" charset="0"/>
                        </a:rPr>
                        <a:t>  </a:t>
                      </a:r>
                      <a:r>
                        <a:rPr lang="en-US" sz="2000" b="0" i="0" dirty="0" err="1" smtClean="0">
                          <a:latin typeface="+mn-lt"/>
                          <a:ea typeface="Helvetica Light" charset="0"/>
                          <a:cs typeface="Helvetica Light" charset="0"/>
                        </a:rPr>
                        <a:t>weblech</a:t>
                      </a:r>
                      <a:endParaRPr lang="en-US" sz="2000" b="0" i="0" dirty="0">
                        <a:latin typeface="+mn-lt"/>
                        <a:ea typeface="Helvetica Light" charset="0"/>
                        <a:cs typeface="Helvetica Light" charset="0"/>
                      </a:endParaRPr>
                    </a:p>
                  </a:txBody>
                  <a:tcPr marL="274320"/>
                </a:tc>
                <a:tc>
                  <a:txBody>
                    <a:bodyPr/>
                    <a:lstStyle/>
                    <a:p>
                      <a:pPr algn="r"/>
                      <a:r>
                        <a:rPr lang="en-US" sz="2000" b="0" i="0" dirty="0" smtClean="0">
                          <a:latin typeface="+mn-lt"/>
                          <a:ea typeface="Helvetica Light" charset="0"/>
                          <a:cs typeface="Helvetica Light" charset="0"/>
                        </a:rPr>
                        <a:t>   25</a:t>
                      </a:r>
                      <a:endParaRPr lang="en-US" sz="2000" b="0" i="0" dirty="0">
                        <a:latin typeface="+mn-lt"/>
                        <a:ea typeface="Helvetica Light" charset="0"/>
                        <a:cs typeface="Helvetica Light" charset="0"/>
                      </a:endParaRPr>
                    </a:p>
                  </a:txBody>
                  <a:tcPr marR="548640"/>
                </a:tc>
                <a:tc>
                  <a:txBody>
                    <a:bodyPr/>
                    <a:lstStyle/>
                    <a:p>
                      <a:pPr algn="r"/>
                      <a:r>
                        <a:rPr lang="en-US" sz="2000" b="0" i="0" dirty="0" smtClean="0">
                          <a:latin typeface="+mn-lt"/>
                          <a:ea typeface="Helvetica Light" charset="0"/>
                          <a:cs typeface="Helvetica Light" charset="0"/>
                        </a:rPr>
                        <a:t>5.8M</a:t>
                      </a:r>
                      <a:endParaRPr lang="en-US" sz="2000" b="0" i="0" dirty="0">
                        <a:latin typeface="+mn-lt"/>
                        <a:ea typeface="Helvetica Light" charset="0"/>
                        <a:cs typeface="Helvetica Light" charset="0"/>
                      </a:endParaRPr>
                    </a:p>
                  </a:txBody>
                  <a:tcPr marR="457200"/>
                </a:tc>
                <a:tc>
                  <a:txBody>
                    <a:bodyPr/>
                    <a:lstStyle/>
                    <a:p>
                      <a:pPr algn="r"/>
                      <a:r>
                        <a:rPr lang="en-US" sz="2000" b="0" i="0" dirty="0" smtClean="0">
                          <a:latin typeface="+mn-lt"/>
                          <a:ea typeface="Helvetica Light" charset="0"/>
                          <a:cs typeface="Helvetica Light" charset="0"/>
                        </a:rPr>
                        <a:t>8.4M</a:t>
                      </a:r>
                      <a:endParaRPr lang="en-US" sz="2000" b="0" i="0" dirty="0">
                        <a:latin typeface="+mn-lt"/>
                        <a:ea typeface="Helvetica Light" charset="0"/>
                        <a:cs typeface="Helvetica Light" charset="0"/>
                      </a:endParaRPr>
                    </a:p>
                  </a:txBody>
                  <a:tcPr marR="457200"/>
                </a:tc>
              </a:tr>
              <a:tr h="410053">
                <a:tc>
                  <a:txBody>
                    <a:bodyPr/>
                    <a:lstStyle/>
                    <a:p>
                      <a:pPr algn="l"/>
                      <a:r>
                        <a:rPr lang="en-US" sz="2000" b="0" i="0" dirty="0" smtClean="0">
                          <a:latin typeface="+mn-lt"/>
                          <a:ea typeface="Helvetica Light" charset="0"/>
                          <a:cs typeface="Helvetica Light" charset="0"/>
                        </a:rPr>
                        <a:t>  </a:t>
                      </a:r>
                      <a:r>
                        <a:rPr lang="en-US" sz="2000" b="0" i="0" dirty="0" err="1" smtClean="0">
                          <a:latin typeface="+mn-lt"/>
                          <a:ea typeface="Helvetica Light" charset="0"/>
                          <a:cs typeface="Helvetica Light" charset="0"/>
                        </a:rPr>
                        <a:t>lusearch</a:t>
                      </a:r>
                      <a:endParaRPr lang="en-US" sz="2000" b="0" i="0" dirty="0">
                        <a:latin typeface="+mn-lt"/>
                        <a:ea typeface="Helvetica Light" charset="0"/>
                        <a:cs typeface="Helvetica Light" charset="0"/>
                      </a:endParaRPr>
                    </a:p>
                  </a:txBody>
                  <a:tcPr marL="274320"/>
                </a:tc>
                <a:tc>
                  <a:txBody>
                    <a:bodyPr/>
                    <a:lstStyle/>
                    <a:p>
                      <a:pPr algn="r"/>
                      <a:r>
                        <a:rPr lang="en-US" sz="2000" b="0" i="0" baseline="0" dirty="0" smtClean="0">
                          <a:latin typeface="+mn-lt"/>
                          <a:ea typeface="Helvetica Light" charset="0"/>
                          <a:cs typeface="Helvetica Light" charset="0"/>
                        </a:rPr>
                        <a:t> </a:t>
                      </a:r>
                      <a:r>
                        <a:rPr lang="en-US" sz="2000" b="0" i="0" dirty="0" smtClean="0">
                          <a:latin typeface="+mn-lt"/>
                          <a:ea typeface="Helvetica Light" charset="0"/>
                          <a:cs typeface="Helvetica Light" charset="0"/>
                        </a:rPr>
                        <a:t>248</a:t>
                      </a:r>
                      <a:endParaRPr lang="en-US" sz="2000" b="0" i="0" dirty="0">
                        <a:latin typeface="+mn-lt"/>
                        <a:ea typeface="Helvetica Light" charset="0"/>
                        <a:cs typeface="Helvetica Light" charset="0"/>
                      </a:endParaRPr>
                    </a:p>
                  </a:txBody>
                  <a:tcPr marR="548640"/>
                </a:tc>
                <a:tc>
                  <a:txBody>
                    <a:bodyPr/>
                    <a:lstStyle/>
                    <a:p>
                      <a:pPr algn="r"/>
                      <a:r>
                        <a:rPr lang="en-US" sz="2000" b="0" i="0" dirty="0" smtClean="0">
                          <a:latin typeface="+mn-lt"/>
                          <a:ea typeface="Helvetica Light" charset="0"/>
                          <a:cs typeface="Helvetica Light" charset="0"/>
                        </a:rPr>
                        <a:t>7.8M</a:t>
                      </a:r>
                      <a:endParaRPr lang="en-US" sz="2000" b="0" i="0" dirty="0">
                        <a:latin typeface="+mn-lt"/>
                        <a:ea typeface="Helvetica Light" charset="0"/>
                        <a:cs typeface="Helvetica Light" charset="0"/>
                      </a:endParaRPr>
                    </a:p>
                  </a:txBody>
                  <a:tcPr marR="457200"/>
                </a:tc>
                <a:tc>
                  <a:txBody>
                    <a:bodyPr/>
                    <a:lstStyle/>
                    <a:p>
                      <a:pPr algn="r"/>
                      <a:r>
                        <a:rPr lang="en-US" sz="2000" b="0" i="0" dirty="0" smtClean="0">
                          <a:latin typeface="+mn-lt"/>
                          <a:ea typeface="Helvetica Light" charset="0"/>
                          <a:cs typeface="Helvetica Light" charset="0"/>
                        </a:rPr>
                        <a:t>10.9M</a:t>
                      </a:r>
                      <a:endParaRPr lang="en-US" sz="2000" b="0" i="0" dirty="0">
                        <a:latin typeface="+mn-lt"/>
                        <a:ea typeface="Helvetica Light" charset="0"/>
                        <a:cs typeface="Helvetica Light" charset="0"/>
                      </a:endParaRPr>
                    </a:p>
                  </a:txBody>
                  <a:tcPr marR="457200"/>
                </a:tc>
              </a:tr>
              <a:tr h="410053">
                <a:tc>
                  <a:txBody>
                    <a:bodyPr/>
                    <a:lstStyle/>
                    <a:p>
                      <a:pPr algn="l"/>
                      <a:r>
                        <a:rPr lang="en-US" sz="2000" b="0" i="0" dirty="0" smtClean="0">
                          <a:latin typeface="+mn-lt"/>
                          <a:ea typeface="Helvetica Light" charset="0"/>
                          <a:cs typeface="Helvetica Light" charset="0"/>
                        </a:rPr>
                        <a:t>  </a:t>
                      </a:r>
                      <a:r>
                        <a:rPr lang="en-US" sz="2000" b="0" i="0" dirty="0" err="1" smtClean="0">
                          <a:latin typeface="+mn-lt"/>
                          <a:ea typeface="Helvetica Light" charset="0"/>
                          <a:cs typeface="Helvetica Light" charset="0"/>
                        </a:rPr>
                        <a:t>luindex</a:t>
                      </a:r>
                      <a:endParaRPr lang="en-US" sz="2000" b="0" i="0" dirty="0">
                        <a:latin typeface="+mn-lt"/>
                        <a:ea typeface="Helvetica Light" charset="0"/>
                        <a:cs typeface="Helvetica Light" charset="0"/>
                      </a:endParaRPr>
                    </a:p>
                  </a:txBody>
                  <a:tcPr marL="274320"/>
                </a:tc>
                <a:tc>
                  <a:txBody>
                    <a:bodyPr/>
                    <a:lstStyle/>
                    <a:p>
                      <a:pPr algn="r"/>
                      <a:r>
                        <a:rPr lang="en-US" sz="2000" b="0" i="0" dirty="0" smtClean="0">
                          <a:latin typeface="+mn-lt"/>
                          <a:ea typeface="Helvetica Light" charset="0"/>
                          <a:cs typeface="Helvetica Light" charset="0"/>
                        </a:rPr>
                        <a:t>109</a:t>
                      </a:r>
                      <a:endParaRPr lang="en-US" sz="2000" b="0" i="0" dirty="0">
                        <a:latin typeface="+mn-lt"/>
                        <a:ea typeface="Helvetica Light" charset="0"/>
                        <a:cs typeface="Helvetica Light" charset="0"/>
                      </a:endParaRPr>
                    </a:p>
                  </a:txBody>
                  <a:tcPr marR="548640"/>
                </a:tc>
                <a:tc>
                  <a:txBody>
                    <a:bodyPr/>
                    <a:lstStyle/>
                    <a:p>
                      <a:pPr algn="r"/>
                      <a:r>
                        <a:rPr lang="en-US" sz="2000" b="0" i="0" dirty="0" smtClean="0">
                          <a:latin typeface="+mn-lt"/>
                          <a:ea typeface="Helvetica Light" charset="0"/>
                          <a:cs typeface="Helvetica Light" charset="0"/>
                        </a:rPr>
                        <a:t>8.5M</a:t>
                      </a:r>
                      <a:endParaRPr lang="en-US" sz="2000" b="0" i="0" dirty="0">
                        <a:latin typeface="+mn-lt"/>
                        <a:ea typeface="Helvetica Light" charset="0"/>
                        <a:cs typeface="Helvetica Light" charset="0"/>
                      </a:endParaRPr>
                    </a:p>
                  </a:txBody>
                  <a:tcPr marR="457200"/>
                </a:tc>
                <a:tc>
                  <a:txBody>
                    <a:bodyPr/>
                    <a:lstStyle/>
                    <a:p>
                      <a:pPr algn="r"/>
                      <a:r>
                        <a:rPr lang="en-US" sz="2000" b="0" i="0" dirty="0" smtClean="0">
                          <a:latin typeface="+mn-lt"/>
                          <a:ea typeface="Helvetica Light" charset="0"/>
                          <a:cs typeface="Helvetica Light" charset="0"/>
                        </a:rPr>
                        <a:t>11.9M</a:t>
                      </a:r>
                      <a:endParaRPr lang="en-US" sz="2000" b="0" i="0" dirty="0">
                        <a:latin typeface="+mn-lt"/>
                        <a:ea typeface="Helvetica Light" charset="0"/>
                        <a:cs typeface="Helvetica Light" charset="0"/>
                      </a:endParaRPr>
                    </a:p>
                  </a:txBody>
                  <a:tcPr marR="457200"/>
                </a:tc>
              </a:tr>
              <a:tr h="211934">
                <a:tc>
                  <a:txBody>
                    <a:bodyPr/>
                    <a:lstStyle/>
                    <a:p>
                      <a:pPr algn="l"/>
                      <a:r>
                        <a:rPr lang="en-US" sz="2000" b="0" i="0" dirty="0" smtClean="0">
                          <a:latin typeface="+mn-lt"/>
                          <a:ea typeface="Helvetica Light" charset="0"/>
                          <a:cs typeface="Helvetica Light" charset="0"/>
                        </a:rPr>
                        <a:t>  </a:t>
                      </a:r>
                      <a:r>
                        <a:rPr lang="en-US" sz="2000" b="0" i="0" dirty="0" err="1" smtClean="0">
                          <a:latin typeface="+mn-lt"/>
                          <a:ea typeface="Helvetica Light" charset="0"/>
                          <a:cs typeface="Helvetica Light" charset="0"/>
                        </a:rPr>
                        <a:t>avrora</a:t>
                      </a:r>
                      <a:endParaRPr lang="en-US" sz="2000" b="0" i="0" dirty="0">
                        <a:latin typeface="+mn-lt"/>
                        <a:ea typeface="Helvetica Light" charset="0"/>
                        <a:cs typeface="Helvetica Light" charset="0"/>
                      </a:endParaRPr>
                    </a:p>
                  </a:txBody>
                  <a:tcPr marL="274320"/>
                </a:tc>
                <a:tc>
                  <a:txBody>
                    <a:bodyPr/>
                    <a:lstStyle/>
                    <a:p>
                      <a:pPr algn="r"/>
                      <a:r>
                        <a:rPr lang="en-US" sz="2000" b="0" i="0" dirty="0" smtClean="0">
                          <a:latin typeface="+mn-lt"/>
                          <a:ea typeface="Helvetica Light" charset="0"/>
                          <a:cs typeface="Helvetica Light" charset="0"/>
                        </a:rPr>
                        <a:t>151</a:t>
                      </a:r>
                      <a:endParaRPr lang="en-US" sz="2000" b="0" i="0" dirty="0">
                        <a:latin typeface="+mn-lt"/>
                        <a:ea typeface="Helvetica Light" charset="0"/>
                        <a:cs typeface="Helvetica Light" charset="0"/>
                      </a:endParaRPr>
                    </a:p>
                  </a:txBody>
                  <a:tcPr marR="548640"/>
                </a:tc>
                <a:tc>
                  <a:txBody>
                    <a:bodyPr/>
                    <a:lstStyle/>
                    <a:p>
                      <a:pPr algn="r"/>
                      <a:r>
                        <a:rPr lang="en-US" sz="2000" b="0" i="0" dirty="0" smtClean="0">
                          <a:latin typeface="+mn-lt"/>
                          <a:ea typeface="Helvetica Light" charset="0"/>
                          <a:cs typeface="Helvetica Light" charset="0"/>
                        </a:rPr>
                        <a:t>11.7M</a:t>
                      </a:r>
                      <a:endParaRPr lang="en-US" sz="2000" b="0" i="0" dirty="0">
                        <a:latin typeface="+mn-lt"/>
                        <a:ea typeface="Helvetica Light" charset="0"/>
                        <a:cs typeface="Helvetica Light" charset="0"/>
                      </a:endParaRPr>
                    </a:p>
                  </a:txBody>
                  <a:tcPr marR="457200"/>
                </a:tc>
                <a:tc>
                  <a:txBody>
                    <a:bodyPr/>
                    <a:lstStyle/>
                    <a:p>
                      <a:pPr algn="r"/>
                      <a:r>
                        <a:rPr lang="en-US" sz="2000" b="0" i="0" dirty="0" smtClean="0">
                          <a:latin typeface="+mn-lt"/>
                          <a:ea typeface="Helvetica Light" charset="0"/>
                          <a:cs typeface="Helvetica Light" charset="0"/>
                        </a:rPr>
                        <a:t>16.3M</a:t>
                      </a:r>
                      <a:endParaRPr lang="en-US" sz="2000" b="0" i="0" dirty="0">
                        <a:latin typeface="+mn-lt"/>
                        <a:ea typeface="Helvetica Light" charset="0"/>
                        <a:cs typeface="Helvetica Light" charset="0"/>
                      </a:endParaRPr>
                    </a:p>
                  </a:txBody>
                  <a:tcPr marR="457200"/>
                </a:tc>
              </a:tr>
              <a:tr h="410053">
                <a:tc>
                  <a:txBody>
                    <a:bodyPr/>
                    <a:lstStyle/>
                    <a:p>
                      <a:pPr algn="l"/>
                      <a:r>
                        <a:rPr lang="en-US" sz="2000" b="0" i="0" dirty="0" smtClean="0">
                          <a:latin typeface="+mn-lt"/>
                          <a:ea typeface="Helvetica Light" charset="0"/>
                          <a:cs typeface="Helvetica Light" charset="0"/>
                        </a:rPr>
                        <a:t>  IE</a:t>
                      </a:r>
                      <a:endParaRPr lang="en-US" sz="2000" b="0" i="0" dirty="0">
                        <a:latin typeface="+mn-lt"/>
                        <a:ea typeface="Helvetica Light" charset="0"/>
                        <a:cs typeface="Helvetica Light" charset="0"/>
                      </a:endParaRPr>
                    </a:p>
                  </a:txBody>
                  <a:tcPr marL="274320"/>
                </a:tc>
                <a:tc>
                  <a:txBody>
                    <a:bodyPr/>
                    <a:lstStyle/>
                    <a:p>
                      <a:pPr algn="r"/>
                      <a:r>
                        <a:rPr lang="en-US" sz="2000" b="0" i="0" dirty="0" smtClean="0">
                          <a:latin typeface="+mn-lt"/>
                          <a:ea typeface="Helvetica Light" charset="0"/>
                          <a:cs typeface="Helvetica Light" charset="0"/>
                        </a:rPr>
                        <a:t>   6</a:t>
                      </a:r>
                      <a:endParaRPr lang="en-US" sz="2000" b="0" i="0" dirty="0">
                        <a:latin typeface="+mn-lt"/>
                        <a:ea typeface="Helvetica Light" charset="0"/>
                        <a:cs typeface="Helvetica Light" charset="0"/>
                      </a:endParaRPr>
                    </a:p>
                  </a:txBody>
                  <a:tcPr marR="548640"/>
                </a:tc>
                <a:tc>
                  <a:txBody>
                    <a:bodyPr/>
                    <a:lstStyle/>
                    <a:p>
                      <a:pPr algn="r"/>
                      <a:r>
                        <a:rPr lang="en-US" sz="2000" b="0" i="0" dirty="0" smtClean="0">
                          <a:latin typeface="+mn-lt"/>
                          <a:ea typeface="Helvetica Light" charset="0"/>
                          <a:cs typeface="Helvetica Light" charset="0"/>
                        </a:rPr>
                        <a:t>47K</a:t>
                      </a:r>
                      <a:endParaRPr lang="en-US" sz="2000" b="0" i="0" dirty="0">
                        <a:latin typeface="+mn-lt"/>
                        <a:ea typeface="Helvetica Light" charset="0"/>
                        <a:cs typeface="Helvetica Light" charset="0"/>
                      </a:endParaRPr>
                    </a:p>
                  </a:txBody>
                  <a:tcPr marR="457200"/>
                </a:tc>
                <a:tc>
                  <a:txBody>
                    <a:bodyPr/>
                    <a:lstStyle/>
                    <a:p>
                      <a:pPr algn="r"/>
                      <a:r>
                        <a:rPr lang="en-US" sz="2000" b="0" i="0" dirty="0" smtClean="0">
                          <a:latin typeface="+mn-lt"/>
                          <a:ea typeface="Helvetica Light" charset="0"/>
                          <a:cs typeface="Helvetica Light" charset="0"/>
                        </a:rPr>
                        <a:t>0.9M</a:t>
                      </a:r>
                      <a:endParaRPr lang="en-US" sz="2000" b="0" i="0" dirty="0">
                        <a:latin typeface="+mn-lt"/>
                        <a:ea typeface="Helvetica Light" charset="0"/>
                        <a:cs typeface="Helvetica Light" charset="0"/>
                      </a:endParaRPr>
                    </a:p>
                  </a:txBody>
                  <a:tcPr marR="457200"/>
                </a:tc>
              </a:tr>
              <a:tr h="410053">
                <a:tc>
                  <a:txBody>
                    <a:bodyPr/>
                    <a:lstStyle/>
                    <a:p>
                      <a:pPr algn="l"/>
                      <a:r>
                        <a:rPr lang="en-US" sz="2000" b="0" i="0" dirty="0" smtClean="0">
                          <a:latin typeface="+mn-lt"/>
                          <a:ea typeface="Helvetica Light" charset="0"/>
                          <a:cs typeface="Helvetica Light" charset="0"/>
                        </a:rPr>
                        <a:t>  ER</a:t>
                      </a:r>
                      <a:endParaRPr lang="en-US" sz="2000" b="0" i="0" dirty="0">
                        <a:latin typeface="+mn-lt"/>
                        <a:ea typeface="Helvetica Light" charset="0"/>
                        <a:cs typeface="Helvetica Light" charset="0"/>
                      </a:endParaRPr>
                    </a:p>
                  </a:txBody>
                  <a:tcPr marL="274320"/>
                </a:tc>
                <a:tc>
                  <a:txBody>
                    <a:bodyPr/>
                    <a:lstStyle/>
                    <a:p>
                      <a:pPr algn="r"/>
                      <a:r>
                        <a:rPr lang="en-US" sz="2000" b="0" i="0" dirty="0" smtClean="0">
                          <a:latin typeface="+mn-lt"/>
                          <a:ea typeface="Helvetica Light" charset="0"/>
                          <a:cs typeface="Helvetica Light" charset="0"/>
                        </a:rPr>
                        <a:t> 25</a:t>
                      </a:r>
                      <a:endParaRPr lang="en-US" sz="2000" b="0" i="0" dirty="0">
                        <a:latin typeface="+mn-lt"/>
                        <a:ea typeface="Helvetica Light" charset="0"/>
                        <a:cs typeface="Helvetica Light" charset="0"/>
                      </a:endParaRPr>
                    </a:p>
                  </a:txBody>
                  <a:tcPr marR="548640"/>
                </a:tc>
                <a:tc>
                  <a:txBody>
                    <a:bodyPr/>
                    <a:lstStyle/>
                    <a:p>
                      <a:pPr algn="r"/>
                      <a:r>
                        <a:rPr lang="en-US" sz="2000" b="0" i="0" dirty="0" smtClean="0">
                          <a:latin typeface="+mn-lt"/>
                          <a:ea typeface="Helvetica Light" charset="0"/>
                          <a:cs typeface="Helvetica Light" charset="0"/>
                        </a:rPr>
                        <a:t>3K</a:t>
                      </a:r>
                      <a:endParaRPr lang="en-US" sz="2000" b="0" i="0" dirty="0">
                        <a:latin typeface="+mn-lt"/>
                        <a:ea typeface="Helvetica Light" charset="0"/>
                        <a:cs typeface="Helvetica Light" charset="0"/>
                      </a:endParaRPr>
                    </a:p>
                  </a:txBody>
                  <a:tcPr marR="457200"/>
                </a:tc>
                <a:tc>
                  <a:txBody>
                    <a:bodyPr/>
                    <a:lstStyle/>
                    <a:p>
                      <a:pPr algn="r"/>
                      <a:r>
                        <a:rPr lang="en-US" sz="2000" b="0" i="0" dirty="0" smtClean="0">
                          <a:latin typeface="+mn-lt"/>
                          <a:ea typeface="Helvetica Light" charset="0"/>
                          <a:cs typeface="Helvetica Light" charset="0"/>
                        </a:rPr>
                        <a:t>4.8M</a:t>
                      </a:r>
                      <a:endParaRPr lang="en-US" sz="2000" b="0" i="0" dirty="0">
                        <a:latin typeface="+mn-lt"/>
                        <a:ea typeface="Helvetica Light" charset="0"/>
                        <a:cs typeface="Helvetica Light" charset="0"/>
                      </a:endParaRPr>
                    </a:p>
                  </a:txBody>
                  <a:tcPr marR="457200"/>
                </a:tc>
              </a:tr>
              <a:tr h="410053">
                <a:tc>
                  <a:txBody>
                    <a:bodyPr/>
                    <a:lstStyle/>
                    <a:p>
                      <a:pPr algn="l"/>
                      <a:r>
                        <a:rPr lang="en-US" sz="2000" b="0" i="0" dirty="0" smtClean="0">
                          <a:latin typeface="+mn-lt"/>
                          <a:ea typeface="Helvetica Light" charset="0"/>
                          <a:cs typeface="Helvetica Light" charset="0"/>
                        </a:rPr>
                        <a:t>  AR</a:t>
                      </a:r>
                      <a:endParaRPr lang="en-US" sz="2000" b="0" i="0" dirty="0">
                        <a:latin typeface="+mn-lt"/>
                        <a:ea typeface="Helvetica Light" charset="0"/>
                        <a:cs typeface="Helvetica Light" charset="0"/>
                      </a:endParaRPr>
                    </a:p>
                  </a:txBody>
                  <a:tcPr marL="274320"/>
                </a:tc>
                <a:tc>
                  <a:txBody>
                    <a:bodyPr/>
                    <a:lstStyle/>
                    <a:p>
                      <a:pPr algn="r"/>
                      <a:r>
                        <a:rPr lang="en-US" sz="2000" b="0" i="0" dirty="0" smtClean="0">
                          <a:latin typeface="+mn-lt"/>
                          <a:ea typeface="Helvetica Light" charset="0"/>
                          <a:cs typeface="Helvetica Light" charset="0"/>
                        </a:rPr>
                        <a:t> 10</a:t>
                      </a:r>
                      <a:endParaRPr lang="en-US" sz="2000" b="0" i="0" dirty="0">
                        <a:latin typeface="+mn-lt"/>
                        <a:ea typeface="Helvetica Light" charset="0"/>
                        <a:cs typeface="Helvetica Light" charset="0"/>
                      </a:endParaRPr>
                    </a:p>
                  </a:txBody>
                  <a:tcPr marR="548640"/>
                </a:tc>
                <a:tc>
                  <a:txBody>
                    <a:bodyPr/>
                    <a:lstStyle/>
                    <a:p>
                      <a:pPr algn="r"/>
                      <a:r>
                        <a:rPr lang="en-US" sz="2000" b="0" i="0" dirty="0" smtClean="0">
                          <a:latin typeface="+mn-lt"/>
                          <a:ea typeface="Helvetica Light" charset="0"/>
                          <a:cs typeface="Helvetica Light" charset="0"/>
                        </a:rPr>
                        <a:t>0.3M</a:t>
                      </a:r>
                      <a:endParaRPr lang="en-US" sz="2000" b="0" i="0" dirty="0">
                        <a:latin typeface="+mn-lt"/>
                        <a:ea typeface="Helvetica Light" charset="0"/>
                        <a:cs typeface="Helvetica Light" charset="0"/>
                      </a:endParaRPr>
                    </a:p>
                  </a:txBody>
                  <a:tcPr marR="457200"/>
                </a:tc>
                <a:tc>
                  <a:txBody>
                    <a:bodyPr/>
                    <a:lstStyle/>
                    <a:p>
                      <a:pPr algn="r"/>
                      <a:r>
                        <a:rPr lang="en-US" sz="2000" b="0" i="0" dirty="0" smtClean="0">
                          <a:latin typeface="+mn-lt"/>
                          <a:ea typeface="Helvetica Light" charset="0"/>
                          <a:cs typeface="Helvetica Light" charset="0"/>
                        </a:rPr>
                        <a:t>7.9M</a:t>
                      </a:r>
                      <a:endParaRPr lang="en-US" sz="2000" b="0" i="0" dirty="0">
                        <a:latin typeface="+mn-lt"/>
                        <a:ea typeface="Helvetica Light" charset="0"/>
                        <a:cs typeface="Helvetica Light" charset="0"/>
                      </a:endParaRPr>
                    </a:p>
                  </a:txBody>
                  <a:tcPr marR="457200"/>
                </a:tc>
              </a:tr>
            </a:tbl>
          </a:graphicData>
        </a:graphic>
      </p:graphicFrame>
      <p:sp>
        <p:nvSpPr>
          <p:cNvPr id="3" name="Date Placeholder 2"/>
          <p:cNvSpPr>
            <a:spLocks noGrp="1"/>
          </p:cNvSpPr>
          <p:nvPr>
            <p:ph type="dt" sz="half" idx="10"/>
          </p:nvPr>
        </p:nvSpPr>
        <p:spPr/>
        <p:txBody>
          <a:bodyPr/>
          <a:lstStyle/>
          <a:p>
            <a:fld id="{74D5AAE2-F12A-EA4E-B9EB-33D2E1C0C356}"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143</a:t>
            </a:fld>
            <a:endParaRPr lang="en-US" dirty="0"/>
          </a:p>
        </p:txBody>
      </p:sp>
      <p:sp>
        <p:nvSpPr>
          <p:cNvPr id="5" name="Title 4"/>
          <p:cNvSpPr>
            <a:spLocks noGrp="1"/>
          </p:cNvSpPr>
          <p:nvPr>
            <p:ph type="title"/>
          </p:nvPr>
        </p:nvSpPr>
        <p:spPr/>
        <p:txBody>
          <a:bodyPr/>
          <a:lstStyle/>
          <a:p>
            <a:r>
              <a:rPr lang="en-US" dirty="0" smtClean="0"/>
              <a:t>Benchmark Characteristics</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8" name="TextBox 7"/>
          <p:cNvSpPr txBox="1"/>
          <p:nvPr/>
        </p:nvSpPr>
        <p:spPr>
          <a:xfrm>
            <a:off x="2578834" y="5621962"/>
            <a:ext cx="4142006" cy="461665"/>
          </a:xfrm>
          <a:prstGeom prst="rect">
            <a:avLst/>
          </a:prstGeom>
          <a:noFill/>
        </p:spPr>
        <p:txBody>
          <a:bodyPr wrap="square" rtlCol="0">
            <a:spAutoFit/>
          </a:bodyPr>
          <a:lstStyle/>
          <a:p>
            <a:pPr algn="ctr"/>
            <a:r>
              <a:rPr lang="en-US" sz="2400" dirty="0" smtClean="0"/>
              <a:t>K </a:t>
            </a:r>
            <a:r>
              <a:rPr lang="en-US" sz="2400" smtClean="0"/>
              <a:t>= thousands, </a:t>
            </a:r>
            <a:r>
              <a:rPr lang="en-US" sz="2400" dirty="0" smtClean="0"/>
              <a:t>M </a:t>
            </a:r>
            <a:r>
              <a:rPr lang="en-US" sz="2400" smtClean="0"/>
              <a:t>= millions</a:t>
            </a:r>
            <a:endParaRPr lang="en-US" sz="2400" dirty="0"/>
          </a:p>
        </p:txBody>
      </p:sp>
      <p:cxnSp>
        <p:nvCxnSpPr>
          <p:cNvPr id="9" name="Straight Connector 8"/>
          <p:cNvCxnSpPr/>
          <p:nvPr/>
        </p:nvCxnSpPr>
        <p:spPr>
          <a:xfrm>
            <a:off x="1143000" y="4236720"/>
            <a:ext cx="6583680"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5481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extLst>
              <p:ext uri="{D42A27DB-BD31-4B8C-83A1-F6EECF244321}">
                <p14:modId xmlns:p14="http://schemas.microsoft.com/office/powerpoint/2010/main" val="1683760202"/>
              </p:ext>
            </p:extLst>
          </p:nvPr>
        </p:nvGraphicFramePr>
        <p:xfrm>
          <a:off x="457200" y="1127129"/>
          <a:ext cx="8229601" cy="4958891"/>
        </p:xfrm>
        <a:graphic>
          <a:graphicData uri="http://schemas.openxmlformats.org/drawingml/2006/table">
            <a:tbl>
              <a:tblPr firstRow="1" bandRow="1">
                <a:tableStyleId>{5C22544A-7EE6-4342-B048-85BDC9FD1C3A}</a:tableStyleId>
              </a:tblPr>
              <a:tblGrid>
                <a:gridCol w="1371600"/>
                <a:gridCol w="1158240"/>
                <a:gridCol w="1143000"/>
                <a:gridCol w="1113607"/>
                <a:gridCol w="1111691"/>
                <a:gridCol w="1142571"/>
                <a:gridCol w="1188892"/>
              </a:tblGrid>
              <a:tr h="695780">
                <a:tc rowSpan="2">
                  <a:txBody>
                    <a:bodyPr/>
                    <a:lstStyle/>
                    <a:p>
                      <a:endParaRPr lang="en-US" dirty="0"/>
                    </a:p>
                  </a:txBody>
                  <a:tcPr anchor="ctr"/>
                </a:tc>
                <a:tc gridSpan="2">
                  <a:txBody>
                    <a:bodyPr/>
                    <a:lstStyle/>
                    <a:p>
                      <a:pPr algn="ctr"/>
                      <a:r>
                        <a:rPr lang="en-US" sz="2000" dirty="0" smtClean="0"/>
                        <a:t>running</a:t>
                      </a:r>
                      <a:r>
                        <a:rPr lang="en-US" sz="2000" baseline="0" dirty="0" smtClean="0"/>
                        <a:t> time</a:t>
                      </a:r>
                    </a:p>
                    <a:p>
                      <a:pPr algn="ctr"/>
                      <a:r>
                        <a:rPr lang="en-US" sz="2000" baseline="0" dirty="0" smtClean="0"/>
                        <a:t>(seconds)</a:t>
                      </a:r>
                      <a:endParaRPr lang="en-US" sz="2000" dirty="0"/>
                    </a:p>
                  </a:txBody>
                  <a:tcPr anchor="ctr"/>
                </a:tc>
                <a:tc hMerge="1">
                  <a:txBody>
                    <a:bodyPr/>
                    <a:lstStyle/>
                    <a:p>
                      <a:endParaRPr lang="en-US" dirty="0"/>
                    </a:p>
                  </a:txBody>
                  <a:tcPr/>
                </a:tc>
                <a:tc gridSpan="2">
                  <a:txBody>
                    <a:bodyPr/>
                    <a:lstStyle/>
                    <a:p>
                      <a:pPr algn="ctr"/>
                      <a:r>
                        <a:rPr lang="en-US" sz="2000" dirty="0" smtClean="0"/>
                        <a:t>peak memory</a:t>
                      </a:r>
                    </a:p>
                    <a:p>
                      <a:pPr algn="ctr"/>
                      <a:r>
                        <a:rPr lang="en-US" sz="2000" dirty="0" smtClean="0"/>
                        <a:t>(MB)</a:t>
                      </a:r>
                      <a:endParaRPr lang="en-US" sz="2000" dirty="0"/>
                    </a:p>
                  </a:txBody>
                  <a:tcPr anchor="ctr"/>
                </a:tc>
                <a:tc hMerge="1">
                  <a:txBody>
                    <a:bodyPr/>
                    <a:lstStyle/>
                    <a:p>
                      <a:endParaRPr lang="en-US" dirty="0"/>
                    </a:p>
                  </a:txBody>
                  <a:tcPr/>
                </a:tc>
                <a:tc gridSpan="2">
                  <a:txBody>
                    <a:bodyPr/>
                    <a:lstStyle/>
                    <a:p>
                      <a:pPr algn="ctr"/>
                      <a:r>
                        <a:rPr lang="en-US" sz="2000" dirty="0" smtClean="0"/>
                        <a:t># clauses</a:t>
                      </a:r>
                    </a:p>
                    <a:p>
                      <a:pPr algn="ctr"/>
                      <a:r>
                        <a:rPr lang="en-US" sz="2000" dirty="0" smtClean="0"/>
                        <a:t>(M=million)</a:t>
                      </a:r>
                      <a:endParaRPr lang="en-US" sz="2000" dirty="0"/>
                    </a:p>
                  </a:txBody>
                  <a:tcPr anchor="ctr"/>
                </a:tc>
                <a:tc hMerge="1">
                  <a:txBody>
                    <a:bodyPr/>
                    <a:lstStyle/>
                    <a:p>
                      <a:endParaRPr lang="en-US" dirty="0"/>
                    </a:p>
                  </a:txBody>
                  <a:tcPr/>
                </a:tc>
              </a:tr>
              <a:tr h="629861">
                <a:tc vMerge="1">
                  <a:txBody>
                    <a:bodyPr/>
                    <a:lstStyle/>
                    <a:p>
                      <a:endParaRPr lang="en-US" dirty="0">
                        <a:solidFill>
                          <a:schemeClr val="bg1"/>
                        </a:solidFill>
                      </a:endParaRPr>
                    </a:p>
                  </a:txBody>
                  <a:tcPr>
                    <a:solidFill>
                      <a:schemeClr val="accent1"/>
                    </a:solidFill>
                  </a:tcPr>
                </a:tc>
                <a:tc>
                  <a:txBody>
                    <a:bodyPr/>
                    <a:lstStyle/>
                    <a:p>
                      <a:pPr algn="ctr"/>
                      <a:r>
                        <a:rPr lang="en-US" sz="2000" b="1" dirty="0" smtClean="0">
                          <a:solidFill>
                            <a:schemeClr val="bg1"/>
                          </a:solidFill>
                        </a:rPr>
                        <a:t>current</a:t>
                      </a:r>
                      <a:endParaRPr lang="en-US" sz="2000" b="1" dirty="0">
                        <a:solidFill>
                          <a:schemeClr val="bg1"/>
                        </a:solidFill>
                      </a:endParaRPr>
                    </a:p>
                  </a:txBody>
                  <a:tcPr anchor="ctr">
                    <a:solidFill>
                      <a:schemeClr val="accent1"/>
                    </a:solidFill>
                  </a:tcPr>
                </a:tc>
                <a:tc>
                  <a:txBody>
                    <a:bodyPr/>
                    <a:lstStyle/>
                    <a:p>
                      <a:pPr algn="ctr"/>
                      <a:r>
                        <a:rPr lang="en-US" sz="2000" b="1" dirty="0" smtClean="0">
                          <a:solidFill>
                            <a:schemeClr val="bg1"/>
                          </a:solidFill>
                        </a:rPr>
                        <a:t>baseline</a:t>
                      </a:r>
                      <a:endParaRPr lang="en-US" sz="2000" b="1" dirty="0">
                        <a:solidFill>
                          <a:schemeClr val="bg1"/>
                        </a:solidFill>
                      </a:endParaRPr>
                    </a:p>
                  </a:txBody>
                  <a:tcPr anchor="ctr">
                    <a:solidFill>
                      <a:schemeClr val="accent1"/>
                    </a:solidFill>
                  </a:tcPr>
                </a:tc>
                <a:tc>
                  <a:txBody>
                    <a:bodyPr/>
                    <a:lstStyle/>
                    <a:p>
                      <a:pPr algn="ctr"/>
                      <a:r>
                        <a:rPr lang="en-US" sz="2000" b="1" dirty="0" smtClean="0">
                          <a:solidFill>
                            <a:schemeClr val="bg1"/>
                          </a:solidFill>
                        </a:rPr>
                        <a:t>current</a:t>
                      </a:r>
                      <a:endParaRPr lang="en-US" sz="2000" b="1" dirty="0">
                        <a:solidFill>
                          <a:schemeClr val="bg1"/>
                        </a:solidFill>
                      </a:endParaRPr>
                    </a:p>
                  </a:txBody>
                  <a:tcPr anchor="ctr">
                    <a:solidFill>
                      <a:schemeClr val="accent1"/>
                    </a:solidFill>
                  </a:tcPr>
                </a:tc>
                <a:tc>
                  <a:txBody>
                    <a:bodyPr/>
                    <a:lstStyle/>
                    <a:p>
                      <a:pPr algn="ctr"/>
                      <a:r>
                        <a:rPr lang="en-US" sz="2000" b="1" dirty="0" smtClean="0">
                          <a:solidFill>
                            <a:schemeClr val="bg1"/>
                          </a:solidFill>
                        </a:rPr>
                        <a:t>baseline</a:t>
                      </a:r>
                      <a:endParaRPr lang="en-US" sz="2000" b="1" dirty="0">
                        <a:solidFill>
                          <a:schemeClr val="bg1"/>
                        </a:solidFill>
                      </a:endParaRPr>
                    </a:p>
                  </a:txBody>
                  <a:tcPr anchor="ctr">
                    <a:solidFill>
                      <a:schemeClr val="accent1"/>
                    </a:solidFill>
                  </a:tcPr>
                </a:tc>
                <a:tc>
                  <a:txBody>
                    <a:bodyPr/>
                    <a:lstStyle/>
                    <a:p>
                      <a:pPr algn="ctr"/>
                      <a:r>
                        <a:rPr lang="en-US" sz="2000" b="1" dirty="0" smtClean="0">
                          <a:solidFill>
                            <a:schemeClr val="bg1"/>
                          </a:solidFill>
                        </a:rPr>
                        <a:t>current</a:t>
                      </a:r>
                      <a:endParaRPr lang="en-US" sz="2000" b="1" dirty="0">
                        <a:solidFill>
                          <a:schemeClr val="bg1"/>
                        </a:solidFill>
                      </a:endParaRPr>
                    </a:p>
                  </a:txBody>
                  <a:tcPr anchor="ctr">
                    <a:solidFill>
                      <a:schemeClr val="accent1"/>
                    </a:solidFill>
                  </a:tcPr>
                </a:tc>
                <a:tc>
                  <a:txBody>
                    <a:bodyPr/>
                    <a:lstStyle/>
                    <a:p>
                      <a:pPr algn="ctr"/>
                      <a:r>
                        <a:rPr lang="en-US" sz="2000" b="1" dirty="0" smtClean="0">
                          <a:solidFill>
                            <a:schemeClr val="bg1"/>
                          </a:solidFill>
                        </a:rPr>
                        <a:t>baseline</a:t>
                      </a:r>
                      <a:endParaRPr lang="en-US" sz="2000" b="1" dirty="0">
                        <a:solidFill>
                          <a:schemeClr val="bg1"/>
                        </a:solidFill>
                      </a:endParaRPr>
                    </a:p>
                  </a:txBody>
                  <a:tcPr anchor="ctr">
                    <a:solidFill>
                      <a:schemeClr val="accent1"/>
                    </a:solidFill>
                  </a:tcPr>
                </a:tc>
              </a:tr>
              <a:tr h="403110">
                <a:tc>
                  <a:txBody>
                    <a:bodyPr/>
                    <a:lstStyle/>
                    <a:p>
                      <a:r>
                        <a:rPr lang="en-US" sz="2000" b="0" dirty="0" smtClean="0"/>
                        <a:t>ftp</a:t>
                      </a:r>
                      <a:endParaRPr lang="en-US" sz="2000" b="0" dirty="0"/>
                    </a:p>
                  </a:txBody>
                  <a:tcPr marL="274320"/>
                </a:tc>
                <a:tc>
                  <a:txBody>
                    <a:bodyPr/>
                    <a:lstStyle/>
                    <a:p>
                      <a:pPr algn="ctr"/>
                      <a:r>
                        <a:rPr lang="en-US" sz="2000" b="1" dirty="0" smtClean="0"/>
                        <a:t>16</a:t>
                      </a:r>
                      <a:endParaRPr lang="en-US" sz="2000" b="1" dirty="0"/>
                    </a:p>
                  </a:txBody>
                  <a:tcPr marR="365760"/>
                </a:tc>
                <a:tc>
                  <a:txBody>
                    <a:bodyPr/>
                    <a:lstStyle/>
                    <a:p>
                      <a:pPr algn="ctr"/>
                      <a:r>
                        <a:rPr lang="en-US" sz="2000" dirty="0" smtClean="0"/>
                        <a:t>11</a:t>
                      </a:r>
                      <a:endParaRPr lang="en-US" sz="2000" dirty="0"/>
                    </a:p>
                  </a:txBody>
                  <a:tcPr marR="182880"/>
                </a:tc>
                <a:tc>
                  <a:txBody>
                    <a:bodyPr/>
                    <a:lstStyle/>
                    <a:p>
                      <a:pPr algn="ctr"/>
                      <a:r>
                        <a:rPr lang="en-US" sz="2000" b="1" dirty="0" smtClean="0"/>
                        <a:t>16</a:t>
                      </a:r>
                      <a:endParaRPr lang="en-US" sz="2000" b="1" dirty="0"/>
                    </a:p>
                  </a:txBody>
                  <a:tcPr marR="274320"/>
                </a:tc>
                <a:tc>
                  <a:txBody>
                    <a:bodyPr/>
                    <a:lstStyle/>
                    <a:p>
                      <a:pPr algn="ctr"/>
                      <a:r>
                        <a:rPr lang="en-US" sz="2000" dirty="0" smtClean="0"/>
                        <a:t>1,262</a:t>
                      </a:r>
                      <a:endParaRPr lang="en-US" sz="2000" dirty="0"/>
                    </a:p>
                  </a:txBody>
                  <a:tcPr marR="182880"/>
                </a:tc>
                <a:tc>
                  <a:txBody>
                    <a:bodyPr/>
                    <a:lstStyle/>
                    <a:p>
                      <a:pPr algn="ctr"/>
                      <a:r>
                        <a:rPr lang="en-US" sz="2000" b="1" dirty="0" smtClean="0"/>
                        <a:t>0.03M</a:t>
                      </a:r>
                      <a:endParaRPr lang="en-US" sz="2000" b="1" dirty="0"/>
                    </a:p>
                  </a:txBody>
                  <a:tcPr marL="0" marR="228600"/>
                </a:tc>
                <a:tc>
                  <a:txBody>
                    <a:bodyPr/>
                    <a:lstStyle/>
                    <a:p>
                      <a:pPr algn="ctr"/>
                      <a:r>
                        <a:rPr lang="en-US" sz="2000" dirty="0" smtClean="0"/>
                        <a:t>3.0M</a:t>
                      </a:r>
                      <a:endParaRPr lang="en-US" sz="2000" dirty="0"/>
                    </a:p>
                  </a:txBody>
                  <a:tcPr marR="274320"/>
                </a:tc>
              </a:tr>
              <a:tr h="403110">
                <a:tc>
                  <a:txBody>
                    <a:bodyPr/>
                    <a:lstStyle/>
                    <a:p>
                      <a:r>
                        <a:rPr lang="en-US" sz="2000" b="0" dirty="0" err="1" smtClean="0"/>
                        <a:t>hedc</a:t>
                      </a:r>
                      <a:endParaRPr lang="en-US" sz="2000" b="0" dirty="0"/>
                    </a:p>
                  </a:txBody>
                  <a:tcPr marL="274320"/>
                </a:tc>
                <a:tc>
                  <a:txBody>
                    <a:bodyPr/>
                    <a:lstStyle/>
                    <a:p>
                      <a:pPr algn="ctr"/>
                      <a:r>
                        <a:rPr lang="en-US" sz="2000" b="1" dirty="0" smtClean="0"/>
                        <a:t>23</a:t>
                      </a:r>
                      <a:endParaRPr lang="en-US" sz="2000" b="1" dirty="0"/>
                    </a:p>
                  </a:txBody>
                  <a:tcPr marR="365760"/>
                </a:tc>
                <a:tc>
                  <a:txBody>
                    <a:bodyPr/>
                    <a:lstStyle/>
                    <a:p>
                      <a:pPr algn="ctr"/>
                      <a:r>
                        <a:rPr lang="en-US" sz="2000" dirty="0" smtClean="0"/>
                        <a:t>21</a:t>
                      </a:r>
                      <a:endParaRPr lang="en-US" sz="2000" dirty="0"/>
                    </a:p>
                  </a:txBody>
                  <a:tcPr marR="182880"/>
                </a:tc>
                <a:tc>
                  <a:txBody>
                    <a:bodyPr/>
                    <a:lstStyle/>
                    <a:p>
                      <a:pPr algn="ctr"/>
                      <a:r>
                        <a:rPr lang="en-US" sz="2000" b="1" dirty="0" smtClean="0"/>
                        <a:t>181</a:t>
                      </a:r>
                      <a:endParaRPr lang="en-US" sz="2000" b="1" dirty="0"/>
                    </a:p>
                  </a:txBody>
                  <a:tcPr marR="274320"/>
                </a:tc>
                <a:tc>
                  <a:txBody>
                    <a:bodyPr/>
                    <a:lstStyle/>
                    <a:p>
                      <a:pPr algn="ctr"/>
                      <a:r>
                        <a:rPr lang="en-US" sz="2000" dirty="0" smtClean="0"/>
                        <a:t>1,918</a:t>
                      </a:r>
                      <a:endParaRPr lang="en-US" sz="2000" dirty="0"/>
                    </a:p>
                  </a:txBody>
                  <a:tcPr marR="182880"/>
                </a:tc>
                <a:tc>
                  <a:txBody>
                    <a:bodyPr/>
                    <a:lstStyle/>
                    <a:p>
                      <a:pPr algn="ctr"/>
                      <a:r>
                        <a:rPr lang="en-US" sz="2000" b="1" dirty="0" smtClean="0"/>
                        <a:t>0.4M</a:t>
                      </a:r>
                      <a:endParaRPr lang="en-US" sz="2000" b="1" dirty="0"/>
                    </a:p>
                  </a:txBody>
                  <a:tcPr marR="228600"/>
                </a:tc>
                <a:tc>
                  <a:txBody>
                    <a:bodyPr/>
                    <a:lstStyle/>
                    <a:p>
                      <a:pPr algn="ctr"/>
                      <a:r>
                        <a:rPr lang="en-US" sz="2000" dirty="0" smtClean="0"/>
                        <a:t>4.8M</a:t>
                      </a:r>
                      <a:endParaRPr lang="en-US" sz="2000" dirty="0"/>
                    </a:p>
                  </a:txBody>
                  <a:tcPr marR="274320"/>
                </a:tc>
              </a:tr>
              <a:tr h="403110">
                <a:tc>
                  <a:txBody>
                    <a:bodyPr/>
                    <a:lstStyle/>
                    <a:p>
                      <a:r>
                        <a:rPr lang="en-US" sz="2000" b="0" dirty="0" err="1" smtClean="0"/>
                        <a:t>weblech</a:t>
                      </a:r>
                      <a:endParaRPr lang="en-US" sz="2000" b="0" dirty="0"/>
                    </a:p>
                  </a:txBody>
                  <a:tcPr marL="274320"/>
                </a:tc>
                <a:tc>
                  <a:txBody>
                    <a:bodyPr/>
                    <a:lstStyle/>
                    <a:p>
                      <a:pPr algn="ctr"/>
                      <a:r>
                        <a:rPr lang="en-US" sz="2000" b="1" dirty="0" smtClean="0"/>
                        <a:t>4</a:t>
                      </a:r>
                      <a:endParaRPr lang="en-US" sz="2000" b="1" dirty="0"/>
                    </a:p>
                  </a:txBody>
                  <a:tcPr marR="365760"/>
                </a:tc>
                <a:tc>
                  <a:txBody>
                    <a:bodyPr/>
                    <a:lstStyle/>
                    <a:p>
                      <a:pPr algn="ctr"/>
                      <a:r>
                        <a:rPr lang="en-US" sz="1800" b="1" dirty="0" smtClean="0">
                          <a:solidFill>
                            <a:srgbClr val="FF0000"/>
                          </a:solidFill>
                        </a:rPr>
                        <a:t>timeout</a:t>
                      </a:r>
                      <a:endParaRPr lang="en-US" sz="1800" b="1" dirty="0">
                        <a:solidFill>
                          <a:srgbClr val="FF0000"/>
                        </a:solidFill>
                      </a:endParaRPr>
                    </a:p>
                  </a:txBody>
                  <a:tcPr marL="0" marR="182880"/>
                </a:tc>
                <a:tc>
                  <a:txBody>
                    <a:bodyPr/>
                    <a:lstStyle/>
                    <a:p>
                      <a:pPr algn="ctr"/>
                      <a:r>
                        <a:rPr lang="en-US" sz="2000" b="1" dirty="0" smtClean="0"/>
                        <a:t>363</a:t>
                      </a:r>
                      <a:endParaRPr lang="en-US" sz="2000" b="1" dirty="0"/>
                    </a:p>
                  </a:txBody>
                  <a:tcPr marR="274320"/>
                </a:tc>
                <a:tc>
                  <a:txBody>
                    <a:bodyPr/>
                    <a:lstStyle/>
                    <a:p>
                      <a:pPr algn="ctr"/>
                      <a:r>
                        <a:rPr lang="en-US" sz="1800" b="1" dirty="0" smtClean="0">
                          <a:solidFill>
                            <a:srgbClr val="FF0000"/>
                          </a:solidFill>
                        </a:rPr>
                        <a:t>timeout</a:t>
                      </a:r>
                      <a:endParaRPr lang="en-US" sz="1800" b="1" dirty="0">
                        <a:solidFill>
                          <a:srgbClr val="FF0000"/>
                        </a:solidFill>
                      </a:endParaRPr>
                    </a:p>
                  </a:txBody>
                  <a:tcPr marL="0" marR="182880"/>
                </a:tc>
                <a:tc>
                  <a:txBody>
                    <a:bodyPr/>
                    <a:lstStyle/>
                    <a:p>
                      <a:pPr algn="ctr"/>
                      <a:r>
                        <a:rPr lang="en-US" sz="2000" b="1" dirty="0" smtClean="0"/>
                        <a:t>0.9M</a:t>
                      </a:r>
                      <a:endParaRPr lang="en-US" sz="2000" b="1" dirty="0"/>
                    </a:p>
                  </a:txBody>
                  <a:tcPr marR="228600"/>
                </a:tc>
                <a:tc>
                  <a:txBody>
                    <a:bodyPr/>
                    <a:lstStyle/>
                    <a:p>
                      <a:pPr algn="ctr"/>
                      <a:r>
                        <a:rPr lang="en-US" sz="2000" dirty="0" smtClean="0"/>
                        <a:t>8.4M</a:t>
                      </a:r>
                      <a:endParaRPr lang="en-US" sz="2000" dirty="0"/>
                    </a:p>
                  </a:txBody>
                  <a:tcPr marR="274320"/>
                </a:tc>
              </a:tr>
              <a:tr h="403110">
                <a:tc>
                  <a:txBody>
                    <a:bodyPr/>
                    <a:lstStyle/>
                    <a:p>
                      <a:r>
                        <a:rPr lang="en-US" sz="2000" b="0" dirty="0" err="1" smtClean="0"/>
                        <a:t>lusearch</a:t>
                      </a:r>
                      <a:endParaRPr lang="en-US" sz="2000" b="0" dirty="0"/>
                    </a:p>
                  </a:txBody>
                  <a:tcPr marL="274320"/>
                </a:tc>
                <a:tc>
                  <a:txBody>
                    <a:bodyPr/>
                    <a:lstStyle/>
                    <a:p>
                      <a:pPr algn="ctr"/>
                      <a:r>
                        <a:rPr lang="en-US" sz="2000" b="1" dirty="0" smtClean="0"/>
                        <a:t>115</a:t>
                      </a:r>
                      <a:endParaRPr lang="en-US" sz="2000" b="1" dirty="0"/>
                    </a:p>
                  </a:txBody>
                  <a:tcPr marR="365760"/>
                </a:tc>
                <a:tc>
                  <a:txBody>
                    <a:bodyPr/>
                    <a:lstStyle/>
                    <a:p>
                      <a:pPr algn="ctr"/>
                      <a:r>
                        <a:rPr lang="en-US" sz="1800" b="1" dirty="0" smtClean="0">
                          <a:solidFill>
                            <a:srgbClr val="FF0000"/>
                          </a:solidFill>
                        </a:rPr>
                        <a:t>timeout</a:t>
                      </a:r>
                      <a:endParaRPr lang="en-US" sz="1800" dirty="0"/>
                    </a:p>
                  </a:txBody>
                  <a:tcPr marL="0" marR="182880"/>
                </a:tc>
                <a:tc>
                  <a:txBody>
                    <a:bodyPr/>
                    <a:lstStyle/>
                    <a:p>
                      <a:pPr algn="ctr"/>
                      <a:r>
                        <a:rPr lang="en-US" sz="2000" b="1" dirty="0" smtClean="0"/>
                        <a:t>659</a:t>
                      </a:r>
                      <a:endParaRPr lang="en-US" sz="2000" b="1" dirty="0"/>
                    </a:p>
                  </a:txBody>
                  <a:tcPr marR="274320"/>
                </a:tc>
                <a:tc>
                  <a:txBody>
                    <a:bodyPr/>
                    <a:lstStyle/>
                    <a:p>
                      <a:pPr algn="ctr"/>
                      <a:r>
                        <a:rPr lang="en-US" sz="1800" b="1" dirty="0" smtClean="0">
                          <a:solidFill>
                            <a:srgbClr val="FF0000"/>
                          </a:solidFill>
                        </a:rPr>
                        <a:t>timeout</a:t>
                      </a:r>
                      <a:endParaRPr lang="en-US" sz="1800" dirty="0"/>
                    </a:p>
                  </a:txBody>
                  <a:tcPr marL="0" marR="182880"/>
                </a:tc>
                <a:tc>
                  <a:txBody>
                    <a:bodyPr/>
                    <a:lstStyle/>
                    <a:p>
                      <a:pPr algn="ctr"/>
                      <a:r>
                        <a:rPr lang="en-US" sz="2000" b="1" dirty="0" smtClean="0"/>
                        <a:t>1.5M</a:t>
                      </a:r>
                      <a:endParaRPr lang="en-US" sz="2000" b="1" dirty="0"/>
                    </a:p>
                  </a:txBody>
                  <a:tcPr marR="228600"/>
                </a:tc>
                <a:tc>
                  <a:txBody>
                    <a:bodyPr/>
                    <a:lstStyle/>
                    <a:p>
                      <a:pPr algn="ctr"/>
                      <a:r>
                        <a:rPr lang="en-US" sz="2000" dirty="0" smtClean="0"/>
                        <a:t>10.9M</a:t>
                      </a:r>
                      <a:endParaRPr lang="en-US" sz="2000" dirty="0"/>
                    </a:p>
                  </a:txBody>
                  <a:tcPr marL="0" marR="274320"/>
                </a:tc>
              </a:tr>
              <a:tr h="403110">
                <a:tc>
                  <a:txBody>
                    <a:bodyPr/>
                    <a:lstStyle/>
                    <a:p>
                      <a:r>
                        <a:rPr lang="en-US" sz="2000" b="0" dirty="0" err="1" smtClean="0"/>
                        <a:t>luindex</a:t>
                      </a:r>
                      <a:endParaRPr lang="en-US" sz="2000" b="0" dirty="0"/>
                    </a:p>
                  </a:txBody>
                  <a:tcPr marL="274320"/>
                </a:tc>
                <a:tc>
                  <a:txBody>
                    <a:bodyPr/>
                    <a:lstStyle/>
                    <a:p>
                      <a:pPr algn="ctr"/>
                      <a:r>
                        <a:rPr lang="en-US" sz="2000" b="1" dirty="0" smtClean="0"/>
                        <a:t>169</a:t>
                      </a:r>
                      <a:endParaRPr lang="en-US" sz="2000" b="1" dirty="0"/>
                    </a:p>
                  </a:txBody>
                  <a:tcPr marR="365760"/>
                </a:tc>
                <a:tc>
                  <a:txBody>
                    <a:bodyPr/>
                    <a:lstStyle/>
                    <a:p>
                      <a:pPr algn="ctr"/>
                      <a:r>
                        <a:rPr lang="en-US" sz="1800" b="1" dirty="0" smtClean="0">
                          <a:solidFill>
                            <a:srgbClr val="FF0000"/>
                          </a:solidFill>
                        </a:rPr>
                        <a:t>timeout</a:t>
                      </a:r>
                      <a:endParaRPr lang="en-US" sz="1800" dirty="0"/>
                    </a:p>
                  </a:txBody>
                  <a:tcPr marL="0" marR="182880"/>
                </a:tc>
                <a:tc>
                  <a:txBody>
                    <a:bodyPr/>
                    <a:lstStyle/>
                    <a:p>
                      <a:pPr algn="ctr"/>
                      <a:r>
                        <a:rPr lang="en-US" sz="2000" b="1" dirty="0" smtClean="0"/>
                        <a:t>944</a:t>
                      </a:r>
                      <a:endParaRPr lang="en-US" sz="2000" b="1" dirty="0"/>
                    </a:p>
                  </a:txBody>
                  <a:tcPr marR="274320"/>
                </a:tc>
                <a:tc>
                  <a:txBody>
                    <a:bodyPr/>
                    <a:lstStyle/>
                    <a:p>
                      <a:pPr algn="ctr"/>
                      <a:r>
                        <a:rPr lang="en-US" sz="1800" b="1" dirty="0" smtClean="0">
                          <a:solidFill>
                            <a:srgbClr val="FF0000"/>
                          </a:solidFill>
                        </a:rPr>
                        <a:t>timeout</a:t>
                      </a:r>
                      <a:endParaRPr lang="en-US" sz="1800" dirty="0"/>
                    </a:p>
                  </a:txBody>
                  <a:tcPr marL="0" marR="182880"/>
                </a:tc>
                <a:tc>
                  <a:txBody>
                    <a:bodyPr/>
                    <a:lstStyle/>
                    <a:p>
                      <a:pPr algn="ctr"/>
                      <a:r>
                        <a:rPr lang="en-US" sz="2000" b="1" dirty="0" smtClean="0"/>
                        <a:t>2.2M</a:t>
                      </a:r>
                      <a:endParaRPr lang="en-US" sz="2000" b="1" dirty="0"/>
                    </a:p>
                  </a:txBody>
                  <a:tcPr marR="228600"/>
                </a:tc>
                <a:tc>
                  <a:txBody>
                    <a:bodyPr/>
                    <a:lstStyle/>
                    <a:p>
                      <a:pPr algn="ctr"/>
                      <a:r>
                        <a:rPr lang="en-US" sz="2000" dirty="0" smtClean="0"/>
                        <a:t>11.9M</a:t>
                      </a:r>
                      <a:endParaRPr lang="en-US" sz="2000" dirty="0"/>
                    </a:p>
                  </a:txBody>
                  <a:tcPr marL="0" marR="274320"/>
                </a:tc>
              </a:tr>
              <a:tr h="403110">
                <a:tc>
                  <a:txBody>
                    <a:bodyPr/>
                    <a:lstStyle/>
                    <a:p>
                      <a:r>
                        <a:rPr lang="en-US" sz="2000" b="0" dirty="0" err="1" smtClean="0"/>
                        <a:t>avrora</a:t>
                      </a:r>
                      <a:endParaRPr lang="en-US" sz="2000" b="0" dirty="0"/>
                    </a:p>
                  </a:txBody>
                  <a:tcPr marL="274320"/>
                </a:tc>
                <a:tc>
                  <a:txBody>
                    <a:bodyPr/>
                    <a:lstStyle/>
                    <a:p>
                      <a:pPr algn="ctr"/>
                      <a:r>
                        <a:rPr lang="en-US" sz="2000" b="1" dirty="0" smtClean="0"/>
                        <a:t>178</a:t>
                      </a:r>
                      <a:endParaRPr lang="en-US" sz="2000" b="1" dirty="0"/>
                    </a:p>
                  </a:txBody>
                  <a:tcPr marR="365760"/>
                </a:tc>
                <a:tc>
                  <a:txBody>
                    <a:bodyPr/>
                    <a:lstStyle/>
                    <a:p>
                      <a:pPr algn="ctr"/>
                      <a:r>
                        <a:rPr lang="en-US" sz="1800" b="1" dirty="0" smtClean="0">
                          <a:solidFill>
                            <a:srgbClr val="FF0000"/>
                          </a:solidFill>
                        </a:rPr>
                        <a:t>timeout</a:t>
                      </a:r>
                      <a:endParaRPr lang="en-US" sz="1800" dirty="0"/>
                    </a:p>
                  </a:txBody>
                  <a:tcPr marL="0" marR="182880"/>
                </a:tc>
                <a:tc>
                  <a:txBody>
                    <a:bodyPr/>
                    <a:lstStyle/>
                    <a:p>
                      <a:pPr algn="ctr"/>
                      <a:r>
                        <a:rPr lang="en-US" sz="2000" b="1" dirty="0" smtClean="0"/>
                        <a:t>1,095</a:t>
                      </a:r>
                      <a:endParaRPr lang="en-US" sz="2000" b="1" dirty="0"/>
                    </a:p>
                  </a:txBody>
                  <a:tcPr marR="274320"/>
                </a:tc>
                <a:tc>
                  <a:txBody>
                    <a:bodyPr/>
                    <a:lstStyle/>
                    <a:p>
                      <a:pPr algn="ctr"/>
                      <a:r>
                        <a:rPr lang="en-US" sz="1800" b="1" dirty="0" smtClean="0">
                          <a:solidFill>
                            <a:srgbClr val="FF0000"/>
                          </a:solidFill>
                        </a:rPr>
                        <a:t>timeout</a:t>
                      </a:r>
                      <a:endParaRPr lang="en-US" sz="1800" dirty="0"/>
                    </a:p>
                  </a:txBody>
                  <a:tcPr marL="0" marR="182880"/>
                </a:tc>
                <a:tc>
                  <a:txBody>
                    <a:bodyPr/>
                    <a:lstStyle/>
                    <a:p>
                      <a:pPr algn="ctr"/>
                      <a:r>
                        <a:rPr lang="en-US" sz="2000" b="1" dirty="0" smtClean="0"/>
                        <a:t>2.6M</a:t>
                      </a:r>
                      <a:endParaRPr lang="en-US" sz="2000" b="1" dirty="0"/>
                    </a:p>
                  </a:txBody>
                  <a:tcPr marR="228600"/>
                </a:tc>
                <a:tc>
                  <a:txBody>
                    <a:bodyPr/>
                    <a:lstStyle/>
                    <a:p>
                      <a:pPr algn="ctr"/>
                      <a:r>
                        <a:rPr lang="en-US" sz="2000" dirty="0" smtClean="0"/>
                        <a:t>16.3M</a:t>
                      </a:r>
                      <a:endParaRPr lang="en-US" sz="2000" dirty="0"/>
                    </a:p>
                  </a:txBody>
                  <a:tcPr marL="0" marR="274320"/>
                </a:tc>
              </a:tr>
              <a:tr h="403110">
                <a:tc>
                  <a:txBody>
                    <a:bodyPr/>
                    <a:lstStyle/>
                    <a:p>
                      <a:r>
                        <a:rPr lang="en-US" sz="2000" b="0" dirty="0" smtClean="0"/>
                        <a:t>IE</a:t>
                      </a:r>
                      <a:endParaRPr lang="en-US" sz="2000" b="0" dirty="0"/>
                    </a:p>
                  </a:txBody>
                  <a:tcPr marL="274320"/>
                </a:tc>
                <a:tc>
                  <a:txBody>
                    <a:bodyPr/>
                    <a:lstStyle/>
                    <a:p>
                      <a:pPr algn="ctr"/>
                      <a:r>
                        <a:rPr lang="en-US" sz="2000" b="1" dirty="0" smtClean="0"/>
                        <a:t>2</a:t>
                      </a:r>
                      <a:endParaRPr lang="en-US" sz="2000" b="1" dirty="0"/>
                    </a:p>
                  </a:txBody>
                  <a:tcPr marR="365760"/>
                </a:tc>
                <a:tc>
                  <a:txBody>
                    <a:bodyPr/>
                    <a:lstStyle/>
                    <a:p>
                      <a:pPr algn="ctr"/>
                      <a:r>
                        <a:rPr lang="en-US" sz="2000" dirty="0" smtClean="0"/>
                        <a:t>2,760</a:t>
                      </a:r>
                      <a:endParaRPr lang="en-US" sz="2000" dirty="0"/>
                    </a:p>
                  </a:txBody>
                  <a:tcPr marR="182880"/>
                </a:tc>
                <a:tc>
                  <a:txBody>
                    <a:bodyPr/>
                    <a:lstStyle/>
                    <a:p>
                      <a:pPr algn="ctr"/>
                      <a:r>
                        <a:rPr lang="en-US" sz="2000" b="1" dirty="0" smtClean="0"/>
                        <a:t>13</a:t>
                      </a:r>
                      <a:endParaRPr lang="en-US" sz="2000" b="1" dirty="0"/>
                    </a:p>
                  </a:txBody>
                  <a:tcPr marR="274320"/>
                </a:tc>
                <a:tc>
                  <a:txBody>
                    <a:bodyPr/>
                    <a:lstStyle/>
                    <a:p>
                      <a:pPr algn="ctr"/>
                      <a:r>
                        <a:rPr lang="en-US" sz="2000" dirty="0" smtClean="0"/>
                        <a:t>335</a:t>
                      </a:r>
                      <a:endParaRPr lang="en-US" sz="2000" dirty="0"/>
                    </a:p>
                  </a:txBody>
                  <a:tcPr marR="182880"/>
                </a:tc>
                <a:tc>
                  <a:txBody>
                    <a:bodyPr/>
                    <a:lstStyle/>
                    <a:p>
                      <a:pPr algn="ctr"/>
                      <a:r>
                        <a:rPr lang="en-US" sz="2000" b="1" dirty="0" smtClean="0"/>
                        <a:t> 27K</a:t>
                      </a:r>
                      <a:endParaRPr lang="en-US" sz="2000" b="1" dirty="0"/>
                    </a:p>
                  </a:txBody>
                  <a:tcPr marR="228600"/>
                </a:tc>
                <a:tc>
                  <a:txBody>
                    <a:bodyPr/>
                    <a:lstStyle/>
                    <a:p>
                      <a:pPr algn="ctr"/>
                      <a:r>
                        <a:rPr lang="en-US" sz="2000" dirty="0" smtClean="0"/>
                        <a:t>0.9M</a:t>
                      </a:r>
                      <a:endParaRPr lang="en-US" sz="2000" dirty="0"/>
                    </a:p>
                  </a:txBody>
                  <a:tcPr marR="274320"/>
                </a:tc>
              </a:tr>
              <a:tr h="403110">
                <a:tc>
                  <a:txBody>
                    <a:bodyPr/>
                    <a:lstStyle/>
                    <a:p>
                      <a:r>
                        <a:rPr lang="en-US" sz="2000" b="0" dirty="0" smtClean="0"/>
                        <a:t>ER</a:t>
                      </a:r>
                      <a:endParaRPr lang="en-US" sz="2000" b="0" dirty="0"/>
                    </a:p>
                  </a:txBody>
                  <a:tcPr marL="274320"/>
                </a:tc>
                <a:tc>
                  <a:txBody>
                    <a:bodyPr/>
                    <a:lstStyle/>
                    <a:p>
                      <a:pPr algn="ctr"/>
                      <a:r>
                        <a:rPr lang="en-US" sz="2000" b="1" dirty="0" smtClean="0"/>
                        <a:t>13</a:t>
                      </a:r>
                      <a:endParaRPr lang="en-US" sz="2000" b="1" dirty="0"/>
                    </a:p>
                  </a:txBody>
                  <a:tcPr marR="365760"/>
                </a:tc>
                <a:tc>
                  <a:txBody>
                    <a:bodyPr/>
                    <a:lstStyle/>
                    <a:p>
                      <a:pPr algn="ctr"/>
                      <a:r>
                        <a:rPr lang="en-US" sz="2000" dirty="0" smtClean="0"/>
                        <a:t>2</a:t>
                      </a:r>
                      <a:endParaRPr lang="en-US" sz="2000" dirty="0"/>
                    </a:p>
                  </a:txBody>
                  <a:tcPr marR="182880"/>
                </a:tc>
                <a:tc>
                  <a:txBody>
                    <a:bodyPr/>
                    <a:lstStyle/>
                    <a:p>
                      <a:pPr algn="ctr"/>
                      <a:r>
                        <a:rPr lang="en-US" sz="2000" b="1" dirty="0" smtClean="0"/>
                        <a:t>6</a:t>
                      </a:r>
                      <a:endParaRPr lang="en-US" sz="2000" b="1" dirty="0"/>
                    </a:p>
                  </a:txBody>
                  <a:tcPr marR="274320"/>
                </a:tc>
                <a:tc>
                  <a:txBody>
                    <a:bodyPr/>
                    <a:lstStyle/>
                    <a:p>
                      <a:pPr algn="ctr"/>
                      <a:r>
                        <a:rPr lang="en-US" sz="2000" dirty="0" smtClean="0"/>
                        <a:t>44</a:t>
                      </a:r>
                      <a:endParaRPr lang="en-US" sz="2000" dirty="0"/>
                    </a:p>
                  </a:txBody>
                  <a:tcPr marR="182880"/>
                </a:tc>
                <a:tc>
                  <a:txBody>
                    <a:bodyPr/>
                    <a:lstStyle/>
                    <a:p>
                      <a:pPr algn="ctr"/>
                      <a:r>
                        <a:rPr lang="en-US" sz="2000" b="1" dirty="0" smtClean="0"/>
                        <a:t>   9K</a:t>
                      </a:r>
                      <a:endParaRPr lang="en-US" sz="2000" b="1" dirty="0"/>
                    </a:p>
                  </a:txBody>
                  <a:tcPr marR="228600"/>
                </a:tc>
                <a:tc>
                  <a:txBody>
                    <a:bodyPr/>
                    <a:lstStyle/>
                    <a:p>
                      <a:pPr algn="ctr"/>
                      <a:r>
                        <a:rPr lang="en-US" sz="2000" dirty="0" smtClean="0"/>
                        <a:t>4.8M</a:t>
                      </a:r>
                      <a:endParaRPr lang="en-US" sz="2000" dirty="0"/>
                    </a:p>
                  </a:txBody>
                  <a:tcPr marR="274320"/>
                </a:tc>
              </a:tr>
              <a:tr h="403110">
                <a:tc>
                  <a:txBody>
                    <a:bodyPr/>
                    <a:lstStyle/>
                    <a:p>
                      <a:r>
                        <a:rPr lang="en-US" sz="2000" b="0" dirty="0" smtClean="0"/>
                        <a:t>AE</a:t>
                      </a:r>
                      <a:endParaRPr lang="en-US" sz="2000" b="0" dirty="0"/>
                    </a:p>
                  </a:txBody>
                  <a:tcPr marL="274320"/>
                </a:tc>
                <a:tc>
                  <a:txBody>
                    <a:bodyPr/>
                    <a:lstStyle/>
                    <a:p>
                      <a:pPr algn="ctr"/>
                      <a:r>
                        <a:rPr lang="en-US" sz="2000" b="1" dirty="0" smtClean="0"/>
                        <a:t>4</a:t>
                      </a:r>
                      <a:endParaRPr lang="en-US" sz="2000" b="1" dirty="0"/>
                    </a:p>
                  </a:txBody>
                  <a:tcPr marR="365760"/>
                </a:tc>
                <a:tc>
                  <a:txBody>
                    <a:bodyPr/>
                    <a:lstStyle/>
                    <a:p>
                      <a:pPr algn="ctr"/>
                      <a:r>
                        <a:rPr lang="en-US" sz="1800" b="1" dirty="0" smtClean="0">
                          <a:solidFill>
                            <a:srgbClr val="FF0000"/>
                          </a:solidFill>
                        </a:rPr>
                        <a:t>timeout</a:t>
                      </a:r>
                      <a:endParaRPr lang="en-US" sz="1800" b="1" dirty="0"/>
                    </a:p>
                  </a:txBody>
                  <a:tcPr marL="0" marR="182880"/>
                </a:tc>
                <a:tc>
                  <a:txBody>
                    <a:bodyPr/>
                    <a:lstStyle/>
                    <a:p>
                      <a:pPr algn="ctr"/>
                      <a:r>
                        <a:rPr lang="en-US" sz="2000" b="1" dirty="0" smtClean="0"/>
                        <a:t>4</a:t>
                      </a:r>
                      <a:endParaRPr lang="en-US" sz="2000" b="1" dirty="0"/>
                    </a:p>
                  </a:txBody>
                  <a:tcPr marR="274320"/>
                </a:tc>
                <a:tc>
                  <a:txBody>
                    <a:bodyPr/>
                    <a:lstStyle/>
                    <a:p>
                      <a:pPr algn="ctr"/>
                      <a:r>
                        <a:rPr lang="en-US" sz="1800" b="1" dirty="0" smtClean="0">
                          <a:solidFill>
                            <a:srgbClr val="FF0000"/>
                          </a:solidFill>
                        </a:rPr>
                        <a:t>timeout</a:t>
                      </a:r>
                      <a:endParaRPr lang="en-US" sz="1800" b="1" dirty="0"/>
                    </a:p>
                  </a:txBody>
                  <a:tcPr marL="0" marR="182880"/>
                </a:tc>
                <a:tc>
                  <a:txBody>
                    <a:bodyPr/>
                    <a:lstStyle/>
                    <a:p>
                      <a:pPr algn="ctr"/>
                      <a:r>
                        <a:rPr lang="en-US" sz="2000" b="1" dirty="0" smtClean="0"/>
                        <a:t>   2K</a:t>
                      </a:r>
                      <a:endParaRPr lang="en-US" sz="2000" b="1" dirty="0"/>
                    </a:p>
                  </a:txBody>
                  <a:tcPr marR="228600"/>
                </a:tc>
                <a:tc>
                  <a:txBody>
                    <a:bodyPr/>
                    <a:lstStyle/>
                    <a:p>
                      <a:pPr algn="ctr"/>
                      <a:r>
                        <a:rPr lang="en-US" sz="2000" dirty="0" smtClean="0"/>
                        <a:t>7.9M</a:t>
                      </a:r>
                      <a:endParaRPr lang="en-US" sz="2000" dirty="0"/>
                    </a:p>
                  </a:txBody>
                  <a:tcPr marR="274320"/>
                </a:tc>
              </a:tr>
            </a:tbl>
          </a:graphicData>
        </a:graphic>
      </p:graphicFrame>
      <p:sp>
        <p:nvSpPr>
          <p:cNvPr id="3" name="Date Placeholder 2"/>
          <p:cNvSpPr>
            <a:spLocks noGrp="1"/>
          </p:cNvSpPr>
          <p:nvPr>
            <p:ph type="dt" sz="half" idx="10"/>
          </p:nvPr>
        </p:nvSpPr>
        <p:spPr/>
        <p:txBody>
          <a:bodyPr/>
          <a:lstStyle/>
          <a:p>
            <a:fld id="{BDFA587E-18A8-144A-B8BC-8D44F2B1E86F}"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144</a:t>
            </a:fld>
            <a:endParaRPr lang="en-US" dirty="0"/>
          </a:p>
        </p:txBody>
      </p:sp>
      <p:sp>
        <p:nvSpPr>
          <p:cNvPr id="5" name="Title 4"/>
          <p:cNvSpPr>
            <a:spLocks noGrp="1"/>
          </p:cNvSpPr>
          <p:nvPr>
            <p:ph type="title"/>
          </p:nvPr>
        </p:nvSpPr>
        <p:spPr/>
        <p:txBody>
          <a:bodyPr/>
          <a:lstStyle/>
          <a:p>
            <a:r>
              <a:rPr lang="en-US" dirty="0" smtClean="0"/>
              <a:t>Performance Results</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cxnSp>
        <p:nvCxnSpPr>
          <p:cNvPr id="8" name="Straight Connector 7"/>
          <p:cNvCxnSpPr/>
          <p:nvPr/>
        </p:nvCxnSpPr>
        <p:spPr>
          <a:xfrm>
            <a:off x="457200" y="4876800"/>
            <a:ext cx="8229600"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1933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
              </p:nvPr>
            </p:nvSpPr>
            <p:spPr>
              <a:xfrm>
                <a:off x="457200" y="1219200"/>
                <a:ext cx="8229600" cy="4958354"/>
              </a:xfrm>
            </p:spPr>
            <p:txBody>
              <a:bodyPr>
                <a:normAutofit lnSpcReduction="10000"/>
              </a:bodyPr>
              <a:lstStyle/>
              <a:p>
                <a:pPr marL="0" indent="0">
                  <a:buNone/>
                </a:pPr>
                <a:r>
                  <a:rPr lang="en-US" dirty="0" smtClean="0"/>
                  <a:t>          </a:t>
                </a:r>
                <a14:m>
                  <m:oMath xmlns:m="http://schemas.openxmlformats.org/officeDocument/2006/math">
                    <m:r>
                      <a:rPr lang="en-US" i="1" smtClean="0">
                        <a:latin typeface="Cambria Math" charset="0"/>
                      </a:rPr>
                      <m:t>𝜑</m:t>
                    </m:r>
                    <m:r>
                      <a:rPr lang="en-US" b="0" i="1" baseline="-25000" smtClean="0">
                        <a:latin typeface="Cambria Math" charset="0"/>
                      </a:rPr>
                      <m:t>1</m:t>
                    </m:r>
                  </m:oMath>
                </a14:m>
                <a:endParaRPr lang="en-US" dirty="0" smtClean="0"/>
              </a:p>
              <a:p>
                <a:pPr marL="0" indent="0">
                  <a:buNone/>
                </a:pPr>
                <a:r>
                  <a:rPr lang="en-US" dirty="0" smtClean="0"/>
                  <a:t> </a:t>
                </a:r>
                <a:endParaRPr lang="en-US" dirty="0"/>
              </a:p>
              <a:p>
                <a:endParaRPr lang="en-US" sz="1100" dirty="0" smtClean="0"/>
              </a:p>
              <a:p>
                <a:r>
                  <a:rPr lang="en-US" dirty="0" smtClean="0"/>
                  <a:t>Two levels of </a:t>
                </a:r>
                <a:r>
                  <a:rPr lang="en-US" dirty="0" err="1" smtClean="0"/>
                  <a:t>incrementality</a:t>
                </a:r>
                <a:endParaRPr lang="en-US" dirty="0" smtClean="0"/>
              </a:p>
              <a:p>
                <a:pPr lvl="1"/>
                <a:r>
                  <a:rPr lang="en-US" dirty="0" err="1" smtClean="0"/>
                  <a:t>MaxSAT</a:t>
                </a:r>
                <a:r>
                  <a:rPr lang="en-US" dirty="0" smtClean="0"/>
                  <a:t> level</a:t>
                </a:r>
              </a:p>
              <a:p>
                <a:pPr lvl="2"/>
                <a:r>
                  <a:rPr lang="en-US" dirty="0" smtClean="0"/>
                  <a:t>Application solves a sequence of </a:t>
                </a:r>
                <a:r>
                  <a:rPr lang="en-US" dirty="0" err="1" smtClean="0"/>
                  <a:t>MaxSAT</a:t>
                </a:r>
                <a:r>
                  <a:rPr lang="en-US" dirty="0" smtClean="0"/>
                  <a:t> instances</a:t>
                </a:r>
              </a:p>
              <a:p>
                <a:pPr lvl="2"/>
                <a:r>
                  <a:rPr lang="en-US" dirty="0" smtClean="0"/>
                  <a:t>Re-use </a:t>
                </a:r>
                <a:r>
                  <a:rPr lang="en-US" dirty="0" err="1" smtClean="0"/>
                  <a:t>unsat</a:t>
                </a:r>
                <a:r>
                  <a:rPr lang="en-US" dirty="0" smtClean="0"/>
                  <a:t> cores (for core-guided solver)</a:t>
                </a:r>
              </a:p>
              <a:p>
                <a:pPr lvl="1"/>
                <a:r>
                  <a:rPr lang="en-US" dirty="0" smtClean="0"/>
                  <a:t>SAT level</a:t>
                </a:r>
              </a:p>
              <a:p>
                <a:pPr lvl="2"/>
                <a:r>
                  <a:rPr lang="en-US" dirty="0" smtClean="0"/>
                  <a:t>Each </a:t>
                </a:r>
                <a:r>
                  <a:rPr lang="en-US" dirty="0" err="1" smtClean="0"/>
                  <a:t>MaxSAT</a:t>
                </a:r>
                <a:r>
                  <a:rPr lang="en-US" dirty="0" smtClean="0"/>
                  <a:t> solves a sequence of SAT instances</a:t>
                </a:r>
              </a:p>
              <a:p>
                <a:pPr lvl="2"/>
                <a:r>
                  <a:rPr lang="en-US" dirty="0" smtClean="0"/>
                  <a:t>Leverage standard incremental SAT solving</a:t>
                </a:r>
              </a:p>
              <a:p>
                <a:r>
                  <a:rPr lang="en-US" dirty="0" smtClean="0"/>
                  <a:t>Key insight: sporadic restarts</a:t>
                </a:r>
              </a:p>
              <a:p>
                <a:pPr lvl="1"/>
                <a:r>
                  <a:rPr lang="en-US" sz="2200" dirty="0" smtClean="0"/>
                  <a:t>Heuristically detect and avoid reusing bad </a:t>
                </a:r>
                <a:r>
                  <a:rPr lang="en-US" sz="2200" dirty="0" err="1" smtClean="0"/>
                  <a:t>unsat</a:t>
                </a:r>
                <a:r>
                  <a:rPr lang="en-US" sz="2200" dirty="0" smtClean="0"/>
                  <a:t> cores based on split-limit (max. # times a soft clause is split)</a:t>
                </a:r>
              </a:p>
            </p:txBody>
          </p:sp>
        </mc:Choice>
        <mc:Fallback xmlns="">
          <p:sp>
            <p:nvSpPr>
              <p:cNvPr id="2" name="Content Placeholder 1"/>
              <p:cNvSpPr>
                <a:spLocks noGrp="1" noRot="1" noChangeAspect="1" noMove="1" noResize="1" noEditPoints="1" noAdjustHandles="1" noChangeArrowheads="1" noChangeShapeType="1" noTextEdit="1"/>
              </p:cNvSpPr>
              <p:nvPr>
                <p:ph sz="quarter" idx="1"/>
              </p:nvPr>
            </p:nvSpPr>
            <p:spPr>
              <a:xfrm>
                <a:off x="457200" y="1219200"/>
                <a:ext cx="8229600" cy="4958354"/>
              </a:xfrm>
              <a:blipFill rotWithShape="0">
                <a:blip r:embed="rId3"/>
                <a:stretch>
                  <a:fillRect l="-667"/>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316F3346-EA37-4945-8C8C-C23D411CFFCA}"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145</a:t>
            </a:fld>
            <a:endParaRPr lang="en-US" dirty="0"/>
          </a:p>
        </p:txBody>
      </p:sp>
      <p:sp>
        <p:nvSpPr>
          <p:cNvPr id="5" name="Title 4"/>
          <p:cNvSpPr>
            <a:spLocks noGrp="1"/>
          </p:cNvSpPr>
          <p:nvPr>
            <p:ph type="title"/>
          </p:nvPr>
        </p:nvSpPr>
        <p:spPr/>
        <p:txBody>
          <a:bodyPr/>
          <a:lstStyle/>
          <a:p>
            <a:r>
              <a:rPr lang="en-US" dirty="0" smtClean="0"/>
              <a:t>Incremental Solving [CP 2016]</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grpSp>
        <p:nvGrpSpPr>
          <p:cNvPr id="13" name="Group 12"/>
          <p:cNvGrpSpPr/>
          <p:nvPr/>
        </p:nvGrpSpPr>
        <p:grpSpPr>
          <a:xfrm>
            <a:off x="2223347" y="1219200"/>
            <a:ext cx="2229273" cy="892552"/>
            <a:chOff x="2223347" y="1280160"/>
            <a:chExt cx="2229273" cy="892552"/>
          </a:xfrm>
        </p:grpSpPr>
        <p:sp>
          <p:nvSpPr>
            <p:cNvPr id="7" name="Right Arrow 6"/>
            <p:cNvSpPr/>
            <p:nvPr/>
          </p:nvSpPr>
          <p:spPr>
            <a:xfrm>
              <a:off x="2223347" y="1432560"/>
              <a:ext cx="474133" cy="271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p:cNvSpPr/>
                <p:nvPr/>
              </p:nvSpPr>
              <p:spPr>
                <a:xfrm>
                  <a:off x="2907838" y="1280160"/>
                  <a:ext cx="1544782" cy="892552"/>
                </a:xfrm>
                <a:prstGeom prst="rect">
                  <a:avLst/>
                </a:prstGeom>
              </p:spPr>
              <p:txBody>
                <a:bodyPr wrap="none">
                  <a:spAutoFit/>
                </a:bodyPr>
                <a:lstStyle/>
                <a:p>
                  <a:r>
                    <a:rPr lang="en-US" sz="2600" dirty="0" smtClean="0">
                      <a:solidFill>
                        <a:srgbClr val="000000"/>
                      </a:solidFill>
                      <a:ea typeface="Helvetica Light" charset="0"/>
                      <a:cs typeface="Helvetica Light" charset="0"/>
                    </a:rPr>
                    <a:t>    </a:t>
                  </a:r>
                  <a14:m>
                    <m:oMath xmlns:m="http://schemas.openxmlformats.org/officeDocument/2006/math">
                      <m:r>
                        <a:rPr lang="en-US" sz="2600" i="1" smtClean="0">
                          <a:solidFill>
                            <a:srgbClr val="000000"/>
                          </a:solidFill>
                          <a:latin typeface="Cambria Math" charset="0"/>
                          <a:ea typeface="Helvetica Light" charset="0"/>
                          <a:cs typeface="Helvetica Light" charset="0"/>
                        </a:rPr>
                        <m:t>𝜑</m:t>
                      </m:r>
                      <m:r>
                        <a:rPr lang="en-US" sz="2600" i="1" baseline="-25000">
                          <a:solidFill>
                            <a:srgbClr val="000000"/>
                          </a:solidFill>
                          <a:latin typeface="Cambria Math" charset="0"/>
                          <a:ea typeface="Helvetica Light" charset="0"/>
                          <a:cs typeface="Helvetica Light" charset="0"/>
                        </a:rPr>
                        <m:t>2</m:t>
                      </m:r>
                    </m:oMath>
                  </a14:m>
                  <a:endParaRPr lang="en-US" sz="2600" baseline="-25000" dirty="0" smtClean="0">
                    <a:solidFill>
                      <a:srgbClr val="000000"/>
                    </a:solidFill>
                    <a:ea typeface="Helvetica Light" charset="0"/>
                    <a:cs typeface="Helvetica Light" charset="0"/>
                  </a:endParaRPr>
                </a:p>
                <a:p>
                  <a:r>
                    <a:rPr lang="en-US" sz="2600" dirty="0" smtClean="0">
                      <a:solidFill>
                        <a:srgbClr val="000000"/>
                      </a:solidFill>
                      <a:latin typeface="Helvetica Light" charset="0"/>
                      <a:ea typeface="Helvetica Light" charset="0"/>
                      <a:cs typeface="Helvetica Light" charset="0"/>
                    </a:rPr>
                    <a:t>= </a:t>
                  </a:r>
                  <a14:m>
                    <m:oMath xmlns:m="http://schemas.openxmlformats.org/officeDocument/2006/math">
                      <m:r>
                        <a:rPr lang="en-US" sz="2600" i="1">
                          <a:solidFill>
                            <a:srgbClr val="000000"/>
                          </a:solidFill>
                          <a:latin typeface="Cambria Math" charset="0"/>
                          <a:ea typeface="Helvetica Light" charset="0"/>
                          <a:cs typeface="Helvetica Light" charset="0"/>
                        </a:rPr>
                        <m:t>𝜑</m:t>
                      </m:r>
                      <m:r>
                        <a:rPr lang="en-US" sz="2600" i="1" baseline="-25000">
                          <a:solidFill>
                            <a:srgbClr val="000000"/>
                          </a:solidFill>
                          <a:latin typeface="Cambria Math" charset="0"/>
                          <a:ea typeface="Helvetica Light" charset="0"/>
                          <a:cs typeface="Helvetica Light" charset="0"/>
                        </a:rPr>
                        <m:t>1</m:t>
                      </m:r>
                      <m:r>
                        <a:rPr lang="en-US" sz="2600" i="1">
                          <a:solidFill>
                            <a:srgbClr val="000000"/>
                          </a:solidFill>
                          <a:latin typeface="Cambria Math" charset="0"/>
                          <a:ea typeface="Cambria Math" charset="0"/>
                          <a:cs typeface="Cambria Math" charset="0"/>
                        </a:rPr>
                        <m:t>∪</m:t>
                      </m:r>
                      <m:r>
                        <m:rPr>
                          <m:sty m:val="p"/>
                        </m:rPr>
                        <a:rPr lang="el-GR" sz="2600" i="1">
                          <a:solidFill>
                            <a:srgbClr val="000000"/>
                          </a:solidFill>
                          <a:latin typeface="Cambria Math" charset="0"/>
                          <a:ea typeface="Cambria Math" charset="0"/>
                          <a:cs typeface="Cambria Math" charset="0"/>
                        </a:rPr>
                        <m:t>Δ</m:t>
                      </m:r>
                      <m:r>
                        <a:rPr lang="en-US" sz="2600" i="1" baseline="-25000">
                          <a:solidFill>
                            <a:srgbClr val="000000"/>
                          </a:solidFill>
                          <a:latin typeface="Cambria Math" charset="0"/>
                          <a:ea typeface="Helvetica Light" charset="0"/>
                          <a:cs typeface="Helvetica Light" charset="0"/>
                        </a:rPr>
                        <m:t>1</m:t>
                      </m:r>
                    </m:oMath>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2907838" y="1280160"/>
                  <a:ext cx="1544782" cy="892552"/>
                </a:xfrm>
                <a:prstGeom prst="rect">
                  <a:avLst/>
                </a:prstGeom>
                <a:blipFill rotWithShape="0">
                  <a:blip r:embed="rId4"/>
                  <a:stretch>
                    <a:fillRect l="-7115" b="-15753"/>
                  </a:stretch>
                </a:blipFill>
              </p:spPr>
              <p:txBody>
                <a:bodyPr/>
                <a:lstStyle/>
                <a:p>
                  <a:r>
                    <a:rPr lang="en-US">
                      <a:noFill/>
                    </a:rPr>
                    <a:t> </a:t>
                  </a:r>
                </a:p>
              </p:txBody>
            </p:sp>
          </mc:Fallback>
        </mc:AlternateContent>
      </p:grpSp>
      <p:grpSp>
        <p:nvGrpSpPr>
          <p:cNvPr id="14" name="Group 13"/>
          <p:cNvGrpSpPr/>
          <p:nvPr/>
        </p:nvGrpSpPr>
        <p:grpSpPr>
          <a:xfrm>
            <a:off x="4463627" y="1219200"/>
            <a:ext cx="2167082" cy="892552"/>
            <a:chOff x="4463627" y="1280160"/>
            <a:chExt cx="2167082" cy="892552"/>
          </a:xfrm>
        </p:grpSpPr>
        <p:sp>
          <p:nvSpPr>
            <p:cNvPr id="8" name="Right Arrow 7"/>
            <p:cNvSpPr/>
            <p:nvPr/>
          </p:nvSpPr>
          <p:spPr>
            <a:xfrm>
              <a:off x="4463627" y="1417320"/>
              <a:ext cx="474133" cy="271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Rectangle 10"/>
                <p:cNvSpPr/>
                <p:nvPr/>
              </p:nvSpPr>
              <p:spPr>
                <a:xfrm>
                  <a:off x="5085927" y="1280160"/>
                  <a:ext cx="1544782" cy="892552"/>
                </a:xfrm>
                <a:prstGeom prst="rect">
                  <a:avLst/>
                </a:prstGeom>
              </p:spPr>
              <p:txBody>
                <a:bodyPr wrap="none">
                  <a:spAutoFit/>
                </a:bodyPr>
                <a:lstStyle/>
                <a:p>
                  <a:r>
                    <a:rPr lang="en-US" sz="2600" dirty="0" smtClean="0">
                      <a:solidFill>
                        <a:srgbClr val="000000"/>
                      </a:solidFill>
                      <a:ea typeface="Helvetica Light" charset="0"/>
                      <a:cs typeface="Helvetica Light" charset="0"/>
                    </a:rPr>
                    <a:t>   </a:t>
                  </a:r>
                  <a:r>
                    <a:rPr lang="en-US" sz="1000" dirty="0" smtClean="0">
                      <a:solidFill>
                        <a:srgbClr val="000000"/>
                      </a:solidFill>
                      <a:ea typeface="Helvetica Light" charset="0"/>
                      <a:cs typeface="Helvetica Light" charset="0"/>
                    </a:rPr>
                    <a:t> </a:t>
                  </a:r>
                  <a14:m>
                    <m:oMath xmlns:m="http://schemas.openxmlformats.org/officeDocument/2006/math">
                      <m:r>
                        <a:rPr lang="en-US" sz="2600" i="1" smtClean="0">
                          <a:solidFill>
                            <a:srgbClr val="000000"/>
                          </a:solidFill>
                          <a:latin typeface="Cambria Math" charset="0"/>
                          <a:ea typeface="Helvetica Light" charset="0"/>
                          <a:cs typeface="Helvetica Light" charset="0"/>
                        </a:rPr>
                        <m:t>𝜑</m:t>
                      </m:r>
                      <m:r>
                        <a:rPr lang="en-US" sz="2600" b="0" i="1" baseline="-25000" smtClean="0">
                          <a:solidFill>
                            <a:srgbClr val="000000"/>
                          </a:solidFill>
                          <a:latin typeface="Cambria Math" charset="0"/>
                          <a:ea typeface="Helvetica Light" charset="0"/>
                          <a:cs typeface="Helvetica Light" charset="0"/>
                        </a:rPr>
                        <m:t>3</m:t>
                      </m:r>
                    </m:oMath>
                  </a14:m>
                  <a:endParaRPr lang="en-US" sz="2600" baseline="-25000" dirty="0" smtClean="0">
                    <a:solidFill>
                      <a:srgbClr val="000000"/>
                    </a:solidFill>
                    <a:ea typeface="Helvetica Light" charset="0"/>
                    <a:cs typeface="Helvetica Light" charset="0"/>
                  </a:endParaRPr>
                </a:p>
                <a:p>
                  <a:r>
                    <a:rPr lang="en-US" sz="2600" dirty="0">
                      <a:solidFill>
                        <a:srgbClr val="000000"/>
                      </a:solidFill>
                      <a:latin typeface="Helvetica Light" charset="0"/>
                      <a:ea typeface="Helvetica Light" charset="0"/>
                      <a:cs typeface="Helvetica Light" charset="0"/>
                    </a:rPr>
                    <a:t>= </a:t>
                  </a:r>
                  <a14:m>
                    <m:oMath xmlns:m="http://schemas.openxmlformats.org/officeDocument/2006/math">
                      <m:r>
                        <a:rPr lang="en-US" sz="2600" i="1">
                          <a:solidFill>
                            <a:srgbClr val="000000"/>
                          </a:solidFill>
                          <a:latin typeface="Cambria Math" charset="0"/>
                          <a:ea typeface="Helvetica Light" charset="0"/>
                          <a:cs typeface="Helvetica Light" charset="0"/>
                        </a:rPr>
                        <m:t>𝜑</m:t>
                      </m:r>
                      <m:r>
                        <a:rPr lang="en-US" sz="2600" b="0" i="1" baseline="-25000" smtClean="0">
                          <a:solidFill>
                            <a:srgbClr val="000000"/>
                          </a:solidFill>
                          <a:latin typeface="Cambria Math" charset="0"/>
                          <a:ea typeface="Helvetica Light" charset="0"/>
                          <a:cs typeface="Helvetica Light" charset="0"/>
                        </a:rPr>
                        <m:t>2</m:t>
                      </m:r>
                      <m:r>
                        <a:rPr lang="en-US" sz="2600" i="1">
                          <a:solidFill>
                            <a:srgbClr val="000000"/>
                          </a:solidFill>
                          <a:latin typeface="Cambria Math" charset="0"/>
                          <a:ea typeface="Cambria Math" charset="0"/>
                          <a:cs typeface="Cambria Math" charset="0"/>
                        </a:rPr>
                        <m:t>∪</m:t>
                      </m:r>
                      <m:r>
                        <m:rPr>
                          <m:sty m:val="p"/>
                        </m:rPr>
                        <a:rPr lang="el-GR" sz="2600" i="1">
                          <a:solidFill>
                            <a:srgbClr val="000000"/>
                          </a:solidFill>
                          <a:latin typeface="Cambria Math" charset="0"/>
                          <a:ea typeface="Cambria Math" charset="0"/>
                          <a:cs typeface="Cambria Math" charset="0"/>
                        </a:rPr>
                        <m:t>Δ</m:t>
                      </m:r>
                      <m:r>
                        <a:rPr lang="en-US" sz="2600" b="0" i="1" baseline="-25000" smtClean="0">
                          <a:solidFill>
                            <a:srgbClr val="000000"/>
                          </a:solidFill>
                          <a:latin typeface="Cambria Math" charset="0"/>
                          <a:ea typeface="Helvetica Light" charset="0"/>
                          <a:cs typeface="Helvetica Light" charset="0"/>
                        </a:rPr>
                        <m:t>2</m:t>
                      </m:r>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5085927" y="1280160"/>
                  <a:ext cx="1544782" cy="892552"/>
                </a:xfrm>
                <a:prstGeom prst="rect">
                  <a:avLst/>
                </a:prstGeom>
                <a:blipFill rotWithShape="0">
                  <a:blip r:embed="rId5"/>
                  <a:stretch>
                    <a:fillRect l="-7087" b="-15753"/>
                  </a:stretch>
                </a:blipFill>
              </p:spPr>
              <p:txBody>
                <a:bodyPr/>
                <a:lstStyle/>
                <a:p>
                  <a:r>
                    <a:rPr lang="en-US">
                      <a:noFill/>
                    </a:rPr>
                    <a:t> </a:t>
                  </a:r>
                </a:p>
              </p:txBody>
            </p:sp>
          </mc:Fallback>
        </mc:AlternateContent>
      </p:grpSp>
      <p:grpSp>
        <p:nvGrpSpPr>
          <p:cNvPr id="15" name="Group 14"/>
          <p:cNvGrpSpPr/>
          <p:nvPr/>
        </p:nvGrpSpPr>
        <p:grpSpPr>
          <a:xfrm>
            <a:off x="6710680" y="1187044"/>
            <a:ext cx="1197118" cy="492443"/>
            <a:chOff x="6619240" y="1248004"/>
            <a:chExt cx="1197118" cy="492443"/>
          </a:xfrm>
        </p:grpSpPr>
        <p:sp>
          <p:nvSpPr>
            <p:cNvPr id="9" name="Right Arrow 8"/>
            <p:cNvSpPr/>
            <p:nvPr/>
          </p:nvSpPr>
          <p:spPr>
            <a:xfrm>
              <a:off x="6619240" y="1432560"/>
              <a:ext cx="474133" cy="271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98267" y="1248004"/>
              <a:ext cx="518091" cy="492443"/>
            </a:xfrm>
            <a:prstGeom prst="rect">
              <a:avLst/>
            </a:prstGeom>
          </p:spPr>
          <p:txBody>
            <a:bodyPr wrap="none">
              <a:spAutoFit/>
            </a:bodyPr>
            <a:lstStyle/>
            <a:p>
              <a:r>
                <a:rPr lang="en-US" sz="2600" dirty="0">
                  <a:solidFill>
                    <a:srgbClr val="000000"/>
                  </a:solidFill>
                  <a:latin typeface="Helvetica Light" charset="0"/>
                  <a:ea typeface="Helvetica Light" charset="0"/>
                  <a:cs typeface="Helvetica Light" charset="0"/>
                </a:rPr>
                <a:t>…</a:t>
              </a:r>
              <a:endParaRPr lang="en-US" dirty="0"/>
            </a:p>
          </p:txBody>
        </p:sp>
      </p:grpSp>
    </p:spTree>
    <p:extLst>
      <p:ext uri="{BB962C8B-B14F-4D97-AF65-F5344CB8AC3E}">
        <p14:creationId xmlns:p14="http://schemas.microsoft.com/office/powerpoint/2010/main" val="191965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6850" y="1758827"/>
            <a:ext cx="3992618" cy="3911755"/>
          </a:xfrm>
        </p:spPr>
      </p:pic>
      <p:sp>
        <p:nvSpPr>
          <p:cNvPr id="3" name="Date Placeholder 2"/>
          <p:cNvSpPr>
            <a:spLocks noGrp="1"/>
          </p:cNvSpPr>
          <p:nvPr>
            <p:ph type="dt" sz="half" idx="10"/>
          </p:nvPr>
        </p:nvSpPr>
        <p:spPr/>
        <p:txBody>
          <a:bodyPr/>
          <a:lstStyle/>
          <a:p>
            <a:fld id="{B76B242A-B427-174F-B9FC-D493EB82A4FB}"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146</a:t>
            </a:fld>
            <a:endParaRPr lang="en-US" dirty="0"/>
          </a:p>
        </p:txBody>
      </p:sp>
      <p:sp>
        <p:nvSpPr>
          <p:cNvPr id="5" name="Title 4"/>
          <p:cNvSpPr>
            <a:spLocks noGrp="1"/>
          </p:cNvSpPr>
          <p:nvPr>
            <p:ph type="title"/>
          </p:nvPr>
        </p:nvSpPr>
        <p:spPr/>
        <p:txBody>
          <a:bodyPr/>
          <a:lstStyle/>
          <a:p>
            <a:r>
              <a:rPr lang="en-US" dirty="0" smtClean="0"/>
              <a:t>Performance Results</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485" y="1819787"/>
            <a:ext cx="3975475" cy="387533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749" y="1092255"/>
            <a:ext cx="8334502" cy="641116"/>
          </a:xfrm>
          <a:prstGeom prst="rect">
            <a:avLst/>
          </a:prstGeom>
        </p:spPr>
      </p:pic>
      <p:sp>
        <p:nvSpPr>
          <p:cNvPr id="10" name="TextBox 9"/>
          <p:cNvSpPr txBox="1"/>
          <p:nvPr/>
        </p:nvSpPr>
        <p:spPr>
          <a:xfrm>
            <a:off x="746760" y="5776597"/>
            <a:ext cx="7182864" cy="400110"/>
          </a:xfrm>
          <a:prstGeom prst="rect">
            <a:avLst/>
          </a:prstGeom>
          <a:noFill/>
        </p:spPr>
        <p:txBody>
          <a:bodyPr wrap="none" rtlCol="0">
            <a:spAutoFit/>
          </a:bodyPr>
          <a:lstStyle/>
          <a:p>
            <a:r>
              <a:rPr lang="en-US" sz="2000" b="1" dirty="0" smtClean="0">
                <a:solidFill>
                  <a:schemeClr val="accent6"/>
                </a:solidFill>
                <a:ea typeface="Helvetica Light" charset="0"/>
                <a:cs typeface="Helvetica Light" charset="0"/>
              </a:rPr>
              <a:t>74 sequential</a:t>
            </a:r>
            <a:r>
              <a:rPr lang="en-US" sz="2000" dirty="0" smtClean="0">
                <a:ea typeface="Helvetica Light" charset="0"/>
                <a:cs typeface="Helvetica Light" charset="0"/>
              </a:rPr>
              <a:t> </a:t>
            </a:r>
            <a:r>
              <a:rPr lang="en-US" sz="2000" dirty="0" err="1" smtClean="0">
                <a:ea typeface="Helvetica Light" charset="0"/>
                <a:cs typeface="Helvetica Light" charset="0"/>
              </a:rPr>
              <a:t>MaxSAT</a:t>
            </a:r>
            <a:r>
              <a:rPr lang="en-US" sz="2000" dirty="0" smtClean="0">
                <a:ea typeface="Helvetica Light" charset="0"/>
                <a:cs typeface="Helvetica Light" charset="0"/>
              </a:rPr>
              <a:t> problems (</a:t>
            </a:r>
            <a:r>
              <a:rPr lang="en-US" sz="2000" b="1" dirty="0" smtClean="0">
                <a:solidFill>
                  <a:schemeClr val="accent6"/>
                </a:solidFill>
                <a:ea typeface="Helvetica Light" charset="0"/>
                <a:cs typeface="Helvetica Light" charset="0"/>
              </a:rPr>
              <a:t>669 individual</a:t>
            </a:r>
            <a:r>
              <a:rPr lang="en-US" sz="2000" dirty="0" smtClean="0">
                <a:ea typeface="Helvetica Light" charset="0"/>
                <a:cs typeface="Helvetica Light" charset="0"/>
              </a:rPr>
              <a:t> </a:t>
            </a:r>
            <a:r>
              <a:rPr lang="en-US" sz="2000" dirty="0" err="1" smtClean="0">
                <a:ea typeface="Helvetica Light" charset="0"/>
                <a:cs typeface="Helvetica Light" charset="0"/>
              </a:rPr>
              <a:t>MaxSAT</a:t>
            </a:r>
            <a:r>
              <a:rPr lang="en-US" sz="2000" dirty="0" smtClean="0">
                <a:ea typeface="Helvetica Light" charset="0"/>
                <a:cs typeface="Helvetica Light" charset="0"/>
              </a:rPr>
              <a:t> instances)</a:t>
            </a:r>
          </a:p>
        </p:txBody>
      </p:sp>
    </p:spTree>
    <p:extLst>
      <p:ext uri="{BB962C8B-B14F-4D97-AF65-F5344CB8AC3E}">
        <p14:creationId xmlns:p14="http://schemas.microsoft.com/office/powerpoint/2010/main" val="147946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4617" y="2221802"/>
            <a:ext cx="917876" cy="917876"/>
          </a:xfrm>
          <a:prstGeom prst="rect">
            <a:avLst/>
          </a:prstGeom>
        </p:spPr>
      </p:pic>
      <p:sp>
        <p:nvSpPr>
          <p:cNvPr id="3" name="Date Placeholder 2"/>
          <p:cNvSpPr>
            <a:spLocks noGrp="1"/>
          </p:cNvSpPr>
          <p:nvPr>
            <p:ph type="dt" sz="half" idx="10"/>
          </p:nvPr>
        </p:nvSpPr>
        <p:spPr/>
        <p:txBody>
          <a:bodyPr/>
          <a:lstStyle/>
          <a:p>
            <a:fld id="{BF05CCA0-6364-F14F-ADCB-3F4343C615B0}"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147</a:t>
            </a:fld>
            <a:endParaRPr lang="en-US" dirty="0"/>
          </a:p>
        </p:txBody>
      </p:sp>
      <p:sp>
        <p:nvSpPr>
          <p:cNvPr id="5" name="Title 4"/>
          <p:cNvSpPr>
            <a:spLocks noGrp="1"/>
          </p:cNvSpPr>
          <p:nvPr>
            <p:ph type="title"/>
          </p:nvPr>
        </p:nvSpPr>
        <p:spPr/>
        <p:txBody>
          <a:bodyPr/>
          <a:lstStyle/>
          <a:p>
            <a:r>
              <a:rPr lang="en-US" dirty="0" smtClean="0"/>
              <a:t>Future Directions</a:t>
            </a:r>
            <a:endParaRPr lang="en-US" dirty="0">
              <a:solidFill>
                <a:srgbClr val="00B050"/>
              </a:solidFill>
            </a:endParaRPr>
          </a:p>
        </p:txBody>
      </p:sp>
      <p:cxnSp>
        <p:nvCxnSpPr>
          <p:cNvPr id="31" name="Straight Connector 30"/>
          <p:cNvCxnSpPr/>
          <p:nvPr/>
        </p:nvCxnSpPr>
        <p:spPr>
          <a:xfrm>
            <a:off x="612648" y="3429000"/>
            <a:ext cx="807415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572000" y="1321653"/>
            <a:ext cx="0" cy="471799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83664" y="1114186"/>
            <a:ext cx="2989089" cy="400110"/>
          </a:xfrm>
          <a:prstGeom prst="rect">
            <a:avLst/>
          </a:prstGeom>
          <a:noFill/>
        </p:spPr>
        <p:txBody>
          <a:bodyPr wrap="square" rtlCol="0">
            <a:spAutoFit/>
          </a:bodyPr>
          <a:lstStyle/>
          <a:p>
            <a:pPr algn="ctr"/>
            <a:r>
              <a:rPr lang="en-US" sz="2000" b="1" dirty="0" smtClean="0">
                <a:latin typeface="Helvetica Light" charset="0"/>
                <a:ea typeface="Helvetica Light" charset="0"/>
                <a:cs typeface="Helvetica Light" charset="0"/>
              </a:rPr>
              <a:t>Humans In the Loop</a:t>
            </a:r>
          </a:p>
        </p:txBody>
      </p:sp>
      <p:sp>
        <p:nvSpPr>
          <p:cNvPr id="50" name="TextBox 49"/>
          <p:cNvSpPr txBox="1"/>
          <p:nvPr/>
        </p:nvSpPr>
        <p:spPr>
          <a:xfrm>
            <a:off x="4709029" y="1114186"/>
            <a:ext cx="4273605" cy="400110"/>
          </a:xfrm>
          <a:prstGeom prst="rect">
            <a:avLst/>
          </a:prstGeom>
          <a:noFill/>
        </p:spPr>
        <p:txBody>
          <a:bodyPr wrap="square" rtlCol="0">
            <a:spAutoFit/>
          </a:bodyPr>
          <a:lstStyle/>
          <a:p>
            <a:pPr algn="ctr"/>
            <a:r>
              <a:rPr lang="en-US" sz="2000" b="1" dirty="0" smtClean="0">
                <a:latin typeface="Helvetica Light" charset="0"/>
                <a:ea typeface="Helvetica Light" charset="0"/>
                <a:cs typeface="Helvetica Light" charset="0"/>
              </a:rPr>
              <a:t>Combining Logic With Probability</a:t>
            </a:r>
          </a:p>
        </p:txBody>
      </p:sp>
      <p:sp>
        <p:nvSpPr>
          <p:cNvPr id="51" name="TextBox 50"/>
          <p:cNvSpPr txBox="1"/>
          <p:nvPr/>
        </p:nvSpPr>
        <p:spPr>
          <a:xfrm>
            <a:off x="883663" y="3562634"/>
            <a:ext cx="2989089" cy="400110"/>
          </a:xfrm>
          <a:prstGeom prst="rect">
            <a:avLst/>
          </a:prstGeom>
          <a:noFill/>
        </p:spPr>
        <p:txBody>
          <a:bodyPr wrap="square" rtlCol="0">
            <a:spAutoFit/>
          </a:bodyPr>
          <a:lstStyle/>
          <a:p>
            <a:pPr algn="ctr"/>
            <a:r>
              <a:rPr lang="en-US" sz="2000" b="1" dirty="0" smtClean="0">
                <a:latin typeface="Helvetica Light" charset="0"/>
                <a:ea typeface="Helvetica Light" charset="0"/>
                <a:cs typeface="Helvetica Light" charset="0"/>
              </a:rPr>
              <a:t>Optimization Solvers</a:t>
            </a:r>
          </a:p>
        </p:txBody>
      </p:sp>
      <p:sp>
        <p:nvSpPr>
          <p:cNvPr id="56" name="TextBox 55"/>
          <p:cNvSpPr txBox="1"/>
          <p:nvPr/>
        </p:nvSpPr>
        <p:spPr>
          <a:xfrm>
            <a:off x="5958147" y="3562634"/>
            <a:ext cx="1775370" cy="400110"/>
          </a:xfrm>
          <a:prstGeom prst="rect">
            <a:avLst/>
          </a:prstGeom>
          <a:noFill/>
        </p:spPr>
        <p:txBody>
          <a:bodyPr wrap="square" rtlCol="0">
            <a:spAutoFit/>
          </a:bodyPr>
          <a:lstStyle/>
          <a:p>
            <a:pPr algn="ctr"/>
            <a:r>
              <a:rPr lang="en-US" sz="2000" b="1" dirty="0" smtClean="0">
                <a:latin typeface="Helvetica Light" charset="0"/>
                <a:ea typeface="Helvetica Light" charset="0"/>
                <a:cs typeface="Helvetica Light" charset="0"/>
              </a:rPr>
              <a:t>Data-Driven</a:t>
            </a:r>
          </a:p>
        </p:txBody>
      </p:sp>
      <p:grpSp>
        <p:nvGrpSpPr>
          <p:cNvPr id="102" name="Group 101"/>
          <p:cNvGrpSpPr/>
          <p:nvPr/>
        </p:nvGrpSpPr>
        <p:grpSpPr>
          <a:xfrm>
            <a:off x="633932" y="1518558"/>
            <a:ext cx="3601352" cy="1843626"/>
            <a:chOff x="633932" y="1518558"/>
            <a:chExt cx="3601352" cy="1843626"/>
          </a:xfrm>
        </p:grpSpPr>
        <p:sp>
          <p:nvSpPr>
            <p:cNvPr id="58" name="Document 57"/>
            <p:cNvSpPr/>
            <p:nvPr/>
          </p:nvSpPr>
          <p:spPr>
            <a:xfrm>
              <a:off x="3036686" y="1847402"/>
              <a:ext cx="1198598" cy="1292276"/>
            </a:xfrm>
            <a:prstGeom prst="flowChartDocumen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Helvetica Light" charset="0"/>
                  <a:ea typeface="Helvetica Light" charset="0"/>
                  <a:cs typeface="Helvetica Light" charset="0"/>
                </a:rPr>
                <a:t>Program</a:t>
              </a:r>
            </a:p>
            <a:p>
              <a:pPr algn="ctr"/>
              <a:r>
                <a:rPr lang="en-US" sz="1600" dirty="0" smtClean="0">
                  <a:latin typeface="Helvetica Light" charset="0"/>
                  <a:ea typeface="Helvetica Light" charset="0"/>
                  <a:cs typeface="Helvetica Light" charset="0"/>
                </a:rPr>
                <a:t>Reasoning</a:t>
              </a:r>
            </a:p>
            <a:p>
              <a:pPr algn="ctr"/>
              <a:r>
                <a:rPr lang="en-US" sz="1600" dirty="0" smtClean="0">
                  <a:latin typeface="Helvetica Light" charset="0"/>
                  <a:ea typeface="Helvetica Light" charset="0"/>
                  <a:cs typeface="Helvetica Light" charset="0"/>
                </a:rPr>
                <a:t>Algorithm</a:t>
              </a:r>
              <a:endParaRPr lang="en-US" sz="1600" dirty="0">
                <a:latin typeface="Helvetica Light" charset="0"/>
                <a:ea typeface="Helvetica Light" charset="0"/>
                <a:cs typeface="Helvetica Light" charset="0"/>
              </a:endParaRPr>
            </a:p>
          </p:txBody>
        </p:sp>
        <p:pic>
          <p:nvPicPr>
            <p:cNvPr id="60" name="Picture 59"/>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633932" y="1974130"/>
              <a:ext cx="872138" cy="845490"/>
            </a:xfrm>
            <a:prstGeom prst="rect">
              <a:avLst/>
            </a:prstGeom>
          </p:spPr>
        </p:pic>
        <p:grpSp>
          <p:nvGrpSpPr>
            <p:cNvPr id="36" name="Group 35"/>
            <p:cNvGrpSpPr/>
            <p:nvPr/>
          </p:nvGrpSpPr>
          <p:grpSpPr>
            <a:xfrm flipV="1">
              <a:off x="1279437" y="1518558"/>
              <a:ext cx="1856516" cy="1843626"/>
              <a:chOff x="2205717" y="1396866"/>
              <a:chExt cx="2737278" cy="2737278"/>
            </a:xfrm>
          </p:grpSpPr>
          <p:sp>
            <p:nvSpPr>
              <p:cNvPr id="38" name="Circular Arrow 37"/>
              <p:cNvSpPr/>
              <p:nvPr/>
            </p:nvSpPr>
            <p:spPr>
              <a:xfrm>
                <a:off x="2205717" y="1396866"/>
                <a:ext cx="2737278" cy="2737278"/>
              </a:xfrm>
              <a:prstGeom prst="circularArrow">
                <a:avLst>
                  <a:gd name="adj1" fmla="val 9486"/>
                  <a:gd name="adj2" fmla="val 685215"/>
                  <a:gd name="adj3" fmla="val 7849511"/>
                  <a:gd name="adj4" fmla="val 2265274"/>
                  <a:gd name="adj5" fmla="val 11067"/>
                </a:avLst>
              </a:prstGeom>
            </p:spPr>
            <p:style>
              <a:lnRef idx="3">
                <a:schemeClr val="lt1"/>
              </a:lnRef>
              <a:fillRef idx="1">
                <a:schemeClr val="accent1"/>
              </a:fillRef>
              <a:effectRef idx="1">
                <a:schemeClr val="accent1"/>
              </a:effectRef>
              <a:fontRef idx="minor">
                <a:schemeClr val="lt1"/>
              </a:fontRef>
            </p:style>
          </p:sp>
          <p:sp>
            <p:nvSpPr>
              <p:cNvPr id="65" name="Circular Arrow 64"/>
              <p:cNvSpPr/>
              <p:nvPr/>
            </p:nvSpPr>
            <p:spPr>
              <a:xfrm>
                <a:off x="2205717" y="1396866"/>
                <a:ext cx="2737278" cy="2737278"/>
              </a:xfrm>
              <a:prstGeom prst="circularArrow">
                <a:avLst>
                  <a:gd name="adj1" fmla="val 9486"/>
                  <a:gd name="adj2" fmla="val 685215"/>
                  <a:gd name="adj3" fmla="val 18649511"/>
                  <a:gd name="adj4" fmla="val 13065274"/>
                  <a:gd name="adj5" fmla="val 11067"/>
                </a:avLst>
              </a:prstGeom>
            </p:spPr>
            <p:style>
              <a:lnRef idx="3">
                <a:schemeClr val="lt1"/>
              </a:lnRef>
              <a:fillRef idx="1">
                <a:schemeClr val="accent1"/>
              </a:fillRef>
              <a:effectRef idx="1">
                <a:schemeClr val="accent1"/>
              </a:effectRef>
              <a:fontRef idx="minor">
                <a:schemeClr val="lt1"/>
              </a:fontRef>
            </p:style>
          </p:sp>
        </p:grpSp>
      </p:grpSp>
      <p:cxnSp>
        <p:nvCxnSpPr>
          <p:cNvPr id="67" name="Straight Connector 66"/>
          <p:cNvCxnSpPr/>
          <p:nvPr/>
        </p:nvCxnSpPr>
        <p:spPr>
          <a:xfrm>
            <a:off x="5109883" y="3088982"/>
            <a:ext cx="3457815" cy="0"/>
          </a:xfrm>
          <a:prstGeom prst="line">
            <a:avLst/>
          </a:prstGeom>
          <a:ln w="12700">
            <a:headEnd type="arrow" w="med" len="med"/>
            <a:tailEnd type="arrow"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7" name="TextBox 76"/>
              <p:cNvSpPr txBox="1"/>
              <p:nvPr/>
            </p:nvSpPr>
            <p:spPr>
              <a:xfrm>
                <a:off x="4701647" y="1808228"/>
                <a:ext cx="983411"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charset="0"/>
                          <a:ea typeface="Helvetica Light" charset="0"/>
                          <a:cs typeface="Helvetica Light" charset="0"/>
                        </a:rPr>
                        <m:t>𝑝</m:t>
                      </m:r>
                    </m:oMath>
                  </m:oMathPara>
                </a14:m>
                <a:endParaRPr lang="en-US" b="0" i="1" dirty="0" smtClean="0">
                  <a:solidFill>
                    <a:srgbClr val="0070C0"/>
                  </a:solidFill>
                  <a:latin typeface="Cambria Math" charset="0"/>
                  <a:ea typeface="Helvetica Light" charset="0"/>
                  <a:cs typeface="Helvetica Light" charset="0"/>
                </a:endParaRPr>
              </a:p>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charset="0"/>
                          <a:ea typeface="Helvetica Light" charset="0"/>
                          <a:cs typeface="Helvetica Light" charset="0"/>
                        </a:rPr>
                        <m:t>𝑝</m:t>
                      </m:r>
                      <m:r>
                        <a:rPr lang="en-US" b="0" i="1" smtClean="0">
                          <a:solidFill>
                            <a:srgbClr val="0070C0"/>
                          </a:solidFill>
                          <a:latin typeface="Cambria Math" charset="0"/>
                          <a:ea typeface="Helvetica Light" charset="0"/>
                          <a:cs typeface="Helvetica Light" charset="0"/>
                        </a:rPr>
                        <m:t>→</m:t>
                      </m:r>
                      <m:r>
                        <a:rPr lang="en-US" b="0" i="1" smtClean="0">
                          <a:solidFill>
                            <a:srgbClr val="0070C0"/>
                          </a:solidFill>
                          <a:latin typeface="Cambria Math" charset="0"/>
                          <a:ea typeface="Helvetica Light" charset="0"/>
                          <a:cs typeface="Helvetica Light" charset="0"/>
                        </a:rPr>
                        <m:t>𝑞</m:t>
                      </m:r>
                    </m:oMath>
                  </m:oMathPara>
                </a14:m>
                <a:endParaRPr lang="en-US" b="0" dirty="0" smtClean="0">
                  <a:solidFill>
                    <a:srgbClr val="0070C0"/>
                  </a:solidFill>
                  <a:latin typeface="Helvetica Light" charset="0"/>
                  <a:ea typeface="Helvetica Light" charset="0"/>
                  <a:cs typeface="Helvetica Light" charset="0"/>
                </a:endParaRPr>
              </a:p>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charset="0"/>
                          <a:ea typeface="Helvetica Light" charset="0"/>
                          <a:cs typeface="Helvetica Light" charset="0"/>
                        </a:rPr>
                        <m:t>𝑝</m:t>
                      </m:r>
                      <m:r>
                        <a:rPr lang="en-US" b="0" i="1" smtClean="0">
                          <a:solidFill>
                            <a:srgbClr val="0070C0"/>
                          </a:solidFill>
                          <a:latin typeface="Cambria Math" charset="0"/>
                          <a:ea typeface="Helvetica Light" charset="0"/>
                          <a:cs typeface="Helvetica Light" charset="0"/>
                        </a:rPr>
                        <m:t>→</m:t>
                      </m:r>
                      <m:r>
                        <a:rPr lang="en-US" b="0" i="1" smtClean="0">
                          <a:solidFill>
                            <a:srgbClr val="0070C0"/>
                          </a:solidFill>
                          <a:latin typeface="Cambria Math" charset="0"/>
                          <a:ea typeface="Helvetica Light" charset="0"/>
                          <a:cs typeface="Helvetica Light" charset="0"/>
                        </a:rPr>
                        <m:t>𝑟</m:t>
                      </m:r>
                    </m:oMath>
                  </m:oMathPara>
                </a14:m>
                <a:endParaRPr lang="en-US" b="0" dirty="0" smtClean="0">
                  <a:solidFill>
                    <a:srgbClr val="0070C0"/>
                  </a:solidFill>
                  <a:latin typeface="Helvetica Light" charset="0"/>
                  <a:ea typeface="Helvetica Light" charset="0"/>
                  <a:cs typeface="Helvetica Light" charset="0"/>
                </a:endParaRPr>
              </a:p>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charset="0"/>
                          <a:ea typeface="Helvetica Light" charset="0"/>
                          <a:cs typeface="Helvetica Light" charset="0"/>
                        </a:rPr>
                        <m:t>𝑞</m:t>
                      </m:r>
                      <m:r>
                        <a:rPr lang="en-US" b="0" i="1" smtClean="0">
                          <a:solidFill>
                            <a:srgbClr val="0070C0"/>
                          </a:solidFill>
                          <a:latin typeface="Cambria Math" charset="0"/>
                          <a:ea typeface="Helvetica Light" charset="0"/>
                          <a:cs typeface="Helvetica Light" charset="0"/>
                        </a:rPr>
                        <m:t>∧</m:t>
                      </m:r>
                      <m:r>
                        <a:rPr lang="en-US" b="0" i="1" smtClean="0">
                          <a:solidFill>
                            <a:srgbClr val="0070C0"/>
                          </a:solidFill>
                          <a:latin typeface="Cambria Math" charset="0"/>
                          <a:ea typeface="Helvetica Light" charset="0"/>
                          <a:cs typeface="Helvetica Light" charset="0"/>
                        </a:rPr>
                        <m:t>𝑟</m:t>
                      </m:r>
                      <m:r>
                        <a:rPr lang="en-US" b="0" i="1" smtClean="0">
                          <a:solidFill>
                            <a:srgbClr val="0070C0"/>
                          </a:solidFill>
                          <a:latin typeface="Cambria Math" charset="0"/>
                          <a:ea typeface="Helvetica Light" charset="0"/>
                          <a:cs typeface="Helvetica Light" charset="0"/>
                        </a:rPr>
                        <m:t>→</m:t>
                      </m:r>
                      <m:r>
                        <a:rPr lang="en-US" b="0" i="1" smtClean="0">
                          <a:solidFill>
                            <a:srgbClr val="0070C0"/>
                          </a:solidFill>
                          <a:latin typeface="Cambria Math" charset="0"/>
                          <a:ea typeface="Helvetica Light" charset="0"/>
                          <a:cs typeface="Helvetica Light" charset="0"/>
                        </a:rPr>
                        <m:t>𝑠</m:t>
                      </m:r>
                    </m:oMath>
                  </m:oMathPara>
                </a14:m>
                <a:endParaRPr lang="en-US" dirty="0" err="1" smtClean="0">
                  <a:solidFill>
                    <a:srgbClr val="0070C0"/>
                  </a:solidFill>
                  <a:latin typeface="Helvetica Light" charset="0"/>
                  <a:ea typeface="Helvetica Light" charset="0"/>
                  <a:cs typeface="Helvetica Light"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4701647" y="1808228"/>
                <a:ext cx="983411" cy="1107996"/>
              </a:xfrm>
              <a:prstGeom prst="rect">
                <a:avLst/>
              </a:prstGeom>
              <a:blipFill rotWithShape="0">
                <a:blip r:embed="rId6"/>
                <a:stretch>
                  <a:fillRect l="-4321" r="-1852" b="-5525"/>
                </a:stretch>
              </a:blipFill>
            </p:spPr>
            <p:txBody>
              <a:bodyPr/>
              <a:lstStyle/>
              <a:p>
                <a:r>
                  <a:rPr lang="en-US">
                    <a:noFill/>
                  </a:rPr>
                  <a:t> </a:t>
                </a:r>
              </a:p>
            </p:txBody>
          </p:sp>
        </mc:Fallback>
      </mc:AlternateContent>
      <p:grpSp>
        <p:nvGrpSpPr>
          <p:cNvPr id="80" name="Group 79"/>
          <p:cNvGrpSpPr/>
          <p:nvPr/>
        </p:nvGrpSpPr>
        <p:grpSpPr>
          <a:xfrm>
            <a:off x="7848777" y="1917337"/>
            <a:ext cx="1217935" cy="1091800"/>
            <a:chOff x="7787305" y="1886601"/>
            <a:chExt cx="1217935" cy="1091800"/>
          </a:xfrm>
        </p:grpSpPr>
        <mc:AlternateContent xmlns:mc="http://schemas.openxmlformats.org/markup-compatibility/2006" xmlns:a14="http://schemas.microsoft.com/office/drawing/2010/main">
          <mc:Choice Requires="a14">
            <p:graphicFrame>
              <p:nvGraphicFramePr>
                <p:cNvPr id="78" name="Chart 77"/>
                <p:cNvGraphicFramePr/>
                <p:nvPr>
                  <p:extLst/>
                </p:nvPr>
              </p:nvGraphicFramePr>
              <p:xfrm>
                <a:off x="7787305" y="1997182"/>
                <a:ext cx="1217935" cy="981219"/>
              </p:xfrm>
              <a:graphic>
                <a:graphicData uri="http://schemas.openxmlformats.org/drawingml/2006/chart">
                  <c:chart xmlns:c="http://schemas.openxmlformats.org/drawingml/2006/chart" xmlns:r="http://schemas.openxmlformats.org/officeDocument/2006/relationships" r:id="rId7"/>
                </a:graphicData>
              </a:graphic>
            </p:graphicFrame>
          </mc:Choice>
          <mc:Fallback xmlns="">
            <p:graphicFrame>
              <p:nvGraphicFramePr>
                <p:cNvPr id="78" name="Chart 77"/>
                <p:cNvGraphicFramePr/>
                <p:nvPr>
                  <p:extLst>
                    <p:ext uri="{D42A27DB-BD31-4B8C-83A1-F6EECF244321}">
                      <p14:modId xmlns:p14="http://schemas.microsoft.com/office/powerpoint/2010/main" val="2008858173"/>
                    </p:ext>
                  </p:extLst>
                </p:nvPr>
              </p:nvGraphicFramePr>
              <p:xfrm>
                <a:off x="7787305" y="1997182"/>
                <a:ext cx="1217935" cy="981219"/>
              </p:xfrm>
              <a:graphic>
                <a:graphicData uri="http://schemas.openxmlformats.org/drawingml/2006/chart">
                  <c:chart xmlns:c="http://schemas.openxmlformats.org/drawingml/2006/chart" xmlns:r="http://schemas.openxmlformats.org/officeDocument/2006/relationships" r:id="rId8"/>
                </a:graphicData>
              </a:graphic>
            </p:graphicFrame>
          </mc:Fallback>
        </mc:AlternateContent>
        <mc:AlternateContent xmlns:mc="http://schemas.openxmlformats.org/markup-compatibility/2006" xmlns:a14="http://schemas.microsoft.com/office/drawing/2010/main">
          <mc:Choice Requires="a14">
            <p:sp>
              <p:nvSpPr>
                <p:cNvPr id="79" name="TextBox 78"/>
                <p:cNvSpPr txBox="1"/>
                <p:nvPr/>
              </p:nvSpPr>
              <p:spPr>
                <a:xfrm>
                  <a:off x="7928156" y="1886601"/>
                  <a:ext cx="60319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00B050"/>
                            </a:solidFill>
                            <a:latin typeface="Cambria Math" charset="0"/>
                            <a:ea typeface="Helvetica Light" charset="0"/>
                            <a:cs typeface="Helvetica Light" charset="0"/>
                          </a:rPr>
                          <m:t>𝑃</m:t>
                        </m:r>
                        <m:d>
                          <m:dPr>
                            <m:endChr m:val="|"/>
                            <m:ctrlPr>
                              <a:rPr lang="en-US" sz="1600" b="0" i="1" smtClean="0">
                                <a:solidFill>
                                  <a:srgbClr val="00B050"/>
                                </a:solidFill>
                                <a:latin typeface="Cambria Math" charset="0"/>
                                <a:ea typeface="Helvetica Light" charset="0"/>
                                <a:cs typeface="Helvetica Light" charset="0"/>
                              </a:rPr>
                            </m:ctrlPr>
                          </m:dPr>
                          <m:e>
                            <m:r>
                              <a:rPr lang="en-US" sz="1600" b="0" i="1" smtClean="0">
                                <a:solidFill>
                                  <a:srgbClr val="00B050"/>
                                </a:solidFill>
                                <a:latin typeface="Cambria Math" charset="0"/>
                                <a:ea typeface="Helvetica Light" charset="0"/>
                                <a:cs typeface="Helvetica Light" charset="0"/>
                              </a:rPr>
                              <m:t>𝑋</m:t>
                            </m:r>
                            <m:r>
                              <a:rPr lang="en-US" sz="1600" b="0" i="1" smtClean="0">
                                <a:solidFill>
                                  <a:srgbClr val="00B050"/>
                                </a:solidFill>
                                <a:latin typeface="Cambria Math" charset="0"/>
                                <a:ea typeface="Helvetica Light" charset="0"/>
                                <a:cs typeface="Helvetica Light" charset="0"/>
                              </a:rPr>
                              <m:t> </m:t>
                            </m:r>
                          </m:e>
                        </m:d>
                        <m:r>
                          <a:rPr lang="en-US" sz="1600" b="0" i="1" smtClean="0">
                            <a:solidFill>
                              <a:srgbClr val="00B050"/>
                            </a:solidFill>
                            <a:latin typeface="Cambria Math" charset="0"/>
                            <a:ea typeface="Helvetica Light" charset="0"/>
                            <a:cs typeface="Helvetica Light" charset="0"/>
                          </a:rPr>
                          <m:t> </m:t>
                        </m:r>
                        <m:r>
                          <a:rPr lang="en-US" sz="1600" b="0" i="1" smtClean="0">
                            <a:solidFill>
                              <a:srgbClr val="00B050"/>
                            </a:solidFill>
                            <a:latin typeface="Cambria Math" charset="0"/>
                            <a:ea typeface="Helvetica Light" charset="0"/>
                            <a:cs typeface="Helvetica Light" charset="0"/>
                          </a:rPr>
                          <m:t>𝑌</m:t>
                        </m:r>
                        <m:r>
                          <a:rPr lang="en-US" sz="1600" b="0" i="1" smtClean="0">
                            <a:solidFill>
                              <a:srgbClr val="00B050"/>
                            </a:solidFill>
                            <a:latin typeface="Cambria Math" charset="0"/>
                            <a:ea typeface="Helvetica Light" charset="0"/>
                            <a:cs typeface="Helvetica Light" charset="0"/>
                          </a:rPr>
                          <m:t>)</m:t>
                        </m:r>
                      </m:oMath>
                    </m:oMathPara>
                  </a14:m>
                  <a:endParaRPr lang="en-US" sz="1600" dirty="0" err="1" smtClean="0">
                    <a:solidFill>
                      <a:srgbClr val="00B050"/>
                    </a:solidFill>
                    <a:latin typeface="Helvetica Light" charset="0"/>
                    <a:ea typeface="Helvetica Light" charset="0"/>
                    <a:cs typeface="Helvetica Light" charset="0"/>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7928156" y="1886601"/>
                  <a:ext cx="603197" cy="338554"/>
                </a:xfrm>
                <a:prstGeom prst="rect">
                  <a:avLst/>
                </a:prstGeom>
                <a:blipFill rotWithShape="0">
                  <a:blip r:embed="rId9"/>
                  <a:stretch>
                    <a:fillRect t="-90909" r="-50505" b="-114545"/>
                  </a:stretch>
                </a:blipFill>
              </p:spPr>
              <p:txBody>
                <a:bodyPr/>
                <a:lstStyle/>
                <a:p>
                  <a:r>
                    <a:rPr lang="en-US">
                      <a:noFill/>
                    </a:rPr>
                    <a:t> </a:t>
                  </a:r>
                </a:p>
              </p:txBody>
            </p:sp>
          </mc:Fallback>
        </mc:AlternateContent>
      </p:grpSp>
      <p:pic>
        <p:nvPicPr>
          <p:cNvPr id="93" name="Picture 9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57155" y="4030136"/>
            <a:ext cx="1340297" cy="445649"/>
          </a:xfrm>
          <a:prstGeom prst="rect">
            <a:avLst/>
          </a:prstGeom>
          <a:noFill/>
          <a:ln>
            <a:noFill/>
          </a:ln>
        </p:spPr>
      </p:pic>
      <p:pic>
        <p:nvPicPr>
          <p:cNvPr id="94" name="Picture 9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57599" y="4489622"/>
            <a:ext cx="1027868" cy="533006"/>
          </a:xfrm>
          <a:prstGeom prst="rect">
            <a:avLst/>
          </a:prstGeom>
          <a:noFill/>
          <a:ln>
            <a:noFill/>
          </a:ln>
        </p:spPr>
      </p:pic>
      <p:pic>
        <p:nvPicPr>
          <p:cNvPr id="96" name="Picture 9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777643" y="4622941"/>
            <a:ext cx="1834998" cy="405653"/>
          </a:xfrm>
          <a:prstGeom prst="rect">
            <a:avLst/>
          </a:prstGeom>
          <a:noFill/>
          <a:ln>
            <a:noFill/>
          </a:ln>
        </p:spPr>
      </p:pic>
      <p:pic>
        <p:nvPicPr>
          <p:cNvPr id="97" name="Picture 9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190327" y="5247236"/>
            <a:ext cx="1353680" cy="640742"/>
          </a:xfrm>
          <a:prstGeom prst="rect">
            <a:avLst/>
          </a:prstGeom>
          <a:noFill/>
          <a:ln>
            <a:noFill/>
          </a:ln>
        </p:spPr>
      </p:pic>
      <p:grpSp>
        <p:nvGrpSpPr>
          <p:cNvPr id="101" name="Group 100"/>
          <p:cNvGrpSpPr/>
          <p:nvPr/>
        </p:nvGrpSpPr>
        <p:grpSpPr>
          <a:xfrm>
            <a:off x="6952760" y="5280460"/>
            <a:ext cx="1887876" cy="859024"/>
            <a:chOff x="6952760" y="5280460"/>
            <a:chExt cx="1887876" cy="859024"/>
          </a:xfrm>
        </p:grpSpPr>
        <p:pic>
          <p:nvPicPr>
            <p:cNvPr id="99" name="Picture 98"/>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7235942" y="5280460"/>
              <a:ext cx="1295411" cy="397238"/>
            </a:xfrm>
            <a:prstGeom prst="rect">
              <a:avLst/>
            </a:prstGeom>
            <a:noFill/>
            <a:ln>
              <a:noFill/>
            </a:ln>
          </p:spPr>
        </p:pic>
        <p:pic>
          <p:nvPicPr>
            <p:cNvPr id="100" name="Picture 9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952760" y="5639278"/>
              <a:ext cx="1887876" cy="500206"/>
            </a:xfrm>
            <a:prstGeom prst="rect">
              <a:avLst/>
            </a:prstGeom>
            <a:noFill/>
            <a:ln>
              <a:noFill/>
            </a:ln>
          </p:spPr>
        </p:pic>
      </p:grpSp>
      <p:grpSp>
        <p:nvGrpSpPr>
          <p:cNvPr id="20" name="Group 19"/>
          <p:cNvGrpSpPr/>
          <p:nvPr/>
        </p:nvGrpSpPr>
        <p:grpSpPr>
          <a:xfrm>
            <a:off x="1025322" y="4441125"/>
            <a:ext cx="2233206" cy="609380"/>
            <a:chOff x="1025322" y="4441125"/>
            <a:chExt cx="2233206" cy="609380"/>
          </a:xfrm>
        </p:grpSpPr>
        <p:sp>
          <p:nvSpPr>
            <p:cNvPr id="14" name="Oval 13"/>
            <p:cNvSpPr/>
            <p:nvPr/>
          </p:nvSpPr>
          <p:spPr>
            <a:xfrm>
              <a:off x="1025322" y="4441125"/>
              <a:ext cx="1192684" cy="609380"/>
            </a:xfrm>
            <a:prstGeom prst="ellipse">
              <a:avLst/>
            </a:prstGeom>
            <a:noFill/>
          </p:spPr>
          <p:style>
            <a:lnRef idx="2">
              <a:schemeClr val="dk1"/>
            </a:lnRef>
            <a:fillRef idx="1">
              <a:schemeClr val="lt1"/>
            </a:fillRef>
            <a:effectRef idx="0">
              <a:schemeClr val="dk1"/>
            </a:effectRef>
            <a:fontRef idx="minor">
              <a:schemeClr val="dk1"/>
            </a:fontRef>
          </p:style>
          <p:txBody>
            <a:bodyPr lIns="0" rIns="91440" rtlCol="0" anchor="ctr"/>
            <a:lstStyle/>
            <a:p>
              <a:pPr algn="ctr"/>
              <a:r>
                <a:rPr lang="en-US" dirty="0" smtClean="0">
                  <a:latin typeface="Helvetica Light" charset="0"/>
                  <a:ea typeface="Helvetica Light" charset="0"/>
                  <a:cs typeface="Helvetica Light" charset="0"/>
                </a:rPr>
                <a:t>SAT</a:t>
              </a:r>
              <a:endParaRPr lang="en-US" dirty="0">
                <a:latin typeface="Helvetica Light" charset="0"/>
                <a:ea typeface="Helvetica Light" charset="0"/>
                <a:cs typeface="Helvetica Light" charset="0"/>
              </a:endParaRPr>
            </a:p>
          </p:txBody>
        </p:sp>
        <p:sp>
          <p:nvSpPr>
            <p:cNvPr id="103" name="Oval 102"/>
            <p:cNvSpPr/>
            <p:nvPr/>
          </p:nvSpPr>
          <p:spPr>
            <a:xfrm>
              <a:off x="1987299" y="4446844"/>
              <a:ext cx="1271229" cy="584596"/>
            </a:xfrm>
            <a:prstGeom prst="ellipse">
              <a:avLst/>
            </a:prstGeom>
            <a:noFill/>
          </p:spPr>
          <p:style>
            <a:lnRef idx="2">
              <a:schemeClr val="accent1"/>
            </a:lnRef>
            <a:fillRef idx="1">
              <a:schemeClr val="lt1"/>
            </a:fillRef>
            <a:effectRef idx="0">
              <a:schemeClr val="accent1"/>
            </a:effectRef>
            <a:fontRef idx="minor">
              <a:schemeClr val="dk1"/>
            </a:fontRef>
          </p:style>
          <p:txBody>
            <a:bodyPr lIns="91440" rIns="0" rtlCol="0" anchor="ctr"/>
            <a:lstStyle/>
            <a:p>
              <a:pPr algn="ctr"/>
              <a:r>
                <a:rPr lang="en-US" dirty="0" err="1" smtClean="0">
                  <a:solidFill>
                    <a:srgbClr val="0070C0"/>
                  </a:solidFill>
                  <a:latin typeface="Helvetica Light" charset="0"/>
                  <a:ea typeface="Helvetica Light" charset="0"/>
                  <a:cs typeface="Helvetica Light" charset="0"/>
                </a:rPr>
                <a:t>Datalog</a:t>
              </a:r>
              <a:endParaRPr lang="en-US" dirty="0">
                <a:solidFill>
                  <a:srgbClr val="0070C0"/>
                </a:solidFill>
                <a:latin typeface="Helvetica Light" charset="0"/>
                <a:ea typeface="Helvetica Light" charset="0"/>
                <a:cs typeface="Helvetica Light" charset="0"/>
              </a:endParaRPr>
            </a:p>
          </p:txBody>
        </p:sp>
      </p:grpSp>
      <p:grpSp>
        <p:nvGrpSpPr>
          <p:cNvPr id="21" name="Group 20"/>
          <p:cNvGrpSpPr/>
          <p:nvPr/>
        </p:nvGrpSpPr>
        <p:grpSpPr>
          <a:xfrm>
            <a:off x="151905" y="4172056"/>
            <a:ext cx="3253774" cy="1123188"/>
            <a:chOff x="151905" y="4172056"/>
            <a:chExt cx="3253774" cy="1123188"/>
          </a:xfrm>
        </p:grpSpPr>
        <p:sp>
          <p:nvSpPr>
            <p:cNvPr id="15" name="Oval 14"/>
            <p:cNvSpPr/>
            <p:nvPr/>
          </p:nvSpPr>
          <p:spPr>
            <a:xfrm>
              <a:off x="424048" y="4172056"/>
              <a:ext cx="2981631" cy="1123188"/>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a:off x="151905" y="4548984"/>
              <a:ext cx="562550" cy="369332"/>
            </a:xfrm>
            <a:prstGeom prst="rect">
              <a:avLst/>
            </a:prstGeom>
            <a:solidFill>
              <a:schemeClr val="bg1"/>
            </a:solidFill>
          </p:spPr>
          <p:txBody>
            <a:bodyPr wrap="square" lIns="0" rIns="0" rtlCol="0">
              <a:spAutoFit/>
            </a:bodyPr>
            <a:lstStyle/>
            <a:p>
              <a:pPr algn="ctr"/>
              <a:r>
                <a:rPr lang="en-US" dirty="0" smtClean="0">
                  <a:solidFill>
                    <a:srgbClr val="00B050"/>
                  </a:solidFill>
                  <a:latin typeface="Helvetica Light" charset="0"/>
                  <a:ea typeface="Helvetica Light" charset="0"/>
                  <a:cs typeface="Helvetica Light" charset="0"/>
                </a:rPr>
                <a:t>SMT</a:t>
              </a:r>
              <a:endParaRPr lang="en-US" sz="2000" dirty="0" smtClean="0">
                <a:solidFill>
                  <a:srgbClr val="00B050"/>
                </a:solidFill>
                <a:latin typeface="Helvetica Light" charset="0"/>
                <a:ea typeface="Helvetica Light" charset="0"/>
                <a:cs typeface="Helvetica Light" charset="0"/>
              </a:endParaRPr>
            </a:p>
          </p:txBody>
        </p:sp>
      </p:grpSp>
      <p:grpSp>
        <p:nvGrpSpPr>
          <p:cNvPr id="22" name="Group 21"/>
          <p:cNvGrpSpPr/>
          <p:nvPr/>
        </p:nvGrpSpPr>
        <p:grpSpPr>
          <a:xfrm>
            <a:off x="818077" y="4184190"/>
            <a:ext cx="3604049" cy="1123188"/>
            <a:chOff x="818077" y="4184190"/>
            <a:chExt cx="3604049" cy="1123188"/>
          </a:xfrm>
        </p:grpSpPr>
        <p:sp>
          <p:nvSpPr>
            <p:cNvPr id="104" name="Oval 103"/>
            <p:cNvSpPr/>
            <p:nvPr/>
          </p:nvSpPr>
          <p:spPr>
            <a:xfrm>
              <a:off x="818077" y="4184190"/>
              <a:ext cx="3139545" cy="112318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5" name="TextBox 104"/>
            <p:cNvSpPr txBox="1"/>
            <p:nvPr/>
          </p:nvSpPr>
          <p:spPr>
            <a:xfrm>
              <a:off x="3423476" y="4603164"/>
              <a:ext cx="998650" cy="369332"/>
            </a:xfrm>
            <a:prstGeom prst="rect">
              <a:avLst/>
            </a:prstGeom>
            <a:solidFill>
              <a:schemeClr val="bg1"/>
            </a:solidFill>
          </p:spPr>
          <p:txBody>
            <a:bodyPr wrap="square" lIns="0" rIns="0" rtlCol="0">
              <a:spAutoFit/>
            </a:bodyPr>
            <a:lstStyle/>
            <a:p>
              <a:pPr algn="ctr"/>
              <a:r>
                <a:rPr lang="en-US" dirty="0" err="1" smtClean="0">
                  <a:solidFill>
                    <a:srgbClr val="FF0000"/>
                  </a:solidFill>
                  <a:latin typeface="Helvetica Light" charset="0"/>
                  <a:ea typeface="Helvetica Light" charset="0"/>
                  <a:cs typeface="Helvetica Light" charset="0"/>
                </a:rPr>
                <a:t>MaxSAT</a:t>
              </a:r>
              <a:endParaRPr lang="en-US" dirty="0" smtClean="0">
                <a:solidFill>
                  <a:srgbClr val="FF0000"/>
                </a:solidFill>
                <a:latin typeface="Helvetica Light" charset="0"/>
                <a:ea typeface="Helvetica Light" charset="0"/>
                <a:cs typeface="Helvetica Light" charset="0"/>
              </a:endParaRPr>
            </a:p>
          </p:txBody>
        </p:sp>
      </p:grpSp>
      <p:grpSp>
        <p:nvGrpSpPr>
          <p:cNvPr id="25" name="Group 24"/>
          <p:cNvGrpSpPr/>
          <p:nvPr/>
        </p:nvGrpSpPr>
        <p:grpSpPr>
          <a:xfrm>
            <a:off x="142477" y="4011293"/>
            <a:ext cx="4304765" cy="2423162"/>
            <a:chOff x="142477" y="4011293"/>
            <a:chExt cx="4304765" cy="2423162"/>
          </a:xfrm>
        </p:grpSpPr>
        <p:grpSp>
          <p:nvGrpSpPr>
            <p:cNvPr id="23" name="Group 22"/>
            <p:cNvGrpSpPr/>
            <p:nvPr/>
          </p:nvGrpSpPr>
          <p:grpSpPr>
            <a:xfrm>
              <a:off x="142477" y="4011293"/>
              <a:ext cx="4304765" cy="2256703"/>
              <a:chOff x="142477" y="4011293"/>
              <a:chExt cx="4304765" cy="2256703"/>
            </a:xfrm>
          </p:grpSpPr>
          <p:sp>
            <p:nvSpPr>
              <p:cNvPr id="17" name="Oval 16"/>
              <p:cNvSpPr/>
              <p:nvPr/>
            </p:nvSpPr>
            <p:spPr>
              <a:xfrm>
                <a:off x="142477" y="4011293"/>
                <a:ext cx="4304765" cy="1413572"/>
              </a:xfrm>
              <a:prstGeom prst="ellipse">
                <a:avLst/>
              </a:prstGeom>
              <a:noFill/>
              <a:ln w="285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9" name="TextBox 18"/>
              <p:cNvSpPr txBox="1"/>
              <p:nvPr/>
            </p:nvSpPr>
            <p:spPr>
              <a:xfrm>
                <a:off x="1759752" y="5436999"/>
                <a:ext cx="2570117" cy="830997"/>
              </a:xfrm>
              <a:prstGeom prst="rect">
                <a:avLst/>
              </a:prstGeom>
              <a:noFill/>
            </p:spPr>
            <p:txBody>
              <a:bodyPr wrap="square" rtlCol="0">
                <a:spAutoFit/>
              </a:bodyPr>
              <a:lstStyle/>
              <a:p>
                <a:r>
                  <a:rPr lang="en-US" sz="1600" b="1" dirty="0" err="1" smtClean="0">
                    <a:solidFill>
                      <a:srgbClr val="FF9300"/>
                    </a:solidFill>
                    <a:latin typeface="Helvetica Light" charset="0"/>
                    <a:ea typeface="Helvetica Light" charset="0"/>
                    <a:cs typeface="Helvetica Light" charset="0"/>
                  </a:rPr>
                  <a:t>MaxSMT</a:t>
                </a:r>
                <a:endParaRPr lang="en-US" sz="1600" b="1" dirty="0" smtClean="0">
                  <a:solidFill>
                    <a:srgbClr val="FF9300"/>
                  </a:solidFill>
                  <a:latin typeface="Helvetica Light" charset="0"/>
                  <a:ea typeface="Helvetica Light" charset="0"/>
                  <a:cs typeface="Helvetica Light" charset="0"/>
                </a:endParaRPr>
              </a:p>
              <a:p>
                <a:r>
                  <a:rPr lang="en-US" sz="1600" b="1" dirty="0" smtClean="0">
                    <a:solidFill>
                      <a:srgbClr val="FF9300"/>
                    </a:solidFill>
                    <a:latin typeface="Helvetica Light" charset="0"/>
                    <a:ea typeface="Helvetica Light" charset="0"/>
                    <a:cs typeface="Helvetica Light" charset="0"/>
                  </a:rPr>
                  <a:t>Markov Logic Network</a:t>
                </a:r>
              </a:p>
              <a:p>
                <a:r>
                  <a:rPr lang="en-US" sz="1600" b="1" dirty="0" smtClean="0">
                    <a:solidFill>
                      <a:srgbClr val="FF9300"/>
                    </a:solidFill>
                    <a:latin typeface="Helvetica Light" charset="0"/>
                    <a:ea typeface="Helvetica Light" charset="0"/>
                    <a:cs typeface="Helvetica Light" charset="0"/>
                  </a:rPr>
                  <a:t>Probabilistic Soft Logic</a:t>
                </a:r>
              </a:p>
            </p:txBody>
          </p:sp>
        </p:grpSp>
        <p:sp>
          <p:nvSpPr>
            <p:cNvPr id="24" name="TextBox 23"/>
            <p:cNvSpPr txBox="1"/>
            <p:nvPr/>
          </p:nvSpPr>
          <p:spPr>
            <a:xfrm>
              <a:off x="1767583" y="6034345"/>
              <a:ext cx="334223" cy="400110"/>
            </a:xfrm>
            <a:prstGeom prst="rect">
              <a:avLst/>
            </a:prstGeom>
            <a:noFill/>
          </p:spPr>
          <p:txBody>
            <a:bodyPr wrap="square" rtlCol="0">
              <a:spAutoFit/>
            </a:bodyPr>
            <a:lstStyle/>
            <a:p>
              <a:r>
                <a:rPr lang="mr-IN" sz="2000" b="1" dirty="0">
                  <a:solidFill>
                    <a:srgbClr val="FF9300"/>
                  </a:solidFill>
                  <a:latin typeface="Helvetica Light" charset="0"/>
                  <a:ea typeface="Helvetica Light" charset="0"/>
                  <a:cs typeface="Helvetica Light" charset="0"/>
                </a:rPr>
                <a:t>…</a:t>
              </a:r>
              <a:endParaRPr lang="en-US" sz="2000" dirty="0" err="1" smtClean="0">
                <a:latin typeface="Helvetica Light" charset="0"/>
                <a:ea typeface="Helvetica Light" charset="0"/>
                <a:cs typeface="Helvetica Light" charset="0"/>
              </a:endParaRPr>
            </a:p>
          </p:txBody>
        </p:sp>
      </p:grpSp>
      <p:sp>
        <p:nvSpPr>
          <p:cNvPr id="2" name="Footer Placeholder 1"/>
          <p:cNvSpPr>
            <a:spLocks noGrp="1"/>
          </p:cNvSpPr>
          <p:nvPr>
            <p:ph type="ftr" sz="quarter" idx="11"/>
          </p:nvPr>
        </p:nvSpPr>
        <p:spPr/>
        <p:txBody>
          <a:bodyPr/>
          <a:lstStyle/>
          <a:p>
            <a:pPr algn="ctr"/>
            <a:r>
              <a:rPr lang="en-US" smtClean="0"/>
              <a:t>CAV 2017</a:t>
            </a:r>
            <a:endParaRPr lang="en-US" dirty="0"/>
          </a:p>
        </p:txBody>
      </p:sp>
    </p:spTree>
    <p:custDataLst>
      <p:tags r:id="rId1"/>
    </p:custDataLst>
    <p:extLst>
      <p:ext uri="{BB962C8B-B14F-4D97-AF65-F5344CB8AC3E}">
        <p14:creationId xmlns:p14="http://schemas.microsoft.com/office/powerpoint/2010/main" val="1810926306"/>
      </p:ext>
    </p:extLst>
  </p:cSld>
  <p:clrMapOvr>
    <a:masterClrMapping/>
  </p:clrMapOvr>
  <mc:AlternateContent xmlns:mc="http://schemas.openxmlformats.org/markup-compatibility/2006" xmlns:p14="http://schemas.microsoft.com/office/powerpoint/2010/main">
    <mc:Choice Requires="p14">
      <p:transition spd="slow" p14:dur="2000" advTm="193657"/>
    </mc:Choice>
    <mc:Fallback xmlns="">
      <p:transition spd="slow" advTm="1936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500"/>
                                  </p:stCondLst>
                                  <p:childTnLst>
                                    <p:set>
                                      <p:cBhvr>
                                        <p:cTn id="21" dur="1" fill="hold">
                                          <p:stCondLst>
                                            <p:cond delay="0"/>
                                          </p:stCondLst>
                                        </p:cTn>
                                        <p:tgtEl>
                                          <p:spTgt spid="7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93"/>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nodeType="afterEffect">
                                  <p:stCondLst>
                                    <p:cond delay="500"/>
                                  </p:stCondLst>
                                  <p:childTnLst>
                                    <p:set>
                                      <p:cBhvr>
                                        <p:cTn id="60" dur="1" fill="hold">
                                          <p:stCondLst>
                                            <p:cond delay="0"/>
                                          </p:stCondLst>
                                        </p:cTn>
                                        <p:tgtEl>
                                          <p:spTgt spid="96"/>
                                        </p:tgtEl>
                                        <p:attrNameLst>
                                          <p:attrName>style.visibility</p:attrName>
                                        </p:attrNameLst>
                                      </p:cBhvr>
                                      <p:to>
                                        <p:strVal val="visible"/>
                                      </p:to>
                                    </p:set>
                                  </p:childTnLst>
                                </p:cTn>
                              </p:par>
                            </p:childTnLst>
                          </p:cTn>
                        </p:par>
                        <p:par>
                          <p:cTn id="61" fill="hold">
                            <p:stCondLst>
                              <p:cond delay="500"/>
                            </p:stCondLst>
                            <p:childTnLst>
                              <p:par>
                                <p:cTn id="62" presetID="1" presetClass="entr" presetSubtype="0" fill="hold" nodeType="afterEffect">
                                  <p:stCondLst>
                                    <p:cond delay="500"/>
                                  </p:stCondLst>
                                  <p:childTnLst>
                                    <p:set>
                                      <p:cBhvr>
                                        <p:cTn id="63" dur="1" fill="hold">
                                          <p:stCondLst>
                                            <p:cond delay="0"/>
                                          </p:stCondLst>
                                        </p:cTn>
                                        <p:tgtEl>
                                          <p:spTgt spid="9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97"/>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nodeType="afterEffect">
                                  <p:stCondLst>
                                    <p:cond delay="50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0" grpId="0"/>
      <p:bldP spid="51" grpId="0"/>
      <p:bldP spid="56" grpId="0"/>
      <p:bldP spid="7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Date Placeholder 2"/>
          <p:cNvSpPr>
            <a:spLocks noGrp="1"/>
          </p:cNvSpPr>
          <p:nvPr>
            <p:ph type="dt" sz="half" idx="10"/>
          </p:nvPr>
        </p:nvSpPr>
        <p:spPr/>
        <p:txBody>
          <a:bodyPr/>
          <a:lstStyle/>
          <a:p>
            <a:fld id="{E558B557-D8BB-E945-82D4-D261BFF7DA7E}"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148</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3006599"/>
            <a:ext cx="2575560" cy="1243554"/>
          </a:xfrm>
          <a:prstGeom prst="rect">
            <a:avLst/>
          </a:prstGeom>
        </p:spPr>
      </p:pic>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829" y="4441833"/>
            <a:ext cx="2588285" cy="1521144"/>
          </a:xfrm>
          <a:prstGeom prst="rect">
            <a:avLst/>
          </a:prstGeom>
        </p:spPr>
      </p:pic>
      <p:pic>
        <p:nvPicPr>
          <p:cNvPr id="60" name="Picture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0109" y="1353132"/>
            <a:ext cx="2642948" cy="1146734"/>
          </a:xfrm>
          <a:prstGeom prst="rect">
            <a:avLst/>
          </a:prstGeom>
        </p:spPr>
      </p:pic>
      <p:sp>
        <p:nvSpPr>
          <p:cNvPr id="65" name="Content Placeholder 1"/>
          <p:cNvSpPr txBox="1">
            <a:spLocks/>
          </p:cNvSpPr>
          <p:nvPr/>
        </p:nvSpPr>
        <p:spPr>
          <a:xfrm>
            <a:off x="2690384" y="3023554"/>
            <a:ext cx="6050280" cy="1264554"/>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b="0" i="0" kern="1200">
                <a:solidFill>
                  <a:schemeClr val="tx1"/>
                </a:solidFill>
                <a:latin typeface="Helvetica Light" charset="0"/>
                <a:ea typeface="Helvetica Light" charset="0"/>
                <a:cs typeface="Helvetica Light" charset="0"/>
              </a:defRPr>
            </a:lvl1pPr>
            <a:lvl2pPr marL="548640" indent="-274320" algn="l" rtl="0" eaLnBrk="1" latinLnBrk="0" hangingPunct="1">
              <a:spcBef>
                <a:spcPts val="500"/>
              </a:spcBef>
              <a:buClr>
                <a:schemeClr val="accent2"/>
              </a:buClr>
              <a:buSzPct val="76000"/>
              <a:buFont typeface="Wingdings 3"/>
              <a:buChar char=""/>
              <a:defRPr kumimoji="0" sz="2300" b="0" i="0" kern="1200">
                <a:solidFill>
                  <a:schemeClr val="tx2"/>
                </a:solidFill>
                <a:latin typeface="Helvetica Light" charset="0"/>
                <a:ea typeface="Helvetica Light" charset="0"/>
                <a:cs typeface="Helvetica Light"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b="0" i="0" kern="1200">
                <a:solidFill>
                  <a:schemeClr val="tx1"/>
                </a:solidFill>
                <a:latin typeface="Helvetica Light" charset="0"/>
                <a:ea typeface="Helvetica Light" charset="0"/>
                <a:cs typeface="Helvetica Light"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b="0" i="0" kern="1200">
                <a:solidFill>
                  <a:schemeClr val="tx1"/>
                </a:solidFill>
                <a:latin typeface="Helvetica Light" charset="0"/>
                <a:ea typeface="Helvetica Light" charset="0"/>
                <a:cs typeface="Helvetica Light" charset="0"/>
              </a:defRPr>
            </a:lvl4pPr>
            <a:lvl5pPr marL="1371600" indent="-228600" algn="l" rtl="0" eaLnBrk="1" latinLnBrk="0" hangingPunct="1">
              <a:spcBef>
                <a:spcPts val="300"/>
              </a:spcBef>
              <a:buClr>
                <a:schemeClr val="accent2"/>
              </a:buClr>
              <a:buSzPct val="70000"/>
              <a:buFont typeface="Wingdings"/>
              <a:buChar char=""/>
              <a:defRPr kumimoji="0" sz="1600" b="0" i="0" kern="1200">
                <a:solidFill>
                  <a:schemeClr val="tx1"/>
                </a:solidFill>
                <a:latin typeface="Helvetica Light" charset="0"/>
                <a:ea typeface="Helvetica Light" charset="0"/>
                <a:cs typeface="Helvetica Light"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a:t>General framework </a:t>
            </a:r>
            <a:r>
              <a:rPr lang="en-US" dirty="0" smtClean="0"/>
              <a:t>to solve </a:t>
            </a:r>
            <a:r>
              <a:rPr lang="en-US" dirty="0"/>
              <a:t>weighted </a:t>
            </a:r>
            <a:r>
              <a:rPr lang="en-US" dirty="0" smtClean="0"/>
              <a:t>constraints </a:t>
            </a:r>
            <a:r>
              <a:rPr lang="en-US" dirty="0"/>
              <a:t>that is </a:t>
            </a:r>
            <a:r>
              <a:rPr lang="en-US" dirty="0">
                <a:solidFill>
                  <a:schemeClr val="tx2">
                    <a:lumMod val="60000"/>
                    <a:lumOff val="40000"/>
                  </a:schemeClr>
                </a:solidFill>
              </a:rPr>
              <a:t>sound</a:t>
            </a:r>
            <a:r>
              <a:rPr lang="en-US" dirty="0"/>
              <a:t>, </a:t>
            </a:r>
            <a:r>
              <a:rPr lang="en-US" dirty="0" smtClean="0">
                <a:solidFill>
                  <a:schemeClr val="tx2">
                    <a:lumMod val="60000"/>
                    <a:lumOff val="40000"/>
                  </a:schemeClr>
                </a:solidFill>
              </a:rPr>
              <a:t>optimal</a:t>
            </a:r>
            <a:r>
              <a:rPr lang="en-US" dirty="0" smtClean="0"/>
              <a:t> and </a:t>
            </a:r>
            <a:r>
              <a:rPr lang="en-US" dirty="0" smtClean="0">
                <a:solidFill>
                  <a:schemeClr val="tx2">
                    <a:lumMod val="60000"/>
                    <a:lumOff val="40000"/>
                  </a:schemeClr>
                </a:solidFill>
              </a:rPr>
              <a:t>scalable</a:t>
            </a:r>
            <a:endParaRPr lang="en-US" dirty="0">
              <a:solidFill>
                <a:schemeClr val="tx2">
                  <a:lumMod val="60000"/>
                  <a:lumOff val="40000"/>
                </a:schemeClr>
              </a:solidFill>
            </a:endParaRPr>
          </a:p>
          <a:p>
            <a:endParaRPr lang="en-US" dirty="0" smtClean="0"/>
          </a:p>
          <a:p>
            <a:pPr marL="274320" lvl="1" indent="0">
              <a:buNone/>
            </a:pPr>
            <a:endParaRPr lang="en-US" dirty="0" smtClean="0"/>
          </a:p>
          <a:p>
            <a:pPr marL="274320" lvl="1" indent="0">
              <a:buNone/>
            </a:pPr>
            <a:endParaRPr lang="en-US" dirty="0" smtClean="0"/>
          </a:p>
          <a:p>
            <a:pPr marL="0" indent="0">
              <a:buNone/>
            </a:pPr>
            <a:endParaRPr lang="en-US" dirty="0" smtClean="0"/>
          </a:p>
        </p:txBody>
      </p:sp>
      <p:sp>
        <p:nvSpPr>
          <p:cNvPr id="6" name="Content Placeholder 1"/>
          <p:cNvSpPr txBox="1">
            <a:spLocks/>
          </p:cNvSpPr>
          <p:nvPr/>
        </p:nvSpPr>
        <p:spPr>
          <a:xfrm>
            <a:off x="396240" y="1387206"/>
            <a:ext cx="8412480" cy="4645602"/>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b="0" i="0" kern="1200">
                <a:solidFill>
                  <a:schemeClr val="tx1"/>
                </a:solidFill>
                <a:latin typeface="Helvetica Light" charset="0"/>
                <a:ea typeface="Helvetica Light" charset="0"/>
                <a:cs typeface="Helvetica Light" charset="0"/>
              </a:defRPr>
            </a:lvl1pPr>
            <a:lvl2pPr marL="548640" indent="-274320" algn="l" rtl="0" eaLnBrk="1" latinLnBrk="0" hangingPunct="1">
              <a:spcBef>
                <a:spcPts val="500"/>
              </a:spcBef>
              <a:buClr>
                <a:schemeClr val="accent2"/>
              </a:buClr>
              <a:buSzPct val="76000"/>
              <a:buFont typeface="Wingdings 3"/>
              <a:buChar char=""/>
              <a:defRPr kumimoji="0" sz="2300" b="0" i="0" kern="1200">
                <a:solidFill>
                  <a:schemeClr val="tx2"/>
                </a:solidFill>
                <a:latin typeface="Helvetica Light" charset="0"/>
                <a:ea typeface="Helvetica Light" charset="0"/>
                <a:cs typeface="Helvetica Light"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b="0" i="0" kern="1200">
                <a:solidFill>
                  <a:schemeClr val="tx1"/>
                </a:solidFill>
                <a:latin typeface="Helvetica Light" charset="0"/>
                <a:ea typeface="Helvetica Light" charset="0"/>
                <a:cs typeface="Helvetica Light"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b="0" i="0" kern="1200">
                <a:solidFill>
                  <a:schemeClr val="tx1"/>
                </a:solidFill>
                <a:latin typeface="Helvetica Light" charset="0"/>
                <a:ea typeface="Helvetica Light" charset="0"/>
                <a:cs typeface="Helvetica Light" charset="0"/>
              </a:defRPr>
            </a:lvl4pPr>
            <a:lvl5pPr marL="1371600" indent="-228600" algn="l" rtl="0" eaLnBrk="1" latinLnBrk="0" hangingPunct="1">
              <a:spcBef>
                <a:spcPts val="300"/>
              </a:spcBef>
              <a:buClr>
                <a:schemeClr val="accent2"/>
              </a:buClr>
              <a:buSzPct val="70000"/>
              <a:buFont typeface="Wingdings"/>
              <a:buChar char=""/>
              <a:defRPr kumimoji="0" sz="1600" b="0" i="0" kern="1200">
                <a:solidFill>
                  <a:schemeClr val="tx1"/>
                </a:solidFill>
                <a:latin typeface="Helvetica Light" charset="0"/>
                <a:ea typeface="Helvetica Light" charset="0"/>
                <a:cs typeface="Helvetica Light"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New methodology to incorporate</a:t>
            </a:r>
            <a:br>
              <a:rPr lang="en-US" dirty="0" smtClean="0"/>
            </a:br>
            <a:r>
              <a:rPr lang="en-US" dirty="0" smtClean="0">
                <a:solidFill>
                  <a:schemeClr val="tx2">
                    <a:lumMod val="60000"/>
                    <a:lumOff val="40000"/>
                  </a:schemeClr>
                </a:solidFill>
              </a:rPr>
              <a:t>objectives</a:t>
            </a:r>
            <a:r>
              <a:rPr lang="en-US" dirty="0" smtClean="0"/>
              <a:t> into </a:t>
            </a:r>
            <a:r>
              <a:rPr lang="en-US" dirty="0" smtClean="0">
                <a:solidFill>
                  <a:schemeClr val="tx2">
                    <a:lumMod val="60000"/>
                    <a:lumOff val="40000"/>
                  </a:schemeClr>
                </a:solidFill>
              </a:rPr>
              <a:t>constraint-based</a:t>
            </a:r>
            <a:r>
              <a:rPr lang="en-US" dirty="0" smtClean="0"/>
              <a:t> </a:t>
            </a:r>
            <a:br>
              <a:rPr lang="en-US" dirty="0" smtClean="0"/>
            </a:br>
            <a:r>
              <a:rPr lang="en-US" dirty="0" smtClean="0"/>
              <a:t>software analyses</a:t>
            </a:r>
          </a:p>
          <a:p>
            <a:pPr marL="274320" lvl="1" indent="0">
              <a:buNone/>
            </a:pPr>
            <a:endParaRPr lang="en-US" dirty="0" smtClean="0"/>
          </a:p>
          <a:p>
            <a:pPr marL="274320" lvl="1" indent="0">
              <a:buNone/>
            </a:pPr>
            <a:endParaRPr lang="en-US" dirty="0" smtClean="0"/>
          </a:p>
          <a:p>
            <a:pPr marL="0" indent="0">
              <a:buNone/>
            </a:pPr>
            <a:endParaRPr lang="en-US" dirty="0" smtClean="0"/>
          </a:p>
          <a:p>
            <a:pPr marL="0" indent="0">
              <a:buNone/>
            </a:pPr>
            <a:endParaRPr lang="en-US" dirty="0"/>
          </a:p>
          <a:p>
            <a:pPr marL="0" indent="0">
              <a:buNone/>
            </a:pPr>
            <a:endParaRPr lang="en-US" sz="1000" dirty="0" smtClean="0"/>
          </a:p>
          <a:p>
            <a:r>
              <a:rPr lang="en-US" dirty="0" smtClean="0"/>
              <a:t>Showed practical effectiveness</a:t>
            </a:r>
            <a:br>
              <a:rPr lang="en-US" dirty="0" smtClean="0"/>
            </a:br>
            <a:r>
              <a:rPr lang="en-US" dirty="0" smtClean="0"/>
              <a:t>for </a:t>
            </a:r>
            <a:r>
              <a:rPr lang="en-US" dirty="0" smtClean="0">
                <a:solidFill>
                  <a:schemeClr val="tx2">
                    <a:lumMod val="60000"/>
                    <a:lumOff val="40000"/>
                  </a:schemeClr>
                </a:solidFill>
              </a:rPr>
              <a:t>three dominant applications</a:t>
            </a:r>
            <a:br>
              <a:rPr lang="en-US" dirty="0" smtClean="0">
                <a:solidFill>
                  <a:schemeClr val="tx2">
                    <a:lumMod val="60000"/>
                    <a:lumOff val="40000"/>
                  </a:schemeClr>
                </a:solidFill>
              </a:rPr>
            </a:br>
            <a:r>
              <a:rPr lang="en-US" dirty="0" smtClean="0"/>
              <a:t>of</a:t>
            </a:r>
            <a:r>
              <a:rPr lang="en-US" dirty="0"/>
              <a:t> </a:t>
            </a:r>
            <a:r>
              <a:rPr lang="en-US" dirty="0" smtClean="0"/>
              <a:t>software analyses</a:t>
            </a:r>
            <a:endParaRPr lang="en-US" dirty="0" smtClean="0">
              <a:solidFill>
                <a:schemeClr val="tx2">
                  <a:lumMod val="60000"/>
                  <a:lumOff val="40000"/>
                </a:schemeClr>
              </a:solidFill>
            </a:endParaRPr>
          </a:p>
        </p:txBody>
      </p:sp>
    </p:spTree>
    <p:extLst>
      <p:ext uri="{BB962C8B-B14F-4D97-AF65-F5344CB8AC3E}">
        <p14:creationId xmlns:p14="http://schemas.microsoft.com/office/powerpoint/2010/main" val="167828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81FD54-3C48-4143-B142-F719680BD95A}"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15</a:t>
            </a:fld>
            <a:endParaRPr lang="en-US" dirty="0"/>
          </a:p>
        </p:txBody>
      </p:sp>
      <p:sp>
        <p:nvSpPr>
          <p:cNvPr id="5" name="Title 4"/>
          <p:cNvSpPr>
            <a:spLocks noGrp="1"/>
          </p:cNvSpPr>
          <p:nvPr>
            <p:ph type="title"/>
          </p:nvPr>
        </p:nvSpPr>
        <p:spPr/>
        <p:txBody>
          <a:bodyPr>
            <a:normAutofit/>
          </a:bodyPr>
          <a:lstStyle/>
          <a:p>
            <a:r>
              <a:rPr lang="en-US" dirty="0" smtClean="0"/>
              <a:t>Markov Logic Network: Example</a:t>
            </a:r>
            <a:endParaRPr lang="en-US" dirty="0"/>
          </a:p>
        </p:txBody>
      </p:sp>
      <p:sp>
        <p:nvSpPr>
          <p:cNvPr id="6" name="Footer Placeholder 5"/>
          <p:cNvSpPr>
            <a:spLocks noGrp="1"/>
          </p:cNvSpPr>
          <p:nvPr>
            <p:ph type="ftr" sz="quarter" idx="11"/>
          </p:nvPr>
        </p:nvSpPr>
        <p:spPr/>
        <p:txBody>
          <a:bodyPr/>
          <a:lstStyle/>
          <a:p>
            <a:pPr algn="ctr"/>
            <a:r>
              <a:rPr lang="en-US" dirty="0" smtClean="0"/>
              <a:t>CAV 2017</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64191" y="1349605"/>
                <a:ext cx="3141138" cy="2523768"/>
              </a:xfrm>
              <a:prstGeom prst="rect">
                <a:avLst/>
              </a:prstGeom>
              <a:solidFill>
                <a:schemeClr val="bg1"/>
              </a:solidFill>
              <a:ln w="19050">
                <a:solidFill>
                  <a:schemeClr val="tx1"/>
                </a:solidFill>
              </a:ln>
            </p:spPr>
            <p:txBody>
              <a:bodyPr wrap="square" rIns="0" rtlCol="0">
                <a:spAutoFit/>
              </a:bodyPr>
              <a:lstStyle/>
              <a:p>
                <a:r>
                  <a:rPr lang="en-US" b="1" dirty="0" smtClean="0">
                    <a:solidFill>
                      <a:srgbClr val="0070C0"/>
                    </a:solidFill>
                  </a:rPr>
                  <a:t>Input relations: </a:t>
                </a:r>
              </a:p>
              <a:p>
                <a:r>
                  <a:rPr lang="en-US" sz="1600" dirty="0" smtClean="0">
                    <a:latin typeface="Helvetica" charset="0"/>
                    <a:ea typeface="Helvetica" charset="0"/>
                    <a:cs typeface="Helvetica" charset="0"/>
                  </a:rPr>
                  <a:t>edge(x, y)</a:t>
                </a:r>
              </a:p>
              <a:p>
                <a:r>
                  <a:rPr lang="en-US" b="1" dirty="0" smtClean="0">
                    <a:solidFill>
                      <a:srgbClr val="0070C0"/>
                    </a:solidFill>
                  </a:rPr>
                  <a:t>Output relations: </a:t>
                </a:r>
              </a:p>
              <a:p>
                <a:r>
                  <a:rPr lang="en-US" sz="1600" dirty="0" smtClean="0">
                    <a:latin typeface="Helvetica" charset="0"/>
                    <a:ea typeface="Helvetica" charset="0"/>
                    <a:cs typeface="Helvetica" charset="0"/>
                  </a:rPr>
                  <a:t>path(x, y)</a:t>
                </a:r>
              </a:p>
              <a:p>
                <a:r>
                  <a:rPr lang="en-US" b="1" dirty="0" smtClean="0">
                    <a:solidFill>
                      <a:srgbClr val="0070C0"/>
                    </a:solidFill>
                  </a:rPr>
                  <a:t>Hard constraints:</a:t>
                </a:r>
                <a:r>
                  <a:rPr lang="en-US" b="1" dirty="0" smtClean="0"/>
                  <a:t> </a:t>
                </a:r>
              </a:p>
              <a:p>
                <a:r>
                  <a:rPr lang="en-US" sz="1600" dirty="0" smtClean="0">
                    <a:latin typeface="Helvetica" charset="0"/>
                    <a:ea typeface="Helvetica" charset="0"/>
                    <a:cs typeface="Helvetica" charset="0"/>
                  </a:rPr>
                  <a:t>path(x, x).</a:t>
                </a:r>
              </a:p>
              <a:p>
                <a:r>
                  <a:rPr lang="en-US" sz="1600" dirty="0" smtClean="0">
                    <a:latin typeface="Helvetica" charset="0"/>
                    <a:ea typeface="Helvetica" charset="0"/>
                    <a:cs typeface="Helvetica" charset="0"/>
                  </a:rPr>
                  <a:t>path(x, z) :- path(x, y), edge(y, z).</a:t>
                </a:r>
              </a:p>
              <a:p>
                <a:r>
                  <a:rPr lang="en-US" b="1" dirty="0" smtClean="0">
                    <a:solidFill>
                      <a:srgbClr val="0070C0"/>
                    </a:solidFill>
                  </a:rPr>
                  <a:t>Soft constraints:</a:t>
                </a:r>
                <a:r>
                  <a:rPr lang="en-US" b="1" dirty="0" smtClean="0"/>
                  <a:t> </a:t>
                </a:r>
              </a:p>
              <a:p>
                <a:r>
                  <a:rPr lang="en-US" sz="1600" dirty="0" smtClean="0">
                    <a:latin typeface="Helvetica" charset="0"/>
                    <a:ea typeface="Helvetica" charset="0"/>
                    <a:cs typeface="Helvetica" charset="0"/>
                  </a:rPr>
                  <a:t>¬</a:t>
                </a:r>
                <a:r>
                  <a:rPr lang="en-US" sz="1600" dirty="0" smtClean="0">
                    <a:solidFill>
                      <a:schemeClr val="bg1"/>
                    </a:solidFill>
                    <a:latin typeface="Helvetica" charset="0"/>
                    <a:ea typeface="Helvetica" charset="0"/>
                    <a:cs typeface="Helvetica" charset="0"/>
                  </a:rPr>
                  <a:t> </a:t>
                </a:r>
                <a:r>
                  <a:rPr lang="en-US" sz="1600" dirty="0" smtClean="0">
                    <a:latin typeface="Helvetica" charset="0"/>
                    <a:ea typeface="Helvetica" charset="0"/>
                    <a:cs typeface="Helvetica" charset="0"/>
                  </a:rPr>
                  <a:t>path(x, y). </a:t>
                </a:r>
                <a14:m>
                  <m:oMath xmlns:m="http://schemas.openxmlformats.org/officeDocument/2006/math">
                    <m:r>
                      <a:rPr lang="en-US" sz="1600" b="0" i="0" dirty="0" smtClean="0">
                        <a:solidFill>
                          <a:srgbClr val="000000"/>
                        </a:solidFill>
                        <a:latin typeface="Cambria Math" charset="0"/>
                      </a:rPr>
                      <m:t> </m:t>
                    </m:r>
                    <m:r>
                      <a:rPr lang="en-US" sz="1600" b="1" dirty="0">
                        <a:solidFill>
                          <a:srgbClr val="000000"/>
                        </a:solidFill>
                        <a:latin typeface="Cambria Math" panose="02040503050406030204" pitchFamily="18" charset="0"/>
                      </a:rPr>
                      <m:t>𝐰𝐞𝐢𝐠𝐡𝐭</m:t>
                    </m:r>
                    <m:r>
                      <a:rPr lang="en-US" sz="1600" b="1" dirty="0">
                        <a:solidFill>
                          <a:srgbClr val="000000"/>
                        </a:solidFill>
                        <a:latin typeface="Cambria Math" panose="02040503050406030204" pitchFamily="18" charset="0"/>
                      </a:rPr>
                      <m:t> </m:t>
                    </m:r>
                    <m:r>
                      <a:rPr lang="en-US" sz="1600" b="1" dirty="0">
                        <a:solidFill>
                          <a:srgbClr val="000000"/>
                        </a:solidFill>
                        <a:latin typeface="Cambria Math" charset="0"/>
                      </a:rPr>
                      <m:t>𝟏</m:t>
                    </m:r>
                    <m:r>
                      <a:rPr lang="en-US" sz="1600" b="1" dirty="0">
                        <a:solidFill>
                          <a:srgbClr val="000000"/>
                        </a:solidFill>
                        <a:latin typeface="Cambria Math" charset="0"/>
                      </a:rPr>
                      <m:t>.</m:t>
                    </m:r>
                    <m:r>
                      <a:rPr lang="en-US" sz="1600" b="1" i="1" dirty="0">
                        <a:solidFill>
                          <a:srgbClr val="000000"/>
                        </a:solidFill>
                        <a:latin typeface="Cambria Math" charset="0"/>
                      </a:rPr>
                      <m:t>𝟓</m:t>
                    </m:r>
                  </m:oMath>
                </a14:m>
                <a:endParaRPr lang="en-US" sz="1600" b="1" dirty="0">
                  <a:latin typeface="Cambria Math" charset="0"/>
                  <a:ea typeface="Cambria Math" charset="0"/>
                  <a:cs typeface="Cambria Math"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64191" y="1349605"/>
                <a:ext cx="3141138" cy="2523768"/>
              </a:xfrm>
              <a:prstGeom prst="rect">
                <a:avLst/>
              </a:prstGeom>
              <a:blipFill rotWithShape="0">
                <a:blip r:embed="rId3"/>
                <a:stretch>
                  <a:fillRect l="-1544" t="-959" r="-1931" b="-10552"/>
                </a:stretch>
              </a:blipFill>
              <a:ln w="19050">
                <a:solidFill>
                  <a:schemeClr val="tx1"/>
                </a:solidFill>
              </a:ln>
            </p:spPr>
            <p:txBody>
              <a:bodyPr/>
              <a:lstStyle/>
              <a:p>
                <a:r>
                  <a:rPr lang="en-US">
                    <a:noFill/>
                  </a:rPr>
                  <a:t> </a:t>
                </a:r>
              </a:p>
            </p:txBody>
          </p:sp>
        </mc:Fallback>
      </mc:AlternateContent>
      <p:grpSp>
        <p:nvGrpSpPr>
          <p:cNvPr id="8" name="Group 7"/>
          <p:cNvGrpSpPr/>
          <p:nvPr/>
        </p:nvGrpSpPr>
        <p:grpSpPr>
          <a:xfrm>
            <a:off x="3671357" y="1363673"/>
            <a:ext cx="1017807" cy="1260749"/>
            <a:chOff x="5813970" y="3736222"/>
            <a:chExt cx="1877975" cy="2354832"/>
          </a:xfrm>
        </p:grpSpPr>
        <p:sp>
          <p:nvSpPr>
            <p:cNvPr id="9" name="Oval 8"/>
            <p:cNvSpPr/>
            <p:nvPr/>
          </p:nvSpPr>
          <p:spPr>
            <a:xfrm>
              <a:off x="5813970" y="3736222"/>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1</a:t>
              </a:r>
              <a:endParaRPr lang="en-US" sz="1600" b="1" dirty="0"/>
            </a:p>
          </p:txBody>
        </p:sp>
        <p:sp>
          <p:nvSpPr>
            <p:cNvPr id="10" name="Oval 9"/>
            <p:cNvSpPr/>
            <p:nvPr/>
          </p:nvSpPr>
          <p:spPr>
            <a:xfrm>
              <a:off x="5813970" y="4694843"/>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2</a:t>
              </a:r>
              <a:endParaRPr lang="en-US" sz="1600" b="1" dirty="0"/>
            </a:p>
          </p:txBody>
        </p:sp>
        <p:sp>
          <p:nvSpPr>
            <p:cNvPr id="11" name="Oval 10"/>
            <p:cNvSpPr/>
            <p:nvPr/>
          </p:nvSpPr>
          <p:spPr>
            <a:xfrm>
              <a:off x="5813970" y="5718824"/>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3</a:t>
              </a:r>
              <a:endParaRPr lang="en-US" sz="1600" b="1" dirty="0"/>
            </a:p>
          </p:txBody>
        </p:sp>
        <p:sp>
          <p:nvSpPr>
            <p:cNvPr id="12" name="Oval 11"/>
            <p:cNvSpPr/>
            <p:nvPr/>
          </p:nvSpPr>
          <p:spPr>
            <a:xfrm>
              <a:off x="7323331" y="3736222"/>
              <a:ext cx="368614" cy="374904"/>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4</a:t>
              </a:r>
              <a:endParaRPr lang="en-US" sz="1600" b="1" dirty="0"/>
            </a:p>
          </p:txBody>
        </p:sp>
        <p:sp>
          <p:nvSpPr>
            <p:cNvPr id="13" name="Oval 12"/>
            <p:cNvSpPr/>
            <p:nvPr/>
          </p:nvSpPr>
          <p:spPr>
            <a:xfrm>
              <a:off x="7323331" y="4694843"/>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5</a:t>
              </a:r>
              <a:endParaRPr lang="en-US" sz="1600" b="1" dirty="0"/>
            </a:p>
          </p:txBody>
        </p:sp>
        <p:sp>
          <p:nvSpPr>
            <p:cNvPr id="14" name="Oval 13"/>
            <p:cNvSpPr/>
            <p:nvPr/>
          </p:nvSpPr>
          <p:spPr>
            <a:xfrm>
              <a:off x="7323331" y="5718824"/>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6</a:t>
              </a:r>
              <a:endParaRPr lang="en-US" sz="1600" b="1" dirty="0"/>
            </a:p>
          </p:txBody>
        </p:sp>
        <p:sp>
          <p:nvSpPr>
            <p:cNvPr id="15" name="Oval 14"/>
            <p:cNvSpPr/>
            <p:nvPr/>
          </p:nvSpPr>
          <p:spPr>
            <a:xfrm>
              <a:off x="6567130" y="5177868"/>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8</a:t>
              </a:r>
              <a:endParaRPr lang="en-US" sz="1600" b="1" dirty="0"/>
            </a:p>
          </p:txBody>
        </p:sp>
        <p:sp>
          <p:nvSpPr>
            <p:cNvPr id="16" name="Oval 15"/>
            <p:cNvSpPr/>
            <p:nvPr/>
          </p:nvSpPr>
          <p:spPr>
            <a:xfrm>
              <a:off x="6567130" y="4211819"/>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7</a:t>
              </a:r>
              <a:endParaRPr lang="en-US" sz="1600" b="1" dirty="0"/>
            </a:p>
          </p:txBody>
        </p:sp>
        <p:cxnSp>
          <p:nvCxnSpPr>
            <p:cNvPr id="17" name="Straight Arrow Connector 16"/>
            <p:cNvCxnSpPr/>
            <p:nvPr/>
          </p:nvCxnSpPr>
          <p:spPr>
            <a:xfrm>
              <a:off x="6128602" y="5012561"/>
              <a:ext cx="492510" cy="219819"/>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a:off x="6128602" y="5495586"/>
              <a:ext cx="492510" cy="277750"/>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6128602" y="4053940"/>
              <a:ext cx="492510" cy="212391"/>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6881762" y="4053940"/>
              <a:ext cx="495551" cy="212391"/>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6128602" y="4529537"/>
              <a:ext cx="492510" cy="219818"/>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6881762" y="4529537"/>
              <a:ext cx="495551" cy="219818"/>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H="1">
              <a:off x="6881762" y="5012561"/>
              <a:ext cx="495551" cy="219819"/>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6881762" y="5495586"/>
              <a:ext cx="495551" cy="277750"/>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grpSp>
      <p:sp>
        <p:nvSpPr>
          <p:cNvPr id="25" name="Right Arrow 24"/>
          <p:cNvSpPr/>
          <p:nvPr/>
        </p:nvSpPr>
        <p:spPr>
          <a:xfrm>
            <a:off x="3786684" y="3209825"/>
            <a:ext cx="812995" cy="358450"/>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505328" y="2864890"/>
            <a:ext cx="1371594" cy="400110"/>
          </a:xfrm>
          <a:prstGeom prst="rect">
            <a:avLst/>
          </a:prstGeom>
          <a:noFill/>
        </p:spPr>
        <p:txBody>
          <a:bodyPr wrap="none" rtlCol="0">
            <a:spAutoFit/>
          </a:bodyPr>
          <a:lstStyle/>
          <a:p>
            <a:r>
              <a:rPr lang="en-US" sz="2000" b="1" dirty="0" smtClean="0"/>
              <a:t>Grounding</a:t>
            </a:r>
            <a:endParaRPr lang="en-US" sz="2000" b="1" dirty="0"/>
          </a:p>
        </p:txBody>
      </p:sp>
      <mc:AlternateContent xmlns:mc="http://schemas.openxmlformats.org/markup-compatibility/2006" xmlns:a14="http://schemas.microsoft.com/office/drawing/2010/main">
        <mc:Choice Requires="a14">
          <p:sp>
            <p:nvSpPr>
              <p:cNvPr id="27" name="TextBox 26"/>
              <p:cNvSpPr txBox="1"/>
              <p:nvPr/>
            </p:nvSpPr>
            <p:spPr>
              <a:xfrm>
                <a:off x="364191" y="4438834"/>
                <a:ext cx="3141137" cy="1138773"/>
              </a:xfrm>
              <a:prstGeom prst="rect">
                <a:avLst/>
              </a:prstGeom>
              <a:noFill/>
              <a:ln w="19050">
                <a:solidFill>
                  <a:schemeClr val="tx1"/>
                </a:solidFill>
              </a:ln>
            </p:spPr>
            <p:txBody>
              <a:bodyPr wrap="square" rIns="91440" rtlCol="0">
                <a:spAutoFit/>
              </a:bodyPr>
              <a:lstStyle/>
              <a:p>
                <a:r>
                  <a:rPr lang="en-US" sz="2000" b="1" dirty="0" smtClean="0"/>
                  <a:t> Output:</a:t>
                </a:r>
              </a:p>
              <a:p>
                <a:r>
                  <a:rPr lang="en-US" sz="1600" b="0" dirty="0" smtClean="0"/>
                  <a:t>  </a:t>
                </a:r>
                <a14:m>
                  <m:oMath xmlns:m="http://schemas.openxmlformats.org/officeDocument/2006/math">
                    <m:r>
                      <a:rPr lang="en-US" sz="1600" b="0" i="1" smtClean="0">
                        <a:latin typeface="Cambria Math" panose="02040503050406030204" pitchFamily="18" charset="0"/>
                      </a:rPr>
                      <m:t>𝑝𝑎𝑡h</m:t>
                    </m:r>
                    <m:d>
                      <m:dPr>
                        <m:ctrlPr>
                          <a:rPr lang="en-US" sz="1600" b="0" i="1" smtClean="0">
                            <a:latin typeface="Cambria Math" charset="0"/>
                          </a:rPr>
                        </m:ctrlPr>
                      </m:dPr>
                      <m:e>
                        <m:r>
                          <a:rPr lang="en-US" sz="1600" b="0" i="1" smtClean="0">
                            <a:latin typeface="Cambria Math" charset="0"/>
                          </a:rPr>
                          <m:t>1</m:t>
                        </m:r>
                        <m:r>
                          <a:rPr lang="en-US" sz="1600" b="0" i="1" smtClean="0">
                            <a:latin typeface="Cambria Math" panose="02040503050406030204" pitchFamily="18" charset="0"/>
                          </a:rPr>
                          <m:t>,</m:t>
                        </m:r>
                        <m:r>
                          <a:rPr lang="en-US" sz="1600" b="0" i="1" smtClean="0">
                            <a:latin typeface="Cambria Math" charset="0"/>
                          </a:rPr>
                          <m:t> 1</m:t>
                        </m:r>
                      </m:e>
                    </m:d>
                    <m:r>
                      <a:rPr lang="en-US" sz="1600" b="0" i="1" smtClean="0">
                        <a:latin typeface="Cambria Math" panose="02040503050406030204" pitchFamily="18" charset="0"/>
                      </a:rPr>
                      <m:t>=</m:t>
                    </m:r>
                    <m:r>
                      <m:rPr>
                        <m:sty m:val="p"/>
                      </m:rPr>
                      <a:rPr lang="en-US" sz="1600" b="0" i="0" smtClean="0">
                        <a:latin typeface="Cambria Math" charset="0"/>
                      </a:rPr>
                      <m:t>T</m:t>
                    </m:r>
                    <m:r>
                      <a:rPr lang="en-US" sz="1600" b="0" i="0" smtClean="0">
                        <a:latin typeface="Cambria Math" panose="02040503050406030204" pitchFamily="18" charset="0"/>
                      </a:rPr>
                      <m:t>,</m:t>
                    </m:r>
                  </m:oMath>
                </a14:m>
                <a:r>
                  <a:rPr lang="en-US" sz="1600" b="0" i="1" dirty="0" smtClean="0">
                    <a:latin typeface="Cambria Math" panose="02040503050406030204" pitchFamily="18" charset="0"/>
                  </a:rPr>
                  <a:t>  </a:t>
                </a:r>
                <a14:m>
                  <m:oMath xmlns:m="http://schemas.openxmlformats.org/officeDocument/2006/math">
                    <m:r>
                      <a:rPr lang="en-US" sz="1600" i="1">
                        <a:latin typeface="Cambria Math" panose="02040503050406030204" pitchFamily="18" charset="0"/>
                      </a:rPr>
                      <m:t>𝑝𝑎𝑡h</m:t>
                    </m:r>
                    <m:d>
                      <m:dPr>
                        <m:ctrlPr>
                          <a:rPr lang="en-US" sz="1600" i="1">
                            <a:latin typeface="Cambria Math" charset="0"/>
                          </a:rPr>
                        </m:ctrlPr>
                      </m:dPr>
                      <m:e>
                        <m:r>
                          <a:rPr lang="en-US" sz="1600" b="0" i="1" smtClean="0">
                            <a:latin typeface="Cambria Math" charset="0"/>
                          </a:rPr>
                          <m:t>2</m:t>
                        </m:r>
                        <m:r>
                          <a:rPr lang="en-US" sz="1600" i="1">
                            <a:latin typeface="Cambria Math" panose="02040503050406030204" pitchFamily="18" charset="0"/>
                          </a:rPr>
                          <m:t>,</m:t>
                        </m:r>
                        <m:r>
                          <a:rPr lang="en-US" sz="1600" b="0" i="1" smtClean="0">
                            <a:latin typeface="Cambria Math" charset="0"/>
                          </a:rPr>
                          <m:t> 2</m:t>
                        </m:r>
                      </m:e>
                    </m:d>
                    <m:r>
                      <a:rPr lang="en-US" sz="1600" i="1">
                        <a:latin typeface="Cambria Math" panose="02040503050406030204" pitchFamily="18" charset="0"/>
                      </a:rPr>
                      <m:t>=</m:t>
                    </m:r>
                    <m:r>
                      <m:rPr>
                        <m:sty m:val="p"/>
                      </m:rPr>
                      <a:rPr lang="en-US" sz="1600" b="0" i="0" smtClean="0">
                        <a:latin typeface="Cambria Math" charset="0"/>
                      </a:rPr>
                      <m:t>T</m:t>
                    </m:r>
                    <m:r>
                      <a:rPr lang="en-US" sz="1600" b="0" i="0" smtClean="0">
                        <a:latin typeface="Cambria Math" panose="02040503050406030204" pitchFamily="18" charset="0"/>
                      </a:rPr>
                      <m:t>,</m:t>
                    </m:r>
                  </m:oMath>
                </a14:m>
                <a:endParaRPr lang="en-US" sz="1600" b="0" i="1" dirty="0" smtClean="0">
                  <a:latin typeface="Cambria Math" panose="02040503050406030204" pitchFamily="18" charset="0"/>
                </a:endParaRPr>
              </a:p>
              <a:p>
                <a14:m>
                  <m:oMath xmlns:m="http://schemas.openxmlformats.org/officeDocument/2006/math">
                    <m:r>
                      <a:rPr lang="en-US" sz="1600" b="0" i="1" smtClean="0">
                        <a:latin typeface="Cambria Math" charset="0"/>
                      </a:rPr>
                      <m:t>  </m:t>
                    </m:r>
                    <m:r>
                      <a:rPr lang="en-US" sz="1600" i="1">
                        <a:latin typeface="Cambria Math" panose="02040503050406030204" pitchFamily="18" charset="0"/>
                      </a:rPr>
                      <m:t>𝑝𝑎𝑡h</m:t>
                    </m:r>
                    <m:d>
                      <m:dPr>
                        <m:ctrlPr>
                          <a:rPr lang="en-US" sz="1600" i="1">
                            <a:latin typeface="Cambria Math" charset="0"/>
                          </a:rPr>
                        </m:ctrlPr>
                      </m:dPr>
                      <m:e>
                        <m:r>
                          <a:rPr lang="en-US" sz="1600" b="0" i="1" smtClean="0">
                            <a:latin typeface="Cambria Math" charset="0"/>
                          </a:rPr>
                          <m:t>1</m:t>
                        </m:r>
                        <m:r>
                          <a:rPr lang="en-US" sz="1600" i="1">
                            <a:latin typeface="Cambria Math" panose="02040503050406030204" pitchFamily="18" charset="0"/>
                          </a:rPr>
                          <m:t>,</m:t>
                        </m:r>
                        <m:r>
                          <a:rPr lang="en-US" sz="1600" b="0" i="1" smtClean="0">
                            <a:latin typeface="Cambria Math" charset="0"/>
                          </a:rPr>
                          <m:t> 2</m:t>
                        </m:r>
                      </m:e>
                    </m:d>
                    <m:r>
                      <a:rPr lang="en-US" sz="1600" i="1">
                        <a:latin typeface="Cambria Math" panose="02040503050406030204" pitchFamily="18" charset="0"/>
                      </a:rPr>
                      <m:t>=</m:t>
                    </m:r>
                    <m:r>
                      <m:rPr>
                        <m:sty m:val="p"/>
                      </m:rPr>
                      <a:rPr lang="en-US" sz="1600" b="0" i="0" smtClean="0">
                        <a:latin typeface="Cambria Math" charset="0"/>
                      </a:rPr>
                      <m:t>T</m:t>
                    </m:r>
                    <m:r>
                      <a:rPr lang="en-US" sz="1600" b="0" i="0" smtClean="0">
                        <a:latin typeface="Cambria Math" charset="0"/>
                      </a:rPr>
                      <m:t>,</m:t>
                    </m:r>
                  </m:oMath>
                </a14:m>
                <a:r>
                  <a:rPr lang="en-US" sz="1600" i="1" dirty="0" smtClean="0">
                    <a:latin typeface="Cambria Math" panose="02040503050406030204" pitchFamily="18" charset="0"/>
                  </a:rPr>
                  <a:t> </a:t>
                </a:r>
                <a:r>
                  <a:rPr lang="en-US" sz="1600" i="1" dirty="0">
                    <a:latin typeface="Cambria Math" panose="02040503050406030204" pitchFamily="18" charset="0"/>
                  </a:rPr>
                  <a:t> </a:t>
                </a:r>
                <a14:m>
                  <m:oMath xmlns:m="http://schemas.openxmlformats.org/officeDocument/2006/math">
                    <m:r>
                      <a:rPr lang="en-US" sz="1600" i="1">
                        <a:latin typeface="Cambria Math" panose="02040503050406030204" pitchFamily="18" charset="0"/>
                      </a:rPr>
                      <m:t>𝑝𝑎𝑡h</m:t>
                    </m:r>
                    <m:d>
                      <m:dPr>
                        <m:ctrlPr>
                          <a:rPr lang="en-US" sz="1600" i="1">
                            <a:latin typeface="Cambria Math" charset="0"/>
                          </a:rPr>
                        </m:ctrlPr>
                      </m:dPr>
                      <m:e>
                        <m:r>
                          <a:rPr lang="en-US" sz="1600" b="0" i="1" smtClean="0">
                            <a:latin typeface="Cambria Math" charset="0"/>
                          </a:rPr>
                          <m:t>2</m:t>
                        </m:r>
                        <m:r>
                          <a:rPr lang="en-US" sz="1600" i="1" smtClean="0">
                            <a:latin typeface="Cambria Math" panose="02040503050406030204" pitchFamily="18" charset="0"/>
                          </a:rPr>
                          <m:t>,</m:t>
                        </m:r>
                        <m:r>
                          <a:rPr lang="en-US" sz="1600" b="0" i="1" smtClean="0">
                            <a:latin typeface="Cambria Math" charset="0"/>
                          </a:rPr>
                          <m:t> 1</m:t>
                        </m:r>
                      </m:e>
                    </m:d>
                    <m:r>
                      <a:rPr lang="en-US" sz="1600" i="1">
                        <a:latin typeface="Cambria Math" panose="02040503050406030204" pitchFamily="18" charset="0"/>
                      </a:rPr>
                      <m:t>=</m:t>
                    </m:r>
                    <m:r>
                      <m:rPr>
                        <m:sty m:val="p"/>
                      </m:rPr>
                      <a:rPr lang="en-US" sz="1600" b="0" i="0" smtClean="0">
                        <a:latin typeface="Cambria Math" charset="0"/>
                      </a:rPr>
                      <m:t>F</m:t>
                    </m:r>
                    <m:r>
                      <a:rPr lang="en-US" sz="1600">
                        <a:latin typeface="Cambria Math" panose="02040503050406030204" pitchFamily="18" charset="0"/>
                      </a:rPr>
                      <m:t>,</m:t>
                    </m:r>
                  </m:oMath>
                </a14:m>
                <a:endParaRPr lang="en-US" sz="1600" i="1" dirty="0" smtClean="0">
                  <a:latin typeface="Cambria Math" panose="02040503050406030204" pitchFamily="18" charset="0"/>
                </a:endParaRPr>
              </a:p>
              <a:p>
                <a:r>
                  <a:rPr lang="en-US" sz="1600" dirty="0" smtClean="0"/>
                  <a:t>  …</a:t>
                </a:r>
              </a:p>
            </p:txBody>
          </p:sp>
        </mc:Choice>
        <mc:Fallback xmlns="">
          <p:sp>
            <p:nvSpPr>
              <p:cNvPr id="27" name="TextBox 26"/>
              <p:cNvSpPr txBox="1">
                <a:spLocks noRot="1" noChangeAspect="1" noMove="1" noResize="1" noEditPoints="1" noAdjustHandles="1" noChangeArrowheads="1" noChangeShapeType="1" noTextEdit="1"/>
              </p:cNvSpPr>
              <p:nvPr/>
            </p:nvSpPr>
            <p:spPr>
              <a:xfrm>
                <a:off x="364191" y="4438834"/>
                <a:ext cx="3141137" cy="1138773"/>
              </a:xfrm>
              <a:prstGeom prst="rect">
                <a:avLst/>
              </a:prstGeom>
              <a:blipFill rotWithShape="0">
                <a:blip r:embed="rId4"/>
                <a:stretch>
                  <a:fillRect l="-193" t="-2105" b="-10526"/>
                </a:stretch>
              </a:blipFill>
              <a:ln w="19050">
                <a:solidFill>
                  <a:schemeClr val="tx1"/>
                </a:solidFill>
              </a:ln>
            </p:spPr>
            <p:txBody>
              <a:bodyPr/>
              <a:lstStyle/>
              <a:p>
                <a:r>
                  <a:rPr lang="en-US">
                    <a:noFill/>
                  </a:rPr>
                  <a:t> </a:t>
                </a:r>
              </a:p>
            </p:txBody>
          </p:sp>
        </mc:Fallback>
      </mc:AlternateContent>
      <p:sp>
        <p:nvSpPr>
          <p:cNvPr id="28" name="Right Arrow 27"/>
          <p:cNvSpPr/>
          <p:nvPr/>
        </p:nvSpPr>
        <p:spPr>
          <a:xfrm rot="10800000">
            <a:off x="3747771" y="4731662"/>
            <a:ext cx="812995" cy="358450"/>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698310" y="4348262"/>
            <a:ext cx="986167" cy="400110"/>
          </a:xfrm>
          <a:prstGeom prst="rect">
            <a:avLst/>
          </a:prstGeom>
          <a:noFill/>
        </p:spPr>
        <p:txBody>
          <a:bodyPr wrap="none" rtlCol="0">
            <a:spAutoFit/>
          </a:bodyPr>
          <a:lstStyle/>
          <a:p>
            <a:r>
              <a:rPr lang="en-US" sz="2000" b="1" dirty="0" smtClean="0"/>
              <a:t>Solving</a:t>
            </a:r>
            <a:endParaRPr lang="en-US" sz="2000" b="1" dirty="0"/>
          </a:p>
        </p:txBody>
      </p:sp>
      <p:sp>
        <p:nvSpPr>
          <p:cNvPr id="30" name="TextBox 29"/>
          <p:cNvSpPr txBox="1"/>
          <p:nvPr/>
        </p:nvSpPr>
        <p:spPr>
          <a:xfrm>
            <a:off x="4854997" y="1363672"/>
            <a:ext cx="3893545" cy="646331"/>
          </a:xfrm>
          <a:prstGeom prst="rect">
            <a:avLst/>
          </a:prstGeom>
          <a:noFill/>
          <a:ln w="19050">
            <a:solidFill>
              <a:schemeClr val="tx1"/>
            </a:solidFill>
          </a:ln>
        </p:spPr>
        <p:txBody>
          <a:bodyPr wrap="square" rtlCol="0">
            <a:spAutoFit/>
          </a:bodyPr>
          <a:lstStyle/>
          <a:p>
            <a:r>
              <a:rPr lang="en-US" sz="2000" b="1" dirty="0" smtClean="0"/>
              <a:t>Input:</a:t>
            </a:r>
          </a:p>
          <a:p>
            <a:r>
              <a:rPr lang="en-US" sz="1600" dirty="0" smtClean="0">
                <a:latin typeface="Helvetica" charset="0"/>
                <a:ea typeface="Helvetica" charset="0"/>
                <a:cs typeface="Helvetica" charset="0"/>
              </a:rPr>
              <a:t>edge(1, 7), edge(4, 7), …</a:t>
            </a:r>
            <a:endParaRPr lang="en-US" sz="1600" baseline="30000" dirty="0" smtClean="0">
              <a:latin typeface="Helvetica" charset="0"/>
              <a:ea typeface="Helvetica" charset="0"/>
              <a:cs typeface="Helvetica" charset="0"/>
            </a:endParaRPr>
          </a:p>
        </p:txBody>
      </p:sp>
      <p:grpSp>
        <p:nvGrpSpPr>
          <p:cNvPr id="31" name="Group 30"/>
          <p:cNvGrpSpPr/>
          <p:nvPr/>
        </p:nvGrpSpPr>
        <p:grpSpPr>
          <a:xfrm>
            <a:off x="4845427" y="2642691"/>
            <a:ext cx="3904487" cy="2951243"/>
            <a:chOff x="4830187" y="2743489"/>
            <a:chExt cx="3904487" cy="2951243"/>
          </a:xfrm>
        </p:grpSpPr>
        <mc:AlternateContent xmlns:mc="http://schemas.openxmlformats.org/markup-compatibility/2006" xmlns:a14="http://schemas.microsoft.com/office/drawing/2010/main">
          <mc:Choice Requires="a14">
            <p:sp>
              <p:nvSpPr>
                <p:cNvPr id="32" name="TextBox 31"/>
                <p:cNvSpPr txBox="1"/>
                <p:nvPr/>
              </p:nvSpPr>
              <p:spPr>
                <a:xfrm>
                  <a:off x="4830187" y="2743489"/>
                  <a:ext cx="3904487" cy="1984248"/>
                </a:xfrm>
                <a:prstGeom prst="rect">
                  <a:avLst/>
                </a:prstGeom>
                <a:noFill/>
                <a:ln>
                  <a:noFill/>
                </a:ln>
              </p:spPr>
              <p:txBody>
                <a:bodyPr wrap="square" rIns="0" rtlCol="0">
                  <a:noAutofit/>
                </a:bodyPr>
                <a:lstStyle/>
                <a:p>
                  <a:r>
                    <a:rPr lang="en-US" sz="2000" b="1" dirty="0" smtClean="0">
                      <a:solidFill>
                        <a:srgbClr val="00B050"/>
                      </a:solidFill>
                    </a:rPr>
                    <a:t>Hard clauses:</a:t>
                  </a:r>
                </a:p>
                <a:p>
                  <a:pPr algn="r"/>
                  <a14:m>
                    <m:oMath xmlns:m="http://schemas.openxmlformats.org/officeDocument/2006/math">
                      <m:r>
                        <a:rPr lang="en-US" sz="1600" b="0" i="1" dirty="0" smtClean="0">
                          <a:latin typeface="Cambria Math" charset="0"/>
                        </a:rPr>
                        <m:t>𝑒𝑑𝑔𝑒</m:t>
                      </m:r>
                      <m:d>
                        <m:dPr>
                          <m:ctrlPr>
                            <a:rPr lang="en-US" sz="1600" b="0" i="1" dirty="0" smtClean="0">
                              <a:latin typeface="Cambria Math" charset="0"/>
                            </a:rPr>
                          </m:ctrlPr>
                        </m:dPr>
                        <m:e>
                          <m:r>
                            <a:rPr lang="en-US" sz="1600" b="0" i="1" dirty="0" smtClean="0">
                              <a:latin typeface="Cambria Math" charset="0"/>
                            </a:rPr>
                            <m:t>1, 7</m:t>
                          </m:r>
                        </m:e>
                      </m:d>
                      <m:r>
                        <a:rPr lang="en-US" sz="1600" i="1" dirty="0">
                          <a:latin typeface="Cambria Math" panose="02040503050406030204" pitchFamily="18" charset="0"/>
                        </a:rPr>
                        <m:t>∧</m:t>
                      </m:r>
                    </m:oMath>
                  </a14:m>
                  <a:r>
                    <a:rPr lang="en-US" sz="1600" b="0" i="1" dirty="0" smtClean="0">
                      <a:latin typeface="Cambria Math" charset="0"/>
                    </a:rPr>
                    <a:t> edge</a:t>
                  </a:r>
                  <a:r>
                    <a:rPr lang="en-US" sz="1600" b="0" dirty="0" smtClean="0">
                      <a:latin typeface="Cambria Math" charset="0"/>
                    </a:rPr>
                    <a:t>(4, 7) </a:t>
                  </a:r>
                  <a14:m>
                    <m:oMath xmlns:m="http://schemas.openxmlformats.org/officeDocument/2006/math">
                      <m:r>
                        <a:rPr lang="en-US" sz="1600" i="1" dirty="0">
                          <a:latin typeface="Cambria Math" panose="02040503050406030204" pitchFamily="18" charset="0"/>
                        </a:rPr>
                        <m:t>∧</m:t>
                      </m:r>
                      <m:r>
                        <a:rPr lang="en-US" sz="1600" b="0" i="1" dirty="0" smtClean="0">
                          <a:latin typeface="Cambria Math" charset="0"/>
                        </a:rPr>
                        <m:t>  . . .   </m:t>
                      </m:r>
                      <m:r>
                        <a:rPr lang="en-US" sz="1600" i="1" dirty="0">
                          <a:latin typeface="Cambria Math" panose="02040503050406030204" pitchFamily="18" charset="0"/>
                        </a:rPr>
                        <m:t>∧</m:t>
                      </m:r>
                      <m:r>
                        <a:rPr lang="en-US" sz="1600" b="0" i="1" dirty="0" smtClean="0">
                          <a:latin typeface="Cambria Math" charset="0"/>
                        </a:rPr>
                        <m:t> </m:t>
                      </m:r>
                    </m:oMath>
                  </a14:m>
                  <a:endParaRPr lang="en-US" sz="1600" b="0" i="1" dirty="0" smtClean="0">
                    <a:latin typeface="Cambria Math" charset="0"/>
                  </a:endParaRPr>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𝑝𝑎𝑡h</m:t>
                        </m:r>
                        <m:r>
                          <a:rPr lang="en-US" sz="1600" i="1" dirty="0" smtClean="0">
                            <a:latin typeface="Cambria Math" panose="02040503050406030204" pitchFamily="18" charset="0"/>
                          </a:rPr>
                          <m:t>(</m:t>
                        </m:r>
                        <m:r>
                          <a:rPr lang="en-US" sz="1600" b="0" i="1" dirty="0" smtClean="0">
                            <a:latin typeface="Cambria Math" charset="0"/>
                          </a:rPr>
                          <m:t>1,</m:t>
                        </m:r>
                        <m:r>
                          <a:rPr lang="en-US" sz="1600" i="1" dirty="0">
                            <a:latin typeface="Cambria Math" panose="02040503050406030204" pitchFamily="18" charset="0"/>
                          </a:rPr>
                          <m:t> </m:t>
                        </m:r>
                        <m:r>
                          <m:rPr>
                            <m:nor/>
                          </m:rPr>
                          <a:rPr lang="en-US" sz="1600" b="0" i="0" dirty="0" smtClean="0">
                            <a:latin typeface="Cambria Math" panose="02040503050406030204" pitchFamily="18" charset="0"/>
                          </a:rPr>
                          <m:t>1</m:t>
                        </m:r>
                        <m:r>
                          <m:rPr>
                            <m:nor/>
                          </m:rPr>
                          <a:rPr lang="en-US" sz="1600" dirty="0">
                            <a:latin typeface="Cambria Math" panose="02040503050406030204" pitchFamily="18" charset="0"/>
                          </a:rPr>
                          <m:t>)</m:t>
                        </m:r>
                        <m:r>
                          <a:rPr lang="en-US" sz="1600" b="0" i="1" dirty="0" smtClean="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(2, </m:t>
                        </m:r>
                        <m:r>
                          <m:rPr>
                            <m:nor/>
                          </m:rPr>
                          <a:rPr lang="en-US" sz="1600" b="0" i="0" dirty="0" smtClean="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  . . .  </m:t>
                        </m:r>
                        <m:r>
                          <a:rPr lang="en-US" sz="1600" b="0" i="1" dirty="0" smtClean="0">
                            <a:latin typeface="Cambria Math" charset="0"/>
                          </a:rPr>
                          <m:t> </m:t>
                        </m:r>
                        <m:r>
                          <a:rPr lang="en-US" sz="1600" i="1" dirty="0">
                            <a:latin typeface="Cambria Math" panose="02040503050406030204" pitchFamily="18" charset="0"/>
                          </a:rPr>
                          <m:t>∧</m:t>
                        </m:r>
                        <m:r>
                          <a:rPr lang="en-US" sz="1600" b="0" i="1" dirty="0" smtClean="0">
                            <a:latin typeface="Cambria Math" charset="0"/>
                          </a:rPr>
                          <m:t> </m:t>
                        </m:r>
                      </m:oMath>
                    </m:oMathPara>
                  </a14:m>
                  <a:endParaRPr lang="en-US" sz="1600" b="0" dirty="0" smtClean="0"/>
                </a:p>
                <a:p>
                  <a:pPr algn="r"/>
                  <a14:m>
                    <m:oMathPara xmlns:m="http://schemas.openxmlformats.org/officeDocument/2006/math">
                      <m:oMathParaPr>
                        <m:jc m:val="left"/>
                      </m:oMathParaPr>
                      <m:oMath xmlns:m="http://schemas.openxmlformats.org/officeDocument/2006/math">
                        <m:r>
                          <a:rPr lang="en-US" sz="1600" b="0" i="1" dirty="0" smtClean="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1</m:t>
                        </m:r>
                        <m:r>
                          <m:rPr>
                            <m:nor/>
                          </m:rPr>
                          <a:rPr lang="en-US" sz="1600" dirty="0">
                            <a:latin typeface="Cambria Math" panose="02040503050406030204" pitchFamily="18" charset="0"/>
                          </a:rPr>
                          <m:t>)</m:t>
                        </m:r>
                        <m:r>
                          <a:rPr lang="en-US" sz="1600" b="0" i="1" dirty="0" smtClean="0">
                            <a:latin typeface="Cambria Math" panose="02040503050406030204" pitchFamily="18" charset="0"/>
                          </a:rPr>
                          <m:t>∨¬</m:t>
                        </m:r>
                        <m:r>
                          <a:rPr lang="en-US" sz="1600" b="0" i="1" dirty="0" smtClean="0">
                            <a:latin typeface="Cambria Math" panose="02040503050406030204" pitchFamily="18" charset="0"/>
                          </a:rPr>
                          <m:t>𝑝𝑎𝑡h</m:t>
                        </m:r>
                        <m:r>
                          <a:rPr lang="en-US" sz="1600" b="0" i="1" dirty="0" smtClean="0">
                            <a:latin typeface="Cambria Math" panose="02040503050406030204" pitchFamily="18" charset="0"/>
                          </a:rPr>
                          <m:t>(1, </m:t>
                        </m:r>
                        <m:r>
                          <m:rPr>
                            <m:nor/>
                          </m:rPr>
                          <a:rPr lang="en-US" sz="1600" b="0" i="0" dirty="0" smtClean="0">
                            <a:latin typeface="Cambria Math" panose="02040503050406030204" pitchFamily="18" charset="0"/>
                          </a:rPr>
                          <m:t>1)</m:t>
                        </m:r>
                        <m:r>
                          <a:rPr lang="en-US" sz="1600" i="1" dirty="0">
                            <a:latin typeface="Cambria Math" panose="02040503050406030204" pitchFamily="18" charset="0"/>
                          </a:rPr>
                          <m:t>∨¬</m:t>
                        </m:r>
                        <m:r>
                          <a:rPr lang="en-US" sz="1600" b="0" i="1" dirty="0" smtClean="0">
                            <a:latin typeface="Cambria Math" charset="0"/>
                          </a:rPr>
                          <m:t>𝑒𝑑𝑔𝑒</m:t>
                        </m:r>
                        <m:r>
                          <a:rPr lang="en-US" sz="1600" i="1" dirty="0">
                            <a:latin typeface="Cambria Math" panose="02040503050406030204" pitchFamily="18" charset="0"/>
                          </a:rPr>
                          <m:t>(</m:t>
                        </m:r>
                        <m:r>
                          <a:rPr lang="en-US" sz="1600" b="0" i="1" dirty="0" smtClean="0">
                            <a:latin typeface="Cambria Math" charset="0"/>
                          </a:rPr>
                          <m:t>1, 1</m:t>
                        </m:r>
                        <m:r>
                          <a:rPr lang="en-US" sz="1600" b="0" i="1" dirty="0" smtClean="0">
                            <a:latin typeface="Cambria Math" panose="02040503050406030204" pitchFamily="18" charset="0"/>
                          </a:rPr>
                          <m:t>)</m:t>
                        </m:r>
                        <m:r>
                          <m:rPr>
                            <m:nor/>
                          </m:rPr>
                          <a:rPr lang="en-US" sz="1600" b="0" i="0" dirty="0" smtClean="0">
                            <a:latin typeface="Cambria Math" panose="02040503050406030204" pitchFamily="18" charset="0"/>
                          </a:rPr>
                          <m:t>)</m:t>
                        </m:r>
                        <m:r>
                          <a:rPr lang="en-US" sz="1600" i="1" dirty="0">
                            <a:latin typeface="Cambria Math" panose="02040503050406030204" pitchFamily="18" charset="0"/>
                          </a:rPr>
                          <m:t>∧</m:t>
                        </m:r>
                      </m:oMath>
                    </m:oMathPara>
                  </a14:m>
                  <a:endParaRPr lang="en-US" sz="1600" dirty="0" smtClean="0"/>
                </a:p>
                <a:p>
                  <a:pPr algn="r"/>
                  <a14:m>
                    <m:oMathPara xmlns:m="http://schemas.openxmlformats.org/officeDocument/2006/math">
                      <m:oMathParaPr>
                        <m:jc m:val="lef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1</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b="0" i="1" dirty="0" smtClean="0">
                            <a:latin typeface="Cambria Math" charset="0"/>
                          </a:rPr>
                          <m:t>𝑒𝑑𝑔𝑒</m:t>
                        </m:r>
                        <m:r>
                          <a:rPr lang="en-US" sz="1600" i="1" dirty="0">
                            <a:latin typeface="Cambria Math" panose="02040503050406030204" pitchFamily="18" charset="0"/>
                          </a:rPr>
                          <m:t>(</m:t>
                        </m:r>
                        <m:r>
                          <a:rPr lang="en-US" sz="1600" b="0" i="1" dirty="0" smtClean="0">
                            <a:latin typeface="Cambria Math" charset="0"/>
                          </a:rPr>
                          <m:t>1, 2</m:t>
                        </m:r>
                        <m:r>
                          <a:rPr lang="en-US" sz="1600" i="1" dirty="0">
                            <a:latin typeface="Cambria Math" panose="02040503050406030204" pitchFamily="18" charset="0"/>
                          </a:rPr>
                          <m:t>)</m:t>
                        </m:r>
                        <m:r>
                          <m:rPr>
                            <m:nor/>
                          </m:rPr>
                          <a:rPr lang="en-US" sz="1600" dirty="0">
                            <a:latin typeface="Cambria Math" panose="02040503050406030204" pitchFamily="18" charset="0"/>
                          </a:rPr>
                          <m:t>)</m:t>
                        </m:r>
                        <m:r>
                          <a:rPr lang="en-US" sz="1600" i="1" dirty="0">
                            <a:latin typeface="Cambria Math" panose="02040503050406030204" pitchFamily="18" charset="0"/>
                          </a:rPr>
                          <m:t>∧</m:t>
                        </m:r>
                      </m:oMath>
                    </m:oMathPara>
                  </a14:m>
                  <a:endParaRPr lang="en-US" sz="1600" dirty="0"/>
                </a:p>
                <a:p>
                  <a:pPr algn="r"/>
                  <a14:m>
                    <m:oMathPara xmlns:m="http://schemas.openxmlformats.org/officeDocument/2006/math">
                      <m:oMathParaPr>
                        <m:jc m:val="lef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b="0" i="1" dirty="0" smtClean="0">
                            <a:latin typeface="Cambria Math" charset="0"/>
                          </a:rPr>
                          <m:t>𝑒𝑑𝑔𝑒</m:t>
                        </m:r>
                        <m:r>
                          <a:rPr lang="en-US" sz="1600" i="1" dirty="0">
                            <a:latin typeface="Cambria Math" panose="02040503050406030204" pitchFamily="18" charset="0"/>
                          </a:rPr>
                          <m:t>(</m:t>
                        </m:r>
                        <m:r>
                          <a:rPr lang="en-US" sz="1600" i="1" dirty="0" smtClean="0">
                            <a:latin typeface="Cambria Math" charset="0"/>
                          </a:rPr>
                          <m:t>2</m:t>
                        </m:r>
                        <m:r>
                          <a:rPr lang="en-US" sz="1600" b="0" i="1" dirty="0" smtClean="0">
                            <a:latin typeface="Cambria Math" charset="0"/>
                          </a:rPr>
                          <m:t>, 2</m:t>
                        </m:r>
                        <m:r>
                          <a:rPr lang="en-US" sz="1600" i="1" dirty="0">
                            <a:latin typeface="Cambria Math" panose="02040503050406030204" pitchFamily="18" charset="0"/>
                          </a:rPr>
                          <m:t>)</m:t>
                        </m:r>
                        <m:r>
                          <m:rPr>
                            <m:nor/>
                          </m:rPr>
                          <a:rPr lang="en-US" sz="1600" dirty="0">
                            <a:latin typeface="Cambria Math" panose="02040503050406030204" pitchFamily="18" charset="0"/>
                          </a:rPr>
                          <m:t>)</m:t>
                        </m:r>
                        <m:r>
                          <a:rPr lang="en-US" sz="1600" i="1" dirty="0">
                            <a:latin typeface="Cambria Math" panose="02040503050406030204" pitchFamily="18" charset="0"/>
                          </a:rPr>
                          <m:t>∧</m:t>
                        </m:r>
                      </m:oMath>
                    </m:oMathPara>
                  </a14:m>
                  <a:endParaRPr lang="en-US" sz="1600" dirty="0" smtClean="0"/>
                </a:p>
                <a:p>
                  <a:pPr algn="r"/>
                  <a:r>
                    <a:rPr lang="en-US" dirty="0" smtClean="0"/>
                    <a:t>…</a:t>
                  </a:r>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4830187" y="2743489"/>
                  <a:ext cx="3904487" cy="1984248"/>
                </a:xfrm>
                <a:prstGeom prst="rect">
                  <a:avLst/>
                </a:prstGeom>
                <a:blipFill rotWithShape="0">
                  <a:blip r:embed="rId5"/>
                  <a:stretch>
                    <a:fillRect l="-1719" t="-1846" r="-3594" b="-3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830187" y="4543258"/>
                  <a:ext cx="3903116" cy="1138773"/>
                </a:xfrm>
                <a:prstGeom prst="rect">
                  <a:avLst/>
                </a:prstGeom>
                <a:noFill/>
                <a:ln>
                  <a:noFill/>
                </a:ln>
              </p:spPr>
              <p:txBody>
                <a:bodyPr wrap="square" rIns="91440" rtlCol="0">
                  <a:spAutoFit/>
                </a:bodyPr>
                <a:lstStyle/>
                <a:p>
                  <a:r>
                    <a:rPr lang="en-US" sz="2000" b="1" dirty="0" smtClean="0">
                      <a:solidFill>
                        <a:srgbClr val="00B0F0"/>
                      </a:solidFill>
                    </a:rPr>
                    <a:t>Soft clauses:</a:t>
                  </a:r>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b="0" i="1" dirty="0" smtClean="0">
                            <a:latin typeface="Cambria Math" panose="02040503050406030204" pitchFamily="18" charset="0"/>
                          </a:rPr>
                          <m:t>¬</m:t>
                        </m:r>
                        <m:r>
                          <a:rPr lang="en-US" sz="1600" b="0" i="1" dirty="0" smtClean="0">
                            <a:latin typeface="Cambria Math" panose="02040503050406030204" pitchFamily="18" charset="0"/>
                          </a:rPr>
                          <m:t>𝑝𝑎𝑡h</m:t>
                        </m:r>
                        <m:d>
                          <m:dPr>
                            <m:ctrlPr>
                              <a:rPr lang="en-US" sz="1600" i="1" dirty="0">
                                <a:latin typeface="Cambria Math" charset="0"/>
                              </a:rPr>
                            </m:ctrlPr>
                          </m:dPr>
                          <m:e>
                            <m:r>
                              <a:rPr lang="en-US" sz="1600" b="0" i="1" dirty="0" smtClean="0">
                                <a:latin typeface="Cambria Math" charset="0"/>
                              </a:rPr>
                              <m:t>1</m:t>
                            </m:r>
                            <m:r>
                              <a:rPr lang="en-US" sz="1600" b="0" i="1" dirty="0" smtClean="0">
                                <a:latin typeface="Cambria Math" panose="02040503050406030204" pitchFamily="18" charset="0"/>
                              </a:rPr>
                              <m:t>, </m:t>
                            </m:r>
                            <m:r>
                              <a:rPr lang="en-US" sz="1600" b="0" i="1" dirty="0" smtClean="0">
                                <a:latin typeface="Cambria Math" charset="0"/>
                              </a:rPr>
                              <m:t>1</m:t>
                            </m:r>
                          </m:e>
                        </m:d>
                        <m:r>
                          <a:rPr lang="en-US" sz="1600" i="1" dirty="0">
                            <a:latin typeface="Cambria Math" panose="02040503050406030204" pitchFamily="18" charset="0"/>
                          </a:rPr>
                          <m:t> </m:t>
                        </m:r>
                        <m:r>
                          <a:rPr lang="en-US" sz="1600" b="1" dirty="0">
                            <a:latin typeface="Cambria Math" panose="02040503050406030204" pitchFamily="18" charset="0"/>
                          </a:rPr>
                          <m:t>𝐰𝐞𝐢𝐠𝐡𝐭</m:t>
                        </m:r>
                        <m:r>
                          <a:rPr lang="en-US" sz="1600" b="1" dirty="0">
                            <a:latin typeface="Cambria Math" panose="02040503050406030204" pitchFamily="18" charset="0"/>
                          </a:rPr>
                          <m:t> </m:t>
                        </m:r>
                        <m:r>
                          <a:rPr lang="en-US" sz="1600" b="1" i="1" dirty="0" smtClean="0">
                            <a:latin typeface="Cambria Math" charset="0"/>
                          </a:rPr>
                          <m:t>𝟏</m:t>
                        </m:r>
                        <m:r>
                          <a:rPr lang="en-US" sz="1600" b="1" i="1" dirty="0" smtClean="0">
                            <a:latin typeface="Cambria Math" charset="0"/>
                          </a:rPr>
                          <m:t>.</m:t>
                        </m:r>
                        <m:r>
                          <a:rPr lang="en-US" sz="1600" b="1" i="1" dirty="0" smtClean="0">
                            <a:latin typeface="Cambria Math" charset="0"/>
                          </a:rPr>
                          <m:t>𝟓</m:t>
                        </m:r>
                        <m:r>
                          <a:rPr lang="en-US" sz="1600" i="1" dirty="0">
                            <a:latin typeface="Cambria Math" panose="02040503050406030204" pitchFamily="18" charset="0"/>
                          </a:rPr>
                          <m:t>)∧</m:t>
                        </m:r>
                      </m:oMath>
                    </m:oMathPara>
                  </a14:m>
                  <a:endParaRPr lang="en-US" sz="1600" dirty="0"/>
                </a:p>
                <a:p>
                  <a:pPr algn="r"/>
                  <a14:m>
                    <m:oMathPara xmlns:m="http://schemas.openxmlformats.org/officeDocument/2006/math">
                      <m:oMathParaPr>
                        <m:jc m:val="right"/>
                      </m:oMathParaPr>
                      <m:oMath xmlns:m="http://schemas.openxmlformats.org/officeDocument/2006/math">
                        <m:d>
                          <m:dPr>
                            <m:ctrlPr>
                              <a:rPr lang="en-US" sz="1600" i="1" dirty="0">
                                <a:latin typeface="Cambria Math" charset="0"/>
                              </a:rPr>
                            </m:ctrlPr>
                          </m:dPr>
                          <m:e>
                            <m:r>
                              <a:rPr lang="en-US" sz="1600" i="1" dirty="0">
                                <a:latin typeface="Cambria Math" panose="02040503050406030204" pitchFamily="18" charset="0"/>
                              </a:rPr>
                              <m:t>¬</m:t>
                            </m:r>
                            <m:r>
                              <a:rPr lang="en-US" sz="1600" i="1" dirty="0">
                                <a:latin typeface="Cambria Math" panose="02040503050406030204" pitchFamily="18" charset="0"/>
                              </a:rPr>
                              <m:t>𝑝𝑎𝑡h</m:t>
                            </m:r>
                            <m:d>
                              <m:dPr>
                                <m:ctrlPr>
                                  <a:rPr lang="en-US" sz="1600" i="1" dirty="0">
                                    <a:latin typeface="Cambria Math" charset="0"/>
                                  </a:rPr>
                                </m:ctrlPr>
                              </m:dPr>
                              <m:e>
                                <m:r>
                                  <a:rPr lang="en-US" sz="1600" b="0" i="1" dirty="0" smtClean="0">
                                    <a:latin typeface="Cambria Math" charset="0"/>
                                  </a:rPr>
                                  <m:t>1</m:t>
                                </m:r>
                                <m:r>
                                  <a:rPr lang="en-US" sz="1600" i="1" dirty="0">
                                    <a:latin typeface="Cambria Math" panose="02040503050406030204" pitchFamily="18" charset="0"/>
                                  </a:rPr>
                                  <m:t>, </m:t>
                                </m:r>
                                <m:r>
                                  <a:rPr lang="en-US" sz="1600" b="0" i="1" dirty="0" smtClean="0">
                                    <a:latin typeface="Cambria Math" charset="0"/>
                                  </a:rPr>
                                  <m:t>2</m:t>
                                </m:r>
                              </m:e>
                            </m:d>
                            <m:r>
                              <a:rPr lang="en-US" sz="1600" i="1" dirty="0">
                                <a:latin typeface="Cambria Math" panose="02040503050406030204" pitchFamily="18" charset="0"/>
                              </a:rPr>
                              <m:t> </m:t>
                            </m:r>
                            <m:r>
                              <a:rPr lang="en-US" sz="1600" b="1" dirty="0">
                                <a:latin typeface="Cambria Math" panose="02040503050406030204" pitchFamily="18" charset="0"/>
                              </a:rPr>
                              <m:t>𝐰𝐞𝐢𝐠𝐡𝐭</m:t>
                            </m:r>
                            <m:r>
                              <a:rPr lang="en-US" sz="1600" b="1" dirty="0">
                                <a:latin typeface="Cambria Math" panose="02040503050406030204" pitchFamily="18" charset="0"/>
                              </a:rPr>
                              <m:t> </m:t>
                            </m:r>
                            <m:r>
                              <a:rPr lang="en-US" sz="1600" b="1" i="0" dirty="0" smtClean="0">
                                <a:latin typeface="Cambria Math" charset="0"/>
                              </a:rPr>
                              <m:t>𝟏</m:t>
                            </m:r>
                            <m:r>
                              <a:rPr lang="en-US" sz="1600" b="1" i="0" dirty="0" smtClean="0">
                                <a:latin typeface="Cambria Math" charset="0"/>
                              </a:rPr>
                              <m:t>.</m:t>
                            </m:r>
                            <m:r>
                              <a:rPr lang="en-US" sz="1600" b="1" i="1" dirty="0" smtClean="0">
                                <a:latin typeface="Cambria Math" charset="0"/>
                              </a:rPr>
                              <m:t>𝟓</m:t>
                            </m:r>
                          </m:e>
                        </m:d>
                        <m:r>
                          <a:rPr lang="en-US" sz="1600" i="1" dirty="0">
                            <a:latin typeface="Cambria Math" panose="02040503050406030204" pitchFamily="18" charset="0"/>
                          </a:rPr>
                          <m:t>∧</m:t>
                        </m:r>
                      </m:oMath>
                    </m:oMathPara>
                  </a14:m>
                  <a:endParaRPr lang="en-US" sz="1600" i="1" dirty="0" smtClean="0">
                    <a:latin typeface="Cambria Math" panose="02040503050406030204" pitchFamily="18" charset="0"/>
                  </a:endParaRPr>
                </a:p>
                <a:p>
                  <a:pPr algn="r"/>
                  <a:r>
                    <a:rPr lang="en-US" sz="1600" dirty="0" smtClean="0"/>
                    <a:t>…</a:t>
                  </a:r>
                  <a:endParaRPr lang="en-US"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830187" y="4543258"/>
                  <a:ext cx="3903116" cy="1138773"/>
                </a:xfrm>
                <a:prstGeom prst="rect">
                  <a:avLst/>
                </a:prstGeom>
                <a:blipFill rotWithShape="0">
                  <a:blip r:embed="rId6"/>
                  <a:stretch>
                    <a:fillRect l="-1719" t="-2674" r="-781" b="-11765"/>
                  </a:stretch>
                </a:blipFill>
                <a:ln>
                  <a:noFill/>
                </a:ln>
              </p:spPr>
              <p:txBody>
                <a:bodyPr/>
                <a:lstStyle/>
                <a:p>
                  <a:r>
                    <a:rPr lang="en-US">
                      <a:noFill/>
                    </a:rPr>
                    <a:t> </a:t>
                  </a:r>
                </a:p>
              </p:txBody>
            </p:sp>
          </mc:Fallback>
        </mc:AlternateContent>
        <p:sp>
          <p:nvSpPr>
            <p:cNvPr id="34" name="Rectangle 33"/>
            <p:cNvSpPr/>
            <p:nvPr/>
          </p:nvSpPr>
          <p:spPr>
            <a:xfrm>
              <a:off x="4839758" y="2751626"/>
              <a:ext cx="3893546" cy="29431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521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childTnLst>
                          </p:cTn>
                        </p:par>
                        <p:par>
                          <p:cTn id="17" fill="hold">
                            <p:stCondLst>
                              <p:cond delay="500"/>
                            </p:stCondLst>
                            <p:childTnLst>
                              <p:par>
                                <p:cTn id="18" presetID="1" presetClass="entr" presetSubtype="0" fill="hold" nodeType="afterEffect">
                                  <p:stCondLst>
                                    <p:cond delay="500"/>
                                  </p:stCondLst>
                                  <p:childTnLst>
                                    <p:set>
                                      <p:cBhvr>
                                        <p:cTn id="19" dur="1" fill="hold">
                                          <p:stCondLst>
                                            <p:cond delay="0"/>
                                          </p:stCondLst>
                                        </p:cTn>
                                        <p:tgtEl>
                                          <p:spTgt spid="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500"/>
                                        <p:tgtEl>
                                          <p:spTgt spid="2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childTnLst>
                          </p:cTn>
                        </p:par>
                        <p:par>
                          <p:cTn id="28" fill="hold">
                            <p:stCondLst>
                              <p:cond delay="500"/>
                            </p:stCondLst>
                            <p:childTnLst>
                              <p:par>
                                <p:cTn id="29" presetID="1" presetClass="entr" presetSubtype="0" fill="hold" grpId="0" nodeType="afterEffect">
                                  <p:stCondLst>
                                    <p:cond delay="50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28" grpId="0" animBg="1"/>
      <p:bldP spid="29"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489533" y="1706880"/>
            <a:ext cx="3209684" cy="1482600"/>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quarter" idx="1"/>
          </p:nvPr>
        </p:nvSpPr>
        <p:spPr>
          <a:xfrm>
            <a:off x="457200" y="1280160"/>
            <a:ext cx="8229600" cy="4958354"/>
          </a:xfrm>
        </p:spPr>
        <p:txBody>
          <a:bodyPr>
            <a:normAutofit/>
          </a:bodyPr>
          <a:lstStyle/>
          <a:p>
            <a:pPr marL="0" indent="0">
              <a:buNone/>
            </a:pPr>
            <a:endParaRPr lang="en-US" sz="2400" dirty="0" smtClean="0"/>
          </a:p>
          <a:p>
            <a:pPr marL="0" indent="0">
              <a:buNone/>
            </a:pPr>
            <a:endParaRPr lang="en-US" sz="2400" dirty="0"/>
          </a:p>
          <a:p>
            <a:endParaRPr lang="en-US" dirty="0" smtClean="0"/>
          </a:p>
          <a:p>
            <a:endParaRPr lang="en-US" dirty="0"/>
          </a:p>
          <a:p>
            <a:endParaRPr lang="en-US" dirty="0" smtClean="0"/>
          </a:p>
          <a:p>
            <a:endParaRPr lang="en-US" dirty="0" smtClean="0"/>
          </a:p>
        </p:txBody>
      </p:sp>
      <p:sp>
        <p:nvSpPr>
          <p:cNvPr id="3" name="Date Placeholder 2"/>
          <p:cNvSpPr>
            <a:spLocks noGrp="1"/>
          </p:cNvSpPr>
          <p:nvPr>
            <p:ph type="dt" sz="half" idx="10"/>
          </p:nvPr>
        </p:nvSpPr>
        <p:spPr/>
        <p:txBody>
          <a:bodyPr/>
          <a:lstStyle/>
          <a:p>
            <a:fld id="{D25B7CF2-CAC4-EC4F-96A3-B11459C50084}"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16</a:t>
            </a:fld>
            <a:endParaRPr lang="en-US" dirty="0"/>
          </a:p>
        </p:txBody>
      </p:sp>
      <p:sp>
        <p:nvSpPr>
          <p:cNvPr id="5" name="Title 4"/>
          <p:cNvSpPr>
            <a:spLocks noGrp="1"/>
          </p:cNvSpPr>
          <p:nvPr>
            <p:ph type="title"/>
          </p:nvPr>
        </p:nvSpPr>
        <p:spPr/>
        <p:txBody>
          <a:bodyPr/>
          <a:lstStyle/>
          <a:p>
            <a:r>
              <a:rPr lang="en-US" dirty="0" smtClean="0"/>
              <a:t>Landscape of Problems</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7" name="TextBox 6"/>
          <p:cNvSpPr txBox="1"/>
          <p:nvPr/>
        </p:nvSpPr>
        <p:spPr>
          <a:xfrm>
            <a:off x="575043" y="2313658"/>
            <a:ext cx="1670650" cy="400110"/>
          </a:xfrm>
          <a:prstGeom prst="rect">
            <a:avLst/>
          </a:prstGeom>
          <a:noFill/>
        </p:spPr>
        <p:txBody>
          <a:bodyPr wrap="none" rtlCol="0">
            <a:spAutoFit/>
          </a:bodyPr>
          <a:lstStyle/>
          <a:p>
            <a:r>
              <a:rPr lang="en-US" sz="2000" b="1" smtClean="0">
                <a:latin typeface="Helvetica Light" charset="0"/>
                <a:ea typeface="Helvetica Light" charset="0"/>
                <a:cs typeface="Helvetica Light" charset="0"/>
              </a:rPr>
              <a:t>INFERENCE</a:t>
            </a:r>
            <a:endParaRPr lang="en-US" sz="2000" b="1" dirty="0" err="1" smtClean="0">
              <a:latin typeface="Helvetica Light" charset="0"/>
              <a:ea typeface="Helvetica Light" charset="0"/>
              <a:cs typeface="Helvetica Light" charset="0"/>
            </a:endParaRPr>
          </a:p>
        </p:txBody>
      </p:sp>
      <p:sp>
        <p:nvSpPr>
          <p:cNvPr id="15" name="TextBox 14"/>
          <p:cNvSpPr txBox="1"/>
          <p:nvPr/>
        </p:nvSpPr>
        <p:spPr>
          <a:xfrm>
            <a:off x="643926" y="3688600"/>
            <a:ext cx="1526380" cy="400110"/>
          </a:xfrm>
          <a:prstGeom prst="rect">
            <a:avLst/>
          </a:prstGeom>
          <a:noFill/>
        </p:spPr>
        <p:txBody>
          <a:bodyPr wrap="none" rtlCol="0">
            <a:spAutoFit/>
          </a:bodyPr>
          <a:lstStyle/>
          <a:p>
            <a:r>
              <a:rPr lang="en-US" sz="2000" b="1" dirty="0" smtClean="0">
                <a:latin typeface="Helvetica Light" charset="0"/>
                <a:ea typeface="Helvetica Light" charset="0"/>
                <a:cs typeface="Helvetica Light" charset="0"/>
              </a:rPr>
              <a:t>LEARNING</a:t>
            </a:r>
          </a:p>
        </p:txBody>
      </p:sp>
      <p:cxnSp>
        <p:nvCxnSpPr>
          <p:cNvPr id="9" name="Straight Connector 8"/>
          <p:cNvCxnSpPr/>
          <p:nvPr/>
        </p:nvCxnSpPr>
        <p:spPr>
          <a:xfrm flipV="1">
            <a:off x="537246" y="3189480"/>
            <a:ext cx="77228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9533" y="1706880"/>
            <a:ext cx="0" cy="292608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20811" y="2037254"/>
            <a:ext cx="3178406" cy="830997"/>
          </a:xfrm>
          <a:prstGeom prst="rect">
            <a:avLst/>
          </a:prstGeom>
        </p:spPr>
        <p:txBody>
          <a:bodyPr wrap="square">
            <a:spAutoFit/>
          </a:bodyPr>
          <a:lstStyle/>
          <a:p>
            <a:pPr lvl="0" algn="ctr"/>
            <a:r>
              <a:rPr lang="en-US" sz="2400" dirty="0" smtClean="0"/>
              <a:t>Maximum A Posteriori</a:t>
            </a:r>
            <a:br>
              <a:rPr lang="en-US" sz="2400" dirty="0" smtClean="0"/>
            </a:br>
            <a:r>
              <a:rPr lang="en-US" sz="2400" dirty="0" smtClean="0"/>
              <a:t>(MAP) Inference</a:t>
            </a:r>
            <a:endParaRPr lang="en-US" sz="2400" dirty="0"/>
          </a:p>
        </p:txBody>
      </p:sp>
      <p:sp>
        <p:nvSpPr>
          <p:cNvPr id="22" name="Rectangle 21"/>
          <p:cNvSpPr/>
          <p:nvPr/>
        </p:nvSpPr>
        <p:spPr>
          <a:xfrm>
            <a:off x="5775959" y="2250614"/>
            <a:ext cx="2728343" cy="461665"/>
          </a:xfrm>
          <a:prstGeom prst="rect">
            <a:avLst/>
          </a:prstGeom>
        </p:spPr>
        <p:txBody>
          <a:bodyPr wrap="square">
            <a:spAutoFit/>
          </a:bodyPr>
          <a:lstStyle/>
          <a:p>
            <a:pPr lvl="0" algn="ctr"/>
            <a:r>
              <a:rPr lang="en-US" sz="2400" smtClean="0"/>
              <a:t>Marginal Inference</a:t>
            </a:r>
            <a:endParaRPr lang="en-US" sz="2400" dirty="0"/>
          </a:p>
        </p:txBody>
      </p:sp>
      <p:sp>
        <p:nvSpPr>
          <p:cNvPr id="23" name="Rectangle 22"/>
          <p:cNvSpPr/>
          <p:nvPr/>
        </p:nvSpPr>
        <p:spPr>
          <a:xfrm>
            <a:off x="2582144" y="3665521"/>
            <a:ext cx="3178406" cy="461665"/>
          </a:xfrm>
          <a:prstGeom prst="rect">
            <a:avLst/>
          </a:prstGeom>
        </p:spPr>
        <p:txBody>
          <a:bodyPr wrap="square">
            <a:spAutoFit/>
          </a:bodyPr>
          <a:lstStyle/>
          <a:p>
            <a:pPr lvl="0" algn="ctr"/>
            <a:r>
              <a:rPr lang="en-US" sz="2400" smtClean="0"/>
              <a:t>Weight Learning</a:t>
            </a:r>
            <a:endParaRPr lang="en-US" sz="2400" dirty="0"/>
          </a:p>
        </p:txBody>
      </p:sp>
      <p:sp>
        <p:nvSpPr>
          <p:cNvPr id="24" name="Rectangle 23"/>
          <p:cNvSpPr/>
          <p:nvPr/>
        </p:nvSpPr>
        <p:spPr>
          <a:xfrm>
            <a:off x="5540044" y="3668652"/>
            <a:ext cx="3178406" cy="461665"/>
          </a:xfrm>
          <a:prstGeom prst="rect">
            <a:avLst/>
          </a:prstGeom>
        </p:spPr>
        <p:txBody>
          <a:bodyPr wrap="square">
            <a:spAutoFit/>
          </a:bodyPr>
          <a:lstStyle/>
          <a:p>
            <a:pPr lvl="0" algn="ctr"/>
            <a:r>
              <a:rPr lang="en-US" sz="2400" dirty="0" smtClean="0"/>
              <a:t>Structure Learning</a:t>
            </a:r>
            <a:endParaRPr lang="en-US" sz="2400" dirty="0"/>
          </a:p>
        </p:txBody>
      </p:sp>
      <p:cxnSp>
        <p:nvCxnSpPr>
          <p:cNvPr id="25" name="Straight Connector 24"/>
          <p:cNvCxnSpPr/>
          <p:nvPr/>
        </p:nvCxnSpPr>
        <p:spPr>
          <a:xfrm>
            <a:off x="5707684" y="1706880"/>
            <a:ext cx="0" cy="292608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663439" y="1175893"/>
            <a:ext cx="2344424" cy="400110"/>
          </a:xfrm>
          <a:prstGeom prst="rect">
            <a:avLst/>
          </a:prstGeom>
          <a:noFill/>
        </p:spPr>
        <p:txBody>
          <a:bodyPr wrap="none" rtlCol="0">
            <a:spAutoFit/>
          </a:bodyPr>
          <a:lstStyle/>
          <a:p>
            <a:r>
              <a:rPr lang="en-US" sz="2000" b="1" dirty="0" smtClean="0">
                <a:latin typeface="Helvetica Light" charset="0"/>
                <a:ea typeface="Helvetica Light" charset="0"/>
                <a:cs typeface="Helvetica Light" charset="0"/>
              </a:rPr>
              <a:t>Focus of </a:t>
            </a:r>
            <a:r>
              <a:rPr lang="en-US" sz="2000" b="1" smtClean="0">
                <a:latin typeface="Helvetica Light" charset="0"/>
                <a:ea typeface="Helvetica Light" charset="0"/>
                <a:cs typeface="Helvetica Light" charset="0"/>
              </a:rPr>
              <a:t>this Talk</a:t>
            </a:r>
            <a:endParaRPr lang="en-US" sz="2000" b="1" dirty="0" err="1" smtClean="0">
              <a:latin typeface="Helvetica Light" charset="0"/>
              <a:ea typeface="Helvetica Light" charset="0"/>
              <a:cs typeface="Helvetica Light" charset="0"/>
            </a:endParaRPr>
          </a:p>
        </p:txBody>
      </p:sp>
      <p:cxnSp>
        <p:nvCxnSpPr>
          <p:cNvPr id="33" name="Curved Connector 32"/>
          <p:cNvCxnSpPr/>
          <p:nvPr/>
        </p:nvCxnSpPr>
        <p:spPr>
          <a:xfrm rot="10800000" flipV="1">
            <a:off x="3841399" y="1369186"/>
            <a:ext cx="751945" cy="594360"/>
          </a:xfrm>
          <a:prstGeom prst="curvedConnector2">
            <a:avLst/>
          </a:prstGeom>
          <a:ln w="508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2219408" y="4659602"/>
                <a:ext cx="6003567" cy="1246495"/>
              </a:xfrm>
              <a:prstGeom prst="rect">
                <a:avLst/>
              </a:prstGeom>
              <a:noFill/>
            </p:spPr>
            <p:txBody>
              <a:bodyPr wrap="none" rtlCol="0">
                <a:spAutoFit/>
              </a:bodyPr>
              <a:lstStyle/>
              <a:p>
                <a:pPr>
                  <a:lnSpc>
                    <a:spcPts val="3000"/>
                  </a:lnSpc>
                </a:pPr>
                <a14:m>
                  <m:oMath xmlns:m="http://schemas.openxmlformats.org/officeDocument/2006/math">
                    <m:r>
                      <a:rPr lang="en-US" sz="2000" b="0" i="1" smtClean="0">
                        <a:latin typeface="Cambria Math" charset="0"/>
                        <a:ea typeface="Cambria Math" charset="0"/>
                        <a:cs typeface="Cambria Math" charset="0"/>
                      </a:rPr>
                      <m:t>           </m:t>
                    </m:r>
                    <m:r>
                      <a:rPr lang="en-US" sz="2000" i="1" smtClean="0">
                        <a:latin typeface="Cambria Math" charset="0"/>
                        <a:ea typeface="Cambria Math" charset="0"/>
                        <a:cs typeface="Cambria Math" charset="0"/>
                      </a:rPr>
                      <m:t>∀</m:t>
                    </m:r>
                    <m:r>
                      <a:rPr lang="en-US" sz="2000" b="0" i="0" smtClean="0">
                        <a:latin typeface="Cambria Math" charset="0"/>
                        <a:ea typeface="Cambria Math" charset="0"/>
                        <a:cs typeface="Cambria Math" charset="0"/>
                      </a:rPr>
                      <m:t> </m:t>
                    </m:r>
                  </m:oMath>
                </a14:m>
                <a:r>
                  <a:rPr lang="en-US" sz="2000" dirty="0" smtClean="0">
                    <a:latin typeface="Helvetica Light" charset="0"/>
                    <a:ea typeface="Helvetica Light" charset="0"/>
                    <a:cs typeface="Helvetica Light" charset="0"/>
                  </a:rPr>
                  <a:t>x. path(x, x)</a:t>
                </a:r>
                <a:br>
                  <a:rPr lang="en-US" sz="2000" dirty="0" smtClean="0">
                    <a:latin typeface="Helvetica Light" charset="0"/>
                    <a:ea typeface="Helvetica Light" charset="0"/>
                    <a:cs typeface="Helvetica Light" charset="0"/>
                  </a:rPr>
                </a:br>
                <a14:m>
                  <m:oMath xmlns:m="http://schemas.openxmlformats.org/officeDocument/2006/math">
                    <m:r>
                      <a:rPr lang="en-US" sz="2000" b="0" i="0" smtClean="0">
                        <a:latin typeface="Cambria Math" charset="0"/>
                        <a:ea typeface="Cambria Math" charset="0"/>
                        <a:cs typeface="Cambria Math" charset="0"/>
                      </a:rPr>
                      <m:t>           </m:t>
                    </m:r>
                    <m:r>
                      <a:rPr lang="en-US" sz="2000" i="1">
                        <a:latin typeface="Cambria Math" charset="0"/>
                        <a:ea typeface="Cambria Math" charset="0"/>
                        <a:cs typeface="Cambria Math" charset="0"/>
                      </a:rPr>
                      <m:t>∀</m:t>
                    </m:r>
                  </m:oMath>
                </a14:m>
                <a:r>
                  <a:rPr lang="en-US" sz="2000" dirty="0" smtClean="0">
                    <a:latin typeface="Helvetica Light" charset="0"/>
                    <a:ea typeface="Helvetica Light" charset="0"/>
                    <a:cs typeface="Helvetica Light" charset="0"/>
                  </a:rPr>
                  <a:t> x, y, z. path(x, y) /\ edge(y, z) </a:t>
                </a:r>
                <a14:m>
                  <m:oMath xmlns:m="http://schemas.openxmlformats.org/officeDocument/2006/math">
                    <m:r>
                      <a:rPr lang="en-US" sz="2000" i="1">
                        <a:solidFill>
                          <a:srgbClr val="000000"/>
                        </a:solidFill>
                        <a:latin typeface="Cambria Math" charset="0"/>
                        <a:ea typeface="Cambria Math" charset="0"/>
                        <a:cs typeface="Cambria Math" charset="0"/>
                      </a:rPr>
                      <m:t>⟹</m:t>
                    </m:r>
                  </m:oMath>
                </a14:m>
                <a:r>
                  <a:rPr lang="en-US" sz="2000" dirty="0" smtClean="0">
                    <a:latin typeface="Helvetica Light" charset="0"/>
                    <a:ea typeface="Helvetica Light" charset="0"/>
                    <a:cs typeface="Helvetica Light" charset="0"/>
                  </a:rPr>
                  <a:t> path(x, z)</a:t>
                </a:r>
                <a:br>
                  <a:rPr lang="en-US" sz="2000" dirty="0" smtClean="0">
                    <a:latin typeface="Helvetica Light" charset="0"/>
                    <a:ea typeface="Helvetica Light" charset="0"/>
                    <a:cs typeface="Helvetica Light" charset="0"/>
                  </a:rPr>
                </a:br>
                <a14:m>
                  <m:oMath xmlns:m="http://schemas.openxmlformats.org/officeDocument/2006/math">
                    <m:r>
                      <a:rPr lang="en-US" sz="2000" b="1" i="0" smtClean="0">
                        <a:solidFill>
                          <a:srgbClr val="00B050"/>
                        </a:solidFill>
                        <a:latin typeface="Cambria Math" charset="0"/>
                        <a:ea typeface="Cambria Math" charset="0"/>
                        <a:cs typeface="Cambria Math" charset="0"/>
                      </a:rPr>
                      <m:t>𝟏</m:t>
                    </m:r>
                    <m:r>
                      <a:rPr lang="en-US" sz="2000" b="1" i="1" smtClean="0">
                        <a:solidFill>
                          <a:srgbClr val="00B050"/>
                        </a:solidFill>
                        <a:latin typeface="Cambria Math" charset="0"/>
                        <a:ea typeface="Cambria Math" charset="0"/>
                        <a:cs typeface="Cambria Math" charset="0"/>
                      </a:rPr>
                      <m:t>.</m:t>
                    </m:r>
                    <m:r>
                      <a:rPr lang="en-US" sz="2000" b="1" i="1" smtClean="0">
                        <a:solidFill>
                          <a:srgbClr val="00B050"/>
                        </a:solidFill>
                        <a:latin typeface="Cambria Math" charset="0"/>
                        <a:ea typeface="Cambria Math" charset="0"/>
                        <a:cs typeface="Cambria Math" charset="0"/>
                      </a:rPr>
                      <m:t>𝟓</m:t>
                    </m:r>
                    <m:r>
                      <a:rPr lang="en-US" sz="2000" b="1" i="1" smtClean="0">
                        <a:solidFill>
                          <a:srgbClr val="00B050"/>
                        </a:solidFill>
                        <a:latin typeface="Cambria Math" charset="0"/>
                        <a:ea typeface="Cambria Math" charset="0"/>
                        <a:cs typeface="Cambria Math" charset="0"/>
                      </a:rPr>
                      <m:t>:</m:t>
                    </m:r>
                    <m:r>
                      <a:rPr lang="en-US" sz="2000" b="0" i="1" smtClean="0">
                        <a:latin typeface="Cambria Math" charset="0"/>
                        <a:ea typeface="Cambria Math" charset="0"/>
                        <a:cs typeface="Cambria Math" charset="0"/>
                      </a:rPr>
                      <m:t>  </m:t>
                    </m:r>
                    <m:r>
                      <a:rPr lang="en-US" sz="2000" i="1">
                        <a:latin typeface="Cambria Math" charset="0"/>
                        <a:ea typeface="Cambria Math" charset="0"/>
                        <a:cs typeface="Cambria Math" charset="0"/>
                      </a:rPr>
                      <m:t>∀</m:t>
                    </m:r>
                  </m:oMath>
                </a14:m>
                <a:r>
                  <a:rPr lang="en-US" sz="2000" dirty="0">
                    <a:latin typeface="Helvetica Light" charset="0"/>
                    <a:ea typeface="Helvetica Light" charset="0"/>
                    <a:cs typeface="Helvetica Light" charset="0"/>
                  </a:rPr>
                  <a:t> </a:t>
                </a:r>
                <a:r>
                  <a:rPr lang="en-US" sz="2000" dirty="0" smtClean="0">
                    <a:latin typeface="Helvetica Light" charset="0"/>
                    <a:ea typeface="Helvetica Light" charset="0"/>
                    <a:cs typeface="Helvetica Light" charset="0"/>
                  </a:rPr>
                  <a:t>x, y. </a:t>
                </a:r>
                <a:r>
                  <a:rPr lang="en-US" sz="2200" dirty="0" smtClean="0">
                    <a:latin typeface="Helvetica Light" charset="0"/>
                    <a:ea typeface="Helvetica Light" charset="0"/>
                    <a:cs typeface="Helvetica Light" charset="0"/>
                  </a:rPr>
                  <a:t>¬</a:t>
                </a:r>
                <a:r>
                  <a:rPr lang="en-US" sz="2000" dirty="0" smtClean="0">
                    <a:latin typeface="Helvetica Light" charset="0"/>
                    <a:ea typeface="Helvetica Light" charset="0"/>
                    <a:cs typeface="Helvetica Light" charset="0"/>
                  </a:rPr>
                  <a:t> path(x, y)</a:t>
                </a:r>
              </a:p>
            </p:txBody>
          </p:sp>
        </mc:Choice>
        <mc:Fallback xmlns="">
          <p:sp>
            <p:nvSpPr>
              <p:cNvPr id="26" name="TextBox 25"/>
              <p:cNvSpPr txBox="1">
                <a:spLocks noRot="1" noChangeAspect="1" noMove="1" noResize="1" noEditPoints="1" noAdjustHandles="1" noChangeArrowheads="1" noChangeShapeType="1" noTextEdit="1"/>
              </p:cNvSpPr>
              <p:nvPr/>
            </p:nvSpPr>
            <p:spPr>
              <a:xfrm>
                <a:off x="2219408" y="4659602"/>
                <a:ext cx="6003567" cy="1246495"/>
              </a:xfrm>
              <a:prstGeom prst="rect">
                <a:avLst/>
              </a:prstGeom>
              <a:blipFill rotWithShape="0">
                <a:blip r:embed="rId2"/>
                <a:stretch>
                  <a:fillRect l="-609" t="-27805" b="-37073"/>
                </a:stretch>
              </a:blipFill>
            </p:spPr>
            <p:txBody>
              <a:bodyPr/>
              <a:lstStyle/>
              <a:p>
                <a:r>
                  <a:rPr lang="en-US">
                    <a:noFill/>
                  </a:rPr>
                  <a:t> </a:t>
                </a:r>
              </a:p>
            </p:txBody>
          </p:sp>
        </mc:Fallback>
      </mc:AlternateContent>
      <p:sp>
        <p:nvSpPr>
          <p:cNvPr id="27" name="Rectangle 26"/>
          <p:cNvSpPr/>
          <p:nvPr/>
        </p:nvSpPr>
        <p:spPr>
          <a:xfrm>
            <a:off x="1781387" y="4993096"/>
            <a:ext cx="377026" cy="553998"/>
          </a:xfrm>
          <a:prstGeom prst="rect">
            <a:avLst/>
          </a:prstGeom>
        </p:spPr>
        <p:txBody>
          <a:bodyPr wrap="none">
            <a:spAutoFit/>
          </a:bodyPr>
          <a:lstStyle/>
          <a:p>
            <a:pPr algn="ctr"/>
            <a:r>
              <a:rPr lang="en-US" sz="3000" b="1" dirty="0" smtClean="0">
                <a:solidFill>
                  <a:srgbClr val="000000"/>
                </a:solidFill>
                <a:latin typeface="Helvetica Light" charset="0"/>
                <a:ea typeface="Helvetica Light" charset="0"/>
                <a:cs typeface="Helvetica Light" charset="0"/>
              </a:rPr>
              <a:t>⋀</a:t>
            </a:r>
            <a:endParaRPr lang="en-US" sz="3000" b="1" dirty="0"/>
          </a:p>
        </p:txBody>
      </p:sp>
      <p:sp>
        <p:nvSpPr>
          <p:cNvPr id="28" name="Rectangle 27"/>
          <p:cNvSpPr/>
          <p:nvPr/>
        </p:nvSpPr>
        <p:spPr>
          <a:xfrm>
            <a:off x="1796627" y="5389336"/>
            <a:ext cx="377026" cy="553998"/>
          </a:xfrm>
          <a:prstGeom prst="rect">
            <a:avLst/>
          </a:prstGeom>
        </p:spPr>
        <p:txBody>
          <a:bodyPr wrap="none">
            <a:spAutoFit/>
          </a:bodyPr>
          <a:lstStyle/>
          <a:p>
            <a:pPr algn="ctr"/>
            <a:r>
              <a:rPr lang="en-US" sz="3000" b="1" smtClean="0">
                <a:solidFill>
                  <a:srgbClr val="000000"/>
                </a:solidFill>
                <a:latin typeface="Helvetica Light" charset="0"/>
                <a:ea typeface="Helvetica Light" charset="0"/>
                <a:cs typeface="Helvetica Light" charset="0"/>
              </a:rPr>
              <a:t>⋀</a:t>
            </a:r>
            <a:endParaRPr lang="en-US" sz="3000" b="1"/>
          </a:p>
        </p:txBody>
      </p:sp>
    </p:spTree>
    <p:extLst>
      <p:ext uri="{BB962C8B-B14F-4D97-AF65-F5344CB8AC3E}">
        <p14:creationId xmlns:p14="http://schemas.microsoft.com/office/powerpoint/2010/main" val="186040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1" grpId="0"/>
      <p:bldP spid="22" grpId="0"/>
      <p:bldP spid="23" grpId="0"/>
      <p:bldP spid="24" grpId="0"/>
      <p:bldP spid="31"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722118"/>
            <a:ext cx="8229600" cy="3876575"/>
          </a:xfrm>
        </p:spPr>
        <p:txBody>
          <a:bodyPr/>
          <a:lstStyle/>
          <a:p>
            <a:r>
              <a:rPr lang="en-US" dirty="0" smtClean="0"/>
              <a:t>Background</a:t>
            </a:r>
          </a:p>
          <a:p>
            <a:pPr marL="0" indent="0">
              <a:buNone/>
            </a:pPr>
            <a:endParaRPr lang="en-US" dirty="0"/>
          </a:p>
          <a:p>
            <a:r>
              <a:rPr lang="en-US" dirty="0" smtClean="0"/>
              <a:t>Part I: Applications in Software Analysis</a:t>
            </a:r>
          </a:p>
          <a:p>
            <a:pPr marL="0" indent="0">
              <a:buNone/>
            </a:pPr>
            <a:endParaRPr lang="en-US" dirty="0" smtClean="0"/>
          </a:p>
          <a:p>
            <a:r>
              <a:rPr lang="en-US" dirty="0" smtClean="0"/>
              <a:t>Part II: Techniques for </a:t>
            </a:r>
            <a:r>
              <a:rPr lang="en-US" dirty="0" err="1" smtClean="0"/>
              <a:t>MaxSAT</a:t>
            </a:r>
            <a:r>
              <a:rPr lang="en-US" dirty="0" smtClean="0"/>
              <a:t> Solving</a:t>
            </a:r>
          </a:p>
          <a:p>
            <a:pPr marL="0" indent="0">
              <a:buNone/>
            </a:pPr>
            <a:endParaRPr lang="en-US" dirty="0" smtClean="0"/>
          </a:p>
          <a:p>
            <a:r>
              <a:rPr lang="en-US" dirty="0" smtClean="0"/>
              <a:t>Conclusion</a:t>
            </a:r>
            <a:endParaRPr lang="en-US" dirty="0"/>
          </a:p>
        </p:txBody>
      </p:sp>
      <p:sp>
        <p:nvSpPr>
          <p:cNvPr id="3" name="Date Placeholder 2"/>
          <p:cNvSpPr>
            <a:spLocks noGrp="1"/>
          </p:cNvSpPr>
          <p:nvPr>
            <p:ph type="dt" sz="half" idx="10"/>
          </p:nvPr>
        </p:nvSpPr>
        <p:spPr/>
        <p:txBody>
          <a:bodyPr/>
          <a:lstStyle/>
          <a:p>
            <a:fld id="{E57E685B-0C8B-FF46-B3DD-FFA4BC7963CD}"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17</a:t>
            </a:fld>
            <a:endParaRPr lang="en-US" dirty="0"/>
          </a:p>
        </p:txBody>
      </p:sp>
      <p:sp>
        <p:nvSpPr>
          <p:cNvPr id="5" name="Title 4"/>
          <p:cNvSpPr>
            <a:spLocks noGrp="1"/>
          </p:cNvSpPr>
          <p:nvPr>
            <p:ph type="title"/>
          </p:nvPr>
        </p:nvSpPr>
        <p:spPr/>
        <p:txBody>
          <a:bodyPr/>
          <a:lstStyle/>
          <a:p>
            <a:r>
              <a:rPr lang="en-US" smtClean="0"/>
              <a:t>Talk Outline</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Tree>
    <p:extLst>
      <p:ext uri="{BB962C8B-B14F-4D97-AF65-F5344CB8AC3E}">
        <p14:creationId xmlns:p14="http://schemas.microsoft.com/office/powerpoint/2010/main" val="949016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Up Arrow 11"/>
          <p:cNvSpPr/>
          <p:nvPr/>
        </p:nvSpPr>
        <p:spPr>
          <a:xfrm rot="10800000">
            <a:off x="2483963" y="4266396"/>
            <a:ext cx="700927"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2483963" y="2032148"/>
            <a:ext cx="700927"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5400000">
            <a:off x="4318040" y="3070304"/>
            <a:ext cx="700927"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a:xfrm>
            <a:off x="6400800" y="6356350"/>
            <a:ext cx="2289048" cy="365760"/>
          </a:xfrm>
        </p:spPr>
        <p:txBody>
          <a:bodyPr/>
          <a:lstStyle/>
          <a:p>
            <a:fld id="{374A8C31-FF89-8248-9619-8C8A85B80A9A}" type="datetime1">
              <a:rPr lang="en-US" smtClean="0"/>
              <a:t>7/31/17</a:t>
            </a:fld>
            <a:endParaRPr lang="en-US" dirty="0"/>
          </a:p>
        </p:txBody>
      </p:sp>
      <p:sp>
        <p:nvSpPr>
          <p:cNvPr id="4" name="Title 3"/>
          <p:cNvSpPr>
            <a:spLocks noGrp="1"/>
          </p:cNvSpPr>
          <p:nvPr>
            <p:ph type="title"/>
          </p:nvPr>
        </p:nvSpPr>
        <p:spPr/>
        <p:txBody>
          <a:bodyPr>
            <a:normAutofit/>
          </a:bodyPr>
          <a:lstStyle/>
          <a:p>
            <a:r>
              <a:rPr lang="en-US" dirty="0" smtClean="0"/>
              <a:t>Applications in Software Analysis</a:t>
            </a:r>
            <a:endParaRPr lang="en-US" dirty="0"/>
          </a:p>
        </p:txBody>
      </p:sp>
      <p:sp>
        <p:nvSpPr>
          <p:cNvPr id="10" name="TextBox 9"/>
          <p:cNvSpPr txBox="1"/>
          <p:nvPr/>
        </p:nvSpPr>
        <p:spPr>
          <a:xfrm>
            <a:off x="1203960" y="2587530"/>
            <a:ext cx="3267947" cy="2031325"/>
          </a:xfrm>
          <a:prstGeom prst="rect">
            <a:avLst/>
          </a:prstGeom>
          <a:solidFill>
            <a:schemeClr val="bg1"/>
          </a:solidFill>
          <a:ln w="19050">
            <a:solidFill>
              <a:schemeClr val="tx1"/>
            </a:solidFill>
          </a:ln>
        </p:spPr>
        <p:txBody>
          <a:bodyPr wrap="square" rtlCol="0">
            <a:spAutoFit/>
          </a:bodyPr>
          <a:lstStyle/>
          <a:p>
            <a:r>
              <a:rPr lang="en-US" b="1" dirty="0" smtClean="0">
                <a:solidFill>
                  <a:srgbClr val="0070C0"/>
                </a:solidFill>
              </a:rPr>
              <a:t>Input relations: </a:t>
            </a:r>
          </a:p>
          <a:p>
            <a:r>
              <a:rPr lang="en-US" dirty="0" smtClean="0"/>
              <a:t>   edge(a, b)</a:t>
            </a:r>
          </a:p>
          <a:p>
            <a:r>
              <a:rPr lang="en-US" b="1" dirty="0" smtClean="0">
                <a:solidFill>
                  <a:srgbClr val="0070C0"/>
                </a:solidFill>
              </a:rPr>
              <a:t>Output relations: </a:t>
            </a:r>
          </a:p>
          <a:p>
            <a:r>
              <a:rPr lang="en-US" dirty="0" smtClean="0"/>
              <a:t>   path(a, b)</a:t>
            </a:r>
          </a:p>
          <a:p>
            <a:r>
              <a:rPr lang="en-US" b="1" dirty="0" smtClean="0">
                <a:solidFill>
                  <a:srgbClr val="0070C0"/>
                </a:solidFill>
              </a:rPr>
              <a:t>Constraints:</a:t>
            </a:r>
            <a:r>
              <a:rPr lang="en-US" b="1" dirty="0" smtClean="0"/>
              <a:t> </a:t>
            </a:r>
          </a:p>
          <a:p>
            <a:r>
              <a:rPr lang="en-US" dirty="0" smtClean="0">
                <a:solidFill>
                  <a:schemeClr val="bg1"/>
                </a:solidFill>
              </a:rPr>
              <a:t> 1</a:t>
            </a:r>
            <a:r>
              <a:rPr lang="en-US" dirty="0" smtClean="0"/>
              <a:t>path(a, a).</a:t>
            </a:r>
          </a:p>
          <a:p>
            <a:r>
              <a:rPr lang="en-US" dirty="0" smtClean="0">
                <a:solidFill>
                  <a:schemeClr val="bg1"/>
                </a:solidFill>
              </a:rPr>
              <a:t> 2</a:t>
            </a:r>
            <a:r>
              <a:rPr lang="en-US" dirty="0" smtClean="0"/>
              <a:t>path(a, c) :- path(a, </a:t>
            </a:r>
            <a:r>
              <a:rPr lang="en-US" dirty="0"/>
              <a:t>b</a:t>
            </a:r>
            <a:r>
              <a:rPr lang="en-US" dirty="0" smtClean="0"/>
              <a:t>), edge(b, </a:t>
            </a:r>
            <a:r>
              <a:rPr lang="en-US" dirty="0"/>
              <a:t>c</a:t>
            </a:r>
            <a:r>
              <a:rPr lang="en-US" dirty="0" smtClean="0"/>
              <a:t>).</a:t>
            </a:r>
            <a:endParaRPr lang="en-US" dirty="0"/>
          </a:p>
        </p:txBody>
      </p:sp>
      <p:sp>
        <p:nvSpPr>
          <p:cNvPr id="19" name="Rectangle 18"/>
          <p:cNvSpPr/>
          <p:nvPr/>
        </p:nvSpPr>
        <p:spPr>
          <a:xfrm>
            <a:off x="320039" y="1139077"/>
            <a:ext cx="5912697" cy="830997"/>
          </a:xfrm>
          <a:prstGeom prst="rect">
            <a:avLst/>
          </a:prstGeom>
        </p:spPr>
        <p:txBody>
          <a:bodyPr wrap="square">
            <a:spAutoFit/>
          </a:bodyPr>
          <a:lstStyle/>
          <a:p>
            <a:pPr algn="ctr"/>
            <a:r>
              <a:rPr lang="en-US" sz="2400" dirty="0" smtClean="0">
                <a:latin typeface="Garamond" charset="0"/>
                <a:ea typeface="Garamond" charset="0"/>
                <a:cs typeface="Garamond" charset="0"/>
              </a:rPr>
              <a:t>Abstraction Selection in Automated</a:t>
            </a:r>
            <a:br>
              <a:rPr lang="en-US" sz="2400" dirty="0" smtClean="0">
                <a:latin typeface="Garamond" charset="0"/>
                <a:ea typeface="Garamond" charset="0"/>
                <a:cs typeface="Garamond" charset="0"/>
              </a:rPr>
            </a:br>
            <a:r>
              <a:rPr lang="en-US" sz="2400" dirty="0" smtClean="0">
                <a:latin typeface="Garamond" charset="0"/>
                <a:ea typeface="Garamond" charset="0"/>
                <a:cs typeface="Garamond" charset="0"/>
              </a:rPr>
              <a:t>Verification</a:t>
            </a:r>
            <a:r>
              <a:rPr lang="en-US" sz="2400" dirty="0">
                <a:latin typeface="Garamond" charset="0"/>
                <a:ea typeface="Garamond" charset="0"/>
                <a:cs typeface="Garamond" charset="0"/>
              </a:rPr>
              <a:t> </a:t>
            </a:r>
            <a:r>
              <a:rPr lang="en-US" sz="2400" dirty="0" smtClean="0">
                <a:latin typeface="Garamond" charset="0"/>
                <a:ea typeface="Garamond" charset="0"/>
                <a:cs typeface="Garamond" charset="0"/>
              </a:rPr>
              <a:t>[PLDI 2014]</a:t>
            </a:r>
            <a:endParaRPr lang="en-US" sz="2400" dirty="0">
              <a:latin typeface="Garamond" charset="0"/>
              <a:ea typeface="Garamond" charset="0"/>
              <a:cs typeface="Garamond" charset="0"/>
            </a:endParaRPr>
          </a:p>
        </p:txBody>
      </p:sp>
      <p:sp>
        <p:nvSpPr>
          <p:cNvPr id="20" name="Rectangle 19"/>
          <p:cNvSpPr/>
          <p:nvPr/>
        </p:nvSpPr>
        <p:spPr>
          <a:xfrm>
            <a:off x="5090161" y="3132844"/>
            <a:ext cx="3810000" cy="830997"/>
          </a:xfrm>
          <a:prstGeom prst="rect">
            <a:avLst/>
          </a:prstGeom>
        </p:spPr>
        <p:txBody>
          <a:bodyPr wrap="square">
            <a:spAutoFit/>
          </a:bodyPr>
          <a:lstStyle/>
          <a:p>
            <a:pPr algn="ctr"/>
            <a:r>
              <a:rPr lang="en-US" sz="2400" dirty="0" smtClean="0">
                <a:latin typeface="Garamond" charset="0"/>
                <a:ea typeface="Garamond" charset="0"/>
                <a:cs typeface="Garamond" charset="0"/>
              </a:rPr>
              <a:t>Alarm Classification in Static </a:t>
            </a:r>
            <a:br>
              <a:rPr lang="en-US" sz="2400" dirty="0" smtClean="0">
                <a:latin typeface="Garamond" charset="0"/>
                <a:ea typeface="Garamond" charset="0"/>
                <a:cs typeface="Garamond" charset="0"/>
              </a:rPr>
            </a:br>
            <a:r>
              <a:rPr lang="en-US" sz="2400" dirty="0" smtClean="0">
                <a:latin typeface="Garamond" charset="0"/>
                <a:ea typeface="Garamond" charset="0"/>
                <a:cs typeface="Garamond" charset="0"/>
              </a:rPr>
              <a:t>Bug Detection [FSE 2015]</a:t>
            </a:r>
            <a:endParaRPr lang="en-US" sz="2400" dirty="0">
              <a:latin typeface="Garamond" charset="0"/>
              <a:ea typeface="Garamond" charset="0"/>
              <a:cs typeface="Garamond" charset="0"/>
            </a:endParaRPr>
          </a:p>
        </p:txBody>
      </p:sp>
      <p:sp>
        <p:nvSpPr>
          <p:cNvPr id="21" name="Rectangle 20"/>
          <p:cNvSpPr/>
          <p:nvPr/>
        </p:nvSpPr>
        <p:spPr>
          <a:xfrm>
            <a:off x="389890" y="5266706"/>
            <a:ext cx="5394960" cy="830997"/>
          </a:xfrm>
          <a:prstGeom prst="rect">
            <a:avLst/>
          </a:prstGeom>
        </p:spPr>
        <p:txBody>
          <a:bodyPr wrap="square">
            <a:spAutoFit/>
          </a:bodyPr>
          <a:lstStyle/>
          <a:p>
            <a:pPr algn="ctr"/>
            <a:r>
              <a:rPr lang="en-US" sz="2400" dirty="0" smtClean="0">
                <a:latin typeface="Garamond" charset="0"/>
                <a:ea typeface="Garamond" charset="0"/>
                <a:cs typeface="Garamond" charset="0"/>
              </a:rPr>
              <a:t>Alarm Resolution in Interactive Verification </a:t>
            </a:r>
            <a:br>
              <a:rPr lang="en-US" sz="2400" dirty="0" smtClean="0">
                <a:latin typeface="Garamond" charset="0"/>
                <a:ea typeface="Garamond" charset="0"/>
                <a:cs typeface="Garamond" charset="0"/>
              </a:rPr>
            </a:br>
            <a:r>
              <a:rPr lang="en-US" sz="2400" dirty="0" smtClean="0">
                <a:latin typeface="Garamond" charset="0"/>
                <a:ea typeface="Garamond" charset="0"/>
                <a:cs typeface="Garamond" charset="0"/>
              </a:rPr>
              <a:t>[OOPSLA 2017]</a:t>
            </a:r>
          </a:p>
        </p:txBody>
      </p:sp>
      <p:sp>
        <p:nvSpPr>
          <p:cNvPr id="2" name="Footer Placeholder 1"/>
          <p:cNvSpPr>
            <a:spLocks noGrp="1"/>
          </p:cNvSpPr>
          <p:nvPr>
            <p:ph type="ftr" sz="quarter" idx="11"/>
          </p:nvPr>
        </p:nvSpPr>
        <p:spPr/>
        <p:txBody>
          <a:bodyPr/>
          <a:lstStyle/>
          <a:p>
            <a:pPr algn="ctr"/>
            <a:r>
              <a:rPr lang="en-US" smtClean="0"/>
              <a:t>CAV 2017</a:t>
            </a:r>
            <a:endParaRPr lang="en-US" dirty="0"/>
          </a:p>
        </p:txBody>
      </p:sp>
      <p:sp>
        <p:nvSpPr>
          <p:cNvPr id="5" name="Slide Number Placeholder 4"/>
          <p:cNvSpPr>
            <a:spLocks noGrp="1"/>
          </p:cNvSpPr>
          <p:nvPr>
            <p:ph type="sldNum" sz="quarter" idx="12"/>
          </p:nvPr>
        </p:nvSpPr>
        <p:spPr/>
        <p:txBody>
          <a:bodyPr/>
          <a:lstStyle/>
          <a:p>
            <a:fld id="{1F7DF5D7-FF41-4BF6-8958-28DFF1DB182D}" type="slidenum">
              <a:rPr lang="en-US" smtClean="0"/>
              <a:pPr/>
              <a:t>18</a:t>
            </a:fld>
            <a:endParaRPr lang="en-US" dirty="0"/>
          </a:p>
        </p:txBody>
      </p:sp>
    </p:spTree>
    <p:extLst>
      <p:ext uri="{BB962C8B-B14F-4D97-AF65-F5344CB8AC3E}">
        <p14:creationId xmlns:p14="http://schemas.microsoft.com/office/powerpoint/2010/main" val="102139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6" grpId="0" animBg="1"/>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844040"/>
            <a:ext cx="8229600" cy="3581400"/>
          </a:xfrm>
        </p:spPr>
        <p:txBody>
          <a:bodyPr>
            <a:normAutofit/>
          </a:bodyPr>
          <a:lstStyle/>
          <a:p>
            <a:r>
              <a:rPr lang="en-US" dirty="0" smtClean="0"/>
              <a:t>Abstraction Selection [PLDI 2014]</a:t>
            </a:r>
          </a:p>
          <a:p>
            <a:pPr marL="0" indent="0">
              <a:buNone/>
            </a:pPr>
            <a:endParaRPr lang="en-US" dirty="0" smtClean="0"/>
          </a:p>
          <a:p>
            <a:pPr marL="0" indent="0">
              <a:buNone/>
            </a:pPr>
            <a:endParaRPr lang="en-US" dirty="0" smtClean="0"/>
          </a:p>
          <a:p>
            <a:r>
              <a:rPr lang="en-US" dirty="0" smtClean="0"/>
              <a:t>Alarm Classification</a:t>
            </a:r>
            <a:r>
              <a:rPr lang="en-US" dirty="0"/>
              <a:t> </a:t>
            </a:r>
            <a:r>
              <a:rPr lang="en-US" dirty="0" smtClean="0"/>
              <a:t>[FSE 2015]</a:t>
            </a:r>
          </a:p>
          <a:p>
            <a:pPr marL="0" indent="0">
              <a:buNone/>
            </a:pPr>
            <a:endParaRPr lang="en-US" dirty="0" smtClean="0"/>
          </a:p>
          <a:p>
            <a:pPr marL="0" indent="0">
              <a:buNone/>
            </a:pPr>
            <a:endParaRPr lang="en-US" dirty="0" smtClean="0"/>
          </a:p>
          <a:p>
            <a:r>
              <a:rPr lang="en-US" dirty="0" smtClean="0"/>
              <a:t>Alarm Resolution</a:t>
            </a:r>
            <a:r>
              <a:rPr lang="en-US" dirty="0"/>
              <a:t> </a:t>
            </a:r>
            <a:r>
              <a:rPr lang="en-US" dirty="0" smtClean="0"/>
              <a:t>[OOSPLA 2017]</a:t>
            </a:r>
          </a:p>
          <a:p>
            <a:endParaRPr lang="en-US" dirty="0"/>
          </a:p>
        </p:txBody>
      </p:sp>
      <p:sp>
        <p:nvSpPr>
          <p:cNvPr id="3" name="Date Placeholder 2"/>
          <p:cNvSpPr>
            <a:spLocks noGrp="1"/>
          </p:cNvSpPr>
          <p:nvPr>
            <p:ph type="dt" sz="half" idx="10"/>
          </p:nvPr>
        </p:nvSpPr>
        <p:spPr/>
        <p:txBody>
          <a:bodyPr/>
          <a:lstStyle/>
          <a:p>
            <a:fld id="{8982BF48-37F4-E04A-96CD-97BB07913492}" type="datetime1">
              <a:rPr lang="en-US" smtClean="0"/>
              <a:t>7/31/17</a:t>
            </a:fld>
            <a:endParaRPr lang="en-US" dirty="0"/>
          </a:p>
        </p:txBody>
      </p:sp>
      <p:sp>
        <p:nvSpPr>
          <p:cNvPr id="5" name="Title 4"/>
          <p:cNvSpPr>
            <a:spLocks noGrp="1"/>
          </p:cNvSpPr>
          <p:nvPr>
            <p:ph type="title"/>
          </p:nvPr>
        </p:nvSpPr>
        <p:spPr/>
        <p:txBody>
          <a:bodyPr/>
          <a:lstStyle/>
          <a:p>
            <a:r>
              <a:rPr lang="en-US" dirty="0" smtClean="0"/>
              <a:t>Overview of Applications</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19</a:t>
            </a:fld>
            <a:endParaRPr lang="en-US" dirty="0"/>
          </a:p>
        </p:txBody>
      </p:sp>
    </p:spTree>
    <p:extLst>
      <p:ext uri="{BB962C8B-B14F-4D97-AF65-F5344CB8AC3E}">
        <p14:creationId xmlns:p14="http://schemas.microsoft.com/office/powerpoint/2010/main" val="155658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3" end="3"/>
                                            </p:txEl>
                                          </p:spTgt>
                                        </p:tgtEl>
                                        <p:attrNameLst>
                                          <p:attrName>style.color</p:attrName>
                                        </p:attrNameLst>
                                      </p:cBhvr>
                                      <p:to>
                                        <a:srgbClr val="D6D6D6"/>
                                      </p:to>
                                    </p:animClr>
                                  </p:childTnLst>
                                </p:cTn>
                              </p:par>
                              <p:par>
                                <p:cTn id="7" presetID="3" presetClass="emph" presetSubtype="2" fill="hold" nodeType="withEffect">
                                  <p:stCondLst>
                                    <p:cond delay="0"/>
                                  </p:stCondLst>
                                  <p:childTnLst>
                                    <p:animClr clrSpc="rgb" dir="cw">
                                      <p:cBhvr override="childStyle">
                                        <p:cTn id="8" dur="500" fill="hold"/>
                                        <p:tgtEl>
                                          <p:spTgt spid="2">
                                            <p:txEl>
                                              <p:pRg st="6" end="6"/>
                                            </p:txEl>
                                          </p:spTgt>
                                        </p:tgtEl>
                                        <p:attrNameLst>
                                          <p:attrName>style.color</p:attrName>
                                        </p:attrNameLst>
                                      </p:cBhvr>
                                      <p:to>
                                        <a:srgbClr val="D6D6D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234440"/>
            <a:ext cx="8229600" cy="5282820"/>
          </a:xfrm>
        </p:spPr>
        <p:txBody>
          <a:bodyPr>
            <a:normAutofit/>
          </a:bodyPr>
          <a:lstStyle/>
          <a:p>
            <a:endParaRPr lang="en-US" dirty="0" smtClean="0"/>
          </a:p>
          <a:p>
            <a:endParaRPr lang="en-US" dirty="0"/>
          </a:p>
          <a:p>
            <a:endParaRPr lang="en-US" dirty="0" smtClean="0"/>
          </a:p>
          <a:p>
            <a:pPr marL="0" indent="0">
              <a:buNone/>
            </a:pPr>
            <a:endParaRPr lang="en-US" sz="1000" dirty="0"/>
          </a:p>
          <a:p>
            <a:r>
              <a:rPr lang="en-US" dirty="0" smtClean="0"/>
              <a:t>Long </a:t>
            </a:r>
            <a:r>
              <a:rPr lang="en-US" dirty="0"/>
              <a:t>history</a:t>
            </a:r>
          </a:p>
          <a:p>
            <a:pPr lvl="1"/>
            <a:r>
              <a:rPr lang="en-US" sz="2400" dirty="0"/>
              <a:t>Type constraints, set constraints, SAT/SMT constraints</a:t>
            </a:r>
          </a:p>
          <a:p>
            <a:pPr marL="0" indent="0">
              <a:buNone/>
            </a:pPr>
            <a:endParaRPr lang="en-US" sz="500" dirty="0"/>
          </a:p>
          <a:p>
            <a:pPr marL="0" indent="0">
              <a:buNone/>
            </a:pPr>
            <a:endParaRPr lang="en-US" sz="500" dirty="0" smtClean="0"/>
          </a:p>
          <a:p>
            <a:r>
              <a:rPr lang="en-US" dirty="0" smtClean="0"/>
              <a:t>Many benefits</a:t>
            </a:r>
          </a:p>
          <a:p>
            <a:pPr lvl="1"/>
            <a:r>
              <a:rPr lang="en-US" sz="2400" dirty="0" smtClean="0"/>
              <a:t>Separates analysis specification from implementation</a:t>
            </a:r>
          </a:p>
          <a:p>
            <a:pPr lvl="1"/>
            <a:r>
              <a:rPr lang="en-US" sz="2400" dirty="0" smtClean="0"/>
              <a:t>Allows to leverage sophisticated off-the-shelf solvers</a:t>
            </a:r>
          </a:p>
          <a:p>
            <a:pPr lvl="1"/>
            <a:r>
              <a:rPr lang="en-US" sz="2400" dirty="0" smtClean="0"/>
              <a:t>Yields natural program specifications</a:t>
            </a:r>
          </a:p>
          <a:p>
            <a:pPr lvl="1"/>
            <a:r>
              <a:rPr lang="en-US" sz="2400" dirty="0" smtClean="0"/>
              <a:t>…</a:t>
            </a:r>
          </a:p>
        </p:txBody>
      </p:sp>
      <p:sp>
        <p:nvSpPr>
          <p:cNvPr id="3" name="Date Placeholder 2"/>
          <p:cNvSpPr>
            <a:spLocks noGrp="1"/>
          </p:cNvSpPr>
          <p:nvPr>
            <p:ph type="dt" sz="half" idx="10"/>
          </p:nvPr>
        </p:nvSpPr>
        <p:spPr/>
        <p:txBody>
          <a:bodyPr/>
          <a:lstStyle/>
          <a:p>
            <a:fld id="{D7B704D4-B707-7941-9DDC-C9F7EAB0EFC0}"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2</a:t>
            </a:fld>
            <a:endParaRPr lang="en-US" dirty="0"/>
          </a:p>
        </p:txBody>
      </p:sp>
      <p:sp>
        <p:nvSpPr>
          <p:cNvPr id="5" name="Title 4"/>
          <p:cNvSpPr>
            <a:spLocks noGrp="1"/>
          </p:cNvSpPr>
          <p:nvPr>
            <p:ph type="title"/>
          </p:nvPr>
        </p:nvSpPr>
        <p:spPr/>
        <p:txBody>
          <a:bodyPr>
            <a:normAutofit/>
          </a:bodyPr>
          <a:lstStyle/>
          <a:p>
            <a:r>
              <a:rPr lang="en-US" dirty="0" smtClean="0"/>
              <a:t>Constraint-Based Software Analysis</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grpSp>
        <p:nvGrpSpPr>
          <p:cNvPr id="8" name="Group 7"/>
          <p:cNvGrpSpPr/>
          <p:nvPr/>
        </p:nvGrpSpPr>
        <p:grpSpPr>
          <a:xfrm>
            <a:off x="315030" y="1374610"/>
            <a:ext cx="1239442" cy="1276620"/>
            <a:chOff x="315030" y="1374610"/>
            <a:chExt cx="1239442" cy="127662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3057" y="1374610"/>
              <a:ext cx="831255" cy="785069"/>
            </a:xfrm>
            <a:prstGeom prst="rect">
              <a:avLst/>
            </a:prstGeom>
          </p:spPr>
        </p:pic>
        <p:sp>
          <p:nvSpPr>
            <p:cNvPr id="9" name="TextBox 8"/>
            <p:cNvSpPr txBox="1"/>
            <p:nvPr/>
          </p:nvSpPr>
          <p:spPr>
            <a:xfrm>
              <a:off x="315030" y="2251120"/>
              <a:ext cx="1239442" cy="400110"/>
            </a:xfrm>
            <a:prstGeom prst="rect">
              <a:avLst/>
            </a:prstGeom>
            <a:noFill/>
          </p:spPr>
          <p:txBody>
            <a:bodyPr wrap="none" rtlCol="0">
              <a:spAutoFit/>
            </a:bodyPr>
            <a:lstStyle/>
            <a:p>
              <a:r>
                <a:rPr lang="en-US" sz="2000" b="1" dirty="0" smtClean="0">
                  <a:latin typeface="Helvetica Light" charset="0"/>
                  <a:ea typeface="Helvetica Light" charset="0"/>
                  <a:cs typeface="Helvetica Light" charset="0"/>
                </a:rPr>
                <a:t>Program</a:t>
              </a:r>
            </a:p>
          </p:txBody>
        </p:sp>
      </p:grpSp>
      <p:grpSp>
        <p:nvGrpSpPr>
          <p:cNvPr id="23" name="Group 22"/>
          <p:cNvGrpSpPr/>
          <p:nvPr/>
        </p:nvGrpSpPr>
        <p:grpSpPr>
          <a:xfrm>
            <a:off x="1314697" y="1336720"/>
            <a:ext cx="2263772" cy="914400"/>
            <a:chOff x="1314697" y="1336720"/>
            <a:chExt cx="2263772" cy="914400"/>
          </a:xfrm>
        </p:grpSpPr>
        <p:sp>
          <p:nvSpPr>
            <p:cNvPr id="10" name="Right Arrow 9"/>
            <p:cNvSpPr/>
            <p:nvPr/>
          </p:nvSpPr>
          <p:spPr>
            <a:xfrm>
              <a:off x="1314697" y="1605614"/>
              <a:ext cx="572133" cy="342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963414" y="1336720"/>
              <a:ext cx="161505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Constraint Generation</a:t>
              </a:r>
              <a:endParaRPr lang="en-US" sz="2200" dirty="0"/>
            </a:p>
          </p:txBody>
        </p:sp>
      </p:grpSp>
      <p:grpSp>
        <p:nvGrpSpPr>
          <p:cNvPr id="25" name="Group 24"/>
          <p:cNvGrpSpPr/>
          <p:nvPr/>
        </p:nvGrpSpPr>
        <p:grpSpPr>
          <a:xfrm>
            <a:off x="5110479" y="1344130"/>
            <a:ext cx="2095881" cy="914400"/>
            <a:chOff x="5110479" y="1344130"/>
            <a:chExt cx="2095881" cy="914400"/>
          </a:xfrm>
        </p:grpSpPr>
        <p:sp>
          <p:nvSpPr>
            <p:cNvPr id="12" name="Rounded Rectangle 11"/>
            <p:cNvSpPr/>
            <p:nvPr/>
          </p:nvSpPr>
          <p:spPr>
            <a:xfrm>
              <a:off x="5743320" y="1344130"/>
              <a:ext cx="14630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Constraint Resolution</a:t>
              </a:r>
              <a:endParaRPr lang="en-US" sz="2200" dirty="0"/>
            </a:p>
          </p:txBody>
        </p:sp>
        <p:sp>
          <p:nvSpPr>
            <p:cNvPr id="18" name="Right Arrow 17"/>
            <p:cNvSpPr/>
            <p:nvPr/>
          </p:nvSpPr>
          <p:spPr>
            <a:xfrm>
              <a:off x="5110479" y="1605614"/>
              <a:ext cx="572133" cy="342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649887" y="1295400"/>
            <a:ext cx="1853742" cy="1355830"/>
            <a:chOff x="3649887" y="1295400"/>
            <a:chExt cx="1853742" cy="135583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3675" y="1295400"/>
              <a:ext cx="931334" cy="931334"/>
            </a:xfrm>
            <a:prstGeom prst="rect">
              <a:avLst/>
            </a:prstGeom>
          </p:spPr>
        </p:pic>
        <p:sp>
          <p:nvSpPr>
            <p:cNvPr id="17" name="Right Arrow 16"/>
            <p:cNvSpPr/>
            <p:nvPr/>
          </p:nvSpPr>
          <p:spPr>
            <a:xfrm>
              <a:off x="3649887" y="1605614"/>
              <a:ext cx="572133" cy="342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893893" y="2251120"/>
              <a:ext cx="1609736" cy="400110"/>
            </a:xfrm>
            <a:prstGeom prst="rect">
              <a:avLst/>
            </a:prstGeom>
            <a:noFill/>
          </p:spPr>
          <p:txBody>
            <a:bodyPr wrap="none" rtlCol="0">
              <a:spAutoFit/>
            </a:bodyPr>
            <a:lstStyle/>
            <a:p>
              <a:r>
                <a:rPr lang="en-US" sz="2000" b="1" dirty="0" smtClean="0">
                  <a:latin typeface="Helvetica Light" charset="0"/>
                  <a:ea typeface="Helvetica Light" charset="0"/>
                  <a:cs typeface="Helvetica Light" charset="0"/>
                </a:rPr>
                <a:t>Constraints</a:t>
              </a:r>
            </a:p>
          </p:txBody>
        </p:sp>
      </p:grpSp>
      <p:grpSp>
        <p:nvGrpSpPr>
          <p:cNvPr id="26" name="Group 25"/>
          <p:cNvGrpSpPr/>
          <p:nvPr/>
        </p:nvGrpSpPr>
        <p:grpSpPr>
          <a:xfrm>
            <a:off x="7305193" y="1440686"/>
            <a:ext cx="1523776" cy="1210544"/>
            <a:chOff x="7305193" y="1440686"/>
            <a:chExt cx="1523776" cy="1210544"/>
          </a:xfrm>
        </p:grpSpPr>
        <p:sp>
          <p:nvSpPr>
            <p:cNvPr id="14" name="Right Arrow 13"/>
            <p:cNvSpPr/>
            <p:nvPr/>
          </p:nvSpPr>
          <p:spPr>
            <a:xfrm>
              <a:off x="7305193" y="1605614"/>
              <a:ext cx="572133" cy="342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4502" y="1440686"/>
              <a:ext cx="652916" cy="652916"/>
            </a:xfrm>
            <a:prstGeom prst="rect">
              <a:avLst/>
            </a:prstGeom>
          </p:spPr>
        </p:pic>
        <p:sp>
          <p:nvSpPr>
            <p:cNvPr id="20" name="TextBox 19"/>
            <p:cNvSpPr txBox="1"/>
            <p:nvPr/>
          </p:nvSpPr>
          <p:spPr>
            <a:xfrm>
              <a:off x="7618381" y="2251120"/>
              <a:ext cx="1210588" cy="400110"/>
            </a:xfrm>
            <a:prstGeom prst="rect">
              <a:avLst/>
            </a:prstGeom>
            <a:noFill/>
          </p:spPr>
          <p:txBody>
            <a:bodyPr wrap="none" rtlCol="0">
              <a:spAutoFit/>
            </a:bodyPr>
            <a:lstStyle/>
            <a:p>
              <a:r>
                <a:rPr lang="en-US" sz="2000" b="1" dirty="0" smtClean="0">
                  <a:latin typeface="Helvetica Light" charset="0"/>
                  <a:ea typeface="Helvetica Light" charset="0"/>
                  <a:cs typeface="Helvetica Light" charset="0"/>
                </a:rPr>
                <a:t>Solution</a:t>
              </a:r>
            </a:p>
          </p:txBody>
        </p:sp>
      </p:grpSp>
    </p:spTree>
    <p:extLst>
      <p:ext uri="{BB962C8B-B14F-4D97-AF65-F5344CB8AC3E}">
        <p14:creationId xmlns:p14="http://schemas.microsoft.com/office/powerpoint/2010/main" val="128061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 Example: Pointer Analysis</a:t>
            </a:r>
            <a:endParaRPr lang="en-US" dirty="0"/>
          </a:p>
        </p:txBody>
      </p:sp>
      <p:grpSp>
        <p:nvGrpSpPr>
          <p:cNvPr id="3" name="Group 2"/>
          <p:cNvGrpSpPr/>
          <p:nvPr/>
        </p:nvGrpSpPr>
        <p:grpSpPr>
          <a:xfrm>
            <a:off x="771008" y="1775230"/>
            <a:ext cx="7601983" cy="2704139"/>
            <a:chOff x="774308" y="1381334"/>
            <a:chExt cx="7601983" cy="2704139"/>
          </a:xfrm>
        </p:grpSpPr>
        <p:sp>
          <p:nvSpPr>
            <p:cNvPr id="24" name="TextBox 23"/>
            <p:cNvSpPr txBox="1"/>
            <p:nvPr/>
          </p:nvSpPr>
          <p:spPr>
            <a:xfrm>
              <a:off x="850662" y="1451674"/>
              <a:ext cx="3767286" cy="2554545"/>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f</a:t>
              </a:r>
              <a:r>
                <a:rPr lang="en-US" sz="2000" dirty="0" smtClean="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smtClean="0">
                  <a:solidFill>
                    <a:srgbClr val="FF0000"/>
                  </a:solidFill>
                  <a:latin typeface="Courier New" panose="02070309020205020404" pitchFamily="49" charset="0"/>
                  <a:cs typeface="Courier New" panose="02070309020205020404" pitchFamily="49" charset="0"/>
                </a:rPr>
                <a:t>v1</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new </a:t>
              </a: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  </a:t>
              </a:r>
              <a:r>
                <a:rPr lang="en-US" sz="2000" dirty="0" smtClean="0">
                  <a:solidFill>
                    <a:srgbClr val="FF0000"/>
                  </a:solidFill>
                  <a:latin typeface="Courier New" panose="02070309020205020404" pitchFamily="49" charset="0"/>
                  <a:cs typeface="Courier New" panose="02070309020205020404" pitchFamily="49" charset="0"/>
                </a:rPr>
                <a:t>v2</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id1(</a:t>
              </a:r>
              <a:r>
                <a:rPr lang="en-US" sz="2000" dirty="0">
                  <a:solidFill>
                    <a:srgbClr val="FF0000"/>
                  </a:solidFill>
                  <a:latin typeface="Courier New" panose="02070309020205020404" pitchFamily="49" charset="0"/>
                  <a:cs typeface="Courier New" panose="02070309020205020404" pitchFamily="49" charset="0"/>
                </a:rPr>
                <a:t>v1</a:t>
              </a: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  </a:t>
              </a:r>
              <a:r>
                <a:rPr lang="en-US" sz="2000" dirty="0" smtClean="0">
                  <a:solidFill>
                    <a:srgbClr val="FF0000"/>
                  </a:solidFill>
                  <a:latin typeface="Courier New" panose="02070309020205020404" pitchFamily="49" charset="0"/>
                  <a:cs typeface="Courier New" panose="02070309020205020404" pitchFamily="49" charset="0"/>
                </a:rPr>
                <a:t>v3</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id2(</a:t>
              </a:r>
              <a:r>
                <a:rPr lang="en-US" sz="2000" dirty="0">
                  <a:solidFill>
                    <a:srgbClr val="FF0000"/>
                  </a:solidFill>
                  <a:latin typeface="Courier New" panose="02070309020205020404" pitchFamily="49" charset="0"/>
                  <a:cs typeface="Courier New" panose="02070309020205020404" pitchFamily="49" charset="0"/>
                </a:rPr>
                <a:t>v2</a:t>
              </a:r>
              <a:r>
                <a:rPr lang="en-US" sz="2000" dirty="0" smtClean="0">
                  <a:latin typeface="Courier New" panose="02070309020205020404" pitchFamily="49" charset="0"/>
                  <a:cs typeface="Courier New" panose="02070309020205020404" pitchFamily="49" charset="0"/>
                </a:rPr>
                <a:t>)</a:t>
              </a:r>
            </a:p>
            <a:p>
              <a:r>
                <a:rPr lang="en-US" sz="2000"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assert</a:t>
              </a:r>
              <a:r>
                <a:rPr lang="en-US" sz="2000" dirty="0" smtClean="0">
                  <a:latin typeface="Courier New" panose="02070309020205020404" pitchFamily="49" charset="0"/>
                  <a:cs typeface="Courier New" panose="02070309020205020404" pitchFamily="49" charset="0"/>
                </a:rPr>
                <a:t>(</a:t>
              </a:r>
              <a:r>
                <a:rPr lang="en-US" sz="2000" dirty="0" smtClean="0">
                  <a:solidFill>
                    <a:srgbClr val="FF0000"/>
                  </a:solidFill>
                  <a:latin typeface="Courier New" panose="02070309020205020404" pitchFamily="49" charset="0"/>
                  <a:cs typeface="Courier New" panose="02070309020205020404" pitchFamily="49" charset="0"/>
                </a:rPr>
                <a:t>v3 </a:t>
              </a:r>
              <a:r>
                <a:rPr lang="en-US" sz="2000" dirty="0" smtClean="0">
                  <a:latin typeface="Courier New" panose="02070309020205020404" pitchFamily="49" charset="0"/>
                  <a:cs typeface="Courier New" panose="02070309020205020404" pitchFamily="49" charset="0"/>
                </a:rPr>
                <a:t>!= </a:t>
              </a:r>
              <a:r>
                <a:rPr lang="en-US" sz="2000" dirty="0" smtClean="0">
                  <a:solidFill>
                    <a:srgbClr val="FF0000"/>
                  </a:solidFill>
                  <a:latin typeface="Courier New" panose="02070309020205020404" pitchFamily="49" charset="0"/>
                  <a:cs typeface="Courier New" panose="02070309020205020404" pitchFamily="49" charset="0"/>
                </a:rPr>
                <a:t>v1</a:t>
              </a:r>
              <a:r>
                <a:rPr lang="en-US" sz="2000"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q1</a:t>
              </a:r>
              <a:endParaRPr lang="en-US" sz="2000" dirty="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id1(v</a:t>
              </a:r>
              <a:r>
                <a:rPr lang="en-US" sz="2000" dirty="0" smtClean="0">
                  <a:latin typeface="Courier New" panose="02070309020205020404" pitchFamily="49" charset="0"/>
                  <a:cs typeface="Courier New" panose="02070309020205020404" pitchFamily="49" charset="0"/>
                </a:rPr>
                <a:t>){ return v }</a:t>
              </a:r>
              <a:endParaRPr lang="en-US" sz="2000" dirty="0">
                <a:latin typeface="Courier New" panose="02070309020205020404" pitchFamily="49" charset="0"/>
                <a:cs typeface="Courier New" panose="02070309020205020404" pitchFamily="49" charset="0"/>
              </a:endParaRPr>
            </a:p>
          </p:txBody>
        </p:sp>
        <p:sp>
          <p:nvSpPr>
            <p:cNvPr id="25" name="TextBox 24"/>
            <p:cNvSpPr txBox="1"/>
            <p:nvPr/>
          </p:nvSpPr>
          <p:spPr>
            <a:xfrm>
              <a:off x="4792778" y="1451674"/>
              <a:ext cx="3583513" cy="2554545"/>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g</a:t>
              </a:r>
              <a:r>
                <a:rPr lang="en-US" sz="2000" dirty="0" smtClean="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smtClean="0">
                  <a:solidFill>
                    <a:srgbClr val="0070C0"/>
                  </a:solidFill>
                  <a:latin typeface="Courier New" panose="02070309020205020404" pitchFamily="49" charset="0"/>
                  <a:cs typeface="Courier New" panose="02070309020205020404" pitchFamily="49" charset="0"/>
                </a:rPr>
                <a:t>v4</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new </a:t>
              </a: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  </a:t>
              </a:r>
              <a:r>
                <a:rPr lang="en-US" sz="2000" dirty="0" smtClean="0">
                  <a:solidFill>
                    <a:srgbClr val="0070C0"/>
                  </a:solidFill>
                  <a:latin typeface="Courier New" panose="02070309020205020404" pitchFamily="49" charset="0"/>
                  <a:cs typeface="Courier New" panose="02070309020205020404" pitchFamily="49" charset="0"/>
                </a:rPr>
                <a:t>v5</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id1(</a:t>
              </a:r>
              <a:r>
                <a:rPr lang="en-US" sz="2000" dirty="0">
                  <a:solidFill>
                    <a:srgbClr val="0070C0"/>
                  </a:solidFill>
                  <a:latin typeface="Courier New" panose="02070309020205020404" pitchFamily="49" charset="0"/>
                  <a:cs typeface="Courier New" panose="02070309020205020404" pitchFamily="49" charset="0"/>
                </a:rPr>
                <a:t>v4</a:t>
              </a: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  </a:t>
              </a:r>
              <a:r>
                <a:rPr lang="en-US" sz="2000" dirty="0" smtClean="0">
                  <a:solidFill>
                    <a:srgbClr val="0070C0"/>
                  </a:solidFill>
                  <a:latin typeface="Courier New" panose="02070309020205020404" pitchFamily="49" charset="0"/>
                  <a:cs typeface="Courier New" panose="02070309020205020404" pitchFamily="49" charset="0"/>
                </a:rPr>
                <a:t>v6</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id2(</a:t>
              </a:r>
              <a:r>
                <a:rPr lang="en-US" sz="2000" dirty="0">
                  <a:solidFill>
                    <a:srgbClr val="0070C0"/>
                  </a:solidFill>
                  <a:latin typeface="Courier New" panose="02070309020205020404" pitchFamily="49" charset="0"/>
                  <a:cs typeface="Courier New" panose="02070309020205020404" pitchFamily="49" charset="0"/>
                </a:rPr>
                <a:t>v5</a:t>
              </a: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assert</a:t>
              </a:r>
              <a:r>
                <a:rPr lang="en-US" sz="2000" dirty="0" smtClean="0">
                  <a:latin typeface="Courier New" panose="02070309020205020404" pitchFamily="49" charset="0"/>
                  <a:cs typeface="Courier New" panose="02070309020205020404" pitchFamily="49" charset="0"/>
                </a:rPr>
                <a:t>(</a:t>
              </a:r>
              <a:r>
                <a:rPr lang="en-US" sz="2000" dirty="0" smtClean="0">
                  <a:solidFill>
                    <a:srgbClr val="0070C0"/>
                  </a:solidFill>
                  <a:latin typeface="Courier New" panose="02070309020205020404" pitchFamily="49" charset="0"/>
                  <a:cs typeface="Courier New" panose="02070309020205020404" pitchFamily="49" charset="0"/>
                </a:rPr>
                <a:t>v6 </a:t>
              </a:r>
              <a:r>
                <a:rPr lang="en-US" sz="2000" dirty="0" smtClean="0">
                  <a:latin typeface="Courier New" panose="02070309020205020404" pitchFamily="49" charset="0"/>
                  <a:cs typeface="Courier New" panose="02070309020205020404" pitchFamily="49" charset="0"/>
                </a:rPr>
                <a:t>!= </a:t>
              </a:r>
              <a:r>
                <a:rPr lang="en-US" sz="2000" dirty="0" smtClean="0">
                  <a:solidFill>
                    <a:srgbClr val="FF0000"/>
                  </a:solidFill>
                  <a:latin typeface="Courier New" panose="02070309020205020404" pitchFamily="49" charset="0"/>
                  <a:cs typeface="Courier New" panose="02070309020205020404" pitchFamily="49" charset="0"/>
                </a:rPr>
                <a:t>v1</a:t>
              </a:r>
              <a:r>
                <a:rPr lang="en-US" sz="2000" dirty="0" smtClean="0">
                  <a:latin typeface="Courier New" panose="02070309020205020404" pitchFamily="49" charset="0"/>
                  <a:cs typeface="Courier New" panose="02070309020205020404" pitchFamily="49" charset="0"/>
                </a:rPr>
                <a:t>)</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q2</a:t>
              </a:r>
              <a:endParaRPr lang="en-US" sz="2000" dirty="0" smtClean="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id2(v</a:t>
              </a:r>
              <a:r>
                <a:rPr lang="en-US" sz="2000" dirty="0" smtClean="0">
                  <a:latin typeface="Courier New" panose="02070309020205020404" pitchFamily="49" charset="0"/>
                  <a:cs typeface="Courier New" panose="02070309020205020404" pitchFamily="49" charset="0"/>
                </a:rPr>
                <a:t>){ return v</a:t>
              </a: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
          <p:nvSpPr>
            <p:cNvPr id="2" name="Rectangle 1"/>
            <p:cNvSpPr/>
            <p:nvPr/>
          </p:nvSpPr>
          <p:spPr>
            <a:xfrm>
              <a:off x="774308" y="1381334"/>
              <a:ext cx="7525629" cy="2704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743380" y="3128736"/>
            <a:ext cx="391160" cy="320040"/>
          </a:xfrm>
          <a:prstGeom prst="rect">
            <a:avLst/>
          </a:prstGeom>
        </p:spPr>
      </p:pic>
      <p:pic>
        <p:nvPicPr>
          <p:cNvPr id="9" name="Picture 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60062" y="3110142"/>
            <a:ext cx="340977" cy="320040"/>
          </a:xfrm>
          <a:prstGeom prst="rect">
            <a:avLst/>
          </a:prstGeom>
        </p:spPr>
      </p:pic>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11" name="Date Placeholder 10"/>
          <p:cNvSpPr>
            <a:spLocks noGrp="1"/>
          </p:cNvSpPr>
          <p:nvPr>
            <p:ph type="dt" sz="half" idx="10"/>
          </p:nvPr>
        </p:nvSpPr>
        <p:spPr/>
        <p:txBody>
          <a:bodyPr/>
          <a:lstStyle/>
          <a:p>
            <a:fld id="{37051C6F-2EB1-644A-AF6B-E730A5981789}" type="datetime1">
              <a:rPr lang="en-US" smtClean="0"/>
              <a:t>7/31/17</a:t>
            </a:fld>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pPr/>
              <a:t>20</a:t>
            </a:fld>
            <a:endParaRPr lang="en-US" dirty="0"/>
          </a:p>
        </p:txBody>
      </p:sp>
    </p:spTree>
    <p:custDataLst>
      <p:tags r:id="rId1"/>
    </p:custDataLst>
    <p:extLst>
      <p:ext uri="{BB962C8B-B14F-4D97-AF65-F5344CB8AC3E}">
        <p14:creationId xmlns:p14="http://schemas.microsoft.com/office/powerpoint/2010/main" val="935669537"/>
      </p:ext>
    </p:extLst>
  </p:cSld>
  <p:clrMapOvr>
    <a:masterClrMapping/>
  </p:clrMapOvr>
  <mc:AlternateContent xmlns:mc="http://schemas.openxmlformats.org/markup-compatibility/2006" xmlns:p14="http://schemas.microsoft.com/office/powerpoint/2010/main">
    <mc:Choice Requires="p14">
      <p:transition spd="slow" p14:dur="2000" advTm="96264"/>
    </mc:Choice>
    <mc:Fallback xmlns="">
      <p:transition spd="slow" advTm="96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Pointer Analysis via Graph Reachability</a:t>
            </a:r>
            <a:endParaRPr lang="en-US" dirty="0"/>
          </a:p>
        </p:txBody>
      </p:sp>
      <p:sp>
        <p:nvSpPr>
          <p:cNvPr id="53" name="Date Placeholder 52"/>
          <p:cNvSpPr>
            <a:spLocks noGrp="1"/>
          </p:cNvSpPr>
          <p:nvPr>
            <p:ph type="dt" sz="half" idx="10"/>
          </p:nvPr>
        </p:nvSpPr>
        <p:spPr>
          <a:xfrm>
            <a:off x="6400800" y="6356350"/>
            <a:ext cx="2289048" cy="365760"/>
          </a:xfrm>
        </p:spPr>
        <p:txBody>
          <a:bodyPr/>
          <a:lstStyle/>
          <a:p>
            <a:fld id="{5D4396EB-621B-4D4E-83A2-775AD30911C7}" type="datetime1">
              <a:rPr lang="en-US" smtClean="0"/>
              <a:t>7/31/17</a:t>
            </a:fld>
            <a:endParaRPr lang="en-US" dirty="0"/>
          </a:p>
        </p:txBody>
      </p:sp>
      <p:sp>
        <p:nvSpPr>
          <p:cNvPr id="46" name="Rounded Rectangular Callout 45"/>
          <p:cNvSpPr/>
          <p:nvPr/>
        </p:nvSpPr>
        <p:spPr>
          <a:xfrm>
            <a:off x="4570682" y="3662204"/>
            <a:ext cx="3660235" cy="1851453"/>
          </a:xfrm>
          <a:prstGeom prst="wedgeRoundRectCallout">
            <a:avLst>
              <a:gd name="adj1" fmla="val -46458"/>
              <a:gd name="adj2" fmla="val 175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latin typeface="Courier New" panose="02070309020205020404" pitchFamily="49" charset="0"/>
                <a:cs typeface="Courier New" panose="02070309020205020404" pitchFamily="49" charset="0"/>
              </a:rPr>
              <a:t>assert</a:t>
            </a:r>
            <a:r>
              <a:rPr lang="en-US" dirty="0">
                <a:solidFill>
                  <a:prstClr val="black"/>
                </a:solidFill>
                <a:latin typeface="Courier New" panose="02070309020205020404" pitchFamily="49" charset="0"/>
                <a:cs typeface="Courier New" panose="02070309020205020404" pitchFamily="49" charset="0"/>
              </a:rPr>
              <a:t>(</a:t>
            </a:r>
            <a:r>
              <a:rPr lang="en-US" dirty="0">
                <a:solidFill>
                  <a:srgbClr val="0070C0"/>
                </a:solidFill>
                <a:latin typeface="Courier New" panose="02070309020205020404" pitchFamily="49" charset="0"/>
                <a:cs typeface="Courier New" panose="02070309020205020404" pitchFamily="49" charset="0"/>
              </a:rPr>
              <a:t>v6</a:t>
            </a:r>
            <a:r>
              <a:rPr lang="en-US" dirty="0">
                <a:solidFill>
                  <a:prstClr val="black"/>
                </a:solidFill>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v1</a:t>
            </a:r>
            <a:r>
              <a:rPr lang="en-US" dirty="0">
                <a:solidFill>
                  <a:prstClr val="black"/>
                </a:solidFill>
                <a:latin typeface="Courier New" panose="02070309020205020404" pitchFamily="49" charset="0"/>
                <a:cs typeface="Courier New" panose="02070309020205020404" pitchFamily="49" charset="0"/>
              </a:rPr>
              <a:t>)</a:t>
            </a:r>
            <a:r>
              <a:rPr lang="en-US" sz="2000" dirty="0" smtClean="0">
                <a:solidFill>
                  <a:schemeClr val="tx1"/>
                </a:solidFill>
              </a:rPr>
              <a:t> holds if</a:t>
            </a:r>
            <a:br>
              <a:rPr lang="en-US" sz="2000" dirty="0" smtClean="0">
                <a:solidFill>
                  <a:schemeClr val="tx1"/>
                </a:solidFill>
              </a:rPr>
            </a:br>
            <a:r>
              <a:rPr lang="en-US" sz="2000" dirty="0" smtClean="0">
                <a:solidFill>
                  <a:schemeClr val="tx1"/>
                </a:solidFill>
              </a:rPr>
              <a:t> there is no path from </a:t>
            </a:r>
            <a:r>
              <a:rPr lang="en-US" sz="2000" b="1" dirty="0" smtClean="0">
                <a:solidFill>
                  <a:schemeClr val="tx1"/>
                </a:solidFill>
              </a:rPr>
              <a:t>1</a:t>
            </a:r>
            <a:r>
              <a:rPr lang="en-US" sz="2000" dirty="0" smtClean="0">
                <a:solidFill>
                  <a:schemeClr val="tx1"/>
                </a:solidFill>
              </a:rPr>
              <a:t> to </a:t>
            </a:r>
            <a:r>
              <a:rPr lang="en-US" sz="2000" b="1" dirty="0" smtClean="0">
                <a:solidFill>
                  <a:schemeClr val="tx1"/>
                </a:solidFill>
              </a:rPr>
              <a:t>6</a:t>
            </a:r>
            <a:r>
              <a:rPr lang="en-US" sz="2000" dirty="0" smtClean="0">
                <a:solidFill>
                  <a:schemeClr val="tx1"/>
                </a:solidFill>
              </a:rPr>
              <a:t>.</a:t>
            </a:r>
            <a:r>
              <a:rPr lang="en-US" sz="2400" dirty="0" smtClean="0">
                <a:solidFill>
                  <a:schemeClr val="tx1"/>
                </a:solidFill>
              </a:rPr>
              <a:t/>
            </a:r>
            <a:br>
              <a:rPr lang="en-US" sz="2400" dirty="0" smtClean="0">
                <a:solidFill>
                  <a:schemeClr val="tx1"/>
                </a:solidFill>
              </a:rPr>
            </a:br>
            <a:endParaRPr lang="en-US" sz="1600" dirty="0" smtClean="0">
              <a:solidFill>
                <a:schemeClr val="tx1"/>
              </a:solidFill>
            </a:endParaRPr>
          </a:p>
          <a:p>
            <a:pPr algn="ctr"/>
            <a:r>
              <a:rPr lang="en-US" b="1" dirty="0" smtClean="0">
                <a:solidFill>
                  <a:prstClr val="black"/>
                </a:solidFill>
                <a:latin typeface="Courier New" panose="02070309020205020404" pitchFamily="49" charset="0"/>
                <a:cs typeface="Courier New" panose="02070309020205020404" pitchFamily="49" charset="0"/>
              </a:rPr>
              <a:t>assert</a:t>
            </a:r>
            <a:r>
              <a:rPr lang="en-US" dirty="0" smtClean="0">
                <a:solidFill>
                  <a:prstClr val="black"/>
                </a:solidFill>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v3</a:t>
            </a:r>
            <a:r>
              <a:rPr lang="en-US" dirty="0" smtClean="0">
                <a:solidFill>
                  <a:prstClr val="black"/>
                </a:solidFill>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v1</a:t>
            </a:r>
            <a:r>
              <a:rPr lang="en-US" dirty="0">
                <a:solidFill>
                  <a:prstClr val="black"/>
                </a:solidFill>
                <a:latin typeface="Courier New" panose="02070309020205020404" pitchFamily="49" charset="0"/>
                <a:cs typeface="Courier New" panose="02070309020205020404" pitchFamily="49" charset="0"/>
              </a:rPr>
              <a:t>)</a:t>
            </a:r>
            <a:r>
              <a:rPr lang="en-US" sz="2000" dirty="0" smtClean="0">
                <a:solidFill>
                  <a:schemeClr val="tx1"/>
                </a:solidFill>
              </a:rPr>
              <a:t> holds if</a:t>
            </a:r>
            <a:br>
              <a:rPr lang="en-US" sz="2000" dirty="0" smtClean="0">
                <a:solidFill>
                  <a:schemeClr val="tx1"/>
                </a:solidFill>
              </a:rPr>
            </a:br>
            <a:r>
              <a:rPr lang="en-US" sz="2000" dirty="0" smtClean="0">
                <a:solidFill>
                  <a:schemeClr val="tx1"/>
                </a:solidFill>
              </a:rPr>
              <a:t>there is no path from </a:t>
            </a:r>
            <a:r>
              <a:rPr lang="en-US" sz="2000" b="1" dirty="0" smtClean="0">
                <a:solidFill>
                  <a:schemeClr val="tx1"/>
                </a:solidFill>
              </a:rPr>
              <a:t>1</a:t>
            </a:r>
            <a:r>
              <a:rPr lang="en-US" sz="2000" dirty="0" smtClean="0">
                <a:solidFill>
                  <a:schemeClr val="tx1"/>
                </a:solidFill>
              </a:rPr>
              <a:t> to </a:t>
            </a:r>
            <a:r>
              <a:rPr lang="en-US" sz="2000" b="1" dirty="0" smtClean="0">
                <a:solidFill>
                  <a:schemeClr val="tx1"/>
                </a:solidFill>
              </a:rPr>
              <a:t>3</a:t>
            </a:r>
            <a:r>
              <a:rPr lang="en-US" sz="2000" dirty="0" smtClean="0">
                <a:solidFill>
                  <a:schemeClr val="tx1"/>
                </a:solidFill>
              </a:rPr>
              <a:t>.</a:t>
            </a:r>
            <a:endParaRPr lang="en-US" sz="2000" dirty="0">
              <a:solidFill>
                <a:schemeClr val="tx1"/>
              </a:solidFill>
            </a:endParaRPr>
          </a:p>
        </p:txBody>
      </p:sp>
      <p:grpSp>
        <p:nvGrpSpPr>
          <p:cNvPr id="2" name="Group 1"/>
          <p:cNvGrpSpPr/>
          <p:nvPr/>
        </p:nvGrpSpPr>
        <p:grpSpPr>
          <a:xfrm>
            <a:off x="1146301" y="1284082"/>
            <a:ext cx="1990519" cy="2585784"/>
            <a:chOff x="1146301" y="1284082"/>
            <a:chExt cx="1990519" cy="2585784"/>
          </a:xfrm>
        </p:grpSpPr>
        <p:sp>
          <p:nvSpPr>
            <p:cNvPr id="77" name="Oval 76"/>
            <p:cNvSpPr/>
            <p:nvPr/>
          </p:nvSpPr>
          <p:spPr>
            <a:xfrm>
              <a:off x="1146301" y="128408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78" name="Oval 77"/>
            <p:cNvSpPr/>
            <p:nvPr/>
          </p:nvSpPr>
          <p:spPr>
            <a:xfrm>
              <a:off x="1146301" y="2379867"/>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79" name="Oval 78"/>
            <p:cNvSpPr/>
            <p:nvPr/>
          </p:nvSpPr>
          <p:spPr>
            <a:xfrm>
              <a:off x="1146301" y="349763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80" name="Oval 79"/>
            <p:cNvSpPr/>
            <p:nvPr/>
          </p:nvSpPr>
          <p:spPr>
            <a:xfrm>
              <a:off x="2768206" y="128408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81" name="Oval 80"/>
            <p:cNvSpPr/>
            <p:nvPr/>
          </p:nvSpPr>
          <p:spPr>
            <a:xfrm>
              <a:off x="2768206" y="2379867"/>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82" name="Oval 81"/>
            <p:cNvSpPr/>
            <p:nvPr/>
          </p:nvSpPr>
          <p:spPr>
            <a:xfrm>
              <a:off x="2768206" y="349763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83" name="Oval 82"/>
            <p:cNvSpPr/>
            <p:nvPr/>
          </p:nvSpPr>
          <p:spPr>
            <a:xfrm>
              <a:off x="1955733" y="291447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8</a:t>
              </a:r>
              <a:endParaRPr lang="en-US" dirty="0"/>
            </a:p>
          </p:txBody>
        </p:sp>
        <p:sp>
          <p:nvSpPr>
            <p:cNvPr id="84" name="Oval 83"/>
            <p:cNvSpPr/>
            <p:nvPr/>
          </p:nvSpPr>
          <p:spPr>
            <a:xfrm>
              <a:off x="1955733" y="1830019"/>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cxnSp>
          <p:nvCxnSpPr>
            <p:cNvPr id="85" name="Straight Arrow Connector 84"/>
            <p:cNvCxnSpPr/>
            <p:nvPr/>
          </p:nvCxnSpPr>
          <p:spPr>
            <a:xfrm flipH="1">
              <a:off x="2270365" y="1601800"/>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a:xfrm>
              <a:off x="2270365" y="2147737"/>
              <a:ext cx="551823" cy="28664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87" name="Straight Arrow Connector 86"/>
            <p:cNvCxnSpPr/>
            <p:nvPr/>
          </p:nvCxnSpPr>
          <p:spPr>
            <a:xfrm flipH="1">
              <a:off x="2270365" y="2697585"/>
              <a:ext cx="551823" cy="271403"/>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a:off x="2270365" y="3232194"/>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a:off x="1460933" y="2697585"/>
              <a:ext cx="548782" cy="271403"/>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90" name="Straight Arrow Connector 89"/>
            <p:cNvCxnSpPr/>
            <p:nvPr/>
          </p:nvCxnSpPr>
          <p:spPr>
            <a:xfrm flipH="1">
              <a:off x="1460933" y="3232194"/>
              <a:ext cx="548782" cy="31995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91" name="Straight Arrow Connector 90"/>
            <p:cNvCxnSpPr/>
            <p:nvPr/>
          </p:nvCxnSpPr>
          <p:spPr>
            <a:xfrm>
              <a:off x="1460933" y="1586560"/>
              <a:ext cx="548782" cy="28273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a:xfrm flipH="1">
              <a:off x="1460933" y="2147737"/>
              <a:ext cx="548782" cy="2866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97" name="Group 96"/>
          <p:cNvGrpSpPr/>
          <p:nvPr/>
        </p:nvGrpSpPr>
        <p:grpSpPr>
          <a:xfrm>
            <a:off x="4320132" y="1254324"/>
            <a:ext cx="4461420" cy="1719302"/>
            <a:chOff x="774308" y="1381336"/>
            <a:chExt cx="7280577" cy="2884874"/>
          </a:xfrm>
        </p:grpSpPr>
        <p:sp>
          <p:nvSpPr>
            <p:cNvPr id="98" name="TextBox 97"/>
            <p:cNvSpPr txBox="1"/>
            <p:nvPr/>
          </p:nvSpPr>
          <p:spPr>
            <a:xfrm>
              <a:off x="781789" y="1451675"/>
              <a:ext cx="3767286" cy="2814535"/>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f</a:t>
              </a:r>
              <a:r>
                <a:rPr lang="en-US" sz="1400" dirty="0" smtClean="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smtClean="0">
                  <a:solidFill>
                    <a:srgbClr val="FF0000"/>
                  </a:solidFill>
                  <a:latin typeface="Courier New" panose="02070309020205020404" pitchFamily="49" charset="0"/>
                  <a:cs typeface="Courier New" panose="02070309020205020404" pitchFamily="49" charset="0"/>
                </a:rPr>
                <a:t>v1</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new </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smtClean="0">
                  <a:solidFill>
                    <a:srgbClr val="FF0000"/>
                  </a:solidFill>
                  <a:latin typeface="Courier New" panose="02070309020205020404" pitchFamily="49" charset="0"/>
                  <a:cs typeface="Courier New" panose="02070309020205020404" pitchFamily="49" charset="0"/>
                </a:rPr>
                <a:t>v2</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id1(</a:t>
              </a:r>
              <a:r>
                <a:rPr lang="en-US" sz="1400" dirty="0">
                  <a:solidFill>
                    <a:srgbClr val="FF0000"/>
                  </a:solidFill>
                  <a:latin typeface="Courier New" panose="02070309020205020404" pitchFamily="49" charset="0"/>
                  <a:cs typeface="Courier New" panose="02070309020205020404" pitchFamily="49" charset="0"/>
                </a:rPr>
                <a:t>v1</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smtClean="0">
                  <a:solidFill>
                    <a:srgbClr val="FF0000"/>
                  </a:solidFill>
                  <a:latin typeface="Courier New" panose="02070309020205020404" pitchFamily="49" charset="0"/>
                  <a:cs typeface="Courier New" panose="02070309020205020404" pitchFamily="49" charset="0"/>
                </a:rPr>
                <a:t>v3</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id2(</a:t>
              </a:r>
              <a:r>
                <a:rPr lang="en-US" sz="1400" dirty="0">
                  <a:solidFill>
                    <a:srgbClr val="FF0000"/>
                  </a:solidFill>
                  <a:latin typeface="Courier New" panose="02070309020205020404" pitchFamily="49" charset="0"/>
                  <a:cs typeface="Courier New" panose="02070309020205020404" pitchFamily="49" charset="0"/>
                </a:rPr>
                <a:t>v2</a:t>
              </a:r>
              <a:r>
                <a:rPr lang="en-US" sz="1400" dirty="0" smtClean="0">
                  <a:latin typeface="Courier New" panose="02070309020205020404" pitchFamily="49" charset="0"/>
                  <a:cs typeface="Courier New" panose="02070309020205020404" pitchFamily="49" charset="0"/>
                </a:rPr>
                <a:t>)</a:t>
              </a:r>
            </a:p>
            <a:p>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assert</a:t>
              </a:r>
              <a:r>
                <a:rPr lang="en-US" sz="1400" dirty="0" smtClean="0">
                  <a:latin typeface="Courier New" panose="02070309020205020404" pitchFamily="49" charset="0"/>
                  <a:cs typeface="Courier New" panose="02070309020205020404" pitchFamily="49" charset="0"/>
                </a:rPr>
                <a:t>(</a:t>
              </a:r>
              <a:r>
                <a:rPr lang="en-US" sz="1400" dirty="0" smtClean="0">
                  <a:solidFill>
                    <a:srgbClr val="FF0000"/>
                  </a:solidFill>
                  <a:latin typeface="Courier New" panose="02070309020205020404" pitchFamily="49" charset="0"/>
                  <a:cs typeface="Courier New" panose="02070309020205020404" pitchFamily="49" charset="0"/>
                </a:rPr>
                <a:t>v3</a:t>
              </a:r>
              <a:r>
                <a:rPr lang="en-US" sz="1400" dirty="0" smtClean="0">
                  <a:latin typeface="Courier New" panose="02070309020205020404" pitchFamily="49" charset="0"/>
                  <a:cs typeface="Courier New" panose="02070309020205020404" pitchFamily="49" charset="0"/>
                </a:rPr>
                <a:t>!=</a:t>
              </a:r>
              <a:r>
                <a:rPr lang="en-US" sz="1400" dirty="0" smtClean="0">
                  <a:solidFill>
                    <a:srgbClr val="FF0000"/>
                  </a:solidFill>
                  <a:latin typeface="Courier New" panose="02070309020205020404" pitchFamily="49" charset="0"/>
                  <a:cs typeface="Courier New" panose="02070309020205020404" pitchFamily="49" charset="0"/>
                </a:rPr>
                <a:t>v1</a:t>
              </a: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q1</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a:t>
              </a:r>
            </a:p>
            <a:p>
              <a:endParaRPr lang="en-US" sz="5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id1(v</a:t>
              </a:r>
              <a:r>
                <a:rPr lang="en-US" sz="1400" dirty="0" smtClean="0">
                  <a:latin typeface="Courier New" panose="02070309020205020404" pitchFamily="49" charset="0"/>
                  <a:cs typeface="Courier New" panose="02070309020205020404" pitchFamily="49" charset="0"/>
                </a:rPr>
                <a:t>){ return v }</a:t>
              </a:r>
              <a:endParaRPr lang="en-US" sz="1400" dirty="0">
                <a:latin typeface="Courier New" panose="02070309020205020404" pitchFamily="49" charset="0"/>
                <a:cs typeface="Courier New" panose="02070309020205020404" pitchFamily="49" charset="0"/>
              </a:endParaRPr>
            </a:p>
          </p:txBody>
        </p:sp>
        <p:sp>
          <p:nvSpPr>
            <p:cNvPr id="99" name="TextBox 98"/>
            <p:cNvSpPr txBox="1"/>
            <p:nvPr/>
          </p:nvSpPr>
          <p:spPr>
            <a:xfrm>
              <a:off x="4471372" y="1451675"/>
              <a:ext cx="3583513" cy="2814535"/>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g</a:t>
              </a:r>
              <a:r>
                <a:rPr lang="en-US" sz="1400" dirty="0" smtClean="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smtClean="0">
                  <a:solidFill>
                    <a:srgbClr val="0070C0"/>
                  </a:solidFill>
                  <a:latin typeface="Courier New" panose="02070309020205020404" pitchFamily="49" charset="0"/>
                  <a:cs typeface="Courier New" panose="02070309020205020404" pitchFamily="49" charset="0"/>
                </a:rPr>
                <a:t>v4</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new </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smtClean="0">
                  <a:solidFill>
                    <a:srgbClr val="0070C0"/>
                  </a:solidFill>
                  <a:latin typeface="Courier New" panose="02070309020205020404" pitchFamily="49" charset="0"/>
                  <a:cs typeface="Courier New" panose="02070309020205020404" pitchFamily="49" charset="0"/>
                </a:rPr>
                <a:t>v5</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id1(</a:t>
              </a:r>
              <a:r>
                <a:rPr lang="en-US" sz="1400" dirty="0">
                  <a:solidFill>
                    <a:srgbClr val="0070C0"/>
                  </a:solidFill>
                  <a:latin typeface="Courier New" panose="02070309020205020404" pitchFamily="49" charset="0"/>
                  <a:cs typeface="Courier New" panose="02070309020205020404" pitchFamily="49" charset="0"/>
                </a:rPr>
                <a:t>v4</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smtClean="0">
                  <a:solidFill>
                    <a:srgbClr val="0070C0"/>
                  </a:solidFill>
                  <a:latin typeface="Courier New" panose="02070309020205020404" pitchFamily="49" charset="0"/>
                  <a:cs typeface="Courier New" panose="02070309020205020404" pitchFamily="49" charset="0"/>
                </a:rPr>
                <a:t>v6</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id2(</a:t>
              </a:r>
              <a:r>
                <a:rPr lang="en-US" sz="1400" dirty="0">
                  <a:solidFill>
                    <a:srgbClr val="0070C0"/>
                  </a:solidFill>
                  <a:latin typeface="Courier New" panose="02070309020205020404" pitchFamily="49" charset="0"/>
                  <a:cs typeface="Courier New" panose="02070309020205020404" pitchFamily="49" charset="0"/>
                </a:rPr>
                <a:t>v5</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assert</a:t>
              </a:r>
              <a:r>
                <a:rPr lang="en-US" sz="1400" dirty="0" smtClean="0">
                  <a:latin typeface="Courier New" panose="02070309020205020404" pitchFamily="49" charset="0"/>
                  <a:cs typeface="Courier New" panose="02070309020205020404" pitchFamily="49" charset="0"/>
                </a:rPr>
                <a:t>(</a:t>
              </a:r>
              <a:r>
                <a:rPr lang="en-US" sz="1400" dirty="0" smtClean="0">
                  <a:solidFill>
                    <a:srgbClr val="0070C0"/>
                  </a:solidFill>
                  <a:latin typeface="Courier New" panose="02070309020205020404" pitchFamily="49" charset="0"/>
                  <a:cs typeface="Courier New" panose="02070309020205020404" pitchFamily="49" charset="0"/>
                </a:rPr>
                <a:t>v6</a:t>
              </a:r>
              <a:r>
                <a:rPr lang="en-US" sz="1400" dirty="0" smtClean="0">
                  <a:latin typeface="Courier New" panose="02070309020205020404" pitchFamily="49" charset="0"/>
                  <a:cs typeface="Courier New" panose="02070309020205020404" pitchFamily="49" charset="0"/>
                </a:rPr>
                <a:t>!=</a:t>
              </a:r>
              <a:r>
                <a:rPr lang="en-US" sz="1400" dirty="0" smtClean="0">
                  <a:solidFill>
                    <a:srgbClr val="FF0000"/>
                  </a:solidFill>
                  <a:latin typeface="Courier New" panose="02070309020205020404" pitchFamily="49" charset="0"/>
                  <a:cs typeface="Courier New" panose="02070309020205020404" pitchFamily="49" charset="0"/>
                </a:rPr>
                <a:t>v1</a:t>
              </a:r>
              <a:r>
                <a:rPr lang="en-US" sz="1400"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q2</a:t>
              </a:r>
              <a:endParaRPr lang="en-US" sz="1400" dirty="0" smtClean="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a:t>
              </a:r>
            </a:p>
            <a:p>
              <a:endParaRPr lang="en-US" sz="5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id2(v</a:t>
              </a:r>
              <a:r>
                <a:rPr lang="en-US" sz="1400" dirty="0" smtClean="0">
                  <a:latin typeface="Courier New" panose="02070309020205020404" pitchFamily="49" charset="0"/>
                  <a:cs typeface="Courier New" panose="02070309020205020404" pitchFamily="49" charset="0"/>
                </a:rPr>
                <a:t>){ return v</a:t>
              </a: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sp>
          <p:nvSpPr>
            <p:cNvPr id="100" name="Rectangle 99"/>
            <p:cNvSpPr/>
            <p:nvPr/>
          </p:nvSpPr>
          <p:spPr>
            <a:xfrm>
              <a:off x="774308" y="1381336"/>
              <a:ext cx="7193866" cy="28777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p:txBody>
          <a:bodyPr/>
          <a:lstStyle/>
          <a:p>
            <a:pPr algn="ctr"/>
            <a:r>
              <a:rPr lang="en-US" smtClean="0"/>
              <a:t>CAV 2017</a:t>
            </a:r>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21</a:t>
            </a:fld>
            <a:endParaRPr lang="en-US" dirty="0"/>
          </a:p>
        </p:txBody>
      </p:sp>
      <p:grpSp>
        <p:nvGrpSpPr>
          <p:cNvPr id="39" name="Group 38"/>
          <p:cNvGrpSpPr/>
          <p:nvPr/>
        </p:nvGrpSpPr>
        <p:grpSpPr>
          <a:xfrm>
            <a:off x="1567634" y="3965742"/>
            <a:ext cx="1926804" cy="1998576"/>
            <a:chOff x="1111933" y="4064372"/>
            <a:chExt cx="1926804" cy="1998576"/>
          </a:xfrm>
        </p:grpSpPr>
        <p:pic>
          <p:nvPicPr>
            <p:cNvPr id="40" name="Picture 39" descr="principles_of_p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62987" y="4064372"/>
              <a:ext cx="756721" cy="1148357"/>
            </a:xfrm>
            <a:prstGeom prst="rect">
              <a:avLst/>
            </a:prstGeom>
          </p:spPr>
        </p:pic>
        <p:sp>
          <p:nvSpPr>
            <p:cNvPr id="41" name="TextBox 40"/>
            <p:cNvSpPr txBox="1"/>
            <p:nvPr/>
          </p:nvSpPr>
          <p:spPr>
            <a:xfrm>
              <a:off x="1111933" y="5478173"/>
              <a:ext cx="1926804" cy="584775"/>
            </a:xfrm>
            <a:prstGeom prst="rect">
              <a:avLst/>
            </a:prstGeom>
            <a:noFill/>
          </p:spPr>
          <p:txBody>
            <a:bodyPr wrap="square" rtlCol="0">
              <a:spAutoFit/>
            </a:bodyPr>
            <a:lstStyle/>
            <a:p>
              <a:pPr algn="ctr"/>
              <a:r>
                <a:rPr lang="en-US" sz="1600" b="1" dirty="0" smtClean="0">
                  <a:latin typeface="Calibri"/>
                  <a:cs typeface="Calibri"/>
                </a:rPr>
                <a:t> </a:t>
              </a:r>
              <a:r>
                <a:rPr lang="en-US" sz="1600" b="1" dirty="0">
                  <a:latin typeface="Calibri"/>
                  <a:cs typeface="Calibri"/>
                </a:rPr>
                <a:t>Analysis Writer </a:t>
              </a:r>
              <a:r>
                <a:rPr lang="en-US" sz="1600" b="1" dirty="0" smtClean="0">
                  <a:latin typeface="Calibri"/>
                  <a:cs typeface="Calibri"/>
                </a:rPr>
                <a:t>(Alice</a:t>
              </a:r>
              <a:r>
                <a:rPr lang="en-US" sz="1600" b="1" dirty="0">
                  <a:latin typeface="Calibri"/>
                  <a:cs typeface="Calibri"/>
                </a:rPr>
                <a:t>)</a:t>
              </a:r>
              <a:endParaRPr lang="en-US" sz="1600" b="1" dirty="0" smtClean="0">
                <a:latin typeface="Calibri"/>
                <a:cs typeface="Calibri"/>
              </a:endParaRPr>
            </a:p>
          </p:txBody>
        </p:sp>
        <p:pic>
          <p:nvPicPr>
            <p:cNvPr id="42" name="Picture 41"/>
            <p:cNvPicPr>
              <a:picLocks noChangeAspect="1"/>
            </p:cNvPicPr>
            <p:nvPr/>
          </p:nvPicPr>
          <p:blipFill>
            <a:blip r:embed="rId4"/>
            <a:stretch>
              <a:fillRect/>
            </a:stretch>
          </p:blipFill>
          <p:spPr>
            <a:xfrm>
              <a:off x="1340382" y="4181923"/>
              <a:ext cx="1251420" cy="1251420"/>
            </a:xfrm>
            <a:prstGeom prst="rect">
              <a:avLst/>
            </a:prstGeom>
          </p:spPr>
        </p:pic>
      </p:grpSp>
    </p:spTree>
    <p:extLst>
      <p:ext uri="{BB962C8B-B14F-4D97-AF65-F5344CB8AC3E}">
        <p14:creationId xmlns:p14="http://schemas.microsoft.com/office/powerpoint/2010/main" val="708498766"/>
      </p:ext>
    </p:extLst>
  </p:cSld>
  <p:clrMapOvr>
    <a:masterClrMapping/>
  </p:clrMapOvr>
  <mc:AlternateContent xmlns:mc="http://schemas.openxmlformats.org/markup-compatibility/2006" xmlns:p14="http://schemas.microsoft.com/office/powerpoint/2010/main">
    <mc:Choice Requires="p14">
      <p:transition spd="slow" p14:dur="2000" advTm="65474"/>
    </mc:Choice>
    <mc:Fallback xmlns="">
      <p:transition spd="slow" advTm="654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dissolve">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Analysis Specification in </a:t>
            </a:r>
            <a:r>
              <a:rPr lang="en-US" dirty="0" err="1" smtClean="0"/>
              <a:t>Datalog</a:t>
            </a:r>
            <a:endParaRPr lang="en-US" dirty="0"/>
          </a:p>
        </p:txBody>
      </p:sp>
      <p:sp>
        <p:nvSpPr>
          <p:cNvPr id="53" name="Date Placeholder 52"/>
          <p:cNvSpPr>
            <a:spLocks noGrp="1"/>
          </p:cNvSpPr>
          <p:nvPr>
            <p:ph type="dt" sz="half" idx="10"/>
          </p:nvPr>
        </p:nvSpPr>
        <p:spPr>
          <a:xfrm>
            <a:off x="6400800" y="6356350"/>
            <a:ext cx="2289048" cy="365760"/>
          </a:xfrm>
        </p:spPr>
        <p:txBody>
          <a:bodyPr/>
          <a:lstStyle/>
          <a:p>
            <a:fld id="{54796A3C-C1C1-534B-A9BD-677D90706737}" type="datetime1">
              <a:rPr lang="en-US" smtClean="0"/>
              <a:t>7/31/17</a:t>
            </a:fld>
            <a:endParaRPr lang="en-US" dirty="0"/>
          </a:p>
        </p:txBody>
      </p:sp>
      <p:sp>
        <p:nvSpPr>
          <p:cNvPr id="4" name="Footer Placeholder 3"/>
          <p:cNvSpPr>
            <a:spLocks noGrp="1"/>
          </p:cNvSpPr>
          <p:nvPr>
            <p:ph type="ftr" sz="quarter" idx="11"/>
          </p:nvPr>
        </p:nvSpPr>
        <p:spPr/>
        <p:txBody>
          <a:bodyPr/>
          <a:lstStyle/>
          <a:p>
            <a:pPr algn="ctr"/>
            <a:r>
              <a:rPr lang="en-US" smtClean="0"/>
              <a:t>CAV 2017</a:t>
            </a:r>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22</a:t>
            </a:fld>
            <a:endParaRPr lang="en-US" dirty="0"/>
          </a:p>
        </p:txBody>
      </p:sp>
      <p:sp>
        <p:nvSpPr>
          <p:cNvPr id="22" name="TextBox 21"/>
          <p:cNvSpPr txBox="1"/>
          <p:nvPr/>
        </p:nvSpPr>
        <p:spPr>
          <a:xfrm>
            <a:off x="3813274" y="1257783"/>
            <a:ext cx="4407408" cy="1631216"/>
          </a:xfrm>
          <a:prstGeom prst="rect">
            <a:avLst/>
          </a:prstGeom>
          <a:noFill/>
          <a:ln w="19050">
            <a:solidFill>
              <a:schemeClr val="tx1"/>
            </a:solidFill>
          </a:ln>
        </p:spPr>
        <p:txBody>
          <a:bodyPr wrap="square" rIns="0" rtlCol="0">
            <a:spAutoFit/>
          </a:bodyPr>
          <a:lstStyle/>
          <a:p>
            <a:r>
              <a:rPr lang="en-US" sz="2000" b="1" dirty="0" smtClean="0">
                <a:solidFill>
                  <a:srgbClr val="0070C0"/>
                </a:solidFill>
              </a:rPr>
              <a:t>Input relations:         Output relations: </a:t>
            </a:r>
          </a:p>
          <a:p>
            <a:r>
              <a:rPr lang="en-US" sz="2000" dirty="0" smtClean="0"/>
              <a:t> edge(a, b)                    </a:t>
            </a:r>
            <a:r>
              <a:rPr lang="en-US" sz="1000" dirty="0" smtClean="0"/>
              <a:t> </a:t>
            </a:r>
            <a:r>
              <a:rPr lang="en-US" sz="2000" dirty="0" smtClean="0"/>
              <a:t>path(a, b)</a:t>
            </a:r>
            <a:endParaRPr lang="en-US" sz="1000" dirty="0" smtClean="0"/>
          </a:p>
          <a:p>
            <a:r>
              <a:rPr lang="en-US" sz="2000" b="1" dirty="0" smtClean="0">
                <a:solidFill>
                  <a:srgbClr val="0070C0"/>
                </a:solidFill>
              </a:rPr>
              <a:t>                    Constraints:</a:t>
            </a:r>
            <a:r>
              <a:rPr lang="en-US" sz="2000" b="1" dirty="0" smtClean="0"/>
              <a:t> </a:t>
            </a:r>
          </a:p>
          <a:p>
            <a:r>
              <a:rPr lang="en-US" sz="2000" dirty="0" smtClean="0"/>
              <a:t> path(a, </a:t>
            </a:r>
            <a:r>
              <a:rPr lang="en-US" sz="2000" dirty="0"/>
              <a:t>a</a:t>
            </a:r>
            <a:r>
              <a:rPr lang="en-US" sz="2000" dirty="0" smtClean="0"/>
              <a:t>).</a:t>
            </a:r>
          </a:p>
          <a:p>
            <a:r>
              <a:rPr lang="en-US" sz="2000" dirty="0" smtClean="0"/>
              <a:t> path(a, c) :- path(a, b), edge(b, c)</a:t>
            </a:r>
            <a:r>
              <a:rPr lang="en-US" dirty="0" smtClean="0"/>
              <a:t>.</a:t>
            </a:r>
            <a:endParaRPr lang="en-US" dirty="0"/>
          </a:p>
        </p:txBody>
      </p:sp>
      <p:sp>
        <p:nvSpPr>
          <p:cNvPr id="23" name="Rounded Rectangular Callout 22"/>
          <p:cNvSpPr/>
          <p:nvPr/>
        </p:nvSpPr>
        <p:spPr>
          <a:xfrm>
            <a:off x="3965674" y="3873372"/>
            <a:ext cx="3897752" cy="1735612"/>
          </a:xfrm>
          <a:prstGeom prst="wedgeRoundRectCallout">
            <a:avLst>
              <a:gd name="adj1" fmla="val -1152"/>
              <a:gd name="adj2" fmla="val -111580"/>
              <a:gd name="adj3" fmla="val 16667"/>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  If</a:t>
            </a:r>
            <a:br>
              <a:rPr lang="en-US" sz="2000" dirty="0" smtClean="0">
                <a:solidFill>
                  <a:schemeClr val="bg1"/>
                </a:solidFill>
              </a:rPr>
            </a:br>
            <a:r>
              <a:rPr lang="en-US" sz="2000" dirty="0" smtClean="0">
                <a:solidFill>
                  <a:schemeClr val="bg1"/>
                </a:solidFill>
              </a:rPr>
              <a:t>     there </a:t>
            </a:r>
            <a:r>
              <a:rPr lang="en-US" sz="2000" dirty="0">
                <a:solidFill>
                  <a:schemeClr val="bg1"/>
                </a:solidFill>
              </a:rPr>
              <a:t>is a path from </a:t>
            </a:r>
            <a:r>
              <a:rPr lang="en-US" sz="2000" b="1" dirty="0">
                <a:solidFill>
                  <a:schemeClr val="bg1"/>
                </a:solidFill>
              </a:rPr>
              <a:t>a</a:t>
            </a:r>
            <a:r>
              <a:rPr lang="en-US" sz="2000" dirty="0">
                <a:solidFill>
                  <a:schemeClr val="bg1"/>
                </a:solidFill>
              </a:rPr>
              <a:t> to </a:t>
            </a:r>
            <a:r>
              <a:rPr lang="en-US" sz="2000" b="1" dirty="0" smtClean="0">
                <a:solidFill>
                  <a:schemeClr val="bg1"/>
                </a:solidFill>
              </a:rPr>
              <a:t>b</a:t>
            </a:r>
            <a:r>
              <a:rPr lang="en-US" sz="2000" dirty="0" smtClean="0">
                <a:solidFill>
                  <a:schemeClr val="bg1"/>
                </a:solidFill>
              </a:rPr>
              <a:t>, and</a:t>
            </a:r>
            <a:br>
              <a:rPr lang="en-US" sz="2000" dirty="0" smtClean="0">
                <a:solidFill>
                  <a:schemeClr val="bg1"/>
                </a:solidFill>
              </a:rPr>
            </a:br>
            <a:r>
              <a:rPr lang="en-US" sz="2000" dirty="0" smtClean="0">
                <a:solidFill>
                  <a:schemeClr val="bg1"/>
                </a:solidFill>
              </a:rPr>
              <a:t>     there </a:t>
            </a:r>
            <a:r>
              <a:rPr lang="en-US" sz="2000" dirty="0">
                <a:solidFill>
                  <a:schemeClr val="bg1"/>
                </a:solidFill>
              </a:rPr>
              <a:t>is an edge from </a:t>
            </a:r>
            <a:r>
              <a:rPr lang="en-US" sz="2000" b="1" dirty="0">
                <a:solidFill>
                  <a:schemeClr val="bg1"/>
                </a:solidFill>
              </a:rPr>
              <a:t>b</a:t>
            </a:r>
            <a:r>
              <a:rPr lang="en-US" sz="2000" dirty="0">
                <a:solidFill>
                  <a:schemeClr val="bg1"/>
                </a:solidFill>
              </a:rPr>
              <a:t> to </a:t>
            </a:r>
            <a:r>
              <a:rPr lang="en-US" sz="2000" b="1" dirty="0">
                <a:solidFill>
                  <a:schemeClr val="bg1"/>
                </a:solidFill>
              </a:rPr>
              <a:t>c</a:t>
            </a:r>
            <a:r>
              <a:rPr lang="en-US" sz="2000" dirty="0">
                <a:solidFill>
                  <a:schemeClr val="bg1"/>
                </a:solidFill>
              </a:rPr>
              <a:t>, </a:t>
            </a:r>
            <a:br>
              <a:rPr lang="en-US" sz="2000" dirty="0">
                <a:solidFill>
                  <a:schemeClr val="bg1"/>
                </a:solidFill>
              </a:rPr>
            </a:br>
            <a:r>
              <a:rPr lang="en-US" sz="2000" dirty="0" smtClean="0">
                <a:solidFill>
                  <a:schemeClr val="bg1"/>
                </a:solidFill>
              </a:rPr>
              <a:t>  then</a:t>
            </a:r>
            <a:br>
              <a:rPr lang="en-US" sz="2000" dirty="0" smtClean="0">
                <a:solidFill>
                  <a:schemeClr val="bg1"/>
                </a:solidFill>
              </a:rPr>
            </a:br>
            <a:r>
              <a:rPr lang="en-US" sz="2000" dirty="0" smtClean="0">
                <a:solidFill>
                  <a:schemeClr val="bg1"/>
                </a:solidFill>
              </a:rPr>
              <a:t>     there </a:t>
            </a:r>
            <a:r>
              <a:rPr lang="en-US" sz="2000" dirty="0">
                <a:solidFill>
                  <a:schemeClr val="bg1"/>
                </a:solidFill>
              </a:rPr>
              <a:t>is a path from </a:t>
            </a:r>
            <a:r>
              <a:rPr lang="en-US" sz="2000" b="1" dirty="0">
                <a:solidFill>
                  <a:schemeClr val="bg1"/>
                </a:solidFill>
              </a:rPr>
              <a:t>a</a:t>
            </a:r>
            <a:r>
              <a:rPr lang="en-US" sz="2000" dirty="0">
                <a:solidFill>
                  <a:schemeClr val="bg1"/>
                </a:solidFill>
              </a:rPr>
              <a:t> to </a:t>
            </a:r>
            <a:r>
              <a:rPr lang="en-US" sz="2000" b="1" dirty="0">
                <a:solidFill>
                  <a:schemeClr val="bg1"/>
                </a:solidFill>
              </a:rPr>
              <a:t>c.</a:t>
            </a:r>
            <a:endParaRPr lang="en-US" sz="2000" dirty="0">
              <a:solidFill>
                <a:schemeClr val="bg1"/>
              </a:solidFill>
            </a:endParaRPr>
          </a:p>
        </p:txBody>
      </p:sp>
      <p:grpSp>
        <p:nvGrpSpPr>
          <p:cNvPr id="32" name="Group 31"/>
          <p:cNvGrpSpPr/>
          <p:nvPr/>
        </p:nvGrpSpPr>
        <p:grpSpPr>
          <a:xfrm>
            <a:off x="1567634" y="3965742"/>
            <a:ext cx="1926804" cy="1998576"/>
            <a:chOff x="1111933" y="4064372"/>
            <a:chExt cx="1926804" cy="1998576"/>
          </a:xfrm>
        </p:grpSpPr>
        <p:pic>
          <p:nvPicPr>
            <p:cNvPr id="33" name="Picture 32" descr="principles_of_p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62987" y="4064372"/>
              <a:ext cx="756721" cy="1148357"/>
            </a:xfrm>
            <a:prstGeom prst="rect">
              <a:avLst/>
            </a:prstGeom>
          </p:spPr>
        </p:pic>
        <p:sp>
          <p:nvSpPr>
            <p:cNvPr id="34" name="TextBox 33"/>
            <p:cNvSpPr txBox="1"/>
            <p:nvPr/>
          </p:nvSpPr>
          <p:spPr>
            <a:xfrm>
              <a:off x="1111933" y="5478173"/>
              <a:ext cx="1926804" cy="584775"/>
            </a:xfrm>
            <a:prstGeom prst="rect">
              <a:avLst/>
            </a:prstGeom>
            <a:noFill/>
          </p:spPr>
          <p:txBody>
            <a:bodyPr wrap="square" rtlCol="0">
              <a:spAutoFit/>
            </a:bodyPr>
            <a:lstStyle/>
            <a:p>
              <a:pPr algn="ctr"/>
              <a:r>
                <a:rPr lang="en-US" sz="1600" b="1" dirty="0" smtClean="0">
                  <a:latin typeface="Calibri"/>
                  <a:cs typeface="Calibri"/>
                </a:rPr>
                <a:t> </a:t>
              </a:r>
              <a:r>
                <a:rPr lang="en-US" sz="1600" b="1" dirty="0">
                  <a:latin typeface="Calibri"/>
                  <a:cs typeface="Calibri"/>
                </a:rPr>
                <a:t>Analysis Writer </a:t>
              </a:r>
              <a:r>
                <a:rPr lang="en-US" sz="1600" b="1" dirty="0" smtClean="0">
                  <a:latin typeface="Calibri"/>
                  <a:cs typeface="Calibri"/>
                </a:rPr>
                <a:t>(Alice</a:t>
              </a:r>
              <a:r>
                <a:rPr lang="en-US" sz="1600" b="1" dirty="0">
                  <a:latin typeface="Calibri"/>
                  <a:cs typeface="Calibri"/>
                </a:rPr>
                <a:t>)</a:t>
              </a:r>
              <a:endParaRPr lang="en-US" sz="1600" b="1" dirty="0" smtClean="0">
                <a:latin typeface="Calibri"/>
                <a:cs typeface="Calibri"/>
              </a:endParaRPr>
            </a:p>
          </p:txBody>
        </p:sp>
        <p:pic>
          <p:nvPicPr>
            <p:cNvPr id="35" name="Picture 34"/>
            <p:cNvPicPr>
              <a:picLocks noChangeAspect="1"/>
            </p:cNvPicPr>
            <p:nvPr/>
          </p:nvPicPr>
          <p:blipFill>
            <a:blip r:embed="rId4"/>
            <a:stretch>
              <a:fillRect/>
            </a:stretch>
          </p:blipFill>
          <p:spPr>
            <a:xfrm>
              <a:off x="1340382" y="4181923"/>
              <a:ext cx="1251420" cy="1251420"/>
            </a:xfrm>
            <a:prstGeom prst="rect">
              <a:avLst/>
            </a:prstGeom>
          </p:spPr>
        </p:pic>
      </p:grpSp>
    </p:spTree>
    <p:extLst>
      <p:ext uri="{BB962C8B-B14F-4D97-AF65-F5344CB8AC3E}">
        <p14:creationId xmlns:p14="http://schemas.microsoft.com/office/powerpoint/2010/main" val="1249411814"/>
      </p:ext>
    </p:extLst>
  </p:cSld>
  <p:clrMapOvr>
    <a:masterClrMapping/>
  </p:clrMapOvr>
  <mc:AlternateContent xmlns:mc="http://schemas.openxmlformats.org/markup-compatibility/2006" xmlns:p14="http://schemas.microsoft.com/office/powerpoint/2010/main">
    <mc:Choice Requires="p14">
      <p:transition spd="slow" p14:dur="2000" advTm="65474"/>
    </mc:Choice>
    <mc:Fallback xmlns="">
      <p:transition spd="slow" advTm="654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Analysis Evaluation in </a:t>
            </a:r>
            <a:r>
              <a:rPr lang="en-US" dirty="0" err="1" smtClean="0"/>
              <a:t>Datalog</a:t>
            </a:r>
            <a:endParaRPr lang="en-US" dirty="0"/>
          </a:p>
        </p:txBody>
      </p:sp>
      <p:sp>
        <p:nvSpPr>
          <p:cNvPr id="53" name="Date Placeholder 52"/>
          <p:cNvSpPr>
            <a:spLocks noGrp="1"/>
          </p:cNvSpPr>
          <p:nvPr>
            <p:ph type="dt" sz="half" idx="10"/>
          </p:nvPr>
        </p:nvSpPr>
        <p:spPr>
          <a:xfrm>
            <a:off x="6400800" y="6356350"/>
            <a:ext cx="2289048" cy="365760"/>
          </a:xfrm>
        </p:spPr>
        <p:txBody>
          <a:bodyPr/>
          <a:lstStyle/>
          <a:p>
            <a:fld id="{D548AE53-F8F4-B748-804A-26DDEABF71F0}" type="datetime1">
              <a:rPr lang="en-US" smtClean="0"/>
              <a:t>7/31/17</a:t>
            </a:fld>
            <a:endParaRPr lang="en-US" dirty="0"/>
          </a:p>
        </p:txBody>
      </p:sp>
      <p:sp>
        <p:nvSpPr>
          <p:cNvPr id="117" name="Oval 116"/>
          <p:cNvSpPr/>
          <p:nvPr/>
        </p:nvSpPr>
        <p:spPr>
          <a:xfrm>
            <a:off x="1146301" y="128408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18" name="Oval 117"/>
          <p:cNvSpPr/>
          <p:nvPr/>
        </p:nvSpPr>
        <p:spPr>
          <a:xfrm>
            <a:off x="1146301" y="2379867"/>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19" name="Oval 118"/>
          <p:cNvSpPr/>
          <p:nvPr/>
        </p:nvSpPr>
        <p:spPr>
          <a:xfrm>
            <a:off x="1146301" y="349763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20" name="Oval 119"/>
          <p:cNvSpPr/>
          <p:nvPr/>
        </p:nvSpPr>
        <p:spPr>
          <a:xfrm>
            <a:off x="2768206" y="128408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21" name="Oval 120"/>
          <p:cNvSpPr/>
          <p:nvPr/>
        </p:nvSpPr>
        <p:spPr>
          <a:xfrm>
            <a:off x="2768206" y="2379867"/>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22" name="Oval 121"/>
          <p:cNvSpPr/>
          <p:nvPr/>
        </p:nvSpPr>
        <p:spPr>
          <a:xfrm>
            <a:off x="2768206" y="349763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124" name="Oval 123"/>
          <p:cNvSpPr/>
          <p:nvPr/>
        </p:nvSpPr>
        <p:spPr>
          <a:xfrm>
            <a:off x="1955733" y="291447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8</a:t>
            </a:r>
            <a:endParaRPr lang="en-US" dirty="0"/>
          </a:p>
        </p:txBody>
      </p:sp>
      <p:sp>
        <p:nvSpPr>
          <p:cNvPr id="125" name="Oval 124"/>
          <p:cNvSpPr/>
          <p:nvPr/>
        </p:nvSpPr>
        <p:spPr>
          <a:xfrm>
            <a:off x="1955733" y="1830019"/>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cxnSp>
        <p:nvCxnSpPr>
          <p:cNvPr id="131" name="Straight Arrow Connector 130"/>
          <p:cNvCxnSpPr/>
          <p:nvPr/>
        </p:nvCxnSpPr>
        <p:spPr>
          <a:xfrm flipH="1">
            <a:off x="2270365" y="1601800"/>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32" name="Straight Arrow Connector 131"/>
          <p:cNvCxnSpPr/>
          <p:nvPr/>
        </p:nvCxnSpPr>
        <p:spPr>
          <a:xfrm>
            <a:off x="2270365" y="2147737"/>
            <a:ext cx="551823" cy="28664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33" name="Straight Arrow Connector 132"/>
          <p:cNvCxnSpPr/>
          <p:nvPr/>
        </p:nvCxnSpPr>
        <p:spPr>
          <a:xfrm flipH="1">
            <a:off x="2270365" y="2697585"/>
            <a:ext cx="551823" cy="271403"/>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34" name="Straight Arrow Connector 133"/>
          <p:cNvCxnSpPr/>
          <p:nvPr/>
        </p:nvCxnSpPr>
        <p:spPr>
          <a:xfrm>
            <a:off x="2270365" y="3232194"/>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37" name="Straight Arrow Connector 136"/>
          <p:cNvCxnSpPr/>
          <p:nvPr/>
        </p:nvCxnSpPr>
        <p:spPr>
          <a:xfrm>
            <a:off x="1460933" y="2697585"/>
            <a:ext cx="548782" cy="271403"/>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38" name="Straight Arrow Connector 137"/>
          <p:cNvCxnSpPr/>
          <p:nvPr/>
        </p:nvCxnSpPr>
        <p:spPr>
          <a:xfrm flipH="1">
            <a:off x="1460933" y="3232194"/>
            <a:ext cx="548782" cy="31995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39" name="Straight Arrow Connector 138"/>
          <p:cNvCxnSpPr/>
          <p:nvPr/>
        </p:nvCxnSpPr>
        <p:spPr>
          <a:xfrm>
            <a:off x="1460933" y="1586560"/>
            <a:ext cx="548782" cy="28273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40" name="Straight Arrow Connector 139"/>
          <p:cNvCxnSpPr/>
          <p:nvPr/>
        </p:nvCxnSpPr>
        <p:spPr>
          <a:xfrm flipH="1">
            <a:off x="1460933" y="2147737"/>
            <a:ext cx="548782" cy="28664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63" name="Straight Arrow Connector 262"/>
          <p:cNvCxnSpPr/>
          <p:nvPr/>
        </p:nvCxnSpPr>
        <p:spPr>
          <a:xfrm>
            <a:off x="5662895" y="3216741"/>
            <a:ext cx="0"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64" name="TextBox 263"/>
          <p:cNvSpPr txBox="1"/>
          <p:nvPr/>
        </p:nvSpPr>
        <p:spPr>
          <a:xfrm>
            <a:off x="5661505" y="3845497"/>
            <a:ext cx="1094980" cy="369332"/>
          </a:xfrm>
          <a:prstGeom prst="rect">
            <a:avLst/>
          </a:prstGeom>
          <a:noFill/>
        </p:spPr>
        <p:txBody>
          <a:bodyPr wrap="square" rtlCol="0">
            <a:spAutoFit/>
          </a:bodyPr>
          <a:lstStyle/>
          <a:p>
            <a:pPr algn="ctr"/>
            <a:r>
              <a:rPr lang="en-US" dirty="0" smtClean="0"/>
              <a:t>path(1,7)</a:t>
            </a:r>
            <a:endParaRPr lang="en-US" dirty="0"/>
          </a:p>
        </p:txBody>
      </p:sp>
      <p:sp>
        <p:nvSpPr>
          <p:cNvPr id="265" name="TextBox 264"/>
          <p:cNvSpPr txBox="1"/>
          <p:nvPr/>
        </p:nvSpPr>
        <p:spPr>
          <a:xfrm>
            <a:off x="4595605" y="3845446"/>
            <a:ext cx="1036238" cy="369332"/>
          </a:xfrm>
          <a:prstGeom prst="rect">
            <a:avLst/>
          </a:prstGeom>
          <a:noFill/>
        </p:spPr>
        <p:txBody>
          <a:bodyPr wrap="square" rtlCol="0">
            <a:spAutoFit/>
          </a:bodyPr>
          <a:lstStyle/>
          <a:p>
            <a:pPr algn="ctr"/>
            <a:r>
              <a:rPr lang="en-US" dirty="0" smtClean="0"/>
              <a:t>edge(7,2)</a:t>
            </a:r>
            <a:endParaRPr lang="en-US" dirty="0"/>
          </a:p>
        </p:txBody>
      </p:sp>
      <p:sp>
        <p:nvSpPr>
          <p:cNvPr id="266" name="TextBox 265"/>
          <p:cNvSpPr txBox="1"/>
          <p:nvPr/>
        </p:nvSpPr>
        <p:spPr>
          <a:xfrm>
            <a:off x="6814714" y="3859275"/>
            <a:ext cx="1036238" cy="369332"/>
          </a:xfrm>
          <a:prstGeom prst="rect">
            <a:avLst/>
          </a:prstGeom>
          <a:noFill/>
        </p:spPr>
        <p:txBody>
          <a:bodyPr wrap="square" rtlCol="0">
            <a:spAutoFit/>
          </a:bodyPr>
          <a:lstStyle/>
          <a:p>
            <a:pPr algn="ctr"/>
            <a:r>
              <a:rPr lang="en-US" dirty="0" smtClean="0"/>
              <a:t>edge(7,5)</a:t>
            </a:r>
            <a:endParaRPr lang="en-US" dirty="0"/>
          </a:p>
        </p:txBody>
      </p:sp>
      <p:sp>
        <p:nvSpPr>
          <p:cNvPr id="267" name="TextBox 266"/>
          <p:cNvSpPr txBox="1"/>
          <p:nvPr/>
        </p:nvSpPr>
        <p:spPr>
          <a:xfrm>
            <a:off x="5120850" y="4369353"/>
            <a:ext cx="1043784" cy="369332"/>
          </a:xfrm>
          <a:prstGeom prst="rect">
            <a:avLst/>
          </a:prstGeom>
          <a:noFill/>
        </p:spPr>
        <p:txBody>
          <a:bodyPr wrap="square" rtlCol="0">
            <a:spAutoFit/>
          </a:bodyPr>
          <a:lstStyle/>
          <a:p>
            <a:pPr algn="ctr"/>
            <a:r>
              <a:rPr lang="en-US" dirty="0" smtClean="0"/>
              <a:t>path(1,2)</a:t>
            </a:r>
            <a:endParaRPr lang="en-US" dirty="0"/>
          </a:p>
        </p:txBody>
      </p:sp>
      <p:sp>
        <p:nvSpPr>
          <p:cNvPr id="268" name="TextBox 267"/>
          <p:cNvSpPr txBox="1"/>
          <p:nvPr/>
        </p:nvSpPr>
        <p:spPr>
          <a:xfrm>
            <a:off x="6310594" y="4369353"/>
            <a:ext cx="993120" cy="369332"/>
          </a:xfrm>
          <a:prstGeom prst="rect">
            <a:avLst/>
          </a:prstGeom>
          <a:noFill/>
        </p:spPr>
        <p:txBody>
          <a:bodyPr wrap="square" rtlCol="0">
            <a:spAutoFit/>
          </a:bodyPr>
          <a:lstStyle/>
          <a:p>
            <a:r>
              <a:rPr lang="en-US" dirty="0" smtClean="0"/>
              <a:t>path(1,5)</a:t>
            </a:r>
            <a:endParaRPr lang="en-US" dirty="0"/>
          </a:p>
        </p:txBody>
      </p:sp>
      <p:sp>
        <p:nvSpPr>
          <p:cNvPr id="269" name="TextBox 268"/>
          <p:cNvSpPr txBox="1"/>
          <p:nvPr/>
        </p:nvSpPr>
        <p:spPr>
          <a:xfrm>
            <a:off x="3893087" y="4384591"/>
            <a:ext cx="1336944" cy="369332"/>
          </a:xfrm>
          <a:prstGeom prst="rect">
            <a:avLst/>
          </a:prstGeom>
          <a:noFill/>
        </p:spPr>
        <p:txBody>
          <a:bodyPr wrap="square" rtlCol="0">
            <a:spAutoFit/>
          </a:bodyPr>
          <a:lstStyle/>
          <a:p>
            <a:pPr algn="ctr"/>
            <a:r>
              <a:rPr lang="en-US" dirty="0"/>
              <a:t>e</a:t>
            </a:r>
            <a:r>
              <a:rPr lang="en-US" dirty="0" smtClean="0"/>
              <a:t>dge(2,8)</a:t>
            </a:r>
            <a:endParaRPr lang="en-US" dirty="0"/>
          </a:p>
        </p:txBody>
      </p:sp>
      <p:sp>
        <p:nvSpPr>
          <p:cNvPr id="270" name="TextBox 269"/>
          <p:cNvSpPr txBox="1"/>
          <p:nvPr/>
        </p:nvSpPr>
        <p:spPr>
          <a:xfrm>
            <a:off x="7231119" y="4368742"/>
            <a:ext cx="1346645" cy="369332"/>
          </a:xfrm>
          <a:prstGeom prst="rect">
            <a:avLst/>
          </a:prstGeom>
          <a:noFill/>
        </p:spPr>
        <p:txBody>
          <a:bodyPr wrap="square" rtlCol="0">
            <a:spAutoFit/>
          </a:bodyPr>
          <a:lstStyle/>
          <a:p>
            <a:pPr algn="ctr"/>
            <a:r>
              <a:rPr lang="en-US" dirty="0" smtClean="0"/>
              <a:t>edge(5,8)</a:t>
            </a:r>
            <a:endParaRPr lang="en-US" dirty="0"/>
          </a:p>
        </p:txBody>
      </p:sp>
      <p:sp>
        <p:nvSpPr>
          <p:cNvPr id="271" name="TextBox 270"/>
          <p:cNvSpPr txBox="1"/>
          <p:nvPr/>
        </p:nvSpPr>
        <p:spPr>
          <a:xfrm>
            <a:off x="5699055" y="5001829"/>
            <a:ext cx="979194" cy="369332"/>
          </a:xfrm>
          <a:prstGeom prst="rect">
            <a:avLst/>
          </a:prstGeom>
          <a:noFill/>
        </p:spPr>
        <p:txBody>
          <a:bodyPr wrap="square" rtlCol="0">
            <a:spAutoFit/>
          </a:bodyPr>
          <a:lstStyle/>
          <a:p>
            <a:r>
              <a:rPr lang="en-US" dirty="0" smtClean="0"/>
              <a:t>path(1,8)</a:t>
            </a:r>
            <a:endParaRPr lang="en-US" dirty="0"/>
          </a:p>
        </p:txBody>
      </p:sp>
      <p:sp>
        <p:nvSpPr>
          <p:cNvPr id="272" name="TextBox 271"/>
          <p:cNvSpPr txBox="1"/>
          <p:nvPr/>
        </p:nvSpPr>
        <p:spPr>
          <a:xfrm>
            <a:off x="4576099" y="4996605"/>
            <a:ext cx="1049759" cy="369332"/>
          </a:xfrm>
          <a:prstGeom prst="rect">
            <a:avLst/>
          </a:prstGeom>
          <a:noFill/>
        </p:spPr>
        <p:txBody>
          <a:bodyPr wrap="square" rtlCol="0">
            <a:spAutoFit/>
          </a:bodyPr>
          <a:lstStyle/>
          <a:p>
            <a:pPr algn="ctr"/>
            <a:r>
              <a:rPr lang="en-US" dirty="0" smtClean="0"/>
              <a:t>edge(8,3)</a:t>
            </a:r>
            <a:endParaRPr lang="en-US" dirty="0"/>
          </a:p>
        </p:txBody>
      </p:sp>
      <p:sp>
        <p:nvSpPr>
          <p:cNvPr id="273" name="TextBox 272"/>
          <p:cNvSpPr txBox="1"/>
          <p:nvPr/>
        </p:nvSpPr>
        <p:spPr>
          <a:xfrm>
            <a:off x="6825031" y="4996605"/>
            <a:ext cx="1006347" cy="369332"/>
          </a:xfrm>
          <a:prstGeom prst="rect">
            <a:avLst/>
          </a:prstGeom>
          <a:noFill/>
        </p:spPr>
        <p:txBody>
          <a:bodyPr wrap="square" rtlCol="0">
            <a:spAutoFit/>
          </a:bodyPr>
          <a:lstStyle/>
          <a:p>
            <a:pPr algn="ctr"/>
            <a:r>
              <a:rPr lang="en-US" dirty="0" smtClean="0"/>
              <a:t>edge(8,6)</a:t>
            </a:r>
            <a:endParaRPr lang="en-US" dirty="0"/>
          </a:p>
        </p:txBody>
      </p:sp>
      <p:sp>
        <p:nvSpPr>
          <p:cNvPr id="274" name="TextBox 273"/>
          <p:cNvSpPr txBox="1"/>
          <p:nvPr/>
        </p:nvSpPr>
        <p:spPr>
          <a:xfrm>
            <a:off x="5134153" y="5613372"/>
            <a:ext cx="914400" cy="276999"/>
          </a:xfrm>
          <a:prstGeom prst="rect">
            <a:avLst/>
          </a:prstGeom>
          <a:noFill/>
          <a:ln w="19050">
            <a:solidFill>
              <a:schemeClr val="tx1"/>
            </a:solidFill>
            <a:prstDash val="solid"/>
          </a:ln>
        </p:spPr>
        <p:txBody>
          <a:bodyPr wrap="square" lIns="0" tIns="0" rIns="0" bIns="0" rtlCol="0" anchor="t" anchorCtr="0">
            <a:spAutoFit/>
          </a:bodyPr>
          <a:lstStyle/>
          <a:p>
            <a:pPr algn="ctr"/>
            <a:r>
              <a:rPr lang="en-US" dirty="0" smtClean="0"/>
              <a:t>path(1,3)</a:t>
            </a:r>
            <a:endParaRPr lang="en-US" dirty="0"/>
          </a:p>
        </p:txBody>
      </p:sp>
      <p:sp>
        <p:nvSpPr>
          <p:cNvPr id="275" name="TextBox 274"/>
          <p:cNvSpPr txBox="1"/>
          <p:nvPr/>
        </p:nvSpPr>
        <p:spPr>
          <a:xfrm>
            <a:off x="6343442" y="5613372"/>
            <a:ext cx="914400" cy="276999"/>
          </a:xfrm>
          <a:prstGeom prst="rect">
            <a:avLst/>
          </a:prstGeom>
          <a:noFill/>
          <a:ln w="19050">
            <a:solidFill>
              <a:schemeClr val="tx1"/>
            </a:solidFill>
          </a:ln>
        </p:spPr>
        <p:txBody>
          <a:bodyPr wrap="square" lIns="0" tIns="0" rIns="0" bIns="0" rtlCol="0" anchor="t" anchorCtr="0">
            <a:spAutoFit/>
          </a:bodyPr>
          <a:lstStyle/>
          <a:p>
            <a:pPr algn="ctr"/>
            <a:r>
              <a:rPr lang="en-US" dirty="0" smtClean="0"/>
              <a:t>path(1,6)</a:t>
            </a:r>
            <a:endParaRPr lang="en-US" dirty="0"/>
          </a:p>
        </p:txBody>
      </p:sp>
      <p:cxnSp>
        <p:nvCxnSpPr>
          <p:cNvPr id="276" name="Straight Connector 275"/>
          <p:cNvCxnSpPr/>
          <p:nvPr/>
        </p:nvCxnSpPr>
        <p:spPr>
          <a:xfrm>
            <a:off x="5318974" y="4169046"/>
            <a:ext cx="292608" cy="109728"/>
          </a:xfrm>
          <a:prstGeom prst="line">
            <a:avLst/>
          </a:prstGeom>
          <a:ln w="19050"/>
        </p:spPr>
        <p:style>
          <a:lnRef idx="1">
            <a:schemeClr val="dk1"/>
          </a:lnRef>
          <a:fillRef idx="0">
            <a:schemeClr val="dk1"/>
          </a:fillRef>
          <a:effectRef idx="0">
            <a:schemeClr val="dk1"/>
          </a:effectRef>
          <a:fontRef idx="minor">
            <a:schemeClr val="tx1"/>
          </a:fontRef>
        </p:style>
      </p:cxnSp>
      <p:cxnSp>
        <p:nvCxnSpPr>
          <p:cNvPr id="277" name="Straight Connector 276"/>
          <p:cNvCxnSpPr/>
          <p:nvPr/>
        </p:nvCxnSpPr>
        <p:spPr>
          <a:xfrm flipH="1">
            <a:off x="5604437" y="4165831"/>
            <a:ext cx="506362" cy="109728"/>
          </a:xfrm>
          <a:prstGeom prst="line">
            <a:avLst/>
          </a:prstGeom>
          <a:ln w="19050"/>
        </p:spPr>
        <p:style>
          <a:lnRef idx="1">
            <a:schemeClr val="dk1"/>
          </a:lnRef>
          <a:fillRef idx="0">
            <a:schemeClr val="dk1"/>
          </a:fillRef>
          <a:effectRef idx="0">
            <a:schemeClr val="dk1"/>
          </a:effectRef>
          <a:fontRef idx="minor">
            <a:schemeClr val="tx1"/>
          </a:fontRef>
        </p:style>
      </p:cxnSp>
      <p:cxnSp>
        <p:nvCxnSpPr>
          <p:cNvPr id="278" name="Straight Arrow Connector 277"/>
          <p:cNvCxnSpPr/>
          <p:nvPr/>
        </p:nvCxnSpPr>
        <p:spPr>
          <a:xfrm>
            <a:off x="5604437" y="4282415"/>
            <a:ext cx="0"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79" name="Straight Connector 278"/>
          <p:cNvCxnSpPr/>
          <p:nvPr/>
        </p:nvCxnSpPr>
        <p:spPr>
          <a:xfrm>
            <a:off x="6282363" y="4179901"/>
            <a:ext cx="502920" cy="109728"/>
          </a:xfrm>
          <a:prstGeom prst="line">
            <a:avLst/>
          </a:prstGeom>
          <a:ln w="19050"/>
        </p:spPr>
        <p:style>
          <a:lnRef idx="1">
            <a:schemeClr val="dk1"/>
          </a:lnRef>
          <a:fillRef idx="0">
            <a:schemeClr val="dk1"/>
          </a:fillRef>
          <a:effectRef idx="0">
            <a:schemeClr val="dk1"/>
          </a:effectRef>
          <a:fontRef idx="minor">
            <a:schemeClr val="tx1"/>
          </a:fontRef>
        </p:style>
      </p:cxnSp>
      <p:cxnSp>
        <p:nvCxnSpPr>
          <p:cNvPr id="280" name="Straight Connector 279"/>
          <p:cNvCxnSpPr/>
          <p:nvPr/>
        </p:nvCxnSpPr>
        <p:spPr>
          <a:xfrm flipH="1">
            <a:off x="6788709" y="4176582"/>
            <a:ext cx="296068" cy="109728"/>
          </a:xfrm>
          <a:prstGeom prst="line">
            <a:avLst/>
          </a:prstGeom>
          <a:ln w="19050"/>
        </p:spPr>
        <p:style>
          <a:lnRef idx="1">
            <a:schemeClr val="dk1"/>
          </a:lnRef>
          <a:fillRef idx="0">
            <a:schemeClr val="dk1"/>
          </a:fillRef>
          <a:effectRef idx="0">
            <a:schemeClr val="dk1"/>
          </a:effectRef>
          <a:fontRef idx="minor">
            <a:schemeClr val="tx1"/>
          </a:fontRef>
        </p:style>
      </p:cxnSp>
      <p:cxnSp>
        <p:nvCxnSpPr>
          <p:cNvPr id="281" name="Straight Arrow Connector 280"/>
          <p:cNvCxnSpPr/>
          <p:nvPr/>
        </p:nvCxnSpPr>
        <p:spPr>
          <a:xfrm>
            <a:off x="6788709" y="4296483"/>
            <a:ext cx="0"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82" name="Straight Connector 281"/>
          <p:cNvCxnSpPr/>
          <p:nvPr/>
        </p:nvCxnSpPr>
        <p:spPr>
          <a:xfrm>
            <a:off x="4644787" y="4711649"/>
            <a:ext cx="320040" cy="137160"/>
          </a:xfrm>
          <a:prstGeom prst="line">
            <a:avLst/>
          </a:prstGeom>
          <a:ln w="19050"/>
        </p:spPr>
        <p:style>
          <a:lnRef idx="1">
            <a:schemeClr val="dk1"/>
          </a:lnRef>
          <a:fillRef idx="0">
            <a:schemeClr val="dk1"/>
          </a:fillRef>
          <a:effectRef idx="0">
            <a:schemeClr val="dk1"/>
          </a:effectRef>
          <a:fontRef idx="minor">
            <a:schemeClr val="tx1"/>
          </a:fontRef>
        </p:style>
      </p:cxnSp>
      <p:cxnSp>
        <p:nvCxnSpPr>
          <p:cNvPr id="283" name="Straight Connector 282"/>
          <p:cNvCxnSpPr/>
          <p:nvPr/>
        </p:nvCxnSpPr>
        <p:spPr>
          <a:xfrm flipH="1">
            <a:off x="4951270" y="4712865"/>
            <a:ext cx="625031" cy="137160"/>
          </a:xfrm>
          <a:prstGeom prst="line">
            <a:avLst/>
          </a:prstGeom>
          <a:ln w="19050"/>
        </p:spPr>
        <p:style>
          <a:lnRef idx="1">
            <a:schemeClr val="dk1"/>
          </a:lnRef>
          <a:fillRef idx="0">
            <a:schemeClr val="dk1"/>
          </a:fillRef>
          <a:effectRef idx="0">
            <a:schemeClr val="dk1"/>
          </a:effectRef>
          <a:fontRef idx="minor">
            <a:schemeClr val="tx1"/>
          </a:fontRef>
        </p:style>
      </p:cxnSp>
      <p:cxnSp>
        <p:nvCxnSpPr>
          <p:cNvPr id="284" name="Straight Arrow Connector 283"/>
          <p:cNvCxnSpPr/>
          <p:nvPr/>
        </p:nvCxnSpPr>
        <p:spPr>
          <a:xfrm>
            <a:off x="4951270" y="4845751"/>
            <a:ext cx="1005840" cy="20116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85" name="Straight Connector 284"/>
          <p:cNvCxnSpPr/>
          <p:nvPr/>
        </p:nvCxnSpPr>
        <p:spPr>
          <a:xfrm>
            <a:off x="6722698" y="4707640"/>
            <a:ext cx="621792" cy="137160"/>
          </a:xfrm>
          <a:prstGeom prst="line">
            <a:avLst/>
          </a:prstGeom>
          <a:ln w="19050"/>
        </p:spPr>
        <p:style>
          <a:lnRef idx="1">
            <a:schemeClr val="dk1"/>
          </a:lnRef>
          <a:fillRef idx="0">
            <a:schemeClr val="dk1"/>
          </a:fillRef>
          <a:effectRef idx="0">
            <a:schemeClr val="dk1"/>
          </a:effectRef>
          <a:fontRef idx="minor">
            <a:schemeClr val="tx1"/>
          </a:fontRef>
        </p:style>
      </p:cxnSp>
      <p:cxnSp>
        <p:nvCxnSpPr>
          <p:cNvPr id="286" name="Straight Connector 285"/>
          <p:cNvCxnSpPr/>
          <p:nvPr/>
        </p:nvCxnSpPr>
        <p:spPr>
          <a:xfrm flipH="1">
            <a:off x="7344661" y="4704295"/>
            <a:ext cx="319753" cy="137160"/>
          </a:xfrm>
          <a:prstGeom prst="line">
            <a:avLst/>
          </a:prstGeom>
          <a:ln w="19050"/>
        </p:spPr>
        <p:style>
          <a:lnRef idx="1">
            <a:schemeClr val="dk1"/>
          </a:lnRef>
          <a:fillRef idx="0">
            <a:schemeClr val="dk1"/>
          </a:fillRef>
          <a:effectRef idx="0">
            <a:schemeClr val="dk1"/>
          </a:effectRef>
          <a:fontRef idx="minor">
            <a:schemeClr val="tx1"/>
          </a:fontRef>
        </p:style>
      </p:cxnSp>
      <p:cxnSp>
        <p:nvCxnSpPr>
          <p:cNvPr id="287" name="Straight Arrow Connector 286"/>
          <p:cNvCxnSpPr/>
          <p:nvPr/>
        </p:nvCxnSpPr>
        <p:spPr>
          <a:xfrm flipH="1">
            <a:off x="6336342" y="4852341"/>
            <a:ext cx="1006168" cy="200819"/>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88" name="Straight Connector 287"/>
          <p:cNvCxnSpPr/>
          <p:nvPr/>
        </p:nvCxnSpPr>
        <p:spPr>
          <a:xfrm>
            <a:off x="5291921" y="5345961"/>
            <a:ext cx="346435" cy="118872"/>
          </a:xfrm>
          <a:prstGeom prst="line">
            <a:avLst/>
          </a:prstGeom>
          <a:ln w="19050"/>
        </p:spPr>
        <p:style>
          <a:lnRef idx="1">
            <a:schemeClr val="dk1"/>
          </a:lnRef>
          <a:fillRef idx="0">
            <a:schemeClr val="dk1"/>
          </a:fillRef>
          <a:effectRef idx="0">
            <a:schemeClr val="dk1"/>
          </a:effectRef>
          <a:fontRef idx="minor">
            <a:schemeClr val="tx1"/>
          </a:fontRef>
        </p:style>
      </p:cxnSp>
      <p:cxnSp>
        <p:nvCxnSpPr>
          <p:cNvPr id="289" name="Straight Connector 288"/>
          <p:cNvCxnSpPr/>
          <p:nvPr/>
        </p:nvCxnSpPr>
        <p:spPr>
          <a:xfrm flipH="1">
            <a:off x="5624288" y="5342697"/>
            <a:ext cx="472444" cy="118872"/>
          </a:xfrm>
          <a:prstGeom prst="line">
            <a:avLst/>
          </a:prstGeom>
          <a:ln w="19050"/>
        </p:spPr>
        <p:style>
          <a:lnRef idx="1">
            <a:schemeClr val="dk1"/>
          </a:lnRef>
          <a:fillRef idx="0">
            <a:schemeClr val="dk1"/>
          </a:fillRef>
          <a:effectRef idx="0">
            <a:schemeClr val="dk1"/>
          </a:effectRef>
          <a:fontRef idx="minor">
            <a:schemeClr val="tx1"/>
          </a:fontRef>
        </p:style>
      </p:cxnSp>
      <p:cxnSp>
        <p:nvCxnSpPr>
          <p:cNvPr id="290" name="Straight Arrow Connector 289"/>
          <p:cNvCxnSpPr/>
          <p:nvPr/>
        </p:nvCxnSpPr>
        <p:spPr>
          <a:xfrm>
            <a:off x="5638356" y="5464846"/>
            <a:ext cx="0"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91" name="Straight Connector 290"/>
          <p:cNvCxnSpPr/>
          <p:nvPr/>
        </p:nvCxnSpPr>
        <p:spPr>
          <a:xfrm>
            <a:off x="6266002" y="5345337"/>
            <a:ext cx="490898" cy="118872"/>
          </a:xfrm>
          <a:prstGeom prst="line">
            <a:avLst/>
          </a:prstGeom>
          <a:ln w="19050"/>
        </p:spPr>
        <p:style>
          <a:lnRef idx="1">
            <a:schemeClr val="dk1"/>
          </a:lnRef>
          <a:fillRef idx="0">
            <a:schemeClr val="dk1"/>
          </a:fillRef>
          <a:effectRef idx="0">
            <a:schemeClr val="dk1"/>
          </a:effectRef>
          <a:fontRef idx="minor">
            <a:schemeClr val="tx1"/>
          </a:fontRef>
        </p:style>
      </p:cxnSp>
      <p:cxnSp>
        <p:nvCxnSpPr>
          <p:cNvPr id="292" name="Straight Connector 291"/>
          <p:cNvCxnSpPr/>
          <p:nvPr/>
        </p:nvCxnSpPr>
        <p:spPr>
          <a:xfrm flipH="1">
            <a:off x="6756900" y="5345961"/>
            <a:ext cx="375451" cy="118872"/>
          </a:xfrm>
          <a:prstGeom prst="line">
            <a:avLst/>
          </a:prstGeom>
          <a:ln w="19050"/>
        </p:spPr>
        <p:style>
          <a:lnRef idx="1">
            <a:schemeClr val="dk1"/>
          </a:lnRef>
          <a:fillRef idx="0">
            <a:schemeClr val="dk1"/>
          </a:fillRef>
          <a:effectRef idx="0">
            <a:schemeClr val="dk1"/>
          </a:effectRef>
          <a:fontRef idx="minor">
            <a:schemeClr val="tx1"/>
          </a:fontRef>
        </p:style>
      </p:cxnSp>
      <p:cxnSp>
        <p:nvCxnSpPr>
          <p:cNvPr id="293" name="Straight Arrow Connector 292"/>
          <p:cNvCxnSpPr/>
          <p:nvPr/>
        </p:nvCxnSpPr>
        <p:spPr>
          <a:xfrm>
            <a:off x="6766337" y="5457105"/>
            <a:ext cx="3374"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94" name="TextBox 293"/>
          <p:cNvSpPr txBox="1"/>
          <p:nvPr/>
        </p:nvSpPr>
        <p:spPr>
          <a:xfrm>
            <a:off x="6324783" y="3309166"/>
            <a:ext cx="1003659" cy="369332"/>
          </a:xfrm>
          <a:prstGeom prst="rect">
            <a:avLst/>
          </a:prstGeom>
          <a:noFill/>
        </p:spPr>
        <p:txBody>
          <a:bodyPr wrap="square" rtlCol="0">
            <a:spAutoFit/>
          </a:bodyPr>
          <a:lstStyle/>
          <a:p>
            <a:pPr algn="ctr"/>
            <a:r>
              <a:rPr lang="en-US" dirty="0" smtClean="0"/>
              <a:t>edge(1,7)</a:t>
            </a:r>
            <a:endParaRPr lang="en-US" dirty="0"/>
          </a:p>
        </p:txBody>
      </p:sp>
      <p:cxnSp>
        <p:nvCxnSpPr>
          <p:cNvPr id="295" name="Straight Connector 294"/>
          <p:cNvCxnSpPr/>
          <p:nvPr/>
        </p:nvCxnSpPr>
        <p:spPr>
          <a:xfrm>
            <a:off x="5740496" y="3655496"/>
            <a:ext cx="482567" cy="128016"/>
          </a:xfrm>
          <a:prstGeom prst="line">
            <a:avLst/>
          </a:prstGeom>
          <a:ln w="19050"/>
        </p:spPr>
        <p:style>
          <a:lnRef idx="1">
            <a:schemeClr val="dk1"/>
          </a:lnRef>
          <a:fillRef idx="0">
            <a:schemeClr val="dk1"/>
          </a:fillRef>
          <a:effectRef idx="0">
            <a:schemeClr val="dk1"/>
          </a:effectRef>
          <a:fontRef idx="minor">
            <a:schemeClr val="tx1"/>
          </a:fontRef>
        </p:style>
      </p:cxnSp>
      <p:cxnSp>
        <p:nvCxnSpPr>
          <p:cNvPr id="296" name="Straight Connector 295"/>
          <p:cNvCxnSpPr/>
          <p:nvPr/>
        </p:nvCxnSpPr>
        <p:spPr>
          <a:xfrm flipH="1">
            <a:off x="6225742" y="3650361"/>
            <a:ext cx="484632" cy="128016"/>
          </a:xfrm>
          <a:prstGeom prst="line">
            <a:avLst/>
          </a:prstGeom>
          <a:ln w="19050"/>
        </p:spPr>
        <p:style>
          <a:lnRef idx="1">
            <a:schemeClr val="dk1"/>
          </a:lnRef>
          <a:fillRef idx="0">
            <a:schemeClr val="dk1"/>
          </a:fillRef>
          <a:effectRef idx="0">
            <a:schemeClr val="dk1"/>
          </a:effectRef>
          <a:fontRef idx="minor">
            <a:schemeClr val="tx1"/>
          </a:fontRef>
        </p:style>
      </p:cxnSp>
      <p:cxnSp>
        <p:nvCxnSpPr>
          <p:cNvPr id="297" name="Straight Arrow Connector 296"/>
          <p:cNvCxnSpPr/>
          <p:nvPr/>
        </p:nvCxnSpPr>
        <p:spPr>
          <a:xfrm flipH="1">
            <a:off x="6225739" y="3777196"/>
            <a:ext cx="1"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98" name="TextBox 297"/>
          <p:cNvSpPr txBox="1"/>
          <p:nvPr/>
        </p:nvSpPr>
        <p:spPr>
          <a:xfrm>
            <a:off x="5162289" y="3314300"/>
            <a:ext cx="1128277" cy="369332"/>
          </a:xfrm>
          <a:prstGeom prst="rect">
            <a:avLst/>
          </a:prstGeom>
          <a:noFill/>
        </p:spPr>
        <p:txBody>
          <a:bodyPr wrap="square" rtlCol="0">
            <a:spAutoFit/>
          </a:bodyPr>
          <a:lstStyle/>
          <a:p>
            <a:r>
              <a:rPr lang="en-US" dirty="0" smtClean="0"/>
              <a:t>path(1,1)</a:t>
            </a:r>
            <a:endParaRPr lang="en-US" dirty="0"/>
          </a:p>
        </p:txBody>
      </p:sp>
      <p:pic>
        <p:nvPicPr>
          <p:cNvPr id="299" name="Picture 29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07014" y="5718948"/>
            <a:ext cx="207295" cy="207295"/>
          </a:xfrm>
          <a:prstGeom prst="rect">
            <a:avLst/>
          </a:prstGeom>
        </p:spPr>
      </p:pic>
      <p:pic>
        <p:nvPicPr>
          <p:cNvPr id="300" name="Picture 29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2166" y="5723563"/>
            <a:ext cx="207295" cy="207295"/>
          </a:xfrm>
          <a:prstGeom prst="rect">
            <a:avLst/>
          </a:prstGeom>
        </p:spPr>
      </p:pic>
      <p:sp>
        <p:nvSpPr>
          <p:cNvPr id="301" name="Oval Callout 300"/>
          <p:cNvSpPr/>
          <p:nvPr/>
        </p:nvSpPr>
        <p:spPr>
          <a:xfrm>
            <a:off x="7604336" y="5224477"/>
            <a:ext cx="1173904" cy="625566"/>
          </a:xfrm>
          <a:prstGeom prst="wedgeEllipseCallout">
            <a:avLst>
              <a:gd name="adj1" fmla="val -73865"/>
              <a:gd name="adj2" fmla="val 13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false alarm!</a:t>
            </a:r>
            <a:endParaRPr lang="en-US" sz="2000" dirty="0"/>
          </a:p>
        </p:txBody>
      </p:sp>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23</a:t>
            </a:fld>
            <a:endParaRPr lang="en-US" dirty="0"/>
          </a:p>
        </p:txBody>
      </p:sp>
      <p:grpSp>
        <p:nvGrpSpPr>
          <p:cNvPr id="68" name="Group 67"/>
          <p:cNvGrpSpPr/>
          <p:nvPr/>
        </p:nvGrpSpPr>
        <p:grpSpPr>
          <a:xfrm>
            <a:off x="4255964" y="1254324"/>
            <a:ext cx="4461420" cy="1719302"/>
            <a:chOff x="774308" y="1381336"/>
            <a:chExt cx="7280577" cy="2884874"/>
          </a:xfrm>
        </p:grpSpPr>
        <p:sp>
          <p:nvSpPr>
            <p:cNvPr id="72" name="Rectangle 71"/>
            <p:cNvSpPr/>
            <p:nvPr/>
          </p:nvSpPr>
          <p:spPr>
            <a:xfrm>
              <a:off x="774308" y="1381336"/>
              <a:ext cx="7193866" cy="28777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781789" y="1451675"/>
              <a:ext cx="3767286" cy="2814535"/>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f</a:t>
              </a:r>
              <a:r>
                <a:rPr lang="en-US" sz="1400" dirty="0" smtClean="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smtClean="0">
                  <a:solidFill>
                    <a:srgbClr val="FF0000"/>
                  </a:solidFill>
                  <a:latin typeface="Courier New" panose="02070309020205020404" pitchFamily="49" charset="0"/>
                  <a:cs typeface="Courier New" panose="02070309020205020404" pitchFamily="49" charset="0"/>
                </a:rPr>
                <a:t>v1</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new </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smtClean="0">
                  <a:solidFill>
                    <a:srgbClr val="FF0000"/>
                  </a:solidFill>
                  <a:latin typeface="Courier New" panose="02070309020205020404" pitchFamily="49" charset="0"/>
                  <a:cs typeface="Courier New" panose="02070309020205020404" pitchFamily="49" charset="0"/>
                </a:rPr>
                <a:t>v2</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id1(</a:t>
              </a:r>
              <a:r>
                <a:rPr lang="en-US" sz="1400" dirty="0">
                  <a:solidFill>
                    <a:srgbClr val="FF0000"/>
                  </a:solidFill>
                  <a:latin typeface="Courier New" panose="02070309020205020404" pitchFamily="49" charset="0"/>
                  <a:cs typeface="Courier New" panose="02070309020205020404" pitchFamily="49" charset="0"/>
                </a:rPr>
                <a:t>v1</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smtClean="0">
                  <a:solidFill>
                    <a:srgbClr val="FF0000"/>
                  </a:solidFill>
                  <a:latin typeface="Courier New" panose="02070309020205020404" pitchFamily="49" charset="0"/>
                  <a:cs typeface="Courier New" panose="02070309020205020404" pitchFamily="49" charset="0"/>
                </a:rPr>
                <a:t>v3</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id2(</a:t>
              </a:r>
              <a:r>
                <a:rPr lang="en-US" sz="1400" dirty="0">
                  <a:solidFill>
                    <a:srgbClr val="FF0000"/>
                  </a:solidFill>
                  <a:latin typeface="Courier New" panose="02070309020205020404" pitchFamily="49" charset="0"/>
                  <a:cs typeface="Courier New" panose="02070309020205020404" pitchFamily="49" charset="0"/>
                </a:rPr>
                <a:t>v2</a:t>
              </a:r>
              <a:r>
                <a:rPr lang="en-US" sz="1400" dirty="0" smtClean="0">
                  <a:latin typeface="Courier New" panose="02070309020205020404" pitchFamily="49" charset="0"/>
                  <a:cs typeface="Courier New" panose="02070309020205020404" pitchFamily="49" charset="0"/>
                </a:rPr>
                <a:t>)</a:t>
              </a:r>
            </a:p>
            <a:p>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assert</a:t>
              </a:r>
              <a:r>
                <a:rPr lang="en-US" sz="1400" dirty="0" smtClean="0">
                  <a:latin typeface="Courier New" panose="02070309020205020404" pitchFamily="49" charset="0"/>
                  <a:cs typeface="Courier New" panose="02070309020205020404" pitchFamily="49" charset="0"/>
                </a:rPr>
                <a:t>(</a:t>
              </a:r>
              <a:r>
                <a:rPr lang="en-US" sz="1400" dirty="0" smtClean="0">
                  <a:solidFill>
                    <a:srgbClr val="FF0000"/>
                  </a:solidFill>
                  <a:latin typeface="Courier New" panose="02070309020205020404" pitchFamily="49" charset="0"/>
                  <a:cs typeface="Courier New" panose="02070309020205020404" pitchFamily="49" charset="0"/>
                </a:rPr>
                <a:t>v3</a:t>
              </a:r>
              <a:r>
                <a:rPr lang="en-US" sz="1400" dirty="0" smtClean="0">
                  <a:latin typeface="Courier New" panose="02070309020205020404" pitchFamily="49" charset="0"/>
                  <a:cs typeface="Courier New" panose="02070309020205020404" pitchFamily="49" charset="0"/>
                </a:rPr>
                <a:t>!=</a:t>
              </a:r>
              <a:r>
                <a:rPr lang="en-US" sz="1400" dirty="0" smtClean="0">
                  <a:solidFill>
                    <a:srgbClr val="FF0000"/>
                  </a:solidFill>
                  <a:latin typeface="Courier New" panose="02070309020205020404" pitchFamily="49" charset="0"/>
                  <a:cs typeface="Courier New" panose="02070309020205020404" pitchFamily="49" charset="0"/>
                </a:rPr>
                <a:t>v1</a:t>
              </a: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q1</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a:t>
              </a:r>
            </a:p>
            <a:p>
              <a:endParaRPr lang="en-US" sz="5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id1(v</a:t>
              </a:r>
              <a:r>
                <a:rPr lang="en-US" sz="1400" dirty="0" smtClean="0">
                  <a:latin typeface="Courier New" panose="02070309020205020404" pitchFamily="49" charset="0"/>
                  <a:cs typeface="Courier New" panose="02070309020205020404" pitchFamily="49" charset="0"/>
                </a:rPr>
                <a:t>){ return v }</a:t>
              </a:r>
              <a:endParaRPr lang="en-US" sz="1400" dirty="0">
                <a:latin typeface="Courier New" panose="02070309020205020404" pitchFamily="49" charset="0"/>
                <a:cs typeface="Courier New" panose="02070309020205020404" pitchFamily="49" charset="0"/>
              </a:endParaRPr>
            </a:p>
          </p:txBody>
        </p:sp>
        <p:sp>
          <p:nvSpPr>
            <p:cNvPr id="74" name="TextBox 73"/>
            <p:cNvSpPr txBox="1"/>
            <p:nvPr/>
          </p:nvSpPr>
          <p:spPr>
            <a:xfrm>
              <a:off x="4471372" y="1451675"/>
              <a:ext cx="3583513" cy="2814535"/>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g</a:t>
              </a:r>
              <a:r>
                <a:rPr lang="en-US" sz="1400" dirty="0" smtClean="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smtClean="0">
                  <a:solidFill>
                    <a:srgbClr val="0070C0"/>
                  </a:solidFill>
                  <a:latin typeface="Courier New" panose="02070309020205020404" pitchFamily="49" charset="0"/>
                  <a:cs typeface="Courier New" panose="02070309020205020404" pitchFamily="49" charset="0"/>
                </a:rPr>
                <a:t>v4</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new </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smtClean="0">
                  <a:solidFill>
                    <a:srgbClr val="0070C0"/>
                  </a:solidFill>
                  <a:latin typeface="Courier New" panose="02070309020205020404" pitchFamily="49" charset="0"/>
                  <a:cs typeface="Courier New" panose="02070309020205020404" pitchFamily="49" charset="0"/>
                </a:rPr>
                <a:t>v5</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id1(</a:t>
              </a:r>
              <a:r>
                <a:rPr lang="en-US" sz="1400" dirty="0">
                  <a:solidFill>
                    <a:srgbClr val="0070C0"/>
                  </a:solidFill>
                  <a:latin typeface="Courier New" panose="02070309020205020404" pitchFamily="49" charset="0"/>
                  <a:cs typeface="Courier New" panose="02070309020205020404" pitchFamily="49" charset="0"/>
                </a:rPr>
                <a:t>v4</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smtClean="0">
                  <a:solidFill>
                    <a:srgbClr val="0070C0"/>
                  </a:solidFill>
                  <a:latin typeface="Courier New" panose="02070309020205020404" pitchFamily="49" charset="0"/>
                  <a:cs typeface="Courier New" panose="02070309020205020404" pitchFamily="49" charset="0"/>
                </a:rPr>
                <a:t>v6</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id2(</a:t>
              </a:r>
              <a:r>
                <a:rPr lang="en-US" sz="1400" dirty="0">
                  <a:solidFill>
                    <a:srgbClr val="0070C0"/>
                  </a:solidFill>
                  <a:latin typeface="Courier New" panose="02070309020205020404" pitchFamily="49" charset="0"/>
                  <a:cs typeface="Courier New" panose="02070309020205020404" pitchFamily="49" charset="0"/>
                </a:rPr>
                <a:t>v5</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assert</a:t>
              </a:r>
              <a:r>
                <a:rPr lang="en-US" sz="1400" dirty="0" smtClean="0">
                  <a:latin typeface="Courier New" panose="02070309020205020404" pitchFamily="49" charset="0"/>
                  <a:cs typeface="Courier New" panose="02070309020205020404" pitchFamily="49" charset="0"/>
                </a:rPr>
                <a:t>(</a:t>
              </a:r>
              <a:r>
                <a:rPr lang="en-US" sz="1400" dirty="0" smtClean="0">
                  <a:solidFill>
                    <a:srgbClr val="0070C0"/>
                  </a:solidFill>
                  <a:latin typeface="Courier New" panose="02070309020205020404" pitchFamily="49" charset="0"/>
                  <a:cs typeface="Courier New" panose="02070309020205020404" pitchFamily="49" charset="0"/>
                </a:rPr>
                <a:t>v6</a:t>
              </a:r>
              <a:r>
                <a:rPr lang="en-US" sz="1400" dirty="0" smtClean="0">
                  <a:latin typeface="Courier New" panose="02070309020205020404" pitchFamily="49" charset="0"/>
                  <a:cs typeface="Courier New" panose="02070309020205020404" pitchFamily="49" charset="0"/>
                </a:rPr>
                <a:t>!=</a:t>
              </a:r>
              <a:r>
                <a:rPr lang="en-US" sz="1400" dirty="0" smtClean="0">
                  <a:solidFill>
                    <a:srgbClr val="FF0000"/>
                  </a:solidFill>
                  <a:latin typeface="Courier New" panose="02070309020205020404" pitchFamily="49" charset="0"/>
                  <a:cs typeface="Courier New" panose="02070309020205020404" pitchFamily="49" charset="0"/>
                </a:rPr>
                <a:t>v1</a:t>
              </a:r>
              <a:r>
                <a:rPr lang="en-US" sz="1400"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q2</a:t>
              </a:r>
              <a:endParaRPr lang="en-US" sz="1400" dirty="0" smtClean="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a:t>
              </a:r>
            </a:p>
            <a:p>
              <a:endParaRPr lang="en-US" sz="5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id2(v</a:t>
              </a:r>
              <a:r>
                <a:rPr lang="en-US" sz="1400" dirty="0" smtClean="0">
                  <a:latin typeface="Courier New" panose="02070309020205020404" pitchFamily="49" charset="0"/>
                  <a:cs typeface="Courier New" panose="02070309020205020404" pitchFamily="49" charset="0"/>
                </a:rPr>
                <a:t>){ return v</a:t>
              </a: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grpSp>
      <p:grpSp>
        <p:nvGrpSpPr>
          <p:cNvPr id="75" name="Group 74"/>
          <p:cNvGrpSpPr/>
          <p:nvPr/>
        </p:nvGrpSpPr>
        <p:grpSpPr>
          <a:xfrm>
            <a:off x="1367502" y="4179146"/>
            <a:ext cx="1813558" cy="1772471"/>
            <a:chOff x="1320454" y="4055690"/>
            <a:chExt cx="1813558" cy="1772471"/>
          </a:xfrm>
        </p:grpSpPr>
        <p:sp>
          <p:nvSpPr>
            <p:cNvPr id="76" name="TextBox 75"/>
            <p:cNvSpPr txBox="1"/>
            <p:nvPr/>
          </p:nvSpPr>
          <p:spPr>
            <a:xfrm>
              <a:off x="1320454" y="5243386"/>
              <a:ext cx="1813558" cy="584775"/>
            </a:xfrm>
            <a:prstGeom prst="rect">
              <a:avLst/>
            </a:prstGeom>
            <a:noFill/>
          </p:spPr>
          <p:txBody>
            <a:bodyPr wrap="square" rtlCol="0">
              <a:spAutoFit/>
            </a:bodyPr>
            <a:lstStyle/>
            <a:p>
              <a:pPr algn="ctr"/>
              <a:r>
                <a:rPr lang="en-US" sz="1600" b="1" dirty="0" smtClean="0">
                  <a:latin typeface="Calibri"/>
                  <a:cs typeface="Calibri"/>
                </a:rPr>
                <a:t>Analysis User</a:t>
              </a:r>
              <a:br>
                <a:rPr lang="en-US" sz="1600" b="1" dirty="0" smtClean="0">
                  <a:latin typeface="Calibri"/>
                  <a:cs typeface="Calibri"/>
                </a:rPr>
              </a:br>
              <a:r>
                <a:rPr lang="en-US" sz="1600" b="1" dirty="0" smtClean="0">
                  <a:latin typeface="Calibri"/>
                  <a:cs typeface="Calibri"/>
                </a:rPr>
                <a:t>(Bob)</a:t>
              </a:r>
            </a:p>
          </p:txBody>
        </p:sp>
        <p:pic>
          <p:nvPicPr>
            <p:cNvPr id="77" name="Picture 76"/>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1540883" y="4055690"/>
              <a:ext cx="1084536" cy="1137749"/>
            </a:xfrm>
            <a:prstGeom prst="rect">
              <a:avLst/>
            </a:prstGeom>
          </p:spPr>
        </p:pic>
      </p:grpSp>
    </p:spTree>
    <p:extLst>
      <p:ext uri="{BB962C8B-B14F-4D97-AF65-F5344CB8AC3E}">
        <p14:creationId xmlns:p14="http://schemas.microsoft.com/office/powerpoint/2010/main" val="1059785384"/>
      </p:ext>
    </p:extLst>
  </p:cSld>
  <p:clrMapOvr>
    <a:masterClrMapping/>
  </p:clrMapOvr>
  <mc:AlternateContent xmlns:mc="http://schemas.openxmlformats.org/markup-compatibility/2006" xmlns:p14="http://schemas.microsoft.com/office/powerpoint/2010/main">
    <mc:Choice Requires="p14">
      <p:transition spd="slow" p14:dur="2000" advTm="65474"/>
    </mc:Choice>
    <mc:Fallback xmlns="">
      <p:transition spd="slow" advTm="654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8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8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9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9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9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7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7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9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0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265" grpId="0"/>
      <p:bldP spid="266" grpId="0"/>
      <p:bldP spid="267" grpId="0"/>
      <p:bldP spid="268" grpId="0"/>
      <p:bldP spid="269" grpId="0"/>
      <p:bldP spid="270" grpId="0"/>
      <p:bldP spid="271" grpId="0"/>
      <p:bldP spid="272" grpId="0"/>
      <p:bldP spid="273" grpId="0"/>
      <p:bldP spid="274" grpId="0" animBg="1"/>
      <p:bldP spid="275" grpId="0" animBg="1"/>
      <p:bldP spid="294" grpId="0"/>
      <p:bldP spid="298" grpId="0"/>
      <p:bldP spid="30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More Precise Abstraction</a:t>
            </a:r>
            <a:endParaRPr lang="en-US" dirty="0"/>
          </a:p>
        </p:txBody>
      </p:sp>
      <p:sp>
        <p:nvSpPr>
          <p:cNvPr id="53" name="Date Placeholder 52"/>
          <p:cNvSpPr>
            <a:spLocks noGrp="1"/>
          </p:cNvSpPr>
          <p:nvPr>
            <p:ph type="dt" sz="half" idx="10"/>
          </p:nvPr>
        </p:nvSpPr>
        <p:spPr>
          <a:xfrm>
            <a:off x="6400800" y="6356350"/>
            <a:ext cx="2289048" cy="365760"/>
          </a:xfrm>
        </p:spPr>
        <p:txBody>
          <a:bodyPr/>
          <a:lstStyle/>
          <a:p>
            <a:fld id="{A26E7FF1-E834-A54C-9E11-F22872AD78B4}" type="datetime1">
              <a:rPr lang="en-US" smtClean="0"/>
              <a:t>7/31/17</a:t>
            </a:fld>
            <a:endParaRPr lang="en-US" dirty="0"/>
          </a:p>
        </p:txBody>
      </p:sp>
      <p:cxnSp>
        <p:nvCxnSpPr>
          <p:cNvPr id="107" name="Straight Arrow Connector 106"/>
          <p:cNvCxnSpPr/>
          <p:nvPr/>
        </p:nvCxnSpPr>
        <p:spPr>
          <a:xfrm>
            <a:off x="5662895" y="3216741"/>
            <a:ext cx="0"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08" name="TextBox 107"/>
          <p:cNvSpPr txBox="1"/>
          <p:nvPr/>
        </p:nvSpPr>
        <p:spPr>
          <a:xfrm>
            <a:off x="5661505" y="3845497"/>
            <a:ext cx="1094980" cy="369332"/>
          </a:xfrm>
          <a:prstGeom prst="rect">
            <a:avLst/>
          </a:prstGeom>
          <a:noFill/>
        </p:spPr>
        <p:txBody>
          <a:bodyPr wrap="square" rtlCol="0">
            <a:spAutoFit/>
          </a:bodyPr>
          <a:lstStyle/>
          <a:p>
            <a:pPr algn="ctr"/>
            <a:r>
              <a:rPr lang="en-US" dirty="0" smtClean="0"/>
              <a:t>path(1,7)</a:t>
            </a:r>
            <a:endParaRPr lang="en-US" dirty="0"/>
          </a:p>
        </p:txBody>
      </p:sp>
      <p:sp>
        <p:nvSpPr>
          <p:cNvPr id="109" name="TextBox 108"/>
          <p:cNvSpPr txBox="1"/>
          <p:nvPr/>
        </p:nvSpPr>
        <p:spPr>
          <a:xfrm>
            <a:off x="4595605" y="3845446"/>
            <a:ext cx="1036238" cy="369332"/>
          </a:xfrm>
          <a:prstGeom prst="rect">
            <a:avLst/>
          </a:prstGeom>
          <a:noFill/>
        </p:spPr>
        <p:txBody>
          <a:bodyPr wrap="square" rtlCol="0">
            <a:spAutoFit/>
          </a:bodyPr>
          <a:lstStyle/>
          <a:p>
            <a:pPr algn="ctr"/>
            <a:r>
              <a:rPr lang="en-US" dirty="0" smtClean="0"/>
              <a:t>edge(7,2)</a:t>
            </a:r>
            <a:endParaRPr lang="en-US" dirty="0"/>
          </a:p>
        </p:txBody>
      </p:sp>
      <p:sp>
        <p:nvSpPr>
          <p:cNvPr id="110" name="TextBox 109"/>
          <p:cNvSpPr txBox="1"/>
          <p:nvPr/>
        </p:nvSpPr>
        <p:spPr>
          <a:xfrm>
            <a:off x="6814714" y="3859275"/>
            <a:ext cx="1036238" cy="369332"/>
          </a:xfrm>
          <a:prstGeom prst="rect">
            <a:avLst/>
          </a:prstGeom>
          <a:noFill/>
        </p:spPr>
        <p:txBody>
          <a:bodyPr wrap="square" rtlCol="0">
            <a:spAutoFit/>
          </a:bodyPr>
          <a:lstStyle/>
          <a:p>
            <a:pPr algn="ctr"/>
            <a:r>
              <a:rPr lang="en-US" dirty="0" smtClean="0"/>
              <a:t>edge(7,5)</a:t>
            </a:r>
            <a:endParaRPr lang="en-US" dirty="0"/>
          </a:p>
        </p:txBody>
      </p:sp>
      <p:sp>
        <p:nvSpPr>
          <p:cNvPr id="111" name="TextBox 110"/>
          <p:cNvSpPr txBox="1"/>
          <p:nvPr/>
        </p:nvSpPr>
        <p:spPr>
          <a:xfrm>
            <a:off x="5120850" y="4369353"/>
            <a:ext cx="1043784" cy="369332"/>
          </a:xfrm>
          <a:prstGeom prst="rect">
            <a:avLst/>
          </a:prstGeom>
          <a:noFill/>
        </p:spPr>
        <p:txBody>
          <a:bodyPr wrap="square" rtlCol="0">
            <a:spAutoFit/>
          </a:bodyPr>
          <a:lstStyle/>
          <a:p>
            <a:pPr algn="ctr"/>
            <a:r>
              <a:rPr lang="en-US" dirty="0" smtClean="0"/>
              <a:t>path(1,2)</a:t>
            </a:r>
            <a:endParaRPr lang="en-US" dirty="0"/>
          </a:p>
        </p:txBody>
      </p:sp>
      <p:sp>
        <p:nvSpPr>
          <p:cNvPr id="112" name="TextBox 111"/>
          <p:cNvSpPr txBox="1"/>
          <p:nvPr/>
        </p:nvSpPr>
        <p:spPr>
          <a:xfrm>
            <a:off x="6310594" y="4369353"/>
            <a:ext cx="993120" cy="369332"/>
          </a:xfrm>
          <a:prstGeom prst="rect">
            <a:avLst/>
          </a:prstGeom>
          <a:noFill/>
        </p:spPr>
        <p:txBody>
          <a:bodyPr wrap="square" rtlCol="0">
            <a:spAutoFit/>
          </a:bodyPr>
          <a:lstStyle/>
          <a:p>
            <a:r>
              <a:rPr lang="en-US" dirty="0" smtClean="0"/>
              <a:t>path(1,5)</a:t>
            </a:r>
            <a:endParaRPr lang="en-US" dirty="0"/>
          </a:p>
        </p:txBody>
      </p:sp>
      <p:sp>
        <p:nvSpPr>
          <p:cNvPr id="113" name="TextBox 112"/>
          <p:cNvSpPr txBox="1"/>
          <p:nvPr/>
        </p:nvSpPr>
        <p:spPr>
          <a:xfrm>
            <a:off x="3893087" y="4384591"/>
            <a:ext cx="1336944" cy="369332"/>
          </a:xfrm>
          <a:prstGeom prst="rect">
            <a:avLst/>
          </a:prstGeom>
          <a:noFill/>
        </p:spPr>
        <p:txBody>
          <a:bodyPr wrap="square" rtlCol="0">
            <a:spAutoFit/>
          </a:bodyPr>
          <a:lstStyle/>
          <a:p>
            <a:pPr algn="ctr"/>
            <a:r>
              <a:rPr lang="en-US" dirty="0"/>
              <a:t>e</a:t>
            </a:r>
            <a:r>
              <a:rPr lang="en-US" dirty="0" smtClean="0"/>
              <a:t>dge(2,8)</a:t>
            </a:r>
            <a:endParaRPr lang="en-US" dirty="0"/>
          </a:p>
        </p:txBody>
      </p:sp>
      <p:sp>
        <p:nvSpPr>
          <p:cNvPr id="114" name="TextBox 113"/>
          <p:cNvSpPr txBox="1"/>
          <p:nvPr/>
        </p:nvSpPr>
        <p:spPr>
          <a:xfrm>
            <a:off x="7231119" y="4368742"/>
            <a:ext cx="1346645" cy="369332"/>
          </a:xfrm>
          <a:prstGeom prst="rect">
            <a:avLst/>
          </a:prstGeom>
          <a:noFill/>
        </p:spPr>
        <p:txBody>
          <a:bodyPr wrap="square" rtlCol="0">
            <a:spAutoFit/>
          </a:bodyPr>
          <a:lstStyle/>
          <a:p>
            <a:pPr algn="ctr"/>
            <a:r>
              <a:rPr lang="en-US" dirty="0" smtClean="0"/>
              <a:t>edge(5,8)</a:t>
            </a:r>
            <a:endParaRPr lang="en-US" dirty="0"/>
          </a:p>
        </p:txBody>
      </p:sp>
      <p:sp>
        <p:nvSpPr>
          <p:cNvPr id="115" name="TextBox 114"/>
          <p:cNvSpPr txBox="1"/>
          <p:nvPr/>
        </p:nvSpPr>
        <p:spPr>
          <a:xfrm>
            <a:off x="5699055" y="5001829"/>
            <a:ext cx="979194" cy="369332"/>
          </a:xfrm>
          <a:prstGeom prst="rect">
            <a:avLst/>
          </a:prstGeom>
          <a:noFill/>
        </p:spPr>
        <p:txBody>
          <a:bodyPr wrap="square" rtlCol="0">
            <a:spAutoFit/>
          </a:bodyPr>
          <a:lstStyle/>
          <a:p>
            <a:r>
              <a:rPr lang="en-US" dirty="0" smtClean="0"/>
              <a:t>path(1,8)</a:t>
            </a:r>
            <a:endParaRPr lang="en-US" dirty="0"/>
          </a:p>
        </p:txBody>
      </p:sp>
      <p:sp>
        <p:nvSpPr>
          <p:cNvPr id="116" name="TextBox 115"/>
          <p:cNvSpPr txBox="1"/>
          <p:nvPr/>
        </p:nvSpPr>
        <p:spPr>
          <a:xfrm>
            <a:off x="4576099" y="4996605"/>
            <a:ext cx="1049759" cy="369332"/>
          </a:xfrm>
          <a:prstGeom prst="rect">
            <a:avLst/>
          </a:prstGeom>
          <a:noFill/>
        </p:spPr>
        <p:txBody>
          <a:bodyPr wrap="square" rtlCol="0">
            <a:spAutoFit/>
          </a:bodyPr>
          <a:lstStyle/>
          <a:p>
            <a:pPr algn="ctr"/>
            <a:r>
              <a:rPr lang="en-US" dirty="0" smtClean="0"/>
              <a:t>edge(8,3)</a:t>
            </a:r>
            <a:endParaRPr lang="en-US" dirty="0"/>
          </a:p>
        </p:txBody>
      </p:sp>
      <p:sp>
        <p:nvSpPr>
          <p:cNvPr id="117" name="TextBox 116"/>
          <p:cNvSpPr txBox="1"/>
          <p:nvPr/>
        </p:nvSpPr>
        <p:spPr>
          <a:xfrm>
            <a:off x="6825031" y="4996605"/>
            <a:ext cx="1006347" cy="369332"/>
          </a:xfrm>
          <a:prstGeom prst="rect">
            <a:avLst/>
          </a:prstGeom>
          <a:noFill/>
        </p:spPr>
        <p:txBody>
          <a:bodyPr wrap="square" rtlCol="0">
            <a:spAutoFit/>
          </a:bodyPr>
          <a:lstStyle/>
          <a:p>
            <a:pPr algn="ctr"/>
            <a:r>
              <a:rPr lang="en-US" dirty="0" smtClean="0"/>
              <a:t>edge(8,6)</a:t>
            </a:r>
            <a:endParaRPr lang="en-US" dirty="0"/>
          </a:p>
        </p:txBody>
      </p:sp>
      <p:sp>
        <p:nvSpPr>
          <p:cNvPr id="118" name="TextBox 117"/>
          <p:cNvSpPr txBox="1"/>
          <p:nvPr/>
        </p:nvSpPr>
        <p:spPr>
          <a:xfrm>
            <a:off x="5134153" y="5613372"/>
            <a:ext cx="914400" cy="276999"/>
          </a:xfrm>
          <a:prstGeom prst="rect">
            <a:avLst/>
          </a:prstGeom>
          <a:noFill/>
          <a:ln w="19050">
            <a:solidFill>
              <a:schemeClr val="tx1"/>
            </a:solidFill>
            <a:prstDash val="solid"/>
          </a:ln>
        </p:spPr>
        <p:txBody>
          <a:bodyPr wrap="square" lIns="0" tIns="0" rIns="0" bIns="0" rtlCol="0" anchor="t" anchorCtr="0">
            <a:spAutoFit/>
          </a:bodyPr>
          <a:lstStyle/>
          <a:p>
            <a:pPr algn="ctr"/>
            <a:r>
              <a:rPr lang="en-US" dirty="0" smtClean="0"/>
              <a:t>path(1,3)</a:t>
            </a:r>
            <a:endParaRPr lang="en-US" dirty="0"/>
          </a:p>
        </p:txBody>
      </p:sp>
      <p:sp>
        <p:nvSpPr>
          <p:cNvPr id="119" name="TextBox 118"/>
          <p:cNvSpPr txBox="1"/>
          <p:nvPr/>
        </p:nvSpPr>
        <p:spPr>
          <a:xfrm>
            <a:off x="6343442" y="5613372"/>
            <a:ext cx="914400" cy="276999"/>
          </a:xfrm>
          <a:prstGeom prst="rect">
            <a:avLst/>
          </a:prstGeom>
          <a:noFill/>
          <a:ln w="19050">
            <a:solidFill>
              <a:schemeClr val="tx1"/>
            </a:solidFill>
          </a:ln>
        </p:spPr>
        <p:txBody>
          <a:bodyPr wrap="square" lIns="0" tIns="0" rIns="0" bIns="0" rtlCol="0" anchor="t" anchorCtr="0">
            <a:spAutoFit/>
          </a:bodyPr>
          <a:lstStyle/>
          <a:p>
            <a:pPr algn="ctr"/>
            <a:r>
              <a:rPr lang="en-US" dirty="0" smtClean="0"/>
              <a:t>path(1,6)</a:t>
            </a:r>
            <a:endParaRPr lang="en-US" dirty="0"/>
          </a:p>
        </p:txBody>
      </p:sp>
      <p:cxnSp>
        <p:nvCxnSpPr>
          <p:cNvPr id="120" name="Straight Connector 119"/>
          <p:cNvCxnSpPr/>
          <p:nvPr/>
        </p:nvCxnSpPr>
        <p:spPr>
          <a:xfrm>
            <a:off x="5318974" y="4169046"/>
            <a:ext cx="292608" cy="109728"/>
          </a:xfrm>
          <a:prstGeom prst="line">
            <a:avLst/>
          </a:prstGeom>
          <a:ln w="19050"/>
        </p:spPr>
        <p:style>
          <a:lnRef idx="1">
            <a:schemeClr val="dk1"/>
          </a:lnRef>
          <a:fillRef idx="0">
            <a:schemeClr val="dk1"/>
          </a:fillRef>
          <a:effectRef idx="0">
            <a:schemeClr val="dk1"/>
          </a:effectRef>
          <a:fontRef idx="minor">
            <a:schemeClr val="tx1"/>
          </a:fontRef>
        </p:style>
      </p:cxnSp>
      <p:cxnSp>
        <p:nvCxnSpPr>
          <p:cNvPr id="121" name="Straight Connector 120"/>
          <p:cNvCxnSpPr/>
          <p:nvPr/>
        </p:nvCxnSpPr>
        <p:spPr>
          <a:xfrm flipH="1">
            <a:off x="5604437" y="4165831"/>
            <a:ext cx="506362" cy="109728"/>
          </a:xfrm>
          <a:prstGeom prst="line">
            <a:avLst/>
          </a:prstGeom>
          <a:ln w="19050"/>
        </p:spPr>
        <p:style>
          <a:lnRef idx="1">
            <a:schemeClr val="dk1"/>
          </a:lnRef>
          <a:fillRef idx="0">
            <a:schemeClr val="dk1"/>
          </a:fillRef>
          <a:effectRef idx="0">
            <a:schemeClr val="dk1"/>
          </a:effectRef>
          <a:fontRef idx="minor">
            <a:schemeClr val="tx1"/>
          </a:fontRef>
        </p:style>
      </p:cxnSp>
      <p:cxnSp>
        <p:nvCxnSpPr>
          <p:cNvPr id="122" name="Straight Arrow Connector 121"/>
          <p:cNvCxnSpPr/>
          <p:nvPr/>
        </p:nvCxnSpPr>
        <p:spPr>
          <a:xfrm>
            <a:off x="5604437" y="4282415"/>
            <a:ext cx="0"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a:xfrm>
            <a:off x="6282363" y="4179901"/>
            <a:ext cx="502920" cy="109728"/>
          </a:xfrm>
          <a:prstGeom prst="line">
            <a:avLst/>
          </a:prstGeom>
          <a:ln w="19050"/>
        </p:spPr>
        <p:style>
          <a:lnRef idx="1">
            <a:schemeClr val="dk1"/>
          </a:lnRef>
          <a:fillRef idx="0">
            <a:schemeClr val="dk1"/>
          </a:fillRef>
          <a:effectRef idx="0">
            <a:schemeClr val="dk1"/>
          </a:effectRef>
          <a:fontRef idx="minor">
            <a:schemeClr val="tx1"/>
          </a:fontRef>
        </p:style>
      </p:cxnSp>
      <p:cxnSp>
        <p:nvCxnSpPr>
          <p:cNvPr id="124" name="Straight Connector 123"/>
          <p:cNvCxnSpPr/>
          <p:nvPr/>
        </p:nvCxnSpPr>
        <p:spPr>
          <a:xfrm flipH="1">
            <a:off x="6788709" y="4176582"/>
            <a:ext cx="296068" cy="109728"/>
          </a:xfrm>
          <a:prstGeom prst="line">
            <a:avLst/>
          </a:prstGeom>
          <a:ln w="19050"/>
        </p:spPr>
        <p:style>
          <a:lnRef idx="1">
            <a:schemeClr val="dk1"/>
          </a:lnRef>
          <a:fillRef idx="0">
            <a:schemeClr val="dk1"/>
          </a:fillRef>
          <a:effectRef idx="0">
            <a:schemeClr val="dk1"/>
          </a:effectRef>
          <a:fontRef idx="minor">
            <a:schemeClr val="tx1"/>
          </a:fontRef>
        </p:style>
      </p:cxnSp>
      <p:cxnSp>
        <p:nvCxnSpPr>
          <p:cNvPr id="125" name="Straight Arrow Connector 124"/>
          <p:cNvCxnSpPr/>
          <p:nvPr/>
        </p:nvCxnSpPr>
        <p:spPr>
          <a:xfrm>
            <a:off x="6788709" y="4296483"/>
            <a:ext cx="0"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26" name="Straight Connector 125"/>
          <p:cNvCxnSpPr/>
          <p:nvPr/>
        </p:nvCxnSpPr>
        <p:spPr>
          <a:xfrm>
            <a:off x="4644787" y="4711649"/>
            <a:ext cx="320040" cy="137160"/>
          </a:xfrm>
          <a:prstGeom prst="line">
            <a:avLst/>
          </a:prstGeom>
          <a:ln w="19050"/>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a:xfrm flipH="1">
            <a:off x="4951270" y="4712865"/>
            <a:ext cx="625031" cy="137160"/>
          </a:xfrm>
          <a:prstGeom prst="line">
            <a:avLst/>
          </a:prstGeom>
          <a:ln w="19050"/>
        </p:spPr>
        <p:style>
          <a:lnRef idx="1">
            <a:schemeClr val="dk1"/>
          </a:lnRef>
          <a:fillRef idx="0">
            <a:schemeClr val="dk1"/>
          </a:fillRef>
          <a:effectRef idx="0">
            <a:schemeClr val="dk1"/>
          </a:effectRef>
          <a:fontRef idx="minor">
            <a:schemeClr val="tx1"/>
          </a:fontRef>
        </p:style>
      </p:cxnSp>
      <p:cxnSp>
        <p:nvCxnSpPr>
          <p:cNvPr id="128" name="Straight Arrow Connector 127"/>
          <p:cNvCxnSpPr/>
          <p:nvPr/>
        </p:nvCxnSpPr>
        <p:spPr>
          <a:xfrm>
            <a:off x="4951270" y="4845751"/>
            <a:ext cx="1005840" cy="20116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a:off x="6722698" y="4707640"/>
            <a:ext cx="621792" cy="137160"/>
          </a:xfrm>
          <a:prstGeom prst="line">
            <a:avLst/>
          </a:prstGeom>
          <a:ln w="19050"/>
        </p:spPr>
        <p:style>
          <a:lnRef idx="1">
            <a:schemeClr val="dk1"/>
          </a:lnRef>
          <a:fillRef idx="0">
            <a:schemeClr val="dk1"/>
          </a:fillRef>
          <a:effectRef idx="0">
            <a:schemeClr val="dk1"/>
          </a:effectRef>
          <a:fontRef idx="minor">
            <a:schemeClr val="tx1"/>
          </a:fontRef>
        </p:style>
      </p:cxnSp>
      <p:cxnSp>
        <p:nvCxnSpPr>
          <p:cNvPr id="130" name="Straight Connector 129"/>
          <p:cNvCxnSpPr/>
          <p:nvPr/>
        </p:nvCxnSpPr>
        <p:spPr>
          <a:xfrm flipH="1">
            <a:off x="7344661" y="4704295"/>
            <a:ext cx="319753" cy="137160"/>
          </a:xfrm>
          <a:prstGeom prst="line">
            <a:avLst/>
          </a:prstGeom>
          <a:ln w="19050"/>
        </p:spPr>
        <p:style>
          <a:lnRef idx="1">
            <a:schemeClr val="dk1"/>
          </a:lnRef>
          <a:fillRef idx="0">
            <a:schemeClr val="dk1"/>
          </a:fillRef>
          <a:effectRef idx="0">
            <a:schemeClr val="dk1"/>
          </a:effectRef>
          <a:fontRef idx="minor">
            <a:schemeClr val="tx1"/>
          </a:fontRef>
        </p:style>
      </p:cxnSp>
      <p:cxnSp>
        <p:nvCxnSpPr>
          <p:cNvPr id="131" name="Straight Arrow Connector 130"/>
          <p:cNvCxnSpPr/>
          <p:nvPr/>
        </p:nvCxnSpPr>
        <p:spPr>
          <a:xfrm flipH="1">
            <a:off x="6336342" y="4852341"/>
            <a:ext cx="1006168" cy="200819"/>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2" name="Straight Connector 131"/>
          <p:cNvCxnSpPr/>
          <p:nvPr/>
        </p:nvCxnSpPr>
        <p:spPr>
          <a:xfrm>
            <a:off x="5291921" y="5345961"/>
            <a:ext cx="346435" cy="118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33" name="Straight Connector 132"/>
          <p:cNvCxnSpPr/>
          <p:nvPr/>
        </p:nvCxnSpPr>
        <p:spPr>
          <a:xfrm flipH="1">
            <a:off x="5624288" y="5342697"/>
            <a:ext cx="472444" cy="118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34" name="Straight Arrow Connector 133"/>
          <p:cNvCxnSpPr/>
          <p:nvPr/>
        </p:nvCxnSpPr>
        <p:spPr>
          <a:xfrm>
            <a:off x="5638356" y="5464846"/>
            <a:ext cx="0"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a:xfrm>
            <a:off x="6266002" y="5345337"/>
            <a:ext cx="490898" cy="118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36" name="Straight Connector 135"/>
          <p:cNvCxnSpPr/>
          <p:nvPr/>
        </p:nvCxnSpPr>
        <p:spPr>
          <a:xfrm flipH="1">
            <a:off x="6756900" y="5345961"/>
            <a:ext cx="375451" cy="118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37" name="Straight Arrow Connector 136"/>
          <p:cNvCxnSpPr/>
          <p:nvPr/>
        </p:nvCxnSpPr>
        <p:spPr>
          <a:xfrm>
            <a:off x="6766337" y="5457105"/>
            <a:ext cx="3374"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38" name="TextBox 137"/>
          <p:cNvSpPr txBox="1"/>
          <p:nvPr/>
        </p:nvSpPr>
        <p:spPr>
          <a:xfrm>
            <a:off x="6324783" y="3309166"/>
            <a:ext cx="1003659" cy="369332"/>
          </a:xfrm>
          <a:prstGeom prst="rect">
            <a:avLst/>
          </a:prstGeom>
          <a:noFill/>
        </p:spPr>
        <p:txBody>
          <a:bodyPr wrap="square" rtlCol="0">
            <a:spAutoFit/>
          </a:bodyPr>
          <a:lstStyle/>
          <a:p>
            <a:pPr algn="ctr"/>
            <a:r>
              <a:rPr lang="en-US" dirty="0" smtClean="0"/>
              <a:t>edge(1,7)</a:t>
            </a:r>
            <a:endParaRPr lang="en-US" dirty="0"/>
          </a:p>
        </p:txBody>
      </p:sp>
      <p:cxnSp>
        <p:nvCxnSpPr>
          <p:cNvPr id="139" name="Straight Connector 138"/>
          <p:cNvCxnSpPr/>
          <p:nvPr/>
        </p:nvCxnSpPr>
        <p:spPr>
          <a:xfrm>
            <a:off x="5740496" y="3655496"/>
            <a:ext cx="482567" cy="128016"/>
          </a:xfrm>
          <a:prstGeom prst="line">
            <a:avLst/>
          </a:prstGeom>
          <a:ln w="19050"/>
        </p:spPr>
        <p:style>
          <a:lnRef idx="1">
            <a:schemeClr val="dk1"/>
          </a:lnRef>
          <a:fillRef idx="0">
            <a:schemeClr val="dk1"/>
          </a:fillRef>
          <a:effectRef idx="0">
            <a:schemeClr val="dk1"/>
          </a:effectRef>
          <a:fontRef idx="minor">
            <a:schemeClr val="tx1"/>
          </a:fontRef>
        </p:style>
      </p:cxnSp>
      <p:cxnSp>
        <p:nvCxnSpPr>
          <p:cNvPr id="140" name="Straight Connector 139"/>
          <p:cNvCxnSpPr/>
          <p:nvPr/>
        </p:nvCxnSpPr>
        <p:spPr>
          <a:xfrm flipH="1">
            <a:off x="6225742" y="3650361"/>
            <a:ext cx="484632" cy="128016"/>
          </a:xfrm>
          <a:prstGeom prst="line">
            <a:avLst/>
          </a:prstGeom>
          <a:ln w="19050"/>
        </p:spPr>
        <p:style>
          <a:lnRef idx="1">
            <a:schemeClr val="dk1"/>
          </a:lnRef>
          <a:fillRef idx="0">
            <a:schemeClr val="dk1"/>
          </a:fillRef>
          <a:effectRef idx="0">
            <a:schemeClr val="dk1"/>
          </a:effectRef>
          <a:fontRef idx="minor">
            <a:schemeClr val="tx1"/>
          </a:fontRef>
        </p:style>
      </p:cxnSp>
      <p:cxnSp>
        <p:nvCxnSpPr>
          <p:cNvPr id="141" name="Straight Arrow Connector 140"/>
          <p:cNvCxnSpPr/>
          <p:nvPr/>
        </p:nvCxnSpPr>
        <p:spPr>
          <a:xfrm flipH="1">
            <a:off x="6225739" y="3777196"/>
            <a:ext cx="1"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2" name="TextBox 141"/>
          <p:cNvSpPr txBox="1"/>
          <p:nvPr/>
        </p:nvSpPr>
        <p:spPr>
          <a:xfrm>
            <a:off x="5162289" y="3314300"/>
            <a:ext cx="1128277" cy="369332"/>
          </a:xfrm>
          <a:prstGeom prst="rect">
            <a:avLst/>
          </a:prstGeom>
          <a:noFill/>
        </p:spPr>
        <p:txBody>
          <a:bodyPr wrap="square" rtlCol="0">
            <a:spAutoFit/>
          </a:bodyPr>
          <a:lstStyle/>
          <a:p>
            <a:r>
              <a:rPr lang="en-US" dirty="0" smtClean="0"/>
              <a:t>path(1,1)</a:t>
            </a:r>
            <a:endParaRPr lang="en-US" dirty="0"/>
          </a:p>
        </p:txBody>
      </p:sp>
      <p:pic>
        <p:nvPicPr>
          <p:cNvPr id="205" name="Picture 20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07014" y="5718948"/>
            <a:ext cx="207295" cy="207295"/>
          </a:xfrm>
          <a:prstGeom prst="rect">
            <a:avLst/>
          </a:prstGeom>
        </p:spPr>
      </p:pic>
      <p:pic>
        <p:nvPicPr>
          <p:cNvPr id="206" name="Picture 20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2166" y="5723563"/>
            <a:ext cx="207295" cy="207295"/>
          </a:xfrm>
          <a:prstGeom prst="rect">
            <a:avLst/>
          </a:prstGeom>
        </p:spPr>
      </p:pic>
      <p:sp>
        <p:nvSpPr>
          <p:cNvPr id="90" name="Oval Callout 89"/>
          <p:cNvSpPr/>
          <p:nvPr/>
        </p:nvSpPr>
        <p:spPr>
          <a:xfrm>
            <a:off x="7604336" y="5224477"/>
            <a:ext cx="1173904" cy="625566"/>
          </a:xfrm>
          <a:prstGeom prst="wedgeEllipseCallout">
            <a:avLst>
              <a:gd name="adj1" fmla="val -73865"/>
              <a:gd name="adj2" fmla="val 13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false alarm!</a:t>
            </a:r>
            <a:endParaRPr lang="en-US" sz="2000" dirty="0"/>
          </a:p>
        </p:txBody>
      </p:sp>
      <p:sp>
        <p:nvSpPr>
          <p:cNvPr id="85" name="Oval 84"/>
          <p:cNvSpPr/>
          <p:nvPr/>
        </p:nvSpPr>
        <p:spPr>
          <a:xfrm>
            <a:off x="1146301" y="128408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86" name="Oval 85"/>
          <p:cNvSpPr/>
          <p:nvPr/>
        </p:nvSpPr>
        <p:spPr>
          <a:xfrm>
            <a:off x="1146301" y="2379867"/>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87" name="Oval 86"/>
          <p:cNvSpPr/>
          <p:nvPr/>
        </p:nvSpPr>
        <p:spPr>
          <a:xfrm>
            <a:off x="1146301" y="349763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88" name="Oval 87"/>
          <p:cNvSpPr/>
          <p:nvPr/>
        </p:nvSpPr>
        <p:spPr>
          <a:xfrm>
            <a:off x="2768206" y="128408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89" name="Oval 88"/>
          <p:cNvSpPr/>
          <p:nvPr/>
        </p:nvSpPr>
        <p:spPr>
          <a:xfrm>
            <a:off x="2768206" y="2379867"/>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91" name="Oval 90"/>
          <p:cNvSpPr/>
          <p:nvPr/>
        </p:nvSpPr>
        <p:spPr>
          <a:xfrm>
            <a:off x="2768206" y="349763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92" name="Oval 91"/>
          <p:cNvSpPr/>
          <p:nvPr/>
        </p:nvSpPr>
        <p:spPr>
          <a:xfrm>
            <a:off x="335347" y="1830019"/>
            <a:ext cx="368614" cy="37223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b="1" dirty="0" smtClean="0">
                <a:solidFill>
                  <a:srgbClr val="FF0000"/>
                </a:solidFill>
              </a:rPr>
              <a:t>7</a:t>
            </a:r>
            <a:r>
              <a:rPr lang="en-US" b="1" baseline="-25000" dirty="0" smtClean="0">
                <a:solidFill>
                  <a:srgbClr val="FF0000"/>
                </a:solidFill>
              </a:rPr>
              <a:t>f</a:t>
            </a:r>
            <a:endParaRPr lang="en-US" b="1" baseline="-25000" dirty="0">
              <a:solidFill>
                <a:srgbClr val="FF0000"/>
              </a:solidFill>
            </a:endParaRPr>
          </a:p>
        </p:txBody>
      </p:sp>
      <p:sp>
        <p:nvSpPr>
          <p:cNvPr id="93" name="Oval 92"/>
          <p:cNvSpPr/>
          <p:nvPr/>
        </p:nvSpPr>
        <p:spPr>
          <a:xfrm>
            <a:off x="1955733" y="2914476"/>
            <a:ext cx="368614" cy="372230"/>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solidFill>
                  <a:schemeClr val="bg1">
                    <a:lumMod val="85000"/>
                  </a:schemeClr>
                </a:solidFill>
              </a:rPr>
              <a:t>8</a:t>
            </a:r>
            <a:endParaRPr lang="en-US" dirty="0">
              <a:solidFill>
                <a:schemeClr val="bg1">
                  <a:lumMod val="85000"/>
                </a:schemeClr>
              </a:solidFill>
            </a:endParaRPr>
          </a:p>
        </p:txBody>
      </p:sp>
      <p:sp>
        <p:nvSpPr>
          <p:cNvPr id="94" name="Oval 93"/>
          <p:cNvSpPr/>
          <p:nvPr/>
        </p:nvSpPr>
        <p:spPr>
          <a:xfrm>
            <a:off x="1955733" y="1830019"/>
            <a:ext cx="368614" cy="372230"/>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solidFill>
                  <a:schemeClr val="bg1">
                    <a:lumMod val="85000"/>
                  </a:schemeClr>
                </a:solidFill>
              </a:rPr>
              <a:t>7</a:t>
            </a:r>
            <a:endParaRPr lang="en-US" dirty="0">
              <a:solidFill>
                <a:schemeClr val="bg1">
                  <a:lumMod val="85000"/>
                </a:schemeClr>
              </a:solidFill>
            </a:endParaRPr>
          </a:p>
        </p:txBody>
      </p:sp>
      <p:sp>
        <p:nvSpPr>
          <p:cNvPr id="95" name="Oval 94"/>
          <p:cNvSpPr/>
          <p:nvPr/>
        </p:nvSpPr>
        <p:spPr>
          <a:xfrm>
            <a:off x="335347" y="2914476"/>
            <a:ext cx="368614" cy="37223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b="1" dirty="0" smtClean="0">
                <a:solidFill>
                  <a:srgbClr val="FF0000"/>
                </a:solidFill>
              </a:rPr>
              <a:t>8</a:t>
            </a:r>
            <a:r>
              <a:rPr lang="en-US" b="1" baseline="-25000" dirty="0" smtClean="0">
                <a:solidFill>
                  <a:srgbClr val="FF0000"/>
                </a:solidFill>
              </a:rPr>
              <a:t>f</a:t>
            </a:r>
            <a:endParaRPr lang="en-US" b="1" baseline="-25000" dirty="0">
              <a:solidFill>
                <a:srgbClr val="FF0000"/>
              </a:solidFill>
            </a:endParaRPr>
          </a:p>
        </p:txBody>
      </p:sp>
      <p:cxnSp>
        <p:nvCxnSpPr>
          <p:cNvPr id="96" name="Straight Arrow Connector 95"/>
          <p:cNvCxnSpPr/>
          <p:nvPr/>
        </p:nvCxnSpPr>
        <p:spPr>
          <a:xfrm>
            <a:off x="649979" y="2147737"/>
            <a:ext cx="550304" cy="28664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97" name="Straight Arrow Connector 96"/>
          <p:cNvCxnSpPr/>
          <p:nvPr/>
        </p:nvCxnSpPr>
        <p:spPr>
          <a:xfrm flipH="1">
            <a:off x="649979" y="2697585"/>
            <a:ext cx="550304" cy="271403"/>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98" name="Straight Arrow Connector 97"/>
          <p:cNvCxnSpPr/>
          <p:nvPr/>
        </p:nvCxnSpPr>
        <p:spPr>
          <a:xfrm>
            <a:off x="649979" y="3232194"/>
            <a:ext cx="550304"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99" name="Straight Arrow Connector 98"/>
          <p:cNvCxnSpPr/>
          <p:nvPr/>
        </p:nvCxnSpPr>
        <p:spPr>
          <a:xfrm flipH="1">
            <a:off x="649979" y="1601800"/>
            <a:ext cx="550304"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p:nvPr/>
        </p:nvCxnSpPr>
        <p:spPr>
          <a:xfrm flipH="1">
            <a:off x="2270365" y="1601800"/>
            <a:ext cx="551823"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p:nvPr/>
        </p:nvCxnSpPr>
        <p:spPr>
          <a:xfrm>
            <a:off x="2270365" y="2147737"/>
            <a:ext cx="551823" cy="286642"/>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flipH="1">
            <a:off x="2270365" y="2697585"/>
            <a:ext cx="551823" cy="271403"/>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a:off x="2270365" y="3232194"/>
            <a:ext cx="551823"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04" name="Oval 103"/>
          <p:cNvSpPr/>
          <p:nvPr/>
        </p:nvSpPr>
        <p:spPr>
          <a:xfrm>
            <a:off x="3576683" y="1830019"/>
            <a:ext cx="368614" cy="372230"/>
          </a:xfrm>
          <a:prstGeom prst="ellipse">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b="1" dirty="0" smtClean="0">
                <a:solidFill>
                  <a:srgbClr val="0070C0"/>
                </a:solidFill>
              </a:rPr>
              <a:t>7</a:t>
            </a:r>
            <a:r>
              <a:rPr lang="en-US" b="1" baseline="-25000" dirty="0" smtClean="0">
                <a:solidFill>
                  <a:srgbClr val="0070C0"/>
                </a:solidFill>
              </a:rPr>
              <a:t>g</a:t>
            </a:r>
            <a:endParaRPr lang="en-US" b="1" baseline="-25000" dirty="0">
              <a:solidFill>
                <a:srgbClr val="0070C0"/>
              </a:solidFill>
            </a:endParaRPr>
          </a:p>
        </p:txBody>
      </p:sp>
      <p:sp>
        <p:nvSpPr>
          <p:cNvPr id="105" name="Oval 104"/>
          <p:cNvSpPr/>
          <p:nvPr/>
        </p:nvSpPr>
        <p:spPr>
          <a:xfrm>
            <a:off x="3576683" y="2960196"/>
            <a:ext cx="368614" cy="372230"/>
          </a:xfrm>
          <a:prstGeom prst="ellipse">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b="1" dirty="0" smtClean="0">
                <a:solidFill>
                  <a:srgbClr val="0070C0"/>
                </a:solidFill>
              </a:rPr>
              <a:t>8</a:t>
            </a:r>
            <a:r>
              <a:rPr lang="en-US" b="1" baseline="-25000" dirty="0" smtClean="0">
                <a:solidFill>
                  <a:srgbClr val="0070C0"/>
                </a:solidFill>
              </a:rPr>
              <a:t>g</a:t>
            </a:r>
            <a:endParaRPr lang="en-US" b="1" baseline="-25000" dirty="0">
              <a:solidFill>
                <a:srgbClr val="0070C0"/>
              </a:solidFill>
            </a:endParaRPr>
          </a:p>
        </p:txBody>
      </p:sp>
      <p:cxnSp>
        <p:nvCxnSpPr>
          <p:cNvPr id="106" name="Straight Arrow Connector 105"/>
          <p:cNvCxnSpPr/>
          <p:nvPr/>
        </p:nvCxnSpPr>
        <p:spPr>
          <a:xfrm>
            <a:off x="1460933" y="2697585"/>
            <a:ext cx="548782" cy="271403"/>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43" name="Straight Arrow Connector 142"/>
          <p:cNvCxnSpPr/>
          <p:nvPr/>
        </p:nvCxnSpPr>
        <p:spPr>
          <a:xfrm flipH="1">
            <a:off x="1460933" y="3232194"/>
            <a:ext cx="548782"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44" name="Straight Arrow Connector 143"/>
          <p:cNvCxnSpPr/>
          <p:nvPr/>
        </p:nvCxnSpPr>
        <p:spPr>
          <a:xfrm>
            <a:off x="1460933" y="1586560"/>
            <a:ext cx="548782"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45" name="Straight Arrow Connector 144"/>
          <p:cNvCxnSpPr/>
          <p:nvPr/>
        </p:nvCxnSpPr>
        <p:spPr>
          <a:xfrm flipH="1">
            <a:off x="1460933" y="2147737"/>
            <a:ext cx="548782" cy="286642"/>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146" name="Straight Arrow Connector 145"/>
          <p:cNvCxnSpPr/>
          <p:nvPr/>
        </p:nvCxnSpPr>
        <p:spPr>
          <a:xfrm>
            <a:off x="3082838" y="1601800"/>
            <a:ext cx="547827" cy="282731"/>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47" name="Straight Arrow Connector 146"/>
          <p:cNvCxnSpPr/>
          <p:nvPr/>
        </p:nvCxnSpPr>
        <p:spPr>
          <a:xfrm flipH="1">
            <a:off x="3082838" y="2147737"/>
            <a:ext cx="547827" cy="286642"/>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48" name="Straight Arrow Connector 147"/>
          <p:cNvCxnSpPr/>
          <p:nvPr/>
        </p:nvCxnSpPr>
        <p:spPr>
          <a:xfrm>
            <a:off x="3082838" y="2697585"/>
            <a:ext cx="547827" cy="317123"/>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83" name="Straight Arrow Connector 182"/>
          <p:cNvCxnSpPr/>
          <p:nvPr/>
        </p:nvCxnSpPr>
        <p:spPr>
          <a:xfrm flipH="1">
            <a:off x="3082838" y="3277914"/>
            <a:ext cx="547827" cy="27423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grpSp>
        <p:nvGrpSpPr>
          <p:cNvPr id="209" name="Group 208"/>
          <p:cNvGrpSpPr/>
          <p:nvPr/>
        </p:nvGrpSpPr>
        <p:grpSpPr>
          <a:xfrm>
            <a:off x="4255964" y="1254324"/>
            <a:ext cx="4461420" cy="1719302"/>
            <a:chOff x="774308" y="1381336"/>
            <a:chExt cx="7280577" cy="2884874"/>
          </a:xfrm>
        </p:grpSpPr>
        <p:sp>
          <p:nvSpPr>
            <p:cNvPr id="212" name="Rectangle 211"/>
            <p:cNvSpPr/>
            <p:nvPr/>
          </p:nvSpPr>
          <p:spPr>
            <a:xfrm>
              <a:off x="774308" y="1381336"/>
              <a:ext cx="7193866" cy="28777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p:cNvSpPr txBox="1"/>
            <p:nvPr/>
          </p:nvSpPr>
          <p:spPr>
            <a:xfrm>
              <a:off x="781789" y="1451675"/>
              <a:ext cx="3767286" cy="2814535"/>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f</a:t>
              </a:r>
              <a:r>
                <a:rPr lang="en-US" sz="1400" dirty="0" smtClean="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smtClean="0">
                  <a:solidFill>
                    <a:srgbClr val="FF0000"/>
                  </a:solidFill>
                  <a:latin typeface="Courier New" panose="02070309020205020404" pitchFamily="49" charset="0"/>
                  <a:cs typeface="Courier New" panose="02070309020205020404" pitchFamily="49" charset="0"/>
                </a:rPr>
                <a:t>v1</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new </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smtClean="0">
                  <a:solidFill>
                    <a:srgbClr val="FF0000"/>
                  </a:solidFill>
                  <a:latin typeface="Courier New" panose="02070309020205020404" pitchFamily="49" charset="0"/>
                  <a:cs typeface="Courier New" panose="02070309020205020404" pitchFamily="49" charset="0"/>
                </a:rPr>
                <a:t>v2</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id1(</a:t>
              </a:r>
              <a:r>
                <a:rPr lang="en-US" sz="1400" dirty="0">
                  <a:solidFill>
                    <a:srgbClr val="FF0000"/>
                  </a:solidFill>
                  <a:latin typeface="Courier New" panose="02070309020205020404" pitchFamily="49" charset="0"/>
                  <a:cs typeface="Courier New" panose="02070309020205020404" pitchFamily="49" charset="0"/>
                </a:rPr>
                <a:t>v1</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smtClean="0">
                  <a:solidFill>
                    <a:srgbClr val="FF0000"/>
                  </a:solidFill>
                  <a:latin typeface="Courier New" panose="02070309020205020404" pitchFamily="49" charset="0"/>
                  <a:cs typeface="Courier New" panose="02070309020205020404" pitchFamily="49" charset="0"/>
                </a:rPr>
                <a:t>v3</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id2(</a:t>
              </a:r>
              <a:r>
                <a:rPr lang="en-US" sz="1400" dirty="0">
                  <a:solidFill>
                    <a:srgbClr val="FF0000"/>
                  </a:solidFill>
                  <a:latin typeface="Courier New" panose="02070309020205020404" pitchFamily="49" charset="0"/>
                  <a:cs typeface="Courier New" panose="02070309020205020404" pitchFamily="49" charset="0"/>
                </a:rPr>
                <a:t>v2</a:t>
              </a:r>
              <a:r>
                <a:rPr lang="en-US" sz="1400" dirty="0" smtClean="0">
                  <a:latin typeface="Courier New" panose="02070309020205020404" pitchFamily="49" charset="0"/>
                  <a:cs typeface="Courier New" panose="02070309020205020404" pitchFamily="49" charset="0"/>
                </a:rPr>
                <a:t>)</a:t>
              </a:r>
            </a:p>
            <a:p>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assert</a:t>
              </a:r>
              <a:r>
                <a:rPr lang="en-US" sz="1400" dirty="0" smtClean="0">
                  <a:latin typeface="Courier New" panose="02070309020205020404" pitchFamily="49" charset="0"/>
                  <a:cs typeface="Courier New" panose="02070309020205020404" pitchFamily="49" charset="0"/>
                </a:rPr>
                <a:t>(</a:t>
              </a:r>
              <a:r>
                <a:rPr lang="en-US" sz="1400" dirty="0" smtClean="0">
                  <a:solidFill>
                    <a:srgbClr val="FF0000"/>
                  </a:solidFill>
                  <a:latin typeface="Courier New" panose="02070309020205020404" pitchFamily="49" charset="0"/>
                  <a:cs typeface="Courier New" panose="02070309020205020404" pitchFamily="49" charset="0"/>
                </a:rPr>
                <a:t>v3</a:t>
              </a:r>
              <a:r>
                <a:rPr lang="en-US" sz="1400" dirty="0" smtClean="0">
                  <a:latin typeface="Courier New" panose="02070309020205020404" pitchFamily="49" charset="0"/>
                  <a:cs typeface="Courier New" panose="02070309020205020404" pitchFamily="49" charset="0"/>
                </a:rPr>
                <a:t>!=</a:t>
              </a:r>
              <a:r>
                <a:rPr lang="en-US" sz="1400" dirty="0" smtClean="0">
                  <a:solidFill>
                    <a:srgbClr val="FF0000"/>
                  </a:solidFill>
                  <a:latin typeface="Courier New" panose="02070309020205020404" pitchFamily="49" charset="0"/>
                  <a:cs typeface="Courier New" panose="02070309020205020404" pitchFamily="49" charset="0"/>
                </a:rPr>
                <a:t>v1</a:t>
              </a: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q1</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a:t>
              </a:r>
            </a:p>
            <a:p>
              <a:endParaRPr lang="en-US" sz="5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id1(v</a:t>
              </a:r>
              <a:r>
                <a:rPr lang="en-US" sz="1400" dirty="0" smtClean="0">
                  <a:latin typeface="Courier New" panose="02070309020205020404" pitchFamily="49" charset="0"/>
                  <a:cs typeface="Courier New" panose="02070309020205020404" pitchFamily="49" charset="0"/>
                </a:rPr>
                <a:t>){ return v }</a:t>
              </a:r>
              <a:endParaRPr lang="en-US" sz="1400" dirty="0">
                <a:latin typeface="Courier New" panose="02070309020205020404" pitchFamily="49" charset="0"/>
                <a:cs typeface="Courier New" panose="02070309020205020404" pitchFamily="49" charset="0"/>
              </a:endParaRPr>
            </a:p>
          </p:txBody>
        </p:sp>
        <p:sp>
          <p:nvSpPr>
            <p:cNvPr id="211" name="TextBox 210"/>
            <p:cNvSpPr txBox="1"/>
            <p:nvPr/>
          </p:nvSpPr>
          <p:spPr>
            <a:xfrm>
              <a:off x="4471372" y="1451675"/>
              <a:ext cx="3583513" cy="2814535"/>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g</a:t>
              </a:r>
              <a:r>
                <a:rPr lang="en-US" sz="1400" dirty="0" smtClean="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smtClean="0">
                  <a:solidFill>
                    <a:srgbClr val="0070C0"/>
                  </a:solidFill>
                  <a:latin typeface="Courier New" panose="02070309020205020404" pitchFamily="49" charset="0"/>
                  <a:cs typeface="Courier New" panose="02070309020205020404" pitchFamily="49" charset="0"/>
                </a:rPr>
                <a:t>v4</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new </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smtClean="0">
                  <a:solidFill>
                    <a:srgbClr val="0070C0"/>
                  </a:solidFill>
                  <a:latin typeface="Courier New" panose="02070309020205020404" pitchFamily="49" charset="0"/>
                  <a:cs typeface="Courier New" panose="02070309020205020404" pitchFamily="49" charset="0"/>
                </a:rPr>
                <a:t>v5</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id1(</a:t>
              </a:r>
              <a:r>
                <a:rPr lang="en-US" sz="1400" dirty="0">
                  <a:solidFill>
                    <a:srgbClr val="0070C0"/>
                  </a:solidFill>
                  <a:latin typeface="Courier New" panose="02070309020205020404" pitchFamily="49" charset="0"/>
                  <a:cs typeface="Courier New" panose="02070309020205020404" pitchFamily="49" charset="0"/>
                </a:rPr>
                <a:t>v4</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smtClean="0">
                  <a:solidFill>
                    <a:srgbClr val="0070C0"/>
                  </a:solidFill>
                  <a:latin typeface="Courier New" panose="02070309020205020404" pitchFamily="49" charset="0"/>
                  <a:cs typeface="Courier New" panose="02070309020205020404" pitchFamily="49" charset="0"/>
                </a:rPr>
                <a:t>v6</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id2(</a:t>
              </a:r>
              <a:r>
                <a:rPr lang="en-US" sz="1400" dirty="0">
                  <a:solidFill>
                    <a:srgbClr val="0070C0"/>
                  </a:solidFill>
                  <a:latin typeface="Courier New" panose="02070309020205020404" pitchFamily="49" charset="0"/>
                  <a:cs typeface="Courier New" panose="02070309020205020404" pitchFamily="49" charset="0"/>
                </a:rPr>
                <a:t>v5</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assert</a:t>
              </a:r>
              <a:r>
                <a:rPr lang="en-US" sz="1400" dirty="0" smtClean="0">
                  <a:latin typeface="Courier New" panose="02070309020205020404" pitchFamily="49" charset="0"/>
                  <a:cs typeface="Courier New" panose="02070309020205020404" pitchFamily="49" charset="0"/>
                </a:rPr>
                <a:t>(</a:t>
              </a:r>
              <a:r>
                <a:rPr lang="en-US" sz="1400" dirty="0" smtClean="0">
                  <a:solidFill>
                    <a:srgbClr val="0070C0"/>
                  </a:solidFill>
                  <a:latin typeface="Courier New" panose="02070309020205020404" pitchFamily="49" charset="0"/>
                  <a:cs typeface="Courier New" panose="02070309020205020404" pitchFamily="49" charset="0"/>
                </a:rPr>
                <a:t>v6</a:t>
              </a:r>
              <a:r>
                <a:rPr lang="en-US" sz="1400" dirty="0" smtClean="0">
                  <a:latin typeface="Courier New" panose="02070309020205020404" pitchFamily="49" charset="0"/>
                  <a:cs typeface="Courier New" panose="02070309020205020404" pitchFamily="49" charset="0"/>
                </a:rPr>
                <a:t>!=</a:t>
              </a:r>
              <a:r>
                <a:rPr lang="en-US" sz="1400" dirty="0" smtClean="0">
                  <a:solidFill>
                    <a:srgbClr val="FF0000"/>
                  </a:solidFill>
                  <a:latin typeface="Courier New" panose="02070309020205020404" pitchFamily="49" charset="0"/>
                  <a:cs typeface="Courier New" panose="02070309020205020404" pitchFamily="49" charset="0"/>
                </a:rPr>
                <a:t>v1</a:t>
              </a:r>
              <a:r>
                <a:rPr lang="en-US" sz="1400"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q2</a:t>
              </a:r>
              <a:endParaRPr lang="en-US" sz="1400" dirty="0" smtClean="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a:t>
              </a:r>
            </a:p>
            <a:p>
              <a:endParaRPr lang="en-US" sz="5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id2(v</a:t>
              </a:r>
              <a:r>
                <a:rPr lang="en-US" sz="1400" dirty="0" smtClean="0">
                  <a:latin typeface="Courier New" panose="02070309020205020404" pitchFamily="49" charset="0"/>
                  <a:cs typeface="Courier New" panose="02070309020205020404" pitchFamily="49" charset="0"/>
                </a:rPr>
                <a:t>){ return v</a:t>
              </a: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grpSp>
      <p:grpSp>
        <p:nvGrpSpPr>
          <p:cNvPr id="78" name="Group 77"/>
          <p:cNvGrpSpPr/>
          <p:nvPr/>
        </p:nvGrpSpPr>
        <p:grpSpPr>
          <a:xfrm>
            <a:off x="1367502" y="4179146"/>
            <a:ext cx="1813558" cy="1772471"/>
            <a:chOff x="1320454" y="4055690"/>
            <a:chExt cx="1813558" cy="1772471"/>
          </a:xfrm>
        </p:grpSpPr>
        <p:sp>
          <p:nvSpPr>
            <p:cNvPr id="79" name="TextBox 78"/>
            <p:cNvSpPr txBox="1"/>
            <p:nvPr/>
          </p:nvSpPr>
          <p:spPr>
            <a:xfrm>
              <a:off x="1320454" y="5243386"/>
              <a:ext cx="1813558" cy="584775"/>
            </a:xfrm>
            <a:prstGeom prst="rect">
              <a:avLst/>
            </a:prstGeom>
            <a:noFill/>
          </p:spPr>
          <p:txBody>
            <a:bodyPr wrap="square" rtlCol="0">
              <a:spAutoFit/>
            </a:bodyPr>
            <a:lstStyle/>
            <a:p>
              <a:pPr algn="ctr"/>
              <a:r>
                <a:rPr lang="en-US" sz="1600" b="1" dirty="0" smtClean="0">
                  <a:latin typeface="Calibri"/>
                  <a:cs typeface="Calibri"/>
                </a:rPr>
                <a:t>Analysis User</a:t>
              </a:r>
              <a:br>
                <a:rPr lang="en-US" sz="1600" b="1" dirty="0" smtClean="0">
                  <a:latin typeface="Calibri"/>
                  <a:cs typeface="Calibri"/>
                </a:rPr>
              </a:br>
              <a:r>
                <a:rPr lang="en-US" sz="1600" b="1" dirty="0" smtClean="0">
                  <a:latin typeface="Calibri"/>
                  <a:cs typeface="Calibri"/>
                </a:rPr>
                <a:t>(Bob)</a:t>
              </a:r>
            </a:p>
          </p:txBody>
        </p:sp>
        <p:pic>
          <p:nvPicPr>
            <p:cNvPr id="80" name="Picture 79"/>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1540883" y="4055690"/>
              <a:ext cx="1084536" cy="1137749"/>
            </a:xfrm>
            <a:prstGeom prst="rect">
              <a:avLst/>
            </a:prstGeom>
          </p:spPr>
        </p:pic>
      </p:grpSp>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24</a:t>
            </a:fld>
            <a:endParaRPr lang="en-US" dirty="0"/>
          </a:p>
        </p:txBody>
      </p:sp>
    </p:spTree>
    <p:extLst>
      <p:ext uri="{BB962C8B-B14F-4D97-AF65-F5344CB8AC3E}">
        <p14:creationId xmlns:p14="http://schemas.microsoft.com/office/powerpoint/2010/main" val="682504841"/>
      </p:ext>
    </p:extLst>
  </p:cSld>
  <p:clrMapOvr>
    <a:masterClrMapping/>
  </p:clrMapOvr>
  <mc:AlternateContent xmlns:mc="http://schemas.openxmlformats.org/markup-compatibility/2006" xmlns:p14="http://schemas.microsoft.com/office/powerpoint/2010/main">
    <mc:Choice Requires="p14">
      <p:transition spd="slow" p14:dur="2000" advTm="65474"/>
    </mc:Choice>
    <mc:Fallback xmlns="">
      <p:transition spd="slow" advTm="6547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2166" y="5723563"/>
            <a:ext cx="207295" cy="207295"/>
          </a:xfrm>
          <a:prstGeom prst="rect">
            <a:avLst/>
          </a:prstGeom>
        </p:spPr>
      </p:pic>
      <p:pic>
        <p:nvPicPr>
          <p:cNvPr id="153" name="Picture 15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17771" y="5715175"/>
            <a:ext cx="275885" cy="206914"/>
          </a:xfrm>
          <a:prstGeom prst="rect">
            <a:avLst/>
          </a:prstGeom>
        </p:spPr>
      </p:pic>
      <p:sp>
        <p:nvSpPr>
          <p:cNvPr id="5" name="Title 4"/>
          <p:cNvSpPr>
            <a:spLocks noGrp="1"/>
          </p:cNvSpPr>
          <p:nvPr>
            <p:ph type="title"/>
          </p:nvPr>
        </p:nvSpPr>
        <p:spPr/>
        <p:txBody>
          <a:bodyPr/>
          <a:lstStyle/>
          <a:p>
            <a:r>
              <a:rPr lang="en-US" dirty="0" smtClean="0"/>
              <a:t>A More Precise Abstraction</a:t>
            </a:r>
            <a:endParaRPr lang="en-US" dirty="0"/>
          </a:p>
        </p:txBody>
      </p:sp>
      <p:sp>
        <p:nvSpPr>
          <p:cNvPr id="53" name="Date Placeholder 52"/>
          <p:cNvSpPr>
            <a:spLocks noGrp="1"/>
          </p:cNvSpPr>
          <p:nvPr>
            <p:ph type="dt" sz="half" idx="10"/>
          </p:nvPr>
        </p:nvSpPr>
        <p:spPr>
          <a:xfrm>
            <a:off x="6400800" y="6356350"/>
            <a:ext cx="2289048" cy="365760"/>
          </a:xfrm>
        </p:spPr>
        <p:txBody>
          <a:bodyPr/>
          <a:lstStyle/>
          <a:p>
            <a:fld id="{FB573911-B895-4443-8856-BB57C86C0895}" type="datetime1">
              <a:rPr lang="en-US" smtClean="0"/>
              <a:t>7/31/17</a:t>
            </a:fld>
            <a:endParaRPr lang="en-US" dirty="0"/>
          </a:p>
        </p:txBody>
      </p:sp>
      <p:cxnSp>
        <p:nvCxnSpPr>
          <p:cNvPr id="90" name="Straight Arrow Connector 89"/>
          <p:cNvCxnSpPr/>
          <p:nvPr/>
        </p:nvCxnSpPr>
        <p:spPr>
          <a:xfrm>
            <a:off x="5659792" y="3226023"/>
            <a:ext cx="0"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91" name="TextBox 90"/>
          <p:cNvSpPr txBox="1"/>
          <p:nvPr/>
        </p:nvSpPr>
        <p:spPr>
          <a:xfrm>
            <a:off x="5658402" y="3854779"/>
            <a:ext cx="1094980" cy="369332"/>
          </a:xfrm>
          <a:prstGeom prst="rect">
            <a:avLst/>
          </a:prstGeom>
          <a:noFill/>
        </p:spPr>
        <p:txBody>
          <a:bodyPr wrap="square" rtlCol="0">
            <a:spAutoFit/>
          </a:bodyPr>
          <a:lstStyle/>
          <a:p>
            <a:pPr algn="ctr"/>
            <a:r>
              <a:rPr lang="en-US" dirty="0" smtClean="0"/>
              <a:t>path(1,</a:t>
            </a:r>
            <a:r>
              <a:rPr lang="en-US" b="1" dirty="0" smtClean="0">
                <a:solidFill>
                  <a:srgbClr val="FF0000"/>
                </a:solidFill>
              </a:rPr>
              <a:t>7</a:t>
            </a:r>
            <a:r>
              <a:rPr lang="en-US" b="1" baseline="-25000" dirty="0" smtClean="0">
                <a:solidFill>
                  <a:srgbClr val="FF0000"/>
                </a:solidFill>
              </a:rPr>
              <a:t>f</a:t>
            </a:r>
            <a:r>
              <a:rPr lang="en-US" dirty="0" smtClean="0"/>
              <a:t>)</a:t>
            </a:r>
            <a:endParaRPr lang="en-US" dirty="0"/>
          </a:p>
        </p:txBody>
      </p:sp>
      <p:sp>
        <p:nvSpPr>
          <p:cNvPr id="92" name="TextBox 91"/>
          <p:cNvSpPr txBox="1"/>
          <p:nvPr/>
        </p:nvSpPr>
        <p:spPr>
          <a:xfrm>
            <a:off x="4572996" y="3854728"/>
            <a:ext cx="1055744" cy="369332"/>
          </a:xfrm>
          <a:prstGeom prst="rect">
            <a:avLst/>
          </a:prstGeom>
          <a:noFill/>
        </p:spPr>
        <p:txBody>
          <a:bodyPr wrap="square" rtlCol="0">
            <a:spAutoFit/>
          </a:bodyPr>
          <a:lstStyle/>
          <a:p>
            <a:pPr algn="ctr"/>
            <a:r>
              <a:rPr lang="en-US" dirty="0" smtClean="0"/>
              <a:t>edge(</a:t>
            </a:r>
            <a:r>
              <a:rPr lang="en-US" b="1" dirty="0" smtClean="0">
                <a:solidFill>
                  <a:srgbClr val="FF0000"/>
                </a:solidFill>
              </a:rPr>
              <a:t>7</a:t>
            </a:r>
            <a:r>
              <a:rPr lang="en-US" b="1" baseline="-25000" dirty="0" smtClean="0">
                <a:solidFill>
                  <a:srgbClr val="FF0000"/>
                </a:solidFill>
              </a:rPr>
              <a:t>f</a:t>
            </a:r>
            <a:r>
              <a:rPr lang="en-US" dirty="0" smtClean="0"/>
              <a:t>,2)</a:t>
            </a:r>
            <a:endParaRPr lang="en-US" dirty="0"/>
          </a:p>
        </p:txBody>
      </p:sp>
      <p:sp>
        <p:nvSpPr>
          <p:cNvPr id="98" name="TextBox 97"/>
          <p:cNvSpPr txBox="1"/>
          <p:nvPr/>
        </p:nvSpPr>
        <p:spPr>
          <a:xfrm>
            <a:off x="6811610" y="3868557"/>
            <a:ext cx="1083951" cy="369332"/>
          </a:xfrm>
          <a:prstGeom prst="rect">
            <a:avLst/>
          </a:prstGeom>
          <a:noFill/>
        </p:spPr>
        <p:txBody>
          <a:bodyPr wrap="square" rtlCol="0">
            <a:spAutoFit/>
          </a:bodyPr>
          <a:lstStyle/>
          <a:p>
            <a:pPr algn="ctr"/>
            <a:r>
              <a:rPr lang="en-US" dirty="0" smtClean="0"/>
              <a:t>edge(</a:t>
            </a:r>
            <a:r>
              <a:rPr lang="en-US" b="1" dirty="0" smtClean="0">
                <a:solidFill>
                  <a:srgbClr val="0070C0"/>
                </a:solidFill>
              </a:rPr>
              <a:t>7</a:t>
            </a:r>
            <a:r>
              <a:rPr lang="en-US" b="1" baseline="-25000" dirty="0" smtClean="0">
                <a:solidFill>
                  <a:srgbClr val="0070C0"/>
                </a:solidFill>
              </a:rPr>
              <a:t>g</a:t>
            </a:r>
            <a:r>
              <a:rPr lang="en-US" dirty="0" smtClean="0"/>
              <a:t>,5)</a:t>
            </a:r>
            <a:endParaRPr lang="en-US" dirty="0"/>
          </a:p>
        </p:txBody>
      </p:sp>
      <p:sp>
        <p:nvSpPr>
          <p:cNvPr id="100" name="TextBox 99"/>
          <p:cNvSpPr txBox="1"/>
          <p:nvPr/>
        </p:nvSpPr>
        <p:spPr>
          <a:xfrm>
            <a:off x="5117747" y="4378635"/>
            <a:ext cx="1043784" cy="369332"/>
          </a:xfrm>
          <a:prstGeom prst="rect">
            <a:avLst/>
          </a:prstGeom>
          <a:noFill/>
        </p:spPr>
        <p:txBody>
          <a:bodyPr wrap="square" rtlCol="0">
            <a:spAutoFit/>
          </a:bodyPr>
          <a:lstStyle/>
          <a:p>
            <a:pPr algn="ctr"/>
            <a:r>
              <a:rPr lang="en-US" dirty="0" smtClean="0"/>
              <a:t>path(1,2)</a:t>
            </a:r>
            <a:endParaRPr lang="en-US" dirty="0"/>
          </a:p>
        </p:txBody>
      </p:sp>
      <p:sp>
        <p:nvSpPr>
          <p:cNvPr id="101" name="TextBox 100"/>
          <p:cNvSpPr txBox="1"/>
          <p:nvPr/>
        </p:nvSpPr>
        <p:spPr>
          <a:xfrm>
            <a:off x="6307491" y="4378635"/>
            <a:ext cx="993120" cy="369332"/>
          </a:xfrm>
          <a:prstGeom prst="rect">
            <a:avLst/>
          </a:prstGeom>
          <a:noFill/>
        </p:spPr>
        <p:txBody>
          <a:bodyPr wrap="square" rtlCol="0">
            <a:spAutoFit/>
          </a:bodyPr>
          <a:lstStyle/>
          <a:p>
            <a:r>
              <a:rPr lang="en-US" dirty="0" smtClean="0"/>
              <a:t>path(1,5)</a:t>
            </a:r>
            <a:endParaRPr lang="en-US" dirty="0"/>
          </a:p>
        </p:txBody>
      </p:sp>
      <p:sp>
        <p:nvSpPr>
          <p:cNvPr id="102" name="TextBox 101"/>
          <p:cNvSpPr txBox="1"/>
          <p:nvPr/>
        </p:nvSpPr>
        <p:spPr>
          <a:xfrm>
            <a:off x="3889984" y="4393873"/>
            <a:ext cx="1336944" cy="369332"/>
          </a:xfrm>
          <a:prstGeom prst="rect">
            <a:avLst/>
          </a:prstGeom>
          <a:noFill/>
        </p:spPr>
        <p:txBody>
          <a:bodyPr wrap="square" rtlCol="0">
            <a:spAutoFit/>
          </a:bodyPr>
          <a:lstStyle/>
          <a:p>
            <a:pPr algn="ctr"/>
            <a:r>
              <a:rPr lang="en-US" dirty="0" smtClean="0"/>
              <a:t>edge(2,</a:t>
            </a:r>
            <a:r>
              <a:rPr lang="en-US" b="1" dirty="0" smtClean="0">
                <a:solidFill>
                  <a:srgbClr val="FF0000"/>
                </a:solidFill>
              </a:rPr>
              <a:t>8</a:t>
            </a:r>
            <a:r>
              <a:rPr lang="en-US" b="1" baseline="-25000" dirty="0" smtClean="0">
                <a:solidFill>
                  <a:srgbClr val="FF0000"/>
                </a:solidFill>
              </a:rPr>
              <a:t>f</a:t>
            </a:r>
            <a:r>
              <a:rPr lang="en-US" dirty="0" smtClean="0"/>
              <a:t>)</a:t>
            </a:r>
            <a:endParaRPr lang="en-US" dirty="0"/>
          </a:p>
        </p:txBody>
      </p:sp>
      <p:sp>
        <p:nvSpPr>
          <p:cNvPr id="103" name="TextBox 102"/>
          <p:cNvSpPr txBox="1"/>
          <p:nvPr/>
        </p:nvSpPr>
        <p:spPr>
          <a:xfrm>
            <a:off x="7228016" y="4378024"/>
            <a:ext cx="1346645" cy="369332"/>
          </a:xfrm>
          <a:prstGeom prst="rect">
            <a:avLst/>
          </a:prstGeom>
          <a:noFill/>
        </p:spPr>
        <p:txBody>
          <a:bodyPr wrap="square" rtlCol="0">
            <a:spAutoFit/>
          </a:bodyPr>
          <a:lstStyle/>
          <a:p>
            <a:pPr algn="ctr"/>
            <a:r>
              <a:rPr lang="en-US" dirty="0" smtClean="0"/>
              <a:t>edge(5</a:t>
            </a:r>
            <a:r>
              <a:rPr lang="en-US" b="1" dirty="0" smtClean="0">
                <a:solidFill>
                  <a:srgbClr val="0070C0"/>
                </a:solidFill>
              </a:rPr>
              <a:t>,8</a:t>
            </a:r>
            <a:r>
              <a:rPr lang="en-US" b="1" baseline="-25000" dirty="0" smtClean="0">
                <a:solidFill>
                  <a:srgbClr val="0070C0"/>
                </a:solidFill>
              </a:rPr>
              <a:t>g</a:t>
            </a:r>
            <a:r>
              <a:rPr lang="en-US" dirty="0" smtClean="0"/>
              <a:t>)</a:t>
            </a:r>
            <a:endParaRPr lang="en-US" dirty="0"/>
          </a:p>
        </p:txBody>
      </p:sp>
      <p:sp>
        <p:nvSpPr>
          <p:cNvPr id="104" name="TextBox 103"/>
          <p:cNvSpPr txBox="1"/>
          <p:nvPr/>
        </p:nvSpPr>
        <p:spPr>
          <a:xfrm>
            <a:off x="5695952" y="5011111"/>
            <a:ext cx="1043696" cy="369332"/>
          </a:xfrm>
          <a:prstGeom prst="rect">
            <a:avLst/>
          </a:prstGeom>
          <a:noFill/>
        </p:spPr>
        <p:txBody>
          <a:bodyPr wrap="square" rtlCol="0">
            <a:spAutoFit/>
          </a:bodyPr>
          <a:lstStyle/>
          <a:p>
            <a:r>
              <a:rPr lang="en-US" dirty="0" smtClean="0"/>
              <a:t>path(1,</a:t>
            </a:r>
            <a:r>
              <a:rPr lang="en-US" b="1" dirty="0" smtClean="0">
                <a:solidFill>
                  <a:srgbClr val="FF0000"/>
                </a:solidFill>
              </a:rPr>
              <a:t>8</a:t>
            </a:r>
            <a:r>
              <a:rPr lang="en-US" b="1" baseline="-25000" dirty="0" smtClean="0">
                <a:solidFill>
                  <a:srgbClr val="FF0000"/>
                </a:solidFill>
              </a:rPr>
              <a:t>f</a:t>
            </a:r>
            <a:r>
              <a:rPr lang="en-US" dirty="0" smtClean="0"/>
              <a:t>)</a:t>
            </a:r>
            <a:endParaRPr lang="en-US" dirty="0"/>
          </a:p>
        </p:txBody>
      </p:sp>
      <p:sp>
        <p:nvSpPr>
          <p:cNvPr id="105" name="TextBox 104"/>
          <p:cNvSpPr txBox="1"/>
          <p:nvPr/>
        </p:nvSpPr>
        <p:spPr>
          <a:xfrm>
            <a:off x="4572996" y="5005887"/>
            <a:ext cx="1049759" cy="369332"/>
          </a:xfrm>
          <a:prstGeom prst="rect">
            <a:avLst/>
          </a:prstGeom>
          <a:noFill/>
        </p:spPr>
        <p:txBody>
          <a:bodyPr wrap="square" rtlCol="0">
            <a:spAutoFit/>
          </a:bodyPr>
          <a:lstStyle/>
          <a:p>
            <a:pPr algn="ctr"/>
            <a:r>
              <a:rPr lang="en-US" dirty="0" smtClean="0"/>
              <a:t>edge(</a:t>
            </a:r>
            <a:r>
              <a:rPr lang="en-US" b="1" dirty="0" smtClean="0">
                <a:solidFill>
                  <a:srgbClr val="FF0000"/>
                </a:solidFill>
              </a:rPr>
              <a:t>8</a:t>
            </a:r>
            <a:r>
              <a:rPr lang="en-US" b="1" baseline="-25000" dirty="0" smtClean="0">
                <a:solidFill>
                  <a:srgbClr val="FF0000"/>
                </a:solidFill>
              </a:rPr>
              <a:t>f</a:t>
            </a:r>
            <a:r>
              <a:rPr lang="en-US" dirty="0" smtClean="0"/>
              <a:t>,3)</a:t>
            </a:r>
            <a:endParaRPr lang="en-US" dirty="0"/>
          </a:p>
        </p:txBody>
      </p:sp>
      <p:sp>
        <p:nvSpPr>
          <p:cNvPr id="106" name="TextBox 105"/>
          <p:cNvSpPr txBox="1"/>
          <p:nvPr/>
        </p:nvSpPr>
        <p:spPr>
          <a:xfrm>
            <a:off x="6821927" y="5005887"/>
            <a:ext cx="1101161" cy="369332"/>
          </a:xfrm>
          <a:prstGeom prst="rect">
            <a:avLst/>
          </a:prstGeom>
          <a:noFill/>
        </p:spPr>
        <p:txBody>
          <a:bodyPr wrap="square" rtlCol="0">
            <a:spAutoFit/>
          </a:bodyPr>
          <a:lstStyle/>
          <a:p>
            <a:pPr algn="ctr"/>
            <a:r>
              <a:rPr lang="en-US" dirty="0" smtClean="0"/>
              <a:t>edge(</a:t>
            </a:r>
            <a:r>
              <a:rPr lang="en-US" b="1" dirty="0" smtClean="0">
                <a:solidFill>
                  <a:srgbClr val="0070C0"/>
                </a:solidFill>
              </a:rPr>
              <a:t>8</a:t>
            </a:r>
            <a:r>
              <a:rPr lang="en-US" b="1" baseline="-25000" dirty="0" smtClean="0">
                <a:solidFill>
                  <a:srgbClr val="0070C0"/>
                </a:solidFill>
              </a:rPr>
              <a:t>g</a:t>
            </a:r>
            <a:r>
              <a:rPr lang="en-US" dirty="0" smtClean="0"/>
              <a:t>,6)</a:t>
            </a:r>
            <a:endParaRPr lang="en-US" dirty="0"/>
          </a:p>
        </p:txBody>
      </p:sp>
      <p:sp>
        <p:nvSpPr>
          <p:cNvPr id="143" name="TextBox 142"/>
          <p:cNvSpPr txBox="1"/>
          <p:nvPr/>
        </p:nvSpPr>
        <p:spPr>
          <a:xfrm>
            <a:off x="5131050" y="5622654"/>
            <a:ext cx="914400" cy="276999"/>
          </a:xfrm>
          <a:prstGeom prst="rect">
            <a:avLst/>
          </a:prstGeom>
          <a:noFill/>
          <a:ln w="19050">
            <a:solidFill>
              <a:schemeClr val="tx1"/>
            </a:solidFill>
            <a:prstDash val="solid"/>
          </a:ln>
        </p:spPr>
        <p:txBody>
          <a:bodyPr wrap="square" lIns="0" tIns="0" rIns="0" bIns="0" rtlCol="0" anchor="t" anchorCtr="0">
            <a:spAutoFit/>
          </a:bodyPr>
          <a:lstStyle/>
          <a:p>
            <a:pPr algn="ctr"/>
            <a:r>
              <a:rPr lang="en-US" dirty="0" smtClean="0"/>
              <a:t>path(1,3)</a:t>
            </a:r>
            <a:endParaRPr lang="en-US" dirty="0"/>
          </a:p>
        </p:txBody>
      </p:sp>
      <p:sp>
        <p:nvSpPr>
          <p:cNvPr id="144" name="TextBox 143"/>
          <p:cNvSpPr txBox="1"/>
          <p:nvPr/>
        </p:nvSpPr>
        <p:spPr>
          <a:xfrm>
            <a:off x="6340339" y="5622654"/>
            <a:ext cx="914400" cy="276999"/>
          </a:xfrm>
          <a:prstGeom prst="rect">
            <a:avLst/>
          </a:prstGeom>
          <a:noFill/>
          <a:ln w="19050">
            <a:solidFill>
              <a:schemeClr val="tx1"/>
            </a:solidFill>
          </a:ln>
        </p:spPr>
        <p:txBody>
          <a:bodyPr wrap="square" lIns="0" tIns="0" rIns="0" bIns="0" rtlCol="0" anchor="t" anchorCtr="0">
            <a:spAutoFit/>
          </a:bodyPr>
          <a:lstStyle/>
          <a:p>
            <a:pPr algn="ctr"/>
            <a:r>
              <a:rPr lang="en-US" dirty="0" smtClean="0"/>
              <a:t>path(1,6)</a:t>
            </a:r>
            <a:endParaRPr lang="en-US" dirty="0"/>
          </a:p>
        </p:txBody>
      </p:sp>
      <p:cxnSp>
        <p:nvCxnSpPr>
          <p:cNvPr id="151" name="Straight Connector 150"/>
          <p:cNvCxnSpPr/>
          <p:nvPr/>
        </p:nvCxnSpPr>
        <p:spPr>
          <a:xfrm>
            <a:off x="5315871" y="4178328"/>
            <a:ext cx="292608" cy="109728"/>
          </a:xfrm>
          <a:prstGeom prst="line">
            <a:avLst/>
          </a:prstGeom>
          <a:ln w="19050"/>
        </p:spPr>
        <p:style>
          <a:lnRef idx="1">
            <a:schemeClr val="dk1"/>
          </a:lnRef>
          <a:fillRef idx="0">
            <a:schemeClr val="dk1"/>
          </a:fillRef>
          <a:effectRef idx="0">
            <a:schemeClr val="dk1"/>
          </a:effectRef>
          <a:fontRef idx="minor">
            <a:schemeClr val="tx1"/>
          </a:fontRef>
        </p:style>
      </p:cxnSp>
      <p:cxnSp>
        <p:nvCxnSpPr>
          <p:cNvPr id="152" name="Straight Connector 151"/>
          <p:cNvCxnSpPr/>
          <p:nvPr/>
        </p:nvCxnSpPr>
        <p:spPr>
          <a:xfrm flipH="1">
            <a:off x="5601334" y="4175113"/>
            <a:ext cx="506362" cy="109728"/>
          </a:xfrm>
          <a:prstGeom prst="line">
            <a:avLst/>
          </a:prstGeom>
          <a:ln w="19050"/>
        </p:spPr>
        <p:style>
          <a:lnRef idx="1">
            <a:schemeClr val="dk1"/>
          </a:lnRef>
          <a:fillRef idx="0">
            <a:schemeClr val="dk1"/>
          </a:fillRef>
          <a:effectRef idx="0">
            <a:schemeClr val="dk1"/>
          </a:effectRef>
          <a:fontRef idx="minor">
            <a:schemeClr val="tx1"/>
          </a:fontRef>
        </p:style>
      </p:cxnSp>
      <p:cxnSp>
        <p:nvCxnSpPr>
          <p:cNvPr id="155" name="Straight Arrow Connector 154"/>
          <p:cNvCxnSpPr/>
          <p:nvPr/>
        </p:nvCxnSpPr>
        <p:spPr>
          <a:xfrm>
            <a:off x="5601334" y="4291697"/>
            <a:ext cx="0"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56" name="Straight Connector 155"/>
          <p:cNvCxnSpPr/>
          <p:nvPr/>
        </p:nvCxnSpPr>
        <p:spPr>
          <a:xfrm>
            <a:off x="6279260" y="4189183"/>
            <a:ext cx="502920" cy="109728"/>
          </a:xfrm>
          <a:prstGeom prst="line">
            <a:avLst/>
          </a:prstGeom>
          <a:ln w="19050"/>
        </p:spPr>
        <p:style>
          <a:lnRef idx="1">
            <a:schemeClr val="dk1"/>
          </a:lnRef>
          <a:fillRef idx="0">
            <a:schemeClr val="dk1"/>
          </a:fillRef>
          <a:effectRef idx="0">
            <a:schemeClr val="dk1"/>
          </a:effectRef>
          <a:fontRef idx="minor">
            <a:schemeClr val="tx1"/>
          </a:fontRef>
        </p:style>
      </p:cxnSp>
      <p:cxnSp>
        <p:nvCxnSpPr>
          <p:cNvPr id="157" name="Straight Connector 156"/>
          <p:cNvCxnSpPr/>
          <p:nvPr/>
        </p:nvCxnSpPr>
        <p:spPr>
          <a:xfrm flipH="1">
            <a:off x="6785606" y="4185864"/>
            <a:ext cx="296068" cy="109728"/>
          </a:xfrm>
          <a:prstGeom prst="line">
            <a:avLst/>
          </a:prstGeom>
          <a:ln w="19050"/>
        </p:spPr>
        <p:style>
          <a:lnRef idx="1">
            <a:schemeClr val="dk1"/>
          </a:lnRef>
          <a:fillRef idx="0">
            <a:schemeClr val="dk1"/>
          </a:fillRef>
          <a:effectRef idx="0">
            <a:schemeClr val="dk1"/>
          </a:effectRef>
          <a:fontRef idx="minor">
            <a:schemeClr val="tx1"/>
          </a:fontRef>
        </p:style>
      </p:cxnSp>
      <p:cxnSp>
        <p:nvCxnSpPr>
          <p:cNvPr id="158" name="Straight Arrow Connector 157"/>
          <p:cNvCxnSpPr/>
          <p:nvPr/>
        </p:nvCxnSpPr>
        <p:spPr>
          <a:xfrm>
            <a:off x="6785606" y="4305765"/>
            <a:ext cx="0"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59" name="Straight Connector 158"/>
          <p:cNvCxnSpPr/>
          <p:nvPr/>
        </p:nvCxnSpPr>
        <p:spPr>
          <a:xfrm>
            <a:off x="4641684" y="4720931"/>
            <a:ext cx="320040" cy="137160"/>
          </a:xfrm>
          <a:prstGeom prst="line">
            <a:avLst/>
          </a:prstGeom>
          <a:ln w="19050"/>
        </p:spPr>
        <p:style>
          <a:lnRef idx="1">
            <a:schemeClr val="dk1"/>
          </a:lnRef>
          <a:fillRef idx="0">
            <a:schemeClr val="dk1"/>
          </a:fillRef>
          <a:effectRef idx="0">
            <a:schemeClr val="dk1"/>
          </a:effectRef>
          <a:fontRef idx="minor">
            <a:schemeClr val="tx1"/>
          </a:fontRef>
        </p:style>
      </p:cxnSp>
      <p:cxnSp>
        <p:nvCxnSpPr>
          <p:cNvPr id="160" name="Straight Connector 159"/>
          <p:cNvCxnSpPr/>
          <p:nvPr/>
        </p:nvCxnSpPr>
        <p:spPr>
          <a:xfrm flipH="1">
            <a:off x="4948167" y="4722147"/>
            <a:ext cx="625031" cy="137160"/>
          </a:xfrm>
          <a:prstGeom prst="line">
            <a:avLst/>
          </a:prstGeom>
          <a:ln w="19050"/>
        </p:spPr>
        <p:style>
          <a:lnRef idx="1">
            <a:schemeClr val="dk1"/>
          </a:lnRef>
          <a:fillRef idx="0">
            <a:schemeClr val="dk1"/>
          </a:fillRef>
          <a:effectRef idx="0">
            <a:schemeClr val="dk1"/>
          </a:effectRef>
          <a:fontRef idx="minor">
            <a:schemeClr val="tx1"/>
          </a:fontRef>
        </p:style>
      </p:cxnSp>
      <p:cxnSp>
        <p:nvCxnSpPr>
          <p:cNvPr id="161" name="Straight Arrow Connector 160"/>
          <p:cNvCxnSpPr/>
          <p:nvPr/>
        </p:nvCxnSpPr>
        <p:spPr>
          <a:xfrm>
            <a:off x="4948167" y="4855033"/>
            <a:ext cx="1005840" cy="20116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62" name="Straight Connector 161"/>
          <p:cNvCxnSpPr/>
          <p:nvPr/>
        </p:nvCxnSpPr>
        <p:spPr>
          <a:xfrm>
            <a:off x="6719595" y="4716922"/>
            <a:ext cx="621792" cy="137160"/>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Straight Connector 162"/>
          <p:cNvCxnSpPr/>
          <p:nvPr/>
        </p:nvCxnSpPr>
        <p:spPr>
          <a:xfrm flipH="1">
            <a:off x="7341558" y="4713577"/>
            <a:ext cx="319753" cy="137160"/>
          </a:xfrm>
          <a:prstGeom prst="line">
            <a:avLst/>
          </a:prstGeom>
          <a:ln w="19050"/>
        </p:spPr>
        <p:style>
          <a:lnRef idx="1">
            <a:schemeClr val="dk1"/>
          </a:lnRef>
          <a:fillRef idx="0">
            <a:schemeClr val="dk1"/>
          </a:fillRef>
          <a:effectRef idx="0">
            <a:schemeClr val="dk1"/>
          </a:effectRef>
          <a:fontRef idx="minor">
            <a:schemeClr val="tx1"/>
          </a:fontRef>
        </p:style>
      </p:cxnSp>
      <p:cxnSp>
        <p:nvCxnSpPr>
          <p:cNvPr id="164" name="Straight Arrow Connector 163"/>
          <p:cNvCxnSpPr/>
          <p:nvPr/>
        </p:nvCxnSpPr>
        <p:spPr>
          <a:xfrm flipH="1">
            <a:off x="6333239" y="4861623"/>
            <a:ext cx="1006168" cy="200819"/>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65" name="Straight Connector 164"/>
          <p:cNvCxnSpPr/>
          <p:nvPr/>
        </p:nvCxnSpPr>
        <p:spPr>
          <a:xfrm>
            <a:off x="5288818" y="5355243"/>
            <a:ext cx="346435" cy="118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66" name="Straight Connector 165"/>
          <p:cNvCxnSpPr/>
          <p:nvPr/>
        </p:nvCxnSpPr>
        <p:spPr>
          <a:xfrm flipH="1">
            <a:off x="5621185" y="5351979"/>
            <a:ext cx="472444" cy="118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67" name="Straight Arrow Connector 166"/>
          <p:cNvCxnSpPr/>
          <p:nvPr/>
        </p:nvCxnSpPr>
        <p:spPr>
          <a:xfrm>
            <a:off x="5635253" y="5474128"/>
            <a:ext cx="0"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68" name="Straight Connector 167"/>
          <p:cNvCxnSpPr/>
          <p:nvPr/>
        </p:nvCxnSpPr>
        <p:spPr>
          <a:xfrm>
            <a:off x="6262899" y="5354619"/>
            <a:ext cx="490898" cy="118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69" name="Straight Connector 168"/>
          <p:cNvCxnSpPr/>
          <p:nvPr/>
        </p:nvCxnSpPr>
        <p:spPr>
          <a:xfrm flipH="1">
            <a:off x="6753797" y="5355243"/>
            <a:ext cx="375451" cy="118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70" name="Straight Arrow Connector 169"/>
          <p:cNvCxnSpPr/>
          <p:nvPr/>
        </p:nvCxnSpPr>
        <p:spPr>
          <a:xfrm>
            <a:off x="6763234" y="5466387"/>
            <a:ext cx="3374"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71" name="TextBox 170"/>
          <p:cNvSpPr txBox="1"/>
          <p:nvPr/>
        </p:nvSpPr>
        <p:spPr>
          <a:xfrm>
            <a:off x="6291200" y="3318448"/>
            <a:ext cx="1132193" cy="369332"/>
          </a:xfrm>
          <a:prstGeom prst="rect">
            <a:avLst/>
          </a:prstGeom>
          <a:noFill/>
        </p:spPr>
        <p:txBody>
          <a:bodyPr wrap="square" rtlCol="0">
            <a:spAutoFit/>
          </a:bodyPr>
          <a:lstStyle/>
          <a:p>
            <a:pPr algn="ctr"/>
            <a:r>
              <a:rPr lang="en-US" dirty="0" smtClean="0"/>
              <a:t>edge(1,</a:t>
            </a:r>
            <a:r>
              <a:rPr lang="en-US" b="1" dirty="0" smtClean="0">
                <a:solidFill>
                  <a:srgbClr val="FF0000"/>
                </a:solidFill>
              </a:rPr>
              <a:t>7</a:t>
            </a:r>
            <a:r>
              <a:rPr lang="en-US" b="1" baseline="-25000" dirty="0" smtClean="0">
                <a:solidFill>
                  <a:srgbClr val="FF0000"/>
                </a:solidFill>
              </a:rPr>
              <a:t>f</a:t>
            </a:r>
            <a:r>
              <a:rPr lang="en-US" dirty="0" smtClean="0"/>
              <a:t>)</a:t>
            </a:r>
            <a:endParaRPr lang="en-US" dirty="0"/>
          </a:p>
        </p:txBody>
      </p:sp>
      <p:cxnSp>
        <p:nvCxnSpPr>
          <p:cNvPr id="172" name="Straight Connector 171"/>
          <p:cNvCxnSpPr/>
          <p:nvPr/>
        </p:nvCxnSpPr>
        <p:spPr>
          <a:xfrm>
            <a:off x="5737393" y="3664778"/>
            <a:ext cx="482567" cy="128016"/>
          </a:xfrm>
          <a:prstGeom prst="line">
            <a:avLst/>
          </a:prstGeom>
          <a:ln w="19050"/>
        </p:spPr>
        <p:style>
          <a:lnRef idx="1">
            <a:schemeClr val="dk1"/>
          </a:lnRef>
          <a:fillRef idx="0">
            <a:schemeClr val="dk1"/>
          </a:fillRef>
          <a:effectRef idx="0">
            <a:schemeClr val="dk1"/>
          </a:effectRef>
          <a:fontRef idx="minor">
            <a:schemeClr val="tx1"/>
          </a:fontRef>
        </p:style>
      </p:cxnSp>
      <p:cxnSp>
        <p:nvCxnSpPr>
          <p:cNvPr id="173" name="Straight Connector 172"/>
          <p:cNvCxnSpPr/>
          <p:nvPr/>
        </p:nvCxnSpPr>
        <p:spPr>
          <a:xfrm flipH="1">
            <a:off x="6222639" y="3659643"/>
            <a:ext cx="484632" cy="128016"/>
          </a:xfrm>
          <a:prstGeom prst="line">
            <a:avLst/>
          </a:prstGeom>
          <a:ln w="19050"/>
        </p:spPr>
        <p:style>
          <a:lnRef idx="1">
            <a:schemeClr val="dk1"/>
          </a:lnRef>
          <a:fillRef idx="0">
            <a:schemeClr val="dk1"/>
          </a:fillRef>
          <a:effectRef idx="0">
            <a:schemeClr val="dk1"/>
          </a:effectRef>
          <a:fontRef idx="minor">
            <a:schemeClr val="tx1"/>
          </a:fontRef>
        </p:style>
      </p:cxnSp>
      <p:cxnSp>
        <p:nvCxnSpPr>
          <p:cNvPr id="174" name="Straight Arrow Connector 173"/>
          <p:cNvCxnSpPr/>
          <p:nvPr/>
        </p:nvCxnSpPr>
        <p:spPr>
          <a:xfrm flipH="1">
            <a:off x="6222636" y="3786478"/>
            <a:ext cx="1" cy="1480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75" name="TextBox 174"/>
          <p:cNvSpPr txBox="1"/>
          <p:nvPr/>
        </p:nvSpPr>
        <p:spPr>
          <a:xfrm>
            <a:off x="5159186" y="3323582"/>
            <a:ext cx="1128277" cy="369332"/>
          </a:xfrm>
          <a:prstGeom prst="rect">
            <a:avLst/>
          </a:prstGeom>
          <a:noFill/>
        </p:spPr>
        <p:txBody>
          <a:bodyPr wrap="square" rtlCol="0">
            <a:spAutoFit/>
          </a:bodyPr>
          <a:lstStyle/>
          <a:p>
            <a:r>
              <a:rPr lang="en-US" dirty="0" smtClean="0"/>
              <a:t>path(1,1)</a:t>
            </a:r>
            <a:endParaRPr lang="en-US" dirty="0"/>
          </a:p>
        </p:txBody>
      </p:sp>
      <p:grpSp>
        <p:nvGrpSpPr>
          <p:cNvPr id="220" name="Group 219"/>
          <p:cNvGrpSpPr/>
          <p:nvPr/>
        </p:nvGrpSpPr>
        <p:grpSpPr>
          <a:xfrm>
            <a:off x="4255964" y="1254324"/>
            <a:ext cx="4461420" cy="1719302"/>
            <a:chOff x="774308" y="1381336"/>
            <a:chExt cx="7280577" cy="2884874"/>
          </a:xfrm>
        </p:grpSpPr>
        <p:sp>
          <p:nvSpPr>
            <p:cNvPr id="221" name="TextBox 220"/>
            <p:cNvSpPr txBox="1"/>
            <p:nvPr/>
          </p:nvSpPr>
          <p:spPr>
            <a:xfrm>
              <a:off x="781789" y="1451675"/>
              <a:ext cx="3767286" cy="2814535"/>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f</a:t>
              </a:r>
              <a:r>
                <a:rPr lang="en-US" sz="1400" dirty="0" smtClean="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smtClean="0">
                  <a:solidFill>
                    <a:srgbClr val="FF0000"/>
                  </a:solidFill>
                  <a:latin typeface="Courier New" panose="02070309020205020404" pitchFamily="49" charset="0"/>
                  <a:cs typeface="Courier New" panose="02070309020205020404" pitchFamily="49" charset="0"/>
                </a:rPr>
                <a:t>v1</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new </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smtClean="0">
                  <a:solidFill>
                    <a:srgbClr val="FF0000"/>
                  </a:solidFill>
                  <a:latin typeface="Courier New" panose="02070309020205020404" pitchFamily="49" charset="0"/>
                  <a:cs typeface="Courier New" panose="02070309020205020404" pitchFamily="49" charset="0"/>
                </a:rPr>
                <a:t>v2</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id1(</a:t>
              </a:r>
              <a:r>
                <a:rPr lang="en-US" sz="1400" dirty="0">
                  <a:solidFill>
                    <a:srgbClr val="FF0000"/>
                  </a:solidFill>
                  <a:latin typeface="Courier New" panose="02070309020205020404" pitchFamily="49" charset="0"/>
                  <a:cs typeface="Courier New" panose="02070309020205020404" pitchFamily="49" charset="0"/>
                </a:rPr>
                <a:t>v1</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smtClean="0">
                  <a:solidFill>
                    <a:srgbClr val="FF0000"/>
                  </a:solidFill>
                  <a:latin typeface="Courier New" panose="02070309020205020404" pitchFamily="49" charset="0"/>
                  <a:cs typeface="Courier New" panose="02070309020205020404" pitchFamily="49" charset="0"/>
                </a:rPr>
                <a:t>v3</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id2(</a:t>
              </a:r>
              <a:r>
                <a:rPr lang="en-US" sz="1400" dirty="0">
                  <a:solidFill>
                    <a:srgbClr val="FF0000"/>
                  </a:solidFill>
                  <a:latin typeface="Courier New" panose="02070309020205020404" pitchFamily="49" charset="0"/>
                  <a:cs typeface="Courier New" panose="02070309020205020404" pitchFamily="49" charset="0"/>
                </a:rPr>
                <a:t>v2</a:t>
              </a:r>
              <a:r>
                <a:rPr lang="en-US" sz="1400" dirty="0" smtClean="0">
                  <a:latin typeface="Courier New" panose="02070309020205020404" pitchFamily="49" charset="0"/>
                  <a:cs typeface="Courier New" panose="02070309020205020404" pitchFamily="49" charset="0"/>
                </a:rPr>
                <a:t>)</a:t>
              </a:r>
            </a:p>
            <a:p>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assert</a:t>
              </a:r>
              <a:r>
                <a:rPr lang="en-US" sz="1400" dirty="0" smtClean="0">
                  <a:latin typeface="Courier New" panose="02070309020205020404" pitchFamily="49" charset="0"/>
                  <a:cs typeface="Courier New" panose="02070309020205020404" pitchFamily="49" charset="0"/>
                </a:rPr>
                <a:t>(</a:t>
              </a:r>
              <a:r>
                <a:rPr lang="en-US" sz="1400" dirty="0" smtClean="0">
                  <a:solidFill>
                    <a:srgbClr val="FF0000"/>
                  </a:solidFill>
                  <a:latin typeface="Courier New" panose="02070309020205020404" pitchFamily="49" charset="0"/>
                  <a:cs typeface="Courier New" panose="02070309020205020404" pitchFamily="49" charset="0"/>
                </a:rPr>
                <a:t>v3</a:t>
              </a:r>
              <a:r>
                <a:rPr lang="en-US" sz="1400" dirty="0" smtClean="0">
                  <a:latin typeface="Courier New" panose="02070309020205020404" pitchFamily="49" charset="0"/>
                  <a:cs typeface="Courier New" panose="02070309020205020404" pitchFamily="49" charset="0"/>
                </a:rPr>
                <a:t>!=</a:t>
              </a:r>
              <a:r>
                <a:rPr lang="en-US" sz="1400" dirty="0" smtClean="0">
                  <a:solidFill>
                    <a:srgbClr val="FF0000"/>
                  </a:solidFill>
                  <a:latin typeface="Courier New" panose="02070309020205020404" pitchFamily="49" charset="0"/>
                  <a:cs typeface="Courier New" panose="02070309020205020404" pitchFamily="49" charset="0"/>
                </a:rPr>
                <a:t>v1</a:t>
              </a: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q1</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a:t>
              </a:r>
            </a:p>
            <a:p>
              <a:endParaRPr lang="en-US" sz="5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id1(v</a:t>
              </a:r>
              <a:r>
                <a:rPr lang="en-US" sz="1400" dirty="0" smtClean="0">
                  <a:latin typeface="Courier New" panose="02070309020205020404" pitchFamily="49" charset="0"/>
                  <a:cs typeface="Courier New" panose="02070309020205020404" pitchFamily="49" charset="0"/>
                </a:rPr>
                <a:t>){ return v }</a:t>
              </a:r>
              <a:endParaRPr lang="en-US" sz="1400" dirty="0">
                <a:latin typeface="Courier New" panose="02070309020205020404" pitchFamily="49" charset="0"/>
                <a:cs typeface="Courier New" panose="02070309020205020404" pitchFamily="49" charset="0"/>
              </a:endParaRPr>
            </a:p>
          </p:txBody>
        </p:sp>
        <p:sp>
          <p:nvSpPr>
            <p:cNvPr id="222" name="TextBox 221"/>
            <p:cNvSpPr txBox="1"/>
            <p:nvPr/>
          </p:nvSpPr>
          <p:spPr>
            <a:xfrm>
              <a:off x="4471372" y="1451675"/>
              <a:ext cx="3583513" cy="2814535"/>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g</a:t>
              </a:r>
              <a:r>
                <a:rPr lang="en-US" sz="1400" dirty="0" smtClean="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smtClean="0">
                  <a:solidFill>
                    <a:srgbClr val="0070C0"/>
                  </a:solidFill>
                  <a:latin typeface="Courier New" panose="02070309020205020404" pitchFamily="49" charset="0"/>
                  <a:cs typeface="Courier New" panose="02070309020205020404" pitchFamily="49" charset="0"/>
                </a:rPr>
                <a:t>v4</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new </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smtClean="0">
                  <a:solidFill>
                    <a:srgbClr val="0070C0"/>
                  </a:solidFill>
                  <a:latin typeface="Courier New" panose="02070309020205020404" pitchFamily="49" charset="0"/>
                  <a:cs typeface="Courier New" panose="02070309020205020404" pitchFamily="49" charset="0"/>
                </a:rPr>
                <a:t>v5</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id1(</a:t>
              </a:r>
              <a:r>
                <a:rPr lang="en-US" sz="1400" dirty="0">
                  <a:solidFill>
                    <a:srgbClr val="0070C0"/>
                  </a:solidFill>
                  <a:latin typeface="Courier New" panose="02070309020205020404" pitchFamily="49" charset="0"/>
                  <a:cs typeface="Courier New" panose="02070309020205020404" pitchFamily="49" charset="0"/>
                </a:rPr>
                <a:t>v4</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smtClean="0">
                  <a:solidFill>
                    <a:srgbClr val="0070C0"/>
                  </a:solidFill>
                  <a:latin typeface="Courier New" panose="02070309020205020404" pitchFamily="49" charset="0"/>
                  <a:cs typeface="Courier New" panose="02070309020205020404" pitchFamily="49" charset="0"/>
                </a:rPr>
                <a:t>v6</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id2(</a:t>
              </a:r>
              <a:r>
                <a:rPr lang="en-US" sz="1400" dirty="0">
                  <a:solidFill>
                    <a:srgbClr val="0070C0"/>
                  </a:solidFill>
                  <a:latin typeface="Courier New" panose="02070309020205020404" pitchFamily="49" charset="0"/>
                  <a:cs typeface="Courier New" panose="02070309020205020404" pitchFamily="49" charset="0"/>
                </a:rPr>
                <a:t>v5</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assert</a:t>
              </a:r>
              <a:r>
                <a:rPr lang="en-US" sz="1400" dirty="0" smtClean="0">
                  <a:latin typeface="Courier New" panose="02070309020205020404" pitchFamily="49" charset="0"/>
                  <a:cs typeface="Courier New" panose="02070309020205020404" pitchFamily="49" charset="0"/>
                </a:rPr>
                <a:t>(</a:t>
              </a:r>
              <a:r>
                <a:rPr lang="en-US" sz="1400" dirty="0" smtClean="0">
                  <a:solidFill>
                    <a:srgbClr val="0070C0"/>
                  </a:solidFill>
                  <a:latin typeface="Courier New" panose="02070309020205020404" pitchFamily="49" charset="0"/>
                  <a:cs typeface="Courier New" panose="02070309020205020404" pitchFamily="49" charset="0"/>
                </a:rPr>
                <a:t>v6</a:t>
              </a:r>
              <a:r>
                <a:rPr lang="en-US" sz="1400" dirty="0" smtClean="0">
                  <a:latin typeface="Courier New" panose="02070309020205020404" pitchFamily="49" charset="0"/>
                  <a:cs typeface="Courier New" panose="02070309020205020404" pitchFamily="49" charset="0"/>
                </a:rPr>
                <a:t>!=</a:t>
              </a:r>
              <a:r>
                <a:rPr lang="en-US" sz="1400" dirty="0" smtClean="0">
                  <a:solidFill>
                    <a:srgbClr val="FF0000"/>
                  </a:solidFill>
                  <a:latin typeface="Courier New" panose="02070309020205020404" pitchFamily="49" charset="0"/>
                  <a:cs typeface="Courier New" panose="02070309020205020404" pitchFamily="49" charset="0"/>
                </a:rPr>
                <a:t>v1</a:t>
              </a:r>
              <a:r>
                <a:rPr lang="en-US" sz="1400"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q2</a:t>
              </a:r>
              <a:endParaRPr lang="en-US" sz="1400" dirty="0" smtClean="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a:t>
              </a:r>
            </a:p>
            <a:p>
              <a:endParaRPr lang="en-US" sz="5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id2(v</a:t>
              </a:r>
              <a:r>
                <a:rPr lang="en-US" sz="1400" dirty="0" smtClean="0">
                  <a:latin typeface="Courier New" panose="02070309020205020404" pitchFamily="49" charset="0"/>
                  <a:cs typeface="Courier New" panose="02070309020205020404" pitchFamily="49" charset="0"/>
                </a:rPr>
                <a:t>){ return v</a:t>
              </a: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sp>
          <p:nvSpPr>
            <p:cNvPr id="223" name="Rectangle 222"/>
            <p:cNvSpPr/>
            <p:nvPr/>
          </p:nvSpPr>
          <p:spPr>
            <a:xfrm>
              <a:off x="774308" y="1381336"/>
              <a:ext cx="7193866" cy="28777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1367502" y="4179146"/>
            <a:ext cx="1813558" cy="1772471"/>
            <a:chOff x="1320454" y="4055690"/>
            <a:chExt cx="1813558" cy="1772471"/>
          </a:xfrm>
        </p:grpSpPr>
        <p:sp>
          <p:nvSpPr>
            <p:cNvPr id="80" name="TextBox 79"/>
            <p:cNvSpPr txBox="1"/>
            <p:nvPr/>
          </p:nvSpPr>
          <p:spPr>
            <a:xfrm>
              <a:off x="1320454" y="5243386"/>
              <a:ext cx="1813558" cy="584775"/>
            </a:xfrm>
            <a:prstGeom prst="rect">
              <a:avLst/>
            </a:prstGeom>
            <a:noFill/>
          </p:spPr>
          <p:txBody>
            <a:bodyPr wrap="square" rtlCol="0">
              <a:spAutoFit/>
            </a:bodyPr>
            <a:lstStyle/>
            <a:p>
              <a:pPr algn="ctr"/>
              <a:r>
                <a:rPr lang="en-US" sz="1600" b="1" dirty="0" smtClean="0">
                  <a:latin typeface="Calibri"/>
                  <a:cs typeface="Calibri"/>
                </a:rPr>
                <a:t>Analysis User</a:t>
              </a:r>
              <a:br>
                <a:rPr lang="en-US" sz="1600" b="1" dirty="0" smtClean="0">
                  <a:latin typeface="Calibri"/>
                  <a:cs typeface="Calibri"/>
                </a:rPr>
              </a:br>
              <a:r>
                <a:rPr lang="en-US" sz="1600" b="1" dirty="0" smtClean="0">
                  <a:latin typeface="Calibri"/>
                  <a:cs typeface="Calibri"/>
                </a:rPr>
                <a:t>(Bob)</a:t>
              </a:r>
            </a:p>
          </p:txBody>
        </p:sp>
        <p:pic>
          <p:nvPicPr>
            <p:cNvPr id="81" name="Picture 80"/>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1540883" y="4055690"/>
              <a:ext cx="1084536" cy="1137749"/>
            </a:xfrm>
            <a:prstGeom prst="rect">
              <a:avLst/>
            </a:prstGeom>
          </p:spPr>
        </p:pic>
      </p:grpSp>
      <p:pic>
        <p:nvPicPr>
          <p:cNvPr id="82" name="Picture 8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07014" y="5718948"/>
            <a:ext cx="207295" cy="207295"/>
          </a:xfrm>
          <a:prstGeom prst="rect">
            <a:avLst/>
          </a:prstGeom>
        </p:spPr>
      </p:pic>
      <p:sp>
        <p:nvSpPr>
          <p:cNvPr id="84" name="Oval Callout 83"/>
          <p:cNvSpPr/>
          <p:nvPr/>
        </p:nvSpPr>
        <p:spPr>
          <a:xfrm>
            <a:off x="7604336" y="5224477"/>
            <a:ext cx="1173904" cy="625566"/>
          </a:xfrm>
          <a:prstGeom prst="wedgeEllipseCallout">
            <a:avLst>
              <a:gd name="adj1" fmla="val -73865"/>
              <a:gd name="adj2" fmla="val 13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false alarm!</a:t>
            </a:r>
            <a:endParaRPr lang="en-US" sz="2000" dirty="0"/>
          </a:p>
        </p:txBody>
      </p:sp>
      <p:sp>
        <p:nvSpPr>
          <p:cNvPr id="85" name="Oval 84"/>
          <p:cNvSpPr/>
          <p:nvPr/>
        </p:nvSpPr>
        <p:spPr>
          <a:xfrm>
            <a:off x="1146301" y="128408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86" name="Oval 85"/>
          <p:cNvSpPr/>
          <p:nvPr/>
        </p:nvSpPr>
        <p:spPr>
          <a:xfrm>
            <a:off x="1146301" y="2379867"/>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87" name="Oval 86"/>
          <p:cNvSpPr/>
          <p:nvPr/>
        </p:nvSpPr>
        <p:spPr>
          <a:xfrm>
            <a:off x="1146301" y="349763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88" name="Oval 87"/>
          <p:cNvSpPr/>
          <p:nvPr/>
        </p:nvSpPr>
        <p:spPr>
          <a:xfrm>
            <a:off x="2768206" y="128408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89" name="Oval 88"/>
          <p:cNvSpPr/>
          <p:nvPr/>
        </p:nvSpPr>
        <p:spPr>
          <a:xfrm>
            <a:off x="2768206" y="2379867"/>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93" name="Oval 92"/>
          <p:cNvSpPr/>
          <p:nvPr/>
        </p:nvSpPr>
        <p:spPr>
          <a:xfrm>
            <a:off x="2768206" y="349763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94" name="Oval 93"/>
          <p:cNvSpPr/>
          <p:nvPr/>
        </p:nvSpPr>
        <p:spPr>
          <a:xfrm>
            <a:off x="335347" y="1830019"/>
            <a:ext cx="368614" cy="37223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b="1" dirty="0" smtClean="0">
                <a:solidFill>
                  <a:srgbClr val="FF0000"/>
                </a:solidFill>
              </a:rPr>
              <a:t>7</a:t>
            </a:r>
            <a:r>
              <a:rPr lang="en-US" b="1" baseline="-25000" dirty="0" smtClean="0">
                <a:solidFill>
                  <a:srgbClr val="FF0000"/>
                </a:solidFill>
              </a:rPr>
              <a:t>f</a:t>
            </a:r>
            <a:endParaRPr lang="en-US" b="1" baseline="-25000" dirty="0">
              <a:solidFill>
                <a:srgbClr val="FF0000"/>
              </a:solidFill>
            </a:endParaRPr>
          </a:p>
        </p:txBody>
      </p:sp>
      <p:sp>
        <p:nvSpPr>
          <p:cNvPr id="95" name="Oval 94"/>
          <p:cNvSpPr/>
          <p:nvPr/>
        </p:nvSpPr>
        <p:spPr>
          <a:xfrm>
            <a:off x="1955733" y="2914476"/>
            <a:ext cx="368614" cy="372230"/>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solidFill>
                  <a:schemeClr val="bg1">
                    <a:lumMod val="85000"/>
                  </a:schemeClr>
                </a:solidFill>
              </a:rPr>
              <a:t>8</a:t>
            </a:r>
            <a:endParaRPr lang="en-US" dirty="0">
              <a:solidFill>
                <a:schemeClr val="bg1">
                  <a:lumMod val="85000"/>
                </a:schemeClr>
              </a:solidFill>
            </a:endParaRPr>
          </a:p>
        </p:txBody>
      </p:sp>
      <p:sp>
        <p:nvSpPr>
          <p:cNvPr id="96" name="Oval 95"/>
          <p:cNvSpPr/>
          <p:nvPr/>
        </p:nvSpPr>
        <p:spPr>
          <a:xfrm>
            <a:off x="1955733" y="1830019"/>
            <a:ext cx="368614" cy="372230"/>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solidFill>
                  <a:schemeClr val="bg1">
                    <a:lumMod val="85000"/>
                  </a:schemeClr>
                </a:solidFill>
              </a:rPr>
              <a:t>7</a:t>
            </a:r>
            <a:endParaRPr lang="en-US" dirty="0">
              <a:solidFill>
                <a:schemeClr val="bg1">
                  <a:lumMod val="85000"/>
                </a:schemeClr>
              </a:solidFill>
            </a:endParaRPr>
          </a:p>
        </p:txBody>
      </p:sp>
      <p:sp>
        <p:nvSpPr>
          <p:cNvPr id="97" name="Oval 96"/>
          <p:cNvSpPr/>
          <p:nvPr/>
        </p:nvSpPr>
        <p:spPr>
          <a:xfrm>
            <a:off x="335347" y="2914476"/>
            <a:ext cx="368614" cy="37223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b="1" dirty="0" smtClean="0">
                <a:solidFill>
                  <a:srgbClr val="FF0000"/>
                </a:solidFill>
              </a:rPr>
              <a:t>8</a:t>
            </a:r>
            <a:r>
              <a:rPr lang="en-US" b="1" baseline="-25000" dirty="0" smtClean="0">
                <a:solidFill>
                  <a:srgbClr val="FF0000"/>
                </a:solidFill>
              </a:rPr>
              <a:t>f</a:t>
            </a:r>
            <a:endParaRPr lang="en-US" b="1" baseline="-25000" dirty="0">
              <a:solidFill>
                <a:srgbClr val="FF0000"/>
              </a:solidFill>
            </a:endParaRPr>
          </a:p>
        </p:txBody>
      </p:sp>
      <p:cxnSp>
        <p:nvCxnSpPr>
          <p:cNvPr id="99" name="Straight Arrow Connector 98"/>
          <p:cNvCxnSpPr/>
          <p:nvPr/>
        </p:nvCxnSpPr>
        <p:spPr>
          <a:xfrm>
            <a:off x="649979" y="2147737"/>
            <a:ext cx="550304" cy="28664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07" name="Straight Arrow Connector 106"/>
          <p:cNvCxnSpPr/>
          <p:nvPr/>
        </p:nvCxnSpPr>
        <p:spPr>
          <a:xfrm flipH="1">
            <a:off x="649979" y="2697585"/>
            <a:ext cx="550304" cy="271403"/>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08" name="Straight Arrow Connector 107"/>
          <p:cNvCxnSpPr/>
          <p:nvPr/>
        </p:nvCxnSpPr>
        <p:spPr>
          <a:xfrm>
            <a:off x="649979" y="3232194"/>
            <a:ext cx="550304"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H="1">
            <a:off x="649979" y="1601800"/>
            <a:ext cx="550304"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0" name="Straight Arrow Connector 109"/>
          <p:cNvCxnSpPr/>
          <p:nvPr/>
        </p:nvCxnSpPr>
        <p:spPr>
          <a:xfrm flipH="1">
            <a:off x="2270365" y="1601800"/>
            <a:ext cx="551823"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p:nvPr/>
        </p:nvCxnSpPr>
        <p:spPr>
          <a:xfrm>
            <a:off x="2270365" y="2147737"/>
            <a:ext cx="551823" cy="286642"/>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flipH="1">
            <a:off x="2270365" y="2697585"/>
            <a:ext cx="551823" cy="271403"/>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p:nvPr/>
        </p:nvCxnSpPr>
        <p:spPr>
          <a:xfrm>
            <a:off x="2270365" y="3232194"/>
            <a:ext cx="551823"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14" name="Oval 113"/>
          <p:cNvSpPr/>
          <p:nvPr/>
        </p:nvSpPr>
        <p:spPr>
          <a:xfrm>
            <a:off x="3576683" y="1830019"/>
            <a:ext cx="368614" cy="372230"/>
          </a:xfrm>
          <a:prstGeom prst="ellipse">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b="1" dirty="0" smtClean="0">
                <a:solidFill>
                  <a:srgbClr val="0070C0"/>
                </a:solidFill>
              </a:rPr>
              <a:t>7</a:t>
            </a:r>
            <a:r>
              <a:rPr lang="en-US" b="1" baseline="-25000" dirty="0" smtClean="0">
                <a:solidFill>
                  <a:srgbClr val="0070C0"/>
                </a:solidFill>
              </a:rPr>
              <a:t>g</a:t>
            </a:r>
            <a:endParaRPr lang="en-US" b="1" baseline="-25000" dirty="0">
              <a:solidFill>
                <a:srgbClr val="0070C0"/>
              </a:solidFill>
            </a:endParaRPr>
          </a:p>
        </p:txBody>
      </p:sp>
      <p:sp>
        <p:nvSpPr>
          <p:cNvPr id="115" name="Oval 114"/>
          <p:cNvSpPr/>
          <p:nvPr/>
        </p:nvSpPr>
        <p:spPr>
          <a:xfrm>
            <a:off x="3576683" y="2960196"/>
            <a:ext cx="368614" cy="372230"/>
          </a:xfrm>
          <a:prstGeom prst="ellipse">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b="1" dirty="0" smtClean="0">
                <a:solidFill>
                  <a:srgbClr val="0070C0"/>
                </a:solidFill>
              </a:rPr>
              <a:t>8</a:t>
            </a:r>
            <a:r>
              <a:rPr lang="en-US" b="1" baseline="-25000" dirty="0" smtClean="0">
                <a:solidFill>
                  <a:srgbClr val="0070C0"/>
                </a:solidFill>
              </a:rPr>
              <a:t>g</a:t>
            </a:r>
            <a:endParaRPr lang="en-US" b="1" baseline="-25000" dirty="0">
              <a:solidFill>
                <a:srgbClr val="0070C0"/>
              </a:solidFill>
            </a:endParaRPr>
          </a:p>
        </p:txBody>
      </p:sp>
      <p:cxnSp>
        <p:nvCxnSpPr>
          <p:cNvPr id="116" name="Straight Arrow Connector 115"/>
          <p:cNvCxnSpPr/>
          <p:nvPr/>
        </p:nvCxnSpPr>
        <p:spPr>
          <a:xfrm>
            <a:off x="1460933" y="2697585"/>
            <a:ext cx="548782" cy="271403"/>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p:nvPr/>
        </p:nvCxnSpPr>
        <p:spPr>
          <a:xfrm flipH="1">
            <a:off x="1460933" y="3232194"/>
            <a:ext cx="548782"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1460933" y="1586560"/>
            <a:ext cx="548782"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flipH="1">
            <a:off x="1460933" y="2147737"/>
            <a:ext cx="548782" cy="286642"/>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p:nvPr/>
        </p:nvCxnSpPr>
        <p:spPr>
          <a:xfrm>
            <a:off x="3082838" y="1601800"/>
            <a:ext cx="547827" cy="282731"/>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p:nvPr/>
        </p:nvCxnSpPr>
        <p:spPr>
          <a:xfrm flipH="1">
            <a:off x="3082838" y="2147737"/>
            <a:ext cx="547827" cy="286642"/>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22" name="Straight Arrow Connector 121"/>
          <p:cNvCxnSpPr/>
          <p:nvPr/>
        </p:nvCxnSpPr>
        <p:spPr>
          <a:xfrm>
            <a:off x="3082838" y="2697585"/>
            <a:ext cx="547827" cy="317123"/>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p:nvPr/>
        </p:nvCxnSpPr>
        <p:spPr>
          <a:xfrm flipH="1">
            <a:off x="3082838" y="3277914"/>
            <a:ext cx="547827" cy="27423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25</a:t>
            </a:fld>
            <a:endParaRPr lang="en-US" dirty="0"/>
          </a:p>
        </p:txBody>
      </p:sp>
    </p:spTree>
    <p:extLst>
      <p:ext uri="{BB962C8B-B14F-4D97-AF65-F5344CB8AC3E}">
        <p14:creationId xmlns:p14="http://schemas.microsoft.com/office/powerpoint/2010/main" val="391149890"/>
      </p:ext>
    </p:extLst>
  </p:cSld>
  <p:clrMapOvr>
    <a:masterClrMapping/>
  </p:clrMapOvr>
  <mc:AlternateContent xmlns:mc="http://schemas.openxmlformats.org/markup-compatibility/2006" xmlns:p14="http://schemas.microsoft.com/office/powerpoint/2010/main">
    <mc:Choice Requires="p14">
      <p:transition spd="slow" p14:dur="2000" advTm="65474"/>
    </mc:Choice>
    <mc:Fallback xmlns="">
      <p:transition spd="slow" advTm="654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156"/>
                                        </p:tgtEl>
                                        <p:attrNameLst>
                                          <p:attrName>stroke.color</p:attrName>
                                        </p:attrNameLst>
                                      </p:cBhvr>
                                      <p:to>
                                        <a:schemeClr val="bg2"/>
                                      </p:to>
                                    </p:animClr>
                                    <p:set>
                                      <p:cBhvr>
                                        <p:cTn id="7" dur="500" fill="hold"/>
                                        <p:tgtEl>
                                          <p:spTgt spid="156"/>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500" fill="hold"/>
                                        <p:tgtEl>
                                          <p:spTgt spid="157"/>
                                        </p:tgtEl>
                                        <p:attrNameLst>
                                          <p:attrName>stroke.color</p:attrName>
                                        </p:attrNameLst>
                                      </p:cBhvr>
                                      <p:to>
                                        <a:schemeClr val="bg2"/>
                                      </p:to>
                                    </p:animClr>
                                    <p:set>
                                      <p:cBhvr>
                                        <p:cTn id="10" dur="500" fill="hold"/>
                                        <p:tgtEl>
                                          <p:spTgt spid="157"/>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500" fill="hold"/>
                                        <p:tgtEl>
                                          <p:spTgt spid="158"/>
                                        </p:tgtEl>
                                        <p:attrNameLst>
                                          <p:attrName>stroke.color</p:attrName>
                                        </p:attrNameLst>
                                      </p:cBhvr>
                                      <p:to>
                                        <a:schemeClr val="bg2"/>
                                      </p:to>
                                    </p:animClr>
                                    <p:set>
                                      <p:cBhvr>
                                        <p:cTn id="13" dur="500" fill="hold"/>
                                        <p:tgtEl>
                                          <p:spTgt spid="158"/>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500" fill="hold"/>
                                        <p:tgtEl>
                                          <p:spTgt spid="162"/>
                                        </p:tgtEl>
                                        <p:attrNameLst>
                                          <p:attrName>stroke.color</p:attrName>
                                        </p:attrNameLst>
                                      </p:cBhvr>
                                      <p:to>
                                        <a:schemeClr val="bg2"/>
                                      </p:to>
                                    </p:animClr>
                                    <p:set>
                                      <p:cBhvr>
                                        <p:cTn id="16" dur="500" fill="hold"/>
                                        <p:tgtEl>
                                          <p:spTgt spid="162"/>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500" fill="hold"/>
                                        <p:tgtEl>
                                          <p:spTgt spid="163"/>
                                        </p:tgtEl>
                                        <p:attrNameLst>
                                          <p:attrName>stroke.color</p:attrName>
                                        </p:attrNameLst>
                                      </p:cBhvr>
                                      <p:to>
                                        <a:schemeClr val="bg2"/>
                                      </p:to>
                                    </p:animClr>
                                    <p:set>
                                      <p:cBhvr>
                                        <p:cTn id="19" dur="500" fill="hold"/>
                                        <p:tgtEl>
                                          <p:spTgt spid="163"/>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500" fill="hold"/>
                                        <p:tgtEl>
                                          <p:spTgt spid="164"/>
                                        </p:tgtEl>
                                        <p:attrNameLst>
                                          <p:attrName>stroke.color</p:attrName>
                                        </p:attrNameLst>
                                      </p:cBhvr>
                                      <p:to>
                                        <a:schemeClr val="bg2"/>
                                      </p:to>
                                    </p:animClr>
                                    <p:set>
                                      <p:cBhvr>
                                        <p:cTn id="22" dur="500" fill="hold"/>
                                        <p:tgtEl>
                                          <p:spTgt spid="164"/>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500" fill="hold"/>
                                        <p:tgtEl>
                                          <p:spTgt spid="168"/>
                                        </p:tgtEl>
                                        <p:attrNameLst>
                                          <p:attrName>stroke.color</p:attrName>
                                        </p:attrNameLst>
                                      </p:cBhvr>
                                      <p:to>
                                        <a:schemeClr val="bg2"/>
                                      </p:to>
                                    </p:animClr>
                                    <p:set>
                                      <p:cBhvr>
                                        <p:cTn id="25" dur="500" fill="hold"/>
                                        <p:tgtEl>
                                          <p:spTgt spid="168"/>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500" fill="hold"/>
                                        <p:tgtEl>
                                          <p:spTgt spid="169"/>
                                        </p:tgtEl>
                                        <p:attrNameLst>
                                          <p:attrName>stroke.color</p:attrName>
                                        </p:attrNameLst>
                                      </p:cBhvr>
                                      <p:to>
                                        <a:schemeClr val="bg2"/>
                                      </p:to>
                                    </p:animClr>
                                    <p:set>
                                      <p:cBhvr>
                                        <p:cTn id="28" dur="500" fill="hold"/>
                                        <p:tgtEl>
                                          <p:spTgt spid="169"/>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500" fill="hold"/>
                                        <p:tgtEl>
                                          <p:spTgt spid="170"/>
                                        </p:tgtEl>
                                        <p:attrNameLst>
                                          <p:attrName>stroke.color</p:attrName>
                                        </p:attrNameLst>
                                      </p:cBhvr>
                                      <p:to>
                                        <a:schemeClr val="bg2"/>
                                      </p:to>
                                    </p:animClr>
                                    <p:set>
                                      <p:cBhvr>
                                        <p:cTn id="31" dur="500" fill="hold"/>
                                        <p:tgtEl>
                                          <p:spTgt spid="170"/>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500" fill="hold"/>
                                        <p:tgtEl>
                                          <p:spTgt spid="144"/>
                                        </p:tgtEl>
                                        <p:attrNameLst>
                                          <p:attrName>stroke.color</p:attrName>
                                        </p:attrNameLst>
                                      </p:cBhvr>
                                      <p:to>
                                        <a:schemeClr val="bg2"/>
                                      </p:to>
                                    </p:animClr>
                                    <p:set>
                                      <p:cBhvr>
                                        <p:cTn id="34" dur="500" fill="hold"/>
                                        <p:tgtEl>
                                          <p:spTgt spid="144"/>
                                        </p:tgtEl>
                                        <p:attrNameLst>
                                          <p:attrName>stroke.on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0" nodeType="clickEffect">
                                  <p:stCondLst>
                                    <p:cond delay="0"/>
                                  </p:stCondLst>
                                  <p:childTnLst>
                                    <p:animEffect transition="out" filter="dissolve">
                                      <p:cBhvr>
                                        <p:cTn id="38" dur="500"/>
                                        <p:tgtEl>
                                          <p:spTgt spid="84"/>
                                        </p:tgtEl>
                                      </p:cBhvr>
                                    </p:animEffect>
                                    <p:set>
                                      <p:cBhvr>
                                        <p:cTn id="39" dur="1" fill="hold">
                                          <p:stCondLst>
                                            <p:cond delay="499"/>
                                          </p:stCondLst>
                                        </p:cTn>
                                        <p:tgtEl>
                                          <p:spTgt spid="84"/>
                                        </p:tgtEl>
                                        <p:attrNameLst>
                                          <p:attrName>style.visibility</p:attrName>
                                        </p:attrNameLst>
                                      </p:cBhvr>
                                      <p:to>
                                        <p:strVal val="hidden"/>
                                      </p:to>
                                    </p:set>
                                  </p:childTnLst>
                                </p:cTn>
                              </p:par>
                              <p:par>
                                <p:cTn id="40" presetID="9" presetClass="exit" presetSubtype="0" fill="hold" nodeType="withEffect">
                                  <p:stCondLst>
                                    <p:cond delay="0"/>
                                  </p:stCondLst>
                                  <p:childTnLst>
                                    <p:animEffect transition="out" filter="dissolve">
                                      <p:cBhvr>
                                        <p:cTn id="41" dur="500"/>
                                        <p:tgtEl>
                                          <p:spTgt spid="83"/>
                                        </p:tgtEl>
                                      </p:cBhvr>
                                    </p:animEffect>
                                    <p:set>
                                      <p:cBhvr>
                                        <p:cTn id="42" dur="1" fill="hold">
                                          <p:stCondLst>
                                            <p:cond delay="499"/>
                                          </p:stCondLst>
                                        </p:cTn>
                                        <p:tgtEl>
                                          <p:spTgt spid="83"/>
                                        </p:tgtEl>
                                        <p:attrNameLst>
                                          <p:attrName>style.visibility</p:attrName>
                                        </p:attrNameLst>
                                      </p:cBhvr>
                                      <p:to>
                                        <p:strVal val="hidden"/>
                                      </p:to>
                                    </p:set>
                                  </p:childTnLst>
                                </p:cTn>
                              </p:par>
                            </p:childTnLst>
                          </p:cTn>
                        </p:par>
                        <p:par>
                          <p:cTn id="43" fill="hold">
                            <p:stCondLst>
                              <p:cond delay="500"/>
                            </p:stCondLst>
                            <p:childTnLst>
                              <p:par>
                                <p:cTn id="44" presetID="9" presetClass="entr" presetSubtype="0" fill="hold"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dissolve">
                                      <p:cBhvr>
                                        <p:cTn id="4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Box 173"/>
          <p:cNvSpPr txBox="1"/>
          <p:nvPr/>
        </p:nvSpPr>
        <p:spPr>
          <a:xfrm>
            <a:off x="4316194" y="1257783"/>
            <a:ext cx="4407408" cy="1631216"/>
          </a:xfrm>
          <a:prstGeom prst="rect">
            <a:avLst/>
          </a:prstGeom>
          <a:noFill/>
          <a:ln w="19050">
            <a:solidFill>
              <a:schemeClr val="tx1"/>
            </a:solidFill>
          </a:ln>
        </p:spPr>
        <p:txBody>
          <a:bodyPr wrap="square" rIns="0" rtlCol="0">
            <a:spAutoFit/>
          </a:bodyPr>
          <a:lstStyle/>
          <a:p>
            <a:r>
              <a:rPr lang="en-US" sz="2000" b="1" dirty="0" smtClean="0">
                <a:solidFill>
                  <a:srgbClr val="0070C0"/>
                </a:solidFill>
              </a:rPr>
              <a:t>Input relations:         Output relations: </a:t>
            </a:r>
          </a:p>
          <a:p>
            <a:r>
              <a:rPr lang="en-US" sz="2000" dirty="0" smtClean="0"/>
              <a:t> edge(a, b), abs(n)         path(a, b)</a:t>
            </a:r>
            <a:endParaRPr lang="en-US" sz="1000" dirty="0" smtClean="0"/>
          </a:p>
          <a:p>
            <a:r>
              <a:rPr lang="en-US" sz="2000" b="1" dirty="0" smtClean="0">
                <a:solidFill>
                  <a:srgbClr val="0070C0"/>
                </a:solidFill>
              </a:rPr>
              <a:t>                    Constraints:</a:t>
            </a:r>
            <a:r>
              <a:rPr lang="en-US" sz="2000" b="1" dirty="0" smtClean="0"/>
              <a:t> </a:t>
            </a:r>
          </a:p>
          <a:p>
            <a:r>
              <a:rPr lang="en-US" sz="2000" dirty="0" smtClean="0"/>
              <a:t> path(a, a).</a:t>
            </a:r>
          </a:p>
          <a:p>
            <a:r>
              <a:rPr lang="en-US" sz="2000" dirty="0" smtClean="0"/>
              <a:t> path(a, c) :- path(a, b), edge(b, c, n), abs(n)</a:t>
            </a:r>
            <a:r>
              <a:rPr lang="en-US" dirty="0" smtClean="0"/>
              <a:t>.</a:t>
            </a:r>
            <a:endParaRPr lang="en-US" dirty="0"/>
          </a:p>
        </p:txBody>
      </p:sp>
      <p:sp>
        <p:nvSpPr>
          <p:cNvPr id="55" name="TextBox 54"/>
          <p:cNvSpPr txBox="1"/>
          <p:nvPr/>
        </p:nvSpPr>
        <p:spPr>
          <a:xfrm>
            <a:off x="4311428" y="1261872"/>
            <a:ext cx="4407408" cy="1631216"/>
          </a:xfrm>
          <a:prstGeom prst="rect">
            <a:avLst/>
          </a:prstGeom>
          <a:noFill/>
          <a:ln w="19050">
            <a:solidFill>
              <a:schemeClr val="tx1"/>
            </a:solidFill>
          </a:ln>
        </p:spPr>
        <p:txBody>
          <a:bodyPr wrap="square" rIns="0" rtlCol="0">
            <a:spAutoFit/>
          </a:bodyPr>
          <a:lstStyle/>
          <a:p>
            <a:r>
              <a:rPr lang="en-US" sz="2000" b="1" dirty="0" smtClean="0">
                <a:solidFill>
                  <a:srgbClr val="0070C0"/>
                </a:solidFill>
              </a:rPr>
              <a:t>Input relations:         Output relations: </a:t>
            </a:r>
          </a:p>
          <a:p>
            <a:r>
              <a:rPr lang="en-US" sz="2000" dirty="0" smtClean="0"/>
              <a:t> edge(a, b)                    </a:t>
            </a:r>
            <a:r>
              <a:rPr lang="en-US" sz="1000" dirty="0" smtClean="0"/>
              <a:t> </a:t>
            </a:r>
            <a:r>
              <a:rPr lang="en-US" sz="2000" dirty="0" smtClean="0"/>
              <a:t>path(a, b)</a:t>
            </a:r>
            <a:endParaRPr lang="en-US" sz="1000" dirty="0" smtClean="0"/>
          </a:p>
          <a:p>
            <a:r>
              <a:rPr lang="en-US" sz="2000" b="1" dirty="0" smtClean="0">
                <a:solidFill>
                  <a:srgbClr val="0070C0"/>
                </a:solidFill>
              </a:rPr>
              <a:t>                    Constraints:</a:t>
            </a:r>
            <a:r>
              <a:rPr lang="en-US" sz="2000" b="1" dirty="0" smtClean="0"/>
              <a:t> </a:t>
            </a:r>
          </a:p>
          <a:p>
            <a:r>
              <a:rPr lang="en-US" sz="2000" dirty="0" smtClean="0"/>
              <a:t> path(a, a).</a:t>
            </a:r>
          </a:p>
          <a:p>
            <a:r>
              <a:rPr lang="en-US" sz="2000" dirty="0" smtClean="0"/>
              <a:t> path(a, c) :- path(a, b), edge(b, c)</a:t>
            </a:r>
            <a:r>
              <a:rPr lang="en-US" dirty="0" smtClean="0"/>
              <a:t>.</a:t>
            </a:r>
            <a:endParaRPr lang="en-US" dirty="0"/>
          </a:p>
        </p:txBody>
      </p:sp>
      <p:sp>
        <p:nvSpPr>
          <p:cNvPr id="5" name="Title 4"/>
          <p:cNvSpPr>
            <a:spLocks noGrp="1"/>
          </p:cNvSpPr>
          <p:nvPr>
            <p:ph type="title"/>
          </p:nvPr>
        </p:nvSpPr>
        <p:spPr/>
        <p:txBody>
          <a:bodyPr/>
          <a:lstStyle/>
          <a:p>
            <a:r>
              <a:rPr lang="en-US" dirty="0" smtClean="0"/>
              <a:t>Abstraction Refinement</a:t>
            </a:r>
            <a:endParaRPr lang="en-US" dirty="0"/>
          </a:p>
        </p:txBody>
      </p:sp>
      <p:sp>
        <p:nvSpPr>
          <p:cNvPr id="53" name="Date Placeholder 52"/>
          <p:cNvSpPr>
            <a:spLocks noGrp="1"/>
          </p:cNvSpPr>
          <p:nvPr>
            <p:ph type="dt" sz="half" idx="10"/>
          </p:nvPr>
        </p:nvSpPr>
        <p:spPr>
          <a:xfrm>
            <a:off x="6400800" y="6356350"/>
            <a:ext cx="2289048" cy="365760"/>
          </a:xfrm>
        </p:spPr>
        <p:txBody>
          <a:bodyPr/>
          <a:lstStyle/>
          <a:p>
            <a:fld id="{E8C0EE8D-F387-7542-9901-FFF54F3AAF13}" type="datetime1">
              <a:rPr lang="en-US" smtClean="0"/>
              <a:t>7/31/17</a:t>
            </a:fld>
            <a:endParaRPr lang="en-US" dirty="0"/>
          </a:p>
        </p:txBody>
      </p:sp>
      <p:graphicFrame>
        <p:nvGraphicFramePr>
          <p:cNvPr id="89" name="Table 88"/>
          <p:cNvGraphicFramePr>
            <a:graphicFrameLocks noGrp="1"/>
          </p:cNvGraphicFramePr>
          <p:nvPr>
            <p:extLst/>
          </p:nvPr>
        </p:nvGraphicFramePr>
        <p:xfrm>
          <a:off x="323988" y="4494240"/>
          <a:ext cx="3788779" cy="1163320"/>
        </p:xfrm>
        <a:graphic>
          <a:graphicData uri="http://schemas.openxmlformats.org/drawingml/2006/table">
            <a:tbl>
              <a:tblPr firstRow="1" bandRow="1">
                <a:tableStyleId>{5C22544A-7EE6-4342-B048-85BDC9FD1C3A}</a:tableStyleId>
              </a:tblPr>
              <a:tblGrid>
                <a:gridCol w="1563152"/>
                <a:gridCol w="2225627"/>
              </a:tblGrid>
              <a:tr h="370840">
                <a:tc>
                  <a:txBody>
                    <a:bodyPr/>
                    <a:lstStyle/>
                    <a:p>
                      <a:pPr algn="ctr"/>
                      <a:r>
                        <a:rPr lang="en-US" dirty="0" smtClean="0"/>
                        <a:t>Query Tuple</a:t>
                      </a:r>
                      <a:endParaRPr lang="en-US" dirty="0"/>
                    </a:p>
                  </a:txBody>
                  <a:tcPr/>
                </a:tc>
                <a:tc>
                  <a:txBody>
                    <a:bodyPr/>
                    <a:lstStyle/>
                    <a:p>
                      <a:pPr algn="ctr"/>
                      <a:r>
                        <a:rPr lang="en-US" dirty="0" smtClean="0"/>
                        <a:t>Original Query</a:t>
                      </a:r>
                      <a:endParaRPr lang="en-US" dirty="0"/>
                    </a:p>
                  </a:txBody>
                  <a:tcPr/>
                </a:tc>
              </a:tr>
              <a:tr h="185420">
                <a:tc>
                  <a:txBody>
                    <a:bodyPr/>
                    <a:lstStyle/>
                    <a:p>
                      <a:pPr algn="ctr"/>
                      <a:r>
                        <a:rPr lang="en-US" sz="2000" b="1" baseline="0" dirty="0" smtClean="0"/>
                        <a:t>q</a:t>
                      </a:r>
                      <a:r>
                        <a:rPr lang="en-US" sz="2000" b="1" baseline="-25000" dirty="0" smtClean="0"/>
                        <a:t>1</a:t>
                      </a:r>
                      <a:r>
                        <a:rPr lang="en-US" sz="2000" baseline="0" dirty="0" smtClean="0"/>
                        <a:t>: </a:t>
                      </a:r>
                      <a:r>
                        <a:rPr lang="en-US" sz="2000" dirty="0" smtClean="0"/>
                        <a:t>path(1,</a:t>
                      </a:r>
                      <a:r>
                        <a:rPr lang="en-US" sz="2000" baseline="0" dirty="0" smtClean="0"/>
                        <a:t> 3)</a:t>
                      </a:r>
                      <a:endParaRPr lang="en-US" sz="2000" dirty="0"/>
                    </a:p>
                  </a:txBody>
                  <a:tcPr anchor="ctr" anchorCtr="1"/>
                </a:tc>
                <a:tc>
                  <a:txBody>
                    <a:bodyPr/>
                    <a:lstStyle/>
                    <a:p>
                      <a:pPr algn="ctr"/>
                      <a:r>
                        <a:rPr lang="en-US" sz="1800" b="1" dirty="0" smtClean="0">
                          <a:latin typeface="Courier New" panose="02070309020205020404" pitchFamily="49" charset="0"/>
                          <a:cs typeface="Courier New" panose="02070309020205020404" pitchFamily="49" charset="0"/>
                        </a:rPr>
                        <a:t>assert</a:t>
                      </a:r>
                      <a:r>
                        <a:rPr lang="en-US" sz="1800" dirty="0" smtClean="0">
                          <a:latin typeface="Courier New" panose="02070309020205020404" pitchFamily="49" charset="0"/>
                          <a:cs typeface="Courier New" panose="02070309020205020404" pitchFamily="49" charset="0"/>
                        </a:rPr>
                        <a:t>(</a:t>
                      </a:r>
                      <a:r>
                        <a:rPr lang="en-US" sz="1800" dirty="0" smtClean="0">
                          <a:solidFill>
                            <a:srgbClr val="FF0000"/>
                          </a:solidFill>
                          <a:latin typeface="Courier New" panose="02070309020205020404" pitchFamily="49" charset="0"/>
                          <a:cs typeface="Courier New" panose="02070309020205020404" pitchFamily="49" charset="0"/>
                        </a:rPr>
                        <a:t>v3</a:t>
                      </a:r>
                      <a:r>
                        <a:rPr lang="en-US" sz="1800" dirty="0" smtClean="0">
                          <a:latin typeface="Courier New" panose="02070309020205020404" pitchFamily="49" charset="0"/>
                          <a:cs typeface="Courier New" panose="02070309020205020404" pitchFamily="49" charset="0"/>
                        </a:rPr>
                        <a:t>!=</a:t>
                      </a:r>
                      <a:r>
                        <a:rPr lang="en-US" sz="1800" dirty="0" smtClean="0">
                          <a:solidFill>
                            <a:srgbClr val="FF0000"/>
                          </a:solidFill>
                          <a:latin typeface="Courier New" panose="02070309020205020404" pitchFamily="49" charset="0"/>
                          <a:cs typeface="Courier New" panose="02070309020205020404" pitchFamily="49" charset="0"/>
                        </a:rPr>
                        <a:t>v1</a:t>
                      </a:r>
                      <a:r>
                        <a:rPr lang="en-US" sz="1800" dirty="0" smtClean="0">
                          <a:latin typeface="Courier New" panose="02070309020205020404" pitchFamily="49" charset="0"/>
                          <a:cs typeface="Courier New" panose="02070309020205020404" pitchFamily="49" charset="0"/>
                        </a:rPr>
                        <a:t>)</a:t>
                      </a:r>
                      <a:endParaRPr lang="en-US" sz="1800" dirty="0"/>
                    </a:p>
                  </a:txBody>
                  <a:tcPr anchor="ctr" anchorCtr="1"/>
                </a:tc>
              </a:tr>
              <a:tr h="185420">
                <a:tc>
                  <a:txBody>
                    <a:bodyPr/>
                    <a:lstStyle/>
                    <a:p>
                      <a:pPr algn="ctr"/>
                      <a:r>
                        <a:rPr lang="en-US" sz="2000" b="1" baseline="0" dirty="0" smtClean="0"/>
                        <a:t>q</a:t>
                      </a:r>
                      <a:r>
                        <a:rPr lang="en-US" sz="2000" b="1" baseline="-25000" dirty="0" smtClean="0"/>
                        <a:t>2</a:t>
                      </a:r>
                      <a:r>
                        <a:rPr lang="en-US" sz="2000" baseline="0" dirty="0" smtClean="0"/>
                        <a:t>: </a:t>
                      </a:r>
                      <a:r>
                        <a:rPr lang="en-US" sz="2000" dirty="0" smtClean="0"/>
                        <a:t>path(1,</a:t>
                      </a:r>
                      <a:r>
                        <a:rPr lang="en-US" sz="2000" baseline="0" dirty="0" smtClean="0"/>
                        <a:t> 6)</a:t>
                      </a:r>
                      <a:endParaRPr lang="en-US" sz="20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ourier New" panose="02070309020205020404" pitchFamily="49" charset="0"/>
                          <a:cs typeface="Courier New" panose="02070309020205020404" pitchFamily="49" charset="0"/>
                        </a:rPr>
                        <a:t>assert</a:t>
                      </a:r>
                      <a:r>
                        <a:rPr lang="en-US" sz="1800" dirty="0" smtClean="0">
                          <a:latin typeface="Courier New" panose="02070309020205020404" pitchFamily="49" charset="0"/>
                          <a:cs typeface="Courier New" panose="02070309020205020404" pitchFamily="49" charset="0"/>
                        </a:rPr>
                        <a:t>(</a:t>
                      </a:r>
                      <a:r>
                        <a:rPr lang="en-US" sz="1800" dirty="0" smtClean="0">
                          <a:solidFill>
                            <a:srgbClr val="0070C0"/>
                          </a:solidFill>
                          <a:latin typeface="Courier New" panose="02070309020205020404" pitchFamily="49" charset="0"/>
                          <a:cs typeface="Courier New" panose="02070309020205020404" pitchFamily="49" charset="0"/>
                        </a:rPr>
                        <a:t>v6</a:t>
                      </a:r>
                      <a:r>
                        <a:rPr lang="en-US" sz="1800" dirty="0" smtClean="0">
                          <a:latin typeface="Courier New" panose="02070309020205020404" pitchFamily="49" charset="0"/>
                          <a:cs typeface="Courier New" panose="02070309020205020404" pitchFamily="49" charset="0"/>
                        </a:rPr>
                        <a:t>!=</a:t>
                      </a:r>
                      <a:r>
                        <a:rPr lang="en-US" sz="1800" dirty="0" smtClean="0">
                          <a:solidFill>
                            <a:srgbClr val="FF0000"/>
                          </a:solidFill>
                          <a:latin typeface="Courier New" panose="02070309020205020404" pitchFamily="49" charset="0"/>
                          <a:cs typeface="Courier New" panose="02070309020205020404" pitchFamily="49" charset="0"/>
                        </a:rPr>
                        <a:t>v1</a:t>
                      </a:r>
                      <a:r>
                        <a:rPr lang="en-US" sz="1800" dirty="0" smtClean="0">
                          <a:latin typeface="Courier New" panose="02070309020205020404" pitchFamily="49" charset="0"/>
                          <a:cs typeface="Courier New" panose="02070309020205020404" pitchFamily="49" charset="0"/>
                        </a:rPr>
                        <a:t>)</a:t>
                      </a:r>
                      <a:endParaRPr lang="en-US" sz="1800" dirty="0" smtClean="0"/>
                    </a:p>
                  </a:txBody>
                  <a:tcPr anchor="ctr" anchorCtr="1"/>
                </a:tc>
              </a:tr>
            </a:tbl>
          </a:graphicData>
        </a:graphic>
      </p:graphicFrame>
      <p:sp>
        <p:nvSpPr>
          <p:cNvPr id="195" name="Rectangle 194"/>
          <p:cNvSpPr/>
          <p:nvPr/>
        </p:nvSpPr>
        <p:spPr>
          <a:xfrm>
            <a:off x="4657430" y="3891018"/>
            <a:ext cx="3731197" cy="2708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chemeClr val="tx1"/>
                </a:solidFill>
              </a:rPr>
              <a:t>16 possible abstractions in total</a:t>
            </a:r>
            <a:endParaRPr lang="en-US" sz="2100" b="1" dirty="0">
              <a:solidFill>
                <a:schemeClr val="tx1"/>
              </a:solidFill>
            </a:endParaRPr>
          </a:p>
        </p:txBody>
      </p:sp>
      <p:sp>
        <p:nvSpPr>
          <p:cNvPr id="121" name="Oval 120"/>
          <p:cNvSpPr/>
          <p:nvPr/>
        </p:nvSpPr>
        <p:spPr>
          <a:xfrm>
            <a:off x="1146301" y="128408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22" name="Oval 121"/>
          <p:cNvSpPr/>
          <p:nvPr/>
        </p:nvSpPr>
        <p:spPr>
          <a:xfrm>
            <a:off x="1146301" y="2379867"/>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23" name="Oval 122"/>
          <p:cNvSpPr/>
          <p:nvPr/>
        </p:nvSpPr>
        <p:spPr>
          <a:xfrm>
            <a:off x="1146301" y="349763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24" name="Oval 123"/>
          <p:cNvSpPr/>
          <p:nvPr/>
        </p:nvSpPr>
        <p:spPr>
          <a:xfrm>
            <a:off x="2768206" y="128408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25" name="Oval 124"/>
          <p:cNvSpPr/>
          <p:nvPr/>
        </p:nvSpPr>
        <p:spPr>
          <a:xfrm>
            <a:off x="2768206" y="2379867"/>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26" name="Oval 125"/>
          <p:cNvSpPr/>
          <p:nvPr/>
        </p:nvSpPr>
        <p:spPr>
          <a:xfrm>
            <a:off x="2768206" y="349763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127" name="Oval 126"/>
          <p:cNvSpPr/>
          <p:nvPr/>
        </p:nvSpPr>
        <p:spPr>
          <a:xfrm>
            <a:off x="335347" y="1830019"/>
            <a:ext cx="368614" cy="37223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r>
              <a:rPr lang="en-US" baseline="-25000" dirty="0" smtClean="0"/>
              <a:t>f</a:t>
            </a:r>
            <a:endParaRPr lang="en-US" baseline="-25000" dirty="0"/>
          </a:p>
        </p:txBody>
      </p:sp>
      <p:sp>
        <p:nvSpPr>
          <p:cNvPr id="128" name="Oval 127"/>
          <p:cNvSpPr/>
          <p:nvPr/>
        </p:nvSpPr>
        <p:spPr>
          <a:xfrm>
            <a:off x="1955733" y="291447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8</a:t>
            </a:r>
            <a:endParaRPr lang="en-US" dirty="0"/>
          </a:p>
        </p:txBody>
      </p:sp>
      <p:sp>
        <p:nvSpPr>
          <p:cNvPr id="129" name="Oval 128"/>
          <p:cNvSpPr/>
          <p:nvPr/>
        </p:nvSpPr>
        <p:spPr>
          <a:xfrm>
            <a:off x="1955733" y="1830019"/>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30" name="Oval 129"/>
          <p:cNvSpPr/>
          <p:nvPr/>
        </p:nvSpPr>
        <p:spPr>
          <a:xfrm>
            <a:off x="335347" y="2914476"/>
            <a:ext cx="368614" cy="37223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8</a:t>
            </a:r>
            <a:r>
              <a:rPr lang="en-US" baseline="-25000" dirty="0" smtClean="0"/>
              <a:t>f</a:t>
            </a:r>
            <a:endParaRPr lang="en-US" baseline="-25000" dirty="0"/>
          </a:p>
        </p:txBody>
      </p:sp>
      <p:cxnSp>
        <p:nvCxnSpPr>
          <p:cNvPr id="131" name="Straight Arrow Connector 130"/>
          <p:cNvCxnSpPr/>
          <p:nvPr/>
        </p:nvCxnSpPr>
        <p:spPr>
          <a:xfrm>
            <a:off x="649979" y="2147737"/>
            <a:ext cx="550304" cy="28664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32" name="Straight Arrow Connector 131"/>
          <p:cNvCxnSpPr/>
          <p:nvPr/>
        </p:nvCxnSpPr>
        <p:spPr>
          <a:xfrm flipH="1">
            <a:off x="649979" y="2697585"/>
            <a:ext cx="550304" cy="271403"/>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33" name="Straight Arrow Connector 132"/>
          <p:cNvCxnSpPr/>
          <p:nvPr/>
        </p:nvCxnSpPr>
        <p:spPr>
          <a:xfrm>
            <a:off x="649979" y="3232194"/>
            <a:ext cx="550304"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34" name="Straight Arrow Connector 133"/>
          <p:cNvCxnSpPr/>
          <p:nvPr/>
        </p:nvCxnSpPr>
        <p:spPr>
          <a:xfrm flipH="1">
            <a:off x="649979" y="1601800"/>
            <a:ext cx="550304"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35" name="Straight Arrow Connector 134"/>
          <p:cNvCxnSpPr/>
          <p:nvPr/>
        </p:nvCxnSpPr>
        <p:spPr>
          <a:xfrm flipH="1">
            <a:off x="2270365" y="1601800"/>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36" name="Straight Arrow Connector 135"/>
          <p:cNvCxnSpPr/>
          <p:nvPr/>
        </p:nvCxnSpPr>
        <p:spPr>
          <a:xfrm>
            <a:off x="2270365" y="2147737"/>
            <a:ext cx="551823" cy="28664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37" name="Straight Arrow Connector 136"/>
          <p:cNvCxnSpPr/>
          <p:nvPr/>
        </p:nvCxnSpPr>
        <p:spPr>
          <a:xfrm flipH="1">
            <a:off x="2270365" y="2697585"/>
            <a:ext cx="551823" cy="271403"/>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38" name="Straight Arrow Connector 137"/>
          <p:cNvCxnSpPr/>
          <p:nvPr/>
        </p:nvCxnSpPr>
        <p:spPr>
          <a:xfrm>
            <a:off x="2270365" y="3232194"/>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sp>
        <p:nvSpPr>
          <p:cNvPr id="139" name="Oval 138"/>
          <p:cNvSpPr/>
          <p:nvPr/>
        </p:nvSpPr>
        <p:spPr>
          <a:xfrm>
            <a:off x="3576683" y="1830019"/>
            <a:ext cx="368614" cy="372230"/>
          </a:xfrm>
          <a:prstGeom prst="ellipse">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tx1"/>
                </a:solidFill>
              </a:rPr>
              <a:t>7</a:t>
            </a:r>
            <a:r>
              <a:rPr lang="en-US" baseline="-25000" dirty="0" smtClean="0">
                <a:solidFill>
                  <a:schemeClr val="tx1"/>
                </a:solidFill>
              </a:rPr>
              <a:t>g</a:t>
            </a:r>
            <a:endParaRPr lang="en-US" baseline="-25000" dirty="0">
              <a:solidFill>
                <a:schemeClr val="tx1"/>
              </a:solidFill>
            </a:endParaRPr>
          </a:p>
        </p:txBody>
      </p:sp>
      <p:sp>
        <p:nvSpPr>
          <p:cNvPr id="140" name="Oval 139"/>
          <p:cNvSpPr/>
          <p:nvPr/>
        </p:nvSpPr>
        <p:spPr>
          <a:xfrm>
            <a:off x="3576683" y="2960196"/>
            <a:ext cx="368614" cy="372230"/>
          </a:xfrm>
          <a:prstGeom prst="ellipse">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tx1"/>
                </a:solidFill>
              </a:rPr>
              <a:t>8</a:t>
            </a:r>
            <a:r>
              <a:rPr lang="en-US" baseline="-25000" dirty="0" smtClean="0">
                <a:solidFill>
                  <a:schemeClr val="tx1"/>
                </a:solidFill>
              </a:rPr>
              <a:t>g</a:t>
            </a:r>
            <a:endParaRPr lang="en-US" baseline="-25000" dirty="0">
              <a:solidFill>
                <a:schemeClr val="tx1"/>
              </a:solidFill>
            </a:endParaRPr>
          </a:p>
        </p:txBody>
      </p:sp>
      <p:cxnSp>
        <p:nvCxnSpPr>
          <p:cNvPr id="141" name="Straight Arrow Connector 140"/>
          <p:cNvCxnSpPr/>
          <p:nvPr/>
        </p:nvCxnSpPr>
        <p:spPr>
          <a:xfrm>
            <a:off x="1460933" y="2697585"/>
            <a:ext cx="548782" cy="271403"/>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42" name="Straight Arrow Connector 141"/>
          <p:cNvCxnSpPr/>
          <p:nvPr/>
        </p:nvCxnSpPr>
        <p:spPr>
          <a:xfrm flipH="1">
            <a:off x="1460933" y="3232194"/>
            <a:ext cx="548782" cy="31995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43" name="Straight Arrow Connector 142"/>
          <p:cNvCxnSpPr/>
          <p:nvPr/>
        </p:nvCxnSpPr>
        <p:spPr>
          <a:xfrm>
            <a:off x="1460933" y="1586560"/>
            <a:ext cx="548782" cy="28273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44" name="Straight Arrow Connector 143"/>
          <p:cNvCxnSpPr/>
          <p:nvPr/>
        </p:nvCxnSpPr>
        <p:spPr>
          <a:xfrm flipH="1">
            <a:off x="1460933" y="2147737"/>
            <a:ext cx="548782" cy="28664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51" name="Straight Arrow Connector 150"/>
          <p:cNvCxnSpPr/>
          <p:nvPr/>
        </p:nvCxnSpPr>
        <p:spPr>
          <a:xfrm>
            <a:off x="3082838" y="1601800"/>
            <a:ext cx="547827" cy="282731"/>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52" name="Straight Arrow Connector 151"/>
          <p:cNvCxnSpPr/>
          <p:nvPr/>
        </p:nvCxnSpPr>
        <p:spPr>
          <a:xfrm flipH="1">
            <a:off x="3082838" y="2147737"/>
            <a:ext cx="547827" cy="286642"/>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53" name="Straight Arrow Connector 152"/>
          <p:cNvCxnSpPr/>
          <p:nvPr/>
        </p:nvCxnSpPr>
        <p:spPr>
          <a:xfrm>
            <a:off x="3082838" y="2697585"/>
            <a:ext cx="547827" cy="317123"/>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54" name="Straight Arrow Connector 153"/>
          <p:cNvCxnSpPr/>
          <p:nvPr/>
        </p:nvCxnSpPr>
        <p:spPr>
          <a:xfrm flipH="1">
            <a:off x="3082838" y="3277914"/>
            <a:ext cx="547827" cy="27423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sp>
        <p:nvSpPr>
          <p:cNvPr id="155" name="TextBox 154"/>
          <p:cNvSpPr txBox="1"/>
          <p:nvPr/>
        </p:nvSpPr>
        <p:spPr>
          <a:xfrm>
            <a:off x="684980" y="1379708"/>
            <a:ext cx="552923" cy="375865"/>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56" name="TextBox 155"/>
          <p:cNvSpPr txBox="1"/>
          <p:nvPr/>
        </p:nvSpPr>
        <p:spPr>
          <a:xfrm>
            <a:off x="2252145" y="1367300"/>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57" name="TextBox 156"/>
          <p:cNvSpPr txBox="1"/>
          <p:nvPr/>
        </p:nvSpPr>
        <p:spPr>
          <a:xfrm>
            <a:off x="660720" y="2513519"/>
            <a:ext cx="405110" cy="375865"/>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58" name="TextBox 157"/>
          <p:cNvSpPr txBox="1"/>
          <p:nvPr/>
        </p:nvSpPr>
        <p:spPr>
          <a:xfrm>
            <a:off x="2252145" y="2528759"/>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59" name="TextBox 158"/>
          <p:cNvSpPr txBox="1"/>
          <p:nvPr/>
        </p:nvSpPr>
        <p:spPr>
          <a:xfrm>
            <a:off x="672694" y="2169695"/>
            <a:ext cx="362655" cy="375865"/>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60" name="TextBox 159"/>
          <p:cNvSpPr txBox="1"/>
          <p:nvPr/>
        </p:nvSpPr>
        <p:spPr>
          <a:xfrm>
            <a:off x="654814" y="3309581"/>
            <a:ext cx="417763" cy="375865"/>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61" name="TextBox 160"/>
          <p:cNvSpPr txBox="1"/>
          <p:nvPr/>
        </p:nvSpPr>
        <p:spPr>
          <a:xfrm>
            <a:off x="2252145" y="2138487"/>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62" name="TextBox 161"/>
          <p:cNvSpPr txBox="1"/>
          <p:nvPr/>
        </p:nvSpPr>
        <p:spPr>
          <a:xfrm>
            <a:off x="2252145" y="3338819"/>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63" name="TextBox 162"/>
          <p:cNvSpPr txBox="1"/>
          <p:nvPr/>
        </p:nvSpPr>
        <p:spPr>
          <a:xfrm>
            <a:off x="1662361" y="1367300"/>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64" name="TextBox 163"/>
          <p:cNvSpPr txBox="1"/>
          <p:nvPr/>
        </p:nvSpPr>
        <p:spPr>
          <a:xfrm>
            <a:off x="1698855" y="2532321"/>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65" name="TextBox 164"/>
          <p:cNvSpPr txBox="1"/>
          <p:nvPr/>
        </p:nvSpPr>
        <p:spPr>
          <a:xfrm>
            <a:off x="3340111" y="2561968"/>
            <a:ext cx="442338" cy="375865"/>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166" name="TextBox 165"/>
          <p:cNvSpPr txBox="1"/>
          <p:nvPr/>
        </p:nvSpPr>
        <p:spPr>
          <a:xfrm>
            <a:off x="1671749" y="3317186"/>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67" name="TextBox 166"/>
          <p:cNvSpPr txBox="1"/>
          <p:nvPr/>
        </p:nvSpPr>
        <p:spPr>
          <a:xfrm>
            <a:off x="3339375" y="2208264"/>
            <a:ext cx="442338" cy="375865"/>
          </a:xfrm>
          <a:prstGeom prst="rect">
            <a:avLst/>
          </a:prstGeom>
          <a:noFill/>
        </p:spPr>
        <p:txBody>
          <a:bodyPr wrap="square" rtlCol="0">
            <a:spAutoFit/>
          </a:bodyPr>
          <a:lstStyle/>
          <a:p>
            <a:r>
              <a:rPr lang="en-US" dirty="0" smtClean="0"/>
              <a:t>b</a:t>
            </a:r>
            <a:r>
              <a:rPr lang="en-US" baseline="-25000" dirty="0" smtClean="0"/>
              <a:t>1</a:t>
            </a:r>
            <a:endParaRPr lang="en-US" dirty="0"/>
          </a:p>
        </p:txBody>
      </p:sp>
      <p:sp>
        <p:nvSpPr>
          <p:cNvPr id="168" name="TextBox 167"/>
          <p:cNvSpPr txBox="1"/>
          <p:nvPr/>
        </p:nvSpPr>
        <p:spPr>
          <a:xfrm>
            <a:off x="3327510" y="3362906"/>
            <a:ext cx="442338" cy="375865"/>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169" name="TextBox 168"/>
          <p:cNvSpPr txBox="1"/>
          <p:nvPr/>
        </p:nvSpPr>
        <p:spPr>
          <a:xfrm>
            <a:off x="1698855" y="2137728"/>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70" name="TextBox 169"/>
          <p:cNvSpPr txBox="1"/>
          <p:nvPr/>
        </p:nvSpPr>
        <p:spPr>
          <a:xfrm>
            <a:off x="3357990" y="1367300"/>
            <a:ext cx="442338" cy="375865"/>
          </a:xfrm>
          <a:prstGeom prst="rect">
            <a:avLst/>
          </a:prstGeom>
          <a:noFill/>
        </p:spPr>
        <p:txBody>
          <a:bodyPr wrap="square" rtlCol="0">
            <a:spAutoFit/>
          </a:bodyPr>
          <a:lstStyle/>
          <a:p>
            <a:r>
              <a:rPr lang="en-US" dirty="0" smtClean="0"/>
              <a:t>b</a:t>
            </a:r>
            <a:r>
              <a:rPr lang="en-US" baseline="-25000" dirty="0" smtClean="0"/>
              <a:t>1</a:t>
            </a:r>
            <a:endParaRPr lang="en-US" dirty="0"/>
          </a:p>
        </p:txBody>
      </p:sp>
      <mc:AlternateContent xmlns:mc="http://schemas.openxmlformats.org/markup-compatibility/2006" xmlns:a14="http://schemas.microsoft.com/office/drawing/2010/main">
        <mc:Choice Requires="a14">
          <p:sp>
            <p:nvSpPr>
              <p:cNvPr id="52" name="Rectangle 51"/>
              <p:cNvSpPr/>
              <p:nvPr/>
            </p:nvSpPr>
            <p:spPr>
              <a:xfrm>
                <a:off x="4771756" y="3066910"/>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accent5">
                        <a:lumMod val="75000"/>
                      </a:schemeClr>
                    </a:solidFill>
                  </a:rPr>
                  <a:t>abs(a</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smtClean="0">
                        <a:solidFill>
                          <a:schemeClr val="accent5">
                            <a:lumMod val="75000"/>
                          </a:schemeClr>
                        </a:solidFill>
                        <a:latin typeface="Cambria Math" panose="02040503050406030204" pitchFamily="18" charset="0"/>
                        <a:ea typeface="Cambria Math" panose="02040503050406030204" pitchFamily="18" charset="0"/>
                      </a:rPr>
                      <m:t>⨁</m:t>
                    </m:r>
                  </m:oMath>
                </a14:m>
                <a:r>
                  <a:rPr lang="en-US" sz="2000" dirty="0">
                    <a:solidFill>
                      <a:schemeClr val="accent5">
                        <a:lumMod val="75000"/>
                      </a:schemeClr>
                    </a:solidFill>
                  </a:rPr>
                  <a:t>abs(a</a:t>
                </a:r>
                <a:r>
                  <a:rPr lang="en-US" sz="2000" baseline="-25000" dirty="0">
                    <a:solidFill>
                      <a:schemeClr val="accent5">
                        <a:lumMod val="75000"/>
                      </a:schemeClr>
                    </a:solidFill>
                  </a:rPr>
                  <a:t>1</a:t>
                </a:r>
                <a:r>
                  <a:rPr lang="en-US" sz="2000" dirty="0">
                    <a:solidFill>
                      <a:schemeClr val="accent5">
                        <a:lumMod val="75000"/>
                      </a:schemeClr>
                    </a:solidFill>
                  </a:rPr>
                  <a:t>)</a:t>
                </a:r>
                <a:r>
                  <a:rPr lang="en-US" sz="2000" dirty="0">
                    <a:solidFill>
                      <a:schemeClr val="tx1"/>
                    </a:solidFill>
                  </a:rPr>
                  <a:t>,</a:t>
                </a:r>
                <a:r>
                  <a:rPr lang="en-US" sz="2000" dirty="0">
                    <a:solidFill>
                      <a:schemeClr val="accent5">
                        <a:lumMod val="75000"/>
                      </a:schemeClr>
                    </a:solidFill>
                  </a:rPr>
                  <a:t> </a:t>
                </a:r>
                <a:r>
                  <a:rPr lang="en-US" sz="2000" dirty="0" smtClean="0">
                    <a:solidFill>
                      <a:schemeClr val="accent5">
                        <a:lumMod val="75000"/>
                      </a:schemeClr>
                    </a:solidFill>
                  </a:rPr>
                  <a:t>abs(b</a:t>
                </a:r>
                <a:r>
                  <a:rPr lang="en-US" sz="2000" baseline="-25000" dirty="0" smtClean="0">
                    <a:solidFill>
                      <a:schemeClr val="accent5">
                        <a:lumMod val="75000"/>
                      </a:schemeClr>
                    </a:solidFill>
                  </a:rPr>
                  <a:t>0</a:t>
                </a:r>
                <a:r>
                  <a:rPr lang="en-US" sz="2000" dirty="0" smtClean="0">
                    <a:solidFill>
                      <a:schemeClr val="accent5">
                        <a:lumMod val="75000"/>
                      </a:schemeClr>
                    </a:solidFill>
                  </a:rPr>
                  <a:t>)</a:t>
                </a:r>
                <a14:m>
                  <m:oMath xmlns:m="http://schemas.openxmlformats.org/officeDocument/2006/math">
                    <m:r>
                      <a:rPr lang="en-US" sz="2000" i="1" smtClean="0">
                        <a:solidFill>
                          <a:schemeClr val="accent5">
                            <a:lumMod val="75000"/>
                          </a:schemeClr>
                        </a:solidFill>
                        <a:latin typeface="Cambria Math" panose="02040503050406030204" pitchFamily="18" charset="0"/>
                        <a:ea typeface="Cambria Math" panose="02040503050406030204" pitchFamily="18" charset="0"/>
                      </a:rPr>
                      <m:t>⨁</m:t>
                    </m:r>
                  </m:oMath>
                </a14:m>
                <a:r>
                  <a:rPr lang="en-US" sz="2000" dirty="0" smtClean="0">
                    <a:solidFill>
                      <a:schemeClr val="accent5">
                        <a:lumMod val="75000"/>
                      </a:schemeClr>
                    </a:solidFill>
                  </a:rPr>
                  <a:t>abs(b</a:t>
                </a:r>
                <a:r>
                  <a:rPr lang="en-US" sz="2000" baseline="-25000" dirty="0" smtClean="0">
                    <a:solidFill>
                      <a:schemeClr val="accent5">
                        <a:lumMod val="75000"/>
                      </a:schemeClr>
                    </a:solidFill>
                  </a:rPr>
                  <a:t>1</a:t>
                </a:r>
                <a:r>
                  <a:rPr lang="en-US" sz="2000" dirty="0">
                    <a:solidFill>
                      <a:schemeClr val="accent5">
                        <a:lumMod val="75000"/>
                      </a:schemeClr>
                    </a:solidFill>
                  </a:rPr>
                  <a:t>)</a:t>
                </a:r>
                <a:r>
                  <a:rPr lang="en-US" sz="2000" dirty="0">
                    <a:solidFill>
                      <a:schemeClr val="tx1"/>
                    </a:solidFill>
                  </a:rPr>
                  <a:t>,</a:t>
                </a:r>
              </a:p>
              <a:p>
                <a:pPr algn="ctr"/>
                <a:r>
                  <a:rPr lang="en-US" sz="2000" dirty="0" smtClean="0">
                    <a:solidFill>
                      <a:schemeClr val="accent5">
                        <a:lumMod val="75000"/>
                      </a:schemeClr>
                    </a:solidFill>
                  </a:rPr>
                  <a:t>abs(c</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accent5">
                            <a:lumMod val="75000"/>
                          </a:schemeClr>
                        </a:solidFill>
                        <a:latin typeface="Cambria Math" panose="02040503050406030204" pitchFamily="18" charset="0"/>
                        <a:ea typeface="Cambria Math" panose="02040503050406030204" pitchFamily="18" charset="0"/>
                      </a:rPr>
                      <m:t>⨁</m:t>
                    </m:r>
                  </m:oMath>
                </a14:m>
                <a:r>
                  <a:rPr lang="en-US" sz="2000" dirty="0">
                    <a:solidFill>
                      <a:schemeClr val="accent5">
                        <a:lumMod val="75000"/>
                      </a:schemeClr>
                    </a:solidFill>
                  </a:rPr>
                  <a:t>abs(c</a:t>
                </a:r>
                <a:r>
                  <a:rPr lang="en-US" sz="2000" baseline="-25000" dirty="0">
                    <a:solidFill>
                      <a:schemeClr val="accent5">
                        <a:lumMod val="75000"/>
                      </a:schemeClr>
                    </a:solidFill>
                  </a:rPr>
                  <a:t>1</a:t>
                </a:r>
                <a:r>
                  <a:rPr lang="en-US" sz="2000" dirty="0">
                    <a:solidFill>
                      <a:schemeClr val="accent5">
                        <a:lumMod val="75000"/>
                      </a:schemeClr>
                    </a:solidFill>
                  </a:rPr>
                  <a:t>)</a:t>
                </a:r>
                <a:r>
                  <a:rPr lang="en-US" sz="2000" dirty="0">
                    <a:solidFill>
                      <a:schemeClr val="tx1"/>
                    </a:solidFill>
                  </a:rPr>
                  <a:t>,</a:t>
                </a:r>
                <a:r>
                  <a:rPr lang="en-US" sz="2000" dirty="0">
                    <a:solidFill>
                      <a:schemeClr val="accent5">
                        <a:lumMod val="75000"/>
                      </a:schemeClr>
                    </a:solidFill>
                  </a:rPr>
                  <a:t> </a:t>
                </a:r>
                <a:r>
                  <a:rPr lang="en-US" sz="2000" dirty="0" smtClean="0">
                    <a:solidFill>
                      <a:schemeClr val="accent5">
                        <a:lumMod val="75000"/>
                      </a:schemeClr>
                    </a:solidFill>
                  </a:rPr>
                  <a:t>abs(d</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smtClean="0">
                        <a:solidFill>
                          <a:schemeClr val="accent5">
                            <a:lumMod val="75000"/>
                          </a:schemeClr>
                        </a:solidFill>
                        <a:latin typeface="Cambria Math" panose="02040503050406030204" pitchFamily="18" charset="0"/>
                        <a:ea typeface="Cambria Math" panose="02040503050406030204" pitchFamily="18" charset="0"/>
                      </a:rPr>
                      <m:t>⨁</m:t>
                    </m:r>
                  </m:oMath>
                </a14:m>
                <a:r>
                  <a:rPr lang="en-US" sz="2000" dirty="0">
                    <a:solidFill>
                      <a:schemeClr val="accent5">
                        <a:lumMod val="75000"/>
                      </a:schemeClr>
                    </a:solidFill>
                  </a:rPr>
                  <a:t>abs(d</a:t>
                </a:r>
                <a:r>
                  <a:rPr lang="en-US" sz="2000" baseline="-25000" dirty="0">
                    <a:solidFill>
                      <a:schemeClr val="accent5">
                        <a:lumMod val="75000"/>
                      </a:schemeClr>
                    </a:solidFill>
                  </a:rPr>
                  <a:t>1</a:t>
                </a:r>
                <a:r>
                  <a:rPr lang="en-US" sz="2000" dirty="0">
                    <a:solidFill>
                      <a:schemeClr val="accent5">
                        <a:lumMod val="75000"/>
                      </a:schemeClr>
                    </a:solidFill>
                  </a:rPr>
                  <a:t>)</a:t>
                </a:r>
                <a:r>
                  <a:rPr lang="en-US" sz="2000" dirty="0">
                    <a:solidFill>
                      <a:schemeClr val="tx1"/>
                    </a:solidFill>
                  </a:rPr>
                  <a:t>.</a:t>
                </a:r>
              </a:p>
            </p:txBody>
          </p:sp>
        </mc:Choice>
        <mc:Fallback xmlns="">
          <p:sp>
            <p:nvSpPr>
              <p:cNvPr id="52" name="Rectangle 51"/>
              <p:cNvSpPr>
                <a:spLocks noRot="1" noChangeAspect="1" noMove="1" noResize="1" noEditPoints="1" noAdjustHandles="1" noChangeArrowheads="1" noChangeShapeType="1" noTextEdit="1"/>
              </p:cNvSpPr>
              <p:nvPr/>
            </p:nvSpPr>
            <p:spPr>
              <a:xfrm>
                <a:off x="4771756" y="3066910"/>
                <a:ext cx="3501097" cy="669798"/>
              </a:xfrm>
              <a:prstGeom prst="rect">
                <a:avLst/>
              </a:prstGeom>
              <a:blipFill rotWithShape="0">
                <a:blip r:embed="rId3"/>
                <a:stretch>
                  <a:fillRect l="-1386" t="-5310" r="-867" b="-17699"/>
                </a:stretch>
              </a:blipFill>
              <a:ln>
                <a:solidFill>
                  <a:srgbClr val="0070C0"/>
                </a:solidFill>
              </a:ln>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26</a:t>
            </a:fld>
            <a:endParaRPr lang="en-US" dirty="0"/>
          </a:p>
        </p:txBody>
      </p:sp>
    </p:spTree>
    <p:extLst>
      <p:ext uri="{BB962C8B-B14F-4D97-AF65-F5344CB8AC3E}">
        <p14:creationId xmlns:p14="http://schemas.microsoft.com/office/powerpoint/2010/main" val="779628433"/>
      </p:ext>
    </p:extLst>
  </p:cSld>
  <p:clrMapOvr>
    <a:masterClrMapping/>
  </p:clrMapOvr>
  <mc:AlternateContent xmlns:mc="http://schemas.openxmlformats.org/markup-compatibility/2006" xmlns:p14="http://schemas.microsoft.com/office/powerpoint/2010/main">
    <mc:Choice Requires="p14">
      <p:transition spd="slow" p14:dur="2000" advTm="65474"/>
    </mc:Choice>
    <mc:Fallback xmlns="">
      <p:transition spd="slow" advTm="654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dissolve">
                                      <p:cBhvr>
                                        <p:cTn id="10" dur="500"/>
                                        <p:tgtEl>
                                          <p:spTgt spid="17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55" grpId="0" animBg="1"/>
      <p:bldP spid="195" grpId="0" animBg="1"/>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P spid="169" grpId="0"/>
      <p:bldP spid="170" grpId="0"/>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Desired Result</a:t>
            </a:r>
            <a:endParaRPr lang="en-US" dirty="0"/>
          </a:p>
        </p:txBody>
      </p:sp>
      <p:sp>
        <p:nvSpPr>
          <p:cNvPr id="98" name="Oval 97"/>
          <p:cNvSpPr/>
          <p:nvPr/>
        </p:nvSpPr>
        <p:spPr>
          <a:xfrm>
            <a:off x="1146301" y="128408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99" name="Oval 98"/>
          <p:cNvSpPr/>
          <p:nvPr/>
        </p:nvSpPr>
        <p:spPr>
          <a:xfrm>
            <a:off x="1146301" y="2379867"/>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0" name="Oval 99"/>
          <p:cNvSpPr/>
          <p:nvPr/>
        </p:nvSpPr>
        <p:spPr>
          <a:xfrm>
            <a:off x="1146301" y="349763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1" name="Oval 100"/>
          <p:cNvSpPr/>
          <p:nvPr/>
        </p:nvSpPr>
        <p:spPr>
          <a:xfrm>
            <a:off x="2768206" y="128408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2" name="Oval 101"/>
          <p:cNvSpPr/>
          <p:nvPr/>
        </p:nvSpPr>
        <p:spPr>
          <a:xfrm>
            <a:off x="2768206" y="2379867"/>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3" name="Oval 102"/>
          <p:cNvSpPr/>
          <p:nvPr/>
        </p:nvSpPr>
        <p:spPr>
          <a:xfrm>
            <a:off x="2768206" y="349763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104" name="Oval 103"/>
          <p:cNvSpPr/>
          <p:nvPr/>
        </p:nvSpPr>
        <p:spPr>
          <a:xfrm>
            <a:off x="335347" y="1830019"/>
            <a:ext cx="368614" cy="37223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r>
              <a:rPr lang="en-US" baseline="-25000" dirty="0" smtClean="0"/>
              <a:t>f</a:t>
            </a:r>
            <a:endParaRPr lang="en-US" baseline="-25000" dirty="0"/>
          </a:p>
        </p:txBody>
      </p:sp>
      <p:sp>
        <p:nvSpPr>
          <p:cNvPr id="105" name="Oval 104"/>
          <p:cNvSpPr/>
          <p:nvPr/>
        </p:nvSpPr>
        <p:spPr>
          <a:xfrm>
            <a:off x="1955733" y="291447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8</a:t>
            </a:r>
            <a:endParaRPr lang="en-US" dirty="0"/>
          </a:p>
        </p:txBody>
      </p:sp>
      <p:sp>
        <p:nvSpPr>
          <p:cNvPr id="106" name="Oval 105"/>
          <p:cNvSpPr/>
          <p:nvPr/>
        </p:nvSpPr>
        <p:spPr>
          <a:xfrm>
            <a:off x="1955733" y="1830019"/>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8" name="Oval 107"/>
          <p:cNvSpPr/>
          <p:nvPr/>
        </p:nvSpPr>
        <p:spPr>
          <a:xfrm>
            <a:off x="335347" y="2914476"/>
            <a:ext cx="368614" cy="37223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8</a:t>
            </a:r>
            <a:r>
              <a:rPr lang="en-US" baseline="-25000" dirty="0" smtClean="0"/>
              <a:t>f</a:t>
            </a:r>
            <a:endParaRPr lang="en-US" baseline="-25000" dirty="0"/>
          </a:p>
        </p:txBody>
      </p:sp>
      <p:cxnSp>
        <p:nvCxnSpPr>
          <p:cNvPr id="110" name="Straight Arrow Connector 109"/>
          <p:cNvCxnSpPr>
            <a:stCxn id="104" idx="5"/>
            <a:endCxn id="99" idx="1"/>
          </p:cNvCxnSpPr>
          <p:nvPr/>
        </p:nvCxnSpPr>
        <p:spPr>
          <a:xfrm>
            <a:off x="649979" y="2147737"/>
            <a:ext cx="550304" cy="28664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649979" y="2697585"/>
            <a:ext cx="550304" cy="271403"/>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649979" y="3232194"/>
            <a:ext cx="550304"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649979" y="1601800"/>
            <a:ext cx="550304"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stCxn id="101" idx="3"/>
            <a:endCxn id="106" idx="7"/>
          </p:cNvCxnSpPr>
          <p:nvPr/>
        </p:nvCxnSpPr>
        <p:spPr>
          <a:xfrm flipH="1">
            <a:off x="2270365" y="1601800"/>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270365" y="2147737"/>
            <a:ext cx="551823" cy="28664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270365" y="2697585"/>
            <a:ext cx="551823" cy="271403"/>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270365" y="3232194"/>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sp>
        <p:nvSpPr>
          <p:cNvPr id="107" name="Oval 106"/>
          <p:cNvSpPr/>
          <p:nvPr/>
        </p:nvSpPr>
        <p:spPr>
          <a:xfrm>
            <a:off x="3576683" y="1830019"/>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r>
              <a:rPr lang="en-US" baseline="-25000" dirty="0" smtClean="0">
                <a:solidFill>
                  <a:schemeClr val="bg1">
                    <a:lumMod val="85000"/>
                  </a:schemeClr>
                </a:solidFill>
              </a:rPr>
              <a:t>g</a:t>
            </a:r>
            <a:endParaRPr lang="en-US" baseline="-25000" dirty="0">
              <a:solidFill>
                <a:schemeClr val="bg1">
                  <a:lumMod val="85000"/>
                </a:schemeClr>
              </a:solidFill>
            </a:endParaRPr>
          </a:p>
        </p:txBody>
      </p:sp>
      <p:sp>
        <p:nvSpPr>
          <p:cNvPr id="109" name="Oval 108"/>
          <p:cNvSpPr/>
          <p:nvPr/>
        </p:nvSpPr>
        <p:spPr>
          <a:xfrm>
            <a:off x="3576683" y="2960196"/>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8</a:t>
            </a:r>
            <a:r>
              <a:rPr lang="en-US" baseline="-25000" dirty="0" smtClean="0">
                <a:solidFill>
                  <a:schemeClr val="bg1">
                    <a:lumMod val="85000"/>
                  </a:schemeClr>
                </a:solidFill>
              </a:rPr>
              <a:t>g</a:t>
            </a:r>
            <a:endParaRPr lang="en-US" baseline="-25000" dirty="0">
              <a:solidFill>
                <a:schemeClr val="bg1">
                  <a:lumMod val="85000"/>
                </a:schemeClr>
              </a:solidFill>
            </a:endParaRPr>
          </a:p>
        </p:txBody>
      </p:sp>
      <p:cxnSp>
        <p:nvCxnSpPr>
          <p:cNvPr id="111" name="Straight Arrow Connector 110"/>
          <p:cNvCxnSpPr>
            <a:stCxn id="99" idx="5"/>
            <a:endCxn id="105" idx="1"/>
          </p:cNvCxnSpPr>
          <p:nvPr/>
        </p:nvCxnSpPr>
        <p:spPr>
          <a:xfrm>
            <a:off x="1460933" y="2697585"/>
            <a:ext cx="548782" cy="271403"/>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460933" y="3232194"/>
            <a:ext cx="548782"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460933" y="1586560"/>
            <a:ext cx="548782"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460933" y="2147737"/>
            <a:ext cx="548782" cy="286642"/>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2" name="Straight Arrow Connector 121"/>
          <p:cNvCxnSpPr>
            <a:stCxn id="101" idx="5"/>
            <a:endCxn id="107" idx="1"/>
          </p:cNvCxnSpPr>
          <p:nvPr/>
        </p:nvCxnSpPr>
        <p:spPr>
          <a:xfrm>
            <a:off x="3082838" y="1601800"/>
            <a:ext cx="5478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082838" y="2147737"/>
            <a:ext cx="547827" cy="286642"/>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082838" y="2697585"/>
            <a:ext cx="547827" cy="317123"/>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082838" y="3277914"/>
            <a:ext cx="547827" cy="27423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26" name="TextBox 125"/>
          <p:cNvSpPr txBox="1"/>
          <p:nvPr/>
        </p:nvSpPr>
        <p:spPr>
          <a:xfrm>
            <a:off x="684980" y="1379708"/>
            <a:ext cx="552923" cy="375865"/>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28" name="TextBox 127"/>
          <p:cNvSpPr txBox="1"/>
          <p:nvPr/>
        </p:nvSpPr>
        <p:spPr>
          <a:xfrm>
            <a:off x="2252145" y="1367300"/>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29" name="TextBox 128"/>
          <p:cNvSpPr txBox="1"/>
          <p:nvPr/>
        </p:nvSpPr>
        <p:spPr>
          <a:xfrm>
            <a:off x="660720" y="2513519"/>
            <a:ext cx="405110" cy="375865"/>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1" name="TextBox 130"/>
          <p:cNvSpPr txBox="1"/>
          <p:nvPr/>
        </p:nvSpPr>
        <p:spPr>
          <a:xfrm>
            <a:off x="2252145" y="2528759"/>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3" name="TextBox 132"/>
          <p:cNvSpPr txBox="1"/>
          <p:nvPr/>
        </p:nvSpPr>
        <p:spPr>
          <a:xfrm>
            <a:off x="672694" y="2169695"/>
            <a:ext cx="362655" cy="375865"/>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34" name="TextBox 133"/>
          <p:cNvSpPr txBox="1"/>
          <p:nvPr/>
        </p:nvSpPr>
        <p:spPr>
          <a:xfrm>
            <a:off x="654814" y="3309581"/>
            <a:ext cx="417763" cy="375865"/>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6" name="TextBox 135"/>
          <p:cNvSpPr txBox="1"/>
          <p:nvPr/>
        </p:nvSpPr>
        <p:spPr>
          <a:xfrm>
            <a:off x="2252145" y="2138487"/>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9" name="TextBox 138"/>
          <p:cNvSpPr txBox="1"/>
          <p:nvPr/>
        </p:nvSpPr>
        <p:spPr>
          <a:xfrm>
            <a:off x="2252145" y="3338819"/>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27" name="TextBox 126"/>
          <p:cNvSpPr txBox="1"/>
          <p:nvPr/>
        </p:nvSpPr>
        <p:spPr>
          <a:xfrm>
            <a:off x="1662361" y="1367300"/>
            <a:ext cx="442338"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30" name="TextBox 129"/>
          <p:cNvSpPr txBox="1"/>
          <p:nvPr/>
        </p:nvSpPr>
        <p:spPr>
          <a:xfrm>
            <a:off x="1698855" y="2532321"/>
            <a:ext cx="442338"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32" name="TextBox 131"/>
          <p:cNvSpPr txBox="1"/>
          <p:nvPr/>
        </p:nvSpPr>
        <p:spPr>
          <a:xfrm>
            <a:off x="3340111" y="2561968"/>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5" name="TextBox 134"/>
          <p:cNvSpPr txBox="1"/>
          <p:nvPr/>
        </p:nvSpPr>
        <p:spPr>
          <a:xfrm>
            <a:off x="1671749" y="3317186"/>
            <a:ext cx="442338"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37" name="TextBox 136"/>
          <p:cNvSpPr txBox="1"/>
          <p:nvPr/>
        </p:nvSpPr>
        <p:spPr>
          <a:xfrm>
            <a:off x="3339375" y="2208264"/>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8" name="TextBox 137"/>
          <p:cNvSpPr txBox="1"/>
          <p:nvPr/>
        </p:nvSpPr>
        <p:spPr>
          <a:xfrm>
            <a:off x="3327510" y="3362906"/>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0" name="TextBox 139"/>
          <p:cNvSpPr txBox="1"/>
          <p:nvPr/>
        </p:nvSpPr>
        <p:spPr>
          <a:xfrm>
            <a:off x="1698855" y="2137728"/>
            <a:ext cx="442338"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41" name="TextBox 140"/>
          <p:cNvSpPr txBox="1"/>
          <p:nvPr/>
        </p:nvSpPr>
        <p:spPr>
          <a:xfrm>
            <a:off x="3357990" y="136730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57" name="Date Placeholder 56"/>
          <p:cNvSpPr>
            <a:spLocks noGrp="1"/>
          </p:cNvSpPr>
          <p:nvPr>
            <p:ph type="dt" sz="half" idx="10"/>
          </p:nvPr>
        </p:nvSpPr>
        <p:spPr>
          <a:xfrm>
            <a:off x="6400800" y="6356350"/>
            <a:ext cx="2289048" cy="365760"/>
          </a:xfrm>
        </p:spPr>
        <p:txBody>
          <a:bodyPr/>
          <a:lstStyle/>
          <a:p>
            <a:fld id="{04DD51C1-33AA-634A-B026-43085855D83D}" type="datetime1">
              <a:rPr lang="en-US" smtClean="0"/>
              <a:t>7/31/17</a:t>
            </a:fld>
            <a:endParaRPr lang="en-US" dirty="0"/>
          </a:p>
        </p:txBody>
      </p:sp>
      <p:graphicFrame>
        <p:nvGraphicFramePr>
          <p:cNvPr id="171" name="Table 170"/>
          <p:cNvGraphicFramePr>
            <a:graphicFrameLocks noGrp="1"/>
          </p:cNvGraphicFramePr>
          <p:nvPr>
            <p:extLst/>
          </p:nvPr>
        </p:nvGraphicFramePr>
        <p:xfrm>
          <a:off x="321308" y="4498003"/>
          <a:ext cx="3788779" cy="1163320"/>
        </p:xfrm>
        <a:graphic>
          <a:graphicData uri="http://schemas.openxmlformats.org/drawingml/2006/table">
            <a:tbl>
              <a:tblPr firstRow="1" bandRow="1">
                <a:tableStyleId>{5C22544A-7EE6-4342-B048-85BDC9FD1C3A}</a:tableStyleId>
              </a:tblPr>
              <a:tblGrid>
                <a:gridCol w="1563152"/>
                <a:gridCol w="2225627"/>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a:tc>
              </a:tr>
              <a:tr h="185420">
                <a:tc>
                  <a:txBody>
                    <a:bodyPr/>
                    <a:lstStyle/>
                    <a:p>
                      <a:pPr algn="ctr"/>
                      <a:r>
                        <a:rPr lang="en-US" sz="2000" b="1" baseline="0" dirty="0" smtClean="0"/>
                        <a:t>q</a:t>
                      </a:r>
                      <a:r>
                        <a:rPr lang="en-US" sz="2000" b="1" baseline="-25000" dirty="0" smtClean="0"/>
                        <a:t>1</a:t>
                      </a:r>
                      <a:r>
                        <a:rPr lang="en-US" sz="2000" baseline="0" dirty="0" smtClean="0"/>
                        <a:t>: </a:t>
                      </a:r>
                      <a:r>
                        <a:rPr lang="en-US" sz="2000" dirty="0" smtClean="0"/>
                        <a:t>path(1,</a:t>
                      </a:r>
                      <a:r>
                        <a:rPr lang="en-US" sz="2000" baseline="0" dirty="0" smtClean="0"/>
                        <a:t> 3)</a:t>
                      </a:r>
                      <a:endParaRPr lang="en-US" sz="20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 Impossibility</a:t>
                      </a:r>
                      <a:endParaRPr lang="en-US" sz="1800" dirty="0"/>
                    </a:p>
                  </a:txBody>
                  <a:tcPr anchor="ctr" anchorCtr="1"/>
                </a:tc>
              </a:tr>
              <a:tr h="185420">
                <a:tc>
                  <a:txBody>
                    <a:bodyPr/>
                    <a:lstStyle/>
                    <a:p>
                      <a:pPr algn="ctr"/>
                      <a:r>
                        <a:rPr lang="en-US" sz="2000" b="1" baseline="0" dirty="0" smtClean="0"/>
                        <a:t>q</a:t>
                      </a:r>
                      <a:r>
                        <a:rPr lang="en-US" sz="2000" b="1" baseline="-25000" dirty="0" smtClean="0"/>
                        <a:t>2</a:t>
                      </a:r>
                      <a:r>
                        <a:rPr lang="en-US" sz="2000" baseline="0" dirty="0" smtClean="0"/>
                        <a:t>: </a:t>
                      </a:r>
                      <a:r>
                        <a:rPr lang="en-US" sz="2000" dirty="0" smtClean="0"/>
                        <a:t>path(1,</a:t>
                      </a:r>
                      <a:r>
                        <a:rPr lang="en-US" sz="2000" baseline="0" dirty="0" smtClean="0"/>
                        <a:t> 6)</a:t>
                      </a:r>
                      <a:endParaRPr lang="en-US" sz="20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 </a:t>
                      </a:r>
                      <a:r>
                        <a:rPr lang="en-US" sz="2000" b="1" dirty="0" smtClean="0">
                          <a:solidFill>
                            <a:schemeClr val="accent5">
                              <a:lumMod val="75000"/>
                            </a:schemeClr>
                          </a:solidFill>
                        </a:rPr>
                        <a:t>a</a:t>
                      </a:r>
                      <a:r>
                        <a:rPr lang="en-US" sz="2000" b="1" baseline="-25000" dirty="0" smtClean="0">
                          <a:solidFill>
                            <a:schemeClr val="accent5">
                              <a:lumMod val="75000"/>
                            </a:schemeClr>
                          </a:solidFill>
                        </a:rPr>
                        <a:t>1</a:t>
                      </a:r>
                      <a:r>
                        <a:rPr lang="en-US" sz="2000" b="1" baseline="0" dirty="0" smtClean="0">
                          <a:solidFill>
                            <a:schemeClr val="accent5">
                              <a:lumMod val="75000"/>
                            </a:schemeClr>
                          </a:solidFill>
                        </a:rPr>
                        <a:t>b</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c</a:t>
                      </a:r>
                      <a:r>
                        <a:rPr lang="en-US" sz="2000" b="1" baseline="-25000" dirty="0" smtClean="0">
                          <a:solidFill>
                            <a:schemeClr val="accent5">
                              <a:lumMod val="75000"/>
                            </a:schemeClr>
                          </a:solidFill>
                        </a:rPr>
                        <a:t>1</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endParaRPr lang="en-US" sz="2000" dirty="0" smtClean="0"/>
                    </a:p>
                  </a:txBody>
                  <a:tcPr anchor="ctr" anchorCtr="1"/>
                </a:tc>
              </a:tr>
            </a:tbl>
          </a:graphicData>
        </a:graphic>
      </p:graphicFrame>
      <p:pic>
        <p:nvPicPr>
          <p:cNvPr id="172" name="Picture 17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46758" y="4983337"/>
            <a:ext cx="207295" cy="207295"/>
          </a:xfrm>
          <a:prstGeom prst="rect">
            <a:avLst/>
          </a:prstGeom>
        </p:spPr>
      </p:pic>
      <p:pic>
        <p:nvPicPr>
          <p:cNvPr id="173" name="Picture 17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74644" y="5362276"/>
            <a:ext cx="275885" cy="206914"/>
          </a:xfrm>
          <a:prstGeom prst="rect">
            <a:avLst/>
          </a:prstGeom>
        </p:spPr>
      </p:pic>
      <mc:AlternateContent xmlns:mc="http://schemas.openxmlformats.org/markup-compatibility/2006" xmlns:a14="http://schemas.microsoft.com/office/drawing/2010/main">
        <mc:Choice Requires="a14">
          <p:sp>
            <p:nvSpPr>
              <p:cNvPr id="175" name="Rectangle 174"/>
              <p:cNvSpPr/>
              <p:nvPr/>
            </p:nvSpPr>
            <p:spPr>
              <a:xfrm>
                <a:off x="4771756" y="3066796"/>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bg1">
                        <a:lumMod val="85000"/>
                      </a:schemeClr>
                    </a:solidFill>
                  </a:rPr>
                  <a:t>abs(a</a:t>
                </a:r>
                <a:r>
                  <a:rPr lang="en-US" sz="2000" baseline="-25000" dirty="0">
                    <a:solidFill>
                      <a:schemeClr val="bg1">
                        <a:lumMod val="85000"/>
                      </a:schemeClr>
                    </a:solidFill>
                  </a:rPr>
                  <a:t>0</a:t>
                </a:r>
                <a:r>
                  <a:rPr lang="en-US" sz="2000" dirty="0">
                    <a:solidFill>
                      <a:schemeClr val="bg1">
                        <a:lumMod val="85000"/>
                      </a:schemeClr>
                    </a:solidFill>
                  </a:rPr>
                  <a:t>)</a:t>
                </a:r>
                <a14:m>
                  <m:oMath xmlns:m="http://schemas.openxmlformats.org/officeDocument/2006/math">
                    <m:r>
                      <a:rPr lang="en-US" sz="2000" i="1" smtClean="0">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accent5">
                        <a:lumMod val="75000"/>
                      </a:schemeClr>
                    </a:solidFill>
                  </a:rPr>
                  <a:t>abs(a</a:t>
                </a:r>
                <a:r>
                  <a:rPr lang="en-US" sz="2000" baseline="-25000" dirty="0">
                    <a:solidFill>
                      <a:schemeClr val="accent5">
                        <a:lumMod val="75000"/>
                      </a:schemeClr>
                    </a:solidFill>
                  </a:rPr>
                  <a:t>1</a:t>
                </a:r>
                <a:r>
                  <a:rPr lang="en-US" sz="2000" dirty="0">
                    <a:solidFill>
                      <a:schemeClr val="accent5">
                        <a:lumMod val="75000"/>
                      </a:schemeClr>
                    </a:solidFill>
                  </a:rPr>
                  <a:t>), </a:t>
                </a:r>
                <a:r>
                  <a:rPr lang="en-US" sz="2000" dirty="0" smtClean="0">
                    <a:solidFill>
                      <a:schemeClr val="accent5">
                        <a:lumMod val="75000"/>
                      </a:schemeClr>
                    </a:solidFill>
                  </a:rPr>
                  <a:t>abs(b</a:t>
                </a:r>
                <a:r>
                  <a:rPr lang="en-US" sz="2000" baseline="-25000" dirty="0" smtClean="0">
                    <a:solidFill>
                      <a:schemeClr val="accent5">
                        <a:lumMod val="75000"/>
                      </a:schemeClr>
                    </a:solidFill>
                  </a:rPr>
                  <a:t>0</a:t>
                </a:r>
                <a:r>
                  <a:rPr lang="en-US" sz="2000" dirty="0" smtClean="0">
                    <a:solidFill>
                      <a:schemeClr val="accent5">
                        <a:lumMod val="75000"/>
                      </a:schemeClr>
                    </a:solidFill>
                  </a:rPr>
                  <a:t>)</a:t>
                </a:r>
                <a14:m>
                  <m:oMath xmlns:m="http://schemas.openxmlformats.org/officeDocument/2006/math">
                    <m:r>
                      <a:rPr lang="en-US" sz="2000" i="1" smtClean="0">
                        <a:solidFill>
                          <a:schemeClr val="bg1">
                            <a:lumMod val="85000"/>
                          </a:schemeClr>
                        </a:solidFill>
                        <a:latin typeface="Cambria Math" panose="02040503050406030204" pitchFamily="18" charset="0"/>
                        <a:ea typeface="Cambria Math" panose="02040503050406030204" pitchFamily="18" charset="0"/>
                      </a:rPr>
                      <m:t>⨁</m:t>
                    </m:r>
                  </m:oMath>
                </a14:m>
                <a:r>
                  <a:rPr lang="en-US" sz="2000" dirty="0" smtClean="0">
                    <a:solidFill>
                      <a:schemeClr val="bg1">
                        <a:lumMod val="85000"/>
                      </a:schemeClr>
                    </a:solidFill>
                  </a:rPr>
                  <a:t>abs(b</a:t>
                </a:r>
                <a:r>
                  <a:rPr lang="en-US" sz="2000" baseline="-25000" dirty="0" smtClean="0">
                    <a:solidFill>
                      <a:schemeClr val="bg1">
                        <a:lumMod val="85000"/>
                      </a:schemeClr>
                    </a:solidFill>
                  </a:rPr>
                  <a:t>1</a:t>
                </a:r>
                <a:r>
                  <a:rPr lang="en-US" sz="2000" dirty="0">
                    <a:solidFill>
                      <a:schemeClr val="bg1">
                        <a:lumMod val="85000"/>
                      </a:schemeClr>
                    </a:solidFill>
                  </a:rPr>
                  <a:t>)</a:t>
                </a:r>
                <a:r>
                  <a:rPr lang="en-US" sz="2000" dirty="0">
                    <a:solidFill>
                      <a:schemeClr val="accent5">
                        <a:lumMod val="75000"/>
                      </a:schemeClr>
                    </a:solidFill>
                  </a:rPr>
                  <a:t>,</a:t>
                </a:r>
              </a:p>
              <a:p>
                <a:pPr algn="ctr"/>
                <a:r>
                  <a:rPr lang="en-US" sz="2000" dirty="0" smtClean="0">
                    <a:solidFill>
                      <a:schemeClr val="bg1">
                        <a:lumMod val="85000"/>
                      </a:schemeClr>
                    </a:solidFill>
                  </a:rPr>
                  <a:t>abs(c</a:t>
                </a:r>
                <a:r>
                  <a:rPr lang="en-US" sz="2000" baseline="-25000" dirty="0">
                    <a:solidFill>
                      <a:schemeClr val="bg1">
                        <a:lumMod val="85000"/>
                      </a:schemeClr>
                    </a:solidFill>
                  </a:rPr>
                  <a:t>0</a:t>
                </a:r>
                <a:r>
                  <a:rPr lang="en-US" sz="2000" dirty="0">
                    <a:solidFill>
                      <a:schemeClr val="bg1">
                        <a:lumMod val="8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accent5">
                        <a:lumMod val="75000"/>
                      </a:schemeClr>
                    </a:solidFill>
                  </a:rPr>
                  <a:t>abs(c</a:t>
                </a:r>
                <a:r>
                  <a:rPr lang="en-US" sz="2000" baseline="-25000" dirty="0">
                    <a:solidFill>
                      <a:schemeClr val="accent5">
                        <a:lumMod val="75000"/>
                      </a:schemeClr>
                    </a:solidFill>
                  </a:rPr>
                  <a:t>1</a:t>
                </a:r>
                <a:r>
                  <a:rPr lang="en-US" sz="2000" dirty="0">
                    <a:solidFill>
                      <a:schemeClr val="accent5">
                        <a:lumMod val="75000"/>
                      </a:schemeClr>
                    </a:solidFill>
                  </a:rPr>
                  <a:t>), abs(d</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smtClean="0">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accent5">
                        <a:lumMod val="75000"/>
                      </a:schemeClr>
                    </a:solidFill>
                  </a:rPr>
                  <a:t>.</a:t>
                </a:r>
              </a:p>
            </p:txBody>
          </p:sp>
        </mc:Choice>
        <mc:Fallback xmlns="">
          <p:sp>
            <p:nvSpPr>
              <p:cNvPr id="175" name="Rectangle 174"/>
              <p:cNvSpPr>
                <a:spLocks noRot="1" noChangeAspect="1" noMove="1" noResize="1" noEditPoints="1" noAdjustHandles="1" noChangeArrowheads="1" noChangeShapeType="1" noTextEdit="1"/>
              </p:cNvSpPr>
              <p:nvPr/>
            </p:nvSpPr>
            <p:spPr>
              <a:xfrm>
                <a:off x="4771756" y="3066796"/>
                <a:ext cx="3501097" cy="669798"/>
              </a:xfrm>
              <a:prstGeom prst="rect">
                <a:avLst/>
              </a:prstGeom>
              <a:blipFill rotWithShape="0">
                <a:blip r:embed="rId5"/>
                <a:stretch>
                  <a:fillRect l="-1386" t="-5310" r="-867" b="-17699"/>
                </a:stretch>
              </a:blipFill>
              <a:ln>
                <a:solidFill>
                  <a:srgbClr val="0070C0"/>
                </a:solidFill>
              </a:ln>
            </p:spPr>
            <p:txBody>
              <a:bodyPr/>
              <a:lstStyle/>
              <a:p>
                <a:r>
                  <a:rPr lang="en-US">
                    <a:noFill/>
                  </a:rPr>
                  <a:t> </a:t>
                </a:r>
              </a:p>
            </p:txBody>
          </p:sp>
        </mc:Fallback>
      </mc:AlternateContent>
      <p:sp>
        <p:nvSpPr>
          <p:cNvPr id="176" name="TextBox 175"/>
          <p:cNvSpPr txBox="1"/>
          <p:nvPr/>
        </p:nvSpPr>
        <p:spPr>
          <a:xfrm>
            <a:off x="4316194" y="1257783"/>
            <a:ext cx="4407408" cy="1631216"/>
          </a:xfrm>
          <a:prstGeom prst="rect">
            <a:avLst/>
          </a:prstGeom>
          <a:noFill/>
          <a:ln w="19050">
            <a:solidFill>
              <a:schemeClr val="tx1"/>
            </a:solidFill>
          </a:ln>
        </p:spPr>
        <p:txBody>
          <a:bodyPr wrap="square" rIns="0" rtlCol="0">
            <a:spAutoFit/>
          </a:bodyPr>
          <a:lstStyle/>
          <a:p>
            <a:r>
              <a:rPr lang="en-US" sz="2000" b="1" dirty="0" smtClean="0">
                <a:solidFill>
                  <a:srgbClr val="0070C0"/>
                </a:solidFill>
              </a:rPr>
              <a:t>Input relations:         Output relations: </a:t>
            </a:r>
          </a:p>
          <a:p>
            <a:r>
              <a:rPr lang="en-US" sz="2000" dirty="0" smtClean="0"/>
              <a:t> edge(a, b), abs(n)         path(a, b)</a:t>
            </a:r>
            <a:endParaRPr lang="en-US" sz="1000" dirty="0" smtClean="0"/>
          </a:p>
          <a:p>
            <a:r>
              <a:rPr lang="en-US" sz="2000" b="1" dirty="0" smtClean="0">
                <a:solidFill>
                  <a:srgbClr val="0070C0"/>
                </a:solidFill>
              </a:rPr>
              <a:t>                    Constraints:</a:t>
            </a:r>
            <a:r>
              <a:rPr lang="en-US" sz="2000" b="1" dirty="0" smtClean="0"/>
              <a:t> </a:t>
            </a:r>
          </a:p>
          <a:p>
            <a:r>
              <a:rPr lang="en-US" sz="2000" dirty="0" smtClean="0"/>
              <a:t> path(a, a).</a:t>
            </a:r>
          </a:p>
          <a:p>
            <a:r>
              <a:rPr lang="en-US" sz="2000" dirty="0" smtClean="0"/>
              <a:t> path(a, c) :- path(a, b), edge(b, c, n), abs(n)</a:t>
            </a:r>
            <a:r>
              <a:rPr lang="en-US" dirty="0" smtClean="0"/>
              <a:t>.</a:t>
            </a:r>
            <a:endParaRPr lang="en-US" dirty="0"/>
          </a:p>
        </p:txBody>
      </p:sp>
      <p:sp>
        <p:nvSpPr>
          <p:cNvPr id="2" name="TextBox 1"/>
          <p:cNvSpPr txBox="1"/>
          <p:nvPr/>
        </p:nvSpPr>
        <p:spPr>
          <a:xfrm>
            <a:off x="7810500" y="3810000"/>
            <a:ext cx="184731" cy="369332"/>
          </a:xfrm>
          <a:prstGeom prst="rect">
            <a:avLst/>
          </a:prstGeom>
          <a:noFill/>
        </p:spPr>
        <p:txBody>
          <a:bodyPr wrap="none" rtlCol="0">
            <a:spAutoFit/>
          </a:bodyPr>
          <a:lstStyle/>
          <a:p>
            <a:endParaRPr lang="en-US" dirty="0"/>
          </a:p>
        </p:txBody>
      </p:sp>
      <p:sp>
        <p:nvSpPr>
          <p:cNvPr id="4" name="Footer Placeholder 3"/>
          <p:cNvSpPr>
            <a:spLocks noGrp="1"/>
          </p:cNvSpPr>
          <p:nvPr>
            <p:ph type="ftr" sz="quarter" idx="11"/>
          </p:nvPr>
        </p:nvSpPr>
        <p:spPr/>
        <p:txBody>
          <a:bodyPr/>
          <a:lstStyle/>
          <a:p>
            <a:pPr algn="ctr"/>
            <a:r>
              <a:rPr lang="en-US" smtClean="0"/>
              <a:t>CAV 2017</a:t>
            </a:r>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27</a:t>
            </a:fld>
            <a:endParaRPr lang="en-US" dirty="0"/>
          </a:p>
        </p:txBody>
      </p:sp>
    </p:spTree>
    <p:extLst>
      <p:ext uri="{BB962C8B-B14F-4D97-AF65-F5344CB8AC3E}">
        <p14:creationId xmlns:p14="http://schemas.microsoft.com/office/powerpoint/2010/main" val="1396600264"/>
      </p:ext>
    </p:extLst>
  </p:cSld>
  <p:clrMapOvr>
    <a:masterClrMapping/>
  </p:clrMapOvr>
  <mc:AlternateContent xmlns:mc="http://schemas.openxmlformats.org/markup-compatibility/2006" xmlns:p14="http://schemas.microsoft.com/office/powerpoint/2010/main">
    <mc:Choice Requires="p14">
      <p:transition spd="slow" p14:dur="2000" advTm="23122"/>
    </mc:Choice>
    <mc:Fallback xmlns="">
      <p:transition spd="slow" advTm="23122"/>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a:t>
            </a:r>
            <a:endParaRPr lang="en-US" dirty="0"/>
          </a:p>
        </p:txBody>
      </p:sp>
      <p:sp>
        <p:nvSpPr>
          <p:cNvPr id="55" name="Date Placeholder 54"/>
          <p:cNvSpPr>
            <a:spLocks noGrp="1"/>
          </p:cNvSpPr>
          <p:nvPr>
            <p:ph type="dt" sz="half" idx="10"/>
          </p:nvPr>
        </p:nvSpPr>
        <p:spPr>
          <a:xfrm>
            <a:off x="6400800" y="6356350"/>
            <a:ext cx="2289048" cy="365760"/>
          </a:xfrm>
        </p:spPr>
        <p:txBody>
          <a:bodyPr/>
          <a:lstStyle/>
          <a:p>
            <a:fld id="{28BFCD8D-85FE-2446-91BB-C51A6642F723}" type="datetime1">
              <a:rPr lang="en-US" smtClean="0"/>
              <a:t>7/31/17</a:t>
            </a:fld>
            <a:endParaRPr lang="en-US" dirty="0"/>
          </a:p>
        </p:txBody>
      </p:sp>
      <p:sp>
        <p:nvSpPr>
          <p:cNvPr id="57" name="Oval 56"/>
          <p:cNvSpPr/>
          <p:nvPr/>
        </p:nvSpPr>
        <p:spPr>
          <a:xfrm>
            <a:off x="1146301" y="128408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58" name="Oval 57"/>
          <p:cNvSpPr/>
          <p:nvPr/>
        </p:nvSpPr>
        <p:spPr>
          <a:xfrm>
            <a:off x="1146301" y="2379867"/>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60" name="Oval 59"/>
          <p:cNvSpPr/>
          <p:nvPr/>
        </p:nvSpPr>
        <p:spPr>
          <a:xfrm>
            <a:off x="1146301" y="349763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62" name="Oval 61"/>
          <p:cNvSpPr/>
          <p:nvPr/>
        </p:nvSpPr>
        <p:spPr>
          <a:xfrm>
            <a:off x="2768206" y="128408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64" name="Oval 63"/>
          <p:cNvSpPr/>
          <p:nvPr/>
        </p:nvSpPr>
        <p:spPr>
          <a:xfrm>
            <a:off x="2768206" y="2379867"/>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66" name="Oval 65"/>
          <p:cNvSpPr/>
          <p:nvPr/>
        </p:nvSpPr>
        <p:spPr>
          <a:xfrm>
            <a:off x="2768206" y="349763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67" name="Oval 66"/>
          <p:cNvSpPr/>
          <p:nvPr/>
        </p:nvSpPr>
        <p:spPr>
          <a:xfrm>
            <a:off x="335347" y="1830019"/>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7</a:t>
            </a:r>
            <a:r>
              <a:rPr lang="en-US" baseline="-25000" dirty="0" smtClean="0">
                <a:solidFill>
                  <a:schemeClr val="bg1">
                    <a:lumMod val="85000"/>
                  </a:schemeClr>
                </a:solidFill>
              </a:rPr>
              <a:t>f</a:t>
            </a:r>
            <a:endParaRPr lang="en-US" baseline="-25000" dirty="0">
              <a:solidFill>
                <a:schemeClr val="bg1">
                  <a:lumMod val="85000"/>
                </a:schemeClr>
              </a:solidFill>
            </a:endParaRPr>
          </a:p>
        </p:txBody>
      </p:sp>
      <p:sp>
        <p:nvSpPr>
          <p:cNvPr id="68" name="Oval 67"/>
          <p:cNvSpPr/>
          <p:nvPr/>
        </p:nvSpPr>
        <p:spPr>
          <a:xfrm>
            <a:off x="1955733" y="291447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8</a:t>
            </a:r>
            <a:endParaRPr lang="en-US" dirty="0"/>
          </a:p>
        </p:txBody>
      </p:sp>
      <p:sp>
        <p:nvSpPr>
          <p:cNvPr id="69" name="Oval 68"/>
          <p:cNvSpPr/>
          <p:nvPr/>
        </p:nvSpPr>
        <p:spPr>
          <a:xfrm>
            <a:off x="1955733" y="1830019"/>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70" name="Oval 69"/>
          <p:cNvSpPr/>
          <p:nvPr/>
        </p:nvSpPr>
        <p:spPr>
          <a:xfrm>
            <a:off x="335347" y="2914476"/>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8</a:t>
            </a:r>
            <a:r>
              <a:rPr lang="en-US" baseline="-25000" dirty="0" smtClean="0">
                <a:solidFill>
                  <a:schemeClr val="bg1">
                    <a:lumMod val="85000"/>
                  </a:schemeClr>
                </a:solidFill>
              </a:rPr>
              <a:t>f</a:t>
            </a:r>
            <a:endParaRPr lang="en-US" baseline="-25000" dirty="0">
              <a:solidFill>
                <a:schemeClr val="bg1">
                  <a:lumMod val="85000"/>
                </a:schemeClr>
              </a:solidFill>
            </a:endParaRPr>
          </a:p>
        </p:txBody>
      </p:sp>
      <p:cxnSp>
        <p:nvCxnSpPr>
          <p:cNvPr id="71" name="Straight Arrow Connector 70"/>
          <p:cNvCxnSpPr/>
          <p:nvPr/>
        </p:nvCxnSpPr>
        <p:spPr>
          <a:xfrm>
            <a:off x="649979" y="2147737"/>
            <a:ext cx="550304" cy="286642"/>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flipH="1">
            <a:off x="649979" y="2697585"/>
            <a:ext cx="550304" cy="271403"/>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649979" y="3232194"/>
            <a:ext cx="550304"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649979" y="1601800"/>
            <a:ext cx="550304"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flipH="1">
            <a:off x="2270365" y="1601800"/>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a:off x="2270365" y="2147737"/>
            <a:ext cx="551823" cy="28664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77" name="Straight Arrow Connector 76"/>
          <p:cNvCxnSpPr/>
          <p:nvPr/>
        </p:nvCxnSpPr>
        <p:spPr>
          <a:xfrm flipH="1">
            <a:off x="2270365" y="2697585"/>
            <a:ext cx="551823" cy="271403"/>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a:off x="2270365" y="3232194"/>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sp>
        <p:nvSpPr>
          <p:cNvPr id="79" name="Oval 78"/>
          <p:cNvSpPr/>
          <p:nvPr/>
        </p:nvSpPr>
        <p:spPr>
          <a:xfrm>
            <a:off x="3576683" y="1830019"/>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r>
              <a:rPr lang="en-US" baseline="-25000" dirty="0" smtClean="0">
                <a:solidFill>
                  <a:schemeClr val="bg1">
                    <a:lumMod val="85000"/>
                  </a:schemeClr>
                </a:solidFill>
              </a:rPr>
              <a:t>g</a:t>
            </a:r>
            <a:endParaRPr lang="en-US" baseline="-25000" dirty="0">
              <a:solidFill>
                <a:schemeClr val="bg1">
                  <a:lumMod val="85000"/>
                </a:schemeClr>
              </a:solidFill>
            </a:endParaRPr>
          </a:p>
        </p:txBody>
      </p:sp>
      <p:sp>
        <p:nvSpPr>
          <p:cNvPr id="80" name="Oval 79"/>
          <p:cNvSpPr/>
          <p:nvPr/>
        </p:nvSpPr>
        <p:spPr>
          <a:xfrm>
            <a:off x="3576683" y="2960196"/>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8</a:t>
            </a:r>
            <a:r>
              <a:rPr lang="en-US" baseline="-25000" dirty="0" smtClean="0">
                <a:solidFill>
                  <a:schemeClr val="bg1">
                    <a:lumMod val="85000"/>
                  </a:schemeClr>
                </a:solidFill>
              </a:rPr>
              <a:t>g</a:t>
            </a:r>
            <a:endParaRPr lang="en-US" baseline="-25000" dirty="0">
              <a:solidFill>
                <a:schemeClr val="bg1">
                  <a:lumMod val="85000"/>
                </a:schemeClr>
              </a:solidFill>
            </a:endParaRPr>
          </a:p>
        </p:txBody>
      </p:sp>
      <p:cxnSp>
        <p:nvCxnSpPr>
          <p:cNvPr id="81" name="Straight Arrow Connector 80"/>
          <p:cNvCxnSpPr/>
          <p:nvPr/>
        </p:nvCxnSpPr>
        <p:spPr>
          <a:xfrm>
            <a:off x="1460933" y="2697585"/>
            <a:ext cx="548782" cy="271403"/>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flipH="1">
            <a:off x="1460933" y="3232194"/>
            <a:ext cx="548782" cy="31995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a:xfrm>
            <a:off x="1460933" y="1586560"/>
            <a:ext cx="548782" cy="28273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85" name="Straight Arrow Connector 84"/>
          <p:cNvCxnSpPr/>
          <p:nvPr/>
        </p:nvCxnSpPr>
        <p:spPr>
          <a:xfrm flipH="1">
            <a:off x="1460933" y="2147737"/>
            <a:ext cx="548782" cy="286642"/>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a:xfrm>
            <a:off x="3082838" y="1601800"/>
            <a:ext cx="5478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87" name="Straight Arrow Connector 86"/>
          <p:cNvCxnSpPr/>
          <p:nvPr/>
        </p:nvCxnSpPr>
        <p:spPr>
          <a:xfrm flipH="1">
            <a:off x="3082838" y="2147737"/>
            <a:ext cx="547827" cy="286642"/>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a:off x="3082838" y="2697585"/>
            <a:ext cx="547827" cy="317123"/>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flipH="1">
            <a:off x="3082838" y="3277914"/>
            <a:ext cx="547827" cy="27423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90" name="TextBox 89"/>
          <p:cNvSpPr txBox="1"/>
          <p:nvPr/>
        </p:nvSpPr>
        <p:spPr>
          <a:xfrm>
            <a:off x="684980" y="1379708"/>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91" name="TextBox 90"/>
          <p:cNvSpPr txBox="1"/>
          <p:nvPr/>
        </p:nvSpPr>
        <p:spPr>
          <a:xfrm>
            <a:off x="2252145" y="1367300"/>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92" name="TextBox 91"/>
          <p:cNvSpPr txBox="1"/>
          <p:nvPr/>
        </p:nvSpPr>
        <p:spPr>
          <a:xfrm>
            <a:off x="660720" y="2513519"/>
            <a:ext cx="405110"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93" name="TextBox 92"/>
          <p:cNvSpPr txBox="1"/>
          <p:nvPr/>
        </p:nvSpPr>
        <p:spPr>
          <a:xfrm>
            <a:off x="2252145" y="2528759"/>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94" name="TextBox 93"/>
          <p:cNvSpPr txBox="1"/>
          <p:nvPr/>
        </p:nvSpPr>
        <p:spPr>
          <a:xfrm>
            <a:off x="672694" y="2169695"/>
            <a:ext cx="362655"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95" name="TextBox 94"/>
          <p:cNvSpPr txBox="1"/>
          <p:nvPr/>
        </p:nvSpPr>
        <p:spPr>
          <a:xfrm>
            <a:off x="654814" y="3309581"/>
            <a:ext cx="417763"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96" name="TextBox 95"/>
          <p:cNvSpPr txBox="1"/>
          <p:nvPr/>
        </p:nvSpPr>
        <p:spPr>
          <a:xfrm>
            <a:off x="2252145" y="2138487"/>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97" name="TextBox 96"/>
          <p:cNvSpPr txBox="1"/>
          <p:nvPr/>
        </p:nvSpPr>
        <p:spPr>
          <a:xfrm>
            <a:off x="2252145" y="3338819"/>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42" name="TextBox 141"/>
          <p:cNvSpPr txBox="1"/>
          <p:nvPr/>
        </p:nvSpPr>
        <p:spPr>
          <a:xfrm>
            <a:off x="1662361" y="1367300"/>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43" name="TextBox 142"/>
          <p:cNvSpPr txBox="1"/>
          <p:nvPr/>
        </p:nvSpPr>
        <p:spPr>
          <a:xfrm>
            <a:off x="1698855" y="2532321"/>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44" name="TextBox 143"/>
          <p:cNvSpPr txBox="1"/>
          <p:nvPr/>
        </p:nvSpPr>
        <p:spPr>
          <a:xfrm>
            <a:off x="3340111" y="2561968"/>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5" name="TextBox 144"/>
          <p:cNvSpPr txBox="1"/>
          <p:nvPr/>
        </p:nvSpPr>
        <p:spPr>
          <a:xfrm>
            <a:off x="1671749" y="3317186"/>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46" name="TextBox 145"/>
          <p:cNvSpPr txBox="1"/>
          <p:nvPr/>
        </p:nvSpPr>
        <p:spPr>
          <a:xfrm>
            <a:off x="3339375" y="2208264"/>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7" name="TextBox 146"/>
          <p:cNvSpPr txBox="1"/>
          <p:nvPr/>
        </p:nvSpPr>
        <p:spPr>
          <a:xfrm>
            <a:off x="3327510" y="3362906"/>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8" name="TextBox 147"/>
          <p:cNvSpPr txBox="1"/>
          <p:nvPr/>
        </p:nvSpPr>
        <p:spPr>
          <a:xfrm>
            <a:off x="1698855" y="2137728"/>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49" name="TextBox 148"/>
          <p:cNvSpPr txBox="1"/>
          <p:nvPr/>
        </p:nvSpPr>
        <p:spPr>
          <a:xfrm>
            <a:off x="3357990" y="136730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82" name="TextBox 81"/>
          <p:cNvSpPr txBox="1"/>
          <p:nvPr/>
        </p:nvSpPr>
        <p:spPr>
          <a:xfrm>
            <a:off x="4316194" y="1257783"/>
            <a:ext cx="4407408" cy="1631216"/>
          </a:xfrm>
          <a:prstGeom prst="rect">
            <a:avLst/>
          </a:prstGeom>
          <a:noFill/>
          <a:ln w="19050">
            <a:solidFill>
              <a:schemeClr val="tx1"/>
            </a:solidFill>
          </a:ln>
        </p:spPr>
        <p:txBody>
          <a:bodyPr wrap="square" rIns="0" rtlCol="0">
            <a:spAutoFit/>
          </a:bodyPr>
          <a:lstStyle/>
          <a:p>
            <a:r>
              <a:rPr lang="en-US" sz="2000" b="1" dirty="0" smtClean="0">
                <a:solidFill>
                  <a:srgbClr val="0070C0"/>
                </a:solidFill>
              </a:rPr>
              <a:t>Input relations:         Output relations: </a:t>
            </a:r>
          </a:p>
          <a:p>
            <a:r>
              <a:rPr lang="en-US" sz="2000" dirty="0" smtClean="0"/>
              <a:t> edge(a, b), abs(n)         path(a, b)</a:t>
            </a:r>
            <a:endParaRPr lang="en-US" sz="1000" dirty="0" smtClean="0"/>
          </a:p>
          <a:p>
            <a:r>
              <a:rPr lang="en-US" sz="2000" b="1" dirty="0" smtClean="0">
                <a:solidFill>
                  <a:srgbClr val="0070C0"/>
                </a:solidFill>
              </a:rPr>
              <a:t>                    Constraints:</a:t>
            </a:r>
            <a:r>
              <a:rPr lang="en-US" sz="2000" b="1" dirty="0" smtClean="0"/>
              <a:t> </a:t>
            </a:r>
          </a:p>
          <a:p>
            <a:r>
              <a:rPr lang="en-US" sz="2000" dirty="0" smtClean="0"/>
              <a:t> path(a, a).</a:t>
            </a:r>
          </a:p>
          <a:p>
            <a:r>
              <a:rPr lang="en-US" sz="2000" dirty="0" smtClean="0"/>
              <a:t> path(a, c) :- path(a, b), edge(b, c, n), abs(n)</a:t>
            </a:r>
            <a:r>
              <a:rPr lang="en-US" dirty="0" smtClean="0"/>
              <a:t>.</a:t>
            </a:r>
            <a:endParaRPr lang="en-US" dirty="0"/>
          </a:p>
        </p:txBody>
      </p:sp>
      <p:graphicFrame>
        <p:nvGraphicFramePr>
          <p:cNvPr id="61" name="Table 60"/>
          <p:cNvGraphicFramePr>
            <a:graphicFrameLocks noGrp="1"/>
          </p:cNvGraphicFramePr>
          <p:nvPr>
            <p:extLst/>
          </p:nvPr>
        </p:nvGraphicFramePr>
        <p:xfrm>
          <a:off x="228541" y="4498003"/>
          <a:ext cx="4065163" cy="1163320"/>
        </p:xfrm>
        <a:graphic>
          <a:graphicData uri="http://schemas.openxmlformats.org/drawingml/2006/table">
            <a:tbl>
              <a:tblPr firstRow="1" bandRow="1">
                <a:tableStyleId>{5C22544A-7EE6-4342-B048-85BDC9FD1C3A}</a:tableStyleId>
              </a:tblPr>
              <a:tblGrid>
                <a:gridCol w="1467737"/>
                <a:gridCol w="2597426"/>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path(1,</a:t>
                      </a:r>
                      <a:r>
                        <a:rPr lang="en-US" sz="2000" baseline="0" dirty="0" smtClean="0"/>
                        <a:t> 3)</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B050"/>
                          </a:solidFill>
                          <a:effectLst/>
                          <a:uLnTx/>
                          <a:uFillTx/>
                          <a:latin typeface="+mn-lt"/>
                          <a:ea typeface="+mn-ea"/>
                          <a:cs typeface="+mn-cs"/>
                        </a:rPr>
                        <a:t>       </a:t>
                      </a:r>
                      <a:endParaRPr lang="en-US" sz="2000" b="1"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path(1,</a:t>
                      </a:r>
                      <a:r>
                        <a:rPr lang="en-US" sz="2000" baseline="0" dirty="0" smtClean="0"/>
                        <a:t> 6)</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tx1"/>
                        </a:solidFill>
                      </a:endParaRPr>
                    </a:p>
                  </a:txBody>
                  <a:tcPr/>
                </a:tc>
              </a:tr>
            </a:tbl>
          </a:graphicData>
        </a:graphic>
      </p:graphicFrame>
      <mc:AlternateContent xmlns:mc="http://schemas.openxmlformats.org/markup-compatibility/2006" xmlns:a14="http://schemas.microsoft.com/office/drawing/2010/main">
        <mc:Choice Requires="a14">
          <p:sp>
            <p:nvSpPr>
              <p:cNvPr id="102" name="Rectangle 101"/>
              <p:cNvSpPr/>
              <p:nvPr/>
            </p:nvSpPr>
            <p:spPr>
              <a:xfrm>
                <a:off x="4769540" y="3062337"/>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accent5">
                        <a:lumMod val="75000"/>
                      </a:schemeClr>
                    </a:solidFill>
                  </a:rPr>
                  <a:t>abs(a</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chemeClr val="accent5">
                        <a:lumMod val="75000"/>
                      </a:schemeClr>
                    </a:solidFill>
                  </a:rPr>
                  <a:t>abs(b</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chemeClr val="accent5">
                        <a:lumMod val="75000"/>
                      </a:schemeClr>
                    </a:solidFill>
                  </a:rPr>
                  <a:t>abs(c</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chemeClr val="accent5">
                        <a:lumMod val="75000"/>
                      </a:schemeClr>
                    </a:solidFill>
                  </a:rPr>
                  <a:t>abs(d</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
          <p:sp>
            <p:nvSpPr>
              <p:cNvPr id="102" name="Rectangle 101"/>
              <p:cNvSpPr>
                <a:spLocks noRot="1" noChangeAspect="1" noMove="1" noResize="1" noEditPoints="1" noAdjustHandles="1" noChangeArrowheads="1" noChangeShapeType="1" noTextEdit="1"/>
              </p:cNvSpPr>
              <p:nvPr/>
            </p:nvSpPr>
            <p:spPr>
              <a:xfrm>
                <a:off x="4769540" y="3062337"/>
                <a:ext cx="3501097" cy="669798"/>
              </a:xfrm>
              <a:prstGeom prst="rect">
                <a:avLst/>
              </a:prstGeom>
              <a:blipFill rotWithShape="0">
                <a:blip r:embed="rId4"/>
                <a:stretch>
                  <a:fillRect l="-1211" t="-5310" r="-865" b="-17699"/>
                </a:stretch>
              </a:blipFill>
              <a:ln>
                <a:solidFill>
                  <a:srgbClr val="0070C0"/>
                </a:solidFill>
              </a:ln>
            </p:spPr>
            <p:txBody>
              <a:bodyPr/>
              <a:lstStyle/>
              <a:p>
                <a:r>
                  <a:rPr lang="en-US">
                    <a:noFill/>
                  </a:rPr>
                  <a:t> </a:t>
                </a:r>
              </a:p>
            </p:txBody>
          </p:sp>
        </mc:Fallback>
      </mc:AlternateContent>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20455" y="3842017"/>
            <a:ext cx="4211570" cy="2404451"/>
          </a:xfrm>
          <a:prstGeom prst="rect">
            <a:avLst/>
          </a:prstGeom>
        </p:spPr>
      </p:pic>
      <p:sp>
        <p:nvSpPr>
          <p:cNvPr id="4" name="Footer Placeholder 3"/>
          <p:cNvSpPr>
            <a:spLocks noGrp="1"/>
          </p:cNvSpPr>
          <p:nvPr>
            <p:ph type="ftr" sz="quarter" idx="11"/>
          </p:nvPr>
        </p:nvSpPr>
        <p:spPr/>
        <p:txBody>
          <a:bodyPr/>
          <a:lstStyle/>
          <a:p>
            <a:pPr algn="ctr"/>
            <a:r>
              <a:rPr lang="en-US" smtClean="0"/>
              <a:t>CAV 2017</a:t>
            </a:r>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28</a:t>
            </a:fld>
            <a:endParaRPr lang="en-US" dirty="0"/>
          </a:p>
        </p:txBody>
      </p:sp>
    </p:spTree>
    <p:custDataLst>
      <p:tags r:id="rId1"/>
    </p:custDataLst>
    <p:extLst>
      <p:ext uri="{BB962C8B-B14F-4D97-AF65-F5344CB8AC3E}">
        <p14:creationId xmlns:p14="http://schemas.microsoft.com/office/powerpoint/2010/main" val="1388825013"/>
      </p:ext>
    </p:extLst>
  </p:cSld>
  <p:clrMapOvr>
    <a:masterClrMapping/>
  </p:clrMapOvr>
  <mc:AlternateContent xmlns:mc="http://schemas.openxmlformats.org/markup-compatibility/2006" xmlns:p14="http://schemas.microsoft.com/office/powerpoint/2010/main">
    <mc:Choice Requires="p14">
      <p:transition spd="slow" p14:dur="2000" advTm="29918"/>
    </mc:Choice>
    <mc:Fallback xmlns="">
      <p:transition spd="slow" advTm="299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1 - Derivation Graph</a:t>
            </a:r>
            <a:endParaRPr lang="en-US" dirty="0"/>
          </a:p>
        </p:txBody>
      </p:sp>
      <p:grpSp>
        <p:nvGrpSpPr>
          <p:cNvPr id="143" name="Group 142"/>
          <p:cNvGrpSpPr/>
          <p:nvPr/>
        </p:nvGrpSpPr>
        <p:grpSpPr>
          <a:xfrm>
            <a:off x="983982" y="1499572"/>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chemeClr val="accent5">
                      <a:lumMod val="75000"/>
                    </a:schemeClr>
                  </a:solidFill>
                </a:rPr>
                <a:t>abs(d</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path(1,7)</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t>edge(7,2,a</a:t>
              </a:r>
              <a:r>
                <a:rPr lang="en-US" sz="2000" baseline="-25000" dirty="0" smtClean="0"/>
                <a:t>0</a:t>
              </a:r>
              <a:r>
                <a:rPr lang="en-US" sz="2000" dirty="0" smtClean="0"/>
                <a:t>)</a:t>
              </a:r>
              <a:endParaRPr lang="en-US" sz="2000" dirty="0"/>
            </a:p>
          </p:txBody>
        </p:sp>
        <p:sp>
          <p:nvSpPr>
            <p:cNvPr id="148" name="TextBox 147"/>
            <p:cNvSpPr txBox="1"/>
            <p:nvPr/>
          </p:nvSpPr>
          <p:spPr>
            <a:xfrm>
              <a:off x="5094846" y="2766857"/>
              <a:ext cx="1361911" cy="400110"/>
            </a:xfrm>
            <a:prstGeom prst="rect">
              <a:avLst/>
            </a:prstGeom>
            <a:noFill/>
          </p:spPr>
          <p:txBody>
            <a:bodyPr wrap="none" rtlCol="0">
              <a:spAutoFit/>
            </a:bodyPr>
            <a:lstStyle/>
            <a:p>
              <a:pPr algn="ctr"/>
              <a:r>
                <a:rPr lang="en-US" sz="2000" dirty="0" smtClean="0"/>
                <a:t>edge(7,5,b</a:t>
              </a:r>
              <a:r>
                <a:rPr lang="en-US" sz="2000" baseline="-25000" dirty="0" smtClean="0"/>
                <a:t>0</a:t>
              </a:r>
              <a:r>
                <a:rPr lang="en-US" sz="2000" dirty="0" smtClean="0"/>
                <a:t>)</a:t>
              </a:r>
              <a:endParaRPr lang="en-US" sz="2000" dirty="0"/>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t>path(1,2)</a:t>
              </a:r>
              <a:endParaRPr lang="en-US" sz="2000" dirty="0"/>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t>path(1,5)</a:t>
              </a:r>
              <a:endParaRPr lang="en-US" sz="2000" dirty="0"/>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chemeClr val="accent5">
                      <a:lumMod val="75000"/>
                    </a:schemeClr>
                  </a:solidFill>
                </a:rPr>
                <a:t>abs(c</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t>edge(2,8,c</a:t>
              </a:r>
              <a:r>
                <a:rPr lang="en-US" sz="2000" baseline="-25000" dirty="0" smtClean="0"/>
                <a:t>0</a:t>
              </a:r>
              <a:r>
                <a:rPr lang="en-US" sz="2000" dirty="0" smtClean="0"/>
                <a:t>)</a:t>
              </a:r>
              <a:endParaRPr lang="en-US" sz="2000" dirty="0"/>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t>edge(5,8,d</a:t>
              </a:r>
              <a:r>
                <a:rPr lang="en-US" sz="2000" baseline="-25000" dirty="0" smtClean="0"/>
                <a:t>0</a:t>
              </a:r>
              <a:r>
                <a:rPr lang="en-US" sz="2000" dirty="0" smtClean="0"/>
                <a:t>)</a:t>
              </a:r>
              <a:endParaRPr lang="en-US" sz="2000" dirty="0"/>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path(1,8)</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t>edge(8,3,c</a:t>
              </a:r>
              <a:r>
                <a:rPr lang="en-US" sz="2000" baseline="-25000" dirty="0" smtClean="0"/>
                <a:t>0</a:t>
              </a:r>
              <a:r>
                <a:rPr lang="en-US" sz="2000" dirty="0" smtClean="0"/>
                <a:t>)</a:t>
              </a:r>
              <a:endParaRPr lang="en-US" sz="2000" dirty="0"/>
            </a:p>
          </p:txBody>
        </p:sp>
        <p:sp>
          <p:nvSpPr>
            <p:cNvPr id="208" name="TextBox 207"/>
            <p:cNvSpPr txBox="1"/>
            <p:nvPr/>
          </p:nvSpPr>
          <p:spPr>
            <a:xfrm>
              <a:off x="5272569" y="4547264"/>
              <a:ext cx="1358705" cy="400110"/>
            </a:xfrm>
            <a:prstGeom prst="rect">
              <a:avLst/>
            </a:prstGeom>
            <a:noFill/>
          </p:spPr>
          <p:txBody>
            <a:bodyPr wrap="none" rtlCol="0">
              <a:spAutoFit/>
            </a:bodyPr>
            <a:lstStyle/>
            <a:p>
              <a:pPr algn="ctr"/>
              <a:r>
                <a:rPr lang="en-US" sz="2000" dirty="0" smtClean="0"/>
                <a:t>edge(8,6,d</a:t>
              </a:r>
              <a:r>
                <a:rPr lang="en-US" sz="2000" baseline="-25000" dirty="0" smtClean="0"/>
                <a:t>0</a:t>
              </a:r>
              <a:r>
                <a:rPr lang="en-US" sz="2000" dirty="0" smtClean="0"/>
                <a:t>)</a:t>
              </a:r>
              <a:endParaRPr lang="en-US" sz="2000" dirty="0"/>
            </a:p>
          </p:txBody>
        </p:sp>
        <p:sp>
          <p:nvSpPr>
            <p:cNvPr id="209" name="TextBox 208"/>
            <p:cNvSpPr txBox="1"/>
            <p:nvPr/>
          </p:nvSpPr>
          <p:spPr>
            <a:xfrm>
              <a:off x="3070465" y="5332012"/>
              <a:ext cx="1074333" cy="307777"/>
            </a:xfrm>
            <a:prstGeom prst="rect">
              <a:avLst/>
            </a:prstGeom>
            <a:noFill/>
            <a:ln w="19050">
              <a:solidFill>
                <a:srgbClr val="0070C0"/>
              </a:solidFill>
              <a:prstDash val="solid"/>
            </a:ln>
          </p:spPr>
          <p:txBody>
            <a:bodyPr wrap="none" tIns="0" bIns="0" rtlCol="0" anchor="t" anchorCtr="0">
              <a:spAutoFit/>
            </a:bodyPr>
            <a:lstStyle/>
            <a:p>
              <a:pPr algn="ctr"/>
              <a:r>
                <a:rPr lang="en-US" sz="2000" dirty="0" smtClean="0"/>
                <a:t>path(1,3)</a:t>
              </a:r>
              <a:endParaRPr lang="en-US" sz="2000" dirty="0"/>
            </a:p>
          </p:txBody>
        </p:sp>
        <p:sp>
          <p:nvSpPr>
            <p:cNvPr id="210" name="TextBox 209"/>
            <p:cNvSpPr txBox="1"/>
            <p:nvPr/>
          </p:nvSpPr>
          <p:spPr>
            <a:xfrm>
              <a:off x="4899265" y="5332012"/>
              <a:ext cx="1074333" cy="307777"/>
            </a:xfrm>
            <a:prstGeom prst="rect">
              <a:avLst/>
            </a:prstGeom>
            <a:noFill/>
            <a:ln w="19050">
              <a:solidFill>
                <a:srgbClr val="0070C0"/>
              </a:solidFill>
            </a:ln>
          </p:spPr>
          <p:txBody>
            <a:bodyPr wrap="none" tIns="0" bIns="0" rtlCol="0" anchor="t" anchorCtr="0">
              <a:spAutoFit/>
            </a:bodyPr>
            <a:lstStyle/>
            <a:p>
              <a:pPr algn="ctr"/>
              <a:r>
                <a:rPr lang="en-US" sz="2000" dirty="0" smtClean="0"/>
                <a:t>path(1,6)</a:t>
              </a:r>
              <a:endParaRPr lang="en-US" sz="2000" dirty="0"/>
            </a:p>
          </p:txBody>
        </p:sp>
        <p:cxnSp>
          <p:nvCxnSpPr>
            <p:cNvPr id="211" name="Straight Connector 210"/>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chemeClr val="accent5">
                      <a:lumMod val="75000"/>
                    </a:schemeClr>
                  </a:solidFill>
                </a:rPr>
                <a:t>abs(a</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edge(1,7,a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path(1,1)</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chemeClr val="accent5">
                      <a:lumMod val="75000"/>
                    </a:schemeClr>
                  </a:solidFill>
                </a:rPr>
                <a:t>abs(a</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cxnSp>
          <p:nvCxnSpPr>
            <p:cNvPr id="240" name="Straight Connector 239"/>
            <p:cNvCxnSpPr/>
            <p:nvPr/>
          </p:nvCxnSpPr>
          <p:spPr>
            <a:xfrm flipH="1">
              <a:off x="5364345" y="3125690"/>
              <a:ext cx="1470022" cy="264516"/>
            </a:xfrm>
            <a:prstGeom prst="line">
              <a:avLst/>
            </a:prstGeom>
            <a:ln w="19050"/>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chemeClr val="accent5">
                      <a:lumMod val="75000"/>
                    </a:schemeClr>
                  </a:solidFill>
                </a:rPr>
                <a:t>abs(b</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chemeClr val="accent5">
                      <a:lumMod val="75000"/>
                    </a:schemeClr>
                  </a:solidFill>
                </a:rPr>
                <a:t>abs(c</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cxnSp>
          <p:nvCxnSpPr>
            <p:cNvPr id="243" name="Straight Connector 242"/>
            <p:cNvCxnSpPr>
              <a:stCxn id="242" idx="2"/>
            </p:cNvCxnSpPr>
            <p:nvPr/>
          </p:nvCxnSpPr>
          <p:spPr>
            <a:xfrm>
              <a:off x="1894580" y="4947374"/>
              <a:ext cx="1707842"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chemeClr val="accent5">
                      <a:lumMod val="75000"/>
                    </a:schemeClr>
                  </a:solidFill>
                </a:rPr>
                <a:t>abs(d</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grpSp>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6" name="Date Placeholder 5"/>
          <p:cNvSpPr>
            <a:spLocks noGrp="1"/>
          </p:cNvSpPr>
          <p:nvPr>
            <p:ph type="dt" sz="half" idx="10"/>
          </p:nvPr>
        </p:nvSpPr>
        <p:spPr/>
        <p:txBody>
          <a:bodyPr/>
          <a:lstStyle/>
          <a:p>
            <a:fld id="{782FFE7C-BE8C-2B49-9E59-AEA13E180290}"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29</a:t>
            </a:fld>
            <a:endParaRPr lang="en-US" dirty="0"/>
          </a:p>
        </p:txBody>
      </p:sp>
    </p:spTree>
    <p:extLst>
      <p:ext uri="{BB962C8B-B14F-4D97-AF65-F5344CB8AC3E}">
        <p14:creationId xmlns:p14="http://schemas.microsoft.com/office/powerpoint/2010/main" val="704211647"/>
      </p:ext>
    </p:extLst>
  </p:cSld>
  <p:clrMapOvr>
    <a:masterClrMapping/>
  </p:clrMapOvr>
  <mc:AlternateContent xmlns:mc="http://schemas.openxmlformats.org/markup-compatibility/2006" xmlns:p14="http://schemas.microsoft.com/office/powerpoint/2010/main">
    <mc:Choice Requires="p14">
      <p:transition spd="slow" p14:dur="2000" advTm="4717"/>
    </mc:Choice>
    <mc:Fallback xmlns="">
      <p:transition spd="slow" advTm="471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8485A6F-017B-4B4C-8162-B6BCF18894C9}"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3</a:t>
            </a:fld>
            <a:endParaRPr lang="en-US" dirty="0"/>
          </a:p>
        </p:txBody>
      </p:sp>
      <p:sp>
        <p:nvSpPr>
          <p:cNvPr id="5" name="Title 4"/>
          <p:cNvSpPr>
            <a:spLocks noGrp="1"/>
          </p:cNvSpPr>
          <p:nvPr>
            <p:ph type="title"/>
          </p:nvPr>
        </p:nvSpPr>
        <p:spPr/>
        <p:txBody>
          <a:bodyPr>
            <a:normAutofit/>
          </a:bodyPr>
          <a:lstStyle/>
          <a:p>
            <a:r>
              <a:rPr lang="en-US" dirty="0" smtClean="0"/>
              <a:t>Challenges in Software Analysis</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33" name="Content Placeholder 32"/>
          <p:cNvSpPr>
            <a:spLocks noGrp="1"/>
          </p:cNvSpPr>
          <p:nvPr>
            <p:ph sz="quarter" idx="1"/>
          </p:nvPr>
        </p:nvSpPr>
        <p:spPr>
          <a:xfrm>
            <a:off x="457200" y="1215992"/>
            <a:ext cx="8397240" cy="4958354"/>
          </a:xfrm>
        </p:spPr>
        <p:txBody>
          <a:bodyPr>
            <a:normAutofit/>
          </a:bodyPr>
          <a:lstStyle/>
          <a:p>
            <a:pPr marL="0" indent="0">
              <a:buNone/>
            </a:pPr>
            <a:endParaRPr lang="en-US" sz="1000" dirty="0" smtClean="0"/>
          </a:p>
          <a:p>
            <a:pPr marL="0" indent="0">
              <a:buNone/>
            </a:pPr>
            <a:r>
              <a:rPr lang="en-US" dirty="0" smtClean="0"/>
              <a:t>But constraint-based approach is not well-suited for …</a:t>
            </a:r>
            <a:br>
              <a:rPr lang="en-US" dirty="0" smtClean="0"/>
            </a:br>
            <a:endParaRPr lang="en-US" dirty="0" smtClean="0"/>
          </a:p>
          <a:p>
            <a:r>
              <a:rPr lang="en-US" dirty="0" smtClean="0"/>
              <a:t>Balancing trade-offs</a:t>
            </a:r>
            <a:endParaRPr lang="en-US" dirty="0"/>
          </a:p>
          <a:p>
            <a:pPr lvl="1"/>
            <a:r>
              <a:rPr lang="en-US" sz="2400" dirty="0" smtClean="0"/>
              <a:t>e.g</a:t>
            </a:r>
            <a:r>
              <a:rPr lang="en-US" sz="2400" dirty="0"/>
              <a:t>. </a:t>
            </a:r>
            <a:r>
              <a:rPr lang="en-US" sz="2400" dirty="0" smtClean="0"/>
              <a:t>precision </a:t>
            </a:r>
            <a:r>
              <a:rPr lang="en-US" sz="2400" dirty="0"/>
              <a:t>vs. scalability</a:t>
            </a:r>
          </a:p>
          <a:p>
            <a:pPr marL="274320" lvl="1" indent="0">
              <a:buNone/>
            </a:pPr>
            <a:endParaRPr lang="en-US" dirty="0"/>
          </a:p>
          <a:p>
            <a:r>
              <a:rPr lang="en-US" dirty="0" smtClean="0"/>
              <a:t>Handling uncertainty</a:t>
            </a:r>
            <a:endParaRPr lang="en-US" dirty="0"/>
          </a:p>
          <a:p>
            <a:pPr lvl="1"/>
            <a:r>
              <a:rPr lang="en-US" dirty="0" smtClean="0"/>
              <a:t>e.g</a:t>
            </a:r>
            <a:r>
              <a:rPr lang="en-US" dirty="0"/>
              <a:t>. </a:t>
            </a:r>
            <a:r>
              <a:rPr lang="en-US" dirty="0" smtClean="0"/>
              <a:t>incorrect </a:t>
            </a:r>
            <a:r>
              <a:rPr lang="en-US" dirty="0"/>
              <a:t>specifications</a:t>
            </a:r>
          </a:p>
          <a:p>
            <a:endParaRPr lang="en-US" dirty="0" smtClean="0"/>
          </a:p>
          <a:p>
            <a:r>
              <a:rPr lang="en-US" dirty="0" smtClean="0"/>
              <a:t>Modeling missing information</a:t>
            </a:r>
            <a:endParaRPr lang="en-US" dirty="0"/>
          </a:p>
          <a:p>
            <a:pPr lvl="1"/>
            <a:r>
              <a:rPr lang="en-US" dirty="0"/>
              <a:t>e.g. incomplete programs</a:t>
            </a:r>
          </a:p>
          <a:p>
            <a:endParaRPr lang="en-US" dirty="0"/>
          </a:p>
          <a:p>
            <a:pPr marL="0" indent="0">
              <a:buNone/>
            </a:pPr>
            <a:endParaRPr lang="en-US" dirty="0"/>
          </a:p>
        </p:txBody>
      </p:sp>
    </p:spTree>
    <p:extLst>
      <p:ext uri="{BB962C8B-B14F-4D97-AF65-F5344CB8AC3E}">
        <p14:creationId xmlns:p14="http://schemas.microsoft.com/office/powerpoint/2010/main" val="622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1 - Derivation Graph</a:t>
            </a:r>
            <a:endParaRPr lang="en-US" dirty="0"/>
          </a:p>
        </p:txBody>
      </p:sp>
      <p:grpSp>
        <p:nvGrpSpPr>
          <p:cNvPr id="143" name="Group 142"/>
          <p:cNvGrpSpPr/>
          <p:nvPr/>
        </p:nvGrpSpPr>
        <p:grpSpPr>
          <a:xfrm>
            <a:off x="983982" y="1499572"/>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chemeClr val="bg1">
                      <a:lumMod val="85000"/>
                    </a:schemeClr>
                  </a:solidFill>
                </a:rPr>
                <a:t>abs(d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path(1,7)</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t>edge(7,2,a</a:t>
              </a:r>
              <a:r>
                <a:rPr lang="en-US" sz="2000" baseline="-25000" dirty="0" smtClean="0"/>
                <a:t>0</a:t>
              </a:r>
              <a:r>
                <a:rPr lang="en-US" sz="2000" dirty="0" smtClean="0"/>
                <a:t>)</a:t>
              </a:r>
              <a:endParaRPr lang="en-US" sz="2000" dirty="0"/>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solidFill>
                    <a:schemeClr val="bg1">
                      <a:lumMod val="85000"/>
                    </a:schemeClr>
                  </a:solidFill>
                </a:rPr>
                <a:t>edge(7,5,b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t>path(1,2)</a:t>
              </a:r>
              <a:endParaRPr lang="en-US" sz="2000" dirty="0"/>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solidFill>
                    <a:schemeClr val="bg1">
                      <a:lumMod val="85000"/>
                    </a:schemeClr>
                  </a:solidFill>
                </a:rPr>
                <a:t>path(1,5)</a:t>
              </a:r>
              <a:endParaRPr lang="en-US" sz="2000" dirty="0">
                <a:solidFill>
                  <a:schemeClr val="bg1">
                    <a:lumMod val="85000"/>
                  </a:schemeClr>
                </a:solidFill>
              </a:endParaRPr>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chemeClr val="accent5">
                      <a:lumMod val="75000"/>
                    </a:schemeClr>
                  </a:solidFill>
                </a:rPr>
                <a:t>abs(c</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t>edge(2,8,c</a:t>
              </a:r>
              <a:r>
                <a:rPr lang="en-US" sz="2000" baseline="-25000" dirty="0" smtClean="0"/>
                <a:t>0</a:t>
              </a:r>
              <a:r>
                <a:rPr lang="en-US" sz="2000" dirty="0" smtClean="0"/>
                <a:t>)</a:t>
              </a:r>
              <a:endParaRPr lang="en-US" sz="2000" dirty="0"/>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solidFill>
                    <a:schemeClr val="bg1">
                      <a:lumMod val="85000"/>
                    </a:schemeClr>
                  </a:solidFill>
                </a:rPr>
                <a:t>edge(5,8,d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path(1,8)</a:t>
              </a:r>
              <a:endParaRPr lang="en-US" sz="2000" dirty="0"/>
            </a:p>
          </p:txBody>
        </p:sp>
        <p:sp>
          <p:nvSpPr>
            <p:cNvPr id="207" name="TextBox 206"/>
            <p:cNvSpPr txBox="1"/>
            <p:nvPr/>
          </p:nvSpPr>
          <p:spPr>
            <a:xfrm>
              <a:off x="2438188" y="4547264"/>
              <a:ext cx="1337867" cy="400110"/>
            </a:xfrm>
            <a:prstGeom prst="rect">
              <a:avLst/>
            </a:prstGeom>
            <a:noFill/>
          </p:spPr>
          <p:txBody>
            <a:bodyPr wrap="none" rtlCol="0">
              <a:spAutoFit/>
            </a:bodyPr>
            <a:lstStyle/>
            <a:p>
              <a:pPr algn="ctr"/>
              <a:r>
                <a:rPr lang="en-US" sz="2000" dirty="0" smtClean="0"/>
                <a:t>edge(8,3,c</a:t>
              </a:r>
              <a:r>
                <a:rPr lang="en-US" sz="2000" baseline="-25000" dirty="0" smtClean="0"/>
                <a:t>0</a:t>
              </a:r>
              <a:r>
                <a:rPr lang="en-US" sz="2000" dirty="0" smtClean="0"/>
                <a:t>)</a:t>
              </a:r>
              <a:endParaRPr lang="en-US" sz="2000" dirty="0"/>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solidFill>
                    <a:schemeClr val="bg1">
                      <a:lumMod val="85000"/>
                    </a:schemeClr>
                  </a:solidFill>
                </a:rPr>
                <a:t>edge(8,6,d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9" name="TextBox 208"/>
            <p:cNvSpPr txBox="1"/>
            <p:nvPr/>
          </p:nvSpPr>
          <p:spPr>
            <a:xfrm>
              <a:off x="3070465" y="5332012"/>
              <a:ext cx="1074333" cy="307777"/>
            </a:xfrm>
            <a:prstGeom prst="rect">
              <a:avLst/>
            </a:prstGeom>
            <a:noFill/>
            <a:ln w="19050">
              <a:solidFill>
                <a:srgbClr val="0070C0"/>
              </a:solidFill>
              <a:prstDash val="solid"/>
            </a:ln>
          </p:spPr>
          <p:txBody>
            <a:bodyPr wrap="none" tIns="0" bIns="0" rtlCol="0" anchor="t" anchorCtr="0">
              <a:spAutoFit/>
            </a:bodyPr>
            <a:lstStyle/>
            <a:p>
              <a:pPr algn="ctr"/>
              <a:r>
                <a:rPr lang="en-US" sz="2000" dirty="0" smtClean="0"/>
                <a:t>path(1,3)</a:t>
              </a:r>
              <a:endParaRPr lang="en-US" sz="2000" dirty="0"/>
            </a:p>
          </p:txBody>
        </p:sp>
        <p:sp>
          <p:nvSpPr>
            <p:cNvPr id="210" name="TextBox 209"/>
            <p:cNvSpPr txBox="1"/>
            <p:nvPr/>
          </p:nvSpPr>
          <p:spPr>
            <a:xfrm>
              <a:off x="4899265" y="5332012"/>
              <a:ext cx="1074333" cy="307777"/>
            </a:xfrm>
            <a:prstGeom prst="rect">
              <a:avLst/>
            </a:prstGeom>
            <a:noFill/>
            <a:ln w="19050">
              <a:solidFill>
                <a:schemeClr val="bg1">
                  <a:lumMod val="85000"/>
                </a:schemeClr>
              </a:solidFill>
            </a:ln>
          </p:spPr>
          <p:txBody>
            <a:bodyPr wrap="none" tIns="0" bIns="0" rtlCol="0" anchor="t" anchorCtr="0">
              <a:spAutoFit/>
            </a:bodyPr>
            <a:lstStyle/>
            <a:p>
              <a:pPr algn="ctr"/>
              <a:r>
                <a:rPr lang="en-US" sz="2000" dirty="0" smtClean="0">
                  <a:solidFill>
                    <a:schemeClr val="bg1">
                      <a:lumMod val="85000"/>
                    </a:schemeClr>
                  </a:solidFill>
                </a:rPr>
                <a:t>path(1,6)</a:t>
              </a:r>
              <a:endParaRPr lang="en-US" sz="2000" dirty="0">
                <a:solidFill>
                  <a:schemeClr val="bg1">
                    <a:lumMod val="85000"/>
                  </a:schemeClr>
                </a:solidFill>
              </a:endParaRPr>
            </a:p>
          </p:txBody>
        </p:sp>
        <p:cxnSp>
          <p:nvCxnSpPr>
            <p:cNvPr id="211" name="Straight Connector 210"/>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chemeClr val="accent5">
                      <a:lumMod val="75000"/>
                    </a:schemeClr>
                  </a:solidFill>
                </a:rPr>
                <a:t>abs(a</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sp>
          <p:nvSpPr>
            <p:cNvPr id="232" name="TextBox 231"/>
            <p:cNvSpPr txBox="1"/>
            <p:nvPr/>
          </p:nvSpPr>
          <p:spPr>
            <a:xfrm>
              <a:off x="3857411" y="1815388"/>
              <a:ext cx="1334661" cy="400110"/>
            </a:xfrm>
            <a:prstGeom prst="rect">
              <a:avLst/>
            </a:prstGeom>
            <a:noFill/>
          </p:spPr>
          <p:txBody>
            <a:bodyPr wrap="none" rtlCol="0">
              <a:spAutoFit/>
            </a:bodyPr>
            <a:lstStyle/>
            <a:p>
              <a:pPr algn="ctr"/>
              <a:r>
                <a:rPr lang="en-US" sz="2000" dirty="0" smtClean="0"/>
                <a:t>edge(1,7,a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path(1,1)</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chemeClr val="accent5">
                      <a:lumMod val="75000"/>
                    </a:schemeClr>
                  </a:solidFill>
                </a:rPr>
                <a:t>abs(a</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cxnSp>
          <p:nvCxnSpPr>
            <p:cNvPr id="240" name="Straight Connector 239"/>
            <p:cNvCxnSpPr/>
            <p:nvPr/>
          </p:nvCxnSpPr>
          <p:spPr>
            <a:xfrm flipH="1">
              <a:off x="5364345" y="3125690"/>
              <a:ext cx="1470022" cy="26451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chemeClr val="bg1">
                      <a:lumMod val="85000"/>
                    </a:schemeClr>
                  </a:solidFill>
                </a:rPr>
                <a:t>abs(b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chemeClr val="accent5">
                      <a:lumMod val="75000"/>
                    </a:schemeClr>
                  </a:solidFill>
                </a:rPr>
                <a:t>abs(c</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cxnSp>
          <p:nvCxnSpPr>
            <p:cNvPr id="243" name="Straight Connector 242"/>
            <p:cNvCxnSpPr>
              <a:stCxn id="242" idx="2"/>
            </p:cNvCxnSpPr>
            <p:nvPr/>
          </p:nvCxnSpPr>
          <p:spPr>
            <a:xfrm>
              <a:off x="1894580" y="4947374"/>
              <a:ext cx="1707842"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chemeClr val="bg1">
                      <a:lumMod val="85000"/>
                    </a:schemeClr>
                  </a:solidFill>
                </a:rPr>
                <a:t>abs(d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grpSp>
      <mc:AlternateContent xmlns:mc="http://schemas.openxmlformats.org/markup-compatibility/2006" xmlns:a14="http://schemas.microsoft.com/office/drawing/2010/main">
        <mc:Choice Requires="a14">
          <p:sp>
            <p:nvSpPr>
              <p:cNvPr id="2" name="TextBox 1"/>
              <p:cNvSpPr txBox="1"/>
              <p:nvPr/>
            </p:nvSpPr>
            <p:spPr>
              <a:xfrm>
                <a:off x="2955073" y="5572703"/>
                <a:ext cx="1274007" cy="400110"/>
              </a:xfrm>
              <a:prstGeom prst="rect">
                <a:avLst/>
              </a:prstGeom>
              <a:noFill/>
            </p:spPr>
            <p:txBody>
              <a:bodyPr wrap="square" rtlCol="0">
                <a:spAutoFit/>
              </a:bodyPr>
              <a:lstStyle/>
              <a:p>
                <a:pPr algn="ctr"/>
                <a:r>
                  <a:rPr lang="en-US" sz="2000" b="1" dirty="0">
                    <a:solidFill>
                      <a:schemeClr val="accent5">
                        <a:lumMod val="75000"/>
                      </a:schemeClr>
                    </a:solidFill>
                  </a:rPr>
                  <a:t>a</a:t>
                </a:r>
                <a:r>
                  <a:rPr lang="en-US" sz="2000" b="1" baseline="-25000" dirty="0">
                    <a:solidFill>
                      <a:schemeClr val="accent5">
                        <a:lumMod val="75000"/>
                      </a:schemeClr>
                    </a:solidFill>
                  </a:rPr>
                  <a:t>0</a:t>
                </a:r>
                <a14:m>
                  <m:oMath xmlns:m="http://schemas.openxmlformats.org/officeDocument/2006/math">
                    <m:r>
                      <a:rPr lang="en-US" sz="2000" i="1">
                        <a:latin typeface="Cambria Math" panose="02040503050406030204" pitchFamily="18" charset="0"/>
                      </a:rPr>
                      <m:t>∗</m:t>
                    </m:r>
                  </m:oMath>
                </a14:m>
                <a:r>
                  <a:rPr lang="en-US" sz="2000" b="1" dirty="0">
                    <a:solidFill>
                      <a:schemeClr val="accent5">
                        <a:lumMod val="75000"/>
                      </a:schemeClr>
                    </a:solidFill>
                  </a:rPr>
                  <a:t>c</a:t>
                </a:r>
                <a:r>
                  <a:rPr lang="en-US" sz="2000" b="1" baseline="-25000" dirty="0">
                    <a:solidFill>
                      <a:schemeClr val="accent5">
                        <a:lumMod val="75000"/>
                      </a:schemeClr>
                    </a:solidFill>
                  </a:rPr>
                  <a:t>0</a:t>
                </a:r>
                <a14:m>
                  <m:oMath xmlns:m="http://schemas.openxmlformats.org/officeDocument/2006/math">
                    <m:r>
                      <a:rPr lang="en-US" sz="2000" i="1">
                        <a:latin typeface="Cambria Math" panose="02040503050406030204" pitchFamily="18" charset="0"/>
                      </a:rPr>
                      <m:t>∗</m:t>
                    </m:r>
                  </m:oMath>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955073" y="5572703"/>
                <a:ext cx="1274007" cy="400110"/>
              </a:xfrm>
              <a:prstGeom prst="rect">
                <a:avLst/>
              </a:prstGeom>
              <a:blipFill rotWithShape="0">
                <a:blip r:embed="rId3"/>
                <a:stretch>
                  <a:fillRect t="-6061" b="-2727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lgn="ctr"/>
            <a:r>
              <a:rPr lang="en-US" smtClean="0"/>
              <a:t>CAV 2017</a:t>
            </a:r>
            <a:endParaRPr lang="en-US" dirty="0"/>
          </a:p>
        </p:txBody>
      </p:sp>
      <p:sp>
        <p:nvSpPr>
          <p:cNvPr id="8" name="Date Placeholder 7"/>
          <p:cNvSpPr>
            <a:spLocks noGrp="1"/>
          </p:cNvSpPr>
          <p:nvPr>
            <p:ph type="dt" sz="half" idx="10"/>
          </p:nvPr>
        </p:nvSpPr>
        <p:spPr/>
        <p:txBody>
          <a:bodyPr/>
          <a:lstStyle/>
          <a:p>
            <a:fld id="{7B84A538-B048-B141-A5E7-551525614613}" type="datetime1">
              <a:rPr lang="en-US" smtClean="0"/>
              <a:t>7/31/17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30</a:t>
            </a:fld>
            <a:endParaRPr lang="en-US" dirty="0"/>
          </a:p>
        </p:txBody>
      </p:sp>
    </p:spTree>
    <p:extLst>
      <p:ext uri="{BB962C8B-B14F-4D97-AF65-F5344CB8AC3E}">
        <p14:creationId xmlns:p14="http://schemas.microsoft.com/office/powerpoint/2010/main" val="925643129"/>
      </p:ext>
    </p:extLst>
  </p:cSld>
  <p:clrMapOvr>
    <a:masterClrMapping/>
  </p:clrMapOvr>
  <mc:AlternateContent xmlns:mc="http://schemas.openxmlformats.org/markup-compatibility/2006" xmlns:p14="http://schemas.microsoft.com/office/powerpoint/2010/main">
    <mc:Choice Requires="p14">
      <p:transition spd="slow" p14:dur="2000" advTm="5584"/>
    </mc:Choice>
    <mc:Fallback xmlns="">
      <p:transition spd="slow" advTm="5584"/>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1 - Derivation Graph</a:t>
            </a:r>
            <a:endParaRPr lang="en-US" dirty="0"/>
          </a:p>
        </p:txBody>
      </p:sp>
      <p:grpSp>
        <p:nvGrpSpPr>
          <p:cNvPr id="143" name="Group 142"/>
          <p:cNvGrpSpPr/>
          <p:nvPr/>
        </p:nvGrpSpPr>
        <p:grpSpPr>
          <a:xfrm>
            <a:off x="983982" y="1499572"/>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chemeClr val="bg1">
                      <a:lumMod val="85000"/>
                    </a:schemeClr>
                  </a:solidFill>
                </a:rPr>
                <a:t>abs(d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path(1,7)</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t>edge(7,2,a</a:t>
              </a:r>
              <a:r>
                <a:rPr lang="en-US" sz="2000" baseline="-25000" dirty="0" smtClean="0"/>
                <a:t>0</a:t>
              </a:r>
              <a:r>
                <a:rPr lang="en-US" sz="2000" dirty="0" smtClean="0"/>
                <a:t>)</a:t>
              </a:r>
              <a:endParaRPr lang="en-US" sz="2000" dirty="0"/>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solidFill>
                    <a:schemeClr val="bg1">
                      <a:lumMod val="85000"/>
                    </a:schemeClr>
                  </a:solidFill>
                </a:rPr>
                <a:t>edge(7,5,b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t>path(1,2)</a:t>
              </a:r>
              <a:endParaRPr lang="en-US" sz="2000" dirty="0"/>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solidFill>
                    <a:schemeClr val="bg1">
                      <a:lumMod val="85000"/>
                    </a:schemeClr>
                  </a:solidFill>
                </a:rPr>
                <a:t>path(1,5)</a:t>
              </a:r>
              <a:endParaRPr lang="en-US" sz="2000" dirty="0">
                <a:solidFill>
                  <a:schemeClr val="bg1">
                    <a:lumMod val="85000"/>
                  </a:schemeClr>
                </a:solidFill>
              </a:endParaRPr>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chemeClr val="accent5">
                      <a:lumMod val="75000"/>
                    </a:schemeClr>
                  </a:solidFill>
                </a:rPr>
                <a:t>abs(c</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t>edge(2,8,c</a:t>
              </a:r>
              <a:r>
                <a:rPr lang="en-US" sz="2000" baseline="-25000" dirty="0" smtClean="0"/>
                <a:t>0</a:t>
              </a:r>
              <a:r>
                <a:rPr lang="en-US" sz="2000" dirty="0" smtClean="0"/>
                <a:t>)</a:t>
              </a:r>
              <a:endParaRPr lang="en-US" sz="2000" dirty="0"/>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solidFill>
                    <a:schemeClr val="bg1">
                      <a:lumMod val="85000"/>
                    </a:schemeClr>
                  </a:solidFill>
                </a:rPr>
                <a:t>edge(5,8,d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path(1,8)</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solidFill>
                    <a:schemeClr val="bg1">
                      <a:lumMod val="85000"/>
                    </a:schemeClr>
                  </a:solidFill>
                </a:rPr>
                <a:t>edge(8,3,c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t>edge(8,6,d</a:t>
              </a:r>
              <a:r>
                <a:rPr lang="en-US" sz="2000" baseline="-25000" dirty="0" smtClean="0"/>
                <a:t>0</a:t>
              </a:r>
              <a:r>
                <a:rPr lang="en-US" sz="2000" dirty="0" smtClean="0"/>
                <a:t>)</a:t>
              </a:r>
              <a:endParaRPr lang="en-US" sz="2000" dirty="0"/>
            </a:p>
          </p:txBody>
        </p:sp>
        <p:sp>
          <p:nvSpPr>
            <p:cNvPr id="209" name="TextBox 208"/>
            <p:cNvSpPr txBox="1"/>
            <p:nvPr/>
          </p:nvSpPr>
          <p:spPr>
            <a:xfrm>
              <a:off x="3070465" y="5332012"/>
              <a:ext cx="1074333" cy="307777"/>
            </a:xfrm>
            <a:prstGeom prst="rect">
              <a:avLst/>
            </a:prstGeom>
            <a:noFill/>
            <a:ln w="19050">
              <a:solidFill>
                <a:schemeClr val="bg1">
                  <a:lumMod val="85000"/>
                </a:schemeClr>
              </a:solidFill>
              <a:prstDash val="solid"/>
            </a:ln>
          </p:spPr>
          <p:txBody>
            <a:bodyPr wrap="none" tIns="0" bIns="0" rtlCol="0" anchor="t" anchorCtr="0">
              <a:spAutoFit/>
            </a:bodyPr>
            <a:lstStyle/>
            <a:p>
              <a:pPr algn="ctr"/>
              <a:r>
                <a:rPr lang="en-US" sz="2000" dirty="0" smtClean="0">
                  <a:solidFill>
                    <a:schemeClr val="bg1">
                      <a:lumMod val="85000"/>
                    </a:schemeClr>
                  </a:solidFill>
                </a:rPr>
                <a:t>path(1,3)</a:t>
              </a:r>
              <a:endParaRPr lang="en-US" sz="2000" dirty="0">
                <a:solidFill>
                  <a:schemeClr val="bg1">
                    <a:lumMod val="85000"/>
                  </a:schemeClr>
                </a:solidFill>
              </a:endParaRPr>
            </a:p>
          </p:txBody>
        </p:sp>
        <p:sp>
          <p:nvSpPr>
            <p:cNvPr id="210" name="TextBox 209"/>
            <p:cNvSpPr txBox="1"/>
            <p:nvPr/>
          </p:nvSpPr>
          <p:spPr>
            <a:xfrm>
              <a:off x="4899265" y="5332012"/>
              <a:ext cx="1074333" cy="307777"/>
            </a:xfrm>
            <a:prstGeom prst="rect">
              <a:avLst/>
            </a:prstGeom>
            <a:noFill/>
            <a:ln w="19050">
              <a:solidFill>
                <a:srgbClr val="0070C0"/>
              </a:solidFill>
            </a:ln>
          </p:spPr>
          <p:txBody>
            <a:bodyPr wrap="none" tIns="0" bIns="0" rtlCol="0" anchor="t" anchorCtr="0">
              <a:spAutoFit/>
            </a:bodyPr>
            <a:lstStyle/>
            <a:p>
              <a:pPr algn="ctr"/>
              <a:r>
                <a:rPr lang="en-US" sz="2000" dirty="0" smtClean="0"/>
                <a:t>path(1,6)</a:t>
              </a:r>
              <a:endParaRPr lang="en-US" sz="2000" dirty="0"/>
            </a:p>
          </p:txBody>
        </p:sp>
        <p:cxnSp>
          <p:nvCxnSpPr>
            <p:cNvPr id="211" name="Straight Connector 210"/>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chemeClr val="accent5">
                      <a:lumMod val="75000"/>
                    </a:schemeClr>
                  </a:solidFill>
                </a:rPr>
                <a:t>abs(a</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edge(1,7,a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path(1,1)</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chemeClr val="accent5">
                      <a:lumMod val="75000"/>
                    </a:schemeClr>
                  </a:solidFill>
                </a:rPr>
                <a:t>abs(a</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cxnSp>
          <p:nvCxnSpPr>
            <p:cNvPr id="240" name="Straight Connector 239"/>
            <p:cNvCxnSpPr/>
            <p:nvPr/>
          </p:nvCxnSpPr>
          <p:spPr>
            <a:xfrm flipH="1">
              <a:off x="5364345" y="3125690"/>
              <a:ext cx="1470022" cy="26451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chemeClr val="bg1">
                      <a:lumMod val="85000"/>
                    </a:schemeClr>
                  </a:solidFill>
                </a:rPr>
                <a:t>abs(b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chemeClr val="bg1">
                      <a:lumMod val="85000"/>
                    </a:schemeClr>
                  </a:solidFill>
                </a:rPr>
                <a:t>abs(c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243" name="Straight Connector 242"/>
            <p:cNvCxnSpPr>
              <a:stCxn id="242" idx="2"/>
            </p:cNvCxnSpPr>
            <p:nvPr/>
          </p:nvCxnSpPr>
          <p:spPr>
            <a:xfrm>
              <a:off x="1894580" y="4947374"/>
              <a:ext cx="1707842"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chemeClr val="accent5">
                      <a:lumMod val="75000"/>
                    </a:schemeClr>
                  </a:solidFill>
                </a:rPr>
                <a:t>abs(d</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grpSp>
      <mc:AlternateContent xmlns:mc="http://schemas.openxmlformats.org/markup-compatibility/2006" xmlns:a14="http://schemas.microsoft.com/office/drawing/2010/main">
        <mc:Choice Requires="a14">
          <p:sp>
            <p:nvSpPr>
              <p:cNvPr id="57" name="TextBox 56"/>
              <p:cNvSpPr txBox="1"/>
              <p:nvPr/>
            </p:nvSpPr>
            <p:spPr>
              <a:xfrm>
                <a:off x="4795019" y="5572703"/>
                <a:ext cx="1274007" cy="400110"/>
              </a:xfrm>
              <a:prstGeom prst="rect">
                <a:avLst/>
              </a:prstGeom>
              <a:noFill/>
            </p:spPr>
            <p:txBody>
              <a:bodyPr wrap="square" rtlCol="0">
                <a:spAutoFit/>
              </a:bodyPr>
              <a:lstStyle/>
              <a:p>
                <a:pPr algn="ctr"/>
                <a:r>
                  <a:rPr lang="en-US" sz="2000" b="1" dirty="0">
                    <a:solidFill>
                      <a:schemeClr val="accent5">
                        <a:lumMod val="75000"/>
                      </a:schemeClr>
                    </a:solidFill>
                  </a:rPr>
                  <a:t>a</a:t>
                </a:r>
                <a:r>
                  <a:rPr lang="en-US" sz="2000" b="1" baseline="-25000" dirty="0">
                    <a:solidFill>
                      <a:schemeClr val="accent5">
                        <a:lumMod val="75000"/>
                      </a:schemeClr>
                    </a:solidFill>
                  </a:rPr>
                  <a:t>0</a:t>
                </a:r>
                <a14:m>
                  <m:oMath xmlns:m="http://schemas.openxmlformats.org/officeDocument/2006/math">
                    <m:r>
                      <a:rPr lang="en-US" sz="2000" i="1">
                        <a:latin typeface="Cambria Math" panose="02040503050406030204" pitchFamily="18" charset="0"/>
                      </a:rPr>
                      <m:t>∗</m:t>
                    </m:r>
                  </m:oMath>
                </a14:m>
                <a:r>
                  <a:rPr lang="en-US" sz="2000" b="1" dirty="0" smtClean="0">
                    <a:solidFill>
                      <a:schemeClr val="accent5">
                        <a:lumMod val="75000"/>
                      </a:schemeClr>
                    </a:solidFill>
                  </a:rPr>
                  <a:t>c</a:t>
                </a:r>
                <a:r>
                  <a:rPr lang="en-US" sz="2000" b="1" baseline="-25000" dirty="0">
                    <a:solidFill>
                      <a:schemeClr val="accent5">
                        <a:lumMod val="75000"/>
                      </a:schemeClr>
                    </a:solidFill>
                  </a:rPr>
                  <a:t>0</a:t>
                </a:r>
                <a14:m>
                  <m:oMath xmlns:m="http://schemas.openxmlformats.org/officeDocument/2006/math">
                    <m:r>
                      <m:rPr>
                        <m:nor/>
                      </m:rPr>
                      <a:rPr lang="en-US" sz="2000" b="1" dirty="0" smtClean="0">
                        <a:solidFill>
                          <a:schemeClr val="accent5">
                            <a:lumMod val="75000"/>
                          </a:schemeClr>
                        </a:solidFill>
                      </a:rPr>
                      <m:t>d</m:t>
                    </m:r>
                    <m:r>
                      <m:rPr>
                        <m:nor/>
                      </m:rPr>
                      <a:rPr lang="en-US" sz="2000" b="1" baseline="-25000" dirty="0">
                        <a:solidFill>
                          <a:schemeClr val="accent5">
                            <a:lumMod val="75000"/>
                          </a:schemeClr>
                        </a:solidFill>
                      </a:rPr>
                      <m:t>0</m:t>
                    </m:r>
                  </m:oMath>
                </a14:m>
                <a:endParaRPr lang="en-US" sz="2000"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4795019" y="5572703"/>
                <a:ext cx="1274007" cy="400110"/>
              </a:xfrm>
              <a:prstGeom prst="rect">
                <a:avLst/>
              </a:prstGeom>
              <a:blipFill rotWithShape="0">
                <a:blip r:embed="rId3"/>
                <a:stretch>
                  <a:fillRect t="-6061" b="-27273"/>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6" name="Date Placeholder 5"/>
          <p:cNvSpPr>
            <a:spLocks noGrp="1"/>
          </p:cNvSpPr>
          <p:nvPr>
            <p:ph type="dt" sz="half" idx="10"/>
          </p:nvPr>
        </p:nvSpPr>
        <p:spPr/>
        <p:txBody>
          <a:bodyPr/>
          <a:lstStyle/>
          <a:p>
            <a:fld id="{E275E3EA-654C-DC4C-AC47-0D7504A24A1F}"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31</a:t>
            </a:fld>
            <a:endParaRPr lang="en-US" dirty="0"/>
          </a:p>
        </p:txBody>
      </p:sp>
    </p:spTree>
    <p:extLst>
      <p:ext uri="{BB962C8B-B14F-4D97-AF65-F5344CB8AC3E}">
        <p14:creationId xmlns:p14="http://schemas.microsoft.com/office/powerpoint/2010/main" val="1714936418"/>
      </p:ext>
    </p:extLst>
  </p:cSld>
  <p:clrMapOvr>
    <a:masterClrMapping/>
  </p:clrMapOvr>
  <mc:AlternateContent xmlns:mc="http://schemas.openxmlformats.org/markup-compatibility/2006" xmlns:p14="http://schemas.microsoft.com/office/powerpoint/2010/main">
    <mc:Choice Requires="p14">
      <p:transition spd="slow" p14:dur="2000" advTm="3681"/>
    </mc:Choice>
    <mc:Fallback xmlns="">
      <p:transition spd="slow" advTm="368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1 - Derivation Graph</a:t>
            </a:r>
            <a:endParaRPr lang="en-US" dirty="0"/>
          </a:p>
        </p:txBody>
      </p:sp>
      <p:grpSp>
        <p:nvGrpSpPr>
          <p:cNvPr id="143" name="Group 142"/>
          <p:cNvGrpSpPr/>
          <p:nvPr/>
        </p:nvGrpSpPr>
        <p:grpSpPr>
          <a:xfrm>
            <a:off x="983982" y="1499572"/>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chemeClr val="accent5">
                      <a:lumMod val="75000"/>
                    </a:schemeClr>
                  </a:solidFill>
                </a:rPr>
                <a:t>abs(d</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path(1,7)</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solidFill>
                    <a:schemeClr val="bg1">
                      <a:lumMod val="85000"/>
                    </a:schemeClr>
                  </a:solidFill>
                </a:rPr>
                <a:t>edge(7,2,a</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t>edge(7,5,b</a:t>
              </a:r>
              <a:r>
                <a:rPr lang="en-US" sz="2000" baseline="-25000" dirty="0" smtClean="0"/>
                <a:t>0</a:t>
              </a:r>
              <a:r>
                <a:rPr lang="en-US" sz="2000" dirty="0" smtClean="0"/>
                <a:t>)</a:t>
              </a:r>
              <a:endParaRPr lang="en-US" sz="2000" dirty="0"/>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solidFill>
                    <a:schemeClr val="bg1">
                      <a:lumMod val="85000"/>
                    </a:schemeClr>
                  </a:solidFill>
                </a:rPr>
                <a:t>path(1,2)</a:t>
              </a:r>
              <a:endParaRPr lang="en-US" sz="2000" dirty="0">
                <a:solidFill>
                  <a:schemeClr val="bg1">
                    <a:lumMod val="85000"/>
                  </a:schemeClr>
                </a:solidFill>
              </a:endParaRPr>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t>path(1,5)</a:t>
              </a:r>
              <a:endParaRPr lang="en-US" sz="2000" dirty="0"/>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chemeClr val="bg1">
                      <a:lumMod val="85000"/>
                    </a:schemeClr>
                  </a:solidFill>
                </a:rPr>
                <a:t>abs(c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solidFill>
                    <a:schemeClr val="bg1">
                      <a:lumMod val="85000"/>
                    </a:schemeClr>
                  </a:solidFill>
                </a:rPr>
                <a:t>edge(2,8,c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t>edge(5,8,d</a:t>
              </a:r>
              <a:r>
                <a:rPr lang="en-US" sz="2000" baseline="-25000" dirty="0" smtClean="0"/>
                <a:t>0</a:t>
              </a:r>
              <a:r>
                <a:rPr lang="en-US" sz="2000" dirty="0" smtClean="0"/>
                <a:t>)</a:t>
              </a:r>
              <a:endParaRPr lang="en-US" sz="2000" dirty="0"/>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path(1,8)</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solidFill>
                    <a:schemeClr val="bg1">
                      <a:lumMod val="85000"/>
                    </a:schemeClr>
                  </a:solidFill>
                </a:rPr>
                <a:t>edge(8,3,c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t>edge(8,6,d</a:t>
              </a:r>
              <a:r>
                <a:rPr lang="en-US" sz="2000" baseline="-25000" dirty="0" smtClean="0"/>
                <a:t>0</a:t>
              </a:r>
              <a:r>
                <a:rPr lang="en-US" sz="2000" dirty="0" smtClean="0"/>
                <a:t>)</a:t>
              </a:r>
              <a:endParaRPr lang="en-US" sz="2000" dirty="0"/>
            </a:p>
          </p:txBody>
        </p:sp>
        <p:sp>
          <p:nvSpPr>
            <p:cNvPr id="209" name="TextBox 208"/>
            <p:cNvSpPr txBox="1"/>
            <p:nvPr/>
          </p:nvSpPr>
          <p:spPr>
            <a:xfrm>
              <a:off x="3070465" y="5332012"/>
              <a:ext cx="1074333" cy="307777"/>
            </a:xfrm>
            <a:prstGeom prst="rect">
              <a:avLst/>
            </a:prstGeom>
            <a:noFill/>
            <a:ln w="19050">
              <a:solidFill>
                <a:schemeClr val="bg1">
                  <a:lumMod val="85000"/>
                </a:schemeClr>
              </a:solidFill>
              <a:prstDash val="solid"/>
            </a:ln>
          </p:spPr>
          <p:txBody>
            <a:bodyPr wrap="none" tIns="0" bIns="0" rtlCol="0" anchor="t" anchorCtr="0">
              <a:spAutoFit/>
            </a:bodyPr>
            <a:lstStyle/>
            <a:p>
              <a:pPr algn="ctr"/>
              <a:r>
                <a:rPr lang="en-US" sz="2000" dirty="0" smtClean="0">
                  <a:solidFill>
                    <a:schemeClr val="bg1">
                      <a:lumMod val="85000"/>
                    </a:schemeClr>
                  </a:solidFill>
                </a:rPr>
                <a:t>path(1,3)</a:t>
              </a:r>
              <a:endParaRPr lang="en-US" sz="2000" dirty="0">
                <a:solidFill>
                  <a:schemeClr val="bg1">
                    <a:lumMod val="85000"/>
                  </a:schemeClr>
                </a:solidFill>
              </a:endParaRPr>
            </a:p>
          </p:txBody>
        </p:sp>
        <p:sp>
          <p:nvSpPr>
            <p:cNvPr id="210" name="TextBox 209"/>
            <p:cNvSpPr txBox="1"/>
            <p:nvPr/>
          </p:nvSpPr>
          <p:spPr>
            <a:xfrm>
              <a:off x="4899265" y="5332012"/>
              <a:ext cx="1074333" cy="307777"/>
            </a:xfrm>
            <a:prstGeom prst="rect">
              <a:avLst/>
            </a:prstGeom>
            <a:noFill/>
            <a:ln w="19050">
              <a:solidFill>
                <a:srgbClr val="0070C0"/>
              </a:solidFill>
            </a:ln>
          </p:spPr>
          <p:txBody>
            <a:bodyPr wrap="none" tIns="0" bIns="0" rtlCol="0" anchor="t" anchorCtr="0">
              <a:spAutoFit/>
            </a:bodyPr>
            <a:lstStyle/>
            <a:p>
              <a:pPr algn="ctr"/>
              <a:r>
                <a:rPr lang="en-US" sz="2000" dirty="0" smtClean="0"/>
                <a:t>path(1,6)</a:t>
              </a:r>
              <a:endParaRPr lang="en-US" sz="2000" dirty="0"/>
            </a:p>
          </p:txBody>
        </p:sp>
        <p:cxnSp>
          <p:nvCxnSpPr>
            <p:cNvPr id="211" name="Straight Connector 210"/>
            <p:cNvCxnSpPr/>
            <p:nvPr/>
          </p:nvCxnSpPr>
          <p:spPr>
            <a:xfrm>
              <a:off x="3135525" y="3138910"/>
              <a:ext cx="425495" cy="221329"/>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chemeClr val="accent5">
                      <a:lumMod val="75000"/>
                    </a:schemeClr>
                  </a:solidFill>
                </a:rPr>
                <a:t>abs(a</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edge(1,7,a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path(1,1)</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chemeClr val="bg1">
                      <a:lumMod val="85000"/>
                    </a:schemeClr>
                  </a:solidFill>
                </a:rPr>
                <a:t>abs(a</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240" name="Straight Connector 239"/>
            <p:cNvCxnSpPr/>
            <p:nvPr/>
          </p:nvCxnSpPr>
          <p:spPr>
            <a:xfrm flipH="1">
              <a:off x="5364345" y="3125690"/>
              <a:ext cx="1470022" cy="264516"/>
            </a:xfrm>
            <a:prstGeom prst="line">
              <a:avLst/>
            </a:prstGeom>
            <a:ln w="19050"/>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chemeClr val="accent5">
                      <a:lumMod val="75000"/>
                    </a:schemeClr>
                  </a:solidFill>
                </a:rPr>
                <a:t>abs(b</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chemeClr val="bg1">
                      <a:lumMod val="85000"/>
                    </a:schemeClr>
                  </a:solidFill>
                </a:rPr>
                <a:t>abs(c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243" name="Straight Connector 242"/>
            <p:cNvCxnSpPr>
              <a:stCxn id="242" idx="2"/>
            </p:cNvCxnSpPr>
            <p:nvPr/>
          </p:nvCxnSpPr>
          <p:spPr>
            <a:xfrm>
              <a:off x="1894580" y="4947374"/>
              <a:ext cx="1707842"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chemeClr val="accent5">
                      <a:lumMod val="75000"/>
                    </a:schemeClr>
                  </a:solidFill>
                </a:rPr>
                <a:t>abs(d</a:t>
              </a:r>
              <a:r>
                <a:rPr lang="en-US" sz="2000" baseline="-25000" dirty="0" smtClean="0">
                  <a:solidFill>
                    <a:schemeClr val="accent5">
                      <a:lumMod val="75000"/>
                    </a:schemeClr>
                  </a:solidFill>
                </a:rPr>
                <a:t>0</a:t>
              </a:r>
              <a:r>
                <a:rPr lang="en-US" sz="2000" dirty="0" smtClean="0">
                  <a:solidFill>
                    <a:schemeClr val="accent5">
                      <a:lumMod val="75000"/>
                    </a:schemeClr>
                  </a:solidFill>
                </a:rPr>
                <a:t>)</a:t>
              </a:r>
              <a:endParaRPr lang="en-US" sz="2000" dirty="0">
                <a:solidFill>
                  <a:schemeClr val="accent5">
                    <a:lumMod val="75000"/>
                  </a:schemeClr>
                </a:solidFill>
              </a:endParaRPr>
            </a:p>
          </p:txBody>
        </p:sp>
      </p:grpSp>
      <mc:AlternateContent xmlns:mc="http://schemas.openxmlformats.org/markup-compatibility/2006" xmlns:a14="http://schemas.microsoft.com/office/drawing/2010/main">
        <mc:Choice Requires="a14">
          <p:sp>
            <p:nvSpPr>
              <p:cNvPr id="57" name="TextBox 56"/>
              <p:cNvSpPr txBox="1"/>
              <p:nvPr/>
            </p:nvSpPr>
            <p:spPr>
              <a:xfrm>
                <a:off x="4795019" y="5572703"/>
                <a:ext cx="1274007" cy="400110"/>
              </a:xfrm>
              <a:prstGeom prst="rect">
                <a:avLst/>
              </a:prstGeom>
              <a:noFill/>
            </p:spPr>
            <p:txBody>
              <a:bodyPr wrap="square" rtlCol="0">
                <a:spAutoFit/>
              </a:bodyPr>
              <a:lstStyle/>
              <a:p>
                <a:pPr algn="ctr"/>
                <a:r>
                  <a:rPr lang="en-US" sz="2000" b="1" dirty="0">
                    <a:solidFill>
                      <a:schemeClr val="accent5">
                        <a:lumMod val="75000"/>
                      </a:schemeClr>
                    </a:solidFill>
                  </a:rPr>
                  <a:t>a</a:t>
                </a:r>
                <a:r>
                  <a:rPr lang="en-US" sz="2000" b="1" baseline="-25000" dirty="0">
                    <a:solidFill>
                      <a:schemeClr val="accent5">
                        <a:lumMod val="75000"/>
                      </a:schemeClr>
                    </a:solidFill>
                  </a:rPr>
                  <a:t>0</a:t>
                </a:r>
                <a:r>
                  <a:rPr lang="en-US" sz="2000" b="1" dirty="0">
                    <a:solidFill>
                      <a:schemeClr val="accent5">
                        <a:lumMod val="75000"/>
                      </a:schemeClr>
                    </a:solidFill>
                  </a:rPr>
                  <a:t>b</a:t>
                </a:r>
                <a:r>
                  <a:rPr lang="en-US" sz="2000" b="1" baseline="-25000" dirty="0">
                    <a:solidFill>
                      <a:schemeClr val="accent5">
                        <a:lumMod val="75000"/>
                      </a:schemeClr>
                    </a:solidFill>
                  </a:rPr>
                  <a:t>0</a:t>
                </a:r>
                <a14:m>
                  <m:oMath xmlns:m="http://schemas.openxmlformats.org/officeDocument/2006/math">
                    <m:r>
                      <a:rPr lang="en-US" sz="2000" i="1">
                        <a:latin typeface="Cambria Math" charset="0"/>
                      </a:rPr>
                      <m:t>∗</m:t>
                    </m:r>
                  </m:oMath>
                </a14:m>
                <a:r>
                  <a:rPr lang="en-US" sz="2000" b="1" dirty="0">
                    <a:solidFill>
                      <a:schemeClr val="accent5">
                        <a:lumMod val="75000"/>
                      </a:schemeClr>
                    </a:solidFill>
                  </a:rPr>
                  <a:t>d</a:t>
                </a:r>
                <a:r>
                  <a:rPr lang="en-US" sz="2000" b="1" baseline="-25000" dirty="0">
                    <a:solidFill>
                      <a:schemeClr val="accent5">
                        <a:lumMod val="75000"/>
                      </a:schemeClr>
                    </a:solidFill>
                  </a:rPr>
                  <a:t>0</a:t>
                </a:r>
                <a:endParaRPr lang="en-US" sz="2000" b="1" dirty="0">
                  <a:solidFill>
                    <a:schemeClr val="accent5">
                      <a:lumMod val="75000"/>
                    </a:schemeClr>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795019" y="5572703"/>
                <a:ext cx="1274007" cy="400110"/>
              </a:xfrm>
              <a:prstGeom prst="rect">
                <a:avLst/>
              </a:prstGeom>
              <a:blipFill rotWithShape="0">
                <a:blip r:embed="rId3"/>
                <a:stretch>
                  <a:fillRect t="-6061" b="-27273"/>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6" name="Date Placeholder 5"/>
          <p:cNvSpPr>
            <a:spLocks noGrp="1"/>
          </p:cNvSpPr>
          <p:nvPr>
            <p:ph type="dt" sz="half" idx="10"/>
          </p:nvPr>
        </p:nvSpPr>
        <p:spPr/>
        <p:txBody>
          <a:bodyPr/>
          <a:lstStyle/>
          <a:p>
            <a:fld id="{38A2A635-F420-2944-8E24-AD403BF69F22}"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32</a:t>
            </a:fld>
            <a:endParaRPr lang="en-US" dirty="0"/>
          </a:p>
        </p:txBody>
      </p:sp>
    </p:spTree>
    <p:extLst>
      <p:ext uri="{BB962C8B-B14F-4D97-AF65-F5344CB8AC3E}">
        <p14:creationId xmlns:p14="http://schemas.microsoft.com/office/powerpoint/2010/main" val="493672961"/>
      </p:ext>
    </p:extLst>
  </p:cSld>
  <p:clrMapOvr>
    <a:masterClrMapping/>
  </p:clrMapOvr>
  <mc:AlternateContent xmlns:mc="http://schemas.openxmlformats.org/markup-compatibility/2006" xmlns:p14="http://schemas.microsoft.com/office/powerpoint/2010/main">
    <mc:Choice Requires="p14">
      <p:transition spd="slow" p14:dur="2000" advTm="5730"/>
    </mc:Choice>
    <mc:Fallback xmlns="">
      <p:transition spd="slow" advTm="573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1 - Derivation Graph</a:t>
            </a:r>
            <a:endParaRPr lang="en-US" dirty="0"/>
          </a:p>
        </p:txBody>
      </p:sp>
      <mc:AlternateContent xmlns:mc="http://schemas.openxmlformats.org/markup-compatibility/2006" xmlns:a14="http://schemas.microsoft.com/office/drawing/2010/main">
        <mc:Choice Requires="a14">
          <p:sp>
            <p:nvSpPr>
              <p:cNvPr id="65" name="Rectangle 64"/>
              <p:cNvSpPr/>
              <p:nvPr/>
            </p:nvSpPr>
            <p:spPr>
              <a:xfrm>
                <a:off x="4826856" y="4752387"/>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accent5">
                        <a:lumMod val="75000"/>
                      </a:schemeClr>
                    </a:solidFill>
                  </a:rPr>
                  <a:t>abs(a</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chemeClr val="accent5">
                        <a:lumMod val="75000"/>
                      </a:schemeClr>
                    </a:solidFill>
                  </a:rPr>
                  <a:t>abs(b</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chemeClr val="accent5">
                        <a:lumMod val="75000"/>
                      </a:schemeClr>
                    </a:solidFill>
                  </a:rPr>
                  <a:t>abs(c</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chemeClr val="accent5">
                        <a:lumMod val="75000"/>
                      </a:schemeClr>
                    </a:solidFill>
                  </a:rPr>
                  <a:t>abs(d</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
          <p:sp>
            <p:nvSpPr>
              <p:cNvPr id="65" name="Rectangle 64"/>
              <p:cNvSpPr>
                <a:spLocks noRot="1" noChangeAspect="1" noMove="1" noResize="1" noEditPoints="1" noAdjustHandles="1" noChangeArrowheads="1" noChangeShapeType="1" noTextEdit="1"/>
              </p:cNvSpPr>
              <p:nvPr/>
            </p:nvSpPr>
            <p:spPr>
              <a:xfrm>
                <a:off x="4826856" y="4752387"/>
                <a:ext cx="3501097" cy="669798"/>
              </a:xfrm>
              <a:prstGeom prst="rect">
                <a:avLst/>
              </a:prstGeom>
              <a:blipFill rotWithShape="0">
                <a:blip r:embed="rId3"/>
                <a:stretch>
                  <a:fillRect l="-1386" t="-5357" r="-867" b="-17857"/>
                </a:stretch>
              </a:blipFill>
              <a:ln>
                <a:solidFill>
                  <a:srgbClr val="0070C0"/>
                </a:solidFill>
              </a:ln>
            </p:spPr>
            <p:txBody>
              <a:bodyPr/>
              <a:lstStyle/>
              <a:p>
                <a:r>
                  <a:rPr lang="en-US">
                    <a:noFill/>
                  </a:rPr>
                  <a:t> </a:t>
                </a:r>
              </a:p>
            </p:txBody>
          </p:sp>
        </mc:Fallback>
      </mc:AlternateContent>
      <p:graphicFrame>
        <p:nvGraphicFramePr>
          <p:cNvPr id="155" name="Table 154"/>
          <p:cNvGraphicFramePr>
            <a:graphicFrameLocks noGrp="1"/>
          </p:cNvGraphicFramePr>
          <p:nvPr>
            <p:extLst/>
          </p:nvPr>
        </p:nvGraphicFramePr>
        <p:xfrm>
          <a:off x="441744" y="4489814"/>
          <a:ext cx="4065163" cy="1163320"/>
        </p:xfrm>
        <a:graphic>
          <a:graphicData uri="http://schemas.openxmlformats.org/drawingml/2006/table">
            <a:tbl>
              <a:tblPr firstRow="1" bandRow="1">
                <a:tableStyleId>{5C22544A-7EE6-4342-B048-85BDC9FD1C3A}</a:tableStyleId>
              </a:tblPr>
              <a:tblGrid>
                <a:gridCol w="1467737"/>
                <a:gridCol w="2597426"/>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path(1,</a:t>
                      </a:r>
                      <a:r>
                        <a:rPr lang="en-US" sz="2000" baseline="0" dirty="0" smtClean="0"/>
                        <a:t> 3)</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a</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kumimoji="0" lang="en-US" sz="20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(4/16)</a:t>
                      </a:r>
                      <a:endParaRPr lang="en-US" sz="2000" b="1"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path(1,</a:t>
                      </a:r>
                      <a:r>
                        <a:rPr lang="en-US" sz="2000" baseline="0" dirty="0" smtClean="0"/>
                        <a:t> 6)</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c</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b</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aseline="0" dirty="0" smtClean="0">
                          <a:solidFill>
                            <a:srgbClr val="00B050"/>
                          </a:solidFill>
                        </a:rPr>
                        <a:t>  </a:t>
                      </a:r>
                      <a:r>
                        <a:rPr lang="en-US" sz="2000" b="1" baseline="0" dirty="0" smtClean="0">
                          <a:solidFill>
                            <a:schemeClr val="tx1"/>
                          </a:solidFill>
                        </a:rPr>
                        <a:t>(3/16)</a:t>
                      </a:r>
                      <a:endParaRPr lang="en-US" sz="2000" b="1" dirty="0" smtClean="0">
                        <a:solidFill>
                          <a:schemeClr val="tx1"/>
                        </a:solidFill>
                      </a:endParaRPr>
                    </a:p>
                  </a:txBody>
                  <a:tcPr/>
                </a:tc>
              </a:tr>
            </a:tbl>
          </a:graphicData>
        </a:graphic>
      </p:graphicFrame>
      <p:sp>
        <p:nvSpPr>
          <p:cNvPr id="55" name="Oval 54"/>
          <p:cNvSpPr/>
          <p:nvPr/>
        </p:nvSpPr>
        <p:spPr>
          <a:xfrm>
            <a:off x="1146301" y="128408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56" name="Oval 55"/>
          <p:cNvSpPr/>
          <p:nvPr/>
        </p:nvSpPr>
        <p:spPr>
          <a:xfrm>
            <a:off x="1146301" y="2379867"/>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57" name="Oval 56"/>
          <p:cNvSpPr/>
          <p:nvPr/>
        </p:nvSpPr>
        <p:spPr>
          <a:xfrm>
            <a:off x="1146301" y="349763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58" name="Oval 57"/>
          <p:cNvSpPr/>
          <p:nvPr/>
        </p:nvSpPr>
        <p:spPr>
          <a:xfrm>
            <a:off x="2768206" y="128408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59" name="Oval 58"/>
          <p:cNvSpPr/>
          <p:nvPr/>
        </p:nvSpPr>
        <p:spPr>
          <a:xfrm>
            <a:off x="2768206" y="2379867"/>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60" name="Oval 59"/>
          <p:cNvSpPr/>
          <p:nvPr/>
        </p:nvSpPr>
        <p:spPr>
          <a:xfrm>
            <a:off x="2768206" y="349763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61" name="Oval 60"/>
          <p:cNvSpPr/>
          <p:nvPr/>
        </p:nvSpPr>
        <p:spPr>
          <a:xfrm>
            <a:off x="335347" y="1830019"/>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7</a:t>
            </a:r>
            <a:r>
              <a:rPr lang="en-US" baseline="-25000" dirty="0" smtClean="0">
                <a:solidFill>
                  <a:schemeClr val="bg1">
                    <a:lumMod val="85000"/>
                  </a:schemeClr>
                </a:solidFill>
              </a:rPr>
              <a:t>f</a:t>
            </a:r>
            <a:endParaRPr lang="en-US" baseline="-25000" dirty="0">
              <a:solidFill>
                <a:schemeClr val="bg1">
                  <a:lumMod val="85000"/>
                </a:schemeClr>
              </a:solidFill>
            </a:endParaRPr>
          </a:p>
        </p:txBody>
      </p:sp>
      <p:sp>
        <p:nvSpPr>
          <p:cNvPr id="62" name="Oval 61"/>
          <p:cNvSpPr/>
          <p:nvPr/>
        </p:nvSpPr>
        <p:spPr>
          <a:xfrm>
            <a:off x="1955733" y="2914476"/>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8</a:t>
            </a:r>
            <a:endParaRPr lang="en-US" dirty="0"/>
          </a:p>
        </p:txBody>
      </p:sp>
      <p:sp>
        <p:nvSpPr>
          <p:cNvPr id="63" name="Oval 62"/>
          <p:cNvSpPr/>
          <p:nvPr/>
        </p:nvSpPr>
        <p:spPr>
          <a:xfrm>
            <a:off x="1955733" y="1830019"/>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64" name="Oval 63"/>
          <p:cNvSpPr/>
          <p:nvPr/>
        </p:nvSpPr>
        <p:spPr>
          <a:xfrm>
            <a:off x="335347" y="2914476"/>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8</a:t>
            </a:r>
            <a:r>
              <a:rPr lang="en-US" baseline="-25000" dirty="0" smtClean="0">
                <a:solidFill>
                  <a:schemeClr val="bg1">
                    <a:lumMod val="85000"/>
                  </a:schemeClr>
                </a:solidFill>
              </a:rPr>
              <a:t>f</a:t>
            </a:r>
            <a:endParaRPr lang="en-US" baseline="-25000" dirty="0">
              <a:solidFill>
                <a:schemeClr val="bg1">
                  <a:lumMod val="85000"/>
                </a:schemeClr>
              </a:solidFill>
            </a:endParaRPr>
          </a:p>
        </p:txBody>
      </p:sp>
      <p:cxnSp>
        <p:nvCxnSpPr>
          <p:cNvPr id="66" name="Straight Arrow Connector 65"/>
          <p:cNvCxnSpPr/>
          <p:nvPr/>
        </p:nvCxnSpPr>
        <p:spPr>
          <a:xfrm>
            <a:off x="649979" y="2147737"/>
            <a:ext cx="550304" cy="286642"/>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H="1">
            <a:off x="649979" y="2697585"/>
            <a:ext cx="550304" cy="271403"/>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a:off x="649979" y="3232194"/>
            <a:ext cx="550304"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flipH="1">
            <a:off x="649979" y="1601800"/>
            <a:ext cx="550304"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a:xfrm flipH="1">
            <a:off x="2270365" y="1601800"/>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a:off x="2270365" y="2147737"/>
            <a:ext cx="551823" cy="28664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flipH="1">
            <a:off x="2270365" y="2697585"/>
            <a:ext cx="551823" cy="271403"/>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2270365" y="3232194"/>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sp>
        <p:nvSpPr>
          <p:cNvPr id="74" name="Oval 73"/>
          <p:cNvSpPr/>
          <p:nvPr/>
        </p:nvSpPr>
        <p:spPr>
          <a:xfrm>
            <a:off x="3576683" y="1830019"/>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r>
              <a:rPr lang="en-US" baseline="-25000" dirty="0" smtClean="0">
                <a:solidFill>
                  <a:schemeClr val="bg1">
                    <a:lumMod val="85000"/>
                  </a:schemeClr>
                </a:solidFill>
              </a:rPr>
              <a:t>g</a:t>
            </a:r>
            <a:endParaRPr lang="en-US" baseline="-25000" dirty="0">
              <a:solidFill>
                <a:schemeClr val="bg1">
                  <a:lumMod val="85000"/>
                </a:schemeClr>
              </a:solidFill>
            </a:endParaRPr>
          </a:p>
        </p:txBody>
      </p:sp>
      <p:sp>
        <p:nvSpPr>
          <p:cNvPr id="75" name="Oval 74"/>
          <p:cNvSpPr/>
          <p:nvPr/>
        </p:nvSpPr>
        <p:spPr>
          <a:xfrm>
            <a:off x="3576683" y="2960196"/>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8</a:t>
            </a:r>
            <a:r>
              <a:rPr lang="en-US" baseline="-25000" dirty="0" smtClean="0">
                <a:solidFill>
                  <a:schemeClr val="bg1">
                    <a:lumMod val="85000"/>
                  </a:schemeClr>
                </a:solidFill>
              </a:rPr>
              <a:t>g</a:t>
            </a:r>
            <a:endParaRPr lang="en-US" baseline="-25000" dirty="0">
              <a:solidFill>
                <a:schemeClr val="bg1">
                  <a:lumMod val="85000"/>
                </a:schemeClr>
              </a:solidFill>
            </a:endParaRPr>
          </a:p>
        </p:txBody>
      </p:sp>
      <p:cxnSp>
        <p:nvCxnSpPr>
          <p:cNvPr id="76" name="Straight Arrow Connector 75"/>
          <p:cNvCxnSpPr/>
          <p:nvPr/>
        </p:nvCxnSpPr>
        <p:spPr>
          <a:xfrm>
            <a:off x="1460933" y="2697585"/>
            <a:ext cx="548782" cy="271403"/>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77" name="Straight Arrow Connector 76"/>
          <p:cNvCxnSpPr/>
          <p:nvPr/>
        </p:nvCxnSpPr>
        <p:spPr>
          <a:xfrm flipH="1">
            <a:off x="1460933" y="3232194"/>
            <a:ext cx="548782" cy="31995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a:off x="1460933" y="1586560"/>
            <a:ext cx="548782" cy="28273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a:xfrm flipH="1">
            <a:off x="1460933" y="2147737"/>
            <a:ext cx="548782" cy="286642"/>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a:off x="3082838" y="1601800"/>
            <a:ext cx="5478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p:nvPr/>
        </p:nvCxnSpPr>
        <p:spPr>
          <a:xfrm flipH="1">
            <a:off x="3082838" y="2147737"/>
            <a:ext cx="547827" cy="286642"/>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82" name="Straight Arrow Connector 81"/>
          <p:cNvCxnSpPr/>
          <p:nvPr/>
        </p:nvCxnSpPr>
        <p:spPr>
          <a:xfrm>
            <a:off x="3082838" y="2697585"/>
            <a:ext cx="547827" cy="317123"/>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flipH="1">
            <a:off x="3082838" y="3277914"/>
            <a:ext cx="547827" cy="27423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84" name="TextBox 83"/>
          <p:cNvSpPr txBox="1"/>
          <p:nvPr/>
        </p:nvSpPr>
        <p:spPr>
          <a:xfrm>
            <a:off x="684980" y="1379708"/>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85" name="TextBox 84"/>
          <p:cNvSpPr txBox="1"/>
          <p:nvPr/>
        </p:nvSpPr>
        <p:spPr>
          <a:xfrm>
            <a:off x="2252145" y="1367300"/>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86" name="TextBox 85"/>
          <p:cNvSpPr txBox="1"/>
          <p:nvPr/>
        </p:nvSpPr>
        <p:spPr>
          <a:xfrm>
            <a:off x="660720" y="2513519"/>
            <a:ext cx="405110"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87" name="TextBox 86"/>
          <p:cNvSpPr txBox="1"/>
          <p:nvPr/>
        </p:nvSpPr>
        <p:spPr>
          <a:xfrm>
            <a:off x="2252145" y="2528759"/>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88" name="TextBox 87"/>
          <p:cNvSpPr txBox="1"/>
          <p:nvPr/>
        </p:nvSpPr>
        <p:spPr>
          <a:xfrm>
            <a:off x="672694" y="2169695"/>
            <a:ext cx="362655"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89" name="TextBox 88"/>
          <p:cNvSpPr txBox="1"/>
          <p:nvPr/>
        </p:nvSpPr>
        <p:spPr>
          <a:xfrm>
            <a:off x="654814" y="3309581"/>
            <a:ext cx="417763"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90" name="TextBox 89"/>
          <p:cNvSpPr txBox="1"/>
          <p:nvPr/>
        </p:nvSpPr>
        <p:spPr>
          <a:xfrm>
            <a:off x="2252145" y="2138487"/>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91" name="TextBox 90"/>
          <p:cNvSpPr txBox="1"/>
          <p:nvPr/>
        </p:nvSpPr>
        <p:spPr>
          <a:xfrm>
            <a:off x="2252145" y="3338819"/>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92" name="TextBox 91"/>
          <p:cNvSpPr txBox="1"/>
          <p:nvPr/>
        </p:nvSpPr>
        <p:spPr>
          <a:xfrm>
            <a:off x="1662361" y="1367300"/>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93" name="TextBox 92"/>
          <p:cNvSpPr txBox="1"/>
          <p:nvPr/>
        </p:nvSpPr>
        <p:spPr>
          <a:xfrm>
            <a:off x="1698855" y="2532321"/>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94" name="TextBox 93"/>
          <p:cNvSpPr txBox="1"/>
          <p:nvPr/>
        </p:nvSpPr>
        <p:spPr>
          <a:xfrm>
            <a:off x="3340111" y="2561968"/>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95" name="TextBox 94"/>
          <p:cNvSpPr txBox="1"/>
          <p:nvPr/>
        </p:nvSpPr>
        <p:spPr>
          <a:xfrm>
            <a:off x="1671749" y="3317186"/>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96" name="TextBox 95"/>
          <p:cNvSpPr txBox="1"/>
          <p:nvPr/>
        </p:nvSpPr>
        <p:spPr>
          <a:xfrm>
            <a:off x="3339375" y="2208264"/>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97" name="TextBox 96"/>
          <p:cNvSpPr txBox="1"/>
          <p:nvPr/>
        </p:nvSpPr>
        <p:spPr>
          <a:xfrm>
            <a:off x="3327510" y="3362906"/>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2" name="TextBox 141"/>
          <p:cNvSpPr txBox="1"/>
          <p:nvPr/>
        </p:nvSpPr>
        <p:spPr>
          <a:xfrm>
            <a:off x="1698855" y="2137728"/>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43" name="TextBox 142"/>
          <p:cNvSpPr txBox="1"/>
          <p:nvPr/>
        </p:nvSpPr>
        <p:spPr>
          <a:xfrm>
            <a:off x="3357990" y="136730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52" name="Rectangle 51"/>
          <p:cNvSpPr/>
          <p:nvPr/>
        </p:nvSpPr>
        <p:spPr>
          <a:xfrm>
            <a:off x="4363039" y="1459220"/>
            <a:ext cx="4396648" cy="26001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9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75230" y="1566297"/>
            <a:ext cx="4211570" cy="2404451"/>
          </a:xfrm>
          <a:prstGeom prst="rect">
            <a:avLst/>
          </a:prstGeom>
        </p:spPr>
      </p:pic>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6" name="Date Placeholder 5"/>
          <p:cNvSpPr>
            <a:spLocks noGrp="1"/>
          </p:cNvSpPr>
          <p:nvPr>
            <p:ph type="dt" sz="half" idx="10"/>
          </p:nvPr>
        </p:nvSpPr>
        <p:spPr/>
        <p:txBody>
          <a:bodyPr/>
          <a:lstStyle/>
          <a:p>
            <a:fld id="{CA2ED7B7-88D0-494B-933E-CB128D643340}"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33</a:t>
            </a:fld>
            <a:endParaRPr lang="en-US" dirty="0"/>
          </a:p>
        </p:txBody>
      </p:sp>
    </p:spTree>
    <p:extLst>
      <p:ext uri="{BB962C8B-B14F-4D97-AF65-F5344CB8AC3E}">
        <p14:creationId xmlns:p14="http://schemas.microsoft.com/office/powerpoint/2010/main" val="764563386"/>
      </p:ext>
    </p:extLst>
  </p:cSld>
  <p:clrMapOvr>
    <a:masterClrMapping/>
  </p:clrMapOvr>
  <mc:AlternateContent xmlns:mc="http://schemas.openxmlformats.org/markup-compatibility/2006" xmlns:p14="http://schemas.microsoft.com/office/powerpoint/2010/main">
    <mc:Choice Requires="p14">
      <p:transition spd="slow" p14:dur="2000" advTm="12118"/>
    </mc:Choice>
    <mc:Fallback xmlns="">
      <p:transition spd="slow" advTm="12118"/>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Encoding in </a:t>
            </a:r>
            <a:r>
              <a:rPr lang="en-US" dirty="0" err="1" smtClean="0"/>
              <a:t>MaxSAT</a:t>
            </a:r>
            <a:endParaRPr lang="en-US" dirty="0"/>
          </a:p>
        </p:txBody>
      </p:sp>
      <p:grpSp>
        <p:nvGrpSpPr>
          <p:cNvPr id="3" name="Group 2"/>
          <p:cNvGrpSpPr/>
          <p:nvPr/>
        </p:nvGrpSpPr>
        <p:grpSpPr>
          <a:xfrm>
            <a:off x="4363039" y="1459220"/>
            <a:ext cx="4396648" cy="2600172"/>
            <a:chOff x="4363039" y="1392960"/>
            <a:chExt cx="4396648" cy="2600172"/>
          </a:xfrm>
        </p:grpSpPr>
        <p:sp>
          <p:nvSpPr>
            <p:cNvPr id="18" name="Rectangle 17"/>
            <p:cNvSpPr/>
            <p:nvPr/>
          </p:nvSpPr>
          <p:spPr>
            <a:xfrm>
              <a:off x="4363039" y="1392960"/>
              <a:ext cx="4396648" cy="26001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75230" y="1500037"/>
              <a:ext cx="4211570" cy="2404451"/>
            </a:xfrm>
            <a:prstGeom prst="rect">
              <a:avLst/>
            </a:prstGeom>
          </p:spPr>
        </p:pic>
      </p:grpSp>
      <mc:AlternateContent xmlns:mc="http://schemas.openxmlformats.org/markup-compatibility/2006" xmlns:a14="http://schemas.microsoft.com/office/drawing/2010/main">
        <mc:Choice Requires="a14">
          <p:sp>
            <p:nvSpPr>
              <p:cNvPr id="20" name="Rectangle 19"/>
              <p:cNvSpPr/>
              <p:nvPr/>
            </p:nvSpPr>
            <p:spPr>
              <a:xfrm>
                <a:off x="4830466" y="4744764"/>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accent5">
                        <a:lumMod val="75000"/>
                      </a:schemeClr>
                    </a:solidFill>
                  </a:rPr>
                  <a:t>abs(a</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chemeClr val="accent5">
                        <a:lumMod val="75000"/>
                      </a:schemeClr>
                    </a:solidFill>
                  </a:rPr>
                  <a:t>abs(b</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chemeClr val="accent5">
                        <a:lumMod val="75000"/>
                      </a:schemeClr>
                    </a:solidFill>
                  </a:rPr>
                  <a:t>abs(c</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chemeClr val="accent5">
                        <a:lumMod val="75000"/>
                      </a:schemeClr>
                    </a:solidFill>
                  </a:rPr>
                  <a:t>abs(d</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
          <p:sp>
            <p:nvSpPr>
              <p:cNvPr id="20" name="Rectangle 19"/>
              <p:cNvSpPr>
                <a:spLocks noRot="1" noChangeAspect="1" noMove="1" noResize="1" noEditPoints="1" noAdjustHandles="1" noChangeArrowheads="1" noChangeShapeType="1" noTextEdit="1"/>
              </p:cNvSpPr>
              <p:nvPr/>
            </p:nvSpPr>
            <p:spPr>
              <a:xfrm>
                <a:off x="4830466" y="4744764"/>
                <a:ext cx="3501097" cy="669798"/>
              </a:xfrm>
              <a:prstGeom prst="rect">
                <a:avLst/>
              </a:prstGeom>
              <a:blipFill rotWithShape="0">
                <a:blip r:embed="rId5"/>
                <a:stretch>
                  <a:fillRect l="-1211" t="-5310" r="-865" b="-17699"/>
                </a:stretch>
              </a:blipFill>
              <a:ln>
                <a:solidFill>
                  <a:srgbClr val="0070C0"/>
                </a:solidFill>
              </a:ln>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lgn="ctr"/>
            <a:r>
              <a:rPr lang="en-US" smtClean="0"/>
              <a:t>CAV 2017</a:t>
            </a:r>
            <a:endParaRPr lang="en-US" dirty="0"/>
          </a:p>
        </p:txBody>
      </p:sp>
      <p:sp>
        <p:nvSpPr>
          <p:cNvPr id="7" name="Date Placeholder 6"/>
          <p:cNvSpPr>
            <a:spLocks noGrp="1"/>
          </p:cNvSpPr>
          <p:nvPr>
            <p:ph type="dt" sz="half" idx="10"/>
          </p:nvPr>
        </p:nvSpPr>
        <p:spPr/>
        <p:txBody>
          <a:bodyPr/>
          <a:lstStyle/>
          <a:p>
            <a:fld id="{5B3B3D09-8239-EC4C-BAEF-7538B8211FC6}" type="datetime1">
              <a:rPr lang="en-US" smtClean="0"/>
              <a:t>7/31/17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34</a:t>
            </a:fld>
            <a:endParaRPr lang="en-US" dirty="0"/>
          </a:p>
        </p:txBody>
      </p:sp>
    </p:spTree>
    <p:custDataLst>
      <p:tags r:id="rId1"/>
    </p:custDataLst>
    <p:extLst>
      <p:ext uri="{BB962C8B-B14F-4D97-AF65-F5344CB8AC3E}">
        <p14:creationId xmlns:p14="http://schemas.microsoft.com/office/powerpoint/2010/main" val="1481097642"/>
      </p:ext>
    </p:extLst>
  </p:cSld>
  <p:clrMapOvr>
    <a:masterClrMapping/>
  </p:clrMapOvr>
  <mc:AlternateContent xmlns:mc="http://schemas.openxmlformats.org/markup-compatibility/2006" xmlns:p14="http://schemas.microsoft.com/office/powerpoint/2010/main">
    <mc:Choice Requires="p14">
      <p:transition spd="slow" p14:dur="2000" advTm="145741"/>
    </mc:Choice>
    <mc:Fallback xmlns="">
      <p:transition spd="slow" advTm="1457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4.81481E-6 L -0.44809 0.00047 " pathEditMode="relative" rAng="0" ptsTypes="AA">
                                      <p:cBhvr>
                                        <p:cTn id="6" dur="2000" fill="hold"/>
                                        <p:tgtEl>
                                          <p:spTgt spid="3"/>
                                        </p:tgtEl>
                                        <p:attrNameLst>
                                          <p:attrName>ppt_x</p:attrName>
                                          <p:attrName>ppt_y</p:attrName>
                                        </p:attrNameLst>
                                      </p:cBhvr>
                                      <p:rCtr x="-22413" y="23"/>
                                    </p:animMotion>
                                  </p:childTnLst>
                                </p:cTn>
                              </p:par>
                              <p:par>
                                <p:cTn id="7" presetID="42" presetClass="path" presetSubtype="0" accel="50000" decel="50000" fill="hold" grpId="0" nodeType="withEffect">
                                  <p:stCondLst>
                                    <p:cond delay="0"/>
                                  </p:stCondLst>
                                  <p:childTnLst>
                                    <p:animMotion origin="layout" path="M 1.94444E-6 -7.40741E-7 L -0.45087 -0.00093 " pathEditMode="relative" rAng="0" ptsTypes="AA">
                                      <p:cBhvr>
                                        <p:cTn id="8" dur="2000" fill="hold"/>
                                        <p:tgtEl>
                                          <p:spTgt spid="20"/>
                                        </p:tgtEl>
                                        <p:attrNameLst>
                                          <p:attrName>ppt_x</p:attrName>
                                          <p:attrName>ppt_y</p:attrName>
                                        </p:attrNameLst>
                                      </p:cBhvr>
                                      <p:rCtr x="-2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Encoding in </a:t>
            </a:r>
            <a:r>
              <a:rPr lang="en-US" dirty="0" err="1"/>
              <a:t>MaxSAT</a:t>
            </a:r>
            <a:endParaRPr lang="en-US" dirty="0"/>
          </a:p>
        </p:txBody>
      </p:sp>
      <p:grpSp>
        <p:nvGrpSpPr>
          <p:cNvPr id="11" name="Group 10"/>
          <p:cNvGrpSpPr/>
          <p:nvPr/>
        </p:nvGrpSpPr>
        <p:grpSpPr>
          <a:xfrm>
            <a:off x="268141" y="1463040"/>
            <a:ext cx="4396648" cy="2600172"/>
            <a:chOff x="4363039" y="1392960"/>
            <a:chExt cx="4396648" cy="2600172"/>
          </a:xfrm>
        </p:grpSpPr>
        <p:sp>
          <p:nvSpPr>
            <p:cNvPr id="12" name="Rectangle 11"/>
            <p:cNvSpPr/>
            <p:nvPr/>
          </p:nvSpPr>
          <p:spPr>
            <a:xfrm>
              <a:off x="4363039" y="1392960"/>
              <a:ext cx="4396648" cy="26001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75230" y="1500037"/>
              <a:ext cx="4211570" cy="2404451"/>
            </a:xfrm>
            <a:prstGeom prst="rect">
              <a:avLst/>
            </a:prstGeom>
          </p:spPr>
        </p:pic>
      </p:grpSp>
      <mc:AlternateContent xmlns:mc="http://schemas.openxmlformats.org/markup-compatibility/2006" xmlns:a14="http://schemas.microsoft.com/office/drawing/2010/main">
        <mc:Choice Requires="a14">
          <p:sp>
            <p:nvSpPr>
              <p:cNvPr id="14" name="Rectangle 13"/>
              <p:cNvSpPr/>
              <p:nvPr/>
            </p:nvSpPr>
            <p:spPr>
              <a:xfrm>
                <a:off x="709064" y="4736592"/>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accent5">
                        <a:lumMod val="75000"/>
                      </a:schemeClr>
                    </a:solidFill>
                  </a:rPr>
                  <a:t>abs(a</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chemeClr val="accent5">
                        <a:lumMod val="75000"/>
                      </a:schemeClr>
                    </a:solidFill>
                  </a:rPr>
                  <a:t>abs(b</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chemeClr val="accent5">
                        <a:lumMod val="75000"/>
                      </a:schemeClr>
                    </a:solidFill>
                  </a:rPr>
                  <a:t>abs(c</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chemeClr val="accent5">
                        <a:lumMod val="75000"/>
                      </a:schemeClr>
                    </a:solidFill>
                  </a:rPr>
                  <a:t>abs(d</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
          <p:sp>
            <p:nvSpPr>
              <p:cNvPr id="14" name="Rectangle 13"/>
              <p:cNvSpPr>
                <a:spLocks noRot="1" noChangeAspect="1" noMove="1" noResize="1" noEditPoints="1" noAdjustHandles="1" noChangeArrowheads="1" noChangeShapeType="1" noTextEdit="1"/>
              </p:cNvSpPr>
              <p:nvPr/>
            </p:nvSpPr>
            <p:spPr>
              <a:xfrm>
                <a:off x="709064" y="4736592"/>
                <a:ext cx="3501097" cy="669798"/>
              </a:xfrm>
              <a:prstGeom prst="rect">
                <a:avLst/>
              </a:prstGeom>
              <a:blipFill rotWithShape="0">
                <a:blip r:embed="rId4"/>
                <a:stretch>
                  <a:fillRect l="-1211" t="-5310" r="-865" b="-16814"/>
                </a:stretch>
              </a:blipFill>
              <a:ln>
                <a:solidFill>
                  <a:srgbClr val="0070C0"/>
                </a:solidFill>
              </a:ln>
            </p:spPr>
            <p:txBody>
              <a:bodyPr/>
              <a:lstStyle/>
              <a:p>
                <a:r>
                  <a:rPr lang="en-US">
                    <a:noFill/>
                  </a:rPr>
                  <a:t> </a:t>
                </a:r>
              </a:p>
            </p:txBody>
          </p:sp>
        </mc:Fallback>
      </mc:AlternateContent>
      <p:sp>
        <p:nvSpPr>
          <p:cNvPr id="15" name="Footer Placeholder 14"/>
          <p:cNvSpPr>
            <a:spLocks noGrp="1"/>
          </p:cNvSpPr>
          <p:nvPr>
            <p:ph type="ftr" sz="quarter" idx="11"/>
          </p:nvPr>
        </p:nvSpPr>
        <p:spPr/>
        <p:txBody>
          <a:bodyPr/>
          <a:lstStyle/>
          <a:p>
            <a:pPr algn="ctr"/>
            <a:r>
              <a:rPr lang="en-US" smtClean="0"/>
              <a:t>CAV 2017</a:t>
            </a:r>
            <a:endParaRPr lang="en-US" dirty="0"/>
          </a:p>
        </p:txBody>
      </p:sp>
      <p:sp>
        <p:nvSpPr>
          <p:cNvPr id="17" name="Date Placeholder 16"/>
          <p:cNvSpPr>
            <a:spLocks noGrp="1"/>
          </p:cNvSpPr>
          <p:nvPr>
            <p:ph type="dt" sz="half" idx="10"/>
          </p:nvPr>
        </p:nvSpPr>
        <p:spPr/>
        <p:txBody>
          <a:bodyPr/>
          <a:lstStyle/>
          <a:p>
            <a:fld id="{ACF39799-F43E-7640-8772-256883550A47}"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35</a:t>
            </a:fld>
            <a:endParaRPr lang="en-US" dirty="0"/>
          </a:p>
        </p:txBody>
      </p:sp>
    </p:spTree>
    <p:extLst>
      <p:ext uri="{BB962C8B-B14F-4D97-AF65-F5344CB8AC3E}">
        <p14:creationId xmlns:p14="http://schemas.microsoft.com/office/powerpoint/2010/main" val="1831243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68141" y="1463040"/>
            <a:ext cx="4396648" cy="2600172"/>
            <a:chOff x="4363039" y="1392960"/>
            <a:chExt cx="4396648" cy="2600172"/>
          </a:xfrm>
        </p:grpSpPr>
        <p:sp>
          <p:nvSpPr>
            <p:cNvPr id="21" name="Rectangle 20"/>
            <p:cNvSpPr/>
            <p:nvPr/>
          </p:nvSpPr>
          <p:spPr>
            <a:xfrm>
              <a:off x="4363039" y="1392960"/>
              <a:ext cx="4396648" cy="26001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75230" y="1500037"/>
              <a:ext cx="4211570" cy="2404451"/>
            </a:xfrm>
            <a:prstGeom prst="rect">
              <a:avLst/>
            </a:prstGeom>
          </p:spPr>
        </p:pic>
      </p:grpSp>
      <p:sp>
        <p:nvSpPr>
          <p:cNvPr id="5" name="Title 4"/>
          <p:cNvSpPr>
            <a:spLocks noGrp="1"/>
          </p:cNvSpPr>
          <p:nvPr>
            <p:ph type="title"/>
          </p:nvPr>
        </p:nvSpPr>
        <p:spPr/>
        <p:txBody>
          <a:bodyPr/>
          <a:lstStyle/>
          <a:p>
            <a:r>
              <a:rPr lang="en-US" dirty="0" smtClean="0"/>
              <a:t>Encoding in </a:t>
            </a:r>
            <a:r>
              <a:rPr lang="en-US" dirty="0" err="1" smtClean="0"/>
              <a:t>MaxSAT</a:t>
            </a:r>
            <a:endParaRPr lang="en-US" dirty="0"/>
          </a:p>
        </p:txBody>
      </p:sp>
      <p:grpSp>
        <p:nvGrpSpPr>
          <p:cNvPr id="8" name="Group 7"/>
          <p:cNvGrpSpPr/>
          <p:nvPr/>
        </p:nvGrpSpPr>
        <p:grpSpPr>
          <a:xfrm>
            <a:off x="4750531" y="1465445"/>
            <a:ext cx="4077878" cy="2369880"/>
            <a:chOff x="4909555" y="1465445"/>
            <a:chExt cx="4077878" cy="2369880"/>
          </a:xfrm>
        </p:grpSpPr>
        <mc:AlternateContent xmlns:mc="http://schemas.openxmlformats.org/markup-compatibility/2006" xmlns:a14="http://schemas.microsoft.com/office/drawing/2010/main">
          <mc:Choice Requires="a14">
            <p:sp>
              <p:nvSpPr>
                <p:cNvPr id="57" name="TextBox 56"/>
                <p:cNvSpPr txBox="1"/>
                <p:nvPr/>
              </p:nvSpPr>
              <p:spPr>
                <a:xfrm>
                  <a:off x="5221357" y="1465445"/>
                  <a:ext cx="3766076" cy="2369880"/>
                </a:xfrm>
                <a:prstGeom prst="rect">
                  <a:avLst/>
                </a:prstGeom>
                <a:noFill/>
                <a:ln>
                  <a:solidFill>
                    <a:schemeClr val="tx1"/>
                  </a:solidFill>
                </a:ln>
              </p:spPr>
              <p:txBody>
                <a:bodyPr wrap="square" rIns="91440" rtlCol="0">
                  <a:spAutoFit/>
                </a:bodyPr>
                <a:lstStyle/>
                <a:p>
                  <a:r>
                    <a:rPr lang="en-US" sz="2000" b="1" dirty="0" smtClean="0">
                      <a:solidFill>
                        <a:srgbClr val="00B050"/>
                      </a:solidFill>
                    </a:rPr>
                    <a:t>Hard constraints:</a:t>
                  </a:r>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𝑝𝑎𝑡h</m:t>
                        </m:r>
                        <m:r>
                          <a:rPr lang="en-US" sz="1600" i="1" dirty="0">
                            <a:latin typeface="Cambria Math" panose="02040503050406030204" pitchFamily="18" charset="0"/>
                          </a:rPr>
                          <m:t>(1, 1</m:t>
                        </m:r>
                        <m:r>
                          <m:rPr>
                            <m:nor/>
                          </m:rPr>
                          <a:rPr lang="en-US" sz="1600" dirty="0">
                            <a:latin typeface="Cambria Math" panose="02040503050406030204" pitchFamily="18" charset="0"/>
                          </a:rPr>
                          <m:t>)</m:t>
                        </m:r>
                        <m:r>
                          <a:rPr lang="en-US" sz="1600" b="0" i="1" dirty="0" smtClean="0">
                            <a:latin typeface="Cambria Math" panose="02040503050406030204" pitchFamily="18" charset="0"/>
                          </a:rPr>
                          <m:t>∧</m:t>
                        </m:r>
                      </m:oMath>
                    </m:oMathPara>
                  </a14:m>
                  <a:endParaRPr lang="en-US" sz="1600" b="0" dirty="0" smtClean="0"/>
                </a:p>
                <a:p>
                  <a:pPr algn="r"/>
                  <a14:m>
                    <m:oMathPara xmlns:m="http://schemas.openxmlformats.org/officeDocument/2006/math">
                      <m:oMathParaPr>
                        <m:jc m:val="right"/>
                      </m:oMathParaPr>
                      <m:oMath xmlns:m="http://schemas.openxmlformats.org/officeDocument/2006/math">
                        <m:r>
                          <a:rPr lang="en-US" sz="1600" b="0" i="1" dirty="0" smtClean="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7</m:t>
                        </m:r>
                        <m:r>
                          <m:rPr>
                            <m:nor/>
                          </m:rPr>
                          <a:rPr lang="en-US" sz="1600" dirty="0">
                            <a:latin typeface="Cambria Math" panose="02040503050406030204" pitchFamily="18" charset="0"/>
                          </a:rPr>
                          <m:t>)</m:t>
                        </m:r>
                        <m:r>
                          <a:rPr lang="en-US" sz="1600" b="0" i="1" dirty="0" smtClean="0">
                            <a:latin typeface="Cambria Math" panose="02040503050406030204" pitchFamily="18" charset="0"/>
                          </a:rPr>
                          <m:t>∨¬</m:t>
                        </m:r>
                        <m:r>
                          <a:rPr lang="en-US" sz="1600" b="0" i="1" dirty="0" smtClean="0">
                            <a:latin typeface="Cambria Math" panose="02040503050406030204" pitchFamily="18" charset="0"/>
                          </a:rPr>
                          <m:t>𝑝𝑎𝑡h</m:t>
                        </m:r>
                        <m:r>
                          <a:rPr lang="en-US" sz="1600" b="0" i="1" dirty="0" smtClean="0">
                            <a:latin typeface="Cambria Math" panose="02040503050406030204" pitchFamily="18" charset="0"/>
                          </a:rPr>
                          <m:t>(1, </m:t>
                        </m:r>
                        <m:r>
                          <m:rPr>
                            <m:nor/>
                          </m:rPr>
                          <a:rPr lang="en-US" sz="1600" b="0" i="0" dirty="0" smtClean="0">
                            <a:latin typeface="Cambria Math" panose="02040503050406030204" pitchFamily="18" charset="0"/>
                          </a:rPr>
                          <m:t>1)</m:t>
                        </m:r>
                        <m:r>
                          <a:rPr lang="en-US" sz="1600" i="1" dirty="0">
                            <a:latin typeface="Cambria Math" panose="02040503050406030204" pitchFamily="18" charset="0"/>
                          </a:rPr>
                          <m:t>∨¬</m:t>
                        </m:r>
                        <m:r>
                          <a:rPr lang="en-US" sz="1600" b="0" i="1" dirty="0" smtClean="0">
                            <a:latin typeface="Cambria Math" panose="02040503050406030204" pitchFamily="18" charset="0"/>
                          </a:rPr>
                          <m:t>𝑎𝑏𝑠</m:t>
                        </m:r>
                        <m:r>
                          <a:rPr lang="en-US" sz="1600" i="1" dirty="0">
                            <a:latin typeface="Cambria Math" panose="02040503050406030204" pitchFamily="18" charset="0"/>
                          </a:rPr>
                          <m:t>(</m:t>
                        </m:r>
                        <m:sSub>
                          <m:sSubPr>
                            <m:ctrlPr>
                              <a:rPr lang="en-US" sz="1600" b="0" i="1" dirty="0" smtClean="0">
                                <a:latin typeface="Cambria Math" charset="0"/>
                              </a:rPr>
                            </m:ctrlPr>
                          </m:sSubPr>
                          <m:e>
                            <m:r>
                              <a:rPr lang="en-US" sz="1600" b="0" i="1" dirty="0" smtClean="0">
                                <a:latin typeface="Cambria Math" panose="02040503050406030204" pitchFamily="18" charset="0"/>
                              </a:rPr>
                              <m:t>𝑎</m:t>
                            </m:r>
                          </m:e>
                          <m:sub>
                            <m:r>
                              <a:rPr lang="en-US" sz="1600" b="0" i="1" dirty="0" smtClean="0">
                                <a:latin typeface="Cambria Math" panose="02040503050406030204" pitchFamily="18" charset="0"/>
                              </a:rPr>
                              <m:t>0</m:t>
                            </m:r>
                          </m:sub>
                        </m:sSub>
                        <m:r>
                          <a:rPr lang="en-US" sz="1600" b="0" i="1" dirty="0" smtClean="0">
                            <a:latin typeface="Cambria Math" panose="02040503050406030204" pitchFamily="18" charset="0"/>
                          </a:rPr>
                          <m:t>)</m:t>
                        </m:r>
                        <m:r>
                          <m:rPr>
                            <m:nor/>
                          </m:rPr>
                          <a:rPr lang="en-US" sz="1600" b="0" i="0" dirty="0" smtClean="0">
                            <a:latin typeface="Cambria Math" panose="02040503050406030204" pitchFamily="18" charset="0"/>
                          </a:rPr>
                          <m:t>)</m:t>
                        </m:r>
                        <m:r>
                          <a:rPr lang="en-US" sz="1600" i="1" dirty="0">
                            <a:latin typeface="Cambria Math" panose="02040503050406030204" pitchFamily="18" charset="0"/>
                          </a:rPr>
                          <m:t>∧</m:t>
                        </m:r>
                      </m:oMath>
                    </m:oMathPara>
                  </a14:m>
                  <a:endParaRPr lang="en-US" sz="1600" dirty="0" smtClean="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7</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𝑎𝑏𝑠</m:t>
                        </m:r>
                        <m:r>
                          <a:rPr lang="en-US" sz="1600" i="1" dirty="0">
                            <a:latin typeface="Cambria Math" panose="02040503050406030204" pitchFamily="18" charset="0"/>
                          </a:rPr>
                          <m:t>(</m:t>
                        </m:r>
                        <m:sSub>
                          <m:sSubPr>
                            <m:ctrlPr>
                              <a:rPr lang="en-US" sz="1600" i="1" dirty="0">
                                <a:latin typeface="Cambria Math" charset="0"/>
                              </a:rPr>
                            </m:ctrlPr>
                          </m:sSubPr>
                          <m:e>
                            <m:r>
                              <a:rPr lang="en-US" sz="1600" i="1" dirty="0">
                                <a:latin typeface="Cambria Math" panose="02040503050406030204" pitchFamily="18" charset="0"/>
                              </a:rPr>
                              <m:t>𝑎</m:t>
                            </m:r>
                          </m:e>
                          <m:sub>
                            <m:r>
                              <a:rPr lang="en-US" sz="1600" i="1" dirty="0">
                                <a:latin typeface="Cambria Math" panose="02040503050406030204" pitchFamily="18" charset="0"/>
                              </a:rPr>
                              <m:t>0</m:t>
                            </m:r>
                          </m:sub>
                        </m:sSub>
                        <m:r>
                          <a:rPr lang="en-US" sz="1600" i="1" dirty="0">
                            <a:latin typeface="Cambria Math" panose="02040503050406030204" pitchFamily="18" charset="0"/>
                          </a:rPr>
                          <m:t>)</m:t>
                        </m:r>
                        <m:r>
                          <m:rPr>
                            <m:nor/>
                          </m:rPr>
                          <a:rPr lang="en-US" sz="1600" dirty="0">
                            <a:latin typeface="Cambria Math" panose="02040503050406030204" pitchFamily="18" charset="0"/>
                          </a:rPr>
                          <m:t>)</m:t>
                        </m:r>
                        <m:r>
                          <a:rPr lang="en-US" sz="1600" i="1" dirty="0">
                            <a:latin typeface="Cambria Math" panose="02040503050406030204" pitchFamily="18" charset="0"/>
                          </a:rPr>
                          <m:t>∧</m:t>
                        </m:r>
                      </m:oMath>
                    </m:oMathPara>
                  </a14:m>
                  <a:endParaRPr lang="en-US" sz="1600" dirty="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8</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𝑎𝑏𝑠</m:t>
                        </m:r>
                        <m:r>
                          <a:rPr lang="en-US" sz="1600" i="1" dirty="0">
                            <a:latin typeface="Cambria Math" panose="02040503050406030204" pitchFamily="18" charset="0"/>
                          </a:rPr>
                          <m:t>(</m:t>
                        </m:r>
                        <m:sSub>
                          <m:sSubPr>
                            <m:ctrlPr>
                              <a:rPr lang="en-US" sz="1600" i="1" dirty="0">
                                <a:latin typeface="Cambria Math" charset="0"/>
                              </a:rPr>
                            </m:ctrlPr>
                          </m:sSubPr>
                          <m:e>
                            <m:r>
                              <a:rPr lang="en-US" sz="1600" b="0" i="1" dirty="0" smtClean="0">
                                <a:latin typeface="Cambria Math" panose="02040503050406030204" pitchFamily="18" charset="0"/>
                              </a:rPr>
                              <m:t>𝑐</m:t>
                            </m:r>
                          </m:e>
                          <m:sub>
                            <m:r>
                              <a:rPr lang="en-US" sz="1600" i="1" dirty="0">
                                <a:latin typeface="Cambria Math" panose="02040503050406030204" pitchFamily="18" charset="0"/>
                              </a:rPr>
                              <m:t>0</m:t>
                            </m:r>
                          </m:sub>
                        </m:sSub>
                        <m:r>
                          <a:rPr lang="en-US" sz="1600" i="1" dirty="0">
                            <a:latin typeface="Cambria Math" panose="02040503050406030204" pitchFamily="18" charset="0"/>
                          </a:rPr>
                          <m:t>)</m:t>
                        </m:r>
                        <m:r>
                          <m:rPr>
                            <m:nor/>
                          </m:rPr>
                          <a:rPr lang="en-US" sz="1600" dirty="0">
                            <a:latin typeface="Cambria Math" panose="02040503050406030204" pitchFamily="18" charset="0"/>
                          </a:rPr>
                          <m:t>)</m:t>
                        </m:r>
                        <m:r>
                          <a:rPr lang="en-US" sz="1600" i="1" dirty="0">
                            <a:latin typeface="Cambria Math" panose="02040503050406030204" pitchFamily="18" charset="0"/>
                          </a:rPr>
                          <m:t>∧</m:t>
                        </m:r>
                      </m:oMath>
                    </m:oMathPara>
                  </a14:m>
                  <a:endParaRPr lang="en-US" sz="1600" dirty="0" smtClean="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3</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8</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𝑎𝑏𝑠</m:t>
                        </m:r>
                        <m:r>
                          <a:rPr lang="en-US" sz="1600" i="1" dirty="0">
                            <a:latin typeface="Cambria Math" panose="02040503050406030204" pitchFamily="18" charset="0"/>
                          </a:rPr>
                          <m:t>(</m:t>
                        </m:r>
                        <m:sSub>
                          <m:sSubPr>
                            <m:ctrlPr>
                              <a:rPr lang="en-US" sz="1600" i="1" dirty="0">
                                <a:latin typeface="Cambria Math" charset="0"/>
                              </a:rPr>
                            </m:ctrlPr>
                          </m:sSubPr>
                          <m:e>
                            <m:r>
                              <a:rPr lang="en-US" sz="1600" i="1" dirty="0">
                                <a:latin typeface="Cambria Math" panose="02040503050406030204" pitchFamily="18" charset="0"/>
                              </a:rPr>
                              <m:t>𝑐</m:t>
                            </m:r>
                          </m:e>
                          <m:sub>
                            <m:r>
                              <a:rPr lang="en-US" sz="1600" i="1" dirty="0">
                                <a:latin typeface="Cambria Math" panose="02040503050406030204" pitchFamily="18" charset="0"/>
                              </a:rPr>
                              <m:t>0</m:t>
                            </m:r>
                          </m:sub>
                        </m:sSub>
                        <m:r>
                          <a:rPr lang="en-US" sz="1600" i="1" dirty="0">
                            <a:latin typeface="Cambria Math" panose="02040503050406030204" pitchFamily="18" charset="0"/>
                          </a:rPr>
                          <m:t>)</m:t>
                        </m:r>
                        <m:r>
                          <m:rPr>
                            <m:nor/>
                          </m:rPr>
                          <a:rPr lang="en-US" sz="1600" dirty="0">
                            <a:latin typeface="Cambria Math" panose="02040503050406030204" pitchFamily="18" charset="0"/>
                          </a:rPr>
                          <m:t>)</m:t>
                        </m:r>
                        <m:r>
                          <a:rPr lang="en-US" sz="1600" i="1" dirty="0">
                            <a:latin typeface="Cambria Math" panose="02040503050406030204" pitchFamily="18" charset="0"/>
                          </a:rPr>
                          <m:t>∧</m:t>
                        </m:r>
                      </m:oMath>
                    </m:oMathPara>
                  </a14:m>
                  <a:endParaRPr lang="en-US" sz="1600" dirty="0" smtClean="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5</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7</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𝑎𝑏𝑠</m:t>
                        </m:r>
                        <m:r>
                          <a:rPr lang="en-US" sz="1600" i="1" dirty="0">
                            <a:latin typeface="Cambria Math" panose="02040503050406030204" pitchFamily="18" charset="0"/>
                          </a:rPr>
                          <m:t>(</m:t>
                        </m:r>
                        <m:sSub>
                          <m:sSubPr>
                            <m:ctrlPr>
                              <a:rPr lang="en-US" sz="1600" i="1" dirty="0">
                                <a:latin typeface="Cambria Math" charset="0"/>
                              </a:rPr>
                            </m:ctrlPr>
                          </m:sSubPr>
                          <m:e>
                            <m:r>
                              <a:rPr lang="en-US" sz="1600" b="0" i="1" dirty="0" smtClean="0">
                                <a:latin typeface="Cambria Math" panose="02040503050406030204" pitchFamily="18" charset="0"/>
                              </a:rPr>
                              <m:t>𝑏</m:t>
                            </m:r>
                          </m:e>
                          <m:sub>
                            <m:r>
                              <a:rPr lang="en-US" sz="1600" i="1" dirty="0">
                                <a:latin typeface="Cambria Math" panose="02040503050406030204" pitchFamily="18" charset="0"/>
                              </a:rPr>
                              <m:t>0</m:t>
                            </m:r>
                          </m:sub>
                        </m:sSub>
                        <m:r>
                          <a:rPr lang="en-US" sz="1600" i="1" dirty="0">
                            <a:latin typeface="Cambria Math" panose="02040503050406030204" pitchFamily="18" charset="0"/>
                          </a:rPr>
                          <m:t>)</m:t>
                        </m:r>
                        <m:r>
                          <m:rPr>
                            <m:nor/>
                          </m:rPr>
                          <a:rPr lang="en-US" sz="1600" dirty="0">
                            <a:latin typeface="Cambria Math" panose="02040503050406030204" pitchFamily="18" charset="0"/>
                          </a:rPr>
                          <m:t>)</m:t>
                        </m:r>
                        <m:r>
                          <a:rPr lang="en-US" sz="1600" i="1" dirty="0">
                            <a:latin typeface="Cambria Math" panose="02040503050406030204" pitchFamily="18" charset="0"/>
                          </a:rPr>
                          <m:t>∧</m:t>
                        </m:r>
                      </m:oMath>
                    </m:oMathPara>
                  </a14:m>
                  <a:endParaRPr lang="en-US" sz="1600" dirty="0" smtClean="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8</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5</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𝑎𝑏𝑠</m:t>
                        </m:r>
                        <m:r>
                          <a:rPr lang="en-US" sz="1600" i="1" dirty="0">
                            <a:latin typeface="Cambria Math" panose="02040503050406030204" pitchFamily="18" charset="0"/>
                          </a:rPr>
                          <m:t>(</m:t>
                        </m:r>
                        <m:sSub>
                          <m:sSubPr>
                            <m:ctrlPr>
                              <a:rPr lang="en-US" sz="1600" i="1" dirty="0">
                                <a:latin typeface="Cambria Math" charset="0"/>
                              </a:rPr>
                            </m:ctrlPr>
                          </m:sSubPr>
                          <m:e>
                            <m:r>
                              <a:rPr lang="en-US" sz="1600" b="0" i="1" dirty="0" smtClean="0">
                                <a:latin typeface="Cambria Math" charset="0"/>
                              </a:rPr>
                              <m:t>𝑑</m:t>
                            </m:r>
                          </m:e>
                          <m:sub>
                            <m:r>
                              <a:rPr lang="en-US" sz="1600" i="1" dirty="0">
                                <a:latin typeface="Cambria Math" panose="02040503050406030204" pitchFamily="18" charset="0"/>
                              </a:rPr>
                              <m:t>0</m:t>
                            </m:r>
                          </m:sub>
                        </m:sSub>
                        <m:r>
                          <a:rPr lang="en-US" sz="1600" i="1" dirty="0">
                            <a:latin typeface="Cambria Math" panose="02040503050406030204" pitchFamily="18" charset="0"/>
                          </a:rPr>
                          <m:t>)</m:t>
                        </m:r>
                        <m:r>
                          <m:rPr>
                            <m:nor/>
                          </m:rPr>
                          <a:rPr lang="en-US" sz="1600" dirty="0">
                            <a:latin typeface="Cambria Math" panose="02040503050406030204" pitchFamily="18" charset="0"/>
                          </a:rPr>
                          <m:t>)</m:t>
                        </m:r>
                        <m:r>
                          <a:rPr lang="en-US" sz="1600" i="1" dirty="0">
                            <a:latin typeface="Cambria Math" panose="02040503050406030204" pitchFamily="18" charset="0"/>
                          </a:rPr>
                          <m:t>∧</m:t>
                        </m:r>
                      </m:oMath>
                    </m:oMathPara>
                  </a14:m>
                  <a:endParaRPr lang="en-US" sz="1600" dirty="0" smtClean="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6</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8</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𝑎𝑏𝑠</m:t>
                        </m:r>
                        <m:d>
                          <m:dPr>
                            <m:ctrlPr>
                              <a:rPr lang="en-US" sz="1600" i="1" dirty="0">
                                <a:latin typeface="Cambria Math" charset="0"/>
                              </a:rPr>
                            </m:ctrlPr>
                          </m:dPr>
                          <m:e>
                            <m:sSub>
                              <m:sSubPr>
                                <m:ctrlPr>
                                  <a:rPr lang="en-US" sz="1600" i="1" dirty="0">
                                    <a:latin typeface="Cambria Math" charset="0"/>
                                  </a:rPr>
                                </m:ctrlPr>
                              </m:sSubPr>
                              <m:e>
                                <m:r>
                                  <a:rPr lang="en-US" sz="1600" i="1" dirty="0">
                                    <a:latin typeface="Cambria Math" charset="0"/>
                                  </a:rPr>
                                  <m:t>𝑑</m:t>
                                </m:r>
                              </m:e>
                              <m:sub>
                                <m:r>
                                  <a:rPr lang="en-US" sz="1600" i="1" dirty="0">
                                    <a:latin typeface="Cambria Math" panose="02040503050406030204" pitchFamily="18" charset="0"/>
                                  </a:rPr>
                                  <m:t>0</m:t>
                                </m:r>
                              </m:sub>
                            </m:sSub>
                          </m:e>
                        </m:d>
                        <m:r>
                          <m:rPr>
                            <m:nor/>
                          </m:rPr>
                          <a:rPr lang="en-US" sz="1600" dirty="0">
                            <a:latin typeface="Cambria Math" panose="02040503050406030204" pitchFamily="18" charset="0"/>
                          </a:rPr>
                          <m:t>)</m:t>
                        </m:r>
                        <m:r>
                          <a:rPr lang="en-US" sz="1600" b="0" i="1" dirty="0" smtClean="0">
                            <a:latin typeface="Cambria Math" charset="0"/>
                          </a:rPr>
                          <m:t>    </m:t>
                        </m:r>
                      </m:oMath>
                    </m:oMathPara>
                  </a14:m>
                  <a:endParaRPr lang="en-US"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221357" y="1465445"/>
                  <a:ext cx="3766076" cy="2369880"/>
                </a:xfrm>
                <a:prstGeom prst="rect">
                  <a:avLst/>
                </a:prstGeom>
                <a:blipFill rotWithShape="0">
                  <a:blip r:embed="rId5"/>
                  <a:stretch>
                    <a:fillRect l="-1452" t="-1023" b="-15090"/>
                  </a:stretch>
                </a:blipFill>
                <a:ln>
                  <a:solidFill>
                    <a:schemeClr val="tx1"/>
                  </a:solidFill>
                </a:ln>
              </p:spPr>
              <p:txBody>
                <a:bodyPr/>
                <a:lstStyle/>
                <a:p>
                  <a:r>
                    <a:rPr lang="en-US">
                      <a:noFill/>
                    </a:rPr>
                    <a:t> </a:t>
                  </a:r>
                </a:p>
              </p:txBody>
            </p:sp>
          </mc:Fallback>
        </mc:AlternateContent>
        <p:sp>
          <p:nvSpPr>
            <p:cNvPr id="7" name="Right Arrow 6"/>
            <p:cNvSpPr/>
            <p:nvPr/>
          </p:nvSpPr>
          <p:spPr>
            <a:xfrm>
              <a:off x="4909555" y="2469992"/>
              <a:ext cx="245533" cy="33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4710778" y="4034790"/>
            <a:ext cx="4117631" cy="1877437"/>
            <a:chOff x="4710778" y="4034790"/>
            <a:chExt cx="4117631" cy="1877437"/>
          </a:xfrm>
        </p:grpSpPr>
        <mc:AlternateContent xmlns:mc="http://schemas.openxmlformats.org/markup-compatibility/2006" xmlns:a14="http://schemas.microsoft.com/office/drawing/2010/main">
          <mc:Choice Requires="a14">
            <p:sp>
              <p:nvSpPr>
                <p:cNvPr id="58" name="TextBox 57"/>
                <p:cNvSpPr txBox="1"/>
                <p:nvPr/>
              </p:nvSpPr>
              <p:spPr>
                <a:xfrm>
                  <a:off x="5062333" y="4034790"/>
                  <a:ext cx="3766076" cy="1877437"/>
                </a:xfrm>
                <a:prstGeom prst="rect">
                  <a:avLst/>
                </a:prstGeom>
                <a:noFill/>
                <a:ln>
                  <a:solidFill>
                    <a:schemeClr val="tx1"/>
                  </a:solidFill>
                </a:ln>
              </p:spPr>
              <p:txBody>
                <a:bodyPr wrap="square" rIns="91440" rtlCol="0">
                  <a:spAutoFit/>
                </a:bodyPr>
                <a:lstStyle/>
                <a:p>
                  <a:r>
                    <a:rPr lang="en-US" sz="2000" b="1" dirty="0" smtClean="0">
                      <a:solidFill>
                        <a:srgbClr val="00B0F0"/>
                      </a:solidFill>
                    </a:rPr>
                    <a:t>Soft constraints:</a:t>
                  </a:r>
                </a:p>
                <a:p>
                  <a:pPr algn="r"/>
                  <a14:m>
                    <m:oMathPara xmlns:m="http://schemas.openxmlformats.org/officeDocument/2006/math">
                      <m:oMathParaPr>
                        <m:jc m:val="right"/>
                      </m:oMathParaPr>
                      <m:oMath xmlns:m="http://schemas.openxmlformats.org/officeDocument/2006/math">
                        <m:r>
                          <a:rPr lang="en-US" sz="1600" b="0" i="1" dirty="0" smtClean="0">
                            <a:latin typeface="Cambria Math" panose="02040503050406030204" pitchFamily="18" charset="0"/>
                          </a:rPr>
                          <m:t>(</m:t>
                        </m:r>
                        <m:r>
                          <a:rPr lang="en-US" sz="1600" b="0" i="1" dirty="0" smtClean="0">
                            <a:latin typeface="Cambria Math" panose="02040503050406030204" pitchFamily="18" charset="0"/>
                          </a:rPr>
                          <m:t>𝑎𝑏𝑠</m:t>
                        </m:r>
                        <m:d>
                          <m:dPr>
                            <m:ctrlPr>
                              <a:rPr lang="en-US" sz="1600" b="0" i="1" dirty="0" smtClean="0">
                                <a:latin typeface="Cambria Math" charset="0"/>
                              </a:rPr>
                            </m:ctrlPr>
                          </m:dPr>
                          <m:e>
                            <m:sSub>
                              <m:sSubPr>
                                <m:ctrlPr>
                                  <a:rPr lang="en-US" sz="1600" b="0" i="1" dirty="0" smtClean="0">
                                    <a:latin typeface="Cambria Math" charset="0"/>
                                  </a:rPr>
                                </m:ctrlPr>
                              </m:sSubPr>
                              <m:e>
                                <m:r>
                                  <a:rPr lang="en-US" sz="1600" b="0" i="1" dirty="0" smtClean="0">
                                    <a:latin typeface="Cambria Math" panose="02040503050406030204" pitchFamily="18" charset="0"/>
                                  </a:rPr>
                                  <m:t>𝑎</m:t>
                                </m:r>
                              </m:e>
                              <m:sub>
                                <m:r>
                                  <a:rPr lang="en-US" sz="1600" b="0" i="1" dirty="0" smtClean="0">
                                    <a:latin typeface="Cambria Math" panose="02040503050406030204" pitchFamily="18" charset="0"/>
                                  </a:rPr>
                                  <m:t>0</m:t>
                                </m:r>
                              </m:sub>
                            </m:sSub>
                          </m:e>
                        </m:d>
                        <m:r>
                          <a:rPr lang="en-US" sz="1600" b="0" i="1" dirty="0" smtClean="0">
                            <a:latin typeface="Cambria Math" panose="02040503050406030204" pitchFamily="18" charset="0"/>
                          </a:rPr>
                          <m:t> </m:t>
                        </m:r>
                        <m:r>
                          <a:rPr lang="en-US" sz="1600" b="1" i="0" dirty="0" smtClean="0">
                            <a:latin typeface="Cambria Math" panose="02040503050406030204" pitchFamily="18" charset="0"/>
                          </a:rPr>
                          <m:t>𝐰𝐞𝐢𝐠𝐡𝐭</m:t>
                        </m:r>
                        <m:r>
                          <a:rPr lang="en-US" sz="1600" b="1" i="0" dirty="0" smtClean="0">
                            <a:latin typeface="Cambria Math" panose="02040503050406030204" pitchFamily="18" charset="0"/>
                          </a:rPr>
                          <m:t> </m:t>
                        </m:r>
                        <m:r>
                          <a:rPr lang="en-US" sz="1600" b="1" i="0" dirty="0" smtClean="0">
                            <a:latin typeface="Cambria Math" panose="02040503050406030204" pitchFamily="18" charset="0"/>
                          </a:rPr>
                          <m:t>𝟏</m:t>
                        </m:r>
                        <m:r>
                          <a:rPr lang="en-US" sz="1600" b="0" i="1" dirty="0" smtClean="0">
                            <a:latin typeface="Cambria Math" panose="02040503050406030204" pitchFamily="18" charset="0"/>
                          </a:rPr>
                          <m:t>)∧</m:t>
                        </m:r>
                      </m:oMath>
                    </m:oMathPara>
                  </a14:m>
                  <a:endParaRPr lang="en-US" sz="1600" b="0" dirty="0" smtClean="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𝑎𝑏𝑠</m:t>
                        </m:r>
                        <m:d>
                          <m:dPr>
                            <m:ctrlPr>
                              <a:rPr lang="en-US" sz="1600" i="1" dirty="0">
                                <a:latin typeface="Cambria Math" charset="0"/>
                              </a:rPr>
                            </m:ctrlPr>
                          </m:dPr>
                          <m:e>
                            <m:sSub>
                              <m:sSubPr>
                                <m:ctrlPr>
                                  <a:rPr lang="en-US" sz="1600" i="1" dirty="0">
                                    <a:latin typeface="Cambria Math" charset="0"/>
                                  </a:rPr>
                                </m:ctrlPr>
                              </m:sSubPr>
                              <m:e>
                                <m:r>
                                  <a:rPr lang="en-US" sz="1600" b="0" i="1" dirty="0" smtClean="0">
                                    <a:latin typeface="Cambria Math" panose="02040503050406030204" pitchFamily="18" charset="0"/>
                                  </a:rPr>
                                  <m:t>𝑏</m:t>
                                </m:r>
                              </m:e>
                              <m:sub>
                                <m:r>
                                  <a:rPr lang="en-US" sz="1600" i="1" dirty="0">
                                    <a:latin typeface="Cambria Math" panose="02040503050406030204" pitchFamily="18" charset="0"/>
                                  </a:rPr>
                                  <m:t>0</m:t>
                                </m:r>
                              </m:sub>
                            </m:sSub>
                          </m:e>
                        </m:d>
                        <m:r>
                          <a:rPr lang="en-US" sz="1600" i="1" dirty="0">
                            <a:latin typeface="Cambria Math" panose="02040503050406030204" pitchFamily="18" charset="0"/>
                          </a:rPr>
                          <m:t> </m:t>
                        </m:r>
                        <m:r>
                          <a:rPr lang="en-US" sz="1600" b="1" dirty="0">
                            <a:latin typeface="Cambria Math" panose="02040503050406030204" pitchFamily="18" charset="0"/>
                          </a:rPr>
                          <m:t>𝐰𝐞𝐢𝐠𝐡𝐭</m:t>
                        </m:r>
                        <m:r>
                          <a:rPr lang="en-US" sz="1600" b="1" dirty="0">
                            <a:latin typeface="Cambria Math" panose="02040503050406030204" pitchFamily="18" charset="0"/>
                          </a:rPr>
                          <m:t> </m:t>
                        </m:r>
                        <m:r>
                          <a:rPr lang="en-US" sz="1600" b="1" dirty="0">
                            <a:latin typeface="Cambria Math" panose="02040503050406030204" pitchFamily="18" charset="0"/>
                          </a:rPr>
                          <m:t>𝟏</m:t>
                        </m:r>
                        <m:r>
                          <a:rPr lang="en-US" sz="1600" i="1" dirty="0">
                            <a:latin typeface="Cambria Math" panose="02040503050406030204" pitchFamily="18" charset="0"/>
                          </a:rPr>
                          <m:t>)∧</m:t>
                        </m:r>
                      </m:oMath>
                    </m:oMathPara>
                  </a14:m>
                  <a:endParaRPr lang="en-US" sz="1600" dirty="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𝑎𝑏𝑠</m:t>
                        </m:r>
                        <m:d>
                          <m:dPr>
                            <m:ctrlPr>
                              <a:rPr lang="en-US" sz="1600" i="1" dirty="0">
                                <a:latin typeface="Cambria Math" charset="0"/>
                              </a:rPr>
                            </m:ctrlPr>
                          </m:dPr>
                          <m:e>
                            <m:sSub>
                              <m:sSubPr>
                                <m:ctrlPr>
                                  <a:rPr lang="en-US" sz="1600" b="0" i="1" dirty="0" smtClean="0">
                                    <a:latin typeface="Cambria Math" charset="0"/>
                                  </a:rPr>
                                </m:ctrlPr>
                              </m:sSubPr>
                              <m:e>
                                <m:r>
                                  <a:rPr lang="en-US" sz="1600" b="0" i="1" dirty="0" smtClean="0">
                                    <a:latin typeface="Cambria Math" panose="02040503050406030204" pitchFamily="18" charset="0"/>
                                  </a:rPr>
                                  <m:t>𝑐</m:t>
                                </m:r>
                              </m:e>
                              <m:sub>
                                <m:r>
                                  <a:rPr lang="en-US" sz="1600" b="0" i="1" dirty="0" smtClean="0">
                                    <a:latin typeface="Cambria Math" panose="02040503050406030204" pitchFamily="18" charset="0"/>
                                  </a:rPr>
                                  <m:t>0</m:t>
                                </m:r>
                              </m:sub>
                            </m:sSub>
                          </m:e>
                        </m:d>
                        <m:r>
                          <a:rPr lang="en-US" sz="1600" i="1" dirty="0">
                            <a:latin typeface="Cambria Math" panose="02040503050406030204" pitchFamily="18" charset="0"/>
                          </a:rPr>
                          <m:t> </m:t>
                        </m:r>
                        <m:r>
                          <a:rPr lang="en-US" sz="1600" b="1" dirty="0">
                            <a:latin typeface="Cambria Math" panose="02040503050406030204" pitchFamily="18" charset="0"/>
                          </a:rPr>
                          <m:t>𝐰𝐞𝐢𝐠𝐡𝐭</m:t>
                        </m:r>
                        <m:r>
                          <a:rPr lang="en-US" sz="1600" b="1" dirty="0">
                            <a:latin typeface="Cambria Math" panose="02040503050406030204" pitchFamily="18" charset="0"/>
                          </a:rPr>
                          <m:t> </m:t>
                        </m:r>
                        <m:r>
                          <a:rPr lang="en-US" sz="1600" b="1" dirty="0">
                            <a:latin typeface="Cambria Math" panose="02040503050406030204" pitchFamily="18" charset="0"/>
                          </a:rPr>
                          <m:t>𝟏</m:t>
                        </m:r>
                        <m:r>
                          <a:rPr lang="en-US" sz="1600" i="1" dirty="0">
                            <a:latin typeface="Cambria Math" panose="02040503050406030204" pitchFamily="18" charset="0"/>
                          </a:rPr>
                          <m:t>)∧</m:t>
                        </m:r>
                      </m:oMath>
                    </m:oMathPara>
                  </a14:m>
                  <a:endParaRPr lang="en-US" sz="1600" dirty="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𝑎𝑏𝑠</m:t>
                        </m:r>
                        <m:d>
                          <m:dPr>
                            <m:ctrlPr>
                              <a:rPr lang="en-US" sz="1600" i="1" dirty="0">
                                <a:latin typeface="Cambria Math" charset="0"/>
                              </a:rPr>
                            </m:ctrlPr>
                          </m:dPr>
                          <m:e>
                            <m:sSub>
                              <m:sSubPr>
                                <m:ctrlPr>
                                  <a:rPr lang="en-US" sz="1600" i="1" dirty="0">
                                    <a:latin typeface="Cambria Math" charset="0"/>
                                  </a:rPr>
                                </m:ctrlPr>
                              </m:sSubPr>
                              <m:e>
                                <m:r>
                                  <a:rPr lang="en-US" sz="1600" b="0" i="1" dirty="0" smtClean="0">
                                    <a:latin typeface="Cambria Math" panose="02040503050406030204" pitchFamily="18" charset="0"/>
                                  </a:rPr>
                                  <m:t>𝑑</m:t>
                                </m:r>
                              </m:e>
                              <m:sub>
                                <m:r>
                                  <a:rPr lang="en-US" sz="1600" i="1" dirty="0">
                                    <a:latin typeface="Cambria Math" panose="02040503050406030204" pitchFamily="18" charset="0"/>
                                  </a:rPr>
                                  <m:t>0</m:t>
                                </m:r>
                              </m:sub>
                            </m:sSub>
                          </m:e>
                        </m:d>
                        <m:r>
                          <a:rPr lang="en-US" sz="1600" i="1" dirty="0">
                            <a:latin typeface="Cambria Math" panose="02040503050406030204" pitchFamily="18" charset="0"/>
                          </a:rPr>
                          <m:t> </m:t>
                        </m:r>
                        <m:r>
                          <a:rPr lang="en-US" sz="1600" b="1" dirty="0">
                            <a:latin typeface="Cambria Math" panose="02040503050406030204" pitchFamily="18" charset="0"/>
                          </a:rPr>
                          <m:t>𝐰𝐞𝐢𝐠𝐡𝐭</m:t>
                        </m:r>
                        <m:r>
                          <a:rPr lang="en-US" sz="1600" b="1" dirty="0">
                            <a:latin typeface="Cambria Math" panose="02040503050406030204" pitchFamily="18" charset="0"/>
                          </a:rPr>
                          <m:t> </m:t>
                        </m:r>
                        <m:r>
                          <a:rPr lang="en-US" sz="1600" b="1" dirty="0">
                            <a:latin typeface="Cambria Math" panose="02040503050406030204" pitchFamily="18" charset="0"/>
                          </a:rPr>
                          <m:t>𝟏</m:t>
                        </m:r>
                        <m:r>
                          <a:rPr lang="en-US" sz="1600" i="1" dirty="0">
                            <a:latin typeface="Cambria Math" panose="02040503050406030204" pitchFamily="18" charset="0"/>
                          </a:rPr>
                          <m:t>)∧</m:t>
                        </m:r>
                      </m:oMath>
                    </m:oMathPara>
                  </a14:m>
                  <a:endParaRPr lang="en-US" sz="1600" dirty="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b="0" i="1" dirty="0" smtClean="0">
                            <a:latin typeface="Cambria Math" panose="02040503050406030204" pitchFamily="18" charset="0"/>
                          </a:rPr>
                          <m:t>¬</m:t>
                        </m:r>
                        <m:r>
                          <a:rPr lang="en-US" sz="1600" b="0" i="1" dirty="0" smtClean="0">
                            <a:latin typeface="Cambria Math" panose="02040503050406030204" pitchFamily="18" charset="0"/>
                          </a:rPr>
                          <m:t>𝑝𝑎𝑡h</m:t>
                        </m:r>
                        <m:d>
                          <m:dPr>
                            <m:ctrlPr>
                              <a:rPr lang="en-US" sz="1600" i="1" dirty="0">
                                <a:latin typeface="Cambria Math" charset="0"/>
                              </a:rPr>
                            </m:ctrlPr>
                          </m:dPr>
                          <m:e>
                            <m:r>
                              <a:rPr lang="en-US" sz="1600" b="0" i="1" dirty="0" smtClean="0">
                                <a:latin typeface="Cambria Math" charset="0"/>
                              </a:rPr>
                              <m:t>1</m:t>
                            </m:r>
                            <m:r>
                              <a:rPr lang="en-US" sz="1600" b="0" i="1" dirty="0" smtClean="0">
                                <a:latin typeface="Cambria Math" panose="02040503050406030204" pitchFamily="18" charset="0"/>
                              </a:rPr>
                              <m:t>, </m:t>
                            </m:r>
                            <m:r>
                              <a:rPr lang="en-US" sz="1600" b="0" i="1" dirty="0" smtClean="0">
                                <a:latin typeface="Cambria Math" charset="0"/>
                              </a:rPr>
                              <m:t>3</m:t>
                            </m:r>
                          </m:e>
                        </m:d>
                        <m:r>
                          <a:rPr lang="en-US" sz="1600" i="1" dirty="0">
                            <a:latin typeface="Cambria Math" panose="02040503050406030204" pitchFamily="18" charset="0"/>
                          </a:rPr>
                          <m:t> </m:t>
                        </m:r>
                        <m:r>
                          <a:rPr lang="en-US" sz="1600" b="1" dirty="0">
                            <a:latin typeface="Cambria Math" panose="02040503050406030204" pitchFamily="18" charset="0"/>
                          </a:rPr>
                          <m:t>𝐰𝐞𝐢𝐠𝐡𝐭</m:t>
                        </m:r>
                        <m:r>
                          <a:rPr lang="en-US" sz="1600" b="1" dirty="0">
                            <a:latin typeface="Cambria Math" panose="02040503050406030204" pitchFamily="18" charset="0"/>
                          </a:rPr>
                          <m:t> </m:t>
                        </m:r>
                        <m:r>
                          <a:rPr lang="en-US" sz="1600" b="1" i="0" dirty="0" smtClean="0">
                            <a:latin typeface="Cambria Math" panose="02040503050406030204" pitchFamily="18" charset="0"/>
                          </a:rPr>
                          <m:t>𝟓</m:t>
                        </m:r>
                        <m:r>
                          <a:rPr lang="en-US" sz="1600" i="1" dirty="0">
                            <a:latin typeface="Cambria Math" panose="02040503050406030204" pitchFamily="18" charset="0"/>
                          </a:rPr>
                          <m:t>)∧</m:t>
                        </m:r>
                      </m:oMath>
                    </m:oMathPara>
                  </a14:m>
                  <a:endParaRPr lang="en-US" sz="1600" dirty="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d>
                          <m:dPr>
                            <m:ctrlPr>
                              <a:rPr lang="en-US" sz="1600" i="1" dirty="0">
                                <a:latin typeface="Cambria Math" charset="0"/>
                              </a:rPr>
                            </m:ctrlPr>
                          </m:dPr>
                          <m:e>
                            <m:r>
                              <a:rPr lang="en-US" sz="1600" b="0" i="1" dirty="0" smtClean="0">
                                <a:latin typeface="Cambria Math" charset="0"/>
                              </a:rPr>
                              <m:t>1</m:t>
                            </m:r>
                            <m:r>
                              <a:rPr lang="en-US" sz="1600" i="1" dirty="0">
                                <a:latin typeface="Cambria Math" panose="02040503050406030204" pitchFamily="18" charset="0"/>
                              </a:rPr>
                              <m:t>, </m:t>
                            </m:r>
                            <m:r>
                              <a:rPr lang="en-US" sz="1600" b="0" i="1" dirty="0" smtClean="0">
                                <a:latin typeface="Cambria Math" charset="0"/>
                              </a:rPr>
                              <m:t>6</m:t>
                            </m:r>
                          </m:e>
                        </m:d>
                        <m:r>
                          <a:rPr lang="en-US" sz="1600" i="1" dirty="0">
                            <a:latin typeface="Cambria Math" panose="02040503050406030204" pitchFamily="18" charset="0"/>
                          </a:rPr>
                          <m:t> </m:t>
                        </m:r>
                        <m:r>
                          <a:rPr lang="en-US" sz="1600" b="1" dirty="0">
                            <a:latin typeface="Cambria Math" panose="02040503050406030204" pitchFamily="18" charset="0"/>
                          </a:rPr>
                          <m:t>𝐰𝐞𝐢𝐠𝐡𝐭</m:t>
                        </m:r>
                        <m:r>
                          <a:rPr lang="en-US" sz="1600" b="1" dirty="0">
                            <a:latin typeface="Cambria Math" panose="02040503050406030204" pitchFamily="18" charset="0"/>
                          </a:rPr>
                          <m:t> </m:t>
                        </m:r>
                        <m:r>
                          <a:rPr lang="en-US" sz="1600" b="1" dirty="0">
                            <a:latin typeface="Cambria Math" panose="02040503050406030204" pitchFamily="18" charset="0"/>
                          </a:rPr>
                          <m:t>𝟓</m:t>
                        </m:r>
                        <m:r>
                          <a:rPr lang="en-US" sz="1600" i="1" dirty="0">
                            <a:latin typeface="Cambria Math" panose="02040503050406030204" pitchFamily="18" charset="0"/>
                          </a:rPr>
                          <m:t>)</m:t>
                        </m:r>
                        <m:r>
                          <a:rPr lang="en-US" sz="1600" i="1" dirty="0" smtClean="0">
                            <a:solidFill>
                              <a:schemeClr val="bg1"/>
                            </a:solidFill>
                            <a:latin typeface="Cambria Math" panose="02040503050406030204" pitchFamily="18" charset="0"/>
                          </a:rPr>
                          <m:t>∧</m:t>
                        </m:r>
                      </m:oMath>
                    </m:oMathPara>
                  </a14:m>
                  <a:endParaRPr lang="en-US"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062333" y="4034790"/>
                  <a:ext cx="3766076" cy="1877437"/>
                </a:xfrm>
                <a:prstGeom prst="rect">
                  <a:avLst/>
                </a:prstGeom>
                <a:blipFill rotWithShape="0">
                  <a:blip r:embed="rId6"/>
                  <a:stretch>
                    <a:fillRect l="-1452" t="-1613" b="-19032"/>
                  </a:stretch>
                </a:blipFill>
                <a:ln>
                  <a:solidFill>
                    <a:schemeClr val="tx1"/>
                  </a:solidFill>
                </a:ln>
              </p:spPr>
              <p:txBody>
                <a:bodyPr/>
                <a:lstStyle/>
                <a:p>
                  <a:r>
                    <a:rPr lang="en-US">
                      <a:noFill/>
                    </a:rPr>
                    <a:t> </a:t>
                  </a:r>
                </a:p>
              </p:txBody>
            </p:sp>
          </mc:Fallback>
        </mc:AlternateContent>
        <p:sp>
          <p:nvSpPr>
            <p:cNvPr id="60" name="Right Arrow 59"/>
            <p:cNvSpPr/>
            <p:nvPr/>
          </p:nvSpPr>
          <p:spPr>
            <a:xfrm>
              <a:off x="4710778" y="4894712"/>
              <a:ext cx="245533" cy="33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3" name="Rectangle 22"/>
              <p:cNvSpPr/>
              <p:nvPr/>
            </p:nvSpPr>
            <p:spPr>
              <a:xfrm>
                <a:off x="709064" y="4736592"/>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accent5">
                        <a:lumMod val="75000"/>
                      </a:schemeClr>
                    </a:solidFill>
                  </a:rPr>
                  <a:t>abs(a</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chemeClr val="accent5">
                        <a:lumMod val="75000"/>
                      </a:schemeClr>
                    </a:solidFill>
                  </a:rPr>
                  <a:t>abs(b</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chemeClr val="accent5">
                        <a:lumMod val="75000"/>
                      </a:schemeClr>
                    </a:solidFill>
                  </a:rPr>
                  <a:t>abs(c</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chemeClr val="accent5">
                        <a:lumMod val="75000"/>
                      </a:schemeClr>
                    </a:solidFill>
                  </a:rPr>
                  <a:t>abs(d</a:t>
                </a:r>
                <a:r>
                  <a:rPr lang="en-US" sz="2000" baseline="-25000" dirty="0">
                    <a:solidFill>
                      <a:schemeClr val="accent5">
                        <a:lumMod val="75000"/>
                      </a:schemeClr>
                    </a:solidFill>
                  </a:rPr>
                  <a:t>0</a:t>
                </a:r>
                <a:r>
                  <a:rPr lang="en-US" sz="2000" dirty="0">
                    <a:solidFill>
                      <a:schemeClr val="accent5">
                        <a:lumMod val="7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
          <p:sp>
            <p:nvSpPr>
              <p:cNvPr id="23" name="Rectangle 22"/>
              <p:cNvSpPr>
                <a:spLocks noRot="1" noChangeAspect="1" noMove="1" noResize="1" noEditPoints="1" noAdjustHandles="1" noChangeArrowheads="1" noChangeShapeType="1" noTextEdit="1"/>
              </p:cNvSpPr>
              <p:nvPr/>
            </p:nvSpPr>
            <p:spPr>
              <a:xfrm>
                <a:off x="709064" y="4736592"/>
                <a:ext cx="3501097" cy="669798"/>
              </a:xfrm>
              <a:prstGeom prst="rect">
                <a:avLst/>
              </a:prstGeom>
              <a:blipFill rotWithShape="0">
                <a:blip r:embed="rId7"/>
                <a:stretch>
                  <a:fillRect l="-1211" t="-5310" r="-865" b="-16814"/>
                </a:stretch>
              </a:blipFill>
              <a:ln>
                <a:solidFill>
                  <a:srgbClr val="0070C0"/>
                </a:solidFill>
              </a:ln>
            </p:spPr>
            <p:txBody>
              <a:bodyPr/>
              <a:lstStyle/>
              <a:p>
                <a:r>
                  <a:rPr lang="en-US">
                    <a:noFill/>
                  </a:rPr>
                  <a:t> </a:t>
                </a:r>
              </a:p>
            </p:txBody>
          </p:sp>
        </mc:Fallback>
      </mc:AlternateContent>
      <p:sp>
        <p:nvSpPr>
          <p:cNvPr id="9" name="Rectangular Callout 8"/>
          <p:cNvSpPr/>
          <p:nvPr/>
        </p:nvSpPr>
        <p:spPr>
          <a:xfrm>
            <a:off x="1961025" y="1219615"/>
            <a:ext cx="2542839" cy="744709"/>
          </a:xfrm>
          <a:prstGeom prst="wedgeRectCallout">
            <a:avLst>
              <a:gd name="adj1" fmla="val 74867"/>
              <a:gd name="adj2" fmla="val 108214"/>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rPr>
              <a:t>Avoid all the counterexamples</a:t>
            </a:r>
            <a:endParaRPr lang="en-US" sz="2400" b="1" dirty="0">
              <a:solidFill>
                <a:srgbClr val="7030A0"/>
              </a:solidFill>
            </a:endParaRPr>
          </a:p>
        </p:txBody>
      </p:sp>
      <p:sp>
        <p:nvSpPr>
          <p:cNvPr id="16" name="Rectangular Callout 15"/>
          <p:cNvSpPr/>
          <p:nvPr/>
        </p:nvSpPr>
        <p:spPr>
          <a:xfrm>
            <a:off x="1961024" y="3412052"/>
            <a:ext cx="2542839" cy="744709"/>
          </a:xfrm>
          <a:prstGeom prst="wedgeRectCallout">
            <a:avLst>
              <a:gd name="adj1" fmla="val 74867"/>
              <a:gd name="adj2" fmla="val 108214"/>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rPr>
              <a:t>Minimize the abstraction cost</a:t>
            </a:r>
            <a:endParaRPr lang="en-US" sz="2400" b="1" dirty="0">
              <a:solidFill>
                <a:srgbClr val="7030A0"/>
              </a:solidFill>
            </a:endParaRPr>
          </a:p>
        </p:txBody>
      </p:sp>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10" name="Date Placeholder 9"/>
          <p:cNvSpPr>
            <a:spLocks noGrp="1"/>
          </p:cNvSpPr>
          <p:nvPr>
            <p:ph type="dt" sz="half" idx="10"/>
          </p:nvPr>
        </p:nvSpPr>
        <p:spPr/>
        <p:txBody>
          <a:bodyPr/>
          <a:lstStyle/>
          <a:p>
            <a:fld id="{0A8E7ECA-8559-A54B-B45C-55C7F6C01996}" type="datetime1">
              <a:rPr lang="en-US" smtClean="0"/>
              <a:t>7/31/17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36</a:t>
            </a:fld>
            <a:endParaRPr lang="en-US" dirty="0"/>
          </a:p>
        </p:txBody>
      </p:sp>
    </p:spTree>
    <p:custDataLst>
      <p:tags r:id="rId1"/>
    </p:custDataLst>
    <p:extLst>
      <p:ext uri="{BB962C8B-B14F-4D97-AF65-F5344CB8AC3E}">
        <p14:creationId xmlns:p14="http://schemas.microsoft.com/office/powerpoint/2010/main" val="2116804646"/>
      </p:ext>
    </p:extLst>
  </p:cSld>
  <p:clrMapOvr>
    <a:masterClrMapping/>
  </p:clrMapOvr>
  <mc:AlternateContent xmlns:mc="http://schemas.openxmlformats.org/markup-compatibility/2006" xmlns:p14="http://schemas.microsoft.com/office/powerpoint/2010/main">
    <mc:Choice Requires="p14">
      <p:transition spd="slow" p14:dur="2000" advTm="145741"/>
    </mc:Choice>
    <mc:Fallback xmlns="">
      <p:transition spd="slow" advTm="1457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6" grpId="0" animBg="1"/>
      <p:bldP spid="1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Encoding in </a:t>
            </a:r>
            <a:r>
              <a:rPr lang="en-US" dirty="0" err="1" smtClean="0"/>
              <a:t>MaxSAT</a:t>
            </a:r>
            <a:endParaRPr lang="en-US" dirty="0"/>
          </a:p>
        </p:txBody>
      </p:sp>
      <mc:AlternateContent xmlns:mc="http://schemas.openxmlformats.org/markup-compatibility/2006" xmlns:a14="http://schemas.microsoft.com/office/drawing/2010/main">
        <mc:Choice Requires="a14">
          <p:sp>
            <p:nvSpPr>
              <p:cNvPr id="16" name="TextBox 15"/>
              <p:cNvSpPr txBox="1"/>
              <p:nvPr/>
            </p:nvSpPr>
            <p:spPr>
              <a:xfrm>
                <a:off x="369219" y="1465445"/>
                <a:ext cx="4382588" cy="1877437"/>
              </a:xfrm>
              <a:prstGeom prst="rect">
                <a:avLst/>
              </a:prstGeom>
              <a:noFill/>
              <a:ln>
                <a:solidFill>
                  <a:schemeClr val="tx1"/>
                </a:solidFill>
              </a:ln>
            </p:spPr>
            <p:txBody>
              <a:bodyPr wrap="square" rIns="91440" rtlCol="0">
                <a:spAutoFit/>
              </a:bodyPr>
              <a:lstStyle/>
              <a:p>
                <a:r>
                  <a:rPr lang="en-US" sz="2000" b="1" dirty="0" smtClean="0"/>
                  <a:t>Solution:</a:t>
                </a:r>
              </a:p>
              <a:p>
                <a14:m>
                  <m:oMath xmlns:m="http://schemas.openxmlformats.org/officeDocument/2006/math">
                    <m:r>
                      <a:rPr lang="en-US" sz="1600" b="0" i="1" smtClean="0">
                        <a:latin typeface="Cambria Math" panose="02040503050406030204" pitchFamily="18" charset="0"/>
                      </a:rPr>
                      <m:t>    </m:t>
                    </m:r>
                    <m:r>
                      <a:rPr lang="en-US" sz="1600" b="0" i="1" smtClean="0">
                        <a:latin typeface="Cambria Math" charset="0"/>
                      </a:rPr>
                      <m:t>       </m:t>
                    </m:r>
                    <m:r>
                      <a:rPr lang="en-US" sz="1600" b="0" i="1" smtClean="0">
                        <a:latin typeface="Cambria Math" panose="02040503050406030204" pitchFamily="18" charset="0"/>
                      </a:rPr>
                      <m:t>𝑝𝑎𝑡h</m:t>
                    </m:r>
                    <m:d>
                      <m:dPr>
                        <m:ctrlPr>
                          <a:rPr lang="en-US" sz="1600" b="0" i="1" smtClean="0">
                            <a:latin typeface="Cambria Math" charset="0"/>
                          </a:rPr>
                        </m:ctrlPr>
                      </m:dPr>
                      <m:e>
                        <m:r>
                          <a:rPr lang="en-US" sz="1600" b="0" i="1" smtClean="0">
                            <a:latin typeface="Cambria Math" charset="0"/>
                          </a:rPr>
                          <m:t>1</m:t>
                        </m:r>
                        <m:r>
                          <a:rPr lang="en-US" sz="1600" b="0" i="1" smtClean="0">
                            <a:latin typeface="Cambria Math" panose="02040503050406030204" pitchFamily="18" charset="0"/>
                          </a:rPr>
                          <m:t>, </m:t>
                        </m:r>
                        <m:r>
                          <a:rPr lang="en-US" sz="1600" b="0" i="1" smtClean="0">
                            <a:latin typeface="Cambria Math" charset="0"/>
                          </a:rPr>
                          <m:t>1</m:t>
                        </m:r>
                      </m:e>
                    </m:d>
                    <m:r>
                      <a:rPr lang="en-US" sz="1600" b="0" i="1" smtClean="0">
                        <a:latin typeface="Cambria Math" panose="02040503050406030204" pitchFamily="18" charset="0"/>
                      </a:rPr>
                      <m:t>=</m:t>
                    </m:r>
                    <m:r>
                      <m:rPr>
                        <m:sty m:val="p"/>
                      </m:rPr>
                      <a:rPr lang="en-US" sz="1600" b="0" i="0" smtClean="0">
                        <a:latin typeface="Cambria Math" panose="02040503050406030204" pitchFamily="18" charset="0"/>
                      </a:rPr>
                      <m:t>true</m:t>
                    </m:r>
                    <m:r>
                      <a:rPr lang="en-US" sz="1600" b="0" i="0" smtClean="0">
                        <a:latin typeface="Cambria Math" panose="02040503050406030204" pitchFamily="18" charset="0"/>
                      </a:rPr>
                      <m:t>,</m:t>
                    </m:r>
                  </m:oMath>
                </a14:m>
                <a:r>
                  <a:rPr lang="en-US" sz="1600" b="0" i="1" dirty="0" smtClean="0">
                    <a:latin typeface="Cambria Math" panose="02040503050406030204" pitchFamily="18" charset="0"/>
                  </a:rPr>
                  <a:t>    </a:t>
                </a:r>
                <a14:m>
                  <m:oMath xmlns:m="http://schemas.openxmlformats.org/officeDocument/2006/math">
                    <m:r>
                      <a:rPr lang="en-US" sz="1600" i="1">
                        <a:latin typeface="Cambria Math" panose="02040503050406030204" pitchFamily="18" charset="0"/>
                      </a:rPr>
                      <m:t>𝑝𝑎𝑡h</m:t>
                    </m:r>
                    <m:d>
                      <m:dPr>
                        <m:ctrlPr>
                          <a:rPr lang="en-US" sz="1600" i="1">
                            <a:latin typeface="Cambria Math" charset="0"/>
                          </a:rPr>
                        </m:ctrlPr>
                      </m:dPr>
                      <m:e>
                        <m:r>
                          <a:rPr lang="en-US" sz="1600" b="0" i="1" smtClean="0">
                            <a:latin typeface="Cambria Math" charset="0"/>
                          </a:rPr>
                          <m:t>1</m:t>
                        </m:r>
                        <m:r>
                          <a:rPr lang="en-US" sz="1600" i="1">
                            <a:latin typeface="Cambria Math" panose="02040503050406030204" pitchFamily="18" charset="0"/>
                          </a:rPr>
                          <m:t>, </m:t>
                        </m:r>
                        <m:r>
                          <a:rPr lang="en-US" sz="1600" b="0" i="1" smtClean="0">
                            <a:latin typeface="Cambria Math" charset="0"/>
                          </a:rPr>
                          <m:t>2</m:t>
                        </m:r>
                      </m:e>
                    </m:d>
                    <m:r>
                      <a:rPr lang="en-US" sz="1600" i="1">
                        <a:latin typeface="Cambria Math" panose="02040503050406030204" pitchFamily="18" charset="0"/>
                      </a:rPr>
                      <m:t>=</m:t>
                    </m:r>
                    <m:r>
                      <m:rPr>
                        <m:sty m:val="p"/>
                      </m:rPr>
                      <a:rPr lang="en-US" sz="1600">
                        <a:latin typeface="Cambria Math" panose="02040503050406030204" pitchFamily="18" charset="0"/>
                      </a:rPr>
                      <m:t>false</m:t>
                    </m:r>
                    <m:r>
                      <a:rPr lang="en-US" sz="1600" b="0" i="0" smtClean="0">
                        <a:latin typeface="Cambria Math" panose="02040503050406030204" pitchFamily="18" charset="0"/>
                      </a:rPr>
                      <m:t>,</m:t>
                    </m:r>
                  </m:oMath>
                </a14:m>
                <a:endParaRPr lang="en-US" sz="1600" b="0" i="1" dirty="0" smtClean="0">
                  <a:latin typeface="Cambria Math" panose="02040503050406030204" pitchFamily="18" charset="0"/>
                </a:endParaRPr>
              </a:p>
              <a:p>
                <a14:m>
                  <m:oMath xmlns:m="http://schemas.openxmlformats.org/officeDocument/2006/math">
                    <m:r>
                      <a:rPr lang="en-US" sz="1600" i="1">
                        <a:latin typeface="Cambria Math" panose="02040503050406030204" pitchFamily="18" charset="0"/>
                      </a:rPr>
                      <m:t> </m:t>
                    </m:r>
                    <m:r>
                      <a:rPr lang="en-US" sz="1600" b="0" i="1" smtClean="0">
                        <a:latin typeface="Cambria Math" panose="02040503050406030204" pitchFamily="18" charset="0"/>
                      </a:rPr>
                      <m:t>  </m:t>
                    </m:r>
                    <m:r>
                      <a:rPr lang="en-US" sz="1600" b="0" i="1" smtClean="0">
                        <a:latin typeface="Cambria Math" charset="0"/>
                      </a:rPr>
                      <m:t>    </m:t>
                    </m:r>
                    <m:r>
                      <a:rPr lang="en-US" sz="1600" b="0" i="1" smtClean="0">
                        <a:latin typeface="Cambria Math" panose="02040503050406030204" pitchFamily="18" charset="0"/>
                      </a:rPr>
                      <m:t> </m:t>
                    </m:r>
                    <m:r>
                      <a:rPr lang="en-US" sz="1600" b="0" i="1" smtClean="0">
                        <a:latin typeface="Cambria Math" charset="0"/>
                      </a:rPr>
                      <m:t>   </m:t>
                    </m:r>
                    <m:r>
                      <a:rPr lang="en-US" sz="1600" i="1">
                        <a:latin typeface="Cambria Math" panose="02040503050406030204" pitchFamily="18" charset="0"/>
                      </a:rPr>
                      <m:t>𝑝𝑎𝑡h</m:t>
                    </m:r>
                    <m:d>
                      <m:dPr>
                        <m:ctrlPr>
                          <a:rPr lang="en-US" sz="1600" i="1">
                            <a:latin typeface="Cambria Math" charset="0"/>
                          </a:rPr>
                        </m:ctrlPr>
                      </m:dPr>
                      <m:e>
                        <m:r>
                          <a:rPr lang="en-US" sz="1600" b="0" i="1" smtClean="0">
                            <a:latin typeface="Cambria Math" charset="0"/>
                          </a:rPr>
                          <m:t>1</m:t>
                        </m:r>
                        <m:r>
                          <a:rPr lang="en-US" sz="1600" i="1">
                            <a:latin typeface="Cambria Math" panose="02040503050406030204" pitchFamily="18" charset="0"/>
                          </a:rPr>
                          <m:t>, </m:t>
                        </m:r>
                        <m:r>
                          <a:rPr lang="en-US" sz="1600" b="0" i="1" smtClean="0">
                            <a:latin typeface="Cambria Math" charset="0"/>
                          </a:rPr>
                          <m:t>3</m:t>
                        </m:r>
                      </m:e>
                    </m:d>
                    <m:r>
                      <a:rPr lang="en-US" sz="1600" i="1">
                        <a:latin typeface="Cambria Math" panose="02040503050406030204" pitchFamily="18" charset="0"/>
                      </a:rPr>
                      <m:t>=</m:t>
                    </m:r>
                    <m:r>
                      <m:rPr>
                        <m:sty m:val="p"/>
                      </m:rPr>
                      <a:rPr lang="en-US" sz="1600" b="0" i="0" smtClean="0">
                        <a:latin typeface="Cambria Math" panose="02040503050406030204" pitchFamily="18" charset="0"/>
                      </a:rPr>
                      <m:t>false</m:t>
                    </m:r>
                    <m:r>
                      <a:rPr lang="en-US" sz="1600">
                        <a:latin typeface="Cambria Math" panose="02040503050406030204" pitchFamily="18" charset="0"/>
                      </a:rPr>
                      <m:t>,</m:t>
                    </m:r>
                  </m:oMath>
                </a14:m>
                <a:r>
                  <a:rPr lang="en-US" sz="1600" i="1" dirty="0">
                    <a:latin typeface="Cambria Math" panose="02040503050406030204" pitchFamily="18" charset="0"/>
                  </a:rPr>
                  <a:t>   </a:t>
                </a:r>
                <a14:m>
                  <m:oMath xmlns:m="http://schemas.openxmlformats.org/officeDocument/2006/math">
                    <m:r>
                      <a:rPr lang="en-US" sz="1600" i="1">
                        <a:latin typeface="Cambria Math" panose="02040503050406030204" pitchFamily="18" charset="0"/>
                      </a:rPr>
                      <m:t>𝑝𝑎𝑡h</m:t>
                    </m:r>
                    <m:d>
                      <m:dPr>
                        <m:ctrlPr>
                          <a:rPr lang="en-US" sz="1600" i="1">
                            <a:latin typeface="Cambria Math" charset="0"/>
                          </a:rPr>
                        </m:ctrlPr>
                      </m:dPr>
                      <m:e>
                        <m:r>
                          <a:rPr lang="en-US" sz="1600" b="0" i="1" smtClean="0">
                            <a:latin typeface="Cambria Math" charset="0"/>
                          </a:rPr>
                          <m:t>1</m:t>
                        </m:r>
                        <m:r>
                          <a:rPr lang="en-US" sz="1600" i="1">
                            <a:latin typeface="Cambria Math" panose="02040503050406030204" pitchFamily="18" charset="0"/>
                          </a:rPr>
                          <m:t>, </m:t>
                        </m:r>
                        <m:r>
                          <a:rPr lang="en-US" sz="1600" b="0" i="1" smtClean="0">
                            <a:latin typeface="Cambria Math" charset="0"/>
                          </a:rPr>
                          <m:t>5</m:t>
                        </m:r>
                      </m:e>
                    </m:d>
                    <m:r>
                      <a:rPr lang="en-US" sz="1600" i="1">
                        <a:latin typeface="Cambria Math" panose="02040503050406030204" pitchFamily="18" charset="0"/>
                      </a:rPr>
                      <m:t>=</m:t>
                    </m:r>
                    <m:r>
                      <m:rPr>
                        <m:sty m:val="p"/>
                      </m:rPr>
                      <a:rPr lang="en-US" sz="1600">
                        <a:latin typeface="Cambria Math" panose="02040503050406030204" pitchFamily="18" charset="0"/>
                      </a:rPr>
                      <m:t>false</m:t>
                    </m:r>
                    <m:r>
                      <a:rPr lang="en-US" sz="1600">
                        <a:latin typeface="Cambria Math" panose="02040503050406030204" pitchFamily="18" charset="0"/>
                      </a:rPr>
                      <m:t>,</m:t>
                    </m:r>
                  </m:oMath>
                </a14:m>
                <a:endParaRPr lang="en-US" sz="1600" b="0" i="1" dirty="0" smtClean="0">
                  <a:latin typeface="Cambria Math" panose="02040503050406030204" pitchFamily="18" charset="0"/>
                </a:endParaRPr>
              </a:p>
              <a:p>
                <a14:m>
                  <m:oMath xmlns:m="http://schemas.openxmlformats.org/officeDocument/2006/math">
                    <m:r>
                      <a:rPr lang="en-US" sz="1600" b="0" i="1" smtClean="0">
                        <a:latin typeface="Cambria Math" charset="0"/>
                      </a:rPr>
                      <m:t>    </m:t>
                    </m:r>
                    <m:r>
                      <a:rPr lang="en-US" sz="1600" b="0" i="1" smtClean="0">
                        <a:latin typeface="Cambria Math" panose="02040503050406030204" pitchFamily="18" charset="0"/>
                      </a:rPr>
                      <m:t>   </m:t>
                    </m:r>
                    <m:r>
                      <a:rPr lang="en-US" sz="1600" i="1">
                        <a:latin typeface="Cambria Math" panose="02040503050406030204" pitchFamily="18" charset="0"/>
                      </a:rPr>
                      <m:t> </m:t>
                    </m:r>
                    <m:r>
                      <a:rPr lang="en-US" sz="1600" b="0" i="1" smtClean="0">
                        <a:latin typeface="Cambria Math" charset="0"/>
                      </a:rPr>
                      <m:t>   </m:t>
                    </m:r>
                    <m:r>
                      <a:rPr lang="en-US" sz="1600" i="1">
                        <a:latin typeface="Cambria Math" panose="02040503050406030204" pitchFamily="18" charset="0"/>
                      </a:rPr>
                      <m:t>𝑝𝑎𝑡h</m:t>
                    </m:r>
                    <m:d>
                      <m:dPr>
                        <m:ctrlPr>
                          <a:rPr lang="en-US" sz="1600" i="1">
                            <a:latin typeface="Cambria Math" charset="0"/>
                          </a:rPr>
                        </m:ctrlPr>
                      </m:dPr>
                      <m:e>
                        <m:r>
                          <a:rPr lang="en-US" sz="1600" b="0" i="1" smtClean="0">
                            <a:latin typeface="Cambria Math" charset="0"/>
                          </a:rPr>
                          <m:t>1</m:t>
                        </m:r>
                        <m:r>
                          <a:rPr lang="en-US" sz="1600" i="1">
                            <a:latin typeface="Cambria Math" panose="02040503050406030204" pitchFamily="18" charset="0"/>
                          </a:rPr>
                          <m:t>, </m:t>
                        </m:r>
                        <m:r>
                          <a:rPr lang="en-US" sz="1600" b="0" i="1" smtClean="0">
                            <a:latin typeface="Cambria Math" charset="0"/>
                          </a:rPr>
                          <m:t>6</m:t>
                        </m:r>
                      </m:e>
                    </m:d>
                    <m:r>
                      <a:rPr lang="en-US" sz="1600" i="1">
                        <a:latin typeface="Cambria Math" panose="02040503050406030204" pitchFamily="18" charset="0"/>
                      </a:rPr>
                      <m:t>=</m:t>
                    </m:r>
                    <m:r>
                      <m:rPr>
                        <m:sty m:val="p"/>
                      </m:rPr>
                      <a:rPr lang="en-US" sz="1600" b="0" i="0" smtClean="0">
                        <a:latin typeface="Cambria Math" panose="02040503050406030204" pitchFamily="18" charset="0"/>
                      </a:rPr>
                      <m:t>false</m:t>
                    </m:r>
                    <m:r>
                      <a:rPr lang="en-US" sz="1600">
                        <a:latin typeface="Cambria Math" panose="02040503050406030204" pitchFamily="18" charset="0"/>
                      </a:rPr>
                      <m:t>,</m:t>
                    </m:r>
                  </m:oMath>
                </a14:m>
                <a:r>
                  <a:rPr lang="en-US" sz="1600" i="1" dirty="0">
                    <a:latin typeface="Cambria Math" panose="02040503050406030204" pitchFamily="18" charset="0"/>
                  </a:rPr>
                  <a:t>   </a:t>
                </a:r>
                <a14:m>
                  <m:oMath xmlns:m="http://schemas.openxmlformats.org/officeDocument/2006/math">
                    <m:r>
                      <a:rPr lang="en-US" sz="1600" i="1">
                        <a:latin typeface="Cambria Math" panose="02040503050406030204" pitchFamily="18" charset="0"/>
                      </a:rPr>
                      <m:t>𝑝𝑎𝑡h</m:t>
                    </m:r>
                    <m:d>
                      <m:dPr>
                        <m:ctrlPr>
                          <a:rPr lang="en-US" sz="1600" i="1">
                            <a:latin typeface="Cambria Math" charset="0"/>
                          </a:rPr>
                        </m:ctrlPr>
                      </m:dPr>
                      <m:e>
                        <m:r>
                          <a:rPr lang="en-US" sz="1600" b="0" i="1" smtClean="0">
                            <a:latin typeface="Cambria Math" charset="0"/>
                          </a:rPr>
                          <m:t>1</m:t>
                        </m:r>
                        <m:r>
                          <a:rPr lang="en-US" sz="1600" i="1">
                            <a:latin typeface="Cambria Math" panose="02040503050406030204" pitchFamily="18" charset="0"/>
                          </a:rPr>
                          <m:t>, </m:t>
                        </m:r>
                        <m:r>
                          <a:rPr lang="en-US" sz="1600" b="0" i="1" smtClean="0">
                            <a:latin typeface="Cambria Math" charset="0"/>
                          </a:rPr>
                          <m:t>7</m:t>
                        </m:r>
                      </m:e>
                    </m:d>
                    <m:r>
                      <a:rPr lang="en-US" sz="1600" i="1">
                        <a:latin typeface="Cambria Math" panose="02040503050406030204" pitchFamily="18" charset="0"/>
                      </a:rPr>
                      <m:t>=</m:t>
                    </m:r>
                    <m:r>
                      <m:rPr>
                        <m:sty m:val="p"/>
                      </m:rPr>
                      <a:rPr lang="en-US" sz="1600">
                        <a:latin typeface="Cambria Math" panose="02040503050406030204" pitchFamily="18" charset="0"/>
                      </a:rPr>
                      <m:t>false</m:t>
                    </m:r>
                    <m:r>
                      <a:rPr lang="en-US" sz="1600">
                        <a:latin typeface="Cambria Math" panose="02040503050406030204" pitchFamily="18" charset="0"/>
                      </a:rPr>
                      <m:t>,</m:t>
                    </m:r>
                  </m:oMath>
                </a14:m>
                <a:endParaRPr lang="en-US" sz="1600" i="1" dirty="0">
                  <a:latin typeface="Cambria Math" panose="02040503050406030204" pitchFamily="18" charset="0"/>
                </a:endParaRPr>
              </a:p>
              <a:p>
                <a:r>
                  <a:rPr lang="en-US" sz="1600" dirty="0" smtClean="0"/>
                  <a:t>          </a:t>
                </a:r>
                <a14:m>
                  <m:oMath xmlns:m="http://schemas.openxmlformats.org/officeDocument/2006/math">
                    <m:r>
                      <a:rPr lang="en-US" sz="1600" i="1">
                        <a:latin typeface="Cambria Math" panose="02040503050406030204" pitchFamily="18" charset="0"/>
                      </a:rPr>
                      <m:t>𝑝𝑎𝑡h</m:t>
                    </m:r>
                    <m:d>
                      <m:dPr>
                        <m:ctrlPr>
                          <a:rPr lang="en-US" sz="1600" i="1">
                            <a:latin typeface="Cambria Math" charset="0"/>
                          </a:rPr>
                        </m:ctrlPr>
                      </m:dPr>
                      <m:e>
                        <m:r>
                          <a:rPr lang="en-US" sz="1600" b="0" i="1" smtClean="0">
                            <a:latin typeface="Cambria Math" charset="0"/>
                          </a:rPr>
                          <m:t>1</m:t>
                        </m:r>
                        <m:r>
                          <a:rPr lang="en-US" sz="1600" i="1">
                            <a:latin typeface="Cambria Math" panose="02040503050406030204" pitchFamily="18" charset="0"/>
                          </a:rPr>
                          <m:t>, </m:t>
                        </m:r>
                        <m:r>
                          <a:rPr lang="en-US" sz="1600" b="0" i="1" smtClean="0">
                            <a:latin typeface="Cambria Math" charset="0"/>
                          </a:rPr>
                          <m:t>8</m:t>
                        </m:r>
                      </m:e>
                    </m:d>
                    <m:r>
                      <a:rPr lang="en-US" sz="1600" i="1">
                        <a:latin typeface="Cambria Math" panose="02040503050406030204" pitchFamily="18" charset="0"/>
                      </a:rPr>
                      <m:t>=</m:t>
                    </m:r>
                    <m:r>
                      <m:rPr>
                        <m:sty m:val="p"/>
                      </m:rPr>
                      <a:rPr lang="en-US" sz="1600" b="0" i="0" smtClean="0">
                        <a:latin typeface="Cambria Math" panose="02040503050406030204" pitchFamily="18" charset="0"/>
                      </a:rPr>
                      <m:t>false</m:t>
                    </m:r>
                    <m:r>
                      <a:rPr lang="en-US" sz="1600" b="0" i="1" smtClean="0">
                        <a:latin typeface="Cambria Math" panose="02040503050406030204" pitchFamily="18" charset="0"/>
                      </a:rPr>
                      <m:t>,</m:t>
                    </m:r>
                    <m:r>
                      <a:rPr lang="en-US" sz="1600" i="1" smtClean="0">
                        <a:solidFill>
                          <a:schemeClr val="bg1"/>
                        </a:solidFill>
                        <a:latin typeface="Cambria Math" panose="02040503050406030204" pitchFamily="18" charset="0"/>
                      </a:rPr>
                      <m:t> </m:t>
                    </m:r>
                    <m:r>
                      <a:rPr lang="en-US" sz="1600" i="1" smtClean="0">
                        <a:solidFill>
                          <a:schemeClr val="bg1"/>
                        </a:solidFill>
                        <a:latin typeface="Cambria Math" panose="02040503050406030204" pitchFamily="18" charset="0"/>
                      </a:rPr>
                      <m:t>𝑝</m:t>
                    </m:r>
                    <m:r>
                      <a:rPr lang="en-US" sz="1600" b="0" i="1" smtClean="0">
                        <a:solidFill>
                          <a:schemeClr val="bg1"/>
                        </a:solidFill>
                        <a:latin typeface="Cambria Math" panose="02040503050406030204" pitchFamily="18" charset="0"/>
                      </a:rPr>
                      <m:t>,</m:t>
                    </m:r>
                    <m:r>
                      <a:rPr lang="en-US" sz="1600" i="1" smtClean="0">
                        <a:solidFill>
                          <a:schemeClr val="bg1"/>
                        </a:solidFill>
                        <a:latin typeface="Cambria Math" panose="02040503050406030204" pitchFamily="18" charset="0"/>
                      </a:rPr>
                      <m:t>𝑎𝑡h</m:t>
                    </m:r>
                    <m:d>
                      <m:dPr>
                        <m:ctrlPr>
                          <a:rPr lang="en-US" sz="1600" i="1">
                            <a:solidFill>
                              <a:schemeClr val="bg1"/>
                            </a:solidFill>
                            <a:latin typeface="Cambria Math" charset="0"/>
                          </a:rPr>
                        </m:ctrlPr>
                      </m:dPr>
                      <m:e>
                        <m:r>
                          <a:rPr lang="en-US" sz="1600" i="1">
                            <a:solidFill>
                              <a:schemeClr val="bg1"/>
                            </a:solidFill>
                            <a:latin typeface="Cambria Math" panose="02040503050406030204" pitchFamily="18" charset="0"/>
                          </a:rPr>
                          <m:t>0, 6</m:t>
                        </m:r>
                      </m:e>
                    </m:d>
                    <m:r>
                      <a:rPr lang="en-US" sz="1600" i="1">
                        <a:solidFill>
                          <a:schemeClr val="bg1"/>
                        </a:solidFill>
                        <a:latin typeface="Cambria Math" panose="02040503050406030204" pitchFamily="18" charset="0"/>
                      </a:rPr>
                      <m:t>=</m:t>
                    </m:r>
                    <m:r>
                      <a:rPr lang="en-US" sz="1600" b="0" i="1" smtClean="0">
                        <a:solidFill>
                          <a:schemeClr val="bg1"/>
                        </a:solidFill>
                        <a:latin typeface="Cambria Math" charset="0"/>
                      </a:rPr>
                      <m:t>            </m:t>
                    </m:r>
                    <m:r>
                      <a:rPr lang="en-US" sz="1600" i="1">
                        <a:solidFill>
                          <a:schemeClr val="bg1"/>
                        </a:solidFill>
                        <a:latin typeface="Cambria Math" panose="02040503050406030204" pitchFamily="18" charset="0"/>
                      </a:rPr>
                      <m:t>0,</m:t>
                    </m:r>
                    <m:r>
                      <a:rPr lang="en-US" sz="1600" b="0" i="1" smtClean="0">
                        <a:latin typeface="Cambria Math" panose="02040503050406030204" pitchFamily="18" charset="0"/>
                      </a:rPr>
                      <m:t>𝑎𝑏𝑠</m:t>
                    </m:r>
                    <m:d>
                      <m:dPr>
                        <m:ctrlPr>
                          <a:rPr lang="en-US" sz="1600" b="0" i="1" smtClean="0">
                            <a:latin typeface="Cambria Math" charset="0"/>
                          </a:rPr>
                        </m:ctrlPr>
                      </m:dPr>
                      <m:e>
                        <m:sSub>
                          <m:sSubPr>
                            <m:ctrlPr>
                              <a:rPr lang="en-US" sz="1600" b="0" i="1" smtClean="0">
                                <a:latin typeface="Cambria Math"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0</m:t>
                            </m:r>
                          </m:sub>
                        </m:sSub>
                      </m:e>
                    </m:d>
                    <m:r>
                      <a:rPr lang="en-US" sz="1600" i="1">
                        <a:latin typeface="Cambria Math" panose="02040503050406030204" pitchFamily="18" charset="0"/>
                      </a:rPr>
                      <m:t>=</m:t>
                    </m:r>
                    <m:r>
                      <m:rPr>
                        <m:sty m:val="p"/>
                      </m:rPr>
                      <a:rPr lang="en-US" sz="1600" b="0" i="0" smtClean="0">
                        <a:latin typeface="Cambria Math" panose="02040503050406030204" pitchFamily="18" charset="0"/>
                      </a:rPr>
                      <m:t>false</m:t>
                    </m:r>
                    <m:r>
                      <a:rPr lang="en-US" sz="1600">
                        <a:latin typeface="Cambria Math" panose="02040503050406030204" pitchFamily="18" charset="0"/>
                      </a:rPr>
                      <m:t>,</m:t>
                    </m:r>
                    <m:r>
                      <a:rPr lang="en-US" sz="1600" b="0" i="1" smtClean="0">
                        <a:latin typeface="Cambria Math" charset="0"/>
                      </a:rPr>
                      <m:t>    </m:t>
                    </m:r>
                    <m:r>
                      <a:rPr lang="en-US" sz="1600" i="1">
                        <a:latin typeface="Cambria Math" panose="02040503050406030204" pitchFamily="18" charset="0"/>
                      </a:rPr>
                      <m:t>𝑎𝑏𝑠</m:t>
                    </m:r>
                    <m:d>
                      <m:dPr>
                        <m:ctrlPr>
                          <a:rPr lang="en-US" sz="1600" i="1">
                            <a:latin typeface="Cambria Math" charset="0"/>
                          </a:rPr>
                        </m:ctrlPr>
                      </m:dPr>
                      <m:e>
                        <m:sSub>
                          <m:sSubPr>
                            <m:ctrlPr>
                              <a:rPr lang="en-US" sz="1600" i="1">
                                <a:latin typeface="Cambria Math"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e>
                    </m:d>
                    <m:r>
                      <a:rPr lang="en-US" sz="1600" b="0" i="1" smtClean="0">
                        <a:latin typeface="Cambria Math" panose="02040503050406030204" pitchFamily="18" charset="0"/>
                      </a:rPr>
                      <m:t>=</m:t>
                    </m:r>
                    <m:r>
                      <m:rPr>
                        <m:sty m:val="p"/>
                      </m:rPr>
                      <a:rPr lang="en-US" sz="1600" b="0" i="0" smtClean="0">
                        <a:latin typeface="Cambria Math" panose="02040503050406030204" pitchFamily="18" charset="0"/>
                      </a:rPr>
                      <m:t>true</m:t>
                    </m:r>
                    <m:r>
                      <a:rPr lang="en-US" sz="1600" b="0" i="0" smtClean="0">
                        <a:latin typeface="Cambria Math" panose="02040503050406030204" pitchFamily="18" charset="0"/>
                      </a:rPr>
                      <m:t>,</m:t>
                    </m:r>
                  </m:oMath>
                </a14:m>
                <a:endParaRPr lang="en-US" sz="1600" b="0" i="0" dirty="0" smtClean="0">
                  <a:latin typeface="Cambria Math" panose="02040503050406030204" pitchFamily="18" charset="0"/>
                </a:endParaRPr>
              </a:p>
              <a:p>
                <a:r>
                  <a:rPr lang="en-US" sz="1600" dirty="0" smtClean="0"/>
                  <a:t>               </a:t>
                </a:r>
                <a14:m>
                  <m:oMath xmlns:m="http://schemas.openxmlformats.org/officeDocument/2006/math">
                    <m:r>
                      <a:rPr lang="en-US" sz="1600" i="1">
                        <a:latin typeface="Cambria Math" panose="02040503050406030204" pitchFamily="18" charset="0"/>
                      </a:rPr>
                      <m:t>𝑎𝑏𝑠</m:t>
                    </m:r>
                    <m:d>
                      <m:dPr>
                        <m:ctrlPr>
                          <a:rPr lang="en-US" sz="1600" i="1">
                            <a:latin typeface="Cambria Math" charset="0"/>
                          </a:rPr>
                        </m:ctrlPr>
                      </m:dPr>
                      <m:e>
                        <m:sSub>
                          <m:sSubPr>
                            <m:ctrlPr>
                              <a:rPr lang="en-US" sz="1600" i="1">
                                <a:latin typeface="Cambria Math" charset="0"/>
                              </a:rPr>
                            </m:ctrlPr>
                          </m:sSubPr>
                          <m:e>
                            <m:r>
                              <a:rPr lang="en-US" sz="1600" b="0" i="1" smtClean="0">
                                <a:latin typeface="Cambria Math" panose="02040503050406030204" pitchFamily="18" charset="0"/>
                              </a:rPr>
                              <m:t>𝑐</m:t>
                            </m:r>
                          </m:e>
                          <m:sub>
                            <m:r>
                              <a:rPr lang="en-US" sz="1600" i="1">
                                <a:latin typeface="Cambria Math" panose="02040503050406030204" pitchFamily="18" charset="0"/>
                              </a:rPr>
                              <m:t>0</m:t>
                            </m:r>
                          </m:sub>
                        </m:sSub>
                      </m:e>
                    </m:d>
                    <m:r>
                      <a:rPr lang="en-US" sz="1600" i="1">
                        <a:latin typeface="Cambria Math" panose="02040503050406030204" pitchFamily="18" charset="0"/>
                      </a:rPr>
                      <m:t>=</m:t>
                    </m:r>
                    <m:r>
                      <m:rPr>
                        <m:sty m:val="p"/>
                      </m:rPr>
                      <a:rPr lang="en-US" sz="1600" b="0" i="0" smtClean="0">
                        <a:latin typeface="Cambria Math" panose="02040503050406030204" pitchFamily="18" charset="0"/>
                      </a:rPr>
                      <m:t>true</m:t>
                    </m:r>
                    <m:r>
                      <a:rPr lang="en-US" sz="1600" i="1">
                        <a:latin typeface="Cambria Math" panose="02040503050406030204" pitchFamily="18" charset="0"/>
                      </a:rPr>
                      <m:t>,</m:t>
                    </m:r>
                    <m:r>
                      <a:rPr lang="en-US" sz="1600" b="0" i="1" smtClean="0">
                        <a:latin typeface="Cambria Math" charset="0"/>
                      </a:rPr>
                      <m:t>    </m:t>
                    </m:r>
                    <m:r>
                      <a:rPr lang="en-US" sz="1600" b="0" i="1" smtClean="0">
                        <a:latin typeface="Cambria Math" charset="0"/>
                      </a:rPr>
                      <m:t>𝑎𝑏𝑠</m:t>
                    </m:r>
                    <m:d>
                      <m:dPr>
                        <m:ctrlPr>
                          <a:rPr lang="en-US" sz="1600" i="1">
                            <a:latin typeface="Cambria Math" charset="0"/>
                          </a:rPr>
                        </m:ctrlPr>
                      </m:dPr>
                      <m:e>
                        <m:sSub>
                          <m:sSubPr>
                            <m:ctrlPr>
                              <a:rPr lang="en-US" sz="1600" i="1">
                                <a:latin typeface="Cambria Math" charset="0"/>
                              </a:rPr>
                            </m:ctrlPr>
                          </m:sSubPr>
                          <m:e>
                            <m:r>
                              <a:rPr lang="en-US" sz="1600" b="0" i="1" smtClean="0">
                                <a:latin typeface="Cambria Math" panose="02040503050406030204" pitchFamily="18" charset="0"/>
                              </a:rPr>
                              <m:t>𝑑</m:t>
                            </m:r>
                          </m:e>
                          <m:sub>
                            <m:r>
                              <a:rPr lang="en-US" sz="1600" b="0" i="1" smtClean="0">
                                <a:latin typeface="Cambria Math" panose="02040503050406030204" pitchFamily="18" charset="0"/>
                              </a:rPr>
                              <m:t>0</m:t>
                            </m:r>
                          </m:sub>
                        </m:sSub>
                      </m:e>
                    </m:d>
                    <m:r>
                      <a:rPr lang="en-US" sz="1600" i="1">
                        <a:latin typeface="Cambria Math" panose="02040503050406030204" pitchFamily="18" charset="0"/>
                      </a:rPr>
                      <m:t>=</m:t>
                    </m:r>
                    <m:r>
                      <m:rPr>
                        <m:sty m:val="p"/>
                      </m:rPr>
                      <a:rPr lang="en-US" sz="1600" b="0" i="0" smtClean="0">
                        <a:latin typeface="Cambria Math" panose="02040503050406030204" pitchFamily="18" charset="0"/>
                      </a:rPr>
                      <m:t>true</m:t>
                    </m:r>
                    <m:r>
                      <a:rPr lang="en-US" sz="1600" b="0" i="0" smtClean="0">
                        <a:latin typeface="Cambria Math" panose="02040503050406030204" pitchFamily="18" charset="0"/>
                      </a:rPr>
                      <m:t>.</m:t>
                    </m:r>
                  </m:oMath>
                </a14:m>
                <a:endParaRPr lang="en-US" sz="1600" b="0" dirty="0" smtClean="0"/>
              </a:p>
            </p:txBody>
          </p:sp>
        </mc:Choice>
        <mc:Fallback xmlns="">
          <p:sp>
            <p:nvSpPr>
              <p:cNvPr id="16" name="TextBox 15"/>
              <p:cNvSpPr txBox="1">
                <a:spLocks noRot="1" noChangeAspect="1" noMove="1" noResize="1" noEditPoints="1" noAdjustHandles="1" noChangeArrowheads="1" noChangeShapeType="1" noTextEdit="1"/>
              </p:cNvSpPr>
              <p:nvPr/>
            </p:nvSpPr>
            <p:spPr>
              <a:xfrm>
                <a:off x="369219" y="1465445"/>
                <a:ext cx="4382588" cy="1877437"/>
              </a:xfrm>
              <a:prstGeom prst="rect">
                <a:avLst/>
              </a:prstGeom>
              <a:blipFill rotWithShape="0">
                <a:blip r:embed="rId4"/>
                <a:stretch>
                  <a:fillRect l="-1389" t="-1290" b="-19355"/>
                </a:stretch>
              </a:blipFill>
              <a:ln>
                <a:solidFill>
                  <a:schemeClr val="tx1"/>
                </a:solidFill>
              </a:ln>
            </p:spPr>
            <p:txBody>
              <a:bodyPr/>
              <a:lstStyle/>
              <a:p>
                <a:r>
                  <a:rPr lang="en-US">
                    <a:noFill/>
                  </a:rPr>
                  <a:t> </a:t>
                </a:r>
              </a:p>
            </p:txBody>
          </p:sp>
        </mc:Fallback>
      </mc:AlternateContent>
      <p:sp>
        <p:nvSpPr>
          <p:cNvPr id="9" name="Rectangle 8"/>
          <p:cNvSpPr/>
          <p:nvPr/>
        </p:nvSpPr>
        <p:spPr>
          <a:xfrm>
            <a:off x="943795" y="2782956"/>
            <a:ext cx="3342449" cy="50322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2268740" y="3479697"/>
            <a:ext cx="582805" cy="2425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1880690" y="3819574"/>
                <a:ext cx="1358905" cy="400110"/>
              </a:xfrm>
              <a:prstGeom prst="rect">
                <a:avLst/>
              </a:prstGeom>
              <a:noFill/>
              <a:ln w="19050">
                <a:solidFill>
                  <a:schemeClr val="tx1"/>
                </a:solidFill>
              </a:ln>
            </p:spPr>
            <p:txBody>
              <a:bodyPr wrap="square" rtlCol="0">
                <a:spAutoFit/>
              </a:bodyPr>
              <a:lstStyle/>
              <a:p>
                <a:pPr algn="ctr"/>
                <a:r>
                  <a:rPr lang="en-US" sz="2000" b="1" dirty="0" smtClean="0">
                    <a:solidFill>
                      <a:schemeClr val="accent5">
                        <a:lumMod val="75000"/>
                      </a:schemeClr>
                    </a:solidFill>
                  </a:rPr>
                  <a:t>a</a:t>
                </a:r>
                <a:r>
                  <a:rPr lang="en-US" sz="2000" b="1" baseline="-25000" dirty="0" smtClean="0">
                    <a:solidFill>
                      <a:schemeClr val="accent5">
                        <a:lumMod val="75000"/>
                      </a:schemeClr>
                    </a:solidFill>
                  </a:rPr>
                  <a:t>1</a:t>
                </a:r>
                <a14:m>
                  <m:oMath xmlns:m="http://schemas.openxmlformats.org/officeDocument/2006/math">
                    <m:r>
                      <m:rPr>
                        <m:nor/>
                      </m:rPr>
                      <a:rPr lang="en-US" sz="2000" b="1" dirty="0" smtClean="0">
                        <a:solidFill>
                          <a:schemeClr val="accent5">
                            <a:lumMod val="75000"/>
                          </a:schemeClr>
                        </a:solidFill>
                      </a:rPr>
                      <m:t>b</m:t>
                    </m:r>
                    <m:r>
                      <m:rPr>
                        <m:nor/>
                      </m:rPr>
                      <a:rPr lang="en-US" sz="2000" b="1" baseline="-25000" dirty="0">
                        <a:solidFill>
                          <a:schemeClr val="accent5">
                            <a:lumMod val="75000"/>
                          </a:schemeClr>
                        </a:solidFill>
                      </a:rPr>
                      <m:t>0</m:t>
                    </m:r>
                  </m:oMath>
                </a14:m>
                <a:r>
                  <a:rPr lang="en-US" sz="2000" b="1" dirty="0">
                    <a:solidFill>
                      <a:schemeClr val="accent5">
                        <a:lumMod val="75000"/>
                      </a:schemeClr>
                    </a:solidFill>
                  </a:rPr>
                  <a:t>c</a:t>
                </a:r>
                <a:r>
                  <a:rPr lang="en-US" sz="2000" b="1" baseline="-25000" dirty="0">
                    <a:solidFill>
                      <a:schemeClr val="accent5">
                        <a:lumMod val="75000"/>
                      </a:schemeClr>
                    </a:solidFill>
                  </a:rPr>
                  <a:t>0</a:t>
                </a:r>
                <a:r>
                  <a:rPr lang="en-US" sz="2000" b="1" dirty="0">
                    <a:solidFill>
                      <a:schemeClr val="accent5">
                        <a:lumMod val="75000"/>
                      </a:schemeClr>
                    </a:solidFill>
                  </a:rPr>
                  <a:t>d</a:t>
                </a:r>
                <a:r>
                  <a:rPr lang="en-US" sz="2000" b="1" baseline="-25000" dirty="0">
                    <a:solidFill>
                      <a:schemeClr val="accent5">
                        <a:lumMod val="75000"/>
                      </a:schemeClr>
                    </a:solidFill>
                  </a:rPr>
                  <a:t>0</a:t>
                </a:r>
                <a:endParaRPr lang="en-US" sz="2000" b="1" dirty="0">
                  <a:solidFill>
                    <a:schemeClr val="accent5">
                      <a:lumMod val="75000"/>
                    </a:schemeClr>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80690" y="3819574"/>
                <a:ext cx="1358905" cy="400110"/>
              </a:xfrm>
              <a:prstGeom prst="rect">
                <a:avLst/>
              </a:prstGeom>
              <a:blipFill rotWithShape="0">
                <a:blip r:embed="rId5"/>
                <a:stretch>
                  <a:fillRect t="-5882" b="-25000"/>
                </a:stretch>
              </a:blipFill>
              <a:ln w="19050">
                <a:solidFill>
                  <a:schemeClr val="tx1"/>
                </a:solidFill>
              </a:ln>
            </p:spPr>
            <p:txBody>
              <a:bodyPr/>
              <a:lstStyle/>
              <a:p>
                <a:r>
                  <a:rPr lang="en-US">
                    <a:noFill/>
                  </a:rPr>
                  <a:t> </a:t>
                </a:r>
              </a:p>
            </p:txBody>
          </p:sp>
        </mc:Fallback>
      </mc:AlternateContent>
      <p:graphicFrame>
        <p:nvGraphicFramePr>
          <p:cNvPr id="14" name="Table 13"/>
          <p:cNvGraphicFramePr>
            <a:graphicFrameLocks noGrp="1"/>
          </p:cNvGraphicFramePr>
          <p:nvPr>
            <p:extLst/>
          </p:nvPr>
        </p:nvGraphicFramePr>
        <p:xfrm>
          <a:off x="520086" y="4537759"/>
          <a:ext cx="4065163" cy="1163320"/>
        </p:xfrm>
        <a:graphic>
          <a:graphicData uri="http://schemas.openxmlformats.org/drawingml/2006/table">
            <a:tbl>
              <a:tblPr firstRow="1" bandRow="1">
                <a:tableStyleId>{5C22544A-7EE6-4342-B048-85BDC9FD1C3A}</a:tableStyleId>
              </a:tblPr>
              <a:tblGrid>
                <a:gridCol w="1467737"/>
                <a:gridCol w="2597426"/>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path(1,</a:t>
                      </a:r>
                      <a:r>
                        <a:rPr lang="en-US" sz="2000" baseline="0" dirty="0" smtClean="0"/>
                        <a:t> 3)</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a</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kumimoji="0" lang="en-US" sz="20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(4/16)</a:t>
                      </a:r>
                      <a:endParaRPr lang="en-US" sz="2000" b="1"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path(1,</a:t>
                      </a:r>
                      <a:r>
                        <a:rPr lang="en-US" sz="2000" baseline="0" dirty="0" smtClean="0"/>
                        <a:t> 6)</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c</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b</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aseline="0" dirty="0" smtClean="0">
                          <a:solidFill>
                            <a:srgbClr val="00B050"/>
                          </a:solidFill>
                        </a:rPr>
                        <a:t>  </a:t>
                      </a:r>
                      <a:r>
                        <a:rPr lang="en-US" sz="2000" b="1" baseline="0" dirty="0" smtClean="0">
                          <a:solidFill>
                            <a:schemeClr val="tx1"/>
                          </a:solidFill>
                        </a:rPr>
                        <a:t>(3/16)</a:t>
                      </a:r>
                      <a:endParaRPr lang="en-US" sz="2000" b="1" dirty="0" smtClean="0">
                        <a:solidFill>
                          <a:schemeClr val="tx1"/>
                        </a:solidFill>
                      </a:endParaRPr>
                    </a:p>
                  </a:txBody>
                  <a:tcPr/>
                </a:tc>
              </a:tr>
            </a:tbl>
          </a:graphicData>
        </a:graphic>
      </p:graphicFrame>
      <mc:AlternateContent xmlns:mc="http://schemas.openxmlformats.org/markup-compatibility/2006" xmlns:a14="http://schemas.microsoft.com/office/drawing/2010/main">
        <mc:Choice Requires="a14">
          <p:sp>
            <p:nvSpPr>
              <p:cNvPr id="21" name="TextBox 20"/>
              <p:cNvSpPr txBox="1"/>
              <p:nvPr/>
            </p:nvSpPr>
            <p:spPr>
              <a:xfrm>
                <a:off x="5062333" y="4034790"/>
                <a:ext cx="3766076" cy="1877437"/>
              </a:xfrm>
              <a:prstGeom prst="rect">
                <a:avLst/>
              </a:prstGeom>
              <a:noFill/>
              <a:ln>
                <a:solidFill>
                  <a:schemeClr val="tx1"/>
                </a:solidFill>
              </a:ln>
            </p:spPr>
            <p:txBody>
              <a:bodyPr wrap="square" rIns="91440" rtlCol="0">
                <a:spAutoFit/>
              </a:bodyPr>
              <a:lstStyle/>
              <a:p>
                <a:r>
                  <a:rPr lang="en-US" sz="2000" b="1" dirty="0" smtClean="0">
                    <a:solidFill>
                      <a:srgbClr val="00B0F0"/>
                    </a:solidFill>
                  </a:rPr>
                  <a:t>Soft constraints:</a:t>
                </a:r>
              </a:p>
              <a:p>
                <a:pPr algn="r"/>
                <a14:m>
                  <m:oMathPara xmlns:m="http://schemas.openxmlformats.org/officeDocument/2006/math">
                    <m:oMathParaPr>
                      <m:jc m:val="right"/>
                    </m:oMathParaPr>
                    <m:oMath xmlns:m="http://schemas.openxmlformats.org/officeDocument/2006/math">
                      <m:r>
                        <a:rPr lang="en-US" sz="1600" b="0" i="1" dirty="0" smtClean="0">
                          <a:latin typeface="Cambria Math" panose="02040503050406030204" pitchFamily="18" charset="0"/>
                        </a:rPr>
                        <m:t>(</m:t>
                      </m:r>
                      <m:r>
                        <a:rPr lang="en-US" sz="1600" b="0" i="1" dirty="0" smtClean="0">
                          <a:latin typeface="Cambria Math" panose="02040503050406030204" pitchFamily="18" charset="0"/>
                        </a:rPr>
                        <m:t>𝑎𝑏𝑠</m:t>
                      </m:r>
                      <m:d>
                        <m:dPr>
                          <m:ctrlPr>
                            <a:rPr lang="en-US" sz="1600" b="0" i="1" dirty="0" smtClean="0">
                              <a:latin typeface="Cambria Math" charset="0"/>
                            </a:rPr>
                          </m:ctrlPr>
                        </m:dPr>
                        <m:e>
                          <m:sSub>
                            <m:sSubPr>
                              <m:ctrlPr>
                                <a:rPr lang="en-US" sz="1600" b="0" i="1" dirty="0" smtClean="0">
                                  <a:latin typeface="Cambria Math" charset="0"/>
                                </a:rPr>
                              </m:ctrlPr>
                            </m:sSubPr>
                            <m:e>
                              <m:r>
                                <a:rPr lang="en-US" sz="1600" b="0" i="1" dirty="0" smtClean="0">
                                  <a:latin typeface="Cambria Math" panose="02040503050406030204" pitchFamily="18" charset="0"/>
                                </a:rPr>
                                <m:t>𝑎</m:t>
                              </m:r>
                            </m:e>
                            <m:sub>
                              <m:r>
                                <a:rPr lang="en-US" sz="1600" b="0" i="1" dirty="0" smtClean="0">
                                  <a:latin typeface="Cambria Math" panose="02040503050406030204" pitchFamily="18" charset="0"/>
                                </a:rPr>
                                <m:t>0</m:t>
                              </m:r>
                            </m:sub>
                          </m:sSub>
                        </m:e>
                      </m:d>
                      <m:r>
                        <a:rPr lang="en-US" sz="1600" b="0" i="1" dirty="0" smtClean="0">
                          <a:latin typeface="Cambria Math" panose="02040503050406030204" pitchFamily="18" charset="0"/>
                        </a:rPr>
                        <m:t> </m:t>
                      </m:r>
                      <m:r>
                        <a:rPr lang="en-US" sz="1600" b="1" i="0" dirty="0" smtClean="0">
                          <a:latin typeface="Cambria Math" panose="02040503050406030204" pitchFamily="18" charset="0"/>
                        </a:rPr>
                        <m:t>𝐰𝐞𝐢𝐠𝐡𝐭</m:t>
                      </m:r>
                      <m:r>
                        <a:rPr lang="en-US" sz="1600" b="1" i="0" dirty="0" smtClean="0">
                          <a:latin typeface="Cambria Math" panose="02040503050406030204" pitchFamily="18" charset="0"/>
                        </a:rPr>
                        <m:t> </m:t>
                      </m:r>
                      <m:r>
                        <a:rPr lang="en-US" sz="1600" b="1" i="0" dirty="0" smtClean="0">
                          <a:latin typeface="Cambria Math" panose="02040503050406030204" pitchFamily="18" charset="0"/>
                        </a:rPr>
                        <m:t>𝟏</m:t>
                      </m:r>
                      <m:r>
                        <a:rPr lang="en-US" sz="1600" b="0" i="1" dirty="0" smtClean="0">
                          <a:latin typeface="Cambria Math" panose="02040503050406030204" pitchFamily="18" charset="0"/>
                        </a:rPr>
                        <m:t>)∧</m:t>
                      </m:r>
                    </m:oMath>
                  </m:oMathPara>
                </a14:m>
                <a:endParaRPr lang="en-US" sz="1600" b="0" dirty="0" smtClean="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𝑎𝑏𝑠</m:t>
                      </m:r>
                      <m:d>
                        <m:dPr>
                          <m:ctrlPr>
                            <a:rPr lang="en-US" sz="1600" i="1" dirty="0">
                              <a:latin typeface="Cambria Math" charset="0"/>
                            </a:rPr>
                          </m:ctrlPr>
                        </m:dPr>
                        <m:e>
                          <m:sSub>
                            <m:sSubPr>
                              <m:ctrlPr>
                                <a:rPr lang="en-US" sz="1600" i="1" dirty="0">
                                  <a:latin typeface="Cambria Math" charset="0"/>
                                </a:rPr>
                              </m:ctrlPr>
                            </m:sSubPr>
                            <m:e>
                              <m:r>
                                <a:rPr lang="en-US" sz="1600" b="0" i="1" dirty="0" smtClean="0">
                                  <a:latin typeface="Cambria Math" panose="02040503050406030204" pitchFamily="18" charset="0"/>
                                </a:rPr>
                                <m:t>𝑏</m:t>
                              </m:r>
                            </m:e>
                            <m:sub>
                              <m:r>
                                <a:rPr lang="en-US" sz="1600" i="1" dirty="0">
                                  <a:latin typeface="Cambria Math" panose="02040503050406030204" pitchFamily="18" charset="0"/>
                                </a:rPr>
                                <m:t>0</m:t>
                              </m:r>
                            </m:sub>
                          </m:sSub>
                        </m:e>
                      </m:d>
                      <m:r>
                        <a:rPr lang="en-US" sz="1600" i="1" dirty="0">
                          <a:latin typeface="Cambria Math" panose="02040503050406030204" pitchFamily="18" charset="0"/>
                        </a:rPr>
                        <m:t> </m:t>
                      </m:r>
                      <m:r>
                        <a:rPr lang="en-US" sz="1600" b="1" dirty="0">
                          <a:latin typeface="Cambria Math" panose="02040503050406030204" pitchFamily="18" charset="0"/>
                        </a:rPr>
                        <m:t>𝐰𝐞𝐢𝐠𝐡𝐭</m:t>
                      </m:r>
                      <m:r>
                        <a:rPr lang="en-US" sz="1600" b="1" dirty="0">
                          <a:latin typeface="Cambria Math" panose="02040503050406030204" pitchFamily="18" charset="0"/>
                        </a:rPr>
                        <m:t> </m:t>
                      </m:r>
                      <m:r>
                        <a:rPr lang="en-US" sz="1600" b="1" dirty="0">
                          <a:latin typeface="Cambria Math" panose="02040503050406030204" pitchFamily="18" charset="0"/>
                        </a:rPr>
                        <m:t>𝟏</m:t>
                      </m:r>
                      <m:r>
                        <a:rPr lang="en-US" sz="1600" i="1" dirty="0">
                          <a:latin typeface="Cambria Math" panose="02040503050406030204" pitchFamily="18" charset="0"/>
                        </a:rPr>
                        <m:t>)∧</m:t>
                      </m:r>
                    </m:oMath>
                  </m:oMathPara>
                </a14:m>
                <a:endParaRPr lang="en-US" sz="1600" dirty="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𝑎𝑏𝑠</m:t>
                      </m:r>
                      <m:d>
                        <m:dPr>
                          <m:ctrlPr>
                            <a:rPr lang="en-US" sz="1600" i="1" dirty="0">
                              <a:latin typeface="Cambria Math" charset="0"/>
                            </a:rPr>
                          </m:ctrlPr>
                        </m:dPr>
                        <m:e>
                          <m:sSub>
                            <m:sSubPr>
                              <m:ctrlPr>
                                <a:rPr lang="en-US" sz="1600" b="0" i="1" dirty="0" smtClean="0">
                                  <a:latin typeface="Cambria Math" charset="0"/>
                                </a:rPr>
                              </m:ctrlPr>
                            </m:sSubPr>
                            <m:e>
                              <m:r>
                                <a:rPr lang="en-US" sz="1600" b="0" i="1" dirty="0" smtClean="0">
                                  <a:latin typeface="Cambria Math" panose="02040503050406030204" pitchFamily="18" charset="0"/>
                                </a:rPr>
                                <m:t>𝑐</m:t>
                              </m:r>
                            </m:e>
                            <m:sub>
                              <m:r>
                                <a:rPr lang="en-US" sz="1600" b="0" i="1" dirty="0" smtClean="0">
                                  <a:latin typeface="Cambria Math" panose="02040503050406030204" pitchFamily="18" charset="0"/>
                                </a:rPr>
                                <m:t>0</m:t>
                              </m:r>
                            </m:sub>
                          </m:sSub>
                        </m:e>
                      </m:d>
                      <m:r>
                        <a:rPr lang="en-US" sz="1600" i="1" dirty="0">
                          <a:latin typeface="Cambria Math" panose="02040503050406030204" pitchFamily="18" charset="0"/>
                        </a:rPr>
                        <m:t> </m:t>
                      </m:r>
                      <m:r>
                        <a:rPr lang="en-US" sz="1600" b="1" dirty="0">
                          <a:latin typeface="Cambria Math" panose="02040503050406030204" pitchFamily="18" charset="0"/>
                        </a:rPr>
                        <m:t>𝐰𝐞𝐢𝐠𝐡𝐭</m:t>
                      </m:r>
                      <m:r>
                        <a:rPr lang="en-US" sz="1600" b="1" dirty="0">
                          <a:latin typeface="Cambria Math" panose="02040503050406030204" pitchFamily="18" charset="0"/>
                        </a:rPr>
                        <m:t> </m:t>
                      </m:r>
                      <m:r>
                        <a:rPr lang="en-US" sz="1600" b="1" dirty="0">
                          <a:latin typeface="Cambria Math" panose="02040503050406030204" pitchFamily="18" charset="0"/>
                        </a:rPr>
                        <m:t>𝟏</m:t>
                      </m:r>
                      <m:r>
                        <a:rPr lang="en-US" sz="1600" i="1" dirty="0">
                          <a:latin typeface="Cambria Math" panose="02040503050406030204" pitchFamily="18" charset="0"/>
                        </a:rPr>
                        <m:t>)∧</m:t>
                      </m:r>
                    </m:oMath>
                  </m:oMathPara>
                </a14:m>
                <a:endParaRPr lang="en-US" sz="1600" dirty="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𝑎𝑏𝑠</m:t>
                      </m:r>
                      <m:d>
                        <m:dPr>
                          <m:ctrlPr>
                            <a:rPr lang="en-US" sz="1600" i="1" dirty="0">
                              <a:latin typeface="Cambria Math" charset="0"/>
                            </a:rPr>
                          </m:ctrlPr>
                        </m:dPr>
                        <m:e>
                          <m:sSub>
                            <m:sSubPr>
                              <m:ctrlPr>
                                <a:rPr lang="en-US" sz="1600" i="1" dirty="0">
                                  <a:latin typeface="Cambria Math" charset="0"/>
                                </a:rPr>
                              </m:ctrlPr>
                            </m:sSubPr>
                            <m:e>
                              <m:r>
                                <a:rPr lang="en-US" sz="1600" b="0" i="1" dirty="0" smtClean="0">
                                  <a:latin typeface="Cambria Math" panose="02040503050406030204" pitchFamily="18" charset="0"/>
                                </a:rPr>
                                <m:t>𝑑</m:t>
                              </m:r>
                            </m:e>
                            <m:sub>
                              <m:r>
                                <a:rPr lang="en-US" sz="1600" i="1" dirty="0">
                                  <a:latin typeface="Cambria Math" panose="02040503050406030204" pitchFamily="18" charset="0"/>
                                </a:rPr>
                                <m:t>0</m:t>
                              </m:r>
                            </m:sub>
                          </m:sSub>
                        </m:e>
                      </m:d>
                      <m:r>
                        <a:rPr lang="en-US" sz="1600" i="1" dirty="0">
                          <a:latin typeface="Cambria Math" panose="02040503050406030204" pitchFamily="18" charset="0"/>
                        </a:rPr>
                        <m:t> </m:t>
                      </m:r>
                      <m:r>
                        <a:rPr lang="en-US" sz="1600" b="1" dirty="0">
                          <a:latin typeface="Cambria Math" panose="02040503050406030204" pitchFamily="18" charset="0"/>
                        </a:rPr>
                        <m:t>𝐰𝐞𝐢𝐠𝐡𝐭</m:t>
                      </m:r>
                      <m:r>
                        <a:rPr lang="en-US" sz="1600" b="1" dirty="0">
                          <a:latin typeface="Cambria Math" panose="02040503050406030204" pitchFamily="18" charset="0"/>
                        </a:rPr>
                        <m:t> </m:t>
                      </m:r>
                      <m:r>
                        <a:rPr lang="en-US" sz="1600" b="1" dirty="0">
                          <a:latin typeface="Cambria Math" panose="02040503050406030204" pitchFamily="18" charset="0"/>
                        </a:rPr>
                        <m:t>𝟏</m:t>
                      </m:r>
                      <m:r>
                        <a:rPr lang="en-US" sz="1600" i="1" dirty="0">
                          <a:latin typeface="Cambria Math" panose="02040503050406030204" pitchFamily="18" charset="0"/>
                        </a:rPr>
                        <m:t>)∧</m:t>
                      </m:r>
                    </m:oMath>
                  </m:oMathPara>
                </a14:m>
                <a:endParaRPr lang="en-US" sz="1600" dirty="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b="0" i="1" dirty="0" smtClean="0">
                          <a:latin typeface="Cambria Math" panose="02040503050406030204" pitchFamily="18" charset="0"/>
                        </a:rPr>
                        <m:t>¬</m:t>
                      </m:r>
                      <m:r>
                        <a:rPr lang="en-US" sz="1600" b="0" i="1" dirty="0" smtClean="0">
                          <a:latin typeface="Cambria Math" panose="02040503050406030204" pitchFamily="18" charset="0"/>
                        </a:rPr>
                        <m:t>𝑝𝑎𝑡h</m:t>
                      </m:r>
                      <m:d>
                        <m:dPr>
                          <m:ctrlPr>
                            <a:rPr lang="en-US" sz="1600" i="1" dirty="0">
                              <a:latin typeface="Cambria Math" charset="0"/>
                            </a:rPr>
                          </m:ctrlPr>
                        </m:dPr>
                        <m:e>
                          <m:r>
                            <a:rPr lang="en-US" sz="1600" b="0" i="1" dirty="0" smtClean="0">
                              <a:latin typeface="Cambria Math" charset="0"/>
                            </a:rPr>
                            <m:t>1</m:t>
                          </m:r>
                          <m:r>
                            <a:rPr lang="en-US" sz="1600" b="0" i="1" dirty="0" smtClean="0">
                              <a:latin typeface="Cambria Math" panose="02040503050406030204" pitchFamily="18" charset="0"/>
                            </a:rPr>
                            <m:t>, </m:t>
                          </m:r>
                          <m:r>
                            <a:rPr lang="en-US" sz="1600" b="0" i="1" dirty="0" smtClean="0">
                              <a:latin typeface="Cambria Math" charset="0"/>
                            </a:rPr>
                            <m:t>3</m:t>
                          </m:r>
                        </m:e>
                      </m:d>
                      <m:r>
                        <a:rPr lang="en-US" sz="1600" i="1" dirty="0">
                          <a:latin typeface="Cambria Math" panose="02040503050406030204" pitchFamily="18" charset="0"/>
                        </a:rPr>
                        <m:t> </m:t>
                      </m:r>
                      <m:r>
                        <a:rPr lang="en-US" sz="1600" b="1" dirty="0">
                          <a:latin typeface="Cambria Math" panose="02040503050406030204" pitchFamily="18" charset="0"/>
                        </a:rPr>
                        <m:t>𝐰𝐞𝐢𝐠𝐡𝐭</m:t>
                      </m:r>
                      <m:r>
                        <a:rPr lang="en-US" sz="1600" b="1" dirty="0">
                          <a:latin typeface="Cambria Math" panose="02040503050406030204" pitchFamily="18" charset="0"/>
                        </a:rPr>
                        <m:t> </m:t>
                      </m:r>
                      <m:r>
                        <a:rPr lang="en-US" sz="1600" b="1" i="0" dirty="0" smtClean="0">
                          <a:latin typeface="Cambria Math" panose="02040503050406030204" pitchFamily="18" charset="0"/>
                        </a:rPr>
                        <m:t>𝟓</m:t>
                      </m:r>
                      <m:r>
                        <a:rPr lang="en-US" sz="1600" i="1" dirty="0">
                          <a:latin typeface="Cambria Math" panose="02040503050406030204" pitchFamily="18" charset="0"/>
                        </a:rPr>
                        <m:t>)∧</m:t>
                      </m:r>
                    </m:oMath>
                  </m:oMathPara>
                </a14:m>
                <a:endParaRPr lang="en-US" sz="1600" dirty="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d>
                        <m:dPr>
                          <m:ctrlPr>
                            <a:rPr lang="en-US" sz="1600" i="1" dirty="0">
                              <a:latin typeface="Cambria Math" charset="0"/>
                            </a:rPr>
                          </m:ctrlPr>
                        </m:dPr>
                        <m:e>
                          <m:r>
                            <a:rPr lang="en-US" sz="1600" b="0" i="1" dirty="0" smtClean="0">
                              <a:latin typeface="Cambria Math" charset="0"/>
                            </a:rPr>
                            <m:t>1</m:t>
                          </m:r>
                          <m:r>
                            <a:rPr lang="en-US" sz="1600" i="1" dirty="0">
                              <a:latin typeface="Cambria Math" panose="02040503050406030204" pitchFamily="18" charset="0"/>
                            </a:rPr>
                            <m:t>, </m:t>
                          </m:r>
                          <m:r>
                            <a:rPr lang="en-US" sz="1600" b="0" i="1" dirty="0" smtClean="0">
                              <a:latin typeface="Cambria Math" charset="0"/>
                            </a:rPr>
                            <m:t>6</m:t>
                          </m:r>
                        </m:e>
                      </m:d>
                      <m:r>
                        <a:rPr lang="en-US" sz="1600" i="1" dirty="0">
                          <a:latin typeface="Cambria Math" panose="02040503050406030204" pitchFamily="18" charset="0"/>
                        </a:rPr>
                        <m:t> </m:t>
                      </m:r>
                      <m:r>
                        <a:rPr lang="en-US" sz="1600" b="1" dirty="0">
                          <a:latin typeface="Cambria Math" panose="02040503050406030204" pitchFamily="18" charset="0"/>
                        </a:rPr>
                        <m:t>𝐰𝐞𝐢𝐠𝐡𝐭</m:t>
                      </m:r>
                      <m:r>
                        <a:rPr lang="en-US" sz="1600" b="1" dirty="0">
                          <a:latin typeface="Cambria Math" panose="02040503050406030204" pitchFamily="18" charset="0"/>
                        </a:rPr>
                        <m:t> </m:t>
                      </m:r>
                      <m:r>
                        <a:rPr lang="en-US" sz="1600" b="1" dirty="0">
                          <a:latin typeface="Cambria Math" panose="02040503050406030204" pitchFamily="18" charset="0"/>
                        </a:rPr>
                        <m:t>𝟓</m:t>
                      </m:r>
                      <m:r>
                        <a:rPr lang="en-US" sz="1600" i="1" dirty="0">
                          <a:latin typeface="Cambria Math" panose="02040503050406030204" pitchFamily="18" charset="0"/>
                        </a:rPr>
                        <m:t>)</m:t>
                      </m:r>
                      <m:r>
                        <a:rPr lang="en-US" sz="1600" i="1" dirty="0" smtClean="0">
                          <a:solidFill>
                            <a:schemeClr val="bg1"/>
                          </a:solidFill>
                          <a:latin typeface="Cambria Math" panose="02040503050406030204" pitchFamily="18" charset="0"/>
                        </a:rPr>
                        <m:t>∧</m:t>
                      </m:r>
                    </m:oMath>
                  </m:oMathPara>
                </a14:m>
                <a:endParaRPr lang="en-US"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5062333" y="4034790"/>
                <a:ext cx="3766076" cy="1877437"/>
              </a:xfrm>
              <a:prstGeom prst="rect">
                <a:avLst/>
              </a:prstGeom>
              <a:blipFill rotWithShape="0">
                <a:blip r:embed="rId6"/>
                <a:stretch>
                  <a:fillRect l="-1452" t="-1613" b="-1903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062333" y="1465445"/>
                <a:ext cx="3766076" cy="2369880"/>
              </a:xfrm>
              <a:prstGeom prst="rect">
                <a:avLst/>
              </a:prstGeom>
              <a:noFill/>
              <a:ln>
                <a:solidFill>
                  <a:schemeClr val="tx1"/>
                </a:solidFill>
              </a:ln>
            </p:spPr>
            <p:txBody>
              <a:bodyPr wrap="square" rIns="91440" rtlCol="0">
                <a:spAutoFit/>
              </a:bodyPr>
              <a:lstStyle/>
              <a:p>
                <a:r>
                  <a:rPr lang="en-US" sz="2000" b="1" dirty="0" smtClean="0">
                    <a:solidFill>
                      <a:srgbClr val="00B050"/>
                    </a:solidFill>
                  </a:rPr>
                  <a:t>Hard constraints:</a:t>
                </a:r>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𝑝𝑎𝑡h</m:t>
                      </m:r>
                      <m:r>
                        <a:rPr lang="en-US" sz="1600" i="1" dirty="0">
                          <a:latin typeface="Cambria Math" panose="02040503050406030204" pitchFamily="18" charset="0"/>
                        </a:rPr>
                        <m:t>(1, 1</m:t>
                      </m:r>
                      <m:r>
                        <m:rPr>
                          <m:nor/>
                        </m:rPr>
                        <a:rPr lang="en-US" sz="1600" dirty="0">
                          <a:latin typeface="Cambria Math" panose="02040503050406030204" pitchFamily="18" charset="0"/>
                        </a:rPr>
                        <m:t>)</m:t>
                      </m:r>
                      <m:r>
                        <a:rPr lang="en-US" sz="1600" b="0" i="1" dirty="0" smtClean="0">
                          <a:latin typeface="Cambria Math" panose="02040503050406030204" pitchFamily="18" charset="0"/>
                        </a:rPr>
                        <m:t>∧</m:t>
                      </m:r>
                    </m:oMath>
                  </m:oMathPara>
                </a14:m>
                <a:endParaRPr lang="en-US" sz="1600" b="0" dirty="0" smtClean="0"/>
              </a:p>
              <a:p>
                <a:pPr algn="r"/>
                <a14:m>
                  <m:oMathPara xmlns:m="http://schemas.openxmlformats.org/officeDocument/2006/math">
                    <m:oMathParaPr>
                      <m:jc m:val="right"/>
                    </m:oMathParaPr>
                    <m:oMath xmlns:m="http://schemas.openxmlformats.org/officeDocument/2006/math">
                      <m:r>
                        <a:rPr lang="en-US" sz="1600" b="0" i="1" dirty="0" smtClean="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7</m:t>
                      </m:r>
                      <m:r>
                        <m:rPr>
                          <m:nor/>
                        </m:rPr>
                        <a:rPr lang="en-US" sz="1600" dirty="0">
                          <a:latin typeface="Cambria Math" panose="02040503050406030204" pitchFamily="18" charset="0"/>
                        </a:rPr>
                        <m:t>)</m:t>
                      </m:r>
                      <m:r>
                        <a:rPr lang="en-US" sz="1600" b="0" i="1" dirty="0" smtClean="0">
                          <a:latin typeface="Cambria Math" panose="02040503050406030204" pitchFamily="18" charset="0"/>
                        </a:rPr>
                        <m:t>∨¬</m:t>
                      </m:r>
                      <m:r>
                        <a:rPr lang="en-US" sz="1600" b="0" i="1" dirty="0" smtClean="0">
                          <a:latin typeface="Cambria Math" panose="02040503050406030204" pitchFamily="18" charset="0"/>
                        </a:rPr>
                        <m:t>𝑝𝑎𝑡h</m:t>
                      </m:r>
                      <m:r>
                        <a:rPr lang="en-US" sz="1600" b="0" i="1" dirty="0" smtClean="0">
                          <a:latin typeface="Cambria Math" panose="02040503050406030204" pitchFamily="18" charset="0"/>
                        </a:rPr>
                        <m:t>(1, </m:t>
                      </m:r>
                      <m:r>
                        <m:rPr>
                          <m:nor/>
                        </m:rPr>
                        <a:rPr lang="en-US" sz="1600" b="0" i="0" dirty="0" smtClean="0">
                          <a:latin typeface="Cambria Math" panose="02040503050406030204" pitchFamily="18" charset="0"/>
                        </a:rPr>
                        <m:t>1)</m:t>
                      </m:r>
                      <m:r>
                        <a:rPr lang="en-US" sz="1600" i="1" dirty="0">
                          <a:latin typeface="Cambria Math" panose="02040503050406030204" pitchFamily="18" charset="0"/>
                        </a:rPr>
                        <m:t>∨¬</m:t>
                      </m:r>
                      <m:r>
                        <a:rPr lang="en-US" sz="1600" b="0" i="1" dirty="0" smtClean="0">
                          <a:latin typeface="Cambria Math" panose="02040503050406030204" pitchFamily="18" charset="0"/>
                        </a:rPr>
                        <m:t>𝑎𝑏𝑠</m:t>
                      </m:r>
                      <m:r>
                        <a:rPr lang="en-US" sz="1600" i="1" dirty="0">
                          <a:latin typeface="Cambria Math" panose="02040503050406030204" pitchFamily="18" charset="0"/>
                        </a:rPr>
                        <m:t>(</m:t>
                      </m:r>
                      <m:sSub>
                        <m:sSubPr>
                          <m:ctrlPr>
                            <a:rPr lang="en-US" sz="1600" b="0" i="1" dirty="0" smtClean="0">
                              <a:latin typeface="Cambria Math" charset="0"/>
                            </a:rPr>
                          </m:ctrlPr>
                        </m:sSubPr>
                        <m:e>
                          <m:r>
                            <a:rPr lang="en-US" sz="1600" b="0" i="1" dirty="0" smtClean="0">
                              <a:latin typeface="Cambria Math" panose="02040503050406030204" pitchFamily="18" charset="0"/>
                            </a:rPr>
                            <m:t>𝑎</m:t>
                          </m:r>
                        </m:e>
                        <m:sub>
                          <m:r>
                            <a:rPr lang="en-US" sz="1600" b="0" i="1" dirty="0" smtClean="0">
                              <a:latin typeface="Cambria Math" panose="02040503050406030204" pitchFamily="18" charset="0"/>
                            </a:rPr>
                            <m:t>0</m:t>
                          </m:r>
                        </m:sub>
                      </m:sSub>
                      <m:r>
                        <a:rPr lang="en-US" sz="1600" b="0" i="1" dirty="0" smtClean="0">
                          <a:latin typeface="Cambria Math" panose="02040503050406030204" pitchFamily="18" charset="0"/>
                        </a:rPr>
                        <m:t>)</m:t>
                      </m:r>
                      <m:r>
                        <m:rPr>
                          <m:nor/>
                        </m:rPr>
                        <a:rPr lang="en-US" sz="1600" b="0" i="0" dirty="0" smtClean="0">
                          <a:latin typeface="Cambria Math" panose="02040503050406030204" pitchFamily="18" charset="0"/>
                        </a:rPr>
                        <m:t>)</m:t>
                      </m:r>
                      <m:r>
                        <a:rPr lang="en-US" sz="1600" i="1" dirty="0">
                          <a:latin typeface="Cambria Math" panose="02040503050406030204" pitchFamily="18" charset="0"/>
                        </a:rPr>
                        <m:t>∧</m:t>
                      </m:r>
                    </m:oMath>
                  </m:oMathPara>
                </a14:m>
                <a:endParaRPr lang="en-US" sz="1600" dirty="0" smtClean="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7</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𝑎𝑏𝑠</m:t>
                      </m:r>
                      <m:r>
                        <a:rPr lang="en-US" sz="1600" i="1" dirty="0">
                          <a:latin typeface="Cambria Math" panose="02040503050406030204" pitchFamily="18" charset="0"/>
                        </a:rPr>
                        <m:t>(</m:t>
                      </m:r>
                      <m:sSub>
                        <m:sSubPr>
                          <m:ctrlPr>
                            <a:rPr lang="en-US" sz="1600" i="1" dirty="0">
                              <a:latin typeface="Cambria Math" charset="0"/>
                            </a:rPr>
                          </m:ctrlPr>
                        </m:sSubPr>
                        <m:e>
                          <m:r>
                            <a:rPr lang="en-US" sz="1600" i="1" dirty="0">
                              <a:latin typeface="Cambria Math" panose="02040503050406030204" pitchFamily="18" charset="0"/>
                            </a:rPr>
                            <m:t>𝑎</m:t>
                          </m:r>
                        </m:e>
                        <m:sub>
                          <m:r>
                            <a:rPr lang="en-US" sz="1600" i="1" dirty="0">
                              <a:latin typeface="Cambria Math" panose="02040503050406030204" pitchFamily="18" charset="0"/>
                            </a:rPr>
                            <m:t>0</m:t>
                          </m:r>
                        </m:sub>
                      </m:sSub>
                      <m:r>
                        <a:rPr lang="en-US" sz="1600" i="1" dirty="0">
                          <a:latin typeface="Cambria Math" panose="02040503050406030204" pitchFamily="18" charset="0"/>
                        </a:rPr>
                        <m:t>)</m:t>
                      </m:r>
                      <m:r>
                        <m:rPr>
                          <m:nor/>
                        </m:rPr>
                        <a:rPr lang="en-US" sz="1600" dirty="0">
                          <a:latin typeface="Cambria Math" panose="02040503050406030204" pitchFamily="18" charset="0"/>
                        </a:rPr>
                        <m:t>)</m:t>
                      </m:r>
                      <m:r>
                        <a:rPr lang="en-US" sz="1600" i="1" dirty="0">
                          <a:latin typeface="Cambria Math" panose="02040503050406030204" pitchFamily="18" charset="0"/>
                        </a:rPr>
                        <m:t>∧</m:t>
                      </m:r>
                    </m:oMath>
                  </m:oMathPara>
                </a14:m>
                <a:endParaRPr lang="en-US" sz="1600" dirty="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8</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𝑎𝑏𝑠</m:t>
                      </m:r>
                      <m:r>
                        <a:rPr lang="en-US" sz="1600" i="1" dirty="0">
                          <a:latin typeface="Cambria Math" panose="02040503050406030204" pitchFamily="18" charset="0"/>
                        </a:rPr>
                        <m:t>(</m:t>
                      </m:r>
                      <m:sSub>
                        <m:sSubPr>
                          <m:ctrlPr>
                            <a:rPr lang="en-US" sz="1600" i="1" dirty="0">
                              <a:latin typeface="Cambria Math" charset="0"/>
                            </a:rPr>
                          </m:ctrlPr>
                        </m:sSubPr>
                        <m:e>
                          <m:r>
                            <a:rPr lang="en-US" sz="1600" b="0" i="1" dirty="0" smtClean="0">
                              <a:latin typeface="Cambria Math" panose="02040503050406030204" pitchFamily="18" charset="0"/>
                            </a:rPr>
                            <m:t>𝑐</m:t>
                          </m:r>
                        </m:e>
                        <m:sub>
                          <m:r>
                            <a:rPr lang="en-US" sz="1600" i="1" dirty="0">
                              <a:latin typeface="Cambria Math" panose="02040503050406030204" pitchFamily="18" charset="0"/>
                            </a:rPr>
                            <m:t>0</m:t>
                          </m:r>
                        </m:sub>
                      </m:sSub>
                      <m:r>
                        <a:rPr lang="en-US" sz="1600" i="1" dirty="0">
                          <a:latin typeface="Cambria Math" panose="02040503050406030204" pitchFamily="18" charset="0"/>
                        </a:rPr>
                        <m:t>)</m:t>
                      </m:r>
                      <m:r>
                        <m:rPr>
                          <m:nor/>
                        </m:rPr>
                        <a:rPr lang="en-US" sz="1600" dirty="0">
                          <a:latin typeface="Cambria Math" panose="02040503050406030204" pitchFamily="18" charset="0"/>
                        </a:rPr>
                        <m:t>)</m:t>
                      </m:r>
                      <m:r>
                        <a:rPr lang="en-US" sz="1600" i="1" dirty="0">
                          <a:latin typeface="Cambria Math" panose="02040503050406030204" pitchFamily="18" charset="0"/>
                        </a:rPr>
                        <m:t>∧</m:t>
                      </m:r>
                    </m:oMath>
                  </m:oMathPara>
                </a14:m>
                <a:endParaRPr lang="en-US" sz="1600" dirty="0" smtClean="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3</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8</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𝑎𝑏𝑠</m:t>
                      </m:r>
                      <m:r>
                        <a:rPr lang="en-US" sz="1600" i="1" dirty="0">
                          <a:latin typeface="Cambria Math" panose="02040503050406030204" pitchFamily="18" charset="0"/>
                        </a:rPr>
                        <m:t>(</m:t>
                      </m:r>
                      <m:sSub>
                        <m:sSubPr>
                          <m:ctrlPr>
                            <a:rPr lang="en-US" sz="1600" i="1" dirty="0">
                              <a:latin typeface="Cambria Math" charset="0"/>
                            </a:rPr>
                          </m:ctrlPr>
                        </m:sSubPr>
                        <m:e>
                          <m:r>
                            <a:rPr lang="en-US" sz="1600" i="1" dirty="0">
                              <a:latin typeface="Cambria Math" panose="02040503050406030204" pitchFamily="18" charset="0"/>
                            </a:rPr>
                            <m:t>𝑐</m:t>
                          </m:r>
                        </m:e>
                        <m:sub>
                          <m:r>
                            <a:rPr lang="en-US" sz="1600" i="1" dirty="0">
                              <a:latin typeface="Cambria Math" panose="02040503050406030204" pitchFamily="18" charset="0"/>
                            </a:rPr>
                            <m:t>0</m:t>
                          </m:r>
                        </m:sub>
                      </m:sSub>
                      <m:r>
                        <a:rPr lang="en-US" sz="1600" i="1" dirty="0">
                          <a:latin typeface="Cambria Math" panose="02040503050406030204" pitchFamily="18" charset="0"/>
                        </a:rPr>
                        <m:t>)</m:t>
                      </m:r>
                      <m:r>
                        <m:rPr>
                          <m:nor/>
                        </m:rPr>
                        <a:rPr lang="en-US" sz="1600" dirty="0">
                          <a:latin typeface="Cambria Math" panose="02040503050406030204" pitchFamily="18" charset="0"/>
                        </a:rPr>
                        <m:t>)</m:t>
                      </m:r>
                      <m:r>
                        <a:rPr lang="en-US" sz="1600" i="1" dirty="0">
                          <a:latin typeface="Cambria Math" panose="02040503050406030204" pitchFamily="18" charset="0"/>
                        </a:rPr>
                        <m:t>∧</m:t>
                      </m:r>
                    </m:oMath>
                  </m:oMathPara>
                </a14:m>
                <a:endParaRPr lang="en-US" sz="1600" dirty="0" smtClean="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5</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7</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𝑎𝑏𝑠</m:t>
                      </m:r>
                      <m:r>
                        <a:rPr lang="en-US" sz="1600" i="1" dirty="0">
                          <a:latin typeface="Cambria Math" panose="02040503050406030204" pitchFamily="18" charset="0"/>
                        </a:rPr>
                        <m:t>(</m:t>
                      </m:r>
                      <m:sSub>
                        <m:sSubPr>
                          <m:ctrlPr>
                            <a:rPr lang="en-US" sz="1600" i="1" dirty="0">
                              <a:latin typeface="Cambria Math" charset="0"/>
                            </a:rPr>
                          </m:ctrlPr>
                        </m:sSubPr>
                        <m:e>
                          <m:r>
                            <a:rPr lang="en-US" sz="1600" b="0" i="1" dirty="0" smtClean="0">
                              <a:latin typeface="Cambria Math" panose="02040503050406030204" pitchFamily="18" charset="0"/>
                            </a:rPr>
                            <m:t>𝑏</m:t>
                          </m:r>
                        </m:e>
                        <m:sub>
                          <m:r>
                            <a:rPr lang="en-US" sz="1600" i="1" dirty="0">
                              <a:latin typeface="Cambria Math" panose="02040503050406030204" pitchFamily="18" charset="0"/>
                            </a:rPr>
                            <m:t>0</m:t>
                          </m:r>
                        </m:sub>
                      </m:sSub>
                      <m:r>
                        <a:rPr lang="en-US" sz="1600" i="1" dirty="0">
                          <a:latin typeface="Cambria Math" panose="02040503050406030204" pitchFamily="18" charset="0"/>
                        </a:rPr>
                        <m:t>)</m:t>
                      </m:r>
                      <m:r>
                        <m:rPr>
                          <m:nor/>
                        </m:rPr>
                        <a:rPr lang="en-US" sz="1600" dirty="0">
                          <a:latin typeface="Cambria Math" panose="02040503050406030204" pitchFamily="18" charset="0"/>
                        </a:rPr>
                        <m:t>)</m:t>
                      </m:r>
                      <m:r>
                        <a:rPr lang="en-US" sz="1600" i="1" dirty="0">
                          <a:latin typeface="Cambria Math" panose="02040503050406030204" pitchFamily="18" charset="0"/>
                        </a:rPr>
                        <m:t>∧</m:t>
                      </m:r>
                    </m:oMath>
                  </m:oMathPara>
                </a14:m>
                <a:endParaRPr lang="en-US" sz="1600" dirty="0" smtClean="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8</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5</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𝑎𝑏𝑠</m:t>
                      </m:r>
                      <m:r>
                        <a:rPr lang="en-US" sz="1600" i="1" dirty="0">
                          <a:latin typeface="Cambria Math" panose="02040503050406030204" pitchFamily="18" charset="0"/>
                        </a:rPr>
                        <m:t>(</m:t>
                      </m:r>
                      <m:sSub>
                        <m:sSubPr>
                          <m:ctrlPr>
                            <a:rPr lang="en-US" sz="1600" i="1" dirty="0">
                              <a:latin typeface="Cambria Math" charset="0"/>
                            </a:rPr>
                          </m:ctrlPr>
                        </m:sSubPr>
                        <m:e>
                          <m:r>
                            <a:rPr lang="en-US" sz="1600" b="0" i="1" dirty="0" smtClean="0">
                              <a:latin typeface="Cambria Math" charset="0"/>
                            </a:rPr>
                            <m:t>𝑑</m:t>
                          </m:r>
                        </m:e>
                        <m:sub>
                          <m:r>
                            <a:rPr lang="en-US" sz="1600" i="1" dirty="0">
                              <a:latin typeface="Cambria Math" panose="02040503050406030204" pitchFamily="18" charset="0"/>
                            </a:rPr>
                            <m:t>0</m:t>
                          </m:r>
                        </m:sub>
                      </m:sSub>
                      <m:r>
                        <a:rPr lang="en-US" sz="1600" i="1" dirty="0">
                          <a:latin typeface="Cambria Math" panose="02040503050406030204" pitchFamily="18" charset="0"/>
                        </a:rPr>
                        <m:t>)</m:t>
                      </m:r>
                      <m:r>
                        <m:rPr>
                          <m:nor/>
                        </m:rPr>
                        <a:rPr lang="en-US" sz="1600" dirty="0">
                          <a:latin typeface="Cambria Math" panose="02040503050406030204" pitchFamily="18" charset="0"/>
                        </a:rPr>
                        <m:t>)</m:t>
                      </m:r>
                      <m:r>
                        <a:rPr lang="en-US" sz="1600" i="1" dirty="0">
                          <a:latin typeface="Cambria Math" panose="02040503050406030204" pitchFamily="18" charset="0"/>
                        </a:rPr>
                        <m:t>∧</m:t>
                      </m:r>
                    </m:oMath>
                  </m:oMathPara>
                </a14:m>
                <a:endParaRPr lang="en-US" sz="1600" dirty="0" smtClean="0"/>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6</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8</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𝑎𝑏𝑠</m:t>
                      </m:r>
                      <m:d>
                        <m:dPr>
                          <m:ctrlPr>
                            <a:rPr lang="en-US" sz="1600" i="1" dirty="0">
                              <a:latin typeface="Cambria Math" charset="0"/>
                            </a:rPr>
                          </m:ctrlPr>
                        </m:dPr>
                        <m:e>
                          <m:sSub>
                            <m:sSubPr>
                              <m:ctrlPr>
                                <a:rPr lang="en-US" sz="1600" i="1" dirty="0">
                                  <a:latin typeface="Cambria Math" charset="0"/>
                                </a:rPr>
                              </m:ctrlPr>
                            </m:sSubPr>
                            <m:e>
                              <m:r>
                                <a:rPr lang="en-US" sz="1600" i="1" dirty="0">
                                  <a:latin typeface="Cambria Math" charset="0"/>
                                </a:rPr>
                                <m:t>𝑑</m:t>
                              </m:r>
                            </m:e>
                            <m:sub>
                              <m:r>
                                <a:rPr lang="en-US" sz="1600" i="1" dirty="0">
                                  <a:latin typeface="Cambria Math" panose="02040503050406030204" pitchFamily="18" charset="0"/>
                                </a:rPr>
                                <m:t>0</m:t>
                              </m:r>
                            </m:sub>
                          </m:sSub>
                        </m:e>
                      </m:d>
                      <m:r>
                        <m:rPr>
                          <m:nor/>
                        </m:rPr>
                        <a:rPr lang="en-US" sz="1600" dirty="0">
                          <a:latin typeface="Cambria Math" panose="02040503050406030204" pitchFamily="18" charset="0"/>
                        </a:rPr>
                        <m:t>)</m:t>
                      </m:r>
                      <m:r>
                        <a:rPr lang="en-US" sz="1600" b="0" i="1" dirty="0" smtClean="0">
                          <a:latin typeface="Cambria Math" charset="0"/>
                        </a:rPr>
                        <m:t>    </m:t>
                      </m:r>
                    </m:oMath>
                  </m:oMathPara>
                </a14:m>
                <a:endParaRPr lang="en-US"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062333" y="1465445"/>
                <a:ext cx="3766076" cy="2369880"/>
              </a:xfrm>
              <a:prstGeom prst="rect">
                <a:avLst/>
              </a:prstGeom>
              <a:blipFill rotWithShape="0">
                <a:blip r:embed="rId7"/>
                <a:stretch>
                  <a:fillRect l="-1452" t="-1023" b="-15090"/>
                </a:stretch>
              </a:blipFill>
              <a:ln>
                <a:solidFill>
                  <a:schemeClr val="tx1"/>
                </a:solidFill>
              </a:ln>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6" name="Date Placeholder 5"/>
          <p:cNvSpPr>
            <a:spLocks noGrp="1"/>
          </p:cNvSpPr>
          <p:nvPr>
            <p:ph type="dt" sz="half" idx="10"/>
          </p:nvPr>
        </p:nvSpPr>
        <p:spPr/>
        <p:txBody>
          <a:bodyPr/>
          <a:lstStyle/>
          <a:p>
            <a:fld id="{6FC843C7-B9BF-7A43-9BBA-7678EF148D2E}"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37</a:t>
            </a:fld>
            <a:endParaRPr lang="en-US" dirty="0"/>
          </a:p>
        </p:txBody>
      </p:sp>
    </p:spTree>
    <p:custDataLst>
      <p:tags r:id="rId1"/>
    </p:custDataLst>
    <p:extLst>
      <p:ext uri="{BB962C8B-B14F-4D97-AF65-F5344CB8AC3E}">
        <p14:creationId xmlns:p14="http://schemas.microsoft.com/office/powerpoint/2010/main" val="141772607"/>
      </p:ext>
    </p:extLst>
  </p:cSld>
  <p:clrMapOvr>
    <a:masterClrMapping/>
  </p:clrMapOvr>
  <mc:AlternateContent xmlns:mc="http://schemas.openxmlformats.org/markup-compatibility/2006" xmlns:p14="http://schemas.microsoft.com/office/powerpoint/2010/main">
    <mc:Choice Requires="p14">
      <p:transition spd="slow" p14:dur="2000" advTm="25589"/>
    </mc:Choice>
    <mc:Fallback xmlns="">
      <p:transition spd="slow" advTm="255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2 and </a:t>
            </a:r>
            <a:r>
              <a:rPr lang="en-US" dirty="0"/>
              <a:t>B</a:t>
            </a:r>
            <a:r>
              <a:rPr lang="en-US" dirty="0" smtClean="0"/>
              <a:t>eyond</a:t>
            </a:r>
            <a:endParaRPr lang="en-US" dirty="0"/>
          </a:p>
        </p:txBody>
      </p:sp>
      <p:graphicFrame>
        <p:nvGraphicFramePr>
          <p:cNvPr id="34" name="Diagram 33"/>
          <p:cNvGraphicFramePr/>
          <p:nvPr>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b="1" dirty="0" smtClean="0">
                    <a:solidFill>
                      <a:schemeClr val="accent5">
                        <a:lumMod val="75000"/>
                      </a:schemeClr>
                    </a:solidFill>
                  </a:rPr>
                  <a:t>a</a:t>
                </a:r>
                <a:r>
                  <a:rPr lang="en-US" sz="2000" b="1" baseline="-25000" dirty="0">
                    <a:solidFill>
                      <a:schemeClr val="accent5">
                        <a:lumMod val="75000"/>
                      </a:schemeClr>
                    </a:solidFill>
                  </a:rPr>
                  <a:t>1</a:t>
                </a:r>
                <a14:m>
                  <m:oMath xmlns:m="http://schemas.openxmlformats.org/officeDocument/2006/math">
                    <m:r>
                      <m:rPr>
                        <m:nor/>
                      </m:rPr>
                      <a:rPr lang="en-US" sz="2000" b="1" dirty="0">
                        <a:solidFill>
                          <a:schemeClr val="accent5">
                            <a:lumMod val="75000"/>
                          </a:schemeClr>
                        </a:solidFill>
                      </a:rPr>
                      <m:t>b</m:t>
                    </m:r>
                    <m:r>
                      <m:rPr>
                        <m:nor/>
                      </m:rPr>
                      <a:rPr lang="en-US" sz="2000" b="1" baseline="-25000" dirty="0">
                        <a:solidFill>
                          <a:schemeClr val="accent5">
                            <a:lumMod val="75000"/>
                          </a:schemeClr>
                        </a:solidFill>
                      </a:rPr>
                      <m:t>0</m:t>
                    </m:r>
                  </m:oMath>
                </a14:m>
                <a:r>
                  <a:rPr lang="en-US" sz="2000" b="1" dirty="0">
                    <a:solidFill>
                      <a:schemeClr val="accent5">
                        <a:lumMod val="75000"/>
                      </a:schemeClr>
                    </a:solidFill>
                  </a:rPr>
                  <a:t>c</a:t>
                </a:r>
                <a:r>
                  <a:rPr lang="en-US" sz="2000" b="1" baseline="-25000" dirty="0">
                    <a:solidFill>
                      <a:schemeClr val="accent5">
                        <a:lumMod val="75000"/>
                      </a:schemeClr>
                    </a:solidFill>
                  </a:rPr>
                  <a:t>0</a:t>
                </a:r>
                <a:r>
                  <a:rPr lang="en-US" sz="2000" b="1" dirty="0">
                    <a:solidFill>
                      <a:schemeClr val="accent5">
                        <a:lumMod val="75000"/>
                      </a:schemeClr>
                    </a:solidFill>
                  </a:rPr>
                  <a:t>d</a:t>
                </a:r>
                <a:r>
                  <a:rPr lang="en-US" sz="2000" b="1" baseline="-25000" dirty="0">
                    <a:solidFill>
                      <a:schemeClr val="accent5">
                        <a:lumMod val="75000"/>
                      </a:schemeClr>
                    </a:solidFill>
                  </a:rPr>
                  <a:t>0</a:t>
                </a:r>
                <a:endParaRPr lang="en-US" sz="2000" b="1" dirty="0">
                  <a:solidFill>
                    <a:schemeClr val="accent5">
                      <a:lumMod val="75000"/>
                    </a:schemeClr>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a:t>
            </a:r>
            <a:r>
              <a:rPr lang="en-US" sz="2000" b="1" dirty="0"/>
              <a:t>1</a:t>
            </a:r>
          </a:p>
        </p:txBody>
      </p:sp>
      <mc:AlternateContent xmlns:mc="http://schemas.openxmlformats.org/markup-compatibility/2006" xmlns:a14="http://schemas.microsoft.com/office/drawing/2010/main">
        <mc:Choice Requires="a14">
          <p:sp>
            <p:nvSpPr>
              <p:cNvPr id="14" name="TextBox 13"/>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𝟏</m:t>
                        </m:r>
                      </m:sub>
                    </m:sSub>
                  </m:oMath>
                </a14:m>
                <a:endParaRPr lang="en-US" sz="2000" b="1" dirty="0"/>
              </a:p>
            </p:txBody>
          </p:sp>
        </mc:Choice>
        <mc:Fallback xmlns:mv="urn:schemas-microsoft-com:mac:vml" xmlns="">
          <p:sp>
            <p:nvSpPr>
              <p:cNvPr id="14" name="TextBox 13"/>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p:grpSp>
        <p:nvGrpSpPr>
          <p:cNvPr id="10" name="Group 9"/>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40" name="TextBox 39"/>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mv="urn:schemas-microsoft-com:mac:vml" xmlns="">
            <p:sp>
              <p:nvSpPr>
                <p:cNvPr id="40" name="TextBox 39"/>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Flowchart: Multidocument 7"/>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mv="urn:schemas-microsoft-com:mac:vml" xmlns="">
            <p:sp>
              <p:nvSpPr>
                <p:cNvPr id="8" name="Flowchart: Multidocument 7"/>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2"/>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838940" y="3045986"/>
                  <a:ext cx="121185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a:latin typeface="Cambria Math" charset="0"/>
                              </a:rPr>
                            </m:ctrlPr>
                          </m:sSubPr>
                          <m:e>
                            <m:r>
                              <a:rPr lang="en-US" sz="2000" b="1" i="1">
                                <a:latin typeface="Cambria Math" panose="02040503050406030204" pitchFamily="18" charset="0"/>
                              </a:rPr>
                              <m:t>𝑪</m:t>
                            </m:r>
                          </m:e>
                          <m:sub>
                            <m:r>
                              <a:rPr lang="en-US" sz="2000" b="1" i="1">
                                <a:latin typeface="Cambria Math" panose="02040503050406030204" pitchFamily="18" charset="0"/>
                              </a:rPr>
                              <m:t>𝟏</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mv="urn:schemas-microsoft-com:mac:vml" xmlns="">
            <p:sp>
              <p:nvSpPr>
                <p:cNvPr id="9" name="TextBox 8"/>
                <p:cNvSpPr txBox="1">
                  <a:spLocks noRot="1" noChangeAspect="1" noMove="1" noResize="1" noEditPoints="1" noAdjustHandles="1" noChangeArrowheads="1" noChangeShapeType="1" noTextEdit="1"/>
                </p:cNvSpPr>
                <p:nvPr/>
              </p:nvSpPr>
              <p:spPr>
                <a:xfrm>
                  <a:off x="5838940" y="3045986"/>
                  <a:ext cx="1211855" cy="400110"/>
                </a:xfrm>
                <a:prstGeom prst="rect">
                  <a:avLst/>
                </a:prstGeom>
                <a:blipFill rotWithShape="0">
                  <a:blip r:embed="rId13"/>
                  <a:stretch>
                    <a:fillRect b="-1538"/>
                  </a:stretch>
                </a:blipFill>
              </p:spPr>
              <p:txBody>
                <a:bodyPr/>
                <a:lstStyle/>
                <a:p>
                  <a:r>
                    <a:rPr lang="en-US">
                      <a:noFill/>
                    </a:rPr>
                    <a:t> </a:t>
                  </a:r>
                </a:p>
              </p:txBody>
            </p:sp>
          </mc:Fallback>
        </mc:AlternateContent>
      </p:grpSp>
      <p:graphicFrame>
        <p:nvGraphicFramePr>
          <p:cNvPr id="17" name="Table 16"/>
          <p:cNvGraphicFramePr>
            <a:graphicFrameLocks noGrp="1"/>
          </p:cNvGraphicFramePr>
          <p:nvPr>
            <p:extLst/>
          </p:nvPr>
        </p:nvGraphicFramePr>
        <p:xfrm>
          <a:off x="1035587" y="4807808"/>
          <a:ext cx="7247022" cy="1163320"/>
        </p:xfrm>
        <a:graphic>
          <a:graphicData uri="http://schemas.openxmlformats.org/drawingml/2006/table">
            <a:tbl>
              <a:tblPr firstRow="1" bandRow="1">
                <a:tableStyleId>{5C22544A-7EE6-4342-B048-85BDC9FD1C3A}</a:tableStyleId>
              </a:tblPr>
              <a:tblGrid>
                <a:gridCol w="1549315"/>
                <a:gridCol w="1762627"/>
                <a:gridCol w="3935080"/>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path(1,</a:t>
                      </a:r>
                      <a:r>
                        <a:rPr lang="en-US" sz="2000" baseline="0" dirty="0" smtClean="0"/>
                        <a:t> 3)</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a</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            </a:t>
                      </a:r>
                      <a:r>
                        <a:rPr lang="en-US" sz="2000" baseline="0" dirty="0" smtClean="0">
                          <a:solidFill>
                            <a:schemeClr val="tx1"/>
                          </a:solidFill>
                        </a:rPr>
                        <a:t>                       </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  (4/16)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path(1,</a:t>
                      </a:r>
                      <a:r>
                        <a:rPr lang="en-US" sz="2000" baseline="0" dirty="0" smtClean="0"/>
                        <a:t> 6)</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c</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b</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0" baseline="0" dirty="0" smtClean="0">
                          <a:solidFill>
                            <a:schemeClr val="tx1"/>
                          </a:solidFill>
                        </a:rPr>
                        <a:t>             </a:t>
                      </a:r>
                      <a:r>
                        <a:rPr lang="en-US" sz="2000" baseline="0" dirty="0" smtClean="0">
                          <a:solidFill>
                            <a:srgbClr val="00B050"/>
                          </a:solidFill>
                        </a:rPr>
                        <a:t> </a:t>
                      </a:r>
                      <a:r>
                        <a:rPr lang="en-US" sz="2000" dirty="0" smtClean="0">
                          <a:solidFill>
                            <a:srgbClr val="EBECF0"/>
                          </a:solidFill>
                        </a:rPr>
                        <a:t>a</a:t>
                      </a:r>
                      <a:r>
                        <a:rPr lang="en-US" sz="2000" baseline="0" dirty="0" smtClean="0">
                          <a:solidFill>
                            <a:srgbClr val="EBECF0"/>
                          </a:solidFill>
                        </a:rPr>
                        <a:t>    </a:t>
                      </a:r>
                      <a:r>
                        <a:rPr lang="en-US" sz="2000" dirty="0" smtClean="0">
                          <a:solidFill>
                            <a:srgbClr val="EBECF0"/>
                          </a:solidFill>
                        </a:rPr>
                        <a:t>  </a:t>
                      </a:r>
                      <a:r>
                        <a:rPr lang="en-US" sz="500" dirty="0" smtClean="0">
                          <a:solidFill>
                            <a:srgbClr val="EBECF0"/>
                          </a:solidFill>
                        </a:rPr>
                        <a:t> </a:t>
                      </a:r>
                      <a:r>
                        <a:rPr lang="en-US" sz="2000" b="1" dirty="0" smtClean="0">
                          <a:solidFill>
                            <a:schemeClr val="tx1"/>
                          </a:solidFill>
                        </a:rPr>
                        <a:t>(3/16)</a:t>
                      </a:r>
                    </a:p>
                  </a:txBody>
                  <a:tcPr marR="0"/>
                </a:tc>
              </a:tr>
            </a:tbl>
          </a:graphicData>
        </a:graphic>
      </p:graphicFrame>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6" name="Date Placeholder 5"/>
          <p:cNvSpPr>
            <a:spLocks noGrp="1"/>
          </p:cNvSpPr>
          <p:nvPr>
            <p:ph type="dt" sz="half" idx="10"/>
          </p:nvPr>
        </p:nvSpPr>
        <p:spPr/>
        <p:txBody>
          <a:bodyPr/>
          <a:lstStyle/>
          <a:p>
            <a:fld id="{E55787F8-6F96-B742-9E8E-FF13BAE1E6E4}"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38</a:t>
            </a:fld>
            <a:endParaRPr lang="en-US" dirty="0"/>
          </a:p>
        </p:txBody>
      </p:sp>
    </p:spTree>
    <p:custDataLst>
      <p:tags r:id="rId1"/>
    </p:custDataLst>
    <p:extLst>
      <p:ext uri="{BB962C8B-B14F-4D97-AF65-F5344CB8AC3E}">
        <p14:creationId xmlns:p14="http://schemas.microsoft.com/office/powerpoint/2010/main" val="309388758"/>
      </p:ext>
    </p:extLst>
  </p:cSld>
  <p:clrMapOvr>
    <a:masterClrMapping/>
  </p:clrMapOvr>
  <mc:AlternateContent xmlns:mc="http://schemas.openxmlformats.org/markup-compatibility/2006" xmlns:p14="http://schemas.microsoft.com/office/powerpoint/2010/main">
    <mc:Choice Requires="p14">
      <p:transition spd="slow" p14:dur="2000" advTm="10552"/>
    </mc:Choice>
    <mc:Fallback xmlns="">
      <p:transition spd="slow" advTm="105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2 and Beyond</a:t>
            </a:r>
            <a:endParaRPr lang="en-US" dirty="0"/>
          </a:p>
        </p:txBody>
      </p:sp>
      <p:graphicFrame>
        <p:nvGraphicFramePr>
          <p:cNvPr id="34" name="Diagram 33"/>
          <p:cNvGraphicFramePr/>
          <p:nvPr>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b="1" dirty="0" smtClean="0">
                    <a:solidFill>
                      <a:schemeClr val="accent5">
                        <a:lumMod val="75000"/>
                      </a:schemeClr>
                    </a:solidFill>
                  </a:rPr>
                  <a:t>a</a:t>
                </a:r>
                <a:r>
                  <a:rPr lang="en-US" sz="2000" b="1" baseline="-25000" dirty="0">
                    <a:solidFill>
                      <a:schemeClr val="accent5">
                        <a:lumMod val="75000"/>
                      </a:schemeClr>
                    </a:solidFill>
                  </a:rPr>
                  <a:t>1</a:t>
                </a:r>
                <a14:m>
                  <m:oMath xmlns:m="http://schemas.openxmlformats.org/officeDocument/2006/math">
                    <m:r>
                      <m:rPr>
                        <m:nor/>
                      </m:rPr>
                      <a:rPr lang="en-US" sz="2000" b="1" dirty="0">
                        <a:solidFill>
                          <a:schemeClr val="accent5">
                            <a:lumMod val="75000"/>
                          </a:schemeClr>
                        </a:solidFill>
                      </a:rPr>
                      <m:t>b</m:t>
                    </m:r>
                    <m:r>
                      <m:rPr>
                        <m:nor/>
                      </m:rPr>
                      <a:rPr lang="en-US" sz="2000" b="1" baseline="-25000" dirty="0">
                        <a:solidFill>
                          <a:schemeClr val="accent5">
                            <a:lumMod val="75000"/>
                          </a:schemeClr>
                        </a:solidFill>
                      </a:rPr>
                      <m:t>0</m:t>
                    </m:r>
                  </m:oMath>
                </a14:m>
                <a:r>
                  <a:rPr lang="en-US" sz="2000" b="1" dirty="0">
                    <a:solidFill>
                      <a:schemeClr val="accent5">
                        <a:lumMod val="75000"/>
                      </a:schemeClr>
                    </a:solidFill>
                  </a:rPr>
                  <a:t>c</a:t>
                </a:r>
                <a:r>
                  <a:rPr lang="en-US" sz="2000" b="1" baseline="-25000" dirty="0">
                    <a:solidFill>
                      <a:schemeClr val="accent5">
                        <a:lumMod val="75000"/>
                      </a:schemeClr>
                    </a:solidFill>
                  </a:rPr>
                  <a:t>0</a:t>
                </a:r>
                <a:r>
                  <a:rPr lang="en-US" sz="2000" b="1" dirty="0">
                    <a:solidFill>
                      <a:schemeClr val="accent5">
                        <a:lumMod val="75000"/>
                      </a:schemeClr>
                    </a:solidFill>
                  </a:rPr>
                  <a:t>d</a:t>
                </a:r>
                <a:r>
                  <a:rPr lang="en-US" sz="2000" b="1" baseline="-25000" dirty="0">
                    <a:solidFill>
                      <a:schemeClr val="accent5">
                        <a:lumMod val="75000"/>
                      </a:schemeClr>
                    </a:solidFill>
                  </a:rPr>
                  <a:t>0</a:t>
                </a:r>
                <a:endParaRPr lang="en-US" sz="2000" b="1" dirty="0">
                  <a:solidFill>
                    <a:schemeClr val="accent5">
                      <a:lumMod val="75000"/>
                    </a:schemeClr>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2</a:t>
            </a:r>
            <a:endParaRPr lang="en-US" sz="2000" b="1" dirty="0"/>
          </a:p>
        </p:txBody>
      </p:sp>
      <mc:AlternateContent xmlns:mc="http://schemas.openxmlformats.org/markup-compatibility/2006" xmlns:a14="http://schemas.microsoft.com/office/drawing/2010/main">
        <mc:Choice Requires="a14">
          <p:sp>
            <p:nvSpPr>
              <p:cNvPr id="11" name="TextBox 10"/>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𝟐</m:t>
                        </m:r>
                      </m:sub>
                    </m:sSub>
                  </m:oMath>
                </a14:m>
                <a:endParaRPr lang="en-US" sz="2000" b="1" dirty="0"/>
              </a:p>
            </p:txBody>
          </p:sp>
        </mc:Choice>
        <mc:Fallback xmlns:mv="urn:schemas-microsoft-com:mac:vml" xmlns="">
          <p:sp>
            <p:nvSpPr>
              <p:cNvPr id="11" name="TextBox 10"/>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p:grpSp>
        <p:nvGrpSpPr>
          <p:cNvPr id="14" name="Group 13"/>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15" name="TextBox 14"/>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mv="urn:schemas-microsoft-com:mac:vml" xmlns="">
            <p:sp>
              <p:nvSpPr>
                <p:cNvPr id="15" name="TextBox 14"/>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Flowchart: Multidocument 15"/>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mv="urn:schemas-microsoft-com:mac:vml" xmlns="">
            <p:sp>
              <p:nvSpPr>
                <p:cNvPr id="16" name="Flowchart: Multidocument 15"/>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2"/>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838940" y="3045986"/>
                  <a:ext cx="121185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a:latin typeface="Cambria Math" charset="0"/>
                              </a:rPr>
                            </m:ctrlPr>
                          </m:sSubPr>
                          <m:e>
                            <m:r>
                              <a:rPr lang="en-US" sz="2000" b="1" i="1">
                                <a:latin typeface="Cambria Math" panose="02040503050406030204" pitchFamily="18" charset="0"/>
                              </a:rPr>
                              <m:t>𝑪</m:t>
                            </m:r>
                          </m:e>
                          <m:sub>
                            <m:r>
                              <a:rPr lang="en-US" sz="2000" b="1" i="1">
                                <a:latin typeface="Cambria Math" panose="02040503050406030204" pitchFamily="18" charset="0"/>
                              </a:rPr>
                              <m:t>𝟏</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mv="urn:schemas-microsoft-com:mac:vml" xmlns="">
            <p:sp>
              <p:nvSpPr>
                <p:cNvPr id="17" name="TextBox 16"/>
                <p:cNvSpPr txBox="1">
                  <a:spLocks noRot="1" noChangeAspect="1" noMove="1" noResize="1" noEditPoints="1" noAdjustHandles="1" noChangeArrowheads="1" noChangeShapeType="1" noTextEdit="1"/>
                </p:cNvSpPr>
                <p:nvPr/>
              </p:nvSpPr>
              <p:spPr>
                <a:xfrm>
                  <a:off x="5838940" y="3045986"/>
                  <a:ext cx="1211855" cy="400110"/>
                </a:xfrm>
                <a:prstGeom prst="rect">
                  <a:avLst/>
                </a:prstGeom>
                <a:blipFill rotWithShape="0">
                  <a:blip r:embed="rId13"/>
                  <a:stretch>
                    <a:fillRect b="-1538"/>
                  </a:stretch>
                </a:blipFill>
              </p:spPr>
              <p:txBody>
                <a:bodyPr/>
                <a:lstStyle/>
                <a:p>
                  <a:r>
                    <a:rPr lang="en-US">
                      <a:noFill/>
                    </a:rPr>
                    <a:t> </a:t>
                  </a:r>
                </a:p>
              </p:txBody>
            </p:sp>
          </mc:Fallback>
        </mc:AlternateContent>
      </p:grpSp>
      <p:graphicFrame>
        <p:nvGraphicFramePr>
          <p:cNvPr id="20" name="Table 19"/>
          <p:cNvGraphicFramePr>
            <a:graphicFrameLocks noGrp="1"/>
          </p:cNvGraphicFramePr>
          <p:nvPr>
            <p:extLst/>
          </p:nvPr>
        </p:nvGraphicFramePr>
        <p:xfrm>
          <a:off x="1035587" y="4807808"/>
          <a:ext cx="7247022" cy="1163320"/>
        </p:xfrm>
        <a:graphic>
          <a:graphicData uri="http://schemas.openxmlformats.org/drawingml/2006/table">
            <a:tbl>
              <a:tblPr firstRow="1" bandRow="1">
                <a:tableStyleId>{5C22544A-7EE6-4342-B048-85BDC9FD1C3A}</a:tableStyleId>
              </a:tblPr>
              <a:tblGrid>
                <a:gridCol w="1549315"/>
                <a:gridCol w="1762627"/>
                <a:gridCol w="3935080"/>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path(1,</a:t>
                      </a:r>
                      <a:r>
                        <a:rPr lang="en-US" sz="2000" baseline="0" dirty="0" smtClean="0"/>
                        <a:t> 3)</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a</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            </a:t>
                      </a:r>
                      <a:r>
                        <a:rPr lang="en-US" sz="2000" baseline="0" dirty="0" smtClean="0">
                          <a:solidFill>
                            <a:schemeClr val="tx1"/>
                          </a:solidFill>
                        </a:rPr>
                        <a:t>                       </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  (4/16)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path(1,</a:t>
                      </a:r>
                      <a:r>
                        <a:rPr lang="en-US" sz="2000" baseline="0" dirty="0" smtClean="0"/>
                        <a:t> 6)</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c</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b</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0" baseline="0" dirty="0" smtClean="0">
                          <a:solidFill>
                            <a:schemeClr val="tx1"/>
                          </a:solidFill>
                        </a:rPr>
                        <a:t>             </a:t>
                      </a:r>
                      <a:r>
                        <a:rPr lang="en-US" sz="2000" baseline="0" dirty="0" smtClean="0">
                          <a:solidFill>
                            <a:srgbClr val="00B050"/>
                          </a:solidFill>
                        </a:rPr>
                        <a:t> </a:t>
                      </a:r>
                      <a:r>
                        <a:rPr lang="en-US" sz="2000" dirty="0" smtClean="0">
                          <a:solidFill>
                            <a:srgbClr val="EBECF0"/>
                          </a:solidFill>
                        </a:rPr>
                        <a:t>a</a:t>
                      </a:r>
                      <a:r>
                        <a:rPr lang="en-US" sz="2000" baseline="0" dirty="0" smtClean="0">
                          <a:solidFill>
                            <a:srgbClr val="EBECF0"/>
                          </a:solidFill>
                        </a:rPr>
                        <a:t>    </a:t>
                      </a:r>
                      <a:r>
                        <a:rPr lang="en-US" sz="2000" dirty="0" smtClean="0">
                          <a:solidFill>
                            <a:srgbClr val="EBECF0"/>
                          </a:solidFill>
                        </a:rPr>
                        <a:t>  </a:t>
                      </a:r>
                      <a:r>
                        <a:rPr lang="en-US" sz="500" dirty="0" smtClean="0">
                          <a:solidFill>
                            <a:srgbClr val="EBECF0"/>
                          </a:solidFill>
                        </a:rPr>
                        <a:t> </a:t>
                      </a:r>
                      <a:r>
                        <a:rPr lang="en-US" sz="2000" b="1" dirty="0" smtClean="0">
                          <a:solidFill>
                            <a:schemeClr val="tx1"/>
                          </a:solidFill>
                        </a:rPr>
                        <a:t>(3/16)</a:t>
                      </a:r>
                    </a:p>
                  </a:txBody>
                  <a:tcPr marR="0"/>
                </a:tc>
              </a:tr>
            </a:tbl>
          </a:graphicData>
        </a:graphic>
      </p:graphicFrame>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6" name="Date Placeholder 5"/>
          <p:cNvSpPr>
            <a:spLocks noGrp="1"/>
          </p:cNvSpPr>
          <p:nvPr>
            <p:ph type="dt" sz="half" idx="10"/>
          </p:nvPr>
        </p:nvSpPr>
        <p:spPr/>
        <p:txBody>
          <a:bodyPr/>
          <a:lstStyle/>
          <a:p>
            <a:fld id="{09A30CC9-B341-DE48-9FC9-52D2AABCE23C}"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39</a:t>
            </a:fld>
            <a:endParaRPr lang="en-US" dirty="0"/>
          </a:p>
        </p:txBody>
      </p:sp>
    </p:spTree>
    <p:custDataLst>
      <p:tags r:id="rId1"/>
    </p:custDataLst>
    <p:extLst>
      <p:ext uri="{BB962C8B-B14F-4D97-AF65-F5344CB8AC3E}">
        <p14:creationId xmlns:p14="http://schemas.microsoft.com/office/powerpoint/2010/main" val="1940640878"/>
      </p:ext>
    </p:extLst>
  </p:cSld>
  <p:clrMapOvr>
    <a:masterClrMapping/>
  </p:clrMapOvr>
  <mc:AlternateContent xmlns:mc="http://schemas.openxmlformats.org/markup-compatibility/2006" xmlns:p14="http://schemas.microsoft.com/office/powerpoint/2010/main">
    <mc:Choice Requires="p14">
      <p:transition spd="slow" p14:dur="2000" advTm="12505"/>
    </mc:Choice>
    <mc:Fallback xmlns="">
      <p:transition spd="slow" advTm="125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CE4C3B-DAD6-B74D-8BE2-70A60C78D65E}"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4</a:t>
            </a:fld>
            <a:endParaRPr lang="en-US" dirty="0"/>
          </a:p>
        </p:txBody>
      </p:sp>
      <p:sp>
        <p:nvSpPr>
          <p:cNvPr id="5" name="Title 4"/>
          <p:cNvSpPr>
            <a:spLocks noGrp="1"/>
          </p:cNvSpPr>
          <p:nvPr>
            <p:ph type="title"/>
          </p:nvPr>
        </p:nvSpPr>
        <p:spPr/>
        <p:txBody>
          <a:bodyPr>
            <a:normAutofit/>
          </a:bodyPr>
          <a:lstStyle/>
          <a:p>
            <a:r>
              <a:rPr lang="en-US" dirty="0" smtClean="0"/>
              <a:t>An Emerging Approach</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33" name="Content Placeholder 32"/>
          <p:cNvSpPr>
            <a:spLocks noGrp="1"/>
          </p:cNvSpPr>
          <p:nvPr>
            <p:ph sz="quarter" idx="1"/>
          </p:nvPr>
        </p:nvSpPr>
        <p:spPr>
          <a:xfrm>
            <a:off x="457200" y="1215992"/>
            <a:ext cx="8229600" cy="4958354"/>
          </a:xfrm>
        </p:spPr>
        <p:txBody>
          <a:bodyPr>
            <a:normAutofit/>
          </a:bodyPr>
          <a:lstStyle/>
          <a:p>
            <a:pPr marL="0" indent="0">
              <a:buNone/>
            </a:pPr>
            <a:endParaRPr lang="en-US" sz="1000" dirty="0" smtClean="0"/>
          </a:p>
          <a:p>
            <a:pPr marL="0" indent="0">
              <a:buNone/>
            </a:pPr>
            <a:r>
              <a:rPr lang="en-US" dirty="0" smtClean="0"/>
              <a:t>Constraint </a:t>
            </a:r>
            <a:r>
              <a:rPr lang="en-US" b="1" dirty="0" smtClean="0">
                <a:solidFill>
                  <a:srgbClr val="0070C0"/>
                </a:solidFill>
              </a:rPr>
              <a:t>Satisfaction</a:t>
            </a:r>
            <a:r>
              <a:rPr lang="en-US" dirty="0" smtClean="0"/>
              <a:t>          Constraint </a:t>
            </a:r>
            <a:r>
              <a:rPr lang="en-US" b="1" dirty="0" smtClean="0">
                <a:solidFill>
                  <a:srgbClr val="00B050"/>
                </a:solidFill>
              </a:rPr>
              <a:t>Optimization</a:t>
            </a:r>
            <a:r>
              <a:rPr lang="en-US" dirty="0" smtClean="0"/>
              <a:t/>
            </a:r>
            <a:br>
              <a:rPr lang="en-US" dirty="0" smtClean="0"/>
            </a:br>
            <a:endParaRPr lang="en-US" dirty="0" smtClean="0"/>
          </a:p>
          <a:p>
            <a:r>
              <a:rPr lang="en-US" dirty="0" smtClean="0"/>
              <a:t>Balancing trade-offs</a:t>
            </a:r>
            <a:endParaRPr lang="en-US" dirty="0"/>
          </a:p>
          <a:p>
            <a:pPr lvl="1"/>
            <a:r>
              <a:rPr lang="en-US" sz="2400" dirty="0" smtClean="0"/>
              <a:t>e.g</a:t>
            </a:r>
            <a:r>
              <a:rPr lang="en-US" sz="2400" dirty="0"/>
              <a:t>. </a:t>
            </a:r>
            <a:r>
              <a:rPr lang="en-US" sz="2400" dirty="0" smtClean="0"/>
              <a:t>precision </a:t>
            </a:r>
            <a:r>
              <a:rPr lang="en-US" sz="2400" dirty="0"/>
              <a:t>vs. scalability</a:t>
            </a:r>
          </a:p>
          <a:p>
            <a:pPr marL="274320" lvl="1" indent="0">
              <a:buNone/>
            </a:pPr>
            <a:endParaRPr lang="en-US" dirty="0"/>
          </a:p>
          <a:p>
            <a:r>
              <a:rPr lang="en-US" dirty="0" smtClean="0"/>
              <a:t>Handling uncertainty</a:t>
            </a:r>
            <a:endParaRPr lang="en-US" dirty="0"/>
          </a:p>
          <a:p>
            <a:pPr lvl="1"/>
            <a:r>
              <a:rPr lang="en-US" dirty="0" smtClean="0"/>
              <a:t>e.g</a:t>
            </a:r>
            <a:r>
              <a:rPr lang="en-US" dirty="0"/>
              <a:t>. </a:t>
            </a:r>
            <a:r>
              <a:rPr lang="en-US" dirty="0" smtClean="0"/>
              <a:t>incorrect </a:t>
            </a:r>
            <a:r>
              <a:rPr lang="en-US" dirty="0"/>
              <a:t>specifications</a:t>
            </a:r>
          </a:p>
          <a:p>
            <a:endParaRPr lang="en-US" dirty="0" smtClean="0"/>
          </a:p>
          <a:p>
            <a:r>
              <a:rPr lang="en-US" dirty="0" smtClean="0"/>
              <a:t>Modeling missing information</a:t>
            </a:r>
            <a:endParaRPr lang="en-US" dirty="0"/>
          </a:p>
          <a:p>
            <a:pPr lvl="1"/>
            <a:r>
              <a:rPr lang="en-US" dirty="0"/>
              <a:t>e.g. incomplete programs</a:t>
            </a:r>
          </a:p>
          <a:p>
            <a:endParaRPr lang="en-US" dirty="0"/>
          </a:p>
          <a:p>
            <a:pPr marL="0" indent="0">
              <a:buNone/>
            </a:pPr>
            <a:endParaRPr lang="en-US" dirty="0"/>
          </a:p>
        </p:txBody>
      </p:sp>
      <p:sp>
        <p:nvSpPr>
          <p:cNvPr id="2" name="Right Brace 1"/>
          <p:cNvSpPr/>
          <p:nvPr/>
        </p:nvSpPr>
        <p:spPr>
          <a:xfrm>
            <a:off x="5334000" y="2282792"/>
            <a:ext cx="883920" cy="3703320"/>
          </a:xfrm>
          <a:prstGeom prst="rightBrace">
            <a:avLst>
              <a:gd name="adj1" fmla="val 37643"/>
              <a:gd name="adj2" fmla="val 50000"/>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dirty="0"/>
          </a:p>
        </p:txBody>
      </p:sp>
      <p:sp>
        <p:nvSpPr>
          <p:cNvPr id="8" name="TextBox 7"/>
          <p:cNvSpPr txBox="1"/>
          <p:nvPr/>
        </p:nvSpPr>
        <p:spPr>
          <a:xfrm>
            <a:off x="6537960" y="3878049"/>
            <a:ext cx="1874231" cy="492443"/>
          </a:xfrm>
          <a:prstGeom prst="rect">
            <a:avLst/>
          </a:prstGeom>
          <a:noFill/>
        </p:spPr>
        <p:txBody>
          <a:bodyPr wrap="none" rtlCol="0">
            <a:spAutoFit/>
          </a:bodyPr>
          <a:lstStyle/>
          <a:p>
            <a:r>
              <a:rPr lang="en-US" sz="2600" b="1" dirty="0" smtClean="0">
                <a:latin typeface="Helvetica Light" charset="0"/>
                <a:ea typeface="Helvetica Light" charset="0"/>
                <a:cs typeface="Helvetica Light" charset="0"/>
              </a:rPr>
              <a:t>Objectives</a:t>
            </a:r>
          </a:p>
        </p:txBody>
      </p:sp>
      <p:sp>
        <p:nvSpPr>
          <p:cNvPr id="9" name="Notched Right Arrow 8"/>
          <p:cNvSpPr/>
          <p:nvPr/>
        </p:nvSpPr>
        <p:spPr>
          <a:xfrm>
            <a:off x="4145280" y="1444592"/>
            <a:ext cx="670560" cy="4724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31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animEffect transition="in" filter="dissolve">
                                      <p:cBhvr>
                                        <p:cTn id="7" dur="500"/>
                                        <p:tgtEl>
                                          <p:spTgt spid="3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8" grpId="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2 and Beyond</a:t>
            </a:r>
            <a:endParaRPr lang="en-US" dirty="0"/>
          </a:p>
        </p:txBody>
      </p:sp>
      <p:graphicFrame>
        <p:nvGraphicFramePr>
          <p:cNvPr id="34" name="Diagram 33"/>
          <p:cNvGraphicFramePr/>
          <p:nvPr>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b="1" dirty="0" smtClean="0">
                    <a:solidFill>
                      <a:schemeClr val="accent5">
                        <a:lumMod val="75000"/>
                      </a:schemeClr>
                    </a:solidFill>
                  </a:rPr>
                  <a:t>a</a:t>
                </a:r>
                <a:r>
                  <a:rPr lang="en-US" sz="2000" b="1" baseline="-25000" dirty="0">
                    <a:solidFill>
                      <a:schemeClr val="accent5">
                        <a:lumMod val="75000"/>
                      </a:schemeClr>
                    </a:solidFill>
                  </a:rPr>
                  <a:t>1</a:t>
                </a:r>
                <a14:m>
                  <m:oMath xmlns:m="http://schemas.openxmlformats.org/officeDocument/2006/math">
                    <m:r>
                      <m:rPr>
                        <m:nor/>
                      </m:rPr>
                      <a:rPr lang="en-US" sz="2000" b="1" dirty="0">
                        <a:solidFill>
                          <a:schemeClr val="accent5">
                            <a:lumMod val="75000"/>
                          </a:schemeClr>
                        </a:solidFill>
                      </a:rPr>
                      <m:t>b</m:t>
                    </m:r>
                    <m:r>
                      <m:rPr>
                        <m:nor/>
                      </m:rPr>
                      <a:rPr lang="en-US" sz="2000" b="1" baseline="-25000" dirty="0">
                        <a:solidFill>
                          <a:schemeClr val="accent5">
                            <a:lumMod val="75000"/>
                          </a:schemeClr>
                        </a:solidFill>
                      </a:rPr>
                      <m:t>0</m:t>
                    </m:r>
                  </m:oMath>
                </a14:m>
                <a:r>
                  <a:rPr lang="en-US" sz="2000" b="1" dirty="0">
                    <a:solidFill>
                      <a:schemeClr val="accent5">
                        <a:lumMod val="75000"/>
                      </a:schemeClr>
                    </a:solidFill>
                  </a:rPr>
                  <a:t>c</a:t>
                </a:r>
                <a:r>
                  <a:rPr lang="en-US" sz="2000" b="1" baseline="-25000" dirty="0">
                    <a:solidFill>
                      <a:schemeClr val="accent5">
                        <a:lumMod val="75000"/>
                      </a:schemeClr>
                    </a:solidFill>
                  </a:rPr>
                  <a:t>0</a:t>
                </a:r>
                <a:r>
                  <a:rPr lang="en-US" sz="2000" b="1" dirty="0">
                    <a:solidFill>
                      <a:schemeClr val="accent5">
                        <a:lumMod val="75000"/>
                      </a:schemeClr>
                    </a:solidFill>
                  </a:rPr>
                  <a:t>d</a:t>
                </a:r>
                <a:r>
                  <a:rPr lang="en-US" sz="2000" b="1" baseline="-25000" dirty="0">
                    <a:solidFill>
                      <a:schemeClr val="accent5">
                        <a:lumMod val="75000"/>
                      </a:schemeClr>
                    </a:solidFill>
                  </a:rPr>
                  <a:t>0</a:t>
                </a:r>
                <a:endParaRPr lang="en-US" sz="2000" b="1" dirty="0">
                  <a:solidFill>
                    <a:schemeClr val="accent5">
                      <a:lumMod val="75000"/>
                    </a:schemeClr>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2</a:t>
            </a:r>
            <a:endParaRPr lang="en-US" sz="2000" b="1" dirty="0"/>
          </a:p>
        </p:txBody>
      </p:sp>
      <mc:AlternateContent xmlns:mc="http://schemas.openxmlformats.org/markup-compatibility/2006" xmlns:a14="http://schemas.microsoft.com/office/drawing/2010/main">
        <mc:Choice Requires="a14">
          <p:sp>
            <p:nvSpPr>
              <p:cNvPr id="12" name="TextBox 11"/>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𝟐</m:t>
                        </m:r>
                      </m:sub>
                    </m:sSub>
                  </m:oMath>
                </a14:m>
                <a:endParaRPr lang="en-US" sz="2000" b="1" dirty="0"/>
              </a:p>
            </p:txBody>
          </p:sp>
        </mc:Choice>
        <mc:Fallback xmlns:mv="urn:schemas-microsoft-com:mac:vml" xmlns="">
          <p:sp>
            <p:nvSpPr>
              <p:cNvPr id="12" name="TextBox 11"/>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p:grpSp>
        <p:nvGrpSpPr>
          <p:cNvPr id="15" name="Group 14"/>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16" name="TextBox 15"/>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mv="urn:schemas-microsoft-com:mac:vml" xmlns="">
            <p:sp>
              <p:nvSpPr>
                <p:cNvPr id="16" name="TextBox 15"/>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Flowchart: Multidocument 16"/>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mv="urn:schemas-microsoft-com:mac:vml" xmlns="">
            <p:sp>
              <p:nvSpPr>
                <p:cNvPr id="17" name="Flowchart: Multidocument 16"/>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2"/>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838940" y="3045986"/>
                  <a:ext cx="121185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pPr/>
                  <a14:m>
                    <m:oMathPara xmlns:m="http://schemas.openxmlformats.org/officeDocument/2006/math">
                      <m:oMathParaPr>
                        <m:jc m:val="centerGroup"/>
                      </m:oMathParaPr>
                      <m:oMath xmlns:m="http://schemas.openxmlformats.org/officeDocument/2006/math">
                        <m:r>
                          <m:rPr>
                            <m:nor/>
                          </m:rPr>
                          <a:rPr lang="en-US" sz="2000" dirty="0"/>
                          <m:t> </m:t>
                        </m:r>
                        <m:sSub>
                          <m:sSubPr>
                            <m:ctrlPr>
                              <a:rPr lang="en-US" sz="2000" b="1" i="1">
                                <a:latin typeface="Cambria Math"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mv="urn:schemas-microsoft-com:mac:vml" xmlns="">
            <p:sp>
              <p:nvSpPr>
                <p:cNvPr id="18" name="TextBox 17"/>
                <p:cNvSpPr txBox="1">
                  <a:spLocks noRot="1" noChangeAspect="1" noMove="1" noResize="1" noEditPoints="1" noAdjustHandles="1" noChangeArrowheads="1" noChangeShapeType="1" noTextEdit="1"/>
                </p:cNvSpPr>
                <p:nvPr/>
              </p:nvSpPr>
              <p:spPr>
                <a:xfrm>
                  <a:off x="5838940" y="3045986"/>
                  <a:ext cx="1211855" cy="707886"/>
                </a:xfrm>
                <a:prstGeom prst="rect">
                  <a:avLst/>
                </a:prstGeom>
                <a:blipFill rotWithShape="0">
                  <a:blip r:embed="rId13"/>
                  <a:stretch>
                    <a:fillRect/>
                  </a:stretch>
                </a:blipFill>
              </p:spPr>
              <p:txBody>
                <a:bodyPr/>
                <a:lstStyle/>
                <a:p>
                  <a:r>
                    <a:rPr lang="en-US">
                      <a:noFill/>
                    </a:rPr>
                    <a:t> </a:t>
                  </a:r>
                </a:p>
              </p:txBody>
            </p:sp>
          </mc:Fallback>
        </mc:AlternateContent>
      </p:grpSp>
      <p:graphicFrame>
        <p:nvGraphicFramePr>
          <p:cNvPr id="21" name="Table 20"/>
          <p:cNvGraphicFramePr>
            <a:graphicFrameLocks noGrp="1"/>
          </p:cNvGraphicFramePr>
          <p:nvPr>
            <p:extLst/>
          </p:nvPr>
        </p:nvGraphicFramePr>
        <p:xfrm>
          <a:off x="1035587" y="4807808"/>
          <a:ext cx="7247022" cy="1163320"/>
        </p:xfrm>
        <a:graphic>
          <a:graphicData uri="http://schemas.openxmlformats.org/drawingml/2006/table">
            <a:tbl>
              <a:tblPr firstRow="1" bandRow="1">
                <a:tableStyleId>{5C22544A-7EE6-4342-B048-85BDC9FD1C3A}</a:tableStyleId>
              </a:tblPr>
              <a:tblGrid>
                <a:gridCol w="1549315"/>
                <a:gridCol w="1762627"/>
                <a:gridCol w="3935080"/>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path(1,</a:t>
                      </a:r>
                      <a:r>
                        <a:rPr lang="en-US" sz="2000" baseline="0" dirty="0" smtClean="0"/>
                        <a:t> 3)</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a</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            </a:t>
                      </a:r>
                      <a:r>
                        <a:rPr lang="en-US" sz="2000" baseline="0" dirty="0" smtClean="0">
                          <a:solidFill>
                            <a:schemeClr val="tx1"/>
                          </a:solidFill>
                        </a:rPr>
                        <a:t>                       </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  (4/16)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path(1,</a:t>
                      </a:r>
                      <a:r>
                        <a:rPr lang="en-US" sz="2000" baseline="0" dirty="0" smtClean="0"/>
                        <a:t> 6)</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c</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b</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0" baseline="0" dirty="0" smtClean="0">
                          <a:solidFill>
                            <a:schemeClr val="tx1"/>
                          </a:solidFill>
                        </a:rPr>
                        <a:t>             </a:t>
                      </a:r>
                      <a:r>
                        <a:rPr lang="en-US" sz="2000" baseline="0" dirty="0" smtClean="0">
                          <a:solidFill>
                            <a:srgbClr val="00B050"/>
                          </a:solidFill>
                        </a:rPr>
                        <a:t> </a:t>
                      </a:r>
                      <a:r>
                        <a:rPr lang="en-US" sz="2000" dirty="0" smtClean="0">
                          <a:solidFill>
                            <a:srgbClr val="EBECF0"/>
                          </a:solidFill>
                        </a:rPr>
                        <a:t>a</a:t>
                      </a:r>
                      <a:r>
                        <a:rPr lang="en-US" sz="2000" baseline="0" dirty="0" smtClean="0">
                          <a:solidFill>
                            <a:srgbClr val="EBECF0"/>
                          </a:solidFill>
                        </a:rPr>
                        <a:t>    </a:t>
                      </a:r>
                      <a:r>
                        <a:rPr lang="en-US" sz="2000" dirty="0" smtClean="0">
                          <a:solidFill>
                            <a:srgbClr val="EBECF0"/>
                          </a:solidFill>
                        </a:rPr>
                        <a:t>  </a:t>
                      </a:r>
                      <a:r>
                        <a:rPr lang="en-US" sz="500" dirty="0" smtClean="0">
                          <a:solidFill>
                            <a:srgbClr val="EBECF0"/>
                          </a:solidFill>
                        </a:rPr>
                        <a:t> </a:t>
                      </a:r>
                      <a:r>
                        <a:rPr lang="en-US" sz="2000" b="1" dirty="0" smtClean="0">
                          <a:solidFill>
                            <a:schemeClr val="tx1"/>
                          </a:solidFill>
                        </a:rPr>
                        <a:t>(3/16)</a:t>
                      </a:r>
                    </a:p>
                  </a:txBody>
                  <a:tcPr marR="0"/>
                </a:tc>
              </a:tr>
            </a:tbl>
          </a:graphicData>
        </a:graphic>
      </p:graphicFrame>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6" name="Date Placeholder 5"/>
          <p:cNvSpPr>
            <a:spLocks noGrp="1"/>
          </p:cNvSpPr>
          <p:nvPr>
            <p:ph type="dt" sz="half" idx="10"/>
          </p:nvPr>
        </p:nvSpPr>
        <p:spPr/>
        <p:txBody>
          <a:bodyPr/>
          <a:lstStyle/>
          <a:p>
            <a:fld id="{749EE27C-18A5-254D-97C9-247E25A89D52}"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40</a:t>
            </a:fld>
            <a:endParaRPr lang="en-US" dirty="0"/>
          </a:p>
        </p:txBody>
      </p:sp>
    </p:spTree>
    <p:custDataLst>
      <p:tags r:id="rId1"/>
    </p:custDataLst>
    <p:extLst>
      <p:ext uri="{BB962C8B-B14F-4D97-AF65-F5344CB8AC3E}">
        <p14:creationId xmlns:p14="http://schemas.microsoft.com/office/powerpoint/2010/main" val="1443822246"/>
      </p:ext>
    </p:extLst>
  </p:cSld>
  <p:clrMapOvr>
    <a:masterClrMapping/>
  </p:clrMapOvr>
  <mc:AlternateContent xmlns:mc="http://schemas.openxmlformats.org/markup-compatibility/2006" xmlns:p14="http://schemas.microsoft.com/office/powerpoint/2010/main">
    <mc:Choice Requires="p14">
      <p:transition spd="slow" p14:dur="2000" advTm="8042"/>
    </mc:Choice>
    <mc:Fallback xmlns="">
      <p:transition spd="slow" advTm="8042"/>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2 and Beyond</a:t>
            </a:r>
            <a:endParaRPr lang="en-US" dirty="0"/>
          </a:p>
        </p:txBody>
      </p:sp>
      <p:graphicFrame>
        <p:nvGraphicFramePr>
          <p:cNvPr id="34" name="Diagram 33"/>
          <p:cNvGraphicFramePr/>
          <p:nvPr>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b="1" dirty="0" smtClean="0">
                    <a:solidFill>
                      <a:schemeClr val="accent5">
                        <a:lumMod val="75000"/>
                      </a:schemeClr>
                    </a:solidFill>
                  </a:rPr>
                  <a:t>a</a:t>
                </a:r>
                <a:r>
                  <a:rPr lang="en-US" sz="2000" b="1" baseline="-25000" dirty="0">
                    <a:solidFill>
                      <a:schemeClr val="accent5">
                        <a:lumMod val="75000"/>
                      </a:schemeClr>
                    </a:solidFill>
                  </a:rPr>
                  <a:t>1</a:t>
                </a:r>
                <a14:m>
                  <m:oMath xmlns:m="http://schemas.openxmlformats.org/officeDocument/2006/math">
                    <m:r>
                      <m:rPr>
                        <m:nor/>
                      </m:rPr>
                      <a:rPr lang="en-US" sz="2000" b="1" dirty="0">
                        <a:solidFill>
                          <a:schemeClr val="accent5">
                            <a:lumMod val="75000"/>
                          </a:schemeClr>
                        </a:solidFill>
                      </a:rPr>
                      <m:t>b</m:t>
                    </m:r>
                    <m:r>
                      <m:rPr>
                        <m:nor/>
                      </m:rPr>
                      <a:rPr lang="en-US" sz="2000" b="1" baseline="-25000" dirty="0">
                        <a:solidFill>
                          <a:schemeClr val="accent5">
                            <a:lumMod val="75000"/>
                          </a:schemeClr>
                        </a:solidFill>
                      </a:rPr>
                      <m:t>0</m:t>
                    </m:r>
                  </m:oMath>
                </a14:m>
                <a:r>
                  <a:rPr lang="en-US" sz="2000" b="1" dirty="0">
                    <a:solidFill>
                      <a:schemeClr val="accent5">
                        <a:lumMod val="75000"/>
                      </a:schemeClr>
                    </a:solidFill>
                  </a:rPr>
                  <a:t>c</a:t>
                </a:r>
                <a:r>
                  <a:rPr lang="en-US" sz="2000" b="1" baseline="-25000" dirty="0">
                    <a:solidFill>
                      <a:schemeClr val="accent5">
                        <a:lumMod val="75000"/>
                      </a:schemeClr>
                    </a:solidFill>
                  </a:rPr>
                  <a:t>1</a:t>
                </a:r>
                <a:r>
                  <a:rPr lang="en-US" sz="2000" b="1" dirty="0">
                    <a:solidFill>
                      <a:schemeClr val="accent5">
                        <a:lumMod val="75000"/>
                      </a:schemeClr>
                    </a:solidFill>
                  </a:rPr>
                  <a:t>d</a:t>
                </a:r>
                <a:r>
                  <a:rPr lang="en-US" sz="2000" b="1" baseline="-25000" dirty="0">
                    <a:solidFill>
                      <a:schemeClr val="accent5">
                        <a:lumMod val="75000"/>
                      </a:schemeClr>
                    </a:solidFill>
                  </a:rPr>
                  <a:t>0</a:t>
                </a:r>
                <a:endParaRPr lang="en-US" sz="2000" b="1" dirty="0">
                  <a:solidFill>
                    <a:schemeClr val="accent5">
                      <a:lumMod val="75000"/>
                    </a:schemeClr>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2</a:t>
            </a:r>
            <a:endParaRPr lang="en-US" sz="2000" b="1" dirty="0"/>
          </a:p>
        </p:txBody>
      </p:sp>
      <mc:AlternateContent xmlns:mc="http://schemas.openxmlformats.org/markup-compatibility/2006" xmlns:a14="http://schemas.microsoft.com/office/drawing/2010/main">
        <mc:Choice Requires="a14">
          <p:sp>
            <p:nvSpPr>
              <p:cNvPr id="16" name="TextBox 15"/>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𝟐</m:t>
                        </m:r>
                      </m:sub>
                    </m:sSub>
                  </m:oMath>
                </a14:m>
                <a:endParaRPr lang="en-US" sz="2000" b="1" dirty="0"/>
              </a:p>
            </p:txBody>
          </p:sp>
        </mc:Choice>
        <mc:Fallback xmlns:mv="urn:schemas-microsoft-com:mac:vml" xmlns="">
          <p:sp>
            <p:nvSpPr>
              <p:cNvPr id="16" name="TextBox 15"/>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p:grpSp>
        <p:nvGrpSpPr>
          <p:cNvPr id="20" name="Group 19"/>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21" name="TextBox 20"/>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mv="urn:schemas-microsoft-com:mac:vml" xmlns="">
            <p:sp>
              <p:nvSpPr>
                <p:cNvPr id="21" name="TextBox 20"/>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Flowchart: Multidocument 21"/>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mv="urn:schemas-microsoft-com:mac:vml" xmlns="">
            <p:sp>
              <p:nvSpPr>
                <p:cNvPr id="22" name="Flowchart: Multidocument 21"/>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2"/>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838940" y="3045986"/>
                  <a:ext cx="121185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pPr/>
                  <a14:m>
                    <m:oMathPara xmlns:m="http://schemas.openxmlformats.org/officeDocument/2006/math">
                      <m:oMathParaPr>
                        <m:jc m:val="centerGroup"/>
                      </m:oMathParaPr>
                      <m:oMath xmlns:m="http://schemas.openxmlformats.org/officeDocument/2006/math">
                        <m:r>
                          <m:rPr>
                            <m:nor/>
                          </m:rPr>
                          <a:rPr lang="en-US" sz="2000" dirty="0"/>
                          <m:t> </m:t>
                        </m:r>
                        <m:sSub>
                          <m:sSubPr>
                            <m:ctrlPr>
                              <a:rPr lang="en-US" sz="2000" b="1" i="1">
                                <a:latin typeface="Cambria Math"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mv="urn:schemas-microsoft-com:mac:vml" xmlns="">
            <p:sp>
              <p:nvSpPr>
                <p:cNvPr id="23" name="TextBox 22"/>
                <p:cNvSpPr txBox="1">
                  <a:spLocks noRot="1" noChangeAspect="1" noMove="1" noResize="1" noEditPoints="1" noAdjustHandles="1" noChangeArrowheads="1" noChangeShapeType="1" noTextEdit="1"/>
                </p:cNvSpPr>
                <p:nvPr/>
              </p:nvSpPr>
              <p:spPr>
                <a:xfrm>
                  <a:off x="5838940" y="3045986"/>
                  <a:ext cx="1211855" cy="707886"/>
                </a:xfrm>
                <a:prstGeom prst="rect">
                  <a:avLst/>
                </a:prstGeom>
                <a:blipFill rotWithShape="0">
                  <a:blip r:embed="rId13"/>
                  <a:stretch>
                    <a:fillRect/>
                  </a:stretch>
                </a:blipFill>
              </p:spPr>
              <p:txBody>
                <a:bodyPr/>
                <a:lstStyle/>
                <a:p>
                  <a:r>
                    <a:rPr lang="en-US">
                      <a:noFill/>
                    </a:rPr>
                    <a:t> </a:t>
                  </a:r>
                </a:p>
              </p:txBody>
            </p:sp>
          </mc:Fallback>
        </mc:AlternateContent>
      </p:grpSp>
      <p:graphicFrame>
        <p:nvGraphicFramePr>
          <p:cNvPr id="19" name="Table 18"/>
          <p:cNvGraphicFramePr>
            <a:graphicFrameLocks noGrp="1"/>
          </p:cNvGraphicFramePr>
          <p:nvPr>
            <p:extLst/>
          </p:nvPr>
        </p:nvGraphicFramePr>
        <p:xfrm>
          <a:off x="1035587" y="4807808"/>
          <a:ext cx="7247022" cy="1163320"/>
        </p:xfrm>
        <a:graphic>
          <a:graphicData uri="http://schemas.openxmlformats.org/drawingml/2006/table">
            <a:tbl>
              <a:tblPr firstRow="1" bandRow="1">
                <a:tableStyleId>{5C22544A-7EE6-4342-B048-85BDC9FD1C3A}</a:tableStyleId>
              </a:tblPr>
              <a:tblGrid>
                <a:gridCol w="1549315"/>
                <a:gridCol w="1762627"/>
                <a:gridCol w="3935080"/>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path(1,</a:t>
                      </a:r>
                      <a:r>
                        <a:rPr lang="en-US" sz="2000" baseline="0" dirty="0" smtClean="0"/>
                        <a:t> 3)</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a</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1</a:t>
                      </a:r>
                      <a:r>
                        <a:rPr lang="en-US" sz="2000" b="1" baseline="0" dirty="0" smtClean="0">
                          <a:solidFill>
                            <a:schemeClr val="tx1"/>
                          </a:solidFill>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lang="en-US" sz="2000" baseline="0" dirty="0" smtClean="0">
                          <a:solidFill>
                            <a:schemeClr val="tx1"/>
                          </a:solidFill>
                        </a:rPr>
                        <a:t>                       </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(8/16)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path(1,</a:t>
                      </a:r>
                      <a:r>
                        <a:rPr lang="en-US" sz="2000" baseline="0" dirty="0" smtClean="0"/>
                        <a:t> 6)</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c</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b</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1</a:t>
                      </a:r>
                      <a:r>
                        <a:rPr lang="en-US" sz="2000" b="1" baseline="0" dirty="0" smtClean="0">
                          <a:solidFill>
                            <a:schemeClr val="tx1"/>
                          </a:solidFill>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dirty="0" smtClean="0">
                          <a:solidFill>
                            <a:srgbClr val="EBECF0"/>
                          </a:solidFill>
                        </a:rPr>
                        <a:t> a</a:t>
                      </a:r>
                      <a:r>
                        <a:rPr lang="en-US" sz="2000" baseline="0" dirty="0" smtClean="0">
                          <a:solidFill>
                            <a:srgbClr val="EBECF0"/>
                          </a:solidFill>
                        </a:rPr>
                        <a:t>     </a:t>
                      </a:r>
                      <a:r>
                        <a:rPr lang="en-US" sz="1500" baseline="0" dirty="0" smtClean="0">
                          <a:solidFill>
                            <a:srgbClr val="EBECF0"/>
                          </a:solidFill>
                        </a:rPr>
                        <a:t> </a:t>
                      </a:r>
                      <a:r>
                        <a:rPr lang="en-US" sz="2000" b="1" dirty="0" smtClean="0">
                          <a:solidFill>
                            <a:schemeClr val="tx1"/>
                          </a:solidFill>
                        </a:rPr>
                        <a:t>(5/16)</a:t>
                      </a:r>
                    </a:p>
                  </a:txBody>
                  <a:tcPr marR="0"/>
                </a:tc>
              </a:tr>
            </a:tbl>
          </a:graphicData>
        </a:graphic>
      </p:graphicFrame>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6" name="Date Placeholder 5"/>
          <p:cNvSpPr>
            <a:spLocks noGrp="1"/>
          </p:cNvSpPr>
          <p:nvPr>
            <p:ph type="dt" sz="half" idx="10"/>
          </p:nvPr>
        </p:nvSpPr>
        <p:spPr/>
        <p:txBody>
          <a:bodyPr/>
          <a:lstStyle/>
          <a:p>
            <a:fld id="{2482E1F4-F73F-4F4D-A9FC-5C59B119BC96}"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41</a:t>
            </a:fld>
            <a:endParaRPr lang="en-US" dirty="0"/>
          </a:p>
        </p:txBody>
      </p:sp>
    </p:spTree>
    <p:custDataLst>
      <p:tags r:id="rId1"/>
    </p:custDataLst>
    <p:extLst>
      <p:ext uri="{BB962C8B-B14F-4D97-AF65-F5344CB8AC3E}">
        <p14:creationId xmlns:p14="http://schemas.microsoft.com/office/powerpoint/2010/main" val="1526299206"/>
      </p:ext>
    </p:extLst>
  </p:cSld>
  <p:clrMapOvr>
    <a:masterClrMapping/>
  </p:clrMapOvr>
  <mc:AlternateContent xmlns:mc="http://schemas.openxmlformats.org/markup-compatibility/2006" xmlns:p14="http://schemas.microsoft.com/office/powerpoint/2010/main">
    <mc:Choice Requires="p14">
      <p:transition spd="slow" p14:dur="2000" advTm="8015"/>
    </mc:Choice>
    <mc:Fallback xmlns="">
      <p:transition spd="slow" advTm="80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nvPr>
        </p:nvGraphicFramePr>
        <p:xfrm>
          <a:off x="1035587" y="4807808"/>
          <a:ext cx="7247022" cy="1163320"/>
        </p:xfrm>
        <a:graphic>
          <a:graphicData uri="http://schemas.openxmlformats.org/drawingml/2006/table">
            <a:tbl>
              <a:tblPr firstRow="1" bandRow="1">
                <a:tableStyleId>{5C22544A-7EE6-4342-B048-85BDC9FD1C3A}</a:tableStyleId>
              </a:tblPr>
              <a:tblGrid>
                <a:gridCol w="1549315"/>
                <a:gridCol w="1762627"/>
                <a:gridCol w="3935080"/>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path(1,</a:t>
                      </a:r>
                      <a:r>
                        <a:rPr lang="en-US" sz="2000" baseline="0" dirty="0" smtClean="0"/>
                        <a:t> 3)</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a</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1</a:t>
                      </a:r>
                      <a:r>
                        <a:rPr lang="en-US" sz="2000" b="1" baseline="0" dirty="0" smtClean="0">
                          <a:solidFill>
                            <a:schemeClr val="tx1"/>
                          </a:solidFill>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lang="en-US" sz="2000" baseline="0" dirty="0" smtClean="0">
                          <a:solidFill>
                            <a:schemeClr val="tx1"/>
                          </a:solidFill>
                        </a:rPr>
                        <a:t>                       </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  (8/16)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path(1,</a:t>
                      </a:r>
                      <a:r>
                        <a:rPr lang="en-US" sz="2000" baseline="0" dirty="0" smtClean="0"/>
                        <a:t> 6)</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c</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b</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1</a:t>
                      </a:r>
                      <a:r>
                        <a:rPr lang="en-US" sz="2000" b="1" baseline="0" dirty="0" smtClean="0">
                          <a:solidFill>
                            <a:schemeClr val="tx1"/>
                          </a:solidFill>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dirty="0" smtClean="0">
                          <a:solidFill>
                            <a:srgbClr val="EBECF0"/>
                          </a:solidFill>
                        </a:rPr>
                        <a:t> a</a:t>
                      </a:r>
                      <a:r>
                        <a:rPr lang="en-US" sz="2000" baseline="0" dirty="0" smtClean="0">
                          <a:solidFill>
                            <a:srgbClr val="EBECF0"/>
                          </a:solidFill>
                        </a:rPr>
                        <a:t>    </a:t>
                      </a:r>
                      <a:r>
                        <a:rPr lang="en-US" sz="2000" dirty="0" smtClean="0">
                          <a:solidFill>
                            <a:srgbClr val="EBECF0"/>
                          </a:solidFill>
                        </a:rPr>
                        <a:t> </a:t>
                      </a:r>
                      <a:r>
                        <a:rPr lang="en-US" sz="1500" dirty="0" smtClean="0">
                          <a:solidFill>
                            <a:srgbClr val="EBECF0"/>
                          </a:solidFill>
                        </a:rPr>
                        <a:t> </a:t>
                      </a:r>
                      <a:r>
                        <a:rPr lang="en-US" sz="2000" b="1" dirty="0" smtClean="0">
                          <a:solidFill>
                            <a:schemeClr val="tx1"/>
                          </a:solidFill>
                        </a:rPr>
                        <a:t>(5/16)</a:t>
                      </a:r>
                    </a:p>
                  </a:txBody>
                  <a:tcPr marR="0"/>
                </a:tc>
              </a:tr>
            </a:tbl>
          </a:graphicData>
        </a:graphic>
      </p:graphicFrame>
      <p:sp>
        <p:nvSpPr>
          <p:cNvPr id="5" name="Title 4"/>
          <p:cNvSpPr>
            <a:spLocks noGrp="1"/>
          </p:cNvSpPr>
          <p:nvPr>
            <p:ph type="title"/>
          </p:nvPr>
        </p:nvSpPr>
        <p:spPr/>
        <p:txBody>
          <a:bodyPr/>
          <a:lstStyle/>
          <a:p>
            <a:r>
              <a:rPr lang="en-US" dirty="0" smtClean="0"/>
              <a:t>Iteration 2 and Beyond</a:t>
            </a:r>
            <a:endParaRPr lang="en-US" dirty="0"/>
          </a:p>
        </p:txBody>
      </p:sp>
      <p:graphicFrame>
        <p:nvGraphicFramePr>
          <p:cNvPr id="34" name="Diagram 33"/>
          <p:cNvGraphicFramePr/>
          <p:nvPr>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b="1" dirty="0" smtClean="0">
                    <a:solidFill>
                      <a:schemeClr val="accent5">
                        <a:lumMod val="75000"/>
                      </a:schemeClr>
                    </a:solidFill>
                  </a:rPr>
                  <a:t>a</a:t>
                </a:r>
                <a:r>
                  <a:rPr lang="en-US" sz="2000" b="1" baseline="-25000" dirty="0">
                    <a:solidFill>
                      <a:schemeClr val="accent5">
                        <a:lumMod val="75000"/>
                      </a:schemeClr>
                    </a:solidFill>
                  </a:rPr>
                  <a:t>1</a:t>
                </a:r>
                <a14:m>
                  <m:oMath xmlns:m="http://schemas.openxmlformats.org/officeDocument/2006/math">
                    <m:r>
                      <m:rPr>
                        <m:nor/>
                      </m:rPr>
                      <a:rPr lang="en-US" sz="2000" b="1" dirty="0">
                        <a:solidFill>
                          <a:schemeClr val="accent5">
                            <a:lumMod val="75000"/>
                          </a:schemeClr>
                        </a:solidFill>
                      </a:rPr>
                      <m:t>b</m:t>
                    </m:r>
                    <m:r>
                      <m:rPr>
                        <m:nor/>
                      </m:rPr>
                      <a:rPr lang="en-US" sz="2000" b="1" baseline="-25000" dirty="0">
                        <a:solidFill>
                          <a:schemeClr val="accent5">
                            <a:lumMod val="75000"/>
                          </a:schemeClr>
                        </a:solidFill>
                      </a:rPr>
                      <m:t>0</m:t>
                    </m:r>
                  </m:oMath>
                </a14:m>
                <a:r>
                  <a:rPr lang="en-US" sz="2000" b="1" dirty="0">
                    <a:solidFill>
                      <a:schemeClr val="accent5">
                        <a:lumMod val="75000"/>
                      </a:schemeClr>
                    </a:solidFill>
                  </a:rPr>
                  <a:t>c</a:t>
                </a:r>
                <a:r>
                  <a:rPr lang="en-US" sz="2000" b="1" baseline="-25000" dirty="0">
                    <a:solidFill>
                      <a:schemeClr val="accent5">
                        <a:lumMod val="75000"/>
                      </a:schemeClr>
                    </a:solidFill>
                  </a:rPr>
                  <a:t>1</a:t>
                </a:r>
                <a:r>
                  <a:rPr lang="en-US" sz="2000" b="1" dirty="0">
                    <a:solidFill>
                      <a:schemeClr val="accent5">
                        <a:lumMod val="75000"/>
                      </a:schemeClr>
                    </a:solidFill>
                  </a:rPr>
                  <a:t>d</a:t>
                </a:r>
                <a:r>
                  <a:rPr lang="en-US" sz="2000" b="1" baseline="-25000" dirty="0">
                    <a:solidFill>
                      <a:schemeClr val="accent5">
                        <a:lumMod val="75000"/>
                      </a:schemeClr>
                    </a:solidFill>
                  </a:rPr>
                  <a:t>0</a:t>
                </a:r>
                <a:endParaRPr lang="en-US" sz="2000" b="1" dirty="0">
                  <a:solidFill>
                    <a:schemeClr val="accent5">
                      <a:lumMod val="75000"/>
                    </a:schemeClr>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pic>
        <p:nvPicPr>
          <p:cNvPr id="38" name="Picture 37"/>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755660" y="5683576"/>
            <a:ext cx="275885" cy="206914"/>
          </a:xfrm>
          <a:prstGeom prst="rect">
            <a:avLst/>
          </a:prstGeom>
        </p:spPr>
      </p:pic>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3</a:t>
            </a:r>
            <a:endParaRPr lang="en-US" sz="2000" b="1" dirty="0"/>
          </a:p>
        </p:txBody>
      </p:sp>
      <p:sp>
        <p:nvSpPr>
          <p:cNvPr id="2" name="Rectangular Callout 1"/>
          <p:cNvSpPr/>
          <p:nvPr/>
        </p:nvSpPr>
        <p:spPr>
          <a:xfrm>
            <a:off x="633920" y="3726222"/>
            <a:ext cx="2208355" cy="885654"/>
          </a:xfrm>
          <a:prstGeom prst="wedgeRectCallout">
            <a:avLst>
              <a:gd name="adj1" fmla="val 34111"/>
              <a:gd name="adj2" fmla="val -110103"/>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q</a:t>
            </a:r>
            <a:r>
              <a:rPr lang="en-US" sz="2800" b="1" baseline="-25000" dirty="0" smtClean="0">
                <a:solidFill>
                  <a:srgbClr val="0070C0"/>
                </a:solidFill>
              </a:rPr>
              <a:t>2</a:t>
            </a:r>
            <a:r>
              <a:rPr lang="en-US" sz="2800" b="1" dirty="0" smtClean="0">
                <a:solidFill>
                  <a:srgbClr val="0070C0"/>
                </a:solidFill>
              </a:rPr>
              <a:t> is proven.</a:t>
            </a:r>
            <a:endParaRPr lang="en-US" sz="2800" b="1" dirty="0">
              <a:solidFill>
                <a:srgbClr val="0070C0"/>
              </a:solidFill>
            </a:endParaRPr>
          </a:p>
        </p:txBody>
      </p:sp>
      <mc:AlternateContent xmlns:mc="http://schemas.openxmlformats.org/markup-compatibility/2006" xmlns:a14="http://schemas.microsoft.com/office/drawing/2010/main">
        <mc:Choice Requires="a14">
          <p:sp>
            <p:nvSpPr>
              <p:cNvPr id="19" name="TextBox 18"/>
              <p:cNvSpPr txBox="1"/>
              <p:nvPr/>
            </p:nvSpPr>
            <p:spPr>
              <a:xfrm>
                <a:off x="3031545" y="5562611"/>
                <a:ext cx="1070863" cy="400110"/>
              </a:xfrm>
              <a:prstGeom prst="rect">
                <a:avLst/>
              </a:prstGeom>
              <a:noFill/>
            </p:spPr>
            <p:txBody>
              <a:bodyPr wrap="square" rtlCol="0">
                <a:spAutoFit/>
              </a:bodyPr>
              <a:lstStyle/>
              <a:p>
                <a:pPr algn="ctr"/>
                <a:r>
                  <a:rPr lang="en-US" sz="2000" b="1" dirty="0" smtClean="0">
                    <a:solidFill>
                      <a:schemeClr val="accent5">
                        <a:lumMod val="75000"/>
                      </a:schemeClr>
                    </a:solidFill>
                  </a:rPr>
                  <a:t>a</a:t>
                </a:r>
                <a:r>
                  <a:rPr lang="en-US" sz="2000" b="1" baseline="-25000" dirty="0">
                    <a:solidFill>
                      <a:schemeClr val="accent5">
                        <a:lumMod val="75000"/>
                      </a:schemeClr>
                    </a:solidFill>
                  </a:rPr>
                  <a:t>1</a:t>
                </a:r>
                <a14:m>
                  <m:oMath xmlns:m="http://schemas.openxmlformats.org/officeDocument/2006/math">
                    <m:r>
                      <m:rPr>
                        <m:nor/>
                      </m:rPr>
                      <a:rPr lang="en-US" sz="2000" b="1" dirty="0">
                        <a:solidFill>
                          <a:schemeClr val="accent5">
                            <a:lumMod val="75000"/>
                          </a:schemeClr>
                        </a:solidFill>
                      </a:rPr>
                      <m:t>b</m:t>
                    </m:r>
                    <m:r>
                      <m:rPr>
                        <m:nor/>
                      </m:rPr>
                      <a:rPr lang="en-US" sz="2000" b="1" baseline="-25000" dirty="0">
                        <a:solidFill>
                          <a:schemeClr val="accent5">
                            <a:lumMod val="75000"/>
                          </a:schemeClr>
                        </a:solidFill>
                      </a:rPr>
                      <m:t>0</m:t>
                    </m:r>
                  </m:oMath>
                </a14:m>
                <a:r>
                  <a:rPr lang="en-US" sz="2000" b="1" dirty="0">
                    <a:solidFill>
                      <a:schemeClr val="accent5">
                        <a:lumMod val="75000"/>
                      </a:schemeClr>
                    </a:solidFill>
                  </a:rPr>
                  <a:t>c</a:t>
                </a:r>
                <a:r>
                  <a:rPr lang="en-US" sz="2000" b="1" baseline="-25000" dirty="0">
                    <a:solidFill>
                      <a:schemeClr val="accent5">
                        <a:lumMod val="75000"/>
                      </a:schemeClr>
                    </a:solidFill>
                  </a:rPr>
                  <a:t>1</a:t>
                </a:r>
                <a:r>
                  <a:rPr lang="en-US" sz="2000" b="1" dirty="0">
                    <a:solidFill>
                      <a:schemeClr val="accent5">
                        <a:lumMod val="75000"/>
                      </a:schemeClr>
                    </a:solidFill>
                  </a:rPr>
                  <a:t>d</a:t>
                </a:r>
                <a:r>
                  <a:rPr lang="en-US" sz="2000" b="1" baseline="-25000" dirty="0">
                    <a:solidFill>
                      <a:schemeClr val="accent5">
                        <a:lumMod val="75000"/>
                      </a:schemeClr>
                    </a:solidFill>
                  </a:rPr>
                  <a:t>0</a:t>
                </a:r>
                <a:endParaRPr lang="en-US" b="1" dirty="0">
                  <a:solidFill>
                    <a:schemeClr val="accent5">
                      <a:lumMod val="75000"/>
                    </a:schemeClr>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031545" y="5562611"/>
                <a:ext cx="1070863" cy="400110"/>
              </a:xfrm>
              <a:prstGeom prst="rect">
                <a:avLst/>
              </a:prstGeom>
              <a:blipFill rotWithShape="0">
                <a:blip r:embed="rId11"/>
                <a:stretch>
                  <a:fillRect l="-2273"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𝟑</m:t>
                        </m:r>
                      </m:sub>
                    </m:sSub>
                  </m:oMath>
                </a14:m>
                <a:endParaRPr lang="en-US" sz="2000" b="1" dirty="0"/>
              </a:p>
            </p:txBody>
          </p:sp>
        </mc:Choice>
        <mc:Fallback xmlns:mv="urn:schemas-microsoft-com:mac:vml" xmlns="">
          <p:sp>
            <p:nvSpPr>
              <p:cNvPr id="15" name="TextBox 14"/>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2"/>
                <a:stretch>
                  <a:fillRect l="-3676" t="-7692" b="-29231"/>
                </a:stretch>
              </a:blipFill>
            </p:spPr>
            <p:txBody>
              <a:bodyPr/>
              <a:lstStyle/>
              <a:p>
                <a:r>
                  <a:rPr lang="en-US">
                    <a:noFill/>
                  </a:rPr>
                  <a:t> </a:t>
                </a:r>
              </a:p>
            </p:txBody>
          </p:sp>
        </mc:Fallback>
      </mc:AlternateContent>
      <p:grpSp>
        <p:nvGrpSpPr>
          <p:cNvPr id="17" name="Group 16"/>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18" name="TextBox 17"/>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mv="urn:schemas-microsoft-com:mac:vml" xmlns="">
            <p:sp>
              <p:nvSpPr>
                <p:cNvPr id="18" name="TextBox 17"/>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Flowchart: Multidocument 19"/>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mv="urn:schemas-microsoft-com:mac:vml" xmlns="">
            <p:sp>
              <p:nvSpPr>
                <p:cNvPr id="20" name="Flowchart: Multidocument 19"/>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838940" y="3045986"/>
                  <a:ext cx="121185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pPr/>
                  <a14:m>
                    <m:oMathPara xmlns:m="http://schemas.openxmlformats.org/officeDocument/2006/math">
                      <m:oMathParaPr>
                        <m:jc m:val="centerGroup"/>
                      </m:oMathParaPr>
                      <m:oMath xmlns:m="http://schemas.openxmlformats.org/officeDocument/2006/math">
                        <m:r>
                          <m:rPr>
                            <m:nor/>
                          </m:rPr>
                          <a:rPr lang="en-US" sz="2000" dirty="0"/>
                          <m:t> </m:t>
                        </m:r>
                        <m:sSub>
                          <m:sSubPr>
                            <m:ctrlPr>
                              <a:rPr lang="en-US" sz="2000" b="1" i="1">
                                <a:latin typeface="Cambria Math"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mv="urn:schemas-microsoft-com:mac:vml" xmlns="">
            <p:sp>
              <p:nvSpPr>
                <p:cNvPr id="21" name="TextBox 20"/>
                <p:cNvSpPr txBox="1">
                  <a:spLocks noRot="1" noChangeAspect="1" noMove="1" noResize="1" noEditPoints="1" noAdjustHandles="1" noChangeArrowheads="1" noChangeShapeType="1" noTextEdit="1"/>
                </p:cNvSpPr>
                <p:nvPr/>
              </p:nvSpPr>
              <p:spPr>
                <a:xfrm>
                  <a:off x="5838940" y="3045986"/>
                  <a:ext cx="1211855" cy="707886"/>
                </a:xfrm>
                <a:prstGeom prst="rect">
                  <a:avLst/>
                </a:prstGeom>
                <a:blipFill rotWithShape="0">
                  <a:blip r:embed="rId15"/>
                  <a:stretch>
                    <a:fillRect/>
                  </a:stretch>
                </a:blipFill>
              </p:spPr>
              <p:txBody>
                <a:bodyPr/>
                <a:lstStyle/>
                <a:p>
                  <a:r>
                    <a:rPr lang="en-US">
                      <a:noFill/>
                    </a:rPr>
                    <a:t> </a:t>
                  </a:r>
                </a:p>
              </p:txBody>
            </p:sp>
          </mc:Fallback>
        </mc:AlternateContent>
      </p:grpSp>
      <p:sp>
        <p:nvSpPr>
          <p:cNvPr id="4" name="Footer Placeholder 3"/>
          <p:cNvSpPr>
            <a:spLocks noGrp="1"/>
          </p:cNvSpPr>
          <p:nvPr>
            <p:ph type="ftr" sz="quarter" idx="11"/>
          </p:nvPr>
        </p:nvSpPr>
        <p:spPr/>
        <p:txBody>
          <a:bodyPr/>
          <a:lstStyle/>
          <a:p>
            <a:pPr algn="ctr"/>
            <a:r>
              <a:rPr lang="en-US" smtClean="0"/>
              <a:t>CAV 2017</a:t>
            </a:r>
            <a:endParaRPr lang="en-US" dirty="0"/>
          </a:p>
        </p:txBody>
      </p:sp>
      <p:sp>
        <p:nvSpPr>
          <p:cNvPr id="7" name="Date Placeholder 6"/>
          <p:cNvSpPr>
            <a:spLocks noGrp="1"/>
          </p:cNvSpPr>
          <p:nvPr>
            <p:ph type="dt" sz="half" idx="10"/>
          </p:nvPr>
        </p:nvSpPr>
        <p:spPr/>
        <p:txBody>
          <a:bodyPr/>
          <a:lstStyle/>
          <a:p>
            <a:fld id="{B21858CD-A896-4A4F-A174-483A0487B8AC}" type="datetime1">
              <a:rPr lang="en-US" smtClean="0"/>
              <a:t>7/31/17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42</a:t>
            </a:fld>
            <a:endParaRPr lang="en-US" dirty="0"/>
          </a:p>
        </p:txBody>
      </p:sp>
    </p:spTree>
    <p:custDataLst>
      <p:tags r:id="rId1"/>
    </p:custDataLst>
    <p:extLst>
      <p:ext uri="{BB962C8B-B14F-4D97-AF65-F5344CB8AC3E}">
        <p14:creationId xmlns:p14="http://schemas.microsoft.com/office/powerpoint/2010/main" val="1292593707"/>
      </p:ext>
    </p:extLst>
  </p:cSld>
  <p:clrMapOvr>
    <a:masterClrMapping/>
  </p:clrMapOvr>
  <mc:AlternateContent xmlns:mc="http://schemas.openxmlformats.org/markup-compatibility/2006" xmlns:p14="http://schemas.microsoft.com/office/powerpoint/2010/main">
    <mc:Choice Requires="p14">
      <p:transition spd="slow" p14:dur="2000" advTm="20895"/>
    </mc:Choice>
    <mc:Fallback xmlns="">
      <p:transition spd="slow" advTm="208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22" name="TextBox 21"/>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mv="urn:schemas-microsoft-com:mac:vml" xmlns="">
            <p:sp>
              <p:nvSpPr>
                <p:cNvPr id="22" name="TextBox 21"/>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Flowchart: Multidocument 22"/>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mv="urn:schemas-microsoft-com:mac:vml" xmlns="">
            <p:sp>
              <p:nvSpPr>
                <p:cNvPr id="23" name="Flowchart: Multidocument 22"/>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838940" y="3045986"/>
                  <a:ext cx="1211855"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pPr/>
                  <a14:m>
                    <m:oMathPara xmlns:m="http://schemas.openxmlformats.org/officeDocument/2006/math">
                      <m:oMathParaPr>
                        <m:jc m:val="centerGroup"/>
                      </m:oMathParaPr>
                      <m:oMath xmlns:m="http://schemas.openxmlformats.org/officeDocument/2006/math">
                        <m:r>
                          <m:rPr>
                            <m:nor/>
                          </m:rPr>
                          <a:rPr lang="en-US" sz="2000" dirty="0"/>
                          <m:t> </m:t>
                        </m:r>
                        <m:sSub>
                          <m:sSubPr>
                            <m:ctrlPr>
                              <a:rPr lang="en-US" sz="2000" b="1" i="1">
                                <a:latin typeface="Cambria Math"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pPr/>
                  <a14:m>
                    <m:oMathPara xmlns:m="http://schemas.openxmlformats.org/officeDocument/2006/math">
                      <m:oMathParaPr>
                        <m:jc m:val="centerGroup"/>
                      </m:oMathParaPr>
                      <m:oMath xmlns:m="http://schemas.openxmlformats.org/officeDocument/2006/math">
                        <m:r>
                          <m:rPr>
                            <m:nor/>
                          </m:rPr>
                          <a:rPr lang="en-US" sz="2000" dirty="0"/>
                          <m:t> </m:t>
                        </m:r>
                        <m:sSub>
                          <m:sSubPr>
                            <m:ctrlPr>
                              <a:rPr lang="en-US" sz="2000" b="1" i="1">
                                <a:latin typeface="Cambria Math"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𝟑</m:t>
                            </m:r>
                          </m:sub>
                        </m:sSub>
                        <m:r>
                          <a:rPr lang="en-US" sz="2000" b="1" i="1" smtClean="0">
                            <a:solidFill>
                              <a:schemeClr val="bg1"/>
                            </a:solidFill>
                            <a:latin typeface="Cambria Math" panose="02040503050406030204" pitchFamily="18" charset="0"/>
                          </a:rPr>
                          <m:t>∧</m:t>
                        </m:r>
                      </m:oMath>
                    </m:oMathPara>
                  </a14:m>
                  <a:endParaRPr lang="en-US" sz="2000" dirty="0">
                    <a:solidFill>
                      <a:schemeClr val="bg1"/>
                    </a:solidFill>
                  </a:endParaRPr>
                </a:p>
              </p:txBody>
            </p:sp>
          </mc:Choice>
          <mc:Fallback xmlns:mv="urn:schemas-microsoft-com:mac:vml" xmlns="">
            <p:sp>
              <p:nvSpPr>
                <p:cNvPr id="24" name="TextBox 23"/>
                <p:cNvSpPr txBox="1">
                  <a:spLocks noRot="1" noChangeAspect="1" noMove="1" noResize="1" noEditPoints="1" noAdjustHandles="1" noChangeArrowheads="1" noChangeShapeType="1" noTextEdit="1"/>
                </p:cNvSpPr>
                <p:nvPr/>
              </p:nvSpPr>
              <p:spPr>
                <a:xfrm>
                  <a:off x="5838940" y="3045986"/>
                  <a:ext cx="1211855" cy="1015663"/>
                </a:xfrm>
                <a:prstGeom prst="rect">
                  <a:avLst/>
                </a:prstGeom>
                <a:blipFill rotWithShape="0">
                  <a:blip r:embed="rId6"/>
                  <a:stretch>
                    <a:fillRect/>
                  </a:stretch>
                </a:blipFill>
              </p:spPr>
              <p:txBody>
                <a:bodyPr/>
                <a:lstStyle/>
                <a:p>
                  <a:r>
                    <a:rPr lang="en-US">
                      <a:noFill/>
                    </a:rPr>
                    <a:t> </a:t>
                  </a:r>
                </a:p>
              </p:txBody>
            </p:sp>
          </mc:Fallback>
        </mc:AlternateContent>
      </p:grpSp>
      <p:sp>
        <p:nvSpPr>
          <p:cNvPr id="5" name="Title 4"/>
          <p:cNvSpPr>
            <a:spLocks noGrp="1"/>
          </p:cNvSpPr>
          <p:nvPr>
            <p:ph type="title"/>
          </p:nvPr>
        </p:nvSpPr>
        <p:spPr/>
        <p:txBody>
          <a:bodyPr/>
          <a:lstStyle/>
          <a:p>
            <a:r>
              <a:rPr lang="en-US" dirty="0" smtClean="0"/>
              <a:t>Iteration 2 and Beyond</a:t>
            </a:r>
            <a:endParaRPr lang="en-US" dirty="0"/>
          </a:p>
        </p:txBody>
      </p:sp>
      <p:graphicFrame>
        <p:nvGraphicFramePr>
          <p:cNvPr id="34" name="Diagram 33"/>
          <p:cNvGraphicFramePr/>
          <p:nvPr>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b="1" dirty="0" smtClean="0">
                    <a:solidFill>
                      <a:schemeClr val="accent5">
                        <a:lumMod val="75000"/>
                      </a:schemeClr>
                    </a:solidFill>
                  </a:rPr>
                  <a:t>a</a:t>
                </a:r>
                <a:r>
                  <a:rPr lang="en-US" sz="2000" b="1" baseline="-25000" dirty="0">
                    <a:solidFill>
                      <a:schemeClr val="accent5">
                        <a:lumMod val="75000"/>
                      </a:schemeClr>
                    </a:solidFill>
                  </a:rPr>
                  <a:t>1</a:t>
                </a:r>
                <a14:m>
                  <m:oMath xmlns:m="http://schemas.openxmlformats.org/officeDocument/2006/math">
                    <m:r>
                      <m:rPr>
                        <m:nor/>
                      </m:rPr>
                      <a:rPr lang="en-US" sz="2000" b="1" dirty="0">
                        <a:solidFill>
                          <a:schemeClr val="accent5">
                            <a:lumMod val="75000"/>
                          </a:schemeClr>
                        </a:solidFill>
                      </a:rPr>
                      <m:t>b</m:t>
                    </m:r>
                    <m:r>
                      <m:rPr>
                        <m:nor/>
                      </m:rPr>
                      <a:rPr lang="en-US" sz="2000" b="1" baseline="-25000" dirty="0">
                        <a:solidFill>
                          <a:schemeClr val="accent5">
                            <a:lumMod val="75000"/>
                          </a:schemeClr>
                        </a:solidFill>
                      </a:rPr>
                      <m:t>0</m:t>
                    </m:r>
                  </m:oMath>
                </a14:m>
                <a:r>
                  <a:rPr lang="en-US" sz="2000" b="1" dirty="0">
                    <a:solidFill>
                      <a:schemeClr val="accent5">
                        <a:lumMod val="75000"/>
                      </a:schemeClr>
                    </a:solidFill>
                  </a:rPr>
                  <a:t>c</a:t>
                </a:r>
                <a:r>
                  <a:rPr lang="en-US" sz="2000" b="1" baseline="-25000" dirty="0">
                    <a:solidFill>
                      <a:schemeClr val="accent5">
                        <a:lumMod val="75000"/>
                      </a:schemeClr>
                    </a:solidFill>
                  </a:rPr>
                  <a:t>1</a:t>
                </a:r>
                <a:r>
                  <a:rPr lang="en-US" sz="2000" b="1" dirty="0">
                    <a:solidFill>
                      <a:schemeClr val="accent5">
                        <a:lumMod val="75000"/>
                      </a:schemeClr>
                    </a:solidFill>
                  </a:rPr>
                  <a:t>d</a:t>
                </a:r>
                <a:r>
                  <a:rPr lang="en-US" sz="2000" b="1" baseline="-25000" dirty="0">
                    <a:solidFill>
                      <a:schemeClr val="accent5">
                        <a:lumMod val="75000"/>
                      </a:schemeClr>
                    </a:solidFill>
                  </a:rPr>
                  <a:t>0</a:t>
                </a:r>
                <a:endParaRPr lang="en-US" sz="2000" b="1" dirty="0">
                  <a:solidFill>
                    <a:schemeClr val="accent5">
                      <a:lumMod val="75000"/>
                    </a:schemeClr>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12"/>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3</a:t>
            </a:r>
            <a:endParaRPr lang="en-US" sz="2000" b="1" dirty="0"/>
          </a:p>
        </p:txBody>
      </p:sp>
      <mc:AlternateContent xmlns:mc="http://schemas.openxmlformats.org/markup-compatibility/2006" xmlns:a14="http://schemas.microsoft.com/office/drawing/2010/main">
        <mc:Choice Requires="a14">
          <p:sp>
            <p:nvSpPr>
              <p:cNvPr id="20" name="TextBox 19"/>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𝟑</m:t>
                        </m:r>
                      </m:sub>
                    </m:sSub>
                  </m:oMath>
                </a14:m>
                <a:endParaRPr lang="en-US" sz="2000" b="1" dirty="0"/>
              </a:p>
            </p:txBody>
          </p:sp>
        </mc:Choice>
        <mc:Fallback xmlns:mv="urn:schemas-microsoft-com:mac:vml" xmlns="">
          <p:sp>
            <p:nvSpPr>
              <p:cNvPr id="20" name="TextBox 19"/>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4"/>
                <a:stretch>
                  <a:fillRect l="-3676" t="-7692" b="-29231"/>
                </a:stretch>
              </a:blipFill>
            </p:spPr>
            <p:txBody>
              <a:bodyPr/>
              <a:lstStyle/>
              <a:p>
                <a:r>
                  <a:rPr lang="en-US">
                    <a:noFill/>
                  </a:rPr>
                  <a:t> </a:t>
                </a:r>
              </a:p>
            </p:txBody>
          </p:sp>
        </mc:Fallback>
      </mc:AlternateContent>
      <p:sp>
        <p:nvSpPr>
          <p:cNvPr id="25" name="Rectangular Callout 24"/>
          <p:cNvSpPr/>
          <p:nvPr/>
        </p:nvSpPr>
        <p:spPr>
          <a:xfrm>
            <a:off x="633920" y="3726222"/>
            <a:ext cx="2208355" cy="885654"/>
          </a:xfrm>
          <a:prstGeom prst="wedgeRectCallout">
            <a:avLst>
              <a:gd name="adj1" fmla="val 34111"/>
              <a:gd name="adj2" fmla="val -110103"/>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q</a:t>
            </a:r>
            <a:r>
              <a:rPr lang="en-US" sz="2800" b="1" baseline="-25000" dirty="0" smtClean="0">
                <a:solidFill>
                  <a:srgbClr val="0070C0"/>
                </a:solidFill>
              </a:rPr>
              <a:t>2</a:t>
            </a:r>
            <a:r>
              <a:rPr lang="en-US" sz="2800" b="1" dirty="0" smtClean="0">
                <a:solidFill>
                  <a:srgbClr val="0070C0"/>
                </a:solidFill>
              </a:rPr>
              <a:t> </a:t>
            </a:r>
            <a:r>
              <a:rPr lang="en-US" sz="2800" b="1" dirty="0">
                <a:solidFill>
                  <a:srgbClr val="0070C0"/>
                </a:solidFill>
              </a:rPr>
              <a:t>is proven.</a:t>
            </a:r>
          </a:p>
        </p:txBody>
      </p:sp>
      <p:graphicFrame>
        <p:nvGraphicFramePr>
          <p:cNvPr id="30" name="Table 29"/>
          <p:cNvGraphicFramePr>
            <a:graphicFrameLocks noGrp="1"/>
          </p:cNvGraphicFramePr>
          <p:nvPr>
            <p:extLst/>
          </p:nvPr>
        </p:nvGraphicFramePr>
        <p:xfrm>
          <a:off x="1035587" y="4807808"/>
          <a:ext cx="7247022" cy="1163320"/>
        </p:xfrm>
        <a:graphic>
          <a:graphicData uri="http://schemas.openxmlformats.org/drawingml/2006/table">
            <a:tbl>
              <a:tblPr firstRow="1" bandRow="1">
                <a:tableStyleId>{5C22544A-7EE6-4342-B048-85BDC9FD1C3A}</a:tableStyleId>
              </a:tblPr>
              <a:tblGrid>
                <a:gridCol w="1549315"/>
                <a:gridCol w="1762627"/>
                <a:gridCol w="3935080"/>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path(1,</a:t>
                      </a:r>
                      <a:r>
                        <a:rPr lang="en-US" sz="2000" baseline="0" dirty="0" smtClean="0"/>
                        <a:t> 3)</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a</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1</a:t>
                      </a:r>
                      <a:r>
                        <a:rPr lang="en-US" sz="2000" b="1" baseline="0" dirty="0" smtClean="0">
                          <a:solidFill>
                            <a:schemeClr val="tx1"/>
                          </a:solidFill>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lang="en-US" sz="2000" baseline="0" dirty="0" smtClean="0">
                          <a:solidFill>
                            <a:schemeClr val="tx1"/>
                          </a:solidFill>
                        </a:rPr>
                        <a:t>                       </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  (8/16)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path(1,</a:t>
                      </a:r>
                      <a:r>
                        <a:rPr lang="en-US" sz="2000" baseline="0" dirty="0" smtClean="0"/>
                        <a:t> 6)</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c</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b</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1</a:t>
                      </a:r>
                      <a:r>
                        <a:rPr lang="en-US" sz="2000" b="1" baseline="0" dirty="0" smtClean="0">
                          <a:solidFill>
                            <a:schemeClr val="tx1"/>
                          </a:solidFill>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dirty="0" smtClean="0">
                          <a:solidFill>
                            <a:srgbClr val="EBECF0"/>
                          </a:solidFill>
                        </a:rPr>
                        <a:t> a</a:t>
                      </a:r>
                      <a:r>
                        <a:rPr lang="en-US" sz="2000" baseline="0" dirty="0" smtClean="0">
                          <a:solidFill>
                            <a:srgbClr val="EBECF0"/>
                          </a:solidFill>
                        </a:rPr>
                        <a:t>    </a:t>
                      </a:r>
                      <a:r>
                        <a:rPr lang="en-US" sz="2000" dirty="0" smtClean="0">
                          <a:solidFill>
                            <a:srgbClr val="EBECF0"/>
                          </a:solidFill>
                        </a:rPr>
                        <a:t> </a:t>
                      </a:r>
                      <a:r>
                        <a:rPr lang="en-US" sz="1500" dirty="0" smtClean="0">
                          <a:solidFill>
                            <a:srgbClr val="EBECF0"/>
                          </a:solidFill>
                        </a:rPr>
                        <a:t> </a:t>
                      </a:r>
                      <a:r>
                        <a:rPr lang="en-US" sz="2000" b="1" dirty="0" smtClean="0">
                          <a:solidFill>
                            <a:schemeClr val="tx1"/>
                          </a:solidFill>
                        </a:rPr>
                        <a:t>(5/16)</a:t>
                      </a:r>
                    </a:p>
                  </a:txBody>
                  <a:tcPr marR="0"/>
                </a:tc>
              </a:tr>
            </a:tbl>
          </a:graphicData>
        </a:graphic>
      </p:graphicFrame>
      <p:pic>
        <p:nvPicPr>
          <p:cNvPr id="31" name="Picture 30"/>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755660" y="5683576"/>
            <a:ext cx="275885" cy="206914"/>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3031545" y="5562611"/>
                <a:ext cx="1070863" cy="400110"/>
              </a:xfrm>
              <a:prstGeom prst="rect">
                <a:avLst/>
              </a:prstGeom>
              <a:noFill/>
            </p:spPr>
            <p:txBody>
              <a:bodyPr wrap="square" rtlCol="0">
                <a:spAutoFit/>
              </a:bodyPr>
              <a:lstStyle/>
              <a:p>
                <a:pPr algn="ctr"/>
                <a:r>
                  <a:rPr lang="en-US" sz="2000" b="1" dirty="0" smtClean="0">
                    <a:solidFill>
                      <a:schemeClr val="accent5">
                        <a:lumMod val="75000"/>
                      </a:schemeClr>
                    </a:solidFill>
                  </a:rPr>
                  <a:t>a</a:t>
                </a:r>
                <a:r>
                  <a:rPr lang="en-US" sz="2000" b="1" baseline="-25000" dirty="0">
                    <a:solidFill>
                      <a:schemeClr val="accent5">
                        <a:lumMod val="75000"/>
                      </a:schemeClr>
                    </a:solidFill>
                  </a:rPr>
                  <a:t>1</a:t>
                </a:r>
                <a14:m>
                  <m:oMath xmlns:m="http://schemas.openxmlformats.org/officeDocument/2006/math">
                    <m:r>
                      <m:rPr>
                        <m:nor/>
                      </m:rPr>
                      <a:rPr lang="en-US" sz="2000" b="1" dirty="0">
                        <a:solidFill>
                          <a:schemeClr val="accent5">
                            <a:lumMod val="75000"/>
                          </a:schemeClr>
                        </a:solidFill>
                      </a:rPr>
                      <m:t>b</m:t>
                    </m:r>
                    <m:r>
                      <m:rPr>
                        <m:nor/>
                      </m:rPr>
                      <a:rPr lang="en-US" sz="2000" b="1" baseline="-25000" dirty="0">
                        <a:solidFill>
                          <a:schemeClr val="accent5">
                            <a:lumMod val="75000"/>
                          </a:schemeClr>
                        </a:solidFill>
                      </a:rPr>
                      <m:t>0</m:t>
                    </m:r>
                  </m:oMath>
                </a14:m>
                <a:r>
                  <a:rPr lang="en-US" sz="2000" b="1" dirty="0">
                    <a:solidFill>
                      <a:schemeClr val="accent5">
                        <a:lumMod val="75000"/>
                      </a:schemeClr>
                    </a:solidFill>
                  </a:rPr>
                  <a:t>c</a:t>
                </a:r>
                <a:r>
                  <a:rPr lang="en-US" sz="2000" b="1" baseline="-25000" dirty="0">
                    <a:solidFill>
                      <a:schemeClr val="accent5">
                        <a:lumMod val="75000"/>
                      </a:schemeClr>
                    </a:solidFill>
                  </a:rPr>
                  <a:t>1</a:t>
                </a:r>
                <a:r>
                  <a:rPr lang="en-US" sz="2000" b="1" dirty="0">
                    <a:solidFill>
                      <a:schemeClr val="accent5">
                        <a:lumMod val="75000"/>
                      </a:schemeClr>
                    </a:solidFill>
                  </a:rPr>
                  <a:t>d</a:t>
                </a:r>
                <a:r>
                  <a:rPr lang="en-US" sz="2000" b="1" baseline="-25000" dirty="0">
                    <a:solidFill>
                      <a:schemeClr val="accent5">
                        <a:lumMod val="75000"/>
                      </a:schemeClr>
                    </a:solidFill>
                  </a:rPr>
                  <a:t>0</a:t>
                </a:r>
                <a:endParaRPr lang="en-US" b="1" dirty="0">
                  <a:solidFill>
                    <a:schemeClr val="accent5">
                      <a:lumMod val="75000"/>
                    </a:schemeClr>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031545" y="5562611"/>
                <a:ext cx="1070863" cy="400110"/>
              </a:xfrm>
              <a:prstGeom prst="rect">
                <a:avLst/>
              </a:prstGeom>
              <a:blipFill rotWithShape="0">
                <a:blip r:embed="rId16"/>
                <a:stretch>
                  <a:fillRect l="-2273" t="-7692" b="-29231"/>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6" name="Date Placeholder 5"/>
          <p:cNvSpPr>
            <a:spLocks noGrp="1"/>
          </p:cNvSpPr>
          <p:nvPr>
            <p:ph type="dt" sz="half" idx="10"/>
          </p:nvPr>
        </p:nvSpPr>
        <p:spPr/>
        <p:txBody>
          <a:bodyPr/>
          <a:lstStyle/>
          <a:p>
            <a:fld id="{9C441995-2012-2342-83D7-1E72361F9881}"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43</a:t>
            </a:fld>
            <a:endParaRPr lang="en-US" dirty="0"/>
          </a:p>
        </p:txBody>
      </p:sp>
    </p:spTree>
    <p:custDataLst>
      <p:tags r:id="rId1"/>
    </p:custDataLst>
    <p:extLst>
      <p:ext uri="{BB962C8B-B14F-4D97-AF65-F5344CB8AC3E}">
        <p14:creationId xmlns:p14="http://schemas.microsoft.com/office/powerpoint/2010/main" val="400625744"/>
      </p:ext>
    </p:extLst>
  </p:cSld>
  <p:clrMapOvr>
    <a:masterClrMapping/>
  </p:clrMapOvr>
  <mc:AlternateContent xmlns:mc="http://schemas.openxmlformats.org/markup-compatibility/2006" xmlns:p14="http://schemas.microsoft.com/office/powerpoint/2010/main">
    <mc:Choice Requires="p14">
      <p:transition spd="slow" p14:dur="2000" advTm="11154"/>
    </mc:Choice>
    <mc:Fallback xmlns="">
      <p:transition spd="slow" advTm="11154"/>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p:cNvGraphicFramePr>
            <a:graphicFrameLocks noGrp="1"/>
          </p:cNvGraphicFramePr>
          <p:nvPr>
            <p:extLst/>
          </p:nvPr>
        </p:nvGraphicFramePr>
        <p:xfrm>
          <a:off x="1035587" y="4807808"/>
          <a:ext cx="7247022" cy="1163320"/>
        </p:xfrm>
        <a:graphic>
          <a:graphicData uri="http://schemas.openxmlformats.org/drawingml/2006/table">
            <a:tbl>
              <a:tblPr firstRow="1" bandRow="1">
                <a:tableStyleId>{5C22544A-7EE6-4342-B048-85BDC9FD1C3A}</a:tableStyleId>
              </a:tblPr>
              <a:tblGrid>
                <a:gridCol w="1549315"/>
                <a:gridCol w="1762627"/>
                <a:gridCol w="3935080"/>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path(1,</a:t>
                      </a:r>
                      <a:r>
                        <a:rPr lang="en-US" sz="2000" baseline="0" dirty="0" smtClean="0"/>
                        <a:t> 3)</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a</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1</a:t>
                      </a:r>
                      <a:r>
                        <a:rPr lang="en-US" sz="2000" b="1" baseline="0" dirty="0" smtClean="0">
                          <a:solidFill>
                            <a:schemeClr val="tx1"/>
                          </a:solidFill>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tx1"/>
                          </a:solidFill>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1</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1</a:t>
                      </a:r>
                      <a:r>
                        <a:rPr lang="en-US" sz="2000" b="1" baseline="0" dirty="0" smtClean="0">
                          <a:solidFill>
                            <a:schemeClr val="tx1"/>
                          </a:solidFill>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1</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 (16/16)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path(1,</a:t>
                      </a:r>
                      <a:r>
                        <a:rPr lang="en-US" sz="2000" baseline="0" dirty="0" smtClean="0"/>
                        <a:t> 6)</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c</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0</a:t>
                      </a:r>
                      <a:r>
                        <a:rPr lang="en-US" sz="2000" b="1" baseline="0" dirty="0" smtClean="0">
                          <a:solidFill>
                            <a:schemeClr val="accent5">
                              <a:lumMod val="75000"/>
                            </a:schemeClr>
                          </a:solidFill>
                        </a:rPr>
                        <a:t>b</a:t>
                      </a:r>
                      <a:r>
                        <a:rPr lang="en-US" sz="2000" b="1" baseline="-25000" dirty="0" smtClean="0">
                          <a:solidFill>
                            <a:schemeClr val="accent5">
                              <a:lumMod val="75000"/>
                            </a:schemeClr>
                          </a:solidFill>
                        </a:rPr>
                        <a:t>0</a:t>
                      </a:r>
                      <a:r>
                        <a:rPr lang="en-US" sz="2000" b="1" baseline="0" dirty="0" smtClean="0">
                          <a:solidFill>
                            <a:schemeClr val="tx1"/>
                          </a:solidFill>
                        </a:rPr>
                        <a:t>*</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baseline="0" dirty="0" smtClean="0">
                          <a:solidFill>
                            <a:schemeClr val="tx1"/>
                          </a:solidFill>
                        </a:rPr>
                        <a:t>,</a:t>
                      </a:r>
                      <a:r>
                        <a:rPr lang="en-US" sz="2000" baseline="0" dirty="0" smtClean="0">
                          <a:solidFill>
                            <a:srgbClr val="00B050"/>
                          </a:solidFill>
                        </a:rPr>
                        <a:t> </a:t>
                      </a:r>
                      <a:r>
                        <a:rPr lang="en-US" sz="2000" b="1" dirty="0" smtClean="0">
                          <a:solidFill>
                            <a:schemeClr val="accent5">
                              <a:lumMod val="75000"/>
                            </a:schemeClr>
                          </a:solidFill>
                        </a:rPr>
                        <a:t>a</a:t>
                      </a:r>
                      <a:r>
                        <a:rPr lang="en-US" sz="2000" b="1" baseline="-25000" dirty="0" smtClean="0">
                          <a:solidFill>
                            <a:schemeClr val="accent5">
                              <a:lumMod val="75000"/>
                            </a:schemeClr>
                          </a:solidFill>
                        </a:rPr>
                        <a:t>1</a:t>
                      </a:r>
                      <a:r>
                        <a:rPr lang="en-US" sz="2000" b="1" baseline="0" dirty="0" smtClean="0">
                          <a:solidFill>
                            <a:schemeClr val="tx1"/>
                          </a:solidFill>
                        </a:rPr>
                        <a:t>*</a:t>
                      </a:r>
                      <a:r>
                        <a:rPr kumimoji="0" lang="en-US" sz="2000" b="1" i="0" u="none" strike="noStrike" kern="1200" cap="none" spc="0" normalizeH="0" baseline="0" noProof="0" dirty="0" smtClean="0">
                          <a:ln>
                            <a:noFill/>
                          </a:ln>
                          <a:solidFill>
                            <a:srgbClr val="B88472">
                              <a:lumMod val="75000"/>
                            </a:srgbClr>
                          </a:solidFill>
                          <a:effectLst/>
                          <a:uLnTx/>
                          <a:uFillTx/>
                          <a:latin typeface="+mn-lt"/>
                          <a:ea typeface="+mn-ea"/>
                          <a:cs typeface="+mn-cs"/>
                        </a:rPr>
                        <a:t>c</a:t>
                      </a:r>
                      <a:r>
                        <a:rPr kumimoji="0" lang="en-US" sz="2000" b="1" i="0" u="none" strike="noStrike" kern="1200" cap="none" spc="0" normalizeH="0" baseline="-25000" noProof="0" dirty="0" smtClean="0">
                          <a:ln>
                            <a:noFill/>
                          </a:ln>
                          <a:solidFill>
                            <a:srgbClr val="B88472">
                              <a:lumMod val="75000"/>
                            </a:srgbClr>
                          </a:solidFill>
                          <a:effectLst/>
                          <a:uLnTx/>
                          <a:uFillTx/>
                          <a:latin typeface="+mn-lt"/>
                          <a:ea typeface="+mn-ea"/>
                          <a:cs typeface="+mn-cs"/>
                        </a:rPr>
                        <a:t>0</a:t>
                      </a:r>
                      <a:r>
                        <a:rPr lang="en-US" sz="2000" b="1" baseline="0" dirty="0" smtClean="0">
                          <a:solidFill>
                            <a:schemeClr val="accent5">
                              <a:lumMod val="75000"/>
                            </a:schemeClr>
                          </a:solidFill>
                        </a:rPr>
                        <a:t>d</a:t>
                      </a:r>
                      <a:r>
                        <a:rPr lang="en-US" sz="2000" b="1" baseline="-25000" dirty="0" smtClean="0">
                          <a:solidFill>
                            <a:schemeClr val="accent5">
                              <a:lumMod val="75000"/>
                            </a:schemeClr>
                          </a:solidFill>
                        </a:rPr>
                        <a:t>0</a:t>
                      </a:r>
                      <a:r>
                        <a:rPr lang="en-US" sz="2000" dirty="0" smtClean="0">
                          <a:solidFill>
                            <a:srgbClr val="EBECF0"/>
                          </a:solidFill>
                        </a:rPr>
                        <a:t> a</a:t>
                      </a:r>
                      <a:r>
                        <a:rPr lang="en-US" sz="2000" baseline="0" dirty="0" smtClean="0">
                          <a:solidFill>
                            <a:srgbClr val="EBECF0"/>
                          </a:solidFill>
                        </a:rPr>
                        <a:t>    </a:t>
                      </a:r>
                      <a:r>
                        <a:rPr lang="en-US" sz="2000" dirty="0" smtClean="0">
                          <a:solidFill>
                            <a:srgbClr val="EBECF0"/>
                          </a:solidFill>
                        </a:rPr>
                        <a:t> </a:t>
                      </a:r>
                      <a:r>
                        <a:rPr lang="en-US" sz="1500" dirty="0" smtClean="0">
                          <a:solidFill>
                            <a:srgbClr val="EBECF0"/>
                          </a:solidFill>
                        </a:rPr>
                        <a:t> </a:t>
                      </a:r>
                      <a:r>
                        <a:rPr lang="en-US" sz="2000" b="1" dirty="0" smtClean="0">
                          <a:solidFill>
                            <a:schemeClr val="tx1"/>
                          </a:solidFill>
                        </a:rPr>
                        <a:t>(5/16)</a:t>
                      </a:r>
                    </a:p>
                  </a:txBody>
                  <a:tcPr marR="0"/>
                </a:tc>
              </a:tr>
            </a:tbl>
          </a:graphicData>
        </a:graphic>
      </p:graphicFrame>
      <p:grpSp>
        <p:nvGrpSpPr>
          <p:cNvPr id="21" name="Group 20"/>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22" name="TextBox 21"/>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mv="urn:schemas-microsoft-com:mac:vml" xmlns="">
            <p:sp>
              <p:nvSpPr>
                <p:cNvPr id="22" name="TextBox 21"/>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Flowchart: Multidocument 22"/>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mv="urn:schemas-microsoft-com:mac:vml" xmlns="">
            <p:sp>
              <p:nvSpPr>
                <p:cNvPr id="23" name="Flowchart: Multidocument 22"/>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838940" y="3045986"/>
                  <a:ext cx="1211855"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pPr/>
                  <a14:m>
                    <m:oMathPara xmlns:m="http://schemas.openxmlformats.org/officeDocument/2006/math">
                      <m:oMathParaPr>
                        <m:jc m:val="centerGroup"/>
                      </m:oMathParaPr>
                      <m:oMath xmlns:m="http://schemas.openxmlformats.org/officeDocument/2006/math">
                        <m:r>
                          <m:rPr>
                            <m:nor/>
                          </m:rPr>
                          <a:rPr lang="en-US" sz="2000" dirty="0"/>
                          <m:t> </m:t>
                        </m:r>
                        <m:sSub>
                          <m:sSubPr>
                            <m:ctrlPr>
                              <a:rPr lang="en-US" sz="2000" b="1" i="1">
                                <a:latin typeface="Cambria Math"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pPr/>
                  <a14:m>
                    <m:oMathPara xmlns:m="http://schemas.openxmlformats.org/officeDocument/2006/math">
                      <m:oMathParaPr>
                        <m:jc m:val="centerGroup"/>
                      </m:oMathParaPr>
                      <m:oMath xmlns:m="http://schemas.openxmlformats.org/officeDocument/2006/math">
                        <m:r>
                          <m:rPr>
                            <m:nor/>
                          </m:rPr>
                          <a:rPr lang="en-US" sz="2000" dirty="0"/>
                          <m:t> </m:t>
                        </m:r>
                        <m:sSub>
                          <m:sSubPr>
                            <m:ctrlPr>
                              <a:rPr lang="en-US" sz="2000" b="1" i="1">
                                <a:latin typeface="Cambria Math"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𝟑</m:t>
                            </m:r>
                          </m:sub>
                        </m:sSub>
                        <m:r>
                          <a:rPr lang="en-US" sz="2000" b="1" i="1" smtClean="0">
                            <a:solidFill>
                              <a:schemeClr val="bg1"/>
                            </a:solidFill>
                            <a:latin typeface="Cambria Math" panose="02040503050406030204" pitchFamily="18" charset="0"/>
                          </a:rPr>
                          <m:t>∧</m:t>
                        </m:r>
                      </m:oMath>
                    </m:oMathPara>
                  </a14:m>
                  <a:endParaRPr lang="en-US" sz="2000" dirty="0">
                    <a:solidFill>
                      <a:schemeClr val="bg1"/>
                    </a:solidFill>
                  </a:endParaRPr>
                </a:p>
              </p:txBody>
            </p:sp>
          </mc:Choice>
          <mc:Fallback xmlns:mv="urn:schemas-microsoft-com:mac:vml" xmlns="">
            <p:sp>
              <p:nvSpPr>
                <p:cNvPr id="24" name="TextBox 23"/>
                <p:cNvSpPr txBox="1">
                  <a:spLocks noRot="1" noChangeAspect="1" noMove="1" noResize="1" noEditPoints="1" noAdjustHandles="1" noChangeArrowheads="1" noChangeShapeType="1" noTextEdit="1"/>
                </p:cNvSpPr>
                <p:nvPr/>
              </p:nvSpPr>
              <p:spPr>
                <a:xfrm>
                  <a:off x="5838940" y="3045986"/>
                  <a:ext cx="1211855" cy="1015663"/>
                </a:xfrm>
                <a:prstGeom prst="rect">
                  <a:avLst/>
                </a:prstGeom>
                <a:blipFill rotWithShape="0">
                  <a:blip r:embed="rId6"/>
                  <a:stretch>
                    <a:fillRect/>
                  </a:stretch>
                </a:blipFill>
              </p:spPr>
              <p:txBody>
                <a:bodyPr/>
                <a:lstStyle/>
                <a:p>
                  <a:r>
                    <a:rPr lang="en-US">
                      <a:noFill/>
                    </a:rPr>
                    <a:t> </a:t>
                  </a:r>
                </a:p>
              </p:txBody>
            </p:sp>
          </mc:Fallback>
        </mc:AlternateContent>
      </p:grpSp>
      <p:sp>
        <p:nvSpPr>
          <p:cNvPr id="5" name="Title 4"/>
          <p:cNvSpPr>
            <a:spLocks noGrp="1"/>
          </p:cNvSpPr>
          <p:nvPr>
            <p:ph type="title"/>
          </p:nvPr>
        </p:nvSpPr>
        <p:spPr/>
        <p:txBody>
          <a:bodyPr/>
          <a:lstStyle/>
          <a:p>
            <a:r>
              <a:rPr lang="en-US" dirty="0" smtClean="0"/>
              <a:t>Iteration 2 and Beyond</a:t>
            </a:r>
            <a:endParaRPr lang="en-US" dirty="0"/>
          </a:p>
        </p:txBody>
      </p:sp>
      <p:graphicFrame>
        <p:nvGraphicFramePr>
          <p:cNvPr id="34" name="Diagram 33"/>
          <p:cNvGraphicFramePr/>
          <p:nvPr>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b="1" dirty="0" smtClean="0">
                    <a:solidFill>
                      <a:schemeClr val="accent5">
                        <a:lumMod val="75000"/>
                      </a:schemeClr>
                    </a:solidFill>
                  </a:rPr>
                  <a:t>a</a:t>
                </a:r>
                <a:r>
                  <a:rPr lang="en-US" sz="2000" b="1" baseline="-25000" dirty="0">
                    <a:solidFill>
                      <a:schemeClr val="accent5">
                        <a:lumMod val="75000"/>
                      </a:schemeClr>
                    </a:solidFill>
                  </a:rPr>
                  <a:t>1</a:t>
                </a:r>
                <a14:m>
                  <m:oMath xmlns:m="http://schemas.openxmlformats.org/officeDocument/2006/math">
                    <m:r>
                      <m:rPr>
                        <m:nor/>
                      </m:rPr>
                      <a:rPr lang="en-US" sz="2000" b="1" dirty="0">
                        <a:solidFill>
                          <a:schemeClr val="accent5">
                            <a:lumMod val="75000"/>
                          </a:schemeClr>
                        </a:solidFill>
                      </a:rPr>
                      <m:t>b</m:t>
                    </m:r>
                    <m:r>
                      <m:rPr>
                        <m:nor/>
                      </m:rPr>
                      <a:rPr lang="en-US" sz="2000" b="1" baseline="-25000" dirty="0">
                        <a:solidFill>
                          <a:schemeClr val="accent5">
                            <a:lumMod val="75000"/>
                          </a:schemeClr>
                        </a:solidFill>
                      </a:rPr>
                      <m:t>0</m:t>
                    </m:r>
                  </m:oMath>
                </a14:m>
                <a:r>
                  <a:rPr lang="en-US" sz="2000" b="1" dirty="0">
                    <a:solidFill>
                      <a:schemeClr val="accent5">
                        <a:lumMod val="75000"/>
                      </a:schemeClr>
                    </a:solidFill>
                  </a:rPr>
                  <a:t>c</a:t>
                </a:r>
                <a:r>
                  <a:rPr lang="en-US" sz="2000" b="1" baseline="-25000" dirty="0">
                    <a:solidFill>
                      <a:schemeClr val="accent5">
                        <a:lumMod val="75000"/>
                      </a:schemeClr>
                    </a:solidFill>
                  </a:rPr>
                  <a:t>1</a:t>
                </a:r>
                <a:r>
                  <a:rPr lang="en-US" sz="2000" b="1" dirty="0">
                    <a:solidFill>
                      <a:schemeClr val="accent5">
                        <a:lumMod val="75000"/>
                      </a:schemeClr>
                    </a:solidFill>
                  </a:rPr>
                  <a:t>d</a:t>
                </a:r>
                <a:r>
                  <a:rPr lang="en-US" sz="2000" b="1" baseline="-25000" dirty="0">
                    <a:solidFill>
                      <a:schemeClr val="accent5">
                        <a:lumMod val="75000"/>
                      </a:schemeClr>
                    </a:solidFill>
                  </a:rPr>
                  <a:t>0</a:t>
                </a:r>
                <a:endParaRPr lang="en-US" sz="2000" b="1" dirty="0">
                  <a:solidFill>
                    <a:schemeClr val="accent5">
                      <a:lumMod val="75000"/>
                    </a:schemeClr>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12"/>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3</a:t>
            </a:r>
            <a:endParaRPr lang="en-US" sz="2000" b="1" dirty="0"/>
          </a:p>
        </p:txBody>
      </p:sp>
      <p:sp>
        <p:nvSpPr>
          <p:cNvPr id="7" name="Rectangular Callout 6"/>
          <p:cNvSpPr/>
          <p:nvPr/>
        </p:nvSpPr>
        <p:spPr>
          <a:xfrm>
            <a:off x="6687914" y="3717726"/>
            <a:ext cx="2256817" cy="885654"/>
          </a:xfrm>
          <a:prstGeom prst="wedgeRectCallout">
            <a:avLst>
              <a:gd name="adj1" fmla="val -26715"/>
              <a:gd name="adj2" fmla="val -90172"/>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q</a:t>
            </a:r>
            <a:r>
              <a:rPr lang="en-US" sz="2400" b="1" baseline="-25000" dirty="0" smtClean="0">
                <a:solidFill>
                  <a:srgbClr val="FF0000"/>
                </a:solidFill>
              </a:rPr>
              <a:t>1</a:t>
            </a:r>
            <a:r>
              <a:rPr lang="en-US" sz="2400" b="1" dirty="0" smtClean="0">
                <a:solidFill>
                  <a:srgbClr val="FF0000"/>
                </a:solidFill>
              </a:rPr>
              <a:t> </a:t>
            </a:r>
            <a:r>
              <a:rPr lang="en-US" sz="2400" b="1" dirty="0">
                <a:solidFill>
                  <a:srgbClr val="FF0000"/>
                </a:solidFill>
              </a:rPr>
              <a:t>is </a:t>
            </a:r>
            <a:r>
              <a:rPr lang="en-US" sz="2400" b="1" dirty="0" smtClean="0">
                <a:solidFill>
                  <a:srgbClr val="FF0000"/>
                </a:solidFill>
              </a:rPr>
              <a:t>impossible to prove.</a:t>
            </a:r>
            <a:endParaRPr lang="en-US" sz="2400" b="1" dirty="0">
              <a:solidFill>
                <a:srgbClr val="FF0000"/>
              </a:solidFill>
            </a:endParaRPr>
          </a:p>
        </p:txBody>
      </p:sp>
      <p:sp>
        <p:nvSpPr>
          <p:cNvPr id="17" name="TextBox 16"/>
          <p:cNvSpPr txBox="1"/>
          <p:nvPr/>
        </p:nvSpPr>
        <p:spPr>
          <a:xfrm>
            <a:off x="2935130" y="5188462"/>
            <a:ext cx="1397720" cy="369332"/>
          </a:xfrm>
          <a:prstGeom prst="rect">
            <a:avLst/>
          </a:prstGeom>
          <a:noFill/>
        </p:spPr>
        <p:txBody>
          <a:bodyPr wrap="square" rtlCol="0">
            <a:spAutoFit/>
          </a:bodyPr>
          <a:lstStyle/>
          <a:p>
            <a:pPr algn="ctr"/>
            <a:r>
              <a:rPr lang="en-US" dirty="0" smtClean="0"/>
              <a:t>Impossibility</a:t>
            </a:r>
            <a:endParaRPr lang="en-US" dirty="0"/>
          </a:p>
        </p:txBody>
      </p:sp>
      <mc:AlternateContent xmlns:mc="http://schemas.openxmlformats.org/markup-compatibility/2006" xmlns:a14="http://schemas.microsoft.com/office/drawing/2010/main">
        <mc:Choice Requires="a14">
          <p:sp>
            <p:nvSpPr>
              <p:cNvPr id="20" name="TextBox 19"/>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𝟑</m:t>
                        </m:r>
                      </m:sub>
                    </m:sSub>
                  </m:oMath>
                </a14:m>
                <a:endParaRPr lang="en-US" sz="2000" b="1" dirty="0"/>
              </a:p>
            </p:txBody>
          </p:sp>
        </mc:Choice>
        <mc:Fallback xmlns:mv="urn:schemas-microsoft-com:mac:vml" xmlns="">
          <p:sp>
            <p:nvSpPr>
              <p:cNvPr id="20" name="TextBox 19"/>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4"/>
                <a:stretch>
                  <a:fillRect l="-3676" t="-7692" b="-29231"/>
                </a:stretch>
              </a:blipFill>
            </p:spPr>
            <p:txBody>
              <a:bodyPr/>
              <a:lstStyle/>
              <a:p>
                <a:r>
                  <a:rPr lang="en-US">
                    <a:noFill/>
                  </a:rPr>
                  <a:t> </a:t>
                </a:r>
              </a:p>
            </p:txBody>
          </p:sp>
        </mc:Fallback>
      </mc:AlternateContent>
      <p:sp>
        <p:nvSpPr>
          <p:cNvPr id="25" name="Rectangular Callout 24"/>
          <p:cNvSpPr/>
          <p:nvPr/>
        </p:nvSpPr>
        <p:spPr>
          <a:xfrm>
            <a:off x="633920" y="3726222"/>
            <a:ext cx="2208355" cy="885654"/>
          </a:xfrm>
          <a:prstGeom prst="wedgeRectCallout">
            <a:avLst>
              <a:gd name="adj1" fmla="val 34111"/>
              <a:gd name="adj2" fmla="val -110103"/>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q</a:t>
            </a:r>
            <a:r>
              <a:rPr lang="en-US" sz="2800" b="1" baseline="-25000" dirty="0" smtClean="0">
                <a:solidFill>
                  <a:srgbClr val="0070C0"/>
                </a:solidFill>
              </a:rPr>
              <a:t>2</a:t>
            </a:r>
            <a:r>
              <a:rPr lang="en-US" sz="2800" b="1" dirty="0" smtClean="0">
                <a:solidFill>
                  <a:srgbClr val="0070C0"/>
                </a:solidFill>
              </a:rPr>
              <a:t> </a:t>
            </a:r>
            <a:r>
              <a:rPr lang="en-US" sz="2800" b="1" dirty="0">
                <a:solidFill>
                  <a:srgbClr val="0070C0"/>
                </a:solidFill>
              </a:rPr>
              <a:t>is proven.</a:t>
            </a:r>
          </a:p>
        </p:txBody>
      </p:sp>
      <mc:AlternateContent xmlns:mc="http://schemas.openxmlformats.org/markup-compatibility/2006" xmlns:a14="http://schemas.microsoft.com/office/drawing/2010/main">
        <mc:Choice Requires="a14">
          <p:sp>
            <p:nvSpPr>
              <p:cNvPr id="27" name="TextBox 26"/>
              <p:cNvSpPr txBox="1"/>
              <p:nvPr/>
            </p:nvSpPr>
            <p:spPr>
              <a:xfrm>
                <a:off x="3031545" y="5562610"/>
                <a:ext cx="1070863" cy="400110"/>
              </a:xfrm>
              <a:prstGeom prst="rect">
                <a:avLst/>
              </a:prstGeom>
              <a:noFill/>
            </p:spPr>
            <p:txBody>
              <a:bodyPr wrap="square" rtlCol="0">
                <a:spAutoFit/>
              </a:bodyPr>
              <a:lstStyle/>
              <a:p>
                <a:pPr algn="ctr"/>
                <a:r>
                  <a:rPr lang="en-US" sz="2000" b="1" dirty="0" smtClean="0">
                    <a:solidFill>
                      <a:schemeClr val="accent5">
                        <a:lumMod val="75000"/>
                      </a:schemeClr>
                    </a:solidFill>
                  </a:rPr>
                  <a:t>a</a:t>
                </a:r>
                <a:r>
                  <a:rPr lang="en-US" sz="2000" b="1" baseline="-25000" dirty="0">
                    <a:solidFill>
                      <a:schemeClr val="accent5">
                        <a:lumMod val="75000"/>
                      </a:schemeClr>
                    </a:solidFill>
                  </a:rPr>
                  <a:t>1</a:t>
                </a:r>
                <a14:m>
                  <m:oMath xmlns:m="http://schemas.openxmlformats.org/officeDocument/2006/math">
                    <m:r>
                      <m:rPr>
                        <m:nor/>
                      </m:rPr>
                      <a:rPr lang="en-US" sz="2000" b="1" dirty="0">
                        <a:solidFill>
                          <a:schemeClr val="accent5">
                            <a:lumMod val="75000"/>
                          </a:schemeClr>
                        </a:solidFill>
                      </a:rPr>
                      <m:t>b</m:t>
                    </m:r>
                    <m:r>
                      <m:rPr>
                        <m:nor/>
                      </m:rPr>
                      <a:rPr lang="en-US" sz="2000" b="1" baseline="-25000" dirty="0">
                        <a:solidFill>
                          <a:schemeClr val="accent5">
                            <a:lumMod val="75000"/>
                          </a:schemeClr>
                        </a:solidFill>
                      </a:rPr>
                      <m:t>0</m:t>
                    </m:r>
                  </m:oMath>
                </a14:m>
                <a:r>
                  <a:rPr lang="en-US" sz="2000" b="1" dirty="0">
                    <a:solidFill>
                      <a:schemeClr val="accent5">
                        <a:lumMod val="75000"/>
                      </a:schemeClr>
                    </a:solidFill>
                  </a:rPr>
                  <a:t>c</a:t>
                </a:r>
                <a:r>
                  <a:rPr lang="en-US" sz="2000" b="1" baseline="-25000" dirty="0">
                    <a:solidFill>
                      <a:schemeClr val="accent5">
                        <a:lumMod val="75000"/>
                      </a:schemeClr>
                    </a:solidFill>
                  </a:rPr>
                  <a:t>1</a:t>
                </a:r>
                <a:r>
                  <a:rPr lang="en-US" sz="2000" b="1" dirty="0">
                    <a:solidFill>
                      <a:schemeClr val="accent5">
                        <a:lumMod val="75000"/>
                      </a:schemeClr>
                    </a:solidFill>
                  </a:rPr>
                  <a:t>d</a:t>
                </a:r>
                <a:r>
                  <a:rPr lang="en-US" sz="2000" b="1" baseline="-25000" dirty="0">
                    <a:solidFill>
                      <a:schemeClr val="accent5">
                        <a:lumMod val="75000"/>
                      </a:schemeClr>
                    </a:solidFill>
                  </a:rPr>
                  <a:t>0</a:t>
                </a:r>
                <a:endParaRPr lang="en-US" b="1" dirty="0">
                  <a:solidFill>
                    <a:schemeClr val="accent5">
                      <a:lumMod val="75000"/>
                    </a:schemeClr>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031545" y="5562610"/>
                <a:ext cx="1070863" cy="400110"/>
              </a:xfrm>
              <a:prstGeom prst="rect">
                <a:avLst/>
              </a:prstGeom>
              <a:blipFill rotWithShape="0">
                <a:blip r:embed="rId15"/>
                <a:stretch>
                  <a:fillRect l="-2273" t="-7692" b="-29231"/>
                </a:stretch>
              </a:blipFill>
            </p:spPr>
            <p:txBody>
              <a:bodyPr/>
              <a:lstStyle/>
              <a:p>
                <a:r>
                  <a:rPr lang="en-US">
                    <a:noFill/>
                  </a:rPr>
                  <a:t> </a:t>
                </a:r>
              </a:p>
            </p:txBody>
          </p:sp>
        </mc:Fallback>
      </mc:AlternateContent>
      <p:pic>
        <p:nvPicPr>
          <p:cNvPr id="29" name="Picture 28"/>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2753964" y="5270766"/>
            <a:ext cx="207295" cy="207295"/>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755660" y="5683576"/>
            <a:ext cx="275885" cy="206914"/>
          </a:xfrm>
          <a:prstGeom prst="rect">
            <a:avLst/>
          </a:prstGeom>
        </p:spPr>
      </p:pic>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6" name="Date Placeholder 5"/>
          <p:cNvSpPr>
            <a:spLocks noGrp="1"/>
          </p:cNvSpPr>
          <p:nvPr>
            <p:ph type="dt" sz="half" idx="10"/>
          </p:nvPr>
        </p:nvSpPr>
        <p:spPr/>
        <p:txBody>
          <a:bodyPr/>
          <a:lstStyle/>
          <a:p>
            <a:fld id="{D1F9470C-43EE-C144-A856-C674CC98086B}"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44</a:t>
            </a:fld>
            <a:endParaRPr lang="en-US" dirty="0"/>
          </a:p>
        </p:txBody>
      </p:sp>
    </p:spTree>
    <p:custDataLst>
      <p:tags r:id="rId1"/>
    </p:custDataLst>
    <p:extLst>
      <p:ext uri="{BB962C8B-B14F-4D97-AF65-F5344CB8AC3E}">
        <p14:creationId xmlns:p14="http://schemas.microsoft.com/office/powerpoint/2010/main" val="513184928"/>
      </p:ext>
    </p:extLst>
  </p:cSld>
  <p:clrMapOvr>
    <a:masterClrMapping/>
  </p:clrMapOvr>
  <mc:AlternateContent xmlns:mc="http://schemas.openxmlformats.org/markup-compatibility/2006" xmlns:p14="http://schemas.microsoft.com/office/powerpoint/2010/main">
    <mc:Choice Requires="p14">
      <p:transition spd="slow" p14:dur="2000" advTm="11154"/>
    </mc:Choice>
    <mc:Fallback xmlns="">
      <p:transition spd="slow" advTm="111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44562" y="2122244"/>
            <a:ext cx="3141982" cy="295715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00" y="1924827"/>
            <a:ext cx="5359400" cy="3157214"/>
          </a:xfrm>
          <a:prstGeom prst="rect">
            <a:avLst/>
          </a:prstGeom>
        </p:spPr>
      </p:pic>
      <p:sp>
        <p:nvSpPr>
          <p:cNvPr id="5" name="Title 4"/>
          <p:cNvSpPr>
            <a:spLocks noGrp="1"/>
          </p:cNvSpPr>
          <p:nvPr>
            <p:ph type="title"/>
          </p:nvPr>
        </p:nvSpPr>
        <p:spPr/>
        <p:txBody>
          <a:bodyPr/>
          <a:lstStyle/>
          <a:p>
            <a:r>
              <a:rPr lang="en-US" dirty="0" smtClean="0"/>
              <a:t>Mixing Counterexamples</a:t>
            </a:r>
            <a:endParaRPr lang="en-US" dirty="0"/>
          </a:p>
        </p:txBody>
      </p:sp>
      <p:sp>
        <p:nvSpPr>
          <p:cNvPr id="18" name="TextBox 17"/>
          <p:cNvSpPr txBox="1"/>
          <p:nvPr/>
        </p:nvSpPr>
        <p:spPr>
          <a:xfrm>
            <a:off x="1931192" y="1458804"/>
            <a:ext cx="1818751" cy="369332"/>
          </a:xfrm>
          <a:prstGeom prst="rect">
            <a:avLst/>
          </a:prstGeom>
          <a:noFill/>
        </p:spPr>
        <p:txBody>
          <a:bodyPr wrap="square" rtlCol="0">
            <a:spAutoFit/>
          </a:bodyPr>
          <a:lstStyle/>
          <a:p>
            <a:pPr algn="ctr"/>
            <a:r>
              <a:rPr lang="en-US" b="1" dirty="0" smtClean="0"/>
              <a:t>Iteration 1</a:t>
            </a:r>
            <a:endParaRPr lang="en-US" b="1" dirty="0"/>
          </a:p>
        </p:txBody>
      </p:sp>
      <p:sp>
        <p:nvSpPr>
          <p:cNvPr id="20" name="TextBox 19"/>
          <p:cNvSpPr txBox="1"/>
          <p:nvPr/>
        </p:nvSpPr>
        <p:spPr>
          <a:xfrm>
            <a:off x="5955173" y="1458804"/>
            <a:ext cx="1818751" cy="369332"/>
          </a:xfrm>
          <a:prstGeom prst="rect">
            <a:avLst/>
          </a:prstGeom>
          <a:noFill/>
        </p:spPr>
        <p:txBody>
          <a:bodyPr wrap="square" rtlCol="0">
            <a:spAutoFit/>
          </a:bodyPr>
          <a:lstStyle/>
          <a:p>
            <a:pPr algn="ctr"/>
            <a:r>
              <a:rPr lang="en-US" b="1" dirty="0" smtClean="0"/>
              <a:t>Iteration 3</a:t>
            </a:r>
            <a:endParaRPr lang="en-US" b="1" dirty="0"/>
          </a:p>
        </p:txBody>
      </p:sp>
      <p:sp>
        <p:nvSpPr>
          <p:cNvPr id="21" name="Rectangle 20"/>
          <p:cNvSpPr/>
          <p:nvPr/>
        </p:nvSpPr>
        <p:spPr>
          <a:xfrm>
            <a:off x="1727991" y="3430459"/>
            <a:ext cx="822960" cy="23774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490911" y="3529578"/>
            <a:ext cx="822960" cy="23774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994692" y="5082041"/>
                <a:ext cx="1656767" cy="400110"/>
              </a:xfrm>
              <a:prstGeom prst="rect">
                <a:avLst/>
              </a:prstGeom>
              <a:noFill/>
            </p:spPr>
            <p:txBody>
              <a:bodyPr wrap="square" rtlCol="0">
                <a:spAutoFit/>
              </a:bodyPr>
              <a:lstStyle/>
              <a:p>
                <a:pPr algn="ctr">
                  <a:defRPr/>
                </a:pPr>
                <a:r>
                  <a:rPr lang="en-US" sz="2000" b="1" dirty="0" smtClean="0">
                    <a:solidFill>
                      <a:schemeClr val="accent5">
                        <a:lumMod val="75000"/>
                      </a:schemeClr>
                    </a:solidFill>
                  </a:rPr>
                  <a:t>a</a:t>
                </a:r>
                <a:r>
                  <a:rPr lang="en-US" sz="2000" b="1" baseline="-25000" dirty="0">
                    <a:solidFill>
                      <a:schemeClr val="accent5">
                        <a:lumMod val="75000"/>
                      </a:schemeClr>
                    </a:solidFill>
                  </a:rPr>
                  <a:t>0</a:t>
                </a:r>
                <a14:m>
                  <m:oMath xmlns:m="http://schemas.openxmlformats.org/officeDocument/2006/math">
                    <m:r>
                      <a:rPr lang="en-US" sz="2000" b="1" i="1" smtClean="0">
                        <a:solidFill>
                          <a:schemeClr val="tx1"/>
                        </a:solidFill>
                        <a:latin typeface="Cambria Math" panose="02040503050406030204" pitchFamily="18" charset="0"/>
                      </a:rPr>
                      <m:t>∗</m:t>
                    </m:r>
                  </m:oMath>
                </a14:m>
                <a:r>
                  <a:rPr lang="en-US" sz="2000" b="1" dirty="0">
                    <a:solidFill>
                      <a:schemeClr val="accent5">
                        <a:lumMod val="75000"/>
                      </a:schemeClr>
                    </a:solidFill>
                  </a:rPr>
                  <a:t>c</a:t>
                </a:r>
                <a:r>
                  <a:rPr lang="en-US" sz="2000" b="1" baseline="-25000" dirty="0">
                    <a:solidFill>
                      <a:schemeClr val="accent5">
                        <a:lumMod val="75000"/>
                      </a:schemeClr>
                    </a:solidFill>
                  </a:rPr>
                  <a:t>0</a:t>
                </a:r>
                <a14:m>
                  <m:oMath xmlns:m="http://schemas.openxmlformats.org/officeDocument/2006/math">
                    <m:r>
                      <a:rPr lang="en-US" sz="2000" b="1" i="1" smtClean="0">
                        <a:solidFill>
                          <a:schemeClr val="tx1"/>
                        </a:solidFill>
                        <a:latin typeface="Cambria Math" panose="02040503050406030204" pitchFamily="18" charset="0"/>
                      </a:rPr>
                      <m:t>∗</m:t>
                    </m:r>
                  </m:oMath>
                </a14:m>
                <a:endParaRPr lang="en-US" sz="2000" b="1" dirty="0">
                  <a:solidFill>
                    <a:schemeClr val="accent5">
                      <a:lumMod val="75000"/>
                    </a:schemeClr>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994692" y="5082041"/>
                <a:ext cx="1656767" cy="400110"/>
              </a:xfrm>
              <a:prstGeom prst="rect">
                <a:avLst/>
              </a:prstGeom>
              <a:blipFill rotWithShape="0">
                <a:blip r:embed="rId6"/>
                <a:stretch>
                  <a:fillRect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145673" y="5082041"/>
                <a:ext cx="1656767" cy="400110"/>
              </a:xfrm>
              <a:prstGeom prst="rect">
                <a:avLst/>
              </a:prstGeom>
              <a:noFill/>
            </p:spPr>
            <p:txBody>
              <a:bodyPr wrap="square" rtlCol="0">
                <a:spAutoFit/>
              </a:bodyPr>
              <a:lstStyle/>
              <a:p>
                <a:pPr algn="ctr">
                  <a:defRPr/>
                </a:pPr>
                <a:r>
                  <a:rPr lang="en-US" sz="2000" b="1" dirty="0" smtClean="0">
                    <a:solidFill>
                      <a:schemeClr val="accent5">
                        <a:lumMod val="75000"/>
                      </a:schemeClr>
                    </a:solidFill>
                  </a:rPr>
                  <a:t>a</a:t>
                </a:r>
                <a:r>
                  <a:rPr lang="en-US" sz="2000" b="1" baseline="-25000" dirty="0" smtClean="0">
                    <a:solidFill>
                      <a:schemeClr val="accent5">
                        <a:lumMod val="75000"/>
                      </a:schemeClr>
                    </a:solidFill>
                  </a:rPr>
                  <a:t>1</a:t>
                </a:r>
                <a14:m>
                  <m:oMath xmlns:m="http://schemas.openxmlformats.org/officeDocument/2006/math">
                    <m:r>
                      <a:rPr lang="en-US" sz="2000" b="1" i="1" smtClean="0">
                        <a:solidFill>
                          <a:schemeClr val="tx1"/>
                        </a:solidFill>
                        <a:latin typeface="Cambria Math" panose="02040503050406030204" pitchFamily="18" charset="0"/>
                      </a:rPr>
                      <m:t>∗</m:t>
                    </m:r>
                  </m:oMath>
                </a14:m>
                <a:r>
                  <a:rPr lang="en-US" sz="2000" b="1" dirty="0">
                    <a:solidFill>
                      <a:schemeClr val="accent5">
                        <a:lumMod val="75000"/>
                      </a:schemeClr>
                    </a:solidFill>
                  </a:rPr>
                  <a:t>c</a:t>
                </a:r>
                <a:r>
                  <a:rPr lang="en-US" sz="2000" b="1" baseline="-25000" dirty="0" smtClean="0">
                    <a:solidFill>
                      <a:schemeClr val="accent5">
                        <a:lumMod val="75000"/>
                      </a:schemeClr>
                    </a:solidFill>
                  </a:rPr>
                  <a:t>1</a:t>
                </a:r>
                <a14:m>
                  <m:oMath xmlns:m="http://schemas.openxmlformats.org/officeDocument/2006/math">
                    <m:r>
                      <a:rPr lang="en-US" sz="2000" b="1" i="1" smtClean="0">
                        <a:solidFill>
                          <a:schemeClr val="tx1"/>
                        </a:solidFill>
                        <a:latin typeface="Cambria Math" panose="02040503050406030204" pitchFamily="18" charset="0"/>
                      </a:rPr>
                      <m:t>∗</m:t>
                    </m:r>
                  </m:oMath>
                </a14:m>
                <a:endParaRPr lang="en-US" sz="2000" b="1" dirty="0">
                  <a:solidFill>
                    <a:schemeClr val="accent5">
                      <a:lumMod val="75000"/>
                    </a:schemeClr>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145673" y="5082041"/>
                <a:ext cx="1656767" cy="400110"/>
              </a:xfrm>
              <a:prstGeom prst="rect">
                <a:avLst/>
              </a:prstGeom>
              <a:blipFill rotWithShape="0">
                <a:blip r:embed="rId7"/>
                <a:stretch>
                  <a:fillRect t="-7692" b="-29231"/>
                </a:stretch>
              </a:blipFill>
            </p:spPr>
            <p:txBody>
              <a:bodyPr/>
              <a:lstStyle/>
              <a:p>
                <a:r>
                  <a:rPr lang="en-US">
                    <a:noFill/>
                  </a:rPr>
                  <a:t> </a:t>
                </a:r>
              </a:p>
            </p:txBody>
          </p:sp>
        </mc:Fallback>
      </mc:AlternateContent>
      <p:sp>
        <p:nvSpPr>
          <p:cNvPr id="25" name="TextBox 24"/>
          <p:cNvSpPr txBox="1"/>
          <p:nvPr/>
        </p:nvSpPr>
        <p:spPr>
          <a:xfrm>
            <a:off x="296344" y="4990503"/>
            <a:ext cx="1468971" cy="923330"/>
          </a:xfrm>
          <a:prstGeom prst="rect">
            <a:avLst/>
          </a:prstGeom>
          <a:noFill/>
        </p:spPr>
        <p:txBody>
          <a:bodyPr wrap="square" rtlCol="0">
            <a:spAutoFit/>
          </a:bodyPr>
          <a:lstStyle/>
          <a:p>
            <a:pPr algn="ctr"/>
            <a:r>
              <a:rPr lang="en-US" b="1" dirty="0"/>
              <a:t>Eliminated </a:t>
            </a:r>
            <a:endParaRPr lang="en-US" b="1" dirty="0" smtClean="0"/>
          </a:p>
          <a:p>
            <a:pPr algn="ctr"/>
            <a:r>
              <a:rPr lang="en-US" b="1" dirty="0" smtClean="0"/>
              <a:t>Abstractions:</a:t>
            </a:r>
            <a:endParaRPr lang="en-US" b="1" dirty="0"/>
          </a:p>
          <a:p>
            <a:endParaRPr lang="en-US" b="1" dirty="0"/>
          </a:p>
        </p:txBody>
      </p:sp>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7" name="Date Placeholder 6"/>
          <p:cNvSpPr>
            <a:spLocks noGrp="1"/>
          </p:cNvSpPr>
          <p:nvPr>
            <p:ph type="dt" sz="half" idx="10"/>
          </p:nvPr>
        </p:nvSpPr>
        <p:spPr/>
        <p:txBody>
          <a:bodyPr/>
          <a:lstStyle/>
          <a:p>
            <a:fld id="{36953A1C-89F4-E74E-90CE-B583A189D10A}" type="datetime1">
              <a:rPr lang="en-US" smtClean="0"/>
              <a:t>7/31/17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45</a:t>
            </a:fld>
            <a:endParaRPr lang="en-US" dirty="0"/>
          </a:p>
        </p:txBody>
      </p:sp>
    </p:spTree>
    <p:custDataLst>
      <p:tags r:id="rId1"/>
    </p:custDataLst>
    <p:extLst>
      <p:ext uri="{BB962C8B-B14F-4D97-AF65-F5344CB8AC3E}">
        <p14:creationId xmlns:p14="http://schemas.microsoft.com/office/powerpoint/2010/main" val="724840202"/>
      </p:ext>
    </p:extLst>
  </p:cSld>
  <p:clrMapOvr>
    <a:masterClrMapping/>
  </p:clrMapOvr>
  <mc:AlternateContent xmlns:mc="http://schemas.openxmlformats.org/markup-compatibility/2006" xmlns:p14="http://schemas.microsoft.com/office/powerpoint/2010/main">
    <mc:Choice Requires="p14">
      <p:transition spd="slow" p14:dur="2000" advTm="25987"/>
    </mc:Choice>
    <mc:Fallback xmlns="">
      <p:transition spd="slow" advTm="259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Mixing Counterexamples</a:t>
            </a:r>
            <a:endParaRPr lang="en-US" dirty="0"/>
          </a:p>
        </p:txBody>
      </p:sp>
      <p:sp>
        <p:nvSpPr>
          <p:cNvPr id="18" name="TextBox 17"/>
          <p:cNvSpPr txBox="1"/>
          <p:nvPr/>
        </p:nvSpPr>
        <p:spPr>
          <a:xfrm>
            <a:off x="1931192" y="1458804"/>
            <a:ext cx="1818751" cy="369332"/>
          </a:xfrm>
          <a:prstGeom prst="rect">
            <a:avLst/>
          </a:prstGeom>
          <a:noFill/>
        </p:spPr>
        <p:txBody>
          <a:bodyPr wrap="square" rtlCol="0">
            <a:spAutoFit/>
          </a:bodyPr>
          <a:lstStyle/>
          <a:p>
            <a:pPr algn="ctr"/>
            <a:r>
              <a:rPr lang="en-US" b="1" dirty="0" smtClean="0"/>
              <a:t>Iteration 1</a:t>
            </a:r>
            <a:endParaRPr lang="en-US" b="1" dirty="0"/>
          </a:p>
        </p:txBody>
      </p:sp>
      <p:sp>
        <p:nvSpPr>
          <p:cNvPr id="20" name="TextBox 19"/>
          <p:cNvSpPr txBox="1"/>
          <p:nvPr/>
        </p:nvSpPr>
        <p:spPr>
          <a:xfrm>
            <a:off x="5955173" y="1458804"/>
            <a:ext cx="1818751" cy="369332"/>
          </a:xfrm>
          <a:prstGeom prst="rect">
            <a:avLst/>
          </a:prstGeom>
          <a:noFill/>
        </p:spPr>
        <p:txBody>
          <a:bodyPr wrap="square" rtlCol="0">
            <a:spAutoFit/>
          </a:bodyPr>
          <a:lstStyle/>
          <a:p>
            <a:pPr algn="ctr"/>
            <a:r>
              <a:rPr lang="en-US" b="1" dirty="0" smtClean="0"/>
              <a:t>Iteration 3</a:t>
            </a:r>
            <a:endParaRPr lang="en-US" b="1" dirty="0"/>
          </a:p>
        </p:txBody>
      </p:sp>
      <mc:AlternateContent xmlns:mc="http://schemas.openxmlformats.org/markup-compatibility/2006" xmlns:a14="http://schemas.microsoft.com/office/drawing/2010/main">
        <mc:Choice Requires="a14">
          <p:sp>
            <p:nvSpPr>
              <p:cNvPr id="15" name="TextBox 14"/>
              <p:cNvSpPr txBox="1"/>
              <p:nvPr/>
            </p:nvSpPr>
            <p:spPr>
              <a:xfrm>
                <a:off x="1994692" y="5082041"/>
                <a:ext cx="1656767" cy="400110"/>
              </a:xfrm>
              <a:prstGeom prst="rect">
                <a:avLst/>
              </a:prstGeom>
              <a:noFill/>
            </p:spPr>
            <p:txBody>
              <a:bodyPr wrap="square" rtlCol="0">
                <a:spAutoFit/>
              </a:bodyPr>
              <a:lstStyle/>
              <a:p>
                <a:pPr algn="ctr">
                  <a:defRPr/>
                </a:pPr>
                <a:r>
                  <a:rPr lang="en-US" sz="2000" b="1" dirty="0" smtClean="0">
                    <a:solidFill>
                      <a:schemeClr val="accent5">
                        <a:lumMod val="75000"/>
                      </a:schemeClr>
                    </a:solidFill>
                  </a:rPr>
                  <a:t>a</a:t>
                </a:r>
                <a:r>
                  <a:rPr lang="en-US" sz="2000" b="1" baseline="-25000" dirty="0">
                    <a:solidFill>
                      <a:schemeClr val="accent5">
                        <a:lumMod val="75000"/>
                      </a:schemeClr>
                    </a:solidFill>
                  </a:rPr>
                  <a:t>0</a:t>
                </a:r>
                <a14:m>
                  <m:oMath xmlns:m="http://schemas.openxmlformats.org/officeDocument/2006/math">
                    <m:r>
                      <a:rPr lang="en-US" sz="2000" b="1" i="1" smtClean="0">
                        <a:solidFill>
                          <a:schemeClr val="tx1"/>
                        </a:solidFill>
                        <a:latin typeface="Cambria Math" panose="02040503050406030204" pitchFamily="18" charset="0"/>
                      </a:rPr>
                      <m:t>∗</m:t>
                    </m:r>
                  </m:oMath>
                </a14:m>
                <a:r>
                  <a:rPr lang="en-US" sz="2000" b="1" dirty="0">
                    <a:solidFill>
                      <a:schemeClr val="accent5">
                        <a:lumMod val="75000"/>
                      </a:schemeClr>
                    </a:solidFill>
                  </a:rPr>
                  <a:t>c</a:t>
                </a:r>
                <a:r>
                  <a:rPr lang="en-US" sz="2000" b="1" baseline="-25000" dirty="0">
                    <a:solidFill>
                      <a:schemeClr val="accent5">
                        <a:lumMod val="75000"/>
                      </a:schemeClr>
                    </a:solidFill>
                  </a:rPr>
                  <a:t>0</a:t>
                </a:r>
                <a14:m>
                  <m:oMath xmlns:m="http://schemas.openxmlformats.org/officeDocument/2006/math">
                    <m:r>
                      <a:rPr lang="en-US" sz="2000" b="1" i="1" smtClean="0">
                        <a:solidFill>
                          <a:schemeClr val="tx1"/>
                        </a:solidFill>
                        <a:latin typeface="Cambria Math" panose="02040503050406030204" pitchFamily="18" charset="0"/>
                      </a:rPr>
                      <m:t>∗</m:t>
                    </m:r>
                  </m:oMath>
                </a14:m>
                <a:endParaRPr lang="en-US" sz="2000" b="1" dirty="0">
                  <a:solidFill>
                    <a:schemeClr val="accent5">
                      <a:lumMod val="75000"/>
                    </a:schemeClr>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994692" y="5082041"/>
                <a:ext cx="1656767" cy="400110"/>
              </a:xfrm>
              <a:prstGeom prst="rect">
                <a:avLst/>
              </a:prstGeom>
              <a:blipFill rotWithShape="0">
                <a:blip r:embed="rId4"/>
                <a:stretch>
                  <a:fillRect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145673" y="5082041"/>
                <a:ext cx="1656767" cy="400110"/>
              </a:xfrm>
              <a:prstGeom prst="rect">
                <a:avLst/>
              </a:prstGeom>
              <a:noFill/>
            </p:spPr>
            <p:txBody>
              <a:bodyPr wrap="square" rtlCol="0">
                <a:spAutoFit/>
              </a:bodyPr>
              <a:lstStyle/>
              <a:p>
                <a:pPr algn="ctr">
                  <a:defRPr/>
                </a:pPr>
                <a:r>
                  <a:rPr lang="en-US" sz="2000" b="1" dirty="0" smtClean="0">
                    <a:solidFill>
                      <a:schemeClr val="accent5">
                        <a:lumMod val="75000"/>
                      </a:schemeClr>
                    </a:solidFill>
                  </a:rPr>
                  <a:t>a</a:t>
                </a:r>
                <a:r>
                  <a:rPr lang="en-US" sz="2000" b="1" baseline="-25000" dirty="0" smtClean="0">
                    <a:solidFill>
                      <a:schemeClr val="accent5">
                        <a:lumMod val="75000"/>
                      </a:schemeClr>
                    </a:solidFill>
                  </a:rPr>
                  <a:t>1</a:t>
                </a:r>
                <a14:m>
                  <m:oMath xmlns:m="http://schemas.openxmlformats.org/officeDocument/2006/math">
                    <m:r>
                      <a:rPr lang="en-US" sz="2000" b="1" i="1" smtClean="0">
                        <a:solidFill>
                          <a:schemeClr val="tx1"/>
                        </a:solidFill>
                        <a:latin typeface="Cambria Math" panose="02040503050406030204" pitchFamily="18" charset="0"/>
                      </a:rPr>
                      <m:t>∗</m:t>
                    </m:r>
                  </m:oMath>
                </a14:m>
                <a:r>
                  <a:rPr lang="en-US" sz="2000" b="1" dirty="0">
                    <a:solidFill>
                      <a:schemeClr val="accent5">
                        <a:lumMod val="75000"/>
                      </a:schemeClr>
                    </a:solidFill>
                  </a:rPr>
                  <a:t>c</a:t>
                </a:r>
                <a:r>
                  <a:rPr lang="en-US" sz="2000" b="1" baseline="-25000" dirty="0" smtClean="0">
                    <a:solidFill>
                      <a:schemeClr val="accent5">
                        <a:lumMod val="75000"/>
                      </a:schemeClr>
                    </a:solidFill>
                  </a:rPr>
                  <a:t>1</a:t>
                </a:r>
                <a14:m>
                  <m:oMath xmlns:m="http://schemas.openxmlformats.org/officeDocument/2006/math">
                    <m:r>
                      <a:rPr lang="en-US" sz="2000" b="1" i="1" smtClean="0">
                        <a:solidFill>
                          <a:schemeClr val="tx1"/>
                        </a:solidFill>
                        <a:latin typeface="Cambria Math" panose="02040503050406030204" pitchFamily="18" charset="0"/>
                      </a:rPr>
                      <m:t>∗</m:t>
                    </m:r>
                  </m:oMath>
                </a14:m>
                <a:endParaRPr lang="en-US" sz="2000" b="1" dirty="0">
                  <a:solidFill>
                    <a:schemeClr val="accent5">
                      <a:lumMod val="75000"/>
                    </a:schemeClr>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145673" y="5082041"/>
                <a:ext cx="1656767" cy="400110"/>
              </a:xfrm>
              <a:prstGeom prst="rect">
                <a:avLst/>
              </a:prstGeom>
              <a:blipFill rotWithShape="0">
                <a:blip r:embed="rId5"/>
                <a:stretch>
                  <a:fillRect t="-7692" b="-29231"/>
                </a:stretch>
              </a:blipFill>
            </p:spPr>
            <p:txBody>
              <a:bodyPr/>
              <a:lstStyle/>
              <a:p>
                <a:r>
                  <a:rPr lang="en-US">
                    <a:noFill/>
                  </a:rPr>
                  <a:t> </a:t>
                </a:r>
              </a:p>
            </p:txBody>
          </p:sp>
        </mc:Fallback>
      </mc:AlternateContent>
      <p:sp>
        <p:nvSpPr>
          <p:cNvPr id="25" name="TextBox 24"/>
          <p:cNvSpPr txBox="1"/>
          <p:nvPr/>
        </p:nvSpPr>
        <p:spPr>
          <a:xfrm>
            <a:off x="296344" y="4990503"/>
            <a:ext cx="1468971" cy="923330"/>
          </a:xfrm>
          <a:prstGeom prst="rect">
            <a:avLst/>
          </a:prstGeom>
          <a:noFill/>
        </p:spPr>
        <p:txBody>
          <a:bodyPr wrap="square" rtlCol="0">
            <a:spAutoFit/>
          </a:bodyPr>
          <a:lstStyle/>
          <a:p>
            <a:pPr algn="ctr"/>
            <a:r>
              <a:rPr lang="en-US" b="1" dirty="0"/>
              <a:t>Eliminated </a:t>
            </a:r>
            <a:endParaRPr lang="en-US" b="1" dirty="0" smtClean="0"/>
          </a:p>
          <a:p>
            <a:pPr algn="ctr"/>
            <a:r>
              <a:rPr lang="en-US" b="1" dirty="0" smtClean="0"/>
              <a:t>Abstractions:</a:t>
            </a:r>
            <a:endParaRPr lang="en-US" b="1" dirty="0"/>
          </a:p>
          <a:p>
            <a:endParaRPr lang="en-US" b="1" dirty="0"/>
          </a:p>
        </p:txBody>
      </p:sp>
      <mc:AlternateContent xmlns:mc="http://schemas.openxmlformats.org/markup-compatibility/2006" xmlns:a14="http://schemas.microsoft.com/office/drawing/2010/main">
        <mc:Choice Requires="a14">
          <p:sp>
            <p:nvSpPr>
              <p:cNvPr id="27" name="TextBox 26"/>
              <p:cNvSpPr txBox="1"/>
              <p:nvPr/>
            </p:nvSpPr>
            <p:spPr>
              <a:xfrm>
                <a:off x="3809832" y="5082041"/>
                <a:ext cx="1656767" cy="400110"/>
              </a:xfrm>
              <a:prstGeom prst="rect">
                <a:avLst/>
              </a:prstGeom>
              <a:noFill/>
            </p:spPr>
            <p:txBody>
              <a:bodyPr wrap="square" rtlCol="0">
                <a:spAutoFit/>
              </a:bodyPr>
              <a:lstStyle/>
              <a:p>
                <a:pPr algn="ctr">
                  <a:defRPr/>
                </a:pPr>
                <a:r>
                  <a:rPr lang="en-US" sz="2000" b="1" dirty="0">
                    <a:solidFill>
                      <a:schemeClr val="accent5">
                        <a:lumMod val="75000"/>
                      </a:schemeClr>
                    </a:solidFill>
                  </a:rPr>
                  <a:t>a</a:t>
                </a:r>
                <a:r>
                  <a:rPr lang="en-US" sz="2000" b="1" baseline="-25000" dirty="0">
                    <a:solidFill>
                      <a:schemeClr val="accent5">
                        <a:lumMod val="75000"/>
                      </a:schemeClr>
                    </a:solidFill>
                  </a:rPr>
                  <a:t>0</a:t>
                </a:r>
                <a14:m>
                  <m:oMath xmlns:m="http://schemas.openxmlformats.org/officeDocument/2006/math">
                    <m:r>
                      <a:rPr lang="en-US" sz="2000" b="1" i="1">
                        <a:latin typeface="Cambria Math" panose="02040503050406030204" pitchFamily="18" charset="0"/>
                      </a:rPr>
                      <m:t>∗</m:t>
                    </m:r>
                  </m:oMath>
                </a14:m>
                <a:r>
                  <a:rPr lang="en-US" sz="2000" b="1" dirty="0">
                    <a:solidFill>
                      <a:schemeClr val="accent5">
                        <a:lumMod val="75000"/>
                      </a:schemeClr>
                    </a:solidFill>
                  </a:rPr>
                  <a:t>c</a:t>
                </a:r>
                <a:r>
                  <a:rPr lang="en-US" sz="2000" b="1" baseline="-25000" dirty="0" smtClean="0">
                    <a:solidFill>
                      <a:schemeClr val="accent5">
                        <a:lumMod val="75000"/>
                      </a:schemeClr>
                    </a:solidFill>
                  </a:rPr>
                  <a:t>1</a:t>
                </a:r>
                <a14:m>
                  <m:oMath xmlns:m="http://schemas.openxmlformats.org/officeDocument/2006/math">
                    <m:r>
                      <a:rPr lang="en-US" sz="2000" b="1" i="1">
                        <a:latin typeface="Cambria Math" panose="02040503050406030204" pitchFamily="18" charset="0"/>
                      </a:rPr>
                      <m:t>∗</m:t>
                    </m:r>
                  </m:oMath>
                </a14:m>
                <a:endParaRPr lang="en-US" sz="2000"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3809832" y="5082041"/>
                <a:ext cx="1656767" cy="400110"/>
              </a:xfrm>
              <a:prstGeom prst="rect">
                <a:avLst/>
              </a:prstGeom>
              <a:blipFill rotWithShape="0">
                <a:blip r:embed="rId6"/>
                <a:stretch>
                  <a:fillRect t="-7692" b="-29231"/>
                </a:stretch>
              </a:blipFill>
            </p:spPr>
            <p:txBody>
              <a:bodyPr/>
              <a:lstStyle/>
              <a:p>
                <a:r>
                  <a:rPr lang="en-US">
                    <a:noFill/>
                  </a:rPr>
                  <a:t> </a:t>
                </a:r>
              </a:p>
            </p:txBody>
          </p:sp>
        </mc:Fallback>
      </mc:AlternateContent>
      <p:sp>
        <p:nvSpPr>
          <p:cNvPr id="28" name="TextBox 27"/>
          <p:cNvSpPr txBox="1"/>
          <p:nvPr/>
        </p:nvSpPr>
        <p:spPr>
          <a:xfrm>
            <a:off x="3802424" y="1458804"/>
            <a:ext cx="1818751" cy="369332"/>
          </a:xfrm>
          <a:prstGeom prst="rect">
            <a:avLst/>
          </a:prstGeom>
          <a:noFill/>
        </p:spPr>
        <p:txBody>
          <a:bodyPr wrap="square" rtlCol="0">
            <a:spAutoFit/>
          </a:bodyPr>
          <a:lstStyle/>
          <a:p>
            <a:pPr algn="ctr"/>
            <a:r>
              <a:rPr lang="en-US" b="1" dirty="0" smtClean="0"/>
              <a:t>Mixed!</a:t>
            </a:r>
            <a:endParaRPr lang="en-US" b="1" dirty="0"/>
          </a:p>
        </p:txBody>
      </p:sp>
      <p:pic>
        <p:nvPicPr>
          <p:cNvPr id="22" name="Picture 21"/>
          <p:cNvPicPr>
            <a:picLocks/>
          </p:cNvPicPr>
          <p:nvPr/>
        </p:nvPicPr>
        <p:blipFill rotWithShape="1">
          <a:blip r:embed="rId7" cstate="print">
            <a:extLst>
              <a:ext uri="{28A0092B-C50C-407E-A947-70E740481C1C}">
                <a14:useLocalDpi xmlns:a14="http://schemas.microsoft.com/office/drawing/2010/main"/>
              </a:ext>
            </a:extLst>
          </a:blip>
          <a:srcRect/>
          <a:stretch/>
        </p:blipFill>
        <p:spPr>
          <a:xfrm>
            <a:off x="825500" y="1929384"/>
            <a:ext cx="3492500" cy="1841500"/>
          </a:xfrm>
          <a:prstGeom prst="rect">
            <a:avLst/>
          </a:prstGeom>
        </p:spPr>
      </p:pic>
      <p:pic>
        <p:nvPicPr>
          <p:cNvPr id="23" name="Picture 22"/>
          <p:cNvPicPr>
            <a:picLocks/>
          </p:cNvPicPr>
          <p:nvPr/>
        </p:nvPicPr>
        <p:blipFill rotWithShape="1">
          <a:blip r:embed="rId8" cstate="print">
            <a:extLst>
              <a:ext uri="{28A0092B-C50C-407E-A947-70E740481C1C}">
                <a14:useLocalDpi xmlns:a14="http://schemas.microsoft.com/office/drawing/2010/main"/>
              </a:ext>
            </a:extLst>
          </a:blip>
          <a:srcRect t="45414"/>
          <a:stretch/>
        </p:blipFill>
        <p:spPr>
          <a:xfrm>
            <a:off x="5643989" y="3462728"/>
            <a:ext cx="3145536" cy="1612189"/>
          </a:xfrm>
          <a:prstGeom prst="rect">
            <a:avLst/>
          </a:prstGeom>
          <a:solidFill>
            <a:schemeClr val="bg1"/>
          </a:solidFill>
        </p:spPr>
      </p:pic>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6" name="Date Placeholder 5"/>
          <p:cNvSpPr>
            <a:spLocks noGrp="1"/>
          </p:cNvSpPr>
          <p:nvPr>
            <p:ph type="dt" sz="half" idx="10"/>
          </p:nvPr>
        </p:nvSpPr>
        <p:spPr/>
        <p:txBody>
          <a:bodyPr/>
          <a:lstStyle/>
          <a:p>
            <a:fld id="{300D42C9-8776-F048-9999-2C7924791F0D}"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46</a:t>
            </a:fld>
            <a:endParaRPr lang="en-US" dirty="0"/>
          </a:p>
        </p:txBody>
      </p:sp>
    </p:spTree>
    <p:custDataLst>
      <p:tags r:id="rId1"/>
    </p:custDataLst>
    <p:extLst>
      <p:ext uri="{BB962C8B-B14F-4D97-AF65-F5344CB8AC3E}">
        <p14:creationId xmlns:p14="http://schemas.microsoft.com/office/powerpoint/2010/main" val="1993564526"/>
      </p:ext>
    </p:extLst>
  </p:cSld>
  <p:clrMapOvr>
    <a:masterClrMapping/>
  </p:clrMapOvr>
  <mc:AlternateContent xmlns:mc="http://schemas.openxmlformats.org/markup-compatibility/2006" xmlns:p14="http://schemas.microsoft.com/office/powerpoint/2010/main">
    <mc:Choice Requires="p14">
      <p:transition spd="slow" p14:dur="2000" advTm="25987"/>
    </mc:Choice>
    <mc:Fallback xmlns="">
      <p:transition spd="slow" advTm="259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3.03577E-17 L 0.26458 0.00625 " pathEditMode="relative" rAng="0" ptsTypes="AA">
                                      <p:cBhvr>
                                        <p:cTn id="6" dur="2000" fill="hold"/>
                                        <p:tgtEl>
                                          <p:spTgt spid="22"/>
                                        </p:tgtEl>
                                        <p:attrNameLst>
                                          <p:attrName>ppt_x</p:attrName>
                                          <p:attrName>ppt_y</p:attrName>
                                        </p:attrNameLst>
                                      </p:cBhvr>
                                      <p:rCtr x="12986" y="139"/>
                                    </p:animMotion>
                                  </p:childTnLst>
                                </p:cTn>
                              </p:par>
                              <p:par>
                                <p:cTn id="7" presetID="0" presetClass="path" presetSubtype="0" accel="50000" decel="50000" fill="hold" nodeType="withEffect">
                                  <p:stCondLst>
                                    <p:cond delay="0"/>
                                  </p:stCondLst>
                                  <p:childTnLst>
                                    <p:animMotion origin="layout" path="M 3.88889E-6 -3.7037E-6 L -0.26181 0.00486 " pathEditMode="relative" rAng="0" ptsTypes="AA">
                                      <p:cBhvr>
                                        <p:cTn id="8" dur="2000" fill="hold"/>
                                        <p:tgtEl>
                                          <p:spTgt spid="23"/>
                                        </p:tgtEl>
                                        <p:attrNameLst>
                                          <p:attrName>ppt_x</p:attrName>
                                          <p:attrName>ppt_y</p:attrName>
                                        </p:attrNameLst>
                                      </p:cBhvr>
                                      <p:rCtr x="-13090" y="231"/>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11479" y="1287494"/>
            <a:ext cx="8427721" cy="4937760"/>
          </a:xfrm>
        </p:spPr>
        <p:txBody>
          <a:bodyPr>
            <a:normAutofit/>
          </a:bodyPr>
          <a:lstStyle/>
          <a:p>
            <a:r>
              <a:rPr lang="en-US" dirty="0" smtClean="0"/>
              <a:t>Implemented using off-the-shelf solvers </a:t>
            </a:r>
          </a:p>
          <a:p>
            <a:pPr lvl="1"/>
            <a:r>
              <a:rPr lang="en-US" sz="2400" dirty="0" err="1" smtClean="0"/>
              <a:t>Datalog</a:t>
            </a:r>
            <a:r>
              <a:rPr lang="en-US" sz="2400" dirty="0" smtClean="0"/>
              <a:t>: </a:t>
            </a:r>
            <a:r>
              <a:rPr lang="en-US" sz="2400" dirty="0" err="1" smtClean="0"/>
              <a:t>bddbddb</a:t>
            </a:r>
            <a:endParaRPr lang="en-US" sz="2400" dirty="0" smtClean="0"/>
          </a:p>
          <a:p>
            <a:pPr lvl="1"/>
            <a:r>
              <a:rPr lang="en-US" sz="2400" dirty="0" err="1" smtClean="0"/>
              <a:t>MaxSAT</a:t>
            </a:r>
            <a:r>
              <a:rPr lang="en-US" sz="2400" dirty="0" smtClean="0"/>
              <a:t>: </a:t>
            </a:r>
            <a:r>
              <a:rPr lang="en-US" sz="2400" dirty="0" err="1" smtClean="0"/>
              <a:t>MiFuMaX</a:t>
            </a:r>
            <a:endParaRPr lang="en-US" sz="2400" dirty="0" smtClean="0"/>
          </a:p>
          <a:p>
            <a:pPr lvl="1"/>
            <a:endParaRPr lang="en-US" sz="1400" dirty="0" smtClean="0"/>
          </a:p>
          <a:p>
            <a:r>
              <a:rPr lang="en-US" dirty="0" smtClean="0"/>
              <a:t>Applied to two analyses that are challenging to scale</a:t>
            </a:r>
          </a:p>
          <a:p>
            <a:pPr lvl="1"/>
            <a:r>
              <a:rPr lang="en-US" sz="2400" b="1" dirty="0" smtClean="0">
                <a:solidFill>
                  <a:srgbClr val="0070C0"/>
                </a:solidFill>
              </a:rPr>
              <a:t>k-object-sensitive pointer analysis</a:t>
            </a:r>
          </a:p>
          <a:p>
            <a:pPr lvl="2"/>
            <a:r>
              <a:rPr lang="en-US" sz="2200" dirty="0" smtClean="0"/>
              <a:t>flow-insensitive, weak updates, cloning-based</a:t>
            </a:r>
          </a:p>
          <a:p>
            <a:pPr lvl="1"/>
            <a:r>
              <a:rPr lang="en-US" sz="2400" b="1" dirty="0" smtClean="0">
                <a:solidFill>
                  <a:schemeClr val="accent5">
                    <a:lumMod val="50000"/>
                  </a:schemeClr>
                </a:solidFill>
              </a:rPr>
              <a:t>type-state analysis</a:t>
            </a:r>
          </a:p>
          <a:p>
            <a:pPr lvl="2"/>
            <a:r>
              <a:rPr lang="en-US" sz="2200" dirty="0" smtClean="0"/>
              <a:t>flow-sensitive, strong updates, summary-based</a:t>
            </a:r>
          </a:p>
          <a:p>
            <a:endParaRPr lang="en-US" sz="1400" dirty="0"/>
          </a:p>
          <a:p>
            <a:r>
              <a:rPr lang="en-US" dirty="0" smtClean="0"/>
              <a:t>Evaluated on 8 Java programs (250-450 KLOC each)</a:t>
            </a:r>
          </a:p>
        </p:txBody>
      </p:sp>
      <p:sp>
        <p:nvSpPr>
          <p:cNvPr id="5" name="Title 4"/>
          <p:cNvSpPr>
            <a:spLocks noGrp="1"/>
          </p:cNvSpPr>
          <p:nvPr>
            <p:ph type="title"/>
          </p:nvPr>
        </p:nvSpPr>
        <p:spPr/>
        <p:txBody>
          <a:bodyPr/>
          <a:lstStyle/>
          <a:p>
            <a:r>
              <a:rPr lang="en-US" dirty="0" smtClean="0"/>
              <a:t>Experimental Setup</a:t>
            </a:r>
            <a:endParaRPr lang="en-US" dirty="0"/>
          </a:p>
        </p:txBody>
      </p:sp>
      <p:sp>
        <p:nvSpPr>
          <p:cNvPr id="6" name="Rectangular Callout 5"/>
          <p:cNvSpPr/>
          <p:nvPr/>
        </p:nvSpPr>
        <p:spPr>
          <a:xfrm>
            <a:off x="4052134" y="4235306"/>
            <a:ext cx="4697332" cy="338328"/>
          </a:xfrm>
          <a:prstGeom prst="wedgeRectCallout">
            <a:avLst>
              <a:gd name="adj1" fmla="val -63385"/>
              <a:gd name="adj2" fmla="val -192166"/>
            </a:avLst>
          </a:prstGeom>
          <a:ln>
            <a:solidFill>
              <a:srgbClr val="0070C0"/>
            </a:solidFill>
          </a:ln>
        </p:spPr>
        <p:style>
          <a:lnRef idx="2">
            <a:schemeClr val="accent3"/>
          </a:lnRef>
          <a:fillRef idx="1">
            <a:schemeClr val="lt1"/>
          </a:fillRef>
          <a:effectRef idx="0">
            <a:schemeClr val="accent3"/>
          </a:effectRef>
          <a:fontRef idx="minor">
            <a:schemeClr val="dk1"/>
          </a:fontRef>
        </p:style>
        <p:txBody>
          <a:bodyPr tIns="91440" bIns="91440" rtlCol="0" anchor="ctr"/>
          <a:lstStyle/>
          <a:p>
            <a:pPr algn="ctr"/>
            <a:r>
              <a:rPr lang="en-US" b="1" dirty="0" smtClean="0">
                <a:solidFill>
                  <a:srgbClr val="0070C0"/>
                </a:solidFill>
              </a:rPr>
              <a:t>76 rules, 50 input relations, 42 output relations</a:t>
            </a:r>
            <a:endParaRPr lang="en-US" b="1" dirty="0">
              <a:solidFill>
                <a:srgbClr val="0070C0"/>
              </a:solidFill>
            </a:endParaRPr>
          </a:p>
        </p:txBody>
      </p:sp>
      <p:sp>
        <p:nvSpPr>
          <p:cNvPr id="8" name="Rectangular Callout 7"/>
          <p:cNvSpPr/>
          <p:nvPr/>
        </p:nvSpPr>
        <p:spPr>
          <a:xfrm>
            <a:off x="4026569" y="5006248"/>
            <a:ext cx="4724399" cy="335773"/>
          </a:xfrm>
          <a:prstGeom prst="wedgeRectCallout">
            <a:avLst>
              <a:gd name="adj1" fmla="val -62114"/>
              <a:gd name="adj2" fmla="val -201393"/>
            </a:avLst>
          </a:prstGeom>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chemeClr val="accent5">
                    <a:lumMod val="50000"/>
                  </a:schemeClr>
                </a:solidFill>
              </a:rPr>
              <a:t>52 rules, 33 input relations, 14 output relations</a:t>
            </a:r>
            <a:endParaRPr lang="en-US" b="1" dirty="0">
              <a:solidFill>
                <a:schemeClr val="accent5">
                  <a:lumMod val="50000"/>
                </a:schemeClr>
              </a:solidFill>
            </a:endParaRPr>
          </a:p>
        </p:txBody>
      </p:sp>
      <p:sp>
        <p:nvSpPr>
          <p:cNvPr id="4" name="Footer Placeholder 3"/>
          <p:cNvSpPr>
            <a:spLocks noGrp="1"/>
          </p:cNvSpPr>
          <p:nvPr>
            <p:ph type="ftr" sz="quarter" idx="11"/>
          </p:nvPr>
        </p:nvSpPr>
        <p:spPr/>
        <p:txBody>
          <a:bodyPr/>
          <a:lstStyle/>
          <a:p>
            <a:pPr algn="ctr"/>
            <a:r>
              <a:rPr lang="en-US" smtClean="0"/>
              <a:t>CAV 2017</a:t>
            </a:r>
            <a:endParaRPr lang="en-US" dirty="0"/>
          </a:p>
        </p:txBody>
      </p:sp>
      <p:sp>
        <p:nvSpPr>
          <p:cNvPr id="10" name="Date Placeholder 9"/>
          <p:cNvSpPr>
            <a:spLocks noGrp="1"/>
          </p:cNvSpPr>
          <p:nvPr>
            <p:ph type="dt" sz="half" idx="10"/>
          </p:nvPr>
        </p:nvSpPr>
        <p:spPr/>
        <p:txBody>
          <a:bodyPr/>
          <a:lstStyle/>
          <a:p>
            <a:fld id="{7F5B80DE-7443-1E49-99B9-578005088772}" type="datetime1">
              <a:rPr lang="en-US" smtClean="0"/>
              <a:t>7/31/17</a:t>
            </a:fld>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pPr/>
              <a:t>47</a:t>
            </a:fld>
            <a:endParaRPr lang="en-US" dirty="0"/>
          </a:p>
        </p:txBody>
      </p:sp>
    </p:spTree>
    <p:extLst>
      <p:ext uri="{BB962C8B-B14F-4D97-AF65-F5344CB8AC3E}">
        <p14:creationId xmlns:p14="http://schemas.microsoft.com/office/powerpoint/2010/main" val="581365978"/>
      </p:ext>
    </p:extLst>
  </p:cSld>
  <p:clrMapOvr>
    <a:masterClrMapping/>
  </p:clrMapOvr>
  <mc:AlternateContent xmlns:mc="http://schemas.openxmlformats.org/markup-compatibility/2006" xmlns:p14="http://schemas.microsoft.com/office/powerpoint/2010/main">
    <mc:Choice Requires="p14">
      <p:transition spd="slow" p14:dur="2000" advTm="36539"/>
    </mc:Choice>
    <mc:Fallback xmlns="">
      <p:transition spd="slow" advTm="365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Pointer Analysis Results</a:t>
            </a:r>
            <a:endParaRPr lang="en-US" dirty="0"/>
          </a:p>
        </p:txBody>
      </p:sp>
      <p:graphicFrame>
        <p:nvGraphicFramePr>
          <p:cNvPr id="8" name="Content Placeholder 3"/>
          <p:cNvGraphicFramePr>
            <a:graphicFrameLocks noGrp="1"/>
          </p:cNvGraphicFramePr>
          <p:nvPr>
            <p:ph sz="quarter" idx="1"/>
            <p:extLst/>
          </p:nvPr>
        </p:nvGraphicFramePr>
        <p:xfrm>
          <a:off x="457200" y="1498601"/>
          <a:ext cx="8060692" cy="4381498"/>
        </p:xfrm>
        <a:graphic>
          <a:graphicData uri="http://schemas.openxmlformats.org/drawingml/2006/table">
            <a:tbl>
              <a:tblPr firstRow="1" bandRow="1">
                <a:tableStyleId>{5C22544A-7EE6-4342-B048-85BDC9FD1C3A}</a:tableStyleId>
              </a:tblPr>
              <a:tblGrid>
                <a:gridCol w="1570937"/>
                <a:gridCol w="1248463"/>
                <a:gridCol w="1028700"/>
                <a:gridCol w="1120140"/>
                <a:gridCol w="759460"/>
                <a:gridCol w="999490"/>
                <a:gridCol w="1333502"/>
              </a:tblGrid>
              <a:tr h="398318">
                <a:tc rowSpan="3">
                  <a:txBody>
                    <a:bodyPr/>
                    <a:lstStyle/>
                    <a:p>
                      <a:endParaRPr lang="en-US" sz="2000" dirty="0"/>
                    </a:p>
                  </a:txBody>
                  <a:tcPr/>
                </a:tc>
                <a:tc gridSpan="3">
                  <a:txBody>
                    <a:bodyPr/>
                    <a:lstStyle/>
                    <a:p>
                      <a:pPr algn="ctr"/>
                      <a:r>
                        <a:rPr lang="en-US" sz="2000" dirty="0" smtClean="0"/>
                        <a:t>queries</a:t>
                      </a:r>
                      <a:endParaRPr lang="en-US" sz="2000" dirty="0"/>
                    </a:p>
                  </a:txBody>
                  <a:tcPr/>
                </a:tc>
                <a:tc hMerge="1">
                  <a:txBody>
                    <a:bodyPr/>
                    <a:lstStyle/>
                    <a:p>
                      <a:pPr algn="ctr"/>
                      <a:endParaRPr lang="en-US" sz="2000" dirty="0"/>
                    </a:p>
                  </a:txBody>
                  <a:tcPr/>
                </a:tc>
                <a:tc hMerge="1">
                  <a:txBody>
                    <a:bodyPr/>
                    <a:lstStyle/>
                    <a:p>
                      <a:endParaRPr lang="en-US"/>
                    </a:p>
                  </a:txBody>
                  <a:tcPr/>
                </a:tc>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abstraction size</a:t>
                      </a:r>
                    </a:p>
                  </a:txBody>
                  <a:tcPr/>
                </a:tc>
                <a:tc rowSpan="2" hMerge="1">
                  <a:txBody>
                    <a:bodyPr/>
                    <a:lstStyle/>
                    <a:p>
                      <a:endParaRPr lang="en-US"/>
                    </a:p>
                  </a:txBody>
                  <a:tcPr/>
                </a:tc>
                <a:tc rowSpan="3">
                  <a:txBody>
                    <a:bodyPr/>
                    <a:lstStyle/>
                    <a:p>
                      <a:pPr algn="ctr"/>
                      <a:r>
                        <a:rPr lang="en-US" sz="2000" dirty="0" smtClean="0"/>
                        <a:t>iterations</a:t>
                      </a:r>
                      <a:endParaRPr lang="en-US" sz="2000" dirty="0"/>
                    </a:p>
                  </a:txBody>
                  <a:tcPr anchor="ctr"/>
                </a:tc>
              </a:tr>
              <a:tr h="398318">
                <a:tc vMerge="1">
                  <a:txBody>
                    <a:bodyPr/>
                    <a:lstStyle/>
                    <a:p>
                      <a:endParaRPr lang="en-US"/>
                    </a:p>
                  </a:txBody>
                  <a:tcPr/>
                </a:tc>
                <a:tc rowSpan="2">
                  <a:txBody>
                    <a:bodyPr/>
                    <a:lstStyle/>
                    <a:p>
                      <a:pPr algn="ctr"/>
                      <a:r>
                        <a:rPr lang="en-US" sz="2000" b="1" dirty="0" smtClean="0"/>
                        <a:t>total</a:t>
                      </a:r>
                      <a:endParaRPr lang="en-US" sz="2000" b="1" dirty="0"/>
                    </a:p>
                  </a:txBody>
                  <a:tcPr anchor="ctr"/>
                </a:tc>
                <a:tc gridSpan="2">
                  <a:txBody>
                    <a:bodyPr/>
                    <a:lstStyle/>
                    <a:p>
                      <a:pPr algn="ctr"/>
                      <a:r>
                        <a:rPr lang="en-US" sz="2000" b="1" dirty="0" smtClean="0"/>
                        <a:t>resolved</a:t>
                      </a:r>
                      <a:endParaRPr lang="en-US" sz="2000" b="1" dirty="0"/>
                    </a:p>
                  </a:txBody>
                  <a:tcPr/>
                </a:tc>
                <a:tc hMerge="1">
                  <a:txBody>
                    <a:bodyPr/>
                    <a:lstStyle/>
                    <a:p>
                      <a:endParaRPr lang="en-US"/>
                    </a:p>
                  </a:txBody>
                  <a:tcPr/>
                </a:tc>
                <a:tc gridSpan="2" vMerge="1">
                  <a:txBody>
                    <a:bodyPr/>
                    <a:lstStyle/>
                    <a:p>
                      <a:endParaRPr lang="en-US"/>
                    </a:p>
                  </a:txBody>
                  <a:tcPr/>
                </a:tc>
                <a:tc hMerge="1" vMerge="1">
                  <a:txBody>
                    <a:bodyPr/>
                    <a:lstStyle/>
                    <a:p>
                      <a:endParaRPr lang="en-US" dirty="0"/>
                    </a:p>
                  </a:txBody>
                  <a:tcPr/>
                </a:tc>
                <a:tc vMerge="1">
                  <a:txBody>
                    <a:bodyPr/>
                    <a:lstStyle/>
                    <a:p>
                      <a:pPr algn="ctr"/>
                      <a:endParaRPr lang="en-US" sz="2000" dirty="0"/>
                    </a:p>
                  </a:txBody>
                  <a:tcPr anchor="ctr"/>
                </a:tc>
              </a:tr>
              <a:tr h="398318">
                <a:tc vMerge="1">
                  <a:txBody>
                    <a:bodyPr/>
                    <a:lstStyle/>
                    <a:p>
                      <a:endParaRPr lang="en-US"/>
                    </a:p>
                  </a:txBody>
                  <a:tcPr/>
                </a:tc>
                <a:tc vMerge="1">
                  <a:txBody>
                    <a:bodyPr/>
                    <a:lstStyle/>
                    <a:p>
                      <a:endParaRPr lang="en-US"/>
                    </a:p>
                  </a:txBody>
                  <a:tcPr/>
                </a:tc>
                <a:tc>
                  <a:txBody>
                    <a:bodyPr/>
                    <a:lstStyle/>
                    <a:p>
                      <a:pPr algn="ctr"/>
                      <a:r>
                        <a:rPr lang="en-US" sz="2000" b="1" dirty="0" smtClean="0"/>
                        <a:t>current</a:t>
                      </a:r>
                      <a:endParaRPr lang="en-US" sz="2000" b="1" dirty="0"/>
                    </a:p>
                  </a:txBody>
                  <a:tcPr/>
                </a:tc>
                <a:tc>
                  <a:txBody>
                    <a:bodyPr/>
                    <a:lstStyle/>
                    <a:p>
                      <a:pPr algn="ctr"/>
                      <a:r>
                        <a:rPr lang="en-US" sz="2000" b="1" dirty="0" smtClean="0"/>
                        <a:t>baseline</a:t>
                      </a:r>
                      <a:endParaRPr lang="en-US" sz="2000" b="1" dirty="0"/>
                    </a:p>
                  </a:txBody>
                  <a:tcPr/>
                </a:tc>
                <a:tc>
                  <a:txBody>
                    <a:bodyPr/>
                    <a:lstStyle/>
                    <a:p>
                      <a:pPr algn="ctr"/>
                      <a:r>
                        <a:rPr lang="en-US" sz="2000" b="1" dirty="0" smtClean="0"/>
                        <a:t>final</a:t>
                      </a:r>
                      <a:endParaRPr lang="en-US" sz="2000" b="1" dirty="0"/>
                    </a:p>
                  </a:txBody>
                  <a:tcPr/>
                </a:tc>
                <a:tc>
                  <a:txBody>
                    <a:bodyPr/>
                    <a:lstStyle/>
                    <a:p>
                      <a:pPr algn="ctr"/>
                      <a:r>
                        <a:rPr lang="en-US" sz="2000" b="1" dirty="0" smtClean="0"/>
                        <a:t>max</a:t>
                      </a:r>
                      <a:endParaRPr lang="en-US" sz="2000" b="1" dirty="0"/>
                    </a:p>
                  </a:txBody>
                  <a:tcPr/>
                </a:tc>
                <a:tc vMerge="1">
                  <a:txBody>
                    <a:bodyPr/>
                    <a:lstStyle/>
                    <a:p>
                      <a:endParaRPr lang="en-US"/>
                    </a:p>
                  </a:txBody>
                  <a:tcPr/>
                </a:tc>
              </a:tr>
              <a:tr h="398318">
                <a:tc>
                  <a:txBody>
                    <a:bodyPr/>
                    <a:lstStyle/>
                    <a:p>
                      <a:r>
                        <a:rPr lang="en-US" sz="2000" dirty="0" err="1" smtClean="0"/>
                        <a:t>toba</a:t>
                      </a:r>
                      <a:r>
                        <a:rPr lang="en-US" sz="2000" dirty="0" smtClean="0"/>
                        <a:t>-s</a:t>
                      </a:r>
                      <a:endParaRPr lang="en-US" sz="2000" dirty="0"/>
                    </a:p>
                  </a:txBody>
                  <a:tcPr/>
                </a:tc>
                <a:tc>
                  <a:txBody>
                    <a:bodyPr/>
                    <a:lstStyle/>
                    <a:p>
                      <a:pPr algn="ctr"/>
                      <a:r>
                        <a:rPr lang="en-US" sz="2000" dirty="0" smtClean="0"/>
                        <a:t>7</a:t>
                      </a:r>
                      <a:endParaRPr lang="en-US" sz="2000" dirty="0"/>
                    </a:p>
                  </a:txBody>
                  <a:tcPr/>
                </a:tc>
                <a:tc>
                  <a:txBody>
                    <a:bodyPr/>
                    <a:lstStyle/>
                    <a:p>
                      <a:pPr algn="ctr"/>
                      <a:r>
                        <a:rPr lang="en-US" sz="2000" dirty="0" smtClean="0"/>
                        <a:t>7</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170</a:t>
                      </a:r>
                      <a:endParaRPr lang="en-US" sz="2000" dirty="0"/>
                    </a:p>
                  </a:txBody>
                  <a:tcPr/>
                </a:tc>
                <a:tc>
                  <a:txBody>
                    <a:bodyPr/>
                    <a:lstStyle/>
                    <a:p>
                      <a:pPr algn="ctr"/>
                      <a:r>
                        <a:rPr lang="en-US" sz="2000" dirty="0" smtClean="0"/>
                        <a:t>18K</a:t>
                      </a:r>
                      <a:endParaRPr lang="en-US" sz="2000" dirty="0"/>
                    </a:p>
                  </a:txBody>
                  <a:tcPr/>
                </a:tc>
                <a:tc>
                  <a:txBody>
                    <a:bodyPr/>
                    <a:lstStyle/>
                    <a:p>
                      <a:pPr algn="ctr"/>
                      <a:r>
                        <a:rPr lang="en-US" sz="2000" dirty="0" smtClean="0"/>
                        <a:t>10</a:t>
                      </a:r>
                      <a:endParaRPr lang="en-US" sz="2000" dirty="0"/>
                    </a:p>
                  </a:txBody>
                  <a:tcPr/>
                </a:tc>
              </a:tr>
              <a:tr h="398318">
                <a:tc>
                  <a:txBody>
                    <a:bodyPr/>
                    <a:lstStyle/>
                    <a:p>
                      <a:r>
                        <a:rPr lang="en-US" sz="2000" dirty="0" err="1" smtClean="0"/>
                        <a:t>javasrc</a:t>
                      </a:r>
                      <a:r>
                        <a:rPr lang="en-US" sz="2000" dirty="0" smtClean="0"/>
                        <a:t>-p</a:t>
                      </a:r>
                      <a:endParaRPr lang="en-US" sz="2000" dirty="0"/>
                    </a:p>
                  </a:txBody>
                  <a:tcPr/>
                </a:tc>
                <a:tc>
                  <a:txBody>
                    <a:bodyPr/>
                    <a:lstStyle/>
                    <a:p>
                      <a:pPr algn="ctr"/>
                      <a:r>
                        <a:rPr lang="en-US" sz="2000" dirty="0" smtClean="0"/>
                        <a:t>46</a:t>
                      </a:r>
                      <a:endParaRPr lang="en-US" sz="2000" dirty="0"/>
                    </a:p>
                  </a:txBody>
                  <a:tcPr/>
                </a:tc>
                <a:tc>
                  <a:txBody>
                    <a:bodyPr/>
                    <a:lstStyle/>
                    <a:p>
                      <a:pPr algn="ctr"/>
                      <a:r>
                        <a:rPr lang="en-US" sz="2000" dirty="0" smtClean="0"/>
                        <a:t>46</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470</a:t>
                      </a:r>
                      <a:endParaRPr lang="en-US" sz="2000" dirty="0"/>
                    </a:p>
                  </a:txBody>
                  <a:tcPr/>
                </a:tc>
                <a:tc>
                  <a:txBody>
                    <a:bodyPr/>
                    <a:lstStyle/>
                    <a:p>
                      <a:pPr algn="ctr"/>
                      <a:r>
                        <a:rPr lang="en-US" sz="2000" dirty="0" smtClean="0"/>
                        <a:t>18K</a:t>
                      </a:r>
                      <a:endParaRPr lang="en-US" sz="2000" dirty="0"/>
                    </a:p>
                  </a:txBody>
                  <a:tcPr/>
                </a:tc>
                <a:tc>
                  <a:txBody>
                    <a:bodyPr/>
                    <a:lstStyle/>
                    <a:p>
                      <a:pPr algn="ctr"/>
                      <a:r>
                        <a:rPr lang="en-US" sz="2000" dirty="0" smtClean="0"/>
                        <a:t>13</a:t>
                      </a:r>
                      <a:endParaRPr lang="en-US" sz="2000" dirty="0"/>
                    </a:p>
                  </a:txBody>
                  <a:tcPr/>
                </a:tc>
              </a:tr>
              <a:tr h="398318">
                <a:tc>
                  <a:txBody>
                    <a:bodyPr/>
                    <a:lstStyle/>
                    <a:p>
                      <a:r>
                        <a:rPr lang="en-US" sz="2000" dirty="0" err="1" smtClean="0"/>
                        <a:t>weblech</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2</a:t>
                      </a:r>
                      <a:endParaRPr lang="en-US" sz="2000" dirty="0"/>
                    </a:p>
                  </a:txBody>
                  <a:tcPr/>
                </a:tc>
                <a:tc>
                  <a:txBody>
                    <a:bodyPr/>
                    <a:lstStyle/>
                    <a:p>
                      <a:pPr algn="ctr"/>
                      <a:r>
                        <a:rPr lang="en-US" sz="2000" dirty="0" smtClean="0"/>
                        <a:t>140</a:t>
                      </a:r>
                      <a:endParaRPr lang="en-US" sz="2000" dirty="0"/>
                    </a:p>
                  </a:txBody>
                  <a:tcPr/>
                </a:tc>
                <a:tc>
                  <a:txBody>
                    <a:bodyPr/>
                    <a:lstStyle/>
                    <a:p>
                      <a:pPr algn="ctr"/>
                      <a:r>
                        <a:rPr lang="en-US" sz="2000" dirty="0" smtClean="0"/>
                        <a:t>31K</a:t>
                      </a:r>
                      <a:endParaRPr lang="en-US" sz="2000" dirty="0"/>
                    </a:p>
                  </a:txBody>
                  <a:tcPr/>
                </a:tc>
                <a:tc>
                  <a:txBody>
                    <a:bodyPr/>
                    <a:lstStyle/>
                    <a:p>
                      <a:pPr algn="ctr"/>
                      <a:r>
                        <a:rPr lang="en-US" sz="2000" dirty="0" smtClean="0"/>
                        <a:t>10</a:t>
                      </a:r>
                      <a:endParaRPr lang="en-US" sz="2000" dirty="0"/>
                    </a:p>
                  </a:txBody>
                  <a:tcPr/>
                </a:tc>
              </a:tr>
              <a:tr h="398318">
                <a:tc>
                  <a:txBody>
                    <a:bodyPr/>
                    <a:lstStyle/>
                    <a:p>
                      <a:r>
                        <a:rPr lang="en-US" sz="2000" dirty="0" err="1" smtClean="0"/>
                        <a:t>hedc</a:t>
                      </a:r>
                      <a:endParaRPr lang="en-US" sz="2000" dirty="0"/>
                    </a:p>
                  </a:txBody>
                  <a:tcPr/>
                </a:tc>
                <a:tc>
                  <a:txBody>
                    <a:bodyPr/>
                    <a:lstStyle/>
                    <a:p>
                      <a:pPr algn="ctr"/>
                      <a:r>
                        <a:rPr lang="en-US" sz="2000" dirty="0" smtClean="0"/>
                        <a:t>47</a:t>
                      </a:r>
                      <a:endParaRPr lang="en-US" sz="2000" dirty="0"/>
                    </a:p>
                  </a:txBody>
                  <a:tcPr/>
                </a:tc>
                <a:tc>
                  <a:txBody>
                    <a:bodyPr/>
                    <a:lstStyle/>
                    <a:p>
                      <a:pPr algn="ctr"/>
                      <a:r>
                        <a:rPr lang="en-US" sz="2000" dirty="0" smtClean="0"/>
                        <a:t>47</a:t>
                      </a:r>
                      <a:endParaRPr lang="en-US" sz="2000" dirty="0"/>
                    </a:p>
                  </a:txBody>
                  <a:tcPr/>
                </a:tc>
                <a:tc>
                  <a:txBody>
                    <a:bodyPr/>
                    <a:lstStyle/>
                    <a:p>
                      <a:pPr algn="ctr"/>
                      <a:r>
                        <a:rPr lang="en-US" sz="2000" dirty="0" smtClean="0"/>
                        <a:t>6</a:t>
                      </a:r>
                      <a:endParaRPr lang="en-US" sz="2000" dirty="0"/>
                    </a:p>
                  </a:txBody>
                  <a:tcPr/>
                </a:tc>
                <a:tc>
                  <a:txBody>
                    <a:bodyPr/>
                    <a:lstStyle/>
                    <a:p>
                      <a:pPr algn="ctr"/>
                      <a:r>
                        <a:rPr lang="en-US" sz="2000" dirty="0" smtClean="0"/>
                        <a:t>730</a:t>
                      </a:r>
                      <a:endParaRPr lang="en-US" sz="2000" dirty="0"/>
                    </a:p>
                  </a:txBody>
                  <a:tcPr/>
                </a:tc>
                <a:tc>
                  <a:txBody>
                    <a:bodyPr/>
                    <a:lstStyle/>
                    <a:p>
                      <a:pPr algn="ctr"/>
                      <a:r>
                        <a:rPr lang="en-US" sz="2000" dirty="0" smtClean="0"/>
                        <a:t>29K</a:t>
                      </a:r>
                      <a:endParaRPr lang="en-US" sz="2000" dirty="0"/>
                    </a:p>
                  </a:txBody>
                  <a:tcPr/>
                </a:tc>
                <a:tc>
                  <a:txBody>
                    <a:bodyPr/>
                    <a:lstStyle/>
                    <a:p>
                      <a:pPr algn="ctr"/>
                      <a:r>
                        <a:rPr lang="en-US" sz="2000" dirty="0" smtClean="0"/>
                        <a:t>18</a:t>
                      </a:r>
                      <a:endParaRPr lang="en-US" sz="2000" dirty="0"/>
                    </a:p>
                  </a:txBody>
                  <a:tcPr/>
                </a:tc>
              </a:tr>
              <a:tr h="398318">
                <a:tc>
                  <a:txBody>
                    <a:bodyPr/>
                    <a:lstStyle/>
                    <a:p>
                      <a:r>
                        <a:rPr lang="en-US" sz="2000" dirty="0" err="1" smtClean="0"/>
                        <a:t>antlr</a:t>
                      </a:r>
                      <a:endParaRPr lang="en-US" sz="2000" dirty="0"/>
                    </a:p>
                  </a:txBody>
                  <a:tcPr/>
                </a:tc>
                <a:tc>
                  <a:txBody>
                    <a:bodyPr/>
                    <a:lstStyle/>
                    <a:p>
                      <a:pPr algn="ctr"/>
                      <a:r>
                        <a:rPr lang="en-US" sz="2000" dirty="0" smtClean="0"/>
                        <a:t>143</a:t>
                      </a:r>
                      <a:endParaRPr lang="en-US" sz="2000" dirty="0"/>
                    </a:p>
                  </a:txBody>
                  <a:tcPr/>
                </a:tc>
                <a:tc>
                  <a:txBody>
                    <a:bodyPr/>
                    <a:lstStyle/>
                    <a:p>
                      <a:pPr algn="ctr"/>
                      <a:r>
                        <a:rPr lang="en-US" sz="2000" dirty="0" smtClean="0"/>
                        <a:t>143</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970</a:t>
                      </a:r>
                      <a:endParaRPr lang="en-US" sz="2000" dirty="0"/>
                    </a:p>
                  </a:txBody>
                  <a:tcPr/>
                </a:tc>
                <a:tc>
                  <a:txBody>
                    <a:bodyPr/>
                    <a:lstStyle/>
                    <a:p>
                      <a:pPr algn="ctr"/>
                      <a:r>
                        <a:rPr lang="en-US" sz="2000" dirty="0" smtClean="0"/>
                        <a:t>29K</a:t>
                      </a:r>
                      <a:endParaRPr lang="en-US" sz="2000" dirty="0"/>
                    </a:p>
                  </a:txBody>
                  <a:tcPr/>
                </a:tc>
                <a:tc>
                  <a:txBody>
                    <a:bodyPr/>
                    <a:lstStyle/>
                    <a:p>
                      <a:pPr algn="ctr"/>
                      <a:r>
                        <a:rPr lang="en-US" sz="2000" dirty="0" smtClean="0"/>
                        <a:t>15</a:t>
                      </a:r>
                      <a:endParaRPr lang="en-US" sz="2000" dirty="0"/>
                    </a:p>
                  </a:txBody>
                  <a:tcPr/>
                </a:tc>
              </a:tr>
              <a:tr h="398318">
                <a:tc>
                  <a:txBody>
                    <a:bodyPr/>
                    <a:lstStyle/>
                    <a:p>
                      <a:r>
                        <a:rPr lang="en-US" sz="2000" dirty="0" err="1" smtClean="0"/>
                        <a:t>luindex</a:t>
                      </a:r>
                      <a:endParaRPr lang="en-US" sz="2000" dirty="0"/>
                    </a:p>
                  </a:txBody>
                  <a:tcPr/>
                </a:tc>
                <a:tc>
                  <a:txBody>
                    <a:bodyPr/>
                    <a:lstStyle/>
                    <a:p>
                      <a:pPr algn="ctr"/>
                      <a:r>
                        <a:rPr lang="en-US" sz="2000" dirty="0" smtClean="0"/>
                        <a:t>138</a:t>
                      </a:r>
                      <a:endParaRPr lang="en-US" sz="2000" dirty="0"/>
                    </a:p>
                  </a:txBody>
                  <a:tcPr/>
                </a:tc>
                <a:tc>
                  <a:txBody>
                    <a:bodyPr/>
                    <a:lstStyle/>
                    <a:p>
                      <a:pPr algn="ctr"/>
                      <a:r>
                        <a:rPr lang="en-US" sz="2000" dirty="0" smtClean="0"/>
                        <a:t>138</a:t>
                      </a:r>
                      <a:endParaRPr lang="en-US" sz="2000" dirty="0"/>
                    </a:p>
                  </a:txBody>
                  <a:tcPr/>
                </a:tc>
                <a:tc>
                  <a:txBody>
                    <a:bodyPr/>
                    <a:lstStyle/>
                    <a:p>
                      <a:pPr algn="ctr"/>
                      <a:r>
                        <a:rPr lang="en-US" sz="2000" dirty="0" smtClean="0"/>
                        <a:t>67</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40K</a:t>
                      </a:r>
                      <a:endParaRPr lang="en-US" sz="2000" dirty="0"/>
                    </a:p>
                  </a:txBody>
                  <a:tcPr/>
                </a:tc>
                <a:tc>
                  <a:txBody>
                    <a:bodyPr/>
                    <a:lstStyle/>
                    <a:p>
                      <a:pPr algn="ctr"/>
                      <a:r>
                        <a:rPr lang="en-US" sz="2000" dirty="0" smtClean="0"/>
                        <a:t>26</a:t>
                      </a:r>
                      <a:endParaRPr lang="en-US" sz="2000" dirty="0"/>
                    </a:p>
                  </a:txBody>
                  <a:tcPr/>
                </a:tc>
              </a:tr>
              <a:tr h="398318">
                <a:tc>
                  <a:txBody>
                    <a:bodyPr/>
                    <a:lstStyle/>
                    <a:p>
                      <a:r>
                        <a:rPr lang="en-US" sz="2000" dirty="0" err="1" smtClean="0"/>
                        <a:t>lusearch</a:t>
                      </a:r>
                      <a:endParaRPr lang="en-US" sz="2000" dirty="0"/>
                    </a:p>
                  </a:txBody>
                  <a:tcPr/>
                </a:tc>
                <a:tc>
                  <a:txBody>
                    <a:bodyPr/>
                    <a:lstStyle/>
                    <a:p>
                      <a:pPr algn="ctr"/>
                      <a:r>
                        <a:rPr lang="en-US" sz="2000" dirty="0" smtClean="0"/>
                        <a:t>322</a:t>
                      </a:r>
                      <a:endParaRPr lang="en-US" sz="2000" dirty="0"/>
                    </a:p>
                  </a:txBody>
                  <a:tcPr/>
                </a:tc>
                <a:tc>
                  <a:txBody>
                    <a:bodyPr/>
                    <a:lstStyle/>
                    <a:p>
                      <a:pPr algn="ctr"/>
                      <a:r>
                        <a:rPr lang="en-US" sz="2000" dirty="0" smtClean="0"/>
                        <a:t>322</a:t>
                      </a:r>
                      <a:endParaRPr lang="en-US" sz="2000" dirty="0"/>
                    </a:p>
                  </a:txBody>
                  <a:tcPr/>
                </a:tc>
                <a:tc>
                  <a:txBody>
                    <a:bodyPr/>
                    <a:lstStyle/>
                    <a:p>
                      <a:pPr algn="ctr"/>
                      <a:r>
                        <a:rPr lang="en-US" sz="2000" dirty="0" smtClean="0"/>
                        <a:t>29</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39K</a:t>
                      </a:r>
                      <a:endParaRPr lang="en-US" sz="2000" dirty="0"/>
                    </a:p>
                  </a:txBody>
                  <a:tcPr/>
                </a:tc>
                <a:tc>
                  <a:txBody>
                    <a:bodyPr/>
                    <a:lstStyle/>
                    <a:p>
                      <a:pPr algn="ctr"/>
                      <a:r>
                        <a:rPr lang="en-US" sz="2000" dirty="0" smtClean="0"/>
                        <a:t>17</a:t>
                      </a:r>
                      <a:endParaRPr lang="en-US" sz="2000" dirty="0"/>
                    </a:p>
                  </a:txBody>
                  <a:tcPr/>
                </a:tc>
              </a:tr>
              <a:tr h="398318">
                <a:tc>
                  <a:txBody>
                    <a:bodyPr/>
                    <a:lstStyle/>
                    <a:p>
                      <a:r>
                        <a:rPr lang="en-US" sz="2000" dirty="0" err="1" smtClean="0"/>
                        <a:t>schroeder</a:t>
                      </a:r>
                      <a:r>
                        <a:rPr lang="en-US" sz="2000" dirty="0" smtClean="0"/>
                        <a:t>-m</a:t>
                      </a:r>
                      <a:endParaRPr lang="en-US" sz="2000" dirty="0"/>
                    </a:p>
                  </a:txBody>
                  <a:tcPr/>
                </a:tc>
                <a:tc>
                  <a:txBody>
                    <a:bodyPr/>
                    <a:lstStyle/>
                    <a:p>
                      <a:pPr algn="ctr"/>
                      <a:r>
                        <a:rPr lang="en-US" sz="2000" dirty="0" smtClean="0"/>
                        <a:t>51</a:t>
                      </a:r>
                      <a:endParaRPr lang="en-US" sz="2000" dirty="0"/>
                    </a:p>
                  </a:txBody>
                  <a:tcPr/>
                </a:tc>
                <a:tc>
                  <a:txBody>
                    <a:bodyPr/>
                    <a:lstStyle/>
                    <a:p>
                      <a:pPr algn="ctr"/>
                      <a:r>
                        <a:rPr lang="en-US" sz="2000" dirty="0" smtClean="0"/>
                        <a:t>51</a:t>
                      </a:r>
                      <a:endParaRPr lang="en-US" sz="2000" dirty="0"/>
                    </a:p>
                  </a:txBody>
                  <a:tcPr/>
                </a:tc>
                <a:tc>
                  <a:txBody>
                    <a:bodyPr/>
                    <a:lstStyle/>
                    <a:p>
                      <a:pPr algn="ctr"/>
                      <a:r>
                        <a:rPr lang="en-US" sz="2000" dirty="0" smtClean="0"/>
                        <a:t>25</a:t>
                      </a:r>
                      <a:endParaRPr lang="en-US" sz="2000" dirty="0"/>
                    </a:p>
                  </a:txBody>
                  <a:tcPr/>
                </a:tc>
                <a:tc>
                  <a:txBody>
                    <a:bodyPr/>
                    <a:lstStyle/>
                    <a:p>
                      <a:pPr algn="ctr"/>
                      <a:r>
                        <a:rPr lang="en-US" sz="2000" dirty="0" smtClean="0"/>
                        <a:t>450</a:t>
                      </a:r>
                      <a:endParaRPr lang="en-US" sz="2000" dirty="0"/>
                    </a:p>
                  </a:txBody>
                  <a:tcPr/>
                </a:tc>
                <a:tc>
                  <a:txBody>
                    <a:bodyPr/>
                    <a:lstStyle/>
                    <a:p>
                      <a:pPr algn="ctr"/>
                      <a:r>
                        <a:rPr lang="en-US" sz="2000" dirty="0" smtClean="0"/>
                        <a:t>58K</a:t>
                      </a:r>
                      <a:endParaRPr lang="en-US" sz="2000" dirty="0"/>
                    </a:p>
                  </a:txBody>
                  <a:tcPr/>
                </a:tc>
                <a:tc>
                  <a:txBody>
                    <a:bodyPr/>
                    <a:lstStyle/>
                    <a:p>
                      <a:pPr algn="ctr"/>
                      <a:r>
                        <a:rPr lang="en-US" sz="2000" dirty="0" smtClean="0"/>
                        <a:t>15</a:t>
                      </a:r>
                      <a:endParaRPr lang="en-US" sz="2000" dirty="0"/>
                    </a:p>
                  </a:txBody>
                  <a:tcPr/>
                </a:tc>
              </a:tr>
            </a:tbl>
          </a:graphicData>
        </a:graphic>
      </p:graphicFrame>
      <p:sp>
        <p:nvSpPr>
          <p:cNvPr id="10" name="Rectangular Callout 9"/>
          <p:cNvSpPr/>
          <p:nvPr/>
        </p:nvSpPr>
        <p:spPr>
          <a:xfrm>
            <a:off x="3801976" y="925629"/>
            <a:ext cx="2310064" cy="630456"/>
          </a:xfrm>
          <a:prstGeom prst="wedgeRectCallout">
            <a:avLst>
              <a:gd name="adj1" fmla="val 569"/>
              <a:gd name="adj2" fmla="val 177144"/>
            </a:avLst>
          </a:prstGeom>
          <a:ln>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smtClean="0">
                <a:solidFill>
                  <a:srgbClr val="0070C0"/>
                </a:solidFill>
              </a:rPr>
              <a:t>4-object-sensitivity &lt; </a:t>
            </a:r>
            <a:r>
              <a:rPr lang="en-US" sz="2000" b="1" dirty="0" smtClean="0">
                <a:solidFill>
                  <a:srgbClr val="0070C0"/>
                </a:solidFill>
              </a:rPr>
              <a:t>50%</a:t>
            </a:r>
            <a:endParaRPr lang="en-US" sz="2000" b="1" dirty="0">
              <a:solidFill>
                <a:srgbClr val="0070C0"/>
              </a:solidFill>
            </a:endParaRPr>
          </a:p>
        </p:txBody>
      </p:sp>
      <p:sp>
        <p:nvSpPr>
          <p:cNvPr id="11" name="Rectangular Callout 10"/>
          <p:cNvSpPr/>
          <p:nvPr/>
        </p:nvSpPr>
        <p:spPr>
          <a:xfrm>
            <a:off x="7138736" y="941671"/>
            <a:ext cx="1395197" cy="684530"/>
          </a:xfrm>
          <a:prstGeom prst="wedgeRectCallout">
            <a:avLst>
              <a:gd name="adj1" fmla="val -124872"/>
              <a:gd name="adj2" fmla="val 165618"/>
            </a:avLst>
          </a:prstGeom>
          <a:ln>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70C0"/>
                </a:solidFill>
              </a:rPr>
              <a:t>&lt; 3% </a:t>
            </a:r>
            <a:r>
              <a:rPr lang="en-US" sz="2000" b="1" smtClean="0">
                <a:solidFill>
                  <a:srgbClr val="0070C0"/>
                </a:solidFill>
              </a:rPr>
              <a:t>of max</a:t>
            </a:r>
            <a:endParaRPr lang="en-US" sz="2000" b="1" dirty="0">
              <a:solidFill>
                <a:srgbClr val="0070C0"/>
              </a:solidFill>
            </a:endParaRPr>
          </a:p>
        </p:txBody>
      </p:sp>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6" name="Date Placeholder 5"/>
          <p:cNvSpPr>
            <a:spLocks noGrp="1"/>
          </p:cNvSpPr>
          <p:nvPr>
            <p:ph type="dt" sz="half" idx="10"/>
          </p:nvPr>
        </p:nvSpPr>
        <p:spPr/>
        <p:txBody>
          <a:bodyPr/>
          <a:lstStyle/>
          <a:p>
            <a:fld id="{BD118B8F-37DD-574E-9C22-6DBC92B37BCF}"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48</a:t>
            </a:fld>
            <a:endParaRPr lang="en-US" dirty="0"/>
          </a:p>
        </p:txBody>
      </p:sp>
    </p:spTree>
    <p:custDataLst>
      <p:tags r:id="rId1"/>
    </p:custDataLst>
    <p:extLst>
      <p:ext uri="{BB962C8B-B14F-4D97-AF65-F5344CB8AC3E}">
        <p14:creationId xmlns:p14="http://schemas.microsoft.com/office/powerpoint/2010/main" val="1820655204"/>
      </p:ext>
    </p:extLst>
  </p:cSld>
  <p:clrMapOvr>
    <a:masterClrMapping/>
  </p:clrMapOvr>
  <mc:AlternateContent xmlns:mc="http://schemas.openxmlformats.org/markup-compatibility/2006" xmlns:p14="http://schemas.microsoft.com/office/powerpoint/2010/main">
    <mc:Choice Requires="p14">
      <p:transition spd="slow" p14:dur="2000" advTm="69774"/>
    </mc:Choice>
    <mc:Fallback xmlns="">
      <p:transition spd="slow" advTm="697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Performance of </a:t>
            </a:r>
            <a:r>
              <a:rPr lang="en-US" dirty="0" err="1" smtClean="0"/>
              <a:t>Datalog</a:t>
            </a:r>
            <a:r>
              <a:rPr lang="en-US" dirty="0" smtClean="0"/>
              <a:t> Solver</a:t>
            </a:r>
            <a:endParaRPr lang="en-US" dirty="0"/>
          </a:p>
        </p:txBody>
      </p:sp>
      <p:pic>
        <p:nvPicPr>
          <p:cNvPr id="11" name="Content Placeholder 10"/>
          <p:cNvPicPr>
            <a:picLocks noGrp="1" noChangeAspect="1"/>
          </p:cNvPicPr>
          <p:nvPr>
            <p:ph sz="quarter" idx="1"/>
          </p:nvPr>
        </p:nvPicPr>
        <p:blipFill>
          <a:blip r:embed="rId4">
            <a:extLst>
              <a:ext uri="{28A0092B-C50C-407E-A947-70E740481C1C}">
                <a14:useLocalDpi xmlns:a14="http://schemas.microsoft.com/office/drawing/2010/main"/>
              </a:ext>
            </a:extLst>
          </a:blip>
          <a:stretch>
            <a:fillRect/>
          </a:stretch>
        </p:blipFill>
        <p:spPr>
          <a:xfrm>
            <a:off x="1142993" y="2548272"/>
            <a:ext cx="6858014" cy="3200406"/>
          </a:xfrm>
        </p:spPr>
      </p:pic>
      <p:sp>
        <p:nvSpPr>
          <p:cNvPr id="12" name="TextBox 11"/>
          <p:cNvSpPr txBox="1"/>
          <p:nvPr/>
        </p:nvSpPr>
        <p:spPr>
          <a:xfrm>
            <a:off x="3526366" y="1993999"/>
            <a:ext cx="1845733" cy="400110"/>
          </a:xfrm>
          <a:prstGeom prst="rect">
            <a:avLst/>
          </a:prstGeom>
          <a:noFill/>
        </p:spPr>
        <p:txBody>
          <a:bodyPr wrap="square" rtlCol="0">
            <a:spAutoFit/>
          </a:bodyPr>
          <a:lstStyle/>
          <a:p>
            <a:pPr algn="ctr"/>
            <a:r>
              <a:rPr lang="en-US" sz="2000" b="1" dirty="0" err="1" smtClean="0">
                <a:solidFill>
                  <a:schemeClr val="accent5">
                    <a:lumMod val="50000"/>
                  </a:schemeClr>
                </a:solidFill>
              </a:rPr>
              <a:t>lusearch</a:t>
            </a:r>
            <a:endParaRPr lang="en-US" sz="2000" b="1" dirty="0">
              <a:solidFill>
                <a:schemeClr val="accent5">
                  <a:lumMod val="50000"/>
                </a:schemeClr>
              </a:solidFill>
            </a:endParaRPr>
          </a:p>
        </p:txBody>
      </p:sp>
      <p:sp>
        <p:nvSpPr>
          <p:cNvPr id="2" name="TextBox 1"/>
          <p:cNvSpPr txBox="1"/>
          <p:nvPr/>
        </p:nvSpPr>
        <p:spPr>
          <a:xfrm>
            <a:off x="1940725" y="2365492"/>
            <a:ext cx="1410660" cy="369332"/>
          </a:xfrm>
          <a:prstGeom prst="rect">
            <a:avLst/>
          </a:prstGeom>
          <a:noFill/>
        </p:spPr>
        <p:txBody>
          <a:bodyPr wrap="square" rtlCol="0">
            <a:spAutoFit/>
          </a:bodyPr>
          <a:lstStyle/>
          <a:p>
            <a:pPr algn="ctr"/>
            <a:r>
              <a:rPr lang="en-US" b="1" dirty="0" smtClean="0">
                <a:solidFill>
                  <a:srgbClr val="0070C0"/>
                </a:solidFill>
              </a:rPr>
              <a:t>k = 1,</a:t>
            </a:r>
            <a:r>
              <a:rPr lang="en-US" b="1" dirty="0" smtClean="0">
                <a:solidFill>
                  <a:srgbClr val="00B0F0"/>
                </a:solidFill>
              </a:rPr>
              <a:t> </a:t>
            </a:r>
            <a:r>
              <a:rPr lang="en-US" b="1" dirty="0" smtClean="0">
                <a:solidFill>
                  <a:srgbClr val="FF0000"/>
                </a:solidFill>
              </a:rPr>
              <a:t>153s</a:t>
            </a:r>
            <a:endParaRPr lang="en-US" b="1" dirty="0">
              <a:solidFill>
                <a:srgbClr val="FF0000"/>
              </a:solidFill>
            </a:endParaRPr>
          </a:p>
        </p:txBody>
      </p:sp>
      <p:sp>
        <p:nvSpPr>
          <p:cNvPr id="16" name="TextBox 15"/>
          <p:cNvSpPr txBox="1"/>
          <p:nvPr/>
        </p:nvSpPr>
        <p:spPr>
          <a:xfrm>
            <a:off x="2116996" y="2044799"/>
            <a:ext cx="1585640" cy="369332"/>
          </a:xfrm>
          <a:prstGeom prst="rect">
            <a:avLst/>
          </a:prstGeom>
          <a:noFill/>
        </p:spPr>
        <p:txBody>
          <a:bodyPr wrap="square" rtlCol="0">
            <a:spAutoFit/>
          </a:bodyPr>
          <a:lstStyle/>
          <a:p>
            <a:pPr algn="ctr"/>
            <a:r>
              <a:rPr lang="en-US" b="1" dirty="0">
                <a:solidFill>
                  <a:srgbClr val="0070C0"/>
                </a:solidFill>
              </a:rPr>
              <a:t>k = </a:t>
            </a:r>
            <a:r>
              <a:rPr lang="en-US" b="1" dirty="0" smtClean="0">
                <a:solidFill>
                  <a:srgbClr val="0070C0"/>
                </a:solidFill>
              </a:rPr>
              <a:t>2,</a:t>
            </a:r>
            <a:r>
              <a:rPr lang="en-US" b="1" dirty="0" smtClean="0">
                <a:solidFill>
                  <a:srgbClr val="00B0F0"/>
                </a:solidFill>
              </a:rPr>
              <a:t> </a:t>
            </a:r>
            <a:r>
              <a:rPr lang="en-US" b="1" dirty="0" smtClean="0">
                <a:solidFill>
                  <a:srgbClr val="FF0000"/>
                </a:solidFill>
              </a:rPr>
              <a:t>214s</a:t>
            </a:r>
            <a:endParaRPr lang="en-US" b="1" dirty="0">
              <a:solidFill>
                <a:srgbClr val="FF0000"/>
              </a:solidFill>
            </a:endParaRPr>
          </a:p>
        </p:txBody>
      </p:sp>
      <p:sp>
        <p:nvSpPr>
          <p:cNvPr id="26" name="TextBox 25"/>
          <p:cNvSpPr txBox="1"/>
          <p:nvPr/>
        </p:nvSpPr>
        <p:spPr>
          <a:xfrm>
            <a:off x="2769571" y="1214745"/>
            <a:ext cx="1513591" cy="369332"/>
          </a:xfrm>
          <a:prstGeom prst="rect">
            <a:avLst/>
          </a:prstGeom>
          <a:noFill/>
        </p:spPr>
        <p:txBody>
          <a:bodyPr wrap="square" rtlCol="0">
            <a:spAutoFit/>
          </a:bodyPr>
          <a:lstStyle/>
          <a:p>
            <a:pPr algn="ctr"/>
            <a:r>
              <a:rPr lang="en-US" b="1" dirty="0">
                <a:solidFill>
                  <a:srgbClr val="0070C0"/>
                </a:solidFill>
              </a:rPr>
              <a:t>k = </a:t>
            </a:r>
            <a:r>
              <a:rPr lang="en-US" b="1" dirty="0" smtClean="0">
                <a:solidFill>
                  <a:srgbClr val="0070C0"/>
                </a:solidFill>
              </a:rPr>
              <a:t>4,</a:t>
            </a:r>
            <a:r>
              <a:rPr lang="en-US" b="1" dirty="0" smtClean="0">
                <a:solidFill>
                  <a:srgbClr val="00B0F0"/>
                </a:solidFill>
              </a:rPr>
              <a:t> </a:t>
            </a:r>
            <a:r>
              <a:rPr lang="en-US" b="1" dirty="0" smtClean="0">
                <a:solidFill>
                  <a:srgbClr val="FF0000"/>
                </a:solidFill>
              </a:rPr>
              <a:t>3h28m</a:t>
            </a:r>
            <a:endParaRPr lang="en-US" b="1" dirty="0">
              <a:solidFill>
                <a:srgbClr val="FF0000"/>
              </a:solidFill>
            </a:endParaRPr>
          </a:p>
        </p:txBody>
      </p:sp>
      <p:sp>
        <p:nvSpPr>
          <p:cNvPr id="32" name="TextBox 31"/>
          <p:cNvSpPr txBox="1"/>
          <p:nvPr/>
        </p:nvSpPr>
        <p:spPr>
          <a:xfrm>
            <a:off x="2465748" y="1675467"/>
            <a:ext cx="1437885" cy="369332"/>
          </a:xfrm>
          <a:prstGeom prst="rect">
            <a:avLst/>
          </a:prstGeom>
          <a:noFill/>
        </p:spPr>
        <p:txBody>
          <a:bodyPr wrap="square" rtlCol="0">
            <a:spAutoFit/>
          </a:bodyPr>
          <a:lstStyle/>
          <a:p>
            <a:r>
              <a:rPr lang="en-US" b="1" dirty="0">
                <a:solidFill>
                  <a:srgbClr val="0070C0"/>
                </a:solidFill>
              </a:rPr>
              <a:t>k = </a:t>
            </a:r>
            <a:r>
              <a:rPr lang="en-US" b="1" dirty="0" smtClean="0">
                <a:solidFill>
                  <a:srgbClr val="0070C0"/>
                </a:solidFill>
              </a:rPr>
              <a:t>3,</a:t>
            </a:r>
            <a:r>
              <a:rPr lang="en-US" b="1" dirty="0" smtClean="0">
                <a:solidFill>
                  <a:srgbClr val="00B0F0"/>
                </a:solidFill>
              </a:rPr>
              <a:t> </a:t>
            </a:r>
            <a:r>
              <a:rPr lang="en-US" b="1" dirty="0" smtClean="0">
                <a:solidFill>
                  <a:srgbClr val="FF0000"/>
                </a:solidFill>
              </a:rPr>
              <a:t>590s</a:t>
            </a:r>
            <a:endParaRPr lang="en-US" b="1" dirty="0">
              <a:solidFill>
                <a:srgbClr val="FF0000"/>
              </a:solidFill>
            </a:endParaRPr>
          </a:p>
        </p:txBody>
      </p:sp>
      <p:sp>
        <p:nvSpPr>
          <p:cNvPr id="33" name="TextBox 32"/>
          <p:cNvSpPr txBox="1"/>
          <p:nvPr/>
        </p:nvSpPr>
        <p:spPr>
          <a:xfrm>
            <a:off x="1142993" y="1646709"/>
            <a:ext cx="1266940" cy="400110"/>
          </a:xfrm>
          <a:prstGeom prst="rect">
            <a:avLst/>
          </a:prstGeom>
          <a:noFill/>
        </p:spPr>
        <p:txBody>
          <a:bodyPr wrap="square" rtlCol="0">
            <a:spAutoFit/>
          </a:bodyPr>
          <a:lstStyle/>
          <a:p>
            <a:pPr algn="ctr"/>
            <a:r>
              <a:rPr lang="en-US" sz="2000" b="1" dirty="0" smtClean="0"/>
              <a:t>Baseline</a:t>
            </a:r>
            <a:endParaRPr lang="en-US" b="1" dirty="0"/>
          </a:p>
        </p:txBody>
      </p:sp>
      <p:sp>
        <p:nvSpPr>
          <p:cNvPr id="4" name="Footer Placeholder 3"/>
          <p:cNvSpPr>
            <a:spLocks noGrp="1"/>
          </p:cNvSpPr>
          <p:nvPr>
            <p:ph type="ftr" sz="quarter" idx="11"/>
          </p:nvPr>
        </p:nvSpPr>
        <p:spPr/>
        <p:txBody>
          <a:bodyPr/>
          <a:lstStyle/>
          <a:p>
            <a:pPr algn="ctr"/>
            <a:r>
              <a:rPr lang="en-US" smtClean="0"/>
              <a:t>CAV 2017</a:t>
            </a:r>
            <a:endParaRPr lang="en-US" dirty="0"/>
          </a:p>
        </p:txBody>
      </p:sp>
      <p:sp>
        <p:nvSpPr>
          <p:cNvPr id="7" name="Date Placeholder 6"/>
          <p:cNvSpPr>
            <a:spLocks noGrp="1"/>
          </p:cNvSpPr>
          <p:nvPr>
            <p:ph type="dt" sz="half" idx="10"/>
          </p:nvPr>
        </p:nvSpPr>
        <p:spPr/>
        <p:txBody>
          <a:bodyPr/>
          <a:lstStyle/>
          <a:p>
            <a:fld id="{020201EC-33B7-8547-9E20-221E0250E902}" type="datetime1">
              <a:rPr lang="en-US" smtClean="0"/>
              <a:t>7/31/17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49</a:t>
            </a:fld>
            <a:endParaRPr lang="en-US" dirty="0"/>
          </a:p>
        </p:txBody>
      </p:sp>
    </p:spTree>
    <p:custDataLst>
      <p:tags r:id="rId1"/>
    </p:custDataLst>
    <p:extLst>
      <p:ext uri="{BB962C8B-B14F-4D97-AF65-F5344CB8AC3E}">
        <p14:creationId xmlns:p14="http://schemas.microsoft.com/office/powerpoint/2010/main" val="1085563970"/>
      </p:ext>
    </p:extLst>
  </p:cSld>
  <p:clrMapOvr>
    <a:masterClrMapping/>
  </p:clrMapOvr>
  <mc:AlternateContent xmlns:mc="http://schemas.openxmlformats.org/markup-compatibility/2006" xmlns:p14="http://schemas.microsoft.com/office/powerpoint/2010/main">
    <mc:Choice Requires="p14">
      <p:transition spd="slow" p14:dur="2000" advTm="41898"/>
    </mc:Choice>
    <mc:Fallback xmlns="">
      <p:transition spd="slow" advTm="418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6"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E75C5F-D618-884D-AD36-317CC79D1BDE}"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5</a:t>
            </a:fld>
            <a:endParaRPr lang="en-US" dirty="0"/>
          </a:p>
        </p:txBody>
      </p:sp>
      <p:sp>
        <p:nvSpPr>
          <p:cNvPr id="5" name="Title 4"/>
          <p:cNvSpPr>
            <a:spLocks noGrp="1"/>
          </p:cNvSpPr>
          <p:nvPr>
            <p:ph type="title"/>
          </p:nvPr>
        </p:nvSpPr>
        <p:spPr/>
        <p:txBody>
          <a:bodyPr>
            <a:normAutofit/>
          </a:bodyPr>
          <a:lstStyle/>
          <a:p>
            <a:r>
              <a:rPr lang="en-US" dirty="0" smtClean="0"/>
              <a:t>The Maximum </a:t>
            </a:r>
            <a:r>
              <a:rPr lang="en-US" dirty="0" err="1" smtClean="0"/>
              <a:t>Satisfiability</a:t>
            </a:r>
            <a:r>
              <a:rPr lang="en-US" dirty="0" smtClean="0"/>
              <a:t> Problem</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9" name="TextBox 8"/>
          <p:cNvSpPr txBox="1"/>
          <p:nvPr/>
        </p:nvSpPr>
        <p:spPr>
          <a:xfrm>
            <a:off x="1274888" y="1354013"/>
            <a:ext cx="2233246" cy="584775"/>
          </a:xfrm>
          <a:prstGeom prst="rect">
            <a:avLst/>
          </a:prstGeom>
          <a:noFill/>
        </p:spPr>
        <p:txBody>
          <a:bodyPr wrap="square" rtlCol="0">
            <a:spAutoFit/>
          </a:bodyPr>
          <a:lstStyle/>
          <a:p>
            <a:r>
              <a:rPr lang="en-US" sz="3200" b="1" dirty="0" err="1" smtClean="0">
                <a:solidFill>
                  <a:schemeClr val="bg1"/>
                </a:solidFill>
              </a:rPr>
              <a:t>Max</a:t>
            </a:r>
            <a:r>
              <a:rPr lang="en-US" sz="3200" b="1" dirty="0" err="1" smtClean="0">
                <a:solidFill>
                  <a:srgbClr val="0070C0"/>
                </a:solidFill>
              </a:rPr>
              <a:t>SAT</a:t>
            </a:r>
            <a:r>
              <a:rPr lang="en-US" sz="3200" b="1" dirty="0" smtClean="0">
                <a:solidFill>
                  <a:srgbClr val="0070C0"/>
                </a:solidFill>
              </a:rPr>
              <a:t>:</a:t>
            </a:r>
            <a:endParaRPr lang="en-US" sz="3200" b="1" dirty="0">
              <a:solidFill>
                <a:srgbClr val="0070C0"/>
              </a:solidFill>
            </a:endParaRPr>
          </a:p>
        </p:txBody>
      </p:sp>
      <p:grpSp>
        <p:nvGrpSpPr>
          <p:cNvPr id="14" name="Group 13"/>
          <p:cNvGrpSpPr/>
          <p:nvPr/>
        </p:nvGrpSpPr>
        <p:grpSpPr>
          <a:xfrm>
            <a:off x="-257048" y="1973956"/>
            <a:ext cx="3871975" cy="2008958"/>
            <a:chOff x="-269748" y="1973956"/>
            <a:chExt cx="3871975" cy="2008958"/>
          </a:xfrm>
        </p:grpSpPr>
        <mc:AlternateContent xmlns:mc="http://schemas.openxmlformats.org/markup-compatibility/2006" xmlns:a14="http://schemas.microsoft.com/office/drawing/2010/main">
          <mc:Choice Requires="a14">
            <p:sp>
              <p:nvSpPr>
                <p:cNvPr id="15" name="TextBox 14"/>
                <p:cNvSpPr txBox="1"/>
                <p:nvPr/>
              </p:nvSpPr>
              <p:spPr>
                <a:xfrm>
                  <a:off x="-269748" y="2198076"/>
                  <a:ext cx="3640015" cy="1477328"/>
                </a:xfrm>
                <a:prstGeom prst="rect">
                  <a:avLst/>
                </a:prstGeom>
                <a:noFill/>
              </p:spPr>
              <p:txBody>
                <a:bodyPr wrap="square" rtlCol="0">
                  <a:spAutoFit/>
                </a:bodyPr>
                <a:lstStyle/>
                <a:p>
                  <a:pPr algn="r"/>
                  <a:r>
                    <a:rPr lang="en-US" b="0" dirty="0" smtClean="0"/>
                    <a:t>	   </a:t>
                  </a:r>
                  <a14:m>
                    <m:oMath xmlns:m="http://schemas.openxmlformats.org/officeDocument/2006/math">
                      <m:r>
                        <a:rPr lang="en-US" b="0" i="1" smtClean="0">
                          <a:latin typeface="Cambria Math" charset="0"/>
                        </a:rPr>
                        <m:t>𝑎</m:t>
                      </m:r>
                      <m:r>
                        <a:rPr lang="en-US" b="0" i="1" smtClean="0">
                          <a:latin typeface="Cambria Math" charset="0"/>
                        </a:rPr>
                        <m:t>  ∧       </m:t>
                      </m:r>
                    </m:oMath>
                  </a14:m>
                  <a:r>
                    <a:rPr lang="en-US" dirty="0" smtClean="0"/>
                    <a:t>(</a:t>
                  </a:r>
                  <a:r>
                    <a:rPr lang="en-US" b="1" dirty="0" smtClean="0"/>
                    <a:t>C1</a:t>
                  </a:r>
                  <a:r>
                    <a:rPr lang="en-US" dirty="0" smtClean="0"/>
                    <a:t>)</a:t>
                  </a:r>
                </a:p>
                <a:p>
                  <a:pPr algn="r"/>
                  <a14:m>
                    <m:oMath xmlns:m="http://schemas.openxmlformats.org/officeDocument/2006/math">
                      <m:r>
                        <a:rPr lang="en-US" b="0" i="1" smtClean="0">
                          <a:latin typeface="Cambria Math" charset="0"/>
                        </a:rPr>
                        <m:t>¬</m:t>
                      </m:r>
                      <m:r>
                        <a:rPr lang="en-US" b="0" i="1" smtClean="0">
                          <a:latin typeface="Cambria Math" charset="0"/>
                        </a:rPr>
                        <m:t>𝑎</m:t>
                      </m:r>
                      <m:r>
                        <a:rPr lang="en-US" b="0" i="1" smtClean="0">
                          <a:latin typeface="Cambria Math" charset="0"/>
                        </a:rPr>
                        <m:t>∨</m:t>
                      </m:r>
                      <m:r>
                        <a:rPr lang="en-US" b="0" i="1" smtClean="0">
                          <a:latin typeface="Cambria Math" charset="0"/>
                        </a:rPr>
                        <m:t>𝑏</m:t>
                      </m:r>
                      <m:r>
                        <a:rPr lang="en-US" b="0" i="1" smtClean="0">
                          <a:latin typeface="Cambria Math" charset="0"/>
                        </a:rPr>
                        <m:t>  ∧</m:t>
                      </m:r>
                      <m:r>
                        <a:rPr lang="en-US" b="0" i="0" smtClean="0">
                          <a:solidFill>
                            <a:srgbClr val="7030A0"/>
                          </a:solidFill>
                          <a:latin typeface="Cambria Math" charset="0"/>
                        </a:rPr>
                        <m:t>       </m:t>
                      </m:r>
                    </m:oMath>
                  </a14:m>
                  <a:r>
                    <a:rPr lang="en-US" dirty="0" smtClean="0"/>
                    <a:t>(</a:t>
                  </a:r>
                  <a:r>
                    <a:rPr lang="en-US" b="1" dirty="0" smtClean="0"/>
                    <a:t>C2</a:t>
                  </a:r>
                  <a:r>
                    <a:rPr lang="en-US" dirty="0" smtClean="0"/>
                    <a:t>)</a:t>
                  </a:r>
                </a:p>
                <a:p>
                  <a:pPr algn="r"/>
                  <a:r>
                    <a:rPr lang="en-US" b="0" dirty="0" smtClean="0"/>
                    <a:t>        </a:t>
                  </a:r>
                  <a:r>
                    <a:rPr lang="en-US" b="1" dirty="0" smtClean="0">
                      <a:solidFill>
                        <a:schemeClr val="bg1"/>
                      </a:solidFill>
                    </a:rPr>
                    <a:t>1</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𝑏</m:t>
                      </m:r>
                      <m:r>
                        <a:rPr lang="en-US" b="0" i="1" smtClean="0">
                          <a:latin typeface="Cambria Math" charset="0"/>
                        </a:rPr>
                        <m:t>∨</m:t>
                      </m:r>
                      <m:r>
                        <a:rPr lang="en-US" b="0" i="1" smtClean="0">
                          <a:latin typeface="Cambria Math" charset="0"/>
                        </a:rPr>
                        <m:t>𝑐</m:t>
                      </m:r>
                      <m:r>
                        <a:rPr lang="en-US" b="0" i="1" smtClean="0">
                          <a:latin typeface="Cambria Math" charset="0"/>
                        </a:rPr>
                        <m:t>  ∧</m:t>
                      </m:r>
                      <m:r>
                        <a:rPr lang="en-US" b="0" i="0" smtClean="0">
                          <a:solidFill>
                            <a:srgbClr val="7030A0"/>
                          </a:solidFill>
                          <a:latin typeface="Cambria Math" charset="0"/>
                        </a:rPr>
                        <m:t>       </m:t>
                      </m:r>
                    </m:oMath>
                  </a14:m>
                  <a:r>
                    <a:rPr lang="en-US" dirty="0" smtClean="0"/>
                    <a:t>(</a:t>
                  </a:r>
                  <a:r>
                    <a:rPr lang="en-US" b="1" dirty="0" smtClean="0"/>
                    <a:t>C3</a:t>
                  </a:r>
                  <a:r>
                    <a:rPr lang="en-US" dirty="0" smtClean="0"/>
                    <a:t>)</a:t>
                  </a:r>
                </a:p>
                <a:p>
                  <a:pPr algn="r"/>
                  <a:r>
                    <a:rPr lang="en-US" dirty="0" smtClean="0"/>
                    <a:t>           </a:t>
                  </a:r>
                  <a:r>
                    <a:rPr lang="en-US" b="1" dirty="0" smtClean="0">
                      <a:solidFill>
                        <a:schemeClr val="bg1"/>
                      </a:solidFill>
                    </a:rPr>
                    <a:t>2</a:t>
                  </a:r>
                  <a:r>
                    <a:rPr lang="en-US" dirty="0" smtClean="0"/>
                    <a:t>            </a:t>
                  </a:r>
                  <a14:m>
                    <m:oMath xmlns:m="http://schemas.openxmlformats.org/officeDocument/2006/math">
                      <m:r>
                        <a:rPr lang="en-US" b="0" i="1" smtClean="0">
                          <a:latin typeface="Cambria Math" charset="0"/>
                        </a:rPr>
                        <m:t>¬</m:t>
                      </m:r>
                      <m:r>
                        <a:rPr lang="en-US" b="0" i="1" smtClean="0">
                          <a:latin typeface="Cambria Math" charset="0"/>
                        </a:rPr>
                        <m:t>𝑐</m:t>
                      </m:r>
                      <m:r>
                        <a:rPr lang="en-US" i="1">
                          <a:latin typeface="Cambria Math" charset="0"/>
                        </a:rPr>
                        <m:t>∨</m:t>
                      </m:r>
                      <m:r>
                        <a:rPr lang="en-US" b="0" i="1" smtClean="0">
                          <a:latin typeface="Cambria Math" charset="0"/>
                        </a:rPr>
                        <m:t>𝑑</m:t>
                      </m:r>
                      <m:r>
                        <a:rPr lang="en-US" b="0" i="1" smtClean="0">
                          <a:latin typeface="Cambria Math" charset="0"/>
                        </a:rPr>
                        <m:t>  ∧</m:t>
                      </m:r>
                    </m:oMath>
                  </a14:m>
                  <a:r>
                    <a:rPr lang="en-US" dirty="0" smtClean="0"/>
                    <a:t>	(</a:t>
                  </a:r>
                  <a:r>
                    <a:rPr lang="en-US" b="1" dirty="0" smtClean="0"/>
                    <a:t>C4</a:t>
                  </a:r>
                  <a:r>
                    <a:rPr lang="en-US" dirty="0" smtClean="0"/>
                    <a:t>)</a:t>
                  </a:r>
                </a:p>
                <a:p>
                  <a:pPr algn="r"/>
                  <a:r>
                    <a:rPr lang="en-US" b="0" dirty="0" smtClean="0"/>
                    <a:t>        </a:t>
                  </a:r>
                  <a:r>
                    <a:rPr lang="en-US" b="1" dirty="0" smtClean="0">
                      <a:solidFill>
                        <a:schemeClr val="bg1"/>
                      </a:solidFill>
                    </a:rPr>
                    <a:t>3</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𝑑</m:t>
                      </m:r>
                      <m:r>
                        <a:rPr lang="en-US" b="0" i="0" smtClean="0">
                          <a:latin typeface="Cambria Math" charset="0"/>
                        </a:rPr>
                        <m:t>             </m:t>
                      </m:r>
                    </m:oMath>
                  </a14:m>
                  <a:r>
                    <a:rPr lang="en-US" dirty="0" smtClean="0"/>
                    <a:t>(</a:t>
                  </a:r>
                  <a:r>
                    <a:rPr lang="en-US" b="1" dirty="0" smtClean="0"/>
                    <a:t>C5</a:t>
                  </a:r>
                  <a:r>
                    <a:rPr lang="en-US" dirty="0" smtClean="0"/>
                    <a:t>)</a:t>
                  </a:r>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69748" y="2198076"/>
                  <a:ext cx="3640015" cy="1477328"/>
                </a:xfrm>
                <a:prstGeom prst="rect">
                  <a:avLst/>
                </a:prstGeom>
                <a:blipFill rotWithShape="0">
                  <a:blip r:embed="rId3"/>
                  <a:stretch>
                    <a:fillRect t="-24380" r="-1340" b="-29752"/>
                  </a:stretch>
                </a:blipFill>
              </p:spPr>
              <p:txBody>
                <a:bodyPr/>
                <a:lstStyle/>
                <a:p>
                  <a:r>
                    <a:rPr lang="en-US">
                      <a:noFill/>
                    </a:rPr>
                    <a:t> </a:t>
                  </a:r>
                </a:p>
              </p:txBody>
            </p:sp>
          </mc:Fallback>
        </mc:AlternateContent>
        <p:sp>
          <p:nvSpPr>
            <p:cNvPr id="16" name="Rectangle 15"/>
            <p:cNvSpPr/>
            <p:nvPr/>
          </p:nvSpPr>
          <p:spPr>
            <a:xfrm>
              <a:off x="749299" y="1973956"/>
              <a:ext cx="2852928" cy="200895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805300585"/>
      </p:ext>
    </p:extLst>
  </p:cSld>
  <p:clrMapOvr>
    <a:masterClrMapping/>
  </p:clrMapOvr>
  <mc:AlternateContent xmlns:mc="http://schemas.openxmlformats.org/markup-compatibility/2006" xmlns:p14="http://schemas.microsoft.com/office/powerpoint/2010/main">
    <mc:Choice Requires="p14">
      <p:transition spd="slow" p14:dur="2000" advTm="5562"/>
    </mc:Choice>
    <mc:Fallback xmlns="">
      <p:transition spd="slow" advTm="5562"/>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Performance of </a:t>
            </a:r>
            <a:r>
              <a:rPr lang="en-US" dirty="0" err="1" smtClean="0"/>
              <a:t>MaxSAT</a:t>
            </a:r>
            <a:r>
              <a:rPr lang="en-US" dirty="0" smtClean="0"/>
              <a:t> Solver</a:t>
            </a:r>
            <a:endParaRPr lang="en-US" dirty="0"/>
          </a:p>
        </p:txBody>
      </p:sp>
      <p:pic>
        <p:nvPicPr>
          <p:cNvPr id="11" name="Content Placeholder 10"/>
          <p:cNvPicPr>
            <a:picLocks noGrp="1" noChangeAspect="1"/>
          </p:cNvPicPr>
          <p:nvPr>
            <p:ph sz="quarter" idx="1"/>
          </p:nvPr>
        </p:nvPicPr>
        <p:blipFill>
          <a:blip r:embed="rId4">
            <a:extLst>
              <a:ext uri="{28A0092B-C50C-407E-A947-70E740481C1C}">
                <a14:useLocalDpi xmlns:a14="http://schemas.microsoft.com/office/drawing/2010/main"/>
              </a:ext>
            </a:extLst>
          </a:blip>
          <a:stretch>
            <a:fillRect/>
          </a:stretch>
        </p:blipFill>
        <p:spPr>
          <a:xfrm>
            <a:off x="1142993" y="2476131"/>
            <a:ext cx="6858014" cy="3200406"/>
          </a:xfrm>
        </p:spPr>
      </p:pic>
      <p:sp>
        <p:nvSpPr>
          <p:cNvPr id="15" name="Freeform 14"/>
          <p:cNvSpPr/>
          <p:nvPr/>
        </p:nvSpPr>
        <p:spPr>
          <a:xfrm>
            <a:off x="2126255" y="3059629"/>
            <a:ext cx="1156772" cy="1454226"/>
          </a:xfrm>
          <a:custGeom>
            <a:avLst/>
            <a:gdLst>
              <a:gd name="connsiteX0" fmla="*/ 0 w 1156772"/>
              <a:gd name="connsiteY0" fmla="*/ 1454226 h 1454226"/>
              <a:gd name="connsiteX1" fmla="*/ 396608 w 1156772"/>
              <a:gd name="connsiteY1" fmla="*/ 1344058 h 1454226"/>
              <a:gd name="connsiteX2" fmla="*/ 231355 w 1156772"/>
              <a:gd name="connsiteY2" fmla="*/ 1002535 h 1454226"/>
              <a:gd name="connsiteX3" fmla="*/ 760164 w 1156772"/>
              <a:gd name="connsiteY3" fmla="*/ 936434 h 1454226"/>
              <a:gd name="connsiteX4" fmla="*/ 451692 w 1156772"/>
              <a:gd name="connsiteY4" fmla="*/ 649995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760164 w 1156772"/>
              <a:gd name="connsiteY3" fmla="*/ 936434 h 1454226"/>
              <a:gd name="connsiteX4" fmla="*/ 451692 w 1156772"/>
              <a:gd name="connsiteY4" fmla="*/ 649995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451692 w 1156772"/>
              <a:gd name="connsiteY4" fmla="*/ 649995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154237 w 1156772"/>
              <a:gd name="connsiteY4" fmla="*/ 782198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198304 w 1156772"/>
              <a:gd name="connsiteY2" fmla="*/ 969484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55085 w 1156772"/>
              <a:gd name="connsiteY2" fmla="*/ 991518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55085 w 1156772"/>
              <a:gd name="connsiteY2" fmla="*/ 991518 h 1454226"/>
              <a:gd name="connsiteX3" fmla="*/ 561860 w 1156772"/>
              <a:gd name="connsiteY3" fmla="*/ 1112704 h 1454226"/>
              <a:gd name="connsiteX4" fmla="*/ 297456 w 1156772"/>
              <a:gd name="connsiteY4" fmla="*/ 738130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55085 w 1156772"/>
              <a:gd name="connsiteY2" fmla="*/ 991518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96608 w 1156772"/>
              <a:gd name="connsiteY1" fmla="*/ 1344058 h 1454226"/>
              <a:gd name="connsiteX2" fmla="*/ 330507 w 1156772"/>
              <a:gd name="connsiteY2" fmla="*/ 1035585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330507 w 1156772"/>
              <a:gd name="connsiteY2" fmla="*/ 1035585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429658 w 1156772"/>
              <a:gd name="connsiteY4" fmla="*/ 782198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429658 w 1156772"/>
              <a:gd name="connsiteY4" fmla="*/ 782198 h 1454226"/>
              <a:gd name="connsiteX5" fmla="*/ 793215 w 1156772"/>
              <a:gd name="connsiteY5" fmla="*/ 672029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429658 w 1156772"/>
              <a:gd name="connsiteY4" fmla="*/ 782198 h 1454226"/>
              <a:gd name="connsiteX5" fmla="*/ 991519 w 1156772"/>
              <a:gd name="connsiteY5" fmla="*/ 539826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528810 w 1156772"/>
              <a:gd name="connsiteY4" fmla="*/ 539827 h 1454226"/>
              <a:gd name="connsiteX5" fmla="*/ 991519 w 1156772"/>
              <a:gd name="connsiteY5" fmla="*/ 539826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528810 w 1156772"/>
              <a:gd name="connsiteY4" fmla="*/ 539827 h 1454226"/>
              <a:gd name="connsiteX5" fmla="*/ 881350 w 1156772"/>
              <a:gd name="connsiteY5" fmla="*/ 638978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517793 w 1156772"/>
              <a:gd name="connsiteY4" fmla="*/ 672029 h 1454226"/>
              <a:gd name="connsiteX5" fmla="*/ 881350 w 1156772"/>
              <a:gd name="connsiteY5" fmla="*/ 638978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28810 w 1156772"/>
              <a:gd name="connsiteY3" fmla="*/ 1024568 h 1454226"/>
              <a:gd name="connsiteX4" fmla="*/ 517793 w 1156772"/>
              <a:gd name="connsiteY4" fmla="*/ 672029 h 1454226"/>
              <a:gd name="connsiteX5" fmla="*/ 881350 w 1156772"/>
              <a:gd name="connsiteY5" fmla="*/ 638978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28810 w 1156772"/>
              <a:gd name="connsiteY3" fmla="*/ 1024568 h 1454226"/>
              <a:gd name="connsiteX4" fmla="*/ 517793 w 1156772"/>
              <a:gd name="connsiteY4" fmla="*/ 672029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28810 w 1156772"/>
              <a:gd name="connsiteY3" fmla="*/ 1024568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3 w 1156772"/>
              <a:gd name="connsiteY3" fmla="*/ 914400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330506 w 1156772"/>
              <a:gd name="connsiteY2" fmla="*/ 1112704 h 1454226"/>
              <a:gd name="connsiteX3" fmla="*/ 550843 w 1156772"/>
              <a:gd name="connsiteY3" fmla="*/ 914400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264405 w 1156772"/>
              <a:gd name="connsiteY1" fmla="*/ 1333042 h 1454226"/>
              <a:gd name="connsiteX2" fmla="*/ 330506 w 1156772"/>
              <a:gd name="connsiteY2" fmla="*/ 1112704 h 1454226"/>
              <a:gd name="connsiteX3" fmla="*/ 550843 w 1156772"/>
              <a:gd name="connsiteY3" fmla="*/ 914400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264405 w 1156772"/>
              <a:gd name="connsiteY1" fmla="*/ 1333042 h 1454226"/>
              <a:gd name="connsiteX2" fmla="*/ 330506 w 1156772"/>
              <a:gd name="connsiteY2" fmla="*/ 1112704 h 1454226"/>
              <a:gd name="connsiteX3" fmla="*/ 550843 w 1156772"/>
              <a:gd name="connsiteY3" fmla="*/ 914400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64405 w 1156772"/>
              <a:gd name="connsiteY1" fmla="*/ 1333042 h 1454226"/>
              <a:gd name="connsiteX2" fmla="*/ 264405 w 1156772"/>
              <a:gd name="connsiteY2" fmla="*/ 1013552 h 1454226"/>
              <a:gd name="connsiteX3" fmla="*/ 550843 w 1156772"/>
              <a:gd name="connsiteY3" fmla="*/ 914400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013552 h 1454226"/>
              <a:gd name="connsiteX3" fmla="*/ 550843 w 1156772"/>
              <a:gd name="connsiteY3" fmla="*/ 914400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013552 h 1454226"/>
              <a:gd name="connsiteX3" fmla="*/ 661011 w 1156772"/>
              <a:gd name="connsiteY3" fmla="*/ 1013551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123720 h 1454226"/>
              <a:gd name="connsiteX3" fmla="*/ 661011 w 1156772"/>
              <a:gd name="connsiteY3" fmla="*/ 1013551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123720 h 1454226"/>
              <a:gd name="connsiteX3" fmla="*/ 661011 w 1156772"/>
              <a:gd name="connsiteY3" fmla="*/ 914399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123720 h 1454226"/>
              <a:gd name="connsiteX3" fmla="*/ 661011 w 1156772"/>
              <a:gd name="connsiteY3" fmla="*/ 914399 h 1454226"/>
              <a:gd name="connsiteX4" fmla="*/ 594911 w 1156772"/>
              <a:gd name="connsiteY4" fmla="*/ 638979 h 1454226"/>
              <a:gd name="connsiteX5" fmla="*/ 903384 w 1156772"/>
              <a:gd name="connsiteY5" fmla="*/ 528810 h 1454226"/>
              <a:gd name="connsiteX6" fmla="*/ 980502 w 1156772"/>
              <a:gd name="connsiteY6" fmla="*/ 242371 h 1454226"/>
              <a:gd name="connsiteX7" fmla="*/ 1156772 w 1156772"/>
              <a:gd name="connsiteY7" fmla="*/ 0 h 145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772" h="1454226">
                <a:moveTo>
                  <a:pt x="0" y="1454226"/>
                </a:moveTo>
                <a:lnTo>
                  <a:pt x="297455" y="1377110"/>
                </a:lnTo>
                <a:lnTo>
                  <a:pt x="264405" y="1123720"/>
                </a:lnTo>
                <a:lnTo>
                  <a:pt x="661011" y="914399"/>
                </a:lnTo>
                <a:lnTo>
                  <a:pt x="594911" y="638979"/>
                </a:lnTo>
                <a:lnTo>
                  <a:pt x="903384" y="528810"/>
                </a:lnTo>
                <a:lnTo>
                  <a:pt x="980502" y="242371"/>
                </a:lnTo>
                <a:lnTo>
                  <a:pt x="1156772" y="0"/>
                </a:lnTo>
              </a:path>
            </a:pathLst>
          </a:custGeom>
          <a:noFill/>
          <a:ln w="88900">
            <a:solidFill>
              <a:srgbClr val="00B0F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737253" y="3037595"/>
            <a:ext cx="2644048" cy="1476260"/>
          </a:xfrm>
          <a:custGeom>
            <a:avLst/>
            <a:gdLst>
              <a:gd name="connsiteX0" fmla="*/ 0 w 2247441"/>
              <a:gd name="connsiteY0" fmla="*/ 0 h 1112704"/>
              <a:gd name="connsiteX1" fmla="*/ 550843 w 2247441"/>
              <a:gd name="connsiteY1" fmla="*/ 110169 h 1112704"/>
              <a:gd name="connsiteX2" fmla="*/ 672029 w 2247441"/>
              <a:gd name="connsiteY2" fmla="*/ 517793 h 1112704"/>
              <a:gd name="connsiteX3" fmla="*/ 1355075 w 2247441"/>
              <a:gd name="connsiteY3" fmla="*/ 594911 h 1112704"/>
              <a:gd name="connsiteX4" fmla="*/ 1553378 w 2247441"/>
              <a:gd name="connsiteY4" fmla="*/ 947451 h 1112704"/>
              <a:gd name="connsiteX5" fmla="*/ 2005070 w 2247441"/>
              <a:gd name="connsiteY5" fmla="*/ 969485 h 1112704"/>
              <a:gd name="connsiteX6" fmla="*/ 2247441 w 2247441"/>
              <a:gd name="connsiteY6" fmla="*/ 1112704 h 111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7441" h="1112704">
                <a:moveTo>
                  <a:pt x="0" y="0"/>
                </a:moveTo>
                <a:lnTo>
                  <a:pt x="550843" y="110169"/>
                </a:lnTo>
                <a:lnTo>
                  <a:pt x="672029" y="517793"/>
                </a:lnTo>
                <a:lnTo>
                  <a:pt x="1355075" y="594911"/>
                </a:lnTo>
                <a:lnTo>
                  <a:pt x="1553378" y="947451"/>
                </a:lnTo>
                <a:lnTo>
                  <a:pt x="2005070" y="969485"/>
                </a:lnTo>
                <a:lnTo>
                  <a:pt x="2247441" y="1112704"/>
                </a:lnTo>
              </a:path>
            </a:pathLst>
          </a:custGeom>
          <a:noFill/>
          <a:ln w="88900">
            <a:solidFill>
              <a:srgbClr val="00B0F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26366" y="1993999"/>
            <a:ext cx="1845733" cy="400110"/>
          </a:xfrm>
          <a:prstGeom prst="rect">
            <a:avLst/>
          </a:prstGeom>
          <a:noFill/>
        </p:spPr>
        <p:txBody>
          <a:bodyPr wrap="square" rtlCol="0">
            <a:spAutoFit/>
          </a:bodyPr>
          <a:lstStyle/>
          <a:p>
            <a:pPr algn="ctr"/>
            <a:r>
              <a:rPr lang="en-US" sz="2000" b="1" dirty="0" err="1" smtClean="0">
                <a:solidFill>
                  <a:schemeClr val="accent5">
                    <a:lumMod val="50000"/>
                  </a:schemeClr>
                </a:solidFill>
              </a:rPr>
              <a:t>lusearch</a:t>
            </a:r>
            <a:endParaRPr lang="en-US" sz="2000" b="1" dirty="0">
              <a:solidFill>
                <a:schemeClr val="accent5">
                  <a:lumMod val="50000"/>
                </a:schemeClr>
              </a:solidFill>
            </a:endParaRPr>
          </a:p>
        </p:txBody>
      </p:sp>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6" name="Date Placeholder 5"/>
          <p:cNvSpPr>
            <a:spLocks noGrp="1"/>
          </p:cNvSpPr>
          <p:nvPr>
            <p:ph type="dt" sz="half" idx="10"/>
          </p:nvPr>
        </p:nvSpPr>
        <p:spPr/>
        <p:txBody>
          <a:bodyPr/>
          <a:lstStyle/>
          <a:p>
            <a:fld id="{CB460CD2-14FE-CE47-AB24-AD8DBF8B302B}"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50</a:t>
            </a:fld>
            <a:endParaRPr lang="en-US" dirty="0"/>
          </a:p>
        </p:txBody>
      </p:sp>
    </p:spTree>
    <p:custDataLst>
      <p:tags r:id="rId1"/>
    </p:custDataLst>
    <p:extLst>
      <p:ext uri="{BB962C8B-B14F-4D97-AF65-F5344CB8AC3E}">
        <p14:creationId xmlns:p14="http://schemas.microsoft.com/office/powerpoint/2010/main" val="1077423629"/>
      </p:ext>
    </p:extLst>
  </p:cSld>
  <p:clrMapOvr>
    <a:masterClrMapping/>
  </p:clrMapOvr>
  <mc:AlternateContent xmlns:mc="http://schemas.openxmlformats.org/markup-compatibility/2006" xmlns:p14="http://schemas.microsoft.com/office/powerpoint/2010/main">
    <mc:Choice Requires="p14">
      <p:transition spd="slow" p14:dur="2000" advTm="37911"/>
    </mc:Choice>
    <mc:Fallback xmlns="">
      <p:transition spd="slow" advTm="379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Statistics of </a:t>
            </a:r>
            <a:r>
              <a:rPr lang="en-US" dirty="0" err="1" smtClean="0"/>
              <a:t>MaxSAT</a:t>
            </a:r>
            <a:r>
              <a:rPr lang="en-US" dirty="0" smtClean="0"/>
              <a:t> Formulae</a:t>
            </a:r>
            <a:endParaRPr lang="en-US" dirty="0"/>
          </a:p>
        </p:txBody>
      </p:sp>
      <p:graphicFrame>
        <p:nvGraphicFramePr>
          <p:cNvPr id="7" name="Content Placeholder 3"/>
          <p:cNvGraphicFramePr>
            <a:graphicFrameLocks/>
          </p:cNvGraphicFramePr>
          <p:nvPr>
            <p:extLst/>
          </p:nvPr>
        </p:nvGraphicFramePr>
        <p:xfrm>
          <a:off x="2076480" y="1680060"/>
          <a:ext cx="4324319" cy="4175990"/>
        </p:xfrm>
        <a:graphic>
          <a:graphicData uri="http://schemas.openxmlformats.org/drawingml/2006/table">
            <a:tbl>
              <a:tblPr firstRow="1" bandRow="1">
                <a:tableStyleId>{5C22544A-7EE6-4342-B048-85BDC9FD1C3A}</a:tableStyleId>
              </a:tblPr>
              <a:tblGrid>
                <a:gridCol w="1768041"/>
                <a:gridCol w="1305052"/>
                <a:gridCol w="1251226"/>
              </a:tblGrid>
              <a:tr h="489797">
                <a:tc rowSpan="2">
                  <a:txBody>
                    <a:bodyPr/>
                    <a:lstStyle/>
                    <a:p>
                      <a:endParaRPr lang="en-US" sz="2000" dirty="0"/>
                    </a:p>
                  </a:txBody>
                  <a:tcPr/>
                </a:tc>
                <a:tc gridSpan="2">
                  <a:txBody>
                    <a:bodyPr/>
                    <a:lstStyle/>
                    <a:p>
                      <a:pPr algn="ctr"/>
                      <a:r>
                        <a:rPr lang="en-US" sz="2000" dirty="0" smtClean="0"/>
                        <a:t>pointer analysis</a:t>
                      </a:r>
                      <a:endParaRPr lang="en-US" sz="2000" dirty="0"/>
                    </a:p>
                  </a:txBody>
                  <a:tcPr/>
                </a:tc>
                <a:tc hMerge="1">
                  <a:txBody>
                    <a:bodyPr/>
                    <a:lstStyle/>
                    <a:p>
                      <a:pPr algn="ctr"/>
                      <a:endParaRPr lang="en-US" sz="2000" dirty="0"/>
                    </a:p>
                  </a:txBody>
                  <a:tcPr/>
                </a:tc>
              </a:tr>
              <a:tr h="452121">
                <a:tc vMerge="1">
                  <a:txBody>
                    <a:bodyPr/>
                    <a:lstStyle/>
                    <a:p>
                      <a:endParaRPr lang="en-US"/>
                    </a:p>
                  </a:txBody>
                  <a:tcPr/>
                </a:tc>
                <a:tc>
                  <a:txBody>
                    <a:bodyPr/>
                    <a:lstStyle/>
                    <a:p>
                      <a:pPr algn="ctr"/>
                      <a:r>
                        <a:rPr lang="en-US" sz="2000" b="1" dirty="0" smtClean="0"/>
                        <a:t>variables</a:t>
                      </a:r>
                      <a:endParaRPr lang="en-US" sz="2000" b="1" dirty="0"/>
                    </a:p>
                  </a:txBody>
                  <a:tcPr/>
                </a:tc>
                <a:tc>
                  <a:txBody>
                    <a:bodyPr/>
                    <a:lstStyle/>
                    <a:p>
                      <a:pPr algn="ctr"/>
                      <a:r>
                        <a:rPr lang="en-US" sz="2000" b="1" dirty="0" smtClean="0"/>
                        <a:t>clauses</a:t>
                      </a:r>
                      <a:endParaRPr lang="en-US" sz="2000" b="1" dirty="0"/>
                    </a:p>
                  </a:txBody>
                  <a:tcPr/>
                </a:tc>
              </a:tr>
              <a:tr h="404259">
                <a:tc>
                  <a:txBody>
                    <a:bodyPr/>
                    <a:lstStyle/>
                    <a:p>
                      <a:r>
                        <a:rPr lang="en-US" sz="2000" dirty="0" err="1" smtClean="0"/>
                        <a:t>toba</a:t>
                      </a:r>
                      <a:r>
                        <a:rPr lang="en-US" sz="2000" dirty="0" smtClean="0"/>
                        <a:t>-s</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0.7M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1.5M</a:t>
                      </a:r>
                      <a:endParaRPr lang="en-US" sz="2000" dirty="0"/>
                    </a:p>
                  </a:txBody>
                  <a:tcPr/>
                </a:tc>
              </a:tr>
              <a:tr h="404259">
                <a:tc>
                  <a:txBody>
                    <a:bodyPr/>
                    <a:lstStyle/>
                    <a:p>
                      <a:r>
                        <a:rPr lang="en-US" sz="2000" dirty="0" err="1" smtClean="0"/>
                        <a:t>javasrc</a:t>
                      </a:r>
                      <a:r>
                        <a:rPr lang="en-US" sz="2000" dirty="0" smtClean="0"/>
                        <a:t>-p</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0.5M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0.9M</a:t>
                      </a:r>
                      <a:endParaRPr lang="en-US" sz="2000" dirty="0"/>
                    </a:p>
                  </a:txBody>
                  <a:tcPr/>
                </a:tc>
              </a:tr>
              <a:tr h="404259">
                <a:tc>
                  <a:txBody>
                    <a:bodyPr/>
                    <a:lstStyle/>
                    <a:p>
                      <a:r>
                        <a:rPr lang="en-US" sz="2000" dirty="0" err="1" smtClean="0"/>
                        <a:t>weblech</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1.6M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3.3M</a:t>
                      </a:r>
                      <a:endParaRPr lang="en-US" sz="2000" dirty="0"/>
                    </a:p>
                  </a:txBody>
                  <a:tcPr/>
                </a:tc>
              </a:tr>
              <a:tr h="404259">
                <a:tc>
                  <a:txBody>
                    <a:bodyPr/>
                    <a:lstStyle/>
                    <a:p>
                      <a:r>
                        <a:rPr lang="en-US" sz="2000" dirty="0" err="1" smtClean="0"/>
                        <a:t>hedc</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1.2M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2.7M</a:t>
                      </a:r>
                      <a:endParaRPr lang="en-US" sz="2000" dirty="0"/>
                    </a:p>
                  </a:txBody>
                  <a:tcPr/>
                </a:tc>
              </a:tr>
              <a:tr h="404259">
                <a:tc>
                  <a:txBody>
                    <a:bodyPr/>
                    <a:lstStyle/>
                    <a:p>
                      <a:r>
                        <a:rPr lang="en-US" sz="2000" dirty="0" err="1" smtClean="0"/>
                        <a:t>antlr</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3.6M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6.9M</a:t>
                      </a:r>
                      <a:endParaRPr lang="en-US" sz="2000" dirty="0"/>
                    </a:p>
                  </a:txBody>
                  <a:tcPr/>
                </a:tc>
              </a:tr>
              <a:tr h="404259">
                <a:tc>
                  <a:txBody>
                    <a:bodyPr/>
                    <a:lstStyle/>
                    <a:p>
                      <a:r>
                        <a:rPr lang="en-US" sz="2000" dirty="0" err="1" smtClean="0"/>
                        <a:t>luindex</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2.4M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5.6M</a:t>
                      </a:r>
                      <a:endParaRPr lang="en-US" sz="2000" dirty="0"/>
                    </a:p>
                  </a:txBody>
                  <a:tcPr/>
                </a:tc>
              </a:tr>
              <a:tr h="404259">
                <a:tc>
                  <a:txBody>
                    <a:bodyPr/>
                    <a:lstStyle/>
                    <a:p>
                      <a:r>
                        <a:rPr lang="en-US" sz="2000" dirty="0" err="1" smtClean="0"/>
                        <a:t>lusearch</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2.1M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5.0M</a:t>
                      </a:r>
                      <a:endParaRPr lang="en-US" sz="2000" dirty="0"/>
                    </a:p>
                  </a:txBody>
                  <a:tcPr/>
                </a:tc>
              </a:tr>
              <a:tr h="404259">
                <a:tc>
                  <a:txBody>
                    <a:bodyPr/>
                    <a:lstStyle/>
                    <a:p>
                      <a:r>
                        <a:rPr lang="en-US" sz="2000" dirty="0" err="1" smtClean="0"/>
                        <a:t>schroeder</a:t>
                      </a:r>
                      <a:r>
                        <a:rPr lang="en-US" sz="2000" dirty="0" smtClean="0"/>
                        <a:t>-m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6.7M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23.7M</a:t>
                      </a:r>
                      <a:endParaRPr lang="en-US" sz="2000" dirty="0"/>
                    </a:p>
                  </a:txBody>
                  <a:tcPr/>
                </a:tc>
              </a:tr>
            </a:tbl>
          </a:graphicData>
        </a:graphic>
      </p:graphicFrame>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6" name="Date Placeholder 5"/>
          <p:cNvSpPr>
            <a:spLocks noGrp="1"/>
          </p:cNvSpPr>
          <p:nvPr>
            <p:ph type="dt" sz="half" idx="10"/>
          </p:nvPr>
        </p:nvSpPr>
        <p:spPr/>
        <p:txBody>
          <a:bodyPr/>
          <a:lstStyle/>
          <a:p>
            <a:fld id="{F148BB93-67F7-F54C-81A3-AC47CE931F44}"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51</a:t>
            </a:fld>
            <a:endParaRPr lang="en-US" dirty="0"/>
          </a:p>
        </p:txBody>
      </p:sp>
    </p:spTree>
    <p:extLst>
      <p:ext uri="{BB962C8B-B14F-4D97-AF65-F5344CB8AC3E}">
        <p14:creationId xmlns:p14="http://schemas.microsoft.com/office/powerpoint/2010/main" val="111332734"/>
      </p:ext>
    </p:extLst>
  </p:cSld>
  <p:clrMapOvr>
    <a:masterClrMapping/>
  </p:clrMapOvr>
  <mc:AlternateContent xmlns:mc="http://schemas.openxmlformats.org/markup-compatibility/2006" xmlns:p14="http://schemas.microsoft.com/office/powerpoint/2010/main">
    <mc:Choice Requires="p14">
      <p:transition spd="slow" p14:dur="2000" advTm="32079"/>
    </mc:Choice>
    <mc:Fallback xmlns="">
      <p:transition spd="slow" advTm="32079"/>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844040"/>
            <a:ext cx="8229600" cy="3581400"/>
          </a:xfrm>
        </p:spPr>
        <p:txBody>
          <a:bodyPr>
            <a:normAutofit/>
          </a:bodyPr>
          <a:lstStyle/>
          <a:p>
            <a:r>
              <a:rPr lang="en-US" dirty="0" smtClean="0"/>
              <a:t>Abstraction Selection [PLDI 2014]</a:t>
            </a:r>
          </a:p>
          <a:p>
            <a:pPr marL="0" indent="0">
              <a:buNone/>
            </a:pPr>
            <a:endParaRPr lang="en-US" dirty="0" smtClean="0"/>
          </a:p>
          <a:p>
            <a:pPr marL="0" indent="0">
              <a:buNone/>
            </a:pPr>
            <a:endParaRPr lang="en-US" dirty="0" smtClean="0"/>
          </a:p>
          <a:p>
            <a:r>
              <a:rPr lang="en-US" dirty="0" smtClean="0"/>
              <a:t>Alarm Classification</a:t>
            </a:r>
            <a:r>
              <a:rPr lang="en-US" dirty="0"/>
              <a:t> </a:t>
            </a:r>
            <a:r>
              <a:rPr lang="en-US" dirty="0" smtClean="0"/>
              <a:t>[FSE 2015]</a:t>
            </a:r>
          </a:p>
          <a:p>
            <a:pPr marL="0" indent="0">
              <a:buNone/>
            </a:pPr>
            <a:endParaRPr lang="en-US" dirty="0" smtClean="0"/>
          </a:p>
          <a:p>
            <a:pPr marL="0" indent="0">
              <a:buNone/>
            </a:pPr>
            <a:endParaRPr lang="en-US" dirty="0" smtClean="0"/>
          </a:p>
          <a:p>
            <a:r>
              <a:rPr lang="en-US" dirty="0" smtClean="0"/>
              <a:t>Alarm Resolution</a:t>
            </a:r>
            <a:r>
              <a:rPr lang="en-US" dirty="0"/>
              <a:t> </a:t>
            </a:r>
            <a:r>
              <a:rPr lang="en-US" dirty="0" smtClean="0"/>
              <a:t>[OOSPLA 2017]</a:t>
            </a:r>
          </a:p>
          <a:p>
            <a:endParaRPr lang="en-US" dirty="0"/>
          </a:p>
        </p:txBody>
      </p:sp>
      <p:sp>
        <p:nvSpPr>
          <p:cNvPr id="3" name="Date Placeholder 2"/>
          <p:cNvSpPr>
            <a:spLocks noGrp="1"/>
          </p:cNvSpPr>
          <p:nvPr>
            <p:ph type="dt" sz="half" idx="10"/>
          </p:nvPr>
        </p:nvSpPr>
        <p:spPr/>
        <p:txBody>
          <a:bodyPr/>
          <a:lstStyle/>
          <a:p>
            <a:fld id="{45FCD111-F817-C246-AF1E-C05B6C7C7DB8}" type="datetime1">
              <a:rPr lang="en-US" smtClean="0"/>
              <a:t>7/31/17</a:t>
            </a:fld>
            <a:endParaRPr lang="en-US" dirty="0"/>
          </a:p>
        </p:txBody>
      </p:sp>
      <p:sp>
        <p:nvSpPr>
          <p:cNvPr id="5" name="Title 4"/>
          <p:cNvSpPr>
            <a:spLocks noGrp="1"/>
          </p:cNvSpPr>
          <p:nvPr>
            <p:ph type="title"/>
          </p:nvPr>
        </p:nvSpPr>
        <p:spPr/>
        <p:txBody>
          <a:bodyPr/>
          <a:lstStyle/>
          <a:p>
            <a:r>
              <a:rPr lang="en-US" dirty="0" smtClean="0"/>
              <a:t>Overview of Applications</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52</a:t>
            </a:fld>
            <a:endParaRPr lang="en-US" dirty="0"/>
          </a:p>
        </p:txBody>
      </p:sp>
    </p:spTree>
    <p:extLst>
      <p:ext uri="{BB962C8B-B14F-4D97-AF65-F5344CB8AC3E}">
        <p14:creationId xmlns:p14="http://schemas.microsoft.com/office/powerpoint/2010/main" val="124187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D6D6D6"/>
                                      </p:to>
                                    </p:animClr>
                                  </p:childTnLst>
                                </p:cTn>
                              </p:par>
                              <p:par>
                                <p:cTn id="7" presetID="3" presetClass="emph" presetSubtype="2" fill="hold" nodeType="withEffect">
                                  <p:stCondLst>
                                    <p:cond delay="0"/>
                                  </p:stCondLst>
                                  <p:childTnLst>
                                    <p:animClr clrSpc="rgb" dir="cw">
                                      <p:cBhvr override="childStyle">
                                        <p:cTn id="8" dur="500" fill="hold"/>
                                        <p:tgtEl>
                                          <p:spTgt spid="2">
                                            <p:txEl>
                                              <p:pRg st="6" end="6"/>
                                            </p:txEl>
                                          </p:spTgt>
                                        </p:tgtEl>
                                        <p:attrNameLst>
                                          <p:attrName>style.color</p:attrName>
                                        </p:attrNameLst>
                                      </p:cBhvr>
                                      <p:to>
                                        <a:srgbClr val="D6D6D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ports1.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6364" y="1150688"/>
            <a:ext cx="6133283" cy="5045120"/>
          </a:xfrm>
          <a:prstGeom prst="rect">
            <a:avLst/>
          </a:prstGeom>
        </p:spPr>
      </p:pic>
      <p:sp>
        <p:nvSpPr>
          <p:cNvPr id="3" name="Title 2"/>
          <p:cNvSpPr>
            <a:spLocks noGrp="1"/>
          </p:cNvSpPr>
          <p:nvPr>
            <p:ph type="title"/>
          </p:nvPr>
        </p:nvSpPr>
        <p:spPr/>
        <p:txBody>
          <a:bodyPr/>
          <a:lstStyle/>
          <a:p>
            <a:r>
              <a:rPr lang="en-US" dirty="0" smtClean="0"/>
              <a:t>How Do We Go From This …</a:t>
            </a:r>
            <a:endParaRPr lang="en-US" dirty="0"/>
          </a:p>
        </p:txBody>
      </p:sp>
      <p:sp>
        <p:nvSpPr>
          <p:cNvPr id="6" name="Date Placeholder 5"/>
          <p:cNvSpPr>
            <a:spLocks noGrp="1"/>
          </p:cNvSpPr>
          <p:nvPr>
            <p:ph type="dt" sz="half" idx="10"/>
          </p:nvPr>
        </p:nvSpPr>
        <p:spPr>
          <a:xfrm>
            <a:off x="6400800" y="6356350"/>
            <a:ext cx="2289048" cy="365760"/>
          </a:xfrm>
        </p:spPr>
        <p:txBody>
          <a:bodyPr/>
          <a:lstStyle/>
          <a:p>
            <a:fld id="{939C6A21-880A-0C43-AADA-0710A81A31F8}" type="datetime1">
              <a:rPr lang="en-US" smtClean="0"/>
              <a:t>7/31/17</a:t>
            </a:fld>
            <a:endParaRPr lang="en-US" dirty="0"/>
          </a:p>
        </p:txBody>
      </p:sp>
      <p:sp>
        <p:nvSpPr>
          <p:cNvPr id="4" name="Footer Placeholder 3"/>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pPr/>
              <a:t>53</a:t>
            </a:fld>
            <a:endParaRPr lang="en-US" dirty="0"/>
          </a:p>
        </p:txBody>
      </p:sp>
    </p:spTree>
    <p:extLst>
      <p:ext uri="{BB962C8B-B14F-4D97-AF65-F5344CB8AC3E}">
        <p14:creationId xmlns:p14="http://schemas.microsoft.com/office/powerpoint/2010/main" val="7407185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ports2.pdf"/>
          <p:cNvPicPr preferRelativeResize="0">
            <a:picLocks/>
          </p:cNvPicPr>
          <p:nvPr/>
        </p:nvPicPr>
        <p:blipFill>
          <a:blip r:embed="rId3">
            <a:extLst>
              <a:ext uri="{28A0092B-C50C-407E-A947-70E740481C1C}">
                <a14:useLocalDpi xmlns:a14="http://schemas.microsoft.com/office/drawing/2010/main"/>
              </a:ext>
            </a:extLst>
          </a:blip>
          <a:stretch>
            <a:fillRect/>
          </a:stretch>
        </p:blipFill>
        <p:spPr>
          <a:xfrm>
            <a:off x="1574479" y="1150677"/>
            <a:ext cx="6135624" cy="5047488"/>
          </a:xfrm>
          <a:prstGeom prst="rect">
            <a:avLst/>
          </a:prstGeom>
        </p:spPr>
      </p:pic>
      <p:sp>
        <p:nvSpPr>
          <p:cNvPr id="3" name="Title 2"/>
          <p:cNvSpPr>
            <a:spLocks noGrp="1"/>
          </p:cNvSpPr>
          <p:nvPr>
            <p:ph type="title"/>
          </p:nvPr>
        </p:nvSpPr>
        <p:spPr/>
        <p:txBody>
          <a:bodyPr/>
          <a:lstStyle/>
          <a:p>
            <a:r>
              <a:rPr lang="en-US" dirty="0" smtClean="0"/>
              <a:t>… To This?</a:t>
            </a:r>
            <a:endParaRPr lang="en-US" dirty="0"/>
          </a:p>
        </p:txBody>
      </p:sp>
      <p:sp>
        <p:nvSpPr>
          <p:cNvPr id="6" name="Date Placeholder 5"/>
          <p:cNvSpPr>
            <a:spLocks noGrp="1"/>
          </p:cNvSpPr>
          <p:nvPr>
            <p:ph type="dt" sz="half" idx="10"/>
          </p:nvPr>
        </p:nvSpPr>
        <p:spPr>
          <a:xfrm>
            <a:off x="6400800" y="6356350"/>
            <a:ext cx="2289048" cy="365760"/>
          </a:xfrm>
        </p:spPr>
        <p:txBody>
          <a:bodyPr/>
          <a:lstStyle/>
          <a:p>
            <a:fld id="{D45D3633-052D-F14D-A30C-31053A0D8C20}" type="datetime1">
              <a:rPr lang="en-US" smtClean="0"/>
              <a:t>7/31/17</a:t>
            </a:fld>
            <a:endParaRPr lang="en-US" dirty="0"/>
          </a:p>
        </p:txBody>
      </p:sp>
      <p:pic>
        <p:nvPicPr>
          <p:cNvPr id="8" name="Picture 7" descr="reports3.pd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51208" y="2811233"/>
            <a:ext cx="457200" cy="571500"/>
          </a:xfrm>
          <a:prstGeom prst="rect">
            <a:avLst/>
          </a:prstGeom>
        </p:spPr>
      </p:pic>
      <p:sp>
        <p:nvSpPr>
          <p:cNvPr id="4" name="Footer Placeholder 3"/>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pPr/>
              <a:t>54</a:t>
            </a:fld>
            <a:endParaRPr lang="en-US" dirty="0"/>
          </a:p>
        </p:txBody>
      </p:sp>
    </p:spTree>
    <p:extLst>
      <p:ext uri="{BB962C8B-B14F-4D97-AF65-F5344CB8AC3E}">
        <p14:creationId xmlns:p14="http://schemas.microsoft.com/office/powerpoint/2010/main" val="27213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3.84402E-6 -1.38362E-6 L -0.10231 -0.07288 " pathEditMode="relative" rAng="0" ptsTypes="AA">
                                      <p:cBhvr>
                                        <p:cTn id="8" dur="1000" fill="hold"/>
                                        <p:tgtEl>
                                          <p:spTgt spid="8"/>
                                        </p:tgtEl>
                                        <p:attrNameLst>
                                          <p:attrName>ppt_x</p:attrName>
                                          <p:attrName>ppt_y</p:attrName>
                                        </p:attrNameLst>
                                      </p:cBhvr>
                                      <p:rCtr x="-5124" y="-36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To This?</a:t>
            </a:r>
            <a:endParaRPr lang="en-US" dirty="0"/>
          </a:p>
        </p:txBody>
      </p:sp>
      <p:sp>
        <p:nvSpPr>
          <p:cNvPr id="7" name="Date Placeholder 6"/>
          <p:cNvSpPr>
            <a:spLocks noGrp="1"/>
          </p:cNvSpPr>
          <p:nvPr>
            <p:ph type="dt" sz="half" idx="10"/>
          </p:nvPr>
        </p:nvSpPr>
        <p:spPr>
          <a:xfrm>
            <a:off x="6400800" y="6356350"/>
            <a:ext cx="2289048" cy="365760"/>
          </a:xfrm>
        </p:spPr>
        <p:txBody>
          <a:bodyPr/>
          <a:lstStyle/>
          <a:p>
            <a:fld id="{EB2828E2-E237-9143-BB8C-39B563FDE1A9}" type="datetime1">
              <a:rPr lang="en-US" smtClean="0"/>
              <a:t>7/31/17</a:t>
            </a:fld>
            <a:endParaRPr lang="en-US" dirty="0"/>
          </a:p>
        </p:txBody>
      </p:sp>
      <p:pic>
        <p:nvPicPr>
          <p:cNvPr id="6" name="Picture 5" descr="reports4.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72768" y="1152144"/>
            <a:ext cx="6129683" cy="5047488"/>
          </a:xfrm>
          <a:prstGeom prst="rect">
            <a:avLst/>
          </a:prstGeom>
        </p:spPr>
      </p:pic>
      <p:sp>
        <p:nvSpPr>
          <p:cNvPr id="3" name="Footer Placeholder 2"/>
          <p:cNvSpPr>
            <a:spLocks noGrp="1"/>
          </p:cNvSpPr>
          <p:nvPr>
            <p:ph type="ftr" sz="quarter" idx="11"/>
          </p:nvPr>
        </p:nvSpPr>
        <p:spPr/>
        <p:txBody>
          <a:bodyPr/>
          <a:lstStyle/>
          <a:p>
            <a:pPr algn="ctr"/>
            <a:r>
              <a:rPr lang="en-US" smtClean="0"/>
              <a:t>CAV 2017</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pPr/>
              <a:t>55</a:t>
            </a:fld>
            <a:endParaRPr lang="en-US" dirty="0"/>
          </a:p>
        </p:txBody>
      </p:sp>
    </p:spTree>
    <p:extLst>
      <p:ext uri="{BB962C8B-B14F-4D97-AF65-F5344CB8AC3E}">
        <p14:creationId xmlns:p14="http://schemas.microsoft.com/office/powerpoint/2010/main" val="15958798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826" y="1220332"/>
            <a:ext cx="8306015" cy="4647426"/>
          </a:xfrm>
          <a:prstGeom prst="rect">
            <a:avLst/>
          </a:prstGeom>
          <a:noFill/>
          <a:ln>
            <a:solidFill>
              <a:schemeClr val="tx1"/>
            </a:solidFill>
          </a:ln>
        </p:spPr>
        <p:txBody>
          <a:bodyPr wrap="square" rtlCol="0">
            <a:spAutoFit/>
          </a:bodyPr>
          <a:lstStyle/>
          <a:p>
            <a:r>
              <a:rPr lang="en-US" sz="2000" b="1" dirty="0" smtClean="0"/>
              <a:t>Input relations:</a:t>
            </a:r>
          </a:p>
          <a:p>
            <a:r>
              <a:rPr lang="en-US" sz="2000" dirty="0" smtClean="0"/>
              <a:t>    next(p1, p2),  mayAlias(p1, p2),  guarded(p1, p2)</a:t>
            </a:r>
            <a:br>
              <a:rPr lang="en-US" sz="2000" dirty="0" smtClean="0"/>
            </a:br>
            <a:endParaRPr lang="en-US" sz="2000" dirty="0"/>
          </a:p>
          <a:p>
            <a:r>
              <a:rPr lang="en-US" sz="2000" b="1" dirty="0" smtClean="0"/>
              <a:t>Output relations:</a:t>
            </a:r>
          </a:p>
          <a:p>
            <a:r>
              <a:rPr lang="en-US" sz="2000" dirty="0" smtClean="0"/>
              <a:t>    parallel(p1, p2),  race(p1, p2)</a:t>
            </a:r>
          </a:p>
          <a:p>
            <a:r>
              <a:rPr lang="en-US" sz="2200" dirty="0" smtClean="0"/>
              <a:t> </a:t>
            </a:r>
          </a:p>
          <a:p>
            <a:r>
              <a:rPr lang="en-US" sz="2200" b="1" dirty="0" smtClean="0"/>
              <a:t>Constraints:</a:t>
            </a:r>
          </a:p>
          <a:p>
            <a:r>
              <a:rPr lang="en-US" sz="2200" dirty="0" smtClean="0"/>
              <a:t>      parallel</a:t>
            </a:r>
            <a:r>
              <a:rPr lang="en-US" sz="2200" dirty="0"/>
              <a:t>(p3, p2) :- parallel(p1, p2), </a:t>
            </a:r>
            <a:r>
              <a:rPr lang="en-US" sz="2200" dirty="0" smtClean="0"/>
              <a:t>next(p3</a:t>
            </a:r>
            <a:r>
              <a:rPr lang="en-US" sz="2200" dirty="0"/>
              <a:t>, p1)</a:t>
            </a:r>
            <a:r>
              <a:rPr lang="en-US" sz="2200" dirty="0" smtClean="0"/>
              <a:t>. </a:t>
            </a:r>
            <a:br>
              <a:rPr lang="en-US" sz="2200" dirty="0" smtClean="0"/>
            </a:br>
            <a:endParaRPr lang="en-US" sz="1000" dirty="0">
              <a:solidFill>
                <a:schemeClr val="bg1"/>
              </a:solidFill>
            </a:endParaRPr>
          </a:p>
          <a:p>
            <a:r>
              <a:rPr lang="en-US" sz="2200" dirty="0" smtClean="0">
                <a:solidFill>
                  <a:schemeClr val="bg1"/>
                </a:solidFill>
              </a:rPr>
              <a:t> (</a:t>
            </a:r>
            <a:r>
              <a:rPr lang="en-US" sz="2200" dirty="0">
                <a:solidFill>
                  <a:schemeClr val="bg1"/>
                </a:solidFill>
              </a:rPr>
              <a:t>2) </a:t>
            </a:r>
            <a:r>
              <a:rPr lang="en-US" sz="2200" dirty="0"/>
              <a:t>parallel(p1, p2) :- parallel(p2, p1)</a:t>
            </a:r>
            <a:r>
              <a:rPr lang="en-US" sz="2200" dirty="0" smtClean="0"/>
              <a:t>.</a:t>
            </a:r>
            <a:r>
              <a:rPr lang="en-US" sz="1000" dirty="0" smtClean="0"/>
              <a:t> </a:t>
            </a:r>
            <a:r>
              <a:rPr lang="en-US" sz="2200" dirty="0" smtClean="0"/>
              <a:t>  </a:t>
            </a:r>
            <a:endParaRPr lang="en-US" sz="2200" dirty="0"/>
          </a:p>
          <a:p>
            <a:pPr algn="r"/>
            <a:endParaRPr lang="en-US" sz="1000" dirty="0" smtClean="0"/>
          </a:p>
          <a:p>
            <a:r>
              <a:rPr lang="en-US" sz="2200" dirty="0" smtClean="0"/>
              <a:t>           race(p1, p2) :- parallel(p1, p2), mayAlias(p1, p2), </a:t>
            </a:r>
            <a:r>
              <a:rPr lang="es-ES_tradnl" sz="2200" dirty="0" smtClean="0"/>
              <a:t>¬</a:t>
            </a:r>
            <a:r>
              <a:rPr lang="en-US" sz="2200" dirty="0" smtClean="0"/>
              <a:t>guarded(p1, p2).</a:t>
            </a:r>
          </a:p>
          <a:p>
            <a:r>
              <a:rPr lang="en-US" sz="2200" dirty="0" smtClean="0"/>
              <a:t>      </a:t>
            </a:r>
            <a:r>
              <a:rPr lang="mr-IN" sz="2200" dirty="0" smtClean="0"/>
              <a:t>…</a:t>
            </a:r>
            <a:endParaRPr lang="en-US" sz="2200" dirty="0" smtClean="0"/>
          </a:p>
          <a:p>
            <a:endParaRPr lang="en-US" sz="2200" dirty="0" smtClean="0"/>
          </a:p>
          <a:p>
            <a:endParaRPr lang="en-US" sz="2200" dirty="0" smtClean="0"/>
          </a:p>
        </p:txBody>
      </p:sp>
      <p:sp>
        <p:nvSpPr>
          <p:cNvPr id="5" name="Title 4"/>
          <p:cNvSpPr>
            <a:spLocks noGrp="1"/>
          </p:cNvSpPr>
          <p:nvPr>
            <p:ph type="title"/>
          </p:nvPr>
        </p:nvSpPr>
        <p:spPr/>
        <p:txBody>
          <a:bodyPr>
            <a:normAutofit/>
          </a:bodyPr>
          <a:lstStyle/>
          <a:p>
            <a:r>
              <a:rPr lang="en-US" dirty="0" smtClean="0"/>
              <a:t>An Example: Static </a:t>
            </a:r>
            <a:r>
              <a:rPr lang="en-US" dirty="0" err="1" smtClean="0"/>
              <a:t>Datarace</a:t>
            </a:r>
            <a:r>
              <a:rPr lang="en-US" dirty="0" smtClean="0"/>
              <a:t> Analysis</a:t>
            </a:r>
            <a:endParaRPr lang="en-US" dirty="0"/>
          </a:p>
        </p:txBody>
      </p:sp>
      <p:sp>
        <p:nvSpPr>
          <p:cNvPr id="6" name="Date Placeholder 5"/>
          <p:cNvSpPr>
            <a:spLocks noGrp="1"/>
          </p:cNvSpPr>
          <p:nvPr>
            <p:ph type="dt" sz="half" idx="10"/>
          </p:nvPr>
        </p:nvSpPr>
        <p:spPr/>
        <p:txBody>
          <a:bodyPr/>
          <a:lstStyle/>
          <a:p>
            <a:fld id="{2432ED30-E382-CA43-9573-68041D7F2763}" type="datetime1">
              <a:rPr lang="en-US" smtClean="0"/>
              <a:t>7/31/17</a:t>
            </a:fld>
            <a:endParaRPr lang="en-US" dirty="0"/>
          </a:p>
        </p:txBody>
      </p:sp>
      <p:sp>
        <p:nvSpPr>
          <p:cNvPr id="7" name="Footer Placeholder 6"/>
          <p:cNvSpPr>
            <a:spLocks noGrp="1"/>
          </p:cNvSpPr>
          <p:nvPr>
            <p:ph type="ftr" sz="quarter" idx="11"/>
          </p:nvPr>
        </p:nvSpPr>
        <p:spPr/>
        <p:txBody>
          <a:bodyPr/>
          <a:lstStyle/>
          <a:p>
            <a:pPr algn="ctr"/>
            <a:r>
              <a:rPr lang="en-US" smtClean="0"/>
              <a:t>CAV 2017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56</a:t>
            </a:fld>
            <a:endParaRPr lang="en-US" dirty="0"/>
          </a:p>
        </p:txBody>
      </p:sp>
    </p:spTree>
    <p:custDataLst>
      <p:tags r:id="rId1"/>
    </p:custDataLst>
    <p:extLst>
      <p:ext uri="{BB962C8B-B14F-4D97-AF65-F5344CB8AC3E}">
        <p14:creationId xmlns:p14="http://schemas.microsoft.com/office/powerpoint/2010/main" val="2029556444"/>
      </p:ext>
    </p:extLst>
  </p:cSld>
  <p:clrMapOvr>
    <a:masterClrMapping/>
  </p:clrMapOvr>
  <mc:AlternateContent xmlns:mc="http://schemas.openxmlformats.org/markup-compatibility/2006" xmlns:p14="http://schemas.microsoft.com/office/powerpoint/2010/main">
    <mc:Choice Requires="p14">
      <p:transition spd="slow" p14:dur="2000" advTm="192721"/>
    </mc:Choice>
    <mc:Fallback xmlns="">
      <p:transition spd="slow" advTm="192721"/>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826" y="1220332"/>
            <a:ext cx="8306015" cy="4647426"/>
          </a:xfrm>
          <a:prstGeom prst="rect">
            <a:avLst/>
          </a:prstGeom>
          <a:noFill/>
          <a:ln>
            <a:solidFill>
              <a:schemeClr val="tx1"/>
            </a:solidFill>
          </a:ln>
        </p:spPr>
        <p:txBody>
          <a:bodyPr wrap="square" rtlCol="0">
            <a:spAutoFit/>
          </a:bodyPr>
          <a:lstStyle/>
          <a:p>
            <a:r>
              <a:rPr lang="en-US" sz="2000" b="1" dirty="0" smtClean="0"/>
              <a:t>Input relations:</a:t>
            </a:r>
          </a:p>
          <a:p>
            <a:r>
              <a:rPr lang="en-US" sz="2000" dirty="0" smtClean="0"/>
              <a:t>    next(p1, p2),  mayAlias(p1, p2),  guarded(p1, p2)</a:t>
            </a:r>
            <a:br>
              <a:rPr lang="en-US" sz="2000" dirty="0" smtClean="0"/>
            </a:br>
            <a:endParaRPr lang="en-US" sz="2000" dirty="0"/>
          </a:p>
          <a:p>
            <a:r>
              <a:rPr lang="en-US" sz="2000" b="1" dirty="0" smtClean="0"/>
              <a:t>Output relations:</a:t>
            </a:r>
          </a:p>
          <a:p>
            <a:r>
              <a:rPr lang="en-US" sz="2000" dirty="0" smtClean="0"/>
              <a:t>    parallel(p1, p2),  race(p1, p2)</a:t>
            </a:r>
          </a:p>
          <a:p>
            <a:r>
              <a:rPr lang="en-US" sz="2200" dirty="0" smtClean="0"/>
              <a:t> </a:t>
            </a:r>
          </a:p>
          <a:p>
            <a:r>
              <a:rPr lang="en-US" sz="2200" b="1" dirty="0" smtClean="0"/>
              <a:t>Constraints:</a:t>
            </a:r>
          </a:p>
          <a:p>
            <a:r>
              <a:rPr lang="en-US" sz="2200" dirty="0" smtClean="0"/>
              <a:t>      parallel</a:t>
            </a:r>
            <a:r>
              <a:rPr lang="en-US" sz="2200" dirty="0"/>
              <a:t>(p3, p2) :- parallel(p1, p2), </a:t>
            </a:r>
            <a:r>
              <a:rPr lang="en-US" sz="2200" dirty="0" smtClean="0"/>
              <a:t>next(p3</a:t>
            </a:r>
            <a:r>
              <a:rPr lang="en-US" sz="2200" dirty="0"/>
              <a:t>, p1)</a:t>
            </a:r>
            <a:r>
              <a:rPr lang="en-US" sz="2200" dirty="0" smtClean="0"/>
              <a:t>. </a:t>
            </a:r>
            <a:br>
              <a:rPr lang="en-US" sz="2200" dirty="0" smtClean="0"/>
            </a:br>
            <a:endParaRPr lang="en-US" sz="1000" dirty="0">
              <a:solidFill>
                <a:schemeClr val="bg1"/>
              </a:solidFill>
            </a:endParaRPr>
          </a:p>
          <a:p>
            <a:r>
              <a:rPr lang="en-US" sz="2200" dirty="0" smtClean="0">
                <a:solidFill>
                  <a:schemeClr val="bg1"/>
                </a:solidFill>
              </a:rPr>
              <a:t> (</a:t>
            </a:r>
            <a:r>
              <a:rPr lang="en-US" sz="2200" dirty="0">
                <a:solidFill>
                  <a:schemeClr val="bg1"/>
                </a:solidFill>
              </a:rPr>
              <a:t>2) </a:t>
            </a:r>
            <a:r>
              <a:rPr lang="en-US" sz="2200" dirty="0"/>
              <a:t>parallel(p1, p2) :- parallel(p2, p1)</a:t>
            </a:r>
            <a:r>
              <a:rPr lang="en-US" sz="2200" dirty="0" smtClean="0"/>
              <a:t>.</a:t>
            </a:r>
            <a:r>
              <a:rPr lang="en-US" sz="1000" dirty="0" smtClean="0"/>
              <a:t> </a:t>
            </a:r>
            <a:r>
              <a:rPr lang="en-US" sz="2200" dirty="0" smtClean="0"/>
              <a:t>  </a:t>
            </a:r>
            <a:endParaRPr lang="en-US" sz="2200" dirty="0"/>
          </a:p>
          <a:p>
            <a:pPr algn="r"/>
            <a:endParaRPr lang="en-US" sz="1000" dirty="0" smtClean="0"/>
          </a:p>
          <a:p>
            <a:r>
              <a:rPr lang="en-US" sz="2200" dirty="0" smtClean="0"/>
              <a:t>           race(p1, p2) :- parallel(p1, p2), mayAlias(p1, p2), </a:t>
            </a:r>
            <a:r>
              <a:rPr lang="es-ES_tradnl" sz="2200" dirty="0" smtClean="0"/>
              <a:t>¬</a:t>
            </a:r>
            <a:r>
              <a:rPr lang="en-US" sz="2200" dirty="0" smtClean="0"/>
              <a:t>guarded(p1, p2).</a:t>
            </a:r>
          </a:p>
          <a:p>
            <a:r>
              <a:rPr lang="en-US" sz="2200" dirty="0" smtClean="0"/>
              <a:t>      </a:t>
            </a:r>
            <a:r>
              <a:rPr lang="mr-IN" sz="2200" dirty="0" smtClean="0"/>
              <a:t>…</a:t>
            </a:r>
            <a:endParaRPr lang="en-US" sz="2200" dirty="0" smtClean="0"/>
          </a:p>
          <a:p>
            <a:endParaRPr lang="en-US" sz="2200" dirty="0" smtClean="0"/>
          </a:p>
          <a:p>
            <a:endParaRPr lang="en-US" sz="2200" dirty="0" smtClean="0"/>
          </a:p>
        </p:txBody>
      </p:sp>
      <p:sp>
        <p:nvSpPr>
          <p:cNvPr id="5" name="Title 4"/>
          <p:cNvSpPr>
            <a:spLocks noGrp="1"/>
          </p:cNvSpPr>
          <p:nvPr>
            <p:ph type="title"/>
          </p:nvPr>
        </p:nvSpPr>
        <p:spPr/>
        <p:txBody>
          <a:bodyPr>
            <a:normAutofit/>
          </a:bodyPr>
          <a:lstStyle/>
          <a:p>
            <a:r>
              <a:rPr lang="en-US" dirty="0" smtClean="0"/>
              <a:t>An Example: Static </a:t>
            </a:r>
            <a:r>
              <a:rPr lang="en-US" dirty="0" err="1" smtClean="0"/>
              <a:t>Datarace</a:t>
            </a:r>
            <a:r>
              <a:rPr lang="en-US" dirty="0" smtClean="0"/>
              <a:t> Analysis</a:t>
            </a:r>
            <a:endParaRPr lang="en-US" dirty="0"/>
          </a:p>
        </p:txBody>
      </p:sp>
      <p:sp>
        <p:nvSpPr>
          <p:cNvPr id="6" name="Date Placeholder 5"/>
          <p:cNvSpPr>
            <a:spLocks noGrp="1"/>
          </p:cNvSpPr>
          <p:nvPr>
            <p:ph type="dt" sz="half" idx="10"/>
          </p:nvPr>
        </p:nvSpPr>
        <p:spPr/>
        <p:txBody>
          <a:bodyPr/>
          <a:lstStyle/>
          <a:p>
            <a:fld id="{2432ED30-E382-CA43-9573-68041D7F2763}" type="datetime1">
              <a:rPr lang="en-US" smtClean="0"/>
              <a:t>7/31/17</a:t>
            </a:fld>
            <a:endParaRPr lang="en-US" dirty="0"/>
          </a:p>
        </p:txBody>
      </p:sp>
      <p:sp>
        <p:nvSpPr>
          <p:cNvPr id="7" name="Footer Placeholder 6"/>
          <p:cNvSpPr>
            <a:spLocks noGrp="1"/>
          </p:cNvSpPr>
          <p:nvPr>
            <p:ph type="ftr" sz="quarter" idx="11"/>
          </p:nvPr>
        </p:nvSpPr>
        <p:spPr/>
        <p:txBody>
          <a:bodyPr/>
          <a:lstStyle/>
          <a:p>
            <a:pPr algn="ctr"/>
            <a:r>
              <a:rPr lang="en-US" smtClean="0"/>
              <a:t>CAV 2017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57</a:t>
            </a:fld>
            <a:endParaRPr lang="en-US" dirty="0"/>
          </a:p>
        </p:txBody>
      </p:sp>
      <p:sp>
        <p:nvSpPr>
          <p:cNvPr id="14" name="Line Callout 1 13"/>
          <p:cNvSpPr/>
          <p:nvPr/>
        </p:nvSpPr>
        <p:spPr>
          <a:xfrm>
            <a:off x="2209637" y="838854"/>
            <a:ext cx="3075357" cy="612648"/>
          </a:xfrm>
          <a:prstGeom prst="borderCallout1">
            <a:avLst>
              <a:gd name="adj1" fmla="val 99923"/>
              <a:gd name="adj2" fmla="val 15662"/>
              <a:gd name="adj3" fmla="val 125592"/>
              <a:gd name="adj4" fmla="val -17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Light" charset="0"/>
                <a:ea typeface="Helvetica Light" charset="0"/>
                <a:cs typeface="Helvetica Light" charset="0"/>
              </a:rPr>
              <a:t>program point p1 is immediate successor of p2. </a:t>
            </a:r>
          </a:p>
        </p:txBody>
      </p:sp>
      <p:sp>
        <p:nvSpPr>
          <p:cNvPr id="15" name="Line Callout 1 14"/>
          <p:cNvSpPr/>
          <p:nvPr/>
        </p:nvSpPr>
        <p:spPr>
          <a:xfrm>
            <a:off x="5743074" y="839820"/>
            <a:ext cx="2788522" cy="612648"/>
          </a:xfrm>
          <a:prstGeom prst="borderCallout1">
            <a:avLst>
              <a:gd name="adj1" fmla="val 102541"/>
              <a:gd name="adj2" fmla="val 6520"/>
              <a:gd name="adj3" fmla="val 122974"/>
              <a:gd name="adj4" fmla="val -80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Light" charset="0"/>
                <a:ea typeface="Helvetica Light" charset="0"/>
                <a:cs typeface="Helvetica Light" charset="0"/>
              </a:rPr>
              <a:t>p1 &amp; p2 may access the same memory location. </a:t>
            </a:r>
          </a:p>
        </p:txBody>
      </p:sp>
      <p:sp>
        <p:nvSpPr>
          <p:cNvPr id="16" name="Line Callout 1 15"/>
          <p:cNvSpPr/>
          <p:nvPr/>
        </p:nvSpPr>
        <p:spPr>
          <a:xfrm>
            <a:off x="6031831" y="1616437"/>
            <a:ext cx="2483723" cy="612648"/>
          </a:xfrm>
          <a:prstGeom prst="borderCallout1">
            <a:avLst>
              <a:gd name="adj1" fmla="val 29224"/>
              <a:gd name="adj2" fmla="val 850"/>
              <a:gd name="adj3" fmla="val 28708"/>
              <a:gd name="adj4" fmla="val -18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Light" charset="0"/>
                <a:ea typeface="Helvetica Light" charset="0"/>
                <a:cs typeface="Helvetica Light" charset="0"/>
              </a:rPr>
              <a:t>p1 &amp; p2 are guarded by </a:t>
            </a:r>
            <a:r>
              <a:rPr lang="en-US" dirty="0" smtClean="0">
                <a:latin typeface="Helvetica Light" charset="0"/>
                <a:ea typeface="Helvetica Light" charset="0"/>
                <a:cs typeface="Helvetica Light" charset="0"/>
              </a:rPr>
              <a:t>the </a:t>
            </a:r>
            <a:r>
              <a:rPr lang="en-US" dirty="0">
                <a:latin typeface="Helvetica Light" charset="0"/>
                <a:ea typeface="Helvetica Light" charset="0"/>
                <a:cs typeface="Helvetica Light" charset="0"/>
              </a:rPr>
              <a:t>same lock.</a:t>
            </a:r>
          </a:p>
        </p:txBody>
      </p:sp>
      <p:sp>
        <p:nvSpPr>
          <p:cNvPr id="13" name="Line Callout 1 12"/>
          <p:cNvSpPr/>
          <p:nvPr/>
        </p:nvSpPr>
        <p:spPr>
          <a:xfrm>
            <a:off x="2433413" y="1897458"/>
            <a:ext cx="2116420" cy="612648"/>
          </a:xfrm>
          <a:prstGeom prst="borderCallout1">
            <a:avLst>
              <a:gd name="adj1" fmla="val 84211"/>
              <a:gd name="adj2" fmla="val 479"/>
              <a:gd name="adj3" fmla="val 104644"/>
              <a:gd name="adj4" fmla="val -36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Light" charset="0"/>
                <a:ea typeface="Helvetica Light" charset="0"/>
                <a:cs typeface="Helvetica Light" charset="0"/>
              </a:rPr>
              <a:t>p1 &amp; p2 </a:t>
            </a:r>
            <a:r>
              <a:rPr lang="en-US" dirty="0" smtClean="0">
                <a:latin typeface="Helvetica Light" charset="0"/>
                <a:ea typeface="Helvetica Light" charset="0"/>
                <a:cs typeface="Helvetica Light" charset="0"/>
              </a:rPr>
              <a:t>may</a:t>
            </a:r>
            <a:br>
              <a:rPr lang="en-US" dirty="0" smtClean="0">
                <a:latin typeface="Helvetica Light" charset="0"/>
                <a:ea typeface="Helvetica Light" charset="0"/>
                <a:cs typeface="Helvetica Light" charset="0"/>
              </a:rPr>
            </a:br>
            <a:r>
              <a:rPr lang="en-US" dirty="0" smtClean="0">
                <a:latin typeface="Helvetica Light" charset="0"/>
                <a:ea typeface="Helvetica Light" charset="0"/>
                <a:cs typeface="Helvetica Light" charset="0"/>
              </a:rPr>
              <a:t>happen in </a:t>
            </a:r>
            <a:r>
              <a:rPr lang="en-US" dirty="0">
                <a:latin typeface="Helvetica Light" charset="0"/>
                <a:ea typeface="Helvetica Light" charset="0"/>
                <a:cs typeface="Helvetica Light" charset="0"/>
              </a:rPr>
              <a:t>parallel.</a:t>
            </a:r>
          </a:p>
        </p:txBody>
      </p:sp>
      <p:sp>
        <p:nvSpPr>
          <p:cNvPr id="18" name="Line Callout 1 17"/>
          <p:cNvSpPr/>
          <p:nvPr/>
        </p:nvSpPr>
        <p:spPr>
          <a:xfrm>
            <a:off x="1767602" y="5079821"/>
            <a:ext cx="5384292" cy="1103207"/>
          </a:xfrm>
          <a:prstGeom prst="borderCallout1">
            <a:avLst>
              <a:gd name="adj1" fmla="val 3053"/>
              <a:gd name="adj2" fmla="val 27722"/>
              <a:gd name="adj3" fmla="val -25401"/>
              <a:gd name="adj4" fmla="val 27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Light" charset="0"/>
                <a:ea typeface="Helvetica Light" charset="0"/>
                <a:cs typeface="Helvetica Light" charset="0"/>
              </a:rPr>
              <a:t>If p1 &amp; p2 may happen in parallel, </a:t>
            </a:r>
          </a:p>
          <a:p>
            <a:pPr algn="ctr"/>
            <a:r>
              <a:rPr lang="en-US" dirty="0">
                <a:latin typeface="Helvetica Light" charset="0"/>
                <a:ea typeface="Helvetica Light" charset="0"/>
                <a:cs typeface="Helvetica Light" charset="0"/>
              </a:rPr>
              <a:t>and they may access the same memory location</a:t>
            </a:r>
            <a:r>
              <a:rPr lang="en-US" dirty="0" smtClean="0">
                <a:latin typeface="Helvetica Light" charset="0"/>
                <a:ea typeface="Helvetica Light" charset="0"/>
                <a:cs typeface="Helvetica Light" charset="0"/>
              </a:rPr>
              <a:t>,</a:t>
            </a:r>
            <a:br>
              <a:rPr lang="en-US" dirty="0" smtClean="0">
                <a:latin typeface="Helvetica Light" charset="0"/>
                <a:ea typeface="Helvetica Light" charset="0"/>
                <a:cs typeface="Helvetica Light" charset="0"/>
              </a:rPr>
            </a:br>
            <a:r>
              <a:rPr lang="en-US" dirty="0" smtClean="0">
                <a:latin typeface="Helvetica Light" charset="0"/>
                <a:ea typeface="Helvetica Light" charset="0"/>
                <a:cs typeface="Helvetica Light" charset="0"/>
              </a:rPr>
              <a:t>and </a:t>
            </a:r>
            <a:r>
              <a:rPr lang="en-US" dirty="0">
                <a:latin typeface="Helvetica Light" charset="0"/>
                <a:ea typeface="Helvetica Light" charset="0"/>
                <a:cs typeface="Helvetica Light" charset="0"/>
              </a:rPr>
              <a:t>they are not guarded by the same lock, </a:t>
            </a:r>
          </a:p>
          <a:p>
            <a:pPr algn="ctr"/>
            <a:r>
              <a:rPr lang="en-US" dirty="0">
                <a:latin typeface="Helvetica Light" charset="0"/>
                <a:ea typeface="Helvetica Light" charset="0"/>
                <a:cs typeface="Helvetica Light" charset="0"/>
              </a:rPr>
              <a:t>then p1 &amp; p2 may have a </a:t>
            </a:r>
            <a:r>
              <a:rPr lang="en-US" dirty="0" err="1">
                <a:latin typeface="Helvetica Light" charset="0"/>
                <a:ea typeface="Helvetica Light" charset="0"/>
                <a:cs typeface="Helvetica Light" charset="0"/>
              </a:rPr>
              <a:t>datarace</a:t>
            </a:r>
            <a:r>
              <a:rPr lang="en-US" dirty="0">
                <a:latin typeface="Helvetica Light" charset="0"/>
                <a:ea typeface="Helvetica Light" charset="0"/>
                <a:cs typeface="Helvetica Light" charset="0"/>
              </a:rPr>
              <a:t>. </a:t>
            </a:r>
          </a:p>
        </p:txBody>
      </p:sp>
      <p:sp>
        <p:nvSpPr>
          <p:cNvPr id="19" name="Line Callout 1 18"/>
          <p:cNvSpPr/>
          <p:nvPr/>
        </p:nvSpPr>
        <p:spPr>
          <a:xfrm>
            <a:off x="4936053" y="3845229"/>
            <a:ext cx="4071587" cy="633566"/>
          </a:xfrm>
          <a:prstGeom prst="borderCallout1">
            <a:avLst>
              <a:gd name="adj1" fmla="val 47176"/>
              <a:gd name="adj2" fmla="val 894"/>
              <a:gd name="adj3" fmla="val 46886"/>
              <a:gd name="adj4" fmla="val -93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Light" charset="0"/>
                <a:ea typeface="Helvetica Light" charset="0"/>
                <a:cs typeface="Helvetica Light" charset="0"/>
              </a:rPr>
              <a:t>If p2 &amp; p1 may happen in parallel</a:t>
            </a:r>
            <a:r>
              <a:rPr lang="en-US" dirty="0" smtClean="0">
                <a:latin typeface="Helvetica Light" charset="0"/>
                <a:ea typeface="Helvetica Light" charset="0"/>
                <a:cs typeface="Helvetica Light" charset="0"/>
              </a:rPr>
              <a:t>, </a:t>
            </a:r>
            <a:br>
              <a:rPr lang="en-US" dirty="0" smtClean="0">
                <a:latin typeface="Helvetica Light" charset="0"/>
                <a:ea typeface="Helvetica Light" charset="0"/>
                <a:cs typeface="Helvetica Light" charset="0"/>
              </a:rPr>
            </a:br>
            <a:r>
              <a:rPr lang="en-US" dirty="0" smtClean="0">
                <a:latin typeface="Helvetica Light" charset="0"/>
                <a:ea typeface="Helvetica Light" charset="0"/>
                <a:cs typeface="Helvetica Light" charset="0"/>
              </a:rPr>
              <a:t>then</a:t>
            </a:r>
            <a:r>
              <a:rPr lang="en-US" dirty="0">
                <a:latin typeface="Helvetica Light" charset="0"/>
                <a:ea typeface="Helvetica Light" charset="0"/>
                <a:cs typeface="Helvetica Light" charset="0"/>
              </a:rPr>
              <a:t> </a:t>
            </a:r>
            <a:r>
              <a:rPr lang="en-US" dirty="0" smtClean="0">
                <a:latin typeface="Helvetica Light" charset="0"/>
                <a:ea typeface="Helvetica Light" charset="0"/>
                <a:cs typeface="Helvetica Light" charset="0"/>
              </a:rPr>
              <a:t>p1 </a:t>
            </a:r>
            <a:r>
              <a:rPr lang="en-US" dirty="0">
                <a:latin typeface="Helvetica Light" charset="0"/>
                <a:ea typeface="Helvetica Light" charset="0"/>
                <a:cs typeface="Helvetica Light" charset="0"/>
              </a:rPr>
              <a:t>&amp; p2 may happen in parallel. </a:t>
            </a:r>
          </a:p>
        </p:txBody>
      </p:sp>
      <p:sp>
        <p:nvSpPr>
          <p:cNvPr id="20" name="Line Callout 1 19"/>
          <p:cNvSpPr/>
          <p:nvPr/>
        </p:nvSpPr>
        <p:spPr>
          <a:xfrm>
            <a:off x="4798131" y="2411494"/>
            <a:ext cx="3720227" cy="800625"/>
          </a:xfrm>
          <a:prstGeom prst="borderCallout1">
            <a:avLst>
              <a:gd name="adj1" fmla="val 101785"/>
              <a:gd name="adj2" fmla="val 9214"/>
              <a:gd name="adj3" fmla="val 133443"/>
              <a:gd name="adj4" fmla="val 90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Light" charset="0"/>
                <a:ea typeface="Helvetica Light" charset="0"/>
                <a:cs typeface="Helvetica Light" charset="0"/>
              </a:rPr>
              <a:t>If p1 &amp; p2 may happen in parallel, </a:t>
            </a:r>
          </a:p>
          <a:p>
            <a:pPr algn="ctr"/>
            <a:r>
              <a:rPr lang="en-US" dirty="0">
                <a:latin typeface="Helvetica Light" charset="0"/>
                <a:ea typeface="Helvetica Light" charset="0"/>
                <a:cs typeface="Helvetica Light" charset="0"/>
              </a:rPr>
              <a:t>a</a:t>
            </a:r>
            <a:r>
              <a:rPr lang="en-US" dirty="0" smtClean="0">
                <a:latin typeface="Helvetica Light" charset="0"/>
                <a:ea typeface="Helvetica Light" charset="0"/>
                <a:cs typeface="Helvetica Light" charset="0"/>
              </a:rPr>
              <a:t>nd p3 </a:t>
            </a:r>
            <a:r>
              <a:rPr lang="en-US" dirty="0">
                <a:latin typeface="Helvetica Light" charset="0"/>
                <a:ea typeface="Helvetica Light" charset="0"/>
                <a:cs typeface="Helvetica Light" charset="0"/>
              </a:rPr>
              <a:t>is successor of p1</a:t>
            </a:r>
            <a:r>
              <a:rPr lang="en-US" dirty="0" smtClean="0">
                <a:latin typeface="Helvetica Light" charset="0"/>
                <a:ea typeface="Helvetica Light" charset="0"/>
                <a:cs typeface="Helvetica Light" charset="0"/>
              </a:rPr>
              <a:t>, then</a:t>
            </a:r>
            <a:endParaRPr lang="en-US" dirty="0">
              <a:latin typeface="Helvetica Light" charset="0"/>
              <a:ea typeface="Helvetica Light" charset="0"/>
              <a:cs typeface="Helvetica Light" charset="0"/>
            </a:endParaRPr>
          </a:p>
          <a:p>
            <a:pPr algn="ctr"/>
            <a:r>
              <a:rPr lang="en-US" dirty="0" smtClean="0">
                <a:latin typeface="Helvetica Light" charset="0"/>
                <a:ea typeface="Helvetica Light" charset="0"/>
                <a:cs typeface="Helvetica Light" charset="0"/>
              </a:rPr>
              <a:t>p3 </a:t>
            </a:r>
            <a:r>
              <a:rPr lang="en-US" dirty="0">
                <a:latin typeface="Helvetica Light" charset="0"/>
                <a:ea typeface="Helvetica Light" charset="0"/>
                <a:cs typeface="Helvetica Light" charset="0"/>
              </a:rPr>
              <a:t>&amp; p2 may happen in parallel. </a:t>
            </a:r>
          </a:p>
        </p:txBody>
      </p:sp>
      <p:sp>
        <p:nvSpPr>
          <p:cNvPr id="21" name="Line Callout 1 20"/>
          <p:cNvSpPr/>
          <p:nvPr/>
        </p:nvSpPr>
        <p:spPr>
          <a:xfrm>
            <a:off x="2433413" y="2859517"/>
            <a:ext cx="2116420" cy="612648"/>
          </a:xfrm>
          <a:prstGeom prst="borderCallout1">
            <a:avLst>
              <a:gd name="adj1" fmla="val -2198"/>
              <a:gd name="adj2" fmla="val 77633"/>
              <a:gd name="adj3" fmla="val -34135"/>
              <a:gd name="adj4" fmla="val 533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Light" charset="0"/>
                <a:ea typeface="Helvetica Light" charset="0"/>
                <a:cs typeface="Helvetica Light" charset="0"/>
              </a:rPr>
              <a:t>p1 &amp; p2 may</a:t>
            </a:r>
          </a:p>
          <a:p>
            <a:pPr algn="ctr"/>
            <a:r>
              <a:rPr lang="en-US" dirty="0">
                <a:latin typeface="Helvetica Light" charset="0"/>
                <a:ea typeface="Helvetica Light" charset="0"/>
                <a:cs typeface="Helvetica Light" charset="0"/>
              </a:rPr>
              <a:t>have a </a:t>
            </a:r>
            <a:r>
              <a:rPr lang="en-US" dirty="0" err="1">
                <a:latin typeface="Helvetica Light" charset="0"/>
                <a:ea typeface="Helvetica Light" charset="0"/>
                <a:cs typeface="Helvetica Light" charset="0"/>
              </a:rPr>
              <a:t>datarace</a:t>
            </a:r>
            <a:r>
              <a:rPr lang="en-US" dirty="0">
                <a:latin typeface="Helvetica Light" charset="0"/>
                <a:ea typeface="Helvetica Light" charset="0"/>
                <a:cs typeface="Helvetica Light" charset="0"/>
              </a:rPr>
              <a:t>.</a:t>
            </a:r>
          </a:p>
        </p:txBody>
      </p:sp>
    </p:spTree>
    <p:custDataLst>
      <p:tags r:id="rId1"/>
    </p:custDataLst>
    <p:extLst>
      <p:ext uri="{BB962C8B-B14F-4D97-AF65-F5344CB8AC3E}">
        <p14:creationId xmlns:p14="http://schemas.microsoft.com/office/powerpoint/2010/main" val="761540422"/>
      </p:ext>
    </p:extLst>
  </p:cSld>
  <p:clrMapOvr>
    <a:masterClrMapping/>
  </p:clrMapOvr>
  <mc:AlternateContent xmlns:mc="http://schemas.openxmlformats.org/markup-compatibility/2006" xmlns:p14="http://schemas.microsoft.com/office/powerpoint/2010/main">
    <mc:Choice Requires="p14">
      <p:transition spd="slow" p14:dur="2000" advTm="192721"/>
    </mc:Choice>
    <mc:Fallback xmlns="">
      <p:transition spd="slow" advTm="1927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3" grpId="0" animBg="1"/>
      <p:bldP spid="13" grpId="1" animBg="1"/>
      <p:bldP spid="18" grpId="0" animBg="1"/>
      <p:bldP spid="19" grpId="0" animBg="1"/>
      <p:bldP spid="19" grpId="1" animBg="1"/>
      <p:bldP spid="20" grpId="0" animBg="1"/>
      <p:bldP spid="20" grpId="1" animBg="1"/>
      <p:bldP spid="21" grpId="0" animBg="1"/>
      <p:bldP spid="21"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An Example: Static </a:t>
            </a:r>
            <a:r>
              <a:rPr lang="en-US" dirty="0" err="1" smtClean="0"/>
              <a:t>Datarace</a:t>
            </a:r>
            <a:r>
              <a:rPr lang="en-US" dirty="0" smtClean="0"/>
              <a:t> </a:t>
            </a:r>
            <a:r>
              <a:rPr lang="en-US" dirty="0"/>
              <a:t>Analysis</a:t>
            </a:r>
          </a:p>
        </p:txBody>
      </p:sp>
      <p:sp>
        <p:nvSpPr>
          <p:cNvPr id="2" name="TextBox 1"/>
          <p:cNvSpPr txBox="1"/>
          <p:nvPr/>
        </p:nvSpPr>
        <p:spPr>
          <a:xfrm>
            <a:off x="396826" y="1219939"/>
            <a:ext cx="8306015" cy="4816703"/>
          </a:xfrm>
          <a:prstGeom prst="rect">
            <a:avLst/>
          </a:prstGeom>
          <a:noFill/>
          <a:ln>
            <a:solidFill>
              <a:schemeClr val="tx1"/>
            </a:solidFill>
          </a:ln>
        </p:spPr>
        <p:txBody>
          <a:bodyPr wrap="square" rtlCol="0">
            <a:spAutoFit/>
          </a:bodyPr>
          <a:lstStyle/>
          <a:p>
            <a:r>
              <a:rPr lang="en-US" sz="2000" b="1" dirty="0" smtClean="0"/>
              <a:t>Input relations:</a:t>
            </a:r>
          </a:p>
          <a:p>
            <a:r>
              <a:rPr lang="en-US" sz="2000" dirty="0" smtClean="0"/>
              <a:t>    next(p1, p2),  mayAlias(p1, p2),  guarded(p1, p2)</a:t>
            </a:r>
            <a:br>
              <a:rPr lang="en-US" sz="2000" dirty="0" smtClean="0"/>
            </a:br>
            <a:endParaRPr lang="en-US" sz="2000" dirty="0" smtClean="0"/>
          </a:p>
          <a:p>
            <a:r>
              <a:rPr lang="en-US" sz="2000" b="1" dirty="0" smtClean="0"/>
              <a:t>Output relations:</a:t>
            </a:r>
          </a:p>
          <a:p>
            <a:r>
              <a:rPr lang="en-US" sz="2000" dirty="0" smtClean="0"/>
              <a:t>    parallel(p1, p2),  race(p1, p2)</a:t>
            </a:r>
          </a:p>
          <a:p>
            <a:r>
              <a:rPr lang="en-US" sz="2200" dirty="0" smtClean="0"/>
              <a:t> </a:t>
            </a:r>
          </a:p>
          <a:p>
            <a:r>
              <a:rPr lang="en-US" sz="2200" b="1" dirty="0" smtClean="0"/>
              <a:t>Constraints:</a:t>
            </a:r>
          </a:p>
          <a:p>
            <a:r>
              <a:rPr lang="en-US" sz="2200" dirty="0"/>
              <a:t> </a:t>
            </a:r>
            <a:r>
              <a:rPr lang="en-US" sz="2200" dirty="0" smtClean="0"/>
              <a:t>     parallel</a:t>
            </a:r>
            <a:r>
              <a:rPr lang="en-US" sz="2200" dirty="0"/>
              <a:t>(p3, p2) :- parallel(p1, p2), </a:t>
            </a:r>
            <a:r>
              <a:rPr lang="en-US" sz="2200" dirty="0" smtClean="0"/>
              <a:t>next(p3</a:t>
            </a:r>
            <a:r>
              <a:rPr lang="en-US" sz="2200" dirty="0"/>
              <a:t>, p1)</a:t>
            </a:r>
            <a:r>
              <a:rPr lang="en-US" sz="2200" dirty="0" smtClean="0"/>
              <a:t>. </a:t>
            </a:r>
            <a:br>
              <a:rPr lang="en-US" sz="2200" dirty="0" smtClean="0"/>
            </a:br>
            <a:endParaRPr lang="en-US" sz="1000" dirty="0">
              <a:solidFill>
                <a:schemeClr val="bg1"/>
              </a:solidFill>
            </a:endParaRPr>
          </a:p>
          <a:p>
            <a:r>
              <a:rPr lang="en-US" sz="2200" dirty="0" smtClean="0">
                <a:solidFill>
                  <a:schemeClr val="bg1"/>
                </a:solidFill>
              </a:rPr>
              <a:t> (</a:t>
            </a:r>
            <a:r>
              <a:rPr lang="en-US" sz="2200" dirty="0">
                <a:solidFill>
                  <a:schemeClr val="bg1"/>
                </a:solidFill>
              </a:rPr>
              <a:t>2) </a:t>
            </a:r>
            <a:r>
              <a:rPr lang="en-US" sz="2200" dirty="0"/>
              <a:t>parallel(p1, p2) :- parallel(p2, p1)</a:t>
            </a:r>
            <a:r>
              <a:rPr lang="en-US" sz="2200" dirty="0" smtClean="0"/>
              <a:t>.</a:t>
            </a:r>
            <a:r>
              <a:rPr lang="en-US" sz="1000" dirty="0" smtClean="0"/>
              <a:t> </a:t>
            </a:r>
            <a:r>
              <a:rPr lang="en-US" sz="2200" dirty="0" smtClean="0"/>
              <a:t>  </a:t>
            </a:r>
            <a:endParaRPr lang="en-US" sz="2200" dirty="0"/>
          </a:p>
          <a:p>
            <a:pPr algn="r"/>
            <a:endParaRPr lang="en-US" sz="1000" dirty="0" smtClean="0"/>
          </a:p>
          <a:p>
            <a:r>
              <a:rPr lang="en-US" sz="2200" dirty="0" smtClean="0"/>
              <a:t>           race(p1, p2) :- parallel(p1, p2), mayAlias(p1, p2), </a:t>
            </a:r>
            <a:r>
              <a:rPr lang="es-ES_tradnl" sz="2200" dirty="0" smtClean="0"/>
              <a:t>¬</a:t>
            </a:r>
            <a:r>
              <a:rPr lang="en-US" sz="2200" dirty="0" smtClean="0"/>
              <a:t>guarded(p1, p2).</a:t>
            </a:r>
          </a:p>
          <a:p>
            <a:r>
              <a:rPr lang="en-US" sz="2200" dirty="0" smtClean="0"/>
              <a:t>      </a:t>
            </a:r>
            <a:r>
              <a:rPr lang="mr-IN" sz="2200" dirty="0" smtClean="0"/>
              <a:t>…</a:t>
            </a:r>
            <a:endParaRPr lang="en-US" sz="2200" dirty="0" smtClean="0"/>
          </a:p>
          <a:p>
            <a:pPr>
              <a:lnSpc>
                <a:spcPct val="150000"/>
              </a:lnSpc>
            </a:pPr>
            <a:r>
              <a:rPr lang="en-US" sz="2200" dirty="0" smtClean="0"/>
              <a:t>      </a:t>
            </a:r>
            <a:r>
              <a:rPr lang="es-ES_tradnl" sz="2200" dirty="0" smtClean="0"/>
              <a:t>¬</a:t>
            </a:r>
            <a:r>
              <a:rPr lang="es-ES_tradnl" sz="2200" dirty="0" err="1" smtClean="0"/>
              <a:t>race</a:t>
            </a:r>
            <a:r>
              <a:rPr lang="es-ES_tradnl" sz="2200" dirty="0" smtClean="0"/>
              <a:t>(x2, x1).</a:t>
            </a:r>
            <a:endParaRPr lang="en-US" sz="2200" dirty="0" smtClean="0"/>
          </a:p>
          <a:p>
            <a:endParaRPr lang="en-US" sz="2200" dirty="0" smtClean="0"/>
          </a:p>
        </p:txBody>
      </p:sp>
      <p:sp>
        <p:nvSpPr>
          <p:cNvPr id="3" name="Rectangle 2"/>
          <p:cNvSpPr/>
          <p:nvPr/>
        </p:nvSpPr>
        <p:spPr>
          <a:xfrm>
            <a:off x="6130168" y="3458630"/>
            <a:ext cx="1164407" cy="37002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b="1" dirty="0">
                <a:solidFill>
                  <a:srgbClr val="000000"/>
                </a:solidFill>
              </a:rPr>
              <a:t>w</a:t>
            </a:r>
            <a:r>
              <a:rPr lang="en-US" sz="2200" b="1" dirty="0" smtClean="0">
                <a:solidFill>
                  <a:srgbClr val="000000"/>
                </a:solidFill>
              </a:rPr>
              <a:t>eight 5</a:t>
            </a:r>
            <a:endParaRPr lang="en-US" sz="2200" b="1" dirty="0">
              <a:solidFill>
                <a:srgbClr val="000000"/>
              </a:solidFill>
            </a:endParaRPr>
          </a:p>
        </p:txBody>
      </p:sp>
      <p:sp>
        <p:nvSpPr>
          <p:cNvPr id="11" name="Rectangle 10"/>
          <p:cNvSpPr/>
          <p:nvPr/>
        </p:nvSpPr>
        <p:spPr>
          <a:xfrm>
            <a:off x="2616616" y="5206683"/>
            <a:ext cx="1239963" cy="37002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b="1" dirty="0">
                <a:solidFill>
                  <a:schemeClr val="tx1"/>
                </a:solidFill>
              </a:rPr>
              <a:t>w</a:t>
            </a:r>
            <a:r>
              <a:rPr lang="en-US" sz="2200" b="1" dirty="0" smtClean="0">
                <a:solidFill>
                  <a:schemeClr val="tx1"/>
                </a:solidFill>
              </a:rPr>
              <a:t>eight 25</a:t>
            </a:r>
            <a:endParaRPr lang="en-US" sz="2200" b="1" dirty="0">
              <a:solidFill>
                <a:schemeClr val="tx1"/>
              </a:solidFill>
            </a:endParaRPr>
          </a:p>
        </p:txBody>
      </p:sp>
      <p:sp>
        <p:nvSpPr>
          <p:cNvPr id="6" name="Rounded Rectangular Callout 5"/>
          <p:cNvSpPr/>
          <p:nvPr/>
        </p:nvSpPr>
        <p:spPr>
          <a:xfrm>
            <a:off x="4290675" y="4839941"/>
            <a:ext cx="1775591" cy="599671"/>
          </a:xfrm>
          <a:prstGeom prst="wedgeRoundRectCallout">
            <a:avLst>
              <a:gd name="adj1" fmla="val -56539"/>
              <a:gd name="adj2" fmla="val -142696"/>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latin typeface="Helvetica Light" charset="0"/>
                <a:ea typeface="Helvetica Light" charset="0"/>
                <a:cs typeface="Helvetica Light" charset="0"/>
              </a:rPr>
              <a:t>“Hard” </a:t>
            </a:r>
            <a:r>
              <a:rPr lang="en-US" sz="2200" dirty="0">
                <a:solidFill>
                  <a:prstClr val="white"/>
                </a:solidFill>
                <a:latin typeface="Helvetica Light" charset="0"/>
                <a:ea typeface="Helvetica Light" charset="0"/>
                <a:cs typeface="Helvetica Light" charset="0"/>
              </a:rPr>
              <a:t>Rule</a:t>
            </a:r>
          </a:p>
        </p:txBody>
      </p:sp>
      <p:sp>
        <p:nvSpPr>
          <p:cNvPr id="13" name="Rounded Rectangular Callout 12"/>
          <p:cNvSpPr/>
          <p:nvPr/>
        </p:nvSpPr>
        <p:spPr>
          <a:xfrm>
            <a:off x="6039553" y="2574372"/>
            <a:ext cx="1775591" cy="599671"/>
          </a:xfrm>
          <a:prstGeom prst="wedgeRoundRectCallout">
            <a:avLst>
              <a:gd name="adj1" fmla="val -60307"/>
              <a:gd name="adj2" fmla="val 102764"/>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latin typeface="Helvetica Light" charset="0"/>
                <a:ea typeface="Helvetica Light" charset="0"/>
                <a:cs typeface="Helvetica Light" charset="0"/>
              </a:rPr>
              <a:t>“Soft” Rule</a:t>
            </a:r>
            <a:endParaRPr lang="en-US" sz="2200" dirty="0">
              <a:solidFill>
                <a:prstClr val="white"/>
              </a:solidFill>
              <a:latin typeface="Helvetica Light" charset="0"/>
              <a:ea typeface="Helvetica Light" charset="0"/>
              <a:cs typeface="Helvetica Light" charset="0"/>
            </a:endParaRPr>
          </a:p>
        </p:txBody>
      </p:sp>
      <p:sp>
        <p:nvSpPr>
          <p:cNvPr id="7" name="Date Placeholder 6"/>
          <p:cNvSpPr>
            <a:spLocks noGrp="1"/>
          </p:cNvSpPr>
          <p:nvPr>
            <p:ph type="dt" sz="half" idx="10"/>
          </p:nvPr>
        </p:nvSpPr>
        <p:spPr/>
        <p:txBody>
          <a:bodyPr/>
          <a:lstStyle/>
          <a:p>
            <a:fld id="{2BF56BAC-9283-4044-A313-6F6764627300}" type="datetime1">
              <a:rPr lang="en-US" smtClean="0"/>
              <a:t>7/31/17</a:t>
            </a:fld>
            <a:endParaRPr lang="en-US" dirty="0"/>
          </a:p>
        </p:txBody>
      </p:sp>
      <p:sp>
        <p:nvSpPr>
          <p:cNvPr id="9" name="Footer Placeholder 8"/>
          <p:cNvSpPr>
            <a:spLocks noGrp="1"/>
          </p:cNvSpPr>
          <p:nvPr>
            <p:ph type="ftr" sz="quarter" idx="11"/>
          </p:nvPr>
        </p:nvSpPr>
        <p:spPr/>
        <p:txBody>
          <a:bodyPr/>
          <a:lstStyle/>
          <a:p>
            <a:pPr algn="ctr"/>
            <a:r>
              <a:rPr lang="en-US" smtClean="0"/>
              <a:t>CAV 2017</a:t>
            </a:r>
            <a:endParaRPr lang="en-US" dirty="0"/>
          </a:p>
        </p:txBody>
      </p:sp>
      <p:sp>
        <p:nvSpPr>
          <p:cNvPr id="12" name="TextBox 11"/>
          <p:cNvSpPr txBox="1"/>
          <p:nvPr/>
        </p:nvSpPr>
        <p:spPr>
          <a:xfrm>
            <a:off x="3710943" y="2325172"/>
            <a:ext cx="2139043" cy="954107"/>
          </a:xfrm>
          <a:prstGeom prst="rect">
            <a:avLst/>
          </a:prstGeom>
          <a:noFill/>
          <a:ln>
            <a:solidFill>
              <a:schemeClr val="tx1"/>
            </a:solidFill>
          </a:ln>
        </p:spPr>
        <p:txBody>
          <a:bodyPr wrap="square" rtlCol="0">
            <a:spAutoFit/>
          </a:bodyPr>
          <a:lstStyle/>
          <a:p>
            <a:r>
              <a:rPr lang="en-US" sz="1400" dirty="0" smtClean="0">
                <a:latin typeface="Monaco" charset="0"/>
                <a:ea typeface="Monaco" charset="0"/>
                <a:cs typeface="Monaco" charset="0"/>
              </a:rPr>
              <a:t>a = 1;   </a:t>
            </a:r>
          </a:p>
          <a:p>
            <a:r>
              <a:rPr lang="en-US" sz="1400" dirty="0">
                <a:solidFill>
                  <a:srgbClr val="7030A0"/>
                </a:solidFill>
                <a:latin typeface="Monaco" charset="0"/>
                <a:ea typeface="Monaco" charset="0"/>
                <a:cs typeface="Monaco" charset="0"/>
              </a:rPr>
              <a:t>i</a:t>
            </a:r>
            <a:r>
              <a:rPr lang="en-US" sz="1400" dirty="0" smtClean="0">
                <a:solidFill>
                  <a:srgbClr val="7030A0"/>
                </a:solidFill>
                <a:latin typeface="Monaco" charset="0"/>
                <a:ea typeface="Monaco" charset="0"/>
                <a:cs typeface="Monaco" charset="0"/>
              </a:rPr>
              <a:t>f </a:t>
            </a:r>
            <a:r>
              <a:rPr lang="en-US" sz="1400" dirty="0" smtClean="0">
                <a:latin typeface="Monaco" charset="0"/>
                <a:ea typeface="Monaco" charset="0"/>
                <a:cs typeface="Monaco" charset="0"/>
              </a:rPr>
              <a:t>(a &gt; 2) { // p1</a:t>
            </a:r>
          </a:p>
          <a:p>
            <a:r>
              <a:rPr lang="en-US" sz="1400" dirty="0">
                <a:latin typeface="Monaco" charset="0"/>
                <a:ea typeface="Monaco" charset="0"/>
                <a:cs typeface="Monaco" charset="0"/>
              </a:rPr>
              <a:t> </a:t>
            </a:r>
            <a:r>
              <a:rPr lang="en-US" sz="1400" dirty="0" smtClean="0">
                <a:latin typeface="Monaco" charset="0"/>
                <a:ea typeface="Monaco" charset="0"/>
                <a:cs typeface="Monaco" charset="0"/>
              </a:rPr>
              <a:t> ... // p3</a:t>
            </a:r>
          </a:p>
          <a:p>
            <a:r>
              <a:rPr lang="en-US" sz="1400" dirty="0" smtClean="0">
                <a:latin typeface="Monaco" charset="0"/>
                <a:ea typeface="Monaco" charset="0"/>
                <a:cs typeface="Monaco" charset="0"/>
              </a:rPr>
              <a:t>} </a:t>
            </a:r>
          </a:p>
        </p:txBody>
      </p:sp>
      <p:sp>
        <p:nvSpPr>
          <p:cNvPr id="4" name="Slide Number Placeholder 3"/>
          <p:cNvSpPr>
            <a:spLocks noGrp="1"/>
          </p:cNvSpPr>
          <p:nvPr>
            <p:ph type="sldNum" sz="quarter" idx="12"/>
          </p:nvPr>
        </p:nvSpPr>
        <p:spPr/>
        <p:txBody>
          <a:bodyPr/>
          <a:lstStyle/>
          <a:p>
            <a:fld id="{1F7DF5D7-FF41-4BF6-8958-28DFF1DB182D}" type="slidenum">
              <a:rPr lang="en-US" smtClean="0"/>
              <a:pPr/>
              <a:t>58</a:t>
            </a:fld>
            <a:endParaRPr lang="en-US" dirty="0"/>
          </a:p>
        </p:txBody>
      </p:sp>
    </p:spTree>
    <p:custDataLst>
      <p:tags r:id="rId1"/>
    </p:custDataLst>
    <p:extLst>
      <p:ext uri="{BB962C8B-B14F-4D97-AF65-F5344CB8AC3E}">
        <p14:creationId xmlns:p14="http://schemas.microsoft.com/office/powerpoint/2010/main" val="1192862401"/>
      </p:ext>
    </p:extLst>
  </p:cSld>
  <p:clrMapOvr>
    <a:masterClrMapping/>
  </p:clrMapOvr>
  <mc:AlternateContent xmlns:mc="http://schemas.openxmlformats.org/markup-compatibility/2006" xmlns:p14="http://schemas.microsoft.com/office/powerpoint/2010/main">
    <mc:Choice Requires="p14">
      <p:transition spd="slow" p14:dur="2000" advTm="51102"/>
    </mc:Choice>
    <mc:Fallback xmlns="">
      <p:transition spd="slow" advTm="511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6" grpId="0" animBg="1"/>
      <p:bldP spid="6" grpId="1" animBg="1"/>
      <p:bldP spid="13" grpId="0" animBg="1"/>
      <p:bldP spid="13" grpId="1"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57559" y="1598260"/>
            <a:ext cx="3957011" cy="4203592"/>
          </a:xfrm>
        </p:spPr>
        <p:txBody>
          <a:bodyPr>
            <a:normAutofit/>
          </a:bodyPr>
          <a:lstStyle/>
          <a:p>
            <a:pPr marL="0" indent="0">
              <a:buNone/>
            </a:pPr>
            <a:r>
              <a:rPr lang="en-US" sz="1400" dirty="0" smtClean="0">
                <a:solidFill>
                  <a:srgbClr val="9FB8CD"/>
                </a:solidFill>
                <a:latin typeface="Monaco" charset="0"/>
                <a:ea typeface="Monaco" charset="0"/>
                <a:cs typeface="Monaco" charset="0"/>
              </a:rPr>
              <a:t>1</a:t>
            </a:r>
            <a:r>
              <a:rPr lang="en-US" sz="1400" dirty="0" smtClean="0">
                <a:solidFill>
                  <a:schemeClr val="accent2"/>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a:t>
            </a:r>
            <a:r>
              <a:rPr lang="en-US" sz="1400" dirty="0" smtClean="0">
                <a:latin typeface="Monaco" charset="0"/>
                <a:ea typeface="Monaco" charset="0"/>
                <a:cs typeface="Monaco" charset="0"/>
              </a:rPr>
              <a:t> </a:t>
            </a:r>
            <a:r>
              <a:rPr lang="en-US" sz="1400" dirty="0">
                <a:solidFill>
                  <a:srgbClr val="7030A0"/>
                </a:solidFill>
                <a:latin typeface="Monaco" charset="0"/>
                <a:ea typeface="Monaco" charset="0"/>
                <a:cs typeface="Monaco" charset="0"/>
              </a:rPr>
              <a:t>class</a:t>
            </a:r>
            <a:r>
              <a:rPr lang="en-US" sz="1400" dirty="0">
                <a:latin typeface="Monaco" charset="0"/>
                <a:ea typeface="Monaco" charset="0"/>
                <a:cs typeface="Monaco" charset="0"/>
              </a:rPr>
              <a:t> </a:t>
            </a:r>
            <a:r>
              <a:rPr lang="en-US" sz="1400" dirty="0" err="1">
                <a:latin typeface="Monaco" charset="0"/>
                <a:ea typeface="Monaco" charset="0"/>
                <a:cs typeface="Monaco" charset="0"/>
              </a:rPr>
              <a:t>RequestHandler</a:t>
            </a:r>
            <a:r>
              <a:rPr lang="en-US" sz="1400" dirty="0">
                <a:latin typeface="Monaco" charset="0"/>
                <a:ea typeface="Monaco" charset="0"/>
                <a:cs typeface="Monaco" charset="0"/>
              </a:rPr>
              <a:t> { </a:t>
            </a:r>
          </a:p>
          <a:p>
            <a:pPr marL="0" indent="0">
              <a:buNone/>
            </a:pPr>
            <a:r>
              <a:rPr lang="en-US" sz="1400" dirty="0" smtClean="0">
                <a:solidFill>
                  <a:srgbClr val="9FB8CD"/>
                </a:solidFill>
                <a:latin typeface="Monaco" charset="0"/>
                <a:ea typeface="Monaco" charset="0"/>
                <a:cs typeface="Monaco" charset="0"/>
              </a:rPr>
              <a:t>2</a:t>
            </a:r>
            <a:r>
              <a:rPr lang="en-US" sz="1400" dirty="0" smtClean="0">
                <a:latin typeface="Monaco" charset="0"/>
                <a:ea typeface="Monaco" charset="0"/>
                <a:cs typeface="Monaco" charset="0"/>
              </a:rPr>
              <a:t>     </a:t>
            </a:r>
            <a:r>
              <a:rPr lang="en-US" sz="1400" dirty="0" smtClean="0">
                <a:solidFill>
                  <a:schemeClr val="bg1">
                    <a:lumMod val="85000"/>
                  </a:schemeClr>
                </a:solidFill>
                <a:latin typeface="Monaco" charset="0"/>
                <a:ea typeface="Monaco" charset="0"/>
                <a:cs typeface="Monaco" charset="0"/>
              </a:rPr>
              <a:t>Request request;</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3</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FtpWriter</a:t>
            </a:r>
            <a:r>
              <a:rPr lang="en-US" sz="1400" dirty="0" smtClean="0">
                <a:solidFill>
                  <a:schemeClr val="bg1">
                    <a:lumMod val="85000"/>
                  </a:schemeClr>
                </a:solidFill>
                <a:latin typeface="Monaco" charset="0"/>
                <a:ea typeface="Monaco" charset="0"/>
                <a:cs typeface="Monaco" charset="0"/>
              </a:rPr>
              <a:t> writer;</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4</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BufferedReader</a:t>
            </a:r>
            <a:r>
              <a:rPr lang="en-US" sz="1400" dirty="0" smtClean="0">
                <a:solidFill>
                  <a:schemeClr val="bg1">
                    <a:lumMod val="85000"/>
                  </a:schemeClr>
                </a:solidFill>
                <a:latin typeface="Monaco" charset="0"/>
                <a:ea typeface="Monaco" charset="0"/>
                <a:cs typeface="Monaco" charset="0"/>
              </a:rPr>
              <a:t> reader;</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5</a:t>
            </a:r>
            <a:r>
              <a:rPr lang="en-US" sz="1400" dirty="0" smtClean="0">
                <a:latin typeface="Monaco" charset="0"/>
                <a:ea typeface="Monaco" charset="0"/>
                <a:cs typeface="Monaco" charset="0"/>
              </a:rPr>
              <a:t>     </a:t>
            </a:r>
            <a:r>
              <a:rPr lang="en-US" sz="1400" dirty="0" smtClean="0">
                <a:solidFill>
                  <a:schemeClr val="bg1">
                    <a:lumMod val="85000"/>
                  </a:schemeClr>
                </a:solidFill>
                <a:latin typeface="Monaco" charset="0"/>
                <a:ea typeface="Monaco" charset="0"/>
                <a:cs typeface="Monaco" charset="0"/>
              </a:rPr>
              <a:t>Socket </a:t>
            </a:r>
            <a:r>
              <a:rPr lang="en-US" sz="1400" dirty="0" err="1" smtClean="0">
                <a:solidFill>
                  <a:schemeClr val="bg1">
                    <a:lumMod val="85000"/>
                  </a:schemeClr>
                </a:solidFill>
                <a:latin typeface="Monaco" charset="0"/>
                <a:ea typeface="Monaco" charset="0"/>
                <a:cs typeface="Monaco" charset="0"/>
              </a:rPr>
              <a:t>controlSocket</a:t>
            </a:r>
            <a:r>
              <a:rPr lang="en-US" sz="1400" dirty="0">
                <a:solidFill>
                  <a:schemeClr val="bg1">
                    <a:lumMod val="85000"/>
                  </a:schemeClr>
                </a:solidFill>
                <a:latin typeface="Monaco" charset="0"/>
                <a:ea typeface="Monaco" charset="0"/>
                <a:cs typeface="Monaco" charset="0"/>
              </a:rPr>
              <a:t>;</a:t>
            </a:r>
            <a:br>
              <a:rPr lang="en-US" sz="1400" dirty="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6</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boolean</a:t>
            </a:r>
            <a:r>
              <a:rPr lang="en-US" sz="1400" dirty="0">
                <a:solidFill>
                  <a:schemeClr val="bg1">
                    <a:lumMod val="85000"/>
                  </a:schemeClr>
                </a:solidFill>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isConnectionClosed</a:t>
            </a:r>
            <a:r>
              <a:rPr lang="en-US" sz="1400" dirty="0" smtClean="0">
                <a:solidFill>
                  <a:schemeClr val="bg1">
                    <a:lumMod val="85000"/>
                  </a:schemeClr>
                </a:solidFill>
                <a:latin typeface="Monaco" charset="0"/>
                <a:ea typeface="Monaco" charset="0"/>
                <a:cs typeface="Monaco" charset="0"/>
              </a:rPr>
              <a:t>;</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7</a:t>
            </a:r>
            <a:r>
              <a:rPr lang="en-US" sz="1400" dirty="0" smtClean="0">
                <a:latin typeface="Monaco" charset="0"/>
                <a:ea typeface="Monaco" charset="0"/>
                <a:cs typeface="Monaco" charset="0"/>
              </a:rPr>
              <a:t>     </a:t>
            </a:r>
            <a:r>
              <a:rPr lang="en-US" sz="1400" dirty="0" smtClean="0">
                <a:solidFill>
                  <a:schemeClr val="bg1">
                    <a:lumMod val="85000"/>
                  </a:schemeClr>
                </a:solidFill>
                <a:latin typeface="Monaco" charset="0"/>
                <a:ea typeface="Monaco" charset="0"/>
                <a:cs typeface="Monaco" charset="0"/>
              </a:rPr>
              <a:t>…</a:t>
            </a: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solidFill>
                  <a:srgbClr val="9FB8CD"/>
                </a:solidFill>
                <a:latin typeface="Monaco" charset="0"/>
                <a:ea typeface="Monaco" charset="0"/>
                <a:cs typeface="Monaco" charset="0"/>
              </a:rPr>
              <a:t>8</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 Request </a:t>
            </a:r>
            <a:r>
              <a:rPr lang="en-US" sz="1400" dirty="0" err="1" smtClean="0">
                <a:solidFill>
                  <a:prstClr val="black"/>
                </a:solidFill>
                <a:latin typeface="Monaco" charset="0"/>
                <a:ea typeface="Monaco" charset="0"/>
                <a:cs typeface="Monaco" charset="0"/>
              </a:rPr>
              <a:t>getRequest</a:t>
            </a:r>
            <a:r>
              <a:rPr lang="en-US" sz="1400" dirty="0" smtClean="0">
                <a:solidFill>
                  <a:prstClr val="black"/>
                </a:solidFill>
                <a:latin typeface="Monaco" charset="0"/>
                <a:ea typeface="Monaco" charset="0"/>
                <a:cs typeface="Monaco" charset="0"/>
              </a:rPr>
              <a:t>() {</a:t>
            </a:r>
            <a:br>
              <a:rPr lang="en-US" sz="1400" dirty="0" smtClean="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marL="0" indent="0">
              <a:buNone/>
            </a:pPr>
            <a:r>
              <a:rPr lang="en-US" sz="1400" dirty="0" smtClean="0">
                <a:solidFill>
                  <a:srgbClr val="9FB8CD"/>
                </a:solidFill>
                <a:latin typeface="Monaco" charset="0"/>
                <a:ea typeface="Monaco" charset="0"/>
                <a:cs typeface="Monaco" charset="0"/>
              </a:rPr>
              <a:t>10</a:t>
            </a:r>
            <a:r>
              <a:rPr lang="en-US" sz="1400" dirty="0" smtClean="0">
                <a:solidFill>
                  <a:prstClr val="black"/>
                </a:solidFill>
                <a:latin typeface="Monaco" charset="0"/>
                <a:ea typeface="Monaco" charset="0"/>
                <a:cs typeface="Monaco" charset="0"/>
              </a:rPr>
              <a:t> } </a:t>
            </a: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endParaRPr lang="en-US" sz="1400" dirty="0">
              <a:latin typeface="Monaco" charset="0"/>
              <a:ea typeface="Monaco" charset="0"/>
              <a:cs typeface="Monaco" charset="0"/>
            </a:endParaRPr>
          </a:p>
        </p:txBody>
      </p:sp>
      <p:sp>
        <p:nvSpPr>
          <p:cNvPr id="5" name="Title 4"/>
          <p:cNvSpPr>
            <a:spLocks noGrp="1"/>
          </p:cNvSpPr>
          <p:nvPr>
            <p:ph type="title"/>
          </p:nvPr>
        </p:nvSpPr>
        <p:spPr/>
        <p:txBody>
          <a:bodyPr>
            <a:normAutofit/>
          </a:bodyPr>
          <a:lstStyle/>
          <a:p>
            <a:r>
              <a:rPr lang="en-US" dirty="0" smtClean="0"/>
              <a:t>An Example: Static </a:t>
            </a:r>
            <a:r>
              <a:rPr lang="en-US" dirty="0" err="1" smtClean="0"/>
              <a:t>Datarace</a:t>
            </a:r>
            <a:r>
              <a:rPr lang="en-US" dirty="0" smtClean="0"/>
              <a:t> Analysis</a:t>
            </a:r>
            <a:endParaRPr lang="en-US" dirty="0"/>
          </a:p>
        </p:txBody>
      </p:sp>
      <p:sp>
        <p:nvSpPr>
          <p:cNvPr id="7" name="TextBox 6"/>
          <p:cNvSpPr txBox="1"/>
          <p:nvPr/>
        </p:nvSpPr>
        <p:spPr>
          <a:xfrm>
            <a:off x="567868" y="3854034"/>
            <a:ext cx="2869696"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9</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return</a:t>
            </a:r>
            <a:r>
              <a:rPr lang="en-US" sz="1400" dirty="0" smtClean="0">
                <a:solidFill>
                  <a:prstClr val="black"/>
                </a:solidFill>
                <a:latin typeface="Monaco" charset="0"/>
                <a:ea typeface="Monaco" charset="0"/>
                <a:cs typeface="Monaco" charset="0"/>
              </a:rPr>
              <a:t> </a:t>
            </a:r>
            <a:r>
              <a:rPr lang="en-US" sz="1400" dirty="0">
                <a:solidFill>
                  <a:srgbClr val="0070C0"/>
                </a:solidFill>
                <a:latin typeface="Monaco" charset="0"/>
                <a:ea typeface="Monaco" charset="0"/>
                <a:cs typeface="Monaco" charset="0"/>
              </a:rPr>
              <a:t>request</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grpSp>
        <p:nvGrpSpPr>
          <p:cNvPr id="15" name="Group 14"/>
          <p:cNvGrpSpPr/>
          <p:nvPr/>
        </p:nvGrpSpPr>
        <p:grpSpPr>
          <a:xfrm>
            <a:off x="4649333" y="1591056"/>
            <a:ext cx="4556791" cy="3554819"/>
            <a:chOff x="4548974" y="1523960"/>
            <a:chExt cx="4556791" cy="3554819"/>
          </a:xfrm>
        </p:grpSpPr>
        <p:sp>
          <p:nvSpPr>
            <p:cNvPr id="3" name="Rectangle 2"/>
            <p:cNvSpPr/>
            <p:nvPr/>
          </p:nvSpPr>
          <p:spPr>
            <a:xfrm>
              <a:off x="4552732" y="1523960"/>
              <a:ext cx="4553033" cy="3554819"/>
            </a:xfrm>
            <a:prstGeom prst="rect">
              <a:avLst/>
            </a:prstGeom>
          </p:spPr>
          <p:txBody>
            <a:bodyPr wrap="square">
              <a:spAutoFit/>
            </a:bodyPr>
            <a:lstStyle/>
            <a:p>
              <a:pPr>
                <a:spcBef>
                  <a:spcPts val="600"/>
                </a:spcBef>
                <a:buClr>
                  <a:srgbClr val="727CA3"/>
                </a:buClr>
                <a:buSzPct val="76000"/>
              </a:pPr>
              <a:r>
                <a:rPr lang="en-US" sz="1400" dirty="0" smtClean="0">
                  <a:solidFill>
                    <a:srgbClr val="9FB8CD"/>
                  </a:solidFill>
                  <a:latin typeface="Monaco" charset="0"/>
                  <a:ea typeface="Monaco" charset="0"/>
                  <a:cs typeface="Monaco" charset="0"/>
                </a:rPr>
                <a:t>11</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 </a:t>
              </a:r>
              <a:r>
                <a:rPr lang="en-US" sz="1400" dirty="0">
                  <a:solidFill>
                    <a:srgbClr val="7030A0"/>
                  </a:solidFill>
                  <a:latin typeface="Monaco" charset="0"/>
                  <a:ea typeface="Monaco" charset="0"/>
                  <a:cs typeface="Monaco" charset="0"/>
                </a:rPr>
                <a:t>void </a:t>
              </a:r>
              <a:r>
                <a:rPr lang="en-US" sz="1400" dirty="0" smtClean="0">
                  <a:solidFill>
                    <a:prstClr val="black"/>
                  </a:solidFill>
                  <a:latin typeface="Monaco" charset="0"/>
                  <a:ea typeface="Monaco" charset="0"/>
                  <a:cs typeface="Monaco" charset="0"/>
                </a:rPr>
                <a:t>close() </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12</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synchronized</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this</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13</a:t>
              </a:r>
              <a:r>
                <a:rPr lang="en-US" sz="1400" dirty="0" smtClean="0">
                  <a:solidFill>
                    <a:prstClr val="black"/>
                  </a:solidFill>
                  <a:latin typeface="Monaco" charset="0"/>
                  <a:ea typeface="Monaco" charset="0"/>
                  <a:cs typeface="Monaco" charset="0"/>
                </a:rPr>
                <a:t>    	if </a:t>
              </a:r>
              <a:r>
                <a:rPr lang="en-US" sz="1400" dirty="0">
                  <a:solidFill>
                    <a:prstClr val="black"/>
                  </a:solidFill>
                  <a:latin typeface="Monaco" charset="0"/>
                  <a:ea typeface="Monaco" charset="0"/>
                  <a:cs typeface="Monaco" charset="0"/>
                </a:rPr>
                <a:t>(</a:t>
              </a:r>
              <a:r>
                <a:rPr lang="en-US" sz="1400" dirty="0" err="1" smtClean="0">
                  <a:solidFill>
                    <a:srgbClr val="0070C0"/>
                  </a:solidFill>
                  <a:latin typeface="Monaco" charset="0"/>
                  <a:ea typeface="Monaco" charset="0"/>
                  <a:cs typeface="Monaco" charset="0"/>
                </a:rPr>
                <a:t>isClosed</a:t>
              </a:r>
              <a:r>
                <a:rPr lang="en-US" sz="1400" dirty="0">
                  <a:solidFill>
                    <a:prstClr val="black"/>
                  </a:solidFill>
                  <a:latin typeface="Monaco" charset="0"/>
                  <a:ea typeface="Monaco" charset="0"/>
                  <a:cs typeface="Monaco" charset="0"/>
                </a:rPr>
                <a:t>) </a:t>
              </a:r>
              <a:endParaRPr lang="en-US" sz="1400" dirty="0" smtClean="0">
                <a:solidFill>
                  <a:prstClr val="black"/>
                </a:solidFill>
                <a:latin typeface="Monaco" charset="0"/>
                <a:ea typeface="Monaco" charset="0"/>
                <a:cs typeface="Monaco" charset="0"/>
              </a:endParaRPr>
            </a:p>
            <a:p>
              <a:pPr>
                <a:spcBef>
                  <a:spcPts val="600"/>
                </a:spcBef>
                <a:buClr>
                  <a:srgbClr val="727CA3"/>
                </a:buClr>
                <a:buSzPct val="76000"/>
              </a:pPr>
              <a:r>
                <a:rPr lang="en-US" sz="1400" dirty="0" smtClean="0">
                  <a:solidFill>
                    <a:srgbClr val="9FB8CD"/>
                  </a:solidFill>
                  <a:latin typeface="Monaco" charset="0"/>
                  <a:ea typeface="Monaco" charset="0"/>
                  <a:cs typeface="Monaco" charset="0"/>
                </a:rPr>
                <a:t>14</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return</a:t>
              </a:r>
              <a:r>
                <a:rPr lang="en-US" sz="1400" dirty="0" smtClean="0">
                  <a:solidFill>
                    <a:prstClr val="black"/>
                  </a:solidFill>
                  <a:latin typeface="Monaco" charset="0"/>
                  <a:ea typeface="Monaco" charset="0"/>
                  <a:cs typeface="Monaco" charset="0"/>
                </a:rPr>
                <a:t>;</a:t>
              </a:r>
              <a:br>
                <a:rPr lang="en-US" sz="1400" dirty="0" smtClean="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15</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isClosed</a:t>
              </a:r>
              <a:r>
                <a:rPr lang="en-US" sz="1400" dirty="0" smtClean="0">
                  <a:solidFill>
                    <a:srgbClr val="0070C0"/>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true</a:t>
              </a:r>
              <a:r>
                <a:rPr lang="en-US" sz="1400" dirty="0">
                  <a:solidFill>
                    <a:prstClr val="black"/>
                  </a:solidFill>
                  <a:latin typeface="Monaco" charset="0"/>
                  <a:ea typeface="Monaco" charset="0"/>
                  <a:cs typeface="Monaco" charset="0"/>
                </a:rPr>
                <a:t>; </a:t>
              </a:r>
              <a:r>
                <a:rPr lang="en-US" sz="1400" dirty="0" smtClean="0">
                  <a:solidFill>
                    <a:prstClr val="black"/>
                  </a:solidFill>
                  <a:latin typeface="Monaco" charset="0"/>
                  <a:ea typeface="Monaco" charset="0"/>
                  <a:cs typeface="Monaco" charset="0"/>
                </a:rPr>
                <a:t/>
              </a:r>
              <a:br>
                <a:rPr lang="en-US" sz="1400" dirty="0" smtClean="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16</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r>
                <a:rPr lang="en-US" sz="1400" dirty="0" smtClean="0">
                  <a:solidFill>
                    <a:prstClr val="black"/>
                  </a:solidFill>
                  <a:latin typeface="Monaco" charset="0"/>
                  <a:ea typeface="Monaco" charset="0"/>
                  <a:cs typeface="Monaco" charset="0"/>
                </a:rPr>
                <a:t/>
              </a:r>
              <a:br>
                <a:rPr lang="en-US" sz="1400" dirty="0" smtClean="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a:spcBef>
                  <a:spcPts val="600"/>
                </a:spcBef>
                <a:buClr>
                  <a:srgbClr val="727CA3"/>
                </a:buClr>
                <a:buSzPct val="76000"/>
              </a:pP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a:spcBef>
                  <a:spcPts val="600"/>
                </a:spcBef>
                <a:buClr>
                  <a:srgbClr val="727CA3"/>
                </a:buClr>
                <a:buSzPct val="76000"/>
              </a:pPr>
              <a:r>
                <a:rPr lang="en-US" sz="1400" dirty="0" smtClean="0">
                  <a:solidFill>
                    <a:srgbClr val="9FB8CD"/>
                  </a:solidFill>
                  <a:latin typeface="Monaco" charset="0"/>
                  <a:ea typeface="Monaco" charset="0"/>
                  <a:cs typeface="Monaco" charset="0"/>
                </a:rPr>
                <a:t>21</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reader</a:t>
              </a:r>
              <a:r>
                <a:rPr lang="en-US" sz="1400" dirty="0" err="1" smtClean="0">
                  <a:solidFill>
                    <a:prstClr val="black"/>
                  </a:solidFill>
                  <a:latin typeface="Monaco" charset="0"/>
                  <a:ea typeface="Monaco" charset="0"/>
                  <a:cs typeface="Monaco" charset="0"/>
                </a:rPr>
                <a:t>.close</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22</a:t>
              </a:r>
              <a:r>
                <a:rPr lang="en-US" sz="1400" dirty="0" smtClean="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reader</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23</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controlSocket</a:t>
              </a:r>
              <a:r>
                <a:rPr lang="en-US" sz="1400" dirty="0" err="1" smtClean="0">
                  <a:solidFill>
                    <a:prstClr val="black"/>
                  </a:solidFill>
                  <a:latin typeface="Monaco" charset="0"/>
                  <a:ea typeface="Monaco" charset="0"/>
                  <a:cs typeface="Monaco" charset="0"/>
                </a:rPr>
                <a:t>.close</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24</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controlSocket</a:t>
              </a:r>
              <a:r>
                <a:rPr lang="en-US" sz="1400" dirty="0" smtClean="0">
                  <a:solidFill>
                    <a:srgbClr val="0070C0"/>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a:solidFill>
                    <a:prstClr val="black"/>
                  </a:solidFill>
                  <a:latin typeface="Monaco" charset="0"/>
                  <a:ea typeface="Monaco" charset="0"/>
                  <a:cs typeface="Monaco" charset="0"/>
                </a:rPr>
                <a:t>; </a:t>
              </a:r>
              <a:r>
                <a:rPr lang="en-US" sz="1400" dirty="0" smtClean="0">
                  <a:solidFill>
                    <a:prstClr val="black"/>
                  </a:solidFill>
                  <a:latin typeface="Monaco" charset="0"/>
                  <a:ea typeface="Monaco" charset="0"/>
                  <a:cs typeface="Monaco" charset="0"/>
                </a:rPr>
                <a:t/>
              </a:r>
              <a:br>
                <a:rPr lang="en-US" sz="1400" dirty="0" smtClean="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25</a:t>
              </a:r>
              <a:r>
                <a:rPr lang="en-US" sz="1400" dirty="0" smtClean="0">
                  <a:latin typeface="Monaco" charset="0"/>
                  <a:ea typeface="Monaco" charset="0"/>
                  <a:cs typeface="Monaco" charset="0"/>
                </a:rPr>
                <a:t> </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sp>
          <p:nvSpPr>
            <p:cNvPr id="10" name="TextBox 9"/>
            <p:cNvSpPr txBox="1"/>
            <p:nvPr/>
          </p:nvSpPr>
          <p:spPr>
            <a:xfrm>
              <a:off x="4552732" y="2934452"/>
              <a:ext cx="2654894"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request</a:t>
              </a:r>
              <a:r>
                <a:rPr lang="en-US" sz="1400" dirty="0" err="1" smtClean="0">
                  <a:solidFill>
                    <a:prstClr val="black"/>
                  </a:solidFill>
                  <a:latin typeface="Monaco" charset="0"/>
                  <a:ea typeface="Monaco" charset="0"/>
                  <a:cs typeface="Monaco" charset="0"/>
                </a:rPr>
                <a:t>.clear</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sp>
          <p:nvSpPr>
            <p:cNvPr id="11" name="TextBox 10"/>
            <p:cNvSpPr txBox="1"/>
            <p:nvPr/>
          </p:nvSpPr>
          <p:spPr>
            <a:xfrm>
              <a:off x="4548974" y="3201191"/>
              <a:ext cx="25474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request</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sp>
          <p:nvSpPr>
            <p:cNvPr id="12" name="TextBox 11"/>
            <p:cNvSpPr txBox="1"/>
            <p:nvPr/>
          </p:nvSpPr>
          <p:spPr>
            <a:xfrm>
              <a:off x="4548974" y="3428393"/>
              <a:ext cx="25474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writer</a:t>
              </a:r>
              <a:r>
                <a:rPr lang="en-US" sz="1400" dirty="0" err="1" smtClean="0">
                  <a:solidFill>
                    <a:prstClr val="black"/>
                  </a:solidFill>
                  <a:latin typeface="Monaco" charset="0"/>
                  <a:ea typeface="Monaco" charset="0"/>
                  <a:cs typeface="Monaco" charset="0"/>
                </a:rPr>
                <a:t>.close</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sp>
          <p:nvSpPr>
            <p:cNvPr id="13" name="TextBox 12"/>
            <p:cNvSpPr txBox="1"/>
            <p:nvPr/>
          </p:nvSpPr>
          <p:spPr>
            <a:xfrm>
              <a:off x="4548974" y="3654911"/>
              <a:ext cx="24400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writer</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grpSp>
      <p:sp>
        <p:nvSpPr>
          <p:cNvPr id="6" name="Date Placeholder 5"/>
          <p:cNvSpPr>
            <a:spLocks noGrp="1"/>
          </p:cNvSpPr>
          <p:nvPr>
            <p:ph type="dt" sz="half" idx="10"/>
          </p:nvPr>
        </p:nvSpPr>
        <p:spPr/>
        <p:txBody>
          <a:bodyPr/>
          <a:lstStyle/>
          <a:p>
            <a:fld id="{F48164F9-B587-A245-92C7-A834F25FF40F}" type="datetime1">
              <a:rPr lang="en-US" smtClean="0"/>
              <a:t>7/31/17</a:t>
            </a:fld>
            <a:endParaRPr lang="en-US" dirty="0"/>
          </a:p>
        </p:txBody>
      </p:sp>
      <p:sp>
        <p:nvSpPr>
          <p:cNvPr id="14" name="Footer Placeholder 13"/>
          <p:cNvSpPr>
            <a:spLocks noGrp="1"/>
          </p:cNvSpPr>
          <p:nvPr>
            <p:ph type="ftr" sz="quarter" idx="11"/>
          </p:nvPr>
        </p:nvSpPr>
        <p:spPr/>
        <p:txBody>
          <a:bodyPr/>
          <a:lstStyle/>
          <a:p>
            <a:pPr algn="ctr"/>
            <a:r>
              <a:rPr lang="en-US" smtClean="0"/>
              <a:t>CAV 2017</a:t>
            </a:r>
            <a:endParaRPr lang="en-US" dirty="0"/>
          </a:p>
        </p:txBody>
      </p:sp>
      <p:sp>
        <p:nvSpPr>
          <p:cNvPr id="44" name="Content Placeholder 6"/>
          <p:cNvSpPr txBox="1">
            <a:spLocks/>
          </p:cNvSpPr>
          <p:nvPr/>
        </p:nvSpPr>
        <p:spPr>
          <a:xfrm>
            <a:off x="211667" y="5294716"/>
            <a:ext cx="8229599" cy="478307"/>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sz="2400" b="1" dirty="0" smtClean="0">
                <a:solidFill>
                  <a:srgbClr val="595959"/>
                </a:solidFill>
                <a:latin typeface="Helvetica" charset="0"/>
                <a:ea typeface="Helvetica" charset="0"/>
                <a:cs typeface="Helvetica" charset="0"/>
              </a:rPr>
              <a:t>Source code snippet from </a:t>
            </a:r>
            <a:r>
              <a:rPr lang="en-US" sz="2400" b="1" dirty="0" smtClean="0">
                <a:solidFill>
                  <a:srgbClr val="7030A0"/>
                </a:solidFill>
                <a:latin typeface="Helvetica" charset="0"/>
                <a:ea typeface="Helvetica" charset="0"/>
                <a:cs typeface="Helvetica" charset="0"/>
              </a:rPr>
              <a:t>Apache FTP Server</a:t>
            </a:r>
            <a:endParaRPr lang="en-US" sz="2400" b="1" dirty="0">
              <a:solidFill>
                <a:srgbClr val="7030A0"/>
              </a:solidFill>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F7DF5D7-FF41-4BF6-8958-28DFF1DB182D}" type="slidenum">
              <a:rPr lang="en-US" smtClean="0"/>
              <a:pPr/>
              <a:t>59</a:t>
            </a:fld>
            <a:endParaRPr lang="en-US" dirty="0"/>
          </a:p>
        </p:txBody>
      </p:sp>
    </p:spTree>
    <p:custDataLst>
      <p:tags r:id="rId1"/>
    </p:custDataLst>
    <p:extLst>
      <p:ext uri="{BB962C8B-B14F-4D97-AF65-F5344CB8AC3E}">
        <p14:creationId xmlns:p14="http://schemas.microsoft.com/office/powerpoint/2010/main" val="1689396642"/>
      </p:ext>
    </p:extLst>
  </p:cSld>
  <p:clrMapOvr>
    <a:masterClrMapping/>
  </p:clrMapOvr>
  <mc:AlternateContent xmlns:mc="http://schemas.openxmlformats.org/markup-compatibility/2006" xmlns:p14="http://schemas.microsoft.com/office/powerpoint/2010/main">
    <mc:Choice Requires="p14">
      <p:transition spd="slow" p14:dur="2000" advTm="2322"/>
    </mc:Choice>
    <mc:Fallback xmlns="">
      <p:transition spd="slow" advTm="232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DDA420B-C13A-7E44-B1EF-5AF00C0561F2}"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6</a:t>
            </a:fld>
            <a:endParaRPr lang="en-US" dirty="0"/>
          </a:p>
        </p:txBody>
      </p:sp>
      <p:sp>
        <p:nvSpPr>
          <p:cNvPr id="5" name="Title 4"/>
          <p:cNvSpPr>
            <a:spLocks noGrp="1"/>
          </p:cNvSpPr>
          <p:nvPr>
            <p:ph type="title"/>
          </p:nvPr>
        </p:nvSpPr>
        <p:spPr/>
        <p:txBody>
          <a:bodyPr/>
          <a:lstStyle/>
          <a:p>
            <a:r>
              <a:rPr lang="en-US" dirty="0"/>
              <a:t>The Maximum </a:t>
            </a:r>
            <a:r>
              <a:rPr lang="en-US" dirty="0" err="1"/>
              <a:t>Satisfiability</a:t>
            </a:r>
            <a:r>
              <a:rPr lang="en-US" dirty="0"/>
              <a:t> Problem</a:t>
            </a:r>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9" name="TextBox 8"/>
          <p:cNvSpPr txBox="1"/>
          <p:nvPr/>
        </p:nvSpPr>
        <p:spPr>
          <a:xfrm>
            <a:off x="1274888" y="1354013"/>
            <a:ext cx="2233246" cy="584775"/>
          </a:xfrm>
          <a:prstGeom prst="rect">
            <a:avLst/>
          </a:prstGeom>
          <a:noFill/>
        </p:spPr>
        <p:txBody>
          <a:bodyPr wrap="square" rtlCol="0">
            <a:spAutoFit/>
          </a:bodyPr>
          <a:lstStyle/>
          <a:p>
            <a:r>
              <a:rPr lang="en-US" sz="3200" b="1" dirty="0" err="1" smtClean="0">
                <a:solidFill>
                  <a:srgbClr val="00B050"/>
                </a:solidFill>
              </a:rPr>
              <a:t>Max</a:t>
            </a:r>
            <a:r>
              <a:rPr lang="en-US" sz="3200" b="1" dirty="0" err="1" smtClean="0">
                <a:solidFill>
                  <a:srgbClr val="0070C0"/>
                </a:solidFill>
              </a:rPr>
              <a:t>SAT</a:t>
            </a:r>
            <a:r>
              <a:rPr lang="en-US" sz="3200" b="1" dirty="0" smtClean="0">
                <a:solidFill>
                  <a:srgbClr val="0070C0"/>
                </a:solidFill>
              </a:rPr>
              <a:t>:</a:t>
            </a:r>
            <a:endParaRPr lang="en-US" sz="3200" b="1" dirty="0">
              <a:solidFill>
                <a:srgbClr val="0070C0"/>
              </a:solidFill>
            </a:endParaRPr>
          </a:p>
        </p:txBody>
      </p:sp>
      <p:sp>
        <p:nvSpPr>
          <p:cNvPr id="2" name="Rectangle 1"/>
          <p:cNvSpPr/>
          <p:nvPr/>
        </p:nvSpPr>
        <p:spPr>
          <a:xfrm>
            <a:off x="762000" y="1973956"/>
            <a:ext cx="2849567" cy="200895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1" name="Group 10"/>
          <p:cNvGrpSpPr/>
          <p:nvPr/>
        </p:nvGrpSpPr>
        <p:grpSpPr>
          <a:xfrm>
            <a:off x="4606742" y="1973956"/>
            <a:ext cx="4609226" cy="2008958"/>
            <a:chOff x="4177871" y="1973956"/>
            <a:chExt cx="4609226" cy="2008958"/>
          </a:xfrm>
        </p:grpSpPr>
        <mc:AlternateContent xmlns:mc="http://schemas.openxmlformats.org/markup-compatibility/2006" xmlns:a14="http://schemas.microsoft.com/office/drawing/2010/main">
          <mc:Choice Requires="a14">
            <p:sp>
              <p:nvSpPr>
                <p:cNvPr id="8" name="TextBox 7"/>
                <p:cNvSpPr txBox="1"/>
                <p:nvPr/>
              </p:nvSpPr>
              <p:spPr>
                <a:xfrm>
                  <a:off x="4250267" y="2198076"/>
                  <a:ext cx="4536830" cy="1508105"/>
                </a:xfrm>
                <a:prstGeom prst="rect">
                  <a:avLst/>
                </a:prstGeom>
                <a:noFill/>
              </p:spPr>
              <p:txBody>
                <a:bodyPr wrap="square" rtlCol="0">
                  <a:spAutoFit/>
                </a:bodyPr>
                <a:lstStyle/>
                <a:p>
                  <a:r>
                    <a:rPr lang="en-US" sz="2000" b="1" dirty="0"/>
                    <a:t>Subject to          C1</a:t>
                  </a:r>
                </a:p>
                <a:p>
                  <a:r>
                    <a:rPr lang="en-US" sz="2000" b="1" dirty="0">
                      <a:solidFill>
                        <a:schemeClr val="bg1"/>
                      </a:solidFill>
                    </a:rPr>
                    <a:t>Subject to </a:t>
                  </a:r>
                  <a:r>
                    <a:rPr lang="en-US" sz="2000" b="1" dirty="0" smtClean="0">
                      <a:solidFill>
                        <a:schemeClr val="bg1"/>
                      </a:solidFill>
                    </a:rPr>
                    <a:t>         </a:t>
                  </a:r>
                  <a:r>
                    <a:rPr lang="en-US" sz="2000" b="1" dirty="0" smtClean="0"/>
                    <a:t>C2</a:t>
                  </a:r>
                  <a:endParaRPr lang="en-US" sz="2000" b="1" dirty="0"/>
                </a:p>
                <a:p>
                  <a:endParaRPr lang="en-US" sz="2000" b="1" dirty="0" smtClean="0"/>
                </a:p>
                <a:p>
                  <a:r>
                    <a:rPr lang="en-US" sz="2000" b="1" dirty="0" smtClean="0"/>
                    <a:t>Maximize</a:t>
                  </a:r>
                  <a:r>
                    <a:rPr lang="en-US" sz="2000" dirty="0" smtClean="0"/>
                    <a:t>         </a:t>
                  </a:r>
                  <a:r>
                    <a:rPr lang="en-US" sz="2000" b="1" dirty="0" smtClean="0">
                      <a:solidFill>
                        <a:srgbClr val="00B050"/>
                      </a:solidFill>
                    </a:rPr>
                    <a:t>4</a:t>
                  </a:r>
                  <a14:m>
                    <m:oMath xmlns:m="http://schemas.openxmlformats.org/officeDocument/2006/math">
                      <m:r>
                        <a:rPr lang="en-US" sz="2000" b="0" i="1" smtClean="0">
                          <a:latin typeface="Cambria Math" charset="0"/>
                        </a:rPr>
                        <m:t>×</m:t>
                      </m:r>
                    </m:oMath>
                  </a14:m>
                  <a:r>
                    <a:rPr lang="en-US" sz="2000" b="1" dirty="0" smtClean="0"/>
                    <a:t>C3</a:t>
                  </a:r>
                  <a:r>
                    <a:rPr lang="en-US" sz="2000" dirty="0" smtClean="0"/>
                    <a:t>+</a:t>
                  </a:r>
                  <a:r>
                    <a:rPr lang="en-US" sz="2000" b="1" dirty="0" smtClean="0">
                      <a:solidFill>
                        <a:srgbClr val="00B050"/>
                      </a:solidFill>
                    </a:rPr>
                    <a:t>2</a:t>
                  </a:r>
                  <a14:m>
                    <m:oMath xmlns:m="http://schemas.openxmlformats.org/officeDocument/2006/math">
                      <m:r>
                        <a:rPr lang="en-US" sz="2000" i="1">
                          <a:latin typeface="Cambria Math" charset="0"/>
                        </a:rPr>
                        <m:t>×</m:t>
                      </m:r>
                    </m:oMath>
                  </a14:m>
                  <a:r>
                    <a:rPr lang="en-US" sz="2000" b="1" dirty="0" smtClean="0"/>
                    <a:t>C4</a:t>
                  </a:r>
                  <a:r>
                    <a:rPr lang="en-US" sz="2000" dirty="0" smtClean="0"/>
                    <a:t>+</a:t>
                  </a:r>
                  <a:r>
                    <a:rPr lang="en-US" sz="2000" b="1" dirty="0" smtClean="0">
                      <a:solidFill>
                        <a:srgbClr val="00B050"/>
                      </a:solidFill>
                    </a:rPr>
                    <a:t>7</a:t>
                  </a:r>
                  <a14:m>
                    <m:oMath xmlns:m="http://schemas.openxmlformats.org/officeDocument/2006/math">
                      <m:r>
                        <a:rPr lang="en-US" sz="2000" i="1">
                          <a:latin typeface="Cambria Math" charset="0"/>
                        </a:rPr>
                        <m:t>×</m:t>
                      </m:r>
                    </m:oMath>
                  </a14:m>
                  <a:r>
                    <a:rPr lang="en-US" sz="2000" b="1" dirty="0" smtClean="0"/>
                    <a:t>C5</a:t>
                  </a:r>
                </a:p>
                <a:p>
                  <a:endParaRPr lang="en-US" sz="120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4250267" y="2198076"/>
                  <a:ext cx="4536830" cy="1508105"/>
                </a:xfrm>
                <a:prstGeom prst="rect">
                  <a:avLst/>
                </a:prstGeom>
                <a:blipFill rotWithShape="0">
                  <a:blip r:embed="rId5"/>
                  <a:stretch>
                    <a:fillRect l="-1478" t="-2429"/>
                  </a:stretch>
                </a:blipFill>
              </p:spPr>
              <p:txBody>
                <a:bodyPr/>
                <a:lstStyle/>
                <a:p>
                  <a:r>
                    <a:rPr lang="en-US">
                      <a:noFill/>
                    </a:rPr>
                    <a:t> </a:t>
                  </a:r>
                </a:p>
              </p:txBody>
            </p:sp>
          </mc:Fallback>
        </mc:AlternateContent>
        <p:sp>
          <p:nvSpPr>
            <p:cNvPr id="10" name="Rectangle 9"/>
            <p:cNvSpPr/>
            <p:nvPr/>
          </p:nvSpPr>
          <p:spPr>
            <a:xfrm>
              <a:off x="4177871" y="1973956"/>
              <a:ext cx="4060521" cy="200895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TextBox 11"/>
          <p:cNvSpPr txBox="1"/>
          <p:nvPr/>
        </p:nvSpPr>
        <p:spPr>
          <a:xfrm>
            <a:off x="3809024" y="2672862"/>
            <a:ext cx="606670" cy="461665"/>
          </a:xfrm>
          <a:prstGeom prst="rect">
            <a:avLst/>
          </a:prstGeom>
          <a:noFill/>
        </p:spPr>
        <p:txBody>
          <a:bodyPr wrap="square" rtlCol="0">
            <a:spAutoFit/>
          </a:bodyPr>
          <a:lstStyle/>
          <a:p>
            <a:pPr algn="ctr"/>
            <a:r>
              <a:rPr lang="en-US" sz="2400" b="1" dirty="0" smtClean="0"/>
              <a:t>=</a:t>
            </a:r>
            <a:endParaRPr lang="en-US" b="1" dirty="0"/>
          </a:p>
        </p:txBody>
      </p:sp>
      <p:sp>
        <p:nvSpPr>
          <p:cNvPr id="13" name="Rounded Rectangle 12"/>
          <p:cNvSpPr/>
          <p:nvPr/>
        </p:nvSpPr>
        <p:spPr>
          <a:xfrm>
            <a:off x="1307763" y="4589022"/>
            <a:ext cx="6419062" cy="884486"/>
          </a:xfrm>
          <a:prstGeom prst="round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4">
                    <a:lumMod val="75000"/>
                  </a:schemeClr>
                </a:solidFill>
              </a:rPr>
              <a:t>  Solution:  </a:t>
            </a:r>
            <a:r>
              <a:rPr lang="en-US" sz="2400" dirty="0" smtClean="0">
                <a:solidFill>
                  <a:schemeClr val="accent4">
                    <a:lumMod val="75000"/>
                  </a:schemeClr>
                </a:solidFill>
              </a:rPr>
              <a:t>a = </a:t>
            </a:r>
            <a:r>
              <a:rPr lang="en-US" sz="2400" dirty="0" smtClean="0">
                <a:solidFill>
                  <a:srgbClr val="00B0F0"/>
                </a:solidFill>
              </a:rPr>
              <a:t>true</a:t>
            </a:r>
            <a:r>
              <a:rPr lang="en-US" sz="2400" dirty="0" smtClean="0">
                <a:solidFill>
                  <a:schemeClr val="accent4">
                    <a:lumMod val="75000"/>
                  </a:schemeClr>
                </a:solidFill>
              </a:rPr>
              <a:t>, b = </a:t>
            </a:r>
            <a:r>
              <a:rPr lang="en-US" sz="2400" dirty="0" smtClean="0">
                <a:solidFill>
                  <a:srgbClr val="00B0F0"/>
                </a:solidFill>
              </a:rPr>
              <a:t>true</a:t>
            </a:r>
            <a:r>
              <a:rPr lang="en-US" sz="2400" dirty="0" smtClean="0">
                <a:solidFill>
                  <a:schemeClr val="accent4">
                    <a:lumMod val="75000"/>
                  </a:schemeClr>
                </a:solidFill>
              </a:rPr>
              <a:t>, c = </a:t>
            </a:r>
            <a:r>
              <a:rPr lang="en-US" sz="2400" dirty="0" smtClean="0">
                <a:solidFill>
                  <a:srgbClr val="00B0F0"/>
                </a:solidFill>
              </a:rPr>
              <a:t>true</a:t>
            </a:r>
            <a:r>
              <a:rPr lang="en-US" sz="2400" dirty="0" smtClean="0">
                <a:solidFill>
                  <a:schemeClr val="accent4">
                    <a:lumMod val="75000"/>
                  </a:schemeClr>
                </a:solidFill>
              </a:rPr>
              <a:t>, d = </a:t>
            </a:r>
            <a:r>
              <a:rPr lang="en-US" sz="2400" dirty="0" smtClean="0">
                <a:solidFill>
                  <a:srgbClr val="FF0000"/>
                </a:solidFill>
              </a:rPr>
              <a:t>false</a:t>
            </a:r>
          </a:p>
          <a:p>
            <a:pPr algn="ctr"/>
            <a:r>
              <a:rPr lang="en-US" sz="2400" b="1" dirty="0">
                <a:solidFill>
                  <a:schemeClr val="accent4">
                    <a:lumMod val="75000"/>
                  </a:schemeClr>
                </a:solidFill>
              </a:rPr>
              <a:t>(Objective </a:t>
            </a:r>
            <a:r>
              <a:rPr lang="en-US" sz="2400" b="1" dirty="0" smtClean="0">
                <a:solidFill>
                  <a:schemeClr val="accent4">
                    <a:lumMod val="75000"/>
                  </a:schemeClr>
                </a:solidFill>
              </a:rPr>
              <a:t>= </a:t>
            </a:r>
            <a:r>
              <a:rPr lang="en-US" sz="2400" b="1" dirty="0" smtClean="0">
                <a:solidFill>
                  <a:srgbClr val="00B050"/>
                </a:solidFill>
              </a:rPr>
              <a:t>11</a:t>
            </a:r>
            <a:r>
              <a:rPr lang="en-US" sz="2400" b="1" dirty="0">
                <a:solidFill>
                  <a:schemeClr val="accent4">
                    <a:lumMod val="75000"/>
                  </a:schemeClr>
                </a:solidFill>
              </a:rPr>
              <a:t>)</a:t>
            </a:r>
            <a:endParaRPr lang="en-US" sz="2400" dirty="0" smtClean="0">
              <a:solidFill>
                <a:schemeClr val="accent4">
                  <a:lumMod val="75000"/>
                </a:schemeClr>
              </a:solidFill>
            </a:endParaRPr>
          </a:p>
        </p:txBody>
      </p:sp>
      <mc:AlternateContent xmlns:mc="http://schemas.openxmlformats.org/markup-compatibility/2006" xmlns:a14="http://schemas.microsoft.com/office/drawing/2010/main">
        <mc:Choice Requires="a14">
          <p:sp>
            <p:nvSpPr>
              <p:cNvPr id="16" name="TextBox 15"/>
              <p:cNvSpPr txBox="1"/>
              <p:nvPr/>
            </p:nvSpPr>
            <p:spPr>
              <a:xfrm>
                <a:off x="-257048" y="2198076"/>
                <a:ext cx="3640015" cy="1477328"/>
              </a:xfrm>
              <a:prstGeom prst="rect">
                <a:avLst/>
              </a:prstGeom>
              <a:noFill/>
            </p:spPr>
            <p:txBody>
              <a:bodyPr wrap="square" rtlCol="0">
                <a:spAutoFit/>
              </a:bodyPr>
              <a:lstStyle/>
              <a:p>
                <a:pPr algn="r"/>
                <a:r>
                  <a:rPr lang="en-US" b="0" dirty="0" smtClean="0"/>
                  <a:t>	   </a:t>
                </a:r>
                <a14:m>
                  <m:oMath xmlns:m="http://schemas.openxmlformats.org/officeDocument/2006/math">
                    <m:r>
                      <a:rPr lang="en-US" b="0" i="1" smtClean="0">
                        <a:latin typeface="Cambria Math" charset="0"/>
                      </a:rPr>
                      <m:t>𝑎</m:t>
                    </m:r>
                    <m:r>
                      <a:rPr lang="en-US" b="0" i="1" smtClean="0">
                        <a:latin typeface="Cambria Math" charset="0"/>
                      </a:rPr>
                      <m:t>  ∧       </m:t>
                    </m:r>
                  </m:oMath>
                </a14:m>
                <a:r>
                  <a:rPr lang="en-US" dirty="0" smtClean="0"/>
                  <a:t>(</a:t>
                </a:r>
                <a:r>
                  <a:rPr lang="en-US" b="1" dirty="0" smtClean="0"/>
                  <a:t>C1</a:t>
                </a:r>
                <a:r>
                  <a:rPr lang="en-US" dirty="0" smtClean="0"/>
                  <a:t>)</a:t>
                </a:r>
              </a:p>
              <a:p>
                <a:pPr algn="r"/>
                <a14:m>
                  <m:oMath xmlns:m="http://schemas.openxmlformats.org/officeDocument/2006/math">
                    <m:r>
                      <a:rPr lang="en-US" b="0" i="1" smtClean="0">
                        <a:latin typeface="Cambria Math" charset="0"/>
                      </a:rPr>
                      <m:t>¬</m:t>
                    </m:r>
                    <m:r>
                      <a:rPr lang="en-US" b="0" i="1" smtClean="0">
                        <a:latin typeface="Cambria Math" charset="0"/>
                      </a:rPr>
                      <m:t>𝑎</m:t>
                    </m:r>
                    <m:r>
                      <a:rPr lang="en-US" b="0" i="1" smtClean="0">
                        <a:latin typeface="Cambria Math" charset="0"/>
                      </a:rPr>
                      <m:t>∨</m:t>
                    </m:r>
                    <m:r>
                      <a:rPr lang="en-US" b="0" i="1" smtClean="0">
                        <a:latin typeface="Cambria Math" charset="0"/>
                      </a:rPr>
                      <m:t>𝑏</m:t>
                    </m:r>
                    <m:r>
                      <a:rPr lang="en-US" b="0" i="1" smtClean="0">
                        <a:latin typeface="Cambria Math" charset="0"/>
                      </a:rPr>
                      <m:t>  ∧</m:t>
                    </m:r>
                    <m:r>
                      <a:rPr lang="en-US" b="0" i="0" smtClean="0">
                        <a:solidFill>
                          <a:srgbClr val="7030A0"/>
                        </a:solidFill>
                        <a:latin typeface="Cambria Math" charset="0"/>
                      </a:rPr>
                      <m:t>       </m:t>
                    </m:r>
                  </m:oMath>
                </a14:m>
                <a:r>
                  <a:rPr lang="en-US" dirty="0" smtClean="0"/>
                  <a:t>(</a:t>
                </a:r>
                <a:r>
                  <a:rPr lang="en-US" b="1" dirty="0" smtClean="0"/>
                  <a:t>C2</a:t>
                </a:r>
                <a:r>
                  <a:rPr lang="en-US" dirty="0" smtClean="0"/>
                  <a:t>)</a:t>
                </a:r>
              </a:p>
              <a:p>
                <a:pPr algn="r"/>
                <a:r>
                  <a:rPr lang="en-US" b="0" dirty="0" smtClean="0"/>
                  <a:t>        </a:t>
                </a:r>
                <a:r>
                  <a:rPr lang="en-US" b="1" dirty="0" smtClean="0">
                    <a:solidFill>
                      <a:schemeClr val="bg1"/>
                    </a:solidFill>
                  </a:rPr>
                  <a:t>1</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𝑏</m:t>
                    </m:r>
                    <m:r>
                      <a:rPr lang="en-US" b="0" i="1" smtClean="0">
                        <a:latin typeface="Cambria Math" charset="0"/>
                      </a:rPr>
                      <m:t>∨</m:t>
                    </m:r>
                    <m:r>
                      <a:rPr lang="en-US" b="0" i="1" smtClean="0">
                        <a:latin typeface="Cambria Math" charset="0"/>
                      </a:rPr>
                      <m:t>𝑐</m:t>
                    </m:r>
                    <m:r>
                      <a:rPr lang="en-US" b="0" i="1" smtClean="0">
                        <a:latin typeface="Cambria Math" charset="0"/>
                      </a:rPr>
                      <m:t>  ∧</m:t>
                    </m:r>
                    <m:r>
                      <a:rPr lang="en-US" b="0" i="0" smtClean="0">
                        <a:solidFill>
                          <a:srgbClr val="7030A0"/>
                        </a:solidFill>
                        <a:latin typeface="Cambria Math" charset="0"/>
                      </a:rPr>
                      <m:t>       </m:t>
                    </m:r>
                  </m:oMath>
                </a14:m>
                <a:r>
                  <a:rPr lang="en-US" dirty="0" smtClean="0"/>
                  <a:t>(</a:t>
                </a:r>
                <a:r>
                  <a:rPr lang="en-US" b="1" dirty="0" smtClean="0"/>
                  <a:t>C3</a:t>
                </a:r>
                <a:r>
                  <a:rPr lang="en-US" dirty="0" smtClean="0"/>
                  <a:t>)</a:t>
                </a:r>
              </a:p>
              <a:p>
                <a:pPr algn="r"/>
                <a:r>
                  <a:rPr lang="en-US" dirty="0" smtClean="0"/>
                  <a:t>           </a:t>
                </a:r>
                <a:r>
                  <a:rPr lang="en-US" b="1" dirty="0" smtClean="0">
                    <a:solidFill>
                      <a:schemeClr val="bg1"/>
                    </a:solidFill>
                  </a:rPr>
                  <a:t>2</a:t>
                </a:r>
                <a:r>
                  <a:rPr lang="en-US" dirty="0" smtClean="0"/>
                  <a:t>            </a:t>
                </a:r>
                <a14:m>
                  <m:oMath xmlns:m="http://schemas.openxmlformats.org/officeDocument/2006/math">
                    <m:r>
                      <a:rPr lang="en-US" b="0" i="1" smtClean="0">
                        <a:latin typeface="Cambria Math" charset="0"/>
                      </a:rPr>
                      <m:t>¬</m:t>
                    </m:r>
                    <m:r>
                      <a:rPr lang="en-US" b="0" i="1" smtClean="0">
                        <a:latin typeface="Cambria Math" charset="0"/>
                      </a:rPr>
                      <m:t>𝑐</m:t>
                    </m:r>
                    <m:r>
                      <a:rPr lang="en-US" i="1">
                        <a:latin typeface="Cambria Math" charset="0"/>
                      </a:rPr>
                      <m:t>∨</m:t>
                    </m:r>
                    <m:r>
                      <a:rPr lang="en-US" b="0" i="1" smtClean="0">
                        <a:latin typeface="Cambria Math" charset="0"/>
                      </a:rPr>
                      <m:t>𝑑</m:t>
                    </m:r>
                    <m:r>
                      <a:rPr lang="en-US" b="0" i="1" smtClean="0">
                        <a:latin typeface="Cambria Math" charset="0"/>
                      </a:rPr>
                      <m:t>  ∧</m:t>
                    </m:r>
                  </m:oMath>
                </a14:m>
                <a:r>
                  <a:rPr lang="en-US" dirty="0" smtClean="0"/>
                  <a:t>	(</a:t>
                </a:r>
                <a:r>
                  <a:rPr lang="en-US" b="1" dirty="0" smtClean="0"/>
                  <a:t>C4</a:t>
                </a:r>
                <a:r>
                  <a:rPr lang="en-US" dirty="0" smtClean="0"/>
                  <a:t>)</a:t>
                </a:r>
              </a:p>
              <a:p>
                <a:pPr algn="r"/>
                <a:r>
                  <a:rPr lang="en-US" b="0" dirty="0" smtClean="0"/>
                  <a:t>        </a:t>
                </a:r>
                <a:r>
                  <a:rPr lang="en-US" b="1" dirty="0" smtClean="0">
                    <a:solidFill>
                      <a:schemeClr val="bg1"/>
                    </a:solidFill>
                  </a:rPr>
                  <a:t>3</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𝑑</m:t>
                    </m:r>
                    <m:r>
                      <a:rPr lang="en-US" b="0" i="0" smtClean="0">
                        <a:latin typeface="Cambria Math" charset="0"/>
                      </a:rPr>
                      <m:t>             </m:t>
                    </m:r>
                  </m:oMath>
                </a14:m>
                <a:r>
                  <a:rPr lang="en-US" dirty="0" smtClean="0"/>
                  <a:t>(</a:t>
                </a:r>
                <a:r>
                  <a:rPr lang="en-US" b="1" dirty="0" smtClean="0"/>
                  <a:t>C5</a:t>
                </a:r>
                <a:r>
                  <a:rPr lang="en-US" dirty="0" smtClean="0"/>
                  <a:t>)</a:t>
                </a:r>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257048" y="2198076"/>
                <a:ext cx="3640015" cy="1477328"/>
              </a:xfrm>
              <a:prstGeom prst="rect">
                <a:avLst/>
              </a:prstGeom>
              <a:blipFill rotWithShape="0">
                <a:blip r:embed="rId6"/>
                <a:stretch>
                  <a:fillRect t="-24380" r="-1340" b="-29752"/>
                </a:stretch>
              </a:blipFill>
            </p:spPr>
            <p:txBody>
              <a:bodyPr/>
              <a:lstStyle/>
              <a:p>
                <a:r>
                  <a:rPr lang="en-US">
                    <a:noFill/>
                  </a:rPr>
                  <a:t> </a:t>
                </a:r>
              </a:p>
            </p:txBody>
          </p:sp>
        </mc:Fallback>
      </mc:AlternateContent>
      <p:sp>
        <p:nvSpPr>
          <p:cNvPr id="14" name="TextBox 13"/>
          <p:cNvSpPr txBox="1"/>
          <p:nvPr/>
        </p:nvSpPr>
        <p:spPr>
          <a:xfrm>
            <a:off x="1073889" y="2747234"/>
            <a:ext cx="352982" cy="923330"/>
          </a:xfrm>
          <a:prstGeom prst="rect">
            <a:avLst/>
          </a:prstGeom>
          <a:noFill/>
        </p:spPr>
        <p:txBody>
          <a:bodyPr wrap="none" rtlCol="0">
            <a:spAutoFit/>
          </a:bodyPr>
          <a:lstStyle/>
          <a:p>
            <a:r>
              <a:rPr lang="en-US" b="1" dirty="0" smtClean="0">
                <a:solidFill>
                  <a:srgbClr val="00B050"/>
                </a:solidFill>
                <a:ea typeface="Helvetica Light" charset="0"/>
                <a:cs typeface="Helvetica Light" charset="0"/>
              </a:rPr>
              <a:t>4:</a:t>
            </a:r>
          </a:p>
          <a:p>
            <a:r>
              <a:rPr lang="en-US" b="1" dirty="0" smtClean="0">
                <a:solidFill>
                  <a:srgbClr val="00B050"/>
                </a:solidFill>
                <a:ea typeface="Helvetica Light" charset="0"/>
                <a:cs typeface="Helvetica Light" charset="0"/>
              </a:rPr>
              <a:t>2:</a:t>
            </a:r>
          </a:p>
          <a:p>
            <a:r>
              <a:rPr lang="en-US" b="1" dirty="0" smtClean="0">
                <a:solidFill>
                  <a:srgbClr val="00B050"/>
                </a:solidFill>
                <a:ea typeface="Helvetica Light" charset="0"/>
                <a:cs typeface="Helvetica Light" charset="0"/>
              </a:rPr>
              <a:t>7:</a:t>
            </a:r>
          </a:p>
        </p:txBody>
      </p:sp>
    </p:spTree>
    <p:custDataLst>
      <p:tags r:id="rId1"/>
    </p:custDataLst>
    <p:extLst>
      <p:ext uri="{BB962C8B-B14F-4D97-AF65-F5344CB8AC3E}">
        <p14:creationId xmlns:p14="http://schemas.microsoft.com/office/powerpoint/2010/main" val="1591924986"/>
      </p:ext>
    </p:extLst>
  </p:cSld>
  <p:clrMapOvr>
    <a:masterClrMapping/>
  </p:clrMapOvr>
  <mc:AlternateContent xmlns:mc="http://schemas.openxmlformats.org/markup-compatibility/2006" xmlns:p14="http://schemas.microsoft.com/office/powerpoint/2010/main">
    <mc:Choice Requires="p14">
      <p:transition spd="slow" p14:dur="2000" advTm="46223"/>
    </mc:Choice>
    <mc:Fallback xmlns="">
      <p:transition spd="slow" advTm="462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57559" y="1598260"/>
            <a:ext cx="3957011" cy="4203592"/>
          </a:xfrm>
        </p:spPr>
        <p:txBody>
          <a:bodyPr>
            <a:normAutofit/>
          </a:bodyPr>
          <a:lstStyle/>
          <a:p>
            <a:pPr marL="0" indent="0">
              <a:buNone/>
            </a:pPr>
            <a:r>
              <a:rPr lang="en-US" sz="1400" dirty="0" smtClean="0">
                <a:solidFill>
                  <a:srgbClr val="9FB8CD"/>
                </a:solidFill>
                <a:latin typeface="Monaco" charset="0"/>
                <a:ea typeface="Monaco" charset="0"/>
                <a:cs typeface="Monaco" charset="0"/>
              </a:rPr>
              <a:t>1</a:t>
            </a:r>
            <a:r>
              <a:rPr lang="en-US" sz="1400" dirty="0" smtClean="0">
                <a:solidFill>
                  <a:schemeClr val="accent2"/>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a:t>
            </a:r>
            <a:r>
              <a:rPr lang="en-US" sz="1400" dirty="0" smtClean="0">
                <a:latin typeface="Monaco" charset="0"/>
                <a:ea typeface="Monaco" charset="0"/>
                <a:cs typeface="Monaco" charset="0"/>
              </a:rPr>
              <a:t> </a:t>
            </a:r>
            <a:r>
              <a:rPr lang="en-US" sz="1400" dirty="0">
                <a:solidFill>
                  <a:srgbClr val="7030A0"/>
                </a:solidFill>
                <a:latin typeface="Monaco" charset="0"/>
                <a:ea typeface="Monaco" charset="0"/>
                <a:cs typeface="Monaco" charset="0"/>
              </a:rPr>
              <a:t>class</a:t>
            </a:r>
            <a:r>
              <a:rPr lang="en-US" sz="1400" dirty="0">
                <a:latin typeface="Monaco" charset="0"/>
                <a:ea typeface="Monaco" charset="0"/>
                <a:cs typeface="Monaco" charset="0"/>
              </a:rPr>
              <a:t> </a:t>
            </a:r>
            <a:r>
              <a:rPr lang="en-US" sz="1400" dirty="0" err="1">
                <a:latin typeface="Monaco" charset="0"/>
                <a:ea typeface="Monaco" charset="0"/>
                <a:cs typeface="Monaco" charset="0"/>
              </a:rPr>
              <a:t>RequestHandler</a:t>
            </a:r>
            <a:r>
              <a:rPr lang="en-US" sz="1400" dirty="0">
                <a:latin typeface="Monaco" charset="0"/>
                <a:ea typeface="Monaco" charset="0"/>
                <a:cs typeface="Monaco" charset="0"/>
              </a:rPr>
              <a:t> { </a:t>
            </a:r>
          </a:p>
          <a:p>
            <a:pPr marL="0" indent="0">
              <a:buNone/>
            </a:pPr>
            <a:r>
              <a:rPr lang="en-US" sz="1400" dirty="0" smtClean="0">
                <a:solidFill>
                  <a:srgbClr val="9FB8CD"/>
                </a:solidFill>
                <a:latin typeface="Monaco" charset="0"/>
                <a:ea typeface="Monaco" charset="0"/>
                <a:cs typeface="Monaco" charset="0"/>
              </a:rPr>
              <a:t>2</a:t>
            </a:r>
            <a:r>
              <a:rPr lang="en-US" sz="1400" dirty="0" smtClean="0">
                <a:latin typeface="Monaco" charset="0"/>
                <a:ea typeface="Monaco" charset="0"/>
                <a:cs typeface="Monaco" charset="0"/>
              </a:rPr>
              <a:t>     </a:t>
            </a:r>
            <a:r>
              <a:rPr lang="en-US" sz="1400" dirty="0" smtClean="0">
                <a:solidFill>
                  <a:schemeClr val="bg1">
                    <a:lumMod val="85000"/>
                  </a:schemeClr>
                </a:solidFill>
                <a:latin typeface="Monaco" charset="0"/>
                <a:ea typeface="Monaco" charset="0"/>
                <a:cs typeface="Monaco" charset="0"/>
              </a:rPr>
              <a:t>Request request;</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3</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FtpWriter</a:t>
            </a:r>
            <a:r>
              <a:rPr lang="en-US" sz="1400" dirty="0" smtClean="0">
                <a:solidFill>
                  <a:schemeClr val="bg1">
                    <a:lumMod val="85000"/>
                  </a:schemeClr>
                </a:solidFill>
                <a:latin typeface="Monaco" charset="0"/>
                <a:ea typeface="Monaco" charset="0"/>
                <a:cs typeface="Monaco" charset="0"/>
              </a:rPr>
              <a:t> writer;</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4</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BufferedReader</a:t>
            </a:r>
            <a:r>
              <a:rPr lang="en-US" sz="1400" dirty="0" smtClean="0">
                <a:solidFill>
                  <a:schemeClr val="bg1">
                    <a:lumMod val="85000"/>
                  </a:schemeClr>
                </a:solidFill>
                <a:latin typeface="Monaco" charset="0"/>
                <a:ea typeface="Monaco" charset="0"/>
                <a:cs typeface="Monaco" charset="0"/>
              </a:rPr>
              <a:t> reader</a:t>
            </a:r>
            <a:r>
              <a:rPr lang="en-US" sz="1400" dirty="0">
                <a:solidFill>
                  <a:schemeClr val="bg1">
                    <a:lumMod val="85000"/>
                  </a:schemeClr>
                </a:solidFill>
                <a:latin typeface="Monaco" charset="0"/>
                <a:ea typeface="Monaco" charset="0"/>
                <a:cs typeface="Monaco" charset="0"/>
              </a:rPr>
              <a:t>;</a:t>
            </a:r>
            <a:r>
              <a:rPr lang="en-US" sz="1400" dirty="0">
                <a:latin typeface="Monaco" charset="0"/>
                <a:ea typeface="Monaco" charset="0"/>
                <a:cs typeface="Monaco" charset="0"/>
              </a:rPr>
              <a:t/>
            </a:r>
            <a:br>
              <a:rPr lang="en-US" sz="1400" dirty="0">
                <a:latin typeface="Monaco" charset="0"/>
                <a:ea typeface="Monaco" charset="0"/>
                <a:cs typeface="Monaco" charset="0"/>
              </a:rPr>
            </a:br>
            <a:r>
              <a:rPr lang="en-US" sz="1400" dirty="0" smtClean="0">
                <a:solidFill>
                  <a:srgbClr val="9FB8CD"/>
                </a:solidFill>
                <a:latin typeface="Monaco" charset="0"/>
                <a:ea typeface="Monaco" charset="0"/>
                <a:cs typeface="Monaco" charset="0"/>
              </a:rPr>
              <a:t>5</a:t>
            </a:r>
            <a:r>
              <a:rPr lang="en-US" sz="1400" dirty="0" smtClean="0">
                <a:latin typeface="Monaco" charset="0"/>
                <a:ea typeface="Monaco" charset="0"/>
                <a:cs typeface="Monaco" charset="0"/>
              </a:rPr>
              <a:t>     </a:t>
            </a:r>
            <a:r>
              <a:rPr lang="en-US" sz="1400" dirty="0">
                <a:solidFill>
                  <a:schemeClr val="bg1">
                    <a:lumMod val="85000"/>
                  </a:schemeClr>
                </a:solidFill>
                <a:latin typeface="Monaco" charset="0"/>
                <a:ea typeface="Monaco" charset="0"/>
                <a:cs typeface="Monaco" charset="0"/>
              </a:rPr>
              <a:t>Socket </a:t>
            </a:r>
            <a:r>
              <a:rPr lang="en-US" sz="1400" dirty="0" err="1" smtClean="0">
                <a:solidFill>
                  <a:schemeClr val="bg1">
                    <a:lumMod val="85000"/>
                  </a:schemeClr>
                </a:solidFill>
                <a:latin typeface="Monaco" charset="0"/>
                <a:ea typeface="Monaco" charset="0"/>
                <a:cs typeface="Monaco" charset="0"/>
              </a:rPr>
              <a:t>controlSocket</a:t>
            </a:r>
            <a:r>
              <a:rPr lang="en-US" sz="1400" dirty="0">
                <a:solidFill>
                  <a:schemeClr val="bg1">
                    <a:lumMod val="85000"/>
                  </a:schemeClr>
                </a:solidFill>
                <a:latin typeface="Monaco" charset="0"/>
                <a:ea typeface="Monaco" charset="0"/>
                <a:cs typeface="Monaco" charset="0"/>
              </a:rPr>
              <a:t>;</a:t>
            </a:r>
            <a:r>
              <a:rPr lang="en-US" sz="1400" dirty="0">
                <a:latin typeface="Monaco" charset="0"/>
                <a:ea typeface="Monaco" charset="0"/>
                <a:cs typeface="Monaco" charset="0"/>
              </a:rPr>
              <a:t/>
            </a:r>
            <a:br>
              <a:rPr lang="en-US" sz="1400" dirty="0">
                <a:latin typeface="Monaco" charset="0"/>
                <a:ea typeface="Monaco" charset="0"/>
                <a:cs typeface="Monaco" charset="0"/>
              </a:rPr>
            </a:br>
            <a:r>
              <a:rPr lang="en-US" sz="1400" dirty="0" smtClean="0">
                <a:solidFill>
                  <a:srgbClr val="9FB8CD"/>
                </a:solidFill>
                <a:latin typeface="Monaco" charset="0"/>
                <a:ea typeface="Monaco" charset="0"/>
                <a:cs typeface="Monaco" charset="0"/>
              </a:rPr>
              <a:t>6</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boolean</a:t>
            </a:r>
            <a:r>
              <a:rPr lang="en-US" sz="1400" dirty="0">
                <a:solidFill>
                  <a:schemeClr val="bg1">
                    <a:lumMod val="85000"/>
                  </a:schemeClr>
                </a:solidFill>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isConnectionClosed</a:t>
            </a:r>
            <a:r>
              <a:rPr lang="en-US" sz="1400" dirty="0" smtClean="0">
                <a:solidFill>
                  <a:schemeClr val="bg1">
                    <a:lumMod val="85000"/>
                  </a:schemeClr>
                </a:solidFill>
                <a:latin typeface="Monaco" charset="0"/>
                <a:ea typeface="Monaco" charset="0"/>
                <a:cs typeface="Monaco" charset="0"/>
              </a:rPr>
              <a:t>;</a:t>
            </a: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solidFill>
                  <a:srgbClr val="9FB8CD"/>
                </a:solidFill>
                <a:latin typeface="Monaco" charset="0"/>
                <a:ea typeface="Monaco" charset="0"/>
                <a:cs typeface="Monaco" charset="0"/>
              </a:rPr>
              <a:t>7</a:t>
            </a:r>
            <a:r>
              <a:rPr lang="en-US" sz="1400" dirty="0" smtClean="0">
                <a:latin typeface="Monaco" charset="0"/>
                <a:ea typeface="Monaco" charset="0"/>
                <a:cs typeface="Monaco" charset="0"/>
              </a:rPr>
              <a:t>    </a:t>
            </a:r>
            <a:r>
              <a:rPr lang="en-US" sz="1400" dirty="0" smtClean="0">
                <a:solidFill>
                  <a:schemeClr val="bg1">
                    <a:lumMod val="85000"/>
                  </a:schemeClr>
                </a:solidFill>
                <a:latin typeface="Monaco" charset="0"/>
                <a:ea typeface="Monaco" charset="0"/>
                <a:cs typeface="Monaco" charset="0"/>
              </a:rPr>
              <a:t> …</a:t>
            </a: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solidFill>
                  <a:srgbClr val="9FB8CD"/>
                </a:solidFill>
                <a:latin typeface="Monaco" charset="0"/>
                <a:ea typeface="Monaco" charset="0"/>
                <a:cs typeface="Monaco" charset="0"/>
              </a:rPr>
              <a:t>8</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 Request </a:t>
            </a:r>
            <a:r>
              <a:rPr lang="en-US" sz="1400" dirty="0" err="1" smtClean="0">
                <a:solidFill>
                  <a:prstClr val="black"/>
                </a:solidFill>
                <a:latin typeface="Monaco" charset="0"/>
                <a:ea typeface="Monaco" charset="0"/>
                <a:cs typeface="Monaco" charset="0"/>
              </a:rPr>
              <a:t>getRequest</a:t>
            </a:r>
            <a:r>
              <a:rPr lang="en-US" sz="1400" dirty="0" smtClean="0">
                <a:solidFill>
                  <a:prstClr val="black"/>
                </a:solidFill>
                <a:latin typeface="Monaco" charset="0"/>
                <a:ea typeface="Monaco" charset="0"/>
                <a:cs typeface="Monaco" charset="0"/>
              </a:rPr>
              <a:t>() {</a:t>
            </a:r>
            <a:br>
              <a:rPr lang="en-US" sz="1400" dirty="0" smtClean="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marL="0" indent="0">
              <a:buNone/>
            </a:pPr>
            <a:r>
              <a:rPr lang="en-US" sz="1400" dirty="0" smtClean="0">
                <a:solidFill>
                  <a:srgbClr val="9FB8CD"/>
                </a:solidFill>
                <a:latin typeface="Monaco" charset="0"/>
                <a:ea typeface="Monaco" charset="0"/>
                <a:cs typeface="Monaco" charset="0"/>
              </a:rPr>
              <a:t>10</a:t>
            </a:r>
            <a:r>
              <a:rPr lang="en-US" sz="1400" dirty="0" smtClean="0">
                <a:solidFill>
                  <a:prstClr val="black"/>
                </a:solidFill>
                <a:latin typeface="Monaco" charset="0"/>
                <a:ea typeface="Monaco" charset="0"/>
                <a:cs typeface="Monaco" charset="0"/>
              </a:rPr>
              <a:t> } </a:t>
            </a: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endParaRPr lang="en-US" sz="1400" dirty="0">
              <a:latin typeface="Monaco" charset="0"/>
              <a:ea typeface="Monaco" charset="0"/>
              <a:cs typeface="Monaco" charset="0"/>
            </a:endParaRPr>
          </a:p>
        </p:txBody>
      </p:sp>
      <p:sp>
        <p:nvSpPr>
          <p:cNvPr id="5" name="Title 4"/>
          <p:cNvSpPr>
            <a:spLocks noGrp="1"/>
          </p:cNvSpPr>
          <p:nvPr>
            <p:ph type="title"/>
          </p:nvPr>
        </p:nvSpPr>
        <p:spPr/>
        <p:txBody>
          <a:bodyPr>
            <a:normAutofit/>
          </a:bodyPr>
          <a:lstStyle/>
          <a:p>
            <a:r>
              <a:rPr lang="en-US" dirty="0"/>
              <a:t>An Example: </a:t>
            </a:r>
            <a:r>
              <a:rPr lang="en-US" dirty="0" smtClean="0"/>
              <a:t>Static </a:t>
            </a:r>
            <a:r>
              <a:rPr lang="en-US" dirty="0" err="1" smtClean="0"/>
              <a:t>Datarace</a:t>
            </a:r>
            <a:r>
              <a:rPr lang="en-US" dirty="0" smtClean="0"/>
              <a:t> </a:t>
            </a:r>
            <a:r>
              <a:rPr lang="en-US" dirty="0"/>
              <a:t>Analysis</a:t>
            </a:r>
          </a:p>
        </p:txBody>
      </p:sp>
      <p:sp>
        <p:nvSpPr>
          <p:cNvPr id="7" name="TextBox 6"/>
          <p:cNvSpPr txBox="1"/>
          <p:nvPr/>
        </p:nvSpPr>
        <p:spPr>
          <a:xfrm>
            <a:off x="567868" y="3854034"/>
            <a:ext cx="2762295"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9</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return</a:t>
            </a:r>
            <a:r>
              <a:rPr lang="en-US" sz="1400" dirty="0" smtClean="0">
                <a:solidFill>
                  <a:prstClr val="black"/>
                </a:solidFill>
                <a:latin typeface="Monaco" charset="0"/>
                <a:ea typeface="Monaco" charset="0"/>
                <a:cs typeface="Monaco" charset="0"/>
              </a:rPr>
              <a:t> </a:t>
            </a:r>
            <a:r>
              <a:rPr lang="en-US" sz="1400" dirty="0">
                <a:solidFill>
                  <a:srgbClr val="0070C0"/>
                </a:solidFill>
                <a:latin typeface="Monaco" charset="0"/>
                <a:ea typeface="Monaco" charset="0"/>
                <a:cs typeface="Monaco" charset="0"/>
              </a:rPr>
              <a:t>request</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grpSp>
        <p:nvGrpSpPr>
          <p:cNvPr id="15" name="Group 14"/>
          <p:cNvGrpSpPr/>
          <p:nvPr/>
        </p:nvGrpSpPr>
        <p:grpSpPr>
          <a:xfrm>
            <a:off x="4649333" y="1591056"/>
            <a:ext cx="4556791" cy="3554819"/>
            <a:chOff x="4548974" y="1523960"/>
            <a:chExt cx="4556791" cy="3554819"/>
          </a:xfrm>
        </p:grpSpPr>
        <p:sp>
          <p:nvSpPr>
            <p:cNvPr id="3" name="Rectangle 2"/>
            <p:cNvSpPr/>
            <p:nvPr/>
          </p:nvSpPr>
          <p:spPr>
            <a:xfrm>
              <a:off x="4552732" y="1523960"/>
              <a:ext cx="4553033" cy="3554819"/>
            </a:xfrm>
            <a:prstGeom prst="rect">
              <a:avLst/>
            </a:prstGeom>
          </p:spPr>
          <p:txBody>
            <a:bodyPr wrap="square">
              <a:spAutoFit/>
            </a:bodyPr>
            <a:lstStyle/>
            <a:p>
              <a:pPr>
                <a:spcBef>
                  <a:spcPts val="600"/>
                </a:spcBef>
                <a:buClr>
                  <a:srgbClr val="727CA3"/>
                </a:buClr>
                <a:buSzPct val="76000"/>
              </a:pPr>
              <a:r>
                <a:rPr lang="en-US" sz="1400" dirty="0" smtClean="0">
                  <a:solidFill>
                    <a:srgbClr val="9FB8CD"/>
                  </a:solidFill>
                  <a:latin typeface="Monaco" charset="0"/>
                  <a:ea typeface="Monaco" charset="0"/>
                  <a:cs typeface="Monaco" charset="0"/>
                </a:rPr>
                <a:t>11</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 </a:t>
              </a:r>
              <a:r>
                <a:rPr lang="en-US" sz="1400" dirty="0">
                  <a:solidFill>
                    <a:srgbClr val="7030A0"/>
                  </a:solidFill>
                  <a:latin typeface="Monaco" charset="0"/>
                  <a:ea typeface="Monaco" charset="0"/>
                  <a:cs typeface="Monaco" charset="0"/>
                </a:rPr>
                <a:t>void </a:t>
              </a:r>
              <a:r>
                <a:rPr lang="en-US" sz="1400" dirty="0" smtClean="0">
                  <a:solidFill>
                    <a:prstClr val="black"/>
                  </a:solidFill>
                  <a:latin typeface="Monaco" charset="0"/>
                  <a:ea typeface="Monaco" charset="0"/>
                  <a:cs typeface="Monaco" charset="0"/>
                </a:rPr>
                <a:t>close() </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12</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synchronized</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this</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a:solidFill>
                    <a:srgbClr val="9FB8CD"/>
                  </a:solidFill>
                  <a:latin typeface="Monaco" charset="0"/>
                  <a:ea typeface="Monaco" charset="0"/>
                  <a:cs typeface="Monaco" charset="0"/>
                </a:rPr>
                <a:t>13</a:t>
              </a:r>
              <a:r>
                <a:rPr lang="en-US" sz="1400" dirty="0">
                  <a:solidFill>
                    <a:prstClr val="black"/>
                  </a:solidFill>
                  <a:latin typeface="Monaco" charset="0"/>
                  <a:ea typeface="Monaco" charset="0"/>
                  <a:cs typeface="Monaco" charset="0"/>
                </a:rPr>
                <a:t>    	if (</a:t>
              </a:r>
              <a:r>
                <a:rPr lang="en-US" sz="1400" dirty="0" err="1">
                  <a:solidFill>
                    <a:srgbClr val="0070C0"/>
                  </a:solidFill>
                  <a:latin typeface="Monaco" charset="0"/>
                  <a:ea typeface="Monaco" charset="0"/>
                  <a:cs typeface="Monaco" charset="0"/>
                </a:rPr>
                <a:t>isClosed</a:t>
              </a:r>
              <a:r>
                <a:rPr lang="en-US" sz="1400" dirty="0">
                  <a:solidFill>
                    <a:prstClr val="black"/>
                  </a:solidFill>
                  <a:latin typeface="Monaco" charset="0"/>
                  <a:ea typeface="Monaco" charset="0"/>
                  <a:cs typeface="Monaco" charset="0"/>
                </a:rPr>
                <a:t>) </a:t>
              </a:r>
            </a:p>
            <a:p>
              <a:pPr>
                <a:spcBef>
                  <a:spcPts val="600"/>
                </a:spcBef>
                <a:buClr>
                  <a:srgbClr val="727CA3"/>
                </a:buClr>
                <a:buSzPct val="76000"/>
              </a:pPr>
              <a:r>
                <a:rPr lang="en-US" sz="1400" dirty="0">
                  <a:solidFill>
                    <a:srgbClr val="9FB8CD"/>
                  </a:solidFill>
                  <a:latin typeface="Monaco" charset="0"/>
                  <a:ea typeface="Monaco" charset="0"/>
                  <a:cs typeface="Monaco" charset="0"/>
                </a:rPr>
                <a:t>14</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return</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a:solidFill>
                    <a:srgbClr val="9FB8CD"/>
                  </a:solidFill>
                  <a:latin typeface="Monaco" charset="0"/>
                  <a:ea typeface="Monaco" charset="0"/>
                  <a:cs typeface="Monaco" charset="0"/>
                </a:rPr>
                <a:t>15</a:t>
              </a:r>
              <a:r>
                <a:rPr lang="en-US" sz="1400" dirty="0">
                  <a:solidFill>
                    <a:prstClr val="black"/>
                  </a:solidFill>
                  <a:latin typeface="Monaco" charset="0"/>
                  <a:ea typeface="Monaco" charset="0"/>
                  <a:cs typeface="Monaco" charset="0"/>
                </a:rPr>
                <a:t>    	</a:t>
              </a:r>
              <a:r>
                <a:rPr lang="en-US" sz="1400" dirty="0" err="1">
                  <a:solidFill>
                    <a:srgbClr val="0070C0"/>
                  </a:solidFill>
                  <a:latin typeface="Monaco" charset="0"/>
                  <a:ea typeface="Monaco" charset="0"/>
                  <a:cs typeface="Monaco" charset="0"/>
                </a:rPr>
                <a:t>isClosed</a:t>
              </a:r>
              <a:r>
                <a:rPr lang="en-US" sz="1400" dirty="0">
                  <a:solidFill>
                    <a:srgbClr val="0070C0"/>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true</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16</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r>
                <a:rPr lang="en-US" sz="1400" dirty="0" smtClean="0">
                  <a:solidFill>
                    <a:prstClr val="black"/>
                  </a:solidFill>
                  <a:latin typeface="Monaco" charset="0"/>
                  <a:ea typeface="Monaco" charset="0"/>
                  <a:cs typeface="Monaco" charset="0"/>
                </a:rPr>
                <a:t/>
              </a:r>
              <a:br>
                <a:rPr lang="en-US" sz="1400" dirty="0" smtClean="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a:spcBef>
                  <a:spcPts val="600"/>
                </a:spcBef>
                <a:buClr>
                  <a:srgbClr val="727CA3"/>
                </a:buClr>
                <a:buSzPct val="76000"/>
              </a:pP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a:spcBef>
                  <a:spcPts val="600"/>
                </a:spcBef>
                <a:buClr>
                  <a:srgbClr val="727CA3"/>
                </a:buClr>
                <a:buSzPct val="76000"/>
              </a:pPr>
              <a:r>
                <a:rPr lang="en-US" sz="1400" dirty="0" smtClean="0">
                  <a:solidFill>
                    <a:srgbClr val="9FB8CD"/>
                  </a:solidFill>
                  <a:latin typeface="Monaco" charset="0"/>
                  <a:ea typeface="Monaco" charset="0"/>
                  <a:cs typeface="Monaco" charset="0"/>
                </a:rPr>
                <a:t>21</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reader</a:t>
              </a:r>
              <a:r>
                <a:rPr lang="en-US" sz="1400" dirty="0" err="1" smtClean="0">
                  <a:solidFill>
                    <a:prstClr val="black"/>
                  </a:solidFill>
                  <a:latin typeface="Monaco" charset="0"/>
                  <a:ea typeface="Monaco" charset="0"/>
                  <a:cs typeface="Monaco" charset="0"/>
                </a:rPr>
                <a:t>.close</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22</a:t>
              </a:r>
              <a:r>
                <a:rPr lang="en-US" sz="1400" dirty="0" smtClean="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reader</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23</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controlSocket</a:t>
              </a:r>
              <a:r>
                <a:rPr lang="en-US" sz="1400" dirty="0" err="1" smtClean="0">
                  <a:solidFill>
                    <a:prstClr val="black"/>
                  </a:solidFill>
                  <a:latin typeface="Monaco" charset="0"/>
                  <a:ea typeface="Monaco" charset="0"/>
                  <a:cs typeface="Monaco" charset="0"/>
                </a:rPr>
                <a:t>.close</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24</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controlSocket</a:t>
              </a:r>
              <a:r>
                <a:rPr lang="en-US" sz="1400" dirty="0" smtClean="0">
                  <a:solidFill>
                    <a:srgbClr val="0070C0"/>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a:solidFill>
                    <a:prstClr val="black"/>
                  </a:solidFill>
                  <a:latin typeface="Monaco" charset="0"/>
                  <a:ea typeface="Monaco" charset="0"/>
                  <a:cs typeface="Monaco" charset="0"/>
                </a:rPr>
                <a:t>; </a:t>
              </a:r>
              <a:r>
                <a:rPr lang="en-US" sz="1400" dirty="0" smtClean="0">
                  <a:solidFill>
                    <a:prstClr val="black"/>
                  </a:solidFill>
                  <a:latin typeface="Monaco" charset="0"/>
                  <a:ea typeface="Monaco" charset="0"/>
                  <a:cs typeface="Monaco" charset="0"/>
                </a:rPr>
                <a:t/>
              </a:r>
              <a:br>
                <a:rPr lang="en-US" sz="1400" dirty="0" smtClean="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25</a:t>
              </a:r>
              <a:r>
                <a:rPr lang="en-US" sz="1400" dirty="0" smtClean="0">
                  <a:latin typeface="Monaco" charset="0"/>
                  <a:ea typeface="Monaco" charset="0"/>
                  <a:cs typeface="Monaco" charset="0"/>
                </a:rPr>
                <a:t> </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sp>
          <p:nvSpPr>
            <p:cNvPr id="10" name="TextBox 9"/>
            <p:cNvSpPr txBox="1"/>
            <p:nvPr/>
          </p:nvSpPr>
          <p:spPr>
            <a:xfrm>
              <a:off x="4552732" y="2934452"/>
              <a:ext cx="2654894"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request</a:t>
              </a:r>
              <a:r>
                <a:rPr lang="en-US" sz="1400" dirty="0" err="1" smtClean="0">
                  <a:solidFill>
                    <a:prstClr val="black"/>
                  </a:solidFill>
                  <a:latin typeface="Monaco" charset="0"/>
                  <a:ea typeface="Monaco" charset="0"/>
                  <a:cs typeface="Monaco" charset="0"/>
                </a:rPr>
                <a:t>.clear</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sp>
          <p:nvSpPr>
            <p:cNvPr id="11" name="TextBox 10"/>
            <p:cNvSpPr txBox="1"/>
            <p:nvPr/>
          </p:nvSpPr>
          <p:spPr>
            <a:xfrm>
              <a:off x="4548974" y="3201191"/>
              <a:ext cx="25474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request</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sp>
          <p:nvSpPr>
            <p:cNvPr id="12" name="TextBox 11"/>
            <p:cNvSpPr txBox="1"/>
            <p:nvPr/>
          </p:nvSpPr>
          <p:spPr>
            <a:xfrm>
              <a:off x="4548974" y="3428393"/>
              <a:ext cx="25474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writer</a:t>
              </a:r>
              <a:r>
                <a:rPr lang="en-US" sz="1400" dirty="0" err="1" smtClean="0">
                  <a:solidFill>
                    <a:prstClr val="black"/>
                  </a:solidFill>
                  <a:latin typeface="Monaco" charset="0"/>
                  <a:ea typeface="Monaco" charset="0"/>
                  <a:cs typeface="Monaco" charset="0"/>
                </a:rPr>
                <a:t>.close</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sp>
          <p:nvSpPr>
            <p:cNvPr id="13" name="TextBox 12"/>
            <p:cNvSpPr txBox="1"/>
            <p:nvPr/>
          </p:nvSpPr>
          <p:spPr>
            <a:xfrm>
              <a:off x="4548974" y="3654911"/>
              <a:ext cx="2332690"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writer</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grpSp>
      <p:sp>
        <p:nvSpPr>
          <p:cNvPr id="6" name="Date Placeholder 5"/>
          <p:cNvSpPr>
            <a:spLocks noGrp="1"/>
          </p:cNvSpPr>
          <p:nvPr>
            <p:ph type="dt" sz="half" idx="10"/>
          </p:nvPr>
        </p:nvSpPr>
        <p:spPr/>
        <p:txBody>
          <a:bodyPr/>
          <a:lstStyle/>
          <a:p>
            <a:fld id="{106721C9-75F5-6746-9A84-B961B496B530}" type="datetime1">
              <a:rPr lang="en-US" smtClean="0"/>
              <a:t>7/31/17</a:t>
            </a:fld>
            <a:endParaRPr lang="en-US" dirty="0"/>
          </a:p>
        </p:txBody>
      </p:sp>
      <p:sp>
        <p:nvSpPr>
          <p:cNvPr id="14" name="Footer Placeholder 13"/>
          <p:cNvSpPr>
            <a:spLocks noGrp="1"/>
          </p:cNvSpPr>
          <p:nvPr>
            <p:ph type="ftr" sz="quarter" idx="11"/>
          </p:nvPr>
        </p:nvSpPr>
        <p:spPr/>
        <p:txBody>
          <a:bodyPr/>
          <a:lstStyle/>
          <a:p>
            <a:pPr algn="ctr"/>
            <a:r>
              <a:rPr lang="en-US" smtClean="0"/>
              <a:t>CAV 2017</a:t>
            </a:r>
            <a:endParaRPr lang="en-US" dirty="0"/>
          </a:p>
        </p:txBody>
      </p:sp>
      <p:sp>
        <p:nvSpPr>
          <p:cNvPr id="44" name="Content Placeholder 6"/>
          <p:cNvSpPr txBox="1">
            <a:spLocks/>
          </p:cNvSpPr>
          <p:nvPr/>
        </p:nvSpPr>
        <p:spPr>
          <a:xfrm>
            <a:off x="211667" y="5294716"/>
            <a:ext cx="8229599" cy="478307"/>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sz="2400" b="1" dirty="0" smtClean="0">
                <a:solidFill>
                  <a:srgbClr val="595959"/>
                </a:solidFill>
                <a:latin typeface="Helvetica" charset="0"/>
                <a:ea typeface="Helvetica" charset="0"/>
                <a:cs typeface="Helvetica" charset="0"/>
              </a:rPr>
              <a:t>Source code snippet from </a:t>
            </a:r>
            <a:r>
              <a:rPr lang="en-US" sz="2400" b="1" dirty="0" smtClean="0">
                <a:solidFill>
                  <a:srgbClr val="7030A0"/>
                </a:solidFill>
                <a:latin typeface="Helvetica" charset="0"/>
                <a:ea typeface="Helvetica" charset="0"/>
                <a:cs typeface="Helvetica" charset="0"/>
              </a:rPr>
              <a:t>Apache FTP Server</a:t>
            </a:r>
            <a:endParaRPr lang="en-US" sz="2400" b="1" dirty="0">
              <a:solidFill>
                <a:srgbClr val="7030A0"/>
              </a:solidFill>
              <a:latin typeface="Helvetica" charset="0"/>
              <a:ea typeface="Helvetica" charset="0"/>
              <a:cs typeface="Helvetica" charset="0"/>
            </a:endParaRPr>
          </a:p>
        </p:txBody>
      </p:sp>
      <p:cxnSp>
        <p:nvCxnSpPr>
          <p:cNvPr id="37" name="Straight Connector 36"/>
          <p:cNvCxnSpPr>
            <a:stCxn id="39" idx="3"/>
            <a:endCxn id="40" idx="1"/>
          </p:cNvCxnSpPr>
          <p:nvPr/>
        </p:nvCxnSpPr>
        <p:spPr>
          <a:xfrm flipV="1">
            <a:off x="3974569" y="3415618"/>
            <a:ext cx="622323" cy="595668"/>
          </a:xfrm>
          <a:prstGeom prst="line">
            <a:avLst/>
          </a:prstGeom>
          <a:ln w="254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754436" y="3273531"/>
            <a:ext cx="479618" cy="369332"/>
          </a:xfrm>
          <a:prstGeom prst="rect">
            <a:avLst/>
          </a:prstGeom>
          <a:noFill/>
        </p:spPr>
        <p:txBody>
          <a:bodyPr wrap="none" rtlCol="0">
            <a:spAutoFit/>
          </a:bodyPr>
          <a:lstStyle/>
          <a:p>
            <a:r>
              <a:rPr lang="en-US" b="1" dirty="0" smtClean="0">
                <a:solidFill>
                  <a:srgbClr val="FF0000"/>
                </a:solidFill>
                <a:latin typeface="Helvetica Light" charset="0"/>
                <a:ea typeface="Helvetica Light" charset="0"/>
                <a:cs typeface="Helvetica Light" charset="0"/>
              </a:rPr>
              <a:t>R1</a:t>
            </a:r>
            <a:endParaRPr lang="en-US" b="1" dirty="0">
              <a:solidFill>
                <a:srgbClr val="FF0000"/>
              </a:solidFill>
              <a:latin typeface="Helvetica Light" charset="0"/>
              <a:ea typeface="Helvetica Light" charset="0"/>
              <a:cs typeface="Helvetica Light" charset="0"/>
            </a:endParaRPr>
          </a:p>
        </p:txBody>
      </p:sp>
      <p:sp>
        <p:nvSpPr>
          <p:cNvPr id="39" name="Rounded Rectangle 38"/>
          <p:cNvSpPr/>
          <p:nvPr/>
        </p:nvSpPr>
        <p:spPr>
          <a:xfrm>
            <a:off x="542764" y="3861013"/>
            <a:ext cx="3431805" cy="300545"/>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4596892" y="3265345"/>
            <a:ext cx="3136940" cy="300545"/>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 name="Slide Number Placeholder 3"/>
          <p:cNvSpPr>
            <a:spLocks noGrp="1"/>
          </p:cNvSpPr>
          <p:nvPr>
            <p:ph type="sldNum" sz="quarter" idx="12"/>
          </p:nvPr>
        </p:nvSpPr>
        <p:spPr/>
        <p:txBody>
          <a:bodyPr/>
          <a:lstStyle/>
          <a:p>
            <a:fld id="{1F7DF5D7-FF41-4BF6-8958-28DFF1DB182D}" type="slidenum">
              <a:rPr lang="en-US" smtClean="0"/>
              <a:pPr/>
              <a:t>60</a:t>
            </a:fld>
            <a:endParaRPr lang="en-US" dirty="0"/>
          </a:p>
        </p:txBody>
      </p:sp>
    </p:spTree>
    <p:custDataLst>
      <p:tags r:id="rId1"/>
    </p:custDataLst>
    <p:extLst>
      <p:ext uri="{BB962C8B-B14F-4D97-AF65-F5344CB8AC3E}">
        <p14:creationId xmlns:p14="http://schemas.microsoft.com/office/powerpoint/2010/main" val="1256648299"/>
      </p:ext>
    </p:extLst>
  </p:cSld>
  <p:clrMapOvr>
    <a:masterClrMapping/>
  </p:clrMapOvr>
  <mc:AlternateContent xmlns:mc="http://schemas.openxmlformats.org/markup-compatibility/2006" xmlns:p14="http://schemas.microsoft.com/office/powerpoint/2010/main">
    <mc:Choice Requires="p14">
      <p:transition spd="slow" p14:dur="2000" advTm="32236"/>
    </mc:Choice>
    <mc:Fallback xmlns="">
      <p:transition spd="slow" advTm="322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57559" y="1598260"/>
            <a:ext cx="3957011" cy="4203592"/>
          </a:xfrm>
        </p:spPr>
        <p:txBody>
          <a:bodyPr>
            <a:normAutofit/>
          </a:bodyPr>
          <a:lstStyle/>
          <a:p>
            <a:pPr marL="0" indent="0">
              <a:buNone/>
            </a:pPr>
            <a:r>
              <a:rPr lang="en-US" sz="1400" dirty="0" smtClean="0">
                <a:solidFill>
                  <a:srgbClr val="9FB8CD"/>
                </a:solidFill>
                <a:latin typeface="Monaco" charset="0"/>
                <a:ea typeface="Monaco" charset="0"/>
                <a:cs typeface="Monaco" charset="0"/>
              </a:rPr>
              <a:t>1</a:t>
            </a:r>
            <a:r>
              <a:rPr lang="en-US" sz="1400" dirty="0" smtClean="0">
                <a:solidFill>
                  <a:schemeClr val="accent2"/>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a:t>
            </a:r>
            <a:r>
              <a:rPr lang="en-US" sz="1400" dirty="0" smtClean="0">
                <a:latin typeface="Monaco" charset="0"/>
                <a:ea typeface="Monaco" charset="0"/>
                <a:cs typeface="Monaco" charset="0"/>
              </a:rPr>
              <a:t> </a:t>
            </a:r>
            <a:r>
              <a:rPr lang="en-US" sz="1400" dirty="0">
                <a:solidFill>
                  <a:srgbClr val="7030A0"/>
                </a:solidFill>
                <a:latin typeface="Monaco" charset="0"/>
                <a:ea typeface="Monaco" charset="0"/>
                <a:cs typeface="Monaco" charset="0"/>
              </a:rPr>
              <a:t>class</a:t>
            </a:r>
            <a:r>
              <a:rPr lang="en-US" sz="1400" dirty="0">
                <a:latin typeface="Monaco" charset="0"/>
                <a:ea typeface="Monaco" charset="0"/>
                <a:cs typeface="Monaco" charset="0"/>
              </a:rPr>
              <a:t> </a:t>
            </a:r>
            <a:r>
              <a:rPr lang="en-US" sz="1400" dirty="0" err="1">
                <a:latin typeface="Monaco" charset="0"/>
                <a:ea typeface="Monaco" charset="0"/>
                <a:cs typeface="Monaco" charset="0"/>
              </a:rPr>
              <a:t>RequestHandler</a:t>
            </a:r>
            <a:r>
              <a:rPr lang="en-US" sz="1400" dirty="0">
                <a:latin typeface="Monaco" charset="0"/>
                <a:ea typeface="Monaco" charset="0"/>
                <a:cs typeface="Monaco" charset="0"/>
              </a:rPr>
              <a:t> { </a:t>
            </a:r>
          </a:p>
          <a:p>
            <a:pPr marL="0" indent="0">
              <a:buNone/>
            </a:pPr>
            <a:r>
              <a:rPr lang="en-US" sz="1400" dirty="0" smtClean="0">
                <a:solidFill>
                  <a:srgbClr val="9FB8CD"/>
                </a:solidFill>
                <a:latin typeface="Monaco" charset="0"/>
                <a:ea typeface="Monaco" charset="0"/>
                <a:cs typeface="Monaco" charset="0"/>
              </a:rPr>
              <a:t>2</a:t>
            </a:r>
            <a:r>
              <a:rPr lang="en-US" sz="1400" dirty="0" smtClean="0">
                <a:latin typeface="Monaco" charset="0"/>
                <a:ea typeface="Monaco" charset="0"/>
                <a:cs typeface="Monaco" charset="0"/>
              </a:rPr>
              <a:t>     </a:t>
            </a:r>
            <a:r>
              <a:rPr lang="en-US" sz="1400" dirty="0" smtClean="0">
                <a:solidFill>
                  <a:schemeClr val="bg1">
                    <a:lumMod val="85000"/>
                  </a:schemeClr>
                </a:solidFill>
                <a:latin typeface="Monaco" charset="0"/>
                <a:ea typeface="Monaco" charset="0"/>
                <a:cs typeface="Monaco" charset="0"/>
              </a:rPr>
              <a:t>Request request;</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3</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FtpWriter</a:t>
            </a:r>
            <a:r>
              <a:rPr lang="en-US" sz="1400" dirty="0" smtClean="0">
                <a:solidFill>
                  <a:schemeClr val="bg1">
                    <a:lumMod val="85000"/>
                  </a:schemeClr>
                </a:solidFill>
                <a:latin typeface="Monaco" charset="0"/>
                <a:ea typeface="Monaco" charset="0"/>
                <a:cs typeface="Monaco" charset="0"/>
              </a:rPr>
              <a:t> writer;</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4</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BufferedReader</a:t>
            </a:r>
            <a:r>
              <a:rPr lang="en-US" sz="1400" dirty="0" smtClean="0">
                <a:solidFill>
                  <a:schemeClr val="bg1">
                    <a:lumMod val="85000"/>
                  </a:schemeClr>
                </a:solidFill>
                <a:latin typeface="Monaco" charset="0"/>
                <a:ea typeface="Monaco" charset="0"/>
                <a:cs typeface="Monaco" charset="0"/>
              </a:rPr>
              <a:t> reader</a:t>
            </a:r>
            <a:r>
              <a:rPr lang="en-US" sz="1400" dirty="0">
                <a:solidFill>
                  <a:schemeClr val="bg1">
                    <a:lumMod val="85000"/>
                  </a:schemeClr>
                </a:solidFill>
                <a:latin typeface="Monaco" charset="0"/>
                <a:ea typeface="Monaco" charset="0"/>
                <a:cs typeface="Monaco" charset="0"/>
              </a:rPr>
              <a:t>;</a:t>
            </a:r>
            <a:br>
              <a:rPr lang="en-US" sz="1400" dirty="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5</a:t>
            </a:r>
            <a:r>
              <a:rPr lang="en-US" sz="1400" dirty="0" smtClean="0">
                <a:latin typeface="Monaco" charset="0"/>
                <a:ea typeface="Monaco" charset="0"/>
                <a:cs typeface="Monaco" charset="0"/>
              </a:rPr>
              <a:t>     </a:t>
            </a:r>
            <a:r>
              <a:rPr lang="en-US" sz="1400" dirty="0">
                <a:solidFill>
                  <a:schemeClr val="bg1">
                    <a:lumMod val="85000"/>
                  </a:schemeClr>
                </a:solidFill>
                <a:latin typeface="Monaco" charset="0"/>
                <a:ea typeface="Monaco" charset="0"/>
                <a:cs typeface="Monaco" charset="0"/>
              </a:rPr>
              <a:t>Socket </a:t>
            </a:r>
            <a:r>
              <a:rPr lang="en-US" sz="1400" dirty="0" err="1" smtClean="0">
                <a:solidFill>
                  <a:schemeClr val="bg1">
                    <a:lumMod val="85000"/>
                  </a:schemeClr>
                </a:solidFill>
                <a:latin typeface="Monaco" charset="0"/>
                <a:ea typeface="Monaco" charset="0"/>
                <a:cs typeface="Monaco" charset="0"/>
              </a:rPr>
              <a:t>controlSocket</a:t>
            </a:r>
            <a:r>
              <a:rPr lang="en-US" sz="1400" dirty="0">
                <a:solidFill>
                  <a:schemeClr val="bg1">
                    <a:lumMod val="85000"/>
                  </a:schemeClr>
                </a:solidFill>
                <a:latin typeface="Monaco" charset="0"/>
                <a:ea typeface="Monaco" charset="0"/>
                <a:cs typeface="Monaco" charset="0"/>
              </a:rPr>
              <a:t>;</a:t>
            </a:r>
            <a:br>
              <a:rPr lang="en-US" sz="1400" dirty="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6</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boolean</a:t>
            </a:r>
            <a:r>
              <a:rPr lang="en-US" sz="1400" dirty="0">
                <a:solidFill>
                  <a:schemeClr val="bg1">
                    <a:lumMod val="85000"/>
                  </a:schemeClr>
                </a:solidFill>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isConnectionClosed</a:t>
            </a:r>
            <a:r>
              <a:rPr lang="en-US" sz="1400" dirty="0" smtClean="0">
                <a:solidFill>
                  <a:schemeClr val="bg1">
                    <a:lumMod val="85000"/>
                  </a:schemeClr>
                </a:solidFill>
                <a:latin typeface="Monaco" charset="0"/>
                <a:ea typeface="Monaco" charset="0"/>
                <a:cs typeface="Monaco" charset="0"/>
              </a:rPr>
              <a:t>;</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7</a:t>
            </a:r>
            <a:r>
              <a:rPr lang="en-US" sz="1400" dirty="0" smtClean="0">
                <a:latin typeface="Monaco" charset="0"/>
                <a:ea typeface="Monaco" charset="0"/>
                <a:cs typeface="Monaco" charset="0"/>
              </a:rPr>
              <a:t>     </a:t>
            </a:r>
            <a:r>
              <a:rPr lang="en-US" sz="1400" dirty="0" smtClean="0">
                <a:solidFill>
                  <a:schemeClr val="bg1">
                    <a:lumMod val="85000"/>
                  </a:schemeClr>
                </a:solidFill>
                <a:latin typeface="Monaco" charset="0"/>
                <a:ea typeface="Monaco" charset="0"/>
                <a:cs typeface="Monaco" charset="0"/>
              </a:rPr>
              <a:t>…</a:t>
            </a: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solidFill>
                  <a:srgbClr val="9FB8CD"/>
                </a:solidFill>
                <a:latin typeface="Monaco" charset="0"/>
                <a:ea typeface="Monaco" charset="0"/>
                <a:cs typeface="Monaco" charset="0"/>
              </a:rPr>
              <a:t>8</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 Request </a:t>
            </a:r>
            <a:r>
              <a:rPr lang="en-US" sz="1400" dirty="0" err="1" smtClean="0">
                <a:solidFill>
                  <a:prstClr val="black"/>
                </a:solidFill>
                <a:latin typeface="Monaco" charset="0"/>
                <a:ea typeface="Monaco" charset="0"/>
                <a:cs typeface="Monaco" charset="0"/>
              </a:rPr>
              <a:t>getRequest</a:t>
            </a:r>
            <a:r>
              <a:rPr lang="en-US" sz="1400" dirty="0" smtClean="0">
                <a:solidFill>
                  <a:prstClr val="black"/>
                </a:solidFill>
                <a:latin typeface="Monaco" charset="0"/>
                <a:ea typeface="Monaco" charset="0"/>
                <a:cs typeface="Monaco" charset="0"/>
              </a:rPr>
              <a:t>() {</a:t>
            </a:r>
            <a:br>
              <a:rPr lang="en-US" sz="1400" dirty="0" smtClean="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marL="0" indent="0">
              <a:buNone/>
            </a:pPr>
            <a:r>
              <a:rPr lang="en-US" sz="1400" dirty="0" smtClean="0">
                <a:solidFill>
                  <a:srgbClr val="9FB8CD"/>
                </a:solidFill>
                <a:latin typeface="Monaco" charset="0"/>
                <a:ea typeface="Monaco" charset="0"/>
                <a:cs typeface="Monaco" charset="0"/>
              </a:rPr>
              <a:t>10</a:t>
            </a:r>
            <a:r>
              <a:rPr lang="en-US" sz="1400" dirty="0" smtClean="0">
                <a:solidFill>
                  <a:prstClr val="black"/>
                </a:solidFill>
                <a:latin typeface="Monaco" charset="0"/>
                <a:ea typeface="Monaco" charset="0"/>
                <a:cs typeface="Monaco" charset="0"/>
              </a:rPr>
              <a:t> } </a:t>
            </a: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endParaRPr lang="en-US" sz="1400" dirty="0">
              <a:latin typeface="Monaco" charset="0"/>
              <a:ea typeface="Monaco" charset="0"/>
              <a:cs typeface="Monaco" charset="0"/>
            </a:endParaRPr>
          </a:p>
        </p:txBody>
      </p:sp>
      <p:sp>
        <p:nvSpPr>
          <p:cNvPr id="5" name="Title 4"/>
          <p:cNvSpPr>
            <a:spLocks noGrp="1"/>
          </p:cNvSpPr>
          <p:nvPr>
            <p:ph type="title"/>
          </p:nvPr>
        </p:nvSpPr>
        <p:spPr/>
        <p:txBody>
          <a:bodyPr>
            <a:normAutofit/>
          </a:bodyPr>
          <a:lstStyle/>
          <a:p>
            <a:r>
              <a:rPr lang="en-US" dirty="0"/>
              <a:t>An Example: </a:t>
            </a:r>
            <a:r>
              <a:rPr lang="en-US" dirty="0" smtClean="0"/>
              <a:t>Static </a:t>
            </a:r>
            <a:r>
              <a:rPr lang="en-US" dirty="0" err="1" smtClean="0"/>
              <a:t>Datarace</a:t>
            </a:r>
            <a:r>
              <a:rPr lang="en-US" dirty="0" smtClean="0"/>
              <a:t> </a:t>
            </a:r>
            <a:r>
              <a:rPr lang="en-US" dirty="0"/>
              <a:t>Analysis</a:t>
            </a:r>
          </a:p>
        </p:txBody>
      </p:sp>
      <p:sp>
        <p:nvSpPr>
          <p:cNvPr id="7" name="TextBox 6"/>
          <p:cNvSpPr txBox="1"/>
          <p:nvPr/>
        </p:nvSpPr>
        <p:spPr>
          <a:xfrm>
            <a:off x="567868" y="3854034"/>
            <a:ext cx="2762295"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9</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return</a:t>
            </a:r>
            <a:r>
              <a:rPr lang="en-US" sz="1400" dirty="0" smtClean="0">
                <a:solidFill>
                  <a:prstClr val="black"/>
                </a:solidFill>
                <a:latin typeface="Monaco" charset="0"/>
                <a:ea typeface="Monaco" charset="0"/>
                <a:cs typeface="Monaco" charset="0"/>
              </a:rPr>
              <a:t> </a:t>
            </a:r>
            <a:r>
              <a:rPr lang="en-US" sz="1400" dirty="0">
                <a:solidFill>
                  <a:srgbClr val="0070C0"/>
                </a:solidFill>
                <a:latin typeface="Monaco" charset="0"/>
                <a:ea typeface="Monaco" charset="0"/>
                <a:cs typeface="Monaco" charset="0"/>
              </a:rPr>
              <a:t>request</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grpSp>
        <p:nvGrpSpPr>
          <p:cNvPr id="15" name="Group 14"/>
          <p:cNvGrpSpPr/>
          <p:nvPr/>
        </p:nvGrpSpPr>
        <p:grpSpPr>
          <a:xfrm>
            <a:off x="4649333" y="1591056"/>
            <a:ext cx="4556791" cy="3554819"/>
            <a:chOff x="4548974" y="1523960"/>
            <a:chExt cx="4556791" cy="3554819"/>
          </a:xfrm>
        </p:grpSpPr>
        <p:sp>
          <p:nvSpPr>
            <p:cNvPr id="3" name="Rectangle 2"/>
            <p:cNvSpPr/>
            <p:nvPr/>
          </p:nvSpPr>
          <p:spPr>
            <a:xfrm>
              <a:off x="4552732" y="1523960"/>
              <a:ext cx="4553033" cy="3554819"/>
            </a:xfrm>
            <a:prstGeom prst="rect">
              <a:avLst/>
            </a:prstGeom>
          </p:spPr>
          <p:txBody>
            <a:bodyPr wrap="square">
              <a:spAutoFit/>
            </a:bodyPr>
            <a:lstStyle/>
            <a:p>
              <a:pPr>
                <a:spcBef>
                  <a:spcPts val="600"/>
                </a:spcBef>
                <a:buClr>
                  <a:srgbClr val="727CA3"/>
                </a:buClr>
                <a:buSzPct val="76000"/>
              </a:pPr>
              <a:r>
                <a:rPr lang="en-US" sz="1400" dirty="0" smtClean="0">
                  <a:solidFill>
                    <a:srgbClr val="9FB8CD"/>
                  </a:solidFill>
                  <a:latin typeface="Monaco" charset="0"/>
                  <a:ea typeface="Monaco" charset="0"/>
                  <a:cs typeface="Monaco" charset="0"/>
                </a:rPr>
                <a:t>11</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 </a:t>
              </a:r>
              <a:r>
                <a:rPr lang="en-US" sz="1400" dirty="0">
                  <a:solidFill>
                    <a:srgbClr val="7030A0"/>
                  </a:solidFill>
                  <a:latin typeface="Monaco" charset="0"/>
                  <a:ea typeface="Monaco" charset="0"/>
                  <a:cs typeface="Monaco" charset="0"/>
                </a:rPr>
                <a:t>void </a:t>
              </a:r>
              <a:r>
                <a:rPr lang="en-US" sz="1400" dirty="0" smtClean="0">
                  <a:solidFill>
                    <a:prstClr val="black"/>
                  </a:solidFill>
                  <a:latin typeface="Monaco" charset="0"/>
                  <a:ea typeface="Monaco" charset="0"/>
                  <a:cs typeface="Monaco" charset="0"/>
                </a:rPr>
                <a:t>close() </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12</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synchronized</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this</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a:solidFill>
                    <a:srgbClr val="9FB8CD"/>
                  </a:solidFill>
                  <a:latin typeface="Monaco" charset="0"/>
                  <a:ea typeface="Monaco" charset="0"/>
                  <a:cs typeface="Monaco" charset="0"/>
                </a:rPr>
                <a:t>13</a:t>
              </a:r>
              <a:r>
                <a:rPr lang="en-US" sz="1400" dirty="0">
                  <a:solidFill>
                    <a:prstClr val="black"/>
                  </a:solidFill>
                  <a:latin typeface="Monaco" charset="0"/>
                  <a:ea typeface="Monaco" charset="0"/>
                  <a:cs typeface="Monaco" charset="0"/>
                </a:rPr>
                <a:t>    	if (</a:t>
              </a:r>
              <a:r>
                <a:rPr lang="en-US" sz="1400" dirty="0" err="1">
                  <a:solidFill>
                    <a:srgbClr val="0070C0"/>
                  </a:solidFill>
                  <a:latin typeface="Monaco" charset="0"/>
                  <a:ea typeface="Monaco" charset="0"/>
                  <a:cs typeface="Monaco" charset="0"/>
                </a:rPr>
                <a:t>isClosed</a:t>
              </a:r>
              <a:r>
                <a:rPr lang="en-US" sz="1400" dirty="0">
                  <a:solidFill>
                    <a:prstClr val="black"/>
                  </a:solidFill>
                  <a:latin typeface="Monaco" charset="0"/>
                  <a:ea typeface="Monaco" charset="0"/>
                  <a:cs typeface="Monaco" charset="0"/>
                </a:rPr>
                <a:t>) </a:t>
              </a:r>
            </a:p>
            <a:p>
              <a:pPr>
                <a:spcBef>
                  <a:spcPts val="600"/>
                </a:spcBef>
                <a:buClr>
                  <a:srgbClr val="727CA3"/>
                </a:buClr>
                <a:buSzPct val="76000"/>
              </a:pPr>
              <a:r>
                <a:rPr lang="en-US" sz="1400" dirty="0">
                  <a:solidFill>
                    <a:srgbClr val="9FB8CD"/>
                  </a:solidFill>
                  <a:latin typeface="Monaco" charset="0"/>
                  <a:ea typeface="Monaco" charset="0"/>
                  <a:cs typeface="Monaco" charset="0"/>
                </a:rPr>
                <a:t>14</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return</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a:solidFill>
                    <a:srgbClr val="9FB8CD"/>
                  </a:solidFill>
                  <a:latin typeface="Monaco" charset="0"/>
                  <a:ea typeface="Monaco" charset="0"/>
                  <a:cs typeface="Monaco" charset="0"/>
                </a:rPr>
                <a:t>15</a:t>
              </a:r>
              <a:r>
                <a:rPr lang="en-US" sz="1400" dirty="0">
                  <a:solidFill>
                    <a:prstClr val="black"/>
                  </a:solidFill>
                  <a:latin typeface="Monaco" charset="0"/>
                  <a:ea typeface="Monaco" charset="0"/>
                  <a:cs typeface="Monaco" charset="0"/>
                </a:rPr>
                <a:t>    	</a:t>
              </a:r>
              <a:r>
                <a:rPr lang="en-US" sz="1400" dirty="0" err="1">
                  <a:solidFill>
                    <a:srgbClr val="0070C0"/>
                  </a:solidFill>
                  <a:latin typeface="Monaco" charset="0"/>
                  <a:ea typeface="Monaco" charset="0"/>
                  <a:cs typeface="Monaco" charset="0"/>
                </a:rPr>
                <a:t>isClosed</a:t>
              </a:r>
              <a:r>
                <a:rPr lang="en-US" sz="1400" dirty="0">
                  <a:solidFill>
                    <a:srgbClr val="0070C0"/>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true</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16</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r>
                <a:rPr lang="en-US" sz="1400" dirty="0" smtClean="0">
                  <a:solidFill>
                    <a:prstClr val="black"/>
                  </a:solidFill>
                  <a:latin typeface="Monaco" charset="0"/>
                  <a:ea typeface="Monaco" charset="0"/>
                  <a:cs typeface="Monaco" charset="0"/>
                </a:rPr>
                <a:t/>
              </a:r>
              <a:br>
                <a:rPr lang="en-US" sz="1400" dirty="0" smtClean="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a:spcBef>
                  <a:spcPts val="600"/>
                </a:spcBef>
                <a:buClr>
                  <a:srgbClr val="727CA3"/>
                </a:buClr>
                <a:buSzPct val="76000"/>
              </a:pP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a:spcBef>
                  <a:spcPts val="600"/>
                </a:spcBef>
                <a:buClr>
                  <a:srgbClr val="727CA3"/>
                </a:buClr>
                <a:buSzPct val="76000"/>
              </a:pPr>
              <a:r>
                <a:rPr lang="en-US" sz="1400" dirty="0" smtClean="0">
                  <a:solidFill>
                    <a:srgbClr val="9FB8CD"/>
                  </a:solidFill>
                  <a:latin typeface="Monaco" charset="0"/>
                  <a:ea typeface="Monaco" charset="0"/>
                  <a:cs typeface="Monaco" charset="0"/>
                </a:rPr>
                <a:t>21</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reader</a:t>
              </a:r>
              <a:r>
                <a:rPr lang="en-US" sz="1400" dirty="0" err="1" smtClean="0">
                  <a:solidFill>
                    <a:prstClr val="black"/>
                  </a:solidFill>
                  <a:latin typeface="Monaco" charset="0"/>
                  <a:ea typeface="Monaco" charset="0"/>
                  <a:cs typeface="Monaco" charset="0"/>
                </a:rPr>
                <a:t>.close</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22</a:t>
              </a:r>
              <a:r>
                <a:rPr lang="en-US" sz="1400" dirty="0" smtClean="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reader</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23</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controlSocket</a:t>
              </a:r>
              <a:r>
                <a:rPr lang="en-US" sz="1400" dirty="0" err="1" smtClean="0">
                  <a:solidFill>
                    <a:prstClr val="black"/>
                  </a:solidFill>
                  <a:latin typeface="Monaco" charset="0"/>
                  <a:ea typeface="Monaco" charset="0"/>
                  <a:cs typeface="Monaco" charset="0"/>
                </a:rPr>
                <a:t>.close</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24</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controlSocket</a:t>
              </a:r>
              <a:r>
                <a:rPr lang="en-US" sz="1400" dirty="0" smtClean="0">
                  <a:solidFill>
                    <a:srgbClr val="0070C0"/>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a:solidFill>
                    <a:prstClr val="black"/>
                  </a:solidFill>
                  <a:latin typeface="Monaco" charset="0"/>
                  <a:ea typeface="Monaco" charset="0"/>
                  <a:cs typeface="Monaco" charset="0"/>
                </a:rPr>
                <a:t>; </a:t>
              </a:r>
              <a:r>
                <a:rPr lang="en-US" sz="1400" dirty="0" smtClean="0">
                  <a:solidFill>
                    <a:prstClr val="black"/>
                  </a:solidFill>
                  <a:latin typeface="Monaco" charset="0"/>
                  <a:ea typeface="Monaco" charset="0"/>
                  <a:cs typeface="Monaco" charset="0"/>
                </a:rPr>
                <a:t/>
              </a:r>
              <a:br>
                <a:rPr lang="en-US" sz="1400" dirty="0" smtClean="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25</a:t>
              </a:r>
              <a:r>
                <a:rPr lang="en-US" sz="1400" dirty="0" smtClean="0">
                  <a:latin typeface="Monaco" charset="0"/>
                  <a:ea typeface="Monaco" charset="0"/>
                  <a:cs typeface="Monaco" charset="0"/>
                </a:rPr>
                <a:t> </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sp>
          <p:nvSpPr>
            <p:cNvPr id="10" name="TextBox 9"/>
            <p:cNvSpPr txBox="1"/>
            <p:nvPr/>
          </p:nvSpPr>
          <p:spPr>
            <a:xfrm>
              <a:off x="4552732" y="2934452"/>
              <a:ext cx="25474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request</a:t>
              </a:r>
              <a:r>
                <a:rPr lang="en-US" sz="1400" dirty="0" err="1" smtClean="0">
                  <a:solidFill>
                    <a:prstClr val="black"/>
                  </a:solidFill>
                  <a:latin typeface="Monaco" charset="0"/>
                  <a:ea typeface="Monaco" charset="0"/>
                  <a:cs typeface="Monaco" charset="0"/>
                </a:rPr>
                <a:t>.clear</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sp>
          <p:nvSpPr>
            <p:cNvPr id="11" name="TextBox 10"/>
            <p:cNvSpPr txBox="1"/>
            <p:nvPr/>
          </p:nvSpPr>
          <p:spPr>
            <a:xfrm>
              <a:off x="4548974" y="3201191"/>
              <a:ext cx="24400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request</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sp>
          <p:nvSpPr>
            <p:cNvPr id="12" name="TextBox 11"/>
            <p:cNvSpPr txBox="1"/>
            <p:nvPr/>
          </p:nvSpPr>
          <p:spPr>
            <a:xfrm>
              <a:off x="4548974" y="3428393"/>
              <a:ext cx="24400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writer</a:t>
              </a:r>
              <a:r>
                <a:rPr lang="en-US" sz="1400" dirty="0" err="1" smtClean="0">
                  <a:solidFill>
                    <a:prstClr val="black"/>
                  </a:solidFill>
                  <a:latin typeface="Monaco" charset="0"/>
                  <a:ea typeface="Monaco" charset="0"/>
                  <a:cs typeface="Monaco" charset="0"/>
                </a:rPr>
                <a:t>.close</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sp>
          <p:nvSpPr>
            <p:cNvPr id="13" name="TextBox 12"/>
            <p:cNvSpPr txBox="1"/>
            <p:nvPr/>
          </p:nvSpPr>
          <p:spPr>
            <a:xfrm>
              <a:off x="4548974" y="3654911"/>
              <a:ext cx="2332690"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writer</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grpSp>
      <p:sp>
        <p:nvSpPr>
          <p:cNvPr id="6" name="Date Placeholder 5"/>
          <p:cNvSpPr>
            <a:spLocks noGrp="1"/>
          </p:cNvSpPr>
          <p:nvPr>
            <p:ph type="dt" sz="half" idx="10"/>
          </p:nvPr>
        </p:nvSpPr>
        <p:spPr/>
        <p:txBody>
          <a:bodyPr/>
          <a:lstStyle/>
          <a:p>
            <a:fld id="{4D1F2450-71DB-C74A-B4E3-57E3BAD7F0FD}" type="datetime1">
              <a:rPr lang="en-US" smtClean="0"/>
              <a:t>7/31/17</a:t>
            </a:fld>
            <a:endParaRPr lang="en-US" dirty="0"/>
          </a:p>
        </p:txBody>
      </p:sp>
      <p:sp>
        <p:nvSpPr>
          <p:cNvPr id="14" name="Footer Placeholder 13"/>
          <p:cNvSpPr>
            <a:spLocks noGrp="1"/>
          </p:cNvSpPr>
          <p:nvPr>
            <p:ph type="ftr" sz="quarter" idx="11"/>
          </p:nvPr>
        </p:nvSpPr>
        <p:spPr/>
        <p:txBody>
          <a:bodyPr/>
          <a:lstStyle/>
          <a:p>
            <a:pPr algn="ctr"/>
            <a:r>
              <a:rPr lang="en-US" smtClean="0"/>
              <a:t>CAV 2017</a:t>
            </a:r>
            <a:endParaRPr lang="en-US" dirty="0"/>
          </a:p>
        </p:txBody>
      </p:sp>
      <p:sp>
        <p:nvSpPr>
          <p:cNvPr id="44" name="Content Placeholder 6"/>
          <p:cNvSpPr txBox="1">
            <a:spLocks/>
          </p:cNvSpPr>
          <p:nvPr/>
        </p:nvSpPr>
        <p:spPr>
          <a:xfrm>
            <a:off x="211667" y="5294716"/>
            <a:ext cx="8229599" cy="478307"/>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sz="2400" b="1" dirty="0" smtClean="0">
                <a:solidFill>
                  <a:srgbClr val="595959"/>
                </a:solidFill>
                <a:latin typeface="Helvetica" charset="0"/>
                <a:ea typeface="Helvetica" charset="0"/>
                <a:cs typeface="Helvetica" charset="0"/>
              </a:rPr>
              <a:t>Source code snippet from </a:t>
            </a:r>
            <a:r>
              <a:rPr lang="en-US" sz="2400" b="1" dirty="0" smtClean="0">
                <a:solidFill>
                  <a:srgbClr val="7030A0"/>
                </a:solidFill>
                <a:latin typeface="Helvetica" charset="0"/>
                <a:ea typeface="Helvetica" charset="0"/>
                <a:cs typeface="Helvetica" charset="0"/>
              </a:rPr>
              <a:t>Apache FTP Server</a:t>
            </a:r>
            <a:endParaRPr lang="en-US" sz="2400" b="1" dirty="0">
              <a:solidFill>
                <a:srgbClr val="7030A0"/>
              </a:solidFill>
              <a:latin typeface="Helvetica" charset="0"/>
              <a:ea typeface="Helvetica" charset="0"/>
              <a:cs typeface="Helvetica" charset="0"/>
            </a:endParaRPr>
          </a:p>
        </p:txBody>
      </p:sp>
      <p:grpSp>
        <p:nvGrpSpPr>
          <p:cNvPr id="40" name="Group 39"/>
          <p:cNvGrpSpPr/>
          <p:nvPr/>
        </p:nvGrpSpPr>
        <p:grpSpPr>
          <a:xfrm>
            <a:off x="4579306" y="3012435"/>
            <a:ext cx="3926696" cy="530172"/>
            <a:chOff x="4289652" y="2964333"/>
            <a:chExt cx="3926696" cy="530172"/>
          </a:xfrm>
        </p:grpSpPr>
        <p:cxnSp>
          <p:nvCxnSpPr>
            <p:cNvPr id="60" name="Curved Connector 59"/>
            <p:cNvCxnSpPr/>
            <p:nvPr/>
          </p:nvCxnSpPr>
          <p:spPr>
            <a:xfrm>
              <a:off x="7550044" y="3150108"/>
              <a:ext cx="2704" cy="229004"/>
            </a:xfrm>
            <a:prstGeom prst="curvedConnector3">
              <a:avLst>
                <a:gd name="adj1" fmla="val 8554142"/>
              </a:avLst>
            </a:prstGeom>
            <a:ln w="2540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4289652" y="2964333"/>
              <a:ext cx="3926696" cy="530172"/>
              <a:chOff x="4289652" y="2964333"/>
              <a:chExt cx="3926696" cy="530172"/>
            </a:xfrm>
          </p:grpSpPr>
          <p:sp>
            <p:nvSpPr>
              <p:cNvPr id="62" name="Rounded Rectangle 61"/>
              <p:cNvSpPr/>
              <p:nvPr/>
            </p:nvSpPr>
            <p:spPr>
              <a:xfrm>
                <a:off x="4289652" y="3245117"/>
                <a:ext cx="3263096" cy="249388"/>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4289652" y="2964333"/>
                <a:ext cx="3260392" cy="274320"/>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7736730" y="3061113"/>
                <a:ext cx="479618" cy="369332"/>
              </a:xfrm>
              <a:prstGeom prst="rect">
                <a:avLst/>
              </a:prstGeom>
              <a:noFill/>
            </p:spPr>
            <p:txBody>
              <a:bodyPr wrap="none" rtlCol="0">
                <a:spAutoFit/>
              </a:bodyPr>
              <a:lstStyle/>
              <a:p>
                <a:r>
                  <a:rPr lang="en-US" b="1" dirty="0" smtClean="0">
                    <a:solidFill>
                      <a:srgbClr val="00B050"/>
                    </a:solidFill>
                    <a:latin typeface="Helvetica" charset="0"/>
                    <a:ea typeface="Helvetica" charset="0"/>
                    <a:cs typeface="Helvetica" charset="0"/>
                  </a:rPr>
                  <a:t>R2</a:t>
                </a:r>
                <a:endParaRPr lang="en-US" b="1" dirty="0">
                  <a:solidFill>
                    <a:srgbClr val="00B050"/>
                  </a:solidFill>
                  <a:latin typeface="Helvetica" charset="0"/>
                  <a:ea typeface="Helvetica" charset="0"/>
                  <a:cs typeface="Helvetica" charset="0"/>
                </a:endParaRPr>
              </a:p>
            </p:txBody>
          </p:sp>
        </p:grpSp>
      </p:grpSp>
      <p:grpSp>
        <p:nvGrpSpPr>
          <p:cNvPr id="41" name="Group 40"/>
          <p:cNvGrpSpPr/>
          <p:nvPr/>
        </p:nvGrpSpPr>
        <p:grpSpPr>
          <a:xfrm>
            <a:off x="4579306" y="3546753"/>
            <a:ext cx="3926696" cy="450758"/>
            <a:chOff x="4289652" y="2964333"/>
            <a:chExt cx="3926696" cy="450758"/>
          </a:xfrm>
        </p:grpSpPr>
        <p:cxnSp>
          <p:nvCxnSpPr>
            <p:cNvPr id="55" name="Curved Connector 54"/>
            <p:cNvCxnSpPr/>
            <p:nvPr/>
          </p:nvCxnSpPr>
          <p:spPr>
            <a:xfrm>
              <a:off x="7550044" y="3086500"/>
              <a:ext cx="2704" cy="229004"/>
            </a:xfrm>
            <a:prstGeom prst="curvedConnector3">
              <a:avLst>
                <a:gd name="adj1" fmla="val 8554142"/>
              </a:avLst>
            </a:prstGeom>
            <a:ln w="2540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56" name="Group 55"/>
            <p:cNvGrpSpPr/>
            <p:nvPr/>
          </p:nvGrpSpPr>
          <p:grpSpPr>
            <a:xfrm>
              <a:off x="4289652" y="2964333"/>
              <a:ext cx="3926696" cy="450758"/>
              <a:chOff x="4289652" y="2964333"/>
              <a:chExt cx="3926696" cy="450758"/>
            </a:xfrm>
          </p:grpSpPr>
          <p:sp>
            <p:nvSpPr>
              <p:cNvPr id="57" name="Rounded Rectangle 56"/>
              <p:cNvSpPr/>
              <p:nvPr/>
            </p:nvSpPr>
            <p:spPr>
              <a:xfrm>
                <a:off x="4289652" y="3204508"/>
                <a:ext cx="3263096" cy="210583"/>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4289652" y="2964333"/>
                <a:ext cx="3260392" cy="231581"/>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7736730" y="2997504"/>
                <a:ext cx="479618" cy="369332"/>
              </a:xfrm>
              <a:prstGeom prst="rect">
                <a:avLst/>
              </a:prstGeom>
              <a:noFill/>
            </p:spPr>
            <p:txBody>
              <a:bodyPr wrap="none" rtlCol="0">
                <a:spAutoFit/>
              </a:bodyPr>
              <a:lstStyle/>
              <a:p>
                <a:r>
                  <a:rPr lang="en-US" b="1" dirty="0" smtClean="0">
                    <a:solidFill>
                      <a:srgbClr val="00B050"/>
                    </a:solidFill>
                    <a:latin typeface="Helvetica" charset="0"/>
                    <a:ea typeface="Helvetica" charset="0"/>
                    <a:cs typeface="Helvetica" charset="0"/>
                  </a:rPr>
                  <a:t>R3</a:t>
                </a:r>
                <a:endParaRPr lang="en-US" b="1" dirty="0">
                  <a:solidFill>
                    <a:srgbClr val="00B050"/>
                  </a:solidFill>
                  <a:latin typeface="Helvetica" charset="0"/>
                  <a:ea typeface="Helvetica" charset="0"/>
                  <a:cs typeface="Helvetica" charset="0"/>
                </a:endParaRPr>
              </a:p>
            </p:txBody>
          </p:sp>
        </p:grpSp>
      </p:grpSp>
      <p:grpSp>
        <p:nvGrpSpPr>
          <p:cNvPr id="42" name="Group 41"/>
          <p:cNvGrpSpPr/>
          <p:nvPr/>
        </p:nvGrpSpPr>
        <p:grpSpPr>
          <a:xfrm>
            <a:off x="4570406" y="4016976"/>
            <a:ext cx="3926696" cy="436937"/>
            <a:chOff x="4289652" y="2964333"/>
            <a:chExt cx="3926696" cy="436937"/>
          </a:xfrm>
        </p:grpSpPr>
        <p:cxnSp>
          <p:nvCxnSpPr>
            <p:cNvPr id="50" name="Curved Connector 49"/>
            <p:cNvCxnSpPr/>
            <p:nvPr/>
          </p:nvCxnSpPr>
          <p:spPr>
            <a:xfrm>
              <a:off x="7550044" y="3062647"/>
              <a:ext cx="2704" cy="229004"/>
            </a:xfrm>
            <a:prstGeom prst="curvedConnector3">
              <a:avLst>
                <a:gd name="adj1" fmla="val 8554142"/>
              </a:avLst>
            </a:prstGeom>
            <a:ln w="2540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51" name="Group 50"/>
            <p:cNvGrpSpPr/>
            <p:nvPr/>
          </p:nvGrpSpPr>
          <p:grpSpPr>
            <a:xfrm>
              <a:off x="4289652" y="2964333"/>
              <a:ext cx="3926696" cy="436937"/>
              <a:chOff x="4289652" y="2964333"/>
              <a:chExt cx="3926696" cy="436937"/>
            </a:xfrm>
          </p:grpSpPr>
          <p:sp>
            <p:nvSpPr>
              <p:cNvPr id="52" name="Rounded Rectangle 51"/>
              <p:cNvSpPr/>
              <p:nvPr/>
            </p:nvSpPr>
            <p:spPr>
              <a:xfrm>
                <a:off x="4289652" y="3190687"/>
                <a:ext cx="3263096" cy="210583"/>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52"/>
              <p:cNvSpPr/>
              <p:nvPr/>
            </p:nvSpPr>
            <p:spPr>
              <a:xfrm>
                <a:off x="4289652" y="2964333"/>
                <a:ext cx="3260392" cy="219297"/>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7736730" y="2973652"/>
                <a:ext cx="479618" cy="369332"/>
              </a:xfrm>
              <a:prstGeom prst="rect">
                <a:avLst/>
              </a:prstGeom>
              <a:noFill/>
            </p:spPr>
            <p:txBody>
              <a:bodyPr wrap="none" rtlCol="0">
                <a:spAutoFit/>
              </a:bodyPr>
              <a:lstStyle/>
              <a:p>
                <a:r>
                  <a:rPr lang="en-US" b="1" dirty="0" smtClean="0">
                    <a:solidFill>
                      <a:srgbClr val="00B050"/>
                    </a:solidFill>
                    <a:latin typeface="Helvetica" charset="0"/>
                    <a:ea typeface="Helvetica" charset="0"/>
                    <a:cs typeface="Helvetica" charset="0"/>
                  </a:rPr>
                  <a:t>R4</a:t>
                </a:r>
                <a:endParaRPr lang="en-US" b="1" dirty="0">
                  <a:solidFill>
                    <a:srgbClr val="00B050"/>
                  </a:solidFill>
                  <a:latin typeface="Helvetica" charset="0"/>
                  <a:ea typeface="Helvetica" charset="0"/>
                  <a:cs typeface="Helvetica" charset="0"/>
                </a:endParaRPr>
              </a:p>
            </p:txBody>
          </p:sp>
        </p:grpSp>
      </p:grpSp>
      <p:grpSp>
        <p:nvGrpSpPr>
          <p:cNvPr id="43" name="Group 42"/>
          <p:cNvGrpSpPr/>
          <p:nvPr/>
        </p:nvGrpSpPr>
        <p:grpSpPr>
          <a:xfrm>
            <a:off x="4588355" y="4456972"/>
            <a:ext cx="3926696" cy="436937"/>
            <a:chOff x="4289652" y="2964333"/>
            <a:chExt cx="3926696" cy="436937"/>
          </a:xfrm>
        </p:grpSpPr>
        <p:cxnSp>
          <p:nvCxnSpPr>
            <p:cNvPr id="45" name="Curved Connector 44"/>
            <p:cNvCxnSpPr/>
            <p:nvPr/>
          </p:nvCxnSpPr>
          <p:spPr>
            <a:xfrm>
              <a:off x="7550044" y="3062647"/>
              <a:ext cx="2704" cy="229004"/>
            </a:xfrm>
            <a:prstGeom prst="curvedConnector3">
              <a:avLst>
                <a:gd name="adj1" fmla="val 8554142"/>
              </a:avLst>
            </a:prstGeom>
            <a:ln w="2540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4289652" y="2964333"/>
              <a:ext cx="3926696" cy="436937"/>
              <a:chOff x="4289652" y="2964333"/>
              <a:chExt cx="3926696" cy="436937"/>
            </a:xfrm>
          </p:grpSpPr>
          <p:sp>
            <p:nvSpPr>
              <p:cNvPr id="47" name="Rounded Rectangle 46"/>
              <p:cNvSpPr/>
              <p:nvPr/>
            </p:nvSpPr>
            <p:spPr>
              <a:xfrm>
                <a:off x="4289652" y="3190687"/>
                <a:ext cx="3263096" cy="210583"/>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4289652" y="2964333"/>
                <a:ext cx="3260392" cy="219297"/>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7736730" y="2973652"/>
                <a:ext cx="479618" cy="369332"/>
              </a:xfrm>
              <a:prstGeom prst="rect">
                <a:avLst/>
              </a:prstGeom>
              <a:noFill/>
            </p:spPr>
            <p:txBody>
              <a:bodyPr wrap="none" rtlCol="0">
                <a:spAutoFit/>
              </a:bodyPr>
              <a:lstStyle/>
              <a:p>
                <a:r>
                  <a:rPr lang="en-US" b="1" dirty="0" smtClean="0">
                    <a:solidFill>
                      <a:srgbClr val="00B050"/>
                    </a:solidFill>
                    <a:latin typeface="Helvetica" charset="0"/>
                    <a:ea typeface="Helvetica" charset="0"/>
                    <a:cs typeface="Helvetica" charset="0"/>
                  </a:rPr>
                  <a:t>R5</a:t>
                </a:r>
                <a:endParaRPr lang="en-US" b="1" dirty="0">
                  <a:solidFill>
                    <a:srgbClr val="00B050"/>
                  </a:solidFill>
                  <a:latin typeface="Helvetica" charset="0"/>
                  <a:ea typeface="Helvetica" charset="0"/>
                  <a:cs typeface="Helvetica" charset="0"/>
                </a:endParaRPr>
              </a:p>
            </p:txBody>
          </p:sp>
        </p:grpSp>
      </p:grpSp>
      <p:sp>
        <p:nvSpPr>
          <p:cNvPr id="4" name="Slide Number Placeholder 3"/>
          <p:cNvSpPr>
            <a:spLocks noGrp="1"/>
          </p:cNvSpPr>
          <p:nvPr>
            <p:ph type="sldNum" sz="quarter" idx="12"/>
          </p:nvPr>
        </p:nvSpPr>
        <p:spPr/>
        <p:txBody>
          <a:bodyPr/>
          <a:lstStyle/>
          <a:p>
            <a:fld id="{1F7DF5D7-FF41-4BF6-8958-28DFF1DB182D}" type="slidenum">
              <a:rPr lang="en-US" smtClean="0"/>
              <a:pPr/>
              <a:t>61</a:t>
            </a:fld>
            <a:endParaRPr lang="en-US" dirty="0"/>
          </a:p>
        </p:txBody>
      </p:sp>
    </p:spTree>
    <p:custDataLst>
      <p:tags r:id="rId1"/>
    </p:custDataLst>
    <p:extLst>
      <p:ext uri="{BB962C8B-B14F-4D97-AF65-F5344CB8AC3E}">
        <p14:creationId xmlns:p14="http://schemas.microsoft.com/office/powerpoint/2010/main" val="1555491612"/>
      </p:ext>
    </p:extLst>
  </p:cSld>
  <p:clrMapOvr>
    <a:masterClrMapping/>
  </p:clrMapOvr>
  <mc:AlternateContent xmlns:mc="http://schemas.openxmlformats.org/markup-compatibility/2006" xmlns:p14="http://schemas.microsoft.com/office/powerpoint/2010/main">
    <mc:Choice Requires="p14">
      <p:transition spd="slow" p14:dur="2000" advTm="14266"/>
    </mc:Choice>
    <mc:Fallback xmlns="">
      <p:transition spd="slow" advTm="142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4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Box 214"/>
          <p:cNvSpPr txBox="1"/>
          <p:nvPr/>
        </p:nvSpPr>
        <p:spPr>
          <a:xfrm>
            <a:off x="128664" y="3341727"/>
            <a:ext cx="4693977" cy="2015936"/>
          </a:xfrm>
          <a:prstGeom prst="rect">
            <a:avLst/>
          </a:prstGeom>
          <a:noFill/>
          <a:ln w="19050">
            <a:solidFill>
              <a:schemeClr val="tx1"/>
            </a:solidFill>
          </a:ln>
        </p:spPr>
        <p:txBody>
          <a:bodyPr wrap="square" rIns="0" rtlCol="0">
            <a:spAutoFit/>
          </a:bodyPr>
          <a:lstStyle/>
          <a:p>
            <a:r>
              <a:rPr lang="en-US" dirty="0" smtClean="0"/>
              <a:t>parallel(p3</a:t>
            </a:r>
            <a:r>
              <a:rPr lang="en-US" dirty="0"/>
              <a:t>, p2) :- parallel(p1, p2), </a:t>
            </a:r>
            <a:endParaRPr lang="en-US" dirty="0" smtClean="0"/>
          </a:p>
          <a:p>
            <a:r>
              <a:rPr lang="en-US" dirty="0"/>
              <a:t> </a:t>
            </a:r>
            <a:r>
              <a:rPr lang="en-US" dirty="0" smtClean="0"/>
              <a:t>                          next </a:t>
            </a:r>
            <a:r>
              <a:rPr lang="en-US" dirty="0"/>
              <a:t>(p3, p1). </a:t>
            </a:r>
            <a:r>
              <a:rPr lang="en-US" b="1" dirty="0" smtClean="0"/>
              <a:t>weight 5</a:t>
            </a:r>
            <a:r>
              <a:rPr lang="en-US" sz="2000" dirty="0">
                <a:solidFill>
                  <a:srgbClr val="00B050"/>
                </a:solidFill>
              </a:rPr>
              <a:t/>
            </a:r>
            <a:br>
              <a:rPr lang="en-US" sz="2000" dirty="0">
                <a:solidFill>
                  <a:srgbClr val="00B050"/>
                </a:solidFill>
              </a:rPr>
            </a:br>
            <a:endParaRPr lang="en-US" sz="900" dirty="0">
              <a:solidFill>
                <a:srgbClr val="00B050"/>
              </a:solidFill>
            </a:endParaRPr>
          </a:p>
          <a:p>
            <a:r>
              <a:rPr lang="en-US" dirty="0" smtClean="0"/>
              <a:t>parallel(p1</a:t>
            </a:r>
            <a:r>
              <a:rPr lang="en-US" dirty="0"/>
              <a:t>, p2) :- parallel(p2, p1).</a:t>
            </a:r>
            <a:r>
              <a:rPr lang="en-US" sz="800" dirty="0"/>
              <a:t> </a:t>
            </a:r>
            <a:r>
              <a:rPr lang="en-US" dirty="0"/>
              <a:t>  </a:t>
            </a:r>
          </a:p>
          <a:p>
            <a:endParaRPr lang="en-US" sz="800" dirty="0" smtClean="0"/>
          </a:p>
          <a:p>
            <a:r>
              <a:rPr lang="en-US" dirty="0"/>
              <a:t> </a:t>
            </a:r>
            <a:r>
              <a:rPr lang="en-US" dirty="0" smtClean="0"/>
              <a:t>    race(p1</a:t>
            </a:r>
            <a:r>
              <a:rPr lang="en-US" dirty="0"/>
              <a:t>, p2) :- parallel(p1, p2), </a:t>
            </a:r>
            <a:r>
              <a:rPr lang="en-US" dirty="0" err="1" smtClean="0"/>
              <a:t>mayAlias</a:t>
            </a:r>
            <a:r>
              <a:rPr lang="en-US" dirty="0" smtClean="0"/>
              <a:t>(p1</a:t>
            </a:r>
            <a:r>
              <a:rPr lang="en-US" dirty="0"/>
              <a:t>, p2), </a:t>
            </a:r>
            <a:r>
              <a:rPr lang="en-US" dirty="0" smtClean="0"/>
              <a:t>             </a:t>
            </a:r>
          </a:p>
          <a:p>
            <a:r>
              <a:rPr lang="en-US" dirty="0"/>
              <a:t> </a:t>
            </a:r>
            <a:r>
              <a:rPr lang="en-US" dirty="0" smtClean="0"/>
              <a:t>                          </a:t>
            </a:r>
            <a:r>
              <a:rPr lang="es-ES_tradnl" dirty="0" smtClean="0"/>
              <a:t>¬</a:t>
            </a:r>
            <a:r>
              <a:rPr lang="en-US" dirty="0"/>
              <a:t>guarded(p1, p2</a:t>
            </a:r>
            <a:r>
              <a:rPr lang="en-US" dirty="0" smtClean="0"/>
              <a:t>).</a:t>
            </a:r>
          </a:p>
          <a:p>
            <a:r>
              <a:rPr lang="mr-IN" dirty="0" smtClean="0">
                <a:latin typeface="Helvetica Light" charset="0"/>
                <a:ea typeface="Helvetica Light" charset="0"/>
                <a:cs typeface="Helvetica Light" charset="0"/>
              </a:rPr>
              <a:t>…</a:t>
            </a:r>
            <a:endParaRPr lang="en-US" dirty="0" smtClean="0">
              <a:latin typeface="Helvetica Light" charset="0"/>
              <a:ea typeface="Helvetica Light" charset="0"/>
              <a:cs typeface="Helvetica Light" charset="0"/>
            </a:endParaRPr>
          </a:p>
        </p:txBody>
      </p:sp>
      <p:sp>
        <p:nvSpPr>
          <p:cNvPr id="5" name="Title 4"/>
          <p:cNvSpPr>
            <a:spLocks noGrp="1"/>
          </p:cNvSpPr>
          <p:nvPr>
            <p:ph type="title"/>
          </p:nvPr>
        </p:nvSpPr>
        <p:spPr/>
        <p:txBody>
          <a:bodyPr/>
          <a:lstStyle/>
          <a:p>
            <a:r>
              <a:rPr lang="en-US" dirty="0" smtClean="0"/>
              <a:t>How </a:t>
            </a:r>
            <a:r>
              <a:rPr lang="en-US" dirty="0"/>
              <a:t>D</a:t>
            </a:r>
            <a:r>
              <a:rPr lang="en-US" dirty="0" smtClean="0"/>
              <a:t>oes Generalization Work?</a:t>
            </a:r>
            <a:endParaRPr lang="en-US" dirty="0"/>
          </a:p>
        </p:txBody>
      </p:sp>
      <p:sp>
        <p:nvSpPr>
          <p:cNvPr id="6" name="Date Placeholder 5"/>
          <p:cNvSpPr>
            <a:spLocks noGrp="1"/>
          </p:cNvSpPr>
          <p:nvPr>
            <p:ph type="dt" sz="half" idx="10"/>
          </p:nvPr>
        </p:nvSpPr>
        <p:spPr/>
        <p:txBody>
          <a:bodyPr/>
          <a:lstStyle/>
          <a:p>
            <a:fld id="{5A09A6C5-2D73-3447-94F7-E825F0FA3969}" type="datetime1">
              <a:rPr lang="en-US" smtClean="0"/>
              <a:t>7/31/17</a:t>
            </a:fld>
            <a:endParaRPr lang="en-US" dirty="0"/>
          </a:p>
        </p:txBody>
      </p:sp>
      <p:sp>
        <p:nvSpPr>
          <p:cNvPr id="7" name="Footer Placeholder 6"/>
          <p:cNvSpPr>
            <a:spLocks noGrp="1"/>
          </p:cNvSpPr>
          <p:nvPr>
            <p:ph type="ftr" sz="quarter" idx="11"/>
          </p:nvPr>
        </p:nvSpPr>
        <p:spPr/>
        <p:txBody>
          <a:bodyPr/>
          <a:lstStyle/>
          <a:p>
            <a:pPr algn="ctr"/>
            <a:r>
              <a:rPr lang="en-US" smtClean="0"/>
              <a:t>CAV 2017</a:t>
            </a:r>
            <a:endParaRPr lang="en-US" dirty="0"/>
          </a:p>
        </p:txBody>
      </p:sp>
      <p:grpSp>
        <p:nvGrpSpPr>
          <p:cNvPr id="2" name="Group 1"/>
          <p:cNvGrpSpPr/>
          <p:nvPr/>
        </p:nvGrpSpPr>
        <p:grpSpPr>
          <a:xfrm>
            <a:off x="110066" y="1005839"/>
            <a:ext cx="3317900" cy="1919253"/>
            <a:chOff x="604128" y="1243381"/>
            <a:chExt cx="3317900" cy="1919253"/>
          </a:xfrm>
        </p:grpSpPr>
        <p:sp>
          <p:nvSpPr>
            <p:cNvPr id="35" name="TextBox 34"/>
            <p:cNvSpPr txBox="1"/>
            <p:nvPr/>
          </p:nvSpPr>
          <p:spPr>
            <a:xfrm>
              <a:off x="622727" y="1565933"/>
              <a:ext cx="3299301"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FF0000"/>
                  </a:solidFill>
                  <a:latin typeface="Monaco" charset="0"/>
                  <a:ea typeface="Monaco" charset="0"/>
                  <a:cs typeface="Monaco" charset="0"/>
                </a:rPr>
                <a:t>request.clear</a:t>
              </a:r>
              <a:r>
                <a:rPr lang="en-US" sz="1400" dirty="0" smtClean="0">
                  <a:solidFill>
                    <a:srgbClr val="FF0000"/>
                  </a:solidFill>
                  <a:latin typeface="Monaco" charset="0"/>
                  <a:ea typeface="Monaco" charset="0"/>
                  <a:cs typeface="Monaco" charset="0"/>
                </a:rPr>
                <a:t>();// </a:t>
              </a:r>
              <a:r>
                <a:rPr lang="en-US" sz="1400" b="1" dirty="0">
                  <a:solidFill>
                    <a:srgbClr val="FF0000"/>
                  </a:solidFill>
                  <a:latin typeface="Monaco" charset="0"/>
                  <a:ea typeface="Monaco" charset="0"/>
                  <a:cs typeface="Monaco" charset="0"/>
                </a:rPr>
                <a:t>x1</a:t>
              </a:r>
              <a:endParaRPr lang="en-US" sz="1400" dirty="0">
                <a:solidFill>
                  <a:srgbClr val="FF0000"/>
                </a:solidFill>
                <a:latin typeface="Monaco" charset="0"/>
                <a:ea typeface="Monaco" charset="0"/>
                <a:cs typeface="Monaco" charset="0"/>
              </a:endParaRPr>
            </a:p>
          </p:txBody>
        </p:sp>
        <p:sp>
          <p:nvSpPr>
            <p:cNvPr id="36" name="TextBox 35"/>
            <p:cNvSpPr txBox="1"/>
            <p:nvPr/>
          </p:nvSpPr>
          <p:spPr>
            <a:xfrm>
              <a:off x="622728" y="1888485"/>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B050"/>
                  </a:solidFill>
                  <a:latin typeface="Monaco" charset="0"/>
                  <a:ea typeface="Monaco" charset="0"/>
                  <a:cs typeface="Monaco" charset="0"/>
                </a:rPr>
                <a:t>request </a:t>
              </a:r>
              <a:r>
                <a:rPr lang="en-US" sz="1400" dirty="0">
                  <a:solidFill>
                    <a:srgbClr val="00B050"/>
                  </a:solidFill>
                  <a:latin typeface="Monaco" charset="0"/>
                  <a:ea typeface="Monaco" charset="0"/>
                  <a:cs typeface="Monaco" charset="0"/>
                </a:rPr>
                <a:t>= null</a:t>
              </a:r>
              <a:r>
                <a:rPr lang="en-US" sz="1400" dirty="0" smtClean="0">
                  <a:solidFill>
                    <a:srgbClr val="00B050"/>
                  </a:solidFill>
                  <a:latin typeface="Monaco" charset="0"/>
                  <a:ea typeface="Monaco" charset="0"/>
                  <a:cs typeface="Monaco" charset="0"/>
                </a:rPr>
                <a:t>; // </a:t>
              </a:r>
              <a:r>
                <a:rPr lang="en-US" sz="1400" b="1" dirty="0" smtClean="0">
                  <a:solidFill>
                    <a:srgbClr val="00B050"/>
                  </a:solidFill>
                  <a:latin typeface="Monaco" charset="0"/>
                  <a:ea typeface="Monaco" charset="0"/>
                  <a:cs typeface="Monaco" charset="0"/>
                </a:rPr>
                <a:t>x2</a:t>
              </a:r>
              <a:endParaRPr lang="en-US" sz="1400" dirty="0">
                <a:solidFill>
                  <a:srgbClr val="00B050"/>
                </a:solidFill>
                <a:latin typeface="Monaco" charset="0"/>
                <a:ea typeface="Monaco" charset="0"/>
                <a:cs typeface="Monaco" charset="0"/>
              </a:endParaRPr>
            </a:p>
          </p:txBody>
        </p:sp>
        <p:sp>
          <p:nvSpPr>
            <p:cNvPr id="37" name="TextBox 36"/>
            <p:cNvSpPr txBox="1"/>
            <p:nvPr/>
          </p:nvSpPr>
          <p:spPr>
            <a:xfrm>
              <a:off x="612648" y="2180797"/>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B0F0"/>
                  </a:solidFill>
                  <a:latin typeface="Monaco" charset="0"/>
                  <a:ea typeface="Monaco" charset="0"/>
                  <a:cs typeface="Monaco" charset="0"/>
                </a:rPr>
                <a:t>writer.close</a:t>
              </a:r>
              <a:r>
                <a:rPr lang="en-US" sz="1400" dirty="0">
                  <a:solidFill>
                    <a:srgbClr val="00B0F0"/>
                  </a:solidFill>
                  <a:latin typeface="Monaco" charset="0"/>
                  <a:ea typeface="Monaco" charset="0"/>
                  <a:cs typeface="Monaco" charset="0"/>
                </a:rPr>
                <a:t>(); </a:t>
              </a:r>
              <a:r>
                <a:rPr lang="en-US" sz="1400" dirty="0" smtClean="0">
                  <a:solidFill>
                    <a:srgbClr val="00B0F0"/>
                  </a:solidFill>
                  <a:latin typeface="Monaco" charset="0"/>
                  <a:ea typeface="Monaco" charset="0"/>
                  <a:cs typeface="Monaco" charset="0"/>
                </a:rPr>
                <a:t>// </a:t>
              </a:r>
              <a:r>
                <a:rPr lang="en-US" sz="1400" b="1" dirty="0" smtClean="0">
                  <a:solidFill>
                    <a:srgbClr val="00B0F0"/>
                  </a:solidFill>
                  <a:latin typeface="Monaco" charset="0"/>
                  <a:ea typeface="Monaco" charset="0"/>
                  <a:cs typeface="Monaco" charset="0"/>
                </a:rPr>
                <a:t>y1</a:t>
              </a:r>
              <a:endParaRPr lang="en-US" sz="1400" dirty="0">
                <a:solidFill>
                  <a:srgbClr val="00B0F0"/>
                </a:solidFill>
                <a:latin typeface="Monaco" charset="0"/>
                <a:ea typeface="Monaco" charset="0"/>
                <a:cs typeface="Monaco" charset="0"/>
              </a:endParaRPr>
            </a:p>
          </p:txBody>
        </p:sp>
        <p:sp>
          <p:nvSpPr>
            <p:cNvPr id="38" name="TextBox 37"/>
            <p:cNvSpPr txBox="1"/>
            <p:nvPr/>
          </p:nvSpPr>
          <p:spPr>
            <a:xfrm>
              <a:off x="622726" y="2518668"/>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writer </a:t>
              </a:r>
              <a:r>
                <a:rPr lang="en-US" sz="1400" dirty="0">
                  <a:solidFill>
                    <a:srgbClr val="7030A0"/>
                  </a:solidFill>
                  <a:latin typeface="Monaco" charset="0"/>
                  <a:ea typeface="Monaco" charset="0"/>
                  <a:cs typeface="Monaco" charset="0"/>
                </a:rPr>
                <a:t>= null; </a:t>
              </a:r>
              <a:r>
                <a:rPr lang="en-US" sz="1400" dirty="0" smtClean="0">
                  <a:solidFill>
                    <a:srgbClr val="7030A0"/>
                  </a:solidFill>
                  <a:latin typeface="Monaco" charset="0"/>
                  <a:ea typeface="Monaco" charset="0"/>
                  <a:cs typeface="Monaco" charset="0"/>
                </a:rPr>
                <a:t> // </a:t>
              </a:r>
              <a:r>
                <a:rPr lang="en-US" sz="1400" b="1" dirty="0" smtClean="0">
                  <a:solidFill>
                    <a:srgbClr val="7030A0"/>
                  </a:solidFill>
                  <a:latin typeface="Monaco" charset="0"/>
                  <a:ea typeface="Monaco" charset="0"/>
                  <a:cs typeface="Monaco" charset="0"/>
                </a:rPr>
                <a:t>y2</a:t>
              </a:r>
              <a:endParaRPr lang="en-US" sz="1400" dirty="0">
                <a:solidFill>
                  <a:srgbClr val="7030A0"/>
                </a:solidFill>
                <a:latin typeface="Monaco" charset="0"/>
                <a:ea typeface="Monaco" charset="0"/>
                <a:cs typeface="Monaco" charset="0"/>
              </a:endParaRPr>
            </a:p>
          </p:txBody>
        </p:sp>
        <p:sp>
          <p:nvSpPr>
            <p:cNvPr id="39" name="TextBox 38"/>
            <p:cNvSpPr txBox="1"/>
            <p:nvPr/>
          </p:nvSpPr>
          <p:spPr>
            <a:xfrm>
              <a:off x="612648" y="2793302"/>
              <a:ext cx="3094304" cy="369332"/>
            </a:xfrm>
            <a:prstGeom prst="rect">
              <a:avLst/>
            </a:prstGeom>
            <a:noFill/>
          </p:spPr>
          <p:txBody>
            <a:bodyPr wrap="square" rtlCol="0">
              <a:spAutoFit/>
            </a:bodyPr>
            <a:lstStyle/>
            <a:p>
              <a:pPr algn="ctr"/>
              <a:r>
                <a:rPr lang="mr-IN" dirty="0" smtClean="0"/>
                <a:t>…</a:t>
              </a:r>
              <a:endParaRPr lang="en-US" dirty="0"/>
            </a:p>
          </p:txBody>
        </p:sp>
        <p:sp>
          <p:nvSpPr>
            <p:cNvPr id="40" name="TextBox 39"/>
            <p:cNvSpPr txBox="1"/>
            <p:nvPr/>
          </p:nvSpPr>
          <p:spPr>
            <a:xfrm>
              <a:off x="604128" y="1243381"/>
              <a:ext cx="3094304" cy="369332"/>
            </a:xfrm>
            <a:prstGeom prst="rect">
              <a:avLst/>
            </a:prstGeom>
            <a:noFill/>
          </p:spPr>
          <p:txBody>
            <a:bodyPr wrap="square" rtlCol="0">
              <a:spAutoFit/>
            </a:bodyPr>
            <a:lstStyle/>
            <a:p>
              <a:pPr algn="ctr"/>
              <a:r>
                <a:rPr lang="mr-IN" smtClean="0"/>
                <a:t>…</a:t>
              </a:r>
              <a:endParaRPr lang="en-US" dirty="0"/>
            </a:p>
          </p:txBody>
        </p:sp>
      </p:grpSp>
      <p:grpSp>
        <p:nvGrpSpPr>
          <p:cNvPr id="56" name="Group 55"/>
          <p:cNvGrpSpPr/>
          <p:nvPr/>
        </p:nvGrpSpPr>
        <p:grpSpPr>
          <a:xfrm>
            <a:off x="3405075" y="1036805"/>
            <a:ext cx="5596483" cy="5270791"/>
            <a:chOff x="3405075" y="1036805"/>
            <a:chExt cx="5596483" cy="5270791"/>
          </a:xfrm>
        </p:grpSpPr>
        <p:sp>
          <p:nvSpPr>
            <p:cNvPr id="193" name="TextBox 192"/>
            <p:cNvSpPr txBox="1"/>
            <p:nvPr/>
          </p:nvSpPr>
          <p:spPr>
            <a:xfrm>
              <a:off x="7611294" y="5390108"/>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smtClean="0">
                  <a:solidFill>
                    <a:prstClr val="black"/>
                  </a:solidFill>
                  <a:latin typeface="Garamond" panose="02020404030301010803" pitchFamily="18" charset="0"/>
                </a:rPr>
                <a:t>guarded</a:t>
              </a:r>
              <a:r>
                <a:rPr lang="es-ES_tradnl" sz="1600" dirty="0" smtClean="0">
                  <a:solidFill>
                    <a:prstClr val="black"/>
                  </a:solidFill>
                  <a:latin typeface="Garamond" panose="02020404030301010803" pitchFamily="18" charset="0"/>
                </a:rPr>
                <a:t>(</a:t>
              </a:r>
              <a:r>
                <a:rPr lang="es-ES_tradnl" sz="1600" dirty="0" smtClean="0">
                  <a:solidFill>
                    <a:srgbClr val="7030A0"/>
                  </a:solidFill>
                  <a:latin typeface="Garamond" panose="02020404030301010803" pitchFamily="18" charset="0"/>
                </a:rPr>
                <a:t>y2</a:t>
              </a:r>
              <a:r>
                <a:rPr lang="es-ES_tradnl" sz="1600" dirty="0">
                  <a:solidFill>
                    <a:prstClr val="black"/>
                  </a:solidFill>
                  <a:latin typeface="Garamond" panose="02020404030301010803" pitchFamily="18" charset="0"/>
                </a:rPr>
                <a:t>, </a:t>
              </a:r>
              <a:r>
                <a:rPr lang="es-ES_tradnl" sz="1600" dirty="0" smtClean="0">
                  <a:solidFill>
                    <a:srgbClr val="00B0F0"/>
                  </a:solidFill>
                  <a:latin typeface="Garamond" panose="02020404030301010803" pitchFamily="18" charset="0"/>
                </a:rPr>
                <a:t>y1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94" name="TextBox 193"/>
            <p:cNvSpPr txBox="1"/>
            <p:nvPr/>
          </p:nvSpPr>
          <p:spPr>
            <a:xfrm>
              <a:off x="6271950" y="5969042"/>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grpSp>
          <p:nvGrpSpPr>
            <p:cNvPr id="55" name="Group 54"/>
            <p:cNvGrpSpPr/>
            <p:nvPr/>
          </p:nvGrpSpPr>
          <p:grpSpPr>
            <a:xfrm>
              <a:off x="3405075" y="1036805"/>
              <a:ext cx="5474528" cy="4932237"/>
              <a:chOff x="3405075" y="1036805"/>
              <a:chExt cx="5474528" cy="4932237"/>
            </a:xfrm>
          </p:grpSpPr>
          <p:sp>
            <p:nvSpPr>
              <p:cNvPr id="3" name="TextBox 2"/>
              <p:cNvSpPr txBox="1"/>
              <p:nvPr/>
            </p:nvSpPr>
            <p:spPr>
              <a:xfrm>
                <a:off x="7136845" y="127353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44" name="TextBox 43"/>
              <p:cNvSpPr txBox="1"/>
              <p:nvPr/>
            </p:nvSpPr>
            <p:spPr>
              <a:xfrm>
                <a:off x="6277870" y="186230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45" name="TextBox 44"/>
              <p:cNvSpPr txBox="1"/>
              <p:nvPr/>
            </p:nvSpPr>
            <p:spPr>
              <a:xfrm>
                <a:off x="5452347" y="1276484"/>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9" name="Straight Connector 8"/>
              <p:cNvCxnSpPr>
                <a:stCxn id="45" idx="2"/>
              </p:cNvCxnSpPr>
              <p:nvPr/>
            </p:nvCxnSpPr>
            <p:spPr>
              <a:xfrm>
                <a:off x="5993043" y="1615038"/>
                <a:ext cx="936474" cy="781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3" idx="2"/>
              </p:cNvCxnSpPr>
              <p:nvPr/>
            </p:nvCxnSpPr>
            <p:spPr>
              <a:xfrm flipV="1">
                <a:off x="6929517" y="1612084"/>
                <a:ext cx="861570" cy="810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44" idx="0"/>
              </p:cNvCxnSpPr>
              <p:nvPr/>
            </p:nvCxnSpPr>
            <p:spPr>
              <a:xfrm>
                <a:off x="6929517" y="1693156"/>
                <a:ext cx="2595" cy="16915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275275" y="2466247"/>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25" name="Straight Arrow Connector 24"/>
              <p:cNvCxnSpPr>
                <a:stCxn id="44" idx="2"/>
                <a:endCxn id="62" idx="0"/>
              </p:cNvCxnSpPr>
              <p:nvPr/>
            </p:nvCxnSpPr>
            <p:spPr>
              <a:xfrm flipH="1">
                <a:off x="6929517" y="2200860"/>
                <a:ext cx="2595" cy="2653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798211" y="246360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69" name="TextBox 68"/>
              <p:cNvSpPr txBox="1"/>
              <p:nvPr/>
            </p:nvSpPr>
            <p:spPr>
              <a:xfrm>
                <a:off x="7044277" y="307467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70" name="Straight Connector 69"/>
              <p:cNvCxnSpPr>
                <a:stCxn id="68" idx="2"/>
              </p:cNvCxnSpPr>
              <p:nvPr/>
            </p:nvCxnSpPr>
            <p:spPr>
              <a:xfrm flipH="1">
                <a:off x="7707039" y="2802161"/>
                <a:ext cx="631868" cy="12483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62" idx="2"/>
              </p:cNvCxnSpPr>
              <p:nvPr/>
            </p:nvCxnSpPr>
            <p:spPr>
              <a:xfrm flipH="1" flipV="1">
                <a:off x="6929517" y="2804801"/>
                <a:ext cx="769002" cy="1151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69" idx="0"/>
              </p:cNvCxnSpPr>
              <p:nvPr/>
            </p:nvCxnSpPr>
            <p:spPr>
              <a:xfrm>
                <a:off x="7698519" y="2919948"/>
                <a:ext cx="0" cy="1547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527560" y="3074676"/>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97" name="Straight Connector 96"/>
              <p:cNvCxnSpPr>
                <a:stCxn id="69" idx="2"/>
              </p:cNvCxnSpPr>
              <p:nvPr/>
            </p:nvCxnSpPr>
            <p:spPr>
              <a:xfrm flipH="1">
                <a:off x="6837130" y="3413230"/>
                <a:ext cx="861389" cy="815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96" idx="2"/>
              </p:cNvCxnSpPr>
              <p:nvPr/>
            </p:nvCxnSpPr>
            <p:spPr>
              <a:xfrm flipH="1" flipV="1">
                <a:off x="6068256" y="3413230"/>
                <a:ext cx="768874" cy="815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117" idx="0"/>
              </p:cNvCxnSpPr>
              <p:nvPr/>
            </p:nvCxnSpPr>
            <p:spPr>
              <a:xfrm>
                <a:off x="6843181" y="3494741"/>
                <a:ext cx="221" cy="1570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879046" y="1862306"/>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103" name="TextBox 102"/>
              <p:cNvSpPr txBox="1"/>
              <p:nvPr/>
            </p:nvSpPr>
            <p:spPr>
              <a:xfrm>
                <a:off x="3405075" y="1862306"/>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a:solidFill>
                      <a:prstClr val="black"/>
                    </a:solidFill>
                    <a:latin typeface="Garamond" panose="02020404030301010803" pitchFamily="18" charset="0"/>
                  </a:rPr>
                  <a:t>guarded</a:t>
                </a:r>
                <a:r>
                  <a:rPr lang="es-ES_tradnl" sz="1600" dirty="0">
                    <a:solidFill>
                      <a:prstClr val="black"/>
                    </a:solidFill>
                    <a:latin typeface="Garamond" panose="02020404030301010803" pitchFamily="18" charset="0"/>
                  </a:rPr>
                  <a:t>(</a:t>
                </a:r>
                <a:r>
                  <a:rPr lang="es-ES_tradnl" sz="1600" dirty="0">
                    <a:solidFill>
                      <a:srgbClr val="00B050"/>
                    </a:solidFill>
                    <a:latin typeface="Garamond" panose="02020404030301010803" pitchFamily="18" charset="0"/>
                  </a:rPr>
                  <a:t>x2</a:t>
                </a:r>
                <a:r>
                  <a:rPr lang="es-ES_tradnl" sz="1600" dirty="0">
                    <a:solidFill>
                      <a:prstClr val="black"/>
                    </a:solidFill>
                    <a:latin typeface="Garamond" panose="02020404030301010803" pitchFamily="18" charset="0"/>
                  </a:rPr>
                  <a:t>, </a:t>
                </a:r>
                <a:r>
                  <a:rPr lang="es-ES_tradnl" sz="1600" dirty="0">
                    <a:solidFill>
                      <a:srgbClr val="FF0000"/>
                    </a:solidFill>
                    <a:latin typeface="Garamond" panose="02020404030301010803" pitchFamily="18" charset="0"/>
                  </a:rPr>
                  <a:t>x1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05" name="TextBox 104"/>
              <p:cNvSpPr txBox="1"/>
              <p:nvPr/>
            </p:nvSpPr>
            <p:spPr>
              <a:xfrm>
                <a:off x="4992585" y="2456556"/>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106" name="Straight Connector 105"/>
              <p:cNvCxnSpPr>
                <a:endCxn id="44" idx="2"/>
              </p:cNvCxnSpPr>
              <p:nvPr/>
            </p:nvCxnSpPr>
            <p:spPr>
              <a:xfrm flipV="1">
                <a:off x="5527560" y="2200860"/>
                <a:ext cx="1404552" cy="1250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3946368" y="2200861"/>
                <a:ext cx="1581192" cy="1250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5" idx="0"/>
                <a:endCxn id="102" idx="2"/>
              </p:cNvCxnSpPr>
              <p:nvPr/>
            </p:nvCxnSpPr>
            <p:spPr>
              <a:xfrm flipV="1">
                <a:off x="5533281" y="2200860"/>
                <a:ext cx="7" cy="255696"/>
              </a:xfrm>
              <a:prstGeom prst="line">
                <a:avLst/>
              </a:prstGeom>
              <a:ln w="12700">
                <a:solidFill>
                  <a:schemeClr val="tx1"/>
                </a:solidFill>
                <a:headEnd type="triangle"/>
                <a:tailEnd w="sm" len="sm"/>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189160" y="365176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0" name="TextBox 119"/>
              <p:cNvSpPr txBox="1"/>
              <p:nvPr/>
            </p:nvSpPr>
            <p:spPr>
              <a:xfrm>
                <a:off x="6189160" y="417421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2" name="Straight Arrow Connector 121"/>
              <p:cNvCxnSpPr>
                <a:stCxn id="117" idx="2"/>
                <a:endCxn id="120" idx="0"/>
              </p:cNvCxnSpPr>
              <p:nvPr/>
            </p:nvCxnSpPr>
            <p:spPr>
              <a:xfrm>
                <a:off x="6843402" y="3990323"/>
                <a:ext cx="0" cy="1838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915935" y="418032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6" name="TextBox 125"/>
              <p:cNvSpPr txBox="1"/>
              <p:nvPr/>
            </p:nvSpPr>
            <p:spPr>
              <a:xfrm>
                <a:off x="5400870" y="4791501"/>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8" name="Straight Connector 127"/>
              <p:cNvCxnSpPr>
                <a:stCxn id="124" idx="2"/>
              </p:cNvCxnSpPr>
              <p:nvPr/>
            </p:nvCxnSpPr>
            <p:spPr>
              <a:xfrm>
                <a:off x="5456631" y="4518881"/>
                <a:ext cx="598481" cy="1346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20" idx="2"/>
              </p:cNvCxnSpPr>
              <p:nvPr/>
            </p:nvCxnSpPr>
            <p:spPr>
              <a:xfrm flipV="1">
                <a:off x="6055112" y="4512773"/>
                <a:ext cx="788290" cy="1407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126" idx="0"/>
              </p:cNvCxnSpPr>
              <p:nvPr/>
            </p:nvCxnSpPr>
            <p:spPr>
              <a:xfrm>
                <a:off x="6055112" y="4653538"/>
                <a:ext cx="0" cy="137963"/>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045143" y="4796132"/>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sp>
            <p:nvSpPr>
              <p:cNvPr id="146" name="TextBox 145"/>
              <p:cNvSpPr txBox="1"/>
              <p:nvPr/>
            </p:nvSpPr>
            <p:spPr>
              <a:xfrm>
                <a:off x="6156087" y="539007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59" name="Straight Connector 158"/>
              <p:cNvCxnSpPr>
                <a:stCxn id="145" idx="2"/>
              </p:cNvCxnSpPr>
              <p:nvPr/>
            </p:nvCxnSpPr>
            <p:spPr>
              <a:xfrm flipH="1">
                <a:off x="6824749" y="5134686"/>
                <a:ext cx="761090" cy="741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26" idx="2"/>
              </p:cNvCxnSpPr>
              <p:nvPr/>
            </p:nvCxnSpPr>
            <p:spPr>
              <a:xfrm flipH="1" flipV="1">
                <a:off x="6055112" y="5130055"/>
                <a:ext cx="769636" cy="7876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endCxn id="146" idx="0"/>
              </p:cNvCxnSpPr>
              <p:nvPr/>
            </p:nvCxnSpPr>
            <p:spPr>
              <a:xfrm>
                <a:off x="6810329" y="5208823"/>
                <a:ext cx="0" cy="181247"/>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4677453" y="5392978"/>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98" name="Straight Arrow Connector 197"/>
              <p:cNvCxnSpPr>
                <a:stCxn id="146" idx="2"/>
                <a:endCxn id="194" idx="0"/>
              </p:cNvCxnSpPr>
              <p:nvPr/>
            </p:nvCxnSpPr>
            <p:spPr>
              <a:xfrm>
                <a:off x="6810329" y="5728624"/>
                <a:ext cx="2317" cy="2404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endCxn id="192" idx="2"/>
              </p:cNvCxnSpPr>
              <p:nvPr/>
            </p:nvCxnSpPr>
            <p:spPr>
              <a:xfrm flipH="1" flipV="1">
                <a:off x="5331695" y="5731532"/>
                <a:ext cx="1478634" cy="106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3" idx="2"/>
              </p:cNvCxnSpPr>
              <p:nvPr/>
            </p:nvCxnSpPr>
            <p:spPr>
              <a:xfrm flipH="1">
                <a:off x="6802933" y="5728662"/>
                <a:ext cx="1503493" cy="109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endCxn id="3" idx="0"/>
              </p:cNvCxnSpPr>
              <p:nvPr/>
            </p:nvCxnSpPr>
            <p:spPr>
              <a:xfrm>
                <a:off x="7791087" y="1036805"/>
                <a:ext cx="0" cy="2367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31" name="Group 230"/>
          <p:cNvGrpSpPr/>
          <p:nvPr/>
        </p:nvGrpSpPr>
        <p:grpSpPr>
          <a:xfrm>
            <a:off x="2898851" y="2723834"/>
            <a:ext cx="2360276" cy="582589"/>
            <a:chOff x="6726519" y="2661631"/>
            <a:chExt cx="2360276" cy="582589"/>
          </a:xfrm>
        </p:grpSpPr>
        <p:sp>
          <p:nvSpPr>
            <p:cNvPr id="221" name="Rectangle 220"/>
            <p:cNvSpPr/>
            <p:nvPr/>
          </p:nvSpPr>
          <p:spPr>
            <a:xfrm>
              <a:off x="6726519" y="2915420"/>
              <a:ext cx="2360276" cy="328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600"/>
                </a:spcBef>
                <a:buClr>
                  <a:srgbClr val="727CA3"/>
                </a:buClr>
                <a:buSzPct val="76000"/>
              </a:pPr>
              <a:r>
                <a:rPr lang="es-ES_tradnl" dirty="0">
                  <a:solidFill>
                    <a:prstClr val="black"/>
                  </a:solidFill>
                  <a:latin typeface="Garamond" panose="02020404030301010803" pitchFamily="18" charset="0"/>
                </a:rPr>
                <a:t>¬</a:t>
              </a:r>
              <a:r>
                <a:rPr lang="es-ES_tradnl" dirty="0" err="1">
                  <a:solidFill>
                    <a:prstClr val="black"/>
                  </a:solidFill>
                  <a:latin typeface="Garamond" panose="02020404030301010803" pitchFamily="18" charset="0"/>
                </a:rPr>
                <a:t>race</a:t>
              </a:r>
              <a:r>
                <a:rPr lang="es-ES_tradnl" dirty="0">
                  <a:solidFill>
                    <a:prstClr val="black"/>
                  </a:solidFill>
                  <a:latin typeface="Garamond" panose="02020404030301010803" pitchFamily="18" charset="0"/>
                </a:rPr>
                <a:t>(</a:t>
              </a:r>
              <a:r>
                <a:rPr lang="es-ES_tradnl" dirty="0">
                  <a:solidFill>
                    <a:srgbClr val="0070C0"/>
                  </a:solidFill>
                  <a:latin typeface="Garamond" panose="02020404030301010803" pitchFamily="18" charset="0"/>
                </a:rPr>
                <a:t>x2</a:t>
              </a:r>
              <a:r>
                <a:rPr lang="es-ES_tradnl" dirty="0">
                  <a:solidFill>
                    <a:prstClr val="black"/>
                  </a:solidFill>
                  <a:latin typeface="Garamond" panose="02020404030301010803" pitchFamily="18" charset="0"/>
                </a:rPr>
                <a:t>, </a:t>
              </a:r>
              <a:r>
                <a:rPr lang="es-ES_tradnl" dirty="0">
                  <a:solidFill>
                    <a:srgbClr val="0070C0"/>
                  </a:solidFill>
                  <a:latin typeface="Garamond" panose="02020404030301010803" pitchFamily="18" charset="0"/>
                </a:rPr>
                <a:t>x1</a:t>
              </a:r>
              <a:r>
                <a:rPr lang="es-ES_tradnl" dirty="0">
                  <a:solidFill>
                    <a:prstClr val="black"/>
                  </a:solidFill>
                  <a:latin typeface="Garamond" panose="02020404030301010803" pitchFamily="18" charset="0"/>
                </a:rPr>
                <a:t>) </a:t>
              </a:r>
              <a:r>
                <a:rPr lang="es-ES_tradnl" b="1" dirty="0" err="1">
                  <a:solidFill>
                    <a:prstClr val="black"/>
                  </a:solidFill>
                  <a:latin typeface="Garamond" panose="02020404030301010803" pitchFamily="18" charset="0"/>
                </a:rPr>
                <a:t>weight</a:t>
              </a:r>
              <a:r>
                <a:rPr lang="es-ES_tradnl" b="1" dirty="0">
                  <a:solidFill>
                    <a:prstClr val="black"/>
                  </a:solidFill>
                  <a:latin typeface="Garamond" panose="02020404030301010803" pitchFamily="18" charset="0"/>
                </a:rPr>
                <a:t> 25</a:t>
              </a:r>
            </a:p>
          </p:txBody>
        </p:sp>
        <p:sp>
          <p:nvSpPr>
            <p:cNvPr id="230" name="Left Arrow 229"/>
            <p:cNvSpPr/>
            <p:nvPr/>
          </p:nvSpPr>
          <p:spPr>
            <a:xfrm rot="8311635">
              <a:off x="8338601" y="2661631"/>
              <a:ext cx="314699" cy="24592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28664" y="1068427"/>
            <a:ext cx="3183918" cy="1901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1F7DF5D7-FF41-4BF6-8958-28DFF1DB182D}" type="slidenum">
              <a:rPr lang="en-US" smtClean="0"/>
              <a:pPr/>
              <a:t>62</a:t>
            </a:fld>
            <a:endParaRPr lang="en-US" dirty="0"/>
          </a:p>
        </p:txBody>
      </p:sp>
    </p:spTree>
    <p:custDataLst>
      <p:tags r:id="rId1"/>
    </p:custDataLst>
    <p:extLst>
      <p:ext uri="{BB962C8B-B14F-4D97-AF65-F5344CB8AC3E}">
        <p14:creationId xmlns:p14="http://schemas.microsoft.com/office/powerpoint/2010/main" val="252819266"/>
      </p:ext>
    </p:extLst>
  </p:cSld>
  <p:clrMapOvr>
    <a:masterClrMapping/>
  </p:clrMapOvr>
  <mc:AlternateContent xmlns:mc="http://schemas.openxmlformats.org/markup-compatibility/2006" xmlns:p14="http://schemas.microsoft.com/office/powerpoint/2010/main">
    <mc:Choice Requires="p14">
      <p:transition spd="slow" p14:dur="2000" advTm="67552"/>
    </mc:Choice>
    <mc:Fallback xmlns="">
      <p:transition spd="slow" advTm="675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a:t>
            </a:r>
            <a:r>
              <a:rPr lang="en-US" dirty="0"/>
              <a:t>D</a:t>
            </a:r>
            <a:r>
              <a:rPr lang="en-US" dirty="0" smtClean="0"/>
              <a:t>oes Generalization Work?</a:t>
            </a:r>
            <a:endParaRPr lang="en-US" dirty="0"/>
          </a:p>
        </p:txBody>
      </p:sp>
      <p:sp>
        <p:nvSpPr>
          <p:cNvPr id="6" name="Date Placeholder 5"/>
          <p:cNvSpPr>
            <a:spLocks noGrp="1"/>
          </p:cNvSpPr>
          <p:nvPr>
            <p:ph type="dt" sz="half" idx="10"/>
          </p:nvPr>
        </p:nvSpPr>
        <p:spPr/>
        <p:txBody>
          <a:bodyPr/>
          <a:lstStyle/>
          <a:p>
            <a:fld id="{AC8EBCAE-494F-9441-8349-078A911FEB79}" type="datetime1">
              <a:rPr lang="en-US" smtClean="0"/>
              <a:t>7/31/17</a:t>
            </a:fld>
            <a:endParaRPr lang="en-US" dirty="0"/>
          </a:p>
        </p:txBody>
      </p:sp>
      <p:sp>
        <p:nvSpPr>
          <p:cNvPr id="7" name="Footer Placeholder 6"/>
          <p:cNvSpPr>
            <a:spLocks noGrp="1"/>
          </p:cNvSpPr>
          <p:nvPr>
            <p:ph type="ftr" sz="quarter" idx="11"/>
          </p:nvPr>
        </p:nvSpPr>
        <p:spPr/>
        <p:txBody>
          <a:bodyPr/>
          <a:lstStyle/>
          <a:p>
            <a:pPr algn="ctr"/>
            <a:r>
              <a:rPr lang="en-US" smtClean="0"/>
              <a:t>CAV 2017</a:t>
            </a:r>
            <a:endParaRPr lang="en-US" dirty="0"/>
          </a:p>
        </p:txBody>
      </p:sp>
      <p:grpSp>
        <p:nvGrpSpPr>
          <p:cNvPr id="56" name="Group 55"/>
          <p:cNvGrpSpPr/>
          <p:nvPr/>
        </p:nvGrpSpPr>
        <p:grpSpPr>
          <a:xfrm>
            <a:off x="3405075" y="1036805"/>
            <a:ext cx="5596483" cy="5270791"/>
            <a:chOff x="3405075" y="1036805"/>
            <a:chExt cx="5596483" cy="5270791"/>
          </a:xfrm>
        </p:grpSpPr>
        <p:sp>
          <p:nvSpPr>
            <p:cNvPr id="193" name="TextBox 192"/>
            <p:cNvSpPr txBox="1"/>
            <p:nvPr/>
          </p:nvSpPr>
          <p:spPr>
            <a:xfrm>
              <a:off x="7611294" y="5390108"/>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smtClean="0">
                  <a:solidFill>
                    <a:prstClr val="black"/>
                  </a:solidFill>
                  <a:latin typeface="Garamond" panose="02020404030301010803" pitchFamily="18" charset="0"/>
                </a:rPr>
                <a:t>guarded</a:t>
              </a:r>
              <a:r>
                <a:rPr lang="es-ES_tradnl" sz="1600" dirty="0" smtClean="0">
                  <a:solidFill>
                    <a:prstClr val="black"/>
                  </a:solidFill>
                  <a:latin typeface="Garamond" panose="02020404030301010803" pitchFamily="18" charset="0"/>
                </a:rPr>
                <a:t>(</a:t>
              </a:r>
              <a:r>
                <a:rPr lang="es-ES_tradnl" sz="1600" dirty="0" smtClean="0">
                  <a:solidFill>
                    <a:srgbClr val="7030A0"/>
                  </a:solidFill>
                  <a:latin typeface="Garamond" panose="02020404030301010803" pitchFamily="18" charset="0"/>
                </a:rPr>
                <a:t>y2</a:t>
              </a:r>
              <a:r>
                <a:rPr lang="es-ES_tradnl" sz="1600" dirty="0">
                  <a:solidFill>
                    <a:prstClr val="black"/>
                  </a:solidFill>
                  <a:latin typeface="Garamond" panose="02020404030301010803" pitchFamily="18" charset="0"/>
                </a:rPr>
                <a:t>, </a:t>
              </a:r>
              <a:r>
                <a:rPr lang="es-ES_tradnl" sz="1600" dirty="0" smtClean="0">
                  <a:solidFill>
                    <a:srgbClr val="00B0F0"/>
                  </a:solidFill>
                  <a:latin typeface="Garamond" panose="02020404030301010803" pitchFamily="18" charset="0"/>
                </a:rPr>
                <a:t>y1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94" name="TextBox 193"/>
            <p:cNvSpPr txBox="1"/>
            <p:nvPr/>
          </p:nvSpPr>
          <p:spPr>
            <a:xfrm>
              <a:off x="6271950" y="5969042"/>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grpSp>
          <p:nvGrpSpPr>
            <p:cNvPr id="55" name="Group 54"/>
            <p:cNvGrpSpPr/>
            <p:nvPr/>
          </p:nvGrpSpPr>
          <p:grpSpPr>
            <a:xfrm>
              <a:off x="3405075" y="1036805"/>
              <a:ext cx="5474528" cy="4932237"/>
              <a:chOff x="3405075" y="1036805"/>
              <a:chExt cx="5474528" cy="4932237"/>
            </a:xfrm>
          </p:grpSpPr>
          <p:sp>
            <p:nvSpPr>
              <p:cNvPr id="3" name="TextBox 2"/>
              <p:cNvSpPr txBox="1"/>
              <p:nvPr/>
            </p:nvSpPr>
            <p:spPr>
              <a:xfrm>
                <a:off x="7136845" y="127353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44" name="TextBox 43"/>
              <p:cNvSpPr txBox="1"/>
              <p:nvPr/>
            </p:nvSpPr>
            <p:spPr>
              <a:xfrm>
                <a:off x="6277870" y="186230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45" name="TextBox 44"/>
              <p:cNvSpPr txBox="1"/>
              <p:nvPr/>
            </p:nvSpPr>
            <p:spPr>
              <a:xfrm>
                <a:off x="5452347" y="1276484"/>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9" name="Straight Connector 8"/>
              <p:cNvCxnSpPr>
                <a:stCxn id="45" idx="2"/>
              </p:cNvCxnSpPr>
              <p:nvPr/>
            </p:nvCxnSpPr>
            <p:spPr>
              <a:xfrm>
                <a:off x="5993043" y="1615038"/>
                <a:ext cx="936474" cy="781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3" idx="2"/>
              </p:cNvCxnSpPr>
              <p:nvPr/>
            </p:nvCxnSpPr>
            <p:spPr>
              <a:xfrm flipV="1">
                <a:off x="6929517" y="1612084"/>
                <a:ext cx="861570" cy="810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44" idx="0"/>
              </p:cNvCxnSpPr>
              <p:nvPr/>
            </p:nvCxnSpPr>
            <p:spPr>
              <a:xfrm>
                <a:off x="6929517" y="1693156"/>
                <a:ext cx="2595" cy="16915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275275" y="2466247"/>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25" name="Straight Arrow Connector 24"/>
              <p:cNvCxnSpPr>
                <a:stCxn id="44" idx="2"/>
                <a:endCxn id="62" idx="0"/>
              </p:cNvCxnSpPr>
              <p:nvPr/>
            </p:nvCxnSpPr>
            <p:spPr>
              <a:xfrm flipH="1">
                <a:off x="6929517" y="2200860"/>
                <a:ext cx="2595" cy="2653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798211" y="246360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69" name="TextBox 68"/>
              <p:cNvSpPr txBox="1"/>
              <p:nvPr/>
            </p:nvSpPr>
            <p:spPr>
              <a:xfrm>
                <a:off x="7044277" y="307467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70" name="Straight Connector 69"/>
              <p:cNvCxnSpPr>
                <a:stCxn id="68" idx="2"/>
              </p:cNvCxnSpPr>
              <p:nvPr/>
            </p:nvCxnSpPr>
            <p:spPr>
              <a:xfrm flipH="1">
                <a:off x="7707039" y="2802161"/>
                <a:ext cx="631868" cy="12483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62" idx="2"/>
              </p:cNvCxnSpPr>
              <p:nvPr/>
            </p:nvCxnSpPr>
            <p:spPr>
              <a:xfrm flipH="1" flipV="1">
                <a:off x="6929517" y="2804801"/>
                <a:ext cx="769002" cy="1151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69" idx="0"/>
              </p:cNvCxnSpPr>
              <p:nvPr/>
            </p:nvCxnSpPr>
            <p:spPr>
              <a:xfrm>
                <a:off x="7698519" y="2919948"/>
                <a:ext cx="0" cy="1547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527560" y="3074676"/>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97" name="Straight Connector 96"/>
              <p:cNvCxnSpPr>
                <a:stCxn id="69" idx="2"/>
              </p:cNvCxnSpPr>
              <p:nvPr/>
            </p:nvCxnSpPr>
            <p:spPr>
              <a:xfrm flipH="1">
                <a:off x="6837130" y="3413230"/>
                <a:ext cx="861389" cy="815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96" idx="2"/>
              </p:cNvCxnSpPr>
              <p:nvPr/>
            </p:nvCxnSpPr>
            <p:spPr>
              <a:xfrm flipH="1" flipV="1">
                <a:off x="6068256" y="3413230"/>
                <a:ext cx="768874" cy="815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117" idx="0"/>
              </p:cNvCxnSpPr>
              <p:nvPr/>
            </p:nvCxnSpPr>
            <p:spPr>
              <a:xfrm>
                <a:off x="6843181" y="3494741"/>
                <a:ext cx="221" cy="1570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879046" y="1862306"/>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103" name="TextBox 102"/>
              <p:cNvSpPr txBox="1"/>
              <p:nvPr/>
            </p:nvSpPr>
            <p:spPr>
              <a:xfrm>
                <a:off x="3405075" y="1862306"/>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a:solidFill>
                      <a:prstClr val="black"/>
                    </a:solidFill>
                    <a:latin typeface="Garamond" panose="02020404030301010803" pitchFamily="18" charset="0"/>
                  </a:rPr>
                  <a:t>guarded</a:t>
                </a:r>
                <a:r>
                  <a:rPr lang="es-ES_tradnl" sz="1600" dirty="0">
                    <a:solidFill>
                      <a:prstClr val="black"/>
                    </a:solidFill>
                    <a:latin typeface="Garamond" panose="02020404030301010803" pitchFamily="18" charset="0"/>
                  </a:rPr>
                  <a:t>(</a:t>
                </a:r>
                <a:r>
                  <a:rPr lang="es-ES_tradnl" sz="1600" dirty="0">
                    <a:solidFill>
                      <a:srgbClr val="00B050"/>
                    </a:solidFill>
                    <a:latin typeface="Garamond" panose="02020404030301010803" pitchFamily="18" charset="0"/>
                  </a:rPr>
                  <a:t>x2</a:t>
                </a:r>
                <a:r>
                  <a:rPr lang="es-ES_tradnl" sz="1600" dirty="0">
                    <a:solidFill>
                      <a:prstClr val="black"/>
                    </a:solidFill>
                    <a:latin typeface="Garamond" panose="02020404030301010803" pitchFamily="18" charset="0"/>
                  </a:rPr>
                  <a:t>, </a:t>
                </a:r>
                <a:r>
                  <a:rPr lang="es-ES_tradnl" sz="1600" dirty="0">
                    <a:solidFill>
                      <a:srgbClr val="FF0000"/>
                    </a:solidFill>
                    <a:latin typeface="Garamond" panose="02020404030301010803" pitchFamily="18" charset="0"/>
                  </a:rPr>
                  <a:t>x1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05" name="TextBox 104"/>
              <p:cNvSpPr txBox="1"/>
              <p:nvPr/>
            </p:nvSpPr>
            <p:spPr>
              <a:xfrm>
                <a:off x="4992585" y="2456556"/>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106" name="Straight Connector 105"/>
              <p:cNvCxnSpPr>
                <a:endCxn id="44" idx="2"/>
              </p:cNvCxnSpPr>
              <p:nvPr/>
            </p:nvCxnSpPr>
            <p:spPr>
              <a:xfrm flipV="1">
                <a:off x="5527560" y="2200860"/>
                <a:ext cx="1404552" cy="1250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3946368" y="2200861"/>
                <a:ext cx="1581192" cy="1250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5" idx="0"/>
                <a:endCxn id="102" idx="2"/>
              </p:cNvCxnSpPr>
              <p:nvPr/>
            </p:nvCxnSpPr>
            <p:spPr>
              <a:xfrm flipV="1">
                <a:off x="5533281" y="2200860"/>
                <a:ext cx="7" cy="255696"/>
              </a:xfrm>
              <a:prstGeom prst="line">
                <a:avLst/>
              </a:prstGeom>
              <a:ln w="12700">
                <a:solidFill>
                  <a:schemeClr val="tx1"/>
                </a:solidFill>
                <a:headEnd type="triangle"/>
                <a:tailEnd w="sm" len="sm"/>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189160" y="365176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0" name="TextBox 119"/>
              <p:cNvSpPr txBox="1"/>
              <p:nvPr/>
            </p:nvSpPr>
            <p:spPr>
              <a:xfrm>
                <a:off x="6189160" y="417421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2" name="Straight Arrow Connector 121"/>
              <p:cNvCxnSpPr>
                <a:stCxn id="117" idx="2"/>
                <a:endCxn id="120" idx="0"/>
              </p:cNvCxnSpPr>
              <p:nvPr/>
            </p:nvCxnSpPr>
            <p:spPr>
              <a:xfrm>
                <a:off x="6843402" y="3990323"/>
                <a:ext cx="0" cy="1838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915935" y="418032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6" name="TextBox 125"/>
              <p:cNvSpPr txBox="1"/>
              <p:nvPr/>
            </p:nvSpPr>
            <p:spPr>
              <a:xfrm>
                <a:off x="5400870" y="4791501"/>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8" name="Straight Connector 127"/>
              <p:cNvCxnSpPr>
                <a:stCxn id="124" idx="2"/>
              </p:cNvCxnSpPr>
              <p:nvPr/>
            </p:nvCxnSpPr>
            <p:spPr>
              <a:xfrm>
                <a:off x="5456631" y="4518881"/>
                <a:ext cx="598481" cy="1346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20" idx="2"/>
              </p:cNvCxnSpPr>
              <p:nvPr/>
            </p:nvCxnSpPr>
            <p:spPr>
              <a:xfrm flipV="1">
                <a:off x="6055112" y="4512773"/>
                <a:ext cx="788290" cy="1407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126" idx="0"/>
              </p:cNvCxnSpPr>
              <p:nvPr/>
            </p:nvCxnSpPr>
            <p:spPr>
              <a:xfrm>
                <a:off x="6055112" y="4653538"/>
                <a:ext cx="0" cy="137963"/>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045143" y="4796132"/>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sp>
            <p:nvSpPr>
              <p:cNvPr id="146" name="TextBox 145"/>
              <p:cNvSpPr txBox="1"/>
              <p:nvPr/>
            </p:nvSpPr>
            <p:spPr>
              <a:xfrm>
                <a:off x="6156087" y="539007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59" name="Straight Connector 158"/>
              <p:cNvCxnSpPr>
                <a:stCxn id="145" idx="2"/>
              </p:cNvCxnSpPr>
              <p:nvPr/>
            </p:nvCxnSpPr>
            <p:spPr>
              <a:xfrm flipH="1">
                <a:off x="6824749" y="5134686"/>
                <a:ext cx="761090" cy="741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26" idx="2"/>
              </p:cNvCxnSpPr>
              <p:nvPr/>
            </p:nvCxnSpPr>
            <p:spPr>
              <a:xfrm flipH="1" flipV="1">
                <a:off x="6055112" y="5130055"/>
                <a:ext cx="769636" cy="7876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endCxn id="146" idx="0"/>
              </p:cNvCxnSpPr>
              <p:nvPr/>
            </p:nvCxnSpPr>
            <p:spPr>
              <a:xfrm>
                <a:off x="6810329" y="5208823"/>
                <a:ext cx="0" cy="181247"/>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4677453" y="5392978"/>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98" name="Straight Arrow Connector 197"/>
              <p:cNvCxnSpPr>
                <a:stCxn id="146" idx="2"/>
                <a:endCxn id="194" idx="0"/>
              </p:cNvCxnSpPr>
              <p:nvPr/>
            </p:nvCxnSpPr>
            <p:spPr>
              <a:xfrm>
                <a:off x="6810329" y="5728624"/>
                <a:ext cx="2317" cy="2404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endCxn id="192" idx="2"/>
              </p:cNvCxnSpPr>
              <p:nvPr/>
            </p:nvCxnSpPr>
            <p:spPr>
              <a:xfrm flipH="1" flipV="1">
                <a:off x="5331695" y="5731532"/>
                <a:ext cx="1478634" cy="106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3" idx="2"/>
              </p:cNvCxnSpPr>
              <p:nvPr/>
            </p:nvCxnSpPr>
            <p:spPr>
              <a:xfrm flipH="1">
                <a:off x="6802933" y="5728662"/>
                <a:ext cx="1503493" cy="109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endCxn id="3" idx="0"/>
              </p:cNvCxnSpPr>
              <p:nvPr/>
            </p:nvCxnSpPr>
            <p:spPr>
              <a:xfrm>
                <a:off x="7791087" y="1036805"/>
                <a:ext cx="0" cy="2367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63" name="Picture 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8715" y="1568315"/>
            <a:ext cx="261604" cy="261604"/>
          </a:xfrm>
          <a:prstGeom prst="rect">
            <a:avLst/>
          </a:prstGeom>
        </p:spPr>
      </p:pic>
      <p:grpSp>
        <p:nvGrpSpPr>
          <p:cNvPr id="77" name="Group 76"/>
          <p:cNvGrpSpPr/>
          <p:nvPr/>
        </p:nvGrpSpPr>
        <p:grpSpPr>
          <a:xfrm>
            <a:off x="110066" y="1005839"/>
            <a:ext cx="3317900" cy="1919253"/>
            <a:chOff x="604128" y="1243381"/>
            <a:chExt cx="3317900" cy="1919253"/>
          </a:xfrm>
        </p:grpSpPr>
        <p:sp>
          <p:nvSpPr>
            <p:cNvPr id="78" name="TextBox 77"/>
            <p:cNvSpPr txBox="1"/>
            <p:nvPr/>
          </p:nvSpPr>
          <p:spPr>
            <a:xfrm>
              <a:off x="622727" y="1565933"/>
              <a:ext cx="3299301"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FF0000"/>
                  </a:solidFill>
                  <a:latin typeface="Monaco" charset="0"/>
                  <a:ea typeface="Monaco" charset="0"/>
                  <a:cs typeface="Monaco" charset="0"/>
                </a:rPr>
                <a:t>request.clear</a:t>
              </a:r>
              <a:r>
                <a:rPr lang="en-US" sz="1400" dirty="0" smtClean="0">
                  <a:solidFill>
                    <a:srgbClr val="FF0000"/>
                  </a:solidFill>
                  <a:latin typeface="Monaco" charset="0"/>
                  <a:ea typeface="Monaco" charset="0"/>
                  <a:cs typeface="Monaco" charset="0"/>
                </a:rPr>
                <a:t>();// </a:t>
              </a:r>
              <a:r>
                <a:rPr lang="en-US" sz="1400" b="1" dirty="0">
                  <a:solidFill>
                    <a:srgbClr val="FF0000"/>
                  </a:solidFill>
                  <a:latin typeface="Monaco" charset="0"/>
                  <a:ea typeface="Monaco" charset="0"/>
                  <a:cs typeface="Monaco" charset="0"/>
                </a:rPr>
                <a:t>x1</a:t>
              </a:r>
              <a:endParaRPr lang="en-US" sz="1400" dirty="0">
                <a:solidFill>
                  <a:srgbClr val="FF0000"/>
                </a:solidFill>
                <a:latin typeface="Monaco" charset="0"/>
                <a:ea typeface="Monaco" charset="0"/>
                <a:cs typeface="Monaco" charset="0"/>
              </a:endParaRPr>
            </a:p>
          </p:txBody>
        </p:sp>
        <p:sp>
          <p:nvSpPr>
            <p:cNvPr id="79" name="TextBox 78"/>
            <p:cNvSpPr txBox="1"/>
            <p:nvPr/>
          </p:nvSpPr>
          <p:spPr>
            <a:xfrm>
              <a:off x="622728" y="1888485"/>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B050"/>
                  </a:solidFill>
                  <a:latin typeface="Monaco" charset="0"/>
                  <a:ea typeface="Monaco" charset="0"/>
                  <a:cs typeface="Monaco" charset="0"/>
                </a:rPr>
                <a:t>request </a:t>
              </a:r>
              <a:r>
                <a:rPr lang="en-US" sz="1400" dirty="0">
                  <a:solidFill>
                    <a:srgbClr val="00B050"/>
                  </a:solidFill>
                  <a:latin typeface="Monaco" charset="0"/>
                  <a:ea typeface="Monaco" charset="0"/>
                  <a:cs typeface="Monaco" charset="0"/>
                </a:rPr>
                <a:t>= null</a:t>
              </a:r>
              <a:r>
                <a:rPr lang="en-US" sz="1400" dirty="0" smtClean="0">
                  <a:solidFill>
                    <a:srgbClr val="00B050"/>
                  </a:solidFill>
                  <a:latin typeface="Monaco" charset="0"/>
                  <a:ea typeface="Monaco" charset="0"/>
                  <a:cs typeface="Monaco" charset="0"/>
                </a:rPr>
                <a:t>; // </a:t>
              </a:r>
              <a:r>
                <a:rPr lang="en-US" sz="1400" b="1" dirty="0" smtClean="0">
                  <a:solidFill>
                    <a:srgbClr val="00B050"/>
                  </a:solidFill>
                  <a:latin typeface="Monaco" charset="0"/>
                  <a:ea typeface="Monaco" charset="0"/>
                  <a:cs typeface="Monaco" charset="0"/>
                </a:rPr>
                <a:t>x2</a:t>
              </a:r>
              <a:endParaRPr lang="en-US" sz="1400" dirty="0">
                <a:solidFill>
                  <a:srgbClr val="00B050"/>
                </a:solidFill>
                <a:latin typeface="Monaco" charset="0"/>
                <a:ea typeface="Monaco" charset="0"/>
                <a:cs typeface="Monaco" charset="0"/>
              </a:endParaRPr>
            </a:p>
          </p:txBody>
        </p:sp>
        <p:sp>
          <p:nvSpPr>
            <p:cNvPr id="80" name="TextBox 79"/>
            <p:cNvSpPr txBox="1"/>
            <p:nvPr/>
          </p:nvSpPr>
          <p:spPr>
            <a:xfrm>
              <a:off x="612648" y="2180797"/>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B0F0"/>
                  </a:solidFill>
                  <a:latin typeface="Monaco" charset="0"/>
                  <a:ea typeface="Monaco" charset="0"/>
                  <a:cs typeface="Monaco" charset="0"/>
                </a:rPr>
                <a:t>writer.close</a:t>
              </a:r>
              <a:r>
                <a:rPr lang="en-US" sz="1400" dirty="0">
                  <a:solidFill>
                    <a:srgbClr val="00B0F0"/>
                  </a:solidFill>
                  <a:latin typeface="Monaco" charset="0"/>
                  <a:ea typeface="Monaco" charset="0"/>
                  <a:cs typeface="Monaco" charset="0"/>
                </a:rPr>
                <a:t>(); </a:t>
              </a:r>
              <a:r>
                <a:rPr lang="en-US" sz="1400" dirty="0" smtClean="0">
                  <a:solidFill>
                    <a:srgbClr val="00B0F0"/>
                  </a:solidFill>
                  <a:latin typeface="Monaco" charset="0"/>
                  <a:ea typeface="Monaco" charset="0"/>
                  <a:cs typeface="Monaco" charset="0"/>
                </a:rPr>
                <a:t>// </a:t>
              </a:r>
              <a:r>
                <a:rPr lang="en-US" sz="1400" b="1" dirty="0" smtClean="0">
                  <a:solidFill>
                    <a:srgbClr val="00B0F0"/>
                  </a:solidFill>
                  <a:latin typeface="Monaco" charset="0"/>
                  <a:ea typeface="Monaco" charset="0"/>
                  <a:cs typeface="Monaco" charset="0"/>
                </a:rPr>
                <a:t>y1</a:t>
              </a:r>
              <a:endParaRPr lang="en-US" sz="1400" dirty="0">
                <a:solidFill>
                  <a:srgbClr val="00B0F0"/>
                </a:solidFill>
                <a:latin typeface="Monaco" charset="0"/>
                <a:ea typeface="Monaco" charset="0"/>
                <a:cs typeface="Monaco" charset="0"/>
              </a:endParaRPr>
            </a:p>
          </p:txBody>
        </p:sp>
        <p:sp>
          <p:nvSpPr>
            <p:cNvPr id="81" name="TextBox 80"/>
            <p:cNvSpPr txBox="1"/>
            <p:nvPr/>
          </p:nvSpPr>
          <p:spPr>
            <a:xfrm>
              <a:off x="622726" y="2518668"/>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writer </a:t>
              </a:r>
              <a:r>
                <a:rPr lang="en-US" sz="1400" dirty="0">
                  <a:solidFill>
                    <a:srgbClr val="7030A0"/>
                  </a:solidFill>
                  <a:latin typeface="Monaco" charset="0"/>
                  <a:ea typeface="Monaco" charset="0"/>
                  <a:cs typeface="Monaco" charset="0"/>
                </a:rPr>
                <a:t>= null; </a:t>
              </a:r>
              <a:r>
                <a:rPr lang="en-US" sz="1400" dirty="0" smtClean="0">
                  <a:solidFill>
                    <a:srgbClr val="7030A0"/>
                  </a:solidFill>
                  <a:latin typeface="Monaco" charset="0"/>
                  <a:ea typeface="Monaco" charset="0"/>
                  <a:cs typeface="Monaco" charset="0"/>
                </a:rPr>
                <a:t> // </a:t>
              </a:r>
              <a:r>
                <a:rPr lang="en-US" sz="1400" b="1" dirty="0" smtClean="0">
                  <a:solidFill>
                    <a:srgbClr val="7030A0"/>
                  </a:solidFill>
                  <a:latin typeface="Monaco" charset="0"/>
                  <a:ea typeface="Monaco" charset="0"/>
                  <a:cs typeface="Monaco" charset="0"/>
                </a:rPr>
                <a:t>y2</a:t>
              </a:r>
              <a:endParaRPr lang="en-US" sz="1400" dirty="0">
                <a:solidFill>
                  <a:srgbClr val="7030A0"/>
                </a:solidFill>
                <a:latin typeface="Monaco" charset="0"/>
                <a:ea typeface="Monaco" charset="0"/>
                <a:cs typeface="Monaco" charset="0"/>
              </a:endParaRPr>
            </a:p>
          </p:txBody>
        </p:sp>
        <p:sp>
          <p:nvSpPr>
            <p:cNvPr id="82" name="TextBox 81"/>
            <p:cNvSpPr txBox="1"/>
            <p:nvPr/>
          </p:nvSpPr>
          <p:spPr>
            <a:xfrm>
              <a:off x="612648" y="2793302"/>
              <a:ext cx="3094304" cy="369332"/>
            </a:xfrm>
            <a:prstGeom prst="rect">
              <a:avLst/>
            </a:prstGeom>
            <a:noFill/>
          </p:spPr>
          <p:txBody>
            <a:bodyPr wrap="square" rtlCol="0">
              <a:spAutoFit/>
            </a:bodyPr>
            <a:lstStyle/>
            <a:p>
              <a:pPr algn="ctr"/>
              <a:r>
                <a:rPr lang="mr-IN" dirty="0" smtClean="0"/>
                <a:t>…</a:t>
              </a:r>
              <a:endParaRPr lang="en-US" dirty="0"/>
            </a:p>
          </p:txBody>
        </p:sp>
        <p:sp>
          <p:nvSpPr>
            <p:cNvPr id="83" name="TextBox 82"/>
            <p:cNvSpPr txBox="1"/>
            <p:nvPr/>
          </p:nvSpPr>
          <p:spPr>
            <a:xfrm>
              <a:off x="604128" y="1243381"/>
              <a:ext cx="3094304" cy="369332"/>
            </a:xfrm>
            <a:prstGeom prst="rect">
              <a:avLst/>
            </a:prstGeom>
            <a:noFill/>
          </p:spPr>
          <p:txBody>
            <a:bodyPr wrap="square" rtlCol="0">
              <a:spAutoFit/>
            </a:bodyPr>
            <a:lstStyle/>
            <a:p>
              <a:pPr algn="ctr"/>
              <a:r>
                <a:rPr lang="mr-IN" smtClean="0"/>
                <a:t>…</a:t>
              </a:r>
              <a:endParaRPr lang="en-US" dirty="0"/>
            </a:p>
          </p:txBody>
        </p:sp>
      </p:grpSp>
      <p:sp>
        <p:nvSpPr>
          <p:cNvPr id="84" name="Rectangle 83"/>
          <p:cNvSpPr/>
          <p:nvPr/>
        </p:nvSpPr>
        <p:spPr>
          <a:xfrm>
            <a:off x="128664" y="1068427"/>
            <a:ext cx="3183918" cy="1901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28664" y="3341727"/>
            <a:ext cx="4693977" cy="2015936"/>
          </a:xfrm>
          <a:prstGeom prst="rect">
            <a:avLst/>
          </a:prstGeom>
          <a:noFill/>
          <a:ln w="19050">
            <a:solidFill>
              <a:schemeClr val="tx1"/>
            </a:solidFill>
          </a:ln>
        </p:spPr>
        <p:txBody>
          <a:bodyPr wrap="square" rIns="0" rtlCol="0">
            <a:spAutoFit/>
          </a:bodyPr>
          <a:lstStyle/>
          <a:p>
            <a:r>
              <a:rPr lang="en-US" dirty="0" smtClean="0"/>
              <a:t>parallel(p3</a:t>
            </a:r>
            <a:r>
              <a:rPr lang="en-US" dirty="0"/>
              <a:t>, p2) :- parallel(p1, p2), </a:t>
            </a:r>
            <a:endParaRPr lang="en-US" dirty="0" smtClean="0"/>
          </a:p>
          <a:p>
            <a:r>
              <a:rPr lang="en-US" dirty="0"/>
              <a:t> </a:t>
            </a:r>
            <a:r>
              <a:rPr lang="en-US" dirty="0" smtClean="0"/>
              <a:t>                          next </a:t>
            </a:r>
            <a:r>
              <a:rPr lang="en-US" dirty="0"/>
              <a:t>(p3, p1). </a:t>
            </a:r>
            <a:r>
              <a:rPr lang="en-US" b="1" dirty="0" smtClean="0"/>
              <a:t>weight 5</a:t>
            </a:r>
            <a:r>
              <a:rPr lang="en-US" sz="2000" dirty="0">
                <a:solidFill>
                  <a:srgbClr val="00B050"/>
                </a:solidFill>
              </a:rPr>
              <a:t/>
            </a:r>
            <a:br>
              <a:rPr lang="en-US" sz="2000" dirty="0">
                <a:solidFill>
                  <a:srgbClr val="00B050"/>
                </a:solidFill>
              </a:rPr>
            </a:br>
            <a:endParaRPr lang="en-US" sz="900" dirty="0">
              <a:solidFill>
                <a:srgbClr val="00B050"/>
              </a:solidFill>
            </a:endParaRPr>
          </a:p>
          <a:p>
            <a:r>
              <a:rPr lang="en-US" dirty="0" smtClean="0"/>
              <a:t>parallel(p1</a:t>
            </a:r>
            <a:r>
              <a:rPr lang="en-US" dirty="0"/>
              <a:t>, p2) :- parallel(p2, p1).</a:t>
            </a:r>
            <a:r>
              <a:rPr lang="en-US" sz="800" dirty="0"/>
              <a:t> </a:t>
            </a:r>
            <a:r>
              <a:rPr lang="en-US" dirty="0"/>
              <a:t>  </a:t>
            </a:r>
          </a:p>
          <a:p>
            <a:endParaRPr lang="en-US" sz="800" dirty="0" smtClean="0"/>
          </a:p>
          <a:p>
            <a:r>
              <a:rPr lang="en-US" dirty="0"/>
              <a:t> </a:t>
            </a:r>
            <a:r>
              <a:rPr lang="en-US" dirty="0" smtClean="0"/>
              <a:t>    race(p1</a:t>
            </a:r>
            <a:r>
              <a:rPr lang="en-US" dirty="0"/>
              <a:t>, p2) :- parallel(p1, p2), </a:t>
            </a:r>
            <a:r>
              <a:rPr lang="en-US" dirty="0" err="1" smtClean="0"/>
              <a:t>mayAlias</a:t>
            </a:r>
            <a:r>
              <a:rPr lang="en-US" dirty="0" smtClean="0"/>
              <a:t>(p1</a:t>
            </a:r>
            <a:r>
              <a:rPr lang="en-US" dirty="0"/>
              <a:t>, p2), </a:t>
            </a:r>
            <a:r>
              <a:rPr lang="en-US" dirty="0" smtClean="0"/>
              <a:t>             </a:t>
            </a:r>
          </a:p>
          <a:p>
            <a:r>
              <a:rPr lang="en-US" dirty="0"/>
              <a:t> </a:t>
            </a:r>
            <a:r>
              <a:rPr lang="en-US" dirty="0" smtClean="0"/>
              <a:t>                          </a:t>
            </a:r>
            <a:r>
              <a:rPr lang="es-ES_tradnl" dirty="0" smtClean="0"/>
              <a:t>¬</a:t>
            </a:r>
            <a:r>
              <a:rPr lang="en-US" dirty="0"/>
              <a:t>guarded(p1, p2</a:t>
            </a:r>
            <a:r>
              <a:rPr lang="en-US" dirty="0" smtClean="0"/>
              <a:t>).</a:t>
            </a:r>
          </a:p>
          <a:p>
            <a:r>
              <a:rPr lang="mr-IN" dirty="0" smtClean="0">
                <a:latin typeface="Helvetica Light" charset="0"/>
                <a:ea typeface="Helvetica Light" charset="0"/>
                <a:cs typeface="Helvetica Light" charset="0"/>
              </a:rPr>
              <a:t>…</a:t>
            </a:r>
            <a:endParaRPr lang="en-US" dirty="0" smtClean="0">
              <a:latin typeface="Helvetica Light" charset="0"/>
              <a:ea typeface="Helvetica Light" charset="0"/>
              <a:cs typeface="Helvetica Light" charset="0"/>
            </a:endParaRPr>
          </a:p>
        </p:txBody>
      </p:sp>
      <p:grpSp>
        <p:nvGrpSpPr>
          <p:cNvPr id="65" name="Group 64"/>
          <p:cNvGrpSpPr/>
          <p:nvPr/>
        </p:nvGrpSpPr>
        <p:grpSpPr>
          <a:xfrm>
            <a:off x="2898851" y="2723834"/>
            <a:ext cx="2360276" cy="582589"/>
            <a:chOff x="6726519" y="2661631"/>
            <a:chExt cx="2360276" cy="582589"/>
          </a:xfrm>
        </p:grpSpPr>
        <p:sp>
          <p:nvSpPr>
            <p:cNvPr id="66" name="Rectangle 65"/>
            <p:cNvSpPr/>
            <p:nvPr/>
          </p:nvSpPr>
          <p:spPr>
            <a:xfrm>
              <a:off x="6726519" y="2915420"/>
              <a:ext cx="2360276" cy="328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600"/>
                </a:spcBef>
                <a:buClr>
                  <a:srgbClr val="727CA3"/>
                </a:buClr>
                <a:buSzPct val="76000"/>
              </a:pPr>
              <a:r>
                <a:rPr lang="es-ES_tradnl" dirty="0">
                  <a:solidFill>
                    <a:prstClr val="black"/>
                  </a:solidFill>
                  <a:latin typeface="Garamond" panose="02020404030301010803" pitchFamily="18" charset="0"/>
                </a:rPr>
                <a:t>¬</a:t>
              </a:r>
              <a:r>
                <a:rPr lang="es-ES_tradnl" dirty="0" err="1">
                  <a:solidFill>
                    <a:prstClr val="black"/>
                  </a:solidFill>
                  <a:latin typeface="Garamond" panose="02020404030301010803" pitchFamily="18" charset="0"/>
                </a:rPr>
                <a:t>race</a:t>
              </a:r>
              <a:r>
                <a:rPr lang="es-ES_tradnl" dirty="0">
                  <a:solidFill>
                    <a:prstClr val="black"/>
                  </a:solidFill>
                  <a:latin typeface="Garamond" panose="02020404030301010803" pitchFamily="18" charset="0"/>
                </a:rPr>
                <a:t>(</a:t>
              </a:r>
              <a:r>
                <a:rPr lang="es-ES_tradnl" dirty="0">
                  <a:solidFill>
                    <a:srgbClr val="0070C0"/>
                  </a:solidFill>
                  <a:latin typeface="Garamond" panose="02020404030301010803" pitchFamily="18" charset="0"/>
                </a:rPr>
                <a:t>x2</a:t>
              </a:r>
              <a:r>
                <a:rPr lang="es-ES_tradnl" dirty="0">
                  <a:solidFill>
                    <a:prstClr val="black"/>
                  </a:solidFill>
                  <a:latin typeface="Garamond" panose="02020404030301010803" pitchFamily="18" charset="0"/>
                </a:rPr>
                <a:t>, </a:t>
              </a:r>
              <a:r>
                <a:rPr lang="es-ES_tradnl" dirty="0">
                  <a:solidFill>
                    <a:srgbClr val="0070C0"/>
                  </a:solidFill>
                  <a:latin typeface="Garamond" panose="02020404030301010803" pitchFamily="18" charset="0"/>
                </a:rPr>
                <a:t>x1</a:t>
              </a:r>
              <a:r>
                <a:rPr lang="es-ES_tradnl" dirty="0">
                  <a:solidFill>
                    <a:prstClr val="black"/>
                  </a:solidFill>
                  <a:latin typeface="Garamond" panose="02020404030301010803" pitchFamily="18" charset="0"/>
                </a:rPr>
                <a:t>) </a:t>
              </a:r>
              <a:r>
                <a:rPr lang="es-ES_tradnl" b="1" dirty="0" err="1">
                  <a:solidFill>
                    <a:prstClr val="black"/>
                  </a:solidFill>
                  <a:latin typeface="Garamond" panose="02020404030301010803" pitchFamily="18" charset="0"/>
                </a:rPr>
                <a:t>weight</a:t>
              </a:r>
              <a:r>
                <a:rPr lang="es-ES_tradnl" b="1" dirty="0">
                  <a:solidFill>
                    <a:prstClr val="black"/>
                  </a:solidFill>
                  <a:latin typeface="Garamond" panose="02020404030301010803" pitchFamily="18" charset="0"/>
                </a:rPr>
                <a:t> 25</a:t>
              </a:r>
            </a:p>
          </p:txBody>
        </p:sp>
        <p:sp>
          <p:nvSpPr>
            <p:cNvPr id="67" name="Left Arrow 66"/>
            <p:cNvSpPr/>
            <p:nvPr/>
          </p:nvSpPr>
          <p:spPr>
            <a:xfrm rot="8311635">
              <a:off x="8338601" y="2661631"/>
              <a:ext cx="314699" cy="24592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1F7DF5D7-FF41-4BF6-8958-28DFF1DB182D}" type="slidenum">
              <a:rPr lang="en-US" smtClean="0"/>
              <a:pPr/>
              <a:t>63</a:t>
            </a:fld>
            <a:endParaRPr lang="en-US" dirty="0"/>
          </a:p>
        </p:txBody>
      </p:sp>
    </p:spTree>
    <p:custDataLst>
      <p:tags r:id="rId1"/>
    </p:custDataLst>
    <p:extLst>
      <p:ext uri="{BB962C8B-B14F-4D97-AF65-F5344CB8AC3E}">
        <p14:creationId xmlns:p14="http://schemas.microsoft.com/office/powerpoint/2010/main" val="106555545"/>
      </p:ext>
    </p:extLst>
  </p:cSld>
  <p:clrMapOvr>
    <a:masterClrMapping/>
  </p:clrMapOvr>
  <mc:AlternateContent xmlns:mc="http://schemas.openxmlformats.org/markup-compatibility/2006" xmlns:p14="http://schemas.microsoft.com/office/powerpoint/2010/main">
    <mc:Choice Requires="p14">
      <p:transition spd="slow" p14:dur="2000" advTm="8320"/>
    </mc:Choice>
    <mc:Fallback xmlns="">
      <p:transition spd="slow" advTm="832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a:t>
            </a:r>
            <a:r>
              <a:rPr lang="en-US" dirty="0"/>
              <a:t>D</a:t>
            </a:r>
            <a:r>
              <a:rPr lang="en-US" dirty="0" smtClean="0"/>
              <a:t>oes Generalization Work?</a:t>
            </a:r>
            <a:endParaRPr lang="en-US" dirty="0"/>
          </a:p>
        </p:txBody>
      </p:sp>
      <p:sp>
        <p:nvSpPr>
          <p:cNvPr id="6" name="Date Placeholder 5"/>
          <p:cNvSpPr>
            <a:spLocks noGrp="1"/>
          </p:cNvSpPr>
          <p:nvPr>
            <p:ph type="dt" sz="half" idx="10"/>
          </p:nvPr>
        </p:nvSpPr>
        <p:spPr/>
        <p:txBody>
          <a:bodyPr/>
          <a:lstStyle/>
          <a:p>
            <a:fld id="{DD5813FF-3978-D14C-B2FE-46143FED754D}" type="datetime1">
              <a:rPr lang="en-US" smtClean="0"/>
              <a:t>7/31/17</a:t>
            </a:fld>
            <a:endParaRPr lang="en-US" dirty="0"/>
          </a:p>
        </p:txBody>
      </p:sp>
      <p:sp>
        <p:nvSpPr>
          <p:cNvPr id="7" name="Footer Placeholder 6"/>
          <p:cNvSpPr>
            <a:spLocks noGrp="1"/>
          </p:cNvSpPr>
          <p:nvPr>
            <p:ph type="ftr" sz="quarter" idx="11"/>
          </p:nvPr>
        </p:nvSpPr>
        <p:spPr/>
        <p:txBody>
          <a:bodyPr/>
          <a:lstStyle/>
          <a:p>
            <a:pPr algn="ctr"/>
            <a:r>
              <a:rPr lang="en-US" smtClean="0"/>
              <a:t>CAV 2017</a:t>
            </a:r>
            <a:endParaRPr lang="en-US" dirty="0"/>
          </a:p>
        </p:txBody>
      </p:sp>
      <p:grpSp>
        <p:nvGrpSpPr>
          <p:cNvPr id="56" name="Group 55"/>
          <p:cNvGrpSpPr/>
          <p:nvPr/>
        </p:nvGrpSpPr>
        <p:grpSpPr>
          <a:xfrm>
            <a:off x="3405075" y="1036805"/>
            <a:ext cx="5596483" cy="5270791"/>
            <a:chOff x="3405075" y="1036805"/>
            <a:chExt cx="5596483" cy="5270791"/>
          </a:xfrm>
        </p:grpSpPr>
        <p:sp>
          <p:nvSpPr>
            <p:cNvPr id="193" name="TextBox 192"/>
            <p:cNvSpPr txBox="1"/>
            <p:nvPr/>
          </p:nvSpPr>
          <p:spPr>
            <a:xfrm>
              <a:off x="7611294" y="5390108"/>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smtClean="0">
                  <a:solidFill>
                    <a:prstClr val="black"/>
                  </a:solidFill>
                  <a:latin typeface="Garamond" panose="02020404030301010803" pitchFamily="18" charset="0"/>
                </a:rPr>
                <a:t>guarded</a:t>
              </a:r>
              <a:r>
                <a:rPr lang="es-ES_tradnl" sz="1600" dirty="0" smtClean="0">
                  <a:solidFill>
                    <a:prstClr val="black"/>
                  </a:solidFill>
                  <a:latin typeface="Garamond" panose="02020404030301010803" pitchFamily="18" charset="0"/>
                </a:rPr>
                <a:t>(</a:t>
              </a:r>
              <a:r>
                <a:rPr lang="es-ES_tradnl" sz="1600" dirty="0" smtClean="0">
                  <a:solidFill>
                    <a:srgbClr val="7030A0"/>
                  </a:solidFill>
                  <a:latin typeface="Garamond" panose="02020404030301010803" pitchFamily="18" charset="0"/>
                </a:rPr>
                <a:t>y2</a:t>
              </a:r>
              <a:r>
                <a:rPr lang="es-ES_tradnl" sz="1600" dirty="0">
                  <a:solidFill>
                    <a:prstClr val="black"/>
                  </a:solidFill>
                  <a:latin typeface="Garamond" panose="02020404030301010803" pitchFamily="18" charset="0"/>
                </a:rPr>
                <a:t>, </a:t>
              </a:r>
              <a:r>
                <a:rPr lang="es-ES_tradnl" sz="1600" dirty="0" smtClean="0">
                  <a:solidFill>
                    <a:srgbClr val="00B0F0"/>
                  </a:solidFill>
                  <a:latin typeface="Garamond" panose="02020404030301010803" pitchFamily="18" charset="0"/>
                </a:rPr>
                <a:t>y1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94" name="TextBox 193"/>
            <p:cNvSpPr txBox="1"/>
            <p:nvPr/>
          </p:nvSpPr>
          <p:spPr>
            <a:xfrm>
              <a:off x="6271950" y="5969042"/>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grpSp>
          <p:nvGrpSpPr>
            <p:cNvPr id="55" name="Group 54"/>
            <p:cNvGrpSpPr/>
            <p:nvPr/>
          </p:nvGrpSpPr>
          <p:grpSpPr>
            <a:xfrm>
              <a:off x="3405075" y="1036805"/>
              <a:ext cx="5474528" cy="4932237"/>
              <a:chOff x="3405075" y="1036805"/>
              <a:chExt cx="5474528" cy="4932237"/>
            </a:xfrm>
          </p:grpSpPr>
          <p:sp>
            <p:nvSpPr>
              <p:cNvPr id="3" name="TextBox 2"/>
              <p:cNvSpPr txBox="1"/>
              <p:nvPr/>
            </p:nvSpPr>
            <p:spPr>
              <a:xfrm>
                <a:off x="7136845" y="127353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44" name="TextBox 43"/>
              <p:cNvSpPr txBox="1"/>
              <p:nvPr/>
            </p:nvSpPr>
            <p:spPr>
              <a:xfrm>
                <a:off x="6277870" y="186230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45" name="TextBox 44"/>
              <p:cNvSpPr txBox="1"/>
              <p:nvPr/>
            </p:nvSpPr>
            <p:spPr>
              <a:xfrm>
                <a:off x="5452347" y="1276484"/>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9" name="Straight Connector 8"/>
              <p:cNvCxnSpPr>
                <a:stCxn id="45" idx="2"/>
              </p:cNvCxnSpPr>
              <p:nvPr/>
            </p:nvCxnSpPr>
            <p:spPr>
              <a:xfrm>
                <a:off x="5993043" y="1615038"/>
                <a:ext cx="936474" cy="781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3" idx="2"/>
              </p:cNvCxnSpPr>
              <p:nvPr/>
            </p:nvCxnSpPr>
            <p:spPr>
              <a:xfrm flipV="1">
                <a:off x="6929517" y="1612084"/>
                <a:ext cx="861570" cy="810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44" idx="0"/>
              </p:cNvCxnSpPr>
              <p:nvPr/>
            </p:nvCxnSpPr>
            <p:spPr>
              <a:xfrm>
                <a:off x="6929517" y="1693156"/>
                <a:ext cx="2595" cy="16915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275275" y="2466247"/>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25" name="Straight Arrow Connector 24"/>
              <p:cNvCxnSpPr>
                <a:stCxn id="44" idx="2"/>
                <a:endCxn id="62" idx="0"/>
              </p:cNvCxnSpPr>
              <p:nvPr/>
            </p:nvCxnSpPr>
            <p:spPr>
              <a:xfrm flipH="1">
                <a:off x="6929517" y="2200860"/>
                <a:ext cx="2595" cy="2653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798211" y="246360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69" name="TextBox 68"/>
              <p:cNvSpPr txBox="1"/>
              <p:nvPr/>
            </p:nvSpPr>
            <p:spPr>
              <a:xfrm>
                <a:off x="7044277" y="307467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70" name="Straight Connector 69"/>
              <p:cNvCxnSpPr>
                <a:stCxn id="68" idx="2"/>
              </p:cNvCxnSpPr>
              <p:nvPr/>
            </p:nvCxnSpPr>
            <p:spPr>
              <a:xfrm flipH="1">
                <a:off x="7707039" y="2802161"/>
                <a:ext cx="631868" cy="12483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62" idx="2"/>
              </p:cNvCxnSpPr>
              <p:nvPr/>
            </p:nvCxnSpPr>
            <p:spPr>
              <a:xfrm flipH="1" flipV="1">
                <a:off x="6929517" y="2804801"/>
                <a:ext cx="769002" cy="1151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69" idx="0"/>
              </p:cNvCxnSpPr>
              <p:nvPr/>
            </p:nvCxnSpPr>
            <p:spPr>
              <a:xfrm>
                <a:off x="7698519" y="2919948"/>
                <a:ext cx="0" cy="1547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527560" y="3074676"/>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97" name="Straight Connector 96"/>
              <p:cNvCxnSpPr>
                <a:stCxn id="69" idx="2"/>
              </p:cNvCxnSpPr>
              <p:nvPr/>
            </p:nvCxnSpPr>
            <p:spPr>
              <a:xfrm flipH="1">
                <a:off x="6837130" y="3413230"/>
                <a:ext cx="861389" cy="815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96" idx="2"/>
              </p:cNvCxnSpPr>
              <p:nvPr/>
            </p:nvCxnSpPr>
            <p:spPr>
              <a:xfrm flipH="1" flipV="1">
                <a:off x="6068256" y="3413230"/>
                <a:ext cx="768874" cy="815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117" idx="0"/>
              </p:cNvCxnSpPr>
              <p:nvPr/>
            </p:nvCxnSpPr>
            <p:spPr>
              <a:xfrm>
                <a:off x="6843181" y="3494741"/>
                <a:ext cx="221" cy="1570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879046" y="1862306"/>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103" name="TextBox 102"/>
              <p:cNvSpPr txBox="1"/>
              <p:nvPr/>
            </p:nvSpPr>
            <p:spPr>
              <a:xfrm>
                <a:off x="3405075" y="1862306"/>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a:solidFill>
                      <a:prstClr val="black"/>
                    </a:solidFill>
                    <a:latin typeface="Garamond" panose="02020404030301010803" pitchFamily="18" charset="0"/>
                  </a:rPr>
                  <a:t>guarded</a:t>
                </a:r>
                <a:r>
                  <a:rPr lang="es-ES_tradnl" sz="1600" dirty="0">
                    <a:solidFill>
                      <a:prstClr val="black"/>
                    </a:solidFill>
                    <a:latin typeface="Garamond" panose="02020404030301010803" pitchFamily="18" charset="0"/>
                  </a:rPr>
                  <a:t>(</a:t>
                </a:r>
                <a:r>
                  <a:rPr lang="es-ES_tradnl" sz="1600" dirty="0">
                    <a:solidFill>
                      <a:srgbClr val="00B050"/>
                    </a:solidFill>
                    <a:latin typeface="Garamond" panose="02020404030301010803" pitchFamily="18" charset="0"/>
                  </a:rPr>
                  <a:t>x2</a:t>
                </a:r>
                <a:r>
                  <a:rPr lang="es-ES_tradnl" sz="1600" dirty="0">
                    <a:solidFill>
                      <a:prstClr val="black"/>
                    </a:solidFill>
                    <a:latin typeface="Garamond" panose="02020404030301010803" pitchFamily="18" charset="0"/>
                  </a:rPr>
                  <a:t>, </a:t>
                </a:r>
                <a:r>
                  <a:rPr lang="es-ES_tradnl" sz="1600" dirty="0">
                    <a:solidFill>
                      <a:srgbClr val="FF0000"/>
                    </a:solidFill>
                    <a:latin typeface="Garamond" panose="02020404030301010803" pitchFamily="18" charset="0"/>
                  </a:rPr>
                  <a:t>x1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05" name="TextBox 104"/>
              <p:cNvSpPr txBox="1"/>
              <p:nvPr/>
            </p:nvSpPr>
            <p:spPr>
              <a:xfrm>
                <a:off x="4992585" y="2456556"/>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106" name="Straight Connector 105"/>
              <p:cNvCxnSpPr>
                <a:endCxn id="44" idx="2"/>
              </p:cNvCxnSpPr>
              <p:nvPr/>
            </p:nvCxnSpPr>
            <p:spPr>
              <a:xfrm flipV="1">
                <a:off x="5527560" y="2200860"/>
                <a:ext cx="1404552" cy="1250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3946368" y="2200861"/>
                <a:ext cx="1581192" cy="12507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5" idx="0"/>
                <a:endCxn id="102" idx="2"/>
              </p:cNvCxnSpPr>
              <p:nvPr/>
            </p:nvCxnSpPr>
            <p:spPr>
              <a:xfrm flipV="1">
                <a:off x="5533281" y="2200860"/>
                <a:ext cx="7" cy="255696"/>
              </a:xfrm>
              <a:prstGeom prst="line">
                <a:avLst/>
              </a:prstGeom>
              <a:ln w="12700">
                <a:solidFill>
                  <a:schemeClr val="bg1">
                    <a:lumMod val="65000"/>
                  </a:schemeClr>
                </a:solidFill>
                <a:headEnd type="triangle"/>
                <a:tailEnd w="sm" len="sm"/>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189160" y="365176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0" name="TextBox 119"/>
              <p:cNvSpPr txBox="1"/>
              <p:nvPr/>
            </p:nvSpPr>
            <p:spPr>
              <a:xfrm>
                <a:off x="6189160" y="417421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2" name="Straight Arrow Connector 121"/>
              <p:cNvCxnSpPr>
                <a:stCxn id="117" idx="2"/>
                <a:endCxn id="120" idx="0"/>
              </p:cNvCxnSpPr>
              <p:nvPr/>
            </p:nvCxnSpPr>
            <p:spPr>
              <a:xfrm>
                <a:off x="6843402" y="3990323"/>
                <a:ext cx="0" cy="1838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915935" y="418032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6" name="TextBox 125"/>
              <p:cNvSpPr txBox="1"/>
              <p:nvPr/>
            </p:nvSpPr>
            <p:spPr>
              <a:xfrm>
                <a:off x="5400870" y="4791501"/>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8" name="Straight Connector 127"/>
              <p:cNvCxnSpPr>
                <a:stCxn id="124" idx="2"/>
              </p:cNvCxnSpPr>
              <p:nvPr/>
            </p:nvCxnSpPr>
            <p:spPr>
              <a:xfrm>
                <a:off x="5456631" y="4518881"/>
                <a:ext cx="598481" cy="1346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20" idx="2"/>
              </p:cNvCxnSpPr>
              <p:nvPr/>
            </p:nvCxnSpPr>
            <p:spPr>
              <a:xfrm flipV="1">
                <a:off x="6055112" y="4512773"/>
                <a:ext cx="788290" cy="1407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126" idx="0"/>
              </p:cNvCxnSpPr>
              <p:nvPr/>
            </p:nvCxnSpPr>
            <p:spPr>
              <a:xfrm>
                <a:off x="6055112" y="4653538"/>
                <a:ext cx="0" cy="137963"/>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045143" y="4796132"/>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sp>
            <p:nvSpPr>
              <p:cNvPr id="146" name="TextBox 145"/>
              <p:cNvSpPr txBox="1"/>
              <p:nvPr/>
            </p:nvSpPr>
            <p:spPr>
              <a:xfrm>
                <a:off x="6156087" y="539007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59" name="Straight Connector 158"/>
              <p:cNvCxnSpPr>
                <a:stCxn id="145" idx="2"/>
              </p:cNvCxnSpPr>
              <p:nvPr/>
            </p:nvCxnSpPr>
            <p:spPr>
              <a:xfrm flipH="1">
                <a:off x="6824749" y="5134686"/>
                <a:ext cx="761090" cy="741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26" idx="2"/>
              </p:cNvCxnSpPr>
              <p:nvPr/>
            </p:nvCxnSpPr>
            <p:spPr>
              <a:xfrm flipH="1" flipV="1">
                <a:off x="6055112" y="5130055"/>
                <a:ext cx="769636" cy="7876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endCxn id="146" idx="0"/>
              </p:cNvCxnSpPr>
              <p:nvPr/>
            </p:nvCxnSpPr>
            <p:spPr>
              <a:xfrm>
                <a:off x="6810329" y="5208823"/>
                <a:ext cx="0" cy="181247"/>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4677453" y="5392978"/>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98" name="Straight Arrow Connector 197"/>
              <p:cNvCxnSpPr>
                <a:stCxn id="146" idx="2"/>
                <a:endCxn id="194" idx="0"/>
              </p:cNvCxnSpPr>
              <p:nvPr/>
            </p:nvCxnSpPr>
            <p:spPr>
              <a:xfrm>
                <a:off x="6810329" y="5728624"/>
                <a:ext cx="2317" cy="2404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endCxn id="192" idx="2"/>
              </p:cNvCxnSpPr>
              <p:nvPr/>
            </p:nvCxnSpPr>
            <p:spPr>
              <a:xfrm flipH="1" flipV="1">
                <a:off x="5331695" y="5731532"/>
                <a:ext cx="1478634" cy="106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3" idx="2"/>
              </p:cNvCxnSpPr>
              <p:nvPr/>
            </p:nvCxnSpPr>
            <p:spPr>
              <a:xfrm flipH="1">
                <a:off x="6802933" y="5728662"/>
                <a:ext cx="1503493" cy="109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endCxn id="3" idx="0"/>
              </p:cNvCxnSpPr>
              <p:nvPr/>
            </p:nvCxnSpPr>
            <p:spPr>
              <a:xfrm>
                <a:off x="7791087" y="1036805"/>
                <a:ext cx="0" cy="2367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63" name="Picture 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8715" y="1568315"/>
            <a:ext cx="261604" cy="261604"/>
          </a:xfrm>
          <a:prstGeom prst="rect">
            <a:avLst/>
          </a:prstGeom>
        </p:spPr>
      </p:pic>
      <p:sp>
        <p:nvSpPr>
          <p:cNvPr id="64" name="Rectangle 63"/>
          <p:cNvSpPr/>
          <p:nvPr/>
        </p:nvSpPr>
        <p:spPr>
          <a:xfrm>
            <a:off x="6254792" y="1852476"/>
            <a:ext cx="1344021" cy="36760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966618" y="2391150"/>
            <a:ext cx="1129345" cy="45524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10066" y="1005839"/>
            <a:ext cx="3317900" cy="1919253"/>
            <a:chOff x="604128" y="1243381"/>
            <a:chExt cx="3317900" cy="1919253"/>
          </a:xfrm>
        </p:grpSpPr>
        <p:sp>
          <p:nvSpPr>
            <p:cNvPr id="73" name="TextBox 72"/>
            <p:cNvSpPr txBox="1"/>
            <p:nvPr/>
          </p:nvSpPr>
          <p:spPr>
            <a:xfrm>
              <a:off x="622727" y="1565933"/>
              <a:ext cx="3299301"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FF0000"/>
                  </a:solidFill>
                  <a:latin typeface="Monaco" charset="0"/>
                  <a:ea typeface="Monaco" charset="0"/>
                  <a:cs typeface="Monaco" charset="0"/>
                </a:rPr>
                <a:t>request.clear</a:t>
              </a:r>
              <a:r>
                <a:rPr lang="en-US" sz="1400" dirty="0" smtClean="0">
                  <a:solidFill>
                    <a:srgbClr val="FF0000"/>
                  </a:solidFill>
                  <a:latin typeface="Monaco" charset="0"/>
                  <a:ea typeface="Monaco" charset="0"/>
                  <a:cs typeface="Monaco" charset="0"/>
                </a:rPr>
                <a:t>();// </a:t>
              </a:r>
              <a:r>
                <a:rPr lang="en-US" sz="1400" b="1" dirty="0">
                  <a:solidFill>
                    <a:srgbClr val="FF0000"/>
                  </a:solidFill>
                  <a:latin typeface="Monaco" charset="0"/>
                  <a:ea typeface="Monaco" charset="0"/>
                  <a:cs typeface="Monaco" charset="0"/>
                </a:rPr>
                <a:t>x1</a:t>
              </a:r>
              <a:endParaRPr lang="en-US" sz="1400" dirty="0">
                <a:solidFill>
                  <a:srgbClr val="FF0000"/>
                </a:solidFill>
                <a:latin typeface="Monaco" charset="0"/>
                <a:ea typeface="Monaco" charset="0"/>
                <a:cs typeface="Monaco" charset="0"/>
              </a:endParaRPr>
            </a:p>
          </p:txBody>
        </p:sp>
        <p:sp>
          <p:nvSpPr>
            <p:cNvPr id="74" name="TextBox 73"/>
            <p:cNvSpPr txBox="1"/>
            <p:nvPr/>
          </p:nvSpPr>
          <p:spPr>
            <a:xfrm>
              <a:off x="622728" y="1888485"/>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B050"/>
                  </a:solidFill>
                  <a:latin typeface="Monaco" charset="0"/>
                  <a:ea typeface="Monaco" charset="0"/>
                  <a:cs typeface="Monaco" charset="0"/>
                </a:rPr>
                <a:t>request </a:t>
              </a:r>
              <a:r>
                <a:rPr lang="en-US" sz="1400" dirty="0">
                  <a:solidFill>
                    <a:srgbClr val="00B050"/>
                  </a:solidFill>
                  <a:latin typeface="Monaco" charset="0"/>
                  <a:ea typeface="Monaco" charset="0"/>
                  <a:cs typeface="Monaco" charset="0"/>
                </a:rPr>
                <a:t>= null</a:t>
              </a:r>
              <a:r>
                <a:rPr lang="en-US" sz="1400" dirty="0" smtClean="0">
                  <a:solidFill>
                    <a:srgbClr val="00B050"/>
                  </a:solidFill>
                  <a:latin typeface="Monaco" charset="0"/>
                  <a:ea typeface="Monaco" charset="0"/>
                  <a:cs typeface="Monaco" charset="0"/>
                </a:rPr>
                <a:t>; // </a:t>
              </a:r>
              <a:r>
                <a:rPr lang="en-US" sz="1400" b="1" dirty="0" smtClean="0">
                  <a:solidFill>
                    <a:srgbClr val="00B050"/>
                  </a:solidFill>
                  <a:latin typeface="Monaco" charset="0"/>
                  <a:ea typeface="Monaco" charset="0"/>
                  <a:cs typeface="Monaco" charset="0"/>
                </a:rPr>
                <a:t>x2</a:t>
              </a:r>
              <a:endParaRPr lang="en-US" sz="1400" dirty="0">
                <a:solidFill>
                  <a:srgbClr val="00B050"/>
                </a:solidFill>
                <a:latin typeface="Monaco" charset="0"/>
                <a:ea typeface="Monaco" charset="0"/>
                <a:cs typeface="Monaco" charset="0"/>
              </a:endParaRPr>
            </a:p>
          </p:txBody>
        </p:sp>
        <p:sp>
          <p:nvSpPr>
            <p:cNvPr id="75" name="TextBox 74"/>
            <p:cNvSpPr txBox="1"/>
            <p:nvPr/>
          </p:nvSpPr>
          <p:spPr>
            <a:xfrm>
              <a:off x="612648" y="2180797"/>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B0F0"/>
                  </a:solidFill>
                  <a:latin typeface="Monaco" charset="0"/>
                  <a:ea typeface="Monaco" charset="0"/>
                  <a:cs typeface="Monaco" charset="0"/>
                </a:rPr>
                <a:t>writer.close</a:t>
              </a:r>
              <a:r>
                <a:rPr lang="en-US" sz="1400" dirty="0">
                  <a:solidFill>
                    <a:srgbClr val="00B0F0"/>
                  </a:solidFill>
                  <a:latin typeface="Monaco" charset="0"/>
                  <a:ea typeface="Monaco" charset="0"/>
                  <a:cs typeface="Monaco" charset="0"/>
                </a:rPr>
                <a:t>(); </a:t>
              </a:r>
              <a:r>
                <a:rPr lang="en-US" sz="1400" dirty="0" smtClean="0">
                  <a:solidFill>
                    <a:srgbClr val="00B0F0"/>
                  </a:solidFill>
                  <a:latin typeface="Monaco" charset="0"/>
                  <a:ea typeface="Monaco" charset="0"/>
                  <a:cs typeface="Monaco" charset="0"/>
                </a:rPr>
                <a:t>// </a:t>
              </a:r>
              <a:r>
                <a:rPr lang="en-US" sz="1400" b="1" dirty="0" smtClean="0">
                  <a:solidFill>
                    <a:srgbClr val="00B0F0"/>
                  </a:solidFill>
                  <a:latin typeface="Monaco" charset="0"/>
                  <a:ea typeface="Monaco" charset="0"/>
                  <a:cs typeface="Monaco" charset="0"/>
                </a:rPr>
                <a:t>y1</a:t>
              </a:r>
              <a:endParaRPr lang="en-US" sz="1400" dirty="0">
                <a:solidFill>
                  <a:srgbClr val="00B0F0"/>
                </a:solidFill>
                <a:latin typeface="Monaco" charset="0"/>
                <a:ea typeface="Monaco" charset="0"/>
                <a:cs typeface="Monaco" charset="0"/>
              </a:endParaRPr>
            </a:p>
          </p:txBody>
        </p:sp>
        <p:sp>
          <p:nvSpPr>
            <p:cNvPr id="76" name="TextBox 75"/>
            <p:cNvSpPr txBox="1"/>
            <p:nvPr/>
          </p:nvSpPr>
          <p:spPr>
            <a:xfrm>
              <a:off x="622726" y="2518668"/>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writer </a:t>
              </a:r>
              <a:r>
                <a:rPr lang="en-US" sz="1400" dirty="0">
                  <a:solidFill>
                    <a:srgbClr val="7030A0"/>
                  </a:solidFill>
                  <a:latin typeface="Monaco" charset="0"/>
                  <a:ea typeface="Monaco" charset="0"/>
                  <a:cs typeface="Monaco" charset="0"/>
                </a:rPr>
                <a:t>= null; </a:t>
              </a:r>
              <a:r>
                <a:rPr lang="en-US" sz="1400" dirty="0" smtClean="0">
                  <a:solidFill>
                    <a:srgbClr val="7030A0"/>
                  </a:solidFill>
                  <a:latin typeface="Monaco" charset="0"/>
                  <a:ea typeface="Monaco" charset="0"/>
                  <a:cs typeface="Monaco" charset="0"/>
                </a:rPr>
                <a:t> // </a:t>
              </a:r>
              <a:r>
                <a:rPr lang="en-US" sz="1400" b="1" dirty="0" smtClean="0">
                  <a:solidFill>
                    <a:srgbClr val="7030A0"/>
                  </a:solidFill>
                  <a:latin typeface="Monaco" charset="0"/>
                  <a:ea typeface="Monaco" charset="0"/>
                  <a:cs typeface="Monaco" charset="0"/>
                </a:rPr>
                <a:t>y2</a:t>
              </a:r>
              <a:endParaRPr lang="en-US" sz="1400" dirty="0">
                <a:solidFill>
                  <a:srgbClr val="7030A0"/>
                </a:solidFill>
                <a:latin typeface="Monaco" charset="0"/>
                <a:ea typeface="Monaco" charset="0"/>
                <a:cs typeface="Monaco" charset="0"/>
              </a:endParaRPr>
            </a:p>
          </p:txBody>
        </p:sp>
        <p:sp>
          <p:nvSpPr>
            <p:cNvPr id="77" name="TextBox 76"/>
            <p:cNvSpPr txBox="1"/>
            <p:nvPr/>
          </p:nvSpPr>
          <p:spPr>
            <a:xfrm>
              <a:off x="612648" y="2793302"/>
              <a:ext cx="3094304" cy="369332"/>
            </a:xfrm>
            <a:prstGeom prst="rect">
              <a:avLst/>
            </a:prstGeom>
            <a:noFill/>
          </p:spPr>
          <p:txBody>
            <a:bodyPr wrap="square" rtlCol="0">
              <a:spAutoFit/>
            </a:bodyPr>
            <a:lstStyle/>
            <a:p>
              <a:pPr algn="ctr"/>
              <a:r>
                <a:rPr lang="mr-IN" dirty="0" smtClean="0"/>
                <a:t>…</a:t>
              </a:r>
              <a:endParaRPr lang="en-US" dirty="0"/>
            </a:p>
          </p:txBody>
        </p:sp>
        <p:sp>
          <p:nvSpPr>
            <p:cNvPr id="78" name="TextBox 77"/>
            <p:cNvSpPr txBox="1"/>
            <p:nvPr/>
          </p:nvSpPr>
          <p:spPr>
            <a:xfrm>
              <a:off x="604128" y="1243381"/>
              <a:ext cx="3094304" cy="369332"/>
            </a:xfrm>
            <a:prstGeom prst="rect">
              <a:avLst/>
            </a:prstGeom>
            <a:noFill/>
          </p:spPr>
          <p:txBody>
            <a:bodyPr wrap="square" rtlCol="0">
              <a:spAutoFit/>
            </a:bodyPr>
            <a:lstStyle/>
            <a:p>
              <a:pPr algn="ctr"/>
              <a:r>
                <a:rPr lang="mr-IN" smtClean="0"/>
                <a:t>…</a:t>
              </a:r>
              <a:endParaRPr lang="en-US" dirty="0"/>
            </a:p>
          </p:txBody>
        </p:sp>
      </p:grpSp>
      <p:sp>
        <p:nvSpPr>
          <p:cNvPr id="79" name="Rectangle 78"/>
          <p:cNvSpPr/>
          <p:nvPr/>
        </p:nvSpPr>
        <p:spPr>
          <a:xfrm>
            <a:off x="128664" y="1068427"/>
            <a:ext cx="3183918" cy="1901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128664" y="3341727"/>
            <a:ext cx="4693977" cy="2015936"/>
          </a:xfrm>
          <a:prstGeom prst="rect">
            <a:avLst/>
          </a:prstGeom>
          <a:noFill/>
          <a:ln w="19050">
            <a:solidFill>
              <a:schemeClr val="tx1"/>
            </a:solidFill>
          </a:ln>
        </p:spPr>
        <p:txBody>
          <a:bodyPr wrap="square" rIns="0" rtlCol="0">
            <a:spAutoFit/>
          </a:bodyPr>
          <a:lstStyle/>
          <a:p>
            <a:r>
              <a:rPr lang="en-US" dirty="0" smtClean="0"/>
              <a:t>parallel(p3</a:t>
            </a:r>
            <a:r>
              <a:rPr lang="en-US" dirty="0"/>
              <a:t>, p2) :- parallel(p1, p2), </a:t>
            </a:r>
            <a:endParaRPr lang="en-US" dirty="0" smtClean="0"/>
          </a:p>
          <a:p>
            <a:r>
              <a:rPr lang="en-US" dirty="0"/>
              <a:t> </a:t>
            </a:r>
            <a:r>
              <a:rPr lang="en-US" dirty="0" smtClean="0"/>
              <a:t>                          next </a:t>
            </a:r>
            <a:r>
              <a:rPr lang="en-US" dirty="0"/>
              <a:t>(p3, p1). </a:t>
            </a:r>
            <a:r>
              <a:rPr lang="en-US" b="1" dirty="0" smtClean="0"/>
              <a:t>weight 5</a:t>
            </a:r>
            <a:r>
              <a:rPr lang="en-US" sz="2000" dirty="0">
                <a:solidFill>
                  <a:srgbClr val="00B050"/>
                </a:solidFill>
              </a:rPr>
              <a:t/>
            </a:r>
            <a:br>
              <a:rPr lang="en-US" sz="2000" dirty="0">
                <a:solidFill>
                  <a:srgbClr val="00B050"/>
                </a:solidFill>
              </a:rPr>
            </a:br>
            <a:endParaRPr lang="en-US" sz="900" dirty="0">
              <a:solidFill>
                <a:srgbClr val="00B050"/>
              </a:solidFill>
            </a:endParaRPr>
          </a:p>
          <a:p>
            <a:r>
              <a:rPr lang="en-US" dirty="0" smtClean="0"/>
              <a:t>parallel(p1</a:t>
            </a:r>
            <a:r>
              <a:rPr lang="en-US" dirty="0"/>
              <a:t>, p2) :- parallel(p2, p1).</a:t>
            </a:r>
            <a:r>
              <a:rPr lang="en-US" sz="800" dirty="0"/>
              <a:t> </a:t>
            </a:r>
            <a:r>
              <a:rPr lang="en-US" dirty="0"/>
              <a:t>  </a:t>
            </a:r>
          </a:p>
          <a:p>
            <a:endParaRPr lang="en-US" sz="800" dirty="0" smtClean="0"/>
          </a:p>
          <a:p>
            <a:r>
              <a:rPr lang="en-US" dirty="0"/>
              <a:t> </a:t>
            </a:r>
            <a:r>
              <a:rPr lang="en-US" dirty="0" smtClean="0"/>
              <a:t>    race(p1</a:t>
            </a:r>
            <a:r>
              <a:rPr lang="en-US" dirty="0"/>
              <a:t>, p2) :- parallel(p1, p2), </a:t>
            </a:r>
            <a:r>
              <a:rPr lang="en-US" dirty="0" err="1" smtClean="0"/>
              <a:t>mayAlias</a:t>
            </a:r>
            <a:r>
              <a:rPr lang="en-US" dirty="0" smtClean="0"/>
              <a:t>(p1</a:t>
            </a:r>
            <a:r>
              <a:rPr lang="en-US" dirty="0"/>
              <a:t>, p2), </a:t>
            </a:r>
            <a:r>
              <a:rPr lang="en-US" dirty="0" smtClean="0"/>
              <a:t>             </a:t>
            </a:r>
          </a:p>
          <a:p>
            <a:r>
              <a:rPr lang="en-US" dirty="0"/>
              <a:t> </a:t>
            </a:r>
            <a:r>
              <a:rPr lang="en-US" dirty="0" smtClean="0"/>
              <a:t>                          </a:t>
            </a:r>
            <a:r>
              <a:rPr lang="es-ES_tradnl" dirty="0" smtClean="0"/>
              <a:t>¬</a:t>
            </a:r>
            <a:r>
              <a:rPr lang="en-US" dirty="0"/>
              <a:t>guarded(p1, p2</a:t>
            </a:r>
            <a:r>
              <a:rPr lang="en-US" dirty="0" smtClean="0"/>
              <a:t>).</a:t>
            </a:r>
          </a:p>
          <a:p>
            <a:r>
              <a:rPr lang="mr-IN" dirty="0" smtClean="0">
                <a:latin typeface="Helvetica Light" charset="0"/>
                <a:ea typeface="Helvetica Light" charset="0"/>
                <a:cs typeface="Helvetica Light" charset="0"/>
              </a:rPr>
              <a:t>…</a:t>
            </a:r>
            <a:endParaRPr lang="en-US" dirty="0" smtClean="0">
              <a:latin typeface="Helvetica Light" charset="0"/>
              <a:ea typeface="Helvetica Light" charset="0"/>
              <a:cs typeface="Helvetica Light" charset="0"/>
            </a:endParaRPr>
          </a:p>
        </p:txBody>
      </p:sp>
      <p:grpSp>
        <p:nvGrpSpPr>
          <p:cNvPr id="81" name="Group 80"/>
          <p:cNvGrpSpPr/>
          <p:nvPr/>
        </p:nvGrpSpPr>
        <p:grpSpPr>
          <a:xfrm>
            <a:off x="2898851" y="2723834"/>
            <a:ext cx="2360276" cy="582589"/>
            <a:chOff x="6726519" y="2661631"/>
            <a:chExt cx="2360276" cy="582589"/>
          </a:xfrm>
        </p:grpSpPr>
        <p:sp>
          <p:nvSpPr>
            <p:cNvPr id="82" name="Rectangle 81"/>
            <p:cNvSpPr/>
            <p:nvPr/>
          </p:nvSpPr>
          <p:spPr>
            <a:xfrm>
              <a:off x="6726519" y="2915420"/>
              <a:ext cx="2360276" cy="328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600"/>
                </a:spcBef>
                <a:buClr>
                  <a:srgbClr val="727CA3"/>
                </a:buClr>
                <a:buSzPct val="76000"/>
              </a:pPr>
              <a:r>
                <a:rPr lang="es-ES_tradnl" dirty="0">
                  <a:solidFill>
                    <a:prstClr val="black"/>
                  </a:solidFill>
                  <a:latin typeface="Garamond" panose="02020404030301010803" pitchFamily="18" charset="0"/>
                </a:rPr>
                <a:t>¬</a:t>
              </a:r>
              <a:r>
                <a:rPr lang="es-ES_tradnl" dirty="0" err="1">
                  <a:solidFill>
                    <a:prstClr val="black"/>
                  </a:solidFill>
                  <a:latin typeface="Garamond" panose="02020404030301010803" pitchFamily="18" charset="0"/>
                </a:rPr>
                <a:t>race</a:t>
              </a:r>
              <a:r>
                <a:rPr lang="es-ES_tradnl" dirty="0">
                  <a:solidFill>
                    <a:prstClr val="black"/>
                  </a:solidFill>
                  <a:latin typeface="Garamond" panose="02020404030301010803" pitchFamily="18" charset="0"/>
                </a:rPr>
                <a:t>(</a:t>
              </a:r>
              <a:r>
                <a:rPr lang="es-ES_tradnl" dirty="0">
                  <a:solidFill>
                    <a:srgbClr val="0070C0"/>
                  </a:solidFill>
                  <a:latin typeface="Garamond" panose="02020404030301010803" pitchFamily="18" charset="0"/>
                </a:rPr>
                <a:t>x2</a:t>
              </a:r>
              <a:r>
                <a:rPr lang="es-ES_tradnl" dirty="0">
                  <a:solidFill>
                    <a:prstClr val="black"/>
                  </a:solidFill>
                  <a:latin typeface="Garamond" panose="02020404030301010803" pitchFamily="18" charset="0"/>
                </a:rPr>
                <a:t>, </a:t>
              </a:r>
              <a:r>
                <a:rPr lang="es-ES_tradnl" dirty="0">
                  <a:solidFill>
                    <a:srgbClr val="0070C0"/>
                  </a:solidFill>
                  <a:latin typeface="Garamond" panose="02020404030301010803" pitchFamily="18" charset="0"/>
                </a:rPr>
                <a:t>x1</a:t>
              </a:r>
              <a:r>
                <a:rPr lang="es-ES_tradnl" dirty="0">
                  <a:solidFill>
                    <a:prstClr val="black"/>
                  </a:solidFill>
                  <a:latin typeface="Garamond" panose="02020404030301010803" pitchFamily="18" charset="0"/>
                </a:rPr>
                <a:t>) </a:t>
              </a:r>
              <a:r>
                <a:rPr lang="es-ES_tradnl" b="1" dirty="0" err="1">
                  <a:solidFill>
                    <a:prstClr val="black"/>
                  </a:solidFill>
                  <a:latin typeface="Garamond" panose="02020404030301010803" pitchFamily="18" charset="0"/>
                </a:rPr>
                <a:t>weight</a:t>
              </a:r>
              <a:r>
                <a:rPr lang="es-ES_tradnl" b="1" dirty="0">
                  <a:solidFill>
                    <a:prstClr val="black"/>
                  </a:solidFill>
                  <a:latin typeface="Garamond" panose="02020404030301010803" pitchFamily="18" charset="0"/>
                </a:rPr>
                <a:t> 25</a:t>
              </a:r>
            </a:p>
          </p:txBody>
        </p:sp>
        <p:sp>
          <p:nvSpPr>
            <p:cNvPr id="83" name="Left Arrow 82"/>
            <p:cNvSpPr/>
            <p:nvPr/>
          </p:nvSpPr>
          <p:spPr>
            <a:xfrm rot="8311635">
              <a:off x="8338601" y="2661631"/>
              <a:ext cx="314699" cy="24592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1F7DF5D7-FF41-4BF6-8958-28DFF1DB182D}" type="slidenum">
              <a:rPr lang="en-US" smtClean="0"/>
              <a:pPr/>
              <a:t>64</a:t>
            </a:fld>
            <a:endParaRPr lang="en-US" dirty="0"/>
          </a:p>
        </p:txBody>
      </p:sp>
    </p:spTree>
    <p:custDataLst>
      <p:tags r:id="rId1"/>
    </p:custDataLst>
    <p:extLst>
      <p:ext uri="{BB962C8B-B14F-4D97-AF65-F5344CB8AC3E}">
        <p14:creationId xmlns:p14="http://schemas.microsoft.com/office/powerpoint/2010/main" val="1511161945"/>
      </p:ext>
    </p:extLst>
  </p:cSld>
  <p:clrMapOvr>
    <a:masterClrMapping/>
  </p:clrMapOvr>
  <mc:AlternateContent xmlns:mc="http://schemas.openxmlformats.org/markup-compatibility/2006" xmlns:p14="http://schemas.microsoft.com/office/powerpoint/2010/main">
    <mc:Choice Requires="p14">
      <p:transition spd="slow" p14:dur="2000" advTm="21480"/>
    </mc:Choice>
    <mc:Fallback xmlns="">
      <p:transition spd="slow" advTm="2148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a:t>
            </a:r>
            <a:r>
              <a:rPr lang="en-US" dirty="0"/>
              <a:t>D</a:t>
            </a:r>
            <a:r>
              <a:rPr lang="en-US" dirty="0" smtClean="0"/>
              <a:t>oes Generalization Work?</a:t>
            </a:r>
            <a:endParaRPr lang="en-US" dirty="0"/>
          </a:p>
        </p:txBody>
      </p:sp>
      <p:sp>
        <p:nvSpPr>
          <p:cNvPr id="6" name="Date Placeholder 5"/>
          <p:cNvSpPr>
            <a:spLocks noGrp="1"/>
          </p:cNvSpPr>
          <p:nvPr>
            <p:ph type="dt" sz="half" idx="10"/>
          </p:nvPr>
        </p:nvSpPr>
        <p:spPr/>
        <p:txBody>
          <a:bodyPr/>
          <a:lstStyle/>
          <a:p>
            <a:fld id="{CAB9B2B2-C707-2C4C-AA49-B595E97D1325}" type="datetime1">
              <a:rPr lang="en-US" smtClean="0"/>
              <a:t>7/31/17</a:t>
            </a:fld>
            <a:endParaRPr lang="en-US" dirty="0"/>
          </a:p>
        </p:txBody>
      </p:sp>
      <p:sp>
        <p:nvSpPr>
          <p:cNvPr id="7" name="Footer Placeholder 6"/>
          <p:cNvSpPr>
            <a:spLocks noGrp="1"/>
          </p:cNvSpPr>
          <p:nvPr>
            <p:ph type="ftr" sz="quarter" idx="11"/>
          </p:nvPr>
        </p:nvSpPr>
        <p:spPr/>
        <p:txBody>
          <a:bodyPr/>
          <a:lstStyle/>
          <a:p>
            <a:pPr algn="ctr"/>
            <a:r>
              <a:rPr lang="en-US" smtClean="0"/>
              <a:t>CAV 2017</a:t>
            </a:r>
            <a:endParaRPr lang="en-US" dirty="0"/>
          </a:p>
        </p:txBody>
      </p:sp>
      <p:grpSp>
        <p:nvGrpSpPr>
          <p:cNvPr id="56" name="Group 55"/>
          <p:cNvGrpSpPr/>
          <p:nvPr/>
        </p:nvGrpSpPr>
        <p:grpSpPr>
          <a:xfrm>
            <a:off x="3405075" y="1036805"/>
            <a:ext cx="5596483" cy="5270791"/>
            <a:chOff x="3405075" y="1036805"/>
            <a:chExt cx="5596483" cy="5270791"/>
          </a:xfrm>
        </p:grpSpPr>
        <p:sp>
          <p:nvSpPr>
            <p:cNvPr id="193" name="TextBox 192"/>
            <p:cNvSpPr txBox="1"/>
            <p:nvPr/>
          </p:nvSpPr>
          <p:spPr>
            <a:xfrm>
              <a:off x="7611294" y="5390108"/>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smtClean="0">
                  <a:solidFill>
                    <a:prstClr val="black"/>
                  </a:solidFill>
                  <a:latin typeface="Garamond" panose="02020404030301010803" pitchFamily="18" charset="0"/>
                </a:rPr>
                <a:t>guarded</a:t>
              </a:r>
              <a:r>
                <a:rPr lang="es-ES_tradnl" sz="1600" dirty="0" smtClean="0">
                  <a:solidFill>
                    <a:prstClr val="black"/>
                  </a:solidFill>
                  <a:latin typeface="Garamond" panose="02020404030301010803" pitchFamily="18" charset="0"/>
                </a:rPr>
                <a:t>(</a:t>
              </a:r>
              <a:r>
                <a:rPr lang="es-ES_tradnl" sz="1600" dirty="0" smtClean="0">
                  <a:solidFill>
                    <a:srgbClr val="7030A0"/>
                  </a:solidFill>
                  <a:latin typeface="Garamond" panose="02020404030301010803" pitchFamily="18" charset="0"/>
                </a:rPr>
                <a:t>y2</a:t>
              </a:r>
              <a:r>
                <a:rPr lang="es-ES_tradnl" sz="1600" dirty="0">
                  <a:solidFill>
                    <a:prstClr val="black"/>
                  </a:solidFill>
                  <a:latin typeface="Garamond" panose="02020404030301010803" pitchFamily="18" charset="0"/>
                </a:rPr>
                <a:t>, </a:t>
              </a:r>
              <a:r>
                <a:rPr lang="es-ES_tradnl" sz="1600" dirty="0" smtClean="0">
                  <a:solidFill>
                    <a:srgbClr val="00B0F0"/>
                  </a:solidFill>
                  <a:latin typeface="Garamond" panose="02020404030301010803" pitchFamily="18" charset="0"/>
                </a:rPr>
                <a:t>y1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94" name="TextBox 193"/>
            <p:cNvSpPr txBox="1"/>
            <p:nvPr/>
          </p:nvSpPr>
          <p:spPr>
            <a:xfrm>
              <a:off x="6271950" y="5969042"/>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grpSp>
          <p:nvGrpSpPr>
            <p:cNvPr id="55" name="Group 54"/>
            <p:cNvGrpSpPr/>
            <p:nvPr/>
          </p:nvGrpSpPr>
          <p:grpSpPr>
            <a:xfrm>
              <a:off x="3405075" y="1036805"/>
              <a:ext cx="5474528" cy="4932237"/>
              <a:chOff x="3405075" y="1036805"/>
              <a:chExt cx="5474528" cy="4932237"/>
            </a:xfrm>
          </p:grpSpPr>
          <p:sp>
            <p:nvSpPr>
              <p:cNvPr id="3" name="TextBox 2"/>
              <p:cNvSpPr txBox="1"/>
              <p:nvPr/>
            </p:nvSpPr>
            <p:spPr>
              <a:xfrm>
                <a:off x="7136845" y="127353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44" name="TextBox 43"/>
              <p:cNvSpPr txBox="1"/>
              <p:nvPr/>
            </p:nvSpPr>
            <p:spPr>
              <a:xfrm>
                <a:off x="6277870" y="186230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45" name="TextBox 44"/>
              <p:cNvSpPr txBox="1"/>
              <p:nvPr/>
            </p:nvSpPr>
            <p:spPr>
              <a:xfrm>
                <a:off x="5452347" y="1276484"/>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9" name="Straight Connector 8"/>
              <p:cNvCxnSpPr>
                <a:stCxn id="45" idx="2"/>
              </p:cNvCxnSpPr>
              <p:nvPr/>
            </p:nvCxnSpPr>
            <p:spPr>
              <a:xfrm>
                <a:off x="5993043" y="1615038"/>
                <a:ext cx="936474" cy="781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3" idx="2"/>
              </p:cNvCxnSpPr>
              <p:nvPr/>
            </p:nvCxnSpPr>
            <p:spPr>
              <a:xfrm flipV="1">
                <a:off x="6929517" y="1612084"/>
                <a:ext cx="861570" cy="810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44" idx="0"/>
              </p:cNvCxnSpPr>
              <p:nvPr/>
            </p:nvCxnSpPr>
            <p:spPr>
              <a:xfrm>
                <a:off x="6929517" y="1693156"/>
                <a:ext cx="2595" cy="16915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275275" y="2466247"/>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25" name="Straight Arrow Connector 24"/>
              <p:cNvCxnSpPr>
                <a:stCxn id="44" idx="2"/>
                <a:endCxn id="62" idx="0"/>
              </p:cNvCxnSpPr>
              <p:nvPr/>
            </p:nvCxnSpPr>
            <p:spPr>
              <a:xfrm flipH="1">
                <a:off x="6929517" y="2200860"/>
                <a:ext cx="2595" cy="265387"/>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798211" y="246360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69" name="TextBox 68"/>
              <p:cNvSpPr txBox="1"/>
              <p:nvPr/>
            </p:nvSpPr>
            <p:spPr>
              <a:xfrm>
                <a:off x="7044277" y="307467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70" name="Straight Connector 69"/>
              <p:cNvCxnSpPr>
                <a:stCxn id="68" idx="2"/>
              </p:cNvCxnSpPr>
              <p:nvPr/>
            </p:nvCxnSpPr>
            <p:spPr>
              <a:xfrm flipH="1">
                <a:off x="7707039" y="2802161"/>
                <a:ext cx="631868" cy="124838"/>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62" idx="2"/>
              </p:cNvCxnSpPr>
              <p:nvPr/>
            </p:nvCxnSpPr>
            <p:spPr>
              <a:xfrm flipH="1" flipV="1">
                <a:off x="6929517" y="2804801"/>
                <a:ext cx="769002" cy="115147"/>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69" idx="0"/>
              </p:cNvCxnSpPr>
              <p:nvPr/>
            </p:nvCxnSpPr>
            <p:spPr>
              <a:xfrm>
                <a:off x="7698519" y="2919948"/>
                <a:ext cx="0" cy="154728"/>
              </a:xfrm>
              <a:prstGeom prst="straightConnector1">
                <a:avLst/>
              </a:prstGeom>
              <a:ln w="127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527560" y="3074676"/>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97" name="Straight Connector 96"/>
              <p:cNvCxnSpPr>
                <a:stCxn id="69" idx="2"/>
              </p:cNvCxnSpPr>
              <p:nvPr/>
            </p:nvCxnSpPr>
            <p:spPr>
              <a:xfrm flipH="1">
                <a:off x="6837130" y="3413230"/>
                <a:ext cx="861389" cy="8151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96" idx="2"/>
              </p:cNvCxnSpPr>
              <p:nvPr/>
            </p:nvCxnSpPr>
            <p:spPr>
              <a:xfrm flipH="1" flipV="1">
                <a:off x="6068256" y="3413230"/>
                <a:ext cx="768874" cy="8151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117" idx="0"/>
              </p:cNvCxnSpPr>
              <p:nvPr/>
            </p:nvCxnSpPr>
            <p:spPr>
              <a:xfrm>
                <a:off x="6843181" y="3494741"/>
                <a:ext cx="221" cy="157028"/>
              </a:xfrm>
              <a:prstGeom prst="straightConnector1">
                <a:avLst/>
              </a:prstGeom>
              <a:ln w="127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879046" y="1862306"/>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103" name="TextBox 102"/>
              <p:cNvSpPr txBox="1"/>
              <p:nvPr/>
            </p:nvSpPr>
            <p:spPr>
              <a:xfrm>
                <a:off x="3405075" y="1862306"/>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a:solidFill>
                      <a:prstClr val="black"/>
                    </a:solidFill>
                    <a:latin typeface="Garamond" panose="02020404030301010803" pitchFamily="18" charset="0"/>
                  </a:rPr>
                  <a:t>guarded</a:t>
                </a:r>
                <a:r>
                  <a:rPr lang="es-ES_tradnl" sz="1600" dirty="0">
                    <a:solidFill>
                      <a:prstClr val="black"/>
                    </a:solidFill>
                    <a:latin typeface="Garamond" panose="02020404030301010803" pitchFamily="18" charset="0"/>
                  </a:rPr>
                  <a:t>(</a:t>
                </a:r>
                <a:r>
                  <a:rPr lang="es-ES_tradnl" sz="1600" dirty="0">
                    <a:solidFill>
                      <a:srgbClr val="00B050"/>
                    </a:solidFill>
                    <a:latin typeface="Garamond" panose="02020404030301010803" pitchFamily="18" charset="0"/>
                  </a:rPr>
                  <a:t>x2</a:t>
                </a:r>
                <a:r>
                  <a:rPr lang="es-ES_tradnl" sz="1600" dirty="0">
                    <a:solidFill>
                      <a:prstClr val="black"/>
                    </a:solidFill>
                    <a:latin typeface="Garamond" panose="02020404030301010803" pitchFamily="18" charset="0"/>
                  </a:rPr>
                  <a:t>, </a:t>
                </a:r>
                <a:r>
                  <a:rPr lang="es-ES_tradnl" sz="1600" dirty="0">
                    <a:solidFill>
                      <a:srgbClr val="FF0000"/>
                    </a:solidFill>
                    <a:latin typeface="Garamond" panose="02020404030301010803" pitchFamily="18" charset="0"/>
                  </a:rPr>
                  <a:t>x1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05" name="TextBox 104"/>
              <p:cNvSpPr txBox="1"/>
              <p:nvPr/>
            </p:nvSpPr>
            <p:spPr>
              <a:xfrm>
                <a:off x="4992585" y="2456556"/>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106" name="Straight Connector 105"/>
              <p:cNvCxnSpPr>
                <a:endCxn id="44" idx="2"/>
              </p:cNvCxnSpPr>
              <p:nvPr/>
            </p:nvCxnSpPr>
            <p:spPr>
              <a:xfrm flipV="1">
                <a:off x="5527560" y="2200860"/>
                <a:ext cx="1404552" cy="1250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3946368" y="2200861"/>
                <a:ext cx="1581192" cy="12507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5" idx="0"/>
                <a:endCxn id="102" idx="2"/>
              </p:cNvCxnSpPr>
              <p:nvPr/>
            </p:nvCxnSpPr>
            <p:spPr>
              <a:xfrm flipV="1">
                <a:off x="5533281" y="2200860"/>
                <a:ext cx="7" cy="255696"/>
              </a:xfrm>
              <a:prstGeom prst="line">
                <a:avLst/>
              </a:prstGeom>
              <a:ln w="12700">
                <a:solidFill>
                  <a:schemeClr val="bg1">
                    <a:lumMod val="65000"/>
                  </a:schemeClr>
                </a:solidFill>
                <a:headEnd type="triangle"/>
                <a:tailEnd w="sm" len="sm"/>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189160" y="365176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0" name="TextBox 119"/>
              <p:cNvSpPr txBox="1"/>
              <p:nvPr/>
            </p:nvSpPr>
            <p:spPr>
              <a:xfrm>
                <a:off x="6189160" y="417421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2" name="Straight Arrow Connector 121"/>
              <p:cNvCxnSpPr>
                <a:stCxn id="117" idx="2"/>
                <a:endCxn id="120" idx="0"/>
              </p:cNvCxnSpPr>
              <p:nvPr/>
            </p:nvCxnSpPr>
            <p:spPr>
              <a:xfrm>
                <a:off x="6843402" y="3990323"/>
                <a:ext cx="0" cy="183896"/>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915935" y="418032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6" name="TextBox 125"/>
              <p:cNvSpPr txBox="1"/>
              <p:nvPr/>
            </p:nvSpPr>
            <p:spPr>
              <a:xfrm>
                <a:off x="5400870" y="4791501"/>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8" name="Straight Connector 127"/>
              <p:cNvCxnSpPr>
                <a:stCxn id="124" idx="2"/>
              </p:cNvCxnSpPr>
              <p:nvPr/>
            </p:nvCxnSpPr>
            <p:spPr>
              <a:xfrm>
                <a:off x="5456631" y="4518881"/>
                <a:ext cx="598481" cy="134657"/>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20" idx="2"/>
              </p:cNvCxnSpPr>
              <p:nvPr/>
            </p:nvCxnSpPr>
            <p:spPr>
              <a:xfrm flipV="1">
                <a:off x="6055112" y="4512773"/>
                <a:ext cx="788290" cy="140766"/>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126" idx="0"/>
              </p:cNvCxnSpPr>
              <p:nvPr/>
            </p:nvCxnSpPr>
            <p:spPr>
              <a:xfrm>
                <a:off x="6055112" y="4653538"/>
                <a:ext cx="0" cy="137963"/>
              </a:xfrm>
              <a:prstGeom prst="straightConnector1">
                <a:avLst/>
              </a:prstGeom>
              <a:ln w="127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045143" y="4796132"/>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sp>
            <p:nvSpPr>
              <p:cNvPr id="146" name="TextBox 145"/>
              <p:cNvSpPr txBox="1"/>
              <p:nvPr/>
            </p:nvSpPr>
            <p:spPr>
              <a:xfrm>
                <a:off x="6156087" y="539007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59" name="Straight Connector 158"/>
              <p:cNvCxnSpPr>
                <a:stCxn id="145" idx="2"/>
              </p:cNvCxnSpPr>
              <p:nvPr/>
            </p:nvCxnSpPr>
            <p:spPr>
              <a:xfrm flipH="1">
                <a:off x="6824749" y="5134686"/>
                <a:ext cx="761090" cy="74137"/>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26" idx="2"/>
              </p:cNvCxnSpPr>
              <p:nvPr/>
            </p:nvCxnSpPr>
            <p:spPr>
              <a:xfrm flipH="1" flipV="1">
                <a:off x="6055112" y="5130055"/>
                <a:ext cx="769636" cy="78768"/>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endCxn id="146" idx="0"/>
              </p:cNvCxnSpPr>
              <p:nvPr/>
            </p:nvCxnSpPr>
            <p:spPr>
              <a:xfrm>
                <a:off x="6810329" y="5208823"/>
                <a:ext cx="0" cy="181247"/>
              </a:xfrm>
              <a:prstGeom prst="straightConnector1">
                <a:avLst/>
              </a:prstGeom>
              <a:ln w="127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4677453" y="5392978"/>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98" name="Straight Arrow Connector 197"/>
              <p:cNvCxnSpPr>
                <a:stCxn id="146" idx="2"/>
                <a:endCxn id="194" idx="0"/>
              </p:cNvCxnSpPr>
              <p:nvPr/>
            </p:nvCxnSpPr>
            <p:spPr>
              <a:xfrm>
                <a:off x="6810329" y="5728624"/>
                <a:ext cx="2317" cy="240418"/>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endCxn id="192" idx="2"/>
              </p:cNvCxnSpPr>
              <p:nvPr/>
            </p:nvCxnSpPr>
            <p:spPr>
              <a:xfrm flipH="1" flipV="1">
                <a:off x="5331695" y="5731532"/>
                <a:ext cx="1478634" cy="10663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3" idx="2"/>
              </p:cNvCxnSpPr>
              <p:nvPr/>
            </p:nvCxnSpPr>
            <p:spPr>
              <a:xfrm flipH="1">
                <a:off x="6802933" y="5728662"/>
                <a:ext cx="1503493" cy="10950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endCxn id="3" idx="0"/>
              </p:cNvCxnSpPr>
              <p:nvPr/>
            </p:nvCxnSpPr>
            <p:spPr>
              <a:xfrm>
                <a:off x="7791087" y="1036805"/>
                <a:ext cx="0" cy="2367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63" name="Picture 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8715" y="1568315"/>
            <a:ext cx="261604" cy="261604"/>
          </a:xfrm>
          <a:prstGeom prst="rect">
            <a:avLst/>
          </a:prstGeom>
        </p:spPr>
      </p:pic>
      <p:sp>
        <p:nvSpPr>
          <p:cNvPr id="64" name="Rectangle 63"/>
          <p:cNvSpPr/>
          <p:nvPr/>
        </p:nvSpPr>
        <p:spPr>
          <a:xfrm>
            <a:off x="6254792" y="1852476"/>
            <a:ext cx="1344021" cy="36760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966618" y="2391150"/>
            <a:ext cx="1129345" cy="45524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245656" y="2415533"/>
            <a:ext cx="1365638" cy="42646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015700" y="3029230"/>
            <a:ext cx="1365638" cy="42646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155992" y="3608171"/>
            <a:ext cx="1365638" cy="42646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155992" y="4148064"/>
            <a:ext cx="1365638" cy="42646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372293" y="4765621"/>
            <a:ext cx="1365638" cy="38769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127510" y="5317646"/>
            <a:ext cx="1365638" cy="42646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229836" y="5917385"/>
            <a:ext cx="1365638" cy="42646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110066" y="1005839"/>
            <a:ext cx="3317900" cy="1919253"/>
            <a:chOff x="604128" y="1243381"/>
            <a:chExt cx="3317900" cy="1919253"/>
          </a:xfrm>
        </p:grpSpPr>
        <p:sp>
          <p:nvSpPr>
            <p:cNvPr id="79" name="TextBox 78"/>
            <p:cNvSpPr txBox="1"/>
            <p:nvPr/>
          </p:nvSpPr>
          <p:spPr>
            <a:xfrm>
              <a:off x="622727" y="1565933"/>
              <a:ext cx="3299301"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FF0000"/>
                  </a:solidFill>
                  <a:latin typeface="Monaco" charset="0"/>
                  <a:ea typeface="Monaco" charset="0"/>
                  <a:cs typeface="Monaco" charset="0"/>
                </a:rPr>
                <a:t>request.clear</a:t>
              </a:r>
              <a:r>
                <a:rPr lang="en-US" sz="1400" dirty="0" smtClean="0">
                  <a:solidFill>
                    <a:srgbClr val="FF0000"/>
                  </a:solidFill>
                  <a:latin typeface="Monaco" charset="0"/>
                  <a:ea typeface="Monaco" charset="0"/>
                  <a:cs typeface="Monaco" charset="0"/>
                </a:rPr>
                <a:t>();// </a:t>
              </a:r>
              <a:r>
                <a:rPr lang="en-US" sz="1400" b="1" dirty="0">
                  <a:solidFill>
                    <a:srgbClr val="FF0000"/>
                  </a:solidFill>
                  <a:latin typeface="Monaco" charset="0"/>
                  <a:ea typeface="Monaco" charset="0"/>
                  <a:cs typeface="Monaco" charset="0"/>
                </a:rPr>
                <a:t>x1</a:t>
              </a:r>
              <a:endParaRPr lang="en-US" sz="1400" dirty="0">
                <a:solidFill>
                  <a:srgbClr val="FF0000"/>
                </a:solidFill>
                <a:latin typeface="Monaco" charset="0"/>
                <a:ea typeface="Monaco" charset="0"/>
                <a:cs typeface="Monaco" charset="0"/>
              </a:endParaRPr>
            </a:p>
          </p:txBody>
        </p:sp>
        <p:sp>
          <p:nvSpPr>
            <p:cNvPr id="80" name="TextBox 79"/>
            <p:cNvSpPr txBox="1"/>
            <p:nvPr/>
          </p:nvSpPr>
          <p:spPr>
            <a:xfrm>
              <a:off x="622728" y="1888485"/>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B050"/>
                  </a:solidFill>
                  <a:latin typeface="Monaco" charset="0"/>
                  <a:ea typeface="Monaco" charset="0"/>
                  <a:cs typeface="Monaco" charset="0"/>
                </a:rPr>
                <a:t>request </a:t>
              </a:r>
              <a:r>
                <a:rPr lang="en-US" sz="1400" dirty="0">
                  <a:solidFill>
                    <a:srgbClr val="00B050"/>
                  </a:solidFill>
                  <a:latin typeface="Monaco" charset="0"/>
                  <a:ea typeface="Monaco" charset="0"/>
                  <a:cs typeface="Monaco" charset="0"/>
                </a:rPr>
                <a:t>= null</a:t>
              </a:r>
              <a:r>
                <a:rPr lang="en-US" sz="1400" dirty="0" smtClean="0">
                  <a:solidFill>
                    <a:srgbClr val="00B050"/>
                  </a:solidFill>
                  <a:latin typeface="Monaco" charset="0"/>
                  <a:ea typeface="Monaco" charset="0"/>
                  <a:cs typeface="Monaco" charset="0"/>
                </a:rPr>
                <a:t>; // </a:t>
              </a:r>
              <a:r>
                <a:rPr lang="en-US" sz="1400" b="1" dirty="0" smtClean="0">
                  <a:solidFill>
                    <a:srgbClr val="00B050"/>
                  </a:solidFill>
                  <a:latin typeface="Monaco" charset="0"/>
                  <a:ea typeface="Monaco" charset="0"/>
                  <a:cs typeface="Monaco" charset="0"/>
                </a:rPr>
                <a:t>x2</a:t>
              </a:r>
              <a:endParaRPr lang="en-US" sz="1400" dirty="0">
                <a:solidFill>
                  <a:srgbClr val="00B050"/>
                </a:solidFill>
                <a:latin typeface="Monaco" charset="0"/>
                <a:ea typeface="Monaco" charset="0"/>
                <a:cs typeface="Monaco" charset="0"/>
              </a:endParaRPr>
            </a:p>
          </p:txBody>
        </p:sp>
        <p:sp>
          <p:nvSpPr>
            <p:cNvPr id="81" name="TextBox 80"/>
            <p:cNvSpPr txBox="1"/>
            <p:nvPr/>
          </p:nvSpPr>
          <p:spPr>
            <a:xfrm>
              <a:off x="612648" y="2180797"/>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B0F0"/>
                  </a:solidFill>
                  <a:latin typeface="Monaco" charset="0"/>
                  <a:ea typeface="Monaco" charset="0"/>
                  <a:cs typeface="Monaco" charset="0"/>
                </a:rPr>
                <a:t>writer.close</a:t>
              </a:r>
              <a:r>
                <a:rPr lang="en-US" sz="1400" dirty="0">
                  <a:solidFill>
                    <a:srgbClr val="00B0F0"/>
                  </a:solidFill>
                  <a:latin typeface="Monaco" charset="0"/>
                  <a:ea typeface="Monaco" charset="0"/>
                  <a:cs typeface="Monaco" charset="0"/>
                </a:rPr>
                <a:t>(); </a:t>
              </a:r>
              <a:r>
                <a:rPr lang="en-US" sz="1400" dirty="0" smtClean="0">
                  <a:solidFill>
                    <a:srgbClr val="00B0F0"/>
                  </a:solidFill>
                  <a:latin typeface="Monaco" charset="0"/>
                  <a:ea typeface="Monaco" charset="0"/>
                  <a:cs typeface="Monaco" charset="0"/>
                </a:rPr>
                <a:t>// </a:t>
              </a:r>
              <a:r>
                <a:rPr lang="en-US" sz="1400" b="1" dirty="0" smtClean="0">
                  <a:solidFill>
                    <a:srgbClr val="00B0F0"/>
                  </a:solidFill>
                  <a:latin typeface="Monaco" charset="0"/>
                  <a:ea typeface="Monaco" charset="0"/>
                  <a:cs typeface="Monaco" charset="0"/>
                </a:rPr>
                <a:t>y1</a:t>
              </a:r>
              <a:endParaRPr lang="en-US" sz="1400" dirty="0">
                <a:solidFill>
                  <a:srgbClr val="00B0F0"/>
                </a:solidFill>
                <a:latin typeface="Monaco" charset="0"/>
                <a:ea typeface="Monaco" charset="0"/>
                <a:cs typeface="Monaco" charset="0"/>
              </a:endParaRPr>
            </a:p>
          </p:txBody>
        </p:sp>
        <p:sp>
          <p:nvSpPr>
            <p:cNvPr id="82" name="TextBox 81"/>
            <p:cNvSpPr txBox="1"/>
            <p:nvPr/>
          </p:nvSpPr>
          <p:spPr>
            <a:xfrm>
              <a:off x="622726" y="2518668"/>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writer </a:t>
              </a:r>
              <a:r>
                <a:rPr lang="en-US" sz="1400" dirty="0">
                  <a:solidFill>
                    <a:srgbClr val="7030A0"/>
                  </a:solidFill>
                  <a:latin typeface="Monaco" charset="0"/>
                  <a:ea typeface="Monaco" charset="0"/>
                  <a:cs typeface="Monaco" charset="0"/>
                </a:rPr>
                <a:t>= null; </a:t>
              </a:r>
              <a:r>
                <a:rPr lang="en-US" sz="1400" dirty="0" smtClean="0">
                  <a:solidFill>
                    <a:srgbClr val="7030A0"/>
                  </a:solidFill>
                  <a:latin typeface="Monaco" charset="0"/>
                  <a:ea typeface="Monaco" charset="0"/>
                  <a:cs typeface="Monaco" charset="0"/>
                </a:rPr>
                <a:t> // </a:t>
              </a:r>
              <a:r>
                <a:rPr lang="en-US" sz="1400" b="1" dirty="0" smtClean="0">
                  <a:solidFill>
                    <a:srgbClr val="7030A0"/>
                  </a:solidFill>
                  <a:latin typeface="Monaco" charset="0"/>
                  <a:ea typeface="Monaco" charset="0"/>
                  <a:cs typeface="Monaco" charset="0"/>
                </a:rPr>
                <a:t>y2</a:t>
              </a:r>
              <a:endParaRPr lang="en-US" sz="1400" dirty="0">
                <a:solidFill>
                  <a:srgbClr val="7030A0"/>
                </a:solidFill>
                <a:latin typeface="Monaco" charset="0"/>
                <a:ea typeface="Monaco" charset="0"/>
                <a:cs typeface="Monaco" charset="0"/>
              </a:endParaRPr>
            </a:p>
          </p:txBody>
        </p:sp>
        <p:sp>
          <p:nvSpPr>
            <p:cNvPr id="83" name="TextBox 82"/>
            <p:cNvSpPr txBox="1"/>
            <p:nvPr/>
          </p:nvSpPr>
          <p:spPr>
            <a:xfrm>
              <a:off x="612648" y="2793302"/>
              <a:ext cx="3094304" cy="369332"/>
            </a:xfrm>
            <a:prstGeom prst="rect">
              <a:avLst/>
            </a:prstGeom>
            <a:noFill/>
          </p:spPr>
          <p:txBody>
            <a:bodyPr wrap="square" rtlCol="0">
              <a:spAutoFit/>
            </a:bodyPr>
            <a:lstStyle/>
            <a:p>
              <a:pPr algn="ctr"/>
              <a:r>
                <a:rPr lang="mr-IN" dirty="0" smtClean="0"/>
                <a:t>…</a:t>
              </a:r>
              <a:endParaRPr lang="en-US" dirty="0"/>
            </a:p>
          </p:txBody>
        </p:sp>
        <p:sp>
          <p:nvSpPr>
            <p:cNvPr id="84" name="TextBox 83"/>
            <p:cNvSpPr txBox="1"/>
            <p:nvPr/>
          </p:nvSpPr>
          <p:spPr>
            <a:xfrm>
              <a:off x="604128" y="1243381"/>
              <a:ext cx="3094304" cy="369332"/>
            </a:xfrm>
            <a:prstGeom prst="rect">
              <a:avLst/>
            </a:prstGeom>
            <a:noFill/>
          </p:spPr>
          <p:txBody>
            <a:bodyPr wrap="square" rtlCol="0">
              <a:spAutoFit/>
            </a:bodyPr>
            <a:lstStyle/>
            <a:p>
              <a:pPr algn="ctr"/>
              <a:r>
                <a:rPr lang="mr-IN" smtClean="0"/>
                <a:t>…</a:t>
              </a:r>
              <a:endParaRPr lang="en-US" dirty="0"/>
            </a:p>
          </p:txBody>
        </p:sp>
      </p:grpSp>
      <p:sp>
        <p:nvSpPr>
          <p:cNvPr id="85" name="Rectangle 84"/>
          <p:cNvSpPr/>
          <p:nvPr/>
        </p:nvSpPr>
        <p:spPr>
          <a:xfrm>
            <a:off x="128664" y="1068427"/>
            <a:ext cx="3183918" cy="1901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128664" y="3341727"/>
            <a:ext cx="4693977" cy="2015936"/>
          </a:xfrm>
          <a:prstGeom prst="rect">
            <a:avLst/>
          </a:prstGeom>
          <a:noFill/>
          <a:ln w="19050">
            <a:solidFill>
              <a:schemeClr val="tx1"/>
            </a:solidFill>
          </a:ln>
        </p:spPr>
        <p:txBody>
          <a:bodyPr wrap="square" rIns="0" rtlCol="0">
            <a:spAutoFit/>
          </a:bodyPr>
          <a:lstStyle/>
          <a:p>
            <a:r>
              <a:rPr lang="en-US" dirty="0" smtClean="0"/>
              <a:t>parallel(p3</a:t>
            </a:r>
            <a:r>
              <a:rPr lang="en-US" dirty="0"/>
              <a:t>, p2) :- parallel(p1, p2), </a:t>
            </a:r>
            <a:endParaRPr lang="en-US" dirty="0" smtClean="0"/>
          </a:p>
          <a:p>
            <a:r>
              <a:rPr lang="en-US" dirty="0"/>
              <a:t> </a:t>
            </a:r>
            <a:r>
              <a:rPr lang="en-US" dirty="0" smtClean="0"/>
              <a:t>                          next </a:t>
            </a:r>
            <a:r>
              <a:rPr lang="en-US" dirty="0"/>
              <a:t>(p3, p1). </a:t>
            </a:r>
            <a:r>
              <a:rPr lang="en-US" b="1" dirty="0" smtClean="0"/>
              <a:t>weight 5</a:t>
            </a:r>
            <a:r>
              <a:rPr lang="en-US" sz="2000" dirty="0">
                <a:solidFill>
                  <a:srgbClr val="00B050"/>
                </a:solidFill>
              </a:rPr>
              <a:t/>
            </a:r>
            <a:br>
              <a:rPr lang="en-US" sz="2000" dirty="0">
                <a:solidFill>
                  <a:srgbClr val="00B050"/>
                </a:solidFill>
              </a:rPr>
            </a:br>
            <a:endParaRPr lang="en-US" sz="900" dirty="0">
              <a:solidFill>
                <a:srgbClr val="00B050"/>
              </a:solidFill>
            </a:endParaRPr>
          </a:p>
          <a:p>
            <a:r>
              <a:rPr lang="en-US" dirty="0" smtClean="0"/>
              <a:t>parallel(p1</a:t>
            </a:r>
            <a:r>
              <a:rPr lang="en-US" dirty="0"/>
              <a:t>, p2) :- parallel(p2, p1).</a:t>
            </a:r>
            <a:r>
              <a:rPr lang="en-US" sz="800" dirty="0"/>
              <a:t> </a:t>
            </a:r>
            <a:r>
              <a:rPr lang="en-US" dirty="0"/>
              <a:t>  </a:t>
            </a:r>
          </a:p>
          <a:p>
            <a:endParaRPr lang="en-US" sz="800" dirty="0" smtClean="0"/>
          </a:p>
          <a:p>
            <a:r>
              <a:rPr lang="en-US" dirty="0"/>
              <a:t> </a:t>
            </a:r>
            <a:r>
              <a:rPr lang="en-US" dirty="0" smtClean="0"/>
              <a:t>    race(p1</a:t>
            </a:r>
            <a:r>
              <a:rPr lang="en-US" dirty="0"/>
              <a:t>, p2) :- parallel(p1, p2), </a:t>
            </a:r>
            <a:r>
              <a:rPr lang="en-US" dirty="0" err="1" smtClean="0"/>
              <a:t>mayAlias</a:t>
            </a:r>
            <a:r>
              <a:rPr lang="en-US" dirty="0" smtClean="0"/>
              <a:t>(p1</a:t>
            </a:r>
            <a:r>
              <a:rPr lang="en-US" dirty="0"/>
              <a:t>, p2), </a:t>
            </a:r>
            <a:r>
              <a:rPr lang="en-US" dirty="0" smtClean="0"/>
              <a:t>             </a:t>
            </a:r>
          </a:p>
          <a:p>
            <a:r>
              <a:rPr lang="en-US" dirty="0"/>
              <a:t> </a:t>
            </a:r>
            <a:r>
              <a:rPr lang="en-US" dirty="0" smtClean="0"/>
              <a:t>                          </a:t>
            </a:r>
            <a:r>
              <a:rPr lang="es-ES_tradnl" dirty="0" smtClean="0"/>
              <a:t>¬</a:t>
            </a:r>
            <a:r>
              <a:rPr lang="en-US" dirty="0"/>
              <a:t>guarded(p1, p2</a:t>
            </a:r>
            <a:r>
              <a:rPr lang="en-US" dirty="0" smtClean="0"/>
              <a:t>).</a:t>
            </a:r>
          </a:p>
          <a:p>
            <a:r>
              <a:rPr lang="mr-IN" dirty="0" smtClean="0">
                <a:latin typeface="Helvetica Light" charset="0"/>
                <a:ea typeface="Helvetica Light" charset="0"/>
                <a:cs typeface="Helvetica Light" charset="0"/>
              </a:rPr>
              <a:t>…</a:t>
            </a:r>
            <a:endParaRPr lang="en-US" dirty="0" smtClean="0">
              <a:latin typeface="Helvetica Light" charset="0"/>
              <a:ea typeface="Helvetica Light" charset="0"/>
              <a:cs typeface="Helvetica Light" charset="0"/>
            </a:endParaRPr>
          </a:p>
        </p:txBody>
      </p:sp>
      <p:grpSp>
        <p:nvGrpSpPr>
          <p:cNvPr id="87" name="Group 86"/>
          <p:cNvGrpSpPr/>
          <p:nvPr/>
        </p:nvGrpSpPr>
        <p:grpSpPr>
          <a:xfrm>
            <a:off x="2898851" y="2723834"/>
            <a:ext cx="2360276" cy="582589"/>
            <a:chOff x="6726519" y="2661631"/>
            <a:chExt cx="2360276" cy="582589"/>
          </a:xfrm>
        </p:grpSpPr>
        <p:sp>
          <p:nvSpPr>
            <p:cNvPr id="88" name="Rectangle 87"/>
            <p:cNvSpPr/>
            <p:nvPr/>
          </p:nvSpPr>
          <p:spPr>
            <a:xfrm>
              <a:off x="6726519" y="2915420"/>
              <a:ext cx="2360276" cy="328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600"/>
                </a:spcBef>
                <a:buClr>
                  <a:srgbClr val="727CA3"/>
                </a:buClr>
                <a:buSzPct val="76000"/>
              </a:pPr>
              <a:r>
                <a:rPr lang="es-ES_tradnl" dirty="0">
                  <a:solidFill>
                    <a:prstClr val="black"/>
                  </a:solidFill>
                  <a:latin typeface="Garamond" panose="02020404030301010803" pitchFamily="18" charset="0"/>
                </a:rPr>
                <a:t>¬</a:t>
              </a:r>
              <a:r>
                <a:rPr lang="es-ES_tradnl" dirty="0" err="1">
                  <a:solidFill>
                    <a:prstClr val="black"/>
                  </a:solidFill>
                  <a:latin typeface="Garamond" panose="02020404030301010803" pitchFamily="18" charset="0"/>
                </a:rPr>
                <a:t>race</a:t>
              </a:r>
              <a:r>
                <a:rPr lang="es-ES_tradnl" dirty="0">
                  <a:solidFill>
                    <a:prstClr val="black"/>
                  </a:solidFill>
                  <a:latin typeface="Garamond" panose="02020404030301010803" pitchFamily="18" charset="0"/>
                </a:rPr>
                <a:t>(</a:t>
              </a:r>
              <a:r>
                <a:rPr lang="es-ES_tradnl" dirty="0">
                  <a:solidFill>
                    <a:srgbClr val="0070C0"/>
                  </a:solidFill>
                  <a:latin typeface="Garamond" panose="02020404030301010803" pitchFamily="18" charset="0"/>
                </a:rPr>
                <a:t>x2</a:t>
              </a:r>
              <a:r>
                <a:rPr lang="es-ES_tradnl" dirty="0">
                  <a:solidFill>
                    <a:prstClr val="black"/>
                  </a:solidFill>
                  <a:latin typeface="Garamond" panose="02020404030301010803" pitchFamily="18" charset="0"/>
                </a:rPr>
                <a:t>, </a:t>
              </a:r>
              <a:r>
                <a:rPr lang="es-ES_tradnl" dirty="0">
                  <a:solidFill>
                    <a:srgbClr val="0070C0"/>
                  </a:solidFill>
                  <a:latin typeface="Garamond" panose="02020404030301010803" pitchFamily="18" charset="0"/>
                </a:rPr>
                <a:t>x1</a:t>
              </a:r>
              <a:r>
                <a:rPr lang="es-ES_tradnl" dirty="0">
                  <a:solidFill>
                    <a:prstClr val="black"/>
                  </a:solidFill>
                  <a:latin typeface="Garamond" panose="02020404030301010803" pitchFamily="18" charset="0"/>
                </a:rPr>
                <a:t>) </a:t>
              </a:r>
              <a:r>
                <a:rPr lang="es-ES_tradnl" b="1" dirty="0" err="1">
                  <a:solidFill>
                    <a:prstClr val="black"/>
                  </a:solidFill>
                  <a:latin typeface="Garamond" panose="02020404030301010803" pitchFamily="18" charset="0"/>
                </a:rPr>
                <a:t>weight</a:t>
              </a:r>
              <a:r>
                <a:rPr lang="es-ES_tradnl" b="1" dirty="0">
                  <a:solidFill>
                    <a:prstClr val="black"/>
                  </a:solidFill>
                  <a:latin typeface="Garamond" panose="02020404030301010803" pitchFamily="18" charset="0"/>
                </a:rPr>
                <a:t> 25</a:t>
              </a:r>
            </a:p>
          </p:txBody>
        </p:sp>
        <p:sp>
          <p:nvSpPr>
            <p:cNvPr id="89" name="Left Arrow 88"/>
            <p:cNvSpPr/>
            <p:nvPr/>
          </p:nvSpPr>
          <p:spPr>
            <a:xfrm rot="8311635">
              <a:off x="8338601" y="2661631"/>
              <a:ext cx="314699" cy="24592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1F7DF5D7-FF41-4BF6-8958-28DFF1DB182D}" type="slidenum">
              <a:rPr lang="en-US" smtClean="0"/>
              <a:pPr/>
              <a:t>65</a:t>
            </a:fld>
            <a:endParaRPr lang="en-US" dirty="0"/>
          </a:p>
        </p:txBody>
      </p:sp>
    </p:spTree>
    <p:custDataLst>
      <p:tags r:id="rId1"/>
    </p:custDataLst>
    <p:extLst>
      <p:ext uri="{BB962C8B-B14F-4D97-AF65-F5344CB8AC3E}">
        <p14:creationId xmlns:p14="http://schemas.microsoft.com/office/powerpoint/2010/main" val="1656622652"/>
      </p:ext>
    </p:extLst>
  </p:cSld>
  <p:clrMapOvr>
    <a:masterClrMapping/>
  </p:clrMapOvr>
  <mc:AlternateContent xmlns:mc="http://schemas.openxmlformats.org/markup-compatibility/2006" xmlns:p14="http://schemas.microsoft.com/office/powerpoint/2010/main">
    <mc:Choice Requires="p14">
      <p:transition spd="slow" p14:dur="2000" advTm="23261"/>
    </mc:Choice>
    <mc:Fallback xmlns="">
      <p:transition spd="slow" advTm="23261"/>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Accuracy of Alarm Classification</a:t>
            </a:r>
            <a:endParaRPr lang="en-US" dirty="0"/>
          </a:p>
        </p:txBody>
      </p:sp>
      <p:sp>
        <p:nvSpPr>
          <p:cNvPr id="3" name="Date Placeholder 2"/>
          <p:cNvSpPr>
            <a:spLocks noGrp="1"/>
          </p:cNvSpPr>
          <p:nvPr>
            <p:ph type="dt" sz="half" idx="10"/>
          </p:nvPr>
        </p:nvSpPr>
        <p:spPr/>
        <p:txBody>
          <a:bodyPr/>
          <a:lstStyle/>
          <a:p>
            <a:fld id="{601D9579-47A2-F843-9A80-DA61E3C8CF81}" type="datetime1">
              <a:rPr lang="en-US" smtClean="0"/>
              <a:t>7/31/17</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grpSp>
        <p:nvGrpSpPr>
          <p:cNvPr id="12" name="Group 11"/>
          <p:cNvGrpSpPr/>
          <p:nvPr/>
        </p:nvGrpSpPr>
        <p:grpSpPr>
          <a:xfrm>
            <a:off x="768096" y="1147832"/>
            <a:ext cx="7329917" cy="4627959"/>
            <a:chOff x="922171" y="1147832"/>
            <a:chExt cx="7329917" cy="4627959"/>
          </a:xfrm>
        </p:grpSpPr>
        <p:grpSp>
          <p:nvGrpSpPr>
            <p:cNvPr id="10" name="Group 9"/>
            <p:cNvGrpSpPr/>
            <p:nvPr/>
          </p:nvGrpSpPr>
          <p:grpSpPr>
            <a:xfrm>
              <a:off x="922171" y="1572768"/>
              <a:ext cx="7329917" cy="4203023"/>
              <a:chOff x="1229466" y="1392888"/>
              <a:chExt cx="7329917" cy="4203023"/>
            </a:xfrm>
          </p:grpSpPr>
          <p:graphicFrame>
            <p:nvGraphicFramePr>
              <p:cNvPr id="8" name="Chart 7"/>
              <p:cNvGraphicFramePr/>
              <p:nvPr>
                <p:extLst/>
              </p:nvPr>
            </p:nvGraphicFramePr>
            <p:xfrm>
              <a:off x="1229466" y="1531911"/>
              <a:ext cx="7329917"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091894" y="1392888"/>
                <a:ext cx="1182125"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324</a:t>
                </a:r>
                <a:r>
                  <a:rPr lang="en-US" sz="1600" dirty="0" smtClean="0">
                    <a:latin typeface="Helvetica Light" charset="0"/>
                    <a:ea typeface="Helvetica Light" charset="0"/>
                    <a:cs typeface="Helvetica Light" charset="0"/>
                  </a:rPr>
                  <a:t> </a:t>
                </a:r>
                <a:r>
                  <a:rPr lang="en-US" sz="1600" dirty="0" smtClean="0">
                    <a:solidFill>
                      <a:schemeClr val="accent5">
                        <a:lumMod val="75000"/>
                      </a:schemeClr>
                    </a:solidFill>
                    <a:latin typeface="Helvetica Light" charset="0"/>
                    <a:ea typeface="Helvetica Light" charset="0"/>
                    <a:cs typeface="Helvetica Light" charset="0"/>
                  </a:rPr>
                  <a:t>119</a:t>
                </a:r>
              </a:p>
            </p:txBody>
          </p:sp>
          <p:sp>
            <p:nvSpPr>
              <p:cNvPr id="14" name="TextBox 13"/>
              <p:cNvSpPr txBox="1"/>
              <p:nvPr/>
            </p:nvSpPr>
            <p:spPr>
              <a:xfrm>
                <a:off x="4166340" y="1392888"/>
                <a:ext cx="1009608"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111</a:t>
                </a:r>
                <a:r>
                  <a:rPr lang="en-US" sz="1600" dirty="0" smtClean="0">
                    <a:latin typeface="Helvetica Light" charset="0"/>
                    <a:ea typeface="Helvetica Light" charset="0"/>
                    <a:cs typeface="Helvetica Light" charset="0"/>
                  </a:rPr>
                  <a:t> </a:t>
                </a:r>
                <a:r>
                  <a:rPr lang="en-US" sz="1600" dirty="0" smtClean="0">
                    <a:solidFill>
                      <a:schemeClr val="accent5">
                        <a:lumMod val="75000"/>
                      </a:schemeClr>
                    </a:solidFill>
                    <a:latin typeface="Helvetica Light" charset="0"/>
                    <a:ea typeface="Helvetica Light" charset="0"/>
                    <a:cs typeface="Helvetica Light" charset="0"/>
                  </a:rPr>
                  <a:t>153</a:t>
                </a:r>
              </a:p>
            </p:txBody>
          </p:sp>
          <p:sp>
            <p:nvSpPr>
              <p:cNvPr id="15" name="TextBox 14"/>
              <p:cNvSpPr txBox="1"/>
              <p:nvPr/>
            </p:nvSpPr>
            <p:spPr>
              <a:xfrm>
                <a:off x="7629154" y="1392888"/>
                <a:ext cx="786983" cy="338554"/>
              </a:xfrm>
              <a:prstGeom prst="rect">
                <a:avLst/>
              </a:prstGeom>
              <a:noFill/>
            </p:spPr>
            <p:txBody>
              <a:bodyPr wrap="square" rtlCol="0">
                <a:spAutoFit/>
              </a:bodyPr>
              <a:lstStyle/>
              <a:p>
                <a:r>
                  <a:rPr lang="en-US" sz="1600">
                    <a:solidFill>
                      <a:srgbClr val="FF9300"/>
                    </a:solidFill>
                    <a:latin typeface="Helvetica Light" charset="0"/>
                    <a:ea typeface="Helvetica Light" charset="0"/>
                    <a:cs typeface="Helvetica Light" charset="0"/>
                  </a:rPr>
                  <a:t>0</a:t>
                </a:r>
                <a:r>
                  <a:rPr lang="en-US" sz="1600" smtClean="0">
                    <a:latin typeface="Helvetica Light" charset="0"/>
                    <a:ea typeface="Helvetica Light" charset="0"/>
                    <a:cs typeface="Helvetica Light" charset="0"/>
                  </a:rPr>
                  <a:t> </a:t>
                </a:r>
                <a:r>
                  <a:rPr lang="en-US" sz="1600" smtClean="0">
                    <a:solidFill>
                      <a:schemeClr val="accent5">
                        <a:lumMod val="75000"/>
                      </a:schemeClr>
                    </a:solidFill>
                    <a:latin typeface="Helvetica Light" charset="0"/>
                    <a:ea typeface="Helvetica Light" charset="0"/>
                    <a:cs typeface="Helvetica Light" charset="0"/>
                  </a:rPr>
                  <a:t>10</a:t>
                </a:r>
                <a:endParaRPr lang="en-US" sz="1600" dirty="0" smtClean="0">
                  <a:solidFill>
                    <a:schemeClr val="accent5">
                      <a:lumMod val="75000"/>
                    </a:schemeClr>
                  </a:solidFill>
                  <a:latin typeface="Helvetica Light" charset="0"/>
                  <a:ea typeface="Helvetica Light" charset="0"/>
                  <a:cs typeface="Helvetica Light" charset="0"/>
                </a:endParaRPr>
              </a:p>
            </p:txBody>
          </p:sp>
          <p:sp>
            <p:nvSpPr>
              <p:cNvPr id="17" name="TextBox 16"/>
              <p:cNvSpPr txBox="1"/>
              <p:nvPr/>
            </p:nvSpPr>
            <p:spPr>
              <a:xfrm>
                <a:off x="2067730" y="1392888"/>
                <a:ext cx="1042029"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338 </a:t>
                </a:r>
                <a:r>
                  <a:rPr lang="en-US" sz="1600" dirty="0" smtClean="0">
                    <a:solidFill>
                      <a:schemeClr val="accent5">
                        <a:lumMod val="75000"/>
                      </a:schemeClr>
                    </a:solidFill>
                    <a:latin typeface="Helvetica Light" charset="0"/>
                    <a:ea typeface="Helvetica Light" charset="0"/>
                    <a:cs typeface="Helvetica Light" charset="0"/>
                  </a:rPr>
                  <a:t>700</a:t>
                </a:r>
              </a:p>
            </p:txBody>
          </p:sp>
          <p:sp>
            <p:nvSpPr>
              <p:cNvPr id="18" name="TextBox 17"/>
              <p:cNvSpPr txBox="1"/>
              <p:nvPr/>
            </p:nvSpPr>
            <p:spPr>
              <a:xfrm>
                <a:off x="5156890" y="1392888"/>
                <a:ext cx="1274160"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1824 </a:t>
                </a:r>
                <a:r>
                  <a:rPr lang="en-US" sz="1600" dirty="0" smtClean="0">
                    <a:solidFill>
                      <a:schemeClr val="accent5">
                        <a:lumMod val="75000"/>
                      </a:schemeClr>
                    </a:solidFill>
                    <a:latin typeface="Helvetica Light" charset="0"/>
                    <a:ea typeface="Helvetica Light" charset="0"/>
                    <a:cs typeface="Helvetica Light" charset="0"/>
                  </a:rPr>
                  <a:t>2597</a:t>
                </a:r>
              </a:p>
            </p:txBody>
          </p:sp>
          <p:sp>
            <p:nvSpPr>
              <p:cNvPr id="19" name="TextBox 18"/>
              <p:cNvSpPr txBox="1"/>
              <p:nvPr/>
            </p:nvSpPr>
            <p:spPr>
              <a:xfrm>
                <a:off x="6375059" y="1392888"/>
                <a:ext cx="997251" cy="338554"/>
              </a:xfrm>
              <a:prstGeom prst="rect">
                <a:avLst/>
              </a:prstGeom>
              <a:noFill/>
            </p:spPr>
            <p:txBody>
              <a:bodyPr wrap="square" rtlCol="0">
                <a:spAutoFit/>
              </a:bodyPr>
              <a:lstStyle/>
              <a:p>
                <a:r>
                  <a:rPr lang="en-US" sz="1600" smtClean="0">
                    <a:solidFill>
                      <a:srgbClr val="FF9300"/>
                    </a:solidFill>
                    <a:latin typeface="Helvetica Light" charset="0"/>
                    <a:ea typeface="Helvetica Light" charset="0"/>
                    <a:cs typeface="Helvetica Light" charset="0"/>
                  </a:rPr>
                  <a:t>79</a:t>
                </a:r>
                <a:r>
                  <a:rPr lang="en-US" sz="1600" smtClean="0">
                    <a:latin typeface="Helvetica Light" charset="0"/>
                    <a:ea typeface="Helvetica Light" charset="0"/>
                    <a:cs typeface="Helvetica Light" charset="0"/>
                  </a:rPr>
                  <a:t> </a:t>
                </a:r>
                <a:r>
                  <a:rPr lang="en-US" sz="1600" smtClean="0">
                    <a:solidFill>
                      <a:schemeClr val="accent5">
                        <a:lumMod val="75000"/>
                      </a:schemeClr>
                    </a:solidFill>
                    <a:latin typeface="Helvetica Light" charset="0"/>
                    <a:ea typeface="Helvetica Light" charset="0"/>
                    <a:cs typeface="Helvetica Light" charset="0"/>
                  </a:rPr>
                  <a:t>183</a:t>
                </a:r>
                <a:endParaRPr lang="en-US" sz="1600" dirty="0" smtClean="0">
                  <a:solidFill>
                    <a:schemeClr val="accent5">
                      <a:lumMod val="75000"/>
                    </a:schemeClr>
                  </a:solidFill>
                  <a:latin typeface="Helvetica Light" charset="0"/>
                  <a:ea typeface="Helvetica Light" charset="0"/>
                  <a:cs typeface="Helvetica Light" charset="0"/>
                </a:endParaRPr>
              </a:p>
            </p:txBody>
          </p:sp>
        </p:grpSp>
        <p:sp>
          <p:nvSpPr>
            <p:cNvPr id="11" name="TextBox 10"/>
            <p:cNvSpPr txBox="1"/>
            <p:nvPr/>
          </p:nvSpPr>
          <p:spPr>
            <a:xfrm>
              <a:off x="3207896" y="1147832"/>
              <a:ext cx="3117954" cy="400110"/>
            </a:xfrm>
            <a:prstGeom prst="rect">
              <a:avLst/>
            </a:prstGeom>
            <a:noFill/>
          </p:spPr>
          <p:txBody>
            <a:bodyPr wrap="square" rtlCol="0">
              <a:spAutoFit/>
            </a:bodyPr>
            <a:lstStyle/>
            <a:p>
              <a:r>
                <a:rPr lang="en-US" sz="2000" b="1" dirty="0">
                  <a:latin typeface="Helvetica Light" charset="0"/>
                  <a:ea typeface="Helvetica Light" charset="0"/>
                  <a:cs typeface="Helvetica Light" charset="0"/>
                </a:rPr>
                <a:t>f</a:t>
              </a:r>
              <a:r>
                <a:rPr lang="en-US" sz="2000" b="1" dirty="0" smtClean="0">
                  <a:latin typeface="Helvetica Light" charset="0"/>
                  <a:ea typeface="Helvetica Light" charset="0"/>
                  <a:cs typeface="Helvetica Light" charset="0"/>
                </a:rPr>
                <a:t>eedback on 5% reports</a:t>
              </a:r>
            </a:p>
          </p:txBody>
        </p:sp>
      </p:grpSp>
      <p:sp>
        <p:nvSpPr>
          <p:cNvPr id="2" name="Slide Number Placeholder 1"/>
          <p:cNvSpPr>
            <a:spLocks noGrp="1"/>
          </p:cNvSpPr>
          <p:nvPr>
            <p:ph type="sldNum" sz="quarter" idx="12"/>
          </p:nvPr>
        </p:nvSpPr>
        <p:spPr/>
        <p:txBody>
          <a:bodyPr/>
          <a:lstStyle/>
          <a:p>
            <a:fld id="{1F7DF5D7-FF41-4BF6-8958-28DFF1DB182D}" type="slidenum">
              <a:rPr lang="en-US" smtClean="0"/>
              <a:pPr/>
              <a:t>66</a:t>
            </a:fld>
            <a:endParaRPr lang="en-US" dirty="0"/>
          </a:p>
        </p:txBody>
      </p:sp>
    </p:spTree>
    <p:custDataLst>
      <p:tags r:id="rId1"/>
    </p:custDataLst>
    <p:extLst>
      <p:ext uri="{BB962C8B-B14F-4D97-AF65-F5344CB8AC3E}">
        <p14:creationId xmlns:p14="http://schemas.microsoft.com/office/powerpoint/2010/main" val="927597435"/>
      </p:ext>
    </p:extLst>
  </p:cSld>
  <p:clrMapOvr>
    <a:masterClrMapping/>
  </p:clrMapOvr>
  <mc:AlternateContent xmlns:mc="http://schemas.openxmlformats.org/markup-compatibility/2006" xmlns:p14="http://schemas.microsoft.com/office/powerpoint/2010/main">
    <mc:Choice Requires="p14">
      <p:transition spd="slow" p14:dur="2000" advTm="58530"/>
    </mc:Choice>
    <mc:Fallback xmlns="">
      <p:transition spd="slow" advTm="5853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Accuracy of Alarm Classification</a:t>
            </a:r>
            <a:endParaRPr lang="en-US" dirty="0"/>
          </a:p>
        </p:txBody>
      </p:sp>
      <p:sp>
        <p:nvSpPr>
          <p:cNvPr id="3" name="Date Placeholder 2"/>
          <p:cNvSpPr>
            <a:spLocks noGrp="1"/>
          </p:cNvSpPr>
          <p:nvPr>
            <p:ph type="dt" sz="half" idx="10"/>
          </p:nvPr>
        </p:nvSpPr>
        <p:spPr/>
        <p:txBody>
          <a:bodyPr/>
          <a:lstStyle/>
          <a:p>
            <a:fld id="{601D9579-47A2-F843-9A80-DA61E3C8CF81}" type="datetime1">
              <a:rPr lang="en-US" smtClean="0"/>
              <a:t>7/31/17</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grpSp>
        <p:nvGrpSpPr>
          <p:cNvPr id="12" name="Group 11"/>
          <p:cNvGrpSpPr/>
          <p:nvPr/>
        </p:nvGrpSpPr>
        <p:grpSpPr>
          <a:xfrm>
            <a:off x="768096" y="1147832"/>
            <a:ext cx="7329917" cy="4627959"/>
            <a:chOff x="922171" y="1147832"/>
            <a:chExt cx="7329917" cy="4627959"/>
          </a:xfrm>
        </p:grpSpPr>
        <p:grpSp>
          <p:nvGrpSpPr>
            <p:cNvPr id="10" name="Group 9"/>
            <p:cNvGrpSpPr/>
            <p:nvPr/>
          </p:nvGrpSpPr>
          <p:grpSpPr>
            <a:xfrm>
              <a:off x="922171" y="1572768"/>
              <a:ext cx="7329917" cy="4203023"/>
              <a:chOff x="1229466" y="1392888"/>
              <a:chExt cx="7329917" cy="4203023"/>
            </a:xfrm>
          </p:grpSpPr>
          <p:graphicFrame>
            <p:nvGraphicFramePr>
              <p:cNvPr id="8" name="Chart 7"/>
              <p:cNvGraphicFramePr/>
              <p:nvPr>
                <p:extLst/>
              </p:nvPr>
            </p:nvGraphicFramePr>
            <p:xfrm>
              <a:off x="1229466" y="1531911"/>
              <a:ext cx="7329917"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091894" y="1392888"/>
                <a:ext cx="1182125"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324</a:t>
                </a:r>
                <a:r>
                  <a:rPr lang="en-US" sz="1600" dirty="0" smtClean="0">
                    <a:latin typeface="Helvetica Light" charset="0"/>
                    <a:ea typeface="Helvetica Light" charset="0"/>
                    <a:cs typeface="Helvetica Light" charset="0"/>
                  </a:rPr>
                  <a:t> </a:t>
                </a:r>
                <a:r>
                  <a:rPr lang="en-US" sz="1600" dirty="0" smtClean="0">
                    <a:solidFill>
                      <a:schemeClr val="accent5">
                        <a:lumMod val="75000"/>
                      </a:schemeClr>
                    </a:solidFill>
                    <a:latin typeface="Helvetica Light" charset="0"/>
                    <a:ea typeface="Helvetica Light" charset="0"/>
                    <a:cs typeface="Helvetica Light" charset="0"/>
                  </a:rPr>
                  <a:t>119</a:t>
                </a:r>
              </a:p>
            </p:txBody>
          </p:sp>
          <p:sp>
            <p:nvSpPr>
              <p:cNvPr id="14" name="TextBox 13"/>
              <p:cNvSpPr txBox="1"/>
              <p:nvPr/>
            </p:nvSpPr>
            <p:spPr>
              <a:xfrm>
                <a:off x="4166340" y="1392888"/>
                <a:ext cx="1009608"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111</a:t>
                </a:r>
                <a:r>
                  <a:rPr lang="en-US" sz="1600" dirty="0" smtClean="0">
                    <a:latin typeface="Helvetica Light" charset="0"/>
                    <a:ea typeface="Helvetica Light" charset="0"/>
                    <a:cs typeface="Helvetica Light" charset="0"/>
                  </a:rPr>
                  <a:t> </a:t>
                </a:r>
                <a:r>
                  <a:rPr lang="en-US" sz="1600" dirty="0" smtClean="0">
                    <a:solidFill>
                      <a:schemeClr val="accent5">
                        <a:lumMod val="75000"/>
                      </a:schemeClr>
                    </a:solidFill>
                    <a:latin typeface="Helvetica Light" charset="0"/>
                    <a:ea typeface="Helvetica Light" charset="0"/>
                    <a:cs typeface="Helvetica Light" charset="0"/>
                  </a:rPr>
                  <a:t>153</a:t>
                </a:r>
              </a:p>
            </p:txBody>
          </p:sp>
          <p:sp>
            <p:nvSpPr>
              <p:cNvPr id="15" name="TextBox 14"/>
              <p:cNvSpPr txBox="1"/>
              <p:nvPr/>
            </p:nvSpPr>
            <p:spPr>
              <a:xfrm>
                <a:off x="7629154" y="1392888"/>
                <a:ext cx="786983" cy="338554"/>
              </a:xfrm>
              <a:prstGeom prst="rect">
                <a:avLst/>
              </a:prstGeom>
              <a:noFill/>
            </p:spPr>
            <p:txBody>
              <a:bodyPr wrap="square" rtlCol="0">
                <a:spAutoFit/>
              </a:bodyPr>
              <a:lstStyle/>
              <a:p>
                <a:r>
                  <a:rPr lang="en-US" sz="1600">
                    <a:solidFill>
                      <a:srgbClr val="FF9300"/>
                    </a:solidFill>
                    <a:latin typeface="Helvetica Light" charset="0"/>
                    <a:ea typeface="Helvetica Light" charset="0"/>
                    <a:cs typeface="Helvetica Light" charset="0"/>
                  </a:rPr>
                  <a:t>0</a:t>
                </a:r>
                <a:r>
                  <a:rPr lang="en-US" sz="1600" smtClean="0">
                    <a:latin typeface="Helvetica Light" charset="0"/>
                    <a:ea typeface="Helvetica Light" charset="0"/>
                    <a:cs typeface="Helvetica Light" charset="0"/>
                  </a:rPr>
                  <a:t> </a:t>
                </a:r>
                <a:r>
                  <a:rPr lang="en-US" sz="1600" smtClean="0">
                    <a:solidFill>
                      <a:schemeClr val="accent5">
                        <a:lumMod val="75000"/>
                      </a:schemeClr>
                    </a:solidFill>
                    <a:latin typeface="Helvetica Light" charset="0"/>
                    <a:ea typeface="Helvetica Light" charset="0"/>
                    <a:cs typeface="Helvetica Light" charset="0"/>
                  </a:rPr>
                  <a:t>10</a:t>
                </a:r>
                <a:endParaRPr lang="en-US" sz="1600" dirty="0" smtClean="0">
                  <a:solidFill>
                    <a:schemeClr val="accent5">
                      <a:lumMod val="75000"/>
                    </a:schemeClr>
                  </a:solidFill>
                  <a:latin typeface="Helvetica Light" charset="0"/>
                  <a:ea typeface="Helvetica Light" charset="0"/>
                  <a:cs typeface="Helvetica Light" charset="0"/>
                </a:endParaRPr>
              </a:p>
            </p:txBody>
          </p:sp>
          <p:sp>
            <p:nvSpPr>
              <p:cNvPr id="17" name="TextBox 16"/>
              <p:cNvSpPr txBox="1"/>
              <p:nvPr/>
            </p:nvSpPr>
            <p:spPr>
              <a:xfrm>
                <a:off x="2067730" y="1392888"/>
                <a:ext cx="1042029"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338 </a:t>
                </a:r>
                <a:r>
                  <a:rPr lang="en-US" sz="1600" dirty="0" smtClean="0">
                    <a:solidFill>
                      <a:schemeClr val="accent5">
                        <a:lumMod val="75000"/>
                      </a:schemeClr>
                    </a:solidFill>
                    <a:latin typeface="Helvetica Light" charset="0"/>
                    <a:ea typeface="Helvetica Light" charset="0"/>
                    <a:cs typeface="Helvetica Light" charset="0"/>
                  </a:rPr>
                  <a:t>700</a:t>
                </a:r>
              </a:p>
            </p:txBody>
          </p:sp>
          <p:sp>
            <p:nvSpPr>
              <p:cNvPr id="18" name="TextBox 17"/>
              <p:cNvSpPr txBox="1"/>
              <p:nvPr/>
            </p:nvSpPr>
            <p:spPr>
              <a:xfrm>
                <a:off x="5156890" y="1392888"/>
                <a:ext cx="1274160"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1824 </a:t>
                </a:r>
                <a:r>
                  <a:rPr lang="en-US" sz="1600" dirty="0" smtClean="0">
                    <a:solidFill>
                      <a:schemeClr val="accent5">
                        <a:lumMod val="75000"/>
                      </a:schemeClr>
                    </a:solidFill>
                    <a:latin typeface="Helvetica Light" charset="0"/>
                    <a:ea typeface="Helvetica Light" charset="0"/>
                    <a:cs typeface="Helvetica Light" charset="0"/>
                  </a:rPr>
                  <a:t>2597</a:t>
                </a:r>
              </a:p>
            </p:txBody>
          </p:sp>
          <p:sp>
            <p:nvSpPr>
              <p:cNvPr id="19" name="TextBox 18"/>
              <p:cNvSpPr txBox="1"/>
              <p:nvPr/>
            </p:nvSpPr>
            <p:spPr>
              <a:xfrm>
                <a:off x="6375059" y="1392888"/>
                <a:ext cx="997251" cy="338554"/>
              </a:xfrm>
              <a:prstGeom prst="rect">
                <a:avLst/>
              </a:prstGeom>
              <a:noFill/>
            </p:spPr>
            <p:txBody>
              <a:bodyPr wrap="square" rtlCol="0">
                <a:spAutoFit/>
              </a:bodyPr>
              <a:lstStyle/>
              <a:p>
                <a:r>
                  <a:rPr lang="en-US" sz="1600" smtClean="0">
                    <a:solidFill>
                      <a:srgbClr val="FF9300"/>
                    </a:solidFill>
                    <a:latin typeface="Helvetica Light" charset="0"/>
                    <a:ea typeface="Helvetica Light" charset="0"/>
                    <a:cs typeface="Helvetica Light" charset="0"/>
                  </a:rPr>
                  <a:t>79</a:t>
                </a:r>
                <a:r>
                  <a:rPr lang="en-US" sz="1600" smtClean="0">
                    <a:latin typeface="Helvetica Light" charset="0"/>
                    <a:ea typeface="Helvetica Light" charset="0"/>
                    <a:cs typeface="Helvetica Light" charset="0"/>
                  </a:rPr>
                  <a:t> </a:t>
                </a:r>
                <a:r>
                  <a:rPr lang="en-US" sz="1600" smtClean="0">
                    <a:solidFill>
                      <a:schemeClr val="accent5">
                        <a:lumMod val="75000"/>
                      </a:schemeClr>
                    </a:solidFill>
                    <a:latin typeface="Helvetica Light" charset="0"/>
                    <a:ea typeface="Helvetica Light" charset="0"/>
                    <a:cs typeface="Helvetica Light" charset="0"/>
                  </a:rPr>
                  <a:t>183</a:t>
                </a:r>
                <a:endParaRPr lang="en-US" sz="1600" dirty="0" smtClean="0">
                  <a:solidFill>
                    <a:schemeClr val="accent5">
                      <a:lumMod val="75000"/>
                    </a:schemeClr>
                  </a:solidFill>
                  <a:latin typeface="Helvetica Light" charset="0"/>
                  <a:ea typeface="Helvetica Light" charset="0"/>
                  <a:cs typeface="Helvetica Light" charset="0"/>
                </a:endParaRPr>
              </a:p>
            </p:txBody>
          </p:sp>
        </p:grpSp>
        <p:sp>
          <p:nvSpPr>
            <p:cNvPr id="11" name="TextBox 10"/>
            <p:cNvSpPr txBox="1"/>
            <p:nvPr/>
          </p:nvSpPr>
          <p:spPr>
            <a:xfrm>
              <a:off x="3207896" y="1147832"/>
              <a:ext cx="3117954" cy="400110"/>
            </a:xfrm>
            <a:prstGeom prst="rect">
              <a:avLst/>
            </a:prstGeom>
            <a:noFill/>
          </p:spPr>
          <p:txBody>
            <a:bodyPr wrap="square" rtlCol="0">
              <a:spAutoFit/>
            </a:bodyPr>
            <a:lstStyle/>
            <a:p>
              <a:r>
                <a:rPr lang="en-US" sz="2000" b="1" dirty="0">
                  <a:latin typeface="Helvetica Light" charset="0"/>
                  <a:ea typeface="Helvetica Light" charset="0"/>
                  <a:cs typeface="Helvetica Light" charset="0"/>
                </a:rPr>
                <a:t>f</a:t>
              </a:r>
              <a:r>
                <a:rPr lang="en-US" sz="2000" b="1" dirty="0" smtClean="0">
                  <a:latin typeface="Helvetica Light" charset="0"/>
                  <a:ea typeface="Helvetica Light" charset="0"/>
                  <a:cs typeface="Helvetica Light" charset="0"/>
                </a:rPr>
                <a:t>eedback on 5% reports</a:t>
              </a:r>
            </a:p>
          </p:txBody>
        </p:sp>
      </p:grpSp>
      <p:sp>
        <p:nvSpPr>
          <p:cNvPr id="20" name="Rounded Rectangle 19"/>
          <p:cNvSpPr/>
          <p:nvPr/>
        </p:nvSpPr>
        <p:spPr>
          <a:xfrm>
            <a:off x="490511" y="2640798"/>
            <a:ext cx="8162977" cy="1244024"/>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Helvetica" charset="0"/>
                <a:ea typeface="Helvetica" charset="0"/>
                <a:cs typeface="Helvetica" charset="0"/>
              </a:rPr>
              <a:t>With only up to </a:t>
            </a:r>
            <a:r>
              <a:rPr lang="en-US" sz="2400" dirty="0">
                <a:latin typeface="Helvetica" charset="0"/>
                <a:ea typeface="Helvetica" charset="0"/>
                <a:cs typeface="Helvetica" charset="0"/>
              </a:rPr>
              <a:t>5</a:t>
            </a:r>
            <a:r>
              <a:rPr lang="en-US" sz="2400" dirty="0" smtClean="0">
                <a:latin typeface="Helvetica" charset="0"/>
                <a:ea typeface="Helvetica" charset="0"/>
                <a:cs typeface="Helvetica" charset="0"/>
              </a:rPr>
              <a:t>% feedback, 70% of the false positives are eliminated and 96% of true positives retained.</a:t>
            </a:r>
            <a:endParaRPr lang="en-US" sz="2400" dirty="0">
              <a:latin typeface="Helvetica" charset="0"/>
              <a:ea typeface="Helvetica" charset="0"/>
              <a:cs typeface="Helvetica" charset="0"/>
            </a:endParaRPr>
          </a:p>
        </p:txBody>
      </p:sp>
      <p:sp>
        <p:nvSpPr>
          <p:cNvPr id="2" name="Slide Number Placeholder 1"/>
          <p:cNvSpPr>
            <a:spLocks noGrp="1"/>
          </p:cNvSpPr>
          <p:nvPr>
            <p:ph type="sldNum" sz="quarter" idx="12"/>
          </p:nvPr>
        </p:nvSpPr>
        <p:spPr/>
        <p:txBody>
          <a:bodyPr/>
          <a:lstStyle/>
          <a:p>
            <a:fld id="{1F7DF5D7-FF41-4BF6-8958-28DFF1DB182D}" type="slidenum">
              <a:rPr lang="en-US" smtClean="0"/>
              <a:pPr/>
              <a:t>67</a:t>
            </a:fld>
            <a:endParaRPr lang="en-US" dirty="0"/>
          </a:p>
        </p:txBody>
      </p:sp>
    </p:spTree>
    <p:custDataLst>
      <p:tags r:id="rId1"/>
    </p:custDataLst>
    <p:extLst>
      <p:ext uri="{BB962C8B-B14F-4D97-AF65-F5344CB8AC3E}">
        <p14:creationId xmlns:p14="http://schemas.microsoft.com/office/powerpoint/2010/main" val="1165463357"/>
      </p:ext>
    </p:extLst>
  </p:cSld>
  <p:clrMapOvr>
    <a:masterClrMapping/>
  </p:clrMapOvr>
  <mc:AlternateContent xmlns:mc="http://schemas.openxmlformats.org/markup-compatibility/2006" xmlns:p14="http://schemas.microsoft.com/office/powerpoint/2010/main">
    <mc:Choice Requires="p14">
      <p:transition spd="slow" p14:dur="2000" advTm="58530"/>
    </mc:Choice>
    <mc:Fallback xmlns="">
      <p:transition spd="slow" advTm="5853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65B58F-57AB-504E-A949-F58ADBE3BB47}" type="datetime1">
              <a:rPr lang="en-US" smtClean="0"/>
              <a:t>7/31/17</a:t>
            </a:fld>
            <a:endParaRPr lang="en-US" dirty="0"/>
          </a:p>
        </p:txBody>
      </p:sp>
      <p:sp>
        <p:nvSpPr>
          <p:cNvPr id="5" name="Title 4"/>
          <p:cNvSpPr>
            <a:spLocks noGrp="1"/>
          </p:cNvSpPr>
          <p:nvPr>
            <p:ph type="title"/>
          </p:nvPr>
        </p:nvSpPr>
        <p:spPr/>
        <p:txBody>
          <a:bodyPr>
            <a:normAutofit/>
          </a:bodyPr>
          <a:lstStyle/>
          <a:p>
            <a:r>
              <a:rPr lang="en-US" dirty="0" smtClean="0"/>
              <a:t>Impact of Varying Amount of Feedback</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graphicFrame>
        <p:nvGraphicFramePr>
          <p:cNvPr id="10" name="Chart 9"/>
          <p:cNvGraphicFramePr/>
          <p:nvPr>
            <p:extLst/>
          </p:nvPr>
        </p:nvGraphicFramePr>
        <p:xfrm>
          <a:off x="1476587" y="1938004"/>
          <a:ext cx="6356773" cy="3339669"/>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1836478" y="1341773"/>
            <a:ext cx="5471044" cy="400110"/>
          </a:xfrm>
          <a:prstGeom prst="rect">
            <a:avLst/>
          </a:prstGeom>
          <a:noFill/>
        </p:spPr>
        <p:txBody>
          <a:bodyPr wrap="square" rtlCol="0">
            <a:spAutoFit/>
          </a:bodyPr>
          <a:lstStyle/>
          <a:p>
            <a:pPr algn="ctr"/>
            <a:r>
              <a:rPr lang="en-US" sz="2000" b="1" dirty="0" smtClean="0">
                <a:solidFill>
                  <a:srgbClr val="FF9900"/>
                </a:solidFill>
                <a:latin typeface="Helvetica Light" charset="0"/>
                <a:ea typeface="Helvetica Light" charset="0"/>
                <a:cs typeface="Helvetica Light" charset="0"/>
              </a:rPr>
              <a:t>338 false </a:t>
            </a:r>
            <a:r>
              <a:rPr lang="en-US" sz="2000" b="1" dirty="0" smtClean="0">
                <a:latin typeface="Helvetica Light" charset="0"/>
                <a:ea typeface="Helvetica Light" charset="0"/>
                <a:cs typeface="Helvetica Light" charset="0"/>
              </a:rPr>
              <a:t>and </a:t>
            </a:r>
            <a:r>
              <a:rPr lang="en-US" sz="2000" b="1" dirty="0" smtClean="0">
                <a:solidFill>
                  <a:schemeClr val="accent5">
                    <a:lumMod val="75000"/>
                  </a:schemeClr>
                </a:solidFill>
                <a:latin typeface="Helvetica Light" charset="0"/>
                <a:ea typeface="Helvetica Light" charset="0"/>
                <a:cs typeface="Helvetica Light" charset="0"/>
              </a:rPr>
              <a:t>700 true </a:t>
            </a:r>
            <a:r>
              <a:rPr lang="en-US" sz="2000" b="1" dirty="0" smtClean="0">
                <a:latin typeface="Helvetica Light" charset="0"/>
                <a:ea typeface="Helvetica Light" charset="0"/>
                <a:cs typeface="Helvetica Light" charset="0"/>
              </a:rPr>
              <a:t>reports</a:t>
            </a:r>
          </a:p>
        </p:txBody>
      </p:sp>
      <p:grpSp>
        <p:nvGrpSpPr>
          <p:cNvPr id="31" name="Group 30"/>
          <p:cNvGrpSpPr/>
          <p:nvPr/>
        </p:nvGrpSpPr>
        <p:grpSpPr>
          <a:xfrm>
            <a:off x="1626573" y="5479366"/>
            <a:ext cx="3563302" cy="369332"/>
            <a:chOff x="1779563" y="5662246"/>
            <a:chExt cx="3563302" cy="369332"/>
          </a:xfrm>
        </p:grpSpPr>
        <p:sp>
          <p:nvSpPr>
            <p:cNvPr id="29" name="Rectangle 28"/>
            <p:cNvSpPr/>
            <p:nvPr/>
          </p:nvSpPr>
          <p:spPr>
            <a:xfrm>
              <a:off x="1779563" y="5781823"/>
              <a:ext cx="140678" cy="15474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p:cNvSpPr txBox="1"/>
            <p:nvPr/>
          </p:nvSpPr>
          <p:spPr>
            <a:xfrm>
              <a:off x="1878035" y="5662246"/>
              <a:ext cx="3464830" cy="369332"/>
            </a:xfrm>
            <a:prstGeom prst="rect">
              <a:avLst/>
            </a:prstGeom>
            <a:noFill/>
          </p:spPr>
          <p:txBody>
            <a:bodyPr wrap="square" rtlCol="0">
              <a:spAutoFit/>
            </a:bodyPr>
            <a:lstStyle/>
            <a:p>
              <a:r>
                <a:rPr lang="en-US" b="1" dirty="0" smtClean="0">
                  <a:solidFill>
                    <a:schemeClr val="tx1">
                      <a:lumMod val="65000"/>
                      <a:lumOff val="35000"/>
                    </a:schemeClr>
                  </a:solidFill>
                  <a:latin typeface="Helvetica Light" charset="0"/>
                  <a:ea typeface="Helvetica Light" charset="0"/>
                  <a:cs typeface="Helvetica Light" charset="0"/>
                </a:rPr>
                <a:t>false reports eliminated</a:t>
              </a:r>
            </a:p>
          </p:txBody>
        </p:sp>
      </p:grpSp>
      <p:grpSp>
        <p:nvGrpSpPr>
          <p:cNvPr id="32" name="Group 31"/>
          <p:cNvGrpSpPr/>
          <p:nvPr/>
        </p:nvGrpSpPr>
        <p:grpSpPr>
          <a:xfrm>
            <a:off x="5337044" y="5479366"/>
            <a:ext cx="2770637" cy="369332"/>
            <a:chOff x="1779563" y="5662246"/>
            <a:chExt cx="2770637" cy="369332"/>
          </a:xfrm>
        </p:grpSpPr>
        <p:sp>
          <p:nvSpPr>
            <p:cNvPr id="33" name="Rectangle 32"/>
            <p:cNvSpPr/>
            <p:nvPr/>
          </p:nvSpPr>
          <p:spPr>
            <a:xfrm>
              <a:off x="1779563" y="5781823"/>
              <a:ext cx="140678" cy="154743"/>
            </a:xfrm>
            <a:prstGeom prst="rect">
              <a:avLst/>
            </a:prstGeom>
            <a:solidFill>
              <a:schemeClr val="accent5">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4AACC6"/>
                </a:solidFill>
              </a:endParaRPr>
            </a:p>
          </p:txBody>
        </p:sp>
        <p:sp>
          <p:nvSpPr>
            <p:cNvPr id="34" name="TextBox 33"/>
            <p:cNvSpPr txBox="1"/>
            <p:nvPr/>
          </p:nvSpPr>
          <p:spPr>
            <a:xfrm>
              <a:off x="1941536" y="5662246"/>
              <a:ext cx="2608664" cy="369332"/>
            </a:xfrm>
            <a:prstGeom prst="rect">
              <a:avLst/>
            </a:prstGeom>
            <a:noFill/>
          </p:spPr>
          <p:txBody>
            <a:bodyPr wrap="square" rtlCol="0">
              <a:spAutoFit/>
            </a:bodyPr>
            <a:lstStyle/>
            <a:p>
              <a:r>
                <a:rPr lang="en-US" b="1" dirty="0">
                  <a:solidFill>
                    <a:schemeClr val="tx1">
                      <a:lumMod val="65000"/>
                      <a:lumOff val="35000"/>
                    </a:schemeClr>
                  </a:solidFill>
                  <a:latin typeface="Helvetica Light" charset="0"/>
                  <a:ea typeface="Helvetica Light" charset="0"/>
                  <a:cs typeface="Helvetica Light" charset="0"/>
                </a:rPr>
                <a:t>t</a:t>
              </a:r>
              <a:r>
                <a:rPr lang="en-US" b="1" dirty="0" smtClean="0">
                  <a:solidFill>
                    <a:schemeClr val="tx1">
                      <a:lumMod val="65000"/>
                      <a:lumOff val="35000"/>
                    </a:schemeClr>
                  </a:solidFill>
                  <a:latin typeface="Helvetica Light" charset="0"/>
                  <a:ea typeface="Helvetica Light" charset="0"/>
                  <a:cs typeface="Helvetica Light" charset="0"/>
                </a:rPr>
                <a:t>rue reports retained</a:t>
              </a:r>
            </a:p>
          </p:txBody>
        </p:sp>
      </p:grpSp>
      <p:sp>
        <p:nvSpPr>
          <p:cNvPr id="4" name="Slide Number Placeholder 3"/>
          <p:cNvSpPr>
            <a:spLocks noGrp="1"/>
          </p:cNvSpPr>
          <p:nvPr>
            <p:ph type="sldNum" sz="quarter" idx="12"/>
          </p:nvPr>
        </p:nvSpPr>
        <p:spPr/>
        <p:txBody>
          <a:bodyPr/>
          <a:lstStyle/>
          <a:p>
            <a:fld id="{1F7DF5D7-FF41-4BF6-8958-28DFF1DB182D}" type="slidenum">
              <a:rPr lang="en-US" smtClean="0"/>
              <a:pPr/>
              <a:t>68</a:t>
            </a:fld>
            <a:endParaRPr lang="en-US" dirty="0"/>
          </a:p>
        </p:txBody>
      </p:sp>
    </p:spTree>
    <p:extLst>
      <p:ext uri="{BB962C8B-B14F-4D97-AF65-F5344CB8AC3E}">
        <p14:creationId xmlns:p14="http://schemas.microsoft.com/office/powerpoint/2010/main" val="1905192557"/>
      </p:ext>
    </p:extLst>
  </p:cSld>
  <p:clrMapOvr>
    <a:masterClrMapping/>
  </p:clrMapOvr>
  <mc:AlternateContent xmlns:mc="http://schemas.openxmlformats.org/markup-compatibility/2006" xmlns:p14="http://schemas.microsoft.com/office/powerpoint/2010/main">
    <mc:Choice Requires="p14">
      <p:transition spd="slow" p14:dur="2000" advTm="56234"/>
    </mc:Choice>
    <mc:Fallback xmlns="">
      <p:transition spd="slow" advTm="56234"/>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844040"/>
            <a:ext cx="8229600" cy="3581400"/>
          </a:xfrm>
        </p:spPr>
        <p:txBody>
          <a:bodyPr>
            <a:normAutofit/>
          </a:bodyPr>
          <a:lstStyle/>
          <a:p>
            <a:r>
              <a:rPr lang="en-US" dirty="0" smtClean="0"/>
              <a:t>Abstraction Selection [PLDI 2014]</a:t>
            </a:r>
          </a:p>
          <a:p>
            <a:pPr marL="0" indent="0">
              <a:buNone/>
            </a:pPr>
            <a:endParaRPr lang="en-US" dirty="0" smtClean="0"/>
          </a:p>
          <a:p>
            <a:pPr marL="0" indent="0">
              <a:buNone/>
            </a:pPr>
            <a:endParaRPr lang="en-US" dirty="0" smtClean="0"/>
          </a:p>
          <a:p>
            <a:r>
              <a:rPr lang="en-US" dirty="0" smtClean="0"/>
              <a:t>Alarm Classification</a:t>
            </a:r>
            <a:r>
              <a:rPr lang="en-US" dirty="0"/>
              <a:t> </a:t>
            </a:r>
            <a:r>
              <a:rPr lang="en-US" dirty="0" smtClean="0"/>
              <a:t>[FSE 2015]</a:t>
            </a:r>
          </a:p>
          <a:p>
            <a:pPr marL="0" indent="0">
              <a:buNone/>
            </a:pPr>
            <a:endParaRPr lang="en-US" dirty="0" smtClean="0"/>
          </a:p>
          <a:p>
            <a:pPr marL="0" indent="0">
              <a:buNone/>
            </a:pPr>
            <a:endParaRPr lang="en-US" dirty="0" smtClean="0"/>
          </a:p>
          <a:p>
            <a:r>
              <a:rPr lang="en-US" dirty="0" smtClean="0"/>
              <a:t>Alarm Resolution</a:t>
            </a:r>
            <a:r>
              <a:rPr lang="en-US" dirty="0"/>
              <a:t> </a:t>
            </a:r>
            <a:r>
              <a:rPr lang="en-US" dirty="0" smtClean="0"/>
              <a:t>[OOSPLA 2017]</a:t>
            </a:r>
          </a:p>
          <a:p>
            <a:endParaRPr lang="en-US" dirty="0"/>
          </a:p>
        </p:txBody>
      </p:sp>
      <p:sp>
        <p:nvSpPr>
          <p:cNvPr id="3" name="Date Placeholder 2"/>
          <p:cNvSpPr>
            <a:spLocks noGrp="1"/>
          </p:cNvSpPr>
          <p:nvPr>
            <p:ph type="dt" sz="half" idx="10"/>
          </p:nvPr>
        </p:nvSpPr>
        <p:spPr/>
        <p:txBody>
          <a:bodyPr/>
          <a:lstStyle/>
          <a:p>
            <a:fld id="{2C7C8190-761C-644D-8C25-D49B2294E0B7}" type="datetime1">
              <a:rPr lang="en-US" smtClean="0"/>
              <a:t>7/31/17</a:t>
            </a:fld>
            <a:endParaRPr lang="en-US" dirty="0"/>
          </a:p>
        </p:txBody>
      </p:sp>
      <p:sp>
        <p:nvSpPr>
          <p:cNvPr id="5" name="Title 4"/>
          <p:cNvSpPr>
            <a:spLocks noGrp="1"/>
          </p:cNvSpPr>
          <p:nvPr>
            <p:ph type="title"/>
          </p:nvPr>
        </p:nvSpPr>
        <p:spPr/>
        <p:txBody>
          <a:bodyPr/>
          <a:lstStyle/>
          <a:p>
            <a:r>
              <a:rPr lang="en-US" dirty="0" smtClean="0"/>
              <a:t>Overview of Applications</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69</a:t>
            </a:fld>
            <a:endParaRPr lang="en-US" dirty="0"/>
          </a:p>
        </p:txBody>
      </p:sp>
    </p:spTree>
    <p:extLst>
      <p:ext uri="{BB962C8B-B14F-4D97-AF65-F5344CB8AC3E}">
        <p14:creationId xmlns:p14="http://schemas.microsoft.com/office/powerpoint/2010/main" val="200704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D6D6D6"/>
                                      </p:to>
                                    </p:animClr>
                                  </p:childTnLst>
                                </p:cTn>
                              </p:par>
                              <p:par>
                                <p:cTn id="7" presetID="3" presetClass="emph" presetSubtype="2" fill="hold" nodeType="withEffect">
                                  <p:stCondLst>
                                    <p:cond delay="0"/>
                                  </p:stCondLst>
                                  <p:childTnLst>
                                    <p:animClr clrSpc="rgb" dir="cw">
                                      <p:cBhvr override="childStyle">
                                        <p:cTn id="8" dur="500" fill="hold"/>
                                        <p:tgtEl>
                                          <p:spTgt spid="2">
                                            <p:txEl>
                                              <p:pRg st="3" end="3"/>
                                            </p:txEl>
                                          </p:spTgt>
                                        </p:tgtEl>
                                        <p:attrNameLst>
                                          <p:attrName>style.color</p:attrName>
                                        </p:attrNameLst>
                                      </p:cBhvr>
                                      <p:to>
                                        <a:srgbClr val="D6D6D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280160"/>
            <a:ext cx="8229600" cy="4958354"/>
          </a:xfrm>
        </p:spPr>
        <p:txBody>
          <a:bodyPr>
            <a:normAutofit/>
          </a:bodyPr>
          <a:lstStyle/>
          <a:p>
            <a:pPr marL="0" indent="0">
              <a:buNone/>
            </a:pPr>
            <a:endParaRPr lang="en-US" sz="2400" dirty="0" smtClean="0"/>
          </a:p>
          <a:p>
            <a:pPr marL="0" indent="0">
              <a:buNone/>
            </a:pPr>
            <a:endParaRPr lang="en-US" sz="2400" dirty="0"/>
          </a:p>
          <a:p>
            <a:endParaRPr lang="en-US" dirty="0" smtClean="0"/>
          </a:p>
          <a:p>
            <a:endParaRPr lang="en-US" dirty="0"/>
          </a:p>
          <a:p>
            <a:endParaRPr lang="en-US" dirty="0" smtClean="0"/>
          </a:p>
          <a:p>
            <a:endParaRPr lang="en-US" dirty="0" smtClean="0"/>
          </a:p>
        </p:txBody>
      </p:sp>
      <p:sp>
        <p:nvSpPr>
          <p:cNvPr id="3" name="Date Placeholder 2"/>
          <p:cNvSpPr>
            <a:spLocks noGrp="1"/>
          </p:cNvSpPr>
          <p:nvPr>
            <p:ph type="dt" sz="half" idx="10"/>
          </p:nvPr>
        </p:nvSpPr>
        <p:spPr/>
        <p:txBody>
          <a:bodyPr/>
          <a:lstStyle/>
          <a:p>
            <a:fld id="{4F1FB048-85EA-0E4E-B22B-2B9CFA2F07C9}"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7</a:t>
            </a:fld>
            <a:endParaRPr lang="en-US" dirty="0"/>
          </a:p>
        </p:txBody>
      </p:sp>
      <p:sp>
        <p:nvSpPr>
          <p:cNvPr id="5" name="Title 4"/>
          <p:cNvSpPr>
            <a:spLocks noGrp="1"/>
          </p:cNvSpPr>
          <p:nvPr>
            <p:ph type="title"/>
          </p:nvPr>
        </p:nvSpPr>
        <p:spPr/>
        <p:txBody>
          <a:bodyPr/>
          <a:lstStyle/>
          <a:p>
            <a:r>
              <a:rPr lang="en-US" dirty="0" smtClean="0"/>
              <a:t>The Maximum </a:t>
            </a:r>
            <a:r>
              <a:rPr lang="en-US" dirty="0" err="1" smtClean="0"/>
              <a:t>Satisfiability</a:t>
            </a:r>
            <a:r>
              <a:rPr lang="en-US" dirty="0" smtClean="0"/>
              <a:t> Problem</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grpSp>
        <p:nvGrpSpPr>
          <p:cNvPr id="16" name="Group 15"/>
          <p:cNvGrpSpPr/>
          <p:nvPr/>
        </p:nvGrpSpPr>
        <p:grpSpPr>
          <a:xfrm>
            <a:off x="730351" y="3029207"/>
            <a:ext cx="1551484" cy="1813522"/>
            <a:chOff x="1430868" y="1752850"/>
            <a:chExt cx="1432254" cy="1813522"/>
          </a:xfrm>
        </p:grpSpPr>
        <p:sp>
          <p:nvSpPr>
            <p:cNvPr id="17" name="TextBox 16"/>
            <p:cNvSpPr txBox="1"/>
            <p:nvPr/>
          </p:nvSpPr>
          <p:spPr>
            <a:xfrm>
              <a:off x="1430868" y="1752850"/>
              <a:ext cx="1432254" cy="615553"/>
            </a:xfrm>
            <a:prstGeom prst="rect">
              <a:avLst/>
            </a:prstGeom>
            <a:noFill/>
          </p:spPr>
          <p:txBody>
            <a:bodyPr wrap="square" rtlCol="0">
              <a:spAutoFit/>
            </a:bodyPr>
            <a:lstStyle/>
            <a:p>
              <a:pPr algn="ctr"/>
              <a:r>
                <a:rPr lang="en-US" sz="3400" b="1" dirty="0" smtClean="0">
                  <a:solidFill>
                    <a:schemeClr val="accent4">
                      <a:lumMod val="75000"/>
                    </a:schemeClr>
                  </a:solidFill>
                </a:rPr>
                <a:t>Hard</a:t>
              </a:r>
              <a:endParaRPr lang="en-US" sz="3400" b="1" dirty="0">
                <a:solidFill>
                  <a:schemeClr val="accent4">
                    <a:lumMod val="75000"/>
                  </a:schemeClr>
                </a:solidFill>
              </a:endParaRPr>
            </a:p>
          </p:txBody>
        </p:sp>
        <p:sp>
          <p:nvSpPr>
            <p:cNvPr id="18" name="TextBox 17"/>
            <p:cNvSpPr txBox="1"/>
            <p:nvPr/>
          </p:nvSpPr>
          <p:spPr>
            <a:xfrm>
              <a:off x="1430868" y="2950819"/>
              <a:ext cx="1432254" cy="615553"/>
            </a:xfrm>
            <a:prstGeom prst="rect">
              <a:avLst/>
            </a:prstGeom>
            <a:noFill/>
          </p:spPr>
          <p:txBody>
            <a:bodyPr wrap="square" rtlCol="0">
              <a:spAutoFit/>
            </a:bodyPr>
            <a:lstStyle/>
            <a:p>
              <a:pPr algn="ctr"/>
              <a:r>
                <a:rPr lang="en-US" sz="3400" b="1" dirty="0" smtClean="0">
                  <a:solidFill>
                    <a:srgbClr val="00B050"/>
                  </a:solidFill>
                </a:rPr>
                <a:t>Soft</a:t>
              </a:r>
              <a:endParaRPr lang="en-US" sz="3400" b="1" dirty="0">
                <a:solidFill>
                  <a:srgbClr val="00B050"/>
                </a:solidFill>
              </a:endParaRPr>
            </a:p>
          </p:txBody>
        </p:sp>
        <p:sp>
          <p:nvSpPr>
            <p:cNvPr id="19" name="TextBox 18"/>
            <p:cNvSpPr txBox="1"/>
            <p:nvPr/>
          </p:nvSpPr>
          <p:spPr>
            <a:xfrm>
              <a:off x="1963711" y="2384691"/>
              <a:ext cx="374754" cy="553998"/>
            </a:xfrm>
            <a:prstGeom prst="rect">
              <a:avLst/>
            </a:prstGeom>
            <a:noFill/>
          </p:spPr>
          <p:txBody>
            <a:bodyPr wrap="square" rtlCol="0">
              <a:spAutoFit/>
            </a:bodyPr>
            <a:lstStyle/>
            <a:p>
              <a:r>
                <a:rPr lang="en-US" sz="3000" b="1" smtClean="0"/>
                <a:t>+</a:t>
              </a:r>
              <a:endParaRPr lang="en-US" sz="3000" b="1"/>
            </a:p>
          </p:txBody>
        </p:sp>
      </p:grpSp>
      <p:sp>
        <p:nvSpPr>
          <p:cNvPr id="20" name="Rounded Rectangular Callout 19"/>
          <p:cNvSpPr/>
          <p:nvPr/>
        </p:nvSpPr>
        <p:spPr>
          <a:xfrm>
            <a:off x="2626816" y="2711727"/>
            <a:ext cx="6029503" cy="856193"/>
          </a:xfrm>
          <a:prstGeom prst="wedgeRoundRectCallout">
            <a:avLst>
              <a:gd name="adj1" fmla="val -59024"/>
              <a:gd name="adj2" fmla="val 24570"/>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Soundness Conditions</a:t>
            </a:r>
            <a:endParaRPr lang="en-US" sz="2600" b="1" dirty="0">
              <a:solidFill>
                <a:schemeClr val="tx1"/>
              </a:solidFill>
            </a:endParaRPr>
          </a:p>
        </p:txBody>
      </p:sp>
      <p:sp>
        <p:nvSpPr>
          <p:cNvPr id="21" name="Rounded Rectangular Callout 20"/>
          <p:cNvSpPr/>
          <p:nvPr/>
        </p:nvSpPr>
        <p:spPr>
          <a:xfrm>
            <a:off x="2549782" y="3691528"/>
            <a:ext cx="6106538" cy="2243084"/>
          </a:xfrm>
          <a:prstGeom prst="wedgeRoundRectCallout">
            <a:avLst>
              <a:gd name="adj1" fmla="val -59114"/>
              <a:gd name="adj2" fmla="val -10232"/>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dirty="0" smtClean="0">
                <a:solidFill>
                  <a:schemeClr val="tx1"/>
                </a:solidFill>
              </a:rPr>
              <a:t>    Objectives</a:t>
            </a:r>
            <a:endParaRPr lang="en-US" sz="2600" b="1" dirty="0">
              <a:solidFill>
                <a:schemeClr val="tx1"/>
              </a:solidFill>
            </a:endParaRPr>
          </a:p>
        </p:txBody>
      </p:sp>
      <p:grpSp>
        <p:nvGrpSpPr>
          <p:cNvPr id="22" name="Group 21"/>
          <p:cNvGrpSpPr/>
          <p:nvPr/>
        </p:nvGrpSpPr>
        <p:grpSpPr>
          <a:xfrm>
            <a:off x="2336817" y="4201084"/>
            <a:ext cx="2600943" cy="1675647"/>
            <a:chOff x="1804585" y="3679920"/>
            <a:chExt cx="2600943" cy="1675647"/>
          </a:xfrm>
        </p:grpSpPr>
        <p:cxnSp>
          <p:nvCxnSpPr>
            <p:cNvPr id="23" name="Straight Connector 22"/>
            <p:cNvCxnSpPr/>
            <p:nvPr/>
          </p:nvCxnSpPr>
          <p:spPr>
            <a:xfrm flipH="1">
              <a:off x="3304332" y="3679920"/>
              <a:ext cx="1101196" cy="3832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04585" y="4032128"/>
              <a:ext cx="2344351" cy="1323439"/>
            </a:xfrm>
            <a:prstGeom prst="rect">
              <a:avLst/>
            </a:prstGeom>
            <a:noFill/>
          </p:spPr>
          <p:txBody>
            <a:bodyPr wrap="square" rtlCol="0">
              <a:spAutoFit/>
            </a:bodyPr>
            <a:lstStyle/>
            <a:p>
              <a:pPr algn="ctr"/>
              <a:r>
                <a:rPr lang="en-US" sz="2000" b="1" dirty="0" smtClean="0">
                  <a:solidFill>
                    <a:srgbClr val="7030A0"/>
                  </a:solidFill>
                </a:rPr>
                <a:t>Balancing </a:t>
              </a:r>
              <a:br>
                <a:rPr lang="en-US" sz="2000" b="1" dirty="0" smtClean="0">
                  <a:solidFill>
                    <a:srgbClr val="7030A0"/>
                  </a:solidFill>
                </a:rPr>
              </a:br>
              <a:r>
                <a:rPr lang="en-US" sz="2000" b="1" dirty="0" smtClean="0">
                  <a:solidFill>
                    <a:srgbClr val="7030A0"/>
                  </a:solidFill>
                </a:rPr>
                <a:t>tradeoffs</a:t>
              </a:r>
              <a:r>
                <a:rPr lang="en-US" sz="2000" b="1" dirty="0">
                  <a:solidFill>
                    <a:srgbClr val="7030A0"/>
                  </a:solidFill>
                </a:rPr>
                <a:t> </a:t>
              </a:r>
              <a:r>
                <a:rPr lang="en-US" sz="2000" b="1" dirty="0" smtClean="0">
                  <a:solidFill>
                    <a:srgbClr val="7030A0"/>
                  </a:solidFill>
                </a:rPr>
                <a:t/>
              </a:r>
              <a:br>
                <a:rPr lang="en-US" sz="2000" b="1" dirty="0" smtClean="0">
                  <a:solidFill>
                    <a:srgbClr val="7030A0"/>
                  </a:solidFill>
                </a:rPr>
              </a:br>
              <a:r>
                <a:rPr lang="en-US" sz="2000" b="1" dirty="0" smtClean="0">
                  <a:solidFill>
                    <a:srgbClr val="7030A0"/>
                  </a:solidFill>
                </a:rPr>
                <a:t>(e.g., precision</a:t>
              </a:r>
              <a:br>
                <a:rPr lang="en-US" sz="2000" b="1" dirty="0" smtClean="0">
                  <a:solidFill>
                    <a:srgbClr val="7030A0"/>
                  </a:solidFill>
                </a:rPr>
              </a:br>
              <a:r>
                <a:rPr lang="en-US" sz="2000" b="1" dirty="0" smtClean="0">
                  <a:solidFill>
                    <a:srgbClr val="7030A0"/>
                  </a:solidFill>
                </a:rPr>
                <a:t>vs. scalability)</a:t>
              </a:r>
            </a:p>
          </p:txBody>
        </p:sp>
      </p:grpSp>
      <p:grpSp>
        <p:nvGrpSpPr>
          <p:cNvPr id="25" name="Group 24"/>
          <p:cNvGrpSpPr/>
          <p:nvPr/>
        </p:nvGrpSpPr>
        <p:grpSpPr>
          <a:xfrm>
            <a:off x="4169972" y="4312920"/>
            <a:ext cx="2151089" cy="1594809"/>
            <a:chOff x="3637740" y="3791756"/>
            <a:chExt cx="2151089" cy="1594809"/>
          </a:xfrm>
        </p:grpSpPr>
        <p:cxnSp>
          <p:nvCxnSpPr>
            <p:cNvPr id="26" name="Straight Connector 25"/>
            <p:cNvCxnSpPr>
              <a:endCxn id="27" idx="0"/>
            </p:cNvCxnSpPr>
            <p:nvPr/>
          </p:nvCxnSpPr>
          <p:spPr>
            <a:xfrm flipH="1">
              <a:off x="4713285" y="3791756"/>
              <a:ext cx="347564" cy="2713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37740" y="4063126"/>
              <a:ext cx="2151089" cy="1323439"/>
            </a:xfrm>
            <a:prstGeom prst="rect">
              <a:avLst/>
            </a:prstGeom>
            <a:noFill/>
          </p:spPr>
          <p:txBody>
            <a:bodyPr wrap="square" rtlCol="0">
              <a:spAutoFit/>
            </a:bodyPr>
            <a:lstStyle/>
            <a:p>
              <a:pPr algn="ctr"/>
              <a:r>
                <a:rPr lang="en-US" sz="2000" b="1" dirty="0" smtClean="0">
                  <a:solidFill>
                    <a:schemeClr val="accent3">
                      <a:lumMod val="75000"/>
                    </a:schemeClr>
                  </a:solidFill>
                </a:rPr>
                <a:t>Handling </a:t>
              </a:r>
            </a:p>
            <a:p>
              <a:pPr algn="ctr"/>
              <a:r>
                <a:rPr lang="en-US" sz="2000" b="1" dirty="0" smtClean="0">
                  <a:solidFill>
                    <a:schemeClr val="accent3">
                      <a:lumMod val="75000"/>
                    </a:schemeClr>
                  </a:solidFill>
                </a:rPr>
                <a:t>uncertainty</a:t>
              </a:r>
            </a:p>
            <a:p>
              <a:pPr algn="ctr"/>
              <a:r>
                <a:rPr lang="en-US" sz="2000" b="1" dirty="0" smtClean="0">
                  <a:solidFill>
                    <a:schemeClr val="accent3">
                      <a:lumMod val="75000"/>
                    </a:schemeClr>
                  </a:solidFill>
                </a:rPr>
                <a:t>(e.g., incorrect </a:t>
              </a:r>
            </a:p>
            <a:p>
              <a:pPr algn="ctr"/>
              <a:r>
                <a:rPr lang="en-US" sz="2000" b="1" dirty="0" smtClean="0">
                  <a:solidFill>
                    <a:schemeClr val="accent3">
                      <a:lumMod val="75000"/>
                    </a:schemeClr>
                  </a:solidFill>
                </a:rPr>
                <a:t>specs)</a:t>
              </a:r>
            </a:p>
          </p:txBody>
        </p:sp>
      </p:grpSp>
      <p:grpSp>
        <p:nvGrpSpPr>
          <p:cNvPr id="28" name="Group 27"/>
          <p:cNvGrpSpPr/>
          <p:nvPr/>
        </p:nvGrpSpPr>
        <p:grpSpPr>
          <a:xfrm>
            <a:off x="5796690" y="4312920"/>
            <a:ext cx="2334642" cy="1575972"/>
            <a:chOff x="5268726" y="3765610"/>
            <a:chExt cx="2334642" cy="1575972"/>
          </a:xfrm>
        </p:grpSpPr>
        <p:cxnSp>
          <p:nvCxnSpPr>
            <p:cNvPr id="29" name="Straight Connector 28"/>
            <p:cNvCxnSpPr/>
            <p:nvPr/>
          </p:nvCxnSpPr>
          <p:spPr>
            <a:xfrm>
              <a:off x="5613756" y="3765610"/>
              <a:ext cx="453266" cy="2403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268726" y="4018143"/>
              <a:ext cx="2334642" cy="1323439"/>
            </a:xfrm>
            <a:prstGeom prst="rect">
              <a:avLst/>
            </a:prstGeom>
            <a:noFill/>
          </p:spPr>
          <p:txBody>
            <a:bodyPr wrap="square" rtlCol="0">
              <a:spAutoFit/>
            </a:bodyPr>
            <a:lstStyle/>
            <a:p>
              <a:pPr algn="ctr"/>
              <a:r>
                <a:rPr lang="en-US" sz="2000" b="1" dirty="0" smtClean="0">
                  <a:solidFill>
                    <a:srgbClr val="FF9300"/>
                  </a:solidFill>
                </a:rPr>
                <a:t>Modeling </a:t>
              </a:r>
            </a:p>
            <a:p>
              <a:pPr algn="ctr"/>
              <a:r>
                <a:rPr lang="en-US" sz="2000" b="1" dirty="0" smtClean="0">
                  <a:solidFill>
                    <a:srgbClr val="FF9300"/>
                  </a:solidFill>
                </a:rPr>
                <a:t>missing data</a:t>
              </a:r>
              <a:br>
                <a:rPr lang="en-US" sz="2000" b="1" dirty="0" smtClean="0">
                  <a:solidFill>
                    <a:srgbClr val="FF9300"/>
                  </a:solidFill>
                </a:rPr>
              </a:br>
              <a:r>
                <a:rPr lang="en-US" sz="2000" b="1" dirty="0" smtClean="0">
                  <a:solidFill>
                    <a:srgbClr val="FF9300"/>
                  </a:solidFill>
                </a:rPr>
                <a:t>(e.g., partial programs)</a:t>
              </a:r>
            </a:p>
          </p:txBody>
        </p:sp>
      </p:grpSp>
      <p:grpSp>
        <p:nvGrpSpPr>
          <p:cNvPr id="31" name="Group 30"/>
          <p:cNvGrpSpPr/>
          <p:nvPr/>
        </p:nvGrpSpPr>
        <p:grpSpPr>
          <a:xfrm>
            <a:off x="6594986" y="4213245"/>
            <a:ext cx="2205705" cy="1020458"/>
            <a:chOff x="6062754" y="3692081"/>
            <a:chExt cx="2205705" cy="1020458"/>
          </a:xfrm>
        </p:grpSpPr>
        <p:cxnSp>
          <p:nvCxnSpPr>
            <p:cNvPr id="32" name="Straight Connector 31"/>
            <p:cNvCxnSpPr/>
            <p:nvPr/>
          </p:nvCxnSpPr>
          <p:spPr>
            <a:xfrm>
              <a:off x="6062754" y="3692081"/>
              <a:ext cx="1590057" cy="4926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301959" y="4250874"/>
              <a:ext cx="966500" cy="461665"/>
            </a:xfrm>
            <a:prstGeom prst="rect">
              <a:avLst/>
            </a:prstGeom>
            <a:noFill/>
          </p:spPr>
          <p:txBody>
            <a:bodyPr wrap="square" rtlCol="0">
              <a:spAutoFit/>
            </a:bodyPr>
            <a:lstStyle/>
            <a:p>
              <a:pPr algn="ctr"/>
              <a:r>
                <a:rPr lang="is-IS" sz="2400" dirty="0" smtClean="0"/>
                <a:t>…</a:t>
              </a:r>
              <a:endParaRPr lang="en-US" sz="2400" dirty="0"/>
            </a:p>
          </p:txBody>
        </p:sp>
      </p:grpSp>
      <p:sp>
        <p:nvSpPr>
          <p:cNvPr id="35" name="Rounded Rectangle 34"/>
          <p:cNvSpPr/>
          <p:nvPr/>
        </p:nvSpPr>
        <p:spPr>
          <a:xfrm>
            <a:off x="579120" y="1208281"/>
            <a:ext cx="3072384" cy="12290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US" sz="2400" b="1" dirty="0" smtClean="0"/>
              <a:t>Expressive</a:t>
            </a:r>
            <a:r>
              <a:rPr lang="en-US" sz="2400" dirty="0" smtClean="0"/>
              <a:t/>
            </a:r>
            <a:br>
              <a:rPr lang="en-US" sz="2400" dirty="0" smtClean="0"/>
            </a:br>
            <a:r>
              <a:rPr lang="en-US" sz="2400" dirty="0" smtClean="0"/>
              <a:t>for </a:t>
            </a:r>
            <a:r>
              <a:rPr lang="en-US" sz="2400" dirty="0"/>
              <a:t>our problems</a:t>
            </a:r>
          </a:p>
        </p:txBody>
      </p:sp>
    </p:spTree>
    <p:extLst>
      <p:ext uri="{BB962C8B-B14F-4D97-AF65-F5344CB8AC3E}">
        <p14:creationId xmlns:p14="http://schemas.microsoft.com/office/powerpoint/2010/main" val="5340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p:stCondLst>
                              <p:cond delay="500"/>
                            </p:stCondLst>
                            <p:childTnLst>
                              <p:par>
                                <p:cTn id="22" presetID="1" presetClass="entr" presetSubtype="0" fill="hold" nodeType="afterEffect">
                                  <p:stCondLst>
                                    <p:cond delay="50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500"/>
                                  </p:stCondLst>
                                  <p:childTnLst>
                                    <p:set>
                                      <p:cBhvr>
                                        <p:cTn id="26" dur="1" fill="hold">
                                          <p:stCondLst>
                                            <p:cond delay="0"/>
                                          </p:stCondLst>
                                        </p:cTn>
                                        <p:tgtEl>
                                          <p:spTgt spid="25"/>
                                        </p:tgtEl>
                                        <p:attrNameLst>
                                          <p:attrName>style.visibility</p:attrName>
                                        </p:attrNameLst>
                                      </p:cBhvr>
                                      <p:to>
                                        <p:strVal val="visible"/>
                                      </p:to>
                                    </p:set>
                                  </p:childTnLst>
                                </p:cTn>
                              </p:par>
                            </p:childTnLst>
                          </p:cTn>
                        </p:par>
                        <p:par>
                          <p:cTn id="27" fill="hold">
                            <p:stCondLst>
                              <p:cond delay="1500"/>
                            </p:stCondLst>
                            <p:childTnLst>
                              <p:par>
                                <p:cTn id="28" presetID="1" presetClass="entr" presetSubtype="0" fill="hold" nodeType="afterEffect">
                                  <p:stCondLst>
                                    <p:cond delay="500"/>
                                  </p:stCondLst>
                                  <p:childTnLst>
                                    <p:set>
                                      <p:cBhvr>
                                        <p:cTn id="29" dur="1" fill="hold">
                                          <p:stCondLst>
                                            <p:cond delay="0"/>
                                          </p:stCondLst>
                                        </p:cTn>
                                        <p:tgtEl>
                                          <p:spTgt spid="28"/>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nodeType="afterEffect">
                                  <p:stCondLst>
                                    <p:cond delay="50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57559" y="1598260"/>
            <a:ext cx="3957011" cy="4203592"/>
          </a:xfrm>
        </p:spPr>
        <p:txBody>
          <a:bodyPr>
            <a:normAutofit/>
          </a:bodyPr>
          <a:lstStyle/>
          <a:p>
            <a:pPr marL="0" indent="0">
              <a:buNone/>
            </a:pPr>
            <a:r>
              <a:rPr lang="en-US" sz="1400" dirty="0" smtClean="0">
                <a:solidFill>
                  <a:srgbClr val="9FB8CD"/>
                </a:solidFill>
                <a:latin typeface="Monaco" charset="0"/>
                <a:ea typeface="Monaco" charset="0"/>
                <a:cs typeface="Monaco" charset="0"/>
              </a:rPr>
              <a:t>1</a:t>
            </a:r>
            <a:r>
              <a:rPr lang="en-US" sz="1400" dirty="0" smtClean="0">
                <a:solidFill>
                  <a:schemeClr val="accent2"/>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a:t>
            </a:r>
            <a:r>
              <a:rPr lang="en-US" sz="1400" dirty="0" smtClean="0">
                <a:latin typeface="Monaco" charset="0"/>
                <a:ea typeface="Monaco" charset="0"/>
                <a:cs typeface="Monaco" charset="0"/>
              </a:rPr>
              <a:t> </a:t>
            </a:r>
            <a:r>
              <a:rPr lang="en-US" sz="1400" dirty="0">
                <a:solidFill>
                  <a:srgbClr val="7030A0"/>
                </a:solidFill>
                <a:latin typeface="Monaco" charset="0"/>
                <a:ea typeface="Monaco" charset="0"/>
                <a:cs typeface="Monaco" charset="0"/>
              </a:rPr>
              <a:t>class</a:t>
            </a:r>
            <a:r>
              <a:rPr lang="en-US" sz="1400" dirty="0">
                <a:latin typeface="Monaco" charset="0"/>
                <a:ea typeface="Monaco" charset="0"/>
                <a:cs typeface="Monaco" charset="0"/>
              </a:rPr>
              <a:t> </a:t>
            </a:r>
            <a:r>
              <a:rPr lang="en-US" sz="1400" dirty="0" err="1">
                <a:latin typeface="Monaco" charset="0"/>
                <a:ea typeface="Monaco" charset="0"/>
                <a:cs typeface="Monaco" charset="0"/>
              </a:rPr>
              <a:t>RequestHandler</a:t>
            </a:r>
            <a:r>
              <a:rPr lang="en-US" sz="1400" dirty="0">
                <a:latin typeface="Monaco" charset="0"/>
                <a:ea typeface="Monaco" charset="0"/>
                <a:cs typeface="Monaco" charset="0"/>
              </a:rPr>
              <a:t> { </a:t>
            </a:r>
          </a:p>
          <a:p>
            <a:pPr marL="0" indent="0">
              <a:buNone/>
            </a:pPr>
            <a:r>
              <a:rPr lang="en-US" sz="1400" dirty="0" smtClean="0">
                <a:solidFill>
                  <a:srgbClr val="9FB8CD"/>
                </a:solidFill>
                <a:latin typeface="Monaco" charset="0"/>
                <a:ea typeface="Monaco" charset="0"/>
                <a:cs typeface="Monaco" charset="0"/>
              </a:rPr>
              <a:t>2</a:t>
            </a:r>
            <a:r>
              <a:rPr lang="en-US" sz="1400" dirty="0" smtClean="0">
                <a:latin typeface="Monaco" charset="0"/>
                <a:ea typeface="Monaco" charset="0"/>
                <a:cs typeface="Monaco" charset="0"/>
              </a:rPr>
              <a:t>     </a:t>
            </a:r>
            <a:r>
              <a:rPr lang="en-US" sz="1400" dirty="0" smtClean="0">
                <a:solidFill>
                  <a:schemeClr val="bg1">
                    <a:lumMod val="85000"/>
                  </a:schemeClr>
                </a:solidFill>
                <a:latin typeface="Monaco" charset="0"/>
                <a:ea typeface="Monaco" charset="0"/>
                <a:cs typeface="Monaco" charset="0"/>
              </a:rPr>
              <a:t>Request request;</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3</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FtpWriter</a:t>
            </a:r>
            <a:r>
              <a:rPr lang="en-US" sz="1400" dirty="0" smtClean="0">
                <a:solidFill>
                  <a:schemeClr val="bg1">
                    <a:lumMod val="85000"/>
                  </a:schemeClr>
                </a:solidFill>
                <a:latin typeface="Monaco" charset="0"/>
                <a:ea typeface="Monaco" charset="0"/>
                <a:cs typeface="Monaco" charset="0"/>
              </a:rPr>
              <a:t> writer;</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4</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BufferedReader</a:t>
            </a:r>
            <a:r>
              <a:rPr lang="en-US" sz="1400" dirty="0" smtClean="0">
                <a:solidFill>
                  <a:schemeClr val="bg1">
                    <a:lumMod val="85000"/>
                  </a:schemeClr>
                </a:solidFill>
                <a:latin typeface="Monaco" charset="0"/>
                <a:ea typeface="Monaco" charset="0"/>
                <a:cs typeface="Monaco" charset="0"/>
              </a:rPr>
              <a:t> reader;</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5</a:t>
            </a:r>
            <a:r>
              <a:rPr lang="en-US" sz="1400" dirty="0" smtClean="0">
                <a:latin typeface="Monaco" charset="0"/>
                <a:ea typeface="Monaco" charset="0"/>
                <a:cs typeface="Monaco" charset="0"/>
              </a:rPr>
              <a:t>     </a:t>
            </a:r>
            <a:r>
              <a:rPr lang="en-US" sz="1400" dirty="0" smtClean="0">
                <a:solidFill>
                  <a:schemeClr val="bg1">
                    <a:lumMod val="85000"/>
                  </a:schemeClr>
                </a:solidFill>
                <a:latin typeface="Monaco" charset="0"/>
                <a:ea typeface="Monaco" charset="0"/>
                <a:cs typeface="Monaco" charset="0"/>
              </a:rPr>
              <a:t>Socket </a:t>
            </a:r>
            <a:r>
              <a:rPr lang="en-US" sz="1400" dirty="0" err="1" smtClean="0">
                <a:solidFill>
                  <a:schemeClr val="bg1">
                    <a:lumMod val="85000"/>
                  </a:schemeClr>
                </a:solidFill>
                <a:latin typeface="Monaco" charset="0"/>
                <a:ea typeface="Monaco" charset="0"/>
                <a:cs typeface="Monaco" charset="0"/>
              </a:rPr>
              <a:t>controlSocket</a:t>
            </a:r>
            <a:r>
              <a:rPr lang="en-US" sz="1400" dirty="0">
                <a:solidFill>
                  <a:schemeClr val="bg1">
                    <a:lumMod val="85000"/>
                  </a:schemeClr>
                </a:solidFill>
                <a:latin typeface="Monaco" charset="0"/>
                <a:ea typeface="Monaco" charset="0"/>
                <a:cs typeface="Monaco" charset="0"/>
              </a:rPr>
              <a:t>;</a:t>
            </a:r>
            <a:br>
              <a:rPr lang="en-US" sz="1400" dirty="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6</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boolean</a:t>
            </a:r>
            <a:r>
              <a:rPr lang="en-US" sz="1400" dirty="0">
                <a:solidFill>
                  <a:schemeClr val="bg1">
                    <a:lumMod val="85000"/>
                  </a:schemeClr>
                </a:solidFill>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isConnectionClosed</a:t>
            </a:r>
            <a:r>
              <a:rPr lang="en-US" sz="1400" dirty="0" smtClean="0">
                <a:solidFill>
                  <a:schemeClr val="bg1">
                    <a:lumMod val="85000"/>
                  </a:schemeClr>
                </a:solidFill>
                <a:latin typeface="Monaco" charset="0"/>
                <a:ea typeface="Monaco" charset="0"/>
                <a:cs typeface="Monaco" charset="0"/>
              </a:rPr>
              <a:t>;</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7</a:t>
            </a:r>
            <a:r>
              <a:rPr lang="en-US" sz="1400" dirty="0" smtClean="0">
                <a:latin typeface="Monaco" charset="0"/>
                <a:ea typeface="Monaco" charset="0"/>
                <a:cs typeface="Monaco" charset="0"/>
              </a:rPr>
              <a:t>     </a:t>
            </a:r>
            <a:r>
              <a:rPr lang="en-US" sz="1400" dirty="0" smtClean="0">
                <a:solidFill>
                  <a:schemeClr val="bg1">
                    <a:lumMod val="85000"/>
                  </a:schemeClr>
                </a:solidFill>
                <a:latin typeface="Monaco" charset="0"/>
                <a:ea typeface="Monaco" charset="0"/>
                <a:cs typeface="Monaco" charset="0"/>
              </a:rPr>
              <a:t>…</a:t>
            </a: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solidFill>
                  <a:srgbClr val="9FB8CD"/>
                </a:solidFill>
                <a:latin typeface="Monaco" charset="0"/>
                <a:ea typeface="Monaco" charset="0"/>
                <a:cs typeface="Monaco" charset="0"/>
              </a:rPr>
              <a:t>8</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 Request </a:t>
            </a:r>
            <a:r>
              <a:rPr lang="en-US" sz="1400" dirty="0" err="1" smtClean="0">
                <a:solidFill>
                  <a:prstClr val="black"/>
                </a:solidFill>
                <a:latin typeface="Monaco" charset="0"/>
                <a:ea typeface="Monaco" charset="0"/>
                <a:cs typeface="Monaco" charset="0"/>
              </a:rPr>
              <a:t>getRequest</a:t>
            </a:r>
            <a:r>
              <a:rPr lang="en-US" sz="1400" dirty="0" smtClean="0">
                <a:solidFill>
                  <a:prstClr val="black"/>
                </a:solidFill>
                <a:latin typeface="Monaco" charset="0"/>
                <a:ea typeface="Monaco" charset="0"/>
                <a:cs typeface="Monaco" charset="0"/>
              </a:rPr>
              <a:t>() {</a:t>
            </a:r>
            <a:br>
              <a:rPr lang="en-US" sz="1400" dirty="0" smtClean="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marL="0" indent="0">
              <a:buNone/>
            </a:pPr>
            <a:r>
              <a:rPr lang="en-US" sz="1400" dirty="0" smtClean="0">
                <a:solidFill>
                  <a:srgbClr val="9FB8CD"/>
                </a:solidFill>
                <a:latin typeface="Monaco" charset="0"/>
                <a:ea typeface="Monaco" charset="0"/>
                <a:cs typeface="Monaco" charset="0"/>
              </a:rPr>
              <a:t>10</a:t>
            </a:r>
            <a:r>
              <a:rPr lang="en-US" sz="1400" dirty="0" smtClean="0">
                <a:solidFill>
                  <a:prstClr val="black"/>
                </a:solidFill>
                <a:latin typeface="Monaco" charset="0"/>
                <a:ea typeface="Monaco" charset="0"/>
                <a:cs typeface="Monaco" charset="0"/>
              </a:rPr>
              <a:t> } </a:t>
            </a: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endParaRPr lang="en-US" sz="1400" dirty="0">
              <a:latin typeface="Monaco" charset="0"/>
              <a:ea typeface="Monaco" charset="0"/>
              <a:cs typeface="Monaco" charset="0"/>
            </a:endParaRPr>
          </a:p>
        </p:txBody>
      </p:sp>
      <p:sp>
        <p:nvSpPr>
          <p:cNvPr id="5" name="Title 4"/>
          <p:cNvSpPr>
            <a:spLocks noGrp="1"/>
          </p:cNvSpPr>
          <p:nvPr>
            <p:ph type="title"/>
          </p:nvPr>
        </p:nvSpPr>
        <p:spPr/>
        <p:txBody>
          <a:bodyPr>
            <a:normAutofit/>
          </a:bodyPr>
          <a:lstStyle/>
          <a:p>
            <a:r>
              <a:rPr lang="en-US" dirty="0" smtClean="0"/>
              <a:t>Example Revisited: Static </a:t>
            </a:r>
            <a:r>
              <a:rPr lang="en-US" dirty="0" err="1" smtClean="0"/>
              <a:t>Datarace</a:t>
            </a:r>
            <a:r>
              <a:rPr lang="en-US" dirty="0" smtClean="0"/>
              <a:t> Analysis</a:t>
            </a:r>
            <a:endParaRPr lang="en-US" dirty="0"/>
          </a:p>
        </p:txBody>
      </p:sp>
      <p:sp>
        <p:nvSpPr>
          <p:cNvPr id="7" name="TextBox 6"/>
          <p:cNvSpPr txBox="1"/>
          <p:nvPr/>
        </p:nvSpPr>
        <p:spPr>
          <a:xfrm>
            <a:off x="567868" y="3854034"/>
            <a:ext cx="2869696"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9</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return</a:t>
            </a:r>
            <a:r>
              <a:rPr lang="en-US" sz="1400" dirty="0" smtClean="0">
                <a:solidFill>
                  <a:prstClr val="black"/>
                </a:solidFill>
                <a:latin typeface="Monaco" charset="0"/>
                <a:ea typeface="Monaco" charset="0"/>
                <a:cs typeface="Monaco" charset="0"/>
              </a:rPr>
              <a:t> </a:t>
            </a:r>
            <a:r>
              <a:rPr lang="en-US" sz="1400" dirty="0">
                <a:solidFill>
                  <a:srgbClr val="0070C0"/>
                </a:solidFill>
                <a:latin typeface="Monaco" charset="0"/>
                <a:ea typeface="Monaco" charset="0"/>
                <a:cs typeface="Monaco" charset="0"/>
              </a:rPr>
              <a:t>request</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grpSp>
        <p:nvGrpSpPr>
          <p:cNvPr id="15" name="Group 14"/>
          <p:cNvGrpSpPr/>
          <p:nvPr/>
        </p:nvGrpSpPr>
        <p:grpSpPr>
          <a:xfrm>
            <a:off x="4649333" y="1591056"/>
            <a:ext cx="4556791" cy="3554819"/>
            <a:chOff x="4548974" y="1523960"/>
            <a:chExt cx="4556791" cy="3554819"/>
          </a:xfrm>
        </p:grpSpPr>
        <p:sp>
          <p:nvSpPr>
            <p:cNvPr id="3" name="Rectangle 2"/>
            <p:cNvSpPr/>
            <p:nvPr/>
          </p:nvSpPr>
          <p:spPr>
            <a:xfrm>
              <a:off x="4552732" y="1523960"/>
              <a:ext cx="4553033" cy="3554819"/>
            </a:xfrm>
            <a:prstGeom prst="rect">
              <a:avLst/>
            </a:prstGeom>
          </p:spPr>
          <p:txBody>
            <a:bodyPr wrap="square">
              <a:spAutoFit/>
            </a:bodyPr>
            <a:lstStyle/>
            <a:p>
              <a:pPr>
                <a:spcBef>
                  <a:spcPts val="600"/>
                </a:spcBef>
                <a:buClr>
                  <a:srgbClr val="727CA3"/>
                </a:buClr>
                <a:buSzPct val="76000"/>
              </a:pPr>
              <a:r>
                <a:rPr lang="en-US" sz="1400" dirty="0" smtClean="0">
                  <a:solidFill>
                    <a:srgbClr val="9FB8CD"/>
                  </a:solidFill>
                  <a:latin typeface="Monaco" charset="0"/>
                  <a:ea typeface="Monaco" charset="0"/>
                  <a:cs typeface="Monaco" charset="0"/>
                </a:rPr>
                <a:t>11</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 </a:t>
              </a:r>
              <a:r>
                <a:rPr lang="en-US" sz="1400" dirty="0">
                  <a:solidFill>
                    <a:srgbClr val="7030A0"/>
                  </a:solidFill>
                  <a:latin typeface="Monaco" charset="0"/>
                  <a:ea typeface="Monaco" charset="0"/>
                  <a:cs typeface="Monaco" charset="0"/>
                </a:rPr>
                <a:t>void </a:t>
              </a:r>
              <a:r>
                <a:rPr lang="en-US" sz="1400" dirty="0" smtClean="0">
                  <a:solidFill>
                    <a:prstClr val="black"/>
                  </a:solidFill>
                  <a:latin typeface="Monaco" charset="0"/>
                  <a:ea typeface="Monaco" charset="0"/>
                  <a:cs typeface="Monaco" charset="0"/>
                </a:rPr>
                <a:t>close() </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12</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synchronized</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this</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13</a:t>
              </a:r>
              <a:r>
                <a:rPr lang="en-US" sz="1400" dirty="0" smtClean="0">
                  <a:solidFill>
                    <a:prstClr val="black"/>
                  </a:solidFill>
                  <a:latin typeface="Monaco" charset="0"/>
                  <a:ea typeface="Monaco" charset="0"/>
                  <a:cs typeface="Monaco" charset="0"/>
                </a:rPr>
                <a:t>    	if </a:t>
              </a:r>
              <a:r>
                <a:rPr lang="en-US" sz="1400" dirty="0">
                  <a:solidFill>
                    <a:prstClr val="black"/>
                  </a:solidFill>
                  <a:latin typeface="Monaco" charset="0"/>
                  <a:ea typeface="Monaco" charset="0"/>
                  <a:cs typeface="Monaco" charset="0"/>
                </a:rPr>
                <a:t>(</a:t>
              </a:r>
              <a:r>
                <a:rPr lang="en-US" sz="1400" dirty="0" err="1" smtClean="0">
                  <a:solidFill>
                    <a:srgbClr val="0070C0"/>
                  </a:solidFill>
                  <a:latin typeface="Monaco" charset="0"/>
                  <a:ea typeface="Monaco" charset="0"/>
                  <a:cs typeface="Monaco" charset="0"/>
                </a:rPr>
                <a:t>isClosed</a:t>
              </a:r>
              <a:r>
                <a:rPr lang="en-US" sz="1400" dirty="0">
                  <a:solidFill>
                    <a:prstClr val="black"/>
                  </a:solidFill>
                  <a:latin typeface="Monaco" charset="0"/>
                  <a:ea typeface="Monaco" charset="0"/>
                  <a:cs typeface="Monaco" charset="0"/>
                </a:rPr>
                <a:t>) </a:t>
              </a:r>
              <a:endParaRPr lang="en-US" sz="1400" dirty="0" smtClean="0">
                <a:solidFill>
                  <a:prstClr val="black"/>
                </a:solidFill>
                <a:latin typeface="Monaco" charset="0"/>
                <a:ea typeface="Monaco" charset="0"/>
                <a:cs typeface="Monaco" charset="0"/>
              </a:endParaRPr>
            </a:p>
            <a:p>
              <a:pPr>
                <a:spcBef>
                  <a:spcPts val="600"/>
                </a:spcBef>
                <a:buClr>
                  <a:srgbClr val="727CA3"/>
                </a:buClr>
                <a:buSzPct val="76000"/>
              </a:pPr>
              <a:r>
                <a:rPr lang="en-US" sz="1400" dirty="0" smtClean="0">
                  <a:solidFill>
                    <a:srgbClr val="9FB8CD"/>
                  </a:solidFill>
                  <a:latin typeface="Monaco" charset="0"/>
                  <a:ea typeface="Monaco" charset="0"/>
                  <a:cs typeface="Monaco" charset="0"/>
                </a:rPr>
                <a:t>14</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return</a:t>
              </a:r>
              <a:r>
                <a:rPr lang="en-US" sz="1400" dirty="0" smtClean="0">
                  <a:solidFill>
                    <a:prstClr val="black"/>
                  </a:solidFill>
                  <a:latin typeface="Monaco" charset="0"/>
                  <a:ea typeface="Monaco" charset="0"/>
                  <a:cs typeface="Monaco" charset="0"/>
                </a:rPr>
                <a:t>;</a:t>
              </a:r>
              <a:br>
                <a:rPr lang="en-US" sz="1400" dirty="0" smtClean="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15</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isClosed</a:t>
              </a:r>
              <a:r>
                <a:rPr lang="en-US" sz="1400" dirty="0" smtClean="0">
                  <a:solidFill>
                    <a:srgbClr val="0070C0"/>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true</a:t>
              </a:r>
              <a:r>
                <a:rPr lang="en-US" sz="1400" dirty="0">
                  <a:solidFill>
                    <a:prstClr val="black"/>
                  </a:solidFill>
                  <a:latin typeface="Monaco" charset="0"/>
                  <a:ea typeface="Monaco" charset="0"/>
                  <a:cs typeface="Monaco" charset="0"/>
                </a:rPr>
                <a:t>; </a:t>
              </a:r>
              <a:r>
                <a:rPr lang="en-US" sz="1400" dirty="0" smtClean="0">
                  <a:solidFill>
                    <a:prstClr val="black"/>
                  </a:solidFill>
                  <a:latin typeface="Monaco" charset="0"/>
                  <a:ea typeface="Monaco" charset="0"/>
                  <a:cs typeface="Monaco" charset="0"/>
                </a:rPr>
                <a:t/>
              </a:r>
              <a:br>
                <a:rPr lang="en-US" sz="1400" dirty="0" smtClean="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16</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r>
                <a:rPr lang="en-US" sz="1400" dirty="0" smtClean="0">
                  <a:solidFill>
                    <a:prstClr val="black"/>
                  </a:solidFill>
                  <a:latin typeface="Monaco" charset="0"/>
                  <a:ea typeface="Monaco" charset="0"/>
                  <a:cs typeface="Monaco" charset="0"/>
                </a:rPr>
                <a:t/>
              </a:r>
              <a:br>
                <a:rPr lang="en-US" sz="1400" dirty="0" smtClean="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a:spcBef>
                  <a:spcPts val="600"/>
                </a:spcBef>
                <a:buClr>
                  <a:srgbClr val="727CA3"/>
                </a:buClr>
                <a:buSzPct val="76000"/>
              </a:pP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a:spcBef>
                  <a:spcPts val="600"/>
                </a:spcBef>
                <a:buClr>
                  <a:srgbClr val="727CA3"/>
                </a:buClr>
                <a:buSzPct val="76000"/>
              </a:pPr>
              <a:r>
                <a:rPr lang="en-US" sz="1400" dirty="0" smtClean="0">
                  <a:solidFill>
                    <a:srgbClr val="9FB8CD"/>
                  </a:solidFill>
                  <a:latin typeface="Monaco" charset="0"/>
                  <a:ea typeface="Monaco" charset="0"/>
                  <a:cs typeface="Monaco" charset="0"/>
                </a:rPr>
                <a:t>21</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reader</a:t>
              </a:r>
              <a:r>
                <a:rPr lang="en-US" sz="1400" dirty="0" err="1" smtClean="0">
                  <a:solidFill>
                    <a:prstClr val="black"/>
                  </a:solidFill>
                  <a:latin typeface="Monaco" charset="0"/>
                  <a:ea typeface="Monaco" charset="0"/>
                  <a:cs typeface="Monaco" charset="0"/>
                </a:rPr>
                <a:t>.close</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22</a:t>
              </a:r>
              <a:r>
                <a:rPr lang="en-US" sz="1400" dirty="0" smtClean="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reader</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23</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controlSocket</a:t>
              </a:r>
              <a:r>
                <a:rPr lang="en-US" sz="1400" dirty="0" err="1" smtClean="0">
                  <a:solidFill>
                    <a:prstClr val="black"/>
                  </a:solidFill>
                  <a:latin typeface="Monaco" charset="0"/>
                  <a:ea typeface="Monaco" charset="0"/>
                  <a:cs typeface="Monaco" charset="0"/>
                </a:rPr>
                <a:t>.close</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24</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controlSocket</a:t>
              </a:r>
              <a:r>
                <a:rPr lang="en-US" sz="1400" dirty="0" smtClean="0">
                  <a:solidFill>
                    <a:srgbClr val="0070C0"/>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a:solidFill>
                    <a:prstClr val="black"/>
                  </a:solidFill>
                  <a:latin typeface="Monaco" charset="0"/>
                  <a:ea typeface="Monaco" charset="0"/>
                  <a:cs typeface="Monaco" charset="0"/>
                </a:rPr>
                <a:t>; </a:t>
              </a:r>
              <a:r>
                <a:rPr lang="en-US" sz="1400" dirty="0" smtClean="0">
                  <a:solidFill>
                    <a:prstClr val="black"/>
                  </a:solidFill>
                  <a:latin typeface="Monaco" charset="0"/>
                  <a:ea typeface="Monaco" charset="0"/>
                  <a:cs typeface="Monaco" charset="0"/>
                </a:rPr>
                <a:t/>
              </a:r>
              <a:br>
                <a:rPr lang="en-US" sz="1400" dirty="0" smtClean="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25</a:t>
              </a:r>
              <a:r>
                <a:rPr lang="en-US" sz="1400" dirty="0" smtClean="0">
                  <a:latin typeface="Monaco" charset="0"/>
                  <a:ea typeface="Monaco" charset="0"/>
                  <a:cs typeface="Monaco" charset="0"/>
                </a:rPr>
                <a:t> </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sp>
          <p:nvSpPr>
            <p:cNvPr id="10" name="TextBox 9"/>
            <p:cNvSpPr txBox="1"/>
            <p:nvPr/>
          </p:nvSpPr>
          <p:spPr>
            <a:xfrm>
              <a:off x="4552732" y="2934452"/>
              <a:ext cx="2654894"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request</a:t>
              </a:r>
              <a:r>
                <a:rPr lang="en-US" sz="1400" dirty="0" err="1" smtClean="0">
                  <a:solidFill>
                    <a:prstClr val="black"/>
                  </a:solidFill>
                  <a:latin typeface="Monaco" charset="0"/>
                  <a:ea typeface="Monaco" charset="0"/>
                  <a:cs typeface="Monaco" charset="0"/>
                </a:rPr>
                <a:t>.clear</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sp>
          <p:nvSpPr>
            <p:cNvPr id="11" name="TextBox 10"/>
            <p:cNvSpPr txBox="1"/>
            <p:nvPr/>
          </p:nvSpPr>
          <p:spPr>
            <a:xfrm>
              <a:off x="4548974" y="3201191"/>
              <a:ext cx="25474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request</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sp>
          <p:nvSpPr>
            <p:cNvPr id="12" name="TextBox 11"/>
            <p:cNvSpPr txBox="1"/>
            <p:nvPr/>
          </p:nvSpPr>
          <p:spPr>
            <a:xfrm>
              <a:off x="4548974" y="3428393"/>
              <a:ext cx="25474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writer</a:t>
              </a:r>
              <a:r>
                <a:rPr lang="en-US" sz="1400" dirty="0" err="1" smtClean="0">
                  <a:solidFill>
                    <a:prstClr val="black"/>
                  </a:solidFill>
                  <a:latin typeface="Monaco" charset="0"/>
                  <a:ea typeface="Monaco" charset="0"/>
                  <a:cs typeface="Monaco" charset="0"/>
                </a:rPr>
                <a:t>.close</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sp>
          <p:nvSpPr>
            <p:cNvPr id="13" name="TextBox 12"/>
            <p:cNvSpPr txBox="1"/>
            <p:nvPr/>
          </p:nvSpPr>
          <p:spPr>
            <a:xfrm>
              <a:off x="4548974" y="3654911"/>
              <a:ext cx="24400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writer</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grpSp>
      <p:sp>
        <p:nvSpPr>
          <p:cNvPr id="6" name="Date Placeholder 5"/>
          <p:cNvSpPr>
            <a:spLocks noGrp="1"/>
          </p:cNvSpPr>
          <p:nvPr>
            <p:ph type="dt" sz="half" idx="10"/>
          </p:nvPr>
        </p:nvSpPr>
        <p:spPr/>
        <p:txBody>
          <a:bodyPr/>
          <a:lstStyle/>
          <a:p>
            <a:fld id="{562525D9-F8E4-9A44-96BE-8AC74ECC145C}" type="datetime1">
              <a:rPr lang="en-US" smtClean="0"/>
              <a:t>7/31/17</a:t>
            </a:fld>
            <a:endParaRPr lang="en-US" dirty="0"/>
          </a:p>
        </p:txBody>
      </p:sp>
      <p:sp>
        <p:nvSpPr>
          <p:cNvPr id="14" name="Footer Placeholder 13"/>
          <p:cNvSpPr>
            <a:spLocks noGrp="1"/>
          </p:cNvSpPr>
          <p:nvPr>
            <p:ph type="ftr" sz="quarter" idx="11"/>
          </p:nvPr>
        </p:nvSpPr>
        <p:spPr/>
        <p:txBody>
          <a:bodyPr/>
          <a:lstStyle/>
          <a:p>
            <a:pPr algn="ctr"/>
            <a:r>
              <a:rPr lang="en-US" smtClean="0"/>
              <a:t>CAV 2017</a:t>
            </a:r>
            <a:endParaRPr lang="en-US" dirty="0"/>
          </a:p>
        </p:txBody>
      </p:sp>
      <p:sp>
        <p:nvSpPr>
          <p:cNvPr id="44" name="Content Placeholder 6"/>
          <p:cNvSpPr txBox="1">
            <a:spLocks/>
          </p:cNvSpPr>
          <p:nvPr/>
        </p:nvSpPr>
        <p:spPr>
          <a:xfrm>
            <a:off x="211667" y="5294716"/>
            <a:ext cx="8229599" cy="478307"/>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sz="2400" b="1" dirty="0" smtClean="0">
                <a:solidFill>
                  <a:srgbClr val="595959"/>
                </a:solidFill>
                <a:latin typeface="Helvetica" charset="0"/>
                <a:ea typeface="Helvetica" charset="0"/>
                <a:cs typeface="Helvetica" charset="0"/>
              </a:rPr>
              <a:t>Source code snippet from </a:t>
            </a:r>
            <a:r>
              <a:rPr lang="en-US" sz="2400" b="1" dirty="0" smtClean="0">
                <a:solidFill>
                  <a:srgbClr val="7030A0"/>
                </a:solidFill>
                <a:latin typeface="Helvetica" charset="0"/>
                <a:ea typeface="Helvetica" charset="0"/>
                <a:cs typeface="Helvetica" charset="0"/>
              </a:rPr>
              <a:t>Apache FTP Server</a:t>
            </a:r>
            <a:endParaRPr lang="en-US" sz="2400" b="1" dirty="0">
              <a:solidFill>
                <a:srgbClr val="7030A0"/>
              </a:solidFill>
              <a:latin typeface="Helvetica" charset="0"/>
              <a:ea typeface="Helvetica" charset="0"/>
              <a:cs typeface="Helvetica" charset="0"/>
            </a:endParaRPr>
          </a:p>
        </p:txBody>
      </p:sp>
      <p:sp>
        <p:nvSpPr>
          <p:cNvPr id="8" name="Rounded Rectangular Callout 7"/>
          <p:cNvSpPr/>
          <p:nvPr/>
        </p:nvSpPr>
        <p:spPr>
          <a:xfrm>
            <a:off x="567869" y="1612916"/>
            <a:ext cx="3946701" cy="1502014"/>
          </a:xfrm>
          <a:prstGeom prst="wedgeRoundRectCallout">
            <a:avLst>
              <a:gd name="adj1" fmla="val 69622"/>
              <a:gd name="adj2" fmla="val 523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Can this statement be executed by different threads in parallel?</a:t>
            </a:r>
            <a:endParaRPr lang="en-US" sz="2400"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70</a:t>
            </a:fld>
            <a:endParaRPr lang="en-US" dirty="0"/>
          </a:p>
        </p:txBody>
      </p:sp>
    </p:spTree>
    <p:custDataLst>
      <p:tags r:id="rId1"/>
    </p:custDataLst>
    <p:extLst>
      <p:ext uri="{BB962C8B-B14F-4D97-AF65-F5344CB8AC3E}">
        <p14:creationId xmlns:p14="http://schemas.microsoft.com/office/powerpoint/2010/main" val="1880259816"/>
      </p:ext>
    </p:extLst>
  </p:cSld>
  <p:clrMapOvr>
    <a:masterClrMapping/>
  </p:clrMapOvr>
  <mc:AlternateContent xmlns:mc="http://schemas.openxmlformats.org/markup-compatibility/2006" xmlns:p14="http://schemas.microsoft.com/office/powerpoint/2010/main">
    <mc:Choice Requires="p14">
      <p:transition spd="slow" p14:dur="2000" advTm="2322"/>
    </mc:Choice>
    <mc:Fallback xmlns="">
      <p:transition spd="slow" advTm="2322"/>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Illustration: Space of Questions</a:t>
            </a:r>
            <a:endParaRPr lang="en-US" dirty="0"/>
          </a:p>
        </p:txBody>
      </p:sp>
      <p:sp>
        <p:nvSpPr>
          <p:cNvPr id="6" name="Date Placeholder 5"/>
          <p:cNvSpPr>
            <a:spLocks noGrp="1"/>
          </p:cNvSpPr>
          <p:nvPr>
            <p:ph type="dt" sz="half" idx="10"/>
          </p:nvPr>
        </p:nvSpPr>
        <p:spPr/>
        <p:txBody>
          <a:bodyPr/>
          <a:lstStyle/>
          <a:p>
            <a:fld id="{DC1EF7A7-0679-3547-8DCE-61ACED990CD5}" type="datetime1">
              <a:rPr lang="en-US" smtClean="0"/>
              <a:t>7/31/17</a:t>
            </a:fld>
            <a:endParaRPr lang="en-US" dirty="0"/>
          </a:p>
        </p:txBody>
      </p:sp>
      <p:sp>
        <p:nvSpPr>
          <p:cNvPr id="7" name="Footer Placeholder 6"/>
          <p:cNvSpPr>
            <a:spLocks noGrp="1"/>
          </p:cNvSpPr>
          <p:nvPr>
            <p:ph type="ftr" sz="quarter" idx="11"/>
          </p:nvPr>
        </p:nvSpPr>
        <p:spPr/>
        <p:txBody>
          <a:bodyPr/>
          <a:lstStyle/>
          <a:p>
            <a:pPr algn="ctr"/>
            <a:r>
              <a:rPr lang="en-US" smtClean="0"/>
              <a:t>CAV 2017</a:t>
            </a:r>
            <a:endParaRPr lang="en-US" dirty="0"/>
          </a:p>
        </p:txBody>
      </p:sp>
      <p:sp>
        <p:nvSpPr>
          <p:cNvPr id="64" name="Rectangle 63"/>
          <p:cNvSpPr/>
          <p:nvPr/>
        </p:nvSpPr>
        <p:spPr>
          <a:xfrm>
            <a:off x="6254792" y="1852476"/>
            <a:ext cx="1344021" cy="36760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966618" y="2391150"/>
            <a:ext cx="1129345" cy="45524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10066" y="1005839"/>
            <a:ext cx="3317900" cy="1919253"/>
            <a:chOff x="604128" y="1243381"/>
            <a:chExt cx="3317900" cy="1919253"/>
          </a:xfrm>
        </p:grpSpPr>
        <p:sp>
          <p:nvSpPr>
            <p:cNvPr id="73" name="TextBox 72"/>
            <p:cNvSpPr txBox="1"/>
            <p:nvPr/>
          </p:nvSpPr>
          <p:spPr>
            <a:xfrm>
              <a:off x="622727" y="1565933"/>
              <a:ext cx="3299301"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FF0000"/>
                  </a:solidFill>
                  <a:latin typeface="Monaco" charset="0"/>
                  <a:ea typeface="Monaco" charset="0"/>
                  <a:cs typeface="Monaco" charset="0"/>
                </a:rPr>
                <a:t>request.clear</a:t>
              </a:r>
              <a:r>
                <a:rPr lang="en-US" sz="1400" dirty="0" smtClean="0">
                  <a:solidFill>
                    <a:srgbClr val="FF0000"/>
                  </a:solidFill>
                  <a:latin typeface="Monaco" charset="0"/>
                  <a:ea typeface="Monaco" charset="0"/>
                  <a:cs typeface="Monaco" charset="0"/>
                </a:rPr>
                <a:t>();// </a:t>
              </a:r>
              <a:r>
                <a:rPr lang="en-US" sz="1400" b="1" dirty="0">
                  <a:solidFill>
                    <a:srgbClr val="FF0000"/>
                  </a:solidFill>
                  <a:latin typeface="Monaco" charset="0"/>
                  <a:ea typeface="Monaco" charset="0"/>
                  <a:cs typeface="Monaco" charset="0"/>
                </a:rPr>
                <a:t>x1</a:t>
              </a:r>
              <a:endParaRPr lang="en-US" sz="1400" dirty="0">
                <a:solidFill>
                  <a:srgbClr val="FF0000"/>
                </a:solidFill>
                <a:latin typeface="Monaco" charset="0"/>
                <a:ea typeface="Monaco" charset="0"/>
                <a:cs typeface="Monaco" charset="0"/>
              </a:endParaRPr>
            </a:p>
          </p:txBody>
        </p:sp>
        <p:sp>
          <p:nvSpPr>
            <p:cNvPr id="74" name="TextBox 73"/>
            <p:cNvSpPr txBox="1"/>
            <p:nvPr/>
          </p:nvSpPr>
          <p:spPr>
            <a:xfrm>
              <a:off x="622728" y="1888485"/>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B050"/>
                  </a:solidFill>
                  <a:latin typeface="Monaco" charset="0"/>
                  <a:ea typeface="Monaco" charset="0"/>
                  <a:cs typeface="Monaco" charset="0"/>
                </a:rPr>
                <a:t>request </a:t>
              </a:r>
              <a:r>
                <a:rPr lang="en-US" sz="1400" dirty="0">
                  <a:solidFill>
                    <a:srgbClr val="00B050"/>
                  </a:solidFill>
                  <a:latin typeface="Monaco" charset="0"/>
                  <a:ea typeface="Monaco" charset="0"/>
                  <a:cs typeface="Monaco" charset="0"/>
                </a:rPr>
                <a:t>= null</a:t>
              </a:r>
              <a:r>
                <a:rPr lang="en-US" sz="1400" dirty="0" smtClean="0">
                  <a:solidFill>
                    <a:srgbClr val="00B050"/>
                  </a:solidFill>
                  <a:latin typeface="Monaco" charset="0"/>
                  <a:ea typeface="Monaco" charset="0"/>
                  <a:cs typeface="Monaco" charset="0"/>
                </a:rPr>
                <a:t>; // </a:t>
              </a:r>
              <a:r>
                <a:rPr lang="en-US" sz="1400" b="1" dirty="0" smtClean="0">
                  <a:solidFill>
                    <a:srgbClr val="00B050"/>
                  </a:solidFill>
                  <a:latin typeface="Monaco" charset="0"/>
                  <a:ea typeface="Monaco" charset="0"/>
                  <a:cs typeface="Monaco" charset="0"/>
                </a:rPr>
                <a:t>x2</a:t>
              </a:r>
              <a:endParaRPr lang="en-US" sz="1400" dirty="0">
                <a:solidFill>
                  <a:srgbClr val="00B050"/>
                </a:solidFill>
                <a:latin typeface="Monaco" charset="0"/>
                <a:ea typeface="Monaco" charset="0"/>
                <a:cs typeface="Monaco" charset="0"/>
              </a:endParaRPr>
            </a:p>
          </p:txBody>
        </p:sp>
        <p:sp>
          <p:nvSpPr>
            <p:cNvPr id="75" name="TextBox 74"/>
            <p:cNvSpPr txBox="1"/>
            <p:nvPr/>
          </p:nvSpPr>
          <p:spPr>
            <a:xfrm>
              <a:off x="612648" y="2180797"/>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B0F0"/>
                  </a:solidFill>
                  <a:latin typeface="Monaco" charset="0"/>
                  <a:ea typeface="Monaco" charset="0"/>
                  <a:cs typeface="Monaco" charset="0"/>
                </a:rPr>
                <a:t>writer.close</a:t>
              </a:r>
              <a:r>
                <a:rPr lang="en-US" sz="1400" dirty="0">
                  <a:solidFill>
                    <a:srgbClr val="00B0F0"/>
                  </a:solidFill>
                  <a:latin typeface="Monaco" charset="0"/>
                  <a:ea typeface="Monaco" charset="0"/>
                  <a:cs typeface="Monaco" charset="0"/>
                </a:rPr>
                <a:t>(); </a:t>
              </a:r>
              <a:r>
                <a:rPr lang="en-US" sz="1400" dirty="0" smtClean="0">
                  <a:solidFill>
                    <a:srgbClr val="00B0F0"/>
                  </a:solidFill>
                  <a:latin typeface="Monaco" charset="0"/>
                  <a:ea typeface="Monaco" charset="0"/>
                  <a:cs typeface="Monaco" charset="0"/>
                </a:rPr>
                <a:t>// </a:t>
              </a:r>
              <a:r>
                <a:rPr lang="en-US" sz="1400" b="1" dirty="0" smtClean="0">
                  <a:solidFill>
                    <a:srgbClr val="00B0F0"/>
                  </a:solidFill>
                  <a:latin typeface="Monaco" charset="0"/>
                  <a:ea typeface="Monaco" charset="0"/>
                  <a:cs typeface="Monaco" charset="0"/>
                </a:rPr>
                <a:t>y1</a:t>
              </a:r>
              <a:endParaRPr lang="en-US" sz="1400" dirty="0">
                <a:solidFill>
                  <a:srgbClr val="00B0F0"/>
                </a:solidFill>
                <a:latin typeface="Monaco" charset="0"/>
                <a:ea typeface="Monaco" charset="0"/>
                <a:cs typeface="Monaco" charset="0"/>
              </a:endParaRPr>
            </a:p>
          </p:txBody>
        </p:sp>
        <p:sp>
          <p:nvSpPr>
            <p:cNvPr id="76" name="TextBox 75"/>
            <p:cNvSpPr txBox="1"/>
            <p:nvPr/>
          </p:nvSpPr>
          <p:spPr>
            <a:xfrm>
              <a:off x="622726" y="2518668"/>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writer </a:t>
              </a:r>
              <a:r>
                <a:rPr lang="en-US" sz="1400" dirty="0">
                  <a:solidFill>
                    <a:srgbClr val="7030A0"/>
                  </a:solidFill>
                  <a:latin typeface="Monaco" charset="0"/>
                  <a:ea typeface="Monaco" charset="0"/>
                  <a:cs typeface="Monaco" charset="0"/>
                </a:rPr>
                <a:t>= null; </a:t>
              </a:r>
              <a:r>
                <a:rPr lang="en-US" sz="1400" dirty="0" smtClean="0">
                  <a:solidFill>
                    <a:srgbClr val="7030A0"/>
                  </a:solidFill>
                  <a:latin typeface="Monaco" charset="0"/>
                  <a:ea typeface="Monaco" charset="0"/>
                  <a:cs typeface="Monaco" charset="0"/>
                </a:rPr>
                <a:t> // </a:t>
              </a:r>
              <a:r>
                <a:rPr lang="en-US" sz="1400" b="1" dirty="0" smtClean="0">
                  <a:solidFill>
                    <a:srgbClr val="7030A0"/>
                  </a:solidFill>
                  <a:latin typeface="Monaco" charset="0"/>
                  <a:ea typeface="Monaco" charset="0"/>
                  <a:cs typeface="Monaco" charset="0"/>
                </a:rPr>
                <a:t>y2</a:t>
              </a:r>
              <a:endParaRPr lang="en-US" sz="1400" dirty="0">
                <a:solidFill>
                  <a:srgbClr val="7030A0"/>
                </a:solidFill>
                <a:latin typeface="Monaco" charset="0"/>
                <a:ea typeface="Monaco" charset="0"/>
                <a:cs typeface="Monaco" charset="0"/>
              </a:endParaRPr>
            </a:p>
          </p:txBody>
        </p:sp>
        <p:sp>
          <p:nvSpPr>
            <p:cNvPr id="77" name="TextBox 76"/>
            <p:cNvSpPr txBox="1"/>
            <p:nvPr/>
          </p:nvSpPr>
          <p:spPr>
            <a:xfrm>
              <a:off x="612648" y="2793302"/>
              <a:ext cx="3094304" cy="369332"/>
            </a:xfrm>
            <a:prstGeom prst="rect">
              <a:avLst/>
            </a:prstGeom>
            <a:noFill/>
          </p:spPr>
          <p:txBody>
            <a:bodyPr wrap="square" rtlCol="0">
              <a:spAutoFit/>
            </a:bodyPr>
            <a:lstStyle/>
            <a:p>
              <a:pPr algn="ctr"/>
              <a:r>
                <a:rPr lang="mr-IN" dirty="0" smtClean="0"/>
                <a:t>…</a:t>
              </a:r>
              <a:endParaRPr lang="en-US" dirty="0"/>
            </a:p>
          </p:txBody>
        </p:sp>
        <p:sp>
          <p:nvSpPr>
            <p:cNvPr id="78" name="TextBox 77"/>
            <p:cNvSpPr txBox="1"/>
            <p:nvPr/>
          </p:nvSpPr>
          <p:spPr>
            <a:xfrm>
              <a:off x="604128" y="1243381"/>
              <a:ext cx="3094304" cy="369332"/>
            </a:xfrm>
            <a:prstGeom prst="rect">
              <a:avLst/>
            </a:prstGeom>
            <a:noFill/>
          </p:spPr>
          <p:txBody>
            <a:bodyPr wrap="square" rtlCol="0">
              <a:spAutoFit/>
            </a:bodyPr>
            <a:lstStyle/>
            <a:p>
              <a:pPr algn="ctr"/>
              <a:r>
                <a:rPr lang="mr-IN" smtClean="0"/>
                <a:t>…</a:t>
              </a:r>
              <a:endParaRPr lang="en-US" dirty="0"/>
            </a:p>
          </p:txBody>
        </p:sp>
      </p:grpSp>
      <p:sp>
        <p:nvSpPr>
          <p:cNvPr id="79" name="Rectangle 78"/>
          <p:cNvSpPr/>
          <p:nvPr/>
        </p:nvSpPr>
        <p:spPr>
          <a:xfrm>
            <a:off x="128664" y="1068427"/>
            <a:ext cx="3183918" cy="1901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128664" y="3341727"/>
            <a:ext cx="4693977" cy="1738938"/>
          </a:xfrm>
          <a:prstGeom prst="rect">
            <a:avLst/>
          </a:prstGeom>
          <a:noFill/>
          <a:ln w="19050">
            <a:solidFill>
              <a:schemeClr val="tx1"/>
            </a:solidFill>
          </a:ln>
        </p:spPr>
        <p:txBody>
          <a:bodyPr wrap="square" rIns="0" rtlCol="0">
            <a:spAutoFit/>
          </a:bodyPr>
          <a:lstStyle/>
          <a:p>
            <a:r>
              <a:rPr lang="en-US" dirty="0" smtClean="0"/>
              <a:t>parallel(p3</a:t>
            </a:r>
            <a:r>
              <a:rPr lang="en-US" dirty="0"/>
              <a:t>, p2) :- parallel(p1, p2</a:t>
            </a:r>
            <a:r>
              <a:rPr lang="en-US"/>
              <a:t>), </a:t>
            </a:r>
            <a:r>
              <a:rPr lang="en-US" smtClean="0"/>
              <a:t>next </a:t>
            </a:r>
            <a:r>
              <a:rPr lang="en-US" dirty="0"/>
              <a:t>(p3, p1). </a:t>
            </a:r>
            <a:r>
              <a:rPr lang="en-US" sz="2000" dirty="0">
                <a:solidFill>
                  <a:srgbClr val="00B050"/>
                </a:solidFill>
              </a:rPr>
              <a:t/>
            </a:r>
            <a:br>
              <a:rPr lang="en-US" sz="2000" dirty="0">
                <a:solidFill>
                  <a:srgbClr val="00B050"/>
                </a:solidFill>
              </a:rPr>
            </a:br>
            <a:endParaRPr lang="en-US" sz="900" dirty="0">
              <a:solidFill>
                <a:srgbClr val="00B050"/>
              </a:solidFill>
            </a:endParaRPr>
          </a:p>
          <a:p>
            <a:r>
              <a:rPr lang="en-US" dirty="0" smtClean="0"/>
              <a:t>parallel(p1</a:t>
            </a:r>
            <a:r>
              <a:rPr lang="en-US" dirty="0"/>
              <a:t>, p2) :- parallel(p2, p1).</a:t>
            </a:r>
            <a:r>
              <a:rPr lang="en-US" sz="800" dirty="0"/>
              <a:t> </a:t>
            </a:r>
            <a:r>
              <a:rPr lang="en-US" dirty="0"/>
              <a:t>  </a:t>
            </a:r>
          </a:p>
          <a:p>
            <a:endParaRPr lang="en-US" sz="800" dirty="0" smtClean="0"/>
          </a:p>
          <a:p>
            <a:r>
              <a:rPr lang="en-US" dirty="0"/>
              <a:t> </a:t>
            </a:r>
            <a:r>
              <a:rPr lang="en-US" dirty="0" smtClean="0"/>
              <a:t>    race(p1</a:t>
            </a:r>
            <a:r>
              <a:rPr lang="en-US" dirty="0"/>
              <a:t>, p2) :- parallel(p1, p2), </a:t>
            </a:r>
            <a:r>
              <a:rPr lang="en-US" dirty="0" err="1" smtClean="0"/>
              <a:t>mayAlias</a:t>
            </a:r>
            <a:r>
              <a:rPr lang="en-US" dirty="0" smtClean="0"/>
              <a:t>(p1</a:t>
            </a:r>
            <a:r>
              <a:rPr lang="en-US" dirty="0"/>
              <a:t>, p2), </a:t>
            </a:r>
            <a:r>
              <a:rPr lang="en-US" dirty="0" smtClean="0"/>
              <a:t>             </a:t>
            </a:r>
          </a:p>
          <a:p>
            <a:r>
              <a:rPr lang="en-US" dirty="0"/>
              <a:t> </a:t>
            </a:r>
            <a:r>
              <a:rPr lang="en-US" dirty="0" smtClean="0"/>
              <a:t>                          </a:t>
            </a:r>
            <a:r>
              <a:rPr lang="es-ES_tradnl" dirty="0" smtClean="0"/>
              <a:t>¬</a:t>
            </a:r>
            <a:r>
              <a:rPr lang="en-US" dirty="0"/>
              <a:t>guarded(p1, p2</a:t>
            </a:r>
            <a:r>
              <a:rPr lang="en-US" dirty="0" smtClean="0"/>
              <a:t>).</a:t>
            </a:r>
          </a:p>
          <a:p>
            <a:r>
              <a:rPr lang="mr-IN" dirty="0" smtClean="0">
                <a:latin typeface="Helvetica Light" charset="0"/>
                <a:ea typeface="Helvetica Light" charset="0"/>
                <a:cs typeface="Helvetica Light" charset="0"/>
              </a:rPr>
              <a:t>…</a:t>
            </a:r>
            <a:endParaRPr lang="en-US" dirty="0" smtClean="0">
              <a:latin typeface="Helvetica Light" charset="0"/>
              <a:ea typeface="Helvetica Light" charset="0"/>
              <a:cs typeface="Helvetica Light" charset="0"/>
            </a:endParaRPr>
          </a:p>
        </p:txBody>
      </p:sp>
      <p:grpSp>
        <p:nvGrpSpPr>
          <p:cNvPr id="84" name="Group 83"/>
          <p:cNvGrpSpPr/>
          <p:nvPr/>
        </p:nvGrpSpPr>
        <p:grpSpPr>
          <a:xfrm>
            <a:off x="3405075" y="1036805"/>
            <a:ext cx="5596483" cy="5270791"/>
            <a:chOff x="3405075" y="1036805"/>
            <a:chExt cx="5596483" cy="5270791"/>
          </a:xfrm>
        </p:grpSpPr>
        <p:sp>
          <p:nvSpPr>
            <p:cNvPr id="85" name="TextBox 84"/>
            <p:cNvSpPr txBox="1"/>
            <p:nvPr/>
          </p:nvSpPr>
          <p:spPr>
            <a:xfrm>
              <a:off x="7611294" y="5390108"/>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smtClean="0">
                  <a:solidFill>
                    <a:prstClr val="black"/>
                  </a:solidFill>
                  <a:latin typeface="Garamond" panose="02020404030301010803" pitchFamily="18" charset="0"/>
                </a:rPr>
                <a:t>guarded</a:t>
              </a:r>
              <a:r>
                <a:rPr lang="es-ES_tradnl" sz="1600" dirty="0" smtClean="0">
                  <a:solidFill>
                    <a:prstClr val="black"/>
                  </a:solidFill>
                  <a:latin typeface="Garamond" panose="02020404030301010803" pitchFamily="18" charset="0"/>
                </a:rPr>
                <a:t>(</a:t>
              </a:r>
              <a:r>
                <a:rPr lang="es-ES_tradnl" sz="1600" dirty="0" smtClean="0">
                  <a:solidFill>
                    <a:srgbClr val="7030A0"/>
                  </a:solidFill>
                  <a:latin typeface="Garamond" panose="02020404030301010803" pitchFamily="18" charset="0"/>
                </a:rPr>
                <a:t>y2</a:t>
              </a:r>
              <a:r>
                <a:rPr lang="es-ES_tradnl" sz="1600" dirty="0">
                  <a:solidFill>
                    <a:prstClr val="black"/>
                  </a:solidFill>
                  <a:latin typeface="Garamond" panose="02020404030301010803" pitchFamily="18" charset="0"/>
                </a:rPr>
                <a:t>, </a:t>
              </a:r>
              <a:r>
                <a:rPr lang="es-ES_tradnl" sz="1600" dirty="0" smtClean="0">
                  <a:solidFill>
                    <a:srgbClr val="00B0F0"/>
                  </a:solidFill>
                  <a:latin typeface="Garamond" panose="02020404030301010803" pitchFamily="18" charset="0"/>
                </a:rPr>
                <a:t>y1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86" name="TextBox 85"/>
            <p:cNvSpPr txBox="1"/>
            <p:nvPr/>
          </p:nvSpPr>
          <p:spPr>
            <a:xfrm>
              <a:off x="6271950" y="5969042"/>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grpSp>
          <p:nvGrpSpPr>
            <p:cNvPr id="87" name="Group 86"/>
            <p:cNvGrpSpPr/>
            <p:nvPr/>
          </p:nvGrpSpPr>
          <p:grpSpPr>
            <a:xfrm>
              <a:off x="3405075" y="1036805"/>
              <a:ext cx="5474528" cy="4932237"/>
              <a:chOff x="3405075" y="1036805"/>
              <a:chExt cx="5474528" cy="4932237"/>
            </a:xfrm>
          </p:grpSpPr>
          <p:sp>
            <p:nvSpPr>
              <p:cNvPr id="88" name="TextBox 87"/>
              <p:cNvSpPr txBox="1"/>
              <p:nvPr/>
            </p:nvSpPr>
            <p:spPr>
              <a:xfrm>
                <a:off x="7136845" y="127353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89" name="TextBox 88"/>
              <p:cNvSpPr txBox="1"/>
              <p:nvPr/>
            </p:nvSpPr>
            <p:spPr>
              <a:xfrm>
                <a:off x="6277870" y="186230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90" name="TextBox 89"/>
              <p:cNvSpPr txBox="1"/>
              <p:nvPr/>
            </p:nvSpPr>
            <p:spPr>
              <a:xfrm>
                <a:off x="5452347" y="1276484"/>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91" name="Straight Connector 90"/>
              <p:cNvCxnSpPr>
                <a:stCxn id="147" idx="2"/>
              </p:cNvCxnSpPr>
              <p:nvPr/>
            </p:nvCxnSpPr>
            <p:spPr>
              <a:xfrm>
                <a:off x="5993043" y="1615038"/>
                <a:ext cx="936474" cy="78118"/>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5" idx="2"/>
              </p:cNvCxnSpPr>
              <p:nvPr/>
            </p:nvCxnSpPr>
            <p:spPr>
              <a:xfrm flipV="1">
                <a:off x="6929517" y="1612084"/>
                <a:ext cx="861570" cy="8107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endCxn id="144" idx="0"/>
              </p:cNvCxnSpPr>
              <p:nvPr/>
            </p:nvCxnSpPr>
            <p:spPr>
              <a:xfrm>
                <a:off x="6929517" y="1693156"/>
                <a:ext cx="2595" cy="16915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275275" y="2466247"/>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95" name="Straight Arrow Connector 94"/>
              <p:cNvCxnSpPr>
                <a:stCxn id="144" idx="2"/>
              </p:cNvCxnSpPr>
              <p:nvPr/>
            </p:nvCxnSpPr>
            <p:spPr>
              <a:xfrm flipH="1">
                <a:off x="6929517" y="2200860"/>
                <a:ext cx="2595" cy="2653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7798211" y="246360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101" name="TextBox 100"/>
              <p:cNvSpPr txBox="1"/>
              <p:nvPr/>
            </p:nvSpPr>
            <p:spPr>
              <a:xfrm>
                <a:off x="7044277" y="307467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104" name="Straight Connector 103"/>
              <p:cNvCxnSpPr/>
              <p:nvPr/>
            </p:nvCxnSpPr>
            <p:spPr>
              <a:xfrm flipH="1">
                <a:off x="7707039" y="2802161"/>
                <a:ext cx="631868" cy="124838"/>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6929517" y="2804801"/>
                <a:ext cx="769002" cy="11514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7698519" y="2919948"/>
                <a:ext cx="0" cy="1547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5527560" y="3074676"/>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110" name="Straight Connector 109"/>
              <p:cNvCxnSpPr/>
              <p:nvPr/>
            </p:nvCxnSpPr>
            <p:spPr>
              <a:xfrm flipH="1">
                <a:off x="6837130" y="3413230"/>
                <a:ext cx="861389" cy="8151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6068256" y="3413230"/>
                <a:ext cx="768874" cy="8151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6843181" y="3494741"/>
                <a:ext cx="221" cy="1570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879046" y="1862306"/>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116" name="TextBox 115"/>
              <p:cNvSpPr txBox="1"/>
              <p:nvPr/>
            </p:nvSpPr>
            <p:spPr>
              <a:xfrm>
                <a:off x="3405075" y="1862306"/>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a:solidFill>
                      <a:prstClr val="black"/>
                    </a:solidFill>
                    <a:latin typeface="Garamond" panose="02020404030301010803" pitchFamily="18" charset="0"/>
                  </a:rPr>
                  <a:t>guarded</a:t>
                </a:r>
                <a:r>
                  <a:rPr lang="es-ES_tradnl" sz="1600" dirty="0">
                    <a:solidFill>
                      <a:prstClr val="black"/>
                    </a:solidFill>
                    <a:latin typeface="Garamond" panose="02020404030301010803" pitchFamily="18" charset="0"/>
                  </a:rPr>
                  <a:t>(</a:t>
                </a:r>
                <a:r>
                  <a:rPr lang="es-ES_tradnl" sz="1600" dirty="0">
                    <a:solidFill>
                      <a:srgbClr val="00B050"/>
                    </a:solidFill>
                    <a:latin typeface="Garamond" panose="02020404030301010803" pitchFamily="18" charset="0"/>
                  </a:rPr>
                  <a:t>x2</a:t>
                </a:r>
                <a:r>
                  <a:rPr lang="es-ES_tradnl" sz="1600" dirty="0">
                    <a:solidFill>
                      <a:prstClr val="black"/>
                    </a:solidFill>
                    <a:latin typeface="Garamond" panose="02020404030301010803" pitchFamily="18" charset="0"/>
                  </a:rPr>
                  <a:t>, </a:t>
                </a:r>
                <a:r>
                  <a:rPr lang="es-ES_tradnl" sz="1600" dirty="0">
                    <a:solidFill>
                      <a:srgbClr val="FF0000"/>
                    </a:solidFill>
                    <a:latin typeface="Garamond" panose="02020404030301010803" pitchFamily="18" charset="0"/>
                  </a:rPr>
                  <a:t>x1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18" name="TextBox 117"/>
              <p:cNvSpPr txBox="1"/>
              <p:nvPr/>
            </p:nvSpPr>
            <p:spPr>
              <a:xfrm>
                <a:off x="4992585" y="2456556"/>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119" name="Straight Connector 118"/>
              <p:cNvCxnSpPr>
                <a:endCxn id="144" idx="2"/>
              </p:cNvCxnSpPr>
              <p:nvPr/>
            </p:nvCxnSpPr>
            <p:spPr>
              <a:xfrm flipV="1">
                <a:off x="5527560" y="2200860"/>
                <a:ext cx="1404552" cy="1250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946368" y="2200861"/>
                <a:ext cx="1581192" cy="1250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5533281" y="2200860"/>
                <a:ext cx="7" cy="255696"/>
              </a:xfrm>
              <a:prstGeom prst="line">
                <a:avLst/>
              </a:prstGeom>
              <a:ln w="12700">
                <a:solidFill>
                  <a:schemeClr val="tx1"/>
                </a:solidFill>
                <a:headEnd type="triangle"/>
                <a:tailEnd w="sm" len="sm"/>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6189160" y="365176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7" name="TextBox 126"/>
              <p:cNvSpPr txBox="1"/>
              <p:nvPr/>
            </p:nvSpPr>
            <p:spPr>
              <a:xfrm>
                <a:off x="6189160" y="417421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9" name="Straight Arrow Connector 128"/>
              <p:cNvCxnSpPr/>
              <p:nvPr/>
            </p:nvCxnSpPr>
            <p:spPr>
              <a:xfrm>
                <a:off x="6843402" y="3990323"/>
                <a:ext cx="0" cy="1838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4915935" y="418032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33" name="TextBox 132"/>
              <p:cNvSpPr txBox="1"/>
              <p:nvPr/>
            </p:nvSpPr>
            <p:spPr>
              <a:xfrm>
                <a:off x="5400870" y="4791501"/>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34" name="Straight Connector 133"/>
              <p:cNvCxnSpPr/>
              <p:nvPr/>
            </p:nvCxnSpPr>
            <p:spPr>
              <a:xfrm>
                <a:off x="5456631" y="4518881"/>
                <a:ext cx="598481" cy="13465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6055112" y="4512773"/>
                <a:ext cx="788290" cy="14076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6055112" y="4653538"/>
                <a:ext cx="0" cy="137963"/>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7045143" y="4796132"/>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sp>
            <p:nvSpPr>
              <p:cNvPr id="138" name="TextBox 137"/>
              <p:cNvSpPr txBox="1"/>
              <p:nvPr/>
            </p:nvSpPr>
            <p:spPr>
              <a:xfrm>
                <a:off x="6156087" y="539007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39" name="Straight Connector 138"/>
              <p:cNvCxnSpPr/>
              <p:nvPr/>
            </p:nvCxnSpPr>
            <p:spPr>
              <a:xfrm flipH="1">
                <a:off x="6824749" y="5134686"/>
                <a:ext cx="761090" cy="7413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6055112" y="5130055"/>
                <a:ext cx="769636" cy="78768"/>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6810329" y="5208823"/>
                <a:ext cx="0" cy="181247"/>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4677453" y="5392978"/>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43" name="Straight Arrow Connector 142"/>
              <p:cNvCxnSpPr/>
              <p:nvPr/>
            </p:nvCxnSpPr>
            <p:spPr>
              <a:xfrm>
                <a:off x="6810329" y="5728624"/>
                <a:ext cx="2317" cy="2404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5331695" y="5731532"/>
                <a:ext cx="1478634" cy="106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6802933" y="5728662"/>
                <a:ext cx="1503493" cy="109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85" idx="0"/>
              </p:cNvCxnSpPr>
              <p:nvPr/>
            </p:nvCxnSpPr>
            <p:spPr>
              <a:xfrm>
                <a:off x="7791087" y="1036805"/>
                <a:ext cx="0" cy="2367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 name="Slide Number Placeholder 2"/>
          <p:cNvSpPr>
            <a:spLocks noGrp="1"/>
          </p:cNvSpPr>
          <p:nvPr>
            <p:ph type="sldNum" sz="quarter" idx="12"/>
          </p:nvPr>
        </p:nvSpPr>
        <p:spPr/>
        <p:txBody>
          <a:bodyPr/>
          <a:lstStyle/>
          <a:p>
            <a:fld id="{1F7DF5D7-FF41-4BF6-8958-28DFF1DB182D}" type="slidenum">
              <a:rPr lang="en-US" smtClean="0"/>
              <a:pPr/>
              <a:t>71</a:t>
            </a:fld>
            <a:endParaRPr lang="en-US" dirty="0"/>
          </a:p>
        </p:txBody>
      </p:sp>
    </p:spTree>
    <p:custDataLst>
      <p:tags r:id="rId1"/>
    </p:custDataLst>
    <p:extLst>
      <p:ext uri="{BB962C8B-B14F-4D97-AF65-F5344CB8AC3E}">
        <p14:creationId xmlns:p14="http://schemas.microsoft.com/office/powerpoint/2010/main" val="711067785"/>
      </p:ext>
    </p:extLst>
  </p:cSld>
  <p:clrMapOvr>
    <a:masterClrMapping/>
  </p:clrMapOvr>
  <mc:AlternateContent xmlns:mc="http://schemas.openxmlformats.org/markup-compatibility/2006" xmlns:p14="http://schemas.microsoft.com/office/powerpoint/2010/main">
    <mc:Choice Requires="p14">
      <p:transition spd="slow" p14:dur="2000" advTm="21480"/>
    </mc:Choice>
    <mc:Fallback xmlns="">
      <p:transition spd="slow" advTm="2148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Illustration</a:t>
            </a:r>
            <a:r>
              <a:rPr lang="en-US" dirty="0" smtClean="0"/>
              <a:t>: Space of Questions</a:t>
            </a:r>
            <a:endParaRPr lang="en-US" dirty="0"/>
          </a:p>
        </p:txBody>
      </p:sp>
      <p:sp>
        <p:nvSpPr>
          <p:cNvPr id="6" name="Date Placeholder 5"/>
          <p:cNvSpPr>
            <a:spLocks noGrp="1"/>
          </p:cNvSpPr>
          <p:nvPr>
            <p:ph type="dt" sz="half" idx="10"/>
          </p:nvPr>
        </p:nvSpPr>
        <p:spPr/>
        <p:txBody>
          <a:bodyPr/>
          <a:lstStyle/>
          <a:p>
            <a:fld id="{F06BCE57-813B-2C4D-B0EF-E509EB591934}" type="datetime1">
              <a:rPr lang="en-US" smtClean="0"/>
              <a:t>7/31/17</a:t>
            </a:fld>
            <a:endParaRPr lang="en-US" dirty="0"/>
          </a:p>
        </p:txBody>
      </p:sp>
      <p:sp>
        <p:nvSpPr>
          <p:cNvPr id="7" name="Footer Placeholder 6"/>
          <p:cNvSpPr>
            <a:spLocks noGrp="1"/>
          </p:cNvSpPr>
          <p:nvPr>
            <p:ph type="ftr" sz="quarter" idx="11"/>
          </p:nvPr>
        </p:nvSpPr>
        <p:spPr/>
        <p:txBody>
          <a:bodyPr/>
          <a:lstStyle/>
          <a:p>
            <a:pPr algn="ctr"/>
            <a:r>
              <a:rPr lang="en-US" smtClean="0"/>
              <a:t>CAV 2017</a:t>
            </a:r>
            <a:endParaRPr lang="en-US" dirty="0"/>
          </a:p>
        </p:txBody>
      </p:sp>
      <p:sp>
        <p:nvSpPr>
          <p:cNvPr id="64" name="Rectangle 63"/>
          <p:cNvSpPr/>
          <p:nvPr/>
        </p:nvSpPr>
        <p:spPr>
          <a:xfrm>
            <a:off x="6254792" y="1852476"/>
            <a:ext cx="1344021" cy="36760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966618" y="2391150"/>
            <a:ext cx="1129345" cy="45524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10066" y="1005839"/>
            <a:ext cx="3317900" cy="1919253"/>
            <a:chOff x="604128" y="1243381"/>
            <a:chExt cx="3317900" cy="1919253"/>
          </a:xfrm>
        </p:grpSpPr>
        <p:sp>
          <p:nvSpPr>
            <p:cNvPr id="73" name="TextBox 72"/>
            <p:cNvSpPr txBox="1"/>
            <p:nvPr/>
          </p:nvSpPr>
          <p:spPr>
            <a:xfrm>
              <a:off x="622727" y="1565933"/>
              <a:ext cx="3299301"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FF0000"/>
                  </a:solidFill>
                  <a:latin typeface="Monaco" charset="0"/>
                  <a:ea typeface="Monaco" charset="0"/>
                  <a:cs typeface="Monaco" charset="0"/>
                </a:rPr>
                <a:t>request.clear</a:t>
              </a:r>
              <a:r>
                <a:rPr lang="en-US" sz="1400" dirty="0" smtClean="0">
                  <a:solidFill>
                    <a:srgbClr val="FF0000"/>
                  </a:solidFill>
                  <a:latin typeface="Monaco" charset="0"/>
                  <a:ea typeface="Monaco" charset="0"/>
                  <a:cs typeface="Monaco" charset="0"/>
                </a:rPr>
                <a:t>();// </a:t>
              </a:r>
              <a:r>
                <a:rPr lang="en-US" sz="1400" b="1" dirty="0">
                  <a:solidFill>
                    <a:srgbClr val="FF0000"/>
                  </a:solidFill>
                  <a:latin typeface="Monaco" charset="0"/>
                  <a:ea typeface="Monaco" charset="0"/>
                  <a:cs typeface="Monaco" charset="0"/>
                </a:rPr>
                <a:t>x1</a:t>
              </a:r>
              <a:endParaRPr lang="en-US" sz="1400" dirty="0">
                <a:solidFill>
                  <a:srgbClr val="FF0000"/>
                </a:solidFill>
                <a:latin typeface="Monaco" charset="0"/>
                <a:ea typeface="Monaco" charset="0"/>
                <a:cs typeface="Monaco" charset="0"/>
              </a:endParaRPr>
            </a:p>
          </p:txBody>
        </p:sp>
        <p:sp>
          <p:nvSpPr>
            <p:cNvPr id="74" name="TextBox 73"/>
            <p:cNvSpPr txBox="1"/>
            <p:nvPr/>
          </p:nvSpPr>
          <p:spPr>
            <a:xfrm>
              <a:off x="622728" y="1888485"/>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B050"/>
                  </a:solidFill>
                  <a:latin typeface="Monaco" charset="0"/>
                  <a:ea typeface="Monaco" charset="0"/>
                  <a:cs typeface="Monaco" charset="0"/>
                </a:rPr>
                <a:t>request </a:t>
              </a:r>
              <a:r>
                <a:rPr lang="en-US" sz="1400" dirty="0">
                  <a:solidFill>
                    <a:srgbClr val="00B050"/>
                  </a:solidFill>
                  <a:latin typeface="Monaco" charset="0"/>
                  <a:ea typeface="Monaco" charset="0"/>
                  <a:cs typeface="Monaco" charset="0"/>
                </a:rPr>
                <a:t>= null</a:t>
              </a:r>
              <a:r>
                <a:rPr lang="en-US" sz="1400" dirty="0" smtClean="0">
                  <a:solidFill>
                    <a:srgbClr val="00B050"/>
                  </a:solidFill>
                  <a:latin typeface="Monaco" charset="0"/>
                  <a:ea typeface="Monaco" charset="0"/>
                  <a:cs typeface="Monaco" charset="0"/>
                </a:rPr>
                <a:t>; // </a:t>
              </a:r>
              <a:r>
                <a:rPr lang="en-US" sz="1400" b="1" dirty="0" smtClean="0">
                  <a:solidFill>
                    <a:srgbClr val="00B050"/>
                  </a:solidFill>
                  <a:latin typeface="Monaco" charset="0"/>
                  <a:ea typeface="Monaco" charset="0"/>
                  <a:cs typeface="Monaco" charset="0"/>
                </a:rPr>
                <a:t>x2</a:t>
              </a:r>
              <a:endParaRPr lang="en-US" sz="1400" dirty="0">
                <a:solidFill>
                  <a:srgbClr val="00B050"/>
                </a:solidFill>
                <a:latin typeface="Monaco" charset="0"/>
                <a:ea typeface="Monaco" charset="0"/>
                <a:cs typeface="Monaco" charset="0"/>
              </a:endParaRPr>
            </a:p>
          </p:txBody>
        </p:sp>
        <p:sp>
          <p:nvSpPr>
            <p:cNvPr id="75" name="TextBox 74"/>
            <p:cNvSpPr txBox="1"/>
            <p:nvPr/>
          </p:nvSpPr>
          <p:spPr>
            <a:xfrm>
              <a:off x="612648" y="2180797"/>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B0F0"/>
                  </a:solidFill>
                  <a:latin typeface="Monaco" charset="0"/>
                  <a:ea typeface="Monaco" charset="0"/>
                  <a:cs typeface="Monaco" charset="0"/>
                </a:rPr>
                <a:t>writer.close</a:t>
              </a:r>
              <a:r>
                <a:rPr lang="en-US" sz="1400" dirty="0">
                  <a:solidFill>
                    <a:srgbClr val="00B0F0"/>
                  </a:solidFill>
                  <a:latin typeface="Monaco" charset="0"/>
                  <a:ea typeface="Monaco" charset="0"/>
                  <a:cs typeface="Monaco" charset="0"/>
                </a:rPr>
                <a:t>(); </a:t>
              </a:r>
              <a:r>
                <a:rPr lang="en-US" sz="1400" dirty="0" smtClean="0">
                  <a:solidFill>
                    <a:srgbClr val="00B0F0"/>
                  </a:solidFill>
                  <a:latin typeface="Monaco" charset="0"/>
                  <a:ea typeface="Monaco" charset="0"/>
                  <a:cs typeface="Monaco" charset="0"/>
                </a:rPr>
                <a:t>// </a:t>
              </a:r>
              <a:r>
                <a:rPr lang="en-US" sz="1400" b="1" dirty="0" smtClean="0">
                  <a:solidFill>
                    <a:srgbClr val="00B0F0"/>
                  </a:solidFill>
                  <a:latin typeface="Monaco" charset="0"/>
                  <a:ea typeface="Monaco" charset="0"/>
                  <a:cs typeface="Monaco" charset="0"/>
                </a:rPr>
                <a:t>y1</a:t>
              </a:r>
              <a:endParaRPr lang="en-US" sz="1400" dirty="0">
                <a:solidFill>
                  <a:srgbClr val="00B0F0"/>
                </a:solidFill>
                <a:latin typeface="Monaco" charset="0"/>
                <a:ea typeface="Monaco" charset="0"/>
                <a:cs typeface="Monaco" charset="0"/>
              </a:endParaRPr>
            </a:p>
          </p:txBody>
        </p:sp>
        <p:sp>
          <p:nvSpPr>
            <p:cNvPr id="76" name="TextBox 75"/>
            <p:cNvSpPr txBox="1"/>
            <p:nvPr/>
          </p:nvSpPr>
          <p:spPr>
            <a:xfrm>
              <a:off x="622726" y="2518668"/>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writer </a:t>
              </a:r>
              <a:r>
                <a:rPr lang="en-US" sz="1400" dirty="0">
                  <a:solidFill>
                    <a:srgbClr val="7030A0"/>
                  </a:solidFill>
                  <a:latin typeface="Monaco" charset="0"/>
                  <a:ea typeface="Monaco" charset="0"/>
                  <a:cs typeface="Monaco" charset="0"/>
                </a:rPr>
                <a:t>= null; </a:t>
              </a:r>
              <a:r>
                <a:rPr lang="en-US" sz="1400" dirty="0" smtClean="0">
                  <a:solidFill>
                    <a:srgbClr val="7030A0"/>
                  </a:solidFill>
                  <a:latin typeface="Monaco" charset="0"/>
                  <a:ea typeface="Monaco" charset="0"/>
                  <a:cs typeface="Monaco" charset="0"/>
                </a:rPr>
                <a:t> // </a:t>
              </a:r>
              <a:r>
                <a:rPr lang="en-US" sz="1400" b="1" dirty="0" smtClean="0">
                  <a:solidFill>
                    <a:srgbClr val="7030A0"/>
                  </a:solidFill>
                  <a:latin typeface="Monaco" charset="0"/>
                  <a:ea typeface="Monaco" charset="0"/>
                  <a:cs typeface="Monaco" charset="0"/>
                </a:rPr>
                <a:t>y2</a:t>
              </a:r>
              <a:endParaRPr lang="en-US" sz="1400" dirty="0">
                <a:solidFill>
                  <a:srgbClr val="7030A0"/>
                </a:solidFill>
                <a:latin typeface="Monaco" charset="0"/>
                <a:ea typeface="Monaco" charset="0"/>
                <a:cs typeface="Monaco" charset="0"/>
              </a:endParaRPr>
            </a:p>
          </p:txBody>
        </p:sp>
        <p:sp>
          <p:nvSpPr>
            <p:cNvPr id="77" name="TextBox 76"/>
            <p:cNvSpPr txBox="1"/>
            <p:nvPr/>
          </p:nvSpPr>
          <p:spPr>
            <a:xfrm>
              <a:off x="612648" y="2793302"/>
              <a:ext cx="3094304" cy="369332"/>
            </a:xfrm>
            <a:prstGeom prst="rect">
              <a:avLst/>
            </a:prstGeom>
            <a:noFill/>
          </p:spPr>
          <p:txBody>
            <a:bodyPr wrap="square" rtlCol="0">
              <a:spAutoFit/>
            </a:bodyPr>
            <a:lstStyle/>
            <a:p>
              <a:pPr algn="ctr"/>
              <a:r>
                <a:rPr lang="mr-IN" dirty="0" smtClean="0"/>
                <a:t>…</a:t>
              </a:r>
              <a:endParaRPr lang="en-US" dirty="0"/>
            </a:p>
          </p:txBody>
        </p:sp>
        <p:sp>
          <p:nvSpPr>
            <p:cNvPr id="78" name="TextBox 77"/>
            <p:cNvSpPr txBox="1"/>
            <p:nvPr/>
          </p:nvSpPr>
          <p:spPr>
            <a:xfrm>
              <a:off x="604128" y="1243381"/>
              <a:ext cx="3094304" cy="369332"/>
            </a:xfrm>
            <a:prstGeom prst="rect">
              <a:avLst/>
            </a:prstGeom>
            <a:noFill/>
          </p:spPr>
          <p:txBody>
            <a:bodyPr wrap="square" rtlCol="0">
              <a:spAutoFit/>
            </a:bodyPr>
            <a:lstStyle/>
            <a:p>
              <a:pPr algn="ctr"/>
              <a:r>
                <a:rPr lang="mr-IN" smtClean="0"/>
                <a:t>…</a:t>
              </a:r>
              <a:endParaRPr lang="en-US" dirty="0"/>
            </a:p>
          </p:txBody>
        </p:sp>
      </p:grpSp>
      <p:sp>
        <p:nvSpPr>
          <p:cNvPr id="79" name="Rectangle 78"/>
          <p:cNvSpPr/>
          <p:nvPr/>
        </p:nvSpPr>
        <p:spPr>
          <a:xfrm>
            <a:off x="128664" y="1068427"/>
            <a:ext cx="3183918" cy="1901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128664" y="3341727"/>
            <a:ext cx="4693977" cy="1738938"/>
          </a:xfrm>
          <a:prstGeom prst="rect">
            <a:avLst/>
          </a:prstGeom>
          <a:noFill/>
          <a:ln w="19050">
            <a:solidFill>
              <a:schemeClr val="tx1"/>
            </a:solidFill>
          </a:ln>
        </p:spPr>
        <p:txBody>
          <a:bodyPr wrap="square" rIns="0" rtlCol="0">
            <a:spAutoFit/>
          </a:bodyPr>
          <a:lstStyle/>
          <a:p>
            <a:r>
              <a:rPr lang="en-US" dirty="0" smtClean="0"/>
              <a:t>parallel(p3</a:t>
            </a:r>
            <a:r>
              <a:rPr lang="en-US" dirty="0"/>
              <a:t>, p2) :- parallel(p1, p2</a:t>
            </a:r>
            <a:r>
              <a:rPr lang="en-US"/>
              <a:t>), </a:t>
            </a:r>
            <a:r>
              <a:rPr lang="en-US" smtClean="0"/>
              <a:t>next </a:t>
            </a:r>
            <a:r>
              <a:rPr lang="en-US" dirty="0"/>
              <a:t>(p3, p1). </a:t>
            </a:r>
            <a:r>
              <a:rPr lang="en-US" sz="2000" dirty="0">
                <a:solidFill>
                  <a:srgbClr val="00B050"/>
                </a:solidFill>
              </a:rPr>
              <a:t/>
            </a:r>
            <a:br>
              <a:rPr lang="en-US" sz="2000" dirty="0">
                <a:solidFill>
                  <a:srgbClr val="00B050"/>
                </a:solidFill>
              </a:rPr>
            </a:br>
            <a:endParaRPr lang="en-US" sz="900" dirty="0">
              <a:solidFill>
                <a:srgbClr val="00B050"/>
              </a:solidFill>
            </a:endParaRPr>
          </a:p>
          <a:p>
            <a:r>
              <a:rPr lang="en-US" dirty="0" smtClean="0"/>
              <a:t>parallel(p1</a:t>
            </a:r>
            <a:r>
              <a:rPr lang="en-US" dirty="0"/>
              <a:t>, p2) :- parallel(p2, p1).</a:t>
            </a:r>
            <a:r>
              <a:rPr lang="en-US" sz="800" dirty="0"/>
              <a:t> </a:t>
            </a:r>
            <a:r>
              <a:rPr lang="en-US" dirty="0"/>
              <a:t>  </a:t>
            </a:r>
          </a:p>
          <a:p>
            <a:endParaRPr lang="en-US" sz="800" dirty="0" smtClean="0"/>
          </a:p>
          <a:p>
            <a:r>
              <a:rPr lang="en-US" dirty="0"/>
              <a:t> </a:t>
            </a:r>
            <a:r>
              <a:rPr lang="en-US" dirty="0" smtClean="0"/>
              <a:t>    race(p1</a:t>
            </a:r>
            <a:r>
              <a:rPr lang="en-US" dirty="0"/>
              <a:t>, p2) :- parallel(p1, p2), </a:t>
            </a:r>
            <a:r>
              <a:rPr lang="en-US" dirty="0" err="1" smtClean="0"/>
              <a:t>mayAlias</a:t>
            </a:r>
            <a:r>
              <a:rPr lang="en-US" dirty="0" smtClean="0"/>
              <a:t>(p1</a:t>
            </a:r>
            <a:r>
              <a:rPr lang="en-US" dirty="0"/>
              <a:t>, p2), </a:t>
            </a:r>
            <a:r>
              <a:rPr lang="en-US" dirty="0" smtClean="0"/>
              <a:t>             </a:t>
            </a:r>
          </a:p>
          <a:p>
            <a:r>
              <a:rPr lang="en-US" dirty="0"/>
              <a:t> </a:t>
            </a:r>
            <a:r>
              <a:rPr lang="en-US" dirty="0" smtClean="0"/>
              <a:t>                          </a:t>
            </a:r>
            <a:r>
              <a:rPr lang="es-ES_tradnl" dirty="0" smtClean="0"/>
              <a:t>¬</a:t>
            </a:r>
            <a:r>
              <a:rPr lang="en-US" dirty="0"/>
              <a:t>guarded(p1, p2</a:t>
            </a:r>
            <a:r>
              <a:rPr lang="en-US" dirty="0" smtClean="0"/>
              <a:t>).</a:t>
            </a:r>
          </a:p>
          <a:p>
            <a:r>
              <a:rPr lang="mr-IN" dirty="0" smtClean="0">
                <a:latin typeface="Helvetica Light" charset="0"/>
                <a:ea typeface="Helvetica Light" charset="0"/>
                <a:cs typeface="Helvetica Light" charset="0"/>
              </a:rPr>
              <a:t>…</a:t>
            </a:r>
            <a:endParaRPr lang="en-US" dirty="0" smtClean="0">
              <a:latin typeface="Helvetica Light" charset="0"/>
              <a:ea typeface="Helvetica Light" charset="0"/>
              <a:cs typeface="Helvetica Light" charset="0"/>
            </a:endParaRPr>
          </a:p>
        </p:txBody>
      </p:sp>
      <p:grpSp>
        <p:nvGrpSpPr>
          <p:cNvPr id="84" name="Group 83"/>
          <p:cNvGrpSpPr/>
          <p:nvPr/>
        </p:nvGrpSpPr>
        <p:grpSpPr>
          <a:xfrm>
            <a:off x="3405075" y="1036805"/>
            <a:ext cx="5596483" cy="5270791"/>
            <a:chOff x="3405075" y="1036805"/>
            <a:chExt cx="5596483" cy="5270791"/>
          </a:xfrm>
        </p:grpSpPr>
        <p:sp>
          <p:nvSpPr>
            <p:cNvPr id="85" name="TextBox 84"/>
            <p:cNvSpPr txBox="1"/>
            <p:nvPr/>
          </p:nvSpPr>
          <p:spPr>
            <a:xfrm>
              <a:off x="7611294" y="5390108"/>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smtClean="0">
                  <a:solidFill>
                    <a:prstClr val="black"/>
                  </a:solidFill>
                  <a:latin typeface="Garamond" panose="02020404030301010803" pitchFamily="18" charset="0"/>
                </a:rPr>
                <a:t>guarded</a:t>
              </a:r>
              <a:r>
                <a:rPr lang="es-ES_tradnl" sz="1600" dirty="0" smtClean="0">
                  <a:solidFill>
                    <a:prstClr val="black"/>
                  </a:solidFill>
                  <a:latin typeface="Garamond" panose="02020404030301010803" pitchFamily="18" charset="0"/>
                </a:rPr>
                <a:t>(</a:t>
              </a:r>
              <a:r>
                <a:rPr lang="es-ES_tradnl" sz="1600" dirty="0" smtClean="0">
                  <a:solidFill>
                    <a:srgbClr val="7030A0"/>
                  </a:solidFill>
                  <a:latin typeface="Garamond" panose="02020404030301010803" pitchFamily="18" charset="0"/>
                </a:rPr>
                <a:t>y2</a:t>
              </a:r>
              <a:r>
                <a:rPr lang="es-ES_tradnl" sz="1600" dirty="0">
                  <a:solidFill>
                    <a:prstClr val="black"/>
                  </a:solidFill>
                  <a:latin typeface="Garamond" panose="02020404030301010803" pitchFamily="18" charset="0"/>
                </a:rPr>
                <a:t>, </a:t>
              </a:r>
              <a:r>
                <a:rPr lang="es-ES_tradnl" sz="1600" dirty="0" smtClean="0">
                  <a:solidFill>
                    <a:srgbClr val="00B0F0"/>
                  </a:solidFill>
                  <a:latin typeface="Garamond" panose="02020404030301010803" pitchFamily="18" charset="0"/>
                </a:rPr>
                <a:t>y1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86" name="TextBox 85"/>
            <p:cNvSpPr txBox="1"/>
            <p:nvPr/>
          </p:nvSpPr>
          <p:spPr>
            <a:xfrm>
              <a:off x="6271950" y="5969042"/>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grpSp>
          <p:nvGrpSpPr>
            <p:cNvPr id="87" name="Group 86"/>
            <p:cNvGrpSpPr/>
            <p:nvPr/>
          </p:nvGrpSpPr>
          <p:grpSpPr>
            <a:xfrm>
              <a:off x="3405075" y="1036805"/>
              <a:ext cx="5474528" cy="4932237"/>
              <a:chOff x="3405075" y="1036805"/>
              <a:chExt cx="5474528" cy="4932237"/>
            </a:xfrm>
          </p:grpSpPr>
          <p:sp>
            <p:nvSpPr>
              <p:cNvPr id="88" name="TextBox 87"/>
              <p:cNvSpPr txBox="1"/>
              <p:nvPr/>
            </p:nvSpPr>
            <p:spPr>
              <a:xfrm>
                <a:off x="7136845" y="127353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89" name="TextBox 88"/>
              <p:cNvSpPr txBox="1"/>
              <p:nvPr/>
            </p:nvSpPr>
            <p:spPr>
              <a:xfrm>
                <a:off x="6277870" y="186230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90" name="TextBox 89"/>
              <p:cNvSpPr txBox="1"/>
              <p:nvPr/>
            </p:nvSpPr>
            <p:spPr>
              <a:xfrm>
                <a:off x="5452347" y="1276484"/>
                <a:ext cx="1081392" cy="338554"/>
              </a:xfrm>
              <a:prstGeom prst="rect">
                <a:avLst/>
              </a:prstGeom>
              <a:solidFill>
                <a:schemeClr val="bg1">
                  <a:lumMod val="75000"/>
                </a:schemeClr>
              </a:solid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91" name="Straight Connector 90"/>
              <p:cNvCxnSpPr>
                <a:stCxn id="147" idx="2"/>
              </p:cNvCxnSpPr>
              <p:nvPr/>
            </p:nvCxnSpPr>
            <p:spPr>
              <a:xfrm>
                <a:off x="5993043" y="1615038"/>
                <a:ext cx="936474" cy="78118"/>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5" idx="2"/>
              </p:cNvCxnSpPr>
              <p:nvPr/>
            </p:nvCxnSpPr>
            <p:spPr>
              <a:xfrm flipV="1">
                <a:off x="6929517" y="1612084"/>
                <a:ext cx="861570" cy="8107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endCxn id="144" idx="0"/>
              </p:cNvCxnSpPr>
              <p:nvPr/>
            </p:nvCxnSpPr>
            <p:spPr>
              <a:xfrm>
                <a:off x="6929517" y="1693156"/>
                <a:ext cx="2595" cy="16915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275275" y="2466247"/>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95" name="Straight Arrow Connector 94"/>
              <p:cNvCxnSpPr>
                <a:stCxn id="144" idx="2"/>
              </p:cNvCxnSpPr>
              <p:nvPr/>
            </p:nvCxnSpPr>
            <p:spPr>
              <a:xfrm flipH="1">
                <a:off x="6929517" y="2200860"/>
                <a:ext cx="2595" cy="2653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7798211" y="2463607"/>
                <a:ext cx="1081392" cy="338554"/>
              </a:xfrm>
              <a:prstGeom prst="rect">
                <a:avLst/>
              </a:prstGeom>
              <a:solidFill>
                <a:schemeClr val="bg1">
                  <a:lumMod val="75000"/>
                </a:schemeClr>
              </a:solid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101" name="TextBox 100"/>
              <p:cNvSpPr txBox="1"/>
              <p:nvPr/>
            </p:nvSpPr>
            <p:spPr>
              <a:xfrm>
                <a:off x="7044277" y="307467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104" name="Straight Connector 103"/>
              <p:cNvCxnSpPr/>
              <p:nvPr/>
            </p:nvCxnSpPr>
            <p:spPr>
              <a:xfrm flipH="1">
                <a:off x="7707039" y="2802161"/>
                <a:ext cx="631868" cy="124838"/>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6929517" y="2804801"/>
                <a:ext cx="769002" cy="11514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7698519" y="2919948"/>
                <a:ext cx="0" cy="1547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5527560" y="3074676"/>
                <a:ext cx="1081392" cy="338554"/>
              </a:xfrm>
              <a:prstGeom prst="rect">
                <a:avLst/>
              </a:prstGeom>
              <a:solidFill>
                <a:schemeClr val="bg1">
                  <a:lumMod val="75000"/>
                </a:schemeClr>
              </a:solid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110" name="Straight Connector 109"/>
              <p:cNvCxnSpPr/>
              <p:nvPr/>
            </p:nvCxnSpPr>
            <p:spPr>
              <a:xfrm flipH="1">
                <a:off x="6837130" y="3413230"/>
                <a:ext cx="861389" cy="8151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6068256" y="3413230"/>
                <a:ext cx="768874" cy="8151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6843181" y="3494741"/>
                <a:ext cx="221" cy="1570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879046" y="1862306"/>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116" name="TextBox 115"/>
              <p:cNvSpPr txBox="1"/>
              <p:nvPr/>
            </p:nvSpPr>
            <p:spPr>
              <a:xfrm>
                <a:off x="3405075" y="1862306"/>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a:solidFill>
                      <a:prstClr val="black"/>
                    </a:solidFill>
                    <a:latin typeface="Garamond" panose="02020404030301010803" pitchFamily="18" charset="0"/>
                  </a:rPr>
                  <a:t>guarded</a:t>
                </a:r>
                <a:r>
                  <a:rPr lang="es-ES_tradnl" sz="1600" dirty="0">
                    <a:solidFill>
                      <a:prstClr val="black"/>
                    </a:solidFill>
                    <a:latin typeface="Garamond" panose="02020404030301010803" pitchFamily="18" charset="0"/>
                  </a:rPr>
                  <a:t>(</a:t>
                </a:r>
                <a:r>
                  <a:rPr lang="es-ES_tradnl" sz="1600" dirty="0">
                    <a:solidFill>
                      <a:srgbClr val="00B050"/>
                    </a:solidFill>
                    <a:latin typeface="Garamond" panose="02020404030301010803" pitchFamily="18" charset="0"/>
                  </a:rPr>
                  <a:t>x2</a:t>
                </a:r>
                <a:r>
                  <a:rPr lang="es-ES_tradnl" sz="1600" dirty="0">
                    <a:solidFill>
                      <a:prstClr val="black"/>
                    </a:solidFill>
                    <a:latin typeface="Garamond" panose="02020404030301010803" pitchFamily="18" charset="0"/>
                  </a:rPr>
                  <a:t>, </a:t>
                </a:r>
                <a:r>
                  <a:rPr lang="es-ES_tradnl" sz="1600" dirty="0">
                    <a:solidFill>
                      <a:srgbClr val="FF0000"/>
                    </a:solidFill>
                    <a:latin typeface="Garamond" panose="02020404030301010803" pitchFamily="18" charset="0"/>
                  </a:rPr>
                  <a:t>x1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18" name="TextBox 117"/>
              <p:cNvSpPr txBox="1"/>
              <p:nvPr/>
            </p:nvSpPr>
            <p:spPr>
              <a:xfrm>
                <a:off x="4992585" y="2456556"/>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119" name="Straight Connector 118"/>
              <p:cNvCxnSpPr>
                <a:endCxn id="144" idx="2"/>
              </p:cNvCxnSpPr>
              <p:nvPr/>
            </p:nvCxnSpPr>
            <p:spPr>
              <a:xfrm flipV="1">
                <a:off x="5527560" y="2200860"/>
                <a:ext cx="1404552" cy="1250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946368" y="2200861"/>
                <a:ext cx="1581192" cy="1250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5533281" y="2200860"/>
                <a:ext cx="7" cy="255696"/>
              </a:xfrm>
              <a:prstGeom prst="line">
                <a:avLst/>
              </a:prstGeom>
              <a:ln w="12700">
                <a:solidFill>
                  <a:schemeClr val="tx1"/>
                </a:solidFill>
                <a:headEnd type="triangle"/>
                <a:tailEnd w="sm" len="sm"/>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6189160" y="365176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7" name="TextBox 126"/>
              <p:cNvSpPr txBox="1"/>
              <p:nvPr/>
            </p:nvSpPr>
            <p:spPr>
              <a:xfrm>
                <a:off x="6189160" y="417421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9" name="Straight Arrow Connector 128"/>
              <p:cNvCxnSpPr/>
              <p:nvPr/>
            </p:nvCxnSpPr>
            <p:spPr>
              <a:xfrm>
                <a:off x="6843402" y="3990323"/>
                <a:ext cx="0" cy="1838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4915935" y="4180327"/>
                <a:ext cx="1081392" cy="338554"/>
              </a:xfrm>
              <a:prstGeom prst="rect">
                <a:avLst/>
              </a:prstGeom>
              <a:solidFill>
                <a:schemeClr val="bg1">
                  <a:lumMod val="75000"/>
                </a:schemeClr>
              </a:solid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33" name="TextBox 132"/>
              <p:cNvSpPr txBox="1"/>
              <p:nvPr/>
            </p:nvSpPr>
            <p:spPr>
              <a:xfrm>
                <a:off x="5400870" y="4791501"/>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34" name="Straight Connector 133"/>
              <p:cNvCxnSpPr/>
              <p:nvPr/>
            </p:nvCxnSpPr>
            <p:spPr>
              <a:xfrm>
                <a:off x="5456631" y="4518881"/>
                <a:ext cx="598481" cy="13465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6055112" y="4512773"/>
                <a:ext cx="788290" cy="14076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6055112" y="4653538"/>
                <a:ext cx="0" cy="137963"/>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7045143" y="4796132"/>
                <a:ext cx="1081392" cy="338554"/>
              </a:xfrm>
              <a:prstGeom prst="rect">
                <a:avLst/>
              </a:prstGeom>
              <a:solidFill>
                <a:schemeClr val="bg1">
                  <a:lumMod val="75000"/>
                </a:schemeClr>
              </a:solid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sp>
            <p:nvSpPr>
              <p:cNvPr id="138" name="TextBox 137"/>
              <p:cNvSpPr txBox="1"/>
              <p:nvPr/>
            </p:nvSpPr>
            <p:spPr>
              <a:xfrm>
                <a:off x="6156087" y="539007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39" name="Straight Connector 138"/>
              <p:cNvCxnSpPr/>
              <p:nvPr/>
            </p:nvCxnSpPr>
            <p:spPr>
              <a:xfrm flipH="1">
                <a:off x="6824749" y="5134686"/>
                <a:ext cx="761090" cy="7413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6055112" y="5130055"/>
                <a:ext cx="769636" cy="78768"/>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6810329" y="5208823"/>
                <a:ext cx="0" cy="181247"/>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4677453" y="5392978"/>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43" name="Straight Arrow Connector 142"/>
              <p:cNvCxnSpPr/>
              <p:nvPr/>
            </p:nvCxnSpPr>
            <p:spPr>
              <a:xfrm>
                <a:off x="6810329" y="5728624"/>
                <a:ext cx="2317" cy="2404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5331695" y="5731532"/>
                <a:ext cx="1478634" cy="106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6802933" y="5728662"/>
                <a:ext cx="1503493" cy="109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85" idx="0"/>
              </p:cNvCxnSpPr>
              <p:nvPr/>
            </p:nvCxnSpPr>
            <p:spPr>
              <a:xfrm>
                <a:off x="7791087" y="1036805"/>
                <a:ext cx="0" cy="2367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 name="Slide Number Placeholder 2"/>
          <p:cNvSpPr>
            <a:spLocks noGrp="1"/>
          </p:cNvSpPr>
          <p:nvPr>
            <p:ph type="sldNum" sz="quarter" idx="12"/>
          </p:nvPr>
        </p:nvSpPr>
        <p:spPr/>
        <p:txBody>
          <a:bodyPr/>
          <a:lstStyle/>
          <a:p>
            <a:fld id="{1F7DF5D7-FF41-4BF6-8958-28DFF1DB182D}" type="slidenum">
              <a:rPr lang="en-US" smtClean="0"/>
              <a:pPr/>
              <a:t>72</a:t>
            </a:fld>
            <a:endParaRPr lang="en-US" dirty="0"/>
          </a:p>
        </p:txBody>
      </p:sp>
    </p:spTree>
    <p:custDataLst>
      <p:tags r:id="rId1"/>
    </p:custDataLst>
    <p:extLst>
      <p:ext uri="{BB962C8B-B14F-4D97-AF65-F5344CB8AC3E}">
        <p14:creationId xmlns:p14="http://schemas.microsoft.com/office/powerpoint/2010/main" val="1414677364"/>
      </p:ext>
    </p:extLst>
  </p:cSld>
  <p:clrMapOvr>
    <a:masterClrMapping/>
  </p:clrMapOvr>
  <mc:AlternateContent xmlns:mc="http://schemas.openxmlformats.org/markup-compatibility/2006" xmlns:p14="http://schemas.microsoft.com/office/powerpoint/2010/main">
    <mc:Choice Requires="p14">
      <p:transition spd="slow" p14:dur="2000" advTm="21480"/>
    </mc:Choice>
    <mc:Fallback xmlns="">
      <p:transition spd="slow" advTm="2148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Illustration: Space of Questions</a:t>
            </a:r>
            <a:endParaRPr lang="en-US" dirty="0"/>
          </a:p>
        </p:txBody>
      </p:sp>
      <p:sp>
        <p:nvSpPr>
          <p:cNvPr id="6" name="Date Placeholder 5"/>
          <p:cNvSpPr>
            <a:spLocks noGrp="1"/>
          </p:cNvSpPr>
          <p:nvPr>
            <p:ph type="dt" sz="half" idx="10"/>
          </p:nvPr>
        </p:nvSpPr>
        <p:spPr/>
        <p:txBody>
          <a:bodyPr/>
          <a:lstStyle/>
          <a:p>
            <a:fld id="{8449D43D-65C2-B645-A5D5-F83C3F36BAB0}" type="datetime1">
              <a:rPr lang="en-US" smtClean="0"/>
              <a:t>7/31/17</a:t>
            </a:fld>
            <a:endParaRPr lang="en-US" dirty="0"/>
          </a:p>
        </p:txBody>
      </p:sp>
      <p:sp>
        <p:nvSpPr>
          <p:cNvPr id="7" name="Footer Placeholder 6"/>
          <p:cNvSpPr>
            <a:spLocks noGrp="1"/>
          </p:cNvSpPr>
          <p:nvPr>
            <p:ph type="ftr" sz="quarter" idx="11"/>
          </p:nvPr>
        </p:nvSpPr>
        <p:spPr/>
        <p:txBody>
          <a:bodyPr/>
          <a:lstStyle/>
          <a:p>
            <a:pPr algn="ctr"/>
            <a:r>
              <a:rPr lang="en-US" smtClean="0"/>
              <a:t>CAV 2017</a:t>
            </a:r>
            <a:endParaRPr lang="en-US" dirty="0"/>
          </a:p>
        </p:txBody>
      </p:sp>
      <p:sp>
        <p:nvSpPr>
          <p:cNvPr id="64" name="Rectangle 63"/>
          <p:cNvSpPr/>
          <p:nvPr/>
        </p:nvSpPr>
        <p:spPr>
          <a:xfrm>
            <a:off x="6254792" y="1852476"/>
            <a:ext cx="1344021" cy="36760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966618" y="2391150"/>
            <a:ext cx="1129345" cy="45524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10066" y="1005839"/>
            <a:ext cx="3317900" cy="1919253"/>
            <a:chOff x="604128" y="1243381"/>
            <a:chExt cx="3317900" cy="1919253"/>
          </a:xfrm>
        </p:grpSpPr>
        <p:sp>
          <p:nvSpPr>
            <p:cNvPr id="73" name="TextBox 72"/>
            <p:cNvSpPr txBox="1"/>
            <p:nvPr/>
          </p:nvSpPr>
          <p:spPr>
            <a:xfrm>
              <a:off x="622727" y="1565933"/>
              <a:ext cx="3299301"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FF0000"/>
                  </a:solidFill>
                  <a:latin typeface="Monaco" charset="0"/>
                  <a:ea typeface="Monaco" charset="0"/>
                  <a:cs typeface="Monaco" charset="0"/>
                </a:rPr>
                <a:t>request.clear</a:t>
              </a:r>
              <a:r>
                <a:rPr lang="en-US" sz="1400" dirty="0" smtClean="0">
                  <a:solidFill>
                    <a:srgbClr val="FF0000"/>
                  </a:solidFill>
                  <a:latin typeface="Monaco" charset="0"/>
                  <a:ea typeface="Monaco" charset="0"/>
                  <a:cs typeface="Monaco" charset="0"/>
                </a:rPr>
                <a:t>();// </a:t>
              </a:r>
              <a:r>
                <a:rPr lang="en-US" sz="1400" b="1" dirty="0">
                  <a:solidFill>
                    <a:srgbClr val="FF0000"/>
                  </a:solidFill>
                  <a:latin typeface="Monaco" charset="0"/>
                  <a:ea typeface="Monaco" charset="0"/>
                  <a:cs typeface="Monaco" charset="0"/>
                </a:rPr>
                <a:t>x1</a:t>
              </a:r>
              <a:endParaRPr lang="en-US" sz="1400" dirty="0">
                <a:solidFill>
                  <a:srgbClr val="FF0000"/>
                </a:solidFill>
                <a:latin typeface="Monaco" charset="0"/>
                <a:ea typeface="Monaco" charset="0"/>
                <a:cs typeface="Monaco" charset="0"/>
              </a:endParaRPr>
            </a:p>
          </p:txBody>
        </p:sp>
        <p:sp>
          <p:nvSpPr>
            <p:cNvPr id="74" name="TextBox 73"/>
            <p:cNvSpPr txBox="1"/>
            <p:nvPr/>
          </p:nvSpPr>
          <p:spPr>
            <a:xfrm>
              <a:off x="622728" y="1888485"/>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B050"/>
                  </a:solidFill>
                  <a:latin typeface="Monaco" charset="0"/>
                  <a:ea typeface="Monaco" charset="0"/>
                  <a:cs typeface="Monaco" charset="0"/>
                </a:rPr>
                <a:t>request </a:t>
              </a:r>
              <a:r>
                <a:rPr lang="en-US" sz="1400" dirty="0">
                  <a:solidFill>
                    <a:srgbClr val="00B050"/>
                  </a:solidFill>
                  <a:latin typeface="Monaco" charset="0"/>
                  <a:ea typeface="Monaco" charset="0"/>
                  <a:cs typeface="Monaco" charset="0"/>
                </a:rPr>
                <a:t>= null</a:t>
              </a:r>
              <a:r>
                <a:rPr lang="en-US" sz="1400" dirty="0" smtClean="0">
                  <a:solidFill>
                    <a:srgbClr val="00B050"/>
                  </a:solidFill>
                  <a:latin typeface="Monaco" charset="0"/>
                  <a:ea typeface="Monaco" charset="0"/>
                  <a:cs typeface="Monaco" charset="0"/>
                </a:rPr>
                <a:t>; // </a:t>
              </a:r>
              <a:r>
                <a:rPr lang="en-US" sz="1400" b="1" dirty="0" smtClean="0">
                  <a:solidFill>
                    <a:srgbClr val="00B050"/>
                  </a:solidFill>
                  <a:latin typeface="Monaco" charset="0"/>
                  <a:ea typeface="Monaco" charset="0"/>
                  <a:cs typeface="Monaco" charset="0"/>
                </a:rPr>
                <a:t>x2</a:t>
              </a:r>
              <a:endParaRPr lang="en-US" sz="1400" dirty="0">
                <a:solidFill>
                  <a:srgbClr val="00B050"/>
                </a:solidFill>
                <a:latin typeface="Monaco" charset="0"/>
                <a:ea typeface="Monaco" charset="0"/>
                <a:cs typeface="Monaco" charset="0"/>
              </a:endParaRPr>
            </a:p>
          </p:txBody>
        </p:sp>
        <p:sp>
          <p:nvSpPr>
            <p:cNvPr id="75" name="TextBox 74"/>
            <p:cNvSpPr txBox="1"/>
            <p:nvPr/>
          </p:nvSpPr>
          <p:spPr>
            <a:xfrm>
              <a:off x="612648" y="2180797"/>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B0F0"/>
                  </a:solidFill>
                  <a:latin typeface="Monaco" charset="0"/>
                  <a:ea typeface="Monaco" charset="0"/>
                  <a:cs typeface="Monaco" charset="0"/>
                </a:rPr>
                <a:t>writer.close</a:t>
              </a:r>
              <a:r>
                <a:rPr lang="en-US" sz="1400" dirty="0">
                  <a:solidFill>
                    <a:srgbClr val="00B0F0"/>
                  </a:solidFill>
                  <a:latin typeface="Monaco" charset="0"/>
                  <a:ea typeface="Monaco" charset="0"/>
                  <a:cs typeface="Monaco" charset="0"/>
                </a:rPr>
                <a:t>(); </a:t>
              </a:r>
              <a:r>
                <a:rPr lang="en-US" sz="1400" dirty="0" smtClean="0">
                  <a:solidFill>
                    <a:srgbClr val="00B0F0"/>
                  </a:solidFill>
                  <a:latin typeface="Monaco" charset="0"/>
                  <a:ea typeface="Monaco" charset="0"/>
                  <a:cs typeface="Monaco" charset="0"/>
                </a:rPr>
                <a:t>// </a:t>
              </a:r>
              <a:r>
                <a:rPr lang="en-US" sz="1400" b="1" dirty="0" smtClean="0">
                  <a:solidFill>
                    <a:srgbClr val="00B0F0"/>
                  </a:solidFill>
                  <a:latin typeface="Monaco" charset="0"/>
                  <a:ea typeface="Monaco" charset="0"/>
                  <a:cs typeface="Monaco" charset="0"/>
                </a:rPr>
                <a:t>y1</a:t>
              </a:r>
              <a:endParaRPr lang="en-US" sz="1400" dirty="0">
                <a:solidFill>
                  <a:srgbClr val="00B0F0"/>
                </a:solidFill>
                <a:latin typeface="Monaco" charset="0"/>
                <a:ea typeface="Monaco" charset="0"/>
                <a:cs typeface="Monaco" charset="0"/>
              </a:endParaRPr>
            </a:p>
          </p:txBody>
        </p:sp>
        <p:sp>
          <p:nvSpPr>
            <p:cNvPr id="76" name="TextBox 75"/>
            <p:cNvSpPr txBox="1"/>
            <p:nvPr/>
          </p:nvSpPr>
          <p:spPr>
            <a:xfrm>
              <a:off x="622726" y="2518668"/>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writer </a:t>
              </a:r>
              <a:r>
                <a:rPr lang="en-US" sz="1400" dirty="0">
                  <a:solidFill>
                    <a:srgbClr val="7030A0"/>
                  </a:solidFill>
                  <a:latin typeface="Monaco" charset="0"/>
                  <a:ea typeface="Monaco" charset="0"/>
                  <a:cs typeface="Monaco" charset="0"/>
                </a:rPr>
                <a:t>= null; </a:t>
              </a:r>
              <a:r>
                <a:rPr lang="en-US" sz="1400" dirty="0" smtClean="0">
                  <a:solidFill>
                    <a:srgbClr val="7030A0"/>
                  </a:solidFill>
                  <a:latin typeface="Monaco" charset="0"/>
                  <a:ea typeface="Monaco" charset="0"/>
                  <a:cs typeface="Monaco" charset="0"/>
                </a:rPr>
                <a:t> // </a:t>
              </a:r>
              <a:r>
                <a:rPr lang="en-US" sz="1400" b="1" dirty="0" smtClean="0">
                  <a:solidFill>
                    <a:srgbClr val="7030A0"/>
                  </a:solidFill>
                  <a:latin typeface="Monaco" charset="0"/>
                  <a:ea typeface="Monaco" charset="0"/>
                  <a:cs typeface="Monaco" charset="0"/>
                </a:rPr>
                <a:t>y2</a:t>
              </a:r>
              <a:endParaRPr lang="en-US" sz="1400" dirty="0">
                <a:solidFill>
                  <a:srgbClr val="7030A0"/>
                </a:solidFill>
                <a:latin typeface="Monaco" charset="0"/>
                <a:ea typeface="Monaco" charset="0"/>
                <a:cs typeface="Monaco" charset="0"/>
              </a:endParaRPr>
            </a:p>
          </p:txBody>
        </p:sp>
        <p:sp>
          <p:nvSpPr>
            <p:cNvPr id="77" name="TextBox 76"/>
            <p:cNvSpPr txBox="1"/>
            <p:nvPr/>
          </p:nvSpPr>
          <p:spPr>
            <a:xfrm>
              <a:off x="612648" y="2793302"/>
              <a:ext cx="3094304" cy="369332"/>
            </a:xfrm>
            <a:prstGeom prst="rect">
              <a:avLst/>
            </a:prstGeom>
            <a:noFill/>
          </p:spPr>
          <p:txBody>
            <a:bodyPr wrap="square" rtlCol="0">
              <a:spAutoFit/>
            </a:bodyPr>
            <a:lstStyle/>
            <a:p>
              <a:pPr algn="ctr"/>
              <a:r>
                <a:rPr lang="mr-IN" dirty="0" smtClean="0"/>
                <a:t>…</a:t>
              </a:r>
              <a:endParaRPr lang="en-US" dirty="0"/>
            </a:p>
          </p:txBody>
        </p:sp>
        <p:sp>
          <p:nvSpPr>
            <p:cNvPr id="78" name="TextBox 77"/>
            <p:cNvSpPr txBox="1"/>
            <p:nvPr/>
          </p:nvSpPr>
          <p:spPr>
            <a:xfrm>
              <a:off x="604128" y="1243381"/>
              <a:ext cx="3094304" cy="369332"/>
            </a:xfrm>
            <a:prstGeom prst="rect">
              <a:avLst/>
            </a:prstGeom>
            <a:noFill/>
          </p:spPr>
          <p:txBody>
            <a:bodyPr wrap="square" rtlCol="0">
              <a:spAutoFit/>
            </a:bodyPr>
            <a:lstStyle/>
            <a:p>
              <a:pPr algn="ctr"/>
              <a:r>
                <a:rPr lang="mr-IN" smtClean="0"/>
                <a:t>…</a:t>
              </a:r>
              <a:endParaRPr lang="en-US" dirty="0"/>
            </a:p>
          </p:txBody>
        </p:sp>
      </p:grpSp>
      <p:sp>
        <p:nvSpPr>
          <p:cNvPr id="79" name="Rectangle 78"/>
          <p:cNvSpPr/>
          <p:nvPr/>
        </p:nvSpPr>
        <p:spPr>
          <a:xfrm>
            <a:off x="128664" y="1068427"/>
            <a:ext cx="3183918" cy="1901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128664" y="3341727"/>
            <a:ext cx="4693977" cy="1738938"/>
          </a:xfrm>
          <a:prstGeom prst="rect">
            <a:avLst/>
          </a:prstGeom>
          <a:noFill/>
          <a:ln w="19050">
            <a:solidFill>
              <a:schemeClr val="tx1"/>
            </a:solidFill>
          </a:ln>
        </p:spPr>
        <p:txBody>
          <a:bodyPr wrap="square" rIns="0" rtlCol="0">
            <a:spAutoFit/>
          </a:bodyPr>
          <a:lstStyle/>
          <a:p>
            <a:r>
              <a:rPr lang="en-US" dirty="0" smtClean="0"/>
              <a:t>parallel(p3</a:t>
            </a:r>
            <a:r>
              <a:rPr lang="en-US" dirty="0"/>
              <a:t>, p2) :- parallel(p1, p2</a:t>
            </a:r>
            <a:r>
              <a:rPr lang="en-US"/>
              <a:t>), </a:t>
            </a:r>
            <a:r>
              <a:rPr lang="en-US" smtClean="0"/>
              <a:t>next </a:t>
            </a:r>
            <a:r>
              <a:rPr lang="en-US" dirty="0"/>
              <a:t>(p3, p1). </a:t>
            </a:r>
            <a:r>
              <a:rPr lang="en-US" sz="2000" dirty="0">
                <a:solidFill>
                  <a:srgbClr val="00B050"/>
                </a:solidFill>
              </a:rPr>
              <a:t/>
            </a:r>
            <a:br>
              <a:rPr lang="en-US" sz="2000" dirty="0">
                <a:solidFill>
                  <a:srgbClr val="00B050"/>
                </a:solidFill>
              </a:rPr>
            </a:br>
            <a:endParaRPr lang="en-US" sz="900" dirty="0">
              <a:solidFill>
                <a:srgbClr val="00B050"/>
              </a:solidFill>
            </a:endParaRPr>
          </a:p>
          <a:p>
            <a:r>
              <a:rPr lang="en-US" dirty="0" smtClean="0"/>
              <a:t>parallel(p1</a:t>
            </a:r>
            <a:r>
              <a:rPr lang="en-US" dirty="0"/>
              <a:t>, p2) :- parallel(p2, p1).</a:t>
            </a:r>
            <a:r>
              <a:rPr lang="en-US" sz="800" dirty="0"/>
              <a:t> </a:t>
            </a:r>
            <a:r>
              <a:rPr lang="en-US" dirty="0"/>
              <a:t>  </a:t>
            </a:r>
          </a:p>
          <a:p>
            <a:endParaRPr lang="en-US" sz="800" dirty="0" smtClean="0"/>
          </a:p>
          <a:p>
            <a:r>
              <a:rPr lang="en-US" dirty="0"/>
              <a:t> </a:t>
            </a:r>
            <a:r>
              <a:rPr lang="en-US" dirty="0" smtClean="0"/>
              <a:t>    race(p1</a:t>
            </a:r>
            <a:r>
              <a:rPr lang="en-US" dirty="0"/>
              <a:t>, p2) :- parallel(p1, p2), </a:t>
            </a:r>
            <a:r>
              <a:rPr lang="en-US" dirty="0" err="1" smtClean="0"/>
              <a:t>mayAlias</a:t>
            </a:r>
            <a:r>
              <a:rPr lang="en-US" dirty="0" smtClean="0"/>
              <a:t>(p1</a:t>
            </a:r>
            <a:r>
              <a:rPr lang="en-US" dirty="0"/>
              <a:t>, p2), </a:t>
            </a:r>
            <a:r>
              <a:rPr lang="en-US" dirty="0" smtClean="0"/>
              <a:t>             </a:t>
            </a:r>
          </a:p>
          <a:p>
            <a:r>
              <a:rPr lang="en-US" dirty="0"/>
              <a:t> </a:t>
            </a:r>
            <a:r>
              <a:rPr lang="en-US" dirty="0" smtClean="0"/>
              <a:t>                          </a:t>
            </a:r>
            <a:r>
              <a:rPr lang="es-ES_tradnl" dirty="0" smtClean="0"/>
              <a:t>¬</a:t>
            </a:r>
            <a:r>
              <a:rPr lang="en-US" dirty="0"/>
              <a:t>guarded(p1, p2</a:t>
            </a:r>
            <a:r>
              <a:rPr lang="en-US" dirty="0" smtClean="0"/>
              <a:t>).</a:t>
            </a:r>
          </a:p>
          <a:p>
            <a:r>
              <a:rPr lang="mr-IN" dirty="0" smtClean="0">
                <a:latin typeface="Helvetica Light" charset="0"/>
                <a:ea typeface="Helvetica Light" charset="0"/>
                <a:cs typeface="Helvetica Light" charset="0"/>
              </a:rPr>
              <a:t>…</a:t>
            </a:r>
            <a:endParaRPr lang="en-US" dirty="0" smtClean="0">
              <a:latin typeface="Helvetica Light" charset="0"/>
              <a:ea typeface="Helvetica Light" charset="0"/>
              <a:cs typeface="Helvetica Light" charset="0"/>
            </a:endParaRPr>
          </a:p>
        </p:txBody>
      </p:sp>
      <p:grpSp>
        <p:nvGrpSpPr>
          <p:cNvPr id="84" name="Group 83"/>
          <p:cNvGrpSpPr/>
          <p:nvPr/>
        </p:nvGrpSpPr>
        <p:grpSpPr>
          <a:xfrm>
            <a:off x="3405075" y="1036805"/>
            <a:ext cx="5596483" cy="5270791"/>
            <a:chOff x="3405075" y="1036805"/>
            <a:chExt cx="5596483" cy="5270791"/>
          </a:xfrm>
        </p:grpSpPr>
        <p:sp>
          <p:nvSpPr>
            <p:cNvPr id="85" name="TextBox 84"/>
            <p:cNvSpPr txBox="1"/>
            <p:nvPr/>
          </p:nvSpPr>
          <p:spPr>
            <a:xfrm>
              <a:off x="7611294" y="5390108"/>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smtClean="0">
                  <a:solidFill>
                    <a:prstClr val="black"/>
                  </a:solidFill>
                  <a:latin typeface="Garamond" panose="02020404030301010803" pitchFamily="18" charset="0"/>
                </a:rPr>
                <a:t>guarded</a:t>
              </a:r>
              <a:r>
                <a:rPr lang="es-ES_tradnl" sz="1600" dirty="0" smtClean="0">
                  <a:solidFill>
                    <a:prstClr val="black"/>
                  </a:solidFill>
                  <a:latin typeface="Garamond" panose="02020404030301010803" pitchFamily="18" charset="0"/>
                </a:rPr>
                <a:t>(</a:t>
              </a:r>
              <a:r>
                <a:rPr lang="es-ES_tradnl" sz="1600" dirty="0" smtClean="0">
                  <a:solidFill>
                    <a:srgbClr val="7030A0"/>
                  </a:solidFill>
                  <a:latin typeface="Garamond" panose="02020404030301010803" pitchFamily="18" charset="0"/>
                </a:rPr>
                <a:t>y2</a:t>
              </a:r>
              <a:r>
                <a:rPr lang="es-ES_tradnl" sz="1600" dirty="0">
                  <a:solidFill>
                    <a:prstClr val="black"/>
                  </a:solidFill>
                  <a:latin typeface="Garamond" panose="02020404030301010803" pitchFamily="18" charset="0"/>
                </a:rPr>
                <a:t>, </a:t>
              </a:r>
              <a:r>
                <a:rPr lang="es-ES_tradnl" sz="1600" dirty="0" smtClean="0">
                  <a:solidFill>
                    <a:srgbClr val="00B0F0"/>
                  </a:solidFill>
                  <a:latin typeface="Garamond" panose="02020404030301010803" pitchFamily="18" charset="0"/>
                </a:rPr>
                <a:t>y1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86" name="TextBox 85"/>
            <p:cNvSpPr txBox="1"/>
            <p:nvPr/>
          </p:nvSpPr>
          <p:spPr>
            <a:xfrm>
              <a:off x="6271950" y="5969042"/>
              <a:ext cx="1081392" cy="338554"/>
            </a:xfrm>
            <a:prstGeom prst="rect">
              <a:avLst/>
            </a:prstGeom>
            <a:solidFill>
              <a:schemeClr val="bg1">
                <a:lumMod val="75000"/>
              </a:schemeClr>
            </a:solid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grpSp>
          <p:nvGrpSpPr>
            <p:cNvPr id="87" name="Group 86"/>
            <p:cNvGrpSpPr/>
            <p:nvPr/>
          </p:nvGrpSpPr>
          <p:grpSpPr>
            <a:xfrm>
              <a:off x="3405075" y="1036805"/>
              <a:ext cx="5474528" cy="4932237"/>
              <a:chOff x="3405075" y="1036805"/>
              <a:chExt cx="5474528" cy="4932237"/>
            </a:xfrm>
          </p:grpSpPr>
          <p:sp>
            <p:nvSpPr>
              <p:cNvPr id="88" name="TextBox 87"/>
              <p:cNvSpPr txBox="1"/>
              <p:nvPr/>
            </p:nvSpPr>
            <p:spPr>
              <a:xfrm>
                <a:off x="7136845" y="127353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89" name="TextBox 88"/>
              <p:cNvSpPr txBox="1"/>
              <p:nvPr/>
            </p:nvSpPr>
            <p:spPr>
              <a:xfrm>
                <a:off x="6277870" y="186230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90" name="TextBox 89"/>
              <p:cNvSpPr txBox="1"/>
              <p:nvPr/>
            </p:nvSpPr>
            <p:spPr>
              <a:xfrm>
                <a:off x="5452347" y="1276484"/>
                <a:ext cx="1081392" cy="338554"/>
              </a:xfrm>
              <a:prstGeom prst="rect">
                <a:avLst/>
              </a:prstGeom>
              <a:solidFill>
                <a:schemeClr val="bg1">
                  <a:lumMod val="75000"/>
                </a:schemeClr>
              </a:solid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91" name="Straight Connector 90"/>
              <p:cNvCxnSpPr>
                <a:stCxn id="147" idx="2"/>
              </p:cNvCxnSpPr>
              <p:nvPr/>
            </p:nvCxnSpPr>
            <p:spPr>
              <a:xfrm>
                <a:off x="5993043" y="1615038"/>
                <a:ext cx="936474" cy="78118"/>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5" idx="2"/>
              </p:cNvCxnSpPr>
              <p:nvPr/>
            </p:nvCxnSpPr>
            <p:spPr>
              <a:xfrm flipV="1">
                <a:off x="6929517" y="1612084"/>
                <a:ext cx="861570" cy="8107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endCxn id="144" idx="0"/>
              </p:cNvCxnSpPr>
              <p:nvPr/>
            </p:nvCxnSpPr>
            <p:spPr>
              <a:xfrm>
                <a:off x="6929517" y="1693156"/>
                <a:ext cx="2595" cy="16915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275275" y="2466247"/>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95" name="Straight Arrow Connector 94"/>
              <p:cNvCxnSpPr>
                <a:stCxn id="144" idx="2"/>
              </p:cNvCxnSpPr>
              <p:nvPr/>
            </p:nvCxnSpPr>
            <p:spPr>
              <a:xfrm flipH="1">
                <a:off x="6929517" y="2200860"/>
                <a:ext cx="2595" cy="2653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7798211" y="2463607"/>
                <a:ext cx="1081392" cy="338554"/>
              </a:xfrm>
              <a:prstGeom prst="rect">
                <a:avLst/>
              </a:prstGeom>
              <a:solidFill>
                <a:schemeClr val="bg1">
                  <a:lumMod val="75000"/>
                </a:schemeClr>
              </a:solid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101" name="TextBox 100"/>
              <p:cNvSpPr txBox="1"/>
              <p:nvPr/>
            </p:nvSpPr>
            <p:spPr>
              <a:xfrm>
                <a:off x="7044277" y="307467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104" name="Straight Connector 103"/>
              <p:cNvCxnSpPr/>
              <p:nvPr/>
            </p:nvCxnSpPr>
            <p:spPr>
              <a:xfrm flipH="1">
                <a:off x="7707039" y="2802161"/>
                <a:ext cx="631868" cy="124838"/>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6929517" y="2804801"/>
                <a:ext cx="769002" cy="11514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7698519" y="2919948"/>
                <a:ext cx="0" cy="1547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5527560" y="3074676"/>
                <a:ext cx="1081392" cy="338554"/>
              </a:xfrm>
              <a:prstGeom prst="rect">
                <a:avLst/>
              </a:prstGeom>
              <a:solidFill>
                <a:schemeClr val="bg1">
                  <a:lumMod val="75000"/>
                </a:schemeClr>
              </a:solid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110" name="Straight Connector 109"/>
              <p:cNvCxnSpPr/>
              <p:nvPr/>
            </p:nvCxnSpPr>
            <p:spPr>
              <a:xfrm flipH="1">
                <a:off x="6837130" y="3413230"/>
                <a:ext cx="861389" cy="8151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6068256" y="3413230"/>
                <a:ext cx="768874" cy="8151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6843181" y="3494741"/>
                <a:ext cx="221" cy="1570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879046" y="1862306"/>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116" name="TextBox 115"/>
              <p:cNvSpPr txBox="1"/>
              <p:nvPr/>
            </p:nvSpPr>
            <p:spPr>
              <a:xfrm>
                <a:off x="3405075" y="1862306"/>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a:solidFill>
                      <a:prstClr val="black"/>
                    </a:solidFill>
                    <a:latin typeface="Garamond" panose="02020404030301010803" pitchFamily="18" charset="0"/>
                  </a:rPr>
                  <a:t>guarded</a:t>
                </a:r>
                <a:r>
                  <a:rPr lang="es-ES_tradnl" sz="1600" dirty="0">
                    <a:solidFill>
                      <a:prstClr val="black"/>
                    </a:solidFill>
                    <a:latin typeface="Garamond" panose="02020404030301010803" pitchFamily="18" charset="0"/>
                  </a:rPr>
                  <a:t>(</a:t>
                </a:r>
                <a:r>
                  <a:rPr lang="es-ES_tradnl" sz="1600" dirty="0">
                    <a:solidFill>
                      <a:srgbClr val="00B050"/>
                    </a:solidFill>
                    <a:latin typeface="Garamond" panose="02020404030301010803" pitchFamily="18" charset="0"/>
                  </a:rPr>
                  <a:t>x2</a:t>
                </a:r>
                <a:r>
                  <a:rPr lang="es-ES_tradnl" sz="1600" dirty="0">
                    <a:solidFill>
                      <a:prstClr val="black"/>
                    </a:solidFill>
                    <a:latin typeface="Garamond" panose="02020404030301010803" pitchFamily="18" charset="0"/>
                  </a:rPr>
                  <a:t>, </a:t>
                </a:r>
                <a:r>
                  <a:rPr lang="es-ES_tradnl" sz="1600" dirty="0">
                    <a:solidFill>
                      <a:srgbClr val="FF0000"/>
                    </a:solidFill>
                    <a:latin typeface="Garamond" panose="02020404030301010803" pitchFamily="18" charset="0"/>
                  </a:rPr>
                  <a:t>x1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18" name="TextBox 117"/>
              <p:cNvSpPr txBox="1"/>
              <p:nvPr/>
            </p:nvSpPr>
            <p:spPr>
              <a:xfrm>
                <a:off x="4992585" y="2456556"/>
                <a:ext cx="1081392" cy="338554"/>
              </a:xfrm>
              <a:prstGeom prst="rect">
                <a:avLst/>
              </a:prstGeom>
              <a:solidFill>
                <a:schemeClr val="bg1">
                  <a:lumMod val="75000"/>
                </a:schemeClr>
              </a:solid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119" name="Straight Connector 118"/>
              <p:cNvCxnSpPr>
                <a:endCxn id="144" idx="2"/>
              </p:cNvCxnSpPr>
              <p:nvPr/>
            </p:nvCxnSpPr>
            <p:spPr>
              <a:xfrm flipV="1">
                <a:off x="5527560" y="2200860"/>
                <a:ext cx="1404552" cy="1250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946368" y="2200861"/>
                <a:ext cx="1581192" cy="1250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5533281" y="2200860"/>
                <a:ext cx="7" cy="255696"/>
              </a:xfrm>
              <a:prstGeom prst="line">
                <a:avLst/>
              </a:prstGeom>
              <a:ln w="12700">
                <a:solidFill>
                  <a:schemeClr val="tx1"/>
                </a:solidFill>
                <a:headEnd type="triangle"/>
                <a:tailEnd w="sm" len="sm"/>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6189160" y="365176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7" name="TextBox 126"/>
              <p:cNvSpPr txBox="1"/>
              <p:nvPr/>
            </p:nvSpPr>
            <p:spPr>
              <a:xfrm>
                <a:off x="6189160" y="417421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9" name="Straight Arrow Connector 128"/>
              <p:cNvCxnSpPr/>
              <p:nvPr/>
            </p:nvCxnSpPr>
            <p:spPr>
              <a:xfrm>
                <a:off x="6843402" y="3990323"/>
                <a:ext cx="0" cy="1838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4915935" y="4180327"/>
                <a:ext cx="1081392" cy="338554"/>
              </a:xfrm>
              <a:prstGeom prst="rect">
                <a:avLst/>
              </a:prstGeom>
              <a:solidFill>
                <a:schemeClr val="bg1">
                  <a:lumMod val="75000"/>
                </a:schemeClr>
              </a:solid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33" name="TextBox 132"/>
              <p:cNvSpPr txBox="1"/>
              <p:nvPr/>
            </p:nvSpPr>
            <p:spPr>
              <a:xfrm>
                <a:off x="5400870" y="4791501"/>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34" name="Straight Connector 133"/>
              <p:cNvCxnSpPr/>
              <p:nvPr/>
            </p:nvCxnSpPr>
            <p:spPr>
              <a:xfrm>
                <a:off x="5456631" y="4518881"/>
                <a:ext cx="598481" cy="13465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6055112" y="4512773"/>
                <a:ext cx="788290" cy="14076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6055112" y="4653538"/>
                <a:ext cx="0" cy="137963"/>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7045143" y="4796132"/>
                <a:ext cx="1081392" cy="338554"/>
              </a:xfrm>
              <a:prstGeom prst="rect">
                <a:avLst/>
              </a:prstGeom>
              <a:solidFill>
                <a:schemeClr val="bg1">
                  <a:lumMod val="75000"/>
                </a:schemeClr>
              </a:solid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sp>
            <p:nvSpPr>
              <p:cNvPr id="138" name="TextBox 137"/>
              <p:cNvSpPr txBox="1"/>
              <p:nvPr/>
            </p:nvSpPr>
            <p:spPr>
              <a:xfrm>
                <a:off x="6156087" y="539007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39" name="Straight Connector 138"/>
              <p:cNvCxnSpPr/>
              <p:nvPr/>
            </p:nvCxnSpPr>
            <p:spPr>
              <a:xfrm flipH="1">
                <a:off x="6824749" y="5134686"/>
                <a:ext cx="761090" cy="7413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6055112" y="5130055"/>
                <a:ext cx="769636" cy="78768"/>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6810329" y="5208823"/>
                <a:ext cx="0" cy="181247"/>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4677453" y="5392978"/>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43" name="Straight Arrow Connector 142"/>
              <p:cNvCxnSpPr/>
              <p:nvPr/>
            </p:nvCxnSpPr>
            <p:spPr>
              <a:xfrm>
                <a:off x="6810329" y="5728624"/>
                <a:ext cx="2317" cy="2404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5331695" y="5731532"/>
                <a:ext cx="1478634" cy="106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6802933" y="5728662"/>
                <a:ext cx="1503493" cy="109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85" idx="0"/>
              </p:cNvCxnSpPr>
              <p:nvPr/>
            </p:nvCxnSpPr>
            <p:spPr>
              <a:xfrm>
                <a:off x="7791087" y="1036805"/>
                <a:ext cx="0" cy="2367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 name="Slide Number Placeholder 2"/>
          <p:cNvSpPr>
            <a:spLocks noGrp="1"/>
          </p:cNvSpPr>
          <p:nvPr>
            <p:ph type="sldNum" sz="quarter" idx="12"/>
          </p:nvPr>
        </p:nvSpPr>
        <p:spPr/>
        <p:txBody>
          <a:bodyPr/>
          <a:lstStyle/>
          <a:p>
            <a:fld id="{1F7DF5D7-FF41-4BF6-8958-28DFF1DB182D}" type="slidenum">
              <a:rPr lang="en-US" smtClean="0"/>
              <a:pPr/>
              <a:t>73</a:t>
            </a:fld>
            <a:endParaRPr lang="en-US" dirty="0"/>
          </a:p>
        </p:txBody>
      </p:sp>
    </p:spTree>
    <p:custDataLst>
      <p:tags r:id="rId1"/>
    </p:custDataLst>
    <p:extLst>
      <p:ext uri="{BB962C8B-B14F-4D97-AF65-F5344CB8AC3E}">
        <p14:creationId xmlns:p14="http://schemas.microsoft.com/office/powerpoint/2010/main" val="852046079"/>
      </p:ext>
    </p:extLst>
  </p:cSld>
  <p:clrMapOvr>
    <a:masterClrMapping/>
  </p:clrMapOvr>
  <mc:AlternateContent xmlns:mc="http://schemas.openxmlformats.org/markup-compatibility/2006" xmlns:p14="http://schemas.microsoft.com/office/powerpoint/2010/main">
    <mc:Choice Requires="p14">
      <p:transition spd="slow" p14:dur="2000" advTm="21480"/>
    </mc:Choice>
    <mc:Fallback xmlns="">
      <p:transition spd="slow" advTm="2148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828800"/>
            <a:ext cx="8229600" cy="3718560"/>
          </a:xfrm>
        </p:spPr>
        <p:txBody>
          <a:bodyPr/>
          <a:lstStyle/>
          <a:p>
            <a:r>
              <a:rPr lang="en-US" b="1" dirty="0" smtClean="0">
                <a:solidFill>
                  <a:schemeClr val="tx2">
                    <a:lumMod val="60000"/>
                    <a:lumOff val="40000"/>
                  </a:schemeClr>
                </a:solidFill>
              </a:rPr>
              <a:t>Generalization</a:t>
            </a:r>
          </a:p>
          <a:p>
            <a:pPr lvl="1"/>
            <a:r>
              <a:rPr lang="en-US" sz="2400" dirty="0" smtClean="0"/>
              <a:t>Number of Questions &lt;&lt; Number of Alarms Resolved</a:t>
            </a:r>
            <a:endParaRPr lang="en-US" sz="2400" dirty="0"/>
          </a:p>
          <a:p>
            <a:endParaRPr lang="en-US" dirty="0" smtClean="0"/>
          </a:p>
          <a:p>
            <a:endParaRPr lang="en-US" dirty="0" smtClean="0"/>
          </a:p>
          <a:p>
            <a:r>
              <a:rPr lang="en-US" b="1" dirty="0" smtClean="0">
                <a:solidFill>
                  <a:srgbClr val="FFC000"/>
                </a:solidFill>
              </a:rPr>
              <a:t>Prioritization</a:t>
            </a:r>
          </a:p>
          <a:p>
            <a:pPr lvl="1"/>
            <a:r>
              <a:rPr lang="en-US" sz="2400" dirty="0" smtClean="0"/>
              <a:t>Prioritize Questions Likely to Resolve the Most Alarms</a:t>
            </a:r>
            <a:endParaRPr lang="en-US" sz="2400" dirty="0"/>
          </a:p>
        </p:txBody>
      </p:sp>
      <p:sp>
        <p:nvSpPr>
          <p:cNvPr id="3" name="Date Placeholder 2"/>
          <p:cNvSpPr>
            <a:spLocks noGrp="1"/>
          </p:cNvSpPr>
          <p:nvPr>
            <p:ph type="dt" sz="half" idx="10"/>
          </p:nvPr>
        </p:nvSpPr>
        <p:spPr/>
        <p:txBody>
          <a:bodyPr/>
          <a:lstStyle/>
          <a:p>
            <a:fld id="{46745BF3-ED0E-E24E-81ED-6904C9BD5D93}" type="datetime1">
              <a:rPr lang="en-US" smtClean="0"/>
              <a:t>7/31/17</a:t>
            </a:fld>
            <a:endParaRPr lang="en-US" dirty="0"/>
          </a:p>
        </p:txBody>
      </p:sp>
      <p:sp>
        <p:nvSpPr>
          <p:cNvPr id="5" name="Title 4"/>
          <p:cNvSpPr>
            <a:spLocks noGrp="1"/>
          </p:cNvSpPr>
          <p:nvPr>
            <p:ph type="title"/>
          </p:nvPr>
        </p:nvSpPr>
        <p:spPr/>
        <p:txBody>
          <a:bodyPr/>
          <a:lstStyle/>
          <a:p>
            <a:r>
              <a:rPr lang="en-US" dirty="0" smtClean="0"/>
              <a:t>Two Key Objectives</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74</a:t>
            </a:fld>
            <a:endParaRPr lang="en-US" dirty="0"/>
          </a:p>
        </p:txBody>
      </p:sp>
    </p:spTree>
    <p:extLst>
      <p:ext uri="{BB962C8B-B14F-4D97-AF65-F5344CB8AC3E}">
        <p14:creationId xmlns:p14="http://schemas.microsoft.com/office/powerpoint/2010/main" val="13480130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Illustration: </a:t>
            </a:r>
            <a:r>
              <a:rPr lang="en-US" dirty="0" smtClean="0"/>
              <a:t>Payoff Comparison</a:t>
            </a:r>
            <a:endParaRPr lang="en-US" dirty="0"/>
          </a:p>
        </p:txBody>
      </p:sp>
      <p:sp>
        <p:nvSpPr>
          <p:cNvPr id="6" name="Date Placeholder 5"/>
          <p:cNvSpPr>
            <a:spLocks noGrp="1"/>
          </p:cNvSpPr>
          <p:nvPr>
            <p:ph type="dt" sz="half" idx="10"/>
          </p:nvPr>
        </p:nvSpPr>
        <p:spPr/>
        <p:txBody>
          <a:bodyPr/>
          <a:lstStyle/>
          <a:p>
            <a:fld id="{3E2D0DDE-DE30-4C4D-90E8-498495F7FFBD}" type="datetime1">
              <a:rPr lang="en-US" smtClean="0"/>
              <a:t>7/31/17</a:t>
            </a:fld>
            <a:endParaRPr lang="en-US" dirty="0"/>
          </a:p>
        </p:txBody>
      </p:sp>
      <p:sp>
        <p:nvSpPr>
          <p:cNvPr id="7" name="Footer Placeholder 6"/>
          <p:cNvSpPr>
            <a:spLocks noGrp="1"/>
          </p:cNvSpPr>
          <p:nvPr>
            <p:ph type="ftr" sz="quarter" idx="11"/>
          </p:nvPr>
        </p:nvSpPr>
        <p:spPr/>
        <p:txBody>
          <a:bodyPr/>
          <a:lstStyle/>
          <a:p>
            <a:pPr algn="ctr"/>
            <a:r>
              <a:rPr lang="en-US" smtClean="0"/>
              <a:t>CAV 2017</a:t>
            </a:r>
            <a:endParaRPr lang="en-US" dirty="0"/>
          </a:p>
        </p:txBody>
      </p:sp>
      <p:sp>
        <p:nvSpPr>
          <p:cNvPr id="64" name="Rectangle 63"/>
          <p:cNvSpPr/>
          <p:nvPr/>
        </p:nvSpPr>
        <p:spPr>
          <a:xfrm>
            <a:off x="6254792" y="1852476"/>
            <a:ext cx="1344021" cy="36760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966618" y="2391150"/>
            <a:ext cx="1129345" cy="45524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3405075" y="1036805"/>
            <a:ext cx="5596483" cy="5270791"/>
            <a:chOff x="3405075" y="1036805"/>
            <a:chExt cx="5596483" cy="5270791"/>
          </a:xfrm>
        </p:grpSpPr>
        <p:sp>
          <p:nvSpPr>
            <p:cNvPr id="85" name="TextBox 84"/>
            <p:cNvSpPr txBox="1"/>
            <p:nvPr/>
          </p:nvSpPr>
          <p:spPr>
            <a:xfrm>
              <a:off x="7611294" y="5390108"/>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smtClean="0">
                  <a:solidFill>
                    <a:prstClr val="black"/>
                  </a:solidFill>
                  <a:latin typeface="Garamond" panose="02020404030301010803" pitchFamily="18" charset="0"/>
                </a:rPr>
                <a:t>guarded</a:t>
              </a:r>
              <a:r>
                <a:rPr lang="es-ES_tradnl" sz="1600" dirty="0" smtClean="0">
                  <a:solidFill>
                    <a:prstClr val="black"/>
                  </a:solidFill>
                  <a:latin typeface="Garamond" panose="02020404030301010803" pitchFamily="18" charset="0"/>
                </a:rPr>
                <a:t>(</a:t>
              </a:r>
              <a:r>
                <a:rPr lang="es-ES_tradnl" sz="1600" dirty="0" smtClean="0">
                  <a:solidFill>
                    <a:srgbClr val="7030A0"/>
                  </a:solidFill>
                  <a:latin typeface="Garamond" panose="02020404030301010803" pitchFamily="18" charset="0"/>
                </a:rPr>
                <a:t>y2</a:t>
              </a:r>
              <a:r>
                <a:rPr lang="es-ES_tradnl" sz="1600" dirty="0">
                  <a:solidFill>
                    <a:prstClr val="black"/>
                  </a:solidFill>
                  <a:latin typeface="Garamond" panose="02020404030301010803" pitchFamily="18" charset="0"/>
                </a:rPr>
                <a:t>, </a:t>
              </a:r>
              <a:r>
                <a:rPr lang="es-ES_tradnl" sz="1600" dirty="0" smtClean="0">
                  <a:solidFill>
                    <a:srgbClr val="00B0F0"/>
                  </a:solidFill>
                  <a:latin typeface="Garamond" panose="02020404030301010803" pitchFamily="18" charset="0"/>
                </a:rPr>
                <a:t>y1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86" name="TextBox 85"/>
            <p:cNvSpPr txBox="1"/>
            <p:nvPr/>
          </p:nvSpPr>
          <p:spPr>
            <a:xfrm>
              <a:off x="6271950" y="5969042"/>
              <a:ext cx="1081392" cy="338554"/>
            </a:xfrm>
            <a:prstGeom prst="rect">
              <a:avLst/>
            </a:prstGeom>
            <a:solidFill>
              <a:schemeClr val="bg1">
                <a:lumMod val="75000"/>
              </a:schemeClr>
            </a:solid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grpSp>
          <p:nvGrpSpPr>
            <p:cNvPr id="87" name="Group 86"/>
            <p:cNvGrpSpPr/>
            <p:nvPr/>
          </p:nvGrpSpPr>
          <p:grpSpPr>
            <a:xfrm>
              <a:off x="3405075" y="1036805"/>
              <a:ext cx="5474528" cy="4932237"/>
              <a:chOff x="3405075" y="1036805"/>
              <a:chExt cx="5474528" cy="4932237"/>
            </a:xfrm>
          </p:grpSpPr>
          <p:sp>
            <p:nvSpPr>
              <p:cNvPr id="88" name="TextBox 87"/>
              <p:cNvSpPr txBox="1"/>
              <p:nvPr/>
            </p:nvSpPr>
            <p:spPr>
              <a:xfrm>
                <a:off x="7136845" y="127353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89" name="TextBox 88"/>
              <p:cNvSpPr txBox="1"/>
              <p:nvPr/>
            </p:nvSpPr>
            <p:spPr>
              <a:xfrm>
                <a:off x="6277870" y="186230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90" name="TextBox 89"/>
              <p:cNvSpPr txBox="1"/>
              <p:nvPr/>
            </p:nvSpPr>
            <p:spPr>
              <a:xfrm>
                <a:off x="5452347" y="1276484"/>
                <a:ext cx="1081392" cy="338554"/>
              </a:xfrm>
              <a:prstGeom prst="rect">
                <a:avLst/>
              </a:prstGeom>
              <a:solidFill>
                <a:schemeClr val="bg1">
                  <a:lumMod val="75000"/>
                </a:schemeClr>
              </a:solid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91" name="Straight Connector 90"/>
              <p:cNvCxnSpPr>
                <a:stCxn id="147" idx="2"/>
              </p:cNvCxnSpPr>
              <p:nvPr/>
            </p:nvCxnSpPr>
            <p:spPr>
              <a:xfrm>
                <a:off x="5993043" y="1615038"/>
                <a:ext cx="936474" cy="78118"/>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5" idx="2"/>
              </p:cNvCxnSpPr>
              <p:nvPr/>
            </p:nvCxnSpPr>
            <p:spPr>
              <a:xfrm flipV="1">
                <a:off x="6929517" y="1612084"/>
                <a:ext cx="861570" cy="8107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endCxn id="144" idx="0"/>
              </p:cNvCxnSpPr>
              <p:nvPr/>
            </p:nvCxnSpPr>
            <p:spPr>
              <a:xfrm>
                <a:off x="6929517" y="1693156"/>
                <a:ext cx="2595" cy="16915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275275" y="2466247"/>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95" name="Straight Arrow Connector 94"/>
              <p:cNvCxnSpPr>
                <a:stCxn id="144" idx="2"/>
              </p:cNvCxnSpPr>
              <p:nvPr/>
            </p:nvCxnSpPr>
            <p:spPr>
              <a:xfrm flipH="1">
                <a:off x="6929517" y="2200860"/>
                <a:ext cx="2595" cy="2653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7798211" y="2463607"/>
                <a:ext cx="1081392" cy="338554"/>
              </a:xfrm>
              <a:prstGeom prst="rect">
                <a:avLst/>
              </a:prstGeom>
              <a:solidFill>
                <a:schemeClr val="bg1">
                  <a:lumMod val="75000"/>
                </a:schemeClr>
              </a:solid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101" name="TextBox 100"/>
              <p:cNvSpPr txBox="1"/>
              <p:nvPr/>
            </p:nvSpPr>
            <p:spPr>
              <a:xfrm>
                <a:off x="7044277" y="307467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104" name="Straight Connector 103"/>
              <p:cNvCxnSpPr/>
              <p:nvPr/>
            </p:nvCxnSpPr>
            <p:spPr>
              <a:xfrm flipH="1">
                <a:off x="7707039" y="2802161"/>
                <a:ext cx="631868" cy="124838"/>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6929517" y="2804801"/>
                <a:ext cx="769002" cy="11514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7698519" y="2919948"/>
                <a:ext cx="0" cy="1547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5527560" y="3074676"/>
                <a:ext cx="1081392" cy="338554"/>
              </a:xfrm>
              <a:prstGeom prst="rect">
                <a:avLst/>
              </a:prstGeom>
              <a:solidFill>
                <a:schemeClr val="bg1">
                  <a:lumMod val="75000"/>
                </a:schemeClr>
              </a:solid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110" name="Straight Connector 109"/>
              <p:cNvCxnSpPr/>
              <p:nvPr/>
            </p:nvCxnSpPr>
            <p:spPr>
              <a:xfrm flipH="1">
                <a:off x="6837130" y="3413230"/>
                <a:ext cx="861389" cy="8151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6068256" y="3413230"/>
                <a:ext cx="768874" cy="8151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6843181" y="3494741"/>
                <a:ext cx="221" cy="1570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879046" y="1862306"/>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mayAlias</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116" name="TextBox 115"/>
              <p:cNvSpPr txBox="1"/>
              <p:nvPr/>
            </p:nvSpPr>
            <p:spPr>
              <a:xfrm>
                <a:off x="3405075" y="1862306"/>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a:solidFill>
                      <a:prstClr val="black"/>
                    </a:solidFill>
                    <a:latin typeface="Garamond" panose="02020404030301010803" pitchFamily="18" charset="0"/>
                  </a:rPr>
                  <a:t>guarded</a:t>
                </a:r>
                <a:r>
                  <a:rPr lang="es-ES_tradnl" sz="1600" dirty="0">
                    <a:solidFill>
                      <a:prstClr val="black"/>
                    </a:solidFill>
                    <a:latin typeface="Garamond" panose="02020404030301010803" pitchFamily="18" charset="0"/>
                  </a:rPr>
                  <a:t>(</a:t>
                </a:r>
                <a:r>
                  <a:rPr lang="es-ES_tradnl" sz="1600" dirty="0">
                    <a:solidFill>
                      <a:srgbClr val="00B050"/>
                    </a:solidFill>
                    <a:latin typeface="Garamond" panose="02020404030301010803" pitchFamily="18" charset="0"/>
                  </a:rPr>
                  <a:t>x2</a:t>
                </a:r>
                <a:r>
                  <a:rPr lang="es-ES_tradnl" sz="1600" dirty="0">
                    <a:solidFill>
                      <a:prstClr val="black"/>
                    </a:solidFill>
                    <a:latin typeface="Garamond" panose="02020404030301010803" pitchFamily="18" charset="0"/>
                  </a:rPr>
                  <a:t>, </a:t>
                </a:r>
                <a:r>
                  <a:rPr lang="es-ES_tradnl" sz="1600" dirty="0">
                    <a:solidFill>
                      <a:srgbClr val="FF0000"/>
                    </a:solidFill>
                    <a:latin typeface="Garamond" panose="02020404030301010803" pitchFamily="18" charset="0"/>
                  </a:rPr>
                  <a:t>x1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18" name="TextBox 117"/>
              <p:cNvSpPr txBox="1"/>
              <p:nvPr/>
            </p:nvSpPr>
            <p:spPr>
              <a:xfrm>
                <a:off x="4992585" y="2456556"/>
                <a:ext cx="1081392" cy="338554"/>
              </a:xfrm>
              <a:prstGeom prst="rect">
                <a:avLst/>
              </a:prstGeom>
              <a:solidFill>
                <a:schemeClr val="bg1">
                  <a:lumMod val="75000"/>
                </a:schemeClr>
              </a:solid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119" name="Straight Connector 118"/>
              <p:cNvCxnSpPr>
                <a:endCxn id="144" idx="2"/>
              </p:cNvCxnSpPr>
              <p:nvPr/>
            </p:nvCxnSpPr>
            <p:spPr>
              <a:xfrm flipV="1">
                <a:off x="5527560" y="2200860"/>
                <a:ext cx="1404552" cy="1250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946368" y="2200861"/>
                <a:ext cx="1581192" cy="1250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5533281" y="2200860"/>
                <a:ext cx="7" cy="255696"/>
              </a:xfrm>
              <a:prstGeom prst="line">
                <a:avLst/>
              </a:prstGeom>
              <a:ln w="12700">
                <a:solidFill>
                  <a:schemeClr val="tx1"/>
                </a:solidFill>
                <a:headEnd type="triangle"/>
                <a:tailEnd w="sm" len="sm"/>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6189160" y="365176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7" name="TextBox 126"/>
              <p:cNvSpPr txBox="1"/>
              <p:nvPr/>
            </p:nvSpPr>
            <p:spPr>
              <a:xfrm>
                <a:off x="6189160" y="417421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9" name="Straight Arrow Connector 128"/>
              <p:cNvCxnSpPr/>
              <p:nvPr/>
            </p:nvCxnSpPr>
            <p:spPr>
              <a:xfrm>
                <a:off x="6843402" y="3990323"/>
                <a:ext cx="0" cy="1838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4915935" y="4180327"/>
                <a:ext cx="1081392" cy="338554"/>
              </a:xfrm>
              <a:prstGeom prst="rect">
                <a:avLst/>
              </a:prstGeom>
              <a:solidFill>
                <a:schemeClr val="bg1">
                  <a:lumMod val="75000"/>
                </a:schemeClr>
              </a:solid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33" name="TextBox 132"/>
              <p:cNvSpPr txBox="1"/>
              <p:nvPr/>
            </p:nvSpPr>
            <p:spPr>
              <a:xfrm>
                <a:off x="5400870" y="4791501"/>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34" name="Straight Connector 133"/>
              <p:cNvCxnSpPr/>
              <p:nvPr/>
            </p:nvCxnSpPr>
            <p:spPr>
              <a:xfrm>
                <a:off x="5456631" y="4518881"/>
                <a:ext cx="598481" cy="13465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6055112" y="4512773"/>
                <a:ext cx="788290" cy="14076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6055112" y="4653538"/>
                <a:ext cx="0" cy="137963"/>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7045143" y="4796132"/>
                <a:ext cx="1081392" cy="338554"/>
              </a:xfrm>
              <a:prstGeom prst="rect">
                <a:avLst/>
              </a:prstGeom>
              <a:solidFill>
                <a:schemeClr val="bg1">
                  <a:lumMod val="75000"/>
                </a:schemeClr>
              </a:solid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sp>
            <p:nvSpPr>
              <p:cNvPr id="138" name="TextBox 137"/>
              <p:cNvSpPr txBox="1"/>
              <p:nvPr/>
            </p:nvSpPr>
            <p:spPr>
              <a:xfrm>
                <a:off x="6156087" y="539007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39" name="Straight Connector 138"/>
              <p:cNvCxnSpPr/>
              <p:nvPr/>
            </p:nvCxnSpPr>
            <p:spPr>
              <a:xfrm flipH="1">
                <a:off x="6824749" y="5134686"/>
                <a:ext cx="761090" cy="7413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6055112" y="5130055"/>
                <a:ext cx="769636" cy="78768"/>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6810329" y="5208823"/>
                <a:ext cx="0" cy="181247"/>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4677453" y="5392978"/>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mayAlias</a:t>
                </a:r>
                <a:r>
                  <a:rPr lang="en-US" sz="1600" dirty="0" smtClean="0">
                    <a:ea typeface="Helvetica Light" charset="0"/>
                    <a:cs typeface="Helvetica Light" charset="0"/>
                  </a:rPr>
                  <a: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43" name="Straight Arrow Connector 142"/>
              <p:cNvCxnSpPr/>
              <p:nvPr/>
            </p:nvCxnSpPr>
            <p:spPr>
              <a:xfrm>
                <a:off x="6810329" y="5728624"/>
                <a:ext cx="2317" cy="2404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5331695" y="5731532"/>
                <a:ext cx="1478634" cy="106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6802933" y="5728662"/>
                <a:ext cx="1503493" cy="109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85" idx="0"/>
              </p:cNvCxnSpPr>
              <p:nvPr/>
            </p:nvCxnSpPr>
            <p:spPr>
              <a:xfrm>
                <a:off x="7791087" y="1036805"/>
                <a:ext cx="0" cy="2367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45010703"/>
                  </p:ext>
                </p:extLst>
              </p:nvPr>
            </p:nvGraphicFramePr>
            <p:xfrm>
              <a:off x="284003" y="3501994"/>
              <a:ext cx="3850197" cy="2136806"/>
            </p:xfrm>
            <a:graphic>
              <a:graphicData uri="http://schemas.openxmlformats.org/drawingml/2006/table">
                <a:tbl>
                  <a:tblPr firstRow="1" bandRow="1">
                    <a:tableStyleId>{5C22544A-7EE6-4342-B048-85BDC9FD1C3A}</a:tableStyleId>
                  </a:tblPr>
                  <a:tblGrid>
                    <a:gridCol w="2107222"/>
                    <a:gridCol w="1742975"/>
                  </a:tblGrid>
                  <a:tr h="689000">
                    <a:tc>
                      <a:txBody>
                        <a:bodyPr/>
                        <a:lstStyle/>
                        <a:p>
                          <a:pPr algn="ctr"/>
                          <a:r>
                            <a:rPr lang="en-US" dirty="0" smtClean="0"/>
                            <a:t>Questions</a:t>
                          </a:r>
                        </a:p>
                        <a:p>
                          <a:pPr algn="ctr"/>
                          <a:r>
                            <a:rPr lang="en-US" dirty="0" smtClean="0"/>
                            <a:t>Asked</a:t>
                          </a:r>
                          <a:endParaRPr lang="en-US" dirty="0"/>
                        </a:p>
                      </a:txBody>
                      <a:tcPr/>
                    </a:tc>
                    <a:tc>
                      <a:txBody>
                        <a:bodyPr/>
                        <a:lstStyle/>
                        <a:p>
                          <a:pPr algn="ctr"/>
                          <a:r>
                            <a:rPr lang="en-US" dirty="0" smtClean="0"/>
                            <a:t>Alarms</a:t>
                          </a:r>
                        </a:p>
                        <a:p>
                          <a:pPr algn="ctr"/>
                          <a:r>
                            <a:rPr lang="en-US" dirty="0" smtClean="0"/>
                            <a:t>Resolved</a:t>
                          </a:r>
                          <a:endParaRPr lang="en-US" dirty="0"/>
                        </a:p>
                      </a:txBody>
                      <a:tcPr/>
                    </a:tc>
                  </a:tr>
                  <a:tr h="500645">
                    <a:tc>
                      <a:txBody>
                        <a:bodyPr/>
                        <a:lstStyle/>
                        <a:p>
                          <a:pPr algn="ctr"/>
                          <a:r>
                            <a:rPr lang="en-US" sz="1900" b="0" dirty="0" smtClean="0"/>
                            <a:t>{ parallel(x1,</a:t>
                          </a:r>
                          <a:r>
                            <a:rPr lang="en-US" sz="1900" b="0" baseline="0" dirty="0" smtClean="0"/>
                            <a:t> x1) }</a:t>
                          </a:r>
                          <a:endParaRPr lang="en-US" sz="1900" b="0" dirty="0"/>
                        </a:p>
                      </a:txBody>
                      <a:tcPr/>
                    </a:tc>
                    <a:tc>
                      <a:txBody>
                        <a:bodyPr/>
                        <a:lstStyle/>
                        <a:p>
                          <a:pPr algn="ctr"/>
                          <a:r>
                            <a:rPr lang="en-US" sz="1900" b="0" dirty="0" smtClean="0"/>
                            <a:t>{ </a:t>
                          </a:r>
                          <a:r>
                            <a:rPr lang="en-US" sz="1900" b="1" i="0" dirty="0" smtClean="0">
                              <a:latin typeface="Helvetica Light" charset="0"/>
                              <a:ea typeface="Helvetica Light" charset="0"/>
                              <a:cs typeface="Helvetica Light" charset="0"/>
                            </a:rPr>
                            <a:t>Rx</a:t>
                          </a:r>
                          <a:r>
                            <a:rPr lang="en-US" sz="1900" b="0" dirty="0" smtClean="0"/>
                            <a:t>, </a:t>
                          </a:r>
                          <a:r>
                            <a:rPr lang="en-US" sz="1900" b="1" i="0" dirty="0" smtClean="0">
                              <a:latin typeface="Helvetica Light" charset="0"/>
                              <a:ea typeface="Helvetica Light" charset="0"/>
                              <a:cs typeface="Helvetica Light" charset="0"/>
                            </a:rPr>
                            <a:t>Ry</a:t>
                          </a:r>
                          <a:r>
                            <a:rPr lang="en-US" sz="1900" b="0" dirty="0" smtClean="0"/>
                            <a:t> }</a:t>
                          </a:r>
                          <a:endParaRPr lang="en-US" sz="1900" b="0" dirty="0"/>
                        </a:p>
                      </a:txBody>
                      <a:tcPr/>
                    </a:tc>
                  </a:tr>
                  <a:tr h="486907">
                    <a:tc>
                      <a:txBody>
                        <a:bodyPr/>
                        <a:lstStyle/>
                        <a:p>
                          <a:pPr algn="ctr"/>
                          <a:r>
                            <a:rPr lang="en-US" sz="1900" b="0" dirty="0" smtClean="0"/>
                            <a:t>{</a:t>
                          </a:r>
                          <a:r>
                            <a:rPr lang="en-US" sz="1900" b="0" baseline="0" dirty="0" smtClean="0"/>
                            <a:t> </a:t>
                          </a:r>
                          <a:r>
                            <a:rPr lang="en-US" sz="1900" b="0" dirty="0" smtClean="0"/>
                            <a:t>parallel(y1,</a:t>
                          </a:r>
                          <a:r>
                            <a:rPr lang="en-US" sz="1900" b="0" baseline="0" dirty="0" smtClean="0"/>
                            <a:t> y1)</a:t>
                          </a:r>
                          <a:r>
                            <a:rPr lang="en-US" sz="1900" b="0" dirty="0" smtClean="0"/>
                            <a:t> }</a:t>
                          </a:r>
                          <a:endParaRPr lang="en-US" sz="1900" b="0" dirty="0"/>
                        </a:p>
                      </a:txBody>
                      <a:tcPr/>
                    </a:tc>
                    <a:tc>
                      <a:txBody>
                        <a:bodyPr/>
                        <a:lstStyle/>
                        <a:p>
                          <a:pPr algn="ctr"/>
                          <a:r>
                            <a:rPr lang="en-US" sz="1900" b="0" dirty="0" smtClean="0"/>
                            <a:t>{ </a:t>
                          </a:r>
                          <a:r>
                            <a:rPr lang="en-US" sz="1900" b="1" i="0" dirty="0" smtClean="0">
                              <a:latin typeface="Helvetica Light" charset="0"/>
                              <a:ea typeface="Helvetica Light" charset="0"/>
                              <a:cs typeface="Helvetica Light" charset="0"/>
                            </a:rPr>
                            <a:t>Ry</a:t>
                          </a:r>
                          <a:r>
                            <a:rPr lang="en-US" sz="1900" b="0" baseline="0" dirty="0" smtClean="0"/>
                            <a:t> }</a:t>
                          </a:r>
                          <a:endParaRPr lang="en-US" sz="1900" b="0" dirty="0"/>
                        </a:p>
                      </a:txBody>
                      <a:tcPr/>
                    </a:tc>
                  </a:tr>
                  <a:tr h="460254">
                    <a:tc>
                      <a:txBody>
                        <a:bodyPr/>
                        <a:lstStyle/>
                        <a:p>
                          <a:pPr algn="ctr"/>
                          <a:r>
                            <a:rPr lang="en-US" sz="1900" b="0" dirty="0" smtClean="0"/>
                            <a:t>{ </a:t>
                          </a:r>
                          <a:r>
                            <a:rPr lang="en-US" sz="1900" b="0" dirty="0" err="1" smtClean="0"/>
                            <a:t>mayAlias</a:t>
                          </a:r>
                          <a:r>
                            <a:rPr lang="en-US" sz="1900" b="0" dirty="0" smtClean="0"/>
                            <a:t>(y2, y1) }</a:t>
                          </a:r>
                          <a:endParaRPr lang="en-US" sz="1900" b="0" dirty="0"/>
                        </a:p>
                      </a:txBody>
                      <a:tcPr/>
                    </a:tc>
                    <a:tc>
                      <a:txBody>
                        <a:bodyPr/>
                        <a:lstStyle/>
                        <a:p>
                          <a:pPr algn="ctr"/>
                          <a14:m>
                            <m:oMathPara xmlns:m="http://schemas.openxmlformats.org/officeDocument/2006/math">
                              <m:oMathParaPr>
                                <m:jc m:val="centerGroup"/>
                              </m:oMathParaPr>
                              <m:oMath xmlns:m="http://schemas.openxmlformats.org/officeDocument/2006/math">
                                <m:r>
                                  <a:rPr lang="en-US" sz="1900" b="0" i="1" smtClean="0">
                                    <a:latin typeface="Cambria Math" charset="0"/>
                                    <a:ea typeface="Cambria Math" charset="0"/>
                                    <a:cs typeface="Cambria Math" charset="0"/>
                                  </a:rPr>
                                  <m:t>∅</m:t>
                                </m:r>
                              </m:oMath>
                            </m:oMathPara>
                          </a14:m>
                          <a:endParaRPr lang="en-US" sz="1900" b="0" dirty="0"/>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45010703"/>
                  </p:ext>
                </p:extLst>
              </p:nvPr>
            </p:nvGraphicFramePr>
            <p:xfrm>
              <a:off x="284003" y="3501994"/>
              <a:ext cx="3850197" cy="2136806"/>
            </p:xfrm>
            <a:graphic>
              <a:graphicData uri="http://schemas.openxmlformats.org/drawingml/2006/table">
                <a:tbl>
                  <a:tblPr firstRow="1" bandRow="1">
                    <a:tableStyleId>{5C22544A-7EE6-4342-B048-85BDC9FD1C3A}</a:tableStyleId>
                  </a:tblPr>
                  <a:tblGrid>
                    <a:gridCol w="2107222"/>
                    <a:gridCol w="1742975"/>
                  </a:tblGrid>
                  <a:tr h="689000">
                    <a:tc>
                      <a:txBody>
                        <a:bodyPr/>
                        <a:lstStyle/>
                        <a:p>
                          <a:pPr algn="ctr"/>
                          <a:r>
                            <a:rPr lang="en-US" dirty="0" smtClean="0"/>
                            <a:t>Questions</a:t>
                          </a:r>
                        </a:p>
                        <a:p>
                          <a:pPr algn="ctr"/>
                          <a:r>
                            <a:rPr lang="en-US" dirty="0" smtClean="0"/>
                            <a:t>Asked</a:t>
                          </a:r>
                          <a:endParaRPr lang="en-US" dirty="0"/>
                        </a:p>
                      </a:txBody>
                      <a:tcPr/>
                    </a:tc>
                    <a:tc>
                      <a:txBody>
                        <a:bodyPr/>
                        <a:lstStyle/>
                        <a:p>
                          <a:pPr algn="ctr"/>
                          <a:r>
                            <a:rPr lang="en-US" dirty="0" smtClean="0"/>
                            <a:t>Alarms</a:t>
                          </a:r>
                        </a:p>
                        <a:p>
                          <a:pPr algn="ctr"/>
                          <a:r>
                            <a:rPr lang="en-US" dirty="0" smtClean="0"/>
                            <a:t>Resolved</a:t>
                          </a:r>
                          <a:endParaRPr lang="en-US" dirty="0"/>
                        </a:p>
                      </a:txBody>
                      <a:tcPr/>
                    </a:tc>
                  </a:tr>
                  <a:tr h="500645">
                    <a:tc>
                      <a:txBody>
                        <a:bodyPr/>
                        <a:lstStyle/>
                        <a:p>
                          <a:pPr algn="ctr"/>
                          <a:r>
                            <a:rPr lang="en-US" sz="1900" b="0" dirty="0" smtClean="0"/>
                            <a:t>{ parallel(x1,</a:t>
                          </a:r>
                          <a:r>
                            <a:rPr lang="en-US" sz="1900" b="0" baseline="0" dirty="0" smtClean="0"/>
                            <a:t> x1) }</a:t>
                          </a:r>
                          <a:endParaRPr lang="en-US" sz="1900" b="0" dirty="0"/>
                        </a:p>
                      </a:txBody>
                      <a:tcPr/>
                    </a:tc>
                    <a:tc>
                      <a:txBody>
                        <a:bodyPr/>
                        <a:lstStyle/>
                        <a:p>
                          <a:pPr algn="ctr"/>
                          <a:r>
                            <a:rPr lang="en-US" sz="1900" b="0" dirty="0" smtClean="0"/>
                            <a:t>{ </a:t>
                          </a:r>
                          <a:r>
                            <a:rPr lang="en-US" sz="1900" b="1" i="0" dirty="0" smtClean="0">
                              <a:latin typeface="Helvetica Light" charset="0"/>
                              <a:ea typeface="Helvetica Light" charset="0"/>
                              <a:cs typeface="Helvetica Light" charset="0"/>
                            </a:rPr>
                            <a:t>Rx</a:t>
                          </a:r>
                          <a:r>
                            <a:rPr lang="en-US" sz="1900" b="0" dirty="0" smtClean="0"/>
                            <a:t>, </a:t>
                          </a:r>
                          <a:r>
                            <a:rPr lang="en-US" sz="1900" b="1" i="0" dirty="0" smtClean="0">
                              <a:latin typeface="Helvetica Light" charset="0"/>
                              <a:ea typeface="Helvetica Light" charset="0"/>
                              <a:cs typeface="Helvetica Light" charset="0"/>
                            </a:rPr>
                            <a:t>Ry</a:t>
                          </a:r>
                          <a:r>
                            <a:rPr lang="en-US" sz="1900" b="0" dirty="0" smtClean="0"/>
                            <a:t> </a:t>
                          </a:r>
                          <a:r>
                            <a:rPr lang="en-US" sz="1900" b="0" dirty="0" smtClean="0"/>
                            <a:t>}</a:t>
                          </a:r>
                          <a:endParaRPr lang="en-US" sz="1900" b="0" dirty="0"/>
                        </a:p>
                      </a:txBody>
                      <a:tcPr/>
                    </a:tc>
                  </a:tr>
                  <a:tr h="486907">
                    <a:tc>
                      <a:txBody>
                        <a:bodyPr/>
                        <a:lstStyle/>
                        <a:p>
                          <a:pPr algn="ctr"/>
                          <a:r>
                            <a:rPr lang="en-US" sz="1900" b="0" dirty="0" smtClean="0"/>
                            <a:t>{</a:t>
                          </a:r>
                          <a:r>
                            <a:rPr lang="en-US" sz="1900" b="0" baseline="0" dirty="0" smtClean="0"/>
                            <a:t> </a:t>
                          </a:r>
                          <a:r>
                            <a:rPr lang="en-US" sz="1900" b="0" dirty="0" smtClean="0"/>
                            <a:t>parallel(y1,</a:t>
                          </a:r>
                          <a:r>
                            <a:rPr lang="en-US" sz="1900" b="0" baseline="0" dirty="0" smtClean="0"/>
                            <a:t> y1)</a:t>
                          </a:r>
                          <a:r>
                            <a:rPr lang="en-US" sz="1900" b="0" dirty="0" smtClean="0"/>
                            <a:t> }</a:t>
                          </a:r>
                          <a:endParaRPr lang="en-US" sz="1900" b="0" dirty="0"/>
                        </a:p>
                      </a:txBody>
                      <a:tcPr/>
                    </a:tc>
                    <a:tc>
                      <a:txBody>
                        <a:bodyPr/>
                        <a:lstStyle/>
                        <a:p>
                          <a:pPr algn="ctr"/>
                          <a:r>
                            <a:rPr lang="en-US" sz="1900" b="0" dirty="0" smtClean="0"/>
                            <a:t>{ </a:t>
                          </a:r>
                          <a:r>
                            <a:rPr lang="en-US" sz="1900" b="1" i="0" dirty="0" smtClean="0">
                              <a:latin typeface="Helvetica Light" charset="0"/>
                              <a:ea typeface="Helvetica Light" charset="0"/>
                              <a:cs typeface="Helvetica Light" charset="0"/>
                            </a:rPr>
                            <a:t>Ry</a:t>
                          </a:r>
                          <a:r>
                            <a:rPr lang="en-US" sz="1900" b="0" baseline="0" dirty="0" smtClean="0"/>
                            <a:t> </a:t>
                          </a:r>
                          <a:r>
                            <a:rPr lang="en-US" sz="1900" b="0" baseline="0" dirty="0" smtClean="0"/>
                            <a:t>}</a:t>
                          </a:r>
                          <a:endParaRPr lang="en-US" sz="1900" b="0" dirty="0"/>
                        </a:p>
                      </a:txBody>
                      <a:tcPr/>
                    </a:tc>
                  </a:tr>
                  <a:tr h="460254">
                    <a:tc>
                      <a:txBody>
                        <a:bodyPr/>
                        <a:lstStyle/>
                        <a:p>
                          <a:pPr algn="ctr"/>
                          <a:r>
                            <a:rPr lang="en-US" sz="1900" b="0" dirty="0" smtClean="0"/>
                            <a:t>{ </a:t>
                          </a:r>
                          <a:r>
                            <a:rPr lang="en-US" sz="1900" b="0" dirty="0" err="1" smtClean="0"/>
                            <a:t>mayAlias</a:t>
                          </a:r>
                          <a:r>
                            <a:rPr lang="en-US" sz="1900" b="0" dirty="0" smtClean="0"/>
                            <a:t>(y2</a:t>
                          </a:r>
                          <a:r>
                            <a:rPr lang="en-US" sz="1900" b="0" dirty="0" smtClean="0"/>
                            <a:t>, y1</a:t>
                          </a:r>
                          <a:r>
                            <a:rPr lang="en-US" sz="1900" b="0" dirty="0" smtClean="0"/>
                            <a:t>) }</a:t>
                          </a:r>
                          <a:endParaRPr lang="en-US" sz="1900" b="0" dirty="0"/>
                        </a:p>
                      </a:txBody>
                      <a:tcPr/>
                    </a:tc>
                    <a:tc>
                      <a:txBody>
                        <a:bodyPr/>
                        <a:lstStyle/>
                        <a:p>
                          <a:endParaRPr lang="en-US"/>
                        </a:p>
                      </a:txBody>
                      <a:tcPr>
                        <a:blipFill rotWithShape="0">
                          <a:blip r:embed="rId4"/>
                          <a:stretch>
                            <a:fillRect l="-120906" t="-368421" r="-1394" b="-5263"/>
                          </a:stretch>
                        </a:blipFill>
                      </a:tcPr>
                    </a:tc>
                  </a:tr>
                </a:tbl>
              </a:graphicData>
            </a:graphic>
          </p:graphicFrame>
        </mc:Fallback>
      </mc:AlternateContent>
      <p:sp>
        <p:nvSpPr>
          <p:cNvPr id="2" name="TextBox 1"/>
          <p:cNvSpPr txBox="1"/>
          <p:nvPr/>
        </p:nvSpPr>
        <p:spPr>
          <a:xfrm>
            <a:off x="4495800" y="2453640"/>
            <a:ext cx="513282" cy="400110"/>
          </a:xfrm>
          <a:prstGeom prst="rect">
            <a:avLst/>
          </a:prstGeom>
          <a:noFill/>
        </p:spPr>
        <p:txBody>
          <a:bodyPr wrap="none" rtlCol="0">
            <a:spAutoFit/>
          </a:bodyPr>
          <a:lstStyle/>
          <a:p>
            <a:r>
              <a:rPr lang="en-US" sz="2000" b="1" dirty="0" smtClean="0">
                <a:latin typeface="Helvetica Light" charset="0"/>
                <a:ea typeface="Helvetica Light" charset="0"/>
                <a:cs typeface="Helvetica Light" charset="0"/>
              </a:rPr>
              <a:t>Rx</a:t>
            </a:r>
          </a:p>
        </p:txBody>
      </p:sp>
      <p:sp>
        <p:nvSpPr>
          <p:cNvPr id="63" name="TextBox 62"/>
          <p:cNvSpPr txBox="1"/>
          <p:nvPr/>
        </p:nvSpPr>
        <p:spPr>
          <a:xfrm>
            <a:off x="7387305" y="5916905"/>
            <a:ext cx="513282" cy="400110"/>
          </a:xfrm>
          <a:prstGeom prst="rect">
            <a:avLst/>
          </a:prstGeom>
          <a:noFill/>
        </p:spPr>
        <p:txBody>
          <a:bodyPr wrap="none" rtlCol="0">
            <a:spAutoFit/>
          </a:bodyPr>
          <a:lstStyle/>
          <a:p>
            <a:r>
              <a:rPr lang="en-US" sz="2000" b="1" dirty="0" smtClean="0">
                <a:latin typeface="Helvetica Light" charset="0"/>
                <a:ea typeface="Helvetica Light" charset="0"/>
                <a:cs typeface="Helvetica Light" charset="0"/>
              </a:rPr>
              <a:t>Ry</a:t>
            </a:r>
          </a:p>
        </p:txBody>
      </p:sp>
      <p:sp>
        <p:nvSpPr>
          <p:cNvPr id="4" name="Slide Number Placeholder 3"/>
          <p:cNvSpPr>
            <a:spLocks noGrp="1"/>
          </p:cNvSpPr>
          <p:nvPr>
            <p:ph type="sldNum" sz="quarter" idx="12"/>
          </p:nvPr>
        </p:nvSpPr>
        <p:spPr/>
        <p:txBody>
          <a:bodyPr/>
          <a:lstStyle/>
          <a:p>
            <a:fld id="{1F7DF5D7-FF41-4BF6-8958-28DFF1DB182D}" type="slidenum">
              <a:rPr lang="en-US" smtClean="0"/>
              <a:pPr/>
              <a:t>75</a:t>
            </a:fld>
            <a:endParaRPr lang="en-US" dirty="0"/>
          </a:p>
        </p:txBody>
      </p:sp>
      <p:grpSp>
        <p:nvGrpSpPr>
          <p:cNvPr id="65" name="Group 64"/>
          <p:cNvGrpSpPr/>
          <p:nvPr/>
        </p:nvGrpSpPr>
        <p:grpSpPr>
          <a:xfrm>
            <a:off x="110066" y="1005839"/>
            <a:ext cx="3317900" cy="1919253"/>
            <a:chOff x="604128" y="1243381"/>
            <a:chExt cx="3317900" cy="1919253"/>
          </a:xfrm>
        </p:grpSpPr>
        <p:sp>
          <p:nvSpPr>
            <p:cNvPr id="68" name="TextBox 67"/>
            <p:cNvSpPr txBox="1"/>
            <p:nvPr/>
          </p:nvSpPr>
          <p:spPr>
            <a:xfrm>
              <a:off x="622727" y="1565933"/>
              <a:ext cx="3299301"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FF0000"/>
                  </a:solidFill>
                  <a:latin typeface="Monaco" charset="0"/>
                  <a:ea typeface="Monaco" charset="0"/>
                  <a:cs typeface="Monaco" charset="0"/>
                </a:rPr>
                <a:t>request.clear</a:t>
              </a:r>
              <a:r>
                <a:rPr lang="en-US" sz="1400" dirty="0" smtClean="0">
                  <a:solidFill>
                    <a:srgbClr val="FF0000"/>
                  </a:solidFill>
                  <a:latin typeface="Monaco" charset="0"/>
                  <a:ea typeface="Monaco" charset="0"/>
                  <a:cs typeface="Monaco" charset="0"/>
                </a:rPr>
                <a:t>();// </a:t>
              </a:r>
              <a:r>
                <a:rPr lang="en-US" sz="1400" b="1" dirty="0">
                  <a:solidFill>
                    <a:srgbClr val="FF0000"/>
                  </a:solidFill>
                  <a:latin typeface="Monaco" charset="0"/>
                  <a:ea typeface="Monaco" charset="0"/>
                  <a:cs typeface="Monaco" charset="0"/>
                </a:rPr>
                <a:t>x1</a:t>
              </a:r>
              <a:endParaRPr lang="en-US" sz="1400" dirty="0">
                <a:solidFill>
                  <a:srgbClr val="FF0000"/>
                </a:solidFill>
                <a:latin typeface="Monaco" charset="0"/>
                <a:ea typeface="Monaco" charset="0"/>
                <a:cs typeface="Monaco" charset="0"/>
              </a:endParaRPr>
            </a:p>
          </p:txBody>
        </p:sp>
        <p:sp>
          <p:nvSpPr>
            <p:cNvPr id="69" name="TextBox 68"/>
            <p:cNvSpPr txBox="1"/>
            <p:nvPr/>
          </p:nvSpPr>
          <p:spPr>
            <a:xfrm>
              <a:off x="622728" y="1888485"/>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B050"/>
                  </a:solidFill>
                  <a:latin typeface="Monaco" charset="0"/>
                  <a:ea typeface="Monaco" charset="0"/>
                  <a:cs typeface="Monaco" charset="0"/>
                </a:rPr>
                <a:t>request </a:t>
              </a:r>
              <a:r>
                <a:rPr lang="en-US" sz="1400" dirty="0">
                  <a:solidFill>
                    <a:srgbClr val="00B050"/>
                  </a:solidFill>
                  <a:latin typeface="Monaco" charset="0"/>
                  <a:ea typeface="Monaco" charset="0"/>
                  <a:cs typeface="Monaco" charset="0"/>
                </a:rPr>
                <a:t>= null</a:t>
              </a:r>
              <a:r>
                <a:rPr lang="en-US" sz="1400" dirty="0" smtClean="0">
                  <a:solidFill>
                    <a:srgbClr val="00B050"/>
                  </a:solidFill>
                  <a:latin typeface="Monaco" charset="0"/>
                  <a:ea typeface="Monaco" charset="0"/>
                  <a:cs typeface="Monaco" charset="0"/>
                </a:rPr>
                <a:t>; // </a:t>
              </a:r>
              <a:r>
                <a:rPr lang="en-US" sz="1400" b="1" dirty="0" smtClean="0">
                  <a:solidFill>
                    <a:srgbClr val="00B050"/>
                  </a:solidFill>
                  <a:latin typeface="Monaco" charset="0"/>
                  <a:ea typeface="Monaco" charset="0"/>
                  <a:cs typeface="Monaco" charset="0"/>
                </a:rPr>
                <a:t>x2</a:t>
              </a:r>
              <a:endParaRPr lang="en-US" sz="1400" dirty="0">
                <a:solidFill>
                  <a:srgbClr val="00B050"/>
                </a:solidFill>
                <a:latin typeface="Monaco" charset="0"/>
                <a:ea typeface="Monaco" charset="0"/>
                <a:cs typeface="Monaco" charset="0"/>
              </a:endParaRPr>
            </a:p>
          </p:txBody>
        </p:sp>
        <p:sp>
          <p:nvSpPr>
            <p:cNvPr id="70" name="TextBox 69"/>
            <p:cNvSpPr txBox="1"/>
            <p:nvPr/>
          </p:nvSpPr>
          <p:spPr>
            <a:xfrm>
              <a:off x="612648" y="2180797"/>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B0F0"/>
                  </a:solidFill>
                  <a:latin typeface="Monaco" charset="0"/>
                  <a:ea typeface="Monaco" charset="0"/>
                  <a:cs typeface="Monaco" charset="0"/>
                </a:rPr>
                <a:t>writer.close</a:t>
              </a:r>
              <a:r>
                <a:rPr lang="en-US" sz="1400" dirty="0">
                  <a:solidFill>
                    <a:srgbClr val="00B0F0"/>
                  </a:solidFill>
                  <a:latin typeface="Monaco" charset="0"/>
                  <a:ea typeface="Monaco" charset="0"/>
                  <a:cs typeface="Monaco" charset="0"/>
                </a:rPr>
                <a:t>(); </a:t>
              </a:r>
              <a:r>
                <a:rPr lang="en-US" sz="1400" dirty="0" smtClean="0">
                  <a:solidFill>
                    <a:srgbClr val="00B0F0"/>
                  </a:solidFill>
                  <a:latin typeface="Monaco" charset="0"/>
                  <a:ea typeface="Monaco" charset="0"/>
                  <a:cs typeface="Monaco" charset="0"/>
                </a:rPr>
                <a:t>// </a:t>
              </a:r>
              <a:r>
                <a:rPr lang="en-US" sz="1400" b="1" dirty="0" smtClean="0">
                  <a:solidFill>
                    <a:srgbClr val="00B0F0"/>
                  </a:solidFill>
                  <a:latin typeface="Monaco" charset="0"/>
                  <a:ea typeface="Monaco" charset="0"/>
                  <a:cs typeface="Monaco" charset="0"/>
                </a:rPr>
                <a:t>y1</a:t>
              </a:r>
              <a:endParaRPr lang="en-US" sz="1400" dirty="0">
                <a:solidFill>
                  <a:srgbClr val="00B0F0"/>
                </a:solidFill>
                <a:latin typeface="Monaco" charset="0"/>
                <a:ea typeface="Monaco" charset="0"/>
                <a:cs typeface="Monaco" charset="0"/>
              </a:endParaRPr>
            </a:p>
          </p:txBody>
        </p:sp>
        <p:sp>
          <p:nvSpPr>
            <p:cNvPr id="71" name="TextBox 70"/>
            <p:cNvSpPr txBox="1"/>
            <p:nvPr/>
          </p:nvSpPr>
          <p:spPr>
            <a:xfrm>
              <a:off x="622726" y="2518668"/>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writer </a:t>
              </a:r>
              <a:r>
                <a:rPr lang="en-US" sz="1400" dirty="0">
                  <a:solidFill>
                    <a:srgbClr val="7030A0"/>
                  </a:solidFill>
                  <a:latin typeface="Monaco" charset="0"/>
                  <a:ea typeface="Monaco" charset="0"/>
                  <a:cs typeface="Monaco" charset="0"/>
                </a:rPr>
                <a:t>= null; </a:t>
              </a:r>
              <a:r>
                <a:rPr lang="en-US" sz="1400" dirty="0" smtClean="0">
                  <a:solidFill>
                    <a:srgbClr val="7030A0"/>
                  </a:solidFill>
                  <a:latin typeface="Monaco" charset="0"/>
                  <a:ea typeface="Monaco" charset="0"/>
                  <a:cs typeface="Monaco" charset="0"/>
                </a:rPr>
                <a:t> // </a:t>
              </a:r>
              <a:r>
                <a:rPr lang="en-US" sz="1400" b="1" dirty="0" smtClean="0">
                  <a:solidFill>
                    <a:srgbClr val="7030A0"/>
                  </a:solidFill>
                  <a:latin typeface="Monaco" charset="0"/>
                  <a:ea typeface="Monaco" charset="0"/>
                  <a:cs typeface="Monaco" charset="0"/>
                </a:rPr>
                <a:t>y2</a:t>
              </a:r>
              <a:endParaRPr lang="en-US" sz="1400" dirty="0">
                <a:solidFill>
                  <a:srgbClr val="7030A0"/>
                </a:solidFill>
                <a:latin typeface="Monaco" charset="0"/>
                <a:ea typeface="Monaco" charset="0"/>
                <a:cs typeface="Monaco" charset="0"/>
              </a:endParaRPr>
            </a:p>
          </p:txBody>
        </p:sp>
        <p:sp>
          <p:nvSpPr>
            <p:cNvPr id="72" name="TextBox 71"/>
            <p:cNvSpPr txBox="1"/>
            <p:nvPr/>
          </p:nvSpPr>
          <p:spPr>
            <a:xfrm>
              <a:off x="612648" y="2793302"/>
              <a:ext cx="3094304" cy="369332"/>
            </a:xfrm>
            <a:prstGeom prst="rect">
              <a:avLst/>
            </a:prstGeom>
            <a:noFill/>
          </p:spPr>
          <p:txBody>
            <a:bodyPr wrap="square" rtlCol="0">
              <a:spAutoFit/>
            </a:bodyPr>
            <a:lstStyle/>
            <a:p>
              <a:pPr algn="ctr"/>
              <a:r>
                <a:rPr lang="mr-IN" dirty="0" smtClean="0"/>
                <a:t>…</a:t>
              </a:r>
              <a:endParaRPr lang="en-US" dirty="0"/>
            </a:p>
          </p:txBody>
        </p:sp>
        <p:sp>
          <p:nvSpPr>
            <p:cNvPr id="80" name="TextBox 79"/>
            <p:cNvSpPr txBox="1"/>
            <p:nvPr/>
          </p:nvSpPr>
          <p:spPr>
            <a:xfrm>
              <a:off x="604128" y="1243381"/>
              <a:ext cx="3094304" cy="369332"/>
            </a:xfrm>
            <a:prstGeom prst="rect">
              <a:avLst/>
            </a:prstGeom>
            <a:noFill/>
          </p:spPr>
          <p:txBody>
            <a:bodyPr wrap="square" rtlCol="0">
              <a:spAutoFit/>
            </a:bodyPr>
            <a:lstStyle/>
            <a:p>
              <a:pPr algn="ctr"/>
              <a:r>
                <a:rPr lang="mr-IN" smtClean="0"/>
                <a:t>…</a:t>
              </a:r>
              <a:endParaRPr lang="en-US" dirty="0"/>
            </a:p>
          </p:txBody>
        </p:sp>
      </p:grpSp>
      <p:sp>
        <p:nvSpPr>
          <p:cNvPr id="67" name="Rectangle 66"/>
          <p:cNvSpPr/>
          <p:nvPr/>
        </p:nvSpPr>
        <p:spPr>
          <a:xfrm>
            <a:off x="128664" y="1068427"/>
            <a:ext cx="3183918" cy="1901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2670623"/>
      </p:ext>
    </p:extLst>
  </p:cSld>
  <p:clrMapOvr>
    <a:masterClrMapping/>
  </p:clrMapOvr>
  <mc:AlternateContent xmlns:mc="http://schemas.openxmlformats.org/markup-compatibility/2006" xmlns:p14="http://schemas.microsoft.com/office/powerpoint/2010/main">
    <mc:Choice Requires="p14">
      <p:transition spd="slow" p14:dur="2000" advTm="21480"/>
    </mc:Choice>
    <mc:Fallback xmlns="">
      <p:transition spd="slow" advTm="214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dissolv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199" y="1333900"/>
            <a:ext cx="8558463" cy="4874395"/>
          </a:xfrm>
        </p:spPr>
        <p:txBody>
          <a:bodyPr>
            <a:normAutofit/>
          </a:bodyPr>
          <a:lstStyle/>
          <a:p>
            <a:r>
              <a:rPr lang="en-US" sz="2500" dirty="0" smtClean="0"/>
              <a:t>Iterative: leverages labels of past questions in choosing future questions</a:t>
            </a:r>
            <a:endParaRPr lang="en-US" sz="2500" dirty="0"/>
          </a:p>
          <a:p>
            <a:endParaRPr lang="en-US" sz="1100" dirty="0" smtClean="0"/>
          </a:p>
          <a:p>
            <a:r>
              <a:rPr lang="en-US" sz="2500" dirty="0" smtClean="0"/>
              <a:t>Maximizes the expected payoff in each iteration</a:t>
            </a:r>
          </a:p>
          <a:p>
            <a:pPr lvl="1"/>
            <a:r>
              <a:rPr lang="en-US" dirty="0"/>
              <a:t>Payoff = # Alarms Resolved </a:t>
            </a:r>
            <a:r>
              <a:rPr lang="en-US" dirty="0" smtClean="0"/>
              <a:t>/ </a:t>
            </a:r>
            <a:r>
              <a:rPr lang="en-US" dirty="0"/>
              <a:t># Questions </a:t>
            </a:r>
            <a:r>
              <a:rPr lang="en-US" dirty="0" smtClean="0"/>
              <a:t>Asked</a:t>
            </a:r>
          </a:p>
          <a:p>
            <a:endParaRPr lang="en-US" sz="1100" dirty="0" smtClean="0"/>
          </a:p>
          <a:p>
            <a:r>
              <a:rPr lang="en-US" sz="2500" dirty="0" smtClean="0"/>
              <a:t>Non-linear </a:t>
            </a:r>
            <a:r>
              <a:rPr lang="en-US" sz="2500" dirty="0"/>
              <a:t>optimization objective</a:t>
            </a:r>
          </a:p>
          <a:p>
            <a:pPr lvl="1"/>
            <a:r>
              <a:rPr lang="en-US" dirty="0" smtClean="0"/>
              <a:t>Binary search on payoff by solving sequence of </a:t>
            </a:r>
            <a:r>
              <a:rPr lang="en-US" dirty="0" err="1" smtClean="0"/>
              <a:t>MaxSAT</a:t>
            </a:r>
            <a:r>
              <a:rPr lang="en-US" dirty="0" smtClean="0"/>
              <a:t> instances</a:t>
            </a:r>
          </a:p>
          <a:p>
            <a:endParaRPr lang="en-US" sz="1200" dirty="0" smtClean="0"/>
          </a:p>
          <a:p>
            <a:r>
              <a:rPr lang="en-US" sz="2500" dirty="0" smtClean="0"/>
              <a:t>Data-driven: leverages heuristics to guess likely labels</a:t>
            </a:r>
          </a:p>
          <a:p>
            <a:pPr lvl="1"/>
            <a:r>
              <a:rPr lang="en-US" dirty="0" smtClean="0"/>
              <a:t>Static, Dynamic, Aggregated</a:t>
            </a:r>
          </a:p>
          <a:p>
            <a:pPr marL="0" indent="0">
              <a:buNone/>
            </a:pPr>
            <a:endParaRPr lang="en-US" sz="1200" dirty="0" smtClean="0"/>
          </a:p>
        </p:txBody>
      </p:sp>
      <p:sp>
        <p:nvSpPr>
          <p:cNvPr id="3" name="Date Placeholder 2"/>
          <p:cNvSpPr>
            <a:spLocks noGrp="1"/>
          </p:cNvSpPr>
          <p:nvPr>
            <p:ph type="dt" sz="half" idx="10"/>
          </p:nvPr>
        </p:nvSpPr>
        <p:spPr/>
        <p:txBody>
          <a:bodyPr/>
          <a:lstStyle/>
          <a:p>
            <a:fld id="{BED9C283-C81B-4743-8DFA-6D32D1C54AB0}" type="datetime1">
              <a:rPr lang="en-US" smtClean="0"/>
              <a:t>7/31/17</a:t>
            </a:fld>
            <a:endParaRPr lang="en-US" dirty="0"/>
          </a:p>
        </p:txBody>
      </p:sp>
      <p:sp>
        <p:nvSpPr>
          <p:cNvPr id="5" name="Title 4"/>
          <p:cNvSpPr>
            <a:spLocks noGrp="1"/>
          </p:cNvSpPr>
          <p:nvPr>
            <p:ph type="title"/>
          </p:nvPr>
        </p:nvSpPr>
        <p:spPr/>
        <p:txBody>
          <a:bodyPr/>
          <a:lstStyle/>
          <a:p>
            <a:r>
              <a:rPr lang="en-US" dirty="0" smtClean="0"/>
              <a:t>Highlights of Overall Approach</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76</a:t>
            </a:fld>
            <a:endParaRPr lang="en-US" dirty="0"/>
          </a:p>
        </p:txBody>
      </p:sp>
    </p:spTree>
    <p:extLst>
      <p:ext uri="{BB962C8B-B14F-4D97-AF65-F5344CB8AC3E}">
        <p14:creationId xmlns:p14="http://schemas.microsoft.com/office/powerpoint/2010/main" val="141025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Empirical Results: Generalization</a:t>
            </a:r>
            <a:endParaRPr lang="en-US" dirty="0"/>
          </a:p>
        </p:txBody>
      </p:sp>
      <p:sp>
        <p:nvSpPr>
          <p:cNvPr id="3" name="Date Placeholder 2"/>
          <p:cNvSpPr>
            <a:spLocks noGrp="1"/>
          </p:cNvSpPr>
          <p:nvPr>
            <p:ph type="dt" sz="half" idx="10"/>
          </p:nvPr>
        </p:nvSpPr>
        <p:spPr/>
        <p:txBody>
          <a:bodyPr/>
          <a:lstStyle/>
          <a:p>
            <a:fld id="{120A6B45-D507-3644-A231-68FFDEB5CDBB}" type="datetime1">
              <a:rPr lang="en-US" smtClean="0"/>
              <a:t>7/31/17</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graphicFrame>
        <p:nvGraphicFramePr>
          <p:cNvPr id="21" name="Chart 20"/>
          <p:cNvGraphicFramePr>
            <a:graphicFrameLocks/>
          </p:cNvGraphicFramePr>
          <p:nvPr>
            <p:extLst/>
          </p:nvPr>
        </p:nvGraphicFramePr>
        <p:xfrm>
          <a:off x="1081405" y="2024380"/>
          <a:ext cx="6584950" cy="37846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2874364" y="1816608"/>
            <a:ext cx="845846"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64  </a:t>
            </a:r>
            <a:r>
              <a:rPr lang="en-US" sz="1600" dirty="0" smtClean="0">
                <a:solidFill>
                  <a:schemeClr val="tx2"/>
                </a:solidFill>
                <a:latin typeface="Helvetica Light" charset="0"/>
                <a:ea typeface="Helvetica Light" charset="0"/>
                <a:cs typeface="Helvetica Light" charset="0"/>
              </a:rPr>
              <a:t>0</a:t>
            </a:r>
            <a:endParaRPr lang="en-US" sz="1600" dirty="0" smtClean="0">
              <a:solidFill>
                <a:schemeClr val="accent5">
                  <a:lumMod val="75000"/>
                </a:schemeClr>
              </a:solidFill>
              <a:latin typeface="Helvetica Light" charset="0"/>
              <a:ea typeface="Helvetica Light" charset="0"/>
              <a:cs typeface="Helvetica Light" charset="0"/>
            </a:endParaRPr>
          </a:p>
        </p:txBody>
      </p:sp>
      <p:sp>
        <p:nvSpPr>
          <p:cNvPr id="23" name="TextBox 22"/>
          <p:cNvSpPr txBox="1"/>
          <p:nvPr/>
        </p:nvSpPr>
        <p:spPr>
          <a:xfrm>
            <a:off x="3765930" y="1816608"/>
            <a:ext cx="1009608"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100  </a:t>
            </a:r>
            <a:r>
              <a:rPr lang="en-US" sz="1600" dirty="0" smtClean="0">
                <a:solidFill>
                  <a:schemeClr val="tx2"/>
                </a:solidFill>
                <a:latin typeface="Helvetica Light" charset="0"/>
                <a:ea typeface="Helvetica Light" charset="0"/>
                <a:cs typeface="Helvetica Light" charset="0"/>
              </a:rPr>
              <a:t>0</a:t>
            </a:r>
            <a:endParaRPr lang="en-US" sz="1600" dirty="0" smtClean="0">
              <a:solidFill>
                <a:schemeClr val="accent5">
                  <a:lumMod val="75000"/>
                </a:schemeClr>
              </a:solidFill>
              <a:latin typeface="Helvetica Light" charset="0"/>
              <a:ea typeface="Helvetica Light" charset="0"/>
              <a:cs typeface="Helvetica Light" charset="0"/>
            </a:endParaRPr>
          </a:p>
        </p:txBody>
      </p:sp>
      <p:sp>
        <p:nvSpPr>
          <p:cNvPr id="24" name="TextBox 23"/>
          <p:cNvSpPr txBox="1"/>
          <p:nvPr/>
        </p:nvSpPr>
        <p:spPr>
          <a:xfrm>
            <a:off x="6832505" y="1816608"/>
            <a:ext cx="568774" cy="338554"/>
          </a:xfrm>
          <a:prstGeom prst="rect">
            <a:avLst/>
          </a:prstGeom>
          <a:noFill/>
        </p:spPr>
        <p:txBody>
          <a:bodyPr wrap="square" rtlCol="0">
            <a:spAutoFit/>
          </a:bodyPr>
          <a:lstStyle/>
          <a:p>
            <a:r>
              <a:rPr lang="en-US" sz="1600" smtClean="0">
                <a:solidFill>
                  <a:srgbClr val="FF9300"/>
                </a:solidFill>
                <a:latin typeface="Helvetica Light" charset="0"/>
                <a:ea typeface="Helvetica Light" charset="0"/>
                <a:cs typeface="Helvetica Light" charset="0"/>
              </a:rPr>
              <a:t>317</a:t>
            </a:r>
            <a:endParaRPr lang="en-US" sz="1600" dirty="0" smtClean="0">
              <a:solidFill>
                <a:schemeClr val="accent5">
                  <a:lumMod val="75000"/>
                </a:schemeClr>
              </a:solidFill>
              <a:latin typeface="Helvetica Light" charset="0"/>
              <a:ea typeface="Helvetica Light" charset="0"/>
              <a:cs typeface="Helvetica Light" charset="0"/>
            </a:endParaRPr>
          </a:p>
        </p:txBody>
      </p:sp>
      <p:sp>
        <p:nvSpPr>
          <p:cNvPr id="25" name="TextBox 24"/>
          <p:cNvSpPr txBox="1"/>
          <p:nvPr/>
        </p:nvSpPr>
        <p:spPr>
          <a:xfrm>
            <a:off x="1819721" y="1841576"/>
            <a:ext cx="557720" cy="338554"/>
          </a:xfrm>
          <a:prstGeom prst="rect">
            <a:avLst/>
          </a:prstGeom>
          <a:noFill/>
        </p:spPr>
        <p:txBody>
          <a:bodyPr wrap="square" rtlCol="0">
            <a:spAutoFit/>
          </a:bodyPr>
          <a:lstStyle/>
          <a:p>
            <a:r>
              <a:rPr lang="en-US" sz="1600" smtClean="0">
                <a:solidFill>
                  <a:srgbClr val="FF9300"/>
                </a:solidFill>
                <a:latin typeface="Helvetica Light" charset="0"/>
                <a:ea typeface="Helvetica Light" charset="0"/>
                <a:cs typeface="Helvetica Light" charset="0"/>
              </a:rPr>
              <a:t>226</a:t>
            </a:r>
            <a:endParaRPr lang="en-US" sz="1600" dirty="0" smtClean="0">
              <a:solidFill>
                <a:schemeClr val="accent5">
                  <a:lumMod val="75000"/>
                </a:schemeClr>
              </a:solidFill>
              <a:latin typeface="Helvetica Light" charset="0"/>
              <a:ea typeface="Helvetica Light" charset="0"/>
              <a:cs typeface="Helvetica Light" charset="0"/>
            </a:endParaRPr>
          </a:p>
        </p:txBody>
      </p:sp>
      <p:sp>
        <p:nvSpPr>
          <p:cNvPr id="26" name="TextBox 25"/>
          <p:cNvSpPr txBox="1"/>
          <p:nvPr/>
        </p:nvSpPr>
        <p:spPr>
          <a:xfrm>
            <a:off x="4649800" y="1816608"/>
            <a:ext cx="943849"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214  </a:t>
            </a:r>
            <a:r>
              <a:rPr lang="en-US" sz="1600" dirty="0" smtClean="0">
                <a:solidFill>
                  <a:schemeClr val="tx2"/>
                </a:solidFill>
                <a:latin typeface="Helvetica Light" charset="0"/>
                <a:ea typeface="Helvetica Light" charset="0"/>
                <a:cs typeface="Helvetica Light" charset="0"/>
              </a:rPr>
              <a:t>50</a:t>
            </a:r>
          </a:p>
        </p:txBody>
      </p:sp>
      <p:sp>
        <p:nvSpPr>
          <p:cNvPr id="27" name="TextBox 26"/>
          <p:cNvSpPr txBox="1"/>
          <p:nvPr/>
        </p:nvSpPr>
        <p:spPr>
          <a:xfrm>
            <a:off x="5822249" y="1816608"/>
            <a:ext cx="569443" cy="338554"/>
          </a:xfrm>
          <a:prstGeom prst="rect">
            <a:avLst/>
          </a:prstGeom>
          <a:noFill/>
        </p:spPr>
        <p:txBody>
          <a:bodyPr wrap="square" rtlCol="0">
            <a:spAutoFit/>
          </a:bodyPr>
          <a:lstStyle/>
          <a:p>
            <a:r>
              <a:rPr lang="en-US" sz="1600" smtClean="0">
                <a:solidFill>
                  <a:srgbClr val="FF9300"/>
                </a:solidFill>
                <a:latin typeface="Helvetica Light" charset="0"/>
                <a:ea typeface="Helvetica Light" charset="0"/>
                <a:cs typeface="Helvetica Light" charset="0"/>
              </a:rPr>
              <a:t>594</a:t>
            </a:r>
            <a:endParaRPr lang="en-US" sz="1600" dirty="0" smtClean="0">
              <a:solidFill>
                <a:schemeClr val="accent5">
                  <a:lumMod val="75000"/>
                </a:schemeClr>
              </a:solidFill>
              <a:latin typeface="Helvetica Light" charset="0"/>
              <a:ea typeface="Helvetica Light" charset="0"/>
              <a:cs typeface="Helvetica Light" charset="0"/>
            </a:endParaRPr>
          </a:p>
        </p:txBody>
      </p:sp>
      <p:sp>
        <p:nvSpPr>
          <p:cNvPr id="7" name="TextBox 6"/>
          <p:cNvSpPr txBox="1"/>
          <p:nvPr/>
        </p:nvSpPr>
        <p:spPr>
          <a:xfrm>
            <a:off x="1845905" y="1364225"/>
            <a:ext cx="5448803" cy="369332"/>
          </a:xfrm>
          <a:prstGeom prst="rect">
            <a:avLst/>
          </a:prstGeom>
          <a:noFill/>
        </p:spPr>
        <p:txBody>
          <a:bodyPr wrap="square" rtlCol="0">
            <a:spAutoFit/>
          </a:bodyPr>
          <a:lstStyle/>
          <a:p>
            <a:pPr algn="ctr"/>
            <a:r>
              <a:rPr lang="en-US" b="1" dirty="0" smtClean="0">
                <a:latin typeface="Helvetica Light" charset="0"/>
                <a:ea typeface="Helvetica Light" charset="0"/>
                <a:cs typeface="Helvetica Light" charset="0"/>
              </a:rPr>
              <a:t>total </a:t>
            </a:r>
            <a:r>
              <a:rPr lang="en-US" b="1" dirty="0" smtClean="0">
                <a:solidFill>
                  <a:schemeClr val="accent6"/>
                </a:solidFill>
                <a:latin typeface="Helvetica Light" charset="0"/>
                <a:ea typeface="Helvetica Light" charset="0"/>
                <a:cs typeface="Helvetica Light" charset="0"/>
              </a:rPr>
              <a:t>false</a:t>
            </a:r>
            <a:r>
              <a:rPr lang="en-US" b="1" dirty="0" smtClean="0">
                <a:latin typeface="Helvetica Light" charset="0"/>
                <a:ea typeface="Helvetica Light" charset="0"/>
                <a:cs typeface="Helvetica Light" charset="0"/>
              </a:rPr>
              <a:t> and </a:t>
            </a:r>
            <a:r>
              <a:rPr lang="en-US" b="1" dirty="0" smtClean="0">
                <a:solidFill>
                  <a:schemeClr val="tx2"/>
                </a:solidFill>
                <a:latin typeface="Helvetica Light" charset="0"/>
                <a:ea typeface="Helvetica Light" charset="0"/>
                <a:cs typeface="Helvetica Light" charset="0"/>
              </a:rPr>
              <a:t>true</a:t>
            </a:r>
            <a:r>
              <a:rPr lang="en-US" b="1" dirty="0">
                <a:latin typeface="Helvetica Light" charset="0"/>
                <a:ea typeface="Helvetica Light" charset="0"/>
                <a:cs typeface="Helvetica Light" charset="0"/>
              </a:rPr>
              <a:t> </a:t>
            </a:r>
            <a:r>
              <a:rPr lang="en-US" b="1" dirty="0" smtClean="0">
                <a:latin typeface="Helvetica Light" charset="0"/>
                <a:ea typeface="Helvetica Light" charset="0"/>
                <a:cs typeface="Helvetica Light" charset="0"/>
              </a:rPr>
              <a:t>reports</a:t>
            </a:r>
          </a:p>
        </p:txBody>
      </p:sp>
      <p:sp>
        <p:nvSpPr>
          <p:cNvPr id="28" name="TextBox 27"/>
          <p:cNvSpPr txBox="1"/>
          <p:nvPr/>
        </p:nvSpPr>
        <p:spPr>
          <a:xfrm>
            <a:off x="2215961" y="1841576"/>
            <a:ext cx="557720" cy="338554"/>
          </a:xfrm>
          <a:prstGeom prst="rect">
            <a:avLst/>
          </a:prstGeom>
          <a:noFill/>
        </p:spPr>
        <p:txBody>
          <a:bodyPr wrap="square" rtlCol="0">
            <a:spAutoFit/>
          </a:bodyPr>
          <a:lstStyle/>
          <a:p>
            <a:r>
              <a:rPr lang="en-US" sz="1600" dirty="0" smtClean="0">
                <a:solidFill>
                  <a:schemeClr val="tx2"/>
                </a:solidFill>
                <a:latin typeface="Helvetica Light" charset="0"/>
                <a:ea typeface="Helvetica Light" charset="0"/>
                <a:cs typeface="Helvetica Light" charset="0"/>
              </a:rPr>
              <a:t>185</a:t>
            </a:r>
          </a:p>
        </p:txBody>
      </p:sp>
      <p:sp>
        <p:nvSpPr>
          <p:cNvPr id="2" name="Slide Number Placeholder 1"/>
          <p:cNvSpPr>
            <a:spLocks noGrp="1"/>
          </p:cNvSpPr>
          <p:nvPr>
            <p:ph type="sldNum" sz="quarter" idx="12"/>
          </p:nvPr>
        </p:nvSpPr>
        <p:spPr/>
        <p:txBody>
          <a:bodyPr/>
          <a:lstStyle/>
          <a:p>
            <a:fld id="{1F7DF5D7-FF41-4BF6-8958-28DFF1DB182D}" type="slidenum">
              <a:rPr lang="en-US" smtClean="0"/>
              <a:pPr/>
              <a:t>77</a:t>
            </a:fld>
            <a:endParaRPr lang="en-US" dirty="0"/>
          </a:p>
        </p:txBody>
      </p:sp>
    </p:spTree>
    <p:custDataLst>
      <p:tags r:id="rId1"/>
    </p:custDataLst>
    <p:extLst>
      <p:ext uri="{BB962C8B-B14F-4D97-AF65-F5344CB8AC3E}">
        <p14:creationId xmlns:p14="http://schemas.microsoft.com/office/powerpoint/2010/main" val="369109036"/>
      </p:ext>
    </p:extLst>
  </p:cSld>
  <p:clrMapOvr>
    <a:masterClrMapping/>
  </p:clrMapOvr>
  <mc:AlternateContent xmlns:mc="http://schemas.openxmlformats.org/markup-compatibility/2006" xmlns:p14="http://schemas.microsoft.com/office/powerpoint/2010/main">
    <mc:Choice Requires="p14">
      <p:transition spd="slow" p14:dur="2000" advTm="58530"/>
    </mc:Choice>
    <mc:Fallback xmlns="">
      <p:transition spd="slow" advTm="5853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Empirical Results: Generalization</a:t>
            </a:r>
            <a:endParaRPr lang="en-US" dirty="0"/>
          </a:p>
        </p:txBody>
      </p:sp>
      <p:sp>
        <p:nvSpPr>
          <p:cNvPr id="3" name="Date Placeholder 2"/>
          <p:cNvSpPr>
            <a:spLocks noGrp="1"/>
          </p:cNvSpPr>
          <p:nvPr>
            <p:ph type="dt" sz="half" idx="10"/>
          </p:nvPr>
        </p:nvSpPr>
        <p:spPr/>
        <p:txBody>
          <a:bodyPr/>
          <a:lstStyle/>
          <a:p>
            <a:fld id="{120A6B45-D507-3644-A231-68FFDEB5CDBB}" type="datetime1">
              <a:rPr lang="en-US" smtClean="0"/>
              <a:t>7/31/17</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graphicFrame>
        <p:nvGraphicFramePr>
          <p:cNvPr id="21" name="Chart 20"/>
          <p:cNvGraphicFramePr>
            <a:graphicFrameLocks/>
          </p:cNvGraphicFramePr>
          <p:nvPr>
            <p:extLst/>
          </p:nvPr>
        </p:nvGraphicFramePr>
        <p:xfrm>
          <a:off x="1081405" y="2024380"/>
          <a:ext cx="6584950" cy="37846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2874364" y="1816608"/>
            <a:ext cx="845846"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64  </a:t>
            </a:r>
            <a:r>
              <a:rPr lang="en-US" sz="1600" dirty="0" smtClean="0">
                <a:solidFill>
                  <a:schemeClr val="tx2"/>
                </a:solidFill>
                <a:latin typeface="Helvetica Light" charset="0"/>
                <a:ea typeface="Helvetica Light" charset="0"/>
                <a:cs typeface="Helvetica Light" charset="0"/>
              </a:rPr>
              <a:t>0</a:t>
            </a:r>
            <a:endParaRPr lang="en-US" sz="1600" dirty="0" smtClean="0">
              <a:solidFill>
                <a:schemeClr val="accent5">
                  <a:lumMod val="75000"/>
                </a:schemeClr>
              </a:solidFill>
              <a:latin typeface="Helvetica Light" charset="0"/>
              <a:ea typeface="Helvetica Light" charset="0"/>
              <a:cs typeface="Helvetica Light" charset="0"/>
            </a:endParaRPr>
          </a:p>
        </p:txBody>
      </p:sp>
      <p:sp>
        <p:nvSpPr>
          <p:cNvPr id="23" name="TextBox 22"/>
          <p:cNvSpPr txBox="1"/>
          <p:nvPr/>
        </p:nvSpPr>
        <p:spPr>
          <a:xfrm>
            <a:off x="3765930" y="1816608"/>
            <a:ext cx="1009608"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100  </a:t>
            </a:r>
            <a:r>
              <a:rPr lang="en-US" sz="1600" dirty="0" smtClean="0">
                <a:solidFill>
                  <a:schemeClr val="tx2"/>
                </a:solidFill>
                <a:latin typeface="Helvetica Light" charset="0"/>
                <a:ea typeface="Helvetica Light" charset="0"/>
                <a:cs typeface="Helvetica Light" charset="0"/>
              </a:rPr>
              <a:t>0</a:t>
            </a:r>
            <a:endParaRPr lang="en-US" sz="1600" dirty="0" smtClean="0">
              <a:solidFill>
                <a:schemeClr val="accent5">
                  <a:lumMod val="75000"/>
                </a:schemeClr>
              </a:solidFill>
              <a:latin typeface="Helvetica Light" charset="0"/>
              <a:ea typeface="Helvetica Light" charset="0"/>
              <a:cs typeface="Helvetica Light" charset="0"/>
            </a:endParaRPr>
          </a:p>
        </p:txBody>
      </p:sp>
      <p:sp>
        <p:nvSpPr>
          <p:cNvPr id="24" name="TextBox 23"/>
          <p:cNvSpPr txBox="1"/>
          <p:nvPr/>
        </p:nvSpPr>
        <p:spPr>
          <a:xfrm>
            <a:off x="6832505" y="1816608"/>
            <a:ext cx="568774" cy="338554"/>
          </a:xfrm>
          <a:prstGeom prst="rect">
            <a:avLst/>
          </a:prstGeom>
          <a:noFill/>
        </p:spPr>
        <p:txBody>
          <a:bodyPr wrap="square" rtlCol="0">
            <a:spAutoFit/>
          </a:bodyPr>
          <a:lstStyle/>
          <a:p>
            <a:r>
              <a:rPr lang="en-US" sz="1600" smtClean="0">
                <a:solidFill>
                  <a:srgbClr val="FF9300"/>
                </a:solidFill>
                <a:latin typeface="Helvetica Light" charset="0"/>
                <a:ea typeface="Helvetica Light" charset="0"/>
                <a:cs typeface="Helvetica Light" charset="0"/>
              </a:rPr>
              <a:t>317</a:t>
            </a:r>
            <a:endParaRPr lang="en-US" sz="1600" dirty="0" smtClean="0">
              <a:solidFill>
                <a:schemeClr val="accent5">
                  <a:lumMod val="75000"/>
                </a:schemeClr>
              </a:solidFill>
              <a:latin typeface="Helvetica Light" charset="0"/>
              <a:ea typeface="Helvetica Light" charset="0"/>
              <a:cs typeface="Helvetica Light" charset="0"/>
            </a:endParaRPr>
          </a:p>
        </p:txBody>
      </p:sp>
      <p:sp>
        <p:nvSpPr>
          <p:cNvPr id="25" name="TextBox 24"/>
          <p:cNvSpPr txBox="1"/>
          <p:nvPr/>
        </p:nvSpPr>
        <p:spPr>
          <a:xfrm>
            <a:off x="1819721" y="1841576"/>
            <a:ext cx="557720" cy="338554"/>
          </a:xfrm>
          <a:prstGeom prst="rect">
            <a:avLst/>
          </a:prstGeom>
          <a:noFill/>
        </p:spPr>
        <p:txBody>
          <a:bodyPr wrap="square" rtlCol="0">
            <a:spAutoFit/>
          </a:bodyPr>
          <a:lstStyle/>
          <a:p>
            <a:r>
              <a:rPr lang="en-US" sz="1600" smtClean="0">
                <a:solidFill>
                  <a:srgbClr val="FF9300"/>
                </a:solidFill>
                <a:latin typeface="Helvetica Light" charset="0"/>
                <a:ea typeface="Helvetica Light" charset="0"/>
                <a:cs typeface="Helvetica Light" charset="0"/>
              </a:rPr>
              <a:t>226</a:t>
            </a:r>
            <a:endParaRPr lang="en-US" sz="1600" dirty="0" smtClean="0">
              <a:solidFill>
                <a:schemeClr val="accent5">
                  <a:lumMod val="75000"/>
                </a:schemeClr>
              </a:solidFill>
              <a:latin typeface="Helvetica Light" charset="0"/>
              <a:ea typeface="Helvetica Light" charset="0"/>
              <a:cs typeface="Helvetica Light" charset="0"/>
            </a:endParaRPr>
          </a:p>
        </p:txBody>
      </p:sp>
      <p:sp>
        <p:nvSpPr>
          <p:cNvPr id="26" name="TextBox 25"/>
          <p:cNvSpPr txBox="1"/>
          <p:nvPr/>
        </p:nvSpPr>
        <p:spPr>
          <a:xfrm>
            <a:off x="4649800" y="1816608"/>
            <a:ext cx="943849"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214  </a:t>
            </a:r>
            <a:r>
              <a:rPr lang="en-US" sz="1600" dirty="0" smtClean="0">
                <a:solidFill>
                  <a:schemeClr val="tx2"/>
                </a:solidFill>
                <a:latin typeface="Helvetica Light" charset="0"/>
                <a:ea typeface="Helvetica Light" charset="0"/>
                <a:cs typeface="Helvetica Light" charset="0"/>
              </a:rPr>
              <a:t>50</a:t>
            </a:r>
          </a:p>
        </p:txBody>
      </p:sp>
      <p:sp>
        <p:nvSpPr>
          <p:cNvPr id="27" name="TextBox 26"/>
          <p:cNvSpPr txBox="1"/>
          <p:nvPr/>
        </p:nvSpPr>
        <p:spPr>
          <a:xfrm>
            <a:off x="5822249" y="1816608"/>
            <a:ext cx="569443" cy="338554"/>
          </a:xfrm>
          <a:prstGeom prst="rect">
            <a:avLst/>
          </a:prstGeom>
          <a:noFill/>
        </p:spPr>
        <p:txBody>
          <a:bodyPr wrap="square" rtlCol="0">
            <a:spAutoFit/>
          </a:bodyPr>
          <a:lstStyle/>
          <a:p>
            <a:r>
              <a:rPr lang="en-US" sz="1600" smtClean="0">
                <a:solidFill>
                  <a:srgbClr val="FF9300"/>
                </a:solidFill>
                <a:latin typeface="Helvetica Light" charset="0"/>
                <a:ea typeface="Helvetica Light" charset="0"/>
                <a:cs typeface="Helvetica Light" charset="0"/>
              </a:rPr>
              <a:t>594</a:t>
            </a:r>
            <a:endParaRPr lang="en-US" sz="1600" dirty="0" smtClean="0">
              <a:solidFill>
                <a:schemeClr val="accent5">
                  <a:lumMod val="75000"/>
                </a:schemeClr>
              </a:solidFill>
              <a:latin typeface="Helvetica Light" charset="0"/>
              <a:ea typeface="Helvetica Light" charset="0"/>
              <a:cs typeface="Helvetica Light" charset="0"/>
            </a:endParaRPr>
          </a:p>
        </p:txBody>
      </p:sp>
      <p:sp>
        <p:nvSpPr>
          <p:cNvPr id="7" name="TextBox 6"/>
          <p:cNvSpPr txBox="1"/>
          <p:nvPr/>
        </p:nvSpPr>
        <p:spPr>
          <a:xfrm>
            <a:off x="1845905" y="1364225"/>
            <a:ext cx="5448803" cy="369332"/>
          </a:xfrm>
          <a:prstGeom prst="rect">
            <a:avLst/>
          </a:prstGeom>
          <a:noFill/>
        </p:spPr>
        <p:txBody>
          <a:bodyPr wrap="square" rtlCol="0">
            <a:spAutoFit/>
          </a:bodyPr>
          <a:lstStyle/>
          <a:p>
            <a:pPr algn="ctr"/>
            <a:r>
              <a:rPr lang="en-US" b="1" dirty="0" smtClean="0">
                <a:latin typeface="Helvetica Light" charset="0"/>
                <a:ea typeface="Helvetica Light" charset="0"/>
                <a:cs typeface="Helvetica Light" charset="0"/>
              </a:rPr>
              <a:t>total </a:t>
            </a:r>
            <a:r>
              <a:rPr lang="en-US" b="1" dirty="0" smtClean="0">
                <a:solidFill>
                  <a:schemeClr val="accent6"/>
                </a:solidFill>
                <a:latin typeface="Helvetica Light" charset="0"/>
                <a:ea typeface="Helvetica Light" charset="0"/>
                <a:cs typeface="Helvetica Light" charset="0"/>
              </a:rPr>
              <a:t>false</a:t>
            </a:r>
            <a:r>
              <a:rPr lang="en-US" b="1" dirty="0" smtClean="0">
                <a:latin typeface="Helvetica Light" charset="0"/>
                <a:ea typeface="Helvetica Light" charset="0"/>
                <a:cs typeface="Helvetica Light" charset="0"/>
              </a:rPr>
              <a:t> and </a:t>
            </a:r>
            <a:r>
              <a:rPr lang="en-US" b="1" dirty="0" smtClean="0">
                <a:solidFill>
                  <a:schemeClr val="tx2"/>
                </a:solidFill>
                <a:latin typeface="Helvetica Light" charset="0"/>
                <a:ea typeface="Helvetica Light" charset="0"/>
                <a:cs typeface="Helvetica Light" charset="0"/>
              </a:rPr>
              <a:t>true</a:t>
            </a:r>
            <a:r>
              <a:rPr lang="en-US" b="1" dirty="0">
                <a:latin typeface="Helvetica Light" charset="0"/>
                <a:ea typeface="Helvetica Light" charset="0"/>
                <a:cs typeface="Helvetica Light" charset="0"/>
              </a:rPr>
              <a:t> </a:t>
            </a:r>
            <a:r>
              <a:rPr lang="en-US" b="1" dirty="0" smtClean="0">
                <a:latin typeface="Helvetica Light" charset="0"/>
                <a:ea typeface="Helvetica Light" charset="0"/>
                <a:cs typeface="Helvetica Light" charset="0"/>
              </a:rPr>
              <a:t>reports</a:t>
            </a:r>
          </a:p>
        </p:txBody>
      </p:sp>
      <p:sp>
        <p:nvSpPr>
          <p:cNvPr id="28" name="TextBox 27"/>
          <p:cNvSpPr txBox="1"/>
          <p:nvPr/>
        </p:nvSpPr>
        <p:spPr>
          <a:xfrm>
            <a:off x="2215961" y="1841576"/>
            <a:ext cx="557720" cy="338554"/>
          </a:xfrm>
          <a:prstGeom prst="rect">
            <a:avLst/>
          </a:prstGeom>
          <a:noFill/>
        </p:spPr>
        <p:txBody>
          <a:bodyPr wrap="square" rtlCol="0">
            <a:spAutoFit/>
          </a:bodyPr>
          <a:lstStyle/>
          <a:p>
            <a:r>
              <a:rPr lang="en-US" sz="1600" dirty="0" smtClean="0">
                <a:solidFill>
                  <a:schemeClr val="tx2"/>
                </a:solidFill>
                <a:latin typeface="Helvetica Light" charset="0"/>
                <a:ea typeface="Helvetica Light" charset="0"/>
                <a:cs typeface="Helvetica Light" charset="0"/>
              </a:rPr>
              <a:t>185</a:t>
            </a:r>
          </a:p>
        </p:txBody>
      </p:sp>
      <p:sp>
        <p:nvSpPr>
          <p:cNvPr id="20" name="Rounded Rectangle 19"/>
          <p:cNvSpPr/>
          <p:nvPr/>
        </p:nvSpPr>
        <p:spPr>
          <a:xfrm>
            <a:off x="450209" y="2847483"/>
            <a:ext cx="8162977" cy="1244024"/>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Helvetica" charset="0"/>
                <a:ea typeface="Helvetica" charset="0"/>
                <a:cs typeface="Helvetica" charset="0"/>
              </a:rPr>
              <a:t>With only up to </a:t>
            </a:r>
            <a:r>
              <a:rPr lang="en-US" sz="2400" dirty="0">
                <a:latin typeface="Helvetica" charset="0"/>
                <a:ea typeface="Helvetica" charset="0"/>
                <a:cs typeface="Helvetica" charset="0"/>
              </a:rPr>
              <a:t>5</a:t>
            </a:r>
            <a:r>
              <a:rPr lang="en-US" sz="2400" dirty="0" smtClean="0">
                <a:latin typeface="Helvetica" charset="0"/>
                <a:ea typeface="Helvetica" charset="0"/>
                <a:cs typeface="Helvetica" charset="0"/>
              </a:rPr>
              <a:t>% questions, 74% of the false alarms</a:t>
            </a:r>
            <a:br>
              <a:rPr lang="en-US" sz="2400" dirty="0" smtClean="0">
                <a:latin typeface="Helvetica" charset="0"/>
                <a:ea typeface="Helvetica" charset="0"/>
                <a:cs typeface="Helvetica" charset="0"/>
              </a:rPr>
            </a:br>
            <a:r>
              <a:rPr lang="en-US" sz="2400" dirty="0" smtClean="0">
                <a:latin typeface="Helvetica" charset="0"/>
                <a:ea typeface="Helvetica" charset="0"/>
                <a:cs typeface="Helvetica" charset="0"/>
              </a:rPr>
              <a:t>are resolved </a:t>
            </a:r>
            <a:r>
              <a:rPr lang="en-US" sz="2400" smtClean="0">
                <a:latin typeface="Helvetica" charset="0"/>
                <a:ea typeface="Helvetica" charset="0"/>
                <a:cs typeface="Helvetica" charset="0"/>
              </a:rPr>
              <a:t>with average </a:t>
            </a:r>
            <a:r>
              <a:rPr lang="en-US" sz="2400" dirty="0" smtClean="0">
                <a:latin typeface="Helvetica" charset="0"/>
                <a:ea typeface="Helvetica" charset="0"/>
                <a:cs typeface="Helvetica" charset="0"/>
              </a:rPr>
              <a:t>payoff of 12X per question.</a:t>
            </a:r>
            <a:endParaRPr lang="en-US" sz="2400" dirty="0">
              <a:latin typeface="Helvetica" charset="0"/>
              <a:ea typeface="Helvetica" charset="0"/>
              <a:cs typeface="Helvetica" charset="0"/>
            </a:endParaRPr>
          </a:p>
        </p:txBody>
      </p:sp>
      <p:sp>
        <p:nvSpPr>
          <p:cNvPr id="2" name="Slide Number Placeholder 1"/>
          <p:cNvSpPr>
            <a:spLocks noGrp="1"/>
          </p:cNvSpPr>
          <p:nvPr>
            <p:ph type="sldNum" sz="quarter" idx="12"/>
          </p:nvPr>
        </p:nvSpPr>
        <p:spPr/>
        <p:txBody>
          <a:bodyPr/>
          <a:lstStyle/>
          <a:p>
            <a:fld id="{1F7DF5D7-FF41-4BF6-8958-28DFF1DB182D}" type="slidenum">
              <a:rPr lang="en-US" smtClean="0"/>
              <a:pPr/>
              <a:t>78</a:t>
            </a:fld>
            <a:endParaRPr lang="en-US" dirty="0"/>
          </a:p>
        </p:txBody>
      </p:sp>
    </p:spTree>
    <p:custDataLst>
      <p:tags r:id="rId1"/>
    </p:custDataLst>
    <p:extLst>
      <p:ext uri="{BB962C8B-B14F-4D97-AF65-F5344CB8AC3E}">
        <p14:creationId xmlns:p14="http://schemas.microsoft.com/office/powerpoint/2010/main" val="71493828"/>
      </p:ext>
    </p:extLst>
  </p:cSld>
  <p:clrMapOvr>
    <a:masterClrMapping/>
  </p:clrMapOvr>
  <mc:AlternateContent xmlns:mc="http://schemas.openxmlformats.org/markup-compatibility/2006" xmlns:p14="http://schemas.microsoft.com/office/powerpoint/2010/main">
    <mc:Choice Requires="p14">
      <p:transition spd="slow" p14:dur="2000" advTm="58530"/>
    </mc:Choice>
    <mc:Fallback xmlns="">
      <p:transition spd="slow" advTm="5853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Empirical Results: </a:t>
            </a:r>
            <a:r>
              <a:rPr lang="en-US" dirty="0" smtClean="0"/>
              <a:t>Prioritization</a:t>
            </a:r>
            <a:endParaRPr lang="en-US" dirty="0"/>
          </a:p>
        </p:txBody>
      </p:sp>
      <p:sp>
        <p:nvSpPr>
          <p:cNvPr id="3" name="Date Placeholder 2"/>
          <p:cNvSpPr>
            <a:spLocks noGrp="1"/>
          </p:cNvSpPr>
          <p:nvPr>
            <p:ph type="dt" sz="half" idx="10"/>
          </p:nvPr>
        </p:nvSpPr>
        <p:spPr/>
        <p:txBody>
          <a:bodyPr/>
          <a:lstStyle/>
          <a:p>
            <a:fld id="{A14F272F-36E4-1C4A-A582-D69FBB36F14B}" type="datetime1">
              <a:rPr lang="en-US" smtClean="0"/>
              <a:t>7/31/17</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1622" y="1234440"/>
            <a:ext cx="2269558" cy="21869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3819" y="1234440"/>
            <a:ext cx="2139616" cy="214916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 y="1239901"/>
            <a:ext cx="2273398" cy="213575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 y="3738957"/>
            <a:ext cx="2260128" cy="212773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58241" y="3732807"/>
            <a:ext cx="2320914" cy="2180399"/>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01622" y="3834615"/>
            <a:ext cx="2320765" cy="2189401"/>
          </a:xfrm>
          <a:prstGeom prst="rect">
            <a:avLst/>
          </a:prstGeom>
        </p:spPr>
      </p:pic>
      <p:sp>
        <p:nvSpPr>
          <p:cNvPr id="2" name="Slide Number Placeholder 1"/>
          <p:cNvSpPr>
            <a:spLocks noGrp="1"/>
          </p:cNvSpPr>
          <p:nvPr>
            <p:ph type="sldNum" sz="quarter" idx="12"/>
          </p:nvPr>
        </p:nvSpPr>
        <p:spPr/>
        <p:txBody>
          <a:bodyPr/>
          <a:lstStyle/>
          <a:p>
            <a:fld id="{1F7DF5D7-FF41-4BF6-8958-28DFF1DB182D}" type="slidenum">
              <a:rPr lang="en-US" smtClean="0"/>
              <a:pPr/>
              <a:t>79</a:t>
            </a:fld>
            <a:endParaRPr lang="en-US" dirty="0"/>
          </a:p>
        </p:txBody>
      </p:sp>
    </p:spTree>
    <p:custDataLst>
      <p:tags r:id="rId1"/>
    </p:custDataLst>
    <p:extLst>
      <p:ext uri="{BB962C8B-B14F-4D97-AF65-F5344CB8AC3E}">
        <p14:creationId xmlns:p14="http://schemas.microsoft.com/office/powerpoint/2010/main" val="384606422"/>
      </p:ext>
    </p:extLst>
  </p:cSld>
  <p:clrMapOvr>
    <a:masterClrMapping/>
  </p:clrMapOvr>
  <mc:AlternateContent xmlns:mc="http://schemas.openxmlformats.org/markup-compatibility/2006" xmlns:p14="http://schemas.microsoft.com/office/powerpoint/2010/main">
    <mc:Choice Requires="p14">
      <p:transition spd="slow" p14:dur="2000" advTm="58530"/>
    </mc:Choice>
    <mc:Fallback xmlns="">
      <p:transition spd="slow" advTm="5853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F39F60A-77F2-8345-9E30-50B6D502A00F}"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8</a:t>
            </a:fld>
            <a:endParaRPr lang="en-US" dirty="0"/>
          </a:p>
        </p:txBody>
      </p:sp>
      <p:sp>
        <p:nvSpPr>
          <p:cNvPr id="5" name="Title 4"/>
          <p:cNvSpPr>
            <a:spLocks noGrp="1"/>
          </p:cNvSpPr>
          <p:nvPr>
            <p:ph type="title"/>
          </p:nvPr>
        </p:nvSpPr>
        <p:spPr/>
        <p:txBody>
          <a:bodyPr/>
          <a:lstStyle/>
          <a:p>
            <a:r>
              <a:rPr lang="en-US" dirty="0" smtClean="0"/>
              <a:t>The Maximum </a:t>
            </a:r>
            <a:r>
              <a:rPr lang="en-US" dirty="0" err="1" smtClean="0"/>
              <a:t>Satisfiability</a:t>
            </a:r>
            <a:r>
              <a:rPr lang="en-US" dirty="0" smtClean="0"/>
              <a:t> Problem</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15" name="Rounded Rectangle 14"/>
          <p:cNvSpPr/>
          <p:nvPr/>
        </p:nvSpPr>
        <p:spPr>
          <a:xfrm>
            <a:off x="579120" y="1208281"/>
            <a:ext cx="3072384" cy="12290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US" sz="2400" b="1" dirty="0" smtClean="0"/>
              <a:t>Expressive</a:t>
            </a:r>
            <a:r>
              <a:rPr lang="en-US" sz="2400" dirty="0" smtClean="0"/>
              <a:t/>
            </a:r>
            <a:br>
              <a:rPr lang="en-US" sz="2400" dirty="0" smtClean="0"/>
            </a:br>
            <a:r>
              <a:rPr lang="en-US" sz="2400" dirty="0" smtClean="0"/>
              <a:t>for </a:t>
            </a:r>
            <a:r>
              <a:rPr lang="en-US" sz="2400" dirty="0"/>
              <a:t>our problems</a:t>
            </a:r>
          </a:p>
        </p:txBody>
      </p:sp>
      <p:sp>
        <p:nvSpPr>
          <p:cNvPr id="16" name="Rounded Rectangle 15"/>
          <p:cNvSpPr/>
          <p:nvPr/>
        </p:nvSpPr>
        <p:spPr>
          <a:xfrm>
            <a:off x="5135880" y="1208281"/>
            <a:ext cx="3419687" cy="12290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US" sz="2400" b="1" dirty="0" smtClean="0"/>
              <a:t>Efficient</a:t>
            </a:r>
            <a:r>
              <a:rPr lang="en-US" sz="2400" dirty="0" smtClean="0"/>
              <a:t/>
            </a:r>
            <a:br>
              <a:rPr lang="en-US" sz="2400" dirty="0" smtClean="0"/>
            </a:br>
            <a:r>
              <a:rPr lang="en-US" sz="2400" dirty="0" smtClean="0"/>
              <a:t>(and improving) solvers</a:t>
            </a:r>
            <a:endParaRPr lang="en-US" sz="2400" dirty="0"/>
          </a:p>
        </p:txBody>
      </p:sp>
      <p:grpSp>
        <p:nvGrpSpPr>
          <p:cNvPr id="27" name="Group 26"/>
          <p:cNvGrpSpPr/>
          <p:nvPr/>
        </p:nvGrpSpPr>
        <p:grpSpPr>
          <a:xfrm>
            <a:off x="1351803" y="2739490"/>
            <a:ext cx="6076214" cy="3437301"/>
            <a:chOff x="1351803" y="2739490"/>
            <a:chExt cx="6076214" cy="3437301"/>
          </a:xfrm>
        </p:grpSpPr>
        <p:sp>
          <p:nvSpPr>
            <p:cNvPr id="2" name="TextBox 1"/>
            <p:cNvSpPr txBox="1"/>
            <p:nvPr/>
          </p:nvSpPr>
          <p:spPr>
            <a:xfrm>
              <a:off x="1351803" y="2739490"/>
              <a:ext cx="6076214" cy="400110"/>
            </a:xfrm>
            <a:prstGeom prst="rect">
              <a:avLst/>
            </a:prstGeom>
            <a:noFill/>
          </p:spPr>
          <p:txBody>
            <a:bodyPr wrap="none" rtlCol="0">
              <a:spAutoFit/>
            </a:bodyPr>
            <a:lstStyle/>
            <a:p>
              <a:pPr algn="ctr"/>
              <a:r>
                <a:rPr lang="en-US" sz="2000" b="1" dirty="0" smtClean="0">
                  <a:solidFill>
                    <a:schemeClr val="accent6">
                      <a:lumMod val="50000"/>
                    </a:schemeClr>
                  </a:solidFill>
                  <a:latin typeface="Helvetica Light" charset="0"/>
                  <a:ea typeface="Helvetica Light" charset="0"/>
                  <a:cs typeface="Helvetica Light" charset="0"/>
                </a:rPr>
                <a:t>Largest instance solved in </a:t>
              </a:r>
              <a:r>
                <a:rPr lang="en-US" sz="2000" b="1" dirty="0" err="1" smtClean="0">
                  <a:solidFill>
                    <a:schemeClr val="accent6">
                      <a:lumMod val="50000"/>
                    </a:schemeClr>
                  </a:solidFill>
                  <a:latin typeface="Helvetica Light" charset="0"/>
                  <a:ea typeface="Helvetica Light" charset="0"/>
                  <a:cs typeface="Helvetica Light" charset="0"/>
                </a:rPr>
                <a:t>MaxSAT</a:t>
              </a:r>
              <a:r>
                <a:rPr lang="en-US" sz="2000" b="1" dirty="0" smtClean="0">
                  <a:solidFill>
                    <a:schemeClr val="accent6">
                      <a:lumMod val="50000"/>
                    </a:schemeClr>
                  </a:solidFill>
                  <a:latin typeface="Helvetica Light" charset="0"/>
                  <a:ea typeface="Helvetica Light" charset="0"/>
                  <a:cs typeface="Helvetica Light" charset="0"/>
                </a:rPr>
                <a:t> competition:</a:t>
              </a:r>
            </a:p>
          </p:txBody>
        </p:sp>
        <p:pic>
          <p:nvPicPr>
            <p:cNvPr id="37" name="Picture 36"/>
            <p:cNvPicPr>
              <a:picLocks noChangeAspect="1"/>
            </p:cNvPicPr>
            <p:nvPr/>
          </p:nvPicPr>
          <p:blipFill rotWithShape="1">
            <a:blip r:embed="rId2">
              <a:extLst>
                <a:ext uri="{28A0092B-C50C-407E-A947-70E740481C1C}">
                  <a14:useLocalDpi xmlns:a14="http://schemas.microsoft.com/office/drawing/2010/main" val="0"/>
                </a:ext>
              </a:extLst>
            </a:blip>
            <a:srcRect l="8857" t="2906" b="14179"/>
            <a:stretch/>
          </p:blipFill>
          <p:spPr>
            <a:xfrm>
              <a:off x="2057210" y="3274098"/>
              <a:ext cx="5130202" cy="2714331"/>
            </a:xfrm>
            <a:prstGeom prst="rect">
              <a:avLst/>
            </a:prstGeom>
          </p:spPr>
        </p:pic>
        <p:sp>
          <p:nvSpPr>
            <p:cNvPr id="7" name="TextBox 6"/>
            <p:cNvSpPr txBox="1"/>
            <p:nvPr/>
          </p:nvSpPr>
          <p:spPr>
            <a:xfrm rot="16200000">
              <a:off x="1333516" y="4160865"/>
              <a:ext cx="1172558" cy="364871"/>
            </a:xfrm>
            <a:prstGeom prst="rect">
              <a:avLst/>
            </a:prstGeom>
            <a:noFill/>
          </p:spPr>
          <p:txBody>
            <a:bodyPr wrap="none" rtlCol="0">
              <a:spAutoFit/>
            </a:bodyPr>
            <a:lstStyle/>
            <a:p>
              <a:r>
                <a:rPr lang="en-US" b="1" dirty="0" smtClean="0">
                  <a:latin typeface="Helvetica Light" charset="0"/>
                  <a:ea typeface="Helvetica Light" charset="0"/>
                  <a:cs typeface="Helvetica Light" charset="0"/>
                </a:rPr>
                <a:t># Clauses</a:t>
              </a:r>
            </a:p>
          </p:txBody>
        </p:sp>
        <p:sp>
          <p:nvSpPr>
            <p:cNvPr id="14" name="TextBox 13"/>
            <p:cNvSpPr txBox="1"/>
            <p:nvPr/>
          </p:nvSpPr>
          <p:spPr>
            <a:xfrm>
              <a:off x="4205015" y="5833603"/>
              <a:ext cx="664242" cy="343188"/>
            </a:xfrm>
            <a:prstGeom prst="rect">
              <a:avLst/>
            </a:prstGeom>
            <a:noFill/>
          </p:spPr>
          <p:txBody>
            <a:bodyPr wrap="none" rtlCol="0">
              <a:spAutoFit/>
            </a:bodyPr>
            <a:lstStyle/>
            <a:p>
              <a:r>
                <a:rPr lang="en-US" b="1" dirty="0" smtClean="0">
                  <a:latin typeface="Helvetica Light" charset="0"/>
                  <a:ea typeface="Helvetica Light" charset="0"/>
                  <a:cs typeface="Helvetica Light" charset="0"/>
                </a:rPr>
                <a:t>Year</a:t>
              </a:r>
            </a:p>
          </p:txBody>
        </p:sp>
        <p:sp>
          <p:nvSpPr>
            <p:cNvPr id="13" name="TextBox 12"/>
            <p:cNvSpPr txBox="1"/>
            <p:nvPr/>
          </p:nvSpPr>
          <p:spPr>
            <a:xfrm>
              <a:off x="6097604" y="3303777"/>
              <a:ext cx="755335" cy="338554"/>
            </a:xfrm>
            <a:prstGeom prst="rect">
              <a:avLst/>
            </a:prstGeom>
            <a:noFill/>
          </p:spPr>
          <p:txBody>
            <a:bodyPr wrap="none" rtlCol="0">
              <a:spAutoFit/>
            </a:bodyPr>
            <a:lstStyle/>
            <a:p>
              <a:r>
                <a:rPr lang="en-US" sz="1600" b="1" dirty="0" smtClean="0">
                  <a:latin typeface="Helvetica Light" charset="0"/>
                  <a:ea typeface="Helvetica Light" charset="0"/>
                  <a:cs typeface="Helvetica Light" charset="0"/>
                </a:rPr>
                <a:t>13.3M</a:t>
              </a:r>
            </a:p>
          </p:txBody>
        </p:sp>
        <p:sp>
          <p:nvSpPr>
            <p:cNvPr id="19" name="TextBox 18"/>
            <p:cNvSpPr txBox="1"/>
            <p:nvPr/>
          </p:nvSpPr>
          <p:spPr>
            <a:xfrm>
              <a:off x="5310185" y="3798913"/>
              <a:ext cx="755335" cy="338554"/>
            </a:xfrm>
            <a:prstGeom prst="rect">
              <a:avLst/>
            </a:prstGeom>
            <a:noFill/>
          </p:spPr>
          <p:txBody>
            <a:bodyPr wrap="none" rtlCol="0">
              <a:spAutoFit/>
            </a:bodyPr>
            <a:lstStyle/>
            <a:p>
              <a:r>
                <a:rPr lang="en-US" sz="1600" b="1" dirty="0" smtClean="0">
                  <a:latin typeface="Helvetica Light" charset="0"/>
                  <a:ea typeface="Helvetica Light" charset="0"/>
                  <a:cs typeface="Helvetica Light" charset="0"/>
                </a:rPr>
                <a:t>10.0M</a:t>
              </a:r>
            </a:p>
          </p:txBody>
        </p:sp>
        <p:sp>
          <p:nvSpPr>
            <p:cNvPr id="23" name="TextBox 22"/>
            <p:cNvSpPr txBox="1"/>
            <p:nvPr/>
          </p:nvSpPr>
          <p:spPr>
            <a:xfrm>
              <a:off x="4605044" y="4591026"/>
              <a:ext cx="641522" cy="338554"/>
            </a:xfrm>
            <a:prstGeom prst="rect">
              <a:avLst/>
            </a:prstGeom>
            <a:noFill/>
          </p:spPr>
          <p:txBody>
            <a:bodyPr wrap="none" rtlCol="0">
              <a:spAutoFit/>
            </a:bodyPr>
            <a:lstStyle/>
            <a:p>
              <a:r>
                <a:rPr lang="en-US" sz="1600" b="1" smtClean="0">
                  <a:latin typeface="Helvetica Light" charset="0"/>
                  <a:ea typeface="Helvetica Light" charset="0"/>
                  <a:cs typeface="Helvetica Light" charset="0"/>
                </a:rPr>
                <a:t>4.1M</a:t>
              </a:r>
              <a:endParaRPr lang="en-US" sz="1600" b="1" dirty="0" smtClean="0">
                <a:latin typeface="Helvetica Light" charset="0"/>
                <a:ea typeface="Helvetica Light" charset="0"/>
                <a:cs typeface="Helvetica Light" charset="0"/>
              </a:endParaRPr>
            </a:p>
          </p:txBody>
        </p:sp>
      </p:grpSp>
    </p:spTree>
    <p:extLst>
      <p:ext uri="{BB962C8B-B14F-4D97-AF65-F5344CB8AC3E}">
        <p14:creationId xmlns:p14="http://schemas.microsoft.com/office/powerpoint/2010/main" val="93959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Empirical Results: </a:t>
            </a:r>
            <a:r>
              <a:rPr lang="en-US" dirty="0" smtClean="0"/>
              <a:t>Prioritization</a:t>
            </a:r>
            <a:endParaRPr lang="en-US" dirty="0"/>
          </a:p>
        </p:txBody>
      </p:sp>
      <p:sp>
        <p:nvSpPr>
          <p:cNvPr id="3" name="Date Placeholder 2"/>
          <p:cNvSpPr>
            <a:spLocks noGrp="1"/>
          </p:cNvSpPr>
          <p:nvPr>
            <p:ph type="dt" sz="half" idx="10"/>
          </p:nvPr>
        </p:nvSpPr>
        <p:spPr/>
        <p:txBody>
          <a:bodyPr/>
          <a:lstStyle/>
          <a:p>
            <a:fld id="{A14F272F-36E4-1C4A-A582-D69FBB36F14B}" type="datetime1">
              <a:rPr lang="en-US" smtClean="0"/>
              <a:t>7/31/17</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1622" y="1234440"/>
            <a:ext cx="2269558" cy="21869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3819" y="1234440"/>
            <a:ext cx="2139616" cy="214916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 y="1239901"/>
            <a:ext cx="2273398" cy="213575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 y="3738957"/>
            <a:ext cx="2260128" cy="212773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58241" y="3732807"/>
            <a:ext cx="2320914" cy="2180399"/>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01622" y="3834615"/>
            <a:ext cx="2320765" cy="2189401"/>
          </a:xfrm>
          <a:prstGeom prst="rect">
            <a:avLst/>
          </a:prstGeom>
        </p:spPr>
      </p:pic>
      <p:sp>
        <p:nvSpPr>
          <p:cNvPr id="13" name="Rounded Rectangle 12"/>
          <p:cNvSpPr/>
          <p:nvPr/>
        </p:nvSpPr>
        <p:spPr>
          <a:xfrm>
            <a:off x="450209" y="2847483"/>
            <a:ext cx="8162977" cy="1244024"/>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Helvetica" charset="0"/>
                <a:ea typeface="Helvetica" charset="0"/>
                <a:cs typeface="Helvetica" charset="0"/>
              </a:rPr>
              <a:t>Earlier iterations yield higher payoffs and match the performance of the ideal setting.</a:t>
            </a:r>
            <a:endParaRPr lang="en-US" sz="2400" dirty="0">
              <a:latin typeface="Helvetica" charset="0"/>
              <a:ea typeface="Helvetica" charset="0"/>
              <a:cs typeface="Helvetica" charset="0"/>
            </a:endParaRPr>
          </a:p>
        </p:txBody>
      </p:sp>
      <p:sp>
        <p:nvSpPr>
          <p:cNvPr id="2" name="Slide Number Placeholder 1"/>
          <p:cNvSpPr>
            <a:spLocks noGrp="1"/>
          </p:cNvSpPr>
          <p:nvPr>
            <p:ph type="sldNum" sz="quarter" idx="12"/>
          </p:nvPr>
        </p:nvSpPr>
        <p:spPr/>
        <p:txBody>
          <a:bodyPr/>
          <a:lstStyle/>
          <a:p>
            <a:fld id="{1F7DF5D7-FF41-4BF6-8958-28DFF1DB182D}" type="slidenum">
              <a:rPr lang="en-US" smtClean="0"/>
              <a:pPr/>
              <a:t>80</a:t>
            </a:fld>
            <a:endParaRPr lang="en-US" dirty="0"/>
          </a:p>
        </p:txBody>
      </p:sp>
    </p:spTree>
    <p:custDataLst>
      <p:tags r:id="rId1"/>
    </p:custDataLst>
    <p:extLst>
      <p:ext uri="{BB962C8B-B14F-4D97-AF65-F5344CB8AC3E}">
        <p14:creationId xmlns:p14="http://schemas.microsoft.com/office/powerpoint/2010/main" val="1289065882"/>
      </p:ext>
    </p:extLst>
  </p:cSld>
  <p:clrMapOvr>
    <a:masterClrMapping/>
  </p:clrMapOvr>
  <mc:AlternateContent xmlns:mc="http://schemas.openxmlformats.org/markup-compatibility/2006" xmlns:p14="http://schemas.microsoft.com/office/powerpoint/2010/main">
    <mc:Choice Requires="p14">
      <p:transition spd="slow" p14:dur="2000" advTm="58530"/>
    </mc:Choice>
    <mc:Fallback xmlns="">
      <p:transition spd="slow" advTm="5853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9CC013-21DE-4A46-A732-12BA585152A3}" type="datetime1">
              <a:rPr lang="en-US" smtClean="0"/>
              <a:t>7/31/17</a:t>
            </a:fld>
            <a:endParaRPr lang="en-US" dirty="0"/>
          </a:p>
        </p:txBody>
      </p:sp>
      <p:sp>
        <p:nvSpPr>
          <p:cNvPr id="5" name="Title 4"/>
          <p:cNvSpPr>
            <a:spLocks noGrp="1"/>
          </p:cNvSpPr>
          <p:nvPr>
            <p:ph type="title"/>
          </p:nvPr>
        </p:nvSpPr>
        <p:spPr/>
        <p:txBody>
          <a:bodyPr>
            <a:normAutofit/>
          </a:bodyPr>
          <a:lstStyle/>
          <a:p>
            <a:r>
              <a:rPr lang="en-US" dirty="0" smtClean="0"/>
              <a:t>Summary: Applications in Software Analysis</a:t>
            </a:r>
            <a:endParaRPr lang="en-US" dirty="0"/>
          </a:p>
        </p:txBody>
      </p:sp>
      <p:sp>
        <p:nvSpPr>
          <p:cNvPr id="6" name="Footer Placeholder 5"/>
          <p:cNvSpPr>
            <a:spLocks noGrp="1"/>
          </p:cNvSpPr>
          <p:nvPr>
            <p:ph type="ftr" sz="quarter" idx="11"/>
          </p:nvPr>
        </p:nvSpPr>
        <p:spPr/>
        <p:txBody>
          <a:bodyPr/>
          <a:lstStyle/>
          <a:p>
            <a:pPr algn="ctr"/>
            <a:r>
              <a:rPr lang="en-US" sz="1400" dirty="0" smtClean="0">
                <a:solidFill>
                  <a:schemeClr val="tx2"/>
                </a:solidFill>
              </a:rPr>
              <a:t>CAV 2017</a:t>
            </a:r>
            <a:endParaRPr lang="en-US" sz="1400" dirty="0">
              <a:solidFill>
                <a:schemeClr val="tx2"/>
              </a:solidFill>
            </a:endParaRPr>
          </a:p>
        </p:txBody>
      </p:sp>
      <p:sp>
        <p:nvSpPr>
          <p:cNvPr id="18" name="TextBox 17"/>
          <p:cNvSpPr txBox="1"/>
          <p:nvPr/>
        </p:nvSpPr>
        <p:spPr>
          <a:xfrm>
            <a:off x="3261065" y="1037903"/>
            <a:ext cx="2264367" cy="400110"/>
          </a:xfrm>
          <a:prstGeom prst="rect">
            <a:avLst/>
          </a:prstGeom>
          <a:noFill/>
        </p:spPr>
        <p:txBody>
          <a:bodyPr wrap="square" rtlCol="0">
            <a:spAutoFit/>
          </a:bodyPr>
          <a:lstStyle/>
          <a:p>
            <a:pPr algn="ctr"/>
            <a:r>
              <a:rPr lang="en-US" sz="2000" b="1" dirty="0" smtClean="0">
                <a:solidFill>
                  <a:srgbClr val="0070C0"/>
                </a:solidFill>
                <a:latin typeface="Helvetica Light" charset="0"/>
                <a:ea typeface="Helvetica Light" charset="0"/>
                <a:cs typeface="Helvetica Light" charset="0"/>
              </a:rPr>
              <a:t>Hard Constraints</a:t>
            </a:r>
          </a:p>
        </p:txBody>
      </p:sp>
      <p:sp>
        <p:nvSpPr>
          <p:cNvPr id="19" name="TextBox 18"/>
          <p:cNvSpPr txBox="1"/>
          <p:nvPr/>
        </p:nvSpPr>
        <p:spPr>
          <a:xfrm>
            <a:off x="6190115" y="1037903"/>
            <a:ext cx="2264367" cy="400110"/>
          </a:xfrm>
          <a:prstGeom prst="rect">
            <a:avLst/>
          </a:prstGeom>
          <a:noFill/>
        </p:spPr>
        <p:txBody>
          <a:bodyPr wrap="square" rtlCol="0">
            <a:spAutoFit/>
          </a:bodyPr>
          <a:lstStyle/>
          <a:p>
            <a:pPr algn="ctr"/>
            <a:r>
              <a:rPr lang="en-US" sz="2000" b="1" smtClean="0">
                <a:solidFill>
                  <a:srgbClr val="0070C0"/>
                </a:solidFill>
                <a:latin typeface="Helvetica Light" charset="0"/>
                <a:ea typeface="Helvetica Light" charset="0"/>
                <a:cs typeface="Helvetica Light" charset="0"/>
              </a:rPr>
              <a:t>Soft Constraints</a:t>
            </a:r>
            <a:endParaRPr lang="en-US" sz="2000" b="1" dirty="0" smtClean="0">
              <a:solidFill>
                <a:srgbClr val="0070C0"/>
              </a:solidFill>
              <a:latin typeface="Helvetica Light" charset="0"/>
              <a:ea typeface="Helvetica Light" charset="0"/>
              <a:cs typeface="Helvetica Light" charset="0"/>
            </a:endParaRPr>
          </a:p>
        </p:txBody>
      </p:sp>
      <p:grpSp>
        <p:nvGrpSpPr>
          <p:cNvPr id="46" name="Group 45"/>
          <p:cNvGrpSpPr/>
          <p:nvPr/>
        </p:nvGrpSpPr>
        <p:grpSpPr>
          <a:xfrm>
            <a:off x="133146" y="1468110"/>
            <a:ext cx="8733932" cy="1470363"/>
            <a:chOff x="133146" y="3129270"/>
            <a:chExt cx="8733932" cy="1470363"/>
          </a:xfrm>
        </p:grpSpPr>
        <p:sp>
          <p:nvSpPr>
            <p:cNvPr id="7" name="Rectangle 6"/>
            <p:cNvSpPr/>
            <p:nvPr/>
          </p:nvSpPr>
          <p:spPr>
            <a:xfrm>
              <a:off x="356170" y="3140423"/>
              <a:ext cx="8475596" cy="1459210"/>
            </a:xfrm>
            <a:prstGeom prst="rect">
              <a:avLst/>
            </a:prstGeom>
          </p:spPr>
          <p:style>
            <a:lnRef idx="2">
              <a:schemeClr val="dk1"/>
            </a:lnRef>
            <a:fillRef idx="1">
              <a:schemeClr val="lt1"/>
            </a:fillRef>
            <a:effectRef idx="0">
              <a:schemeClr val="dk1"/>
            </a:effectRef>
            <a:fontRef idx="minor">
              <a:schemeClr val="dk1"/>
            </a:fontRef>
          </p:style>
          <p:txBody>
            <a:bodyPr lIns="274320" rtlCol="0" anchor="ctr"/>
            <a:lstStyle/>
            <a:p>
              <a:endParaRPr lang="en-US" sz="2000" dirty="0"/>
            </a:p>
          </p:txBody>
        </p:sp>
        <p:sp>
          <p:nvSpPr>
            <p:cNvPr id="14" name="TextBox 13"/>
            <p:cNvSpPr txBox="1"/>
            <p:nvPr/>
          </p:nvSpPr>
          <p:spPr>
            <a:xfrm>
              <a:off x="133146" y="3535710"/>
              <a:ext cx="3100039" cy="707886"/>
            </a:xfrm>
            <a:prstGeom prst="rect">
              <a:avLst/>
            </a:prstGeom>
            <a:noFill/>
          </p:spPr>
          <p:txBody>
            <a:bodyPr wrap="square" rtlCol="0">
              <a:spAutoFit/>
            </a:bodyPr>
            <a:lstStyle/>
            <a:p>
              <a:pPr algn="ctr"/>
              <a:r>
                <a:rPr lang="en-US" sz="2000" b="1" dirty="0"/>
                <a:t>Automated Verification</a:t>
              </a:r>
            </a:p>
            <a:p>
              <a:pPr algn="ctr"/>
              <a:r>
                <a:rPr lang="en-US" sz="2000" dirty="0"/>
                <a:t>[</a:t>
              </a:r>
              <a:r>
                <a:rPr lang="en-US" sz="2000" dirty="0" smtClean="0"/>
                <a:t>PLDI’14]</a:t>
              </a:r>
              <a:endParaRPr lang="en-US" sz="2000" dirty="0"/>
            </a:p>
          </p:txBody>
        </p:sp>
        <p:sp>
          <p:nvSpPr>
            <p:cNvPr id="24" name="TextBox 23"/>
            <p:cNvSpPr txBox="1"/>
            <p:nvPr/>
          </p:nvSpPr>
          <p:spPr>
            <a:xfrm>
              <a:off x="3074515" y="3269863"/>
              <a:ext cx="2593531" cy="1261884"/>
            </a:xfrm>
            <a:prstGeom prst="rect">
              <a:avLst/>
            </a:prstGeom>
            <a:noFill/>
          </p:spPr>
          <p:txBody>
            <a:bodyPr wrap="square" rtlCol="0">
              <a:spAutoFit/>
            </a:bodyPr>
            <a:lstStyle/>
            <a:p>
              <a:pPr algn="ctr"/>
              <a:r>
                <a:rPr lang="en-US" sz="2000" dirty="0"/>
                <a:t>a</a:t>
              </a:r>
              <a:r>
                <a:rPr lang="en-US" sz="2000" dirty="0" smtClean="0"/>
                <a:t>nalysis rules</a:t>
              </a:r>
            </a:p>
            <a:p>
              <a:pPr algn="ctr"/>
              <a:r>
                <a:rPr lang="en-US" sz="1400" dirty="0"/>
                <a:t/>
              </a:r>
              <a:br>
                <a:rPr lang="en-US" sz="1400" dirty="0"/>
              </a:br>
              <a:r>
                <a:rPr lang="en-US" sz="2000" dirty="0" smtClean="0">
                  <a:solidFill>
                    <a:prstClr val="black"/>
                  </a:solidFill>
                  <a:ea typeface="Helvetica Light" charset="0"/>
                  <a:cs typeface="Helvetica Light" charset="0"/>
                </a:rPr>
                <a:t>abstraction</a:t>
              </a:r>
              <a:r>
                <a:rPr lang="en-US" sz="2000" baseline="-25000" dirty="0" smtClean="0">
                  <a:solidFill>
                    <a:prstClr val="black"/>
                  </a:solidFill>
                  <a:ea typeface="Helvetica Light" charset="0"/>
                  <a:cs typeface="Helvetica Light" charset="0"/>
                </a:rPr>
                <a:t>1</a:t>
              </a:r>
              <a:r>
                <a:rPr lang="en-US" sz="2000" dirty="0" smtClean="0">
                  <a:solidFill>
                    <a:prstClr val="black"/>
                  </a:solidFill>
                  <a:ea typeface="Helvetica Light" charset="0"/>
                  <a:cs typeface="Helvetica Light" charset="0"/>
                </a:rPr>
                <a:t> ⨁ </a:t>
              </a:r>
              <a:r>
                <a:rPr lang="en-US" sz="2000" dirty="0">
                  <a:solidFill>
                    <a:prstClr val="black"/>
                  </a:solidFill>
                  <a:ea typeface="Helvetica Light" charset="0"/>
                  <a:cs typeface="Helvetica Light" charset="0"/>
                </a:rPr>
                <a:t>… </a:t>
              </a:r>
              <a:r>
                <a:rPr lang="en-US" sz="2000" dirty="0" smtClean="0">
                  <a:solidFill>
                    <a:prstClr val="black"/>
                  </a:solidFill>
                  <a:ea typeface="Helvetica Light" charset="0"/>
                  <a:cs typeface="Helvetica Light" charset="0"/>
                </a:rPr>
                <a:t>⨁</a:t>
              </a:r>
            </a:p>
            <a:p>
              <a:pPr algn="ctr"/>
              <a:r>
                <a:rPr lang="en-US" sz="2000" dirty="0" smtClean="0">
                  <a:solidFill>
                    <a:prstClr val="black"/>
                  </a:solidFill>
                  <a:ea typeface="Helvetica Light" charset="0"/>
                  <a:cs typeface="Helvetica Light" charset="0"/>
                </a:rPr>
                <a:t> </a:t>
              </a:r>
              <a:r>
                <a:rPr lang="en-US" sz="2000" dirty="0" err="1">
                  <a:solidFill>
                    <a:prstClr val="black"/>
                  </a:solidFill>
                  <a:ea typeface="Helvetica Light" charset="0"/>
                  <a:cs typeface="Helvetica Light" charset="0"/>
                </a:rPr>
                <a:t>abstraction</a:t>
              </a:r>
              <a:r>
                <a:rPr lang="en-US" sz="2000" baseline="-25000" dirty="0" err="1">
                  <a:solidFill>
                    <a:prstClr val="black"/>
                  </a:solidFill>
                  <a:ea typeface="Helvetica Light" charset="0"/>
                  <a:cs typeface="Helvetica Light" charset="0"/>
                </a:rPr>
                <a:t>n</a:t>
              </a:r>
              <a:endParaRPr lang="en-US" sz="2000" baseline="-25000" dirty="0">
                <a:solidFill>
                  <a:prstClr val="black"/>
                </a:solidFill>
                <a:ea typeface="Helvetica Light" charset="0"/>
                <a:cs typeface="Helvetica Light" charset="0"/>
              </a:endParaRPr>
            </a:p>
          </p:txBody>
        </p:sp>
        <p:cxnSp>
          <p:nvCxnSpPr>
            <p:cNvPr id="30" name="Straight Connector 29"/>
            <p:cNvCxnSpPr/>
            <p:nvPr/>
          </p:nvCxnSpPr>
          <p:spPr>
            <a:xfrm>
              <a:off x="3150744" y="3129270"/>
              <a:ext cx="0" cy="145921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5745259" y="3136707"/>
              <a:ext cx="0" cy="145921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5767039" y="3181826"/>
              <a:ext cx="3100039" cy="400110"/>
            </a:xfrm>
            <a:prstGeom prst="rect">
              <a:avLst/>
            </a:prstGeom>
            <a:noFill/>
          </p:spPr>
          <p:txBody>
            <a:bodyPr wrap="square" rtlCol="0">
              <a:spAutoFit/>
            </a:bodyPr>
            <a:lstStyle/>
            <a:p>
              <a:pPr lvl="0" algn="ctr"/>
              <a:r>
                <a:rPr lang="en-US" sz="2000" dirty="0">
                  <a:solidFill>
                    <a:prstClr val="black"/>
                  </a:solidFill>
                  <a:ea typeface="Helvetica Light" charset="0"/>
                  <a:cs typeface="Helvetica Light" charset="0"/>
                </a:rPr>
                <a:t>¬ </a:t>
              </a:r>
              <a:r>
                <a:rPr lang="en-US" sz="2000" dirty="0" err="1" smtClean="0">
                  <a:solidFill>
                    <a:prstClr val="black"/>
                  </a:solidFill>
                  <a:ea typeface="Helvetica Light" charset="0"/>
                  <a:cs typeface="Helvetica Light" charset="0"/>
                </a:rPr>
                <a:t>result</a:t>
              </a:r>
              <a:r>
                <a:rPr lang="en-US" sz="2000" baseline="-25000" dirty="0" err="1" smtClean="0">
                  <a:solidFill>
                    <a:prstClr val="black"/>
                  </a:solidFill>
                  <a:ea typeface="Helvetica Light" charset="0"/>
                  <a:cs typeface="Helvetica Light" charset="0"/>
                </a:rPr>
                <a:t>i</a:t>
              </a:r>
              <a:r>
                <a:rPr lang="en-US" sz="2000" baseline="-25000" dirty="0" smtClean="0">
                  <a:solidFill>
                    <a:prstClr val="black"/>
                  </a:solidFill>
                  <a:ea typeface="Helvetica Light" charset="0"/>
                  <a:cs typeface="Helvetica Light" charset="0"/>
                </a:rPr>
                <a:t>      </a:t>
              </a:r>
              <a:r>
                <a:rPr lang="en-US" sz="2000" dirty="0" smtClean="0">
                  <a:solidFill>
                    <a:prstClr val="black"/>
                  </a:solidFill>
                  <a:ea typeface="Helvetica Light" charset="0"/>
                  <a:cs typeface="Helvetica Light" charset="0"/>
                </a:rPr>
                <a:t>       </a:t>
              </a:r>
              <a:r>
                <a:rPr lang="en-US" sz="2000" b="1" dirty="0">
                  <a:solidFill>
                    <a:srgbClr val="7030A0"/>
                  </a:solidFill>
                  <a:ea typeface="Helvetica Light" charset="0"/>
                  <a:cs typeface="Helvetica Light" charset="0"/>
                </a:rPr>
                <a:t>weight </a:t>
              </a:r>
              <a:r>
                <a:rPr lang="en-US" sz="2000" b="1" dirty="0" err="1" smtClean="0">
                  <a:solidFill>
                    <a:srgbClr val="7030A0"/>
                  </a:solidFill>
                  <a:ea typeface="Helvetica Light" charset="0"/>
                  <a:cs typeface="Helvetica Light" charset="0"/>
                </a:rPr>
                <a:t>w</a:t>
              </a:r>
              <a:r>
                <a:rPr lang="en-US" sz="2000" b="1" baseline="-25000" dirty="0" err="1" smtClean="0">
                  <a:solidFill>
                    <a:srgbClr val="7030A0"/>
                  </a:solidFill>
                  <a:ea typeface="Helvetica Light" charset="0"/>
                  <a:cs typeface="Helvetica Light" charset="0"/>
                </a:rPr>
                <a:t>i</a:t>
              </a:r>
              <a:endParaRPr lang="en-US" sz="2000" b="1" baseline="-25000" dirty="0">
                <a:solidFill>
                  <a:srgbClr val="7030A0"/>
                </a:solidFill>
                <a:ea typeface="Helvetica Light" charset="0"/>
                <a:cs typeface="Helvetica Light" charset="0"/>
              </a:endParaRPr>
            </a:p>
          </p:txBody>
        </p:sp>
        <p:sp>
          <p:nvSpPr>
            <p:cNvPr id="38" name="TextBox 37"/>
            <p:cNvSpPr txBox="1"/>
            <p:nvPr/>
          </p:nvSpPr>
          <p:spPr>
            <a:xfrm>
              <a:off x="5711120" y="3873778"/>
              <a:ext cx="3100039" cy="400110"/>
            </a:xfrm>
            <a:prstGeom prst="rect">
              <a:avLst/>
            </a:prstGeom>
            <a:noFill/>
          </p:spPr>
          <p:txBody>
            <a:bodyPr wrap="square" rtlCol="0">
              <a:spAutoFit/>
            </a:bodyPr>
            <a:lstStyle/>
            <a:p>
              <a:pPr lvl="0" algn="ctr"/>
              <a:r>
                <a:rPr lang="en-US" sz="2000" dirty="0" err="1" smtClean="0">
                  <a:solidFill>
                    <a:prstClr val="black"/>
                  </a:solidFill>
                  <a:ea typeface="Helvetica Light" charset="0"/>
                  <a:cs typeface="Helvetica Light" charset="0"/>
                </a:rPr>
                <a:t>abstraction</a:t>
              </a:r>
              <a:r>
                <a:rPr lang="en-US" sz="2000" baseline="-25000" dirty="0" err="1">
                  <a:solidFill>
                    <a:prstClr val="black"/>
                  </a:solidFill>
                  <a:ea typeface="Helvetica Light" charset="0"/>
                  <a:cs typeface="Helvetica Light" charset="0"/>
                </a:rPr>
                <a:t>j</a:t>
              </a:r>
              <a:r>
                <a:rPr lang="en-US" sz="2000" baseline="-25000" dirty="0" smtClean="0">
                  <a:solidFill>
                    <a:prstClr val="black"/>
                  </a:solidFill>
                  <a:ea typeface="Helvetica Light" charset="0"/>
                  <a:cs typeface="Helvetica Light" charset="0"/>
                </a:rPr>
                <a:t>      </a:t>
              </a:r>
              <a:r>
                <a:rPr lang="en-US" sz="2000" dirty="0" smtClean="0">
                  <a:solidFill>
                    <a:prstClr val="black"/>
                  </a:solidFill>
                  <a:ea typeface="Helvetica Light" charset="0"/>
                  <a:cs typeface="Helvetica Light" charset="0"/>
                </a:rPr>
                <a:t>     </a:t>
              </a:r>
              <a:r>
                <a:rPr lang="en-US" sz="2000" b="1" dirty="0" smtClean="0">
                  <a:solidFill>
                    <a:srgbClr val="7030A0"/>
                  </a:solidFill>
                  <a:ea typeface="Helvetica Light" charset="0"/>
                  <a:cs typeface="Helvetica Light" charset="0"/>
                </a:rPr>
                <a:t>weight </a:t>
              </a:r>
              <a:r>
                <a:rPr lang="en-US" sz="2000" b="1" dirty="0" err="1" smtClean="0">
                  <a:solidFill>
                    <a:srgbClr val="7030A0"/>
                  </a:solidFill>
                  <a:ea typeface="Helvetica Light" charset="0"/>
                  <a:cs typeface="Helvetica Light" charset="0"/>
                </a:rPr>
                <a:t>w</a:t>
              </a:r>
              <a:r>
                <a:rPr lang="en-US" sz="2000" b="1" baseline="-25000" dirty="0" err="1">
                  <a:solidFill>
                    <a:srgbClr val="7030A0"/>
                  </a:solidFill>
                  <a:ea typeface="Helvetica Light" charset="0"/>
                  <a:cs typeface="Helvetica Light" charset="0"/>
                </a:rPr>
                <a:t>j</a:t>
              </a:r>
              <a:endParaRPr lang="en-US" sz="2000" b="1" baseline="-25000" dirty="0">
                <a:solidFill>
                  <a:srgbClr val="7030A0"/>
                </a:solidFill>
                <a:ea typeface="Helvetica Light" charset="0"/>
                <a:cs typeface="Helvetica Light" charset="0"/>
              </a:endParaRPr>
            </a:p>
          </p:txBody>
        </p:sp>
        <p:sp>
          <p:nvSpPr>
            <p:cNvPr id="39" name="TextBox 38"/>
            <p:cNvSpPr txBox="1"/>
            <p:nvPr/>
          </p:nvSpPr>
          <p:spPr>
            <a:xfrm>
              <a:off x="5701787" y="3457087"/>
              <a:ext cx="3100039" cy="400110"/>
            </a:xfrm>
            <a:prstGeom prst="rect">
              <a:avLst/>
            </a:prstGeom>
            <a:noFill/>
          </p:spPr>
          <p:txBody>
            <a:bodyPr wrap="square" rtlCol="0">
              <a:spAutoFit/>
            </a:bodyPr>
            <a:lstStyle/>
            <a:p>
              <a:pPr algn="ctr"/>
              <a:r>
                <a:rPr lang="en-US" sz="2000" b="1" dirty="0">
                  <a:solidFill>
                    <a:schemeClr val="tx2">
                      <a:lumMod val="60000"/>
                      <a:lumOff val="40000"/>
                    </a:schemeClr>
                  </a:solidFill>
                </a:rPr>
                <a:t>q</a:t>
              </a:r>
              <a:r>
                <a:rPr lang="en-US" sz="2000" b="1" dirty="0" smtClean="0">
                  <a:solidFill>
                    <a:schemeClr val="tx2">
                      <a:lumMod val="60000"/>
                      <a:lumOff val="40000"/>
                    </a:schemeClr>
                  </a:solidFill>
                </a:rPr>
                <a:t>uery resolution award</a:t>
              </a:r>
              <a:endParaRPr lang="en-US" sz="2000" b="1" baseline="-25000" dirty="0" smtClean="0">
                <a:solidFill>
                  <a:schemeClr val="tx2">
                    <a:lumMod val="60000"/>
                    <a:lumOff val="40000"/>
                  </a:schemeClr>
                </a:solidFill>
              </a:endParaRPr>
            </a:p>
          </p:txBody>
        </p:sp>
        <p:sp>
          <p:nvSpPr>
            <p:cNvPr id="40" name="TextBox 39"/>
            <p:cNvSpPr txBox="1"/>
            <p:nvPr/>
          </p:nvSpPr>
          <p:spPr>
            <a:xfrm>
              <a:off x="5694223" y="4169384"/>
              <a:ext cx="3100039" cy="400110"/>
            </a:xfrm>
            <a:prstGeom prst="rect">
              <a:avLst/>
            </a:prstGeom>
            <a:noFill/>
          </p:spPr>
          <p:txBody>
            <a:bodyPr wrap="square" rtlCol="0">
              <a:spAutoFit/>
            </a:bodyPr>
            <a:lstStyle/>
            <a:p>
              <a:pPr algn="ctr"/>
              <a:r>
                <a:rPr lang="en-US" sz="2000" b="1" dirty="0">
                  <a:solidFill>
                    <a:schemeClr val="tx2">
                      <a:lumMod val="60000"/>
                      <a:lumOff val="40000"/>
                    </a:schemeClr>
                  </a:solidFill>
                </a:rPr>
                <a:t>a</a:t>
              </a:r>
              <a:r>
                <a:rPr lang="en-US" sz="2000" b="1" dirty="0" smtClean="0">
                  <a:solidFill>
                    <a:schemeClr val="tx2">
                      <a:lumMod val="60000"/>
                      <a:lumOff val="40000"/>
                    </a:schemeClr>
                  </a:solidFill>
                </a:rPr>
                <a:t>bstraction cost</a:t>
              </a:r>
              <a:endParaRPr lang="en-US" sz="2000" b="1" baseline="-25000" dirty="0" smtClean="0">
                <a:solidFill>
                  <a:schemeClr val="tx2">
                    <a:lumMod val="60000"/>
                    <a:lumOff val="40000"/>
                  </a:schemeClr>
                </a:solidFill>
              </a:endParaRPr>
            </a:p>
          </p:txBody>
        </p:sp>
      </p:grpSp>
      <p:grpSp>
        <p:nvGrpSpPr>
          <p:cNvPr id="49" name="Group 48"/>
          <p:cNvGrpSpPr/>
          <p:nvPr/>
        </p:nvGrpSpPr>
        <p:grpSpPr>
          <a:xfrm>
            <a:off x="133146" y="4796621"/>
            <a:ext cx="8811824" cy="1470363"/>
            <a:chOff x="133146" y="4796621"/>
            <a:chExt cx="8811824" cy="1470363"/>
          </a:xfrm>
        </p:grpSpPr>
        <p:sp>
          <p:nvSpPr>
            <p:cNvPr id="11" name="Rectangle 10"/>
            <p:cNvSpPr/>
            <p:nvPr/>
          </p:nvSpPr>
          <p:spPr>
            <a:xfrm>
              <a:off x="356170" y="4807774"/>
              <a:ext cx="8475596" cy="1459210"/>
            </a:xfrm>
            <a:prstGeom prst="rect">
              <a:avLst/>
            </a:prstGeom>
          </p:spPr>
          <p:style>
            <a:lnRef idx="2">
              <a:schemeClr val="dk1"/>
            </a:lnRef>
            <a:fillRef idx="1">
              <a:schemeClr val="lt1"/>
            </a:fillRef>
            <a:effectRef idx="0">
              <a:schemeClr val="dk1"/>
            </a:effectRef>
            <a:fontRef idx="minor">
              <a:schemeClr val="dk1"/>
            </a:fontRef>
          </p:style>
          <p:txBody>
            <a:bodyPr lIns="274320" rtlCol="0" anchor="ctr"/>
            <a:lstStyle/>
            <a:p>
              <a:endParaRPr lang="en-US" sz="2000" dirty="0"/>
            </a:p>
          </p:txBody>
        </p:sp>
        <p:sp>
          <p:nvSpPr>
            <p:cNvPr id="15" name="TextBox 14"/>
            <p:cNvSpPr txBox="1"/>
            <p:nvPr/>
          </p:nvSpPr>
          <p:spPr>
            <a:xfrm>
              <a:off x="133146" y="5203061"/>
              <a:ext cx="3100039" cy="707886"/>
            </a:xfrm>
            <a:prstGeom prst="rect">
              <a:avLst/>
            </a:prstGeom>
            <a:noFill/>
          </p:spPr>
          <p:txBody>
            <a:bodyPr wrap="square" rtlCol="0">
              <a:spAutoFit/>
            </a:bodyPr>
            <a:lstStyle/>
            <a:p>
              <a:pPr algn="ctr"/>
              <a:r>
                <a:rPr lang="en-US" sz="2000" b="1" dirty="0"/>
                <a:t>Interactive Verification</a:t>
              </a:r>
            </a:p>
            <a:p>
              <a:pPr algn="ctr"/>
              <a:r>
                <a:rPr lang="en-US" sz="2000" dirty="0" smtClean="0"/>
                <a:t>[OOPSLA’17</a:t>
              </a:r>
              <a:r>
                <a:rPr lang="en-US" sz="2000" dirty="0"/>
                <a:t>]</a:t>
              </a:r>
            </a:p>
          </p:txBody>
        </p:sp>
        <p:cxnSp>
          <p:nvCxnSpPr>
            <p:cNvPr id="31" name="Straight Connector 30"/>
            <p:cNvCxnSpPr/>
            <p:nvPr/>
          </p:nvCxnSpPr>
          <p:spPr>
            <a:xfrm>
              <a:off x="3168661" y="4796621"/>
              <a:ext cx="0" cy="145921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5763176" y="4804058"/>
              <a:ext cx="0" cy="145921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843228" y="5314487"/>
              <a:ext cx="3100039" cy="400110"/>
            </a:xfrm>
            <a:prstGeom prst="rect">
              <a:avLst/>
            </a:prstGeom>
            <a:noFill/>
          </p:spPr>
          <p:txBody>
            <a:bodyPr wrap="square" rtlCol="0">
              <a:spAutoFit/>
            </a:bodyPr>
            <a:lstStyle/>
            <a:p>
              <a:pPr algn="ctr"/>
              <a:r>
                <a:rPr lang="en-US" sz="2000" dirty="0"/>
                <a:t>a</a:t>
              </a:r>
              <a:r>
                <a:rPr lang="en-US" sz="2000" dirty="0" smtClean="0"/>
                <a:t>nalysis </a:t>
              </a:r>
              <a:r>
                <a:rPr lang="en-US" sz="2000" dirty="0"/>
                <a:t>r</a:t>
              </a:r>
              <a:r>
                <a:rPr lang="en-US" sz="2000" dirty="0" smtClean="0"/>
                <a:t>ules</a:t>
              </a:r>
              <a:endParaRPr lang="en-US" sz="2000" dirty="0"/>
            </a:p>
          </p:txBody>
        </p:sp>
        <p:sp>
          <p:nvSpPr>
            <p:cNvPr id="42" name="TextBox 41"/>
            <p:cNvSpPr txBox="1"/>
            <p:nvPr/>
          </p:nvSpPr>
          <p:spPr>
            <a:xfrm>
              <a:off x="5755887" y="4821048"/>
              <a:ext cx="3100039" cy="400110"/>
            </a:xfrm>
            <a:prstGeom prst="rect">
              <a:avLst/>
            </a:prstGeom>
            <a:noFill/>
          </p:spPr>
          <p:txBody>
            <a:bodyPr wrap="square" rtlCol="0">
              <a:spAutoFit/>
            </a:bodyPr>
            <a:lstStyle/>
            <a:p>
              <a:pPr lvl="0" algn="ctr"/>
              <a:r>
                <a:rPr lang="en-US" sz="2000" dirty="0">
                  <a:solidFill>
                    <a:prstClr val="black"/>
                  </a:solidFill>
                  <a:ea typeface="Helvetica Light" charset="0"/>
                  <a:cs typeface="Helvetica Light" charset="0"/>
                </a:rPr>
                <a:t>¬ </a:t>
              </a:r>
              <a:r>
                <a:rPr lang="en-US" sz="2000" dirty="0" err="1" smtClean="0">
                  <a:solidFill>
                    <a:prstClr val="black"/>
                  </a:solidFill>
                  <a:ea typeface="Helvetica Light" charset="0"/>
                  <a:cs typeface="Helvetica Light" charset="0"/>
                </a:rPr>
                <a:t>cause</a:t>
              </a:r>
              <a:r>
                <a:rPr lang="en-US" sz="2000" baseline="-25000" dirty="0" err="1" smtClean="0">
                  <a:solidFill>
                    <a:prstClr val="black"/>
                  </a:solidFill>
                  <a:ea typeface="Helvetica Light" charset="0"/>
                  <a:cs typeface="Helvetica Light" charset="0"/>
                </a:rPr>
                <a:t>i</a:t>
              </a:r>
              <a:r>
                <a:rPr lang="en-US" sz="2000" baseline="-25000" dirty="0" smtClean="0">
                  <a:solidFill>
                    <a:prstClr val="black"/>
                  </a:solidFill>
                  <a:ea typeface="Helvetica Light" charset="0"/>
                  <a:cs typeface="Helvetica Light" charset="0"/>
                </a:rPr>
                <a:t>      </a:t>
              </a:r>
              <a:r>
                <a:rPr lang="en-US" sz="2000" dirty="0" smtClean="0">
                  <a:solidFill>
                    <a:prstClr val="black"/>
                  </a:solidFill>
                  <a:ea typeface="Helvetica Light" charset="0"/>
                  <a:cs typeface="Helvetica Light" charset="0"/>
                </a:rPr>
                <a:t>        </a:t>
              </a:r>
              <a:r>
                <a:rPr lang="en-US" sz="2000" b="1" dirty="0">
                  <a:solidFill>
                    <a:srgbClr val="7030A0"/>
                  </a:solidFill>
                  <a:ea typeface="Helvetica Light" charset="0"/>
                  <a:cs typeface="Helvetica Light" charset="0"/>
                </a:rPr>
                <a:t>weight </a:t>
              </a:r>
              <a:r>
                <a:rPr lang="en-US" sz="2000" b="1" dirty="0" err="1">
                  <a:solidFill>
                    <a:srgbClr val="7030A0"/>
                  </a:solidFill>
                  <a:ea typeface="Helvetica Light" charset="0"/>
                  <a:cs typeface="Helvetica Light" charset="0"/>
                </a:rPr>
                <a:t>w</a:t>
              </a:r>
              <a:r>
                <a:rPr lang="en-US" sz="2000" b="1" baseline="-25000" dirty="0" err="1">
                  <a:solidFill>
                    <a:srgbClr val="7030A0"/>
                  </a:solidFill>
                  <a:ea typeface="Helvetica Light" charset="0"/>
                  <a:cs typeface="Helvetica Light" charset="0"/>
                </a:rPr>
                <a:t>i</a:t>
              </a:r>
              <a:endParaRPr lang="en-US" sz="2000" b="1" baseline="-25000" dirty="0">
                <a:solidFill>
                  <a:srgbClr val="7030A0"/>
                </a:solidFill>
                <a:ea typeface="Helvetica Light" charset="0"/>
                <a:cs typeface="Helvetica Light" charset="0"/>
              </a:endParaRPr>
            </a:p>
          </p:txBody>
        </p:sp>
        <p:sp>
          <p:nvSpPr>
            <p:cNvPr id="43" name="TextBox 42"/>
            <p:cNvSpPr txBox="1"/>
            <p:nvPr/>
          </p:nvSpPr>
          <p:spPr>
            <a:xfrm>
              <a:off x="5844931" y="5513000"/>
              <a:ext cx="3100039" cy="400110"/>
            </a:xfrm>
            <a:prstGeom prst="rect">
              <a:avLst/>
            </a:prstGeom>
            <a:noFill/>
          </p:spPr>
          <p:txBody>
            <a:bodyPr wrap="square" rtlCol="0">
              <a:spAutoFit/>
            </a:bodyPr>
            <a:lstStyle/>
            <a:p>
              <a:pPr lvl="0" algn="ctr"/>
              <a:r>
                <a:rPr lang="en-US" sz="2000" dirty="0" err="1" smtClean="0">
                  <a:solidFill>
                    <a:prstClr val="black"/>
                  </a:solidFill>
                  <a:ea typeface="Helvetica Light" charset="0"/>
                  <a:cs typeface="Helvetica Light" charset="0"/>
                </a:rPr>
                <a:t>result</a:t>
              </a:r>
              <a:r>
                <a:rPr lang="en-US" sz="2000" baseline="-25000" dirty="0" err="1" smtClean="0">
                  <a:solidFill>
                    <a:prstClr val="black"/>
                  </a:solidFill>
                  <a:ea typeface="Helvetica Light" charset="0"/>
                  <a:cs typeface="Helvetica Light" charset="0"/>
                </a:rPr>
                <a:t>j</a:t>
              </a:r>
              <a:r>
                <a:rPr lang="en-US" sz="2000" baseline="-25000" dirty="0" smtClean="0">
                  <a:solidFill>
                    <a:prstClr val="black"/>
                  </a:solidFill>
                  <a:ea typeface="Helvetica Light" charset="0"/>
                  <a:cs typeface="Helvetica Light" charset="0"/>
                </a:rPr>
                <a:t>      </a:t>
              </a:r>
              <a:r>
                <a:rPr lang="en-US" sz="2000" dirty="0" smtClean="0">
                  <a:solidFill>
                    <a:prstClr val="black"/>
                  </a:solidFill>
                  <a:ea typeface="Helvetica Light" charset="0"/>
                  <a:cs typeface="Helvetica Light" charset="0"/>
                </a:rPr>
                <a:t>        </a:t>
              </a:r>
              <a:r>
                <a:rPr lang="en-US" sz="2000" b="1" dirty="0">
                  <a:solidFill>
                    <a:srgbClr val="7030A0"/>
                  </a:solidFill>
                  <a:ea typeface="Helvetica Light" charset="0"/>
                  <a:cs typeface="Helvetica Light" charset="0"/>
                </a:rPr>
                <a:t>weight </a:t>
              </a:r>
              <a:r>
                <a:rPr lang="en-US" sz="2000" b="1" dirty="0" err="1" smtClean="0">
                  <a:solidFill>
                    <a:srgbClr val="7030A0"/>
                  </a:solidFill>
                  <a:ea typeface="Helvetica Light" charset="0"/>
                  <a:cs typeface="Helvetica Light" charset="0"/>
                </a:rPr>
                <a:t>w</a:t>
              </a:r>
              <a:r>
                <a:rPr lang="en-US" sz="2000" b="1" baseline="-25000" dirty="0" err="1" smtClean="0">
                  <a:solidFill>
                    <a:srgbClr val="7030A0"/>
                  </a:solidFill>
                  <a:ea typeface="Helvetica Light" charset="0"/>
                  <a:cs typeface="Helvetica Light" charset="0"/>
                </a:rPr>
                <a:t>j</a:t>
              </a:r>
              <a:endParaRPr lang="en-US" sz="2000" b="1" baseline="-25000" dirty="0">
                <a:solidFill>
                  <a:srgbClr val="7030A0"/>
                </a:solidFill>
                <a:ea typeface="Helvetica Light" charset="0"/>
                <a:cs typeface="Helvetica Light" charset="0"/>
              </a:endParaRPr>
            </a:p>
          </p:txBody>
        </p:sp>
        <p:sp>
          <p:nvSpPr>
            <p:cNvPr id="44" name="TextBox 43"/>
            <p:cNvSpPr txBox="1"/>
            <p:nvPr/>
          </p:nvSpPr>
          <p:spPr>
            <a:xfrm>
              <a:off x="5735239" y="5096309"/>
              <a:ext cx="3100039" cy="400110"/>
            </a:xfrm>
            <a:prstGeom prst="rect">
              <a:avLst/>
            </a:prstGeom>
            <a:noFill/>
          </p:spPr>
          <p:txBody>
            <a:bodyPr wrap="square" rtlCol="0">
              <a:spAutoFit/>
            </a:bodyPr>
            <a:lstStyle/>
            <a:p>
              <a:pPr algn="ctr"/>
              <a:r>
                <a:rPr lang="en-US" sz="2000" b="1" dirty="0" smtClean="0">
                  <a:solidFill>
                    <a:schemeClr val="tx2">
                      <a:lumMod val="60000"/>
                      <a:lumOff val="40000"/>
                    </a:schemeClr>
                  </a:solidFill>
                </a:rPr>
                <a:t>cost of inspection</a:t>
              </a:r>
              <a:endParaRPr lang="en-US" sz="2000" b="1" baseline="-25000" dirty="0" smtClean="0">
                <a:solidFill>
                  <a:schemeClr val="tx2">
                    <a:lumMod val="60000"/>
                    <a:lumOff val="40000"/>
                  </a:schemeClr>
                </a:solidFill>
              </a:endParaRPr>
            </a:p>
          </p:txBody>
        </p:sp>
        <p:sp>
          <p:nvSpPr>
            <p:cNvPr id="45" name="TextBox 44"/>
            <p:cNvSpPr txBox="1"/>
            <p:nvPr/>
          </p:nvSpPr>
          <p:spPr>
            <a:xfrm>
              <a:off x="5816883" y="5808606"/>
              <a:ext cx="3100039" cy="400110"/>
            </a:xfrm>
            <a:prstGeom prst="rect">
              <a:avLst/>
            </a:prstGeom>
            <a:noFill/>
          </p:spPr>
          <p:txBody>
            <a:bodyPr wrap="square" rtlCol="0">
              <a:spAutoFit/>
            </a:bodyPr>
            <a:lstStyle/>
            <a:p>
              <a:pPr algn="ctr"/>
              <a:r>
                <a:rPr lang="en-US" sz="2000" b="1" dirty="0" smtClean="0">
                  <a:solidFill>
                    <a:schemeClr val="tx2">
                      <a:lumMod val="60000"/>
                      <a:lumOff val="40000"/>
                    </a:schemeClr>
                  </a:solidFill>
                </a:rPr>
                <a:t>reward of resolution</a:t>
              </a:r>
              <a:endParaRPr lang="en-US" sz="2000" b="1" baseline="-25000" dirty="0" smtClean="0">
                <a:solidFill>
                  <a:schemeClr val="tx2">
                    <a:lumMod val="60000"/>
                    <a:lumOff val="40000"/>
                  </a:schemeClr>
                </a:solidFill>
              </a:endParaRPr>
            </a:p>
          </p:txBody>
        </p:sp>
      </p:grpSp>
      <p:sp>
        <p:nvSpPr>
          <p:cNvPr id="47" name="Rectangle 46"/>
          <p:cNvSpPr/>
          <p:nvPr/>
        </p:nvSpPr>
        <p:spPr>
          <a:xfrm>
            <a:off x="356172" y="3134232"/>
            <a:ext cx="8475594" cy="145921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lIns="274320" rtlCol="0" anchor="ctr"/>
          <a:lstStyle/>
          <a:p>
            <a:endParaRPr lang="en-US" dirty="0">
              <a:solidFill>
                <a:schemeClr val="tx1"/>
              </a:solidFill>
            </a:endParaRPr>
          </a:p>
        </p:txBody>
      </p:sp>
      <p:sp>
        <p:nvSpPr>
          <p:cNvPr id="48" name="TextBox 47"/>
          <p:cNvSpPr txBox="1"/>
          <p:nvPr/>
        </p:nvSpPr>
        <p:spPr>
          <a:xfrm>
            <a:off x="133146" y="3529519"/>
            <a:ext cx="3100039" cy="707886"/>
          </a:xfrm>
          <a:prstGeom prst="rect">
            <a:avLst/>
          </a:prstGeom>
          <a:noFill/>
        </p:spPr>
        <p:txBody>
          <a:bodyPr wrap="square" rtlCol="0">
            <a:spAutoFit/>
          </a:bodyPr>
          <a:lstStyle/>
          <a:p>
            <a:pPr algn="ctr"/>
            <a:r>
              <a:rPr lang="en-US" sz="2000" b="1" dirty="0"/>
              <a:t>Static Bug Detection</a:t>
            </a:r>
          </a:p>
          <a:p>
            <a:pPr algn="ctr"/>
            <a:r>
              <a:rPr lang="en-US" sz="2000" dirty="0"/>
              <a:t>[FSE’15]</a:t>
            </a:r>
          </a:p>
        </p:txBody>
      </p:sp>
      <p:sp>
        <p:nvSpPr>
          <p:cNvPr id="50" name="TextBox 49"/>
          <p:cNvSpPr txBox="1"/>
          <p:nvPr/>
        </p:nvSpPr>
        <p:spPr>
          <a:xfrm>
            <a:off x="2843228" y="3691759"/>
            <a:ext cx="3100039" cy="400110"/>
          </a:xfrm>
          <a:prstGeom prst="rect">
            <a:avLst/>
          </a:prstGeom>
          <a:noFill/>
        </p:spPr>
        <p:txBody>
          <a:bodyPr wrap="square" rtlCol="0">
            <a:spAutoFit/>
          </a:bodyPr>
          <a:lstStyle/>
          <a:p>
            <a:pPr algn="ctr"/>
            <a:r>
              <a:rPr lang="en-US" sz="2000" dirty="0"/>
              <a:t>a</a:t>
            </a:r>
            <a:r>
              <a:rPr lang="en-US" sz="2000" dirty="0" smtClean="0"/>
              <a:t>nalysis </a:t>
            </a:r>
            <a:r>
              <a:rPr lang="en-US" sz="2000" dirty="0"/>
              <a:t>r</a:t>
            </a:r>
            <a:r>
              <a:rPr lang="en-US" sz="2000" dirty="0" smtClean="0"/>
              <a:t>ules</a:t>
            </a:r>
            <a:endParaRPr lang="en-US" sz="2000" dirty="0"/>
          </a:p>
        </p:txBody>
      </p:sp>
      <p:sp>
        <p:nvSpPr>
          <p:cNvPr id="51" name="TextBox 50"/>
          <p:cNvSpPr txBox="1"/>
          <p:nvPr/>
        </p:nvSpPr>
        <p:spPr>
          <a:xfrm>
            <a:off x="5770755" y="3174018"/>
            <a:ext cx="3100039" cy="400110"/>
          </a:xfrm>
          <a:prstGeom prst="rect">
            <a:avLst/>
          </a:prstGeom>
          <a:noFill/>
        </p:spPr>
        <p:txBody>
          <a:bodyPr wrap="square" rtlCol="0">
            <a:spAutoFit/>
          </a:bodyPr>
          <a:lstStyle/>
          <a:p>
            <a:pPr algn="ctr"/>
            <a:r>
              <a:rPr lang="en-US" sz="2000" dirty="0"/>
              <a:t>a</a:t>
            </a:r>
            <a:r>
              <a:rPr lang="en-US" sz="2000" dirty="0" smtClean="0"/>
              <a:t>nalysis </a:t>
            </a:r>
            <a:r>
              <a:rPr lang="en-US" sz="2000" dirty="0" err="1"/>
              <a:t>r</a:t>
            </a:r>
            <a:r>
              <a:rPr lang="en-US" sz="2000" dirty="0" err="1" smtClean="0"/>
              <a:t>ule</a:t>
            </a:r>
            <a:r>
              <a:rPr lang="en-US" sz="2000" baseline="-25000" dirty="0" err="1" smtClean="0"/>
              <a:t>i</a:t>
            </a:r>
            <a:r>
              <a:rPr lang="en-US" sz="2000" dirty="0" smtClean="0"/>
              <a:t>  </a:t>
            </a:r>
            <a:r>
              <a:rPr lang="en-US" sz="2000" b="1" dirty="0" smtClean="0">
                <a:solidFill>
                  <a:srgbClr val="7030A0"/>
                </a:solidFill>
              </a:rPr>
              <a:t>weight </a:t>
            </a:r>
            <a:r>
              <a:rPr lang="en-US" sz="2000" b="1" dirty="0" err="1" smtClean="0">
                <a:solidFill>
                  <a:srgbClr val="7030A0"/>
                </a:solidFill>
              </a:rPr>
              <a:t>w</a:t>
            </a:r>
            <a:r>
              <a:rPr lang="en-US" sz="2000" b="1" baseline="-25000" dirty="0" err="1" smtClean="0">
                <a:solidFill>
                  <a:srgbClr val="7030A0"/>
                </a:solidFill>
              </a:rPr>
              <a:t>i</a:t>
            </a:r>
            <a:endParaRPr lang="en-US" sz="2000" b="1" baseline="-25000" dirty="0" smtClean="0">
              <a:solidFill>
                <a:srgbClr val="7030A0"/>
              </a:solidFill>
            </a:endParaRPr>
          </a:p>
        </p:txBody>
      </p:sp>
      <p:sp>
        <p:nvSpPr>
          <p:cNvPr id="52" name="TextBox 51"/>
          <p:cNvSpPr txBox="1"/>
          <p:nvPr/>
        </p:nvSpPr>
        <p:spPr>
          <a:xfrm>
            <a:off x="5748289" y="3865970"/>
            <a:ext cx="3100039" cy="400110"/>
          </a:xfrm>
          <a:prstGeom prst="rect">
            <a:avLst/>
          </a:prstGeom>
          <a:noFill/>
        </p:spPr>
        <p:txBody>
          <a:bodyPr wrap="square" rtlCol="0">
            <a:spAutoFit/>
          </a:bodyPr>
          <a:lstStyle/>
          <a:p>
            <a:pPr lvl="0" algn="ctr"/>
            <a:r>
              <a:rPr lang="en-US" sz="2000" dirty="0" smtClean="0">
                <a:solidFill>
                  <a:prstClr val="black"/>
                </a:solidFill>
                <a:ea typeface="Helvetica Light" charset="0"/>
                <a:cs typeface="Helvetica Light" charset="0"/>
              </a:rPr>
              <a:t>¬ </a:t>
            </a:r>
            <a:r>
              <a:rPr lang="en-US" sz="2000" dirty="0" err="1">
                <a:solidFill>
                  <a:prstClr val="black"/>
                </a:solidFill>
                <a:ea typeface="Helvetica Light" charset="0"/>
                <a:cs typeface="Helvetica Light" charset="0"/>
              </a:rPr>
              <a:t>result</a:t>
            </a:r>
            <a:r>
              <a:rPr lang="en-US" sz="2000" baseline="-25000" dirty="0" err="1">
                <a:solidFill>
                  <a:prstClr val="black"/>
                </a:solidFill>
                <a:ea typeface="Helvetica Light" charset="0"/>
                <a:cs typeface="Helvetica Light" charset="0"/>
              </a:rPr>
              <a:t>j</a:t>
            </a:r>
            <a:r>
              <a:rPr lang="en-US" sz="2000" baseline="-25000" dirty="0">
                <a:solidFill>
                  <a:prstClr val="black"/>
                </a:solidFill>
                <a:ea typeface="Helvetica Light" charset="0"/>
                <a:cs typeface="Helvetica Light" charset="0"/>
              </a:rPr>
              <a:t>      </a:t>
            </a:r>
            <a:r>
              <a:rPr lang="en-US" sz="2000" dirty="0">
                <a:solidFill>
                  <a:prstClr val="black"/>
                </a:solidFill>
                <a:ea typeface="Helvetica Light" charset="0"/>
                <a:cs typeface="Helvetica Light" charset="0"/>
              </a:rPr>
              <a:t>       </a:t>
            </a:r>
            <a:r>
              <a:rPr lang="en-US" sz="2000" b="1" dirty="0">
                <a:solidFill>
                  <a:srgbClr val="7030A0"/>
                </a:solidFill>
                <a:ea typeface="Helvetica Light" charset="0"/>
                <a:cs typeface="Helvetica Light" charset="0"/>
              </a:rPr>
              <a:t>weight </a:t>
            </a:r>
            <a:r>
              <a:rPr lang="en-US" sz="2000" b="1" dirty="0" err="1" smtClean="0">
                <a:solidFill>
                  <a:srgbClr val="7030A0"/>
                </a:solidFill>
                <a:ea typeface="Helvetica Light" charset="0"/>
                <a:cs typeface="Helvetica Light" charset="0"/>
              </a:rPr>
              <a:t>w</a:t>
            </a:r>
            <a:r>
              <a:rPr lang="en-US" sz="2000" b="1" baseline="-25000" dirty="0" err="1" smtClean="0">
                <a:solidFill>
                  <a:srgbClr val="7030A0"/>
                </a:solidFill>
                <a:ea typeface="Helvetica Light" charset="0"/>
                <a:cs typeface="Helvetica Light" charset="0"/>
              </a:rPr>
              <a:t>j</a:t>
            </a:r>
            <a:endParaRPr lang="en-US" sz="2000" b="1" baseline="-25000" dirty="0">
              <a:solidFill>
                <a:srgbClr val="7030A0"/>
              </a:solidFill>
              <a:ea typeface="Helvetica Light" charset="0"/>
              <a:cs typeface="Helvetica Light" charset="0"/>
            </a:endParaRPr>
          </a:p>
        </p:txBody>
      </p:sp>
      <p:sp>
        <p:nvSpPr>
          <p:cNvPr id="53" name="TextBox 52"/>
          <p:cNvSpPr txBox="1"/>
          <p:nvPr/>
        </p:nvSpPr>
        <p:spPr>
          <a:xfrm>
            <a:off x="5705503" y="3449279"/>
            <a:ext cx="3100039" cy="400110"/>
          </a:xfrm>
          <a:prstGeom prst="rect">
            <a:avLst/>
          </a:prstGeom>
          <a:noFill/>
        </p:spPr>
        <p:txBody>
          <a:bodyPr wrap="square" rtlCol="0">
            <a:spAutoFit/>
          </a:bodyPr>
          <a:lstStyle/>
          <a:p>
            <a:pPr algn="ctr"/>
            <a:r>
              <a:rPr lang="en-US" sz="2000" b="1" dirty="0">
                <a:solidFill>
                  <a:schemeClr val="tx2">
                    <a:lumMod val="60000"/>
                    <a:lumOff val="40000"/>
                  </a:schemeClr>
                </a:solidFill>
              </a:rPr>
              <a:t>c</a:t>
            </a:r>
            <a:r>
              <a:rPr lang="en-US" sz="2000" b="1" dirty="0" smtClean="0">
                <a:solidFill>
                  <a:schemeClr val="tx2">
                    <a:lumMod val="60000"/>
                    <a:lumOff val="40000"/>
                  </a:schemeClr>
                </a:solidFill>
              </a:rPr>
              <a:t>onfidence of writer</a:t>
            </a:r>
            <a:endParaRPr lang="en-US" sz="2000" b="1" baseline="-25000" dirty="0" smtClean="0">
              <a:solidFill>
                <a:schemeClr val="tx2">
                  <a:lumMod val="60000"/>
                  <a:lumOff val="40000"/>
                </a:schemeClr>
              </a:solidFill>
            </a:endParaRPr>
          </a:p>
        </p:txBody>
      </p:sp>
      <p:sp>
        <p:nvSpPr>
          <p:cNvPr id="54" name="TextBox 53"/>
          <p:cNvSpPr txBox="1"/>
          <p:nvPr/>
        </p:nvSpPr>
        <p:spPr>
          <a:xfrm>
            <a:off x="5731392" y="4161576"/>
            <a:ext cx="3100039" cy="400110"/>
          </a:xfrm>
          <a:prstGeom prst="rect">
            <a:avLst/>
          </a:prstGeom>
          <a:noFill/>
        </p:spPr>
        <p:txBody>
          <a:bodyPr wrap="square" rtlCol="0">
            <a:spAutoFit/>
          </a:bodyPr>
          <a:lstStyle/>
          <a:p>
            <a:pPr algn="ctr"/>
            <a:r>
              <a:rPr lang="en-US" sz="2000" b="1" dirty="0">
                <a:solidFill>
                  <a:schemeClr val="tx2">
                    <a:lumMod val="60000"/>
                    <a:lumOff val="40000"/>
                  </a:schemeClr>
                </a:solidFill>
              </a:rPr>
              <a:t>c</a:t>
            </a:r>
            <a:r>
              <a:rPr lang="en-US" sz="2000" b="1" dirty="0" smtClean="0">
                <a:solidFill>
                  <a:schemeClr val="tx2">
                    <a:lumMod val="60000"/>
                    <a:lumOff val="40000"/>
                  </a:schemeClr>
                </a:solidFill>
              </a:rPr>
              <a:t>onfidence of user</a:t>
            </a:r>
            <a:endParaRPr lang="en-US" sz="2000" b="1" baseline="-25000" dirty="0" smtClean="0">
              <a:solidFill>
                <a:schemeClr val="tx2">
                  <a:lumMod val="60000"/>
                  <a:lumOff val="40000"/>
                </a:schemeClr>
              </a:solidFill>
            </a:endParaRPr>
          </a:p>
        </p:txBody>
      </p:sp>
      <p:cxnSp>
        <p:nvCxnSpPr>
          <p:cNvPr id="55" name="Straight Connector 54"/>
          <p:cNvCxnSpPr/>
          <p:nvPr/>
        </p:nvCxnSpPr>
        <p:spPr>
          <a:xfrm>
            <a:off x="3155128" y="3134232"/>
            <a:ext cx="0" cy="145921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5749643" y="3141669"/>
            <a:ext cx="0" cy="145921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1F7DF5D7-FF41-4BF6-8958-28DFF1DB182D}" type="slidenum">
              <a:rPr lang="en-US" smtClean="0"/>
              <a:pPr/>
              <a:t>81</a:t>
            </a:fld>
            <a:endParaRPr lang="en-US" dirty="0"/>
          </a:p>
        </p:txBody>
      </p:sp>
    </p:spTree>
    <p:extLst>
      <p:ext uri="{BB962C8B-B14F-4D97-AF65-F5344CB8AC3E}">
        <p14:creationId xmlns:p14="http://schemas.microsoft.com/office/powerpoint/2010/main" val="1192652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167078"/>
            <a:ext cx="8229600" cy="4937760"/>
          </a:xfrm>
        </p:spPr>
        <p:txBody>
          <a:bodyPr/>
          <a:lstStyle/>
          <a:p>
            <a:r>
              <a:rPr lang="en-US" dirty="0"/>
              <a:t>Statistical </a:t>
            </a:r>
            <a:r>
              <a:rPr lang="en-US" dirty="0" smtClean="0"/>
              <a:t>Relational Learning</a:t>
            </a:r>
            <a:endParaRPr lang="en-US" dirty="0"/>
          </a:p>
          <a:p>
            <a:endParaRPr lang="en-US" dirty="0" smtClean="0"/>
          </a:p>
          <a:p>
            <a:pPr marL="0" indent="0">
              <a:buNone/>
            </a:pPr>
            <a:endParaRPr lang="en-US" dirty="0" smtClean="0"/>
          </a:p>
          <a:p>
            <a:endParaRPr lang="en-US" dirty="0" smtClean="0"/>
          </a:p>
          <a:p>
            <a:pPr marL="0" indent="0">
              <a:buNone/>
            </a:pPr>
            <a:endParaRPr lang="en-US" sz="4200" dirty="0" smtClean="0"/>
          </a:p>
          <a:p>
            <a:r>
              <a:rPr lang="en-US" dirty="0"/>
              <a:t>Mathematical </a:t>
            </a:r>
            <a:r>
              <a:rPr lang="en-US" dirty="0" smtClean="0"/>
              <a:t>Programming</a:t>
            </a:r>
            <a:endParaRPr lang="en-US" dirty="0"/>
          </a:p>
          <a:p>
            <a:endParaRPr lang="en-US" dirty="0"/>
          </a:p>
        </p:txBody>
      </p:sp>
      <p:sp>
        <p:nvSpPr>
          <p:cNvPr id="7" name="Rounded Rectangle 6"/>
          <p:cNvSpPr/>
          <p:nvPr/>
        </p:nvSpPr>
        <p:spPr>
          <a:xfrm>
            <a:off x="985153" y="1695392"/>
            <a:ext cx="7291962" cy="2037273"/>
          </a:xfrm>
          <a:prstGeom prst="round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500" dirty="0" smtClean="0">
                <a:solidFill>
                  <a:schemeClr val="tx1"/>
                </a:solidFill>
                <a:latin typeface="Courier" charset="0"/>
                <a:ea typeface="Courier" charset="0"/>
                <a:cs typeface="Courier" charset="0"/>
              </a:rPr>
              <a:t> wrote(p</a:t>
            </a:r>
            <a:r>
              <a:rPr lang="en-US" sz="1500" dirty="0">
                <a:solidFill>
                  <a:schemeClr val="tx1"/>
                </a:solidFill>
                <a:latin typeface="Courier" charset="0"/>
                <a:ea typeface="Courier" charset="0"/>
                <a:cs typeface="Courier" charset="0"/>
              </a:rPr>
              <a:t>, t) :- </a:t>
            </a:r>
            <a:r>
              <a:rPr lang="en-US" sz="1500" dirty="0" err="1">
                <a:solidFill>
                  <a:schemeClr val="tx1"/>
                </a:solidFill>
                <a:latin typeface="Courier" charset="0"/>
                <a:ea typeface="Courier" charset="0"/>
                <a:cs typeface="Courier" charset="0"/>
              </a:rPr>
              <a:t>advisedBy</a:t>
            </a:r>
            <a:r>
              <a:rPr lang="en-US" sz="1500" dirty="0">
                <a:solidFill>
                  <a:schemeClr val="tx1"/>
                </a:solidFill>
                <a:latin typeface="Courier" charset="0"/>
                <a:ea typeface="Courier" charset="0"/>
                <a:cs typeface="Courier" charset="0"/>
              </a:rPr>
              <a:t>(s, p), wrote(s, t). </a:t>
            </a:r>
            <a:r>
              <a:rPr lang="en-US" sz="1500" b="1" dirty="0">
                <a:solidFill>
                  <a:schemeClr val="tx1"/>
                </a:solidFill>
                <a:latin typeface="Courier" charset="0"/>
                <a:ea typeface="Courier" charset="0"/>
                <a:cs typeface="Courier" charset="0"/>
              </a:rPr>
              <a:t>weight 3</a:t>
            </a:r>
            <a:r>
              <a:rPr lang="en-US" sz="1500" dirty="0">
                <a:solidFill>
                  <a:schemeClr val="tx1"/>
                </a:solidFill>
                <a:latin typeface="Courier" charset="0"/>
                <a:ea typeface="Courier" charset="0"/>
                <a:cs typeface="Courier" charset="0"/>
              </a:rPr>
              <a:t> </a:t>
            </a:r>
            <a:br>
              <a:rPr lang="en-US" sz="1500" dirty="0">
                <a:solidFill>
                  <a:schemeClr val="tx1"/>
                </a:solidFill>
                <a:latin typeface="Courier" charset="0"/>
                <a:ea typeface="Courier" charset="0"/>
                <a:cs typeface="Courier" charset="0"/>
              </a:rPr>
            </a:br>
            <a:r>
              <a:rPr lang="en-US" sz="1500" dirty="0" smtClean="0">
                <a:solidFill>
                  <a:schemeClr val="tx1"/>
                </a:solidFill>
                <a:latin typeface="Courier" charset="0"/>
                <a:ea typeface="Courier" charset="0"/>
                <a:cs typeface="Courier" charset="0"/>
              </a:rPr>
              <a:t> p </a:t>
            </a:r>
            <a:r>
              <a:rPr lang="en-US" sz="1500" dirty="0">
                <a:solidFill>
                  <a:schemeClr val="tx1"/>
                </a:solidFill>
                <a:latin typeface="Courier" charset="0"/>
                <a:ea typeface="Courier" charset="0"/>
                <a:cs typeface="Courier" charset="0"/>
              </a:rPr>
              <a:t>== q :- </a:t>
            </a:r>
            <a:r>
              <a:rPr lang="en-US" sz="1500" dirty="0" err="1">
                <a:solidFill>
                  <a:schemeClr val="tx1"/>
                </a:solidFill>
                <a:latin typeface="Courier" charset="0"/>
                <a:ea typeface="Courier" charset="0"/>
                <a:cs typeface="Courier" charset="0"/>
              </a:rPr>
              <a:t>advisedBy</a:t>
            </a:r>
            <a:r>
              <a:rPr lang="en-US" sz="1500" dirty="0">
                <a:solidFill>
                  <a:schemeClr val="tx1"/>
                </a:solidFill>
                <a:latin typeface="Courier" charset="0"/>
                <a:ea typeface="Courier" charset="0"/>
                <a:cs typeface="Courier" charset="0"/>
              </a:rPr>
              <a:t>(s, p), </a:t>
            </a:r>
            <a:r>
              <a:rPr lang="en-US" sz="1500" dirty="0" err="1">
                <a:solidFill>
                  <a:schemeClr val="tx1"/>
                </a:solidFill>
                <a:latin typeface="Courier" charset="0"/>
                <a:ea typeface="Courier" charset="0"/>
                <a:cs typeface="Courier" charset="0"/>
              </a:rPr>
              <a:t>advisedBy</a:t>
            </a:r>
            <a:r>
              <a:rPr lang="en-US" sz="1500" dirty="0">
                <a:solidFill>
                  <a:schemeClr val="tx1"/>
                </a:solidFill>
                <a:latin typeface="Courier" charset="0"/>
                <a:ea typeface="Courier" charset="0"/>
                <a:cs typeface="Courier" charset="0"/>
              </a:rPr>
              <a:t>(s, q).  </a:t>
            </a:r>
            <a:r>
              <a:rPr lang="en-US" sz="1500" b="1" dirty="0">
                <a:solidFill>
                  <a:schemeClr val="tx1"/>
                </a:solidFill>
                <a:latin typeface="Courier" charset="0"/>
                <a:ea typeface="Courier" charset="0"/>
                <a:cs typeface="Courier" charset="0"/>
              </a:rPr>
              <a:t>weight 5</a:t>
            </a:r>
          </a:p>
          <a:p>
            <a:pPr lvl="0"/>
            <a:r>
              <a:rPr lang="en-US" sz="1500" dirty="0" smtClean="0">
                <a:solidFill>
                  <a:schemeClr val="tx1"/>
                </a:solidFill>
                <a:latin typeface="Courier" charset="0"/>
                <a:ea typeface="Courier" charset="0"/>
                <a:cs typeface="Courier" charset="0"/>
              </a:rPr>
              <a:t> professor(p</a:t>
            </a:r>
            <a:r>
              <a:rPr lang="en-US" sz="1500" dirty="0">
                <a:solidFill>
                  <a:schemeClr val="tx1"/>
                </a:solidFill>
                <a:latin typeface="Courier" charset="0"/>
                <a:ea typeface="Courier" charset="0"/>
                <a:cs typeface="Courier" charset="0"/>
              </a:rPr>
              <a:t>) :- </a:t>
            </a:r>
            <a:r>
              <a:rPr lang="en-US" sz="1500" dirty="0" err="1">
                <a:solidFill>
                  <a:schemeClr val="tx1"/>
                </a:solidFill>
                <a:latin typeface="Courier" charset="0"/>
                <a:ea typeface="Courier" charset="0"/>
                <a:cs typeface="Courier" charset="0"/>
              </a:rPr>
              <a:t>advisedBy</a:t>
            </a:r>
            <a:r>
              <a:rPr lang="en-US" sz="1500" dirty="0">
                <a:solidFill>
                  <a:schemeClr val="tx1"/>
                </a:solidFill>
                <a:latin typeface="Courier" charset="0"/>
                <a:ea typeface="Courier" charset="0"/>
                <a:cs typeface="Courier" charset="0"/>
              </a:rPr>
              <a:t>(_, p).             </a:t>
            </a:r>
            <a:r>
              <a:rPr lang="en-US" sz="1500" b="1" dirty="0">
                <a:solidFill>
                  <a:schemeClr val="tx1"/>
                </a:solidFill>
                <a:latin typeface="Courier" charset="0"/>
                <a:ea typeface="Courier" charset="0"/>
                <a:cs typeface="Courier" charset="0"/>
              </a:rPr>
              <a:t>weight 20</a:t>
            </a:r>
          </a:p>
          <a:p>
            <a:pPr lvl="0"/>
            <a:r>
              <a:rPr lang="en-US" sz="1500" dirty="0" smtClean="0">
                <a:solidFill>
                  <a:schemeClr val="accent5">
                    <a:lumMod val="75000"/>
                  </a:schemeClr>
                </a:solidFill>
                <a:latin typeface="Courier" charset="0"/>
                <a:ea typeface="Courier" charset="0"/>
                <a:cs typeface="Courier" charset="0"/>
              </a:rPr>
              <a:t> wrote</a:t>
            </a:r>
            <a:r>
              <a:rPr lang="en-US" sz="1500" dirty="0">
                <a:solidFill>
                  <a:schemeClr val="accent5">
                    <a:lumMod val="75000"/>
                  </a:schemeClr>
                </a:solidFill>
                <a:latin typeface="Courier" charset="0"/>
                <a:ea typeface="Courier" charset="0"/>
                <a:cs typeface="Courier" charset="0"/>
              </a:rPr>
              <a:t>("Tom", "paper1").</a:t>
            </a:r>
          </a:p>
          <a:p>
            <a:pPr lvl="0"/>
            <a:r>
              <a:rPr lang="en-US" sz="1500" dirty="0" smtClean="0">
                <a:solidFill>
                  <a:schemeClr val="accent5">
                    <a:lumMod val="75000"/>
                  </a:schemeClr>
                </a:solidFill>
                <a:latin typeface="Courier" charset="0"/>
                <a:ea typeface="Courier" charset="0"/>
                <a:cs typeface="Courier" charset="0"/>
              </a:rPr>
              <a:t> wrote</a:t>
            </a:r>
            <a:r>
              <a:rPr lang="en-US" sz="1500" dirty="0">
                <a:solidFill>
                  <a:schemeClr val="accent5">
                    <a:lumMod val="75000"/>
                  </a:schemeClr>
                </a:solidFill>
                <a:latin typeface="Courier" charset="0"/>
                <a:ea typeface="Courier" charset="0"/>
                <a:cs typeface="Courier" charset="0"/>
              </a:rPr>
              <a:t>("Tom", "paper2").</a:t>
            </a:r>
          </a:p>
          <a:p>
            <a:pPr lvl="0"/>
            <a:r>
              <a:rPr lang="en-US" sz="1500" dirty="0" smtClean="0">
                <a:solidFill>
                  <a:schemeClr val="accent5">
                    <a:lumMod val="75000"/>
                  </a:schemeClr>
                </a:solidFill>
                <a:latin typeface="Courier" charset="0"/>
                <a:ea typeface="Courier" charset="0"/>
                <a:cs typeface="Courier" charset="0"/>
              </a:rPr>
              <a:t> wrote</a:t>
            </a:r>
            <a:r>
              <a:rPr lang="en-US" sz="1500" dirty="0">
                <a:solidFill>
                  <a:schemeClr val="accent5">
                    <a:lumMod val="75000"/>
                  </a:schemeClr>
                </a:solidFill>
                <a:latin typeface="Courier" charset="0"/>
                <a:ea typeface="Courier" charset="0"/>
                <a:cs typeface="Courier" charset="0"/>
              </a:rPr>
              <a:t>("Jerry", "paper1").</a:t>
            </a:r>
            <a:br>
              <a:rPr lang="en-US" sz="1500" dirty="0">
                <a:solidFill>
                  <a:schemeClr val="accent5">
                    <a:lumMod val="75000"/>
                  </a:schemeClr>
                </a:solidFill>
                <a:latin typeface="Courier" charset="0"/>
                <a:ea typeface="Courier" charset="0"/>
                <a:cs typeface="Courier" charset="0"/>
              </a:rPr>
            </a:br>
            <a:r>
              <a:rPr lang="en-US" sz="1500" dirty="0" smtClean="0">
                <a:solidFill>
                  <a:schemeClr val="accent5">
                    <a:lumMod val="75000"/>
                  </a:schemeClr>
                </a:solidFill>
                <a:latin typeface="Courier" charset="0"/>
                <a:ea typeface="Courier" charset="0"/>
                <a:cs typeface="Courier" charset="0"/>
              </a:rPr>
              <a:t> wrote</a:t>
            </a:r>
            <a:r>
              <a:rPr lang="en-US" sz="1500" dirty="0">
                <a:solidFill>
                  <a:schemeClr val="accent5">
                    <a:lumMod val="75000"/>
                  </a:schemeClr>
                </a:solidFill>
                <a:latin typeface="Courier" charset="0"/>
                <a:ea typeface="Courier" charset="0"/>
                <a:cs typeface="Courier" charset="0"/>
              </a:rPr>
              <a:t>("Chuck", "paper2").</a:t>
            </a:r>
          </a:p>
          <a:p>
            <a:pPr lvl="0"/>
            <a:r>
              <a:rPr lang="en-US" sz="1500" dirty="0" smtClean="0">
                <a:solidFill>
                  <a:schemeClr val="accent5">
                    <a:lumMod val="75000"/>
                  </a:schemeClr>
                </a:solidFill>
                <a:latin typeface="Courier" charset="0"/>
                <a:ea typeface="Courier" charset="0"/>
                <a:cs typeface="Courier" charset="0"/>
              </a:rPr>
              <a:t> professor</a:t>
            </a:r>
            <a:r>
              <a:rPr lang="en-US" sz="1500" dirty="0">
                <a:solidFill>
                  <a:schemeClr val="accent5">
                    <a:lumMod val="75000"/>
                  </a:schemeClr>
                </a:solidFill>
                <a:latin typeface="Courier" charset="0"/>
                <a:ea typeface="Courier" charset="0"/>
                <a:cs typeface="Courier" charset="0"/>
              </a:rPr>
              <a:t>("Jerry</a:t>
            </a:r>
            <a:r>
              <a:rPr lang="en-US" sz="1500" dirty="0" smtClean="0">
                <a:solidFill>
                  <a:schemeClr val="accent5">
                    <a:lumMod val="75000"/>
                  </a:schemeClr>
                </a:solidFill>
                <a:latin typeface="Courier" charset="0"/>
                <a:ea typeface="Courier" charset="0"/>
                <a:cs typeface="Courier" charset="0"/>
              </a:rPr>
              <a:t>").</a:t>
            </a:r>
            <a:endParaRPr lang="en-US" sz="1500" dirty="0">
              <a:solidFill>
                <a:schemeClr val="accent5">
                  <a:lumMod val="75000"/>
                </a:schemeClr>
              </a:solidFill>
              <a:latin typeface="Courier" charset="0"/>
              <a:ea typeface="Courier" charset="0"/>
              <a:cs typeface="Courier" charset="0"/>
            </a:endParaRPr>
          </a:p>
        </p:txBody>
      </p:sp>
      <p:sp>
        <p:nvSpPr>
          <p:cNvPr id="10" name="Rounded Rectangle 9"/>
          <p:cNvSpPr/>
          <p:nvPr/>
        </p:nvSpPr>
        <p:spPr>
          <a:xfrm>
            <a:off x="4985271" y="2564644"/>
            <a:ext cx="2926080" cy="1064082"/>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a:solidFill>
                  <a:prstClr val="black"/>
                </a:solidFill>
                <a:latin typeface="Garamond" charset="0"/>
                <a:ea typeface="Garamond" charset="0"/>
                <a:cs typeface="Garamond" charset="0"/>
              </a:rPr>
              <a:t>Given constraints and facts,</a:t>
            </a:r>
            <a:br>
              <a:rPr lang="en-US" dirty="0">
                <a:solidFill>
                  <a:prstClr val="black"/>
                </a:solidFill>
                <a:latin typeface="Garamond" charset="0"/>
                <a:ea typeface="Garamond" charset="0"/>
                <a:cs typeface="Garamond" charset="0"/>
              </a:rPr>
            </a:br>
            <a:r>
              <a:rPr lang="en-US" dirty="0">
                <a:solidFill>
                  <a:prstClr val="black"/>
                </a:solidFill>
                <a:latin typeface="Garamond" charset="0"/>
                <a:ea typeface="Garamond" charset="0"/>
                <a:cs typeface="Garamond" charset="0"/>
              </a:rPr>
              <a:t>find most likely answer to:</a:t>
            </a:r>
            <a:r>
              <a:rPr lang="en-US" sz="1900" dirty="0">
                <a:solidFill>
                  <a:prstClr val="black"/>
                </a:solidFill>
                <a:latin typeface="Garamond" charset="0"/>
                <a:ea typeface="Garamond" charset="0"/>
                <a:cs typeface="Garamond" charset="0"/>
              </a:rPr>
              <a:t/>
            </a:r>
            <a:br>
              <a:rPr lang="en-US" sz="1900" dirty="0">
                <a:solidFill>
                  <a:prstClr val="black"/>
                </a:solidFill>
                <a:latin typeface="Garamond" charset="0"/>
                <a:ea typeface="Garamond" charset="0"/>
                <a:cs typeface="Garamond" charset="0"/>
              </a:rPr>
            </a:br>
            <a:r>
              <a:rPr lang="en-US" sz="1000" dirty="0">
                <a:solidFill>
                  <a:prstClr val="black"/>
                </a:solidFill>
                <a:latin typeface="Garamond" charset="0"/>
                <a:ea typeface="Garamond" charset="0"/>
                <a:cs typeface="Garamond" charset="0"/>
              </a:rPr>
              <a:t> </a:t>
            </a:r>
            <a:endParaRPr lang="en-US" sz="100" dirty="0">
              <a:solidFill>
                <a:prstClr val="black"/>
              </a:solidFill>
              <a:latin typeface="Garamond" charset="0"/>
              <a:ea typeface="Garamond" charset="0"/>
              <a:cs typeface="Garamond" charset="0"/>
            </a:endParaRPr>
          </a:p>
          <a:p>
            <a:pPr lvl="0" algn="ctr"/>
            <a:r>
              <a:rPr lang="en-US" sz="1500" dirty="0" err="1">
                <a:solidFill>
                  <a:prstClr val="black"/>
                </a:solidFill>
                <a:latin typeface="Courier" charset="0"/>
                <a:ea typeface="Courier" charset="0"/>
                <a:cs typeface="Courier" charset="0"/>
              </a:rPr>
              <a:t>advisedBy</a:t>
            </a:r>
            <a:r>
              <a:rPr lang="en-US" sz="1500" dirty="0">
                <a:solidFill>
                  <a:prstClr val="black"/>
                </a:solidFill>
                <a:latin typeface="Courier" charset="0"/>
                <a:ea typeface="Courier" charset="0"/>
                <a:cs typeface="Courier" charset="0"/>
              </a:rPr>
              <a:t>("Tom", ?) </a:t>
            </a:r>
          </a:p>
        </p:txBody>
      </p:sp>
      <p:sp>
        <p:nvSpPr>
          <p:cNvPr id="4" name="Title 3"/>
          <p:cNvSpPr>
            <a:spLocks noGrp="1"/>
          </p:cNvSpPr>
          <p:nvPr>
            <p:ph type="title"/>
          </p:nvPr>
        </p:nvSpPr>
        <p:spPr/>
        <p:txBody>
          <a:bodyPr/>
          <a:lstStyle/>
          <a:p>
            <a:r>
              <a:rPr lang="en-US" dirty="0" smtClean="0"/>
              <a:t>Other Applications</a:t>
            </a:r>
            <a:endParaRPr lang="en-US" dirty="0"/>
          </a:p>
        </p:txBody>
      </p:sp>
      <p:sp>
        <p:nvSpPr>
          <p:cNvPr id="13" name="Rounded Rectangle 12"/>
          <p:cNvSpPr/>
          <p:nvPr/>
        </p:nvSpPr>
        <p:spPr>
          <a:xfrm>
            <a:off x="985153" y="4317844"/>
            <a:ext cx="7291963" cy="1912666"/>
          </a:xfrm>
          <a:prstGeom prst="roundRect">
            <a:avLst/>
          </a:prstGeom>
          <a:noFill/>
          <a:ln w="19050"/>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lvl="0">
              <a:spcBef>
                <a:spcPts val="300"/>
              </a:spcBef>
            </a:pPr>
            <a:r>
              <a:rPr lang="en-US" sz="1500" dirty="0" smtClean="0">
                <a:solidFill>
                  <a:schemeClr val="accent6">
                    <a:lumMod val="75000"/>
                  </a:schemeClr>
                </a:solidFill>
                <a:latin typeface="Courier" charset="0"/>
                <a:ea typeface="Courier" charset="0"/>
                <a:cs typeface="Courier" charset="0"/>
              </a:rPr>
              <a:t> </a:t>
            </a:r>
            <a:r>
              <a:rPr lang="en-US" sz="1500" dirty="0" err="1" smtClean="0">
                <a:solidFill>
                  <a:schemeClr val="accent6">
                    <a:lumMod val="75000"/>
                  </a:schemeClr>
                </a:solidFill>
                <a:latin typeface="Courier" charset="0"/>
                <a:ea typeface="Courier" charset="0"/>
                <a:cs typeface="Courier" charset="0"/>
              </a:rPr>
              <a:t>totalShelf</a:t>
            </a:r>
            <a:r>
              <a:rPr lang="en-US" sz="1500" dirty="0" smtClean="0">
                <a:solidFill>
                  <a:schemeClr val="accent6">
                    <a:lumMod val="75000"/>
                  </a:schemeClr>
                </a:solidFill>
                <a:latin typeface="Courier" charset="0"/>
                <a:ea typeface="Courier" charset="0"/>
                <a:cs typeface="Courier" charset="0"/>
              </a:rPr>
              <a:t> </a:t>
            </a:r>
            <a:r>
              <a:rPr lang="en-US" sz="1500" dirty="0">
                <a:solidFill>
                  <a:schemeClr val="accent6">
                    <a:lumMod val="75000"/>
                  </a:schemeClr>
                </a:solidFill>
                <a:latin typeface="Courier" charset="0"/>
                <a:ea typeface="Courier" charset="0"/>
                <a:cs typeface="Courier" charset="0"/>
              </a:rPr>
              <a:t>[] += stock[p] * space [p]</a:t>
            </a:r>
          </a:p>
          <a:p>
            <a:pPr lvl="0">
              <a:spcBef>
                <a:spcPts val="300"/>
              </a:spcBef>
            </a:pPr>
            <a:r>
              <a:rPr lang="en-US" sz="1500" dirty="0" smtClean="0">
                <a:solidFill>
                  <a:schemeClr val="accent6">
                    <a:lumMod val="75000"/>
                  </a:schemeClr>
                </a:solidFill>
                <a:latin typeface="Courier" charset="0"/>
                <a:ea typeface="Courier" charset="0"/>
                <a:cs typeface="Courier" charset="0"/>
              </a:rPr>
              <a:t> </a:t>
            </a:r>
            <a:r>
              <a:rPr lang="en-US" sz="1500" dirty="0" err="1" smtClean="0">
                <a:solidFill>
                  <a:schemeClr val="accent6">
                    <a:lumMod val="75000"/>
                  </a:schemeClr>
                </a:solidFill>
                <a:latin typeface="Courier" charset="0"/>
                <a:ea typeface="Courier" charset="0"/>
                <a:cs typeface="Courier" charset="0"/>
              </a:rPr>
              <a:t>totalProfit</a:t>
            </a:r>
            <a:r>
              <a:rPr lang="en-US" sz="1500" dirty="0">
                <a:solidFill>
                  <a:schemeClr val="accent6">
                    <a:lumMod val="75000"/>
                  </a:schemeClr>
                </a:solidFill>
                <a:latin typeface="Courier" charset="0"/>
                <a:ea typeface="Courier" charset="0"/>
                <a:cs typeface="Courier" charset="0"/>
              </a:rPr>
              <a:t>[] += stock[p] * profit[p]</a:t>
            </a:r>
          </a:p>
          <a:p>
            <a:pPr lvl="0">
              <a:spcBef>
                <a:spcPts val="300"/>
              </a:spcBef>
            </a:pPr>
            <a:r>
              <a:rPr lang="en-US" sz="1500" dirty="0" smtClean="0">
                <a:solidFill>
                  <a:schemeClr val="tx1"/>
                </a:solidFill>
                <a:latin typeface="Courier" charset="0"/>
                <a:ea typeface="Courier" charset="0"/>
                <a:cs typeface="Courier" charset="0"/>
              </a:rPr>
              <a:t> product(p</a:t>
            </a:r>
            <a:r>
              <a:rPr lang="en-US" sz="1500" dirty="0">
                <a:solidFill>
                  <a:schemeClr val="tx1"/>
                </a:solidFill>
                <a:latin typeface="Courier" charset="0"/>
                <a:ea typeface="Courier" charset="0"/>
                <a:cs typeface="Courier" charset="0"/>
              </a:rPr>
              <a:t>) -&gt; stock[p]     &gt;= </a:t>
            </a:r>
            <a:r>
              <a:rPr lang="en-US" sz="1500" dirty="0" err="1">
                <a:solidFill>
                  <a:schemeClr val="tx1"/>
                </a:solidFill>
                <a:latin typeface="Courier" charset="0"/>
                <a:ea typeface="Courier" charset="0"/>
                <a:cs typeface="Courier" charset="0"/>
              </a:rPr>
              <a:t>minStock</a:t>
            </a:r>
            <a:r>
              <a:rPr lang="en-US" sz="1500" dirty="0">
                <a:solidFill>
                  <a:schemeClr val="tx1"/>
                </a:solidFill>
                <a:latin typeface="Courier" charset="0"/>
                <a:ea typeface="Courier" charset="0"/>
                <a:cs typeface="Courier" charset="0"/>
              </a:rPr>
              <a:t>[p]</a:t>
            </a:r>
          </a:p>
          <a:p>
            <a:pPr lvl="0">
              <a:spcBef>
                <a:spcPts val="300"/>
              </a:spcBef>
            </a:pPr>
            <a:r>
              <a:rPr lang="en-US" sz="1500" dirty="0" smtClean="0">
                <a:solidFill>
                  <a:schemeClr val="tx1"/>
                </a:solidFill>
                <a:latin typeface="Courier" charset="0"/>
                <a:ea typeface="Courier" charset="0"/>
                <a:cs typeface="Courier" charset="0"/>
              </a:rPr>
              <a:t> product(p</a:t>
            </a:r>
            <a:r>
              <a:rPr lang="en-US" sz="1500" dirty="0">
                <a:solidFill>
                  <a:schemeClr val="tx1"/>
                </a:solidFill>
                <a:latin typeface="Courier" charset="0"/>
                <a:ea typeface="Courier" charset="0"/>
                <a:cs typeface="Courier" charset="0"/>
              </a:rPr>
              <a:t>) -&gt; stock[p]     &lt;= </a:t>
            </a:r>
            <a:r>
              <a:rPr lang="en-US" sz="1500" dirty="0" err="1">
                <a:solidFill>
                  <a:schemeClr val="tx1"/>
                </a:solidFill>
                <a:latin typeface="Courier" charset="0"/>
                <a:ea typeface="Courier" charset="0"/>
                <a:cs typeface="Courier" charset="0"/>
              </a:rPr>
              <a:t>maxStock</a:t>
            </a:r>
            <a:r>
              <a:rPr lang="en-US" sz="1500" dirty="0">
                <a:solidFill>
                  <a:schemeClr val="tx1"/>
                </a:solidFill>
                <a:latin typeface="Courier" charset="0"/>
                <a:ea typeface="Courier" charset="0"/>
                <a:cs typeface="Courier" charset="0"/>
              </a:rPr>
              <a:t>[p]</a:t>
            </a:r>
          </a:p>
          <a:p>
            <a:pPr lvl="0">
              <a:spcBef>
                <a:spcPts val="300"/>
              </a:spcBef>
            </a:pPr>
            <a:r>
              <a:rPr lang="en-US" sz="1500" dirty="0" smtClean="0">
                <a:solidFill>
                  <a:schemeClr val="tx1"/>
                </a:solidFill>
                <a:latin typeface="Courier" charset="0"/>
                <a:ea typeface="Courier" charset="0"/>
                <a:cs typeface="Courier" charset="0"/>
              </a:rPr>
              <a:t> true       </a:t>
            </a:r>
            <a:r>
              <a:rPr lang="en-US" sz="1500" dirty="0">
                <a:solidFill>
                  <a:schemeClr val="tx1"/>
                </a:solidFill>
                <a:latin typeface="Courier" charset="0"/>
                <a:ea typeface="Courier" charset="0"/>
                <a:cs typeface="Courier" charset="0"/>
              </a:rPr>
              <a:t>-&gt; </a:t>
            </a:r>
            <a:r>
              <a:rPr lang="en-US" sz="1500" dirty="0" err="1">
                <a:solidFill>
                  <a:schemeClr val="tx1"/>
                </a:solidFill>
                <a:latin typeface="Courier" charset="0"/>
                <a:ea typeface="Courier" charset="0"/>
                <a:cs typeface="Courier" charset="0"/>
              </a:rPr>
              <a:t>totalShelf</a:t>
            </a:r>
            <a:r>
              <a:rPr lang="en-US" sz="1500" dirty="0">
                <a:solidFill>
                  <a:schemeClr val="tx1"/>
                </a:solidFill>
                <a:latin typeface="Courier" charset="0"/>
                <a:ea typeface="Courier" charset="0"/>
                <a:cs typeface="Courier" charset="0"/>
              </a:rPr>
              <a:t>[] &lt;= </a:t>
            </a:r>
            <a:r>
              <a:rPr lang="en-US" sz="1500" dirty="0" err="1">
                <a:solidFill>
                  <a:schemeClr val="tx1"/>
                </a:solidFill>
                <a:latin typeface="Courier" charset="0"/>
                <a:ea typeface="Courier" charset="0"/>
                <a:cs typeface="Courier" charset="0"/>
              </a:rPr>
              <a:t>maxShelf</a:t>
            </a:r>
            <a:r>
              <a:rPr lang="en-US" sz="1500" dirty="0">
                <a:solidFill>
                  <a:schemeClr val="tx1"/>
                </a:solidFill>
                <a:latin typeface="Courier" charset="0"/>
                <a:ea typeface="Courier" charset="0"/>
                <a:cs typeface="Courier" charset="0"/>
              </a:rPr>
              <a:t>[]</a:t>
            </a:r>
            <a:br>
              <a:rPr lang="en-US" sz="1500" dirty="0">
                <a:solidFill>
                  <a:schemeClr val="tx1"/>
                </a:solidFill>
                <a:latin typeface="Courier" charset="0"/>
                <a:ea typeface="Courier" charset="0"/>
                <a:cs typeface="Courier" charset="0"/>
              </a:rPr>
            </a:br>
            <a:r>
              <a:rPr lang="en-US" sz="1500" dirty="0" smtClean="0">
                <a:solidFill>
                  <a:schemeClr val="tx1"/>
                </a:solidFill>
                <a:latin typeface="Courier" charset="0"/>
                <a:ea typeface="Courier" charset="0"/>
                <a:cs typeface="Courier" charset="0"/>
              </a:rPr>
              <a:t> </a:t>
            </a:r>
            <a:r>
              <a:rPr lang="en-US" sz="1500" dirty="0" err="1" smtClean="0">
                <a:solidFill>
                  <a:srgbClr val="7030A0"/>
                </a:solidFill>
                <a:latin typeface="Courier" charset="0"/>
                <a:ea typeface="Courier" charset="0"/>
                <a:cs typeface="Courier" charset="0"/>
              </a:rPr>
              <a:t>lang:solve:variable</a:t>
            </a:r>
            <a:r>
              <a:rPr lang="en-US" sz="1500" dirty="0">
                <a:solidFill>
                  <a:srgbClr val="7030A0"/>
                </a:solidFill>
                <a:latin typeface="Courier" charset="0"/>
                <a:ea typeface="Courier" charset="0"/>
                <a:cs typeface="Courier" charset="0"/>
              </a:rPr>
              <a:t>(`stock)</a:t>
            </a:r>
          </a:p>
          <a:p>
            <a:pPr lvl="0">
              <a:spcBef>
                <a:spcPts val="300"/>
              </a:spcBef>
            </a:pPr>
            <a:r>
              <a:rPr lang="en-US" sz="1500" dirty="0" smtClean="0">
                <a:solidFill>
                  <a:srgbClr val="7030A0"/>
                </a:solidFill>
                <a:latin typeface="Courier" charset="0"/>
                <a:ea typeface="Courier" charset="0"/>
                <a:cs typeface="Courier" charset="0"/>
              </a:rPr>
              <a:t> </a:t>
            </a:r>
            <a:r>
              <a:rPr lang="en-US" sz="1500" dirty="0" err="1" smtClean="0">
                <a:solidFill>
                  <a:srgbClr val="7030A0"/>
                </a:solidFill>
                <a:latin typeface="Courier" charset="0"/>
                <a:ea typeface="Courier" charset="0"/>
                <a:cs typeface="Courier" charset="0"/>
              </a:rPr>
              <a:t>lang:solve:max</a:t>
            </a:r>
            <a:r>
              <a:rPr lang="en-US" sz="1500" dirty="0">
                <a:solidFill>
                  <a:srgbClr val="7030A0"/>
                </a:solidFill>
                <a:latin typeface="Courier" charset="0"/>
                <a:ea typeface="Courier" charset="0"/>
                <a:cs typeface="Courier" charset="0"/>
              </a:rPr>
              <a:t>(`</a:t>
            </a:r>
            <a:r>
              <a:rPr lang="en-US" sz="1500" dirty="0" err="1">
                <a:solidFill>
                  <a:srgbClr val="7030A0"/>
                </a:solidFill>
                <a:latin typeface="Courier" charset="0"/>
                <a:ea typeface="Courier" charset="0"/>
                <a:cs typeface="Courier" charset="0"/>
              </a:rPr>
              <a:t>totalProfit</a:t>
            </a:r>
            <a:r>
              <a:rPr lang="en-US" sz="1500" dirty="0">
                <a:solidFill>
                  <a:srgbClr val="7030A0"/>
                </a:solidFill>
                <a:latin typeface="Courier" charset="0"/>
                <a:ea typeface="Courier" charset="0"/>
                <a:cs typeface="Courier" charset="0"/>
              </a:rPr>
              <a:t>)</a:t>
            </a:r>
          </a:p>
        </p:txBody>
      </p:sp>
      <p:sp>
        <p:nvSpPr>
          <p:cNvPr id="6" name="Date Placeholder 5"/>
          <p:cNvSpPr>
            <a:spLocks noGrp="1"/>
          </p:cNvSpPr>
          <p:nvPr>
            <p:ph type="dt" sz="half" idx="10"/>
          </p:nvPr>
        </p:nvSpPr>
        <p:spPr/>
        <p:txBody>
          <a:bodyPr/>
          <a:lstStyle/>
          <a:p>
            <a:fld id="{6B5BAB5F-1E77-294A-9253-AEC531E5DA35}" type="datetime1">
              <a:rPr lang="en-US" smtClean="0"/>
              <a:t>7/31/17</a:t>
            </a:fld>
            <a:endParaRPr lang="en-US" dirty="0"/>
          </a:p>
        </p:txBody>
      </p:sp>
      <p:sp>
        <p:nvSpPr>
          <p:cNvPr id="8" name="Footer Placeholder 7"/>
          <p:cNvSpPr>
            <a:spLocks noGrp="1"/>
          </p:cNvSpPr>
          <p:nvPr>
            <p:ph type="ftr" sz="quarter" idx="11"/>
          </p:nvPr>
        </p:nvSpPr>
        <p:spPr/>
        <p:txBody>
          <a:bodyPr/>
          <a:lstStyle/>
          <a:p>
            <a:pPr algn="ctr"/>
            <a:r>
              <a:rPr lang="en-US" smtClean="0"/>
              <a:t>CAV 2017</a:t>
            </a:r>
            <a:endParaRPr lang="en-US" dirty="0"/>
          </a:p>
        </p:txBody>
      </p:sp>
      <p:sp>
        <p:nvSpPr>
          <p:cNvPr id="3" name="Slide Number Placeholder 2"/>
          <p:cNvSpPr>
            <a:spLocks noGrp="1"/>
          </p:cNvSpPr>
          <p:nvPr>
            <p:ph type="sldNum" sz="quarter" idx="12"/>
          </p:nvPr>
        </p:nvSpPr>
        <p:spPr/>
        <p:txBody>
          <a:bodyPr/>
          <a:lstStyle/>
          <a:p>
            <a:fld id="{1F7DF5D7-FF41-4BF6-8958-28DFF1DB182D}" type="slidenum">
              <a:rPr lang="en-US" smtClean="0"/>
              <a:pPr/>
              <a:t>82</a:t>
            </a:fld>
            <a:endParaRPr lang="en-US" dirty="0"/>
          </a:p>
        </p:txBody>
      </p:sp>
    </p:spTree>
    <p:extLst>
      <p:ext uri="{BB962C8B-B14F-4D97-AF65-F5344CB8AC3E}">
        <p14:creationId xmlns:p14="http://schemas.microsoft.com/office/powerpoint/2010/main" val="4056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722118"/>
            <a:ext cx="8229600" cy="3876575"/>
          </a:xfrm>
        </p:spPr>
        <p:txBody>
          <a:bodyPr/>
          <a:lstStyle/>
          <a:p>
            <a:r>
              <a:rPr lang="en-US" dirty="0" smtClean="0"/>
              <a:t>Background</a:t>
            </a:r>
          </a:p>
          <a:p>
            <a:pPr marL="0" indent="0">
              <a:buNone/>
            </a:pPr>
            <a:endParaRPr lang="en-US" dirty="0"/>
          </a:p>
          <a:p>
            <a:r>
              <a:rPr lang="en-US" dirty="0" smtClean="0"/>
              <a:t>Part I: Applications in Software Analysis</a:t>
            </a:r>
          </a:p>
          <a:p>
            <a:pPr marL="0" indent="0">
              <a:buNone/>
            </a:pPr>
            <a:endParaRPr lang="en-US" dirty="0" smtClean="0"/>
          </a:p>
          <a:p>
            <a:r>
              <a:rPr lang="en-US" dirty="0" smtClean="0"/>
              <a:t>Part II: Techniques for </a:t>
            </a:r>
            <a:r>
              <a:rPr lang="en-US" dirty="0" err="1" smtClean="0"/>
              <a:t>MaxSAT</a:t>
            </a:r>
            <a:r>
              <a:rPr lang="en-US" dirty="0" smtClean="0"/>
              <a:t> Solving</a:t>
            </a:r>
          </a:p>
          <a:p>
            <a:pPr marL="0" indent="0">
              <a:buNone/>
            </a:pPr>
            <a:endParaRPr lang="en-US" dirty="0" smtClean="0"/>
          </a:p>
          <a:p>
            <a:r>
              <a:rPr lang="en-US" dirty="0" smtClean="0"/>
              <a:t>Conclusion</a:t>
            </a:r>
            <a:endParaRPr lang="en-US" dirty="0"/>
          </a:p>
        </p:txBody>
      </p:sp>
      <p:sp>
        <p:nvSpPr>
          <p:cNvPr id="3" name="Date Placeholder 2"/>
          <p:cNvSpPr>
            <a:spLocks noGrp="1"/>
          </p:cNvSpPr>
          <p:nvPr>
            <p:ph type="dt" sz="half" idx="10"/>
          </p:nvPr>
        </p:nvSpPr>
        <p:spPr/>
        <p:txBody>
          <a:bodyPr/>
          <a:lstStyle/>
          <a:p>
            <a:fld id="{E57E685B-0C8B-FF46-B3DD-FFA4BC7963CD}"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83</a:t>
            </a:fld>
            <a:endParaRPr lang="en-US" dirty="0"/>
          </a:p>
        </p:txBody>
      </p:sp>
      <p:sp>
        <p:nvSpPr>
          <p:cNvPr id="5" name="Title 4"/>
          <p:cNvSpPr>
            <a:spLocks noGrp="1"/>
          </p:cNvSpPr>
          <p:nvPr>
            <p:ph type="title"/>
          </p:nvPr>
        </p:nvSpPr>
        <p:spPr/>
        <p:txBody>
          <a:bodyPr/>
          <a:lstStyle/>
          <a:p>
            <a:r>
              <a:rPr lang="en-US" smtClean="0"/>
              <a:t>Talk Outline</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Tree>
    <p:extLst>
      <p:ext uri="{BB962C8B-B14F-4D97-AF65-F5344CB8AC3E}">
        <p14:creationId xmlns:p14="http://schemas.microsoft.com/office/powerpoint/2010/main" val="11483807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nvPr>
        </p:nvGraphicFramePr>
        <p:xfrm>
          <a:off x="771526" y="3886863"/>
          <a:ext cx="8123028" cy="2346960"/>
        </p:xfrm>
        <a:graphic>
          <a:graphicData uri="http://schemas.openxmlformats.org/drawingml/2006/table">
            <a:tbl>
              <a:tblPr firstRow="1" bandRow="1">
                <a:tableStyleId>{5940675A-B579-460E-94D1-54222C63F5DA}</a:tableStyleId>
              </a:tblPr>
              <a:tblGrid>
                <a:gridCol w="2314574"/>
                <a:gridCol w="2014538"/>
                <a:gridCol w="2014537"/>
                <a:gridCol w="1779379"/>
              </a:tblGrid>
              <a:tr h="346148">
                <a:tc>
                  <a:txBody>
                    <a:bodyPr/>
                    <a:lstStyle/>
                    <a:p>
                      <a:pPr algn="ctr"/>
                      <a:endParaRPr lang="en-US" sz="2000" b="1" dirty="0">
                        <a:latin typeface="Helvetica" charset="0"/>
                        <a:ea typeface="Helvetica" charset="0"/>
                        <a:cs typeface="Helvetica"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993">
                <a:tc>
                  <a:txBody>
                    <a:bodyPr/>
                    <a:lstStyle/>
                    <a:p>
                      <a:pPr algn="ctr"/>
                      <a:r>
                        <a:rPr lang="en-US" sz="2000" b="1" i="0" dirty="0" err="1" smtClean="0">
                          <a:latin typeface="Helvetica" charset="0"/>
                          <a:ea typeface="Helvetica" charset="0"/>
                          <a:cs typeface="Helvetica" charset="0"/>
                        </a:rPr>
                        <a:t>Tuffy</a:t>
                      </a:r>
                      <a:r>
                        <a:rPr lang="en-US" sz="2000" dirty="0" smtClean="0"/>
                        <a:t> </a:t>
                      </a:r>
                      <a:r>
                        <a:rPr lang="en-US" sz="2000" b="0" i="0" dirty="0" smtClean="0">
                          <a:latin typeface="Helvetica Light" charset="0"/>
                          <a:ea typeface="Helvetica Light" charset="0"/>
                          <a:cs typeface="Helvetica Light" charset="0"/>
                        </a:rPr>
                        <a:t>[VLDB’11]</a:t>
                      </a:r>
                      <a:endParaRPr lang="en-US" sz="2000" b="0" i="0" dirty="0">
                        <a:latin typeface="Helvetica Light" charset="0"/>
                        <a:ea typeface="Helvetica Light" charset="0"/>
                        <a:cs typeface="Helvetica Light"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993">
                <a:tc>
                  <a:txBody>
                    <a:bodyPr/>
                    <a:lstStyle/>
                    <a:p>
                      <a:pPr algn="ctr"/>
                      <a:r>
                        <a:rPr lang="en-US" sz="2000" b="1" i="0" dirty="0" smtClean="0">
                          <a:latin typeface="Helvetica" charset="0"/>
                          <a:ea typeface="Helvetica" charset="0"/>
                          <a:cs typeface="Helvetica" charset="0"/>
                        </a:rPr>
                        <a:t>Alchemy</a:t>
                      </a:r>
                      <a:r>
                        <a:rPr lang="en-US" sz="2000" dirty="0" smtClean="0"/>
                        <a:t> </a:t>
                      </a:r>
                      <a:r>
                        <a:rPr lang="en-US" sz="2000" b="0" i="0" dirty="0" smtClean="0">
                          <a:latin typeface="Helvetica Light" charset="0"/>
                          <a:ea typeface="Helvetica Light" charset="0"/>
                          <a:cs typeface="Helvetica Light" charset="0"/>
                        </a:rPr>
                        <a:t>[ML’06]</a:t>
                      </a:r>
                      <a:endParaRPr lang="en-US" sz="2000" b="0" i="0" dirty="0">
                        <a:latin typeface="Helvetica Light" charset="0"/>
                        <a:ea typeface="Helvetica Light" charset="0"/>
                        <a:cs typeface="Helvetica Light"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6148">
                <a:tc>
                  <a:txBody>
                    <a:bodyPr/>
                    <a:lstStyle/>
                    <a:p>
                      <a:pPr algn="ctr"/>
                      <a:r>
                        <a:rPr lang="en-US" sz="2000" b="1" i="0" dirty="0" smtClean="0">
                          <a:latin typeface="Helvetica" charset="0"/>
                          <a:ea typeface="Helvetica" charset="0"/>
                          <a:cs typeface="Helvetica" charset="0"/>
                        </a:rPr>
                        <a:t>CPI</a:t>
                      </a:r>
                      <a:r>
                        <a:rPr lang="en-US" sz="2000" dirty="0" smtClean="0"/>
                        <a:t> </a:t>
                      </a:r>
                      <a:r>
                        <a:rPr lang="en-US" sz="2000" b="0" i="0" dirty="0" smtClean="0">
                          <a:latin typeface="Helvetica Light" charset="0"/>
                          <a:ea typeface="Helvetica Light" charset="0"/>
                          <a:cs typeface="Helvetica Light" charset="0"/>
                        </a:rPr>
                        <a:t>[UAI’08]</a:t>
                      </a:r>
                      <a:endParaRPr lang="en-US" sz="2000" b="0" i="0" dirty="0">
                        <a:latin typeface="Helvetica Light" charset="0"/>
                        <a:ea typeface="Helvetica Light" charset="0"/>
                        <a:cs typeface="Helvetica Light"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993">
                <a:tc>
                  <a:txBody>
                    <a:bodyPr/>
                    <a:lstStyle/>
                    <a:p>
                      <a:pPr algn="ctr"/>
                      <a:r>
                        <a:rPr lang="en-US" sz="2000" b="1" i="0" dirty="0" err="1" smtClean="0">
                          <a:latin typeface="Helvetica" charset="0"/>
                          <a:ea typeface="Helvetica" charset="0"/>
                          <a:cs typeface="Helvetica" charset="0"/>
                        </a:rPr>
                        <a:t>RockIt</a:t>
                      </a:r>
                      <a:r>
                        <a:rPr lang="en-US" sz="2000" baseline="0" dirty="0" smtClean="0"/>
                        <a:t> </a:t>
                      </a:r>
                      <a:r>
                        <a:rPr lang="en-US" sz="2000" b="0" i="0" baseline="0" dirty="0" smtClean="0">
                          <a:latin typeface="Helvetica Light" charset="0"/>
                          <a:ea typeface="Helvetica Light" charset="0"/>
                          <a:cs typeface="Helvetica Light" charset="0"/>
                        </a:rPr>
                        <a:t>[AAAI’13]</a:t>
                      </a:r>
                      <a:endParaRPr lang="en-US" sz="2000" b="0" i="0" dirty="0">
                        <a:latin typeface="Helvetica Light" charset="0"/>
                        <a:ea typeface="Helvetica Light" charset="0"/>
                        <a:cs typeface="Helvetica Light"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6148">
                <a:tc>
                  <a:txBody>
                    <a:bodyPr/>
                    <a:lstStyle/>
                    <a:p>
                      <a:pPr algn="ctr"/>
                      <a:r>
                        <a:rPr lang="en-US" sz="2000" b="1" i="0" dirty="0" smtClean="0">
                          <a:latin typeface="Helvetica" charset="0"/>
                          <a:ea typeface="Helvetica" charset="0"/>
                          <a:cs typeface="Helvetica" charset="0"/>
                        </a:rPr>
                        <a:t>Z3 </a:t>
                      </a:r>
                      <a:r>
                        <a:rPr lang="en-US" sz="2000" b="0" i="0" dirty="0" smtClean="0">
                          <a:latin typeface="Helvetica Light" charset="0"/>
                          <a:ea typeface="Helvetica Light" charset="0"/>
                          <a:cs typeface="Helvetica Light" charset="0"/>
                        </a:rPr>
                        <a:t>[TACAS’08]</a:t>
                      </a:r>
                      <a:endParaRPr lang="en-US" sz="2000" b="0" i="0" dirty="0">
                        <a:latin typeface="Helvetica Light" charset="0"/>
                        <a:ea typeface="Helvetica Light" charset="0"/>
                        <a:cs typeface="Helvetica Light"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Date Placeholder 2"/>
          <p:cNvSpPr>
            <a:spLocks noGrp="1"/>
          </p:cNvSpPr>
          <p:nvPr>
            <p:ph type="dt" sz="half" idx="10"/>
          </p:nvPr>
        </p:nvSpPr>
        <p:spPr/>
        <p:txBody>
          <a:bodyPr/>
          <a:lstStyle/>
          <a:p>
            <a:fld id="{E8F38D6E-4EC0-314D-83FD-F94E06BDC23E}" type="datetime1">
              <a:rPr lang="en-US" smtClean="0"/>
              <a:t>7/31/17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84</a:t>
            </a:fld>
            <a:endParaRPr lang="en-US" dirty="0"/>
          </a:p>
        </p:txBody>
      </p:sp>
      <p:sp>
        <p:nvSpPr>
          <p:cNvPr id="10" name="Footer Placeholder 9"/>
          <p:cNvSpPr>
            <a:spLocks noGrp="1"/>
          </p:cNvSpPr>
          <p:nvPr>
            <p:ph type="ftr" sz="quarter" idx="11"/>
          </p:nvPr>
        </p:nvSpPr>
        <p:spPr/>
        <p:txBody>
          <a:bodyPr/>
          <a:lstStyle/>
          <a:p>
            <a:pPr algn="ctr"/>
            <a:r>
              <a:rPr lang="en-US" smtClean="0"/>
              <a:t>CAV 2017</a:t>
            </a:r>
            <a:endParaRPr lang="en-US" dirty="0"/>
          </a:p>
        </p:txBody>
      </p:sp>
      <p:sp>
        <p:nvSpPr>
          <p:cNvPr id="5" name="TextBox 4"/>
          <p:cNvSpPr txBox="1"/>
          <p:nvPr/>
        </p:nvSpPr>
        <p:spPr>
          <a:xfrm>
            <a:off x="348951" y="1121005"/>
            <a:ext cx="3343701" cy="2585323"/>
          </a:xfrm>
          <a:prstGeom prst="rect">
            <a:avLst/>
          </a:prstGeom>
          <a:solidFill>
            <a:schemeClr val="bg1"/>
          </a:solidFill>
          <a:ln w="19050">
            <a:solidFill>
              <a:schemeClr val="tx1"/>
            </a:solidFill>
          </a:ln>
        </p:spPr>
        <p:txBody>
          <a:bodyPr wrap="square" rtlCol="0">
            <a:spAutoFit/>
          </a:bodyPr>
          <a:lstStyle/>
          <a:p>
            <a:r>
              <a:rPr lang="en-US" b="1" dirty="0" smtClean="0">
                <a:solidFill>
                  <a:srgbClr val="0070C0"/>
                </a:solidFill>
              </a:rPr>
              <a:t>Input relations: </a:t>
            </a:r>
          </a:p>
          <a:p>
            <a:r>
              <a:rPr lang="en-US" dirty="0" smtClean="0"/>
              <a:t>    edge(x, y)</a:t>
            </a:r>
          </a:p>
          <a:p>
            <a:r>
              <a:rPr lang="en-US" b="1" dirty="0" smtClean="0">
                <a:solidFill>
                  <a:srgbClr val="0070C0"/>
                </a:solidFill>
              </a:rPr>
              <a:t>Output relations: </a:t>
            </a:r>
          </a:p>
          <a:p>
            <a:r>
              <a:rPr lang="en-US" dirty="0" smtClean="0"/>
              <a:t>    path(x, y)</a:t>
            </a:r>
          </a:p>
          <a:p>
            <a:r>
              <a:rPr lang="en-US" b="1" dirty="0" smtClean="0">
                <a:solidFill>
                  <a:srgbClr val="0070C0"/>
                </a:solidFill>
              </a:rPr>
              <a:t>Hard constraints:</a:t>
            </a:r>
            <a:r>
              <a:rPr lang="en-US" b="1" dirty="0" smtClean="0"/>
              <a:t> </a:t>
            </a:r>
          </a:p>
          <a:p>
            <a:r>
              <a:rPr lang="en-US" dirty="0" smtClean="0"/>
              <a:t>    path(x, x).</a:t>
            </a:r>
          </a:p>
          <a:p>
            <a:r>
              <a:rPr lang="en-US" dirty="0" smtClean="0"/>
              <a:t>    path(x, z) :- path(x, y), edge(y, </a:t>
            </a:r>
            <a:r>
              <a:rPr lang="en-US" dirty="0"/>
              <a:t>z</a:t>
            </a:r>
            <a:r>
              <a:rPr lang="en-US" dirty="0" smtClean="0"/>
              <a:t>).</a:t>
            </a:r>
          </a:p>
          <a:p>
            <a:r>
              <a:rPr lang="en-US" b="1" dirty="0" smtClean="0">
                <a:solidFill>
                  <a:srgbClr val="0070C0"/>
                </a:solidFill>
              </a:rPr>
              <a:t>Soft constraints:</a:t>
            </a:r>
            <a:r>
              <a:rPr lang="en-US" b="1" dirty="0" smtClean="0"/>
              <a:t> </a:t>
            </a:r>
            <a:endParaRPr lang="en-US" b="1" dirty="0"/>
          </a:p>
          <a:p>
            <a:r>
              <a:rPr lang="en-US" dirty="0" smtClean="0"/>
              <a:t>    ¬</a:t>
            </a:r>
            <a:r>
              <a:rPr lang="en-US" dirty="0" smtClean="0">
                <a:solidFill>
                  <a:schemeClr val="bg1"/>
                </a:solidFill>
              </a:rPr>
              <a:t> </a:t>
            </a:r>
            <a:r>
              <a:rPr lang="en-US" dirty="0" smtClean="0"/>
              <a:t>path(x, y).   </a:t>
            </a:r>
            <a:r>
              <a:rPr lang="en-US" b="1" dirty="0" smtClean="0"/>
              <a:t>weight 1.5</a:t>
            </a:r>
            <a:endParaRPr lang="en-US" b="1" dirty="0"/>
          </a:p>
        </p:txBody>
      </p:sp>
      <p:sp>
        <p:nvSpPr>
          <p:cNvPr id="73" name="Rectangle 72"/>
          <p:cNvSpPr/>
          <p:nvPr/>
        </p:nvSpPr>
        <p:spPr>
          <a:xfrm>
            <a:off x="387051" y="1151724"/>
            <a:ext cx="3305601" cy="250253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7051" y="2258060"/>
            <a:ext cx="3305601" cy="8636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3999034" y="1377430"/>
            <a:ext cx="4346534" cy="746045"/>
          </a:xfrm>
          <a:prstGeom prst="wedgeRoundRectCallout">
            <a:avLst>
              <a:gd name="adj1" fmla="val -65604"/>
              <a:gd name="adj2" fmla="val 349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Helvetica Light" charset="0"/>
                <a:ea typeface="Helvetica Light" charset="0"/>
                <a:cs typeface="Helvetica Light" charset="0"/>
              </a:rPr>
              <a:t>Markov </a:t>
            </a:r>
            <a:r>
              <a:rPr lang="en-US" sz="2400" b="1" smtClean="0">
                <a:latin typeface="Helvetica Light" charset="0"/>
                <a:ea typeface="Helvetica Light" charset="0"/>
                <a:cs typeface="Helvetica Light" charset="0"/>
              </a:rPr>
              <a:t>Logic Network</a:t>
            </a:r>
            <a:endParaRPr lang="en-US" sz="2400" b="1" dirty="0" smtClean="0">
              <a:latin typeface="Helvetica Light" charset="0"/>
              <a:ea typeface="Helvetica Light" charset="0"/>
              <a:cs typeface="Helvetica Light" charset="0"/>
            </a:endParaRPr>
          </a:p>
        </p:txBody>
      </p:sp>
      <p:sp>
        <p:nvSpPr>
          <p:cNvPr id="8" name="Down Arrow 7"/>
          <p:cNvSpPr/>
          <p:nvPr/>
        </p:nvSpPr>
        <p:spPr>
          <a:xfrm>
            <a:off x="5629148" y="2330070"/>
            <a:ext cx="1066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27524" y="3010808"/>
            <a:ext cx="2717800" cy="461665"/>
          </a:xfrm>
          <a:prstGeom prst="rect">
            <a:avLst/>
          </a:prstGeom>
          <a:noFill/>
        </p:spPr>
        <p:txBody>
          <a:bodyPr wrap="square" rtlCol="0">
            <a:spAutoFit/>
          </a:bodyPr>
          <a:lstStyle/>
          <a:p>
            <a:pPr algn="ctr"/>
            <a:r>
              <a:rPr lang="en-US" sz="2300" dirty="0" smtClean="0">
                <a:latin typeface="Helvetica Light" charset="0"/>
                <a:ea typeface="Helvetica Light" charset="0"/>
                <a:cs typeface="Helvetica Light" charset="0"/>
              </a:rPr>
              <a:t>Solver</a:t>
            </a:r>
            <a:endParaRPr lang="en-US" sz="2300" dirty="0">
              <a:latin typeface="Helvetica Light" charset="0"/>
              <a:ea typeface="Helvetica Light" charset="0"/>
              <a:cs typeface="Helvetica Light" charset="0"/>
            </a:endParaRPr>
          </a:p>
        </p:txBody>
      </p:sp>
      <p:grpSp>
        <p:nvGrpSpPr>
          <p:cNvPr id="18" name="Group 17"/>
          <p:cNvGrpSpPr/>
          <p:nvPr/>
        </p:nvGrpSpPr>
        <p:grpSpPr>
          <a:xfrm>
            <a:off x="3116902" y="3472473"/>
            <a:ext cx="2496498" cy="737569"/>
            <a:chOff x="3116902" y="4259873"/>
            <a:chExt cx="2496498" cy="1070807"/>
          </a:xfrm>
        </p:grpSpPr>
        <p:cxnSp>
          <p:nvCxnSpPr>
            <p:cNvPr id="11" name="Straight Connector 10"/>
            <p:cNvCxnSpPr/>
            <p:nvPr/>
          </p:nvCxnSpPr>
          <p:spPr>
            <a:xfrm flipH="1">
              <a:off x="4241800" y="4259873"/>
              <a:ext cx="1371600" cy="426427"/>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116902" y="4749798"/>
              <a:ext cx="1893824" cy="580882"/>
            </a:xfrm>
            <a:prstGeom prst="rect">
              <a:avLst/>
            </a:prstGeom>
            <a:noFill/>
          </p:spPr>
          <p:txBody>
            <a:bodyPr wrap="square" rtlCol="0">
              <a:spAutoFit/>
            </a:bodyPr>
            <a:lstStyle/>
            <a:p>
              <a:pPr algn="ctr"/>
              <a:r>
                <a:rPr lang="en-US" sz="2000" b="1" dirty="0" smtClean="0">
                  <a:solidFill>
                    <a:srgbClr val="7030A0"/>
                  </a:solidFill>
                  <a:latin typeface="Helvetica Light" charset="0"/>
                  <a:ea typeface="Helvetica Light" charset="0"/>
                  <a:cs typeface="Helvetica Light" charset="0"/>
                </a:rPr>
                <a:t>Soundness</a:t>
              </a:r>
              <a:endParaRPr lang="en-US" sz="2000" b="1" dirty="0">
                <a:solidFill>
                  <a:srgbClr val="7030A0"/>
                </a:solidFill>
                <a:latin typeface="Helvetica Light" charset="0"/>
                <a:ea typeface="Helvetica Light" charset="0"/>
                <a:cs typeface="Helvetica Light" charset="0"/>
              </a:endParaRPr>
            </a:p>
          </p:txBody>
        </p:sp>
      </p:grpSp>
      <p:grpSp>
        <p:nvGrpSpPr>
          <p:cNvPr id="21" name="Group 20"/>
          <p:cNvGrpSpPr/>
          <p:nvPr/>
        </p:nvGrpSpPr>
        <p:grpSpPr>
          <a:xfrm>
            <a:off x="5215636" y="3480011"/>
            <a:ext cx="1893824" cy="731842"/>
            <a:chOff x="5215636" y="4267407"/>
            <a:chExt cx="1893824" cy="1064216"/>
          </a:xfrm>
        </p:grpSpPr>
        <p:cxnSp>
          <p:nvCxnSpPr>
            <p:cNvPr id="39" name="Straight Connector 38"/>
            <p:cNvCxnSpPr/>
            <p:nvPr/>
          </p:nvCxnSpPr>
          <p:spPr>
            <a:xfrm>
              <a:off x="6162548" y="4267407"/>
              <a:ext cx="0" cy="45214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5215636" y="4749799"/>
              <a:ext cx="1893824" cy="581824"/>
            </a:xfrm>
            <a:prstGeom prst="rect">
              <a:avLst/>
            </a:prstGeom>
            <a:noFill/>
          </p:spPr>
          <p:txBody>
            <a:bodyPr wrap="square" rtlCol="0">
              <a:spAutoFit/>
            </a:bodyPr>
            <a:lstStyle/>
            <a:p>
              <a:pPr algn="ctr"/>
              <a:r>
                <a:rPr lang="en-US" sz="2000" b="1" dirty="0" smtClean="0">
                  <a:solidFill>
                    <a:srgbClr val="FF9900"/>
                  </a:solidFill>
                  <a:latin typeface="Helvetica Light" charset="0"/>
                  <a:ea typeface="Helvetica Light" charset="0"/>
                  <a:cs typeface="Helvetica Light" charset="0"/>
                </a:rPr>
                <a:t>Optimality</a:t>
              </a:r>
              <a:endParaRPr lang="en-US" sz="2000" b="1" dirty="0">
                <a:solidFill>
                  <a:srgbClr val="FF9900"/>
                </a:solidFill>
                <a:latin typeface="Helvetica Light" charset="0"/>
                <a:ea typeface="Helvetica Light" charset="0"/>
                <a:cs typeface="Helvetica Light" charset="0"/>
              </a:endParaRPr>
            </a:p>
          </p:txBody>
        </p:sp>
      </p:grpSp>
      <p:grpSp>
        <p:nvGrpSpPr>
          <p:cNvPr id="22" name="Group 21"/>
          <p:cNvGrpSpPr/>
          <p:nvPr/>
        </p:nvGrpSpPr>
        <p:grpSpPr>
          <a:xfrm>
            <a:off x="6707124" y="3449757"/>
            <a:ext cx="2296160" cy="754888"/>
            <a:chOff x="6707124" y="4237159"/>
            <a:chExt cx="2296160" cy="1090785"/>
          </a:xfrm>
        </p:grpSpPr>
        <p:cxnSp>
          <p:nvCxnSpPr>
            <p:cNvPr id="43" name="Straight Connector 42"/>
            <p:cNvCxnSpPr/>
            <p:nvPr/>
          </p:nvCxnSpPr>
          <p:spPr>
            <a:xfrm>
              <a:off x="6707124" y="4237159"/>
              <a:ext cx="1246310" cy="51264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62" name="TextBox 61"/>
            <p:cNvSpPr txBox="1"/>
            <p:nvPr/>
          </p:nvSpPr>
          <p:spPr>
            <a:xfrm>
              <a:off x="7109460" y="4749800"/>
              <a:ext cx="1893824" cy="578144"/>
            </a:xfrm>
            <a:prstGeom prst="rect">
              <a:avLst/>
            </a:prstGeom>
            <a:noFill/>
          </p:spPr>
          <p:txBody>
            <a:bodyPr wrap="square" rtlCol="0">
              <a:spAutoFit/>
            </a:bodyPr>
            <a:lstStyle/>
            <a:p>
              <a:pPr algn="ctr"/>
              <a:r>
                <a:rPr lang="en-US" sz="2000" b="1" dirty="0" smtClean="0">
                  <a:solidFill>
                    <a:srgbClr val="00B0F0"/>
                  </a:solidFill>
                  <a:latin typeface="Helvetica Light" charset="0"/>
                  <a:ea typeface="Helvetica Light" charset="0"/>
                  <a:cs typeface="Helvetica Light" charset="0"/>
                </a:rPr>
                <a:t>Scalability</a:t>
              </a:r>
              <a:endParaRPr lang="en-US" sz="2000" b="1" dirty="0">
                <a:solidFill>
                  <a:srgbClr val="00B0F0"/>
                </a:solidFill>
                <a:latin typeface="Helvetica Light" charset="0"/>
                <a:ea typeface="Helvetica Light" charset="0"/>
                <a:cs typeface="Helvetica Light" charset="0"/>
              </a:endParaRPr>
            </a:p>
          </p:txBody>
        </p:sp>
      </p:grpSp>
      <p:sp>
        <p:nvSpPr>
          <p:cNvPr id="70" name="Rectangle 69"/>
          <p:cNvSpPr/>
          <p:nvPr/>
        </p:nvSpPr>
        <p:spPr>
          <a:xfrm>
            <a:off x="387051" y="3121659"/>
            <a:ext cx="3305601" cy="532605"/>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25870" y="5149741"/>
            <a:ext cx="275885" cy="206914"/>
          </a:xfrm>
          <a:prstGeom prst="rect">
            <a:avLst/>
          </a:prstGeom>
        </p:spPr>
      </p:pic>
      <p:pic>
        <p:nvPicPr>
          <p:cNvPr id="76" name="Picture 7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0166" y="4354976"/>
            <a:ext cx="207295" cy="207295"/>
          </a:xfrm>
          <a:prstGeom prst="rect">
            <a:avLst/>
          </a:prstGeom>
        </p:spPr>
      </p:pic>
      <p:pic>
        <p:nvPicPr>
          <p:cNvPr id="77" name="Picture 7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58714" y="4353668"/>
            <a:ext cx="207295" cy="207295"/>
          </a:xfrm>
          <a:prstGeom prst="rect">
            <a:avLst/>
          </a:prstGeom>
        </p:spPr>
      </p:pic>
      <p:pic>
        <p:nvPicPr>
          <p:cNvPr id="79" name="Picture 7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0166" y="4772240"/>
            <a:ext cx="207295" cy="207295"/>
          </a:xfrm>
          <a:prstGeom prst="rect">
            <a:avLst/>
          </a:prstGeom>
        </p:spPr>
      </p:pic>
      <p:pic>
        <p:nvPicPr>
          <p:cNvPr id="80" name="Picture 7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58714" y="4770932"/>
            <a:ext cx="207295" cy="207295"/>
          </a:xfrm>
          <a:prstGeom prst="rect">
            <a:avLst/>
          </a:prstGeom>
        </p:spPr>
      </p:pic>
      <p:pic>
        <p:nvPicPr>
          <p:cNvPr id="84" name="Picture 8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29895" y="5157311"/>
            <a:ext cx="207295" cy="207295"/>
          </a:xfrm>
          <a:prstGeom prst="rect">
            <a:avLst/>
          </a:prstGeom>
        </p:spPr>
      </p:pic>
      <p:pic>
        <p:nvPicPr>
          <p:cNvPr id="88" name="Picture 8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4043" y="5149741"/>
            <a:ext cx="275885" cy="206914"/>
          </a:xfrm>
          <a:prstGeom prst="rect">
            <a:avLst/>
          </a:prstGeom>
        </p:spPr>
      </p:pic>
      <p:pic>
        <p:nvPicPr>
          <p:cNvPr id="89" name="Picture 8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25870" y="5562202"/>
            <a:ext cx="275885" cy="206914"/>
          </a:xfrm>
          <a:prstGeom prst="rect">
            <a:avLst/>
          </a:prstGeom>
        </p:spPr>
      </p:pic>
      <p:pic>
        <p:nvPicPr>
          <p:cNvPr id="90" name="Picture 8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4042" y="5557204"/>
            <a:ext cx="275885" cy="206914"/>
          </a:xfrm>
          <a:prstGeom prst="rect">
            <a:avLst/>
          </a:prstGeom>
        </p:spPr>
      </p:pic>
      <p:pic>
        <p:nvPicPr>
          <p:cNvPr id="91" name="Picture 9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42595" y="5562202"/>
            <a:ext cx="207295" cy="207295"/>
          </a:xfrm>
          <a:prstGeom prst="rect">
            <a:avLst/>
          </a:prstGeom>
        </p:spPr>
      </p:pic>
      <p:pic>
        <p:nvPicPr>
          <p:cNvPr id="92" name="Picture 9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38570" y="5957015"/>
            <a:ext cx="275885" cy="206914"/>
          </a:xfrm>
          <a:prstGeom prst="rect">
            <a:avLst/>
          </a:prstGeom>
        </p:spPr>
      </p:pic>
      <p:pic>
        <p:nvPicPr>
          <p:cNvPr id="93" name="Picture 9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56742" y="5928164"/>
            <a:ext cx="275885" cy="206914"/>
          </a:xfrm>
          <a:prstGeom prst="rect">
            <a:avLst/>
          </a:prstGeom>
        </p:spPr>
      </p:pic>
      <p:pic>
        <p:nvPicPr>
          <p:cNvPr id="94" name="Picture 9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55295" y="5957015"/>
            <a:ext cx="207295" cy="207295"/>
          </a:xfrm>
          <a:prstGeom prst="rect">
            <a:avLst/>
          </a:prstGeom>
        </p:spPr>
      </p:pic>
      <p:pic>
        <p:nvPicPr>
          <p:cNvPr id="40" name="Picture 3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3643" y="4363003"/>
            <a:ext cx="275885" cy="206914"/>
          </a:xfrm>
          <a:prstGeom prst="rect">
            <a:avLst/>
          </a:prstGeom>
        </p:spPr>
      </p:pic>
      <p:pic>
        <p:nvPicPr>
          <p:cNvPr id="41" name="Picture 4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3642" y="4730711"/>
            <a:ext cx="275885" cy="206914"/>
          </a:xfrm>
          <a:prstGeom prst="rect">
            <a:avLst/>
          </a:prstGeom>
        </p:spPr>
      </p:pic>
      <p:sp>
        <p:nvSpPr>
          <p:cNvPr id="2" name="Title 1"/>
          <p:cNvSpPr>
            <a:spLocks noGrp="1"/>
          </p:cNvSpPr>
          <p:nvPr>
            <p:ph type="title"/>
          </p:nvPr>
        </p:nvSpPr>
        <p:spPr/>
        <p:txBody>
          <a:bodyPr>
            <a:normAutofit/>
          </a:bodyPr>
          <a:lstStyle/>
          <a:p>
            <a:r>
              <a:rPr lang="en-US" dirty="0" smtClean="0"/>
              <a:t>The Inference Problem</a:t>
            </a:r>
            <a:endParaRPr lang="en-US" dirty="0"/>
          </a:p>
        </p:txBody>
      </p:sp>
      <p:sp>
        <p:nvSpPr>
          <p:cNvPr id="4" name="Rectangle 3"/>
          <p:cNvSpPr/>
          <p:nvPr/>
        </p:nvSpPr>
        <p:spPr>
          <a:xfrm>
            <a:off x="829370" y="3809309"/>
            <a:ext cx="2178802" cy="400110"/>
          </a:xfrm>
          <a:prstGeom prst="rect">
            <a:avLst/>
          </a:prstGeom>
        </p:spPr>
        <p:txBody>
          <a:bodyPr wrap="none">
            <a:spAutoFit/>
          </a:bodyPr>
          <a:lstStyle/>
          <a:p>
            <a:pPr algn="ctr"/>
            <a:r>
              <a:rPr lang="en-US" sz="2000" b="1" dirty="0">
                <a:latin typeface="Helvetica" charset="0"/>
                <a:ea typeface="Helvetica" charset="0"/>
                <a:cs typeface="Helvetica" charset="0"/>
              </a:rPr>
              <a:t>Existing Solvers</a:t>
            </a:r>
          </a:p>
        </p:txBody>
      </p:sp>
    </p:spTree>
    <p:custDataLst>
      <p:tags r:id="rId1"/>
    </p:custDataLst>
    <p:extLst>
      <p:ext uri="{BB962C8B-B14F-4D97-AF65-F5344CB8AC3E}">
        <p14:creationId xmlns:p14="http://schemas.microsoft.com/office/powerpoint/2010/main" val="1887334798"/>
      </p:ext>
    </p:extLst>
  </p:cSld>
  <p:clrMapOvr>
    <a:masterClrMapping/>
  </p:clrMapOvr>
  <mc:AlternateContent xmlns:mc="http://schemas.openxmlformats.org/markup-compatibility/2006" xmlns:p14="http://schemas.microsoft.com/office/powerpoint/2010/main">
    <mc:Choice Requires="p14">
      <p:transition p14:dur="0" advTm="126663"/>
    </mc:Choice>
    <mc:Fallback xmlns="">
      <p:transition advTm="1266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7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7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P spid="19" grpId="0" animBg="1"/>
      <p:bldP spid="19" grpId="1" animBg="1"/>
      <p:bldP spid="8" grpId="0" animBg="1"/>
      <p:bldP spid="9" grpId="0"/>
      <p:bldP spid="70" grpId="0" animBg="1"/>
      <p:bldP spid="70" grpId="1" animBg="1"/>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Techniques</a:t>
            </a:r>
            <a:endParaRPr lang="en-US" dirty="0"/>
          </a:p>
        </p:txBody>
      </p:sp>
      <p:sp>
        <p:nvSpPr>
          <p:cNvPr id="3" name="Date Placeholder 2"/>
          <p:cNvSpPr>
            <a:spLocks noGrp="1"/>
          </p:cNvSpPr>
          <p:nvPr>
            <p:ph type="dt" sz="half" idx="10"/>
          </p:nvPr>
        </p:nvSpPr>
        <p:spPr/>
        <p:txBody>
          <a:bodyPr/>
          <a:lstStyle/>
          <a:p>
            <a:fld id="{59D56EB1-056A-DB46-B2EC-3FFEC3CAB1E6}"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85</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
        <p:nvSpPr>
          <p:cNvPr id="6" name="Content Placeholder 2"/>
          <p:cNvSpPr txBox="1">
            <a:spLocks/>
          </p:cNvSpPr>
          <p:nvPr/>
        </p:nvSpPr>
        <p:spPr>
          <a:xfrm>
            <a:off x="457200" y="1877168"/>
            <a:ext cx="8412480" cy="4020712"/>
          </a:xfrm>
          <a:prstGeom prst="rect">
            <a:avLst/>
          </a:prstGeom>
        </p:spPr>
        <p:txBody>
          <a:bodyPr>
            <a:normAutofit/>
          </a:bodyPr>
          <a:lstStyle>
            <a:lvl1pPr marL="274320" indent="-274320" algn="l" rtl="0" eaLnBrk="1" latinLnBrk="0" hangingPunct="1">
              <a:spcBef>
                <a:spcPts val="600"/>
              </a:spcBef>
              <a:buClr>
                <a:schemeClr val="accent1"/>
              </a:buClr>
              <a:buSzPct val="76000"/>
              <a:buFont typeface="Wingdings 3"/>
              <a:buChar char=""/>
              <a:defRPr kumimoji="0" sz="2600" b="0" i="0" kern="1200">
                <a:solidFill>
                  <a:schemeClr val="tx1"/>
                </a:solidFill>
                <a:latin typeface="Helvetica Light" charset="0"/>
                <a:ea typeface="Helvetica Light" charset="0"/>
                <a:cs typeface="Helvetica Light" charset="0"/>
              </a:defRPr>
            </a:lvl1pPr>
            <a:lvl2pPr marL="548640" indent="-274320" algn="l" rtl="0" eaLnBrk="1" latinLnBrk="0" hangingPunct="1">
              <a:spcBef>
                <a:spcPts val="500"/>
              </a:spcBef>
              <a:buClr>
                <a:schemeClr val="accent2"/>
              </a:buClr>
              <a:buSzPct val="76000"/>
              <a:buFont typeface="Wingdings 3"/>
              <a:buChar char=""/>
              <a:defRPr kumimoji="0" sz="2300" b="0" i="0" kern="1200">
                <a:solidFill>
                  <a:schemeClr val="tx2"/>
                </a:solidFill>
                <a:latin typeface="Helvetica Light" charset="0"/>
                <a:ea typeface="Helvetica Light" charset="0"/>
                <a:cs typeface="Helvetica Light"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b="0" i="0" kern="1200">
                <a:solidFill>
                  <a:schemeClr val="tx1"/>
                </a:solidFill>
                <a:latin typeface="Helvetica Light" charset="0"/>
                <a:ea typeface="Helvetica Light" charset="0"/>
                <a:cs typeface="Helvetica Light"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b="0" i="0" kern="1200">
                <a:solidFill>
                  <a:schemeClr val="tx1"/>
                </a:solidFill>
                <a:latin typeface="Helvetica Light" charset="0"/>
                <a:ea typeface="Helvetica Light" charset="0"/>
                <a:cs typeface="Helvetica Light" charset="0"/>
              </a:defRPr>
            </a:lvl4pPr>
            <a:lvl5pPr marL="1371600" indent="-228600" algn="l" rtl="0" eaLnBrk="1" latinLnBrk="0" hangingPunct="1">
              <a:spcBef>
                <a:spcPts val="300"/>
              </a:spcBef>
              <a:buClr>
                <a:schemeClr val="accent2"/>
              </a:buClr>
              <a:buSzPct val="70000"/>
              <a:buFont typeface="Wingdings"/>
              <a:buChar char=""/>
              <a:defRPr kumimoji="0" sz="1600" b="0" i="0" kern="1200">
                <a:solidFill>
                  <a:schemeClr val="tx1"/>
                </a:solidFill>
                <a:latin typeface="Helvetica Light" charset="0"/>
                <a:ea typeface="Helvetica Light" charset="0"/>
                <a:cs typeface="Helvetica Light"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a:t>General </a:t>
            </a:r>
            <a:r>
              <a:rPr lang="en-US" dirty="0" smtClean="0"/>
              <a:t>Framework [SAT 2015]</a:t>
            </a:r>
          </a:p>
          <a:p>
            <a:endParaRPr lang="en-US" dirty="0" smtClean="0"/>
          </a:p>
          <a:p>
            <a:endParaRPr lang="en-US" dirty="0"/>
          </a:p>
          <a:p>
            <a:r>
              <a:rPr lang="en-US" dirty="0" smtClean="0"/>
              <a:t>Bottom-Up Solving [AAAI 2016]</a:t>
            </a:r>
            <a:endParaRPr lang="en-US" sz="2000" dirty="0" smtClean="0"/>
          </a:p>
          <a:p>
            <a:endParaRPr lang="en-US" dirty="0" smtClean="0"/>
          </a:p>
          <a:p>
            <a:endParaRPr lang="en-US" dirty="0" smtClean="0"/>
          </a:p>
          <a:p>
            <a:r>
              <a:rPr lang="en-US" dirty="0" smtClean="0"/>
              <a:t>Top-Down Solving [POPL 2016]</a:t>
            </a:r>
          </a:p>
          <a:p>
            <a:endParaRPr lang="en-US" dirty="0"/>
          </a:p>
          <a:p>
            <a:endParaRPr lang="en-US" dirty="0" smtClean="0"/>
          </a:p>
        </p:txBody>
      </p:sp>
    </p:spTree>
    <p:extLst>
      <p:ext uri="{BB962C8B-B14F-4D97-AF65-F5344CB8AC3E}">
        <p14:creationId xmlns:p14="http://schemas.microsoft.com/office/powerpoint/2010/main" val="174923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6">
                                            <p:txEl>
                                              <p:pRg st="3" end="3"/>
                                            </p:txEl>
                                          </p:spTgt>
                                        </p:tgtEl>
                                        <p:attrNameLst>
                                          <p:attrName>style.color</p:attrName>
                                        </p:attrNameLst>
                                      </p:cBhvr>
                                      <p:to>
                                        <a:srgbClr val="D6D6D6"/>
                                      </p:to>
                                    </p:animClr>
                                  </p:childTnLst>
                                </p:cTn>
                              </p:par>
                              <p:par>
                                <p:cTn id="7" presetID="3" presetClass="emph" presetSubtype="2" fill="hold" nodeType="withEffect">
                                  <p:stCondLst>
                                    <p:cond delay="0"/>
                                  </p:stCondLst>
                                  <p:childTnLst>
                                    <p:animClr clrSpc="rgb" dir="cw">
                                      <p:cBhvr override="childStyle">
                                        <p:cTn id="8" dur="500" fill="hold"/>
                                        <p:tgtEl>
                                          <p:spTgt spid="6">
                                            <p:txEl>
                                              <p:pRg st="6" end="6"/>
                                            </p:txEl>
                                          </p:spTgt>
                                        </p:tgtEl>
                                        <p:attrNameLst>
                                          <p:attrName>style.color</p:attrName>
                                        </p:attrNameLst>
                                      </p:cBhvr>
                                      <p:to>
                                        <a:srgbClr val="D6D6D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smtClean="0"/>
              <a:t>Framework Architecture</a:t>
            </a:r>
            <a:endParaRPr lang="en-US" sz="3000" dirty="0"/>
          </a:p>
        </p:txBody>
      </p:sp>
      <p:sp>
        <p:nvSpPr>
          <p:cNvPr id="3" name="Date Placeholder 2"/>
          <p:cNvSpPr>
            <a:spLocks noGrp="1"/>
          </p:cNvSpPr>
          <p:nvPr>
            <p:ph type="dt" sz="half" idx="10"/>
          </p:nvPr>
        </p:nvSpPr>
        <p:spPr/>
        <p:txBody>
          <a:bodyPr/>
          <a:lstStyle/>
          <a:p>
            <a:fld id="{70A2D958-0DC8-7943-A2AB-5A563A575643}" type="datetime1">
              <a:rPr lang="en-US" smtClean="0"/>
              <a:t>7/31/17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86</a:t>
            </a:fld>
            <a:endParaRPr lang="en-US" dirty="0"/>
          </a:p>
        </p:txBody>
      </p:sp>
      <p:sp>
        <p:nvSpPr>
          <p:cNvPr id="23" name="Freeform 22"/>
          <p:cNvSpPr/>
          <p:nvPr/>
        </p:nvSpPr>
        <p:spPr>
          <a:xfrm>
            <a:off x="4376661" y="2721586"/>
            <a:ext cx="1357178" cy="1233798"/>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Helvetica Light" charset="0"/>
                <a:ea typeface="Helvetica Light" charset="0"/>
                <a:cs typeface="Helvetica Light" charset="0"/>
              </a:rPr>
              <a:t>Checker</a:t>
            </a:r>
            <a:endParaRPr lang="en-US" sz="2600" kern="1200" dirty="0">
              <a:latin typeface="Helvetica Light" charset="0"/>
              <a:ea typeface="Helvetica Light" charset="0"/>
              <a:cs typeface="Helvetica Light" charset="0"/>
            </a:endParaRPr>
          </a:p>
        </p:txBody>
      </p:sp>
      <p:sp>
        <p:nvSpPr>
          <p:cNvPr id="24" name="Circular Arrow 23"/>
          <p:cNvSpPr/>
          <p:nvPr/>
        </p:nvSpPr>
        <p:spPr>
          <a:xfrm>
            <a:off x="2627778" y="2069668"/>
            <a:ext cx="2537637" cy="2537637"/>
          </a:xfrm>
          <a:prstGeom prst="circularArrow">
            <a:avLst>
              <a:gd name="adj1" fmla="val 9481"/>
              <a:gd name="adj2" fmla="val 684782"/>
              <a:gd name="adj3" fmla="val 7851620"/>
              <a:gd name="adj4" fmla="val 2263598"/>
              <a:gd name="adj5" fmla="val 11061"/>
            </a:avLst>
          </a:prstGeom>
        </p:spPr>
        <p:style>
          <a:lnRef idx="3">
            <a:schemeClr val="lt1"/>
          </a:lnRef>
          <a:fillRef idx="1">
            <a:schemeClr val="accent5"/>
          </a:fillRef>
          <a:effectRef idx="1">
            <a:schemeClr val="accent5"/>
          </a:effectRef>
          <a:fontRef idx="minor">
            <a:schemeClr val="lt1"/>
          </a:fontRef>
        </p:style>
      </p:sp>
      <p:sp>
        <p:nvSpPr>
          <p:cNvPr id="25" name="Freeform 24"/>
          <p:cNvSpPr/>
          <p:nvPr/>
        </p:nvSpPr>
        <p:spPr>
          <a:xfrm>
            <a:off x="2209829" y="2777668"/>
            <a:ext cx="1357178" cy="1121635"/>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latin typeface="Helvetica Light" charset="0"/>
                <a:ea typeface="Helvetica Light" charset="0"/>
                <a:cs typeface="Helvetica Light" charset="0"/>
              </a:rPr>
              <a:t>MaxSAT</a:t>
            </a:r>
            <a:r>
              <a:rPr lang="en-US" sz="2600" kern="1200" dirty="0" smtClean="0">
                <a:latin typeface="Helvetica Light" charset="0"/>
                <a:ea typeface="Helvetica Light" charset="0"/>
                <a:cs typeface="Helvetica Light" charset="0"/>
              </a:rPr>
              <a:t> Solver</a:t>
            </a:r>
            <a:endParaRPr lang="en-US" sz="2600" kern="1200" dirty="0">
              <a:latin typeface="Helvetica Light" charset="0"/>
              <a:ea typeface="Helvetica Light" charset="0"/>
              <a:cs typeface="Helvetica Light" charset="0"/>
            </a:endParaRPr>
          </a:p>
        </p:txBody>
      </p:sp>
      <p:sp>
        <p:nvSpPr>
          <p:cNvPr id="26" name="Circular Arrow 25"/>
          <p:cNvSpPr/>
          <p:nvPr/>
        </p:nvSpPr>
        <p:spPr>
          <a:xfrm>
            <a:off x="2627778" y="2069668"/>
            <a:ext cx="2537637" cy="2537637"/>
          </a:xfrm>
          <a:prstGeom prst="circularArrow">
            <a:avLst>
              <a:gd name="adj1" fmla="val 9481"/>
              <a:gd name="adj2" fmla="val 684782"/>
              <a:gd name="adj3" fmla="val 18651620"/>
              <a:gd name="adj4" fmla="val 13063598"/>
              <a:gd name="adj5" fmla="val 11061"/>
            </a:avLst>
          </a:prstGeom>
        </p:spPr>
        <p:style>
          <a:lnRef idx="3">
            <a:schemeClr val="lt1"/>
          </a:lnRef>
          <a:fillRef idx="1">
            <a:schemeClr val="accent5"/>
          </a:fillRef>
          <a:effectRef idx="1">
            <a:schemeClr val="accent5"/>
          </a:effectRef>
          <a:fontRef idx="minor">
            <a:schemeClr val="lt1"/>
          </a:fontRef>
        </p:style>
      </p:sp>
      <p:sp>
        <p:nvSpPr>
          <p:cNvPr id="27" name="TextBox 26"/>
          <p:cNvSpPr txBox="1"/>
          <p:nvPr/>
        </p:nvSpPr>
        <p:spPr>
          <a:xfrm>
            <a:off x="393001" y="1216152"/>
            <a:ext cx="3041949" cy="415498"/>
          </a:xfrm>
          <a:prstGeom prst="rect">
            <a:avLst/>
          </a:prstGeom>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dirty="0" smtClean="0">
                <a:latin typeface="Helvetica Light" charset="0"/>
                <a:ea typeface="Helvetica Light" charset="0"/>
                <a:cs typeface="Helvetica Light" charset="0"/>
              </a:rPr>
              <a:t>MLN instance</a:t>
            </a:r>
          </a:p>
        </p:txBody>
      </p:sp>
      <p:sp>
        <p:nvSpPr>
          <p:cNvPr id="28" name="Right Arrow 27"/>
          <p:cNvSpPr/>
          <p:nvPr/>
        </p:nvSpPr>
        <p:spPr>
          <a:xfrm rot="3387999">
            <a:off x="1658594" y="1996128"/>
            <a:ext cx="1200093" cy="52131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9" name="TextBox 28"/>
          <p:cNvSpPr txBox="1"/>
          <p:nvPr/>
        </p:nvSpPr>
        <p:spPr>
          <a:xfrm>
            <a:off x="591600" y="2056730"/>
            <a:ext cx="1515642" cy="430887"/>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w</a:t>
            </a:r>
            <a:r>
              <a:rPr lang="en-US" sz="2100" dirty="0" smtClean="0">
                <a:latin typeface="Helvetica Light" charset="0"/>
                <a:ea typeface="Helvetica Light" charset="0"/>
                <a:cs typeface="Helvetica Light" charset="0"/>
              </a:rPr>
              <a:t>ork set</a:t>
            </a:r>
          </a:p>
        </p:txBody>
      </p:sp>
      <p:sp>
        <p:nvSpPr>
          <p:cNvPr id="30" name="TextBox 29"/>
          <p:cNvSpPr txBox="1"/>
          <p:nvPr/>
        </p:nvSpPr>
        <p:spPr>
          <a:xfrm>
            <a:off x="2662041" y="1746203"/>
            <a:ext cx="2471060" cy="430887"/>
          </a:xfrm>
          <a:prstGeom prst="rect">
            <a:avLst/>
          </a:prstGeom>
          <a:noFill/>
        </p:spPr>
        <p:txBody>
          <a:bodyPr wrap="square" rtlCol="0">
            <a:spAutoFit/>
          </a:bodyPr>
          <a:lstStyle/>
          <a:p>
            <a:pPr algn="ctr"/>
            <a:r>
              <a:rPr lang="en-US" sz="2100">
                <a:latin typeface="Helvetica Light" charset="0"/>
                <a:ea typeface="Helvetica Light" charset="0"/>
                <a:cs typeface="Helvetica Light" charset="0"/>
              </a:rPr>
              <a:t>c</a:t>
            </a:r>
            <a:r>
              <a:rPr lang="en-US" sz="2100" smtClean="0">
                <a:latin typeface="Helvetica Light" charset="0"/>
                <a:ea typeface="Helvetica Light" charset="0"/>
                <a:cs typeface="Helvetica Light" charset="0"/>
              </a:rPr>
              <a:t>andidate solution </a:t>
            </a:r>
            <a:endParaRPr lang="en-US" sz="2100" dirty="0">
              <a:latin typeface="Helvetica Light" charset="0"/>
              <a:ea typeface="Helvetica Light" charset="0"/>
              <a:cs typeface="Helvetica Light" charset="0"/>
            </a:endParaRPr>
          </a:p>
        </p:txBody>
      </p:sp>
      <p:sp>
        <p:nvSpPr>
          <p:cNvPr id="31" name="Right Arrow 30"/>
          <p:cNvSpPr/>
          <p:nvPr/>
        </p:nvSpPr>
        <p:spPr>
          <a:xfrm>
            <a:off x="5795570" y="3123741"/>
            <a:ext cx="821431" cy="49876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2" name="TextBox 31"/>
          <p:cNvSpPr txBox="1"/>
          <p:nvPr/>
        </p:nvSpPr>
        <p:spPr>
          <a:xfrm>
            <a:off x="4785394" y="2699285"/>
            <a:ext cx="689433" cy="400110"/>
          </a:xfrm>
          <a:prstGeom prst="rect">
            <a:avLst/>
          </a:prstGeom>
          <a:noFill/>
        </p:spPr>
        <p:txBody>
          <a:bodyPr wrap="square" rtlCol="0">
            <a:spAutoFit/>
          </a:bodyPr>
          <a:lstStyle/>
          <a:p>
            <a:r>
              <a:rPr lang="en-US" sz="2000" b="1" dirty="0" smtClean="0">
                <a:solidFill>
                  <a:srgbClr val="7030A0"/>
                </a:solidFill>
                <a:latin typeface="Helvetica" charset="0"/>
                <a:ea typeface="Helvetica" charset="0"/>
                <a:cs typeface="Helvetica" charset="0"/>
              </a:rPr>
              <a:t>Yes</a:t>
            </a:r>
            <a:endParaRPr lang="en-US" sz="2000" b="1" dirty="0">
              <a:solidFill>
                <a:srgbClr val="7030A0"/>
              </a:solidFill>
              <a:latin typeface="Helvetica" charset="0"/>
              <a:ea typeface="Helvetica" charset="0"/>
              <a:cs typeface="Helvetica" charset="0"/>
            </a:endParaRPr>
          </a:p>
        </p:txBody>
      </p:sp>
      <p:sp>
        <p:nvSpPr>
          <p:cNvPr id="33" name="TextBox 32"/>
          <p:cNvSpPr txBox="1"/>
          <p:nvPr/>
        </p:nvSpPr>
        <p:spPr>
          <a:xfrm>
            <a:off x="4877994" y="3576029"/>
            <a:ext cx="689433" cy="415498"/>
          </a:xfrm>
          <a:prstGeom prst="rect">
            <a:avLst/>
          </a:prstGeom>
          <a:noFill/>
        </p:spPr>
        <p:txBody>
          <a:bodyPr wrap="square" rtlCol="0">
            <a:spAutoFit/>
          </a:bodyPr>
          <a:lstStyle/>
          <a:p>
            <a:r>
              <a:rPr lang="en-US" sz="2000" b="1" smtClean="0">
                <a:solidFill>
                  <a:srgbClr val="7030A0"/>
                </a:solidFill>
                <a:latin typeface="Helvetica" charset="0"/>
                <a:ea typeface="Helvetica" charset="0"/>
                <a:cs typeface="Helvetica" charset="0"/>
              </a:rPr>
              <a:t>No</a:t>
            </a:r>
            <a:endParaRPr lang="en-US" sz="2000" b="1">
              <a:solidFill>
                <a:srgbClr val="7030A0"/>
              </a:solidFill>
              <a:latin typeface="Helvetica" charset="0"/>
              <a:ea typeface="Helvetica" charset="0"/>
              <a:cs typeface="Helvetica" charset="0"/>
            </a:endParaRPr>
          </a:p>
        </p:txBody>
      </p:sp>
      <p:sp>
        <p:nvSpPr>
          <p:cNvPr id="34" name="TextBox 33"/>
          <p:cNvSpPr txBox="1"/>
          <p:nvPr/>
        </p:nvSpPr>
        <p:spPr>
          <a:xfrm>
            <a:off x="6373756" y="3003791"/>
            <a:ext cx="2791841" cy="738664"/>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s</a:t>
            </a:r>
            <a:r>
              <a:rPr lang="en-US" sz="2100" dirty="0" smtClean="0">
                <a:latin typeface="Helvetica Light" charset="0"/>
                <a:ea typeface="Helvetica Light" charset="0"/>
                <a:cs typeface="Helvetica Light" charset="0"/>
              </a:rPr>
              <a:t>ound &amp; optimal solution</a:t>
            </a:r>
            <a:endParaRPr lang="en-US" sz="2100" dirty="0">
              <a:latin typeface="Helvetica Light" charset="0"/>
              <a:ea typeface="Helvetica Light" charset="0"/>
              <a:cs typeface="Helvetica Light" charset="0"/>
            </a:endParaRPr>
          </a:p>
        </p:txBody>
      </p:sp>
      <p:sp>
        <p:nvSpPr>
          <p:cNvPr id="20" name="TextBox 19"/>
          <p:cNvSpPr txBox="1"/>
          <p:nvPr/>
        </p:nvSpPr>
        <p:spPr>
          <a:xfrm>
            <a:off x="2568920" y="4545808"/>
            <a:ext cx="2637423" cy="415498"/>
          </a:xfrm>
          <a:prstGeom prst="rect">
            <a:avLst/>
          </a:prstGeom>
          <a:noFill/>
        </p:spPr>
        <p:txBody>
          <a:bodyPr wrap="square" rtlCol="0">
            <a:spAutoFit/>
          </a:bodyPr>
          <a:lstStyle/>
          <a:p>
            <a:pPr algn="ctr"/>
            <a:r>
              <a:rPr lang="en-US" sz="2100" dirty="0" smtClean="0">
                <a:latin typeface="Helvetica Light" charset="0"/>
                <a:ea typeface="Helvetica Light" charset="0"/>
                <a:cs typeface="Helvetica Light" charset="0"/>
              </a:rPr>
              <a:t>expanded work set</a:t>
            </a:r>
            <a:endParaRPr lang="en-US" sz="2100" dirty="0">
              <a:latin typeface="Helvetica Light" charset="0"/>
              <a:ea typeface="Helvetica Light" charset="0"/>
              <a:cs typeface="Helvetica Light" charset="0"/>
            </a:endParaRPr>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Tree>
    <p:custDataLst>
      <p:tags r:id="rId1"/>
    </p:custDataLst>
    <p:extLst>
      <p:ext uri="{BB962C8B-B14F-4D97-AF65-F5344CB8AC3E}">
        <p14:creationId xmlns:p14="http://schemas.microsoft.com/office/powerpoint/2010/main" val="284945208"/>
      </p:ext>
    </p:extLst>
  </p:cSld>
  <p:clrMapOvr>
    <a:masterClrMapping/>
  </p:clrMapOvr>
  <mc:AlternateContent xmlns:mc="http://schemas.openxmlformats.org/markup-compatibility/2006" xmlns:p14="http://schemas.microsoft.com/office/powerpoint/2010/main">
    <mc:Choice Requires="p14">
      <p:transition p14:dur="0" advTm="48093"/>
    </mc:Choice>
    <mc:Fallback xmlns="">
      <p:transition advTm="480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par>
                          <p:cTn id="30" fill="hold">
                            <p:stCondLst>
                              <p:cond delay="0"/>
                            </p:stCondLst>
                            <p:childTnLst>
                              <p:par>
                                <p:cTn id="31" presetID="22" presetClass="entr" presetSubtype="8"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par>
                          <p:cTn id="41" fill="hold">
                            <p:stCondLst>
                              <p:cond delay="0"/>
                            </p:stCondLst>
                            <p:childTnLst>
                              <p:par>
                                <p:cTn id="42" presetID="22" presetClass="entr" presetSubtype="2"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right)">
                                      <p:cBhvr>
                                        <p:cTn id="44" dur="500"/>
                                        <p:tgtEl>
                                          <p:spTgt spid="24"/>
                                        </p:tgtEl>
                                      </p:cBhvr>
                                    </p:animEffec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animBg="1"/>
      <p:bldP spid="29" grpId="0"/>
      <p:bldP spid="30" grpId="0"/>
      <p:bldP spid="31" grpId="0" animBg="1"/>
      <p:bldP spid="32" grpId="0"/>
      <p:bldP spid="33" grpId="0"/>
      <p:bldP spid="34" grpId="0"/>
      <p:bldP spid="2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smtClean="0"/>
              <a:t>Framework Instances</a:t>
            </a:r>
            <a:endParaRPr lang="en-US" sz="3000" dirty="0"/>
          </a:p>
        </p:txBody>
      </p:sp>
      <p:sp>
        <p:nvSpPr>
          <p:cNvPr id="3" name="Date Placeholder 2"/>
          <p:cNvSpPr>
            <a:spLocks noGrp="1"/>
          </p:cNvSpPr>
          <p:nvPr>
            <p:ph type="dt" sz="half" idx="10"/>
          </p:nvPr>
        </p:nvSpPr>
        <p:spPr/>
        <p:txBody>
          <a:bodyPr/>
          <a:lstStyle/>
          <a:p>
            <a:fld id="{B09C99FD-4C4E-9C4E-9CA2-29D07C4ABE42}" type="datetime1">
              <a:rPr lang="en-US" smtClean="0"/>
              <a:t>7/31/17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87</a:t>
            </a:fld>
            <a:endParaRPr lang="en-US" dirty="0"/>
          </a:p>
        </p:txBody>
      </p:sp>
      <p:sp>
        <p:nvSpPr>
          <p:cNvPr id="23" name="Freeform 22"/>
          <p:cNvSpPr/>
          <p:nvPr/>
        </p:nvSpPr>
        <p:spPr>
          <a:xfrm>
            <a:off x="4376661" y="2721586"/>
            <a:ext cx="1357178" cy="1233798"/>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Helvetica Light" charset="0"/>
                <a:ea typeface="Helvetica Light" charset="0"/>
                <a:cs typeface="Helvetica Light" charset="0"/>
              </a:rPr>
              <a:t>Checker</a:t>
            </a:r>
            <a:endParaRPr lang="en-US" sz="2600" kern="1200" dirty="0">
              <a:latin typeface="Helvetica Light" charset="0"/>
              <a:ea typeface="Helvetica Light" charset="0"/>
              <a:cs typeface="Helvetica Light" charset="0"/>
            </a:endParaRPr>
          </a:p>
        </p:txBody>
      </p:sp>
      <p:sp>
        <p:nvSpPr>
          <p:cNvPr id="24" name="Circular Arrow 23"/>
          <p:cNvSpPr/>
          <p:nvPr/>
        </p:nvSpPr>
        <p:spPr>
          <a:xfrm>
            <a:off x="2627778" y="2069668"/>
            <a:ext cx="2537637" cy="2537637"/>
          </a:xfrm>
          <a:prstGeom prst="circularArrow">
            <a:avLst>
              <a:gd name="adj1" fmla="val 9481"/>
              <a:gd name="adj2" fmla="val 684782"/>
              <a:gd name="adj3" fmla="val 7851620"/>
              <a:gd name="adj4" fmla="val 2263598"/>
              <a:gd name="adj5" fmla="val 11061"/>
            </a:avLst>
          </a:prstGeom>
        </p:spPr>
        <p:style>
          <a:lnRef idx="3">
            <a:schemeClr val="lt1"/>
          </a:lnRef>
          <a:fillRef idx="1">
            <a:schemeClr val="accent5"/>
          </a:fillRef>
          <a:effectRef idx="1">
            <a:schemeClr val="accent5"/>
          </a:effectRef>
          <a:fontRef idx="minor">
            <a:schemeClr val="lt1"/>
          </a:fontRef>
        </p:style>
      </p:sp>
      <p:sp>
        <p:nvSpPr>
          <p:cNvPr id="25" name="Freeform 24"/>
          <p:cNvSpPr/>
          <p:nvPr/>
        </p:nvSpPr>
        <p:spPr>
          <a:xfrm>
            <a:off x="2209829" y="2777668"/>
            <a:ext cx="1357178" cy="1121635"/>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latin typeface="Helvetica Light" charset="0"/>
                <a:ea typeface="Helvetica Light" charset="0"/>
                <a:cs typeface="Helvetica Light" charset="0"/>
              </a:rPr>
              <a:t>MaxSAT</a:t>
            </a:r>
            <a:r>
              <a:rPr lang="en-US" sz="2600" kern="1200" dirty="0" smtClean="0">
                <a:latin typeface="Helvetica Light" charset="0"/>
                <a:ea typeface="Helvetica Light" charset="0"/>
                <a:cs typeface="Helvetica Light" charset="0"/>
              </a:rPr>
              <a:t> Solver</a:t>
            </a:r>
            <a:endParaRPr lang="en-US" sz="2600" kern="1200" dirty="0">
              <a:latin typeface="Helvetica Light" charset="0"/>
              <a:ea typeface="Helvetica Light" charset="0"/>
              <a:cs typeface="Helvetica Light" charset="0"/>
            </a:endParaRPr>
          </a:p>
        </p:txBody>
      </p:sp>
      <p:sp>
        <p:nvSpPr>
          <p:cNvPr id="26" name="Circular Arrow 25"/>
          <p:cNvSpPr/>
          <p:nvPr/>
        </p:nvSpPr>
        <p:spPr>
          <a:xfrm>
            <a:off x="2627778" y="2069668"/>
            <a:ext cx="2537637" cy="2537637"/>
          </a:xfrm>
          <a:prstGeom prst="circularArrow">
            <a:avLst>
              <a:gd name="adj1" fmla="val 9481"/>
              <a:gd name="adj2" fmla="val 684782"/>
              <a:gd name="adj3" fmla="val 18651620"/>
              <a:gd name="adj4" fmla="val 13063598"/>
              <a:gd name="adj5" fmla="val 11061"/>
            </a:avLst>
          </a:prstGeom>
        </p:spPr>
        <p:style>
          <a:lnRef idx="3">
            <a:schemeClr val="lt1"/>
          </a:lnRef>
          <a:fillRef idx="1">
            <a:schemeClr val="accent5"/>
          </a:fillRef>
          <a:effectRef idx="1">
            <a:schemeClr val="accent5"/>
          </a:effectRef>
          <a:fontRef idx="minor">
            <a:schemeClr val="lt1"/>
          </a:fontRef>
        </p:style>
      </p:sp>
      <p:sp>
        <p:nvSpPr>
          <p:cNvPr id="27" name="TextBox 26"/>
          <p:cNvSpPr txBox="1"/>
          <p:nvPr/>
        </p:nvSpPr>
        <p:spPr>
          <a:xfrm>
            <a:off x="393001" y="1216152"/>
            <a:ext cx="3041949" cy="415498"/>
          </a:xfrm>
          <a:prstGeom prst="rect">
            <a:avLst/>
          </a:prstGeom>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dirty="0" smtClean="0">
                <a:latin typeface="Helvetica Light" charset="0"/>
                <a:ea typeface="Helvetica Light" charset="0"/>
                <a:cs typeface="Helvetica Light" charset="0"/>
              </a:rPr>
              <a:t>MLN instance</a:t>
            </a:r>
          </a:p>
        </p:txBody>
      </p:sp>
      <p:sp>
        <p:nvSpPr>
          <p:cNvPr id="28" name="Right Arrow 27"/>
          <p:cNvSpPr/>
          <p:nvPr/>
        </p:nvSpPr>
        <p:spPr>
          <a:xfrm rot="3387999">
            <a:off x="1658594" y="1996128"/>
            <a:ext cx="1200093" cy="52131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9" name="TextBox 28"/>
          <p:cNvSpPr txBox="1"/>
          <p:nvPr/>
        </p:nvSpPr>
        <p:spPr>
          <a:xfrm>
            <a:off x="591600" y="2056730"/>
            <a:ext cx="1515642" cy="430887"/>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w</a:t>
            </a:r>
            <a:r>
              <a:rPr lang="en-US" sz="2100" dirty="0" smtClean="0">
                <a:latin typeface="Helvetica Light" charset="0"/>
                <a:ea typeface="Helvetica Light" charset="0"/>
                <a:cs typeface="Helvetica Light" charset="0"/>
              </a:rPr>
              <a:t>ork set</a:t>
            </a:r>
          </a:p>
        </p:txBody>
      </p:sp>
      <p:sp>
        <p:nvSpPr>
          <p:cNvPr id="30" name="TextBox 29"/>
          <p:cNvSpPr txBox="1"/>
          <p:nvPr/>
        </p:nvSpPr>
        <p:spPr>
          <a:xfrm>
            <a:off x="2662041" y="1746203"/>
            <a:ext cx="2471060" cy="430887"/>
          </a:xfrm>
          <a:prstGeom prst="rect">
            <a:avLst/>
          </a:prstGeom>
          <a:noFill/>
        </p:spPr>
        <p:txBody>
          <a:bodyPr wrap="square" rtlCol="0">
            <a:spAutoFit/>
          </a:bodyPr>
          <a:lstStyle/>
          <a:p>
            <a:pPr algn="ctr"/>
            <a:r>
              <a:rPr lang="en-US" sz="2100">
                <a:latin typeface="Helvetica Light" charset="0"/>
                <a:ea typeface="Helvetica Light" charset="0"/>
                <a:cs typeface="Helvetica Light" charset="0"/>
              </a:rPr>
              <a:t>c</a:t>
            </a:r>
            <a:r>
              <a:rPr lang="en-US" sz="2100" smtClean="0">
                <a:latin typeface="Helvetica Light" charset="0"/>
                <a:ea typeface="Helvetica Light" charset="0"/>
                <a:cs typeface="Helvetica Light" charset="0"/>
              </a:rPr>
              <a:t>andidate solution </a:t>
            </a:r>
            <a:endParaRPr lang="en-US" sz="2100" dirty="0">
              <a:latin typeface="Helvetica Light" charset="0"/>
              <a:ea typeface="Helvetica Light" charset="0"/>
              <a:cs typeface="Helvetica Light" charset="0"/>
            </a:endParaRPr>
          </a:p>
        </p:txBody>
      </p:sp>
      <p:sp>
        <p:nvSpPr>
          <p:cNvPr id="31" name="Right Arrow 30"/>
          <p:cNvSpPr/>
          <p:nvPr/>
        </p:nvSpPr>
        <p:spPr>
          <a:xfrm>
            <a:off x="5795570" y="3123741"/>
            <a:ext cx="821431" cy="49876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2" name="TextBox 31"/>
          <p:cNvSpPr txBox="1"/>
          <p:nvPr/>
        </p:nvSpPr>
        <p:spPr>
          <a:xfrm>
            <a:off x="4785394" y="2699285"/>
            <a:ext cx="689433" cy="400110"/>
          </a:xfrm>
          <a:prstGeom prst="rect">
            <a:avLst/>
          </a:prstGeom>
          <a:noFill/>
        </p:spPr>
        <p:txBody>
          <a:bodyPr wrap="square" rtlCol="0">
            <a:spAutoFit/>
          </a:bodyPr>
          <a:lstStyle/>
          <a:p>
            <a:r>
              <a:rPr lang="en-US" sz="2000" b="1" dirty="0" smtClean="0">
                <a:solidFill>
                  <a:srgbClr val="7030A0"/>
                </a:solidFill>
                <a:latin typeface="Helvetica" charset="0"/>
                <a:ea typeface="Helvetica" charset="0"/>
                <a:cs typeface="Helvetica" charset="0"/>
              </a:rPr>
              <a:t>Yes</a:t>
            </a:r>
            <a:endParaRPr lang="en-US" sz="2000" b="1" dirty="0">
              <a:solidFill>
                <a:srgbClr val="7030A0"/>
              </a:solidFill>
              <a:latin typeface="Helvetica" charset="0"/>
              <a:ea typeface="Helvetica" charset="0"/>
              <a:cs typeface="Helvetica" charset="0"/>
            </a:endParaRPr>
          </a:p>
        </p:txBody>
      </p:sp>
      <p:sp>
        <p:nvSpPr>
          <p:cNvPr id="33" name="TextBox 32"/>
          <p:cNvSpPr txBox="1"/>
          <p:nvPr/>
        </p:nvSpPr>
        <p:spPr>
          <a:xfrm>
            <a:off x="4877994" y="3576029"/>
            <a:ext cx="689433" cy="415498"/>
          </a:xfrm>
          <a:prstGeom prst="rect">
            <a:avLst/>
          </a:prstGeom>
          <a:noFill/>
        </p:spPr>
        <p:txBody>
          <a:bodyPr wrap="square" rtlCol="0">
            <a:spAutoFit/>
          </a:bodyPr>
          <a:lstStyle/>
          <a:p>
            <a:r>
              <a:rPr lang="en-US" sz="2000" b="1" smtClean="0">
                <a:solidFill>
                  <a:srgbClr val="7030A0"/>
                </a:solidFill>
                <a:latin typeface="Helvetica" charset="0"/>
                <a:ea typeface="Helvetica" charset="0"/>
                <a:cs typeface="Helvetica" charset="0"/>
              </a:rPr>
              <a:t>No</a:t>
            </a:r>
            <a:endParaRPr lang="en-US" sz="2000" b="1">
              <a:solidFill>
                <a:srgbClr val="7030A0"/>
              </a:solidFill>
              <a:latin typeface="Helvetica" charset="0"/>
              <a:ea typeface="Helvetica" charset="0"/>
              <a:cs typeface="Helvetica" charset="0"/>
            </a:endParaRPr>
          </a:p>
        </p:txBody>
      </p:sp>
      <p:sp>
        <p:nvSpPr>
          <p:cNvPr id="34" name="TextBox 33"/>
          <p:cNvSpPr txBox="1"/>
          <p:nvPr/>
        </p:nvSpPr>
        <p:spPr>
          <a:xfrm>
            <a:off x="6373756" y="3003791"/>
            <a:ext cx="2791841" cy="738664"/>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s</a:t>
            </a:r>
            <a:r>
              <a:rPr lang="en-US" sz="2100" dirty="0" smtClean="0">
                <a:latin typeface="Helvetica Light" charset="0"/>
                <a:ea typeface="Helvetica Light" charset="0"/>
                <a:cs typeface="Helvetica Light" charset="0"/>
              </a:rPr>
              <a:t>ound &amp; optimal solution</a:t>
            </a:r>
            <a:endParaRPr lang="en-US" sz="2100" dirty="0">
              <a:latin typeface="Helvetica Light" charset="0"/>
              <a:ea typeface="Helvetica Light" charset="0"/>
              <a:cs typeface="Helvetica Light" charset="0"/>
            </a:endParaRPr>
          </a:p>
        </p:txBody>
      </p:sp>
      <p:sp>
        <p:nvSpPr>
          <p:cNvPr id="20" name="TextBox 19"/>
          <p:cNvSpPr txBox="1"/>
          <p:nvPr/>
        </p:nvSpPr>
        <p:spPr>
          <a:xfrm>
            <a:off x="2568920" y="4545808"/>
            <a:ext cx="2637423" cy="415498"/>
          </a:xfrm>
          <a:prstGeom prst="rect">
            <a:avLst/>
          </a:prstGeom>
          <a:noFill/>
        </p:spPr>
        <p:txBody>
          <a:bodyPr wrap="square" rtlCol="0">
            <a:spAutoFit/>
          </a:bodyPr>
          <a:lstStyle/>
          <a:p>
            <a:pPr algn="ctr"/>
            <a:r>
              <a:rPr lang="en-US" sz="2100" dirty="0" smtClean="0">
                <a:latin typeface="Helvetica Light" charset="0"/>
                <a:ea typeface="Helvetica Light" charset="0"/>
                <a:cs typeface="Helvetica Light" charset="0"/>
              </a:rPr>
              <a:t>expanded work set</a:t>
            </a:r>
            <a:endParaRPr lang="en-US" sz="2100" dirty="0">
              <a:latin typeface="Helvetica Light" charset="0"/>
              <a:ea typeface="Helvetica Light" charset="0"/>
              <a:cs typeface="Helvetica Light" charset="0"/>
            </a:endParaRPr>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
        <p:nvSpPr>
          <p:cNvPr id="21" name="Rounded Rectangular Callout 20"/>
          <p:cNvSpPr/>
          <p:nvPr/>
        </p:nvSpPr>
        <p:spPr>
          <a:xfrm>
            <a:off x="6494467" y="1144556"/>
            <a:ext cx="2311400" cy="1887049"/>
          </a:xfrm>
          <a:prstGeom prst="wedgeRoundRectCallout">
            <a:avLst>
              <a:gd name="adj1" fmla="val -95352"/>
              <a:gd name="adj2" fmla="val 5124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Helvetica" charset="0"/>
                <a:ea typeface="Helvetica" charset="0"/>
                <a:cs typeface="Helvetica" charset="0"/>
              </a:rPr>
              <a:t>Datalog</a:t>
            </a:r>
            <a:endParaRPr lang="en-US" sz="2000" b="1" dirty="0">
              <a:solidFill>
                <a:schemeClr val="tx1"/>
              </a:solidFill>
              <a:latin typeface="Helvetica" charset="0"/>
              <a:ea typeface="Helvetica" charset="0"/>
              <a:cs typeface="Helvetica" charset="0"/>
            </a:endParaRPr>
          </a:p>
          <a:p>
            <a:pPr algn="ctr"/>
            <a:r>
              <a:rPr lang="en-US" sz="2000" b="1" dirty="0" smtClean="0">
                <a:solidFill>
                  <a:schemeClr val="tx1"/>
                </a:solidFill>
                <a:latin typeface="Helvetica" charset="0"/>
                <a:ea typeface="Helvetica" charset="0"/>
                <a:cs typeface="Helvetica" charset="0"/>
              </a:rPr>
              <a:t>SQL</a:t>
            </a:r>
          </a:p>
          <a:p>
            <a:pPr algn="ctr"/>
            <a:r>
              <a:rPr lang="en-US" sz="2000" b="1" dirty="0" err="1" smtClean="0">
                <a:solidFill>
                  <a:schemeClr val="tx1"/>
                </a:solidFill>
                <a:latin typeface="Helvetica" charset="0"/>
                <a:ea typeface="Helvetica" charset="0"/>
                <a:cs typeface="Helvetica" charset="0"/>
              </a:rPr>
              <a:t>MaxSAT</a:t>
            </a:r>
            <a:endParaRPr lang="en-US" sz="2000" b="1" dirty="0" smtClean="0">
              <a:solidFill>
                <a:schemeClr val="tx1"/>
              </a:solidFill>
              <a:latin typeface="Helvetica" charset="0"/>
              <a:ea typeface="Helvetica" charset="0"/>
              <a:cs typeface="Helvetica" charset="0"/>
            </a:endParaRPr>
          </a:p>
          <a:p>
            <a:pPr algn="ctr"/>
            <a:r>
              <a:rPr lang="en-US" sz="2000" b="1" dirty="0" smtClean="0">
                <a:solidFill>
                  <a:schemeClr val="tx1"/>
                </a:solidFill>
                <a:latin typeface="Helvetica" charset="0"/>
                <a:ea typeface="Helvetica" charset="0"/>
                <a:cs typeface="Helvetica" charset="0"/>
              </a:rPr>
              <a:t>ILP</a:t>
            </a:r>
          </a:p>
          <a:p>
            <a:pPr algn="ctr"/>
            <a:r>
              <a:rPr lang="en-US" sz="2000" b="1" dirty="0" smtClean="0">
                <a:solidFill>
                  <a:schemeClr val="tx1"/>
                </a:solidFill>
                <a:latin typeface="Helvetica" charset="0"/>
                <a:ea typeface="Helvetica" charset="0"/>
                <a:cs typeface="Helvetica" charset="0"/>
              </a:rPr>
              <a:t>SMT</a:t>
            </a:r>
          </a:p>
          <a:p>
            <a:pPr algn="ctr"/>
            <a:r>
              <a:rPr lang="is-IS" sz="2000" b="1" dirty="0" smtClean="0">
                <a:solidFill>
                  <a:schemeClr val="tx1"/>
                </a:solidFill>
                <a:latin typeface="Helvetica" charset="0"/>
                <a:ea typeface="Helvetica" charset="0"/>
                <a:cs typeface="Helvetica" charset="0"/>
              </a:rPr>
              <a:t>…</a:t>
            </a:r>
            <a:endParaRPr lang="en-US" sz="2000" b="1" dirty="0" smtClean="0">
              <a:solidFill>
                <a:schemeClr val="tx1"/>
              </a:solidFill>
              <a:latin typeface="Helvetica" charset="0"/>
              <a:ea typeface="Helvetica" charset="0"/>
              <a:cs typeface="Helvetica" charset="0"/>
            </a:endParaRPr>
          </a:p>
        </p:txBody>
      </p:sp>
    </p:spTree>
    <p:custDataLst>
      <p:tags r:id="rId1"/>
    </p:custDataLst>
    <p:extLst>
      <p:ext uri="{BB962C8B-B14F-4D97-AF65-F5344CB8AC3E}">
        <p14:creationId xmlns:p14="http://schemas.microsoft.com/office/powerpoint/2010/main" val="863963678"/>
      </p:ext>
    </p:extLst>
  </p:cSld>
  <p:clrMapOvr>
    <a:masterClrMapping/>
  </p:clrMapOvr>
  <mc:AlternateContent xmlns:mc="http://schemas.openxmlformats.org/markup-compatibility/2006" xmlns:p14="http://schemas.microsoft.com/office/powerpoint/2010/main">
    <mc:Choice Requires="p14">
      <p:transition p14:dur="0" advTm="48093"/>
    </mc:Choice>
    <mc:Fallback xmlns="">
      <p:transition advTm="48093"/>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smtClean="0"/>
              <a:t>Framework Instance: Abstraction Refinement</a:t>
            </a:r>
            <a:endParaRPr lang="en-US" sz="3000" dirty="0"/>
          </a:p>
        </p:txBody>
      </p:sp>
      <p:sp>
        <p:nvSpPr>
          <p:cNvPr id="3" name="Date Placeholder 2"/>
          <p:cNvSpPr>
            <a:spLocks noGrp="1"/>
          </p:cNvSpPr>
          <p:nvPr>
            <p:ph type="dt" sz="half" idx="10"/>
          </p:nvPr>
        </p:nvSpPr>
        <p:spPr/>
        <p:txBody>
          <a:bodyPr/>
          <a:lstStyle/>
          <a:p>
            <a:fld id="{C3ADC340-FD0A-F849-BAC8-36D582F88073}" type="datetime1">
              <a:rPr lang="en-US" smtClean="0"/>
              <a:t>7/31/17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88</a:t>
            </a:fld>
            <a:endParaRPr lang="en-US" dirty="0"/>
          </a:p>
        </p:txBody>
      </p:sp>
      <p:sp>
        <p:nvSpPr>
          <p:cNvPr id="36" name="TextBox 35"/>
          <p:cNvSpPr txBox="1"/>
          <p:nvPr/>
        </p:nvSpPr>
        <p:spPr>
          <a:xfrm>
            <a:off x="393001" y="5078730"/>
            <a:ext cx="8438482" cy="830997"/>
          </a:xfrm>
          <a:prstGeom prst="rect">
            <a:avLst/>
          </a:prstGeom>
          <a:solidFill>
            <a:schemeClr val="accent1">
              <a:lumMod val="20000"/>
              <a:lumOff val="80000"/>
            </a:schemeClr>
          </a:solidFill>
          <a:ln>
            <a:noFill/>
          </a:ln>
        </p:spPr>
        <p:txBody>
          <a:bodyPr wrap="square" rtlCol="0">
            <a:spAutoFit/>
          </a:bodyPr>
          <a:lstStyle/>
          <a:p>
            <a:pPr algn="ctr"/>
            <a:r>
              <a:rPr lang="en-US" sz="2400" dirty="0" smtClean="0">
                <a:latin typeface="Helvetica Light" charset="0"/>
                <a:ea typeface="Helvetica Light" charset="0"/>
                <a:cs typeface="Helvetica Light" charset="0"/>
              </a:rPr>
              <a:t>On Abstraction Refinement for Program Analyses in </a:t>
            </a:r>
            <a:r>
              <a:rPr lang="en-US" sz="2400" dirty="0" err="1" smtClean="0">
                <a:latin typeface="Helvetica Light" charset="0"/>
                <a:ea typeface="Helvetica Light" charset="0"/>
                <a:cs typeface="Helvetica Light" charset="0"/>
              </a:rPr>
              <a:t>Datalog</a:t>
            </a:r>
            <a:r>
              <a:rPr lang="en-US" sz="2400" dirty="0" smtClean="0">
                <a:latin typeface="Helvetica Light" charset="0"/>
                <a:ea typeface="Helvetica Light" charset="0"/>
                <a:cs typeface="Helvetica Light" charset="0"/>
              </a:rPr>
              <a:t> [PLDI 2014]</a:t>
            </a:r>
            <a:endParaRPr lang="en-US" sz="2400" dirty="0">
              <a:latin typeface="Helvetica Light" charset="0"/>
              <a:ea typeface="Helvetica Light" charset="0"/>
              <a:cs typeface="Helvetica Light" charset="0"/>
            </a:endParaRPr>
          </a:p>
        </p:txBody>
      </p:sp>
      <p:sp>
        <p:nvSpPr>
          <p:cNvPr id="22" name="Freeform 21"/>
          <p:cNvSpPr/>
          <p:nvPr/>
        </p:nvSpPr>
        <p:spPr>
          <a:xfrm>
            <a:off x="4376661" y="2721586"/>
            <a:ext cx="1357178" cy="1233798"/>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Helvetica Light" charset="0"/>
                <a:ea typeface="Helvetica Light" charset="0"/>
                <a:cs typeface="Helvetica Light" charset="0"/>
              </a:rPr>
              <a:t>Checker</a:t>
            </a:r>
            <a:endParaRPr lang="en-US" sz="2600" kern="1200" dirty="0">
              <a:latin typeface="Helvetica Light" charset="0"/>
              <a:ea typeface="Helvetica Light" charset="0"/>
              <a:cs typeface="Helvetica Light" charset="0"/>
            </a:endParaRPr>
          </a:p>
        </p:txBody>
      </p:sp>
      <p:sp>
        <p:nvSpPr>
          <p:cNvPr id="27" name="Circular Arrow 26"/>
          <p:cNvSpPr/>
          <p:nvPr/>
        </p:nvSpPr>
        <p:spPr>
          <a:xfrm>
            <a:off x="2627778" y="2069668"/>
            <a:ext cx="2537637" cy="2537637"/>
          </a:xfrm>
          <a:prstGeom prst="circularArrow">
            <a:avLst>
              <a:gd name="adj1" fmla="val 9481"/>
              <a:gd name="adj2" fmla="val 684782"/>
              <a:gd name="adj3" fmla="val 7851620"/>
              <a:gd name="adj4" fmla="val 2263598"/>
              <a:gd name="adj5" fmla="val 11061"/>
            </a:avLst>
          </a:prstGeom>
        </p:spPr>
        <p:style>
          <a:lnRef idx="3">
            <a:schemeClr val="lt1"/>
          </a:lnRef>
          <a:fillRef idx="1">
            <a:schemeClr val="accent5"/>
          </a:fillRef>
          <a:effectRef idx="1">
            <a:schemeClr val="accent5"/>
          </a:effectRef>
          <a:fontRef idx="minor">
            <a:schemeClr val="lt1"/>
          </a:fontRef>
        </p:style>
      </p:sp>
      <p:sp>
        <p:nvSpPr>
          <p:cNvPr id="32" name="Freeform 31"/>
          <p:cNvSpPr/>
          <p:nvPr/>
        </p:nvSpPr>
        <p:spPr>
          <a:xfrm>
            <a:off x="2209829" y="2777668"/>
            <a:ext cx="1357178" cy="1121635"/>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latin typeface="Helvetica Light" charset="0"/>
                <a:ea typeface="Helvetica Light" charset="0"/>
                <a:cs typeface="Helvetica Light" charset="0"/>
              </a:rPr>
              <a:t>MaxSAT</a:t>
            </a:r>
            <a:r>
              <a:rPr lang="en-US" sz="2600" kern="1200" dirty="0" smtClean="0">
                <a:latin typeface="Helvetica Light" charset="0"/>
                <a:ea typeface="Helvetica Light" charset="0"/>
                <a:cs typeface="Helvetica Light" charset="0"/>
              </a:rPr>
              <a:t> Solver</a:t>
            </a:r>
            <a:endParaRPr lang="en-US" sz="2600" kern="1200" dirty="0">
              <a:latin typeface="Helvetica Light" charset="0"/>
              <a:ea typeface="Helvetica Light" charset="0"/>
              <a:cs typeface="Helvetica Light" charset="0"/>
            </a:endParaRPr>
          </a:p>
        </p:txBody>
      </p:sp>
      <p:sp>
        <p:nvSpPr>
          <p:cNvPr id="33" name="Circular Arrow 32"/>
          <p:cNvSpPr/>
          <p:nvPr/>
        </p:nvSpPr>
        <p:spPr>
          <a:xfrm>
            <a:off x="2627778" y="2069668"/>
            <a:ext cx="2537637" cy="2537637"/>
          </a:xfrm>
          <a:prstGeom prst="circularArrow">
            <a:avLst>
              <a:gd name="adj1" fmla="val 9481"/>
              <a:gd name="adj2" fmla="val 684782"/>
              <a:gd name="adj3" fmla="val 18651620"/>
              <a:gd name="adj4" fmla="val 13063598"/>
              <a:gd name="adj5" fmla="val 11061"/>
            </a:avLst>
          </a:prstGeom>
        </p:spPr>
        <p:style>
          <a:lnRef idx="3">
            <a:schemeClr val="lt1"/>
          </a:lnRef>
          <a:fillRef idx="1">
            <a:schemeClr val="accent5"/>
          </a:fillRef>
          <a:effectRef idx="1">
            <a:schemeClr val="accent5"/>
          </a:effectRef>
          <a:fontRef idx="minor">
            <a:schemeClr val="lt1"/>
          </a:fontRef>
        </p:style>
      </p:sp>
      <p:sp>
        <p:nvSpPr>
          <p:cNvPr id="42" name="Right Arrow 41"/>
          <p:cNvSpPr/>
          <p:nvPr/>
        </p:nvSpPr>
        <p:spPr>
          <a:xfrm rot="3387999">
            <a:off x="1658594" y="1996128"/>
            <a:ext cx="1200093" cy="52131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3" name="TextBox 42"/>
          <p:cNvSpPr txBox="1"/>
          <p:nvPr/>
        </p:nvSpPr>
        <p:spPr>
          <a:xfrm>
            <a:off x="591600" y="2056730"/>
            <a:ext cx="1515642" cy="430887"/>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w</a:t>
            </a:r>
            <a:r>
              <a:rPr lang="en-US" sz="2100" dirty="0" smtClean="0">
                <a:latin typeface="Helvetica Light" charset="0"/>
                <a:ea typeface="Helvetica Light" charset="0"/>
                <a:cs typeface="Helvetica Light" charset="0"/>
              </a:rPr>
              <a:t>ork set</a:t>
            </a:r>
          </a:p>
        </p:txBody>
      </p:sp>
      <p:sp>
        <p:nvSpPr>
          <p:cNvPr id="45" name="Right Arrow 44"/>
          <p:cNvSpPr/>
          <p:nvPr/>
        </p:nvSpPr>
        <p:spPr>
          <a:xfrm>
            <a:off x="5795570" y="3123741"/>
            <a:ext cx="821431" cy="49876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6" name="TextBox 45"/>
          <p:cNvSpPr txBox="1"/>
          <p:nvPr/>
        </p:nvSpPr>
        <p:spPr>
          <a:xfrm>
            <a:off x="4785394" y="2699285"/>
            <a:ext cx="689433" cy="400110"/>
          </a:xfrm>
          <a:prstGeom prst="rect">
            <a:avLst/>
          </a:prstGeom>
          <a:noFill/>
        </p:spPr>
        <p:txBody>
          <a:bodyPr wrap="square" rtlCol="0">
            <a:spAutoFit/>
          </a:bodyPr>
          <a:lstStyle/>
          <a:p>
            <a:r>
              <a:rPr lang="en-US" sz="2000" b="1" dirty="0" smtClean="0">
                <a:solidFill>
                  <a:srgbClr val="7030A0"/>
                </a:solidFill>
                <a:latin typeface="Helvetica" charset="0"/>
                <a:ea typeface="Helvetica" charset="0"/>
                <a:cs typeface="Helvetica" charset="0"/>
              </a:rPr>
              <a:t>Yes</a:t>
            </a:r>
            <a:endParaRPr lang="en-US" sz="2000" b="1" dirty="0">
              <a:solidFill>
                <a:srgbClr val="7030A0"/>
              </a:solidFill>
              <a:latin typeface="Helvetica" charset="0"/>
              <a:ea typeface="Helvetica" charset="0"/>
              <a:cs typeface="Helvetica" charset="0"/>
            </a:endParaRPr>
          </a:p>
        </p:txBody>
      </p:sp>
      <p:sp>
        <p:nvSpPr>
          <p:cNvPr id="47" name="TextBox 46"/>
          <p:cNvSpPr txBox="1"/>
          <p:nvPr/>
        </p:nvSpPr>
        <p:spPr>
          <a:xfrm>
            <a:off x="4877994" y="3576029"/>
            <a:ext cx="689433" cy="415498"/>
          </a:xfrm>
          <a:prstGeom prst="rect">
            <a:avLst/>
          </a:prstGeom>
          <a:noFill/>
        </p:spPr>
        <p:txBody>
          <a:bodyPr wrap="square" rtlCol="0">
            <a:spAutoFit/>
          </a:bodyPr>
          <a:lstStyle/>
          <a:p>
            <a:r>
              <a:rPr lang="en-US" sz="2000" b="1" smtClean="0">
                <a:solidFill>
                  <a:srgbClr val="7030A0"/>
                </a:solidFill>
                <a:latin typeface="Helvetica" charset="0"/>
                <a:ea typeface="Helvetica" charset="0"/>
                <a:cs typeface="Helvetica" charset="0"/>
              </a:rPr>
              <a:t>No</a:t>
            </a:r>
            <a:endParaRPr lang="en-US" sz="2000" b="1">
              <a:solidFill>
                <a:srgbClr val="7030A0"/>
              </a:solidFill>
              <a:latin typeface="Helvetica" charset="0"/>
              <a:ea typeface="Helvetica" charset="0"/>
              <a:cs typeface="Helvetica" charset="0"/>
            </a:endParaRPr>
          </a:p>
        </p:txBody>
      </p:sp>
      <p:sp>
        <p:nvSpPr>
          <p:cNvPr id="49" name="TextBox 48"/>
          <p:cNvSpPr txBox="1"/>
          <p:nvPr/>
        </p:nvSpPr>
        <p:spPr>
          <a:xfrm>
            <a:off x="2568920" y="4545808"/>
            <a:ext cx="2637423" cy="415498"/>
          </a:xfrm>
          <a:prstGeom prst="rect">
            <a:avLst/>
          </a:prstGeom>
          <a:noFill/>
        </p:spPr>
        <p:txBody>
          <a:bodyPr wrap="square" rtlCol="0">
            <a:spAutoFit/>
          </a:bodyPr>
          <a:lstStyle/>
          <a:p>
            <a:pPr algn="ctr"/>
            <a:r>
              <a:rPr lang="en-US" sz="2100" dirty="0" smtClean="0">
                <a:latin typeface="Helvetica Light" charset="0"/>
                <a:ea typeface="Helvetica Light" charset="0"/>
                <a:cs typeface="Helvetica Light" charset="0"/>
              </a:rPr>
              <a:t>expanded work set</a:t>
            </a:r>
            <a:endParaRPr lang="en-US" sz="2100" dirty="0">
              <a:latin typeface="Helvetica Light" charset="0"/>
              <a:ea typeface="Helvetica Light" charset="0"/>
              <a:cs typeface="Helvetica Light" charset="0"/>
            </a:endParaRPr>
          </a:p>
        </p:txBody>
      </p:sp>
      <p:sp>
        <p:nvSpPr>
          <p:cNvPr id="50" name="Rounded Rectangular Callout 49"/>
          <p:cNvSpPr/>
          <p:nvPr/>
        </p:nvSpPr>
        <p:spPr>
          <a:xfrm>
            <a:off x="6494467" y="1144556"/>
            <a:ext cx="2311400" cy="1887049"/>
          </a:xfrm>
          <a:prstGeom prst="wedgeRoundRectCallout">
            <a:avLst>
              <a:gd name="adj1" fmla="val -95352"/>
              <a:gd name="adj2" fmla="val 5124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Helvetica" charset="0"/>
                <a:ea typeface="Helvetica" charset="0"/>
                <a:cs typeface="Helvetica" charset="0"/>
              </a:rPr>
              <a:t>Datalog</a:t>
            </a:r>
            <a:endParaRPr lang="en-US" sz="2000" b="1" dirty="0">
              <a:solidFill>
                <a:schemeClr val="tx1"/>
              </a:solidFill>
              <a:latin typeface="Helvetica" charset="0"/>
              <a:ea typeface="Helvetica" charset="0"/>
              <a:cs typeface="Helvetica" charset="0"/>
            </a:endParaRPr>
          </a:p>
          <a:p>
            <a:pPr algn="ctr"/>
            <a:r>
              <a:rPr lang="en-US" sz="2000" b="1" dirty="0" smtClean="0">
                <a:solidFill>
                  <a:schemeClr val="bg1">
                    <a:lumMod val="65000"/>
                  </a:schemeClr>
                </a:solidFill>
                <a:latin typeface="Helvetica" charset="0"/>
                <a:ea typeface="Helvetica" charset="0"/>
                <a:cs typeface="Helvetica" charset="0"/>
              </a:rPr>
              <a:t>SQL</a:t>
            </a:r>
          </a:p>
          <a:p>
            <a:pPr algn="ctr"/>
            <a:r>
              <a:rPr lang="en-US" sz="2000" b="1" dirty="0" err="1" smtClean="0">
                <a:solidFill>
                  <a:schemeClr val="bg1">
                    <a:lumMod val="75000"/>
                  </a:schemeClr>
                </a:solidFill>
                <a:latin typeface="Helvetica" charset="0"/>
                <a:ea typeface="Helvetica" charset="0"/>
                <a:cs typeface="Helvetica" charset="0"/>
              </a:rPr>
              <a:t>MaxSAT</a:t>
            </a:r>
            <a:endParaRPr lang="en-US" sz="2000" b="1" dirty="0" smtClean="0">
              <a:solidFill>
                <a:schemeClr val="bg1">
                  <a:lumMod val="75000"/>
                </a:schemeClr>
              </a:solidFill>
              <a:latin typeface="Helvetica" charset="0"/>
              <a:ea typeface="Helvetica" charset="0"/>
              <a:cs typeface="Helvetica" charset="0"/>
            </a:endParaRPr>
          </a:p>
          <a:p>
            <a:pPr algn="ctr"/>
            <a:r>
              <a:rPr lang="en-US" sz="2000" b="1" dirty="0" smtClean="0">
                <a:solidFill>
                  <a:schemeClr val="bg1">
                    <a:lumMod val="65000"/>
                  </a:schemeClr>
                </a:solidFill>
                <a:latin typeface="Helvetica" charset="0"/>
                <a:ea typeface="Helvetica" charset="0"/>
                <a:cs typeface="Helvetica" charset="0"/>
              </a:rPr>
              <a:t>ILP</a:t>
            </a:r>
          </a:p>
          <a:p>
            <a:pPr algn="ctr"/>
            <a:r>
              <a:rPr lang="en-US" sz="2000" b="1" dirty="0" smtClean="0">
                <a:solidFill>
                  <a:schemeClr val="bg1">
                    <a:lumMod val="65000"/>
                  </a:schemeClr>
                </a:solidFill>
                <a:latin typeface="Helvetica" charset="0"/>
                <a:ea typeface="Helvetica" charset="0"/>
                <a:cs typeface="Helvetica" charset="0"/>
              </a:rPr>
              <a:t>SMT</a:t>
            </a:r>
          </a:p>
          <a:p>
            <a:pPr algn="ctr"/>
            <a:r>
              <a:rPr lang="is-IS" sz="2000" b="1" dirty="0" smtClean="0">
                <a:solidFill>
                  <a:schemeClr val="bg1">
                    <a:lumMod val="65000"/>
                  </a:schemeClr>
                </a:solidFill>
                <a:latin typeface="Helvetica" charset="0"/>
                <a:ea typeface="Helvetica" charset="0"/>
                <a:cs typeface="Helvetica" charset="0"/>
              </a:rPr>
              <a:t>…</a:t>
            </a:r>
            <a:endParaRPr lang="en-US" sz="2000" b="1" dirty="0" smtClean="0">
              <a:solidFill>
                <a:schemeClr val="bg1">
                  <a:lumMod val="65000"/>
                </a:schemeClr>
              </a:solidFill>
              <a:latin typeface="Helvetica" charset="0"/>
              <a:ea typeface="Helvetica" charset="0"/>
              <a:cs typeface="Helvetica" charset="0"/>
            </a:endParaRPr>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
        <p:nvSpPr>
          <p:cNvPr id="23" name="TextBox 22"/>
          <p:cNvSpPr txBox="1"/>
          <p:nvPr/>
        </p:nvSpPr>
        <p:spPr>
          <a:xfrm>
            <a:off x="393001" y="1216152"/>
            <a:ext cx="3041949" cy="415498"/>
          </a:xfrm>
          <a:prstGeom prst="rect">
            <a:avLst/>
          </a:prstGeom>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dirty="0" smtClean="0">
                <a:latin typeface="Helvetica Light" charset="0"/>
                <a:ea typeface="Helvetica Light" charset="0"/>
                <a:cs typeface="Helvetica Light" charset="0"/>
              </a:rPr>
              <a:t>MLN instance</a:t>
            </a:r>
          </a:p>
        </p:txBody>
      </p:sp>
      <p:sp>
        <p:nvSpPr>
          <p:cNvPr id="24" name="TextBox 23"/>
          <p:cNvSpPr txBox="1"/>
          <p:nvPr/>
        </p:nvSpPr>
        <p:spPr>
          <a:xfrm>
            <a:off x="2662041" y="1746203"/>
            <a:ext cx="2471060" cy="430887"/>
          </a:xfrm>
          <a:prstGeom prst="rect">
            <a:avLst/>
          </a:prstGeom>
          <a:noFill/>
        </p:spPr>
        <p:txBody>
          <a:bodyPr wrap="square" rtlCol="0">
            <a:spAutoFit/>
          </a:bodyPr>
          <a:lstStyle/>
          <a:p>
            <a:pPr algn="ctr"/>
            <a:r>
              <a:rPr lang="en-US" sz="2100">
                <a:latin typeface="Helvetica Light" charset="0"/>
                <a:ea typeface="Helvetica Light" charset="0"/>
                <a:cs typeface="Helvetica Light" charset="0"/>
              </a:rPr>
              <a:t>c</a:t>
            </a:r>
            <a:r>
              <a:rPr lang="en-US" sz="2100" smtClean="0">
                <a:latin typeface="Helvetica Light" charset="0"/>
                <a:ea typeface="Helvetica Light" charset="0"/>
                <a:cs typeface="Helvetica Light" charset="0"/>
              </a:rPr>
              <a:t>andidate solution </a:t>
            </a:r>
            <a:endParaRPr lang="en-US" sz="2100" dirty="0">
              <a:latin typeface="Helvetica Light" charset="0"/>
              <a:ea typeface="Helvetica Light" charset="0"/>
              <a:cs typeface="Helvetica Light" charset="0"/>
            </a:endParaRPr>
          </a:p>
        </p:txBody>
      </p:sp>
      <p:sp>
        <p:nvSpPr>
          <p:cNvPr id="25" name="TextBox 24"/>
          <p:cNvSpPr txBox="1"/>
          <p:nvPr/>
        </p:nvSpPr>
        <p:spPr>
          <a:xfrm>
            <a:off x="6373756" y="3003791"/>
            <a:ext cx="2791841" cy="738664"/>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s</a:t>
            </a:r>
            <a:r>
              <a:rPr lang="en-US" sz="2100" dirty="0" smtClean="0">
                <a:latin typeface="Helvetica Light" charset="0"/>
                <a:ea typeface="Helvetica Light" charset="0"/>
                <a:cs typeface="Helvetica Light" charset="0"/>
              </a:rPr>
              <a:t>ound &amp; optimal solution</a:t>
            </a:r>
            <a:endParaRPr lang="en-US" sz="2100" dirty="0">
              <a:latin typeface="Helvetica Light" charset="0"/>
              <a:ea typeface="Helvetica Light" charset="0"/>
              <a:cs typeface="Helvetica Light" charset="0"/>
            </a:endParaRPr>
          </a:p>
        </p:txBody>
      </p:sp>
    </p:spTree>
    <p:extLst>
      <p:ext uri="{BB962C8B-B14F-4D97-AF65-F5344CB8AC3E}">
        <p14:creationId xmlns:p14="http://schemas.microsoft.com/office/powerpoint/2010/main" val="515728285"/>
      </p:ext>
    </p:extLst>
  </p:cSld>
  <p:clrMapOvr>
    <a:masterClrMapping/>
  </p:clrMapOvr>
  <mc:AlternateContent xmlns:mc="http://schemas.openxmlformats.org/markup-compatibility/2006" xmlns:p14="http://schemas.microsoft.com/office/powerpoint/2010/main">
    <mc:Choice Requires="p14">
      <p:transition p14:dur="0" advTm="5725"/>
    </mc:Choice>
    <mc:Fallback xmlns="">
      <p:transition advTm="5725"/>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smtClean="0"/>
              <a:t>Framework Instance: Bottom-Up Solving</a:t>
            </a:r>
            <a:endParaRPr lang="en-US" sz="3000" dirty="0"/>
          </a:p>
        </p:txBody>
      </p:sp>
      <p:sp>
        <p:nvSpPr>
          <p:cNvPr id="3" name="Date Placeholder 2"/>
          <p:cNvSpPr>
            <a:spLocks noGrp="1"/>
          </p:cNvSpPr>
          <p:nvPr>
            <p:ph type="dt" sz="half" idx="10"/>
          </p:nvPr>
        </p:nvSpPr>
        <p:spPr/>
        <p:txBody>
          <a:bodyPr/>
          <a:lstStyle/>
          <a:p>
            <a:fld id="{8129564F-BE71-044D-BFB5-6913DC1E8A0C}" type="datetime1">
              <a:rPr lang="en-US" smtClean="0"/>
              <a:t>7/31/17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89</a:t>
            </a:fld>
            <a:endParaRPr lang="en-US" dirty="0"/>
          </a:p>
        </p:txBody>
      </p:sp>
      <p:sp>
        <p:nvSpPr>
          <p:cNvPr id="36" name="TextBox 35"/>
          <p:cNvSpPr txBox="1"/>
          <p:nvPr/>
        </p:nvSpPr>
        <p:spPr>
          <a:xfrm>
            <a:off x="532439" y="5078730"/>
            <a:ext cx="8104048" cy="830997"/>
          </a:xfrm>
          <a:prstGeom prst="rect">
            <a:avLst/>
          </a:prstGeom>
          <a:solidFill>
            <a:schemeClr val="accent1">
              <a:lumMod val="20000"/>
              <a:lumOff val="80000"/>
            </a:schemeClr>
          </a:solidFill>
          <a:ln>
            <a:noFill/>
          </a:ln>
        </p:spPr>
        <p:txBody>
          <a:bodyPr wrap="square" rtlCol="0">
            <a:spAutoFit/>
          </a:bodyPr>
          <a:lstStyle/>
          <a:p>
            <a:pPr algn="ctr"/>
            <a:r>
              <a:rPr lang="en-US" sz="2400" dirty="0">
                <a:latin typeface="Helvetica Light" charset="0"/>
                <a:ea typeface="Helvetica Light" charset="0"/>
                <a:cs typeface="Helvetica Light" charset="0"/>
              </a:rPr>
              <a:t>Scaling Relational Inference Using Proofs and </a:t>
            </a:r>
            <a:r>
              <a:rPr lang="en-US" sz="2400" dirty="0" smtClean="0">
                <a:latin typeface="Helvetica Light" charset="0"/>
                <a:ea typeface="Helvetica Light" charset="0"/>
                <a:cs typeface="Helvetica Light" charset="0"/>
              </a:rPr>
              <a:t>Refutations [AAAI 2016]</a:t>
            </a:r>
            <a:endParaRPr lang="en-US" sz="2400" dirty="0">
              <a:latin typeface="Helvetica Light" charset="0"/>
              <a:ea typeface="Helvetica Light" charset="0"/>
              <a:cs typeface="Helvetica Light" charset="0"/>
            </a:endParaRPr>
          </a:p>
        </p:txBody>
      </p:sp>
      <p:sp>
        <p:nvSpPr>
          <p:cNvPr id="48" name="Rounded Rectangular Callout 47"/>
          <p:cNvSpPr/>
          <p:nvPr/>
        </p:nvSpPr>
        <p:spPr>
          <a:xfrm>
            <a:off x="6494467" y="1144556"/>
            <a:ext cx="2311400" cy="1887049"/>
          </a:xfrm>
          <a:prstGeom prst="wedgeRoundRectCallout">
            <a:avLst>
              <a:gd name="adj1" fmla="val -95352"/>
              <a:gd name="adj2" fmla="val 5124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lumMod val="65000"/>
                  </a:schemeClr>
                </a:solidFill>
                <a:latin typeface="Helvetica" charset="0"/>
                <a:ea typeface="Helvetica" charset="0"/>
                <a:cs typeface="Helvetica" charset="0"/>
              </a:rPr>
              <a:t>Datalog</a:t>
            </a:r>
            <a:endParaRPr lang="en-US" sz="2000" b="1" dirty="0">
              <a:solidFill>
                <a:schemeClr val="bg1">
                  <a:lumMod val="65000"/>
                </a:schemeClr>
              </a:solidFill>
              <a:latin typeface="Helvetica" charset="0"/>
              <a:ea typeface="Helvetica" charset="0"/>
              <a:cs typeface="Helvetica" charset="0"/>
            </a:endParaRPr>
          </a:p>
          <a:p>
            <a:pPr algn="ctr"/>
            <a:r>
              <a:rPr lang="en-US" sz="2000" b="1" dirty="0" smtClean="0">
                <a:solidFill>
                  <a:schemeClr val="tx1"/>
                </a:solidFill>
                <a:latin typeface="Helvetica" charset="0"/>
                <a:ea typeface="Helvetica" charset="0"/>
                <a:cs typeface="Helvetica" charset="0"/>
              </a:rPr>
              <a:t>SQL</a:t>
            </a:r>
          </a:p>
          <a:p>
            <a:pPr algn="ctr"/>
            <a:r>
              <a:rPr lang="en-US" sz="2000" b="1" dirty="0" err="1" smtClean="0">
                <a:solidFill>
                  <a:schemeClr val="bg1">
                    <a:lumMod val="75000"/>
                  </a:schemeClr>
                </a:solidFill>
                <a:latin typeface="Helvetica" charset="0"/>
                <a:ea typeface="Helvetica" charset="0"/>
                <a:cs typeface="Helvetica" charset="0"/>
              </a:rPr>
              <a:t>MaxSAT</a:t>
            </a:r>
            <a:endParaRPr lang="en-US" sz="2000" b="1" dirty="0" smtClean="0">
              <a:solidFill>
                <a:schemeClr val="bg1">
                  <a:lumMod val="75000"/>
                </a:schemeClr>
              </a:solidFill>
              <a:latin typeface="Helvetica" charset="0"/>
              <a:ea typeface="Helvetica" charset="0"/>
              <a:cs typeface="Helvetica" charset="0"/>
            </a:endParaRPr>
          </a:p>
          <a:p>
            <a:pPr algn="ctr"/>
            <a:r>
              <a:rPr lang="en-US" sz="2000" b="1" dirty="0" smtClean="0">
                <a:solidFill>
                  <a:schemeClr val="bg1">
                    <a:lumMod val="65000"/>
                  </a:schemeClr>
                </a:solidFill>
                <a:latin typeface="Helvetica" charset="0"/>
                <a:ea typeface="Helvetica" charset="0"/>
                <a:cs typeface="Helvetica" charset="0"/>
              </a:rPr>
              <a:t>ILP</a:t>
            </a:r>
          </a:p>
          <a:p>
            <a:pPr algn="ctr"/>
            <a:r>
              <a:rPr lang="en-US" sz="2000" b="1" dirty="0" smtClean="0">
                <a:solidFill>
                  <a:schemeClr val="bg1">
                    <a:lumMod val="65000"/>
                  </a:schemeClr>
                </a:solidFill>
                <a:latin typeface="Helvetica" charset="0"/>
                <a:ea typeface="Helvetica" charset="0"/>
                <a:cs typeface="Helvetica" charset="0"/>
              </a:rPr>
              <a:t>SMT</a:t>
            </a:r>
          </a:p>
          <a:p>
            <a:pPr algn="ctr"/>
            <a:r>
              <a:rPr lang="is-IS" sz="2000" b="1" dirty="0" smtClean="0">
                <a:solidFill>
                  <a:schemeClr val="bg1">
                    <a:lumMod val="65000"/>
                  </a:schemeClr>
                </a:solidFill>
                <a:latin typeface="Helvetica" charset="0"/>
                <a:ea typeface="Helvetica" charset="0"/>
                <a:cs typeface="Helvetica" charset="0"/>
              </a:rPr>
              <a:t>…</a:t>
            </a:r>
            <a:endParaRPr lang="en-US" sz="2000" b="1" dirty="0" smtClean="0">
              <a:solidFill>
                <a:schemeClr val="bg1">
                  <a:lumMod val="65000"/>
                </a:schemeClr>
              </a:solidFill>
              <a:latin typeface="Helvetica" charset="0"/>
              <a:ea typeface="Helvetica" charset="0"/>
              <a:cs typeface="Helvetica" charset="0"/>
            </a:endParaRPr>
          </a:p>
        </p:txBody>
      </p:sp>
      <p:sp>
        <p:nvSpPr>
          <p:cNvPr id="50" name="Freeform 49"/>
          <p:cNvSpPr/>
          <p:nvPr/>
        </p:nvSpPr>
        <p:spPr>
          <a:xfrm>
            <a:off x="4376661" y="2721586"/>
            <a:ext cx="1357178" cy="1233798"/>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Helvetica Light" charset="0"/>
                <a:ea typeface="Helvetica Light" charset="0"/>
                <a:cs typeface="Helvetica Light" charset="0"/>
              </a:rPr>
              <a:t>Checker</a:t>
            </a:r>
            <a:endParaRPr lang="en-US" sz="2600" kern="1200" dirty="0">
              <a:latin typeface="Helvetica Light" charset="0"/>
              <a:ea typeface="Helvetica Light" charset="0"/>
              <a:cs typeface="Helvetica Light" charset="0"/>
            </a:endParaRPr>
          </a:p>
        </p:txBody>
      </p:sp>
      <p:sp>
        <p:nvSpPr>
          <p:cNvPr id="51" name="Circular Arrow 50"/>
          <p:cNvSpPr/>
          <p:nvPr/>
        </p:nvSpPr>
        <p:spPr>
          <a:xfrm>
            <a:off x="2627778" y="2069668"/>
            <a:ext cx="2537637" cy="2537637"/>
          </a:xfrm>
          <a:prstGeom prst="circularArrow">
            <a:avLst>
              <a:gd name="adj1" fmla="val 9481"/>
              <a:gd name="adj2" fmla="val 684782"/>
              <a:gd name="adj3" fmla="val 7851620"/>
              <a:gd name="adj4" fmla="val 2263598"/>
              <a:gd name="adj5" fmla="val 11061"/>
            </a:avLst>
          </a:prstGeom>
        </p:spPr>
        <p:style>
          <a:lnRef idx="3">
            <a:schemeClr val="lt1"/>
          </a:lnRef>
          <a:fillRef idx="1">
            <a:schemeClr val="accent5"/>
          </a:fillRef>
          <a:effectRef idx="1">
            <a:schemeClr val="accent5"/>
          </a:effectRef>
          <a:fontRef idx="minor">
            <a:schemeClr val="lt1"/>
          </a:fontRef>
        </p:style>
      </p:sp>
      <p:sp>
        <p:nvSpPr>
          <p:cNvPr id="52" name="Freeform 51"/>
          <p:cNvSpPr/>
          <p:nvPr/>
        </p:nvSpPr>
        <p:spPr>
          <a:xfrm>
            <a:off x="2209829" y="2777668"/>
            <a:ext cx="1357178" cy="1121635"/>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latin typeface="Helvetica Light" charset="0"/>
                <a:ea typeface="Helvetica Light" charset="0"/>
                <a:cs typeface="Helvetica Light" charset="0"/>
              </a:rPr>
              <a:t>MaxSAT</a:t>
            </a:r>
            <a:r>
              <a:rPr lang="en-US" sz="2600" kern="1200" dirty="0" smtClean="0">
                <a:latin typeface="Helvetica Light" charset="0"/>
                <a:ea typeface="Helvetica Light" charset="0"/>
                <a:cs typeface="Helvetica Light" charset="0"/>
              </a:rPr>
              <a:t> Solver</a:t>
            </a:r>
            <a:endParaRPr lang="en-US" sz="2600" kern="1200" dirty="0">
              <a:latin typeface="Helvetica Light" charset="0"/>
              <a:ea typeface="Helvetica Light" charset="0"/>
              <a:cs typeface="Helvetica Light" charset="0"/>
            </a:endParaRPr>
          </a:p>
        </p:txBody>
      </p:sp>
      <p:sp>
        <p:nvSpPr>
          <p:cNvPr id="53" name="Circular Arrow 52"/>
          <p:cNvSpPr/>
          <p:nvPr/>
        </p:nvSpPr>
        <p:spPr>
          <a:xfrm>
            <a:off x="2627778" y="2069668"/>
            <a:ext cx="2537637" cy="2537637"/>
          </a:xfrm>
          <a:prstGeom prst="circularArrow">
            <a:avLst>
              <a:gd name="adj1" fmla="val 9481"/>
              <a:gd name="adj2" fmla="val 684782"/>
              <a:gd name="adj3" fmla="val 18651620"/>
              <a:gd name="adj4" fmla="val 13063598"/>
              <a:gd name="adj5" fmla="val 11061"/>
            </a:avLst>
          </a:prstGeom>
        </p:spPr>
        <p:style>
          <a:lnRef idx="3">
            <a:schemeClr val="lt1"/>
          </a:lnRef>
          <a:fillRef idx="1">
            <a:schemeClr val="accent5"/>
          </a:fillRef>
          <a:effectRef idx="1">
            <a:schemeClr val="accent5"/>
          </a:effectRef>
          <a:fontRef idx="minor">
            <a:schemeClr val="lt1"/>
          </a:fontRef>
        </p:style>
      </p:sp>
      <p:sp>
        <p:nvSpPr>
          <p:cNvPr id="55" name="Right Arrow 54"/>
          <p:cNvSpPr/>
          <p:nvPr/>
        </p:nvSpPr>
        <p:spPr>
          <a:xfrm rot="3387999">
            <a:off x="1658594" y="1996128"/>
            <a:ext cx="1200093" cy="52131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6" name="TextBox 55"/>
          <p:cNvSpPr txBox="1"/>
          <p:nvPr/>
        </p:nvSpPr>
        <p:spPr>
          <a:xfrm>
            <a:off x="591600" y="2056730"/>
            <a:ext cx="1515642" cy="430887"/>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w</a:t>
            </a:r>
            <a:r>
              <a:rPr lang="en-US" sz="2100" dirty="0" smtClean="0">
                <a:latin typeface="Helvetica Light" charset="0"/>
                <a:ea typeface="Helvetica Light" charset="0"/>
                <a:cs typeface="Helvetica Light" charset="0"/>
              </a:rPr>
              <a:t>ork set</a:t>
            </a:r>
          </a:p>
        </p:txBody>
      </p:sp>
      <p:sp>
        <p:nvSpPr>
          <p:cNvPr id="58" name="Right Arrow 57"/>
          <p:cNvSpPr/>
          <p:nvPr/>
        </p:nvSpPr>
        <p:spPr>
          <a:xfrm>
            <a:off x="5795570" y="3123741"/>
            <a:ext cx="821431" cy="49876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9" name="TextBox 58"/>
          <p:cNvSpPr txBox="1"/>
          <p:nvPr/>
        </p:nvSpPr>
        <p:spPr>
          <a:xfrm>
            <a:off x="4785394" y="2699285"/>
            <a:ext cx="689433" cy="400110"/>
          </a:xfrm>
          <a:prstGeom prst="rect">
            <a:avLst/>
          </a:prstGeom>
          <a:noFill/>
        </p:spPr>
        <p:txBody>
          <a:bodyPr wrap="square" rtlCol="0">
            <a:spAutoFit/>
          </a:bodyPr>
          <a:lstStyle/>
          <a:p>
            <a:r>
              <a:rPr lang="en-US" sz="2000" b="1" dirty="0" smtClean="0">
                <a:solidFill>
                  <a:srgbClr val="7030A0"/>
                </a:solidFill>
                <a:latin typeface="Helvetica" charset="0"/>
                <a:ea typeface="Helvetica" charset="0"/>
                <a:cs typeface="Helvetica" charset="0"/>
              </a:rPr>
              <a:t>Yes</a:t>
            </a:r>
            <a:endParaRPr lang="en-US" sz="2000" b="1" dirty="0">
              <a:solidFill>
                <a:srgbClr val="7030A0"/>
              </a:solidFill>
              <a:latin typeface="Helvetica" charset="0"/>
              <a:ea typeface="Helvetica" charset="0"/>
              <a:cs typeface="Helvetica" charset="0"/>
            </a:endParaRPr>
          </a:p>
        </p:txBody>
      </p:sp>
      <p:sp>
        <p:nvSpPr>
          <p:cNvPr id="60" name="TextBox 59"/>
          <p:cNvSpPr txBox="1"/>
          <p:nvPr/>
        </p:nvSpPr>
        <p:spPr>
          <a:xfrm>
            <a:off x="4877994" y="3576029"/>
            <a:ext cx="689433" cy="415498"/>
          </a:xfrm>
          <a:prstGeom prst="rect">
            <a:avLst/>
          </a:prstGeom>
          <a:noFill/>
        </p:spPr>
        <p:txBody>
          <a:bodyPr wrap="square" rtlCol="0">
            <a:spAutoFit/>
          </a:bodyPr>
          <a:lstStyle/>
          <a:p>
            <a:r>
              <a:rPr lang="en-US" sz="2000" b="1" smtClean="0">
                <a:solidFill>
                  <a:srgbClr val="7030A0"/>
                </a:solidFill>
                <a:latin typeface="Helvetica" charset="0"/>
                <a:ea typeface="Helvetica" charset="0"/>
                <a:cs typeface="Helvetica" charset="0"/>
              </a:rPr>
              <a:t>No</a:t>
            </a:r>
            <a:endParaRPr lang="en-US" sz="2000" b="1">
              <a:solidFill>
                <a:srgbClr val="7030A0"/>
              </a:solidFill>
              <a:latin typeface="Helvetica" charset="0"/>
              <a:ea typeface="Helvetica" charset="0"/>
              <a:cs typeface="Helvetica" charset="0"/>
            </a:endParaRPr>
          </a:p>
        </p:txBody>
      </p:sp>
      <p:sp>
        <p:nvSpPr>
          <p:cNvPr id="62" name="TextBox 61"/>
          <p:cNvSpPr txBox="1"/>
          <p:nvPr/>
        </p:nvSpPr>
        <p:spPr>
          <a:xfrm>
            <a:off x="2568920" y="4545808"/>
            <a:ext cx="2637423" cy="415498"/>
          </a:xfrm>
          <a:prstGeom prst="rect">
            <a:avLst/>
          </a:prstGeom>
          <a:noFill/>
        </p:spPr>
        <p:txBody>
          <a:bodyPr wrap="square" rtlCol="0">
            <a:spAutoFit/>
          </a:bodyPr>
          <a:lstStyle/>
          <a:p>
            <a:pPr algn="ctr"/>
            <a:r>
              <a:rPr lang="en-US" sz="2100" dirty="0" smtClean="0">
                <a:latin typeface="Helvetica Light" charset="0"/>
                <a:ea typeface="Helvetica Light" charset="0"/>
                <a:cs typeface="Helvetica Light" charset="0"/>
              </a:rPr>
              <a:t>expanded work set</a:t>
            </a:r>
            <a:endParaRPr lang="en-US" sz="2100" dirty="0">
              <a:latin typeface="Helvetica Light" charset="0"/>
              <a:ea typeface="Helvetica Light" charset="0"/>
              <a:cs typeface="Helvetica Light" charset="0"/>
            </a:endParaRPr>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
        <p:nvSpPr>
          <p:cNvPr id="22" name="TextBox 21"/>
          <p:cNvSpPr txBox="1"/>
          <p:nvPr/>
        </p:nvSpPr>
        <p:spPr>
          <a:xfrm>
            <a:off x="393001" y="1216152"/>
            <a:ext cx="3041949" cy="415498"/>
          </a:xfrm>
          <a:prstGeom prst="rect">
            <a:avLst/>
          </a:prstGeom>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dirty="0" smtClean="0">
                <a:latin typeface="Helvetica Light" charset="0"/>
                <a:ea typeface="Helvetica Light" charset="0"/>
                <a:cs typeface="Helvetica Light" charset="0"/>
              </a:rPr>
              <a:t>MLN instance</a:t>
            </a:r>
          </a:p>
        </p:txBody>
      </p:sp>
      <p:sp>
        <p:nvSpPr>
          <p:cNvPr id="23" name="TextBox 22"/>
          <p:cNvSpPr txBox="1"/>
          <p:nvPr/>
        </p:nvSpPr>
        <p:spPr>
          <a:xfrm>
            <a:off x="2662041" y="1746203"/>
            <a:ext cx="2471060" cy="430887"/>
          </a:xfrm>
          <a:prstGeom prst="rect">
            <a:avLst/>
          </a:prstGeom>
          <a:noFill/>
        </p:spPr>
        <p:txBody>
          <a:bodyPr wrap="square" rtlCol="0">
            <a:spAutoFit/>
          </a:bodyPr>
          <a:lstStyle/>
          <a:p>
            <a:pPr algn="ctr"/>
            <a:r>
              <a:rPr lang="en-US" sz="2100">
                <a:latin typeface="Helvetica Light" charset="0"/>
                <a:ea typeface="Helvetica Light" charset="0"/>
                <a:cs typeface="Helvetica Light" charset="0"/>
              </a:rPr>
              <a:t>c</a:t>
            </a:r>
            <a:r>
              <a:rPr lang="en-US" sz="2100" smtClean="0">
                <a:latin typeface="Helvetica Light" charset="0"/>
                <a:ea typeface="Helvetica Light" charset="0"/>
                <a:cs typeface="Helvetica Light" charset="0"/>
              </a:rPr>
              <a:t>andidate solution </a:t>
            </a:r>
            <a:endParaRPr lang="en-US" sz="2100" dirty="0">
              <a:latin typeface="Helvetica Light" charset="0"/>
              <a:ea typeface="Helvetica Light" charset="0"/>
              <a:cs typeface="Helvetica Light" charset="0"/>
            </a:endParaRPr>
          </a:p>
        </p:txBody>
      </p:sp>
      <p:sp>
        <p:nvSpPr>
          <p:cNvPr id="24" name="TextBox 23"/>
          <p:cNvSpPr txBox="1"/>
          <p:nvPr/>
        </p:nvSpPr>
        <p:spPr>
          <a:xfrm>
            <a:off x="6373756" y="3003791"/>
            <a:ext cx="2791841" cy="738664"/>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s</a:t>
            </a:r>
            <a:r>
              <a:rPr lang="en-US" sz="2100" dirty="0" smtClean="0">
                <a:latin typeface="Helvetica Light" charset="0"/>
                <a:ea typeface="Helvetica Light" charset="0"/>
                <a:cs typeface="Helvetica Light" charset="0"/>
              </a:rPr>
              <a:t>ound &amp; optimal solution</a:t>
            </a:r>
            <a:endParaRPr lang="en-US" sz="2100" dirty="0">
              <a:latin typeface="Helvetica Light" charset="0"/>
              <a:ea typeface="Helvetica Light" charset="0"/>
              <a:cs typeface="Helvetica Light" charset="0"/>
            </a:endParaRPr>
          </a:p>
        </p:txBody>
      </p:sp>
    </p:spTree>
    <p:extLst>
      <p:ext uri="{BB962C8B-B14F-4D97-AF65-F5344CB8AC3E}">
        <p14:creationId xmlns:p14="http://schemas.microsoft.com/office/powerpoint/2010/main" val="1915058186"/>
      </p:ext>
    </p:extLst>
  </p:cSld>
  <p:clrMapOvr>
    <a:masterClrMapping/>
  </p:clrMapOvr>
  <mc:AlternateContent xmlns:mc="http://schemas.openxmlformats.org/markup-compatibility/2006" xmlns:p14="http://schemas.microsoft.com/office/powerpoint/2010/main">
    <mc:Choice Requires="p14">
      <p:transition p14:dur="0" advTm="5228"/>
    </mc:Choice>
    <mc:Fallback xmlns="">
      <p:transition advTm="522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280160"/>
            <a:ext cx="8229600" cy="4958354"/>
          </a:xfrm>
        </p:spPr>
        <p:txBody>
          <a:bodyPr>
            <a:normAutofit/>
          </a:bodyPr>
          <a:lstStyle/>
          <a:p>
            <a:pPr marL="0" indent="0">
              <a:buNone/>
            </a:pPr>
            <a:endParaRPr lang="en-US" sz="2400" dirty="0" smtClean="0"/>
          </a:p>
          <a:p>
            <a:pPr marL="0" indent="0">
              <a:buNone/>
            </a:pPr>
            <a:endParaRPr lang="en-US" sz="2400" dirty="0"/>
          </a:p>
          <a:p>
            <a:endParaRPr lang="en-US" dirty="0" smtClean="0"/>
          </a:p>
          <a:p>
            <a:endParaRPr lang="en-US" dirty="0"/>
          </a:p>
          <a:p>
            <a:endParaRPr lang="en-US" dirty="0" smtClean="0"/>
          </a:p>
          <a:p>
            <a:endParaRPr lang="en-US" dirty="0" smtClean="0"/>
          </a:p>
        </p:txBody>
      </p:sp>
      <p:sp>
        <p:nvSpPr>
          <p:cNvPr id="3" name="Date Placeholder 2"/>
          <p:cNvSpPr>
            <a:spLocks noGrp="1"/>
          </p:cNvSpPr>
          <p:nvPr>
            <p:ph type="dt" sz="half" idx="10"/>
          </p:nvPr>
        </p:nvSpPr>
        <p:spPr/>
        <p:txBody>
          <a:bodyPr/>
          <a:lstStyle/>
          <a:p>
            <a:fld id="{644C65AD-CFE4-584E-B442-8D66828A391C}"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9</a:t>
            </a:fld>
            <a:endParaRPr lang="en-US" dirty="0"/>
          </a:p>
        </p:txBody>
      </p:sp>
      <p:sp>
        <p:nvSpPr>
          <p:cNvPr id="5" name="Title 4"/>
          <p:cNvSpPr>
            <a:spLocks noGrp="1"/>
          </p:cNvSpPr>
          <p:nvPr>
            <p:ph type="title"/>
          </p:nvPr>
        </p:nvSpPr>
        <p:spPr/>
        <p:txBody>
          <a:bodyPr/>
          <a:lstStyle/>
          <a:p>
            <a:r>
              <a:rPr lang="en-US" dirty="0" smtClean="0"/>
              <a:t>The Maximum </a:t>
            </a:r>
            <a:r>
              <a:rPr lang="en-US" dirty="0" err="1" smtClean="0"/>
              <a:t>Satisfiability</a:t>
            </a:r>
            <a:r>
              <a:rPr lang="en-US" dirty="0" smtClean="0"/>
              <a:t> Problem</a:t>
            </a:r>
            <a:endParaRPr lang="en-US" dirty="0"/>
          </a:p>
        </p:txBody>
      </p:sp>
      <p:sp>
        <p:nvSpPr>
          <p:cNvPr id="6" name="Footer Placeholder 5"/>
          <p:cNvSpPr>
            <a:spLocks noGrp="1"/>
          </p:cNvSpPr>
          <p:nvPr>
            <p:ph type="ftr" sz="quarter" idx="11"/>
          </p:nvPr>
        </p:nvSpPr>
        <p:spPr/>
        <p:txBody>
          <a:bodyPr/>
          <a:lstStyle/>
          <a:p>
            <a:pPr algn="ctr"/>
            <a:r>
              <a:rPr lang="en-US" smtClean="0"/>
              <a:t>CAV 2017</a:t>
            </a:r>
            <a:endParaRPr lang="en-US" dirty="0"/>
          </a:p>
        </p:txBody>
      </p:sp>
      <p:sp>
        <p:nvSpPr>
          <p:cNvPr id="13" name="Rounded Rectangle 12"/>
          <p:cNvSpPr/>
          <p:nvPr/>
        </p:nvSpPr>
        <p:spPr>
          <a:xfrm>
            <a:off x="579120" y="4927975"/>
            <a:ext cx="3072384" cy="119891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Cannot concisely specify our problems (lacks quantifiers)</a:t>
            </a:r>
          </a:p>
        </p:txBody>
      </p:sp>
      <p:sp>
        <p:nvSpPr>
          <p:cNvPr id="17" name="Rounded Rectangle 16"/>
          <p:cNvSpPr/>
          <p:nvPr/>
        </p:nvSpPr>
        <p:spPr>
          <a:xfrm>
            <a:off x="5135880" y="4936007"/>
            <a:ext cx="3419687" cy="119891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Loses high-level structure that solvers could exploit</a:t>
            </a:r>
          </a:p>
        </p:txBody>
      </p:sp>
      <p:grpSp>
        <p:nvGrpSpPr>
          <p:cNvPr id="9" name="Group 8"/>
          <p:cNvGrpSpPr/>
          <p:nvPr/>
        </p:nvGrpSpPr>
        <p:grpSpPr>
          <a:xfrm>
            <a:off x="1182955" y="2949960"/>
            <a:ext cx="6472068" cy="1298972"/>
            <a:chOff x="1182955" y="2858520"/>
            <a:chExt cx="6472068" cy="1298972"/>
          </a:xfrm>
        </p:grpSpPr>
        <mc:AlternateContent xmlns:mc="http://schemas.openxmlformats.org/markup-compatibility/2006" xmlns:a14="http://schemas.microsoft.com/office/drawing/2010/main">
          <mc:Choice Requires="a14">
            <p:sp>
              <p:nvSpPr>
                <p:cNvPr id="14" name="TextBox 13"/>
                <p:cNvSpPr txBox="1"/>
                <p:nvPr/>
              </p:nvSpPr>
              <p:spPr>
                <a:xfrm>
                  <a:off x="1651456" y="2858520"/>
                  <a:ext cx="6003567" cy="1246495"/>
                </a:xfrm>
                <a:prstGeom prst="rect">
                  <a:avLst/>
                </a:prstGeom>
                <a:noFill/>
              </p:spPr>
              <p:txBody>
                <a:bodyPr wrap="none" rtlCol="0">
                  <a:spAutoFit/>
                </a:bodyPr>
                <a:lstStyle/>
                <a:p>
                  <a:pPr>
                    <a:lnSpc>
                      <a:spcPts val="3000"/>
                    </a:lnSpc>
                  </a:pPr>
                  <a14:m>
                    <m:oMath xmlns:m="http://schemas.openxmlformats.org/officeDocument/2006/math">
                      <m:r>
                        <a:rPr lang="en-US" sz="2000" b="0" i="1" smtClean="0">
                          <a:latin typeface="Cambria Math" charset="0"/>
                          <a:ea typeface="Cambria Math" charset="0"/>
                          <a:cs typeface="Cambria Math" charset="0"/>
                        </a:rPr>
                        <m:t>           </m:t>
                      </m:r>
                      <m:r>
                        <a:rPr lang="en-US" sz="2000" i="1" smtClean="0">
                          <a:latin typeface="Cambria Math" charset="0"/>
                          <a:ea typeface="Cambria Math" charset="0"/>
                          <a:cs typeface="Cambria Math" charset="0"/>
                        </a:rPr>
                        <m:t>∀</m:t>
                      </m:r>
                      <m:r>
                        <a:rPr lang="en-US" sz="2000" b="0" i="0" smtClean="0">
                          <a:latin typeface="Cambria Math" charset="0"/>
                          <a:ea typeface="Cambria Math" charset="0"/>
                          <a:cs typeface="Cambria Math" charset="0"/>
                        </a:rPr>
                        <m:t> </m:t>
                      </m:r>
                    </m:oMath>
                  </a14:m>
                  <a:r>
                    <a:rPr lang="en-US" sz="2000" dirty="0" smtClean="0">
                      <a:latin typeface="Helvetica Light" charset="0"/>
                      <a:ea typeface="Helvetica Light" charset="0"/>
                      <a:cs typeface="Helvetica Light" charset="0"/>
                    </a:rPr>
                    <a:t>x. path(x, x)</a:t>
                  </a:r>
                  <a:br>
                    <a:rPr lang="en-US" sz="2000" dirty="0" smtClean="0">
                      <a:latin typeface="Helvetica Light" charset="0"/>
                      <a:ea typeface="Helvetica Light" charset="0"/>
                      <a:cs typeface="Helvetica Light" charset="0"/>
                    </a:rPr>
                  </a:br>
                  <a14:m>
                    <m:oMath xmlns:m="http://schemas.openxmlformats.org/officeDocument/2006/math">
                      <m:r>
                        <a:rPr lang="en-US" sz="2000" b="0" i="0" smtClean="0">
                          <a:latin typeface="Cambria Math" charset="0"/>
                          <a:ea typeface="Cambria Math" charset="0"/>
                          <a:cs typeface="Cambria Math" charset="0"/>
                        </a:rPr>
                        <m:t>           </m:t>
                      </m:r>
                      <m:r>
                        <a:rPr lang="en-US" sz="2000" i="1">
                          <a:latin typeface="Cambria Math" charset="0"/>
                          <a:ea typeface="Cambria Math" charset="0"/>
                          <a:cs typeface="Cambria Math" charset="0"/>
                        </a:rPr>
                        <m:t>∀</m:t>
                      </m:r>
                    </m:oMath>
                  </a14:m>
                  <a:r>
                    <a:rPr lang="en-US" sz="2000" dirty="0" smtClean="0">
                      <a:latin typeface="Helvetica Light" charset="0"/>
                      <a:ea typeface="Helvetica Light" charset="0"/>
                      <a:cs typeface="Helvetica Light" charset="0"/>
                    </a:rPr>
                    <a:t> x, y, z. path(x, y) /\ edge(y, z) </a:t>
                  </a:r>
                  <a14:m>
                    <m:oMath xmlns:m="http://schemas.openxmlformats.org/officeDocument/2006/math">
                      <m:r>
                        <a:rPr lang="en-US" sz="2000" i="1">
                          <a:solidFill>
                            <a:srgbClr val="000000"/>
                          </a:solidFill>
                          <a:latin typeface="Cambria Math" charset="0"/>
                          <a:ea typeface="Cambria Math" charset="0"/>
                          <a:cs typeface="Cambria Math" charset="0"/>
                        </a:rPr>
                        <m:t>⟹</m:t>
                      </m:r>
                    </m:oMath>
                  </a14:m>
                  <a:r>
                    <a:rPr lang="en-US" sz="2000" dirty="0" smtClean="0">
                      <a:latin typeface="Helvetica Light" charset="0"/>
                      <a:ea typeface="Helvetica Light" charset="0"/>
                      <a:cs typeface="Helvetica Light" charset="0"/>
                    </a:rPr>
                    <a:t> path(x, z)</a:t>
                  </a:r>
                  <a:br>
                    <a:rPr lang="en-US" sz="2000" dirty="0" smtClean="0">
                      <a:latin typeface="Helvetica Light" charset="0"/>
                      <a:ea typeface="Helvetica Light" charset="0"/>
                      <a:cs typeface="Helvetica Light" charset="0"/>
                    </a:rPr>
                  </a:br>
                  <a14:m>
                    <m:oMath xmlns:m="http://schemas.openxmlformats.org/officeDocument/2006/math">
                      <m:r>
                        <a:rPr lang="en-US" sz="2000" b="1" i="0" smtClean="0">
                          <a:solidFill>
                            <a:srgbClr val="00B050"/>
                          </a:solidFill>
                          <a:latin typeface="Cambria Math" charset="0"/>
                          <a:ea typeface="Cambria Math" charset="0"/>
                          <a:cs typeface="Cambria Math" charset="0"/>
                        </a:rPr>
                        <m:t>𝟏</m:t>
                      </m:r>
                      <m:r>
                        <a:rPr lang="en-US" sz="2000" b="1" i="1" smtClean="0">
                          <a:solidFill>
                            <a:srgbClr val="00B050"/>
                          </a:solidFill>
                          <a:latin typeface="Cambria Math" charset="0"/>
                          <a:ea typeface="Cambria Math" charset="0"/>
                          <a:cs typeface="Cambria Math" charset="0"/>
                        </a:rPr>
                        <m:t>.</m:t>
                      </m:r>
                      <m:r>
                        <a:rPr lang="en-US" sz="2000" b="1" i="1" smtClean="0">
                          <a:solidFill>
                            <a:srgbClr val="00B050"/>
                          </a:solidFill>
                          <a:latin typeface="Cambria Math" charset="0"/>
                          <a:ea typeface="Cambria Math" charset="0"/>
                          <a:cs typeface="Cambria Math" charset="0"/>
                        </a:rPr>
                        <m:t>𝟓</m:t>
                      </m:r>
                      <m:r>
                        <a:rPr lang="en-US" sz="2000" b="1" i="1" smtClean="0">
                          <a:solidFill>
                            <a:srgbClr val="00B050"/>
                          </a:solidFill>
                          <a:latin typeface="Cambria Math" charset="0"/>
                          <a:ea typeface="Cambria Math" charset="0"/>
                          <a:cs typeface="Cambria Math" charset="0"/>
                        </a:rPr>
                        <m:t>:</m:t>
                      </m:r>
                      <m:r>
                        <a:rPr lang="en-US" sz="2000" b="0" i="1" smtClean="0">
                          <a:latin typeface="Cambria Math" charset="0"/>
                          <a:ea typeface="Cambria Math" charset="0"/>
                          <a:cs typeface="Cambria Math" charset="0"/>
                        </a:rPr>
                        <m:t>  </m:t>
                      </m:r>
                      <m:r>
                        <a:rPr lang="en-US" sz="2000" i="1">
                          <a:latin typeface="Cambria Math" charset="0"/>
                          <a:ea typeface="Cambria Math" charset="0"/>
                          <a:cs typeface="Cambria Math" charset="0"/>
                        </a:rPr>
                        <m:t>∀</m:t>
                      </m:r>
                    </m:oMath>
                  </a14:m>
                  <a:r>
                    <a:rPr lang="en-US" sz="2000" dirty="0">
                      <a:latin typeface="Helvetica Light" charset="0"/>
                      <a:ea typeface="Helvetica Light" charset="0"/>
                      <a:cs typeface="Helvetica Light" charset="0"/>
                    </a:rPr>
                    <a:t> </a:t>
                  </a:r>
                  <a:r>
                    <a:rPr lang="en-US" sz="2000" dirty="0" smtClean="0">
                      <a:latin typeface="Helvetica Light" charset="0"/>
                      <a:ea typeface="Helvetica Light" charset="0"/>
                      <a:cs typeface="Helvetica Light" charset="0"/>
                    </a:rPr>
                    <a:t>x, y. </a:t>
                  </a:r>
                  <a:r>
                    <a:rPr lang="en-US" sz="2200" dirty="0" smtClean="0">
                      <a:latin typeface="Helvetica Light" charset="0"/>
                      <a:ea typeface="Helvetica Light" charset="0"/>
                      <a:cs typeface="Helvetica Light" charset="0"/>
                    </a:rPr>
                    <a:t>¬</a:t>
                  </a:r>
                  <a:r>
                    <a:rPr lang="en-US" sz="2000" dirty="0" smtClean="0">
                      <a:latin typeface="Helvetica Light" charset="0"/>
                      <a:ea typeface="Helvetica Light" charset="0"/>
                      <a:cs typeface="Helvetica Light" charset="0"/>
                    </a:rPr>
                    <a:t> path(x, y)</a:t>
                  </a:r>
                </a:p>
              </p:txBody>
            </p:sp>
          </mc:Choice>
          <mc:Fallback xmlns="">
            <p:sp>
              <p:nvSpPr>
                <p:cNvPr id="14" name="TextBox 13"/>
                <p:cNvSpPr txBox="1">
                  <a:spLocks noRot="1" noChangeAspect="1" noMove="1" noResize="1" noEditPoints="1" noAdjustHandles="1" noChangeArrowheads="1" noChangeShapeType="1" noTextEdit="1"/>
                </p:cNvSpPr>
                <p:nvPr/>
              </p:nvSpPr>
              <p:spPr>
                <a:xfrm>
                  <a:off x="1651456" y="2858520"/>
                  <a:ext cx="6003567" cy="1246495"/>
                </a:xfrm>
                <a:prstGeom prst="rect">
                  <a:avLst/>
                </a:prstGeom>
                <a:blipFill rotWithShape="0">
                  <a:blip r:embed="rId2"/>
                  <a:stretch>
                    <a:fillRect l="-711" t="-27941" b="-37745"/>
                  </a:stretch>
                </a:blipFill>
              </p:spPr>
              <p:txBody>
                <a:bodyPr/>
                <a:lstStyle/>
                <a:p>
                  <a:r>
                    <a:rPr lang="en-US">
                      <a:noFill/>
                    </a:rPr>
                    <a:t> </a:t>
                  </a:r>
                </a:p>
              </p:txBody>
            </p:sp>
          </mc:Fallback>
        </mc:AlternateContent>
        <p:sp>
          <p:nvSpPr>
            <p:cNvPr id="16" name="Rectangle 15"/>
            <p:cNvSpPr/>
            <p:nvPr/>
          </p:nvSpPr>
          <p:spPr>
            <a:xfrm>
              <a:off x="1182955" y="3207254"/>
              <a:ext cx="377026" cy="553998"/>
            </a:xfrm>
            <a:prstGeom prst="rect">
              <a:avLst/>
            </a:prstGeom>
          </p:spPr>
          <p:txBody>
            <a:bodyPr wrap="none">
              <a:spAutoFit/>
            </a:bodyPr>
            <a:lstStyle/>
            <a:p>
              <a:pPr algn="ctr"/>
              <a:r>
                <a:rPr lang="en-US" sz="3000" b="1" dirty="0" smtClean="0">
                  <a:solidFill>
                    <a:srgbClr val="000000"/>
                  </a:solidFill>
                  <a:latin typeface="Helvetica Light" charset="0"/>
                  <a:ea typeface="Helvetica Light" charset="0"/>
                  <a:cs typeface="Helvetica Light" charset="0"/>
                </a:rPr>
                <a:t>⋀</a:t>
              </a:r>
              <a:endParaRPr lang="en-US" sz="3000" b="1" dirty="0"/>
            </a:p>
          </p:txBody>
        </p:sp>
        <p:sp>
          <p:nvSpPr>
            <p:cNvPr id="18" name="Rectangle 17"/>
            <p:cNvSpPr/>
            <p:nvPr/>
          </p:nvSpPr>
          <p:spPr>
            <a:xfrm>
              <a:off x="1198195" y="3603494"/>
              <a:ext cx="377026" cy="553998"/>
            </a:xfrm>
            <a:prstGeom prst="rect">
              <a:avLst/>
            </a:prstGeom>
          </p:spPr>
          <p:txBody>
            <a:bodyPr wrap="none">
              <a:spAutoFit/>
            </a:bodyPr>
            <a:lstStyle/>
            <a:p>
              <a:pPr algn="ctr"/>
              <a:r>
                <a:rPr lang="en-US" sz="3000" b="1" dirty="0" smtClean="0">
                  <a:solidFill>
                    <a:srgbClr val="000000"/>
                  </a:solidFill>
                  <a:latin typeface="Helvetica Light" charset="0"/>
                  <a:ea typeface="Helvetica Light" charset="0"/>
                  <a:cs typeface="Helvetica Light" charset="0"/>
                </a:rPr>
                <a:t>⋀</a:t>
              </a:r>
              <a:endParaRPr lang="en-US" sz="3000" b="1" dirty="0"/>
            </a:p>
          </p:txBody>
        </p:sp>
      </p:grpSp>
      <p:sp>
        <p:nvSpPr>
          <p:cNvPr id="15" name="Rounded Rectangle 14"/>
          <p:cNvSpPr/>
          <p:nvPr/>
        </p:nvSpPr>
        <p:spPr>
          <a:xfrm>
            <a:off x="5135880" y="1208281"/>
            <a:ext cx="3419687" cy="12290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US" sz="2400" b="1" dirty="0" smtClean="0"/>
              <a:t>Efficient</a:t>
            </a:r>
            <a:r>
              <a:rPr lang="en-US" sz="2400" dirty="0" smtClean="0"/>
              <a:t/>
            </a:r>
            <a:br>
              <a:rPr lang="en-US" sz="2400" dirty="0" smtClean="0"/>
            </a:br>
            <a:r>
              <a:rPr lang="en-US" sz="2400" dirty="0" smtClean="0"/>
              <a:t>(and improving) solvers</a:t>
            </a:r>
            <a:endParaRPr lang="en-US" sz="2400" dirty="0"/>
          </a:p>
        </p:txBody>
      </p:sp>
      <p:sp>
        <p:nvSpPr>
          <p:cNvPr id="19" name="Rounded Rectangle 18"/>
          <p:cNvSpPr/>
          <p:nvPr/>
        </p:nvSpPr>
        <p:spPr>
          <a:xfrm>
            <a:off x="579120" y="1208281"/>
            <a:ext cx="3072384" cy="12290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US" sz="2400" b="1" dirty="0" smtClean="0"/>
              <a:t>Expressive</a:t>
            </a:r>
            <a:r>
              <a:rPr lang="en-US" sz="2400" dirty="0" smtClean="0"/>
              <a:t/>
            </a:r>
            <a:br>
              <a:rPr lang="en-US" sz="2400" dirty="0" smtClean="0"/>
            </a:br>
            <a:r>
              <a:rPr lang="en-US" sz="2400" dirty="0" smtClean="0"/>
              <a:t>for </a:t>
            </a:r>
            <a:r>
              <a:rPr lang="en-US" sz="2400" dirty="0"/>
              <a:t>our problems</a:t>
            </a:r>
          </a:p>
        </p:txBody>
      </p:sp>
    </p:spTree>
    <p:extLst>
      <p:ext uri="{BB962C8B-B14F-4D97-AF65-F5344CB8AC3E}">
        <p14:creationId xmlns:p14="http://schemas.microsoft.com/office/powerpoint/2010/main" val="9334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a:t>Framework </a:t>
            </a:r>
            <a:r>
              <a:rPr lang="en-US" sz="3000" dirty="0" smtClean="0"/>
              <a:t>Instance: Top-Down Solving</a:t>
            </a:r>
            <a:endParaRPr lang="en-US" sz="3000" dirty="0"/>
          </a:p>
        </p:txBody>
      </p:sp>
      <p:sp>
        <p:nvSpPr>
          <p:cNvPr id="3" name="Date Placeholder 2"/>
          <p:cNvSpPr>
            <a:spLocks noGrp="1"/>
          </p:cNvSpPr>
          <p:nvPr>
            <p:ph type="dt" sz="half" idx="10"/>
          </p:nvPr>
        </p:nvSpPr>
        <p:spPr/>
        <p:txBody>
          <a:bodyPr/>
          <a:lstStyle/>
          <a:p>
            <a:fld id="{9D804792-A2F5-4F4F-A2C4-9288E05EA093}" type="datetime1">
              <a:rPr lang="en-US" smtClean="0"/>
              <a:t>7/31/17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90</a:t>
            </a:fld>
            <a:endParaRPr lang="en-US" dirty="0"/>
          </a:p>
        </p:txBody>
      </p:sp>
      <p:sp>
        <p:nvSpPr>
          <p:cNvPr id="36" name="TextBox 35"/>
          <p:cNvSpPr txBox="1"/>
          <p:nvPr/>
        </p:nvSpPr>
        <p:spPr>
          <a:xfrm>
            <a:off x="801858" y="5078730"/>
            <a:ext cx="7498960" cy="830997"/>
          </a:xfrm>
          <a:prstGeom prst="rect">
            <a:avLst/>
          </a:prstGeom>
          <a:solidFill>
            <a:schemeClr val="accent1">
              <a:lumMod val="20000"/>
              <a:lumOff val="80000"/>
            </a:schemeClr>
          </a:solidFill>
          <a:ln>
            <a:noFill/>
          </a:ln>
        </p:spPr>
        <p:txBody>
          <a:bodyPr wrap="square" rtlCol="0">
            <a:spAutoFit/>
          </a:bodyPr>
          <a:lstStyle/>
          <a:p>
            <a:pPr algn="ctr"/>
            <a:r>
              <a:rPr lang="en-US" sz="2400" dirty="0" smtClean="0">
                <a:latin typeface="Helvetica Light" charset="0"/>
                <a:ea typeface="Helvetica Light" charset="0"/>
                <a:cs typeface="Helvetica Light" charset="0"/>
              </a:rPr>
              <a:t>Query-Guided Maximum Satisfiability</a:t>
            </a:r>
          </a:p>
          <a:p>
            <a:pPr algn="ctr"/>
            <a:r>
              <a:rPr lang="en-US" sz="2400" dirty="0" smtClean="0">
                <a:latin typeface="Helvetica Light" charset="0"/>
                <a:ea typeface="Helvetica Light" charset="0"/>
                <a:cs typeface="Helvetica Light" charset="0"/>
              </a:rPr>
              <a:t>[POPL 2016]</a:t>
            </a:r>
            <a:endParaRPr lang="en-US" sz="2400" dirty="0">
              <a:latin typeface="Helvetica Light" charset="0"/>
              <a:ea typeface="Helvetica Light" charset="0"/>
              <a:cs typeface="Helvetica Light" charset="0"/>
            </a:endParaRPr>
          </a:p>
        </p:txBody>
      </p:sp>
      <p:sp>
        <p:nvSpPr>
          <p:cNvPr id="43" name="Rounded Rectangular Callout 42"/>
          <p:cNvSpPr/>
          <p:nvPr/>
        </p:nvSpPr>
        <p:spPr>
          <a:xfrm>
            <a:off x="6494467" y="1144556"/>
            <a:ext cx="2311400" cy="1887049"/>
          </a:xfrm>
          <a:prstGeom prst="wedgeRoundRectCallout">
            <a:avLst>
              <a:gd name="adj1" fmla="val -95352"/>
              <a:gd name="adj2" fmla="val 5124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lumMod val="65000"/>
                  </a:schemeClr>
                </a:solidFill>
                <a:latin typeface="Helvetica" charset="0"/>
                <a:ea typeface="Helvetica" charset="0"/>
                <a:cs typeface="Helvetica" charset="0"/>
              </a:rPr>
              <a:t>Datalog</a:t>
            </a:r>
            <a:endParaRPr lang="en-US" sz="2000" b="1" dirty="0">
              <a:solidFill>
                <a:schemeClr val="bg1">
                  <a:lumMod val="65000"/>
                </a:schemeClr>
              </a:solidFill>
              <a:latin typeface="Helvetica" charset="0"/>
              <a:ea typeface="Helvetica" charset="0"/>
              <a:cs typeface="Helvetica" charset="0"/>
            </a:endParaRPr>
          </a:p>
          <a:p>
            <a:pPr algn="ctr"/>
            <a:r>
              <a:rPr lang="en-US" sz="2000" b="1" dirty="0" smtClean="0">
                <a:solidFill>
                  <a:schemeClr val="bg1">
                    <a:lumMod val="65000"/>
                  </a:schemeClr>
                </a:solidFill>
                <a:latin typeface="Helvetica" charset="0"/>
                <a:ea typeface="Helvetica" charset="0"/>
                <a:cs typeface="Helvetica" charset="0"/>
              </a:rPr>
              <a:t>SQL</a:t>
            </a:r>
          </a:p>
          <a:p>
            <a:pPr algn="ctr"/>
            <a:r>
              <a:rPr lang="en-US" sz="2000" b="1" dirty="0" err="1" smtClean="0">
                <a:solidFill>
                  <a:schemeClr val="tx1"/>
                </a:solidFill>
                <a:latin typeface="Helvetica" charset="0"/>
                <a:ea typeface="Helvetica" charset="0"/>
                <a:cs typeface="Helvetica" charset="0"/>
              </a:rPr>
              <a:t>MaxSAT</a:t>
            </a:r>
            <a:endParaRPr lang="en-US" sz="2000" b="1" dirty="0" smtClean="0">
              <a:solidFill>
                <a:schemeClr val="tx1"/>
              </a:solidFill>
              <a:latin typeface="Helvetica" charset="0"/>
              <a:ea typeface="Helvetica" charset="0"/>
              <a:cs typeface="Helvetica" charset="0"/>
            </a:endParaRPr>
          </a:p>
          <a:p>
            <a:pPr algn="ctr"/>
            <a:r>
              <a:rPr lang="en-US" sz="2000" b="1" dirty="0" smtClean="0">
                <a:solidFill>
                  <a:schemeClr val="bg1">
                    <a:lumMod val="65000"/>
                  </a:schemeClr>
                </a:solidFill>
                <a:latin typeface="Helvetica" charset="0"/>
                <a:ea typeface="Helvetica" charset="0"/>
                <a:cs typeface="Helvetica" charset="0"/>
              </a:rPr>
              <a:t>ILP</a:t>
            </a:r>
          </a:p>
          <a:p>
            <a:pPr algn="ctr"/>
            <a:r>
              <a:rPr lang="en-US" sz="2000" b="1" dirty="0" smtClean="0">
                <a:solidFill>
                  <a:schemeClr val="bg1">
                    <a:lumMod val="65000"/>
                  </a:schemeClr>
                </a:solidFill>
                <a:latin typeface="Helvetica" charset="0"/>
                <a:ea typeface="Helvetica" charset="0"/>
                <a:cs typeface="Helvetica" charset="0"/>
              </a:rPr>
              <a:t>SMT</a:t>
            </a:r>
          </a:p>
          <a:p>
            <a:pPr algn="ctr"/>
            <a:r>
              <a:rPr lang="is-IS" sz="2000" b="1" dirty="0" smtClean="0">
                <a:solidFill>
                  <a:schemeClr val="bg1">
                    <a:lumMod val="65000"/>
                  </a:schemeClr>
                </a:solidFill>
                <a:latin typeface="Helvetica" charset="0"/>
                <a:ea typeface="Helvetica" charset="0"/>
                <a:cs typeface="Helvetica" charset="0"/>
              </a:rPr>
              <a:t>…</a:t>
            </a:r>
            <a:endParaRPr lang="en-US" sz="2000" b="1" dirty="0" smtClean="0">
              <a:solidFill>
                <a:schemeClr val="bg1">
                  <a:lumMod val="65000"/>
                </a:schemeClr>
              </a:solidFill>
              <a:latin typeface="Helvetica" charset="0"/>
              <a:ea typeface="Helvetica" charset="0"/>
              <a:cs typeface="Helvetica" charset="0"/>
            </a:endParaRPr>
          </a:p>
        </p:txBody>
      </p:sp>
      <p:sp>
        <p:nvSpPr>
          <p:cNvPr id="30" name="Freeform 29"/>
          <p:cNvSpPr/>
          <p:nvPr/>
        </p:nvSpPr>
        <p:spPr>
          <a:xfrm>
            <a:off x="4376661" y="2721586"/>
            <a:ext cx="1357178" cy="1233798"/>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Helvetica Light" charset="0"/>
                <a:ea typeface="Helvetica Light" charset="0"/>
                <a:cs typeface="Helvetica Light" charset="0"/>
              </a:rPr>
              <a:t>Checker</a:t>
            </a:r>
            <a:endParaRPr lang="en-US" sz="2600" kern="1200" dirty="0">
              <a:latin typeface="Helvetica Light" charset="0"/>
              <a:ea typeface="Helvetica Light" charset="0"/>
              <a:cs typeface="Helvetica Light" charset="0"/>
            </a:endParaRPr>
          </a:p>
        </p:txBody>
      </p:sp>
      <p:sp>
        <p:nvSpPr>
          <p:cNvPr id="32" name="Circular Arrow 31"/>
          <p:cNvSpPr/>
          <p:nvPr/>
        </p:nvSpPr>
        <p:spPr>
          <a:xfrm>
            <a:off x="2627778" y="2069668"/>
            <a:ext cx="2537637" cy="2537637"/>
          </a:xfrm>
          <a:prstGeom prst="circularArrow">
            <a:avLst>
              <a:gd name="adj1" fmla="val 9481"/>
              <a:gd name="adj2" fmla="val 684782"/>
              <a:gd name="adj3" fmla="val 7851620"/>
              <a:gd name="adj4" fmla="val 2263598"/>
              <a:gd name="adj5" fmla="val 11061"/>
            </a:avLst>
          </a:prstGeom>
        </p:spPr>
        <p:style>
          <a:lnRef idx="3">
            <a:schemeClr val="lt1"/>
          </a:lnRef>
          <a:fillRef idx="1">
            <a:schemeClr val="accent5"/>
          </a:fillRef>
          <a:effectRef idx="1">
            <a:schemeClr val="accent5"/>
          </a:effectRef>
          <a:fontRef idx="minor">
            <a:schemeClr val="lt1"/>
          </a:fontRef>
        </p:style>
      </p:sp>
      <p:sp>
        <p:nvSpPr>
          <p:cNvPr id="33" name="Freeform 32"/>
          <p:cNvSpPr/>
          <p:nvPr/>
        </p:nvSpPr>
        <p:spPr>
          <a:xfrm>
            <a:off x="2209829" y="2777668"/>
            <a:ext cx="1357178" cy="1121635"/>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latin typeface="Helvetica Light" charset="0"/>
                <a:ea typeface="Helvetica Light" charset="0"/>
                <a:cs typeface="Helvetica Light" charset="0"/>
              </a:rPr>
              <a:t>MaxSAT</a:t>
            </a:r>
            <a:r>
              <a:rPr lang="en-US" sz="2600" kern="1200" dirty="0" smtClean="0">
                <a:latin typeface="Helvetica Light" charset="0"/>
                <a:ea typeface="Helvetica Light" charset="0"/>
                <a:cs typeface="Helvetica Light" charset="0"/>
              </a:rPr>
              <a:t> Solver</a:t>
            </a:r>
            <a:endParaRPr lang="en-US" sz="2600" kern="1200" dirty="0">
              <a:latin typeface="Helvetica Light" charset="0"/>
              <a:ea typeface="Helvetica Light" charset="0"/>
              <a:cs typeface="Helvetica Light" charset="0"/>
            </a:endParaRPr>
          </a:p>
        </p:txBody>
      </p:sp>
      <p:sp>
        <p:nvSpPr>
          <p:cNvPr id="34" name="Circular Arrow 33"/>
          <p:cNvSpPr/>
          <p:nvPr/>
        </p:nvSpPr>
        <p:spPr>
          <a:xfrm>
            <a:off x="2627778" y="2069668"/>
            <a:ext cx="2537637" cy="2537637"/>
          </a:xfrm>
          <a:prstGeom prst="circularArrow">
            <a:avLst>
              <a:gd name="adj1" fmla="val 9481"/>
              <a:gd name="adj2" fmla="val 684782"/>
              <a:gd name="adj3" fmla="val 18651620"/>
              <a:gd name="adj4" fmla="val 13063598"/>
              <a:gd name="adj5" fmla="val 11061"/>
            </a:avLst>
          </a:prstGeom>
        </p:spPr>
        <p:style>
          <a:lnRef idx="3">
            <a:schemeClr val="lt1"/>
          </a:lnRef>
          <a:fillRef idx="1">
            <a:schemeClr val="accent5"/>
          </a:fillRef>
          <a:effectRef idx="1">
            <a:schemeClr val="accent5"/>
          </a:effectRef>
          <a:fontRef idx="minor">
            <a:schemeClr val="lt1"/>
          </a:fontRef>
        </p:style>
      </p:sp>
      <p:sp>
        <p:nvSpPr>
          <p:cNvPr id="45" name="Right Arrow 44"/>
          <p:cNvSpPr/>
          <p:nvPr/>
        </p:nvSpPr>
        <p:spPr>
          <a:xfrm rot="3387999">
            <a:off x="1658594" y="1996128"/>
            <a:ext cx="1200093" cy="52131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9" name="TextBox 48"/>
          <p:cNvSpPr txBox="1"/>
          <p:nvPr/>
        </p:nvSpPr>
        <p:spPr>
          <a:xfrm>
            <a:off x="591600" y="2056730"/>
            <a:ext cx="1515642" cy="430887"/>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w</a:t>
            </a:r>
            <a:r>
              <a:rPr lang="en-US" sz="2100" dirty="0" smtClean="0">
                <a:latin typeface="Helvetica Light" charset="0"/>
                <a:ea typeface="Helvetica Light" charset="0"/>
                <a:cs typeface="Helvetica Light" charset="0"/>
              </a:rPr>
              <a:t>ork set</a:t>
            </a:r>
          </a:p>
        </p:txBody>
      </p:sp>
      <p:sp>
        <p:nvSpPr>
          <p:cNvPr id="53" name="Right Arrow 52"/>
          <p:cNvSpPr/>
          <p:nvPr/>
        </p:nvSpPr>
        <p:spPr>
          <a:xfrm>
            <a:off x="5795570" y="3123741"/>
            <a:ext cx="821431" cy="49876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4" name="TextBox 53"/>
          <p:cNvSpPr txBox="1"/>
          <p:nvPr/>
        </p:nvSpPr>
        <p:spPr>
          <a:xfrm>
            <a:off x="4785394" y="2699285"/>
            <a:ext cx="689433" cy="400110"/>
          </a:xfrm>
          <a:prstGeom prst="rect">
            <a:avLst/>
          </a:prstGeom>
          <a:noFill/>
        </p:spPr>
        <p:txBody>
          <a:bodyPr wrap="square" rtlCol="0">
            <a:spAutoFit/>
          </a:bodyPr>
          <a:lstStyle/>
          <a:p>
            <a:r>
              <a:rPr lang="en-US" sz="2000" b="1" dirty="0" smtClean="0">
                <a:solidFill>
                  <a:srgbClr val="7030A0"/>
                </a:solidFill>
                <a:latin typeface="Helvetica" charset="0"/>
                <a:ea typeface="Helvetica" charset="0"/>
                <a:cs typeface="Helvetica" charset="0"/>
              </a:rPr>
              <a:t>Yes</a:t>
            </a:r>
            <a:endParaRPr lang="en-US" sz="2000" b="1" dirty="0">
              <a:solidFill>
                <a:srgbClr val="7030A0"/>
              </a:solidFill>
              <a:latin typeface="Helvetica" charset="0"/>
              <a:ea typeface="Helvetica" charset="0"/>
              <a:cs typeface="Helvetica" charset="0"/>
            </a:endParaRPr>
          </a:p>
        </p:txBody>
      </p:sp>
      <p:sp>
        <p:nvSpPr>
          <p:cNvPr id="56" name="TextBox 55"/>
          <p:cNvSpPr txBox="1"/>
          <p:nvPr/>
        </p:nvSpPr>
        <p:spPr>
          <a:xfrm>
            <a:off x="4877994" y="3576029"/>
            <a:ext cx="689433" cy="415498"/>
          </a:xfrm>
          <a:prstGeom prst="rect">
            <a:avLst/>
          </a:prstGeom>
          <a:noFill/>
        </p:spPr>
        <p:txBody>
          <a:bodyPr wrap="square" rtlCol="0">
            <a:spAutoFit/>
          </a:bodyPr>
          <a:lstStyle/>
          <a:p>
            <a:r>
              <a:rPr lang="en-US" sz="2000" b="1" smtClean="0">
                <a:solidFill>
                  <a:srgbClr val="7030A0"/>
                </a:solidFill>
                <a:latin typeface="Helvetica" charset="0"/>
                <a:ea typeface="Helvetica" charset="0"/>
                <a:cs typeface="Helvetica" charset="0"/>
              </a:rPr>
              <a:t>No</a:t>
            </a:r>
            <a:endParaRPr lang="en-US" sz="2000" b="1">
              <a:solidFill>
                <a:srgbClr val="7030A0"/>
              </a:solidFill>
              <a:latin typeface="Helvetica" charset="0"/>
              <a:ea typeface="Helvetica" charset="0"/>
              <a:cs typeface="Helvetica" charset="0"/>
            </a:endParaRPr>
          </a:p>
        </p:txBody>
      </p:sp>
      <p:sp>
        <p:nvSpPr>
          <p:cNvPr id="58" name="TextBox 57"/>
          <p:cNvSpPr txBox="1"/>
          <p:nvPr/>
        </p:nvSpPr>
        <p:spPr>
          <a:xfrm>
            <a:off x="2568920" y="4545808"/>
            <a:ext cx="2637423" cy="415498"/>
          </a:xfrm>
          <a:prstGeom prst="rect">
            <a:avLst/>
          </a:prstGeom>
          <a:noFill/>
        </p:spPr>
        <p:txBody>
          <a:bodyPr wrap="square" rtlCol="0">
            <a:spAutoFit/>
          </a:bodyPr>
          <a:lstStyle/>
          <a:p>
            <a:pPr algn="ctr"/>
            <a:r>
              <a:rPr lang="en-US" sz="2100" dirty="0" smtClean="0">
                <a:latin typeface="Helvetica Light" charset="0"/>
                <a:ea typeface="Helvetica Light" charset="0"/>
                <a:cs typeface="Helvetica Light" charset="0"/>
              </a:rPr>
              <a:t>expanded work set</a:t>
            </a:r>
            <a:endParaRPr lang="en-US" sz="2100" dirty="0">
              <a:latin typeface="Helvetica Light" charset="0"/>
              <a:ea typeface="Helvetica Light" charset="0"/>
              <a:cs typeface="Helvetica Light" charset="0"/>
            </a:endParaRPr>
          </a:p>
        </p:txBody>
      </p:sp>
      <p:sp>
        <p:nvSpPr>
          <p:cNvPr id="8" name="Footer Placeholder 7"/>
          <p:cNvSpPr>
            <a:spLocks noGrp="1"/>
          </p:cNvSpPr>
          <p:nvPr>
            <p:ph type="ftr" sz="quarter" idx="11"/>
          </p:nvPr>
        </p:nvSpPr>
        <p:spPr/>
        <p:txBody>
          <a:bodyPr/>
          <a:lstStyle/>
          <a:p>
            <a:pPr algn="ctr"/>
            <a:r>
              <a:rPr lang="en-US" smtClean="0"/>
              <a:t>CAV 2017</a:t>
            </a:r>
            <a:endParaRPr lang="en-US" dirty="0"/>
          </a:p>
        </p:txBody>
      </p:sp>
      <p:sp>
        <p:nvSpPr>
          <p:cNvPr id="37" name="TextBox 36"/>
          <p:cNvSpPr txBox="1"/>
          <p:nvPr/>
        </p:nvSpPr>
        <p:spPr>
          <a:xfrm>
            <a:off x="393001" y="1216152"/>
            <a:ext cx="3041949" cy="415498"/>
          </a:xfrm>
          <a:prstGeom prst="rect">
            <a:avLst/>
          </a:prstGeom>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dirty="0" smtClean="0">
                <a:latin typeface="Helvetica Light" charset="0"/>
                <a:ea typeface="Helvetica Light" charset="0"/>
                <a:cs typeface="Helvetica Light" charset="0"/>
              </a:rPr>
              <a:t>MLN instance</a:t>
            </a:r>
          </a:p>
        </p:txBody>
      </p:sp>
      <p:sp>
        <p:nvSpPr>
          <p:cNvPr id="35" name="TextBox 34"/>
          <p:cNvSpPr txBox="1"/>
          <p:nvPr/>
        </p:nvSpPr>
        <p:spPr>
          <a:xfrm>
            <a:off x="2662041" y="1746203"/>
            <a:ext cx="2471060" cy="430887"/>
          </a:xfrm>
          <a:prstGeom prst="rect">
            <a:avLst/>
          </a:prstGeom>
          <a:noFill/>
        </p:spPr>
        <p:txBody>
          <a:bodyPr wrap="square" rtlCol="0">
            <a:spAutoFit/>
          </a:bodyPr>
          <a:lstStyle/>
          <a:p>
            <a:pPr algn="ctr"/>
            <a:r>
              <a:rPr lang="en-US" sz="2100">
                <a:latin typeface="Helvetica Light" charset="0"/>
                <a:ea typeface="Helvetica Light" charset="0"/>
                <a:cs typeface="Helvetica Light" charset="0"/>
              </a:rPr>
              <a:t>c</a:t>
            </a:r>
            <a:r>
              <a:rPr lang="en-US" sz="2100" smtClean="0">
                <a:latin typeface="Helvetica Light" charset="0"/>
                <a:ea typeface="Helvetica Light" charset="0"/>
                <a:cs typeface="Helvetica Light" charset="0"/>
              </a:rPr>
              <a:t>andidate solution </a:t>
            </a:r>
            <a:endParaRPr lang="en-US" sz="2100" dirty="0">
              <a:latin typeface="Helvetica Light" charset="0"/>
              <a:ea typeface="Helvetica Light" charset="0"/>
              <a:cs typeface="Helvetica Light" charset="0"/>
            </a:endParaRPr>
          </a:p>
        </p:txBody>
      </p:sp>
      <p:sp>
        <p:nvSpPr>
          <p:cNvPr id="38" name="TextBox 37"/>
          <p:cNvSpPr txBox="1"/>
          <p:nvPr/>
        </p:nvSpPr>
        <p:spPr>
          <a:xfrm>
            <a:off x="6373756" y="3003791"/>
            <a:ext cx="2791841" cy="738664"/>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s</a:t>
            </a:r>
            <a:r>
              <a:rPr lang="en-US" sz="2100" dirty="0" smtClean="0">
                <a:latin typeface="Helvetica Light" charset="0"/>
                <a:ea typeface="Helvetica Light" charset="0"/>
                <a:cs typeface="Helvetica Light" charset="0"/>
              </a:rPr>
              <a:t>ound &amp; optimal solution</a:t>
            </a:r>
            <a:endParaRPr lang="en-US" sz="2100" dirty="0">
              <a:latin typeface="Helvetica Light" charset="0"/>
              <a:ea typeface="Helvetica Light" charset="0"/>
              <a:cs typeface="Helvetica Light" charset="0"/>
            </a:endParaRPr>
          </a:p>
        </p:txBody>
      </p:sp>
    </p:spTree>
    <p:custDataLst>
      <p:tags r:id="rId1"/>
    </p:custDataLst>
    <p:extLst>
      <p:ext uri="{BB962C8B-B14F-4D97-AF65-F5344CB8AC3E}">
        <p14:creationId xmlns:p14="http://schemas.microsoft.com/office/powerpoint/2010/main" val="2044198815"/>
      </p:ext>
    </p:extLst>
  </p:cSld>
  <p:clrMapOvr>
    <a:masterClrMapping/>
  </p:clrMapOvr>
  <mc:AlternateContent xmlns:mc="http://schemas.openxmlformats.org/markup-compatibility/2006" xmlns:p14="http://schemas.microsoft.com/office/powerpoint/2010/main">
    <mc:Choice Requires="p14">
      <p:transition p14:dur="0" advTm="96434"/>
    </mc:Choice>
    <mc:Fallback xmlns="">
      <p:transition advTm="96434"/>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Techniques</a:t>
            </a:r>
            <a:endParaRPr lang="en-US" dirty="0"/>
          </a:p>
        </p:txBody>
      </p:sp>
      <p:sp>
        <p:nvSpPr>
          <p:cNvPr id="3" name="Date Placeholder 2"/>
          <p:cNvSpPr>
            <a:spLocks noGrp="1"/>
          </p:cNvSpPr>
          <p:nvPr>
            <p:ph type="dt" sz="half" idx="10"/>
          </p:nvPr>
        </p:nvSpPr>
        <p:spPr/>
        <p:txBody>
          <a:bodyPr/>
          <a:lstStyle/>
          <a:p>
            <a:fld id="{C50CA278-862B-3840-82B9-D13FD6AAD9C2}"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91</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
        <p:nvSpPr>
          <p:cNvPr id="6" name="Content Placeholder 2"/>
          <p:cNvSpPr txBox="1">
            <a:spLocks/>
          </p:cNvSpPr>
          <p:nvPr/>
        </p:nvSpPr>
        <p:spPr>
          <a:xfrm>
            <a:off x="457200" y="1877168"/>
            <a:ext cx="8412480" cy="4020712"/>
          </a:xfrm>
          <a:prstGeom prst="rect">
            <a:avLst/>
          </a:prstGeom>
        </p:spPr>
        <p:txBody>
          <a:bodyPr>
            <a:normAutofit/>
          </a:bodyPr>
          <a:lstStyle>
            <a:lvl1pPr marL="274320" indent="-274320" algn="l" rtl="0" eaLnBrk="1" latinLnBrk="0" hangingPunct="1">
              <a:spcBef>
                <a:spcPts val="600"/>
              </a:spcBef>
              <a:buClr>
                <a:schemeClr val="accent1"/>
              </a:buClr>
              <a:buSzPct val="76000"/>
              <a:buFont typeface="Wingdings 3"/>
              <a:buChar char=""/>
              <a:defRPr kumimoji="0" sz="2600" b="0" i="0" kern="1200">
                <a:solidFill>
                  <a:schemeClr val="tx1"/>
                </a:solidFill>
                <a:latin typeface="Helvetica Light" charset="0"/>
                <a:ea typeface="Helvetica Light" charset="0"/>
                <a:cs typeface="Helvetica Light" charset="0"/>
              </a:defRPr>
            </a:lvl1pPr>
            <a:lvl2pPr marL="548640" indent="-274320" algn="l" rtl="0" eaLnBrk="1" latinLnBrk="0" hangingPunct="1">
              <a:spcBef>
                <a:spcPts val="500"/>
              </a:spcBef>
              <a:buClr>
                <a:schemeClr val="accent2"/>
              </a:buClr>
              <a:buSzPct val="76000"/>
              <a:buFont typeface="Wingdings 3"/>
              <a:buChar char=""/>
              <a:defRPr kumimoji="0" sz="2300" b="0" i="0" kern="1200">
                <a:solidFill>
                  <a:schemeClr val="tx2"/>
                </a:solidFill>
                <a:latin typeface="Helvetica Light" charset="0"/>
                <a:ea typeface="Helvetica Light" charset="0"/>
                <a:cs typeface="Helvetica Light"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b="0" i="0" kern="1200">
                <a:solidFill>
                  <a:schemeClr val="tx1"/>
                </a:solidFill>
                <a:latin typeface="Helvetica Light" charset="0"/>
                <a:ea typeface="Helvetica Light" charset="0"/>
                <a:cs typeface="Helvetica Light"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b="0" i="0" kern="1200">
                <a:solidFill>
                  <a:schemeClr val="tx1"/>
                </a:solidFill>
                <a:latin typeface="Helvetica Light" charset="0"/>
                <a:ea typeface="Helvetica Light" charset="0"/>
                <a:cs typeface="Helvetica Light" charset="0"/>
              </a:defRPr>
            </a:lvl4pPr>
            <a:lvl5pPr marL="1371600" indent="-228600" algn="l" rtl="0" eaLnBrk="1" latinLnBrk="0" hangingPunct="1">
              <a:spcBef>
                <a:spcPts val="300"/>
              </a:spcBef>
              <a:buClr>
                <a:schemeClr val="accent2"/>
              </a:buClr>
              <a:buSzPct val="70000"/>
              <a:buFont typeface="Wingdings"/>
              <a:buChar char=""/>
              <a:defRPr kumimoji="0" sz="1600" b="0" i="0" kern="1200">
                <a:solidFill>
                  <a:schemeClr val="tx1"/>
                </a:solidFill>
                <a:latin typeface="Helvetica Light" charset="0"/>
                <a:ea typeface="Helvetica Light" charset="0"/>
                <a:cs typeface="Helvetica Light"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a:t>General </a:t>
            </a:r>
            <a:r>
              <a:rPr lang="en-US" dirty="0" smtClean="0"/>
              <a:t>Framework [SAT 2015]</a:t>
            </a:r>
          </a:p>
          <a:p>
            <a:endParaRPr lang="en-US" dirty="0" smtClean="0"/>
          </a:p>
          <a:p>
            <a:endParaRPr lang="en-US" dirty="0"/>
          </a:p>
          <a:p>
            <a:r>
              <a:rPr lang="en-US" dirty="0" smtClean="0"/>
              <a:t>Bottom-Up Solving [AAAI 2016]</a:t>
            </a:r>
            <a:endParaRPr lang="en-US" sz="2000" dirty="0" smtClean="0"/>
          </a:p>
          <a:p>
            <a:endParaRPr lang="en-US" dirty="0" smtClean="0"/>
          </a:p>
          <a:p>
            <a:endParaRPr lang="en-US" dirty="0" smtClean="0"/>
          </a:p>
          <a:p>
            <a:r>
              <a:rPr lang="en-US" dirty="0" smtClean="0"/>
              <a:t>Top-Down Solving [POPL 2016]</a:t>
            </a:r>
          </a:p>
          <a:p>
            <a:endParaRPr lang="en-US" dirty="0"/>
          </a:p>
          <a:p>
            <a:endParaRPr lang="en-US" dirty="0" smtClean="0"/>
          </a:p>
        </p:txBody>
      </p:sp>
    </p:spTree>
    <p:extLst>
      <p:ext uri="{BB962C8B-B14F-4D97-AF65-F5344CB8AC3E}">
        <p14:creationId xmlns:p14="http://schemas.microsoft.com/office/powerpoint/2010/main" val="139582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D6D6D6"/>
                                      </p:to>
                                    </p:animClr>
                                  </p:childTnLst>
                                </p:cTn>
                              </p:par>
                              <p:par>
                                <p:cTn id="7" presetID="3" presetClass="emph" presetSubtype="2" fill="hold" nodeType="withEffect">
                                  <p:stCondLst>
                                    <p:cond delay="0"/>
                                  </p:stCondLst>
                                  <p:childTnLst>
                                    <p:animClr clrSpc="rgb" dir="cw">
                                      <p:cBhvr override="childStyle">
                                        <p:cTn id="8" dur="500" fill="hold"/>
                                        <p:tgtEl>
                                          <p:spTgt spid="6">
                                            <p:txEl>
                                              <p:pRg st="6" end="6"/>
                                            </p:txEl>
                                          </p:spTgt>
                                        </p:tgtEl>
                                        <p:attrNameLst>
                                          <p:attrName>style.color</p:attrName>
                                        </p:attrNameLst>
                                      </p:cBhvr>
                                      <p:to>
                                        <a:srgbClr val="D6D6D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Bottom-Up Solving</a:t>
            </a:r>
            <a:endParaRPr lang="en-US" dirty="0"/>
          </a:p>
        </p:txBody>
      </p:sp>
      <p:sp>
        <p:nvSpPr>
          <p:cNvPr id="3" name="Date Placeholder 2"/>
          <p:cNvSpPr>
            <a:spLocks noGrp="1"/>
          </p:cNvSpPr>
          <p:nvPr>
            <p:ph type="dt" sz="half" idx="10"/>
          </p:nvPr>
        </p:nvSpPr>
        <p:spPr/>
        <p:txBody>
          <a:bodyPr/>
          <a:lstStyle/>
          <a:p>
            <a:fld id="{95F5B081-016A-E448-8B1E-66469E744D87}"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92</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
        <p:nvSpPr>
          <p:cNvPr id="6" name="Content Placeholder 1"/>
          <p:cNvSpPr txBox="1">
            <a:spLocks/>
          </p:cNvSpPr>
          <p:nvPr/>
        </p:nvSpPr>
        <p:spPr>
          <a:xfrm>
            <a:off x="457200" y="1310640"/>
            <a:ext cx="8366760" cy="4958354"/>
          </a:xfrm>
          <a:prstGeom prst="rect">
            <a:avLst/>
          </a:prstGeom>
        </p:spPr>
        <p:txBody>
          <a:bodyPr>
            <a:normAutofit/>
          </a:bodyPr>
          <a:lstStyle>
            <a:lvl1pPr marL="274320" indent="-274320" algn="l" rtl="0" eaLnBrk="1" latinLnBrk="0" hangingPunct="1">
              <a:spcBef>
                <a:spcPts val="600"/>
              </a:spcBef>
              <a:buClr>
                <a:schemeClr val="accent1"/>
              </a:buClr>
              <a:buSzPct val="76000"/>
              <a:buFont typeface="Wingdings 3"/>
              <a:buChar char=""/>
              <a:defRPr kumimoji="0" sz="2600" b="0" i="0" kern="1200">
                <a:solidFill>
                  <a:schemeClr val="tx1"/>
                </a:solidFill>
                <a:latin typeface="Helvetica Light" charset="0"/>
                <a:ea typeface="Helvetica Light" charset="0"/>
                <a:cs typeface="Helvetica Light" charset="0"/>
              </a:defRPr>
            </a:lvl1pPr>
            <a:lvl2pPr marL="548640" indent="-274320" algn="l" rtl="0" eaLnBrk="1" latinLnBrk="0" hangingPunct="1">
              <a:spcBef>
                <a:spcPts val="500"/>
              </a:spcBef>
              <a:buClr>
                <a:schemeClr val="accent2"/>
              </a:buClr>
              <a:buSzPct val="76000"/>
              <a:buFont typeface="Wingdings 3"/>
              <a:buChar char=""/>
              <a:defRPr kumimoji="0" sz="2300" b="0" i="0" kern="1200">
                <a:solidFill>
                  <a:schemeClr val="tx2"/>
                </a:solidFill>
                <a:latin typeface="Helvetica Light" charset="0"/>
                <a:ea typeface="Helvetica Light" charset="0"/>
                <a:cs typeface="Helvetica Light"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b="0" i="0" kern="1200">
                <a:solidFill>
                  <a:schemeClr val="tx1"/>
                </a:solidFill>
                <a:latin typeface="Helvetica Light" charset="0"/>
                <a:ea typeface="Helvetica Light" charset="0"/>
                <a:cs typeface="Helvetica Light"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b="0" i="0" kern="1200">
                <a:solidFill>
                  <a:schemeClr val="tx1"/>
                </a:solidFill>
                <a:latin typeface="Helvetica Light" charset="0"/>
                <a:ea typeface="Helvetica Light" charset="0"/>
                <a:cs typeface="Helvetica Light" charset="0"/>
              </a:defRPr>
            </a:lvl4pPr>
            <a:lvl5pPr marL="1371600" indent="-228600" algn="l" rtl="0" eaLnBrk="1" latinLnBrk="0" hangingPunct="1">
              <a:spcBef>
                <a:spcPts val="300"/>
              </a:spcBef>
              <a:buClr>
                <a:schemeClr val="accent2"/>
              </a:buClr>
              <a:buSzPct val="70000"/>
              <a:buFont typeface="Wingdings"/>
              <a:buChar char=""/>
              <a:defRPr kumimoji="0" sz="1600" b="0" i="0" kern="1200">
                <a:solidFill>
                  <a:schemeClr val="tx1"/>
                </a:solidFill>
                <a:latin typeface="Helvetica Light" charset="0"/>
                <a:ea typeface="Helvetica Light" charset="0"/>
                <a:cs typeface="Helvetica Light"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dirty="0" smtClean="0"/>
              <a:t>Follows </a:t>
            </a:r>
            <a:r>
              <a:rPr lang="en-US" b="1" dirty="0" smtClean="0">
                <a:solidFill>
                  <a:srgbClr val="7030A0"/>
                </a:solidFill>
              </a:rPr>
              <a:t>cutting-plane method [Riedl’09]</a:t>
            </a:r>
            <a:r>
              <a:rPr lang="en-US" dirty="0" smtClean="0"/>
              <a:t> with three new insights for better scalability on our applications:</a:t>
            </a:r>
          </a:p>
          <a:p>
            <a:pPr marL="0" indent="0">
              <a:buNone/>
            </a:pPr>
            <a:endParaRPr lang="en-US" sz="2000" dirty="0" smtClean="0"/>
          </a:p>
          <a:p>
            <a:pPr marL="0" indent="0">
              <a:buNone/>
            </a:pPr>
            <a:r>
              <a:rPr lang="en-US" sz="2400" dirty="0" smtClean="0"/>
              <a:t>1.  Exploits </a:t>
            </a:r>
            <a:r>
              <a:rPr lang="en-US" sz="2400" b="1" dirty="0" smtClean="0">
                <a:solidFill>
                  <a:schemeClr val="accent2">
                    <a:lumMod val="75000"/>
                  </a:schemeClr>
                </a:solidFill>
              </a:rPr>
              <a:t>high-level structure of MLN</a:t>
            </a:r>
            <a:r>
              <a:rPr lang="en-US" sz="2400" dirty="0" smtClean="0"/>
              <a:t> to efficiently find</a:t>
            </a:r>
            <a:br>
              <a:rPr lang="en-US" sz="2400" dirty="0" smtClean="0"/>
            </a:br>
            <a:r>
              <a:rPr lang="en-US" sz="2400" dirty="0" smtClean="0"/>
              <a:t>     </a:t>
            </a:r>
            <a:r>
              <a:rPr lang="en-US" sz="2400" dirty="0"/>
              <a:t>new ground </a:t>
            </a:r>
            <a:r>
              <a:rPr lang="en-US" sz="2400" dirty="0" smtClean="0"/>
              <a:t>constraints </a:t>
            </a:r>
            <a:r>
              <a:rPr lang="en-US" sz="2400" dirty="0"/>
              <a:t>violated </a:t>
            </a:r>
            <a:r>
              <a:rPr lang="en-US" sz="2400" dirty="0" smtClean="0"/>
              <a:t>current solution. </a:t>
            </a:r>
            <a:br>
              <a:rPr lang="en-US" sz="2400" dirty="0" smtClean="0"/>
            </a:br>
            <a:endParaRPr lang="en-US" sz="2400" dirty="0" smtClean="0"/>
          </a:p>
          <a:p>
            <a:pPr marL="0" indent="0">
              <a:buNone/>
            </a:pPr>
            <a:r>
              <a:rPr lang="en-US" sz="2400" dirty="0" smtClean="0"/>
              <a:t>2.  Accelerates convergence by eagerly grounding </a:t>
            </a:r>
            <a:r>
              <a:rPr lang="en-US" sz="2400" b="1" dirty="0" smtClean="0">
                <a:solidFill>
                  <a:schemeClr val="accent4">
                    <a:lumMod val="75000"/>
                  </a:schemeClr>
                </a:solidFill>
              </a:rPr>
              <a:t>Horn</a:t>
            </a:r>
            <a:br>
              <a:rPr lang="en-US" sz="2400" b="1" dirty="0" smtClean="0">
                <a:solidFill>
                  <a:schemeClr val="accent4">
                    <a:lumMod val="75000"/>
                  </a:schemeClr>
                </a:solidFill>
              </a:rPr>
            </a:br>
            <a:r>
              <a:rPr lang="en-US" sz="2400" b="1" dirty="0" smtClean="0">
                <a:solidFill>
                  <a:schemeClr val="accent4">
                    <a:lumMod val="75000"/>
                  </a:schemeClr>
                </a:solidFill>
              </a:rPr>
              <a:t>     constraints</a:t>
            </a:r>
            <a:r>
              <a:rPr lang="en-US" sz="2400" dirty="0" smtClean="0"/>
              <a:t> using </a:t>
            </a:r>
            <a:r>
              <a:rPr lang="en-US" sz="2400" dirty="0" err="1" smtClean="0"/>
              <a:t>Datalog</a:t>
            </a:r>
            <a:r>
              <a:rPr lang="en-US" sz="2400" dirty="0" smtClean="0"/>
              <a:t> solver.</a:t>
            </a:r>
            <a:br>
              <a:rPr lang="en-US" sz="2400" dirty="0" smtClean="0"/>
            </a:br>
            <a:endParaRPr lang="en-US" sz="2400" dirty="0" smtClean="0"/>
          </a:p>
          <a:p>
            <a:pPr marL="0" indent="0">
              <a:buNone/>
            </a:pPr>
            <a:r>
              <a:rPr lang="en-US" sz="2400" dirty="0" smtClean="0"/>
              <a:t>3.  </a:t>
            </a:r>
            <a:r>
              <a:rPr lang="en-US" sz="2400" b="1" dirty="0" smtClean="0">
                <a:solidFill>
                  <a:schemeClr val="tx2">
                    <a:lumMod val="60000"/>
                    <a:lumOff val="40000"/>
                  </a:schemeClr>
                </a:solidFill>
              </a:rPr>
              <a:t>Terminates earlier</a:t>
            </a:r>
            <a:r>
              <a:rPr lang="en-US" sz="2400" dirty="0" smtClean="0">
                <a:solidFill>
                  <a:schemeClr val="tx2">
                    <a:lumMod val="60000"/>
                    <a:lumOff val="40000"/>
                  </a:schemeClr>
                </a:solidFill>
              </a:rPr>
              <a:t> </a:t>
            </a:r>
            <a:r>
              <a:rPr lang="en-US" sz="2400" dirty="0" smtClean="0"/>
              <a:t>by checking objective value (rather</a:t>
            </a:r>
            <a:br>
              <a:rPr lang="en-US" sz="2400" dirty="0" smtClean="0"/>
            </a:br>
            <a:r>
              <a:rPr lang="en-US" sz="2400" dirty="0" smtClean="0"/>
              <a:t>     than set of violated soft constraints) for saturation.</a:t>
            </a:r>
          </a:p>
        </p:txBody>
      </p:sp>
    </p:spTree>
    <p:extLst>
      <p:ext uri="{BB962C8B-B14F-4D97-AF65-F5344CB8AC3E}">
        <p14:creationId xmlns:p14="http://schemas.microsoft.com/office/powerpoint/2010/main" val="51277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Date Placeholder 2"/>
          <p:cNvSpPr>
            <a:spLocks noGrp="1"/>
          </p:cNvSpPr>
          <p:nvPr>
            <p:ph type="dt" sz="half" idx="10"/>
          </p:nvPr>
        </p:nvSpPr>
        <p:spPr/>
        <p:txBody>
          <a:bodyPr/>
          <a:lstStyle/>
          <a:p>
            <a:fld id="{C2010ED5-922B-7F4F-8D8C-F07268107054}"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93</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40" y="3932991"/>
            <a:ext cx="3469640" cy="2102194"/>
          </a:xfrm>
          <a:prstGeom prst="rect">
            <a:avLst/>
          </a:prstGeom>
        </p:spPr>
      </p:pic>
      <p:sp>
        <p:nvSpPr>
          <p:cNvPr id="22" name="TextBox 21"/>
          <p:cNvSpPr txBox="1"/>
          <p:nvPr/>
        </p:nvSpPr>
        <p:spPr>
          <a:xfrm>
            <a:off x="457200" y="1258165"/>
            <a:ext cx="3343701" cy="2585323"/>
          </a:xfrm>
          <a:prstGeom prst="rect">
            <a:avLst/>
          </a:prstGeom>
          <a:solidFill>
            <a:schemeClr val="bg1"/>
          </a:solidFill>
          <a:ln w="19050">
            <a:solidFill>
              <a:schemeClr val="tx1"/>
            </a:solidFill>
          </a:ln>
        </p:spPr>
        <p:txBody>
          <a:bodyPr wrap="square" rtlCol="0">
            <a:spAutoFit/>
          </a:bodyPr>
          <a:lstStyle/>
          <a:p>
            <a:r>
              <a:rPr lang="en-US" b="1" dirty="0" smtClean="0">
                <a:solidFill>
                  <a:srgbClr val="0070C0"/>
                </a:solidFill>
              </a:rPr>
              <a:t>Input relations: </a:t>
            </a:r>
          </a:p>
          <a:p>
            <a:r>
              <a:rPr lang="en-US" dirty="0" smtClean="0"/>
              <a:t>    edge(x, y)</a:t>
            </a:r>
          </a:p>
          <a:p>
            <a:r>
              <a:rPr lang="en-US" b="1" dirty="0" smtClean="0">
                <a:solidFill>
                  <a:srgbClr val="0070C0"/>
                </a:solidFill>
              </a:rPr>
              <a:t>Output relations: </a:t>
            </a:r>
          </a:p>
          <a:p>
            <a:r>
              <a:rPr lang="en-US" dirty="0" smtClean="0"/>
              <a:t>    path(x, y)</a:t>
            </a:r>
          </a:p>
          <a:p>
            <a:r>
              <a:rPr lang="en-US" b="1" dirty="0" smtClean="0">
                <a:solidFill>
                  <a:srgbClr val="0070C0"/>
                </a:solidFill>
              </a:rPr>
              <a:t>Hard constraints:</a:t>
            </a:r>
            <a:r>
              <a:rPr lang="en-US" b="1" dirty="0" smtClean="0"/>
              <a:t> </a:t>
            </a:r>
          </a:p>
          <a:p>
            <a:r>
              <a:rPr lang="en-US" dirty="0" smtClean="0"/>
              <a:t>    path(x, x).</a:t>
            </a:r>
          </a:p>
          <a:p>
            <a:r>
              <a:rPr lang="en-US" dirty="0" smtClean="0"/>
              <a:t>    path(x, z) :- path(x, y), edge(y, </a:t>
            </a:r>
            <a:r>
              <a:rPr lang="en-US" dirty="0"/>
              <a:t>z</a:t>
            </a:r>
            <a:r>
              <a:rPr lang="en-US" dirty="0" smtClean="0"/>
              <a:t>).</a:t>
            </a:r>
          </a:p>
          <a:p>
            <a:r>
              <a:rPr lang="en-US" b="1" dirty="0" smtClean="0">
                <a:solidFill>
                  <a:srgbClr val="0070C0"/>
                </a:solidFill>
              </a:rPr>
              <a:t>Soft constraints:</a:t>
            </a:r>
            <a:r>
              <a:rPr lang="en-US" b="1" dirty="0" smtClean="0"/>
              <a:t> </a:t>
            </a:r>
            <a:endParaRPr lang="en-US" b="1" dirty="0"/>
          </a:p>
          <a:p>
            <a:r>
              <a:rPr lang="en-US" dirty="0" smtClean="0"/>
              <a:t>    ¬</a:t>
            </a:r>
            <a:r>
              <a:rPr lang="en-US" dirty="0" smtClean="0">
                <a:solidFill>
                  <a:schemeClr val="bg1"/>
                </a:solidFill>
              </a:rPr>
              <a:t> </a:t>
            </a:r>
            <a:r>
              <a:rPr lang="en-US" dirty="0" smtClean="0"/>
              <a:t>path(x, y).   </a:t>
            </a:r>
            <a:r>
              <a:rPr lang="en-US" b="1" dirty="0" smtClean="0"/>
              <a:t>weight 1.5</a:t>
            </a:r>
            <a:endParaRPr lang="en-US" b="1" dirty="0"/>
          </a:p>
        </p:txBody>
      </p:sp>
      <p:grpSp>
        <p:nvGrpSpPr>
          <p:cNvPr id="26" name="Group 25"/>
          <p:cNvGrpSpPr/>
          <p:nvPr/>
        </p:nvGrpSpPr>
        <p:grpSpPr>
          <a:xfrm>
            <a:off x="494759" y="4673080"/>
            <a:ext cx="3010441" cy="913855"/>
            <a:chOff x="494759" y="4673080"/>
            <a:chExt cx="3010441" cy="913855"/>
          </a:xfrm>
        </p:grpSpPr>
        <p:sp>
          <p:nvSpPr>
            <p:cNvPr id="17" name="TextBox 16"/>
            <p:cNvSpPr txBox="1"/>
            <p:nvPr/>
          </p:nvSpPr>
          <p:spPr>
            <a:xfrm>
              <a:off x="494759" y="4673080"/>
              <a:ext cx="1499128" cy="400110"/>
            </a:xfrm>
            <a:prstGeom prst="rect">
              <a:avLst/>
            </a:prstGeom>
            <a:noFill/>
          </p:spPr>
          <p:txBody>
            <a:bodyPr wrap="none" rtlCol="0">
              <a:spAutoFit/>
            </a:bodyPr>
            <a:lstStyle/>
            <a:p>
              <a:r>
                <a:rPr lang="en-US" sz="2000" dirty="0" smtClean="0">
                  <a:latin typeface="Helvetica Light" charset="0"/>
                  <a:ea typeface="Helvetica Light" charset="0"/>
                  <a:cs typeface="Helvetica Light" charset="0"/>
                </a:rPr>
                <a:t>edge(c</a:t>
              </a:r>
              <a:r>
                <a:rPr lang="en-US" sz="2000" baseline="-25000" dirty="0" smtClean="0">
                  <a:latin typeface="Helvetica Light" charset="0"/>
                  <a:ea typeface="Helvetica Light" charset="0"/>
                  <a:cs typeface="Helvetica Light" charset="0"/>
                </a:rPr>
                <a:t>1</a:t>
              </a:r>
              <a:r>
                <a:rPr lang="en-US" sz="2000" dirty="0" smtClean="0">
                  <a:latin typeface="Helvetica Light" charset="0"/>
                  <a:ea typeface="Helvetica Light" charset="0"/>
                  <a:cs typeface="Helvetica Light" charset="0"/>
                </a:rPr>
                <a:t>,c</a:t>
              </a:r>
              <a:r>
                <a:rPr lang="en-US" sz="2000" baseline="-25000" dirty="0" smtClean="0">
                  <a:latin typeface="Helvetica Light" charset="0"/>
                  <a:ea typeface="Helvetica Light" charset="0"/>
                  <a:cs typeface="Helvetica Light" charset="0"/>
                </a:rPr>
                <a:t>2</a:t>
              </a:r>
              <a:r>
                <a:rPr lang="en-US" sz="2000" dirty="0" smtClean="0">
                  <a:latin typeface="Helvetica Light" charset="0"/>
                  <a:ea typeface="Helvetica Light" charset="0"/>
                  <a:cs typeface="Helvetica Light" charset="0"/>
                </a:rPr>
                <a:t>)</a:t>
              </a:r>
            </a:p>
          </p:txBody>
        </p:sp>
        <p:sp>
          <p:nvSpPr>
            <p:cNvPr id="21" name="TextBox 20"/>
            <p:cNvSpPr txBox="1"/>
            <p:nvPr/>
          </p:nvSpPr>
          <p:spPr>
            <a:xfrm>
              <a:off x="509999" y="5159293"/>
              <a:ext cx="1412566" cy="400110"/>
            </a:xfrm>
            <a:prstGeom prst="rect">
              <a:avLst/>
            </a:prstGeom>
            <a:noFill/>
          </p:spPr>
          <p:txBody>
            <a:bodyPr wrap="none" rtlCol="0">
              <a:spAutoFit/>
            </a:bodyPr>
            <a:lstStyle/>
            <a:p>
              <a:r>
                <a:rPr lang="en-US" sz="2000" dirty="0" smtClean="0">
                  <a:latin typeface="Helvetica Light" charset="0"/>
                  <a:ea typeface="Helvetica Light" charset="0"/>
                  <a:cs typeface="Helvetica Light" charset="0"/>
                </a:rPr>
                <a:t>path(c</a:t>
              </a:r>
              <a:r>
                <a:rPr lang="en-US" sz="2000" baseline="-25000" dirty="0" smtClean="0">
                  <a:latin typeface="Helvetica Light" charset="0"/>
                  <a:ea typeface="Helvetica Light" charset="0"/>
                  <a:cs typeface="Helvetica Light" charset="0"/>
                </a:rPr>
                <a:t>1</a:t>
              </a:r>
              <a:r>
                <a:rPr lang="en-US" sz="2000" dirty="0" smtClean="0">
                  <a:latin typeface="Helvetica Light" charset="0"/>
                  <a:ea typeface="Helvetica Light" charset="0"/>
                  <a:cs typeface="Helvetica Light" charset="0"/>
                </a:rPr>
                <a:t>,c</a:t>
              </a:r>
              <a:r>
                <a:rPr lang="en-US" sz="2000" baseline="-25000" dirty="0" smtClean="0">
                  <a:latin typeface="Helvetica Light" charset="0"/>
                  <a:ea typeface="Helvetica Light" charset="0"/>
                  <a:cs typeface="Helvetica Light" charset="0"/>
                </a:rPr>
                <a:t>2</a:t>
              </a:r>
              <a:r>
                <a:rPr lang="en-US" sz="2000" dirty="0" smtClean="0">
                  <a:latin typeface="Helvetica Light" charset="0"/>
                  <a:ea typeface="Helvetica Light" charset="0"/>
                  <a:cs typeface="Helvetica Light" charset="0"/>
                </a:rPr>
                <a:t>)</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967" y="4692577"/>
              <a:ext cx="1236993" cy="380613"/>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9323" y="5203588"/>
              <a:ext cx="1245877" cy="383347"/>
            </a:xfrm>
            <a:prstGeom prst="rect">
              <a:avLst/>
            </a:prstGeom>
          </p:spPr>
        </p:pic>
      </p:gr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6684" y="1304024"/>
            <a:ext cx="3308232" cy="1644386"/>
          </a:xfrm>
          <a:prstGeom prst="rect">
            <a:avLst/>
          </a:prstGeom>
        </p:spPr>
      </p:pic>
      <p:sp>
        <p:nvSpPr>
          <p:cNvPr id="18" name="Down Arrow 17"/>
          <p:cNvSpPr/>
          <p:nvPr/>
        </p:nvSpPr>
        <p:spPr>
          <a:xfrm>
            <a:off x="6096000" y="3246120"/>
            <a:ext cx="609600" cy="417266"/>
          </a:xfrm>
          <a:prstGeom prst="downArrow">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197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Example: Iteration 1</a:t>
            </a:r>
            <a:r>
              <a:rPr lang="zh-CN" altLang="en-US" dirty="0" smtClean="0"/>
              <a:t> </a:t>
            </a:r>
            <a:r>
              <a:rPr lang="en-US" altLang="zh-CN" dirty="0" smtClean="0"/>
              <a:t>- Solve</a:t>
            </a:r>
            <a:endParaRPr lang="en-US" dirty="0"/>
          </a:p>
        </p:txBody>
      </p:sp>
      <p:sp>
        <p:nvSpPr>
          <p:cNvPr id="3" name="Date Placeholder 2"/>
          <p:cNvSpPr>
            <a:spLocks noGrp="1"/>
          </p:cNvSpPr>
          <p:nvPr>
            <p:ph type="dt" sz="half" idx="10"/>
          </p:nvPr>
        </p:nvSpPr>
        <p:spPr/>
        <p:txBody>
          <a:bodyPr/>
          <a:lstStyle/>
          <a:p>
            <a:fld id="{20A09065-AB17-7148-A3FE-BA254C8EF5B8}"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94</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
        <p:nvSpPr>
          <p:cNvPr id="6" name="TextBox 5"/>
          <p:cNvSpPr txBox="1"/>
          <p:nvPr/>
        </p:nvSpPr>
        <p:spPr>
          <a:xfrm>
            <a:off x="457200" y="1258165"/>
            <a:ext cx="3343701" cy="2585323"/>
          </a:xfrm>
          <a:prstGeom prst="rect">
            <a:avLst/>
          </a:prstGeom>
          <a:solidFill>
            <a:schemeClr val="bg1"/>
          </a:solidFill>
          <a:ln w="19050">
            <a:solidFill>
              <a:schemeClr val="tx1"/>
            </a:solidFill>
          </a:ln>
        </p:spPr>
        <p:txBody>
          <a:bodyPr wrap="square" rtlCol="0">
            <a:spAutoFit/>
          </a:bodyPr>
          <a:lstStyle/>
          <a:p>
            <a:r>
              <a:rPr lang="en-US" b="1" dirty="0" smtClean="0">
                <a:solidFill>
                  <a:srgbClr val="0070C0"/>
                </a:solidFill>
              </a:rPr>
              <a:t>Input relations: </a:t>
            </a:r>
          </a:p>
          <a:p>
            <a:r>
              <a:rPr lang="en-US" dirty="0" smtClean="0"/>
              <a:t>    edge(x, y)</a:t>
            </a:r>
          </a:p>
          <a:p>
            <a:r>
              <a:rPr lang="en-US" b="1" dirty="0" smtClean="0">
                <a:solidFill>
                  <a:srgbClr val="0070C0"/>
                </a:solidFill>
              </a:rPr>
              <a:t>Output relations: </a:t>
            </a:r>
          </a:p>
          <a:p>
            <a:r>
              <a:rPr lang="en-US" dirty="0" smtClean="0"/>
              <a:t>    path(x, y)</a:t>
            </a:r>
          </a:p>
          <a:p>
            <a:r>
              <a:rPr lang="en-US" b="1" dirty="0" smtClean="0">
                <a:solidFill>
                  <a:srgbClr val="0070C0"/>
                </a:solidFill>
              </a:rPr>
              <a:t>Hard constraints:</a:t>
            </a:r>
            <a:r>
              <a:rPr lang="en-US" b="1" dirty="0" smtClean="0"/>
              <a:t> </a:t>
            </a:r>
          </a:p>
          <a:p>
            <a:r>
              <a:rPr lang="en-US" dirty="0" smtClean="0"/>
              <a:t>    path(x, x).</a:t>
            </a:r>
          </a:p>
          <a:p>
            <a:r>
              <a:rPr lang="en-US" dirty="0" smtClean="0"/>
              <a:t>    path(x, z) :- path(x, y), edge(y, </a:t>
            </a:r>
            <a:r>
              <a:rPr lang="en-US" dirty="0"/>
              <a:t>z</a:t>
            </a:r>
            <a:r>
              <a:rPr lang="en-US" dirty="0" smtClean="0"/>
              <a:t>).</a:t>
            </a:r>
          </a:p>
          <a:p>
            <a:r>
              <a:rPr lang="en-US" b="1" dirty="0" smtClean="0">
                <a:solidFill>
                  <a:srgbClr val="0070C0"/>
                </a:solidFill>
              </a:rPr>
              <a:t>Soft constraints:</a:t>
            </a:r>
            <a:r>
              <a:rPr lang="en-US" b="1" dirty="0" smtClean="0"/>
              <a:t> </a:t>
            </a:r>
            <a:endParaRPr lang="en-US" b="1" dirty="0"/>
          </a:p>
          <a:p>
            <a:r>
              <a:rPr lang="en-US" dirty="0" smtClean="0"/>
              <a:t>    ¬</a:t>
            </a:r>
            <a:r>
              <a:rPr lang="en-US" dirty="0" smtClean="0">
                <a:solidFill>
                  <a:schemeClr val="bg1"/>
                </a:solidFill>
              </a:rPr>
              <a:t> </a:t>
            </a:r>
            <a:r>
              <a:rPr lang="en-US" dirty="0" smtClean="0"/>
              <a:t>path(x, y).   </a:t>
            </a:r>
            <a:r>
              <a:rPr lang="en-US" b="1" dirty="0" smtClean="0"/>
              <a:t>weight 1.5</a:t>
            </a:r>
            <a:endParaRPr lang="en-US" b="1" dirty="0"/>
          </a:p>
        </p:txBody>
      </p:sp>
      <p:sp>
        <p:nvSpPr>
          <p:cNvPr id="13" name="Down Arrow 12"/>
          <p:cNvSpPr/>
          <p:nvPr/>
        </p:nvSpPr>
        <p:spPr>
          <a:xfrm>
            <a:off x="6096000" y="3185160"/>
            <a:ext cx="609600" cy="417266"/>
          </a:xfrm>
          <a:prstGeom prst="downArrow">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598" y="4009050"/>
            <a:ext cx="3539802" cy="1759490"/>
          </a:xfrm>
          <a:prstGeom prst="rect">
            <a:avLst/>
          </a:prstGeom>
        </p:spPr>
      </p:pic>
      <p:grpSp>
        <p:nvGrpSpPr>
          <p:cNvPr id="16" name="Group 15"/>
          <p:cNvGrpSpPr/>
          <p:nvPr/>
        </p:nvGrpSpPr>
        <p:grpSpPr>
          <a:xfrm>
            <a:off x="4468557" y="1251860"/>
            <a:ext cx="3904487" cy="1283726"/>
            <a:chOff x="4572000" y="1402662"/>
            <a:chExt cx="3904487" cy="1538658"/>
          </a:xfrm>
        </p:grpSpPr>
        <mc:AlternateContent xmlns:mc="http://schemas.openxmlformats.org/markup-compatibility/2006" xmlns:a14="http://schemas.microsoft.com/office/drawing/2010/main">
          <mc:Choice Requires="a14">
            <p:sp>
              <p:nvSpPr>
                <p:cNvPr id="17" name="TextBox 16"/>
                <p:cNvSpPr txBox="1"/>
                <p:nvPr/>
              </p:nvSpPr>
              <p:spPr>
                <a:xfrm>
                  <a:off x="4572000" y="1402662"/>
                  <a:ext cx="3904487" cy="898578"/>
                </a:xfrm>
                <a:prstGeom prst="rect">
                  <a:avLst/>
                </a:prstGeom>
                <a:noFill/>
                <a:ln>
                  <a:noFill/>
                </a:ln>
              </p:spPr>
              <p:txBody>
                <a:bodyPr wrap="square" rIns="0" rtlCol="0">
                  <a:noAutofit/>
                </a:bodyPr>
                <a:lstStyle/>
                <a:p>
                  <a:r>
                    <a:rPr lang="en-US" sz="2000" b="1" dirty="0" smtClean="0">
                      <a:solidFill>
                        <a:srgbClr val="00B050"/>
                      </a:solidFill>
                    </a:rPr>
                    <a:t>Hard clauses:</a:t>
                  </a:r>
                </a:p>
                <a:p>
                  <a14:m>
                    <m:oMath xmlns:m="http://schemas.openxmlformats.org/officeDocument/2006/math">
                      <m:r>
                        <a:rPr lang="en-US" sz="1600" b="0" i="1" dirty="0" smtClean="0">
                          <a:latin typeface="Cambria Math" charset="0"/>
                        </a:rPr>
                        <m:t>                          </m:t>
                      </m:r>
                      <m:r>
                        <a:rPr lang="en-US" sz="1600" b="0" i="1" dirty="0" smtClean="0">
                          <a:latin typeface="Cambria Math" charset="0"/>
                        </a:rPr>
                        <m:t>𝑒𝑑𝑔𝑒</m:t>
                      </m:r>
                      <m:d>
                        <m:dPr>
                          <m:ctrlPr>
                            <a:rPr lang="en-US" sz="1600" b="0" i="1" dirty="0" smtClean="0">
                              <a:latin typeface="Cambria Math" charset="0"/>
                            </a:rPr>
                          </m:ctrlPr>
                        </m:dPr>
                        <m:e>
                          <m:r>
                            <a:rPr lang="en-US" sz="1600" b="0" i="1" dirty="0" smtClean="0">
                              <a:latin typeface="Cambria Math" charset="0"/>
                            </a:rPr>
                            <m:t>0,1</m:t>
                          </m:r>
                        </m:e>
                      </m:d>
                      <m:r>
                        <a:rPr lang="en-US" sz="1600" i="1" dirty="0">
                          <a:latin typeface="Cambria Math" panose="02040503050406030204" pitchFamily="18" charset="0"/>
                        </a:rPr>
                        <m:t>∧</m:t>
                      </m:r>
                    </m:oMath>
                  </a14:m>
                  <a:r>
                    <a:rPr lang="en-US" sz="1600" b="0" i="1" dirty="0" smtClean="0">
                      <a:latin typeface="Cambria Math" charset="0"/>
                    </a:rPr>
                    <a:t> </a:t>
                  </a:r>
                  <a14:m>
                    <m:oMath xmlns:m="http://schemas.openxmlformats.org/officeDocument/2006/math">
                      <m:r>
                        <a:rPr lang="en-US" sz="1600" b="0" i="1" dirty="0" smtClean="0">
                          <a:latin typeface="Cambria Math" charset="0"/>
                        </a:rPr>
                        <m:t>. . .   </m:t>
                      </m:r>
                      <m:r>
                        <a:rPr lang="en-US" sz="1600" i="1" dirty="0">
                          <a:latin typeface="Cambria Math" panose="02040503050406030204" pitchFamily="18" charset="0"/>
                        </a:rPr>
                        <m:t>∧</m:t>
                      </m:r>
                      <m:r>
                        <a:rPr lang="en-US" sz="1600" b="0" i="1" dirty="0" smtClean="0">
                          <a:latin typeface="Cambria Math" charset="0"/>
                        </a:rPr>
                        <m:t>𝑒𝑑𝑔𝑒</m:t>
                      </m:r>
                      <m:r>
                        <a:rPr lang="en-US" sz="1600" b="0" i="1" dirty="0" smtClean="0">
                          <a:latin typeface="Cambria Math" charset="0"/>
                        </a:rPr>
                        <m:t>(2,6)</m:t>
                      </m:r>
                    </m:oMath>
                  </a14:m>
                  <a:endParaRPr lang="en-US" sz="1600" b="0" i="1" dirty="0" smtClean="0">
                    <a:latin typeface="Cambria Math"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572000" y="1402662"/>
                  <a:ext cx="3904487" cy="898578"/>
                </a:xfrm>
                <a:prstGeom prst="rect">
                  <a:avLst/>
                </a:prstGeom>
                <a:blipFill rotWithShape="0">
                  <a:blip r:embed="rId3"/>
                  <a:stretch>
                    <a:fillRect l="-1560" t="-4065" b="-38211"/>
                  </a:stretch>
                </a:blipFill>
                <a:ln>
                  <a:noFill/>
                </a:ln>
              </p:spPr>
              <p:txBody>
                <a:bodyPr/>
                <a:lstStyle/>
                <a:p>
                  <a:r>
                    <a:rPr lang="en-US">
                      <a:noFill/>
                    </a:rPr>
                    <a:t> </a:t>
                  </a:r>
                </a:p>
              </p:txBody>
            </p:sp>
          </mc:Fallback>
        </mc:AlternateContent>
        <p:sp>
          <p:nvSpPr>
            <p:cNvPr id="18" name="TextBox 17"/>
            <p:cNvSpPr txBox="1"/>
            <p:nvPr/>
          </p:nvSpPr>
          <p:spPr>
            <a:xfrm>
              <a:off x="4572000" y="2227071"/>
              <a:ext cx="3903116" cy="400110"/>
            </a:xfrm>
            <a:prstGeom prst="rect">
              <a:avLst/>
            </a:prstGeom>
            <a:noFill/>
            <a:ln>
              <a:noFill/>
            </a:ln>
          </p:spPr>
          <p:txBody>
            <a:bodyPr wrap="square" rIns="91440" rtlCol="0">
              <a:spAutoFit/>
            </a:bodyPr>
            <a:lstStyle/>
            <a:p>
              <a:r>
                <a:rPr lang="en-US" sz="2000" b="1" dirty="0" smtClean="0">
                  <a:solidFill>
                    <a:srgbClr val="00B0F0"/>
                  </a:solidFill>
                </a:rPr>
                <a:t>Soft clauses:</a:t>
              </a:r>
            </a:p>
          </p:txBody>
        </p:sp>
        <p:sp>
          <p:nvSpPr>
            <p:cNvPr id="19" name="Rectangle 18"/>
            <p:cNvSpPr/>
            <p:nvPr/>
          </p:nvSpPr>
          <p:spPr>
            <a:xfrm>
              <a:off x="4581571" y="1410799"/>
              <a:ext cx="3893546" cy="15305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489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Example:</a:t>
            </a:r>
            <a:r>
              <a:rPr lang="zh-CN" altLang="en-US" dirty="0" smtClean="0"/>
              <a:t> </a:t>
            </a:r>
            <a:r>
              <a:rPr lang="en-US" altLang="zh-CN" dirty="0" smtClean="0"/>
              <a:t>Iteration</a:t>
            </a:r>
            <a:r>
              <a:rPr lang="zh-CN" altLang="en-US" dirty="0" smtClean="0"/>
              <a:t> </a:t>
            </a:r>
            <a:r>
              <a:rPr lang="en-US" altLang="zh-CN" dirty="0" smtClean="0"/>
              <a:t>1</a:t>
            </a:r>
            <a:r>
              <a:rPr lang="zh-CN" altLang="en-US" dirty="0" smtClean="0"/>
              <a:t> </a:t>
            </a:r>
            <a:r>
              <a:rPr lang="en-US" altLang="zh-CN" dirty="0" smtClean="0"/>
              <a:t>- Check</a:t>
            </a:r>
            <a:endParaRPr lang="en-US" dirty="0"/>
          </a:p>
        </p:txBody>
      </p:sp>
      <p:sp>
        <p:nvSpPr>
          <p:cNvPr id="3" name="Date Placeholder 2"/>
          <p:cNvSpPr>
            <a:spLocks noGrp="1"/>
          </p:cNvSpPr>
          <p:nvPr>
            <p:ph type="dt" sz="half" idx="10"/>
          </p:nvPr>
        </p:nvSpPr>
        <p:spPr/>
        <p:txBody>
          <a:bodyPr/>
          <a:lstStyle/>
          <a:p>
            <a:fld id="{03F15193-9B0E-C141-A006-EB5C690FB0F4}"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95</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
        <p:nvSpPr>
          <p:cNvPr id="6" name="TextBox 5"/>
          <p:cNvSpPr txBox="1"/>
          <p:nvPr/>
        </p:nvSpPr>
        <p:spPr>
          <a:xfrm>
            <a:off x="457200" y="1258165"/>
            <a:ext cx="3343701" cy="2585323"/>
          </a:xfrm>
          <a:prstGeom prst="rect">
            <a:avLst/>
          </a:prstGeom>
          <a:solidFill>
            <a:schemeClr val="bg1"/>
          </a:solidFill>
          <a:ln w="19050">
            <a:solidFill>
              <a:schemeClr val="tx1"/>
            </a:solidFill>
          </a:ln>
        </p:spPr>
        <p:txBody>
          <a:bodyPr wrap="square" rtlCol="0">
            <a:spAutoFit/>
          </a:bodyPr>
          <a:lstStyle/>
          <a:p>
            <a:r>
              <a:rPr lang="en-US" b="1" dirty="0" smtClean="0">
                <a:solidFill>
                  <a:srgbClr val="0070C0"/>
                </a:solidFill>
              </a:rPr>
              <a:t>Input relations: </a:t>
            </a:r>
          </a:p>
          <a:p>
            <a:r>
              <a:rPr lang="en-US" dirty="0" smtClean="0"/>
              <a:t>    edge(x, y)</a:t>
            </a:r>
          </a:p>
          <a:p>
            <a:r>
              <a:rPr lang="en-US" b="1" dirty="0" smtClean="0">
                <a:solidFill>
                  <a:srgbClr val="0070C0"/>
                </a:solidFill>
              </a:rPr>
              <a:t>Output relations: </a:t>
            </a:r>
          </a:p>
          <a:p>
            <a:r>
              <a:rPr lang="en-US" dirty="0" smtClean="0"/>
              <a:t>    path(x, y)</a:t>
            </a:r>
          </a:p>
          <a:p>
            <a:r>
              <a:rPr lang="en-US" b="1" dirty="0" smtClean="0">
                <a:solidFill>
                  <a:srgbClr val="0070C0"/>
                </a:solidFill>
              </a:rPr>
              <a:t>Hard constraints:</a:t>
            </a:r>
            <a:r>
              <a:rPr lang="en-US" b="1" dirty="0" smtClean="0"/>
              <a:t> </a:t>
            </a:r>
          </a:p>
          <a:p>
            <a:r>
              <a:rPr lang="en-US" dirty="0" smtClean="0"/>
              <a:t>    path(x, x).</a:t>
            </a:r>
          </a:p>
          <a:p>
            <a:r>
              <a:rPr lang="en-US" dirty="0" smtClean="0"/>
              <a:t>    path(x, z) :- path(x, y), edge(y, </a:t>
            </a:r>
            <a:r>
              <a:rPr lang="en-US" dirty="0"/>
              <a:t>z</a:t>
            </a:r>
            <a:r>
              <a:rPr lang="en-US" dirty="0" smtClean="0"/>
              <a:t>).</a:t>
            </a:r>
          </a:p>
          <a:p>
            <a:r>
              <a:rPr lang="en-US" b="1" dirty="0" smtClean="0">
                <a:solidFill>
                  <a:srgbClr val="0070C0"/>
                </a:solidFill>
              </a:rPr>
              <a:t>Soft constraints:</a:t>
            </a:r>
            <a:r>
              <a:rPr lang="en-US" b="1" dirty="0" smtClean="0"/>
              <a:t> </a:t>
            </a:r>
            <a:endParaRPr lang="en-US" b="1" dirty="0"/>
          </a:p>
          <a:p>
            <a:r>
              <a:rPr lang="en-US" dirty="0" smtClean="0"/>
              <a:t>    ¬</a:t>
            </a:r>
            <a:r>
              <a:rPr lang="en-US" dirty="0" smtClean="0">
                <a:solidFill>
                  <a:schemeClr val="bg1"/>
                </a:solidFill>
              </a:rPr>
              <a:t> </a:t>
            </a:r>
            <a:r>
              <a:rPr lang="en-US" dirty="0" smtClean="0"/>
              <a:t>path(x, y).   </a:t>
            </a:r>
            <a:r>
              <a:rPr lang="en-US" b="1" dirty="0" smtClean="0"/>
              <a:t>weight 1.5</a:t>
            </a:r>
            <a:endParaRPr lang="en-US" b="1" dirty="0"/>
          </a:p>
        </p:txBody>
      </p:sp>
      <p:grpSp>
        <p:nvGrpSpPr>
          <p:cNvPr id="7" name="Group 6"/>
          <p:cNvGrpSpPr/>
          <p:nvPr/>
        </p:nvGrpSpPr>
        <p:grpSpPr>
          <a:xfrm>
            <a:off x="4468557" y="1251860"/>
            <a:ext cx="3904487" cy="1283726"/>
            <a:chOff x="4572000" y="1402662"/>
            <a:chExt cx="3904487" cy="1538658"/>
          </a:xfrm>
        </p:grpSpPr>
        <mc:AlternateContent xmlns:mc="http://schemas.openxmlformats.org/markup-compatibility/2006" xmlns:a14="http://schemas.microsoft.com/office/drawing/2010/main">
          <mc:Choice Requires="a14">
            <p:sp>
              <p:nvSpPr>
                <p:cNvPr id="8" name="TextBox 7"/>
                <p:cNvSpPr txBox="1"/>
                <p:nvPr/>
              </p:nvSpPr>
              <p:spPr>
                <a:xfrm>
                  <a:off x="4572000" y="1402662"/>
                  <a:ext cx="3904487" cy="898578"/>
                </a:xfrm>
                <a:prstGeom prst="rect">
                  <a:avLst/>
                </a:prstGeom>
                <a:noFill/>
                <a:ln>
                  <a:noFill/>
                </a:ln>
              </p:spPr>
              <p:txBody>
                <a:bodyPr wrap="square" rIns="0" rtlCol="0">
                  <a:noAutofit/>
                </a:bodyPr>
                <a:lstStyle/>
                <a:p>
                  <a:r>
                    <a:rPr lang="en-US" sz="2000" b="1" dirty="0" smtClean="0">
                      <a:solidFill>
                        <a:srgbClr val="00B050"/>
                      </a:solidFill>
                    </a:rPr>
                    <a:t>Hard clauses:</a:t>
                  </a:r>
                </a:p>
                <a:p>
                  <a14:m>
                    <m:oMath xmlns:m="http://schemas.openxmlformats.org/officeDocument/2006/math">
                      <m:r>
                        <a:rPr lang="en-US" sz="1600" b="0" i="1" dirty="0" smtClean="0">
                          <a:latin typeface="Cambria Math" charset="0"/>
                        </a:rPr>
                        <m:t>                          </m:t>
                      </m:r>
                      <m:r>
                        <a:rPr lang="en-US" sz="1600" b="0" i="1" dirty="0" smtClean="0">
                          <a:latin typeface="Cambria Math" charset="0"/>
                        </a:rPr>
                        <m:t>𝑒𝑑𝑔𝑒</m:t>
                      </m:r>
                      <m:d>
                        <m:dPr>
                          <m:ctrlPr>
                            <a:rPr lang="en-US" sz="1600" b="0" i="1" dirty="0" smtClean="0">
                              <a:latin typeface="Cambria Math" charset="0"/>
                            </a:rPr>
                          </m:ctrlPr>
                        </m:dPr>
                        <m:e>
                          <m:r>
                            <a:rPr lang="en-US" sz="1600" b="0" i="1" dirty="0" smtClean="0">
                              <a:latin typeface="Cambria Math" charset="0"/>
                            </a:rPr>
                            <m:t>0,1</m:t>
                          </m:r>
                        </m:e>
                      </m:d>
                      <m:r>
                        <a:rPr lang="en-US" sz="1600" i="1" dirty="0">
                          <a:latin typeface="Cambria Math" panose="02040503050406030204" pitchFamily="18" charset="0"/>
                        </a:rPr>
                        <m:t>∧</m:t>
                      </m:r>
                    </m:oMath>
                  </a14:m>
                  <a:r>
                    <a:rPr lang="en-US" sz="1600" b="0" i="1" dirty="0" smtClean="0">
                      <a:latin typeface="Cambria Math" charset="0"/>
                    </a:rPr>
                    <a:t> </a:t>
                  </a:r>
                  <a14:m>
                    <m:oMath xmlns:m="http://schemas.openxmlformats.org/officeDocument/2006/math">
                      <m:r>
                        <a:rPr lang="en-US" sz="1600" b="0" i="1" dirty="0" smtClean="0">
                          <a:latin typeface="Cambria Math" charset="0"/>
                        </a:rPr>
                        <m:t>. . .   </m:t>
                      </m:r>
                      <m:r>
                        <a:rPr lang="en-US" sz="1600" i="1" dirty="0">
                          <a:latin typeface="Cambria Math" panose="02040503050406030204" pitchFamily="18" charset="0"/>
                        </a:rPr>
                        <m:t>∧</m:t>
                      </m:r>
                      <m:r>
                        <a:rPr lang="en-US" sz="1600" b="0" i="1" dirty="0" smtClean="0">
                          <a:latin typeface="Cambria Math" charset="0"/>
                        </a:rPr>
                        <m:t>𝑒𝑑𝑔𝑒</m:t>
                      </m:r>
                      <m:r>
                        <a:rPr lang="en-US" sz="1600" b="0" i="1" dirty="0" smtClean="0">
                          <a:latin typeface="Cambria Math" charset="0"/>
                        </a:rPr>
                        <m:t>(2,6)</m:t>
                      </m:r>
                    </m:oMath>
                  </a14:m>
                  <a:endParaRPr lang="en-US" sz="1600" b="0" i="1" dirty="0" smtClean="0">
                    <a:latin typeface="Cambria Math"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72000" y="1402662"/>
                  <a:ext cx="3904487" cy="898578"/>
                </a:xfrm>
                <a:prstGeom prst="rect">
                  <a:avLst/>
                </a:prstGeom>
                <a:blipFill rotWithShape="0">
                  <a:blip r:embed="rId2"/>
                  <a:stretch>
                    <a:fillRect l="-1560" t="-4065" b="-38211"/>
                  </a:stretch>
                </a:blipFill>
                <a:ln>
                  <a:noFill/>
                </a:ln>
              </p:spPr>
              <p:txBody>
                <a:bodyPr/>
                <a:lstStyle/>
                <a:p>
                  <a:r>
                    <a:rPr lang="en-US">
                      <a:noFill/>
                    </a:rPr>
                    <a:t> </a:t>
                  </a:r>
                </a:p>
              </p:txBody>
            </p:sp>
          </mc:Fallback>
        </mc:AlternateContent>
        <p:sp>
          <p:nvSpPr>
            <p:cNvPr id="9" name="TextBox 8"/>
            <p:cNvSpPr txBox="1"/>
            <p:nvPr/>
          </p:nvSpPr>
          <p:spPr>
            <a:xfrm>
              <a:off x="4572000" y="2227071"/>
              <a:ext cx="3903116" cy="400110"/>
            </a:xfrm>
            <a:prstGeom prst="rect">
              <a:avLst/>
            </a:prstGeom>
            <a:noFill/>
            <a:ln>
              <a:noFill/>
            </a:ln>
          </p:spPr>
          <p:txBody>
            <a:bodyPr wrap="square" rIns="91440" rtlCol="0">
              <a:spAutoFit/>
            </a:bodyPr>
            <a:lstStyle/>
            <a:p>
              <a:r>
                <a:rPr lang="en-US" sz="2000" b="1" dirty="0" smtClean="0">
                  <a:solidFill>
                    <a:srgbClr val="00B0F0"/>
                  </a:solidFill>
                </a:rPr>
                <a:t>Soft clauses:</a:t>
              </a:r>
            </a:p>
          </p:txBody>
        </p:sp>
        <p:sp>
          <p:nvSpPr>
            <p:cNvPr id="10" name="Rectangle 9"/>
            <p:cNvSpPr/>
            <p:nvPr/>
          </p:nvSpPr>
          <p:spPr>
            <a:xfrm>
              <a:off x="4581571" y="1410799"/>
              <a:ext cx="3893546" cy="15305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ounded Rectangle 10"/>
          <p:cNvSpPr/>
          <p:nvPr/>
        </p:nvSpPr>
        <p:spPr>
          <a:xfrm>
            <a:off x="715649" y="2667000"/>
            <a:ext cx="1128391" cy="314242"/>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096000" y="3185160"/>
            <a:ext cx="609600" cy="417266"/>
          </a:xfrm>
          <a:prstGeom prst="downArrow">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598" y="4009050"/>
            <a:ext cx="3539802" cy="1759490"/>
          </a:xfrm>
          <a:prstGeom prst="rect">
            <a:avLst/>
          </a:prstGeom>
        </p:spPr>
      </p:pic>
    </p:spTree>
    <p:extLst>
      <p:ext uri="{BB962C8B-B14F-4D97-AF65-F5344CB8AC3E}">
        <p14:creationId xmlns:p14="http://schemas.microsoft.com/office/powerpoint/2010/main" val="4837131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15649" y="2682240"/>
            <a:ext cx="1128391" cy="314242"/>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a:t>
            </a:r>
            <a:r>
              <a:rPr lang="en-US" dirty="0"/>
              <a:t>Iteration 2</a:t>
            </a:r>
            <a:r>
              <a:rPr lang="zh-CN" altLang="en-US" dirty="0"/>
              <a:t> </a:t>
            </a:r>
            <a:r>
              <a:rPr lang="en-US" altLang="zh-CN" dirty="0" smtClean="0"/>
              <a:t>- Solve</a:t>
            </a:r>
            <a:endParaRPr lang="en-US" dirty="0"/>
          </a:p>
        </p:txBody>
      </p:sp>
      <p:sp>
        <p:nvSpPr>
          <p:cNvPr id="3" name="Date Placeholder 2"/>
          <p:cNvSpPr>
            <a:spLocks noGrp="1"/>
          </p:cNvSpPr>
          <p:nvPr>
            <p:ph type="dt" sz="half" idx="10"/>
          </p:nvPr>
        </p:nvSpPr>
        <p:spPr/>
        <p:txBody>
          <a:bodyPr/>
          <a:lstStyle/>
          <a:p>
            <a:fld id="{082141A6-C23A-654F-9965-EC0A2A4ABE19}"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96</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
        <p:nvSpPr>
          <p:cNvPr id="6" name="TextBox 5"/>
          <p:cNvSpPr txBox="1"/>
          <p:nvPr/>
        </p:nvSpPr>
        <p:spPr>
          <a:xfrm>
            <a:off x="457200" y="1258165"/>
            <a:ext cx="3343701" cy="2585323"/>
          </a:xfrm>
          <a:prstGeom prst="rect">
            <a:avLst/>
          </a:prstGeom>
          <a:solidFill>
            <a:schemeClr val="bg1"/>
          </a:solidFill>
          <a:ln w="19050">
            <a:solidFill>
              <a:schemeClr val="tx1"/>
            </a:solidFill>
          </a:ln>
        </p:spPr>
        <p:txBody>
          <a:bodyPr wrap="square" rtlCol="0">
            <a:spAutoFit/>
          </a:bodyPr>
          <a:lstStyle/>
          <a:p>
            <a:r>
              <a:rPr lang="en-US" b="1" dirty="0" smtClean="0">
                <a:solidFill>
                  <a:srgbClr val="0070C0"/>
                </a:solidFill>
              </a:rPr>
              <a:t>Input relations: </a:t>
            </a:r>
          </a:p>
          <a:p>
            <a:r>
              <a:rPr lang="en-US" dirty="0" smtClean="0"/>
              <a:t>    edge(x, y)</a:t>
            </a:r>
          </a:p>
          <a:p>
            <a:r>
              <a:rPr lang="en-US" b="1" dirty="0" smtClean="0">
                <a:solidFill>
                  <a:srgbClr val="0070C0"/>
                </a:solidFill>
              </a:rPr>
              <a:t>Output relations: </a:t>
            </a:r>
          </a:p>
          <a:p>
            <a:r>
              <a:rPr lang="en-US" dirty="0" smtClean="0"/>
              <a:t>    path(x, y)</a:t>
            </a:r>
          </a:p>
          <a:p>
            <a:r>
              <a:rPr lang="en-US" b="1" dirty="0" smtClean="0">
                <a:solidFill>
                  <a:srgbClr val="0070C0"/>
                </a:solidFill>
              </a:rPr>
              <a:t>Hard constraints:</a:t>
            </a:r>
            <a:r>
              <a:rPr lang="en-US" b="1" dirty="0" smtClean="0"/>
              <a:t> </a:t>
            </a:r>
          </a:p>
          <a:p>
            <a:r>
              <a:rPr lang="en-US" dirty="0" smtClean="0"/>
              <a:t>    path(x, x).</a:t>
            </a:r>
          </a:p>
          <a:p>
            <a:r>
              <a:rPr lang="en-US" dirty="0" smtClean="0"/>
              <a:t>    path(x, z) :- path(x, y), edge(y, </a:t>
            </a:r>
            <a:r>
              <a:rPr lang="en-US" dirty="0"/>
              <a:t>z</a:t>
            </a:r>
            <a:r>
              <a:rPr lang="en-US" dirty="0" smtClean="0"/>
              <a:t>).</a:t>
            </a:r>
          </a:p>
          <a:p>
            <a:r>
              <a:rPr lang="en-US" b="1" dirty="0" smtClean="0">
                <a:solidFill>
                  <a:srgbClr val="0070C0"/>
                </a:solidFill>
              </a:rPr>
              <a:t>Soft constraints:</a:t>
            </a:r>
            <a:r>
              <a:rPr lang="en-US" b="1" dirty="0" smtClean="0"/>
              <a:t> </a:t>
            </a:r>
            <a:endParaRPr lang="en-US" b="1" dirty="0"/>
          </a:p>
          <a:p>
            <a:r>
              <a:rPr lang="en-US" dirty="0" smtClean="0"/>
              <a:t>    ¬</a:t>
            </a:r>
            <a:r>
              <a:rPr lang="en-US" dirty="0" smtClean="0">
                <a:solidFill>
                  <a:schemeClr val="bg1"/>
                </a:solidFill>
              </a:rPr>
              <a:t> </a:t>
            </a:r>
            <a:r>
              <a:rPr lang="en-US" dirty="0" smtClean="0"/>
              <a:t>path(x, y).   </a:t>
            </a:r>
            <a:r>
              <a:rPr lang="en-US" b="1" dirty="0" smtClean="0"/>
              <a:t>weight 1.5</a:t>
            </a:r>
            <a:endParaRPr lang="en-US" b="1" dirty="0"/>
          </a:p>
        </p:txBody>
      </p:sp>
      <p:grpSp>
        <p:nvGrpSpPr>
          <p:cNvPr id="14" name="Group 13"/>
          <p:cNvGrpSpPr/>
          <p:nvPr/>
        </p:nvGrpSpPr>
        <p:grpSpPr>
          <a:xfrm>
            <a:off x="4465320" y="1251860"/>
            <a:ext cx="3904487" cy="1497718"/>
            <a:chOff x="4572000" y="1297580"/>
            <a:chExt cx="3904487" cy="1497718"/>
          </a:xfrm>
        </p:grpSpPr>
        <mc:AlternateContent xmlns:mc="http://schemas.openxmlformats.org/markup-compatibility/2006" xmlns:a14="http://schemas.microsoft.com/office/drawing/2010/main">
          <mc:Choice Requires="a14">
            <p:sp>
              <p:nvSpPr>
                <p:cNvPr id="10" name="TextBox 9"/>
                <p:cNvSpPr txBox="1"/>
                <p:nvPr/>
              </p:nvSpPr>
              <p:spPr>
                <a:xfrm>
                  <a:off x="4572000" y="1297580"/>
                  <a:ext cx="3904487" cy="1205977"/>
                </a:xfrm>
                <a:prstGeom prst="rect">
                  <a:avLst/>
                </a:prstGeom>
                <a:noFill/>
                <a:ln>
                  <a:noFill/>
                </a:ln>
              </p:spPr>
              <p:txBody>
                <a:bodyPr wrap="square" rIns="0" rtlCol="0">
                  <a:noAutofit/>
                </a:bodyPr>
                <a:lstStyle/>
                <a:p>
                  <a:r>
                    <a:rPr lang="en-US" sz="2000" b="1" dirty="0" smtClean="0">
                      <a:solidFill>
                        <a:srgbClr val="00B050"/>
                      </a:solidFill>
                    </a:rPr>
                    <a:t>Hard clauses:</a:t>
                  </a:r>
                </a:p>
                <a:p>
                  <a:pPr algn="r"/>
                  <a14:m>
                    <m:oMathPara xmlns:m="http://schemas.openxmlformats.org/officeDocument/2006/math">
                      <m:oMathParaPr>
                        <m:jc m:val="left"/>
                      </m:oMathParaPr>
                      <m:oMath xmlns:m="http://schemas.openxmlformats.org/officeDocument/2006/math">
                        <m:r>
                          <a:rPr lang="en-US" sz="1600" b="0" i="1" dirty="0" smtClean="0">
                            <a:latin typeface="Cambria Math" charset="0"/>
                          </a:rPr>
                          <m:t>                          </m:t>
                        </m:r>
                        <m:r>
                          <a:rPr lang="en-US" sz="1600" b="0" i="1" dirty="0" smtClean="0">
                            <a:latin typeface="Cambria Math" charset="0"/>
                          </a:rPr>
                          <m:t>𝑒𝑑𝑔𝑒</m:t>
                        </m:r>
                        <m:d>
                          <m:dPr>
                            <m:ctrlPr>
                              <a:rPr lang="en-US" sz="1600" b="0" i="1" dirty="0" smtClean="0">
                                <a:latin typeface="Cambria Math" charset="0"/>
                              </a:rPr>
                            </m:ctrlPr>
                          </m:dPr>
                          <m:e>
                            <m:r>
                              <a:rPr lang="en-US" sz="1600" b="0" i="1" dirty="0" smtClean="0">
                                <a:latin typeface="Cambria Math" charset="0"/>
                              </a:rPr>
                              <m:t>0,1</m:t>
                            </m:r>
                          </m:e>
                        </m:d>
                        <m:r>
                          <a:rPr lang="en-US" sz="1600" i="1" dirty="0">
                            <a:latin typeface="Cambria Math" panose="02040503050406030204" pitchFamily="18" charset="0"/>
                          </a:rPr>
                          <m:t>∧</m:t>
                        </m:r>
                        <m:r>
                          <a:rPr lang="en-US" sz="1600" b="0" i="1" dirty="0" smtClean="0">
                            <a:latin typeface="Cambria Math" charset="0"/>
                          </a:rPr>
                          <m:t> . . .   </m:t>
                        </m:r>
                        <m:r>
                          <a:rPr lang="en-US" sz="1600" i="1" dirty="0">
                            <a:latin typeface="Cambria Math" panose="02040503050406030204" pitchFamily="18" charset="0"/>
                          </a:rPr>
                          <m:t>∧</m:t>
                        </m:r>
                        <m:r>
                          <a:rPr lang="en-US" sz="1600" b="0" i="1" dirty="0" smtClean="0">
                            <a:latin typeface="Cambria Math" charset="0"/>
                          </a:rPr>
                          <m:t>𝑒𝑑𝑔𝑒</m:t>
                        </m:r>
                        <m:r>
                          <a:rPr lang="en-US" sz="1600" b="0" i="1" dirty="0" smtClean="0">
                            <a:latin typeface="Cambria Math" charset="0"/>
                          </a:rPr>
                          <m:t>(2,6)∧</m:t>
                        </m:r>
                      </m:oMath>
                    </m:oMathPara>
                  </a14:m>
                  <a:endParaRPr lang="en-US" sz="1600" b="0" i="1" dirty="0" smtClean="0">
                    <a:latin typeface="Cambria Math" charset="0"/>
                  </a:endParaRPr>
                </a:p>
                <a:p>
                  <a14:m>
                    <m:oMath xmlns:m="http://schemas.openxmlformats.org/officeDocument/2006/math">
                      <m:r>
                        <a:rPr lang="en-US" sz="1600" b="0" i="1" dirty="0" smtClean="0">
                          <a:latin typeface="Cambria Math" charset="0"/>
                        </a:rPr>
                        <m:t>                           </m:t>
                      </m:r>
                      <m:r>
                        <a:rPr lang="en-US" sz="1600" b="0" i="1" dirty="0" smtClean="0">
                          <a:latin typeface="Cambria Math" charset="0"/>
                        </a:rPr>
                        <m:t>𝑝𝑎𝑡h</m:t>
                      </m:r>
                      <m:d>
                        <m:dPr>
                          <m:ctrlPr>
                            <a:rPr lang="en-US" sz="1600" i="1" dirty="0">
                              <a:latin typeface="Cambria Math" charset="0"/>
                            </a:rPr>
                          </m:ctrlPr>
                        </m:dPr>
                        <m:e>
                          <m:r>
                            <a:rPr lang="en-US" sz="1600" i="1" dirty="0">
                              <a:latin typeface="Cambria Math" charset="0"/>
                            </a:rPr>
                            <m:t>0,</m:t>
                          </m:r>
                          <m:r>
                            <a:rPr lang="en-US" sz="1600" b="0" i="1" dirty="0" smtClean="0">
                              <a:latin typeface="Cambria Math" charset="0"/>
                            </a:rPr>
                            <m:t>0</m:t>
                          </m:r>
                        </m:e>
                      </m:d>
                      <m:r>
                        <a:rPr lang="en-US" sz="1600" i="1" dirty="0">
                          <a:latin typeface="Cambria Math" panose="02040503050406030204" pitchFamily="18" charset="0"/>
                        </a:rPr>
                        <m:t>∧</m:t>
                      </m:r>
                    </m:oMath>
                  </a14:m>
                  <a:r>
                    <a:rPr lang="en-US" sz="1600" i="1" dirty="0">
                      <a:latin typeface="Cambria Math" charset="0"/>
                    </a:rPr>
                    <a:t> </a:t>
                  </a:r>
                  <a14:m>
                    <m:oMath xmlns:m="http://schemas.openxmlformats.org/officeDocument/2006/math">
                      <m:r>
                        <a:rPr lang="en-US" sz="1600" i="1" dirty="0">
                          <a:latin typeface="Cambria Math" charset="0"/>
                        </a:rPr>
                        <m:t>. . .   </m:t>
                      </m:r>
                      <m:r>
                        <a:rPr lang="en-US" sz="1600" i="1" dirty="0">
                          <a:latin typeface="Cambria Math" panose="02040503050406030204" pitchFamily="18" charset="0"/>
                        </a:rPr>
                        <m:t>∧</m:t>
                      </m:r>
                      <m:r>
                        <a:rPr lang="en-US" sz="1600" b="0" i="1" dirty="0" smtClean="0">
                          <a:latin typeface="Cambria Math" charset="0"/>
                        </a:rPr>
                        <m:t>𝑝𝑎𝑡h</m:t>
                      </m:r>
                      <m:r>
                        <a:rPr lang="en-US" sz="1600" i="1" dirty="0">
                          <a:latin typeface="Cambria Math" charset="0"/>
                        </a:rPr>
                        <m:t>(</m:t>
                      </m:r>
                      <m:r>
                        <a:rPr lang="en-US" sz="1600" b="0" i="1" dirty="0" smtClean="0">
                          <a:latin typeface="Cambria Math" charset="0"/>
                        </a:rPr>
                        <m:t>6</m:t>
                      </m:r>
                      <m:r>
                        <a:rPr lang="en-US" sz="1600" i="1" dirty="0">
                          <a:latin typeface="Cambria Math" charset="0"/>
                        </a:rPr>
                        <m:t>,6) </m:t>
                      </m:r>
                    </m:oMath>
                  </a14:m>
                  <a:endParaRPr lang="en-US" sz="1600" i="1" dirty="0">
                    <a:latin typeface="Cambria Math" charset="0"/>
                  </a:endParaRPr>
                </a:p>
                <a:p>
                  <a:pPr algn="r"/>
                  <a:endParaRPr lang="en-US" sz="1600" i="1" dirty="0">
                    <a:latin typeface="Cambria Math" charset="0"/>
                  </a:endParaRPr>
                </a:p>
                <a:p>
                  <a:pPr algn="r"/>
                  <a:endParaRPr lang="en-US" sz="1600" b="0" i="1" dirty="0" smtClean="0">
                    <a:latin typeface="Cambria Math"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572000" y="1297580"/>
                  <a:ext cx="3904487" cy="1205977"/>
                </a:xfrm>
                <a:prstGeom prst="rect">
                  <a:avLst/>
                </a:prstGeom>
                <a:blipFill rotWithShape="0">
                  <a:blip r:embed="rId2"/>
                  <a:stretch>
                    <a:fillRect l="-1719" t="-2525" b="-6061"/>
                  </a:stretch>
                </a:blipFill>
                <a:ln>
                  <a:noFill/>
                </a:ln>
              </p:spPr>
              <p:txBody>
                <a:bodyPr/>
                <a:lstStyle/>
                <a:p>
                  <a:r>
                    <a:rPr lang="en-US">
                      <a:noFill/>
                    </a:rPr>
                    <a:t> </a:t>
                  </a:r>
                </a:p>
              </p:txBody>
            </p:sp>
          </mc:Fallback>
        </mc:AlternateContent>
        <p:sp>
          <p:nvSpPr>
            <p:cNvPr id="11" name="TextBox 10"/>
            <p:cNvSpPr txBox="1"/>
            <p:nvPr/>
          </p:nvSpPr>
          <p:spPr>
            <a:xfrm>
              <a:off x="4572000" y="2259717"/>
              <a:ext cx="3903116" cy="333818"/>
            </a:xfrm>
            <a:prstGeom prst="rect">
              <a:avLst/>
            </a:prstGeom>
            <a:noFill/>
            <a:ln>
              <a:noFill/>
            </a:ln>
          </p:spPr>
          <p:txBody>
            <a:bodyPr wrap="square" rIns="91440" rtlCol="0">
              <a:spAutoFit/>
            </a:bodyPr>
            <a:lstStyle/>
            <a:p>
              <a:r>
                <a:rPr lang="en-US" sz="2000" b="1" dirty="0" smtClean="0">
                  <a:solidFill>
                    <a:srgbClr val="00B0F0"/>
                  </a:solidFill>
                </a:rPr>
                <a:t>Soft clauses:</a:t>
              </a:r>
            </a:p>
          </p:txBody>
        </p:sp>
        <p:sp>
          <p:nvSpPr>
            <p:cNvPr id="12" name="Rectangle 11"/>
            <p:cNvSpPr/>
            <p:nvPr/>
          </p:nvSpPr>
          <p:spPr>
            <a:xfrm>
              <a:off x="4581571" y="1304369"/>
              <a:ext cx="3893546" cy="14909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ounded Rectangle 18"/>
          <p:cNvSpPr/>
          <p:nvPr/>
        </p:nvSpPr>
        <p:spPr>
          <a:xfrm>
            <a:off x="715649" y="2651760"/>
            <a:ext cx="1128391" cy="314242"/>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720" y="3816666"/>
            <a:ext cx="3535680" cy="2142206"/>
          </a:xfrm>
          <a:prstGeom prst="rect">
            <a:avLst/>
          </a:prstGeom>
        </p:spPr>
      </p:pic>
      <p:sp>
        <p:nvSpPr>
          <p:cNvPr id="27" name="Rounded Rectangle 26"/>
          <p:cNvSpPr/>
          <p:nvPr/>
        </p:nvSpPr>
        <p:spPr>
          <a:xfrm>
            <a:off x="5593080" y="1861295"/>
            <a:ext cx="2683916" cy="252871"/>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096000" y="3185160"/>
            <a:ext cx="609600" cy="417266"/>
          </a:xfrm>
          <a:prstGeom prst="downArrow">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425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1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15649" y="2682240"/>
            <a:ext cx="1128391" cy="314242"/>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a:t>
            </a:r>
            <a:r>
              <a:rPr lang="en-US" dirty="0"/>
              <a:t>Iteration 2</a:t>
            </a:r>
            <a:r>
              <a:rPr lang="zh-CN" altLang="en-US" dirty="0"/>
              <a:t> </a:t>
            </a:r>
            <a:r>
              <a:rPr lang="en-US" altLang="zh-CN" dirty="0" smtClean="0"/>
              <a:t>- Check</a:t>
            </a:r>
            <a:endParaRPr lang="en-US" dirty="0"/>
          </a:p>
        </p:txBody>
      </p:sp>
      <p:sp>
        <p:nvSpPr>
          <p:cNvPr id="3" name="Date Placeholder 2"/>
          <p:cNvSpPr>
            <a:spLocks noGrp="1"/>
          </p:cNvSpPr>
          <p:nvPr>
            <p:ph type="dt" sz="half" idx="10"/>
          </p:nvPr>
        </p:nvSpPr>
        <p:spPr/>
        <p:txBody>
          <a:bodyPr/>
          <a:lstStyle/>
          <a:p>
            <a:fld id="{E181C9CB-24FF-C943-914B-179B48FBFB6F}"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97</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sp>
        <p:nvSpPr>
          <p:cNvPr id="6" name="TextBox 5"/>
          <p:cNvSpPr txBox="1"/>
          <p:nvPr/>
        </p:nvSpPr>
        <p:spPr>
          <a:xfrm>
            <a:off x="457200" y="1258165"/>
            <a:ext cx="3343701" cy="2585323"/>
          </a:xfrm>
          <a:prstGeom prst="rect">
            <a:avLst/>
          </a:prstGeom>
          <a:solidFill>
            <a:schemeClr val="bg1"/>
          </a:solidFill>
          <a:ln w="19050">
            <a:solidFill>
              <a:schemeClr val="tx1"/>
            </a:solidFill>
          </a:ln>
        </p:spPr>
        <p:txBody>
          <a:bodyPr wrap="square" rtlCol="0">
            <a:spAutoFit/>
          </a:bodyPr>
          <a:lstStyle/>
          <a:p>
            <a:r>
              <a:rPr lang="en-US" b="1" dirty="0" smtClean="0">
                <a:solidFill>
                  <a:srgbClr val="0070C0"/>
                </a:solidFill>
              </a:rPr>
              <a:t>Input relations: </a:t>
            </a:r>
          </a:p>
          <a:p>
            <a:r>
              <a:rPr lang="en-US" dirty="0" smtClean="0"/>
              <a:t>    edge(x, y)</a:t>
            </a:r>
          </a:p>
          <a:p>
            <a:r>
              <a:rPr lang="en-US" b="1" dirty="0" smtClean="0">
                <a:solidFill>
                  <a:srgbClr val="0070C0"/>
                </a:solidFill>
              </a:rPr>
              <a:t>Output relations: </a:t>
            </a:r>
          </a:p>
          <a:p>
            <a:r>
              <a:rPr lang="en-US" dirty="0" smtClean="0"/>
              <a:t>    path(x, y)</a:t>
            </a:r>
          </a:p>
          <a:p>
            <a:r>
              <a:rPr lang="en-US" b="1" dirty="0" smtClean="0">
                <a:solidFill>
                  <a:srgbClr val="0070C0"/>
                </a:solidFill>
              </a:rPr>
              <a:t>Hard constraints:</a:t>
            </a:r>
            <a:r>
              <a:rPr lang="en-US" b="1" dirty="0" smtClean="0"/>
              <a:t> </a:t>
            </a:r>
          </a:p>
          <a:p>
            <a:r>
              <a:rPr lang="en-US" dirty="0" smtClean="0"/>
              <a:t>    path(x, x).</a:t>
            </a:r>
          </a:p>
          <a:p>
            <a:r>
              <a:rPr lang="en-US" dirty="0" smtClean="0"/>
              <a:t>    path(x, z) :- path(x, y), edge(y, </a:t>
            </a:r>
            <a:r>
              <a:rPr lang="en-US" dirty="0"/>
              <a:t>z</a:t>
            </a:r>
            <a:r>
              <a:rPr lang="en-US" dirty="0" smtClean="0"/>
              <a:t>).</a:t>
            </a:r>
          </a:p>
          <a:p>
            <a:r>
              <a:rPr lang="en-US" b="1" dirty="0" smtClean="0">
                <a:solidFill>
                  <a:srgbClr val="0070C0"/>
                </a:solidFill>
              </a:rPr>
              <a:t>Soft constraints:</a:t>
            </a:r>
            <a:r>
              <a:rPr lang="en-US" b="1" dirty="0" smtClean="0"/>
              <a:t> </a:t>
            </a:r>
            <a:endParaRPr lang="en-US" b="1" dirty="0"/>
          </a:p>
          <a:p>
            <a:r>
              <a:rPr lang="en-US" dirty="0" smtClean="0"/>
              <a:t>    ¬</a:t>
            </a:r>
            <a:r>
              <a:rPr lang="en-US" dirty="0" smtClean="0">
                <a:solidFill>
                  <a:schemeClr val="bg1"/>
                </a:solidFill>
              </a:rPr>
              <a:t> </a:t>
            </a:r>
            <a:r>
              <a:rPr lang="en-US" dirty="0" smtClean="0"/>
              <a:t>path(x, y).   </a:t>
            </a:r>
            <a:r>
              <a:rPr lang="en-US" b="1" dirty="0" smtClean="0"/>
              <a:t>weight 1.5</a:t>
            </a:r>
            <a:endParaRPr lang="en-US" b="1" dirty="0"/>
          </a:p>
        </p:txBody>
      </p:sp>
      <p:sp>
        <p:nvSpPr>
          <p:cNvPr id="21" name="Rounded Rectangle 20"/>
          <p:cNvSpPr/>
          <p:nvPr/>
        </p:nvSpPr>
        <p:spPr>
          <a:xfrm>
            <a:off x="685169" y="2996483"/>
            <a:ext cx="2987671" cy="2828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00409" y="3546854"/>
            <a:ext cx="2469511" cy="23535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715649" y="2651760"/>
            <a:ext cx="1128391" cy="314242"/>
          </a:xfrm>
          <a:prstGeom prst="round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6096000" y="3185160"/>
            <a:ext cx="609600" cy="417266"/>
          </a:xfrm>
          <a:prstGeom prst="downArrow">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465320" y="1251860"/>
            <a:ext cx="3904487" cy="1497718"/>
            <a:chOff x="4572000" y="1297580"/>
            <a:chExt cx="3904487" cy="1497718"/>
          </a:xfrm>
        </p:grpSpPr>
        <mc:AlternateContent xmlns:mc="http://schemas.openxmlformats.org/markup-compatibility/2006" xmlns:a14="http://schemas.microsoft.com/office/drawing/2010/main">
          <mc:Choice Requires="a14">
            <p:sp>
              <p:nvSpPr>
                <p:cNvPr id="22" name="TextBox 21"/>
                <p:cNvSpPr txBox="1"/>
                <p:nvPr/>
              </p:nvSpPr>
              <p:spPr>
                <a:xfrm>
                  <a:off x="4572000" y="1297580"/>
                  <a:ext cx="3904487" cy="1205977"/>
                </a:xfrm>
                <a:prstGeom prst="rect">
                  <a:avLst/>
                </a:prstGeom>
                <a:noFill/>
                <a:ln>
                  <a:noFill/>
                </a:ln>
              </p:spPr>
              <p:txBody>
                <a:bodyPr wrap="square" rIns="0" rtlCol="0">
                  <a:noAutofit/>
                </a:bodyPr>
                <a:lstStyle/>
                <a:p>
                  <a:r>
                    <a:rPr lang="en-US" sz="2000" b="1" dirty="0" smtClean="0">
                      <a:solidFill>
                        <a:srgbClr val="00B050"/>
                      </a:solidFill>
                    </a:rPr>
                    <a:t>Hard clauses:</a:t>
                  </a:r>
                </a:p>
                <a:p>
                  <a:pPr algn="r"/>
                  <a14:m>
                    <m:oMathPara xmlns:m="http://schemas.openxmlformats.org/officeDocument/2006/math">
                      <m:oMathParaPr>
                        <m:jc m:val="left"/>
                      </m:oMathParaPr>
                      <m:oMath xmlns:m="http://schemas.openxmlformats.org/officeDocument/2006/math">
                        <m:r>
                          <a:rPr lang="en-US" sz="1600" b="0" i="1" dirty="0" smtClean="0">
                            <a:latin typeface="Cambria Math" charset="0"/>
                          </a:rPr>
                          <m:t>                          </m:t>
                        </m:r>
                        <m:r>
                          <a:rPr lang="en-US" sz="1600" b="0" i="1" dirty="0" smtClean="0">
                            <a:latin typeface="Cambria Math" charset="0"/>
                          </a:rPr>
                          <m:t>𝑒𝑑𝑔𝑒</m:t>
                        </m:r>
                        <m:d>
                          <m:dPr>
                            <m:ctrlPr>
                              <a:rPr lang="en-US" sz="1600" b="0" i="1" dirty="0" smtClean="0">
                                <a:latin typeface="Cambria Math" charset="0"/>
                              </a:rPr>
                            </m:ctrlPr>
                          </m:dPr>
                          <m:e>
                            <m:r>
                              <a:rPr lang="en-US" sz="1600" b="0" i="1" dirty="0" smtClean="0">
                                <a:latin typeface="Cambria Math" charset="0"/>
                              </a:rPr>
                              <m:t>0,1</m:t>
                            </m:r>
                          </m:e>
                        </m:d>
                        <m:r>
                          <a:rPr lang="en-US" sz="1600" i="1" dirty="0">
                            <a:latin typeface="Cambria Math" panose="02040503050406030204" pitchFamily="18" charset="0"/>
                          </a:rPr>
                          <m:t>∧</m:t>
                        </m:r>
                        <m:r>
                          <a:rPr lang="en-US" sz="1600" b="0" i="1" dirty="0" smtClean="0">
                            <a:latin typeface="Cambria Math" charset="0"/>
                          </a:rPr>
                          <m:t> . . .   </m:t>
                        </m:r>
                        <m:r>
                          <a:rPr lang="en-US" sz="1600" i="1" dirty="0">
                            <a:latin typeface="Cambria Math" panose="02040503050406030204" pitchFamily="18" charset="0"/>
                          </a:rPr>
                          <m:t>∧</m:t>
                        </m:r>
                        <m:r>
                          <a:rPr lang="en-US" sz="1600" b="0" i="1" dirty="0" smtClean="0">
                            <a:latin typeface="Cambria Math" charset="0"/>
                          </a:rPr>
                          <m:t>𝑒𝑑𝑔𝑒</m:t>
                        </m:r>
                        <m:r>
                          <a:rPr lang="en-US" sz="1600" b="0" i="1" dirty="0" smtClean="0">
                            <a:latin typeface="Cambria Math" charset="0"/>
                          </a:rPr>
                          <m:t>(2,6)∧</m:t>
                        </m:r>
                      </m:oMath>
                    </m:oMathPara>
                  </a14:m>
                  <a:endParaRPr lang="en-US" sz="1600" b="0" i="1" dirty="0" smtClean="0">
                    <a:latin typeface="Cambria Math" charset="0"/>
                  </a:endParaRPr>
                </a:p>
                <a:p>
                  <a14:m>
                    <m:oMath xmlns:m="http://schemas.openxmlformats.org/officeDocument/2006/math">
                      <m:r>
                        <a:rPr lang="en-US" sz="1600" b="0" i="1" dirty="0" smtClean="0">
                          <a:latin typeface="Cambria Math" charset="0"/>
                        </a:rPr>
                        <m:t>                           </m:t>
                      </m:r>
                      <m:r>
                        <a:rPr lang="en-US" sz="1600" b="0" i="1" dirty="0" smtClean="0">
                          <a:latin typeface="Cambria Math" charset="0"/>
                        </a:rPr>
                        <m:t>𝑝𝑎𝑡h</m:t>
                      </m:r>
                      <m:d>
                        <m:dPr>
                          <m:ctrlPr>
                            <a:rPr lang="en-US" sz="1600" i="1" dirty="0">
                              <a:latin typeface="Cambria Math" charset="0"/>
                            </a:rPr>
                          </m:ctrlPr>
                        </m:dPr>
                        <m:e>
                          <m:r>
                            <a:rPr lang="en-US" sz="1600" i="1" dirty="0">
                              <a:latin typeface="Cambria Math" charset="0"/>
                            </a:rPr>
                            <m:t>0,</m:t>
                          </m:r>
                          <m:r>
                            <a:rPr lang="en-US" sz="1600" b="0" i="1" dirty="0" smtClean="0">
                              <a:latin typeface="Cambria Math" charset="0"/>
                            </a:rPr>
                            <m:t>0</m:t>
                          </m:r>
                        </m:e>
                      </m:d>
                      <m:r>
                        <a:rPr lang="en-US" sz="1600" i="1" dirty="0">
                          <a:latin typeface="Cambria Math" panose="02040503050406030204" pitchFamily="18" charset="0"/>
                        </a:rPr>
                        <m:t>∧</m:t>
                      </m:r>
                    </m:oMath>
                  </a14:m>
                  <a:r>
                    <a:rPr lang="en-US" sz="1600" i="1" dirty="0">
                      <a:latin typeface="Cambria Math" charset="0"/>
                    </a:rPr>
                    <a:t> </a:t>
                  </a:r>
                  <a14:m>
                    <m:oMath xmlns:m="http://schemas.openxmlformats.org/officeDocument/2006/math">
                      <m:r>
                        <a:rPr lang="en-US" sz="1600" i="1" dirty="0">
                          <a:latin typeface="Cambria Math" charset="0"/>
                        </a:rPr>
                        <m:t>. . .   </m:t>
                      </m:r>
                      <m:r>
                        <a:rPr lang="en-US" sz="1600" i="1" dirty="0">
                          <a:latin typeface="Cambria Math" panose="02040503050406030204" pitchFamily="18" charset="0"/>
                        </a:rPr>
                        <m:t>∧</m:t>
                      </m:r>
                      <m:r>
                        <a:rPr lang="en-US" sz="1600" b="0" i="1" dirty="0" smtClean="0">
                          <a:latin typeface="Cambria Math" charset="0"/>
                        </a:rPr>
                        <m:t>𝑝𝑎𝑡h</m:t>
                      </m:r>
                      <m:r>
                        <a:rPr lang="en-US" sz="1600" i="1" dirty="0">
                          <a:latin typeface="Cambria Math" charset="0"/>
                        </a:rPr>
                        <m:t>(</m:t>
                      </m:r>
                      <m:r>
                        <a:rPr lang="en-US" sz="1600" b="0" i="1" dirty="0" smtClean="0">
                          <a:latin typeface="Cambria Math" charset="0"/>
                        </a:rPr>
                        <m:t>6</m:t>
                      </m:r>
                      <m:r>
                        <a:rPr lang="en-US" sz="1600" i="1" dirty="0">
                          <a:latin typeface="Cambria Math" charset="0"/>
                        </a:rPr>
                        <m:t>,6) </m:t>
                      </m:r>
                    </m:oMath>
                  </a14:m>
                  <a:endParaRPr lang="en-US" sz="1600" i="1" dirty="0">
                    <a:latin typeface="Cambria Math" charset="0"/>
                  </a:endParaRPr>
                </a:p>
                <a:p>
                  <a:pPr algn="r"/>
                  <a:endParaRPr lang="en-US" sz="1600" i="1" dirty="0">
                    <a:latin typeface="Cambria Math" charset="0"/>
                  </a:endParaRPr>
                </a:p>
                <a:p>
                  <a:pPr algn="r"/>
                  <a:endParaRPr lang="en-US" sz="1600" b="0" i="1" dirty="0" smtClean="0">
                    <a:latin typeface="Cambria Math"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572000" y="1297580"/>
                  <a:ext cx="3904487" cy="1205977"/>
                </a:xfrm>
                <a:prstGeom prst="rect">
                  <a:avLst/>
                </a:prstGeom>
                <a:blipFill rotWithShape="0">
                  <a:blip r:embed="rId2"/>
                  <a:stretch>
                    <a:fillRect l="-1719" t="-2525" b="-6061"/>
                  </a:stretch>
                </a:blipFill>
                <a:ln>
                  <a:noFill/>
                </a:ln>
              </p:spPr>
              <p:txBody>
                <a:bodyPr/>
                <a:lstStyle/>
                <a:p>
                  <a:r>
                    <a:rPr lang="en-US">
                      <a:noFill/>
                    </a:rPr>
                    <a:t> </a:t>
                  </a:r>
                </a:p>
              </p:txBody>
            </p:sp>
          </mc:Fallback>
        </mc:AlternateContent>
        <p:sp>
          <p:nvSpPr>
            <p:cNvPr id="24" name="TextBox 23"/>
            <p:cNvSpPr txBox="1"/>
            <p:nvPr/>
          </p:nvSpPr>
          <p:spPr>
            <a:xfrm>
              <a:off x="4572000" y="2259717"/>
              <a:ext cx="3903116" cy="333818"/>
            </a:xfrm>
            <a:prstGeom prst="rect">
              <a:avLst/>
            </a:prstGeom>
            <a:noFill/>
            <a:ln>
              <a:noFill/>
            </a:ln>
          </p:spPr>
          <p:txBody>
            <a:bodyPr wrap="square" rIns="91440" rtlCol="0">
              <a:spAutoFit/>
            </a:bodyPr>
            <a:lstStyle/>
            <a:p>
              <a:r>
                <a:rPr lang="en-US" sz="2000" b="1" dirty="0" smtClean="0">
                  <a:solidFill>
                    <a:srgbClr val="00B0F0"/>
                  </a:solidFill>
                </a:rPr>
                <a:t>Soft clauses:</a:t>
              </a:r>
            </a:p>
          </p:txBody>
        </p:sp>
        <p:sp>
          <p:nvSpPr>
            <p:cNvPr id="25" name="Rectangle 24"/>
            <p:cNvSpPr/>
            <p:nvPr/>
          </p:nvSpPr>
          <p:spPr>
            <a:xfrm>
              <a:off x="4581571" y="1304369"/>
              <a:ext cx="3893546" cy="14909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720" y="3816666"/>
            <a:ext cx="3535680" cy="2142206"/>
          </a:xfrm>
          <a:prstGeom prst="rect">
            <a:avLst/>
          </a:prstGeom>
        </p:spPr>
      </p:pic>
    </p:spTree>
    <p:extLst>
      <p:ext uri="{BB962C8B-B14F-4D97-AF65-F5344CB8AC3E}">
        <p14:creationId xmlns:p14="http://schemas.microsoft.com/office/powerpoint/2010/main" val="164825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Example:</a:t>
            </a:r>
            <a:r>
              <a:rPr lang="zh-CN" altLang="en-US" dirty="0" smtClean="0"/>
              <a:t> </a:t>
            </a:r>
            <a:r>
              <a:rPr lang="en-US" altLang="zh-CN" dirty="0" smtClean="0"/>
              <a:t>Iteration</a:t>
            </a:r>
            <a:r>
              <a:rPr lang="zh-CN" altLang="en-US" dirty="0" smtClean="0"/>
              <a:t> </a:t>
            </a:r>
            <a:r>
              <a:rPr lang="en-US" altLang="zh-CN" dirty="0" smtClean="0"/>
              <a:t>3</a:t>
            </a:r>
            <a:r>
              <a:rPr lang="zh-CN" altLang="en-US" dirty="0" smtClean="0"/>
              <a:t> </a:t>
            </a:r>
            <a:r>
              <a:rPr lang="en-US" altLang="zh-CN" dirty="0" smtClean="0"/>
              <a:t>- Solve</a:t>
            </a:r>
            <a:endParaRPr lang="en-US" dirty="0"/>
          </a:p>
        </p:txBody>
      </p:sp>
      <p:sp>
        <p:nvSpPr>
          <p:cNvPr id="3" name="Date Placeholder 2"/>
          <p:cNvSpPr>
            <a:spLocks noGrp="1"/>
          </p:cNvSpPr>
          <p:nvPr>
            <p:ph type="dt" sz="half" idx="10"/>
          </p:nvPr>
        </p:nvSpPr>
        <p:spPr/>
        <p:txBody>
          <a:bodyPr/>
          <a:lstStyle/>
          <a:p>
            <a:fld id="{308892A8-37A5-5141-BBB5-57B63BADF5F3}"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98</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grpSp>
        <p:nvGrpSpPr>
          <p:cNvPr id="12" name="Group 11"/>
          <p:cNvGrpSpPr/>
          <p:nvPr/>
        </p:nvGrpSpPr>
        <p:grpSpPr>
          <a:xfrm>
            <a:off x="4465320" y="1251861"/>
            <a:ext cx="3904487" cy="3110558"/>
            <a:chOff x="4572000" y="1297580"/>
            <a:chExt cx="3904487" cy="1718750"/>
          </a:xfrm>
        </p:grpSpPr>
        <mc:AlternateContent xmlns:mc="http://schemas.openxmlformats.org/markup-compatibility/2006" xmlns:a14="http://schemas.microsoft.com/office/drawing/2010/main">
          <mc:Choice Requires="a14">
            <p:sp>
              <p:nvSpPr>
                <p:cNvPr id="13" name="TextBox 12"/>
                <p:cNvSpPr txBox="1"/>
                <p:nvPr/>
              </p:nvSpPr>
              <p:spPr>
                <a:xfrm>
                  <a:off x="4572000" y="1297580"/>
                  <a:ext cx="3904487" cy="1205977"/>
                </a:xfrm>
                <a:prstGeom prst="rect">
                  <a:avLst/>
                </a:prstGeom>
                <a:noFill/>
                <a:ln>
                  <a:noFill/>
                </a:ln>
              </p:spPr>
              <p:txBody>
                <a:bodyPr wrap="square" rIns="0" rtlCol="0">
                  <a:noAutofit/>
                </a:bodyPr>
                <a:lstStyle/>
                <a:p>
                  <a:r>
                    <a:rPr lang="en-US" sz="2000" b="1" dirty="0" smtClean="0">
                      <a:solidFill>
                        <a:srgbClr val="00B050"/>
                      </a:solidFill>
                    </a:rPr>
                    <a:t>Hard clauses:</a:t>
                  </a:r>
                </a:p>
                <a:p>
                  <a:pPr lvl="0" algn="r"/>
                  <a14:m>
                    <m:oMathPara xmlns:m="http://schemas.openxmlformats.org/officeDocument/2006/math">
                      <m:oMathParaPr>
                        <m:jc m:val="left"/>
                      </m:oMathParaPr>
                      <m:oMath xmlns:m="http://schemas.openxmlformats.org/officeDocument/2006/math">
                        <m:r>
                          <a:rPr lang="en-US" sz="1600" b="0" i="1" dirty="0" smtClean="0">
                            <a:solidFill>
                              <a:srgbClr val="000000"/>
                            </a:solidFill>
                            <a:latin typeface="Cambria Math" charset="0"/>
                          </a:rPr>
                          <m:t>                         </m:t>
                        </m:r>
                        <m:r>
                          <a:rPr lang="en-US" sz="1600" i="1" dirty="0">
                            <a:solidFill>
                              <a:srgbClr val="000000"/>
                            </a:solidFill>
                            <a:latin typeface="Cambria Math" charset="0"/>
                          </a:rPr>
                          <m:t> </m:t>
                        </m:r>
                        <m:r>
                          <a:rPr lang="en-US" sz="1600" i="1" dirty="0">
                            <a:solidFill>
                              <a:srgbClr val="000000"/>
                            </a:solidFill>
                            <a:latin typeface="Cambria Math" charset="0"/>
                          </a:rPr>
                          <m:t>𝑒𝑑𝑔𝑒</m:t>
                        </m:r>
                        <m:d>
                          <m:dPr>
                            <m:ctrlPr>
                              <a:rPr lang="en-US" sz="1600" i="1" dirty="0">
                                <a:solidFill>
                                  <a:srgbClr val="000000"/>
                                </a:solidFill>
                                <a:latin typeface="Cambria Math" charset="0"/>
                              </a:rPr>
                            </m:ctrlPr>
                          </m:dPr>
                          <m:e>
                            <m:r>
                              <a:rPr lang="en-US" sz="1600" i="1" dirty="0">
                                <a:solidFill>
                                  <a:srgbClr val="000000"/>
                                </a:solidFill>
                                <a:latin typeface="Cambria Math" charset="0"/>
                              </a:rPr>
                              <m:t>0,1</m:t>
                            </m:r>
                          </m:e>
                        </m:d>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 . . .   </m:t>
                        </m:r>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𝑒𝑑𝑔𝑒</m:t>
                        </m:r>
                        <m:r>
                          <a:rPr lang="en-US" sz="1600" i="1" dirty="0">
                            <a:solidFill>
                              <a:srgbClr val="000000"/>
                            </a:solidFill>
                            <a:latin typeface="Cambria Math" charset="0"/>
                          </a:rPr>
                          <m:t>(2,6)∧</m:t>
                        </m:r>
                      </m:oMath>
                    </m:oMathPara>
                  </a14:m>
                  <a:endParaRPr lang="en-US" sz="1600" i="1" dirty="0">
                    <a:solidFill>
                      <a:srgbClr val="000000"/>
                    </a:solidFill>
                    <a:latin typeface="Cambria Math" charset="0"/>
                  </a:endParaRPr>
                </a:p>
                <a:p>
                  <a:pPr lvl="0"/>
                  <a14:m>
                    <m:oMath xmlns:m="http://schemas.openxmlformats.org/officeDocument/2006/math">
                      <m:r>
                        <a:rPr lang="en-US" sz="1600" i="1" dirty="0">
                          <a:solidFill>
                            <a:srgbClr val="000000"/>
                          </a:solidFill>
                          <a:latin typeface="Cambria Math" charset="0"/>
                        </a:rPr>
                        <m:t>                           </m:t>
                      </m:r>
                      <m:r>
                        <a:rPr lang="en-US" sz="1600" i="1" dirty="0">
                          <a:solidFill>
                            <a:srgbClr val="000000"/>
                          </a:solidFill>
                          <a:latin typeface="Cambria Math" charset="0"/>
                        </a:rPr>
                        <m:t>𝑝𝑎𝑡h</m:t>
                      </m:r>
                      <m:d>
                        <m:dPr>
                          <m:ctrlPr>
                            <a:rPr lang="en-US" sz="1600" i="1" dirty="0">
                              <a:solidFill>
                                <a:srgbClr val="000000"/>
                              </a:solidFill>
                              <a:latin typeface="Cambria Math" charset="0"/>
                            </a:rPr>
                          </m:ctrlPr>
                        </m:dPr>
                        <m:e>
                          <m:r>
                            <a:rPr lang="en-US" sz="1600" i="1" dirty="0">
                              <a:solidFill>
                                <a:srgbClr val="000000"/>
                              </a:solidFill>
                              <a:latin typeface="Cambria Math" charset="0"/>
                            </a:rPr>
                            <m:t>0,0</m:t>
                          </m:r>
                        </m:e>
                      </m:d>
                      <m:r>
                        <a:rPr lang="en-US" sz="1600" i="1" dirty="0">
                          <a:solidFill>
                            <a:srgbClr val="000000"/>
                          </a:solidFill>
                          <a:latin typeface="Cambria Math" panose="02040503050406030204" pitchFamily="18" charset="0"/>
                        </a:rPr>
                        <m:t>∧</m:t>
                      </m:r>
                    </m:oMath>
                  </a14:m>
                  <a:r>
                    <a:rPr lang="en-US" sz="1600" i="1" dirty="0">
                      <a:solidFill>
                        <a:srgbClr val="000000"/>
                      </a:solidFill>
                      <a:latin typeface="Cambria Math" charset="0"/>
                    </a:rPr>
                    <a:t> </a:t>
                  </a:r>
                  <a14:m>
                    <m:oMath xmlns:m="http://schemas.openxmlformats.org/officeDocument/2006/math">
                      <m:r>
                        <a:rPr lang="en-US" sz="1600" i="1" dirty="0">
                          <a:solidFill>
                            <a:srgbClr val="000000"/>
                          </a:solidFill>
                          <a:latin typeface="Cambria Math" charset="0"/>
                        </a:rPr>
                        <m:t>. . .   </m:t>
                      </m:r>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𝑝𝑎𝑡h</m:t>
                      </m:r>
                      <m:r>
                        <a:rPr lang="en-US" sz="1600" i="1" dirty="0">
                          <a:solidFill>
                            <a:srgbClr val="000000"/>
                          </a:solidFill>
                          <a:latin typeface="Cambria Math" charset="0"/>
                        </a:rPr>
                        <m:t>(6,6)∧</m:t>
                      </m:r>
                    </m:oMath>
                  </a14:m>
                  <a:endParaRPr lang="en-US" sz="1600" i="1" dirty="0">
                    <a:latin typeface="Cambria Math" charset="0"/>
                  </a:endParaRPr>
                </a:p>
                <a:p>
                  <a:pPr/>
                  <a14:m>
                    <m:oMathPara xmlns:m="http://schemas.openxmlformats.org/officeDocument/2006/math">
                      <m:oMathParaPr>
                        <m:jc m:val="centerGroup"/>
                      </m:oMathParaPr>
                      <m:oMath xmlns:m="http://schemas.openxmlformats.org/officeDocument/2006/math">
                        <m:r>
                          <a:rPr lang="en-US" sz="1600" b="0" i="1" dirty="0" smtClean="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b="0" i="0" dirty="0" smtClean="0">
                            <a:latin typeface="Cambria Math" panose="02040503050406030204" pitchFamily="18" charset="0"/>
                          </a:rPr>
                          <m:t>1</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b="0" i="0" dirty="0" smtClean="0">
                            <a:latin typeface="Cambria Math" panose="02040503050406030204" pitchFamily="18" charset="0"/>
                          </a:rPr>
                          <m:t>0</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b="0" i="1" dirty="0" smtClean="0">
                                <a:latin typeface="Cambria Math" charset="0"/>
                              </a:rPr>
                              <m:t>0</m:t>
                            </m:r>
                            <m:r>
                              <a:rPr lang="en-US" sz="1600" i="1" dirty="0">
                                <a:latin typeface="Cambria Math" charset="0"/>
                              </a:rPr>
                              <m:t>, </m:t>
                            </m:r>
                            <m:r>
                              <a:rPr lang="en-US" altLang="zh-CN" sz="1600" b="0" i="1" dirty="0" smtClean="0">
                                <a:latin typeface="Cambria Math" charset="0"/>
                              </a:rPr>
                              <m:t>1</m:t>
                            </m:r>
                          </m:e>
                        </m:d>
                        <m:r>
                          <a:rPr lang="en-US" sz="1600" i="1" dirty="0">
                            <a:latin typeface="Cambria Math" panose="02040503050406030204" pitchFamily="18" charset="0"/>
                          </a:rPr>
                          <m:t>∧</m:t>
                        </m:r>
                      </m:oMath>
                    </m:oMathPara>
                  </a14:m>
                  <a:endParaRPr lang="en-US" sz="1600" i="1" dirty="0" smtClean="0">
                    <a:latin typeface="Cambria Math" charset="0"/>
                  </a:endParaRPr>
                </a:p>
                <a:p>
                  <a:pPr algn="r"/>
                  <a14:m>
                    <m:oMathPara xmlns:m="http://schemas.openxmlformats.org/officeDocument/2006/math">
                      <m:oMathParaPr>
                        <m:jc m:val="centerGroup"/>
                      </m:oMathParaPr>
                      <m:oMath xmlns:m="http://schemas.openxmlformats.org/officeDocument/2006/math">
                        <m:r>
                          <a:rPr lang="en-US" sz="1600" b="0" i="1" dirty="0" smtClean="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b="0" i="0" dirty="0" smtClean="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0</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0</m:t>
                            </m:r>
                            <m:r>
                              <a:rPr lang="en-US" sz="1600" i="1" dirty="0">
                                <a:latin typeface="Cambria Math" charset="0"/>
                              </a:rPr>
                              <m:t>, </m:t>
                            </m:r>
                            <m:r>
                              <a:rPr lang="en-US" altLang="zh-CN" sz="1600" b="0" i="1" dirty="0" smtClean="0">
                                <a:latin typeface="Cambria Math" charset="0"/>
                              </a:rPr>
                              <m:t>2</m:t>
                            </m:r>
                          </m:e>
                        </m:d>
                        <m:r>
                          <a:rPr lang="en-US" sz="1600" i="1" dirty="0">
                            <a:latin typeface="Cambria Math" panose="02040503050406030204" pitchFamily="18" charset="0"/>
                          </a:rPr>
                          <m:t>∧</m:t>
                        </m:r>
                      </m:oMath>
                    </m:oMathPara>
                  </a14:m>
                  <a:endParaRPr lang="en-US" sz="1600" dirty="0" smtClean="0"/>
                </a:p>
                <a:p>
                  <a:r>
                    <a:rPr lang="en-US" sz="1600" b="1" dirty="0" smtClean="0"/>
                    <a:t>          </a:t>
                  </a:r>
                  <a:r>
                    <a:rPr lang="en-US" sz="1600" b="1" dirty="0"/>
                    <a:t>    </a:t>
                  </a:r>
                  <a:r>
                    <a:rPr lang="en-US" sz="1600" b="1" dirty="0" smtClean="0"/>
                    <a:t>                                                     ...</a:t>
                  </a:r>
                  <a:r>
                    <a:rPr lang="en-US" sz="1600" dirty="0" smtClean="0"/>
                    <a:t> </a:t>
                  </a:r>
                  <a14:m>
                    <m:oMath xmlns:m="http://schemas.openxmlformats.org/officeDocument/2006/math">
                      <m:r>
                        <a:rPr lang="en-US" sz="1600" i="1" dirty="0">
                          <a:latin typeface="Cambria Math" panose="02040503050406030204" pitchFamily="18" charset="0"/>
                        </a:rPr>
                        <m:t>∧</m:t>
                      </m:r>
                      <m:r>
                        <a:rPr lang="en-US" sz="1600" b="1" i="0" dirty="0" smtClean="0">
                          <a:latin typeface="Cambria Math" charset="0"/>
                        </a:rPr>
                        <m:t>   </m:t>
                      </m:r>
                      <m:r>
                        <a:rPr lang="en-US" altLang="zh-CN" sz="1600" b="0" i="1" dirty="0" smtClean="0">
                          <a:latin typeface="Cambria Math" charset="0"/>
                        </a:rPr>
                        <m:t>𝑝</m:t>
                      </m:r>
                      <m:r>
                        <a:rPr lang="en-US" sz="1600" i="1" dirty="0">
                          <a:latin typeface="Cambria Math" panose="02040503050406030204" pitchFamily="18" charset="0"/>
                        </a:rPr>
                        <m:t>𝑎𝑡h</m:t>
                      </m:r>
                      <m:r>
                        <a:rPr lang="en-US" sz="1600" i="1" dirty="0">
                          <a:latin typeface="Cambria Math" panose="02040503050406030204" pitchFamily="18" charset="0"/>
                        </a:rPr>
                        <m:t>(2, </m:t>
                      </m:r>
                      <m:r>
                        <m:rPr>
                          <m:nor/>
                        </m:rPr>
                        <a:rPr lang="en-US" altLang="zh-CN" sz="1600" b="0" i="0" dirty="0" smtClean="0">
                          <a:latin typeface="Cambria Math" panose="02040503050406030204" pitchFamily="18" charset="0"/>
                        </a:rPr>
                        <m:t>6</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(2, </m:t>
                      </m:r>
                      <m:r>
                        <m:rPr>
                          <m:nor/>
                        </m:rPr>
                        <a:rPr lang="en-US" altLang="zh-CN" sz="1600" b="0" i="0" dirty="0" smtClean="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b="0" i="1" dirty="0" smtClean="0">
                              <a:latin typeface="Cambria Math" charset="0"/>
                            </a:rPr>
                            <m:t>2</m:t>
                          </m:r>
                          <m:r>
                            <a:rPr lang="en-US" sz="1600" i="1" dirty="0">
                              <a:latin typeface="Cambria Math" charset="0"/>
                            </a:rPr>
                            <m:t>, </m:t>
                          </m:r>
                          <m:r>
                            <a:rPr lang="en-US" altLang="zh-CN" sz="1600" b="0" i="1" dirty="0" smtClean="0">
                              <a:latin typeface="Cambria Math" charset="0"/>
                            </a:rPr>
                            <m:t>6</m:t>
                          </m:r>
                        </m:e>
                      </m:d>
                    </m:oMath>
                  </a14:m>
                  <a:endParaRPr lang="en-US" sz="1600" dirty="0"/>
                </a:p>
                <a:p>
                  <a:pPr algn="r"/>
                  <a:endParaRPr lang="en-US" sz="1600" dirty="0"/>
                </a:p>
                <a:p>
                  <a:pPr algn="r"/>
                  <a:r>
                    <a:rPr lang="zh-CN" altLang="en-US" sz="1600" i="1" dirty="0" smtClean="0">
                      <a:latin typeface="Cambria Math" charset="0"/>
                    </a:rPr>
                    <a:t> </a:t>
                  </a:r>
                  <a:endParaRPr lang="en-US" sz="1600" i="1" dirty="0" smtClean="0">
                    <a:latin typeface="Cambria Math" charset="0"/>
                  </a:endParaRPr>
                </a:p>
                <a:p>
                  <a:pPr algn="r"/>
                  <a:endParaRPr lang="en-US" sz="1600" i="1" dirty="0">
                    <a:latin typeface="Cambria Math" charset="0"/>
                  </a:endParaRPr>
                </a:p>
                <a:p>
                  <a:pPr algn="r"/>
                  <a:endParaRPr lang="en-US" sz="1600" b="0" i="1" dirty="0" smtClean="0">
                    <a:latin typeface="Cambria Math"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572000" y="1297580"/>
                  <a:ext cx="3904487" cy="1205977"/>
                </a:xfrm>
                <a:prstGeom prst="rect">
                  <a:avLst/>
                </a:prstGeom>
                <a:blipFill rotWithShape="0">
                  <a:blip r:embed="rId2"/>
                  <a:stretch>
                    <a:fillRect l="-1719" t="-1397" b="-307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572000" y="2336406"/>
                  <a:ext cx="3903116" cy="646240"/>
                </a:xfrm>
                <a:prstGeom prst="rect">
                  <a:avLst/>
                </a:prstGeom>
                <a:noFill/>
                <a:ln>
                  <a:noFill/>
                </a:ln>
              </p:spPr>
              <p:txBody>
                <a:bodyPr wrap="square" rIns="91440" rtlCol="0">
                  <a:spAutoFit/>
                </a:bodyPr>
                <a:lstStyle/>
                <a:p>
                  <a:r>
                    <a:rPr lang="en-US" sz="2000" b="1" dirty="0" smtClean="0">
                      <a:solidFill>
                        <a:srgbClr val="00B0F0"/>
                      </a:solidFill>
                    </a:rPr>
                    <a:t>Soft clauses:</a:t>
                  </a:r>
                </a:p>
                <a:p>
                  <a:pPr algn="r"/>
                  <a14:m>
                    <m:oMath xmlns:m="http://schemas.openxmlformats.org/officeDocument/2006/math">
                      <m:r>
                        <a:rPr lang="en-US" sz="1600" b="0" i="1" dirty="0" smtClean="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0,0</m:t>
                          </m:r>
                        </m:e>
                      </m:d>
                      <m:r>
                        <m:rPr>
                          <m:nor/>
                        </m:rPr>
                        <a:rPr lang="en-US" sz="1600" b="1" i="0" dirty="0" smtClean="0">
                          <a:latin typeface="Cambria Math" charset="0"/>
                        </a:rPr>
                        <m:t> </m:t>
                      </m:r>
                      <m:r>
                        <m:rPr>
                          <m:nor/>
                        </m:rPr>
                        <a:rPr lang="en-US" sz="1600" b="1" dirty="0"/>
                        <m:t>weight</m:t>
                      </m:r>
                      <m:r>
                        <m:rPr>
                          <m:nor/>
                        </m:rPr>
                        <a:rPr lang="en-US" sz="1600" b="1" dirty="0"/>
                        <m:t> 1.5</m:t>
                      </m:r>
                    </m:oMath>
                  </a14:m>
                  <a:r>
                    <a:rPr lang="en-US" sz="1600" dirty="0" smtClean="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dirty="0" smtClean="0"/>
                </a:p>
                <a:p>
                  <a:pPr algn="r"/>
                  <a:r>
                    <a:rPr lang="en-US" sz="1600" b="1" dirty="0" smtClean="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smtClean="0"/>
                </a:p>
                <a:p>
                  <a14:m>
                    <m:oMath xmlns:m="http://schemas.openxmlformats.org/officeDocument/2006/math">
                      <m:r>
                        <a:rPr lang="en-US" sz="1600" b="0" i="1" dirty="0" smtClean="0">
                          <a:latin typeface="Cambria Math" charset="0"/>
                        </a:rPr>
                        <m:t>                                  </m:t>
                      </m:r>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b="0" i="1" dirty="0" smtClean="0">
                              <a:latin typeface="Cambria Math" charset="0"/>
                            </a:rPr>
                            <m:t>6</m:t>
                          </m:r>
                          <m:r>
                            <a:rPr lang="en-US" sz="1600" i="1" dirty="0">
                              <a:latin typeface="Cambria Math" charset="0"/>
                            </a:rPr>
                            <m:t>,</m:t>
                          </m:r>
                          <m:r>
                            <a:rPr lang="en-US" sz="1600" b="0" i="1" dirty="0" smtClean="0">
                              <a:latin typeface="Cambria Math" charset="0"/>
                            </a:rPr>
                            <m:t>6</m:t>
                          </m:r>
                        </m:e>
                      </m:d>
                      <m:r>
                        <m:rPr>
                          <m:nor/>
                        </m:rPr>
                        <a:rPr lang="en-US" sz="1600" b="1" dirty="0">
                          <a:latin typeface="Cambria Math" charset="0"/>
                        </a:rPr>
                        <m:t> </m:t>
                      </m:r>
                      <m:r>
                        <m:rPr>
                          <m:nor/>
                        </m:rPr>
                        <a:rPr lang="en-US" sz="1600" b="1" dirty="0"/>
                        <m:t>weight</m:t>
                      </m:r>
                      <m:r>
                        <m:rPr>
                          <m:nor/>
                        </m:rPr>
                        <a:rPr lang="en-US" sz="1600" b="1" dirty="0"/>
                        <m:t> 1.5</m:t>
                      </m:r>
                    </m:oMath>
                  </a14:m>
                  <a:r>
                    <a:rPr lang="en-US" sz="1600" dirty="0" smtClean="0"/>
                    <a:t>)</a:t>
                  </a:r>
                  <a:endParaRPr lang="en-US" sz="16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4572000" y="2336406"/>
                  <a:ext cx="3903116" cy="646240"/>
                </a:xfrm>
                <a:prstGeom prst="rect">
                  <a:avLst/>
                </a:prstGeom>
                <a:blipFill rotWithShape="0">
                  <a:blip r:embed="rId3"/>
                  <a:stretch>
                    <a:fillRect l="-1719" t="-3125" b="-29167"/>
                  </a:stretch>
                </a:blipFill>
                <a:ln>
                  <a:noFill/>
                </a:ln>
              </p:spPr>
              <p:txBody>
                <a:bodyPr/>
                <a:lstStyle/>
                <a:p>
                  <a:r>
                    <a:rPr lang="en-US">
                      <a:noFill/>
                    </a:rPr>
                    <a:t> </a:t>
                  </a:r>
                </a:p>
              </p:txBody>
            </p:sp>
          </mc:Fallback>
        </mc:AlternateContent>
        <p:sp>
          <p:nvSpPr>
            <p:cNvPr id="15" name="Rectangle 14"/>
            <p:cNvSpPr/>
            <p:nvPr/>
          </p:nvSpPr>
          <p:spPr>
            <a:xfrm>
              <a:off x="4581571" y="1304369"/>
              <a:ext cx="3893546" cy="17119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le 19"/>
          <p:cNvSpPr/>
          <p:nvPr/>
        </p:nvSpPr>
        <p:spPr>
          <a:xfrm>
            <a:off x="715649" y="2682240"/>
            <a:ext cx="1128391" cy="314242"/>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57200" y="1258165"/>
            <a:ext cx="3343701" cy="2585323"/>
          </a:xfrm>
          <a:prstGeom prst="rect">
            <a:avLst/>
          </a:prstGeom>
          <a:solidFill>
            <a:schemeClr val="bg1"/>
          </a:solidFill>
          <a:ln w="19050">
            <a:solidFill>
              <a:schemeClr val="tx1"/>
            </a:solidFill>
          </a:ln>
        </p:spPr>
        <p:txBody>
          <a:bodyPr wrap="square" rtlCol="0">
            <a:spAutoFit/>
          </a:bodyPr>
          <a:lstStyle/>
          <a:p>
            <a:r>
              <a:rPr lang="en-US" b="1" dirty="0" smtClean="0">
                <a:solidFill>
                  <a:srgbClr val="0070C0"/>
                </a:solidFill>
              </a:rPr>
              <a:t>Input relations: </a:t>
            </a:r>
          </a:p>
          <a:p>
            <a:r>
              <a:rPr lang="en-US" dirty="0" smtClean="0"/>
              <a:t>    edge(x, y)</a:t>
            </a:r>
          </a:p>
          <a:p>
            <a:r>
              <a:rPr lang="en-US" b="1" dirty="0" smtClean="0">
                <a:solidFill>
                  <a:srgbClr val="0070C0"/>
                </a:solidFill>
              </a:rPr>
              <a:t>Output relations: </a:t>
            </a:r>
          </a:p>
          <a:p>
            <a:r>
              <a:rPr lang="en-US" dirty="0" smtClean="0"/>
              <a:t>    path(x, y)</a:t>
            </a:r>
          </a:p>
          <a:p>
            <a:r>
              <a:rPr lang="en-US" b="1" dirty="0" smtClean="0">
                <a:solidFill>
                  <a:srgbClr val="0070C0"/>
                </a:solidFill>
              </a:rPr>
              <a:t>Hard constraints:</a:t>
            </a:r>
            <a:r>
              <a:rPr lang="en-US" b="1" dirty="0" smtClean="0"/>
              <a:t> </a:t>
            </a:r>
          </a:p>
          <a:p>
            <a:r>
              <a:rPr lang="en-US" dirty="0" smtClean="0"/>
              <a:t>    path(x, x).</a:t>
            </a:r>
          </a:p>
          <a:p>
            <a:r>
              <a:rPr lang="en-US" dirty="0" smtClean="0"/>
              <a:t>    path(x, z) :- path(x, y), edge(y, </a:t>
            </a:r>
            <a:r>
              <a:rPr lang="en-US" dirty="0"/>
              <a:t>z</a:t>
            </a:r>
            <a:r>
              <a:rPr lang="en-US" dirty="0" smtClean="0"/>
              <a:t>).</a:t>
            </a:r>
          </a:p>
          <a:p>
            <a:r>
              <a:rPr lang="en-US" b="1" dirty="0" smtClean="0">
                <a:solidFill>
                  <a:srgbClr val="0070C0"/>
                </a:solidFill>
              </a:rPr>
              <a:t>Soft constraints:</a:t>
            </a:r>
            <a:r>
              <a:rPr lang="en-US" b="1" dirty="0" smtClean="0"/>
              <a:t> </a:t>
            </a:r>
            <a:endParaRPr lang="en-US" b="1" dirty="0"/>
          </a:p>
          <a:p>
            <a:r>
              <a:rPr lang="en-US" dirty="0" smtClean="0"/>
              <a:t>    ¬</a:t>
            </a:r>
            <a:r>
              <a:rPr lang="en-US" dirty="0" smtClean="0">
                <a:solidFill>
                  <a:schemeClr val="bg1"/>
                </a:solidFill>
              </a:rPr>
              <a:t> </a:t>
            </a:r>
            <a:r>
              <a:rPr lang="en-US" dirty="0" smtClean="0"/>
              <a:t>path(x, y).   </a:t>
            </a:r>
            <a:r>
              <a:rPr lang="en-US" b="1" dirty="0" smtClean="0"/>
              <a:t>weight 1.5</a:t>
            </a:r>
            <a:endParaRPr lang="en-US" b="1" dirty="0"/>
          </a:p>
        </p:txBody>
      </p:sp>
      <p:sp>
        <p:nvSpPr>
          <p:cNvPr id="22" name="Rounded Rectangle 21"/>
          <p:cNvSpPr/>
          <p:nvPr/>
        </p:nvSpPr>
        <p:spPr>
          <a:xfrm>
            <a:off x="715649" y="2651760"/>
            <a:ext cx="1128391" cy="314242"/>
          </a:xfrm>
          <a:prstGeom prst="round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85169" y="2996483"/>
            <a:ext cx="2987671" cy="282805"/>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00409" y="3546854"/>
            <a:ext cx="2469511" cy="235354"/>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527173" y="2081577"/>
            <a:ext cx="3810783" cy="1084060"/>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035040" y="3446700"/>
            <a:ext cx="2302916" cy="805141"/>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446" y="3996845"/>
            <a:ext cx="3456432" cy="2094192"/>
          </a:xfrm>
          <a:prstGeom prst="rect">
            <a:avLst/>
          </a:prstGeom>
        </p:spPr>
      </p:pic>
    </p:spTree>
    <p:extLst>
      <p:ext uri="{BB962C8B-B14F-4D97-AF65-F5344CB8AC3E}">
        <p14:creationId xmlns:p14="http://schemas.microsoft.com/office/powerpoint/2010/main" val="181454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Example:</a:t>
            </a:r>
            <a:r>
              <a:rPr lang="zh-CN" altLang="en-US" dirty="0" smtClean="0"/>
              <a:t> </a:t>
            </a:r>
            <a:r>
              <a:rPr lang="en-US" altLang="zh-CN" dirty="0" smtClean="0"/>
              <a:t>Iteration</a:t>
            </a:r>
            <a:r>
              <a:rPr lang="zh-CN" altLang="en-US" dirty="0" smtClean="0"/>
              <a:t> </a:t>
            </a:r>
            <a:r>
              <a:rPr lang="en-US" altLang="zh-CN" dirty="0" smtClean="0"/>
              <a:t>3</a:t>
            </a:r>
            <a:r>
              <a:rPr lang="zh-CN" altLang="en-US" dirty="0" smtClean="0"/>
              <a:t> </a:t>
            </a:r>
            <a:r>
              <a:rPr lang="en-US" altLang="zh-CN" dirty="0" smtClean="0"/>
              <a:t>- Check</a:t>
            </a:r>
            <a:endParaRPr lang="en-US" dirty="0"/>
          </a:p>
        </p:txBody>
      </p:sp>
      <p:sp>
        <p:nvSpPr>
          <p:cNvPr id="3" name="Date Placeholder 2"/>
          <p:cNvSpPr>
            <a:spLocks noGrp="1"/>
          </p:cNvSpPr>
          <p:nvPr>
            <p:ph type="dt" sz="half" idx="10"/>
          </p:nvPr>
        </p:nvSpPr>
        <p:spPr/>
        <p:txBody>
          <a:bodyPr/>
          <a:lstStyle/>
          <a:p>
            <a:fld id="{D8FDA79D-A70D-6348-A296-1D9D011B78A8}" type="datetime1">
              <a:rPr lang="en-US" smtClean="0"/>
              <a:t>7/31/17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99</a:t>
            </a:fld>
            <a:endParaRPr lang="en-US" dirty="0"/>
          </a:p>
        </p:txBody>
      </p:sp>
      <p:sp>
        <p:nvSpPr>
          <p:cNvPr id="5" name="Footer Placeholder 4"/>
          <p:cNvSpPr>
            <a:spLocks noGrp="1"/>
          </p:cNvSpPr>
          <p:nvPr>
            <p:ph type="ftr" sz="quarter" idx="11"/>
          </p:nvPr>
        </p:nvSpPr>
        <p:spPr/>
        <p:txBody>
          <a:bodyPr/>
          <a:lstStyle/>
          <a:p>
            <a:pPr algn="ctr"/>
            <a:r>
              <a:rPr lang="en-US" smtClean="0"/>
              <a:t>CAV 2017</a:t>
            </a:r>
            <a:endParaRPr lang="en-US" dirty="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446" y="3996845"/>
            <a:ext cx="3456432" cy="2094192"/>
          </a:xfrm>
          <a:prstGeom prst="rect">
            <a:avLst/>
          </a:prstGeom>
        </p:spPr>
      </p:pic>
      <p:sp>
        <p:nvSpPr>
          <p:cNvPr id="20" name="Rounded Rectangle 19"/>
          <p:cNvSpPr/>
          <p:nvPr/>
        </p:nvSpPr>
        <p:spPr>
          <a:xfrm>
            <a:off x="715649" y="2682240"/>
            <a:ext cx="1128391" cy="314242"/>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57200" y="1258165"/>
            <a:ext cx="3343701" cy="2585323"/>
          </a:xfrm>
          <a:prstGeom prst="rect">
            <a:avLst/>
          </a:prstGeom>
          <a:solidFill>
            <a:schemeClr val="bg1"/>
          </a:solidFill>
          <a:ln w="19050">
            <a:solidFill>
              <a:schemeClr val="tx1"/>
            </a:solidFill>
          </a:ln>
        </p:spPr>
        <p:txBody>
          <a:bodyPr wrap="square" rtlCol="0">
            <a:spAutoFit/>
          </a:bodyPr>
          <a:lstStyle/>
          <a:p>
            <a:r>
              <a:rPr lang="en-US" b="1" dirty="0" smtClean="0">
                <a:solidFill>
                  <a:srgbClr val="0070C0"/>
                </a:solidFill>
              </a:rPr>
              <a:t>Input relations: </a:t>
            </a:r>
          </a:p>
          <a:p>
            <a:r>
              <a:rPr lang="en-US" dirty="0" smtClean="0"/>
              <a:t>    edge(x, y)</a:t>
            </a:r>
          </a:p>
          <a:p>
            <a:r>
              <a:rPr lang="en-US" b="1" dirty="0" smtClean="0">
                <a:solidFill>
                  <a:srgbClr val="0070C0"/>
                </a:solidFill>
              </a:rPr>
              <a:t>Output relations: </a:t>
            </a:r>
          </a:p>
          <a:p>
            <a:r>
              <a:rPr lang="en-US" dirty="0" smtClean="0"/>
              <a:t>    path(x, y)</a:t>
            </a:r>
          </a:p>
          <a:p>
            <a:r>
              <a:rPr lang="en-US" b="1" dirty="0" smtClean="0">
                <a:solidFill>
                  <a:srgbClr val="0070C0"/>
                </a:solidFill>
              </a:rPr>
              <a:t>Hard constraints:</a:t>
            </a:r>
            <a:r>
              <a:rPr lang="en-US" b="1" dirty="0" smtClean="0"/>
              <a:t> </a:t>
            </a:r>
          </a:p>
          <a:p>
            <a:r>
              <a:rPr lang="en-US" dirty="0" smtClean="0"/>
              <a:t>    path(x, x).</a:t>
            </a:r>
          </a:p>
          <a:p>
            <a:r>
              <a:rPr lang="en-US" dirty="0" smtClean="0"/>
              <a:t>    path(x, z) :- path(x, y), edge(y, </a:t>
            </a:r>
            <a:r>
              <a:rPr lang="en-US" dirty="0"/>
              <a:t>z</a:t>
            </a:r>
            <a:r>
              <a:rPr lang="en-US" dirty="0" smtClean="0"/>
              <a:t>).</a:t>
            </a:r>
          </a:p>
          <a:p>
            <a:r>
              <a:rPr lang="en-US" b="1" dirty="0" smtClean="0">
                <a:solidFill>
                  <a:srgbClr val="0070C0"/>
                </a:solidFill>
              </a:rPr>
              <a:t>Soft constraints:</a:t>
            </a:r>
            <a:r>
              <a:rPr lang="en-US" b="1" dirty="0" smtClean="0"/>
              <a:t> </a:t>
            </a:r>
            <a:endParaRPr lang="en-US" b="1" dirty="0"/>
          </a:p>
          <a:p>
            <a:r>
              <a:rPr lang="en-US" dirty="0" smtClean="0"/>
              <a:t>    ¬</a:t>
            </a:r>
            <a:r>
              <a:rPr lang="en-US" dirty="0" smtClean="0">
                <a:solidFill>
                  <a:schemeClr val="bg1"/>
                </a:solidFill>
              </a:rPr>
              <a:t> </a:t>
            </a:r>
            <a:r>
              <a:rPr lang="en-US" dirty="0" smtClean="0"/>
              <a:t>path(x, y).   </a:t>
            </a:r>
            <a:r>
              <a:rPr lang="en-US" b="1" dirty="0" smtClean="0"/>
              <a:t>weight 1.5</a:t>
            </a:r>
            <a:endParaRPr lang="en-US" b="1" dirty="0"/>
          </a:p>
        </p:txBody>
      </p:sp>
      <p:sp>
        <p:nvSpPr>
          <p:cNvPr id="22" name="Rounded Rectangle 21"/>
          <p:cNvSpPr/>
          <p:nvPr/>
        </p:nvSpPr>
        <p:spPr>
          <a:xfrm>
            <a:off x="715649" y="2651760"/>
            <a:ext cx="1128391" cy="314242"/>
          </a:xfrm>
          <a:prstGeom prst="round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85169" y="2996483"/>
            <a:ext cx="2987671" cy="2828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00409" y="3546854"/>
            <a:ext cx="2469511" cy="23535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4465320" y="1251861"/>
            <a:ext cx="3904487" cy="3110558"/>
            <a:chOff x="4572000" y="1297580"/>
            <a:chExt cx="3904487" cy="1718750"/>
          </a:xfrm>
        </p:grpSpPr>
        <mc:AlternateContent xmlns:mc="http://schemas.openxmlformats.org/markup-compatibility/2006" xmlns:a14="http://schemas.microsoft.com/office/drawing/2010/main">
          <mc:Choice Requires="a14">
            <p:sp>
              <p:nvSpPr>
                <p:cNvPr id="17" name="TextBox 16"/>
                <p:cNvSpPr txBox="1"/>
                <p:nvPr/>
              </p:nvSpPr>
              <p:spPr>
                <a:xfrm>
                  <a:off x="4572000" y="1297580"/>
                  <a:ext cx="3904487" cy="1205977"/>
                </a:xfrm>
                <a:prstGeom prst="rect">
                  <a:avLst/>
                </a:prstGeom>
                <a:noFill/>
                <a:ln>
                  <a:noFill/>
                </a:ln>
              </p:spPr>
              <p:txBody>
                <a:bodyPr wrap="square" rIns="0" rtlCol="0">
                  <a:noAutofit/>
                </a:bodyPr>
                <a:lstStyle/>
                <a:p>
                  <a:r>
                    <a:rPr lang="en-US" sz="2000" b="1" dirty="0" smtClean="0">
                      <a:solidFill>
                        <a:srgbClr val="00B050"/>
                      </a:solidFill>
                    </a:rPr>
                    <a:t>Hard clauses:</a:t>
                  </a:r>
                </a:p>
                <a:p>
                  <a:pPr lvl="0" algn="r"/>
                  <a14:m>
                    <m:oMathPara xmlns:m="http://schemas.openxmlformats.org/officeDocument/2006/math">
                      <m:oMathParaPr>
                        <m:jc m:val="left"/>
                      </m:oMathParaPr>
                      <m:oMath xmlns:m="http://schemas.openxmlformats.org/officeDocument/2006/math">
                        <m:r>
                          <a:rPr lang="en-US" sz="1600" b="0" i="1" dirty="0" smtClean="0">
                            <a:solidFill>
                              <a:srgbClr val="000000"/>
                            </a:solidFill>
                            <a:latin typeface="Cambria Math" charset="0"/>
                          </a:rPr>
                          <m:t>                         </m:t>
                        </m:r>
                        <m:r>
                          <a:rPr lang="en-US" sz="1600" i="1" dirty="0">
                            <a:solidFill>
                              <a:srgbClr val="000000"/>
                            </a:solidFill>
                            <a:latin typeface="Cambria Math" charset="0"/>
                          </a:rPr>
                          <m:t> </m:t>
                        </m:r>
                        <m:r>
                          <a:rPr lang="en-US" sz="1600" i="1" dirty="0">
                            <a:solidFill>
                              <a:srgbClr val="000000"/>
                            </a:solidFill>
                            <a:latin typeface="Cambria Math" charset="0"/>
                          </a:rPr>
                          <m:t>𝑒𝑑𝑔𝑒</m:t>
                        </m:r>
                        <m:d>
                          <m:dPr>
                            <m:ctrlPr>
                              <a:rPr lang="en-US" sz="1600" i="1" dirty="0">
                                <a:solidFill>
                                  <a:srgbClr val="000000"/>
                                </a:solidFill>
                                <a:latin typeface="Cambria Math" charset="0"/>
                              </a:rPr>
                            </m:ctrlPr>
                          </m:dPr>
                          <m:e>
                            <m:r>
                              <a:rPr lang="en-US" sz="1600" i="1" dirty="0">
                                <a:solidFill>
                                  <a:srgbClr val="000000"/>
                                </a:solidFill>
                                <a:latin typeface="Cambria Math" charset="0"/>
                              </a:rPr>
                              <m:t>0,1</m:t>
                            </m:r>
                          </m:e>
                        </m:d>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 . . .   </m:t>
                        </m:r>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𝑒𝑑𝑔𝑒</m:t>
                        </m:r>
                        <m:r>
                          <a:rPr lang="en-US" sz="1600" i="1" dirty="0">
                            <a:solidFill>
                              <a:srgbClr val="000000"/>
                            </a:solidFill>
                            <a:latin typeface="Cambria Math" charset="0"/>
                          </a:rPr>
                          <m:t>(2,6)∧</m:t>
                        </m:r>
                      </m:oMath>
                    </m:oMathPara>
                  </a14:m>
                  <a:endParaRPr lang="en-US" sz="1600" i="1" dirty="0">
                    <a:solidFill>
                      <a:srgbClr val="000000"/>
                    </a:solidFill>
                    <a:latin typeface="Cambria Math" charset="0"/>
                  </a:endParaRPr>
                </a:p>
                <a:p>
                  <a:pPr lvl="0"/>
                  <a14:m>
                    <m:oMath xmlns:m="http://schemas.openxmlformats.org/officeDocument/2006/math">
                      <m:r>
                        <a:rPr lang="en-US" sz="1600" i="1" dirty="0">
                          <a:solidFill>
                            <a:srgbClr val="000000"/>
                          </a:solidFill>
                          <a:latin typeface="Cambria Math" charset="0"/>
                        </a:rPr>
                        <m:t>                           </m:t>
                      </m:r>
                      <m:r>
                        <a:rPr lang="en-US" sz="1600" i="1" dirty="0">
                          <a:solidFill>
                            <a:srgbClr val="000000"/>
                          </a:solidFill>
                          <a:latin typeface="Cambria Math" charset="0"/>
                        </a:rPr>
                        <m:t>𝑝𝑎𝑡h</m:t>
                      </m:r>
                      <m:d>
                        <m:dPr>
                          <m:ctrlPr>
                            <a:rPr lang="en-US" sz="1600" i="1" dirty="0">
                              <a:solidFill>
                                <a:srgbClr val="000000"/>
                              </a:solidFill>
                              <a:latin typeface="Cambria Math" charset="0"/>
                            </a:rPr>
                          </m:ctrlPr>
                        </m:dPr>
                        <m:e>
                          <m:r>
                            <a:rPr lang="en-US" sz="1600" i="1" dirty="0">
                              <a:solidFill>
                                <a:srgbClr val="000000"/>
                              </a:solidFill>
                              <a:latin typeface="Cambria Math" charset="0"/>
                            </a:rPr>
                            <m:t>0,0</m:t>
                          </m:r>
                        </m:e>
                      </m:d>
                      <m:r>
                        <a:rPr lang="en-US" sz="1600" i="1" dirty="0">
                          <a:solidFill>
                            <a:srgbClr val="000000"/>
                          </a:solidFill>
                          <a:latin typeface="Cambria Math" panose="02040503050406030204" pitchFamily="18" charset="0"/>
                        </a:rPr>
                        <m:t>∧</m:t>
                      </m:r>
                    </m:oMath>
                  </a14:m>
                  <a:r>
                    <a:rPr lang="en-US" sz="1600" i="1" dirty="0">
                      <a:solidFill>
                        <a:srgbClr val="000000"/>
                      </a:solidFill>
                      <a:latin typeface="Cambria Math" charset="0"/>
                    </a:rPr>
                    <a:t> </a:t>
                  </a:r>
                  <a14:m>
                    <m:oMath xmlns:m="http://schemas.openxmlformats.org/officeDocument/2006/math">
                      <m:r>
                        <a:rPr lang="en-US" sz="1600" i="1" dirty="0">
                          <a:solidFill>
                            <a:srgbClr val="000000"/>
                          </a:solidFill>
                          <a:latin typeface="Cambria Math" charset="0"/>
                        </a:rPr>
                        <m:t>. . .   </m:t>
                      </m:r>
                      <m:r>
                        <a:rPr lang="en-US" sz="1600" i="1" dirty="0">
                          <a:solidFill>
                            <a:srgbClr val="000000"/>
                          </a:solidFill>
                          <a:latin typeface="Cambria Math" panose="02040503050406030204" pitchFamily="18" charset="0"/>
                        </a:rPr>
                        <m:t>∧</m:t>
                      </m:r>
                      <m:r>
                        <a:rPr lang="en-US" sz="1600" i="1" dirty="0">
                          <a:solidFill>
                            <a:srgbClr val="000000"/>
                          </a:solidFill>
                          <a:latin typeface="Cambria Math" charset="0"/>
                        </a:rPr>
                        <m:t>𝑝𝑎𝑡h</m:t>
                      </m:r>
                      <m:r>
                        <a:rPr lang="en-US" sz="1600" i="1" dirty="0">
                          <a:solidFill>
                            <a:srgbClr val="000000"/>
                          </a:solidFill>
                          <a:latin typeface="Cambria Math" charset="0"/>
                        </a:rPr>
                        <m:t>(6,6)∧</m:t>
                      </m:r>
                    </m:oMath>
                  </a14:m>
                  <a:endParaRPr lang="en-US" sz="1600" i="1" dirty="0">
                    <a:latin typeface="Cambria Math" charset="0"/>
                  </a:endParaRPr>
                </a:p>
                <a:p>
                  <a:pPr/>
                  <a14:m>
                    <m:oMathPara xmlns:m="http://schemas.openxmlformats.org/officeDocument/2006/math">
                      <m:oMathParaPr>
                        <m:jc m:val="centerGroup"/>
                      </m:oMathParaPr>
                      <m:oMath xmlns:m="http://schemas.openxmlformats.org/officeDocument/2006/math">
                        <m:r>
                          <a:rPr lang="en-US" sz="1600" b="0" i="1" dirty="0" smtClean="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b="0" i="0" dirty="0" smtClean="0">
                            <a:latin typeface="Cambria Math" panose="02040503050406030204" pitchFamily="18" charset="0"/>
                          </a:rPr>
                          <m:t>1</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b="0" i="0" dirty="0" smtClean="0">
                            <a:latin typeface="Cambria Math" panose="02040503050406030204" pitchFamily="18" charset="0"/>
                          </a:rPr>
                          <m:t>0</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b="0" i="1" dirty="0" smtClean="0">
                                <a:latin typeface="Cambria Math" charset="0"/>
                              </a:rPr>
                              <m:t>0</m:t>
                            </m:r>
                            <m:r>
                              <a:rPr lang="en-US" sz="1600" i="1" dirty="0">
                                <a:latin typeface="Cambria Math" charset="0"/>
                              </a:rPr>
                              <m:t>, </m:t>
                            </m:r>
                            <m:r>
                              <a:rPr lang="en-US" altLang="zh-CN" sz="1600" b="0" i="1" dirty="0" smtClean="0">
                                <a:latin typeface="Cambria Math" charset="0"/>
                              </a:rPr>
                              <m:t>1</m:t>
                            </m:r>
                          </m:e>
                        </m:d>
                        <m:r>
                          <a:rPr lang="en-US" sz="1600" i="1" dirty="0">
                            <a:latin typeface="Cambria Math" panose="02040503050406030204" pitchFamily="18" charset="0"/>
                          </a:rPr>
                          <m:t>∧</m:t>
                        </m:r>
                      </m:oMath>
                    </m:oMathPara>
                  </a14:m>
                  <a:endParaRPr lang="en-US" sz="1600" i="1" dirty="0" smtClean="0">
                    <a:latin typeface="Cambria Math" charset="0"/>
                  </a:endParaRPr>
                </a:p>
                <a:p>
                  <a:pPr algn="r"/>
                  <a14:m>
                    <m:oMathPara xmlns:m="http://schemas.openxmlformats.org/officeDocument/2006/math">
                      <m:oMathParaPr>
                        <m:jc m:val="centerGroup"/>
                      </m:oMathParaPr>
                      <m:oMath xmlns:m="http://schemas.openxmlformats.org/officeDocument/2006/math">
                        <m:r>
                          <a:rPr lang="en-US" sz="1600" b="0" i="1" dirty="0" smtClean="0">
                            <a:latin typeface="Cambria Math" charset="0"/>
                          </a:rPr>
                          <m:t>  </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b="0" i="0" dirty="0" smtClean="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(0, </m:t>
                        </m:r>
                        <m:r>
                          <m:rPr>
                            <m:nor/>
                          </m:rPr>
                          <a:rPr lang="en-US" altLang="zh-CN" sz="1600" dirty="0">
                            <a:latin typeface="Cambria Math" panose="02040503050406030204" pitchFamily="18" charset="0"/>
                          </a:rPr>
                          <m:t>0</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i="1" dirty="0">
                                <a:latin typeface="Cambria Math" charset="0"/>
                              </a:rPr>
                              <m:t>0</m:t>
                            </m:r>
                            <m:r>
                              <a:rPr lang="en-US" sz="1600" i="1" dirty="0">
                                <a:latin typeface="Cambria Math" charset="0"/>
                              </a:rPr>
                              <m:t>, </m:t>
                            </m:r>
                            <m:r>
                              <a:rPr lang="en-US" altLang="zh-CN" sz="1600" b="0" i="1" dirty="0" smtClean="0">
                                <a:latin typeface="Cambria Math" charset="0"/>
                              </a:rPr>
                              <m:t>2</m:t>
                            </m:r>
                          </m:e>
                        </m:d>
                        <m:r>
                          <a:rPr lang="en-US" sz="1600" i="1" dirty="0">
                            <a:latin typeface="Cambria Math" panose="02040503050406030204" pitchFamily="18" charset="0"/>
                          </a:rPr>
                          <m:t>∧</m:t>
                        </m:r>
                      </m:oMath>
                    </m:oMathPara>
                  </a14:m>
                  <a:endParaRPr lang="en-US" sz="1600" dirty="0" smtClean="0"/>
                </a:p>
                <a:p>
                  <a:r>
                    <a:rPr lang="en-US" sz="1600" b="1" dirty="0" smtClean="0"/>
                    <a:t>          </a:t>
                  </a:r>
                  <a:r>
                    <a:rPr lang="en-US" sz="1600" b="1" dirty="0"/>
                    <a:t>    </a:t>
                  </a:r>
                  <a:r>
                    <a:rPr lang="en-US" sz="1600" b="1" dirty="0" smtClean="0"/>
                    <a:t>                                                     ...</a:t>
                  </a:r>
                  <a:r>
                    <a:rPr lang="en-US" sz="1600" dirty="0" smtClean="0"/>
                    <a:t> </a:t>
                  </a:r>
                  <a14:m>
                    <m:oMath xmlns:m="http://schemas.openxmlformats.org/officeDocument/2006/math">
                      <m:r>
                        <a:rPr lang="en-US" sz="1600" i="1" dirty="0">
                          <a:latin typeface="Cambria Math" panose="02040503050406030204" pitchFamily="18" charset="0"/>
                        </a:rPr>
                        <m:t>∧</m:t>
                      </m:r>
                      <m:r>
                        <a:rPr lang="en-US" sz="1600" b="1" i="0" dirty="0" smtClean="0">
                          <a:latin typeface="Cambria Math" charset="0"/>
                        </a:rPr>
                        <m:t>   </m:t>
                      </m:r>
                      <m:r>
                        <a:rPr lang="en-US" altLang="zh-CN" sz="1600" b="0" i="1" dirty="0" smtClean="0">
                          <a:latin typeface="Cambria Math" charset="0"/>
                        </a:rPr>
                        <m:t>𝑝</m:t>
                      </m:r>
                      <m:r>
                        <a:rPr lang="en-US" sz="1600" i="1" dirty="0">
                          <a:latin typeface="Cambria Math" panose="02040503050406030204" pitchFamily="18" charset="0"/>
                        </a:rPr>
                        <m:t>𝑎𝑡h</m:t>
                      </m:r>
                      <m:r>
                        <a:rPr lang="en-US" sz="1600" i="1" dirty="0">
                          <a:latin typeface="Cambria Math" panose="02040503050406030204" pitchFamily="18" charset="0"/>
                        </a:rPr>
                        <m:t>(2, </m:t>
                      </m:r>
                      <m:r>
                        <m:rPr>
                          <m:nor/>
                        </m:rPr>
                        <a:rPr lang="en-US" altLang="zh-CN" sz="1600" b="0" i="0" dirty="0" smtClean="0">
                          <a:latin typeface="Cambria Math" panose="02040503050406030204" pitchFamily="18" charset="0"/>
                        </a:rPr>
                        <m:t>6</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(2, </m:t>
                      </m:r>
                      <m:r>
                        <m:rPr>
                          <m:nor/>
                        </m:rPr>
                        <a:rPr lang="en-US" altLang="zh-CN" sz="1600" b="0" i="0" dirty="0" smtClean="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𝑒𝑑𝑔𝑒</m:t>
                      </m:r>
                      <m:d>
                        <m:dPr>
                          <m:ctrlPr>
                            <a:rPr lang="en-US" sz="1600" i="1" dirty="0">
                              <a:latin typeface="Cambria Math" charset="0"/>
                            </a:rPr>
                          </m:ctrlPr>
                        </m:dPr>
                        <m:e>
                          <m:r>
                            <a:rPr lang="en-US" altLang="zh-CN" sz="1600" b="0" i="1" dirty="0" smtClean="0">
                              <a:latin typeface="Cambria Math" charset="0"/>
                            </a:rPr>
                            <m:t>2</m:t>
                          </m:r>
                          <m:r>
                            <a:rPr lang="en-US" sz="1600" i="1" dirty="0">
                              <a:latin typeface="Cambria Math" charset="0"/>
                            </a:rPr>
                            <m:t>, </m:t>
                          </m:r>
                          <m:r>
                            <a:rPr lang="en-US" altLang="zh-CN" sz="1600" b="0" i="1" dirty="0" smtClean="0">
                              <a:latin typeface="Cambria Math" charset="0"/>
                            </a:rPr>
                            <m:t>6</m:t>
                          </m:r>
                        </m:e>
                      </m:d>
                    </m:oMath>
                  </a14:m>
                  <a:endParaRPr lang="en-US" sz="1600" dirty="0"/>
                </a:p>
                <a:p>
                  <a:pPr algn="r"/>
                  <a:endParaRPr lang="en-US" sz="1600" dirty="0"/>
                </a:p>
                <a:p>
                  <a:pPr algn="r"/>
                  <a:r>
                    <a:rPr lang="zh-CN" altLang="en-US" sz="1600" i="1" dirty="0" smtClean="0">
                      <a:latin typeface="Cambria Math" charset="0"/>
                    </a:rPr>
                    <a:t> </a:t>
                  </a:r>
                  <a:endParaRPr lang="en-US" sz="1600" i="1" dirty="0" smtClean="0">
                    <a:latin typeface="Cambria Math" charset="0"/>
                  </a:endParaRPr>
                </a:p>
                <a:p>
                  <a:pPr algn="r"/>
                  <a:endParaRPr lang="en-US" sz="1600" i="1" dirty="0">
                    <a:latin typeface="Cambria Math" charset="0"/>
                  </a:endParaRPr>
                </a:p>
                <a:p>
                  <a:pPr algn="r"/>
                  <a:endParaRPr lang="en-US" sz="1600" b="0" i="1" dirty="0" smtClean="0">
                    <a:latin typeface="Cambria Math"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572000" y="1297580"/>
                  <a:ext cx="3904487" cy="1205977"/>
                </a:xfrm>
                <a:prstGeom prst="rect">
                  <a:avLst/>
                </a:prstGeom>
                <a:blipFill rotWithShape="0">
                  <a:blip r:embed="rId3"/>
                  <a:stretch>
                    <a:fillRect l="-1719" t="-1397" b="-307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572000" y="2336406"/>
                  <a:ext cx="3903116" cy="646240"/>
                </a:xfrm>
                <a:prstGeom prst="rect">
                  <a:avLst/>
                </a:prstGeom>
                <a:noFill/>
                <a:ln>
                  <a:noFill/>
                </a:ln>
              </p:spPr>
              <p:txBody>
                <a:bodyPr wrap="square" rIns="91440" rtlCol="0">
                  <a:spAutoFit/>
                </a:bodyPr>
                <a:lstStyle/>
                <a:p>
                  <a:r>
                    <a:rPr lang="en-US" sz="2000" b="1" dirty="0" smtClean="0">
                      <a:solidFill>
                        <a:srgbClr val="00B0F0"/>
                      </a:solidFill>
                    </a:rPr>
                    <a:t>Soft clauses:</a:t>
                  </a:r>
                </a:p>
                <a:p>
                  <a:pPr algn="r"/>
                  <a14:m>
                    <m:oMath xmlns:m="http://schemas.openxmlformats.org/officeDocument/2006/math">
                      <m:r>
                        <a:rPr lang="en-US" sz="1600" b="0" i="1" dirty="0" smtClean="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i="1" dirty="0">
                              <a:latin typeface="Cambria Math" charset="0"/>
                            </a:rPr>
                            <m:t>0,0</m:t>
                          </m:r>
                        </m:e>
                      </m:d>
                      <m:r>
                        <m:rPr>
                          <m:nor/>
                        </m:rPr>
                        <a:rPr lang="en-US" sz="1600" b="1" i="0" dirty="0" smtClean="0">
                          <a:latin typeface="Cambria Math" charset="0"/>
                        </a:rPr>
                        <m:t> </m:t>
                      </m:r>
                      <m:r>
                        <m:rPr>
                          <m:nor/>
                        </m:rPr>
                        <a:rPr lang="en-US" sz="1600" b="1" dirty="0"/>
                        <m:t>weight</m:t>
                      </m:r>
                      <m:r>
                        <m:rPr>
                          <m:nor/>
                        </m:rPr>
                        <a:rPr lang="en-US" sz="1600" b="1" dirty="0"/>
                        <m:t> 1.5</m:t>
                      </m:r>
                    </m:oMath>
                  </a14:m>
                  <a:r>
                    <a:rPr lang="en-US" sz="1600" dirty="0" smtClean="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dirty="0" smtClean="0"/>
                </a:p>
                <a:p>
                  <a:pPr algn="r"/>
                  <a:r>
                    <a:rPr lang="en-US" sz="1600" b="1" dirty="0" smtClean="0"/>
                    <a:t>...</a:t>
                  </a:r>
                  <a:r>
                    <a:rPr lang="en-US" sz="1600" dirty="0"/>
                    <a:t> </a:t>
                  </a:r>
                  <a14:m>
                    <m:oMath xmlns:m="http://schemas.openxmlformats.org/officeDocument/2006/math">
                      <m:r>
                        <a:rPr lang="en-US" sz="1600" i="1" dirty="0">
                          <a:latin typeface="Cambria Math" panose="02040503050406030204" pitchFamily="18" charset="0"/>
                        </a:rPr>
                        <m:t>∧</m:t>
                      </m:r>
                    </m:oMath>
                  </a14:m>
                  <a:endParaRPr lang="en-US" sz="1600" b="1" dirty="0" smtClean="0"/>
                </a:p>
                <a:p>
                  <a14:m>
                    <m:oMath xmlns:m="http://schemas.openxmlformats.org/officeDocument/2006/math">
                      <m:r>
                        <a:rPr lang="en-US" sz="1600" b="0" i="1" dirty="0" smtClean="0">
                          <a:latin typeface="Cambria Math" charset="0"/>
                        </a:rPr>
                        <m:t>                                  </m:t>
                      </m:r>
                      <m:r>
                        <a:rPr lang="en-US" sz="1600" i="1" dirty="0">
                          <a:latin typeface="Cambria Math" charset="0"/>
                        </a:rPr>
                        <m:t>(</m:t>
                      </m:r>
                      <m:r>
                        <a:rPr lang="en-US" sz="1600" i="1" dirty="0">
                          <a:latin typeface="Cambria Math" panose="02040503050406030204" pitchFamily="18" charset="0"/>
                        </a:rPr>
                        <m:t>¬</m:t>
                      </m:r>
                      <m:r>
                        <a:rPr lang="en-US" sz="1600" i="1" dirty="0">
                          <a:latin typeface="Cambria Math" charset="0"/>
                        </a:rPr>
                        <m:t>𝑝𝑎𝑡h</m:t>
                      </m:r>
                      <m:d>
                        <m:dPr>
                          <m:ctrlPr>
                            <a:rPr lang="en-US" sz="1600" i="1" dirty="0">
                              <a:latin typeface="Cambria Math" charset="0"/>
                            </a:rPr>
                          </m:ctrlPr>
                        </m:dPr>
                        <m:e>
                          <m:r>
                            <a:rPr lang="en-US" sz="1600" b="0" i="1" dirty="0" smtClean="0">
                              <a:latin typeface="Cambria Math" charset="0"/>
                            </a:rPr>
                            <m:t>6</m:t>
                          </m:r>
                          <m:r>
                            <a:rPr lang="en-US" sz="1600" i="1" dirty="0">
                              <a:latin typeface="Cambria Math" charset="0"/>
                            </a:rPr>
                            <m:t>,</m:t>
                          </m:r>
                          <m:r>
                            <a:rPr lang="en-US" sz="1600" b="0" i="1" dirty="0" smtClean="0">
                              <a:latin typeface="Cambria Math" charset="0"/>
                            </a:rPr>
                            <m:t>6</m:t>
                          </m:r>
                        </m:e>
                      </m:d>
                      <m:r>
                        <m:rPr>
                          <m:nor/>
                        </m:rPr>
                        <a:rPr lang="en-US" sz="1600" b="1" dirty="0">
                          <a:latin typeface="Cambria Math" charset="0"/>
                        </a:rPr>
                        <m:t> </m:t>
                      </m:r>
                      <m:r>
                        <m:rPr>
                          <m:nor/>
                        </m:rPr>
                        <a:rPr lang="en-US" sz="1600" b="1" dirty="0"/>
                        <m:t>weight</m:t>
                      </m:r>
                      <m:r>
                        <m:rPr>
                          <m:nor/>
                        </m:rPr>
                        <a:rPr lang="en-US" sz="1600" b="1" dirty="0"/>
                        <m:t> 1.5</m:t>
                      </m:r>
                    </m:oMath>
                  </a14:m>
                  <a:r>
                    <a:rPr lang="en-US" sz="1600" dirty="0" smtClean="0"/>
                    <a:t>)</a:t>
                  </a:r>
                  <a:endParaRPr lang="en-US" sz="16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4572000" y="2336406"/>
                  <a:ext cx="3903116" cy="646240"/>
                </a:xfrm>
                <a:prstGeom prst="rect">
                  <a:avLst/>
                </a:prstGeom>
                <a:blipFill rotWithShape="0">
                  <a:blip r:embed="rId4"/>
                  <a:stretch>
                    <a:fillRect l="-1719" t="-3125" b="-29167"/>
                  </a:stretch>
                </a:blipFill>
                <a:ln>
                  <a:noFill/>
                </a:ln>
              </p:spPr>
              <p:txBody>
                <a:bodyPr/>
                <a:lstStyle/>
                <a:p>
                  <a:r>
                    <a:rPr lang="en-US">
                      <a:noFill/>
                    </a:rPr>
                    <a:t> </a:t>
                  </a:r>
                </a:p>
              </p:txBody>
            </p:sp>
          </mc:Fallback>
        </mc:AlternateContent>
        <p:sp>
          <p:nvSpPr>
            <p:cNvPr id="23" name="Rectangle 22"/>
            <p:cNvSpPr/>
            <p:nvPr/>
          </p:nvSpPr>
          <p:spPr>
            <a:xfrm>
              <a:off x="4581571" y="1304369"/>
              <a:ext cx="3893546" cy="17119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82307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2|14.6"/>
</p:tagLst>
</file>

<file path=ppt/tags/tag10.xml><?xml version="1.0" encoding="utf-8"?>
<p:tagLst xmlns:a="http://schemas.openxmlformats.org/drawingml/2006/main" xmlns:r="http://schemas.openxmlformats.org/officeDocument/2006/relationships" xmlns:p="http://schemas.openxmlformats.org/presentationml/2006/main">
  <p:tag name="TIMING" val="|2.3"/>
</p:tagLst>
</file>

<file path=ppt/tags/tag11.xml><?xml version="1.0" encoding="utf-8"?>
<p:tagLst xmlns:a="http://schemas.openxmlformats.org/drawingml/2006/main" xmlns:r="http://schemas.openxmlformats.org/officeDocument/2006/relationships" xmlns:p="http://schemas.openxmlformats.org/presentationml/2006/main">
  <p:tag name="TIMING" val="|1.4|4.8|7.7"/>
</p:tagLst>
</file>

<file path=ppt/tags/tag12.xml><?xml version="1.0" encoding="utf-8"?>
<p:tagLst xmlns:a="http://schemas.openxmlformats.org/drawingml/2006/main" xmlns:r="http://schemas.openxmlformats.org/officeDocument/2006/relationships" xmlns:p="http://schemas.openxmlformats.org/presentationml/2006/main">
  <p:tag name="TIMING" val="|8.1|0.5"/>
</p:tagLst>
</file>

<file path=ppt/tags/tag13.xml><?xml version="1.0" encoding="utf-8"?>
<p:tagLst xmlns:a="http://schemas.openxmlformats.org/drawingml/2006/main" xmlns:r="http://schemas.openxmlformats.org/officeDocument/2006/relationships" xmlns:p="http://schemas.openxmlformats.org/presentationml/2006/main">
  <p:tag name="TIMING" val="|8.1|0.5"/>
</p:tagLst>
</file>

<file path=ppt/tags/tag14.xml><?xml version="1.0" encoding="utf-8"?>
<p:tagLst xmlns:a="http://schemas.openxmlformats.org/drawingml/2006/main" xmlns:r="http://schemas.openxmlformats.org/officeDocument/2006/relationships" xmlns:p="http://schemas.openxmlformats.org/presentationml/2006/main">
  <p:tag name="TIMING" val="|18.1"/>
</p:tagLst>
</file>

<file path=ppt/tags/tag15.xml><?xml version="1.0" encoding="utf-8"?>
<p:tagLst xmlns:a="http://schemas.openxmlformats.org/drawingml/2006/main" xmlns:r="http://schemas.openxmlformats.org/officeDocument/2006/relationships" xmlns:p="http://schemas.openxmlformats.org/presentationml/2006/main">
  <p:tag name="TIMING" val="|18.1"/>
</p:tagLst>
</file>

<file path=ppt/tags/tag16.xml><?xml version="1.0" encoding="utf-8"?>
<p:tagLst xmlns:a="http://schemas.openxmlformats.org/drawingml/2006/main" xmlns:r="http://schemas.openxmlformats.org/officeDocument/2006/relationships" xmlns:p="http://schemas.openxmlformats.org/presentationml/2006/main">
  <p:tag name="TIMING" val="|23.8|11.3|15.1|12.9"/>
</p:tagLst>
</file>

<file path=ppt/tags/tag17.xml><?xml version="1.0" encoding="utf-8"?>
<p:tagLst xmlns:a="http://schemas.openxmlformats.org/drawingml/2006/main" xmlns:r="http://schemas.openxmlformats.org/officeDocument/2006/relationships" xmlns:p="http://schemas.openxmlformats.org/presentationml/2006/main">
  <p:tag name="TIMING" val="|33.3"/>
</p:tagLst>
</file>

<file path=ppt/tags/tag18.xml><?xml version="1.0" encoding="utf-8"?>
<p:tagLst xmlns:a="http://schemas.openxmlformats.org/drawingml/2006/main" xmlns:r="http://schemas.openxmlformats.org/officeDocument/2006/relationships" xmlns:p="http://schemas.openxmlformats.org/presentationml/2006/main">
  <p:tag name="TIMING" val="|18.5|7.9"/>
</p:tagLst>
</file>

<file path=ppt/tags/tag19.xml><?xml version="1.0" encoding="utf-8"?>
<p:tagLst xmlns:a="http://schemas.openxmlformats.org/drawingml/2006/main" xmlns:r="http://schemas.openxmlformats.org/officeDocument/2006/relationships" xmlns:p="http://schemas.openxmlformats.org/presentationml/2006/main">
  <p:tag name="TIMING" val="|85.3|0.3|4.2|20.7|12.6|8|23.5|5.5"/>
</p:tagLst>
</file>

<file path=ppt/tags/tag2.xml><?xml version="1.0" encoding="utf-8"?>
<p:tagLst xmlns:a="http://schemas.openxmlformats.org/drawingml/2006/main" xmlns:r="http://schemas.openxmlformats.org/officeDocument/2006/relationships" xmlns:p="http://schemas.openxmlformats.org/presentationml/2006/main">
  <p:tag name="TIMING" val="|55.1"/>
</p:tagLst>
</file>

<file path=ppt/tags/tag20.xml><?xml version="1.0" encoding="utf-8"?>
<p:tagLst xmlns:a="http://schemas.openxmlformats.org/drawingml/2006/main" xmlns:r="http://schemas.openxmlformats.org/officeDocument/2006/relationships" xmlns:p="http://schemas.openxmlformats.org/presentationml/2006/main">
  <p:tag name="TIMING" val="|85.3|0.3|4.2|20.7|12.6|8|23.5|5.5"/>
</p:tagLst>
</file>

<file path=ppt/tags/tag21.xml><?xml version="1.0" encoding="utf-8"?>
<p:tagLst xmlns:a="http://schemas.openxmlformats.org/drawingml/2006/main" xmlns:r="http://schemas.openxmlformats.org/officeDocument/2006/relationships" xmlns:p="http://schemas.openxmlformats.org/presentationml/2006/main">
  <p:tag name="TIMING" val="|27.5|3.4|1.3|3.7|1"/>
</p:tagLst>
</file>

<file path=ppt/tags/tag22.xml><?xml version="1.0" encoding="utf-8"?>
<p:tagLst xmlns:a="http://schemas.openxmlformats.org/drawingml/2006/main" xmlns:r="http://schemas.openxmlformats.org/officeDocument/2006/relationships" xmlns:p="http://schemas.openxmlformats.org/presentationml/2006/main">
  <p:tag name="TIMING" val="|109.7|19.4|1.7|1.3|0.6|1"/>
</p:tagLst>
</file>

<file path=ppt/tags/tag23.xml><?xml version="1.0" encoding="utf-8"?>
<p:tagLst xmlns:a="http://schemas.openxmlformats.org/drawingml/2006/main" xmlns:r="http://schemas.openxmlformats.org/officeDocument/2006/relationships" xmlns:p="http://schemas.openxmlformats.org/presentationml/2006/main">
  <p:tag name="TIMING" val="|2.1"/>
</p:tagLst>
</file>

<file path=ppt/tags/tag24.xml><?xml version="1.0" encoding="utf-8"?>
<p:tagLst xmlns:a="http://schemas.openxmlformats.org/drawingml/2006/main" xmlns:r="http://schemas.openxmlformats.org/officeDocument/2006/relationships" xmlns:p="http://schemas.openxmlformats.org/presentationml/2006/main">
  <p:tag name="TIMING" val="|0.6|1|0.4|0.4|0.3|0.4|0.5|9.8"/>
</p:tagLst>
</file>

<file path=ppt/tags/tag25.xml><?xml version="1.0" encoding="utf-8"?>
<p:tagLst xmlns:a="http://schemas.openxmlformats.org/drawingml/2006/main" xmlns:r="http://schemas.openxmlformats.org/officeDocument/2006/relationships" xmlns:p="http://schemas.openxmlformats.org/presentationml/2006/main">
  <p:tag name="TIMING" val="|10.2|5.6|34.3"/>
</p:tagLst>
</file>

<file path=ppt/tags/tag26.xml><?xml version="1.0" encoding="utf-8"?>
<p:tagLst xmlns:a="http://schemas.openxmlformats.org/drawingml/2006/main" xmlns:r="http://schemas.openxmlformats.org/officeDocument/2006/relationships" xmlns:p="http://schemas.openxmlformats.org/presentationml/2006/main">
  <p:tag name="TIMING" val="|6.1|6.7|4.8|16.9|43"/>
</p:tagLst>
</file>

<file path=ppt/tags/tag27.xml><?xml version="1.0" encoding="utf-8"?>
<p:tagLst xmlns:a="http://schemas.openxmlformats.org/drawingml/2006/main" xmlns:r="http://schemas.openxmlformats.org/officeDocument/2006/relationships" xmlns:p="http://schemas.openxmlformats.org/presentationml/2006/main">
  <p:tag name="TIMING" val="|6.1|6.7|4.8|16.9|43"/>
</p:tagLst>
</file>

<file path=ppt/tags/tag28.xml><?xml version="1.0" encoding="utf-8"?>
<p:tagLst xmlns:a="http://schemas.openxmlformats.org/drawingml/2006/main" xmlns:r="http://schemas.openxmlformats.org/officeDocument/2006/relationships" xmlns:p="http://schemas.openxmlformats.org/presentationml/2006/main">
  <p:tag name="TIMING" val="|6.1|6.7|4.8|16.9|43"/>
</p:tagLst>
</file>

<file path=ppt/tags/tag29.xml><?xml version="1.0" encoding="utf-8"?>
<p:tagLst xmlns:a="http://schemas.openxmlformats.org/drawingml/2006/main" xmlns:r="http://schemas.openxmlformats.org/officeDocument/2006/relationships" xmlns:p="http://schemas.openxmlformats.org/presentationml/2006/main">
  <p:tag name="TIMING" val="|47.4"/>
</p:tagLst>
</file>

<file path=ppt/tags/tag3.xml><?xml version="1.0" encoding="utf-8"?>
<p:tagLst xmlns:a="http://schemas.openxmlformats.org/drawingml/2006/main" xmlns:r="http://schemas.openxmlformats.org/officeDocument/2006/relationships" xmlns:p="http://schemas.openxmlformats.org/presentationml/2006/main">
  <p:tag name="TIMING" val="|11.4|2.7"/>
</p:tagLst>
</file>

<file path=ppt/tags/tag30.xml><?xml version="1.0" encoding="utf-8"?>
<p:tagLst xmlns:a="http://schemas.openxmlformats.org/drawingml/2006/main" xmlns:r="http://schemas.openxmlformats.org/officeDocument/2006/relationships" xmlns:p="http://schemas.openxmlformats.org/presentationml/2006/main">
  <p:tag name="TIMING" val="|47.4"/>
</p:tagLst>
</file>

<file path=ppt/tags/tag31.xml><?xml version="1.0" encoding="utf-8"?>
<p:tagLst xmlns:a="http://schemas.openxmlformats.org/drawingml/2006/main" xmlns:r="http://schemas.openxmlformats.org/officeDocument/2006/relationships" xmlns:p="http://schemas.openxmlformats.org/presentationml/2006/main">
  <p:tag name="TIMING" val="|109.7|19.4|1.7|1.3|0.6|1"/>
</p:tagLst>
</file>

<file path=ppt/tags/tag32.xml><?xml version="1.0" encoding="utf-8"?>
<p:tagLst xmlns:a="http://schemas.openxmlformats.org/drawingml/2006/main" xmlns:r="http://schemas.openxmlformats.org/officeDocument/2006/relationships" xmlns:p="http://schemas.openxmlformats.org/presentationml/2006/main">
  <p:tag name="TIMING" val="|6.1|6.7|4.8|16.9|43"/>
</p:tagLst>
</file>

<file path=ppt/tags/tag33.xml><?xml version="1.0" encoding="utf-8"?>
<p:tagLst xmlns:a="http://schemas.openxmlformats.org/drawingml/2006/main" xmlns:r="http://schemas.openxmlformats.org/officeDocument/2006/relationships" xmlns:p="http://schemas.openxmlformats.org/presentationml/2006/main">
  <p:tag name="TIMING" val="|6.1|6.7|4.8|16.9|43"/>
</p:tagLst>
</file>

<file path=ppt/tags/tag34.xml><?xml version="1.0" encoding="utf-8"?>
<p:tagLst xmlns:a="http://schemas.openxmlformats.org/drawingml/2006/main" xmlns:r="http://schemas.openxmlformats.org/officeDocument/2006/relationships" xmlns:p="http://schemas.openxmlformats.org/presentationml/2006/main">
  <p:tag name="TIMING" val="|6.1|6.7|4.8|16.9|43"/>
</p:tagLst>
</file>

<file path=ppt/tags/tag35.xml><?xml version="1.0" encoding="utf-8"?>
<p:tagLst xmlns:a="http://schemas.openxmlformats.org/drawingml/2006/main" xmlns:r="http://schemas.openxmlformats.org/officeDocument/2006/relationships" xmlns:p="http://schemas.openxmlformats.org/presentationml/2006/main">
  <p:tag name="TIMING" val="|6.1|6.7|4.8|16.9|43"/>
</p:tagLst>
</file>

<file path=ppt/tags/tag36.xml><?xml version="1.0" encoding="utf-8"?>
<p:tagLst xmlns:a="http://schemas.openxmlformats.org/drawingml/2006/main" xmlns:r="http://schemas.openxmlformats.org/officeDocument/2006/relationships" xmlns:p="http://schemas.openxmlformats.org/presentationml/2006/main">
  <p:tag name="TIMING" val="|47.4"/>
</p:tagLst>
</file>

<file path=ppt/tags/tag37.xml><?xml version="1.0" encoding="utf-8"?>
<p:tagLst xmlns:a="http://schemas.openxmlformats.org/drawingml/2006/main" xmlns:r="http://schemas.openxmlformats.org/officeDocument/2006/relationships" xmlns:p="http://schemas.openxmlformats.org/presentationml/2006/main">
  <p:tag name="TIMING" val="|47.4"/>
</p:tagLst>
</file>

<file path=ppt/tags/tag38.xml><?xml version="1.0" encoding="utf-8"?>
<p:tagLst xmlns:a="http://schemas.openxmlformats.org/drawingml/2006/main" xmlns:r="http://schemas.openxmlformats.org/officeDocument/2006/relationships" xmlns:p="http://schemas.openxmlformats.org/presentationml/2006/main">
  <p:tag name="TIMING" val="|47.4"/>
</p:tagLst>
</file>

<file path=ppt/tags/tag39.xml><?xml version="1.0" encoding="utf-8"?>
<p:tagLst xmlns:a="http://schemas.openxmlformats.org/drawingml/2006/main" xmlns:r="http://schemas.openxmlformats.org/officeDocument/2006/relationships" xmlns:p="http://schemas.openxmlformats.org/presentationml/2006/main">
  <p:tag name="TIMING" val="|47.4"/>
</p:tagLst>
</file>

<file path=ppt/tags/tag4.xml><?xml version="1.0" encoding="utf-8"?>
<p:tagLst xmlns:a="http://schemas.openxmlformats.org/drawingml/2006/main" xmlns:r="http://schemas.openxmlformats.org/officeDocument/2006/relationships" xmlns:p="http://schemas.openxmlformats.org/presentationml/2006/main">
  <p:tag name="TIMING" val="|1.5|36.9|32.7|65.5|5.6"/>
</p:tagLst>
</file>

<file path=ppt/tags/tag40.xml><?xml version="1.0" encoding="utf-8"?>
<p:tagLst xmlns:a="http://schemas.openxmlformats.org/drawingml/2006/main" xmlns:r="http://schemas.openxmlformats.org/officeDocument/2006/relationships" xmlns:p="http://schemas.openxmlformats.org/presentationml/2006/main">
  <p:tag name="TIMING" val="|6|1|7.1|6.3|7.8|3.5|8.6"/>
</p:tagLst>
</file>

<file path=ppt/tags/tag41.xml><?xml version="1.0" encoding="utf-8"?>
<p:tagLst xmlns:a="http://schemas.openxmlformats.org/drawingml/2006/main" xmlns:r="http://schemas.openxmlformats.org/officeDocument/2006/relationships" xmlns:p="http://schemas.openxmlformats.org/presentationml/2006/main">
  <p:tag name="TIMING" val="|11.6|4.9|13|7.3|4.5"/>
</p:tagLst>
</file>

<file path=ppt/tags/tag42.xml><?xml version="1.0" encoding="utf-8"?>
<p:tagLst xmlns:a="http://schemas.openxmlformats.org/drawingml/2006/main" xmlns:r="http://schemas.openxmlformats.org/officeDocument/2006/relationships" xmlns:p="http://schemas.openxmlformats.org/presentationml/2006/main">
  <p:tag name="TIMING" val="|11.6|4.9|13|7.3|4.5"/>
</p:tagLst>
</file>

<file path=ppt/tags/tag43.xml><?xml version="1.0" encoding="utf-8"?>
<p:tagLst xmlns:a="http://schemas.openxmlformats.org/drawingml/2006/main" xmlns:r="http://schemas.openxmlformats.org/officeDocument/2006/relationships" xmlns:p="http://schemas.openxmlformats.org/presentationml/2006/main">
  <p:tag name="TIMING" val="|65.6|17.6"/>
</p:tagLst>
</file>

<file path=ppt/tags/tag44.xml><?xml version="1.0" encoding="utf-8"?>
<p:tagLst xmlns:a="http://schemas.openxmlformats.org/drawingml/2006/main" xmlns:r="http://schemas.openxmlformats.org/officeDocument/2006/relationships" xmlns:p="http://schemas.openxmlformats.org/presentationml/2006/main">
  <p:tag name="TIMING" val="|4|7.4"/>
</p:tagLst>
</file>

<file path=ppt/tags/tag45.xml><?xml version="1.0" encoding="utf-8"?>
<p:tagLst xmlns:a="http://schemas.openxmlformats.org/drawingml/2006/main" xmlns:r="http://schemas.openxmlformats.org/officeDocument/2006/relationships" xmlns:p="http://schemas.openxmlformats.org/presentationml/2006/main">
  <p:tag name="TIMING" val="|7.1|5.1"/>
</p:tagLst>
</file>

<file path=ppt/tags/tag46.xml><?xml version="1.0" encoding="utf-8"?>
<p:tagLst xmlns:a="http://schemas.openxmlformats.org/drawingml/2006/main" xmlns:r="http://schemas.openxmlformats.org/officeDocument/2006/relationships" xmlns:p="http://schemas.openxmlformats.org/presentationml/2006/main">
  <p:tag name="TIMING" val="|0.5"/>
</p:tagLst>
</file>

<file path=ppt/tags/tag47.xml><?xml version="1.0" encoding="utf-8"?>
<p:tagLst xmlns:a="http://schemas.openxmlformats.org/drawingml/2006/main" xmlns:r="http://schemas.openxmlformats.org/officeDocument/2006/relationships" xmlns:p="http://schemas.openxmlformats.org/presentationml/2006/main">
  <p:tag name="TIMING" val="|11|4.7"/>
</p:tagLst>
</file>

<file path=ppt/tags/tag48.xml><?xml version="1.0" encoding="utf-8"?>
<p:tagLst xmlns:a="http://schemas.openxmlformats.org/drawingml/2006/main" xmlns:r="http://schemas.openxmlformats.org/officeDocument/2006/relationships" xmlns:p="http://schemas.openxmlformats.org/presentationml/2006/main">
  <p:tag name="TIMING" val="|6"/>
</p:tagLst>
</file>

<file path=ppt/tags/tag49.xml><?xml version="1.0" encoding="utf-8"?>
<p:tagLst xmlns:a="http://schemas.openxmlformats.org/drawingml/2006/main" xmlns:r="http://schemas.openxmlformats.org/officeDocument/2006/relationships" xmlns:p="http://schemas.openxmlformats.org/presentationml/2006/main">
  <p:tag name="TIMING" val="|5.3|13.9"/>
</p:tagLst>
</file>

<file path=ppt/tags/tag5.xml><?xml version="1.0" encoding="utf-8"?>
<p:tagLst xmlns:a="http://schemas.openxmlformats.org/drawingml/2006/main" xmlns:r="http://schemas.openxmlformats.org/officeDocument/2006/relationships" xmlns:p="http://schemas.openxmlformats.org/presentationml/2006/main">
  <p:tag name="TIMING" val="|1.5|36.9|32.7|65.5|5.6"/>
</p:tagLst>
</file>

<file path=ppt/tags/tag50.xml><?xml version="1.0" encoding="utf-8"?>
<p:tagLst xmlns:a="http://schemas.openxmlformats.org/drawingml/2006/main" xmlns:r="http://schemas.openxmlformats.org/officeDocument/2006/relationships" xmlns:p="http://schemas.openxmlformats.org/presentationml/2006/main">
  <p:tag name="TIMING" val="|5.2"/>
</p:tagLst>
</file>

<file path=ppt/tags/tag51.xml><?xml version="1.0" encoding="utf-8"?>
<p:tagLst xmlns:a="http://schemas.openxmlformats.org/drawingml/2006/main" xmlns:r="http://schemas.openxmlformats.org/officeDocument/2006/relationships" xmlns:p="http://schemas.openxmlformats.org/presentationml/2006/main">
  <p:tag name="TIMING" val="|0.6"/>
</p:tagLst>
</file>

<file path=ppt/tags/tag52.xml><?xml version="1.0" encoding="utf-8"?>
<p:tagLst xmlns:a="http://schemas.openxmlformats.org/drawingml/2006/main" xmlns:r="http://schemas.openxmlformats.org/officeDocument/2006/relationships" xmlns:p="http://schemas.openxmlformats.org/presentationml/2006/main">
  <p:tag name="TIMING" val="|0.6"/>
</p:tagLst>
</file>

<file path=ppt/tags/tag53.xml><?xml version="1.0" encoding="utf-8"?>
<p:tagLst xmlns:a="http://schemas.openxmlformats.org/drawingml/2006/main" xmlns:r="http://schemas.openxmlformats.org/officeDocument/2006/relationships" xmlns:p="http://schemas.openxmlformats.org/presentationml/2006/main">
  <p:tag name="TIMING" val="|0.6"/>
</p:tagLst>
</file>

<file path=ppt/tags/tag54.xml><?xml version="1.0" encoding="utf-8"?>
<p:tagLst xmlns:a="http://schemas.openxmlformats.org/drawingml/2006/main" xmlns:r="http://schemas.openxmlformats.org/officeDocument/2006/relationships" xmlns:p="http://schemas.openxmlformats.org/presentationml/2006/main">
  <p:tag name="TIMING" val="|1.9"/>
</p:tagLst>
</file>

<file path=ppt/tags/tag55.xml><?xml version="1.0" encoding="utf-8"?>
<p:tagLst xmlns:a="http://schemas.openxmlformats.org/drawingml/2006/main" xmlns:r="http://schemas.openxmlformats.org/officeDocument/2006/relationships" xmlns:p="http://schemas.openxmlformats.org/presentationml/2006/main">
  <p:tag name="TIMING" val="|0.6"/>
</p:tagLst>
</file>

<file path=ppt/tags/tag56.xml><?xml version="1.0" encoding="utf-8"?>
<p:tagLst xmlns:a="http://schemas.openxmlformats.org/drawingml/2006/main" xmlns:r="http://schemas.openxmlformats.org/officeDocument/2006/relationships" xmlns:p="http://schemas.openxmlformats.org/presentationml/2006/main">
  <p:tag name="TIMING" val="|0.6"/>
</p:tagLst>
</file>

<file path=ppt/tags/tag57.xml><?xml version="1.0" encoding="utf-8"?>
<p:tagLst xmlns:a="http://schemas.openxmlformats.org/drawingml/2006/main" xmlns:r="http://schemas.openxmlformats.org/officeDocument/2006/relationships" xmlns:p="http://schemas.openxmlformats.org/presentationml/2006/main">
  <p:tag name="TIMING" val="|19.6|24.4|7.9|38.3|5|25.1|4.2|2.5|5.5|8.2|21.9|18.4|4.7"/>
</p:tagLst>
</file>

<file path=ppt/tags/tag6.xml><?xml version="1.0" encoding="utf-8"?>
<p:tagLst xmlns:a="http://schemas.openxmlformats.org/drawingml/2006/main" xmlns:r="http://schemas.openxmlformats.org/officeDocument/2006/relationships" xmlns:p="http://schemas.openxmlformats.org/presentationml/2006/main">
  <p:tag name="TIMING" val="|9.5|5.1|6.9"/>
</p:tagLst>
</file>

<file path=ppt/tags/tag7.xml><?xml version="1.0" encoding="utf-8"?>
<p:tagLst xmlns:a="http://schemas.openxmlformats.org/drawingml/2006/main" xmlns:r="http://schemas.openxmlformats.org/officeDocument/2006/relationships" xmlns:p="http://schemas.openxmlformats.org/presentationml/2006/main">
  <p:tag name="TIMING" val="|1.2"/>
</p:tagLst>
</file>

<file path=ppt/tags/tag8.xml><?xml version="1.0" encoding="utf-8"?>
<p:tagLst xmlns:a="http://schemas.openxmlformats.org/drawingml/2006/main" xmlns:r="http://schemas.openxmlformats.org/officeDocument/2006/relationships" xmlns:p="http://schemas.openxmlformats.org/presentationml/2006/main">
  <p:tag name="TIMING" val="|6.6"/>
</p:tagLst>
</file>

<file path=ppt/tags/tag9.xml><?xml version="1.0" encoding="utf-8"?>
<p:tagLst xmlns:a="http://schemas.openxmlformats.org/drawingml/2006/main" xmlns:r="http://schemas.openxmlformats.org/officeDocument/2006/relationships" xmlns:p="http://schemas.openxmlformats.org/presentationml/2006/main">
  <p:tag name="TIMING" val="|1.9|5.8|17.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gant">
  <a:themeElements>
    <a:clrScheme name="Custom 15">
      <a:dk1>
        <a:srgbClr val="000000"/>
      </a:dk1>
      <a:lt1>
        <a:srgbClr val="FFFFFF"/>
      </a:lt1>
      <a:dk2>
        <a:srgbClr val="005392"/>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aramond"/>
        <a:ea typeface=""/>
        <a:cs typeface=""/>
      </a:majorFont>
      <a:minorFont>
        <a:latin typeface="Garamond"/>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noFill/>
      </a:spPr>
      <a:bodyPr wrap="square" rtlCol="0">
        <a:spAutoFit/>
      </a:bodyPr>
      <a:lstStyle>
        <a:defPPr>
          <a:defRPr sz="2000" dirty="0" err="1" smtClean="0">
            <a:latin typeface="Helvetica Light" charset="0"/>
            <a:ea typeface="Helvetica Light" charset="0"/>
            <a:cs typeface="Helvetica Light" charset="0"/>
          </a:defRPr>
        </a:defPPr>
      </a:lstStyle>
    </a:txDef>
  </a:objectDefaults>
  <a:extraClrSchemeLst/>
  <a:extLst>
    <a:ext uri="{05A4C25C-085E-4340-85A3-A5531E510DB2}">
      <thm15:themeFamily xmlns:thm15="http://schemas.microsoft.com/office/thememl/2012/main" name="elegant" id="{4F5F41D9-9FFF-4ED8-9C7F-C1ACADA51854}" vid="{60351B06-E032-4235-A2F9-2C204A0F36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ED355A42788143AE0FB0D22F302F2E" ma:contentTypeVersion="1" ma:contentTypeDescription="Create a new document." ma:contentTypeScope="" ma:versionID="31bce0da7b120c2ed0a0b0f7e09a2746">
  <xsd:schema xmlns:xsd="http://www.w3.org/2001/XMLSchema" xmlns:xs="http://www.w3.org/2001/XMLSchema" xmlns:p="http://schemas.microsoft.com/office/2006/metadata/properties" xmlns:ns3="645017dd-093d-4fe6-8749-94edcd17ab36" targetNamespace="http://schemas.microsoft.com/office/2006/metadata/properties" ma:root="true" ma:fieldsID="436f62787a1dbbb720be1912f308f81f" ns3:_="">
    <xsd:import namespace="645017dd-093d-4fe6-8749-94edcd17ab36"/>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017dd-093d-4fe6-8749-94edcd17ab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6884DA-E94B-4DCE-9FF8-5930163FDDBC}">
  <ds:schemaRef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infopath/2007/PartnerControls"/>
    <ds:schemaRef ds:uri="http://schemas.microsoft.com/office/2006/documentManagement/types"/>
    <ds:schemaRef ds:uri="http://purl.org/dc/terms/"/>
    <ds:schemaRef ds:uri="645017dd-093d-4fe6-8749-94edcd17ab36"/>
    <ds:schemaRef ds:uri="http://purl.org/dc/elements/1.1/"/>
  </ds:schemaRefs>
</ds:datastoreItem>
</file>

<file path=customXml/itemProps2.xml><?xml version="1.0" encoding="utf-8"?>
<ds:datastoreItem xmlns:ds="http://schemas.openxmlformats.org/officeDocument/2006/customXml" ds:itemID="{D2D6EF29-6828-4236-AFDE-D4CDBE69B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017dd-093d-4fe6-8749-94edcd17a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621055-3A2D-42F9-B8D3-AEB84A18ED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Parcel</Template>
  <TotalTime>91165</TotalTime>
  <Words>16749</Words>
  <Application>Microsoft Macintosh PowerPoint</Application>
  <PresentationFormat>On-screen Show (4:3)</PresentationFormat>
  <Paragraphs>3578</Paragraphs>
  <Slides>148</Slides>
  <Notes>112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148</vt:i4>
      </vt:variant>
    </vt:vector>
  </HeadingPairs>
  <TitlesOfParts>
    <vt:vector size="166" baseType="lpstr">
      <vt:lpstr>Abadi MT Condensed Extra Bold</vt:lpstr>
      <vt:lpstr>Abadi MT Condensed Light</vt:lpstr>
      <vt:lpstr>Arial Rounded MT Bold</vt:lpstr>
      <vt:lpstr>Calibri</vt:lpstr>
      <vt:lpstr>Cambria Math</vt:lpstr>
      <vt:lpstr>Courier</vt:lpstr>
      <vt:lpstr>Courier New</vt:lpstr>
      <vt:lpstr>Garamond</vt:lpstr>
      <vt:lpstr>Helvetica</vt:lpstr>
      <vt:lpstr>Helvetica Light</vt:lpstr>
      <vt:lpstr>Mangal</vt:lpstr>
      <vt:lpstr>Monaco</vt:lpstr>
      <vt:lpstr>ＭＳ ゴシック</vt:lpstr>
      <vt:lpstr>Times New Roman</vt:lpstr>
      <vt:lpstr>Wingdings</vt:lpstr>
      <vt:lpstr>Wingdings 3</vt:lpstr>
      <vt:lpstr>Arial</vt:lpstr>
      <vt:lpstr>elegant</vt:lpstr>
      <vt:lpstr>Maximum Satisfiability in Software Analysis: Applications &amp; Techniques</vt:lpstr>
      <vt:lpstr>Constraint-Based Software Analysis</vt:lpstr>
      <vt:lpstr>Challenges in Software Analysis</vt:lpstr>
      <vt:lpstr>An Emerging Approach</vt:lpstr>
      <vt:lpstr>The Maximum Satisfiability Problem</vt:lpstr>
      <vt:lpstr>The Maximum Satisfiability Problem</vt:lpstr>
      <vt:lpstr>The Maximum Satisfiability Problem</vt:lpstr>
      <vt:lpstr>The Maximum Satisfiability Problem</vt:lpstr>
      <vt:lpstr>The Maximum Satisfiability Problem</vt:lpstr>
      <vt:lpstr>The Maximum Satisfiability Problem</vt:lpstr>
      <vt:lpstr>Markov Logic Network: Syntax</vt:lpstr>
      <vt:lpstr>Datalog-like Notation</vt:lpstr>
      <vt:lpstr>Markov Logic Network: Grounding</vt:lpstr>
      <vt:lpstr>Markov Logic Network: Semantics</vt:lpstr>
      <vt:lpstr>Markov Logic Network: Example</vt:lpstr>
      <vt:lpstr>Landscape of Problems</vt:lpstr>
      <vt:lpstr>Talk Outline</vt:lpstr>
      <vt:lpstr>Applications in Software Analysis</vt:lpstr>
      <vt:lpstr>Overview of Applications</vt:lpstr>
      <vt:lpstr>An Example: Pointer Analysis</vt:lpstr>
      <vt:lpstr>Pointer Analysis via Graph Reachability</vt:lpstr>
      <vt:lpstr>Analysis Specification in Datalog</vt:lpstr>
      <vt:lpstr>Analysis Evaluation in Datalog</vt:lpstr>
      <vt:lpstr>A More Precise Abstraction</vt:lpstr>
      <vt:lpstr>A More Precise Abstraction</vt:lpstr>
      <vt:lpstr>Abstraction Refinement</vt:lpstr>
      <vt:lpstr>Desired Result</vt:lpstr>
      <vt:lpstr>Iteration 1</vt:lpstr>
      <vt:lpstr>Iteration 1 - Derivation Graph</vt:lpstr>
      <vt:lpstr>Iteration 1 - Derivation Graph</vt:lpstr>
      <vt:lpstr>Iteration 1 - Derivation Graph</vt:lpstr>
      <vt:lpstr>Iteration 1 - Derivation Graph</vt:lpstr>
      <vt:lpstr>Iteration 1 - Derivation Graph</vt:lpstr>
      <vt:lpstr>Encoding in MaxSAT</vt:lpstr>
      <vt:lpstr>Encoding in MaxSAT</vt:lpstr>
      <vt:lpstr>Encoding in MaxSAT</vt:lpstr>
      <vt:lpstr>Encoding in MaxSAT</vt:lpstr>
      <vt:lpstr>Iteration 2 and Beyond</vt:lpstr>
      <vt:lpstr>Iteration 2 and Beyond</vt:lpstr>
      <vt:lpstr>Iteration 2 and Beyond</vt:lpstr>
      <vt:lpstr>Iteration 2 and Beyond</vt:lpstr>
      <vt:lpstr>Iteration 2 and Beyond</vt:lpstr>
      <vt:lpstr>Iteration 2 and Beyond</vt:lpstr>
      <vt:lpstr>Iteration 2 and Beyond</vt:lpstr>
      <vt:lpstr>Mixing Counterexamples</vt:lpstr>
      <vt:lpstr>Mixing Counterexamples</vt:lpstr>
      <vt:lpstr>Experimental Setup</vt:lpstr>
      <vt:lpstr>Pointer Analysis Results</vt:lpstr>
      <vt:lpstr>Performance of Datalog Solver</vt:lpstr>
      <vt:lpstr>Performance of MaxSAT Solver</vt:lpstr>
      <vt:lpstr>Statistics of MaxSAT Formulae</vt:lpstr>
      <vt:lpstr>Overview of Applications</vt:lpstr>
      <vt:lpstr>How Do We Go From This …</vt:lpstr>
      <vt:lpstr>… To This?</vt:lpstr>
      <vt:lpstr>… To This?</vt:lpstr>
      <vt:lpstr>An Example: Static Datarace Analysis</vt:lpstr>
      <vt:lpstr>An Example: Static Datarace Analysis</vt:lpstr>
      <vt:lpstr>An Example: Static Datarace Analysis</vt:lpstr>
      <vt:lpstr>An Example: Static Datarace Analysis</vt:lpstr>
      <vt:lpstr>An Example: Static Datarace Analysis</vt:lpstr>
      <vt:lpstr>An Example: Static Datarace Analysis</vt:lpstr>
      <vt:lpstr>How Does Generalization Work?</vt:lpstr>
      <vt:lpstr>How Does Generalization Work?</vt:lpstr>
      <vt:lpstr>How Does Generalization Work?</vt:lpstr>
      <vt:lpstr>How Does Generalization Work?</vt:lpstr>
      <vt:lpstr>Accuracy of Alarm Classification</vt:lpstr>
      <vt:lpstr>Accuracy of Alarm Classification</vt:lpstr>
      <vt:lpstr>Impact of Varying Amount of Feedback</vt:lpstr>
      <vt:lpstr>Overview of Applications</vt:lpstr>
      <vt:lpstr>Example Revisited: Static Datarace Analysis</vt:lpstr>
      <vt:lpstr>Illustration: Space of Questions</vt:lpstr>
      <vt:lpstr>Illustration: Space of Questions</vt:lpstr>
      <vt:lpstr>Illustration: Space of Questions</vt:lpstr>
      <vt:lpstr>Two Key Objectives</vt:lpstr>
      <vt:lpstr>Illustration: Payoff Comparison</vt:lpstr>
      <vt:lpstr>Highlights of Overall Approach</vt:lpstr>
      <vt:lpstr>Empirical Results: Generalization</vt:lpstr>
      <vt:lpstr>Empirical Results: Generalization</vt:lpstr>
      <vt:lpstr>Empirical Results: Prioritization</vt:lpstr>
      <vt:lpstr>Empirical Results: Prioritization</vt:lpstr>
      <vt:lpstr>Summary: Applications in Software Analysis</vt:lpstr>
      <vt:lpstr>Other Applications</vt:lpstr>
      <vt:lpstr>Talk Outline</vt:lpstr>
      <vt:lpstr>The Inference Problem</vt:lpstr>
      <vt:lpstr>Overview of Techniques</vt:lpstr>
      <vt:lpstr>Framework Architecture</vt:lpstr>
      <vt:lpstr>Framework Instances</vt:lpstr>
      <vt:lpstr>Framework Instance: Abstraction Refinement</vt:lpstr>
      <vt:lpstr>Framework Instance: Bottom-Up Solving</vt:lpstr>
      <vt:lpstr>Framework Instance: Top-Down Solving</vt:lpstr>
      <vt:lpstr>Overview of Techniques</vt:lpstr>
      <vt:lpstr>Bottom-Up Solving</vt:lpstr>
      <vt:lpstr>Example</vt:lpstr>
      <vt:lpstr>Example: Iteration 1 - Solve</vt:lpstr>
      <vt:lpstr>Example: Iteration 1 - Check</vt:lpstr>
      <vt:lpstr>Example: Iteration 2 - Solve</vt:lpstr>
      <vt:lpstr>Example: Iteration 2 - Check</vt:lpstr>
      <vt:lpstr>Example: Iteration 3 - Solve</vt:lpstr>
      <vt:lpstr>Example: Iteration 3 - Check</vt:lpstr>
      <vt:lpstr>Example: Iteration 4 - Solve</vt:lpstr>
      <vt:lpstr>Example: Iteration 4 - Check</vt:lpstr>
      <vt:lpstr>Example: Iteration 5 - Solve</vt:lpstr>
      <vt:lpstr>Example: Iteration 5 - Check</vt:lpstr>
      <vt:lpstr>Horn-Guided Optimization</vt:lpstr>
      <vt:lpstr>Horn-Guided Optimization</vt:lpstr>
      <vt:lpstr>Performance Evaluation</vt:lpstr>
      <vt:lpstr>Overview of Techniques</vt:lpstr>
      <vt:lpstr>Queries in Different Domains</vt:lpstr>
      <vt:lpstr>Queries in MaxSAT</vt:lpstr>
      <vt:lpstr>Query-Guided Maximum Satisfiability (Q-MaxSAT)</vt:lpstr>
      <vt:lpstr>Query-Guided Maximum Satisfiability (Q-MaxSAT)</vt:lpstr>
      <vt:lpstr>Query-Guided Maximum Satisfiability (Q-MaxSAT)</vt:lpstr>
      <vt:lpstr>PowerPoint Presentation</vt:lpstr>
      <vt:lpstr>Example</vt:lpstr>
      <vt:lpstr>Example</vt:lpstr>
      <vt:lpstr>Example</vt:lpstr>
      <vt:lpstr>Example</vt:lpstr>
      <vt:lpstr>Example</vt:lpstr>
      <vt:lpstr>Example</vt:lpstr>
      <vt:lpstr>Example</vt:lpstr>
      <vt:lpstr>Example: Iteration 1</vt:lpstr>
      <vt:lpstr>Example: Iteration 1  (blue = true, red = false)</vt:lpstr>
      <vt:lpstr>Example: Iteration 1  (blue = true, red = false)</vt:lpstr>
      <vt:lpstr> </vt:lpstr>
      <vt:lpstr> </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Example</vt:lpstr>
      <vt:lpstr>Benchmark Characteristics</vt:lpstr>
      <vt:lpstr>Performance Results</vt:lpstr>
      <vt:lpstr>Incremental Solving [CP 2016]</vt:lpstr>
      <vt:lpstr>Performance Results</vt:lpstr>
      <vt:lpstr>Future Directions</vt:lpstr>
      <vt:lpstr>Conclusions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Abstraction Refinement for Program Analyses in Datalog</dc:title>
  <dc:subject/>
  <dc:creator>Zhang, Xin</dc:creator>
  <cp:keywords/>
  <dc:description/>
  <cp:lastModifiedBy>Naik, Mayur H</cp:lastModifiedBy>
  <cp:revision>8027</cp:revision>
  <cp:lastPrinted>2017-07-30T22:03:11Z</cp:lastPrinted>
  <dcterms:created xsi:type="dcterms:W3CDTF">2014-05-20T21:07:45Z</dcterms:created>
  <dcterms:modified xsi:type="dcterms:W3CDTF">2017-07-30T22:08:15Z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0x010100F8ED355A42788143AE0FB0D22F302F2E</vt:lpwstr>
  </property>
  <property fmtid="{D5CDD505-2E9C-101B-9397-08002B2CF9AE}" pid="3" name="IsMyDocuments">
    <vt:bool>true</vt:bool>
  </property>
</Properties>
</file>