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3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6.xml" ContentType="application/vnd.openxmlformats-officedocument.presentationml.comment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5" r:id="rId21"/>
    <p:sldId id="278" r:id="rId22"/>
    <p:sldId id="279" r:id="rId23"/>
    <p:sldId id="280" r:id="rId24"/>
    <p:sldId id="284" r:id="rId25"/>
  </p:sldIdLst>
  <p:sldSz cx="12192000" cy="6858000"/>
  <p:notesSz cx="6858000" cy="9144000"/>
  <p:embeddedFontLst>
    <p:embeddedFont>
      <p:font typeface="Segoe WP Semibold" panose="020B0702040204020203" pitchFamily="34" charset="0"/>
      <p:bold r:id="rId27"/>
    </p:embeddedFont>
    <p:embeddedFont>
      <p:font typeface="宋体" panose="02010600030101010101" pitchFamily="2" charset="-122"/>
      <p:regular r:id="rId28"/>
    </p:embeddedFon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Segoe WP Black" panose="020B0A02040504020203" pitchFamily="34" charset="0"/>
      <p:bold r:id="rId35"/>
    </p:embeddedFont>
    <p:embeddedFont>
      <p:font typeface="Segoe UI Black" panose="020B0A02040204020203" pitchFamily="34" charset="0"/>
      <p:bold r:id="rId36"/>
      <p:boldItalic r:id="rId37"/>
    </p:embeddedFont>
    <p:embeddedFont>
      <p:font typeface="Segoe UI Semibold" panose="020B0702040204020203" pitchFamily="34" charset="0"/>
      <p:bold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 Luo" initials="LL" lastIdx="26" clrIdx="0">
    <p:extLst>
      <p:ext uri="{19B8F6BF-5375-455C-9EA6-DF929625EA0E}">
        <p15:presenceInfo xmlns:p15="http://schemas.microsoft.com/office/powerpoint/2012/main" userId="70cbfd8dd724cd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B11F3B"/>
    <a:srgbClr val="127CC1"/>
    <a:srgbClr val="232323"/>
    <a:srgbClr val="8E8F8E"/>
    <a:srgbClr val="DEA900"/>
    <a:srgbClr val="FFC000"/>
    <a:srgbClr val="FFD51D"/>
    <a:srgbClr val="4B2E8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" y="7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Sheet1!$A$2:$A$37</c:f>
              <c:strCache>
                <c:ptCount val="36"/>
                <c:pt idx="0">
                  <c:v>barnes</c:v>
                </c:pt>
                <c:pt idx="1">
                  <c:v>blackscholes</c:v>
                </c:pt>
                <c:pt idx="2">
                  <c:v>bodytrack</c:v>
                </c:pt>
                <c:pt idx="3">
                  <c:v>canneal</c:v>
                </c:pt>
                <c:pt idx="4">
                  <c:v>dedup</c:v>
                </c:pt>
                <c:pt idx="5">
                  <c:v>facesim</c:v>
                </c:pt>
                <c:pt idx="6">
                  <c:v>ferret</c:v>
                </c:pt>
                <c:pt idx="7">
                  <c:v>fft</c:v>
                </c:pt>
                <c:pt idx="8">
                  <c:v>fluidanimate</c:v>
                </c:pt>
                <c:pt idx="9">
                  <c:v>fmm</c:v>
                </c:pt>
                <c:pt idx="10">
                  <c:v>freqmine</c:v>
                </c:pt>
                <c:pt idx="11">
                  <c:v>histogram</c:v>
                </c:pt>
                <c:pt idx="12">
                  <c:v>histogram'</c:v>
                </c:pt>
                <c:pt idx="13">
                  <c:v>kmeans</c:v>
                </c:pt>
                <c:pt idx="14">
                  <c:v>linear_regression-120</c:v>
                </c:pt>
                <c:pt idx="15">
                  <c:v>lu_cb</c:v>
                </c:pt>
                <c:pt idx="16">
                  <c:v>lu_ncb</c:v>
                </c:pt>
                <c:pt idx="17">
                  <c:v>matrix_multiply</c:v>
                </c:pt>
                <c:pt idx="18">
                  <c:v>ocean_cp</c:v>
                </c:pt>
                <c:pt idx="19">
                  <c:v>ocean_ncp</c:v>
                </c:pt>
                <c:pt idx="20">
                  <c:v>pca</c:v>
                </c:pt>
                <c:pt idx="21">
                  <c:v>radiosity</c:v>
                </c:pt>
                <c:pt idx="22">
                  <c:v>radix</c:v>
                </c:pt>
                <c:pt idx="23">
                  <c:v>raytrace.parsec</c:v>
                </c:pt>
                <c:pt idx="24">
                  <c:v>raytrace.splash2x</c:v>
                </c:pt>
                <c:pt idx="25">
                  <c:v>reverse_index</c:v>
                </c:pt>
                <c:pt idx="26">
                  <c:v>streamcluster</c:v>
                </c:pt>
                <c:pt idx="27">
                  <c:v>string_match</c:v>
                </c:pt>
                <c:pt idx="28">
                  <c:v>swaptions</c:v>
                </c:pt>
                <c:pt idx="29">
                  <c:v>vips</c:v>
                </c:pt>
                <c:pt idx="30">
                  <c:v>volrend</c:v>
                </c:pt>
                <c:pt idx="31">
                  <c:v>water_nsquared</c:v>
                </c:pt>
                <c:pt idx="32">
                  <c:v>water_spatial</c:v>
                </c:pt>
                <c:pt idx="33">
                  <c:v>word_count</c:v>
                </c:pt>
                <c:pt idx="34">
                  <c:v>x264</c:v>
                </c:pt>
                <c:pt idx="35">
                  <c:v>geomean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1.0549038538065756</c:v>
                </c:pt>
                <c:pt idx="1">
                  <c:v>1.0246793409592125</c:v>
                </c:pt>
                <c:pt idx="2">
                  <c:v>1.037019575141388</c:v>
                </c:pt>
                <c:pt idx="3">
                  <c:v>1.0369095280470306</c:v>
                </c:pt>
                <c:pt idx="4">
                  <c:v>1.0638731408452657</c:v>
                </c:pt>
                <c:pt idx="5">
                  <c:v>1.0298785118400111</c:v>
                </c:pt>
                <c:pt idx="6">
                  <c:v>1.0227996015839469</c:v>
                </c:pt>
                <c:pt idx="7">
                  <c:v>1.0211622896724755</c:v>
                </c:pt>
                <c:pt idx="8">
                  <c:v>1.0259670990218737</c:v>
                </c:pt>
                <c:pt idx="9">
                  <c:v>1.0406572851043125</c:v>
                </c:pt>
                <c:pt idx="10">
                  <c:v>1.0160882532016553</c:v>
                </c:pt>
                <c:pt idx="11">
                  <c:v>1.0008992805755397</c:v>
                </c:pt>
                <c:pt idx="12">
                  <c:v>0.83737024221453282</c:v>
                </c:pt>
                <c:pt idx="13">
                  <c:v>1.2223214285714286</c:v>
                </c:pt>
                <c:pt idx="14">
                  <c:v>0.86511681439998811</c:v>
                </c:pt>
                <c:pt idx="15">
                  <c:v>1.0461975342845271</c:v>
                </c:pt>
                <c:pt idx="16">
                  <c:v>0.67443464499662142</c:v>
                </c:pt>
                <c:pt idx="17">
                  <c:v>1.0520748576078112</c:v>
                </c:pt>
                <c:pt idx="18">
                  <c:v>1.0182789286614589</c:v>
                </c:pt>
                <c:pt idx="19">
                  <c:v>1.0724909577546295</c:v>
                </c:pt>
                <c:pt idx="20">
                  <c:v>0.99723900385445996</c:v>
                </c:pt>
                <c:pt idx="21">
                  <c:v>0.9953505444757127</c:v>
                </c:pt>
                <c:pt idx="22">
                  <c:v>1.0110933705916361</c:v>
                </c:pt>
                <c:pt idx="23">
                  <c:v>1.0272628643595154</c:v>
                </c:pt>
                <c:pt idx="24">
                  <c:v>1.0249256702035663</c:v>
                </c:pt>
                <c:pt idx="25">
                  <c:v>1.064963503649635</c:v>
                </c:pt>
                <c:pt idx="26">
                  <c:v>1.0745621155771852</c:v>
                </c:pt>
                <c:pt idx="27">
                  <c:v>1.0622537431048071</c:v>
                </c:pt>
                <c:pt idx="28">
                  <c:v>1.0497395140130052</c:v>
                </c:pt>
                <c:pt idx="29">
                  <c:v>0.98617789527848254</c:v>
                </c:pt>
                <c:pt idx="30">
                  <c:v>1.0359160746737155</c:v>
                </c:pt>
                <c:pt idx="31">
                  <c:v>1.1015758950796861</c:v>
                </c:pt>
                <c:pt idx="32">
                  <c:v>1.0218367605320096</c:v>
                </c:pt>
                <c:pt idx="33">
                  <c:v>1.0296296296296295</c:v>
                </c:pt>
                <c:pt idx="34">
                  <c:v>1.1484100658541092</c:v>
                </c:pt>
                <c:pt idx="35">
                  <c:v>1.0185218005394059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D-4306-BAB9-F34457B933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Vtune Amplifier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2.1758788580302437E-3"/>
                  <c:y val="0.15183967295669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3D-4306-BAB9-F34457B933CE}"/>
                </c:ext>
              </c:extLst>
            </c:dLbl>
            <c:dLbl>
              <c:idx val="27"/>
              <c:layout>
                <c:manualLayout>
                  <c:x val="-1.0879394290151218E-3"/>
                  <c:y val="0.23742203407773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3D-4306-BAB9-F34457B93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6"/>
                <c:pt idx="0">
                  <c:v>barnes</c:v>
                </c:pt>
                <c:pt idx="1">
                  <c:v>blackscholes</c:v>
                </c:pt>
                <c:pt idx="2">
                  <c:v>bodytrack</c:v>
                </c:pt>
                <c:pt idx="3">
                  <c:v>canneal</c:v>
                </c:pt>
                <c:pt idx="4">
                  <c:v>dedup</c:v>
                </c:pt>
                <c:pt idx="5">
                  <c:v>facesim</c:v>
                </c:pt>
                <c:pt idx="6">
                  <c:v>ferret</c:v>
                </c:pt>
                <c:pt idx="7">
                  <c:v>fft</c:v>
                </c:pt>
                <c:pt idx="8">
                  <c:v>fluidanimate</c:v>
                </c:pt>
                <c:pt idx="9">
                  <c:v>fmm</c:v>
                </c:pt>
                <c:pt idx="10">
                  <c:v>freqmine</c:v>
                </c:pt>
                <c:pt idx="11">
                  <c:v>histogram</c:v>
                </c:pt>
                <c:pt idx="12">
                  <c:v>histogram'</c:v>
                </c:pt>
                <c:pt idx="13">
                  <c:v>kmeans</c:v>
                </c:pt>
                <c:pt idx="14">
                  <c:v>linear_regression-120</c:v>
                </c:pt>
                <c:pt idx="15">
                  <c:v>lu_cb</c:v>
                </c:pt>
                <c:pt idx="16">
                  <c:v>lu_ncb</c:v>
                </c:pt>
                <c:pt idx="17">
                  <c:v>matrix_multiply</c:v>
                </c:pt>
                <c:pt idx="18">
                  <c:v>ocean_cp</c:v>
                </c:pt>
                <c:pt idx="19">
                  <c:v>ocean_ncp</c:v>
                </c:pt>
                <c:pt idx="20">
                  <c:v>pca</c:v>
                </c:pt>
                <c:pt idx="21">
                  <c:v>radiosity</c:v>
                </c:pt>
                <c:pt idx="22">
                  <c:v>radix</c:v>
                </c:pt>
                <c:pt idx="23">
                  <c:v>raytrace.parsec</c:v>
                </c:pt>
                <c:pt idx="24">
                  <c:v>raytrace.splash2x</c:v>
                </c:pt>
                <c:pt idx="25">
                  <c:v>reverse_index</c:v>
                </c:pt>
                <c:pt idx="26">
                  <c:v>streamcluster</c:v>
                </c:pt>
                <c:pt idx="27">
                  <c:v>string_match</c:v>
                </c:pt>
                <c:pt idx="28">
                  <c:v>swaptions</c:v>
                </c:pt>
                <c:pt idx="29">
                  <c:v>vips</c:v>
                </c:pt>
                <c:pt idx="30">
                  <c:v>volrend</c:v>
                </c:pt>
                <c:pt idx="31">
                  <c:v>water_nsquared</c:v>
                </c:pt>
                <c:pt idx="32">
                  <c:v>water_spatial</c:v>
                </c:pt>
                <c:pt idx="33">
                  <c:v>word_count</c:v>
                </c:pt>
                <c:pt idx="34">
                  <c:v>x264</c:v>
                </c:pt>
                <c:pt idx="35">
                  <c:v>geomean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1.33</c:v>
                </c:pt>
                <c:pt idx="1">
                  <c:v>1.28</c:v>
                </c:pt>
                <c:pt idx="2">
                  <c:v>1.61</c:v>
                </c:pt>
                <c:pt idx="3">
                  <c:v>1.27</c:v>
                </c:pt>
                <c:pt idx="4">
                  <c:v>4.5</c:v>
                </c:pt>
                <c:pt idx="5">
                  <c:v>1.35</c:v>
                </c:pt>
                <c:pt idx="6">
                  <c:v>1.29</c:v>
                </c:pt>
                <c:pt idx="7">
                  <c:v>0.94</c:v>
                </c:pt>
                <c:pt idx="8">
                  <c:v>1.42</c:v>
                </c:pt>
                <c:pt idx="9">
                  <c:v>1.62</c:v>
                </c:pt>
                <c:pt idx="10">
                  <c:v>1.65</c:v>
                </c:pt>
                <c:pt idx="11">
                  <c:v>1.4</c:v>
                </c:pt>
                <c:pt idx="12">
                  <c:v>1.29</c:v>
                </c:pt>
                <c:pt idx="13">
                  <c:v>3.95</c:v>
                </c:pt>
                <c:pt idx="14">
                  <c:v>3.62</c:v>
                </c:pt>
                <c:pt idx="15">
                  <c:v>1.25</c:v>
                </c:pt>
                <c:pt idx="16">
                  <c:v>5.73</c:v>
                </c:pt>
                <c:pt idx="17">
                  <c:v>3.24</c:v>
                </c:pt>
                <c:pt idx="18">
                  <c:v>1.32</c:v>
                </c:pt>
                <c:pt idx="19">
                  <c:v>1.3</c:v>
                </c:pt>
                <c:pt idx="20">
                  <c:v>0.76</c:v>
                </c:pt>
                <c:pt idx="21">
                  <c:v>1.39</c:v>
                </c:pt>
                <c:pt idx="22">
                  <c:v>1.47</c:v>
                </c:pt>
                <c:pt idx="23">
                  <c:v>1.28</c:v>
                </c:pt>
                <c:pt idx="24">
                  <c:v>1.54</c:v>
                </c:pt>
                <c:pt idx="25">
                  <c:v>3.98</c:v>
                </c:pt>
                <c:pt idx="26">
                  <c:v>2.48</c:v>
                </c:pt>
                <c:pt idx="27">
                  <c:v>6.77</c:v>
                </c:pt>
                <c:pt idx="28">
                  <c:v>1.25</c:v>
                </c:pt>
                <c:pt idx="29">
                  <c:v>1.8</c:v>
                </c:pt>
                <c:pt idx="30">
                  <c:v>4.04</c:v>
                </c:pt>
                <c:pt idx="31">
                  <c:v>1.2</c:v>
                </c:pt>
                <c:pt idx="32">
                  <c:v>1.25</c:v>
                </c:pt>
                <c:pt idx="33">
                  <c:v>2.89</c:v>
                </c:pt>
                <c:pt idx="34">
                  <c:v>2.39</c:v>
                </c:pt>
                <c:pt idx="35">
                  <c:v>1.8420007898567552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D-4306-BAB9-F34457B93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5419312"/>
        <c:axId val="1105415568"/>
      </c:barChart>
      <c:catAx>
        <c:axId val="110541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WP Semibold" panose="020B0702040204020203" pitchFamily="34" charset="0"/>
                <a:ea typeface="+mn-ea"/>
                <a:cs typeface="Segoe WP Semibold" panose="020B0702040204020203" pitchFamily="34" charset="0"/>
              </a:defRPr>
            </a:pPr>
            <a:endParaRPr lang="en-US"/>
          </a:p>
        </c:txPr>
        <c:crossAx val="1105415568"/>
        <c:crosses val="autoZero"/>
        <c:auto val="1"/>
        <c:lblAlgn val="ctr"/>
        <c:lblOffset val="100"/>
        <c:noMultiLvlLbl val="0"/>
      </c:catAx>
      <c:valAx>
        <c:axId val="11054155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Slowdowns 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41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Automatic Repair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Linear Regression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WP Semibold" panose="020B0702040204020203" pitchFamily="34" charset="0"/>
                    <a:ea typeface="+mn-ea"/>
                    <a:cs typeface="Segoe WP Semibold" panose="020B070204020402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Linear_Regression</c:v>
                </c:pt>
                <c:pt idx="1">
                  <c:v>histogram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1.19</c:v>
                </c:pt>
                <c:pt idx="1">
                  <c:v>1.1499999999999999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7-4118-A597-14F00F803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624544"/>
        <c:axId val="1105625792"/>
      </c:barChart>
      <c:catAx>
        <c:axId val="110562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625792"/>
        <c:crosses val="autoZero"/>
        <c:auto val="1"/>
        <c:lblAlgn val="ctr"/>
        <c:lblOffset val="100"/>
        <c:noMultiLvlLbl val="0"/>
      </c:catAx>
      <c:valAx>
        <c:axId val="1105625792"/>
        <c:scaling>
          <c:orientation val="minMax"/>
          <c:max val="1.4"/>
          <c:min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5624544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Manual Repair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WP Semibold" panose="020B0702040204020203" pitchFamily="34" charset="0"/>
                    <a:ea typeface="+mn-ea"/>
                    <a:cs typeface="Segoe WP Semibold" panose="020B070204020402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kmeans</c:v>
                </c:pt>
                <c:pt idx="1">
                  <c:v>reverse_index</c:v>
                </c:pt>
                <c:pt idx="2">
                  <c:v>dedup</c:v>
                </c:pt>
                <c:pt idx="3">
                  <c:v>lu_ncb</c:v>
                </c:pt>
                <c:pt idx="4">
                  <c:v>Linear_Regression</c:v>
                </c:pt>
                <c:pt idx="5">
                  <c:v>histogram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1.0418604651162793</c:v>
                </c:pt>
                <c:pt idx="1">
                  <c:v>1.0384473197781885</c:v>
                </c:pt>
                <c:pt idx="2">
                  <c:v>1.160655737704918</c:v>
                </c:pt>
                <c:pt idx="3">
                  <c:v>1.3662616598899784</c:v>
                </c:pt>
                <c:pt idx="4">
                  <c:v>16.916095173351462</c:v>
                </c:pt>
                <c:pt idx="5">
                  <c:v>5.8266129032258061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3-4D1F-B79C-E7550EA9D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418064"/>
        <c:axId val="1105418480"/>
      </c:barChart>
      <c:catAx>
        <c:axId val="110541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418480"/>
        <c:crosses val="autoZero"/>
        <c:auto val="1"/>
        <c:lblAlgn val="ctr"/>
        <c:lblOffset val="100"/>
        <c:noMultiLvlLbl val="0"/>
      </c:catAx>
      <c:valAx>
        <c:axId val="1105418480"/>
        <c:scaling>
          <c:orientation val="minMax"/>
          <c:max val="1.4"/>
          <c:min val="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1105418064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1T14:13:09.153" idx="26">
    <p:pos x="5008" y="1852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7T13:30:02.909" idx="16">
    <p:pos x="7488" y="1074"/>
    <p:text>Show a table of FN</p:text>
    <p:extLst>
      <p:ext uri="{C676402C-5697-4E1C-873F-D02D1690AC5C}">
        <p15:threadingInfo xmlns:p15="http://schemas.microsoft.com/office/powerpoint/2012/main" timeZoneBias="480"/>
      </p:ext>
    </p:extLst>
  </p:cm>
  <p:cm authorId="1" dt="2016-02-17T13:30:34.872" idx="17">
    <p:pos x="7488" y="1170"/>
    <p:text>to replace the paragrah</p:text>
    <p:extLst>
      <p:ext uri="{C676402C-5697-4E1C-873F-D02D1690AC5C}">
        <p15:threadingInfo xmlns:p15="http://schemas.microsoft.com/office/powerpoint/2012/main" timeZoneBias="480">
          <p15:parentCm authorId="1" idx="1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7T13:30:56.335" idx="18">
    <p:pos x="10" y="10"/>
    <p:text>redo the graph for easier editing. Animate in graph initially show axis only, and show blue bars, and then show VTune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7T13:33:14.459" idx="20">
    <p:pos x="10" y="10"/>
    <p:text>maybe some visual explanations will be better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7T13:33:14.459" idx="20">
    <p:pos x="10" y="10"/>
    <p:text>maybe some visual explanations will be better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7T13:34:02.943" idx="21">
    <p:pos x="10" y="10"/>
    <p:text>excel graph!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F0FE-BD54-4069-935E-6849C4F17B9A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FE45C-BB80-4B86-B9F7-47EEE5F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2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7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9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5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64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7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3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3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12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6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57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1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E45C-BB80-4B86-B9F7-47EEE5F86C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FB6-52A2-4928-84C0-18CE2C3B8B68}" type="datetime1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3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907C-7481-48C6-AB35-BA8F0FA2B76E}" type="datetime1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E1F7-3794-469E-A9A1-2AD647F74D26}" type="datetime1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600F-CE1C-48BF-B92E-E55DD99F8EEC}" type="datetime1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00DE-5080-45F7-BF17-3C0840318C8F}" type="datetime1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63F-D234-412D-AFEF-96512E1AA5B6}" type="datetime1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A6A1-9197-4938-9015-3AD425F55552}" type="datetime1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FAB2-EB5C-40D7-A919-1D19AD9EA651}" type="datetime1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3927-6B1A-40B6-9749-F2E0CBC083CB}" type="datetime1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2081-907D-420B-8526-AB730562E059}" type="datetime1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50C7-0E1A-4622-B9ED-3EA27ECDA8D2}" type="datetime1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F31F-8D82-4DEA-875B-5E737F4EDD80}" type="datetime1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890B-5AEF-4004-AE3E-8C86CAC8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58868" y="2534411"/>
            <a:ext cx="2312021" cy="7782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3999" y="2536037"/>
            <a:ext cx="7634869" cy="7782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1757824"/>
            <a:ext cx="7768683" cy="7782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5" y="1828898"/>
            <a:ext cx="10176934" cy="1492444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LASER: Light, Accurate Sharing </a:t>
            </a:r>
            <a:r>
              <a:rPr lang="en-US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dEtection</a:t>
            </a:r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and Repair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024" y="3603557"/>
            <a:ext cx="9695235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4B2E84"/>
                </a:solidFill>
              </a:rPr>
              <a:t>Liang Luo,</a:t>
            </a:r>
            <a:r>
              <a:rPr lang="en-US" dirty="0"/>
              <a:t> </a:t>
            </a:r>
            <a:r>
              <a:rPr lang="en-US" dirty="0">
                <a:solidFill>
                  <a:srgbClr val="DEA900"/>
                </a:solidFill>
              </a:rPr>
              <a:t>Akshitha Sriraman, </a:t>
            </a:r>
            <a:r>
              <a:rPr lang="en-US" dirty="0">
                <a:solidFill>
                  <a:srgbClr val="B11F3B"/>
                </a:solidFill>
              </a:rPr>
              <a:t>Brooke Fugate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127CC1"/>
                </a:solidFill>
              </a:rPr>
              <a:t>Shiliang Hu, Chris J </a:t>
            </a:r>
            <a:r>
              <a:rPr lang="en-US" dirty="0" err="1">
                <a:solidFill>
                  <a:srgbClr val="127CC1"/>
                </a:solidFill>
              </a:rPr>
              <a:t>Newburn</a:t>
            </a:r>
            <a:r>
              <a:rPr lang="en-US" dirty="0">
                <a:solidFill>
                  <a:srgbClr val="127CC1"/>
                </a:solidFill>
              </a:rPr>
              <a:t>, Gilles Pokam,</a:t>
            </a:r>
            <a:r>
              <a:rPr lang="en-US" dirty="0"/>
              <a:t> </a:t>
            </a:r>
            <a:r>
              <a:rPr lang="en-US" dirty="0">
                <a:solidFill>
                  <a:srgbClr val="B11F3B"/>
                </a:solidFill>
              </a:rPr>
              <a:t>Joseph Devietti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79" y="5150476"/>
            <a:ext cx="1851751" cy="122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168582"/>
            <a:ext cx="1206107" cy="1206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3" y="5150476"/>
            <a:ext cx="1656488" cy="1115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5" y="4845971"/>
            <a:ext cx="1724378" cy="17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HITM Record Accuracy(1/2)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3" y="1476226"/>
            <a:ext cx="11217882" cy="4048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801558" y="3238753"/>
            <a:ext cx="446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% correct data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3834" y="1785161"/>
            <a:ext cx="5285241" cy="373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90731" y="1785161"/>
            <a:ext cx="5374644" cy="373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83835" y="5956240"/>
            <a:ext cx="511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160 simple benchmarks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6613475" y="6064574"/>
            <a:ext cx="355600" cy="306552"/>
          </a:xfrm>
          <a:prstGeom prst="triangle">
            <a:avLst/>
          </a:prstGeom>
          <a:solidFill>
            <a:srgbClr val="8E8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69075" y="6050517"/>
            <a:ext cx="50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Counting only exact addresses as being correct</a:t>
            </a:r>
          </a:p>
        </p:txBody>
      </p:sp>
    </p:spTree>
    <p:extLst>
      <p:ext uri="{BB962C8B-B14F-4D97-AF65-F5344CB8AC3E}">
        <p14:creationId xmlns:p14="http://schemas.microsoft.com/office/powerpoint/2010/main" val="42412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HITM Record Accuracy(2/2)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267705"/>
            <a:ext cx="11219688" cy="4255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2495" y="5952744"/>
            <a:ext cx="51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160 simple benchmarks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6469" y="1803400"/>
            <a:ext cx="10355213" cy="3964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801368" y="3236976"/>
            <a:ext cx="446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% correct PC addresses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7134778" y="5794643"/>
            <a:ext cx="355600" cy="306552"/>
          </a:xfrm>
          <a:prstGeom prst="triangle">
            <a:avLst/>
          </a:prstGeom>
          <a:solidFill>
            <a:srgbClr val="8E8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44128" y="6297103"/>
            <a:ext cx="346250" cy="346250"/>
          </a:xfrm>
          <a:prstGeom prst="ellips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0378" y="5763253"/>
            <a:ext cx="455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Counting only exact PC as being correct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378" y="6277519"/>
            <a:ext cx="4367946" cy="36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Counting adjacent PCs as being correct</a:t>
            </a:r>
          </a:p>
        </p:txBody>
      </p:sp>
    </p:spTree>
    <p:extLst>
      <p:ext uri="{BB962C8B-B14F-4D97-AF65-F5344CB8AC3E}">
        <p14:creationId xmlns:p14="http://schemas.microsoft.com/office/powerpoint/2010/main" val="10861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LASER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997" y="1705535"/>
            <a:ext cx="115672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• </a:t>
            </a:r>
            <a:r>
              <a:rPr lang="en-US" sz="4800" b="1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ight: leverage Haswell h/w, no s/w or OS changes</a:t>
            </a:r>
          </a:p>
          <a:p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• </a:t>
            </a:r>
            <a:r>
              <a:rPr lang="en-US" sz="4800" b="1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A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ccurate: low false positives and false negatives</a:t>
            </a:r>
          </a:p>
          <a:p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• </a:t>
            </a:r>
            <a:r>
              <a:rPr lang="en-US" sz="4800" b="1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S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haring: detects both true and false sharing</a:t>
            </a:r>
          </a:p>
          <a:p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• </a:t>
            </a:r>
            <a:r>
              <a:rPr lang="en-US" sz="3200" dirty="0" err="1">
                <a:latin typeface="Segoe WP Semibold" panose="020B0702040204020203" pitchFamily="34" charset="0"/>
                <a:cs typeface="Segoe WP Semibold" panose="020B0702040204020203" pitchFamily="34" charset="0"/>
              </a:rPr>
              <a:t>d</a:t>
            </a:r>
            <a:r>
              <a:rPr lang="en-US" sz="4800" b="1" dirty="0" err="1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E</a:t>
            </a:r>
            <a:r>
              <a:rPr lang="en-US" sz="3200" dirty="0" err="1">
                <a:latin typeface="Segoe WP Semibold" panose="020B0702040204020203" pitchFamily="34" charset="0"/>
                <a:cs typeface="Segoe WP Semibold" panose="020B0702040204020203" pitchFamily="34" charset="0"/>
              </a:rPr>
              <a:t>tection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: works as a profiling tool</a:t>
            </a:r>
          </a:p>
          <a:p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• </a:t>
            </a:r>
            <a:r>
              <a:rPr lang="en-US" sz="4800" b="1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R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epair: automatically repairs false sharing at runtime</a:t>
            </a:r>
            <a:endParaRPr lang="en-US" sz="2400" dirty="0">
              <a:solidFill>
                <a:srgbClr val="8F8F8F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LASER System Overview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3341" y="5554672"/>
            <a:ext cx="5997109" cy="848746"/>
          </a:xfrm>
          <a:prstGeom prst="rect">
            <a:avLst/>
          </a:prstGeom>
          <a:noFill/>
          <a:ln w="76200">
            <a:solidFill>
              <a:srgbClr val="33C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28263" y="5685284"/>
            <a:ext cx="5166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C0F3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Haswell or later Processors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3341" y="3750975"/>
            <a:ext cx="5997110" cy="139827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80539" y="3758656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Linux Kernel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5642" y="4357140"/>
            <a:ext cx="1312728" cy="584775"/>
          </a:xfrm>
          <a:prstGeom prst="rect">
            <a:avLst/>
          </a:prstGeom>
          <a:solidFill>
            <a:srgbClr val="7030A0">
              <a:alpha val="50000"/>
            </a:srgbClr>
          </a:solidFill>
          <a:ln w="508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Driver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3953" y="1493343"/>
            <a:ext cx="2305821" cy="201508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Detector</a:t>
            </a: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Process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29162" y="1493342"/>
            <a:ext cx="3691288" cy="2009045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39774" y="1504240"/>
            <a:ext cx="1358899" cy="199638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252110" y="1714868"/>
            <a:ext cx="187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LASER </a:t>
            </a:r>
            <a:endParaRPr lang="en-US" sz="3200" dirty="0">
              <a:solidFill>
                <a:schemeClr val="bg1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Repair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2437" y="1907889"/>
            <a:ext cx="189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App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525" y="2015578"/>
            <a:ext cx="432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User Level App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029" y="3988097"/>
            <a:ext cx="43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Operating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9705" y="5516611"/>
            <a:ext cx="25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C0F3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Hardware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779517" y="2650067"/>
            <a:ext cx="5461128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Detection Algorithm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8808" y="2653731"/>
            <a:ext cx="1224281" cy="542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84672" y="2653731"/>
            <a:ext cx="728982" cy="5427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0374" y="2662238"/>
            <a:ext cx="779143" cy="523220"/>
          </a:xfrm>
          <a:prstGeom prst="rect">
            <a:avLst/>
          </a:prstGeom>
          <a:noFill/>
          <a:ln w="25400">
            <a:solidFill>
              <a:srgbClr val="8F8F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5153" y="3624580"/>
            <a:ext cx="2731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Store X+8, 4B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7951" y="3624580"/>
            <a:ext cx="1212191" cy="5847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8F8F8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HITM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7950" y="4648477"/>
            <a:ext cx="1212191" cy="584775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8F8F8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HITM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5152" y="464847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Load X, 2B</a:t>
            </a:r>
          </a:p>
        </p:txBody>
      </p:sp>
      <p:cxnSp>
        <p:nvCxnSpPr>
          <p:cNvPr id="28" name="Straight Arrow Connector 27"/>
          <p:cNvCxnSpPr>
            <a:stCxn id="24" idx="0"/>
            <a:endCxn id="7" idx="2"/>
          </p:cNvCxnSpPr>
          <p:nvPr/>
        </p:nvCxnSpPr>
        <p:spPr>
          <a:xfrm flipH="1" flipV="1">
            <a:off x="3389946" y="3185458"/>
            <a:ext cx="832585" cy="1463019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  <a:endCxn id="20" idx="2"/>
          </p:cNvCxnSpPr>
          <p:nvPr/>
        </p:nvCxnSpPr>
        <p:spPr>
          <a:xfrm flipV="1">
            <a:off x="4222531" y="3196444"/>
            <a:ext cx="526632" cy="1452033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8" idx="2"/>
          </p:cNvCxnSpPr>
          <p:nvPr/>
        </p:nvCxnSpPr>
        <p:spPr>
          <a:xfrm flipH="1">
            <a:off x="4827685" y="2012939"/>
            <a:ext cx="697594" cy="640792"/>
          </a:xfrm>
          <a:prstGeom prst="straightConnector1">
            <a:avLst/>
          </a:prstGeom>
          <a:ln w="25400">
            <a:solidFill>
              <a:srgbClr val="8F8F8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8" idx="2"/>
            <a:endCxn id="19" idx="0"/>
          </p:cNvCxnSpPr>
          <p:nvPr/>
        </p:nvCxnSpPr>
        <p:spPr>
          <a:xfrm>
            <a:off x="5525279" y="2012939"/>
            <a:ext cx="805670" cy="640792"/>
          </a:xfrm>
          <a:prstGeom prst="straightConnector1">
            <a:avLst/>
          </a:prstGeom>
          <a:ln w="25400">
            <a:solidFill>
              <a:srgbClr val="8F8F8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19609" y="1428164"/>
            <a:ext cx="1611339" cy="584775"/>
          </a:xfrm>
          <a:prstGeom prst="rect">
            <a:avLst/>
          </a:prstGeom>
          <a:solidFill>
            <a:srgbClr val="8F8F8F">
              <a:alpha val="80000"/>
            </a:srgbClr>
          </a:solidFill>
          <a:ln w="25400">
            <a:solidFill>
              <a:srgbClr val="8F8F8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Disjoint</a:t>
            </a:r>
          </a:p>
        </p:txBody>
      </p:sp>
      <p:sp>
        <p:nvSpPr>
          <p:cNvPr id="44" name="TextBox 43"/>
          <p:cNvSpPr txBox="1"/>
          <p:nvPr/>
        </p:nvSpPr>
        <p:spPr>
          <a:xfrm rot="19356091">
            <a:off x="7138591" y="4604478"/>
            <a:ext cx="3450617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Segoe WP Black" panose="020B0A02040504020203" pitchFamily="34" charset="0"/>
              </a:rPr>
              <a:t>FALSE SHARING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23432" y="2739182"/>
            <a:ext cx="207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Cache Line Model</a:t>
            </a:r>
          </a:p>
        </p:txBody>
      </p:sp>
    </p:spTree>
    <p:extLst>
      <p:ext uri="{BB962C8B-B14F-4D97-AF65-F5344CB8AC3E}">
        <p14:creationId xmlns:p14="http://schemas.microsoft.com/office/powerpoint/2010/main" val="39358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  <p:bldP spid="7" grpId="0" animBg="1"/>
      <p:bldP spid="7" grpId="1" animBg="1"/>
      <p:bldP spid="21" grpId="0"/>
      <p:bldP spid="21" grpId="1"/>
      <p:bldP spid="22" grpId="0" animBg="1"/>
      <p:bldP spid="22" grpId="1" animBg="1"/>
      <p:bldP spid="23" grpId="0" animBg="1"/>
      <p:bldP spid="24" grpId="0"/>
      <p:bldP spid="38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67360" y="1698171"/>
            <a:ext cx="7193280" cy="4348066"/>
          </a:xfrm>
          <a:prstGeom prst="homePlate">
            <a:avLst>
              <a:gd name="adj" fmla="val 20829"/>
            </a:avLst>
          </a:prstGeom>
          <a:solidFill>
            <a:srgbClr val="8F8F8F">
              <a:alpha val="4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Detection Algorithm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839755" y="2258008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7-Point Star 24"/>
          <p:cNvSpPr/>
          <p:nvPr/>
        </p:nvSpPr>
        <p:spPr>
          <a:xfrm>
            <a:off x="1757265" y="2258007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7-Point Star 25"/>
          <p:cNvSpPr/>
          <p:nvPr/>
        </p:nvSpPr>
        <p:spPr>
          <a:xfrm>
            <a:off x="2674775" y="2258007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7-Point Star 26"/>
          <p:cNvSpPr/>
          <p:nvPr/>
        </p:nvSpPr>
        <p:spPr>
          <a:xfrm>
            <a:off x="3592285" y="2258006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7-Point Star 29"/>
          <p:cNvSpPr/>
          <p:nvPr/>
        </p:nvSpPr>
        <p:spPr>
          <a:xfrm>
            <a:off x="839755" y="3138196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-Point Star 30"/>
          <p:cNvSpPr/>
          <p:nvPr/>
        </p:nvSpPr>
        <p:spPr>
          <a:xfrm>
            <a:off x="1757265" y="3138195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7-Point Star 32"/>
          <p:cNvSpPr/>
          <p:nvPr/>
        </p:nvSpPr>
        <p:spPr>
          <a:xfrm>
            <a:off x="2674775" y="3138195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7-Point Star 33"/>
          <p:cNvSpPr/>
          <p:nvPr/>
        </p:nvSpPr>
        <p:spPr>
          <a:xfrm>
            <a:off x="3592285" y="3138194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7-Point Star 35"/>
          <p:cNvSpPr/>
          <p:nvPr/>
        </p:nvSpPr>
        <p:spPr>
          <a:xfrm>
            <a:off x="839755" y="4018383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7-Point Star 36"/>
          <p:cNvSpPr/>
          <p:nvPr/>
        </p:nvSpPr>
        <p:spPr>
          <a:xfrm>
            <a:off x="1757265" y="4018382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7-Point Star 38"/>
          <p:cNvSpPr/>
          <p:nvPr/>
        </p:nvSpPr>
        <p:spPr>
          <a:xfrm>
            <a:off x="2674775" y="4018382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7-Point Star 39"/>
          <p:cNvSpPr/>
          <p:nvPr/>
        </p:nvSpPr>
        <p:spPr>
          <a:xfrm>
            <a:off x="3592285" y="4018381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7-Point Star 40"/>
          <p:cNvSpPr/>
          <p:nvPr/>
        </p:nvSpPr>
        <p:spPr>
          <a:xfrm>
            <a:off x="839755" y="4898569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7-Point Star 41"/>
          <p:cNvSpPr/>
          <p:nvPr/>
        </p:nvSpPr>
        <p:spPr>
          <a:xfrm>
            <a:off x="1757265" y="4898568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7-Point Star 42"/>
          <p:cNvSpPr/>
          <p:nvPr/>
        </p:nvSpPr>
        <p:spPr>
          <a:xfrm>
            <a:off x="2674775" y="4898568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7-Point Star 44"/>
          <p:cNvSpPr/>
          <p:nvPr/>
        </p:nvSpPr>
        <p:spPr>
          <a:xfrm>
            <a:off x="3592285" y="4898567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6398" y="2877825"/>
            <a:ext cx="2898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Aggregate by Source Code Line</a:t>
            </a:r>
          </a:p>
        </p:txBody>
      </p:sp>
      <p:sp>
        <p:nvSpPr>
          <p:cNvPr id="46" name="7-Point Star 45"/>
          <p:cNvSpPr/>
          <p:nvPr/>
        </p:nvSpPr>
        <p:spPr>
          <a:xfrm>
            <a:off x="7259546" y="2258008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7-Point Star 46"/>
          <p:cNvSpPr/>
          <p:nvPr/>
        </p:nvSpPr>
        <p:spPr>
          <a:xfrm>
            <a:off x="8177056" y="2258007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7-Point Star 47"/>
          <p:cNvSpPr/>
          <p:nvPr/>
        </p:nvSpPr>
        <p:spPr>
          <a:xfrm>
            <a:off x="9094566" y="2258007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7-Point Star 48"/>
          <p:cNvSpPr/>
          <p:nvPr/>
        </p:nvSpPr>
        <p:spPr>
          <a:xfrm>
            <a:off x="10012076" y="2258006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7-Point Star 49"/>
          <p:cNvSpPr/>
          <p:nvPr/>
        </p:nvSpPr>
        <p:spPr>
          <a:xfrm>
            <a:off x="7259546" y="3138196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7-Point Star 50"/>
          <p:cNvSpPr/>
          <p:nvPr/>
        </p:nvSpPr>
        <p:spPr>
          <a:xfrm>
            <a:off x="8177056" y="3138195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7-Point Star 51"/>
          <p:cNvSpPr/>
          <p:nvPr/>
        </p:nvSpPr>
        <p:spPr>
          <a:xfrm>
            <a:off x="9094566" y="3138195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7-Point Star 52"/>
          <p:cNvSpPr/>
          <p:nvPr/>
        </p:nvSpPr>
        <p:spPr>
          <a:xfrm>
            <a:off x="10913975" y="2258006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7-Point Star 53"/>
          <p:cNvSpPr/>
          <p:nvPr/>
        </p:nvSpPr>
        <p:spPr>
          <a:xfrm>
            <a:off x="7259546" y="4018383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7-Point Star 54"/>
          <p:cNvSpPr/>
          <p:nvPr/>
        </p:nvSpPr>
        <p:spPr>
          <a:xfrm>
            <a:off x="8177056" y="4018382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7-Point Star 55"/>
          <p:cNvSpPr/>
          <p:nvPr/>
        </p:nvSpPr>
        <p:spPr>
          <a:xfrm>
            <a:off x="9094566" y="4018382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7-Point Star 56"/>
          <p:cNvSpPr/>
          <p:nvPr/>
        </p:nvSpPr>
        <p:spPr>
          <a:xfrm>
            <a:off x="10012075" y="3138194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7-Point Star 58"/>
          <p:cNvSpPr/>
          <p:nvPr/>
        </p:nvSpPr>
        <p:spPr>
          <a:xfrm>
            <a:off x="8177056" y="4898568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7-Point Star 59"/>
          <p:cNvSpPr/>
          <p:nvPr/>
        </p:nvSpPr>
        <p:spPr>
          <a:xfrm>
            <a:off x="9094566" y="4898566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7-Point Star 60"/>
          <p:cNvSpPr/>
          <p:nvPr/>
        </p:nvSpPr>
        <p:spPr>
          <a:xfrm>
            <a:off x="10012074" y="4018381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7-Point Star 61"/>
          <p:cNvSpPr/>
          <p:nvPr/>
        </p:nvSpPr>
        <p:spPr>
          <a:xfrm>
            <a:off x="7259546" y="4898567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427290" y="2877825"/>
            <a:ext cx="2898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Sort and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2590" y="1655260"/>
            <a:ext cx="5109409" cy="144655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Foo.c:23</a:t>
            </a:r>
          </a:p>
          <a:p>
            <a:pPr algn="r"/>
            <a:endParaRPr lang="en-US" sz="2400" dirty="0">
              <a:latin typeface="Segoe WP Semibold" panose="020B0702040204020203" pitchFamily="34" charset="0"/>
              <a:cs typeface="Segoe WP Semibold" panose="020B0702040204020203" pitchFamily="34" charset="0"/>
            </a:endParaRPr>
          </a:p>
          <a:p>
            <a:pPr algn="r"/>
            <a:endParaRPr lang="en-US" sz="3200" dirty="0"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54245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22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F8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Evaluating LASER Detection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9997" y="1705535"/>
            <a:ext cx="1156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Intel Core i7-4770K 3.4GHz Haswell 4-core processor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33 workloads from Phoenix 1.0, Parsec 3.0 and Splash2X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LASER Detection Accuracy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8091" y="1705535"/>
            <a:ext cx="11484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Created a database of manually-validated cache contention bugs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9 bugs total across 33 workloads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 new bugs discovered by </a:t>
            </a:r>
            <a:r>
              <a:rPr lang="en-US" sz="2800" dirty="0">
                <a:solidFill>
                  <a:srgbClr val="3879B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61000"/>
              </p:ext>
            </p:extLst>
          </p:nvPr>
        </p:nvGraphicFramePr>
        <p:xfrm>
          <a:off x="648091" y="3383214"/>
          <a:ext cx="10603344" cy="25482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50836">
                  <a:extLst>
                    <a:ext uri="{9D8B030D-6E8A-4147-A177-3AD203B41FA5}">
                      <a16:colId xmlns:a16="http://schemas.microsoft.com/office/drawing/2014/main" val="519008560"/>
                    </a:ext>
                  </a:extLst>
                </a:gridCol>
                <a:gridCol w="2650836">
                  <a:extLst>
                    <a:ext uri="{9D8B030D-6E8A-4147-A177-3AD203B41FA5}">
                      <a16:colId xmlns:a16="http://schemas.microsoft.com/office/drawing/2014/main" val="3986697402"/>
                    </a:ext>
                  </a:extLst>
                </a:gridCol>
                <a:gridCol w="2650836">
                  <a:extLst>
                    <a:ext uri="{9D8B030D-6E8A-4147-A177-3AD203B41FA5}">
                      <a16:colId xmlns:a16="http://schemas.microsoft.com/office/drawing/2014/main" val="2341362828"/>
                    </a:ext>
                  </a:extLst>
                </a:gridCol>
                <a:gridCol w="2650836">
                  <a:extLst>
                    <a:ext uri="{9D8B030D-6E8A-4147-A177-3AD203B41FA5}">
                      <a16:colId xmlns:a16="http://schemas.microsoft.com/office/drawing/2014/main" val="1865631806"/>
                    </a:ext>
                  </a:extLst>
                </a:gridCol>
              </a:tblGrid>
              <a:tr h="61573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WP Semibold" panose="020B0702040204020203" pitchFamily="34" charset="0"/>
                        <a:cs typeface="Segoe WP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False</a:t>
                      </a:r>
                      <a:r>
                        <a:rPr lang="en-US" sz="2800" baseline="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 Negative</a:t>
                      </a:r>
                      <a:endParaRPr lang="en-US" sz="2800" dirty="0">
                        <a:latin typeface="Segoe WP Semibold" panose="020B0702040204020203" pitchFamily="34" charset="0"/>
                        <a:cs typeface="Segoe WP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False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Runnable Benchmarks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686002"/>
                  </a:ext>
                </a:extLst>
              </a:tr>
              <a:tr h="6157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879B0"/>
                          </a:solidFill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33/33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09629"/>
                  </a:ext>
                </a:extLst>
              </a:tr>
              <a:tr h="6157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VTUNE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33/33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6392"/>
                  </a:ext>
                </a:extLst>
              </a:tr>
              <a:tr h="6157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SHERIFF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WP Semibold" panose="020B0702040204020203" pitchFamily="34" charset="0"/>
                          <a:cs typeface="Segoe WP Semibold" panose="020B0702040204020203" pitchFamily="34" charset="0"/>
                        </a:rPr>
                        <a:t>12/33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6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4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14425" y="3807619"/>
            <a:ext cx="10515600" cy="0"/>
          </a:xfrm>
          <a:prstGeom prst="line">
            <a:avLst/>
          </a:prstGeom>
          <a:ln w="47625">
            <a:solidFill>
              <a:srgbClr val="127CC1">
                <a:alpha val="27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45891128"/>
              </p:ext>
            </p:extLst>
          </p:nvPr>
        </p:nvGraphicFramePr>
        <p:xfrm>
          <a:off x="187839" y="1171328"/>
          <a:ext cx="11673444" cy="460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Profiling Performance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9251" y="5771575"/>
            <a:ext cx="800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LASER </a:t>
            </a:r>
            <a:r>
              <a:rPr lang="en-US" sz="2000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(1.01x) 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vs </a:t>
            </a:r>
            <a:r>
              <a:rPr lang="en-US" sz="3200" dirty="0" err="1">
                <a:solidFill>
                  <a:srgbClr val="E7965D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VTune</a:t>
            </a:r>
            <a:r>
              <a:rPr lang="en-US" sz="3200" dirty="0">
                <a:solidFill>
                  <a:srgbClr val="E7965D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 Amplifier XE 2015 </a:t>
            </a:r>
            <a:r>
              <a:rPr lang="en-US" sz="2000" dirty="0">
                <a:solidFill>
                  <a:srgbClr val="E7965D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(1.8x)</a:t>
            </a:r>
            <a:endParaRPr lang="en-US" sz="2000" dirty="0">
              <a:solidFill>
                <a:srgbClr val="3879B0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Repairing FS with SSB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9997" y="1705535"/>
            <a:ext cx="11567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Needs Online False Sharing elimination!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Legacy programs – no access to source code.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Programs that need to be always running.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Challenge is needing to rewrite the program without breaking it as it is running.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Solve the problem of online FS repair with a Software Store Buffer (SSB). </a:t>
            </a:r>
            <a:r>
              <a:rPr lang="en-US" sz="3200" dirty="0">
                <a:solidFill>
                  <a:srgbClr val="127CC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LASER 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repair tool is launched to attempt fix of FS.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Implemented with </a:t>
            </a:r>
            <a:r>
              <a:rPr lang="en-US" sz="3200" dirty="0">
                <a:latin typeface="Segoe WP Black" panose="020B0A02040504020203" pitchFamily="34" charset="0"/>
                <a:cs typeface="Segoe WP Semibold" panose="020B0702040204020203" pitchFamily="34" charset="0"/>
              </a:rPr>
              <a:t>Intel Pin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7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1862"/>
            <a:ext cx="12192000" cy="56270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9981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" y="0"/>
            <a:ext cx="12192001" cy="953311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Multicore is Eating the World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67" y="5168396"/>
            <a:ext cx="116416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  Performance</a:t>
            </a:r>
          </a:p>
          <a:p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  Energy efficiency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Performance bugs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602232" y="4375713"/>
            <a:ext cx="2695487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Cache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12192001" cy="953311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Repairing FS with SSB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4527" y="2187329"/>
            <a:ext cx="2705773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6065" y="2094995"/>
            <a:ext cx="912286" cy="830997"/>
          </a:xfrm>
          <a:prstGeom prst="rect">
            <a:avLst/>
          </a:prstGeom>
          <a:solidFill>
            <a:srgbClr val="8F8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6065" y="4227466"/>
            <a:ext cx="912286" cy="830997"/>
          </a:xfrm>
          <a:prstGeom prst="rect">
            <a:avLst/>
          </a:prstGeom>
          <a:solidFill>
            <a:srgbClr val="8F8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646" y="2279662"/>
            <a:ext cx="162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Write X,2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928" y="4421880"/>
            <a:ext cx="12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 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4527" y="4375713"/>
            <a:ext cx="2705773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0996" y="2279662"/>
            <a:ext cx="5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0995" y="4468046"/>
            <a:ext cx="5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02232" y="2187328"/>
            <a:ext cx="2695487" cy="5612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Cache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1034" y="2279662"/>
            <a:ext cx="55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X=2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7419" y="1748452"/>
            <a:ext cx="162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Store Buffer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87419" y="3927277"/>
            <a:ext cx="162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Store Buffer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3675" y="4424159"/>
            <a:ext cx="174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 X=0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4812" y="2279662"/>
            <a:ext cx="55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2949" y="2279662"/>
            <a:ext cx="55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1651" y="2277203"/>
            <a:ext cx="55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X=1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88968" y="4460758"/>
            <a:ext cx="55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37105" y="4460758"/>
            <a:ext cx="55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75807" y="4458299"/>
            <a:ext cx="55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898" y="2283393"/>
            <a:ext cx="162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 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3675" y="2283393"/>
            <a:ext cx="162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 X=2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3057" y="2279662"/>
            <a:ext cx="162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Flush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508509" y="3329974"/>
            <a:ext cx="805760" cy="261610"/>
          </a:xfrm>
          <a:prstGeom prst="rect">
            <a:avLst/>
          </a:prstGeom>
          <a:solidFill>
            <a:srgbClr val="127C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Shared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508509" y="3014706"/>
            <a:ext cx="805760" cy="2616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Modified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16688" y="2277203"/>
            <a:ext cx="568330" cy="369332"/>
          </a:xfrm>
          <a:prstGeom prst="rect">
            <a:avLst/>
          </a:prstGeom>
          <a:solidFill>
            <a:srgbClr val="127CC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X=0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508509" y="3638157"/>
            <a:ext cx="80576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Invalid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16688" y="4469904"/>
            <a:ext cx="568330" cy="369332"/>
          </a:xfrm>
          <a:prstGeom prst="rect">
            <a:avLst/>
          </a:prstGeom>
          <a:solidFill>
            <a:srgbClr val="127CC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X=0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7347" y="5632668"/>
            <a:ext cx="1024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Flush at synchronization points for TSO compliance and basic block end for performance.</a:t>
            </a:r>
          </a:p>
        </p:txBody>
      </p:sp>
    </p:spTree>
    <p:extLst>
      <p:ext uri="{BB962C8B-B14F-4D97-AF65-F5344CB8AC3E}">
        <p14:creationId xmlns:p14="http://schemas.microsoft.com/office/powerpoint/2010/main" val="36718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25 7.40741E-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5 7.40741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25 7.40741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5" grpId="0" animBg="1"/>
      <p:bldP spid="17" grpId="0" animBg="1"/>
      <p:bldP spid="17" grpId="1" animBg="1"/>
      <p:bldP spid="17" grpId="2" animBg="1"/>
      <p:bldP spid="20" grpId="0"/>
      <p:bldP spid="24" grpId="0" animBg="1"/>
      <p:bldP spid="25" grpId="0" animBg="1"/>
      <p:bldP spid="26" grpId="0" animBg="1"/>
      <p:bldP spid="30" grpId="0"/>
      <p:bldP spid="30" grpId="1"/>
      <p:bldP spid="31" grpId="0"/>
      <p:bldP spid="31" grpId="1"/>
      <p:bldP spid="34" grpId="0"/>
      <p:bldP spid="33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1705535"/>
            <a:ext cx="117652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conventional hardware store buffer is not good enough for speedup.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Needs optimizations for better performance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cause subtle memory consistency issues.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good performance, requires coalescing store buffer. But coalescing violates TSO. E.g. Sheriff does not provide TSO compliance.</a:t>
            </a:r>
          </a:p>
          <a:p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12192001" cy="953311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Challenges with Optimizing SSB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3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LASER’s TSO-Compliant, Coalescing SSB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147" y="1388832"/>
            <a:ext cx="11567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Instrument regions from Laser’s input by walking through the CFG.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Coalescing, TSO compliant SSB made possible with 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Intel TSX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US" sz="2800" dirty="0"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147" y="3209350"/>
            <a:ext cx="375670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Read X: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Result = SSB[X]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If (Result == null)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Result = *X;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Return Result;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3850" y="3209350"/>
            <a:ext cx="3756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Write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X,Val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If (SSB[X] == null &amp;&amp;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SSB.full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())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Flush();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SSB[X] = Val;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148" y="3209349"/>
            <a:ext cx="42977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Flush:</a:t>
            </a:r>
          </a:p>
          <a:p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TSX_Begin_Transaction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Foreach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pair in SSB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*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pair.memory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=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pair.value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;</a:t>
            </a:r>
          </a:p>
          <a:p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TSX_End_Transaction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Redo_TSX_Transaction_If_Fails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67100" y="3209349"/>
            <a:ext cx="0" cy="28007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99823" y="3209349"/>
            <a:ext cx="0" cy="28007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LASER FS Repair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5649" y="5267729"/>
            <a:ext cx="9909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Automatic speedups of up to 19%</a:t>
            </a:r>
          </a:p>
          <a:p>
            <a:pPr algn="ctr"/>
            <a:r>
              <a:rPr lang="en-US" sz="3200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LASER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 profiling informs manual fixes of up to 17x</a:t>
            </a:r>
            <a:endParaRPr lang="en-US" sz="3200" dirty="0">
              <a:solidFill>
                <a:srgbClr val="3879B0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97666269"/>
              </p:ext>
            </p:extLst>
          </p:nvPr>
        </p:nvGraphicFramePr>
        <p:xfrm>
          <a:off x="452756" y="1605310"/>
          <a:ext cx="2786555" cy="366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32494517"/>
              </p:ext>
            </p:extLst>
          </p:nvPr>
        </p:nvGraphicFramePr>
        <p:xfrm>
          <a:off x="2801567" y="1605310"/>
          <a:ext cx="8552234" cy="366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10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AsOne/>
      </p:bldGraphic>
      <p:bldGraphic spid="8" grpId="2">
        <p:bldAsOne/>
      </p:bldGraphic>
      <p:bldGraphic spid="11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Conclusions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997" y="1705535"/>
            <a:ext cx="1156720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Cache contention bugs undermine the promise of multicore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879B0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LASER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 uses Intel’s Haswell platform for fast, precise contention detection and automatic false sharing repair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Many opportunities to leverage Haswell’s sharing detection capabilities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24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4819" y="5104638"/>
            <a:ext cx="10605162" cy="1631215"/>
            <a:chOff x="674819" y="5104638"/>
            <a:chExt cx="6948991" cy="1631215"/>
          </a:xfrm>
        </p:grpSpPr>
        <p:grpSp>
          <p:nvGrpSpPr>
            <p:cNvPr id="10" name="Group 9"/>
            <p:cNvGrpSpPr/>
            <p:nvPr/>
          </p:nvGrpSpPr>
          <p:grpSpPr>
            <a:xfrm>
              <a:off x="674819" y="5104638"/>
              <a:ext cx="6948991" cy="1631215"/>
              <a:chOff x="674819" y="5104638"/>
              <a:chExt cx="6948991" cy="163121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84093" y="5504747"/>
                <a:ext cx="4935864" cy="123110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>
                    <a:latin typeface="Segoe WP Semibold" panose="020B0702040204020203" pitchFamily="34" charset="0"/>
                    <a:cs typeface="Segoe WP Semibold" panose="020B0702040204020203" pitchFamily="34" charset="0"/>
                  </a:rPr>
                  <a:t>REMIX: Online Detection and Repair of Cache Contention for the JVM </a:t>
                </a:r>
              </a:p>
              <a:p>
                <a:pPr lvl="0"/>
                <a:r>
                  <a:rPr lang="en-US" dirty="0">
                    <a:solidFill>
                      <a:prstClr val="white">
                        <a:lumMod val="50000"/>
                      </a:prstClr>
                    </a:solidFill>
                    <a:latin typeface="Segoe WP Semibold" panose="020B0702040204020203" pitchFamily="34" charset="0"/>
                    <a:cs typeface="Segoe WP Semibold" panose="020B0702040204020203" pitchFamily="34" charset="0"/>
                  </a:rPr>
                  <a:t>[PLDI 2016]</a:t>
                </a:r>
                <a:endParaRPr lang="en-US" sz="3200" dirty="0">
                  <a:solidFill>
                    <a:prstClr val="white">
                      <a:lumMod val="50000"/>
                    </a:prstClr>
                  </a:solidFill>
                  <a:latin typeface="Segoe WP Semibold" panose="020B0702040204020203" pitchFamily="34" charset="0"/>
                  <a:cs typeface="Segoe WP Semibold" panose="020B0702040204020203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08895" y="5641419"/>
                <a:ext cx="1614915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31750" cap="rnd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WP Semibold" panose="020B0702040204020203" pitchFamily="34" charset="0"/>
                    <a:cs typeface="Segoe WP Semibold" panose="020B0702040204020203" pitchFamily="34" charset="0"/>
                  </a:rPr>
                  <a:t>Add to read list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4819" y="5104638"/>
                <a:ext cx="4411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C6600"/>
                    </a:solidFill>
                  </a:rPr>
                  <a:t>Researchers Who Read This Paper Also Read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74820" y="5491489"/>
              <a:ext cx="4083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Segoe WP Semibold" panose="020B0702040204020203" pitchFamily="34" charset="0"/>
                  <a:cs typeface="Segoe WP Semibold" panose="020B0702040204020203" pitchFamily="34" charset="0"/>
                  <a:sym typeface="Wingdings" panose="05000000000000000000" pitchFamily="2" charset="2"/>
                </a:rPr>
                <a:t>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9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66184" y="324249"/>
            <a:ext cx="12724365" cy="4762226"/>
            <a:chOff x="-266184" y="476655"/>
            <a:chExt cx="12724365" cy="47622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184" y="476655"/>
              <a:ext cx="12724365" cy="47622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993">
              <a:off x="4420767" y="2350918"/>
              <a:ext cx="3195714" cy="21257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Cache Contention Bugs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526" y="4149772"/>
            <a:ext cx="832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Contention for a </a:t>
            </a:r>
            <a:r>
              <a:rPr lang="en-US" sz="4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single cash </a:t>
            </a:r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867" y="5168396"/>
            <a:ext cx="11641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Caused significant performance loss (Linux, MySQL, Boost)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Architecture-specific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Hard to find and debug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Background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997" y="1705535"/>
            <a:ext cx="1156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Cache coherence keeps private caches in sync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All protocols share 3 key states: Modified, Shared, Invalid</a:t>
            </a:r>
            <a:endParaRPr lang="en-US" sz="2400" dirty="0">
              <a:solidFill>
                <a:srgbClr val="8F8F8F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4301" y="3124200"/>
            <a:ext cx="1744133" cy="1744133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59434" y="3124200"/>
            <a:ext cx="889001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X:M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1001" y="3947868"/>
            <a:ext cx="889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L1 $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90558" y="3124200"/>
            <a:ext cx="1744133" cy="1744133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57258" y="3947868"/>
            <a:ext cx="889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L1 $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20224" y="5047902"/>
            <a:ext cx="912286" cy="830997"/>
          </a:xfrm>
          <a:prstGeom prst="rect">
            <a:avLst/>
          </a:prstGeom>
          <a:solidFill>
            <a:srgbClr val="8F8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6481" y="5040614"/>
            <a:ext cx="912286" cy="830997"/>
          </a:xfrm>
          <a:prstGeom prst="rect">
            <a:avLst/>
          </a:prstGeom>
          <a:solidFill>
            <a:srgbClr val="8F8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2510" y="5209780"/>
            <a:ext cx="12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Write 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18767" y="5232567"/>
            <a:ext cx="12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 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45690" y="3124200"/>
            <a:ext cx="889001" cy="553998"/>
          </a:xfrm>
          <a:prstGeom prst="rect">
            <a:avLst/>
          </a:prstGeom>
          <a:solidFill>
            <a:srgbClr val="127C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X:S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4828" y="3123574"/>
            <a:ext cx="889001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X:S</a:t>
            </a:r>
          </a:p>
        </p:txBody>
      </p:sp>
    </p:spTree>
    <p:extLst>
      <p:ext uri="{BB962C8B-B14F-4D97-AF65-F5344CB8AC3E}">
        <p14:creationId xmlns:p14="http://schemas.microsoft.com/office/powerpoint/2010/main" val="9629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20" grpId="0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9845" y="2650067"/>
            <a:ext cx="6400800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Two Types of Contention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231" y="1447746"/>
            <a:ext cx="678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Same Bytes == True Sharing</a:t>
            </a:r>
            <a:endParaRPr lang="en-US" sz="3200" dirty="0">
              <a:solidFill>
                <a:srgbClr val="8F8F8F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2650067"/>
            <a:ext cx="1844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X:M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0314" y="5047902"/>
            <a:ext cx="912286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84647" y="5040614"/>
            <a:ext cx="91228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2600" y="5209780"/>
            <a:ext cx="12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Write 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6933" y="5232567"/>
            <a:ext cx="12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 X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23260" y="3204065"/>
            <a:ext cx="556260" cy="183655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H="1" flipV="1">
            <a:off x="3826924" y="3235531"/>
            <a:ext cx="5113866" cy="1805083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79519" y="2652959"/>
            <a:ext cx="4495801" cy="542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45032" y="2693482"/>
            <a:ext cx="76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3519" y="2723607"/>
            <a:ext cx="133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Cache Line</a:t>
            </a:r>
          </a:p>
        </p:txBody>
      </p:sp>
    </p:spTree>
    <p:extLst>
      <p:ext uri="{BB962C8B-B14F-4D97-AF65-F5344CB8AC3E}">
        <p14:creationId xmlns:p14="http://schemas.microsoft.com/office/powerpoint/2010/main" val="27909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39845" y="2650067"/>
            <a:ext cx="6400800" cy="553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73519" y="2723607"/>
            <a:ext cx="133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Cache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Two Types of Contention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620" y="1447746"/>
            <a:ext cx="774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Different Bytes == False Sharing</a:t>
            </a:r>
            <a:endParaRPr lang="en-US" sz="3200" dirty="0">
              <a:solidFill>
                <a:srgbClr val="8F8F8F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650067"/>
            <a:ext cx="1844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X:M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14" y="5047902"/>
            <a:ext cx="912286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4647" y="5040614"/>
            <a:ext cx="91228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2600" y="5209780"/>
            <a:ext cx="12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Write 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6933" y="5232567"/>
            <a:ext cx="127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Read 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23260" y="3204065"/>
            <a:ext cx="556260" cy="183655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flipH="1" flipV="1">
            <a:off x="5267325" y="3204065"/>
            <a:ext cx="3673465" cy="183654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67325" y="2652959"/>
            <a:ext cx="3007995" cy="5427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79519" y="2653732"/>
            <a:ext cx="1325881" cy="54271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54965" y="2693482"/>
            <a:ext cx="42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X                        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3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Related Work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594" y="1705535"/>
            <a:ext cx="5603406" cy="1754326"/>
          </a:xfrm>
          <a:prstGeom prst="rect">
            <a:avLst/>
          </a:prstGeom>
          <a:solidFill>
            <a:srgbClr val="8F8F8F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Detection &amp; Repair for False Sharing</a:t>
            </a:r>
          </a:p>
          <a:p>
            <a:endParaRPr lang="en-US" sz="3600" dirty="0">
              <a:solidFill>
                <a:schemeClr val="bg1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361" y="1751701"/>
            <a:ext cx="6268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Sheriff </a:t>
            </a:r>
          </a:p>
          <a:p>
            <a:r>
              <a:rPr lang="en-US" sz="2400" dirty="0">
                <a:solidFill>
                  <a:srgbClr val="8F8F8F"/>
                </a:solidFill>
              </a:rPr>
              <a:t>       [Liu and Berger, OOPSLA 2011]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Plastic </a:t>
            </a:r>
          </a:p>
          <a:p>
            <a:r>
              <a:rPr lang="it-IT" sz="2400" dirty="0">
                <a:solidFill>
                  <a:srgbClr val="8F8F8F"/>
                </a:solidFill>
              </a:rPr>
              <a:t>       [Nanavati et al., EuroSys 2013]</a:t>
            </a:r>
          </a:p>
          <a:p>
            <a:endParaRPr lang="it-IT" sz="2400" dirty="0">
              <a:solidFill>
                <a:srgbClr val="8F8F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Cheetah </a:t>
            </a:r>
          </a:p>
          <a:p>
            <a:r>
              <a:rPr lang="it-IT" sz="2400" dirty="0">
                <a:solidFill>
                  <a:srgbClr val="8F8F8F"/>
                </a:solidFill>
              </a:rPr>
              <a:t>       [Liu and Liu, CGO 2016]</a:t>
            </a:r>
          </a:p>
          <a:p>
            <a:endParaRPr lang="en-US" sz="2400" dirty="0">
              <a:solidFill>
                <a:srgbClr val="8F8F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37" y="5148746"/>
            <a:ext cx="626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egoe WP Semibold" panose="020B0702040204020203" pitchFamily="34" charset="0"/>
                <a:cs typeface="Segoe WP Semibold" panose="020B0702040204020203" pitchFamily="34" charset="0"/>
              </a:rPr>
              <a:t>vTune</a:t>
            </a: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 Amplifier XE</a:t>
            </a:r>
          </a:p>
          <a:p>
            <a:r>
              <a:rPr lang="it-IT" sz="2400" dirty="0">
                <a:solidFill>
                  <a:srgbClr val="8F8F8F"/>
                </a:solidFill>
              </a:rPr>
              <a:t>       [Intel]</a:t>
            </a:r>
            <a:endParaRPr lang="en-US" sz="3200" dirty="0"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594" y="5273914"/>
            <a:ext cx="5603406" cy="1200329"/>
          </a:xfrm>
          <a:prstGeom prst="rect">
            <a:avLst/>
          </a:prstGeom>
          <a:solidFill>
            <a:srgbClr val="8F8F8F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Detection for generic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8594" y="3766723"/>
            <a:ext cx="5603406" cy="1200329"/>
          </a:xfrm>
          <a:prstGeom prst="rect">
            <a:avLst/>
          </a:prstGeom>
          <a:solidFill>
            <a:srgbClr val="8F8F8F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Offline Analysis</a:t>
            </a:r>
          </a:p>
          <a:p>
            <a:r>
              <a:rPr lang="en-US" sz="3600" dirty="0">
                <a:solidFill>
                  <a:schemeClr val="bg1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Predicts speedup from FS </a:t>
            </a:r>
          </a:p>
        </p:txBody>
      </p:sp>
    </p:spTree>
    <p:extLst>
      <p:ext uri="{BB962C8B-B14F-4D97-AF65-F5344CB8AC3E}">
        <p14:creationId xmlns:p14="http://schemas.microsoft.com/office/powerpoint/2010/main" val="23299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58070" y="5943595"/>
            <a:ext cx="552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MEM_LOAD_UOPS_LLC_XNSP_HITM PEBS Record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17172" y="2940030"/>
            <a:ext cx="4033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struct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{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uint64_t </a:t>
            </a:r>
            <a:r>
              <a:rPr lang="en-US" sz="2400" dirty="0" err="1">
                <a:latin typeface="Consolas" panose="020B0609020204030204" pitchFamily="49" charset="0"/>
              </a:rPr>
              <a:t>ip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uint64_t </a:t>
            </a:r>
            <a:r>
              <a:rPr lang="en-US" sz="2400" dirty="0" err="1">
                <a:latin typeface="Consolas" panose="020B0609020204030204" pitchFamily="49" charset="0"/>
              </a:rPr>
              <a:t>addr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…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char </a:t>
            </a:r>
            <a:r>
              <a:rPr lang="en-US" sz="2400" dirty="0" err="1">
                <a:latin typeface="Consolas" panose="020B0609020204030204" pitchFamily="49" charset="0"/>
              </a:rPr>
              <a:t>csrc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char </a:t>
            </a:r>
            <a:r>
              <a:rPr lang="en-US" sz="2400" dirty="0" err="1">
                <a:latin typeface="Consolas" panose="020B0609020204030204" pitchFamily="49" charset="0"/>
              </a:rPr>
              <a:t>cdst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HitM</a:t>
            </a:r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Events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997" y="1705535"/>
            <a:ext cx="11567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A fundamental part of both types of contention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A cache hit in a remote core’s cache in M state.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04301" y="3124200"/>
            <a:ext cx="6292942" cy="2754699"/>
            <a:chOff x="3204301" y="3124200"/>
            <a:chExt cx="6292942" cy="2754699"/>
          </a:xfrm>
        </p:grpSpPr>
        <p:sp>
          <p:nvSpPr>
            <p:cNvPr id="21" name="Rectangle 20"/>
            <p:cNvSpPr/>
            <p:nvPr/>
          </p:nvSpPr>
          <p:spPr>
            <a:xfrm>
              <a:off x="3204301" y="3124200"/>
              <a:ext cx="1744133" cy="1744133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59434" y="3124200"/>
              <a:ext cx="889001" cy="5539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X:M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71001" y="3947868"/>
              <a:ext cx="8890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L1 $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90558" y="3124200"/>
              <a:ext cx="1744133" cy="1744133"/>
            </a:xfrm>
            <a:prstGeom prst="rect">
              <a:avLst/>
            </a:prstGeom>
            <a:solidFill>
              <a:srgbClr val="8F8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7258" y="3947868"/>
              <a:ext cx="8890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L1 $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20224" y="5047902"/>
              <a:ext cx="912286" cy="830997"/>
            </a:xfrm>
            <a:prstGeom prst="rect">
              <a:avLst/>
            </a:prstGeom>
            <a:solidFill>
              <a:srgbClr val="8F8F8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Core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6481" y="5040614"/>
              <a:ext cx="912286" cy="830997"/>
            </a:xfrm>
            <a:prstGeom prst="rect">
              <a:avLst/>
            </a:prstGeom>
            <a:solidFill>
              <a:srgbClr val="8F8F8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Core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32510" y="5209780"/>
              <a:ext cx="1278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Write 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18767" y="5232567"/>
              <a:ext cx="1278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Read 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5117124" y="3464169"/>
              <a:ext cx="2040134" cy="1984131"/>
            </a:xfrm>
            <a:prstGeom prst="straightConnector1">
              <a:avLst/>
            </a:prstGeom>
            <a:ln w="28702">
              <a:solidFill>
                <a:srgbClr val="8F8F8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7-Point Star 14"/>
          <p:cNvSpPr/>
          <p:nvPr/>
        </p:nvSpPr>
        <p:spPr>
          <a:xfrm>
            <a:off x="5810986" y="3506749"/>
            <a:ext cx="709127" cy="709127"/>
          </a:xfrm>
          <a:prstGeom prst="star7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0224" y="6248400"/>
            <a:ext cx="547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04284 -0.107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5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2" grpId="0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953311"/>
          </a:xfrm>
          <a:solidFill>
            <a:schemeClr val="tx1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HITM Record Accuracy</a:t>
            </a:r>
            <a:endParaRPr lang="en-US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997" y="1705535"/>
            <a:ext cx="11567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160 simple programs with read/write and write/write true/false/no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egoe WP Semibold" panose="020B0702040204020203" pitchFamily="34" charset="0"/>
                <a:cs typeface="Segoe WP Semibold" panose="020B0702040204020203" pitchFamily="34" charset="0"/>
              </a:rPr>
              <a:t>Intel Core i7-4770K 3.4GHz Haswell 4-core processor</a:t>
            </a:r>
            <a:endParaRPr lang="en-US" sz="2400" dirty="0">
              <a:solidFill>
                <a:srgbClr val="8F8F8F"/>
              </a:solidFill>
              <a:latin typeface="Segoe WP Semibold" panose="020B0702040204020203" pitchFamily="34" charset="0"/>
              <a:cs typeface="Segoe WP Semibold" panose="020B07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90B-5AEF-4004-AE3E-8C86CAC8FC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897</Words>
  <Application>Microsoft Office PowerPoint</Application>
  <PresentationFormat>Widescreen</PresentationFormat>
  <Paragraphs>274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Wingdings</vt:lpstr>
      <vt:lpstr>Segoe WP Semibold</vt:lpstr>
      <vt:lpstr>宋体</vt:lpstr>
      <vt:lpstr>Consolas</vt:lpstr>
      <vt:lpstr>Calibri Light</vt:lpstr>
      <vt:lpstr>Segoe WP Black</vt:lpstr>
      <vt:lpstr>Arial</vt:lpstr>
      <vt:lpstr>Segoe UI Black</vt:lpstr>
      <vt:lpstr>Segoe UI Semibold</vt:lpstr>
      <vt:lpstr>Calibri</vt:lpstr>
      <vt:lpstr>Office Theme</vt:lpstr>
      <vt:lpstr>LASER: Light, Accurate Sharing dEtection and Repair</vt:lpstr>
      <vt:lpstr>PowerPoint Presentation</vt:lpstr>
      <vt:lpstr>Cache Contention Bugs</vt:lpstr>
      <vt:lpstr>Background</vt:lpstr>
      <vt:lpstr>Two Types of Contention</vt:lpstr>
      <vt:lpstr>Two Types of Contention</vt:lpstr>
      <vt:lpstr>Related Work</vt:lpstr>
      <vt:lpstr>HitM Events</vt:lpstr>
      <vt:lpstr>HITM Record Accuracy</vt:lpstr>
      <vt:lpstr>HITM Record Accuracy(1/2)</vt:lpstr>
      <vt:lpstr>HITM Record Accuracy(2/2)</vt:lpstr>
      <vt:lpstr>LASER</vt:lpstr>
      <vt:lpstr>LASER System Overview</vt:lpstr>
      <vt:lpstr>Detection Algorithm</vt:lpstr>
      <vt:lpstr>Detection Algorithm</vt:lpstr>
      <vt:lpstr>Evaluating LASER Detection</vt:lpstr>
      <vt:lpstr>LASER Detection Accuracy</vt:lpstr>
      <vt:lpstr>Profiling Performance Comparison</vt:lpstr>
      <vt:lpstr>Repairing FS with SSB</vt:lpstr>
      <vt:lpstr>PowerPoint Presentation</vt:lpstr>
      <vt:lpstr>PowerPoint Presentation</vt:lpstr>
      <vt:lpstr>LASER’s TSO-Compliant, Coalescing SSB</vt:lpstr>
      <vt:lpstr>LASER FS Repair Performance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LASER: LIGHT, ACCURATE SHARING DETECTION AND REPAIR</dc:title>
  <dc:creator>Liang Luo</dc:creator>
  <cp:lastModifiedBy>Liang Luo</cp:lastModifiedBy>
  <cp:revision>191</cp:revision>
  <dcterms:created xsi:type="dcterms:W3CDTF">2016-02-12T19:24:10Z</dcterms:created>
  <dcterms:modified xsi:type="dcterms:W3CDTF">2016-03-22T17:13:20Z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