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8"/>
  </p:notesMasterIdLst>
  <p:sldIdLst>
    <p:sldId id="256" r:id="rId2"/>
    <p:sldId id="257" r:id="rId3"/>
    <p:sldId id="277" r:id="rId4"/>
    <p:sldId id="262" r:id="rId5"/>
    <p:sldId id="279" r:id="rId6"/>
    <p:sldId id="278" r:id="rId7"/>
    <p:sldId id="260" r:id="rId8"/>
    <p:sldId id="263" r:id="rId9"/>
    <p:sldId id="283" r:id="rId10"/>
    <p:sldId id="282" r:id="rId11"/>
    <p:sldId id="281" r:id="rId12"/>
    <p:sldId id="264" r:id="rId13"/>
    <p:sldId id="286" r:id="rId14"/>
    <p:sldId id="287" r:id="rId15"/>
    <p:sldId id="265" r:id="rId16"/>
    <p:sldId id="288" r:id="rId17"/>
    <p:sldId id="266" r:id="rId18"/>
    <p:sldId id="289" r:id="rId19"/>
    <p:sldId id="291" r:id="rId20"/>
    <p:sldId id="290" r:id="rId21"/>
    <p:sldId id="267" r:id="rId22"/>
    <p:sldId id="292" r:id="rId23"/>
    <p:sldId id="268" r:id="rId24"/>
    <p:sldId id="280" r:id="rId25"/>
    <p:sldId id="269" r:id="rId26"/>
    <p:sldId id="270" r:id="rId27"/>
    <p:sldId id="271" r:id="rId28"/>
    <p:sldId id="293" r:id="rId29"/>
    <p:sldId id="294" r:id="rId30"/>
    <p:sldId id="272" r:id="rId31"/>
    <p:sldId id="295" r:id="rId32"/>
    <p:sldId id="296" r:id="rId33"/>
    <p:sldId id="273" r:id="rId34"/>
    <p:sldId id="297" r:id="rId35"/>
    <p:sldId id="274" r:id="rId36"/>
    <p:sldId id="29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092" autoAdjust="0"/>
  </p:normalViewPr>
  <p:slideViewPr>
    <p:cSldViewPr>
      <p:cViewPr varScale="1">
        <p:scale>
          <a:sx n="93" d="100"/>
          <a:sy n="93" d="100"/>
        </p:scale>
        <p:origin x="-21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BE0C3-0F3D-42C5-AC66-6B0FE9D725A8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2BF0B-59A0-40BA-A3FB-DEB88F1FC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37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Types of named entities: person, location, organization, etc.</a:t>
            </a:r>
          </a:p>
          <a:p>
            <a:pPr lvl="0"/>
            <a:r>
              <a:rPr lang="en-US" dirty="0" smtClean="0"/>
              <a:t>Types of relations between named entities: born_in, spouse, works_for,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69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7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 is the posterior probability that</a:t>
            </a:r>
            <a:r>
              <a:rPr lang="en-US" baseline="0" dirty="0" smtClean="0"/>
              <a:t> the model gives for labeling variable u with label </a:t>
            </a:r>
            <a:r>
              <a:rPr lang="en-US" baseline="0" dirty="0" err="1" smtClean="0"/>
              <a:t>f</a:t>
            </a:r>
            <a:r>
              <a:rPr lang="en-US" baseline="-25000" dirty="0" err="1" smtClean="0"/>
              <a:t>u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i="1" baseline="0" dirty="0" smtClean="0"/>
              <a:t>d</a:t>
            </a:r>
            <a:r>
              <a:rPr lang="en-US" i="1" baseline="30000" dirty="0" smtClean="0"/>
              <a:t>1</a:t>
            </a:r>
            <a:r>
              <a:rPr lang="en-US" i="1" baseline="0" dirty="0" smtClean="0"/>
              <a:t>()</a:t>
            </a:r>
            <a:r>
              <a:rPr lang="en-US" i="0" baseline="0" dirty="0" smtClean="0"/>
              <a:t> is the cost function for the first argument, and </a:t>
            </a:r>
            <a:r>
              <a:rPr lang="en-US" i="1" baseline="0" dirty="0" smtClean="0"/>
              <a:t>d</a:t>
            </a:r>
            <a:r>
              <a:rPr lang="en-US" i="1" baseline="30000" dirty="0" smtClean="0"/>
              <a:t>2</a:t>
            </a:r>
            <a:r>
              <a:rPr lang="en-US" i="1" baseline="0" dirty="0" smtClean="0"/>
              <a:t>() </a:t>
            </a:r>
            <a:r>
              <a:rPr lang="en-US" i="0" baseline="0" dirty="0" smtClean="0"/>
              <a:t>is the cost function for the second argument.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This cost function is computationally intractable, so we need to first relax into a linear programming formulation of the problem, and then solve the corresponding ILP.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78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7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just the expanded objective function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30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are all the constraints we have seen in the toy example we looked at, just generalized.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64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first two constraints again require that each variable</a:t>
            </a:r>
            <a:r>
              <a:rPr lang="en-US" baseline="0" dirty="0" smtClean="0"/>
              <a:t> can only be assigned one label.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648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next three make sure that the assignment to each variable is consistent with the assignment to its neighboring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648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64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last three constraints are constraining each variable to be binary.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648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0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</a:t>
            </a:r>
            <a:r>
              <a:rPr lang="en-US" baseline="0" dirty="0" smtClean="0"/>
              <a:t>n this example, there are three entities: Bernie, Jane, and Brooklyn. This means that there will be six total relations between each pair of entities, but let’s consider two of them for now.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701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theorem that will come up in</a:t>
            </a:r>
            <a:r>
              <a:rPr lang="en-US" baseline="0" dirty="0" smtClean="0"/>
              <a:t> more detail in a paper that we will cover later, but it is also noted here.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 this paper, A was not proven to be </a:t>
            </a:r>
            <a:r>
              <a:rPr lang="en-US" baseline="0" dirty="0" err="1" smtClean="0"/>
              <a:t>unimodular</a:t>
            </a:r>
            <a:r>
              <a:rPr lang="en-US" baseline="0" dirty="0" smtClean="0"/>
              <a:t>. However, </a:t>
            </a:r>
            <a:r>
              <a:rPr lang="en-US" dirty="0" smtClean="0"/>
              <a:t>in practice</a:t>
            </a:r>
            <a:r>
              <a:rPr lang="en-US" baseline="0" dirty="0" smtClean="0"/>
              <a:t> this linear program still always returned integer solutions for every case the paper tested.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5210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Active</a:t>
            </a:r>
            <a:r>
              <a:rPr lang="en-US" baseline="0" dirty="0" smtClean="0"/>
              <a:t> relation: a relation that is not classified as other.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Other relations outnumber all others, because most pairs of entities are not related.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9905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Entity classifier:</a:t>
            </a:r>
          </a:p>
          <a:p>
            <a:pPr lvl="1"/>
            <a:r>
              <a:rPr lang="en-US" dirty="0" smtClean="0"/>
              <a:t>Extracted a set of features from words around the target phrase.</a:t>
            </a:r>
          </a:p>
          <a:p>
            <a:pPr lvl="1"/>
            <a:r>
              <a:rPr lang="en-US" dirty="0" smtClean="0"/>
              <a:t>Included words, POS tags, and bigrams/trigrams of the mixture of words/tags.</a:t>
            </a:r>
          </a:p>
          <a:p>
            <a:r>
              <a:rPr lang="en-US" dirty="0" smtClean="0"/>
              <a:t>Relation classifier:</a:t>
            </a:r>
          </a:p>
          <a:p>
            <a:pPr lvl="1"/>
            <a:r>
              <a:rPr lang="en-US" dirty="0" smtClean="0"/>
              <a:t>Features that are extracted from the two argument entities of the relation (similar to entity classifier).</a:t>
            </a:r>
          </a:p>
          <a:p>
            <a:pPr lvl="1"/>
            <a:r>
              <a:rPr lang="en-US" dirty="0" smtClean="0"/>
              <a:t>Also included conjunctions of the features, and patterns extracted from the sentence.</a:t>
            </a:r>
          </a:p>
          <a:p>
            <a:endParaRPr lang="en-US" dirty="0" smtClean="0"/>
          </a:p>
          <a:p>
            <a:r>
              <a:rPr lang="en-US" dirty="0" err="1" smtClean="0"/>
              <a:t>SNoW</a:t>
            </a:r>
            <a:r>
              <a:rPr lang="en-US" dirty="0" smtClean="0"/>
              <a:t> is a multi-class classifier tailored for large scale learning tasks.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28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paper tests</a:t>
            </a:r>
            <a:r>
              <a:rPr lang="en-US" baseline="0" dirty="0" smtClean="0"/>
              <a:t> using 5-fold cross validation.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Omniscient: Trains two classifiers separately.</a:t>
            </a:r>
          </a:p>
          <a:p>
            <a:pPr lvl="1"/>
            <a:r>
              <a:rPr lang="en-US" dirty="0" smtClean="0"/>
              <a:t>Assumes that the entity classifier knows the correct relation labels, and the relation classifier</a:t>
            </a:r>
            <a:r>
              <a:rPr lang="en-US" baseline="0" dirty="0" smtClean="0"/>
              <a:t> knows the correct entity labels.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394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394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can see in all of</a:t>
            </a:r>
            <a:r>
              <a:rPr lang="en-US" baseline="0" dirty="0" smtClean="0"/>
              <a:t> these models that using global inference improves the accuracy.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 interesting thing to note is that even the Omniscient model, which may be able to learn the constraints from the data, still sees improvement from employing inference.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394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0" dirty="0" smtClean="0"/>
              <a:t> coherent prediction occurs if, for a relation variable and its two corresponding entity variables, the labels of these variables are predicted correctly and the relation is active.</a:t>
            </a:r>
          </a:p>
          <a:p>
            <a:endParaRPr lang="en-US" baseline="0" dirty="0" smtClean="0"/>
          </a:p>
          <a:p>
            <a:r>
              <a:rPr lang="en-US" dirty="0" smtClean="0"/>
              <a:t>Quality is the number of coherent predictions divided by the sum of coherent and incoherent predictions.</a:t>
            </a:r>
          </a:p>
          <a:p>
            <a:endParaRPr lang="en-US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system does not know which pair of entities have the</a:t>
            </a:r>
            <a:r>
              <a:rPr lang="en-US" baseline="0" dirty="0" smtClean="0"/>
              <a:t> kill relation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682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07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5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 smtClean="0"/>
              <a:t>L</a:t>
            </a:r>
            <a:r>
              <a:rPr lang="en-US" baseline="-25000" dirty="0" smtClean="0"/>
              <a:t>E</a:t>
            </a:r>
            <a:r>
              <a:rPr lang="en-US" baseline="0" dirty="0" smtClean="0"/>
              <a:t> is the set of entity labels, and L</a:t>
            </a:r>
            <a:r>
              <a:rPr lang="en-US" baseline="-25000" dirty="0" smtClean="0"/>
              <a:t>R</a:t>
            </a:r>
            <a:r>
              <a:rPr lang="en-US" baseline="0" dirty="0" smtClean="0"/>
              <a:t> is the set of relation labels.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69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</a:t>
            </a:r>
            <a:r>
              <a:rPr lang="en-US" baseline="0" dirty="0" smtClean="0"/>
              <a:t> means that the labels contradict the constraint, and 1 means that the labels satisfy the constraint.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Spouse</a:t>
            </a:r>
            <a:r>
              <a:rPr lang="en-US" baseline="0" dirty="0" smtClean="0"/>
              <a:t>_of is a mutual relation, because if Barack Obama is the spouse of Michelle Obama, then it follows that Michelle Obama is necessarily the spouse of Barack Obama.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does not always occur; for example, born_in is not a mutual relation.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3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first two constraints simply forcing the x’s to be binary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53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second two constraints prevent </a:t>
            </a:r>
            <a:r>
              <a:rPr lang="en-US" baseline="0" dirty="0" smtClean="0"/>
              <a:t>the model from selecting more than one label for each entity and relation.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435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final two constraints</a:t>
            </a:r>
            <a:r>
              <a:rPr lang="en-US" baseline="0" dirty="0" smtClean="0"/>
              <a:t> impose global consistency.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first set shows that the only time that spouse_of can occur is when there are two entities labeled as person. The second set shows that the only time that born_in can occur is when there is an entity labeled as person, and another entity labeled as a location.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BF0B-59A0-40BA-A3FB-DEB88F1FCF9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05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7DCB30-C1D8-4638-A142-3D168CF0C1F5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5C007-AF6C-4962-99F0-CB8772BDC85C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102D0-C765-4103-A98E-E11C86FD0226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DA4E74-ACCE-4244-B2E6-DF9BA706ACCA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58DD-76CE-407D-BFCD-8CC9AF72B7E9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E98F8-43D2-4886-A999-781135341DB6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FFF810-29F1-4991-8D04-429818002B80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250F11-D703-452D-8996-538C1FF8669D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C362B-31D7-4D71-8541-898B4ECB06CA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FC8105-7E6B-4363-8109-2F61FBD29C94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BE4287-F23D-403D-B37A-0CA9BDCC5768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6FE195-4794-41AC-BAEB-DD573F7812A9}" type="datetime1">
              <a:rPr lang="en-US" smtClean="0"/>
              <a:t>10/3/2017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F06EF5-15C8-4340-AAB5-4CDB578495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Global Inference for Entity and Identification via a Linear Programming Formulation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Dan Roth and Wen-tau Yih</a:t>
            </a:r>
          </a:p>
          <a:p>
            <a:r>
              <a:rPr lang="en-US" dirty="0" smtClean="0"/>
              <a:t>PowerPoint </a:t>
            </a:r>
            <a:r>
              <a:rPr lang="en-US" dirty="0" smtClean="0"/>
              <a:t>by: Reno Kriz</a:t>
            </a:r>
          </a:p>
          <a:p>
            <a:r>
              <a:rPr lang="en-US" dirty="0" smtClean="0"/>
              <a:t>CIS 700-006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371600"/>
            <a:ext cx="8948327" cy="4106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Integer Linear Program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789821" y="5943600"/>
            <a:ext cx="1981200" cy="5563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US" sz="1600" dirty="0"/>
              <a:t>F</a:t>
            </a:r>
            <a:r>
              <a:rPr lang="en-US" sz="1600" dirty="0" smtClean="0"/>
              <a:t>rom Yih (2004)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3886200"/>
            <a:ext cx="60198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5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371600"/>
            <a:ext cx="8948327" cy="4106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Integer Linear Program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789821" y="5943600"/>
            <a:ext cx="1981200" cy="5563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US" sz="1600" dirty="0"/>
              <a:t>F</a:t>
            </a:r>
            <a:r>
              <a:rPr lang="en-US" sz="1600" dirty="0" smtClean="0"/>
              <a:t>rom Yih (2004)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4648200"/>
            <a:ext cx="7391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0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general ILP, the paper converts the problem to minimize the cost.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Cost Function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11" y="2590800"/>
            <a:ext cx="73628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09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general ILP, the paper converts the problem to minimize the cost.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Cost Function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11" y="2516980"/>
            <a:ext cx="73628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90800" y="2590801"/>
            <a:ext cx="914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88"/>
          <p:cNvSpPr>
            <a:spLocks noChangeArrowheads="1"/>
          </p:cNvSpPr>
          <p:nvPr/>
        </p:nvSpPr>
        <p:spPr bwMode="auto">
          <a:xfrm rot="8430924">
            <a:off x="3321097" y="3270035"/>
            <a:ext cx="457200" cy="783375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22451" y="4038600"/>
            <a:ext cx="50208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cost associated with labeling variable </a:t>
            </a:r>
            <a:r>
              <a:rPr lang="en-US" i="1" dirty="0" smtClean="0"/>
              <a:t>u </a:t>
            </a:r>
            <a:r>
              <a:rPr lang="en-US" dirty="0" smtClean="0"/>
              <a:t>with label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u</a:t>
            </a:r>
            <a:r>
              <a:rPr lang="en-US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i="1" dirty="0" smtClean="0"/>
              <a:t>c</a:t>
            </a:r>
            <a:r>
              <a:rPr lang="en-US" i="1" baseline="-25000" dirty="0" smtClean="0"/>
              <a:t>u</a:t>
            </a:r>
            <a:r>
              <a:rPr lang="en-US" i="1" dirty="0" smtClean="0"/>
              <a:t>(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u</a:t>
            </a:r>
            <a:r>
              <a:rPr lang="en-US" i="1" dirty="0" smtClean="0"/>
              <a:t>) = -log(p)</a:t>
            </a:r>
            <a:r>
              <a:rPr lang="en-US" dirty="0" smtClean="0"/>
              <a:t>, where </a:t>
            </a:r>
            <a:r>
              <a:rPr lang="en-US" i="1" dirty="0" smtClean="0"/>
              <a:t>p</a:t>
            </a:r>
            <a:r>
              <a:rPr lang="en-US" dirty="0" smtClean="0"/>
              <a:t> is the posterior probability.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general ILP, the paper converts the problem to minimize the cost.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Cost Function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11" y="2516980"/>
            <a:ext cx="73628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564388" y="2590801"/>
            <a:ext cx="1836412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88"/>
          <p:cNvSpPr>
            <a:spLocks noChangeArrowheads="1"/>
          </p:cNvSpPr>
          <p:nvPr/>
        </p:nvSpPr>
        <p:spPr bwMode="auto">
          <a:xfrm rot="10800000">
            <a:off x="5253994" y="3409822"/>
            <a:ext cx="457200" cy="602901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22451" y="4038600"/>
            <a:ext cx="50208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are the cost functions for the first and second arguments of a relation.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0 if the constraint </a:t>
            </a:r>
            <a:r>
              <a:rPr lang="en-US" dirty="0"/>
              <a:t>is obeyed, and </a:t>
            </a:r>
            <a:r>
              <a:rPr lang="en-US" dirty="0" smtClean="0"/>
              <a:t>∞ otherwise.</a:t>
            </a:r>
          </a:p>
          <a:p>
            <a:endParaRPr lang="en-US" dirty="0"/>
          </a:p>
        </p:txBody>
      </p:sp>
      <p:sp>
        <p:nvSpPr>
          <p:cNvPr id="9" name="AutoShape 188"/>
          <p:cNvSpPr>
            <a:spLocks noChangeArrowheads="1"/>
          </p:cNvSpPr>
          <p:nvPr/>
        </p:nvSpPr>
        <p:spPr bwMode="auto">
          <a:xfrm rot="13088006">
            <a:off x="6822476" y="3301915"/>
            <a:ext cx="457200" cy="783375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517803" y="2558552"/>
            <a:ext cx="1836412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8229600" cy="2015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Objective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16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209674"/>
            <a:ext cx="7581144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26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17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209674"/>
            <a:ext cx="7581144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28713" y="2666999"/>
            <a:ext cx="7710487" cy="342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4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18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209674"/>
            <a:ext cx="7581144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28713" y="5029200"/>
            <a:ext cx="7710487" cy="1066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201652"/>
            <a:ext cx="7710487" cy="1541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19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209674"/>
            <a:ext cx="7581144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28713" y="5029200"/>
            <a:ext cx="7710487" cy="1066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201652"/>
            <a:ext cx="7710487" cy="1541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334000" y="2958264"/>
            <a:ext cx="15240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188"/>
          <p:cNvSpPr>
            <a:spLocks noChangeArrowheads="1"/>
          </p:cNvSpPr>
          <p:nvPr/>
        </p:nvSpPr>
        <p:spPr bwMode="auto">
          <a:xfrm rot="1449136">
            <a:off x="6402514" y="2116720"/>
            <a:ext cx="457200" cy="783375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0681" y="1326095"/>
            <a:ext cx="471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we have two entities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dirty="0" smtClean="0"/>
              <a:t>,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dirty="0" smtClean="0"/>
              <a:t>with relation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, </a:t>
            </a:r>
            <a:r>
              <a:rPr lang="en-US" dirty="0" smtClean="0"/>
              <a:t>then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= N</a:t>
            </a:r>
            <a:r>
              <a:rPr lang="en-US" i="1" baseline="30000" dirty="0" smtClean="0"/>
              <a:t>1</a:t>
            </a:r>
            <a:r>
              <a:rPr lang="en-US" i="1" dirty="0" smtClean="0"/>
              <a:t>(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) </a:t>
            </a:r>
            <a:r>
              <a:rPr lang="en-US" dirty="0" smtClean="0"/>
              <a:t>and </a:t>
            </a:r>
            <a:r>
              <a:rPr lang="en-US" i="1" dirty="0" smtClean="0"/>
              <a:t>E</a:t>
            </a:r>
            <a:r>
              <a:rPr lang="en-US" i="1" baseline="-25000" dirty="0" smtClean="0"/>
              <a:t>2</a:t>
            </a:r>
            <a:r>
              <a:rPr lang="en-US" dirty="0" smtClean="0"/>
              <a:t> </a:t>
            </a:r>
            <a:r>
              <a:rPr lang="en-US" i="1" dirty="0"/>
              <a:t>=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i="1" dirty="0" smtClean="0"/>
              <a:t>(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ij</a:t>
            </a:r>
            <a:r>
              <a:rPr lang="en-US" i="1" dirty="0"/>
              <a:t>)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354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Want </a:t>
            </a:r>
            <a:r>
              <a:rPr lang="en-US" dirty="0" smtClean="0"/>
              <a:t>to identify both the named entities in a sentence, as well as the relations between them.</a:t>
            </a:r>
          </a:p>
          <a:p>
            <a:r>
              <a:rPr lang="en-US" dirty="0" smtClean="0"/>
              <a:t>Previous </a:t>
            </a:r>
            <a:r>
              <a:rPr lang="en-US" dirty="0" smtClean="0"/>
              <a:t>works had attempted to find these locally.</a:t>
            </a:r>
          </a:p>
          <a:p>
            <a:pPr lvl="1"/>
            <a:r>
              <a:rPr lang="en-US" dirty="0" smtClean="0"/>
              <a:t>This leads to global inconsistencies.</a:t>
            </a:r>
          </a:p>
          <a:p>
            <a:r>
              <a:rPr lang="en-US" dirty="0" smtClean="0"/>
              <a:t>This paper discusses formulating the problem as a linear program.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Setup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7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20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209674"/>
            <a:ext cx="7581144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64041" y="1161548"/>
            <a:ext cx="7710487" cy="379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solve the ILP (an NP-hard problem), we can relax the integral constraints as follows: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If a linear program returns an integer solution, than it is the optimal solution to the original problem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Program Relaxation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2514600"/>
            <a:ext cx="63055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0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Theorem: </a:t>
            </a:r>
            <a:r>
              <a:rPr lang="en-US" dirty="0" smtClean="0"/>
              <a:t>If </a:t>
            </a:r>
            <a:r>
              <a:rPr lang="en-US" b="1" dirty="0" smtClean="0"/>
              <a:t>A</a:t>
            </a:r>
            <a:r>
              <a:rPr lang="en-US" dirty="0" smtClean="0"/>
              <a:t> is an (</a:t>
            </a:r>
            <a:r>
              <a:rPr lang="en-US" dirty="0" err="1" smtClean="0"/>
              <a:t>m,n</a:t>
            </a:r>
            <a:r>
              <a:rPr lang="en-US" dirty="0" smtClean="0"/>
              <a:t>)-integral matrix with full row rank </a:t>
            </a:r>
            <a:r>
              <a:rPr lang="en-US" i="1" dirty="0" smtClean="0"/>
              <a:t>m</a:t>
            </a:r>
            <a:r>
              <a:rPr lang="en-US" dirty="0" smtClean="0"/>
              <a:t>, then {</a:t>
            </a:r>
            <a:r>
              <a:rPr lang="en-US" b="1" dirty="0" smtClean="0"/>
              <a:t>x </a:t>
            </a:r>
            <a:r>
              <a:rPr lang="en-US" dirty="0" smtClean="0"/>
              <a:t>|</a:t>
            </a:r>
            <a:r>
              <a:rPr lang="en-US" b="1" dirty="0" smtClean="0"/>
              <a:t> x </a:t>
            </a:r>
            <a:r>
              <a:rPr lang="en-US" dirty="0" smtClean="0">
                <a:latin typeface="MS Gothic"/>
                <a:ea typeface="MS Gothic"/>
              </a:rPr>
              <a:t>≥ </a:t>
            </a:r>
            <a:r>
              <a:rPr lang="en-US" dirty="0" smtClean="0">
                <a:latin typeface="Lucida Sans Unicode" panose="020B0602030504020204" pitchFamily="34" charset="0"/>
                <a:ea typeface="MS Gothic"/>
                <a:cs typeface="Lucida Sans Unicode" panose="020B0602030504020204" pitchFamily="34" charset="0"/>
              </a:rPr>
              <a:t>0, </a:t>
            </a:r>
            <a:r>
              <a:rPr lang="en-US" b="1" dirty="0" smtClean="0">
                <a:latin typeface="Lucida Sans Unicode" panose="020B0602030504020204" pitchFamily="34" charset="0"/>
                <a:ea typeface="MS Gothic"/>
                <a:cs typeface="Lucida Sans Unicode" panose="020B0602030504020204" pitchFamily="34" charset="0"/>
              </a:rPr>
              <a:t>Ax = </a:t>
            </a:r>
            <a:r>
              <a:rPr lang="en-US" b="1" dirty="0" smtClean="0">
                <a:ea typeface="MS Gothic"/>
                <a:cs typeface="Lucida Sans Unicode" panose="020B0602030504020204" pitchFamily="34" charset="0"/>
              </a:rPr>
              <a:t>b</a:t>
            </a:r>
            <a:r>
              <a:rPr lang="en-US" dirty="0" smtClean="0">
                <a:ea typeface="MS Gothic"/>
              </a:rPr>
              <a:t>} for each integral vector </a:t>
            </a:r>
            <a:r>
              <a:rPr lang="en-US" b="1" dirty="0" smtClean="0">
                <a:ea typeface="MS Gothic"/>
              </a:rPr>
              <a:t>b</a:t>
            </a:r>
            <a:r>
              <a:rPr lang="en-US" dirty="0" smtClean="0">
                <a:ea typeface="MS Gothic"/>
              </a:rPr>
              <a:t>, </a:t>
            </a:r>
            <a:r>
              <a:rPr lang="en-US" dirty="0" err="1" smtClean="0">
                <a:ea typeface="MS Gothic"/>
              </a:rPr>
              <a:t>iff</a:t>
            </a:r>
            <a:r>
              <a:rPr lang="en-US" dirty="0" smtClean="0">
                <a:ea typeface="MS Gothic"/>
              </a:rPr>
              <a:t> </a:t>
            </a:r>
            <a:r>
              <a:rPr lang="en-US" b="1" dirty="0" smtClean="0">
                <a:ea typeface="MS Gothic"/>
              </a:rPr>
              <a:t>A</a:t>
            </a:r>
            <a:r>
              <a:rPr lang="en-US" dirty="0" smtClean="0">
                <a:ea typeface="MS Gothic"/>
              </a:rPr>
              <a:t> is </a:t>
            </a:r>
            <a:r>
              <a:rPr lang="en-US" dirty="0" err="1" smtClean="0">
                <a:ea typeface="MS Gothic"/>
              </a:rPr>
              <a:t>unimodular</a:t>
            </a:r>
            <a:r>
              <a:rPr lang="en-US" dirty="0" smtClean="0">
                <a:ea typeface="MS Gothic"/>
              </a:rPr>
              <a:t>.</a:t>
            </a:r>
          </a:p>
          <a:p>
            <a:pPr lvl="1"/>
            <a:r>
              <a:rPr lang="en-US" b="1" u="sng" dirty="0" smtClean="0">
                <a:ea typeface="MS Gothic"/>
              </a:rPr>
              <a:t>Definition</a:t>
            </a:r>
            <a:r>
              <a:rPr lang="en-US" dirty="0" smtClean="0">
                <a:ea typeface="MS Gothic"/>
              </a:rPr>
              <a:t>: A matrix </a:t>
            </a:r>
            <a:r>
              <a:rPr lang="en-US" b="1" dirty="0" smtClean="0">
                <a:ea typeface="MS Gothic"/>
              </a:rPr>
              <a:t>A</a:t>
            </a:r>
            <a:r>
              <a:rPr lang="en-US" dirty="0" smtClean="0">
                <a:ea typeface="MS Gothic"/>
              </a:rPr>
              <a:t> is </a:t>
            </a:r>
            <a:r>
              <a:rPr lang="en-US" dirty="0" err="1" smtClean="0">
                <a:ea typeface="MS Gothic"/>
              </a:rPr>
              <a:t>unimodular</a:t>
            </a:r>
            <a:r>
              <a:rPr lang="en-US" dirty="0" smtClean="0">
                <a:ea typeface="MS Gothic"/>
              </a:rPr>
              <a:t> if all entries of </a:t>
            </a:r>
            <a:r>
              <a:rPr lang="en-US" b="1" dirty="0" smtClean="0">
                <a:ea typeface="MS Gothic"/>
              </a:rPr>
              <a:t>A</a:t>
            </a:r>
            <a:r>
              <a:rPr lang="en-US" dirty="0" smtClean="0">
                <a:ea typeface="MS Gothic"/>
              </a:rPr>
              <a:t> are integers, and the determinant of every square submatrix of A of order </a:t>
            </a:r>
            <a:r>
              <a:rPr lang="en-US" i="1" dirty="0" smtClean="0">
                <a:ea typeface="MS Gothic"/>
              </a:rPr>
              <a:t>m</a:t>
            </a:r>
            <a:r>
              <a:rPr lang="en-US" dirty="0" smtClean="0">
                <a:ea typeface="MS Gothic"/>
              </a:rPr>
              <a:t> is 0, +1, or -1</a:t>
            </a:r>
            <a:endParaRPr lang="en-US" b="1" u="sn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Unimodular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6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paper annotated the named entities and relations in sentences from the TREC documents.</a:t>
            </a:r>
          </a:p>
          <a:p>
            <a:pPr lvl="1"/>
            <a:r>
              <a:rPr lang="en-US" dirty="0" smtClean="0"/>
              <a:t>Chose 1,437 sentences that have at least one active relation.</a:t>
            </a:r>
          </a:p>
          <a:p>
            <a:r>
              <a:rPr lang="en-US" dirty="0" smtClean="0"/>
              <a:t>Overall statistics:</a:t>
            </a:r>
          </a:p>
          <a:p>
            <a:pPr lvl="1"/>
            <a:r>
              <a:rPr lang="en-US" dirty="0" smtClean="0"/>
              <a:t>5,336 entities, 19,048 pairs of entities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-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84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723690"/>
              </p:ext>
            </p:extLst>
          </p:nvPr>
        </p:nvGraphicFramePr>
        <p:xfrm>
          <a:off x="304800" y="1905000"/>
          <a:ext cx="411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Entity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Occurrences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1,685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1,968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- Data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896883"/>
              </p:ext>
            </p:extLst>
          </p:nvPr>
        </p:nvGraphicFramePr>
        <p:xfrm>
          <a:off x="4800600" y="1905000"/>
          <a:ext cx="411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Occurrences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located_in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work_for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orgBased_in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live_in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17,007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3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approach was to train the entity and relation classifiers separately.</a:t>
            </a:r>
          </a:p>
          <a:p>
            <a:r>
              <a:rPr lang="en-US" dirty="0" smtClean="0"/>
              <a:t>The learning algorithm uses a regularized variation of the Winnow updated rule from </a:t>
            </a:r>
            <a:r>
              <a:rPr lang="en-US" dirty="0" err="1" smtClean="0"/>
              <a:t>SNoW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SNoW</a:t>
            </a:r>
            <a:r>
              <a:rPr lang="en-US" dirty="0" smtClean="0"/>
              <a:t> is a multi-class classifier tailored for large-scale learning tasks.</a:t>
            </a:r>
          </a:p>
          <a:p>
            <a:pPr lvl="1"/>
            <a:r>
              <a:rPr lang="en-US" dirty="0" smtClean="0"/>
              <a:t>This paper uses the raw activation value </a:t>
            </a:r>
            <a:r>
              <a:rPr lang="en-US" dirty="0" err="1" smtClean="0"/>
              <a:t>SNoW</a:t>
            </a:r>
            <a:r>
              <a:rPr lang="en-US" dirty="0" smtClean="0"/>
              <a:t> outputs to estimate the posterior probabilities.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3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tested several pipeline models.</a:t>
            </a:r>
          </a:p>
          <a:p>
            <a:pPr lvl="1"/>
            <a:r>
              <a:rPr lang="en-US" dirty="0" smtClean="0"/>
              <a:t>E </a:t>
            </a:r>
            <a:r>
              <a:rPr lang="en-US" dirty="0" smtClean="0">
                <a:sym typeface="Wingdings" panose="05000000000000000000" pitchFamily="2" charset="2"/>
              </a:rPr>
              <a:t> R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First trains the entity classifier.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Includes the predictions on the two entity arguments of a relation as features for the relation classifier.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  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Instead trains the relation classifier first.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 </a:t>
            </a:r>
            <a:r>
              <a:rPr lang="en-US" dirty="0" smtClean="0"/>
              <a:t>⇔ 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Uses the entity classifier in the R  E model and the relation classifier in the E  R model.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386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90288" y="1161548"/>
            <a:ext cx="4126328" cy="4324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6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386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6312" y="1170432"/>
            <a:ext cx="2075688" cy="4324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11112" y="1219200"/>
            <a:ext cx="2057400" cy="4315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386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29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6312" y="1219200"/>
            <a:ext cx="4087368" cy="4361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9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3985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24001" y="2958068"/>
            <a:ext cx="7008813" cy="1216026"/>
            <a:chOff x="816" y="1248"/>
            <a:chExt cx="4415" cy="766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816" y="1248"/>
              <a:ext cx="4415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119" tIns="46693" rIns="90119" bIns="46693">
              <a:spAutoFit/>
            </a:bodyPr>
            <a:lstStyle>
              <a:lvl1pPr marL="342900" indent="-342900" defTabSz="828675">
                <a:tabLst>
                  <a:tab pos="454025" algn="l"/>
                  <a:tab pos="860425" algn="l"/>
                  <a:tab pos="1266825" algn="l"/>
                  <a:tab pos="1674813" algn="l"/>
                  <a:tab pos="2082800" algn="l"/>
                  <a:tab pos="2487613" algn="l"/>
                  <a:tab pos="2897188" algn="l"/>
                  <a:tab pos="3305175" algn="l"/>
                  <a:tab pos="3713163" algn="l"/>
                  <a:tab pos="4117975" algn="l"/>
                  <a:tab pos="4527550" algn="l"/>
                  <a:tab pos="4935538" algn="l"/>
                  <a:tab pos="5340350" algn="l"/>
                  <a:tab pos="5749925" algn="l"/>
                  <a:tab pos="6157913" algn="l"/>
                  <a:tab pos="6564313" algn="l"/>
                  <a:tab pos="6970713" algn="l"/>
                  <a:tab pos="7380288" algn="l"/>
                  <a:tab pos="7788275" algn="l"/>
                  <a:tab pos="8193088" algn="l"/>
                  <a:tab pos="8601075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54025" defTabSz="828675">
                <a:tabLst>
                  <a:tab pos="454025" algn="l"/>
                  <a:tab pos="860425" algn="l"/>
                  <a:tab pos="1266825" algn="l"/>
                  <a:tab pos="1674813" algn="l"/>
                  <a:tab pos="2082800" algn="l"/>
                  <a:tab pos="2487613" algn="l"/>
                  <a:tab pos="2897188" algn="l"/>
                  <a:tab pos="3305175" algn="l"/>
                  <a:tab pos="3713163" algn="l"/>
                  <a:tab pos="4117975" algn="l"/>
                  <a:tab pos="4527550" algn="l"/>
                  <a:tab pos="4935538" algn="l"/>
                  <a:tab pos="5340350" algn="l"/>
                  <a:tab pos="5749925" algn="l"/>
                  <a:tab pos="6157913" algn="l"/>
                  <a:tab pos="6564313" algn="l"/>
                  <a:tab pos="6970713" algn="l"/>
                  <a:tab pos="7380288" algn="l"/>
                  <a:tab pos="7788275" algn="l"/>
                  <a:tab pos="8193088" algn="l"/>
                  <a:tab pos="8601075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828675">
                <a:tabLst>
                  <a:tab pos="454025" algn="l"/>
                  <a:tab pos="860425" algn="l"/>
                  <a:tab pos="1266825" algn="l"/>
                  <a:tab pos="1674813" algn="l"/>
                  <a:tab pos="2082800" algn="l"/>
                  <a:tab pos="2487613" algn="l"/>
                  <a:tab pos="2897188" algn="l"/>
                  <a:tab pos="3305175" algn="l"/>
                  <a:tab pos="3713163" algn="l"/>
                  <a:tab pos="4117975" algn="l"/>
                  <a:tab pos="4527550" algn="l"/>
                  <a:tab pos="4935538" algn="l"/>
                  <a:tab pos="5340350" algn="l"/>
                  <a:tab pos="5749925" algn="l"/>
                  <a:tab pos="6157913" algn="l"/>
                  <a:tab pos="6564313" algn="l"/>
                  <a:tab pos="6970713" algn="l"/>
                  <a:tab pos="7380288" algn="l"/>
                  <a:tab pos="7788275" algn="l"/>
                  <a:tab pos="8193088" algn="l"/>
                  <a:tab pos="8601075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828675">
                <a:tabLst>
                  <a:tab pos="454025" algn="l"/>
                  <a:tab pos="860425" algn="l"/>
                  <a:tab pos="1266825" algn="l"/>
                  <a:tab pos="1674813" algn="l"/>
                  <a:tab pos="2082800" algn="l"/>
                  <a:tab pos="2487613" algn="l"/>
                  <a:tab pos="2897188" algn="l"/>
                  <a:tab pos="3305175" algn="l"/>
                  <a:tab pos="3713163" algn="l"/>
                  <a:tab pos="4117975" algn="l"/>
                  <a:tab pos="4527550" algn="l"/>
                  <a:tab pos="4935538" algn="l"/>
                  <a:tab pos="5340350" algn="l"/>
                  <a:tab pos="5749925" algn="l"/>
                  <a:tab pos="6157913" algn="l"/>
                  <a:tab pos="6564313" algn="l"/>
                  <a:tab pos="6970713" algn="l"/>
                  <a:tab pos="7380288" algn="l"/>
                  <a:tab pos="7788275" algn="l"/>
                  <a:tab pos="8193088" algn="l"/>
                  <a:tab pos="8601075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828675">
                <a:tabLst>
                  <a:tab pos="454025" algn="l"/>
                  <a:tab pos="860425" algn="l"/>
                  <a:tab pos="1266825" algn="l"/>
                  <a:tab pos="1674813" algn="l"/>
                  <a:tab pos="2082800" algn="l"/>
                  <a:tab pos="2487613" algn="l"/>
                  <a:tab pos="2897188" algn="l"/>
                  <a:tab pos="3305175" algn="l"/>
                  <a:tab pos="3713163" algn="l"/>
                  <a:tab pos="4117975" algn="l"/>
                  <a:tab pos="4527550" algn="l"/>
                  <a:tab pos="4935538" algn="l"/>
                  <a:tab pos="5340350" algn="l"/>
                  <a:tab pos="5749925" algn="l"/>
                  <a:tab pos="6157913" algn="l"/>
                  <a:tab pos="6564313" algn="l"/>
                  <a:tab pos="6970713" algn="l"/>
                  <a:tab pos="7380288" algn="l"/>
                  <a:tab pos="7788275" algn="l"/>
                  <a:tab pos="8193088" algn="l"/>
                  <a:tab pos="8601075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828675" fontAlgn="base">
                <a:spcBef>
                  <a:spcPct val="0"/>
                </a:spcBef>
                <a:spcAft>
                  <a:spcPct val="0"/>
                </a:spcAft>
                <a:tabLst>
                  <a:tab pos="454025" algn="l"/>
                  <a:tab pos="860425" algn="l"/>
                  <a:tab pos="1266825" algn="l"/>
                  <a:tab pos="1674813" algn="l"/>
                  <a:tab pos="2082800" algn="l"/>
                  <a:tab pos="2487613" algn="l"/>
                  <a:tab pos="2897188" algn="l"/>
                  <a:tab pos="3305175" algn="l"/>
                  <a:tab pos="3713163" algn="l"/>
                  <a:tab pos="4117975" algn="l"/>
                  <a:tab pos="4527550" algn="l"/>
                  <a:tab pos="4935538" algn="l"/>
                  <a:tab pos="5340350" algn="l"/>
                  <a:tab pos="5749925" algn="l"/>
                  <a:tab pos="6157913" algn="l"/>
                  <a:tab pos="6564313" algn="l"/>
                  <a:tab pos="6970713" algn="l"/>
                  <a:tab pos="7380288" algn="l"/>
                  <a:tab pos="7788275" algn="l"/>
                  <a:tab pos="8193088" algn="l"/>
                  <a:tab pos="8601075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828675" fontAlgn="base">
                <a:spcBef>
                  <a:spcPct val="0"/>
                </a:spcBef>
                <a:spcAft>
                  <a:spcPct val="0"/>
                </a:spcAft>
                <a:tabLst>
                  <a:tab pos="454025" algn="l"/>
                  <a:tab pos="860425" algn="l"/>
                  <a:tab pos="1266825" algn="l"/>
                  <a:tab pos="1674813" algn="l"/>
                  <a:tab pos="2082800" algn="l"/>
                  <a:tab pos="2487613" algn="l"/>
                  <a:tab pos="2897188" algn="l"/>
                  <a:tab pos="3305175" algn="l"/>
                  <a:tab pos="3713163" algn="l"/>
                  <a:tab pos="4117975" algn="l"/>
                  <a:tab pos="4527550" algn="l"/>
                  <a:tab pos="4935538" algn="l"/>
                  <a:tab pos="5340350" algn="l"/>
                  <a:tab pos="5749925" algn="l"/>
                  <a:tab pos="6157913" algn="l"/>
                  <a:tab pos="6564313" algn="l"/>
                  <a:tab pos="6970713" algn="l"/>
                  <a:tab pos="7380288" algn="l"/>
                  <a:tab pos="7788275" algn="l"/>
                  <a:tab pos="8193088" algn="l"/>
                  <a:tab pos="8601075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828675" fontAlgn="base">
                <a:spcBef>
                  <a:spcPct val="0"/>
                </a:spcBef>
                <a:spcAft>
                  <a:spcPct val="0"/>
                </a:spcAft>
                <a:tabLst>
                  <a:tab pos="454025" algn="l"/>
                  <a:tab pos="860425" algn="l"/>
                  <a:tab pos="1266825" algn="l"/>
                  <a:tab pos="1674813" algn="l"/>
                  <a:tab pos="2082800" algn="l"/>
                  <a:tab pos="2487613" algn="l"/>
                  <a:tab pos="2897188" algn="l"/>
                  <a:tab pos="3305175" algn="l"/>
                  <a:tab pos="3713163" algn="l"/>
                  <a:tab pos="4117975" algn="l"/>
                  <a:tab pos="4527550" algn="l"/>
                  <a:tab pos="4935538" algn="l"/>
                  <a:tab pos="5340350" algn="l"/>
                  <a:tab pos="5749925" algn="l"/>
                  <a:tab pos="6157913" algn="l"/>
                  <a:tab pos="6564313" algn="l"/>
                  <a:tab pos="6970713" algn="l"/>
                  <a:tab pos="7380288" algn="l"/>
                  <a:tab pos="7788275" algn="l"/>
                  <a:tab pos="8193088" algn="l"/>
                  <a:tab pos="8601075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828675" fontAlgn="base">
                <a:spcBef>
                  <a:spcPct val="0"/>
                </a:spcBef>
                <a:spcAft>
                  <a:spcPct val="0"/>
                </a:spcAft>
                <a:tabLst>
                  <a:tab pos="454025" algn="l"/>
                  <a:tab pos="860425" algn="l"/>
                  <a:tab pos="1266825" algn="l"/>
                  <a:tab pos="1674813" algn="l"/>
                  <a:tab pos="2082800" algn="l"/>
                  <a:tab pos="2487613" algn="l"/>
                  <a:tab pos="2897188" algn="l"/>
                  <a:tab pos="3305175" algn="l"/>
                  <a:tab pos="3713163" algn="l"/>
                  <a:tab pos="4117975" algn="l"/>
                  <a:tab pos="4527550" algn="l"/>
                  <a:tab pos="4935538" algn="l"/>
                  <a:tab pos="5340350" algn="l"/>
                  <a:tab pos="5749925" algn="l"/>
                  <a:tab pos="6157913" algn="l"/>
                  <a:tab pos="6564313" algn="l"/>
                  <a:tab pos="6970713" algn="l"/>
                  <a:tab pos="7380288" algn="l"/>
                  <a:tab pos="7788275" algn="l"/>
                  <a:tab pos="8193088" algn="l"/>
                  <a:tab pos="8601075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1" eaLnBrk="1" hangingPunct="1">
                <a:lnSpc>
                  <a:spcPct val="90000"/>
                </a:lnSpc>
                <a:spcBef>
                  <a:spcPts val="463"/>
                </a:spcBef>
                <a:buClr>
                  <a:srgbClr val="FFFFFF"/>
                </a:buClr>
                <a:buSzPct val="41000"/>
                <a:buFont typeface="Wingdings" pitchFamily="2" charset="2"/>
                <a:buNone/>
              </a:pPr>
              <a:r>
                <a:rPr lang="en-GB" sz="2000" dirty="0" smtClean="0">
                  <a:solidFill>
                    <a:srgbClr val="003366"/>
                  </a:solidFill>
                  <a:latin typeface="Calibri"/>
                  <a:ea typeface="Arial Unicode MS" pitchFamily="34" charset="-128"/>
                  <a:cs typeface="Arial Unicode MS" pitchFamily="34" charset="-128"/>
                </a:rPr>
                <a:t>  Bernie’s </a:t>
              </a:r>
              <a:r>
                <a:rPr lang="en-GB" sz="2000" dirty="0">
                  <a:solidFill>
                    <a:srgbClr val="003366"/>
                  </a:solidFill>
                  <a:latin typeface="Calibri"/>
                  <a:ea typeface="Arial Unicode MS" pitchFamily="34" charset="-128"/>
                  <a:cs typeface="Arial Unicode MS" pitchFamily="34" charset="-128"/>
                </a:rPr>
                <a:t>wife, </a:t>
              </a:r>
              <a:r>
                <a:rPr lang="en-GB" sz="2000" dirty="0" smtClean="0">
                  <a:solidFill>
                    <a:srgbClr val="003366"/>
                  </a:solidFill>
                  <a:latin typeface="Calibri"/>
                  <a:ea typeface="Arial Unicode MS" pitchFamily="34" charset="-128"/>
                  <a:cs typeface="Arial Unicode MS" pitchFamily="34" charset="-128"/>
                </a:rPr>
                <a:t>  Jane, </a:t>
              </a:r>
              <a:r>
                <a:rPr lang="en-GB" sz="2000" dirty="0">
                  <a:solidFill>
                    <a:srgbClr val="003366"/>
                  </a:solidFill>
                  <a:latin typeface="Calibri"/>
                  <a:ea typeface="Arial Unicode MS" pitchFamily="34" charset="-128"/>
                  <a:cs typeface="Arial Unicode MS" pitchFamily="34" charset="-128"/>
                </a:rPr>
                <a:t>is a native of </a:t>
              </a:r>
              <a:r>
                <a:rPr lang="en-GB" sz="2000" dirty="0" smtClean="0">
                  <a:solidFill>
                    <a:srgbClr val="003366"/>
                  </a:solidFill>
                  <a:latin typeface="Calibri"/>
                  <a:ea typeface="Arial Unicode MS" pitchFamily="34" charset="-128"/>
                  <a:cs typeface="Arial Unicode MS" pitchFamily="34" charset="-128"/>
                </a:rPr>
                <a:t>Brooklyn</a:t>
              </a:r>
              <a:endParaRPr lang="en-GB" sz="2000" dirty="0">
                <a:solidFill>
                  <a:srgbClr val="003366"/>
                </a:solidFill>
                <a:latin typeface="Calibri"/>
                <a:ea typeface="Arial Unicode MS" pitchFamily="34" charset="-128"/>
                <a:cs typeface="Arial Unicode MS" pitchFamily="34" charset="-128"/>
              </a:endParaRPr>
            </a:p>
            <a:p>
              <a:pPr lvl="1" eaLnBrk="1" hangingPunct="1">
                <a:lnSpc>
                  <a:spcPct val="93000"/>
                </a:lnSpc>
                <a:spcBef>
                  <a:spcPts val="563"/>
                </a:spcBef>
                <a:buClr>
                  <a:srgbClr val="FFFFFF"/>
                </a:buClr>
                <a:buSzPct val="70000"/>
                <a:buFont typeface="Wingdings" pitchFamily="2" charset="2"/>
                <a:buNone/>
              </a:pPr>
              <a:r>
                <a:rPr lang="en-GB" dirty="0">
                  <a:solidFill>
                    <a:srgbClr val="FFFFFF"/>
                  </a:solidFill>
                  <a:latin typeface="Georgia" pitchFamily="18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GB" dirty="0">
                  <a:solidFill>
                    <a:srgbClr val="0033CC"/>
                  </a:solidFill>
                  <a:latin typeface="Georgia" pitchFamily="18" charset="0"/>
                  <a:ea typeface="Arial Unicode MS" pitchFamily="34" charset="-128"/>
                  <a:cs typeface="Arial Unicode MS" pitchFamily="34" charset="-128"/>
                </a:rPr>
                <a:t>E</a:t>
              </a:r>
              <a:r>
                <a:rPr lang="en-GB" sz="2000" dirty="0">
                  <a:solidFill>
                    <a:srgbClr val="0033CC"/>
                  </a:solidFill>
                  <a:latin typeface="Georgia" pitchFamily="18" charset="0"/>
                  <a:ea typeface="Arial Unicode MS" pitchFamily="34" charset="-128"/>
                  <a:cs typeface="Arial Unicode MS" pitchFamily="34" charset="-128"/>
                </a:rPr>
                <a:t>1</a:t>
              </a:r>
              <a:r>
                <a:rPr lang="en-GB" dirty="0">
                  <a:solidFill>
                    <a:srgbClr val="0033CC"/>
                  </a:solidFill>
                  <a:latin typeface="Georgia" pitchFamily="18" charset="0"/>
                  <a:ea typeface="Arial Unicode MS" pitchFamily="34" charset="-128"/>
                  <a:cs typeface="Arial Unicode MS" pitchFamily="34" charset="-128"/>
                </a:rPr>
                <a:t>                   E</a:t>
              </a:r>
              <a:r>
                <a:rPr lang="en-GB" sz="2000" dirty="0">
                  <a:solidFill>
                    <a:srgbClr val="0033CC"/>
                  </a:solidFill>
                  <a:latin typeface="Georgia" pitchFamily="18" charset="0"/>
                  <a:ea typeface="Arial Unicode MS" pitchFamily="34" charset="-128"/>
                  <a:cs typeface="Arial Unicode MS" pitchFamily="34" charset="-128"/>
                </a:rPr>
                <a:t>2</a:t>
              </a:r>
              <a:r>
                <a:rPr lang="en-GB" dirty="0">
                  <a:solidFill>
                    <a:srgbClr val="0033CC"/>
                  </a:solidFill>
                  <a:latin typeface="Georgia" pitchFamily="18" charset="0"/>
                  <a:ea typeface="Arial Unicode MS" pitchFamily="34" charset="-128"/>
                  <a:cs typeface="Arial Unicode MS" pitchFamily="34" charset="-128"/>
                </a:rPr>
                <a:t>                              E</a:t>
              </a:r>
              <a:r>
                <a:rPr lang="en-GB" sz="2000" dirty="0">
                  <a:solidFill>
                    <a:srgbClr val="0033CC"/>
                  </a:solidFill>
                  <a:latin typeface="Georgia" pitchFamily="18" charset="0"/>
                  <a:ea typeface="Arial Unicode MS" pitchFamily="34" charset="-128"/>
                  <a:cs typeface="Arial Unicode MS" pitchFamily="34" charset="-128"/>
                </a:rPr>
                <a:t>3</a:t>
              </a:r>
              <a:r>
                <a:rPr lang="en-GB" dirty="0">
                  <a:solidFill>
                    <a:srgbClr val="0033CC"/>
                  </a:solidFill>
                  <a:latin typeface="Georgia" pitchFamily="18" charset="0"/>
                  <a:ea typeface="Arial Unicode MS" pitchFamily="34" charset="-128"/>
                  <a:cs typeface="Arial Unicode MS" pitchFamily="34" charset="-128"/>
                </a:rPr>
                <a:t>  </a:t>
              </a:r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141" y="1248"/>
              <a:ext cx="2891" cy="766"/>
              <a:chOff x="1141" y="1248"/>
              <a:chExt cx="2891" cy="766"/>
            </a:xfrm>
          </p:grpSpPr>
          <p:sp>
            <p:nvSpPr>
              <p:cNvPr id="7" name="AutoShape 6"/>
              <p:cNvSpPr>
                <a:spLocks noChangeArrowheads="1"/>
              </p:cNvSpPr>
              <p:nvPr/>
            </p:nvSpPr>
            <p:spPr bwMode="auto">
              <a:xfrm>
                <a:off x="1141" y="1259"/>
                <a:ext cx="635" cy="230"/>
              </a:xfrm>
              <a:prstGeom prst="roundRect">
                <a:avLst>
                  <a:gd name="adj" fmla="val 403"/>
                </a:avLst>
              </a:prstGeom>
              <a:noFill/>
              <a:ln w="9360">
                <a:solidFill>
                  <a:srgbClr val="FF99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" name="AutoShape 7"/>
              <p:cNvSpPr>
                <a:spLocks noChangeArrowheads="1"/>
              </p:cNvSpPr>
              <p:nvPr/>
            </p:nvSpPr>
            <p:spPr bwMode="auto">
              <a:xfrm>
                <a:off x="2133" y="1248"/>
                <a:ext cx="411" cy="241"/>
              </a:xfrm>
              <a:prstGeom prst="roundRect">
                <a:avLst>
                  <a:gd name="adj" fmla="val 403"/>
                </a:avLst>
              </a:prstGeom>
              <a:noFill/>
              <a:ln w="9360">
                <a:solidFill>
                  <a:srgbClr val="FF99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AutoShape 8"/>
              <p:cNvSpPr>
                <a:spLocks noChangeArrowheads="1"/>
              </p:cNvSpPr>
              <p:nvPr/>
            </p:nvSpPr>
            <p:spPr bwMode="auto">
              <a:xfrm>
                <a:off x="3408" y="1259"/>
                <a:ext cx="624" cy="230"/>
              </a:xfrm>
              <a:prstGeom prst="roundRect">
                <a:avLst>
                  <a:gd name="adj" fmla="val 403"/>
                </a:avLst>
              </a:prstGeom>
              <a:noFill/>
              <a:ln w="9360">
                <a:solidFill>
                  <a:srgbClr val="FF99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1440" y="1680"/>
                <a:ext cx="768" cy="48"/>
              </a:xfrm>
              <a:custGeom>
                <a:avLst/>
                <a:gdLst>
                  <a:gd name="T0" fmla="*/ 0 w 4653"/>
                  <a:gd name="T1" fmla="*/ 0 h 424"/>
                  <a:gd name="T2" fmla="*/ 10 w 4653"/>
                  <a:gd name="T3" fmla="*/ 1 h 424"/>
                  <a:gd name="T4" fmla="*/ 21 w 4653"/>
                  <a:gd name="T5" fmla="*/ 0 h 424"/>
                  <a:gd name="T6" fmla="*/ 0 60000 65536"/>
                  <a:gd name="T7" fmla="*/ 0 60000 65536"/>
                  <a:gd name="T8" fmla="*/ 0 60000 65536"/>
                  <a:gd name="T9" fmla="*/ 0 w 4653"/>
                  <a:gd name="T10" fmla="*/ 0 h 424"/>
                  <a:gd name="T11" fmla="*/ 4653 w 4653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653" h="424">
                    <a:moveTo>
                      <a:pt x="0" y="0"/>
                    </a:moveTo>
                    <a:cubicBezTo>
                      <a:pt x="724" y="212"/>
                      <a:pt x="1449" y="423"/>
                      <a:pt x="2224" y="423"/>
                    </a:cubicBezTo>
                    <a:cubicBezTo>
                      <a:pt x="3000" y="423"/>
                      <a:pt x="4180" y="57"/>
                      <a:pt x="4652" y="0"/>
                    </a:cubicBezTo>
                  </a:path>
                </a:pathLst>
              </a:custGeom>
              <a:noFill/>
              <a:ln w="9398">
                <a:solidFill>
                  <a:srgbClr val="0099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1" hangingPunct="1"/>
                <a:endParaRPr lang="en-US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1730" y="1730"/>
                <a:ext cx="34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81631" tIns="42448" rIns="81631" bIns="42448">
                <a:spAutoFit/>
              </a:bodyPr>
              <a:lstStyle>
                <a:lvl1pPr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defTabSz="8286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defTabSz="8286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defTabSz="8286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defTabSz="8286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108000"/>
                  </a:lnSpc>
                  <a:buClr>
                    <a:srgbClr val="FFFF00"/>
                  </a:buClr>
                  <a:buSzPct val="100000"/>
                  <a:buFont typeface="Arial" charset="0"/>
                  <a:buNone/>
                </a:pPr>
                <a:r>
                  <a:rPr lang="en-GB" sz="2200">
                    <a:solidFill>
                      <a:srgbClr val="009900"/>
                    </a:solidFill>
                    <a:latin typeface="Georgia" pitchFamily="18" charset="0"/>
                    <a:ea typeface="Arial Unicode MS" pitchFamily="34" charset="-128"/>
                    <a:cs typeface="Arial Unicode MS" pitchFamily="34" charset="-128"/>
                  </a:rPr>
                  <a:t>R</a:t>
                </a:r>
                <a:r>
                  <a:rPr lang="en-GB" sz="2200" baseline="-25000">
                    <a:solidFill>
                      <a:srgbClr val="009900"/>
                    </a:solidFill>
                    <a:latin typeface="Georgia" pitchFamily="18" charset="0"/>
                    <a:ea typeface="Arial Unicode MS" pitchFamily="34" charset="-128"/>
                    <a:cs typeface="Arial Unicode MS" pitchFamily="34" charset="-128"/>
                  </a:rPr>
                  <a:t>12</a:t>
                </a:r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544" y="1632"/>
                <a:ext cx="1248" cy="111"/>
              </a:xfrm>
              <a:custGeom>
                <a:avLst/>
                <a:gdLst>
                  <a:gd name="T0" fmla="*/ 0 w 4653"/>
                  <a:gd name="T1" fmla="*/ 0 h 424"/>
                  <a:gd name="T2" fmla="*/ 43 w 4653"/>
                  <a:gd name="T3" fmla="*/ 8 h 424"/>
                  <a:gd name="T4" fmla="*/ 90 w 4653"/>
                  <a:gd name="T5" fmla="*/ 0 h 424"/>
                  <a:gd name="T6" fmla="*/ 0 60000 65536"/>
                  <a:gd name="T7" fmla="*/ 0 60000 65536"/>
                  <a:gd name="T8" fmla="*/ 0 60000 65536"/>
                  <a:gd name="T9" fmla="*/ 0 w 4653"/>
                  <a:gd name="T10" fmla="*/ 0 h 424"/>
                  <a:gd name="T11" fmla="*/ 4653 w 4653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653" h="424">
                    <a:moveTo>
                      <a:pt x="0" y="0"/>
                    </a:moveTo>
                    <a:cubicBezTo>
                      <a:pt x="724" y="212"/>
                      <a:pt x="1449" y="423"/>
                      <a:pt x="2224" y="423"/>
                    </a:cubicBezTo>
                    <a:cubicBezTo>
                      <a:pt x="3000" y="423"/>
                      <a:pt x="4180" y="57"/>
                      <a:pt x="4652" y="0"/>
                    </a:cubicBezTo>
                  </a:path>
                </a:pathLst>
              </a:custGeom>
              <a:noFill/>
              <a:ln w="9398">
                <a:solidFill>
                  <a:srgbClr val="0099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1" hangingPunct="1"/>
                <a:endParaRPr lang="en-US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2906" y="1720"/>
                <a:ext cx="35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1631" tIns="42448" rIns="81631" bIns="42448">
                <a:spAutoFit/>
              </a:bodyPr>
              <a:lstStyle>
                <a:lvl1pPr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defTabSz="828675"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defTabSz="8286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defTabSz="8286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defTabSz="8286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defTabSz="8286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06400" algn="l"/>
                    <a:tab pos="814388" algn="l"/>
                    <a:tab pos="1220788" algn="l"/>
                    <a:tab pos="1628775" algn="l"/>
                    <a:tab pos="2036763" algn="l"/>
                    <a:tab pos="2441575" algn="l"/>
                    <a:tab pos="2851150" algn="l"/>
                    <a:tab pos="3259138" algn="l"/>
                    <a:tab pos="3665538" algn="l"/>
                    <a:tab pos="4073525" algn="l"/>
                    <a:tab pos="4481513" algn="l"/>
                    <a:tab pos="4889500" algn="l"/>
                    <a:tab pos="5294313" algn="l"/>
                    <a:tab pos="5703888" algn="l"/>
                    <a:tab pos="6111875" algn="l"/>
                    <a:tab pos="6518275" algn="l"/>
                    <a:tab pos="6924675" algn="l"/>
                    <a:tab pos="7334250" algn="l"/>
                    <a:tab pos="7742238" algn="l"/>
                    <a:tab pos="814705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108000"/>
                  </a:lnSpc>
                  <a:buClr>
                    <a:srgbClr val="FFFF00"/>
                  </a:buClr>
                  <a:buSzPct val="100000"/>
                  <a:buFont typeface="Arial" charset="0"/>
                  <a:buNone/>
                </a:pPr>
                <a:r>
                  <a:rPr lang="en-GB" sz="2200">
                    <a:solidFill>
                      <a:srgbClr val="009900"/>
                    </a:solidFill>
                    <a:latin typeface="Georgia" pitchFamily="18" charset="0"/>
                    <a:ea typeface="Arial Unicode MS" pitchFamily="34" charset="-128"/>
                    <a:cs typeface="Arial Unicode MS" pitchFamily="34" charset="-128"/>
                  </a:rPr>
                  <a:t>R</a:t>
                </a:r>
                <a:r>
                  <a:rPr lang="en-GB" sz="2200" baseline="-25000">
                    <a:solidFill>
                      <a:srgbClr val="009900"/>
                    </a:solidFill>
                    <a:latin typeface="Georgia" pitchFamily="18" charset="0"/>
                    <a:ea typeface="Arial Unicode MS" pitchFamily="34" charset="-128"/>
                    <a:cs typeface="Arial Unicode MS" pitchFamily="34" charset="-128"/>
                  </a:rPr>
                  <a:t>23</a:t>
                </a:r>
                <a:endParaRPr lang="en-GB" sz="2200">
                  <a:solidFill>
                    <a:srgbClr val="009900"/>
                  </a:solidFill>
                  <a:latin typeface="Georgia" pitchFamily="18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</p:grpSp>
      <p:graphicFrame>
        <p:nvGraphicFramePr>
          <p:cNvPr id="14" name="Group 13"/>
          <p:cNvGraphicFramePr>
            <a:graphicFrameLocks noGrp="1"/>
          </p:cNvGraphicFramePr>
          <p:nvPr>
            <p:extLst/>
          </p:nvPr>
        </p:nvGraphicFramePr>
        <p:xfrm>
          <a:off x="1371600" y="1383268"/>
          <a:ext cx="1524000" cy="12954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loc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5" name="Group 27"/>
          <p:cNvGraphicFramePr>
            <a:graphicFrameLocks noGrp="1"/>
          </p:cNvGraphicFramePr>
          <p:nvPr>
            <p:extLst/>
          </p:nvPr>
        </p:nvGraphicFramePr>
        <p:xfrm>
          <a:off x="5715000" y="1383268"/>
          <a:ext cx="1524000" cy="12954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loc</a:t>
                      </a:r>
                      <a:endParaRPr kumimoji="0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6" name="Group 41"/>
          <p:cNvGraphicFramePr>
            <a:graphicFrameLocks noGrp="1"/>
          </p:cNvGraphicFramePr>
          <p:nvPr>
            <p:extLst/>
          </p:nvPr>
        </p:nvGraphicFramePr>
        <p:xfrm>
          <a:off x="3276600" y="1383268"/>
          <a:ext cx="1524000" cy="12954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loc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7" name="Group 55"/>
          <p:cNvGraphicFramePr>
            <a:graphicFrameLocks noGrp="1"/>
          </p:cNvGraphicFramePr>
          <p:nvPr>
            <p:extLst/>
          </p:nvPr>
        </p:nvGraphicFramePr>
        <p:xfrm>
          <a:off x="4419600" y="4278868"/>
          <a:ext cx="2133600" cy="12954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irrelevant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spouse_of</a:t>
                      </a:r>
                      <a:endParaRPr kumimoji="0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born_in</a:t>
                      </a:r>
                      <a:endParaRPr kumimoji="0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8" name="Group 69"/>
          <p:cNvGraphicFramePr>
            <a:graphicFrameLocks noGrp="1"/>
          </p:cNvGraphicFramePr>
          <p:nvPr>
            <p:extLst/>
          </p:nvPr>
        </p:nvGraphicFramePr>
        <p:xfrm>
          <a:off x="1828800" y="4278868"/>
          <a:ext cx="2133600" cy="12954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irrelevant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spouse_of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born_in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9" name="Group 83"/>
          <p:cNvGraphicFramePr>
            <a:graphicFrameLocks noGrp="1"/>
          </p:cNvGraphicFramePr>
          <p:nvPr>
            <p:extLst/>
          </p:nvPr>
        </p:nvGraphicFramePr>
        <p:xfrm>
          <a:off x="1823357" y="4278868"/>
          <a:ext cx="2133600" cy="12954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irrelevant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spouse_of</a:t>
                      </a:r>
                      <a:endParaRPr kumimoji="0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born_in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0" name="Group 97"/>
          <p:cNvGraphicFramePr>
            <a:graphicFrameLocks noGrp="1"/>
          </p:cNvGraphicFramePr>
          <p:nvPr>
            <p:extLst/>
          </p:nvPr>
        </p:nvGraphicFramePr>
        <p:xfrm>
          <a:off x="1371600" y="1371600"/>
          <a:ext cx="1524000" cy="12954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loc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1" name="Group 111"/>
          <p:cNvGraphicFramePr>
            <a:graphicFrameLocks noGrp="1"/>
          </p:cNvGraphicFramePr>
          <p:nvPr>
            <p:extLst/>
          </p:nvPr>
        </p:nvGraphicFramePr>
        <p:xfrm>
          <a:off x="3276600" y="1377043"/>
          <a:ext cx="1524000" cy="12954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loc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2" name="Group 125"/>
          <p:cNvGraphicFramePr>
            <a:graphicFrameLocks noGrp="1"/>
          </p:cNvGraphicFramePr>
          <p:nvPr>
            <p:extLst/>
          </p:nvPr>
        </p:nvGraphicFramePr>
        <p:xfrm>
          <a:off x="5709557" y="1383268"/>
          <a:ext cx="1524000" cy="12954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loc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3" name="Group 139"/>
          <p:cNvGraphicFramePr>
            <a:graphicFrameLocks noGrp="1"/>
          </p:cNvGraphicFramePr>
          <p:nvPr>
            <p:extLst/>
          </p:nvPr>
        </p:nvGraphicFramePr>
        <p:xfrm>
          <a:off x="1758043" y="4267200"/>
          <a:ext cx="2209800" cy="1295400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irrelevant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spouse_of</a:t>
                      </a:r>
                      <a:endParaRPr kumimoji="0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born_in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4" name="Group 153"/>
          <p:cNvGraphicFramePr>
            <a:graphicFrameLocks noGrp="1"/>
          </p:cNvGraphicFramePr>
          <p:nvPr>
            <p:extLst/>
          </p:nvPr>
        </p:nvGraphicFramePr>
        <p:xfrm>
          <a:off x="4419600" y="4283529"/>
          <a:ext cx="2133600" cy="12954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irrelevant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spouse_of</a:t>
                      </a:r>
                      <a:endParaRPr kumimoji="0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born_in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25" name="Group 167"/>
          <p:cNvGrpSpPr>
            <a:grpSpLocks/>
          </p:cNvGrpSpPr>
          <p:nvPr/>
        </p:nvGrpSpPr>
        <p:grpSpPr bwMode="auto">
          <a:xfrm>
            <a:off x="4876800" y="545068"/>
            <a:ext cx="2971800" cy="3733800"/>
            <a:chOff x="3072" y="576"/>
            <a:chExt cx="1872" cy="2352"/>
          </a:xfrm>
        </p:grpSpPr>
        <p:sp>
          <p:nvSpPr>
            <p:cNvPr id="26" name="AutoShape 168"/>
            <p:cNvSpPr>
              <a:spLocks noChangeArrowheads="1"/>
            </p:cNvSpPr>
            <p:nvPr/>
          </p:nvSpPr>
          <p:spPr bwMode="auto">
            <a:xfrm rot="2590984">
              <a:off x="4656" y="576"/>
              <a:ext cx="288" cy="432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7" name="AutoShape 169"/>
            <p:cNvSpPr>
              <a:spLocks noChangeArrowheads="1"/>
            </p:cNvSpPr>
            <p:nvPr/>
          </p:nvSpPr>
          <p:spPr bwMode="auto">
            <a:xfrm rot="2590984">
              <a:off x="3072" y="576"/>
              <a:ext cx="288" cy="432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8" name="AutoShape 170"/>
            <p:cNvSpPr>
              <a:spLocks noChangeArrowheads="1"/>
            </p:cNvSpPr>
            <p:nvPr/>
          </p:nvSpPr>
          <p:spPr bwMode="auto">
            <a:xfrm rot="2590984">
              <a:off x="4224" y="2496"/>
              <a:ext cx="288" cy="432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aphicFrame>
        <p:nvGraphicFramePr>
          <p:cNvPr id="29" name="Group 171"/>
          <p:cNvGraphicFramePr>
            <a:graphicFrameLocks noGrp="1"/>
          </p:cNvGraphicFramePr>
          <p:nvPr>
            <p:extLst/>
          </p:nvPr>
        </p:nvGraphicFramePr>
        <p:xfrm>
          <a:off x="5715000" y="1382486"/>
          <a:ext cx="1524000" cy="12954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loc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30" name="Group 185"/>
          <p:cNvGrpSpPr>
            <a:grpSpLocks/>
          </p:cNvGrpSpPr>
          <p:nvPr/>
        </p:nvGrpSpPr>
        <p:grpSpPr bwMode="auto">
          <a:xfrm>
            <a:off x="609600" y="699056"/>
            <a:ext cx="4724400" cy="3579813"/>
            <a:chOff x="384" y="673"/>
            <a:chExt cx="2976" cy="2255"/>
          </a:xfrm>
        </p:grpSpPr>
        <p:sp>
          <p:nvSpPr>
            <p:cNvPr id="31" name="AutoShape 186"/>
            <p:cNvSpPr>
              <a:spLocks noChangeArrowheads="1"/>
            </p:cNvSpPr>
            <p:nvPr/>
          </p:nvSpPr>
          <p:spPr bwMode="auto">
            <a:xfrm rot="-3640164">
              <a:off x="648" y="2568"/>
              <a:ext cx="288" cy="432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2" name="AutoShape 187"/>
            <p:cNvSpPr>
              <a:spLocks noChangeArrowheads="1"/>
            </p:cNvSpPr>
            <p:nvPr/>
          </p:nvSpPr>
          <p:spPr bwMode="auto">
            <a:xfrm rot="2590984">
              <a:off x="3072" y="673"/>
              <a:ext cx="288" cy="432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3" name="AutoShape 188"/>
            <p:cNvSpPr>
              <a:spLocks noChangeArrowheads="1"/>
            </p:cNvSpPr>
            <p:nvPr/>
          </p:nvSpPr>
          <p:spPr bwMode="auto">
            <a:xfrm rot="-3640164">
              <a:off x="456" y="888"/>
              <a:ext cx="288" cy="432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34" name="AutoShape 189"/>
          <p:cNvSpPr>
            <a:spLocks noChangeArrowheads="1"/>
          </p:cNvSpPr>
          <p:nvPr/>
        </p:nvSpPr>
        <p:spPr bwMode="auto">
          <a:xfrm rot="-3640164">
            <a:off x="1028700" y="3707368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5" name="AutoShape 190"/>
          <p:cNvSpPr>
            <a:spLocks noChangeArrowheads="1"/>
          </p:cNvSpPr>
          <p:nvPr/>
        </p:nvSpPr>
        <p:spPr bwMode="auto">
          <a:xfrm rot="2590984">
            <a:off x="7335546" y="774629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7" name="Content Placeholder 1"/>
          <p:cNvSpPr txBox="1">
            <a:spLocks/>
          </p:cNvSpPr>
          <p:nvPr/>
        </p:nvSpPr>
        <p:spPr>
          <a:xfrm>
            <a:off x="6789821" y="5943600"/>
            <a:ext cx="1981200" cy="556325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US" sz="1600" dirty="0"/>
              <a:t>F</a:t>
            </a:r>
            <a:r>
              <a:rPr lang="en-US" sz="1600" dirty="0" smtClean="0"/>
              <a:t>rom </a:t>
            </a:r>
            <a:r>
              <a:rPr lang="en-US" sz="1600" dirty="0" smtClean="0"/>
              <a:t>Dan Roth’s Introductory Lecture</a:t>
            </a:r>
            <a:endParaRPr lang="en-US" sz="1600" dirty="0"/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77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524000"/>
            <a:ext cx="8229600" cy="375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30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95800" y="1189482"/>
            <a:ext cx="4343400" cy="4324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524000"/>
            <a:ext cx="8229600" cy="375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83680" y="1189482"/>
            <a:ext cx="2286000" cy="4324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38400" y="1199007"/>
            <a:ext cx="2039112" cy="4324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524000"/>
            <a:ext cx="8229600" cy="375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32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38400" y="1219200"/>
            <a:ext cx="4114800" cy="4324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0457" y="1481138"/>
            <a:ext cx="744308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33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33288" y="1447800"/>
            <a:ext cx="3258312" cy="480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7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0457" y="1481138"/>
            <a:ext cx="744308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34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36976" y="1447800"/>
            <a:ext cx="2478024" cy="4837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8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Quality of the decisions</a:t>
            </a:r>
          </a:p>
          <a:p>
            <a:pPr lvl="1"/>
            <a:r>
              <a:rPr lang="en-US" dirty="0" smtClean="0"/>
              <a:t>When the inference procedure is not applied, 5-25% of the predictions are incoherent.</a:t>
            </a:r>
          </a:p>
          <a:p>
            <a:pPr lvl="1"/>
            <a:r>
              <a:rPr lang="en-US" dirty="0" smtClean="0"/>
              <a:t>The global inference procedure never generates incoherent predictions.</a:t>
            </a:r>
          </a:p>
          <a:p>
            <a:r>
              <a:rPr lang="en-US" dirty="0" smtClean="0"/>
              <a:t>Forced decision test</a:t>
            </a:r>
          </a:p>
          <a:p>
            <a:pPr lvl="1"/>
            <a:r>
              <a:rPr lang="en-US" dirty="0" smtClean="0"/>
              <a:t>Assumes that the system knows which sentence have the “kill” relation at decision time.</a:t>
            </a:r>
          </a:p>
          <a:p>
            <a:pPr lvl="1"/>
            <a:r>
              <a:rPr lang="en-US" dirty="0" smtClean="0"/>
              <a:t>Includes the constraint: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Improves the F</a:t>
            </a:r>
            <a:r>
              <a:rPr lang="en-US" baseline="-25000" dirty="0" smtClean="0"/>
              <a:t>1</a:t>
            </a:r>
            <a:r>
              <a:rPr lang="en-US" dirty="0" smtClean="0"/>
              <a:t> score of the “kill” relation to 86.2%.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Experiments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495800"/>
            <a:ext cx="23050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8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D. Roth and W. Yih, A Linear Programming Formulation for Global Inference in Natural Language Tasks. </a:t>
            </a:r>
            <a:r>
              <a:rPr lang="en-US" dirty="0" err="1"/>
              <a:t>CoNLL</a:t>
            </a:r>
            <a:r>
              <a:rPr lang="en-US" dirty="0"/>
              <a:t> </a:t>
            </a:r>
            <a:r>
              <a:rPr lang="en-US" dirty="0" smtClean="0"/>
              <a:t>2004</a:t>
            </a:r>
          </a:p>
          <a:p>
            <a:r>
              <a:rPr lang="en-US" dirty="0" smtClean="0"/>
              <a:t>Wen-tau Yih. Notes on Global </a:t>
            </a:r>
            <a:r>
              <a:rPr lang="en-US" dirty="0"/>
              <a:t>Inference as Integer Linear </a:t>
            </a:r>
            <a:r>
              <a:rPr lang="en-US" dirty="0" smtClean="0"/>
              <a:t>Programming. 2004.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36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3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83" y="1371600"/>
            <a:ext cx="78867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Function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789821" y="5943600"/>
            <a:ext cx="1981200" cy="5563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US" sz="1600" dirty="0"/>
              <a:t>F</a:t>
            </a:r>
            <a:r>
              <a:rPr lang="en-US" sz="1600" dirty="0" smtClean="0"/>
              <a:t>rom Yih (2004)</a:t>
            </a:r>
            <a:endParaRPr lang="en-US" sz="160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0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83" y="1371600"/>
            <a:ext cx="78867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Function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789821" y="5943600"/>
            <a:ext cx="1981200" cy="5563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US" sz="1600" dirty="0"/>
              <a:t>F</a:t>
            </a:r>
            <a:r>
              <a:rPr lang="en-US" sz="1600" dirty="0" smtClean="0"/>
              <a:t>rom Yih (2004)</a:t>
            </a:r>
            <a:endParaRPr lang="en-US" sz="1600" dirty="0"/>
          </a:p>
        </p:txBody>
      </p:sp>
      <p:sp>
        <p:nvSpPr>
          <p:cNvPr id="4" name="Oval 3"/>
          <p:cNvSpPr/>
          <p:nvPr/>
        </p:nvSpPr>
        <p:spPr>
          <a:xfrm>
            <a:off x="3482083" y="1547973"/>
            <a:ext cx="8382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20683" y="1547973"/>
            <a:ext cx="990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188"/>
          <p:cNvSpPr>
            <a:spLocks noChangeArrowheads="1"/>
          </p:cNvSpPr>
          <p:nvPr/>
        </p:nvSpPr>
        <p:spPr bwMode="auto">
          <a:xfrm rot="8430924">
            <a:off x="4636958" y="2124335"/>
            <a:ext cx="457200" cy="156675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" name="AutoShape 188"/>
          <p:cNvSpPr>
            <a:spLocks noChangeArrowheads="1"/>
          </p:cNvSpPr>
          <p:nvPr/>
        </p:nvSpPr>
        <p:spPr bwMode="auto">
          <a:xfrm rot="13257045">
            <a:off x="7060415" y="2115686"/>
            <a:ext cx="457200" cy="156675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483" y="3718205"/>
            <a:ext cx="53495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x</a:t>
            </a:r>
            <a:r>
              <a:rPr lang="en-US" i="1" baseline="-25000" dirty="0" err="1" smtClean="0"/>
              <a:t>a,k</a:t>
            </a:r>
            <a:r>
              <a:rPr lang="en-US" i="1" dirty="0" smtClean="0"/>
              <a:t> </a:t>
            </a:r>
            <a:r>
              <a:rPr lang="en-US" dirty="0" smtClean="0"/>
              <a:t>is a binary variable.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i="1" dirty="0" err="1" smtClean="0"/>
              <a:t>x</a:t>
            </a:r>
            <a:r>
              <a:rPr lang="en-US" i="1" baseline="-25000" dirty="0" err="1" smtClean="0"/>
              <a:t>a,k</a:t>
            </a:r>
            <a:r>
              <a:rPr lang="en-US" dirty="0" smtClean="0"/>
              <a:t> = 1 when variable </a:t>
            </a:r>
            <a:r>
              <a:rPr lang="en-US" i="1" dirty="0" smtClean="0"/>
              <a:t>a</a:t>
            </a:r>
            <a:r>
              <a:rPr lang="en-US" dirty="0" smtClean="0"/>
              <a:t> is assigned label </a:t>
            </a:r>
            <a:r>
              <a:rPr lang="en-US" i="1" dirty="0" smtClean="0"/>
              <a:t>k.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Otherwise</a:t>
            </a:r>
            <a:r>
              <a:rPr lang="en-US" dirty="0"/>
              <a:t>, </a:t>
            </a:r>
            <a:r>
              <a:rPr lang="en-US" i="1" dirty="0" err="1"/>
              <a:t>x</a:t>
            </a:r>
            <a:r>
              <a:rPr lang="en-US" i="1" baseline="-25000" dirty="0" err="1"/>
              <a:t>a,k</a:t>
            </a:r>
            <a:r>
              <a:rPr lang="en-US" dirty="0"/>
              <a:t> = 0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3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83" y="1371600"/>
            <a:ext cx="78867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Function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789821" y="5943600"/>
            <a:ext cx="1981200" cy="5563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US" sz="1600" dirty="0"/>
              <a:t>F</a:t>
            </a:r>
            <a:r>
              <a:rPr lang="en-US" sz="1600" dirty="0" smtClean="0"/>
              <a:t>rom Yih (2004)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711165" y="1527425"/>
            <a:ext cx="961918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96283" y="1547973"/>
            <a:ext cx="8382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88"/>
          <p:cNvSpPr>
            <a:spLocks noChangeArrowheads="1"/>
          </p:cNvSpPr>
          <p:nvPr/>
        </p:nvSpPr>
        <p:spPr bwMode="auto">
          <a:xfrm rot="8430924">
            <a:off x="3570159" y="2103616"/>
            <a:ext cx="457200" cy="156675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4" name="AutoShape 188"/>
          <p:cNvSpPr>
            <a:spLocks noChangeArrowheads="1"/>
          </p:cNvSpPr>
          <p:nvPr/>
        </p:nvSpPr>
        <p:spPr bwMode="auto">
          <a:xfrm rot="13257045">
            <a:off x="6236554" y="2103616"/>
            <a:ext cx="457200" cy="156675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4483" y="3653520"/>
            <a:ext cx="5020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c</a:t>
            </a:r>
            <a:r>
              <a:rPr lang="en-US" i="1" baseline="-25000" dirty="0" err="1" smtClean="0"/>
              <a:t>a,k</a:t>
            </a:r>
            <a:r>
              <a:rPr lang="en-US" i="1" baseline="-25000" dirty="0" smtClean="0"/>
              <a:t> </a:t>
            </a:r>
            <a:r>
              <a:rPr lang="en-US" dirty="0" smtClean="0"/>
              <a:t>is the confidence score of variable </a:t>
            </a:r>
            <a:r>
              <a:rPr lang="en-US" i="1" dirty="0" smtClean="0"/>
              <a:t>a </a:t>
            </a:r>
            <a:r>
              <a:rPr lang="en-US" dirty="0" smtClean="0"/>
              <a:t>having label </a:t>
            </a:r>
            <a:r>
              <a:rPr lang="en-US" i="1" dirty="0" smtClean="0"/>
              <a:t>k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68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Definition</a:t>
            </a:r>
            <a:r>
              <a:rPr lang="en-US" dirty="0" smtClean="0"/>
              <a:t>: A constraint is a function that maps a relation label and an entity label to either 0 or 1.</a:t>
            </a:r>
          </a:p>
          <a:p>
            <a:pPr lvl="1"/>
            <a:r>
              <a:rPr lang="en-US" dirty="0" smtClean="0"/>
              <a:t>Can also constrain the labels of two relation variables.</a:t>
            </a:r>
          </a:p>
          <a:p>
            <a:r>
              <a:rPr lang="en-US" dirty="0" smtClean="0"/>
              <a:t>As an example, we can define constraints on the mutual relation spouse_of:</a:t>
            </a:r>
          </a:p>
          <a:p>
            <a:pPr lvl="1"/>
            <a:r>
              <a:rPr lang="en-US" dirty="0" smtClean="0"/>
              <a:t>(spouse_of, spouse_of) = 1</a:t>
            </a:r>
          </a:p>
          <a:p>
            <a:pPr lvl="1"/>
            <a:r>
              <a:rPr lang="en-US" dirty="0" smtClean="0"/>
              <a:t>(spouse_of, </a:t>
            </a:r>
            <a:r>
              <a:rPr lang="en-US" i="1" dirty="0" smtClean="0"/>
              <a:t>l</a:t>
            </a:r>
            <a:r>
              <a:rPr lang="en-US" i="1" baseline="-25000" dirty="0" smtClean="0"/>
              <a:t>r</a:t>
            </a:r>
            <a:r>
              <a:rPr lang="en-US" dirty="0" smtClean="0"/>
              <a:t>) = 0, for </a:t>
            </a:r>
            <a:r>
              <a:rPr lang="en-US" i="1" dirty="0" smtClean="0"/>
              <a:t>l</a:t>
            </a:r>
            <a:r>
              <a:rPr lang="en-US" i="1" baseline="-25000" dirty="0" smtClean="0"/>
              <a:t>r</a:t>
            </a:r>
            <a:r>
              <a:rPr lang="en-US" dirty="0" smtClean="0"/>
              <a:t> </a:t>
            </a:r>
            <a:r>
              <a:rPr lang="en-US" dirty="0" smtClean="0">
                <a:latin typeface="MS Gothic"/>
                <a:ea typeface="MS Gothic"/>
              </a:rPr>
              <a:t>≠</a:t>
            </a:r>
            <a:r>
              <a:rPr lang="en-US" dirty="0"/>
              <a:t> </a:t>
            </a:r>
            <a:r>
              <a:rPr lang="en-US" dirty="0" smtClean="0"/>
              <a:t>spouse_of</a:t>
            </a:r>
          </a:p>
          <a:p>
            <a:pPr lvl="1"/>
            <a:r>
              <a:rPr lang="en-US" dirty="0" smtClean="0"/>
              <a:t>(</a:t>
            </a:r>
            <a:r>
              <a:rPr lang="en-US" i="1" dirty="0" smtClean="0"/>
              <a:t>l</a:t>
            </a:r>
            <a:r>
              <a:rPr lang="en-US" i="1" baseline="-25000" dirty="0" smtClean="0"/>
              <a:t>r</a:t>
            </a:r>
            <a:r>
              <a:rPr lang="en-US" dirty="0"/>
              <a:t>,</a:t>
            </a:r>
            <a:r>
              <a:rPr lang="en-US" dirty="0" smtClean="0"/>
              <a:t> spouse_of) </a:t>
            </a:r>
            <a:r>
              <a:rPr lang="en-US" dirty="0"/>
              <a:t>= 0, for </a:t>
            </a:r>
            <a:r>
              <a:rPr lang="en-US" i="1" dirty="0"/>
              <a:t>l</a:t>
            </a:r>
            <a:r>
              <a:rPr lang="en-US" i="1" baseline="-25000" dirty="0"/>
              <a:t>r</a:t>
            </a:r>
            <a:r>
              <a:rPr lang="en-US" dirty="0"/>
              <a:t> </a:t>
            </a:r>
            <a:r>
              <a:rPr lang="en-US" dirty="0">
                <a:latin typeface="MS Gothic"/>
                <a:ea typeface="MS Gothic"/>
              </a:rPr>
              <a:t>≠</a:t>
            </a:r>
            <a:r>
              <a:rPr lang="en-US" dirty="0"/>
              <a:t> spouse_of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78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371600"/>
            <a:ext cx="8948327" cy="4106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Integer Linear Program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789821" y="5943600"/>
            <a:ext cx="1981200" cy="5563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US" sz="1600" dirty="0"/>
              <a:t>F</a:t>
            </a:r>
            <a:r>
              <a:rPr lang="en-US" sz="1600" dirty="0" smtClean="0"/>
              <a:t>rom Yih (2004)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0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371600"/>
            <a:ext cx="8948327" cy="4106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Integer Linear Program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789821" y="5943600"/>
            <a:ext cx="1981200" cy="5563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US" sz="1600" dirty="0"/>
              <a:t>F</a:t>
            </a:r>
            <a:r>
              <a:rPr lang="en-US" sz="1600" dirty="0" smtClean="0"/>
              <a:t>rom Yih (2004)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6EF5-15C8-4340-AAB5-4CDB57849500}" type="slidenum">
              <a:rPr lang="en-US" smtClean="0"/>
              <a:t>9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895600" y="3048000"/>
            <a:ext cx="57912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2810</TotalTime>
  <Words>1662</Words>
  <Application>Microsoft Office PowerPoint</Application>
  <PresentationFormat>On-screen Show (4:3)</PresentationFormat>
  <Paragraphs>318</Paragraphs>
  <Slides>36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Concourse</vt:lpstr>
      <vt:lpstr>Global Inference for Entity and Identification via a Linear Programming Formulation</vt:lpstr>
      <vt:lpstr>Problem Setup</vt:lpstr>
      <vt:lpstr>Example</vt:lpstr>
      <vt:lpstr>Objective Function</vt:lpstr>
      <vt:lpstr>Objective Function</vt:lpstr>
      <vt:lpstr>Objective Function</vt:lpstr>
      <vt:lpstr>Constraints</vt:lpstr>
      <vt:lpstr>Example Integer Linear Program</vt:lpstr>
      <vt:lpstr>Example Integer Linear Program</vt:lpstr>
      <vt:lpstr>Example Integer Linear Program</vt:lpstr>
      <vt:lpstr>Example Integer Linear Program</vt:lpstr>
      <vt:lpstr>Overall Cost Function</vt:lpstr>
      <vt:lpstr>Overall Cost Function</vt:lpstr>
      <vt:lpstr>Overall Cost Function</vt:lpstr>
      <vt:lpstr>Full Objective</vt:lpstr>
      <vt:lpstr>Full Constraints</vt:lpstr>
      <vt:lpstr>Full Constraints</vt:lpstr>
      <vt:lpstr>Full Constraints</vt:lpstr>
      <vt:lpstr>Full Constraints</vt:lpstr>
      <vt:lpstr>Full Constraints</vt:lpstr>
      <vt:lpstr>Linear Program Relaxation</vt:lpstr>
      <vt:lpstr>Unimodular</vt:lpstr>
      <vt:lpstr>Experiments - Data</vt:lpstr>
      <vt:lpstr>Experiments - Data</vt:lpstr>
      <vt:lpstr>Approaches</vt:lpstr>
      <vt:lpstr>Approaches</vt:lpstr>
      <vt:lpstr>Entity Results</vt:lpstr>
      <vt:lpstr>Entity Results</vt:lpstr>
      <vt:lpstr>Entity Results</vt:lpstr>
      <vt:lpstr>Relation Results</vt:lpstr>
      <vt:lpstr>Relation Results</vt:lpstr>
      <vt:lpstr>Relation Results</vt:lpstr>
      <vt:lpstr>Relation Results</vt:lpstr>
      <vt:lpstr>Relation Results</vt:lpstr>
      <vt:lpstr>Additional Experiments</vt:lpstr>
      <vt:lpstr>References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Inference for Entity and Identification via a Linear Programming Formulation</dc:title>
  <dc:creator>User</dc:creator>
  <cp:lastModifiedBy>User</cp:lastModifiedBy>
  <cp:revision>38</cp:revision>
  <dcterms:created xsi:type="dcterms:W3CDTF">2017-10-01T23:33:38Z</dcterms:created>
  <dcterms:modified xsi:type="dcterms:W3CDTF">2017-10-03T22:33:08Z</dcterms:modified>
</cp:coreProperties>
</file>