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99"/>
  </p:notesMasterIdLst>
  <p:handoutMasterIdLst>
    <p:handoutMasterId r:id="rId100"/>
  </p:handoutMasterIdLst>
  <p:sldIdLst>
    <p:sldId id="424" r:id="rId3"/>
    <p:sldId id="328" r:id="rId4"/>
    <p:sldId id="415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73" r:id="rId57"/>
    <p:sldId id="374" r:id="rId58"/>
    <p:sldId id="375" r:id="rId59"/>
    <p:sldId id="376" r:id="rId60"/>
    <p:sldId id="377" r:id="rId61"/>
    <p:sldId id="378" r:id="rId62"/>
    <p:sldId id="379" r:id="rId63"/>
    <p:sldId id="380" r:id="rId64"/>
    <p:sldId id="381" r:id="rId65"/>
    <p:sldId id="382" r:id="rId66"/>
    <p:sldId id="383" r:id="rId67"/>
    <p:sldId id="384" r:id="rId68"/>
    <p:sldId id="385" r:id="rId69"/>
    <p:sldId id="386" r:id="rId70"/>
    <p:sldId id="387" r:id="rId71"/>
    <p:sldId id="388" r:id="rId72"/>
    <p:sldId id="389" r:id="rId73"/>
    <p:sldId id="390" r:id="rId74"/>
    <p:sldId id="391" r:id="rId75"/>
    <p:sldId id="392" r:id="rId76"/>
    <p:sldId id="393" r:id="rId77"/>
    <p:sldId id="394" r:id="rId78"/>
    <p:sldId id="395" r:id="rId79"/>
    <p:sldId id="396" r:id="rId80"/>
    <p:sldId id="397" r:id="rId81"/>
    <p:sldId id="398" r:id="rId82"/>
    <p:sldId id="399" r:id="rId83"/>
    <p:sldId id="400" r:id="rId84"/>
    <p:sldId id="401" r:id="rId85"/>
    <p:sldId id="402" r:id="rId86"/>
    <p:sldId id="403" r:id="rId87"/>
    <p:sldId id="404" r:id="rId88"/>
    <p:sldId id="405" r:id="rId89"/>
    <p:sldId id="406" r:id="rId90"/>
    <p:sldId id="407" r:id="rId91"/>
    <p:sldId id="408" r:id="rId92"/>
    <p:sldId id="409" r:id="rId93"/>
    <p:sldId id="410" r:id="rId94"/>
    <p:sldId id="411" r:id="rId95"/>
    <p:sldId id="412" r:id="rId96"/>
    <p:sldId id="413" r:id="rId97"/>
    <p:sldId id="414" r:id="rId98"/>
  </p:sldIdLst>
  <p:sldSz cx="9144000" cy="6858000" type="screen4x3"/>
  <p:notesSz cx="6858000" cy="9144000"/>
  <p:custDataLst>
    <p:tags r:id="rId10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95705C-EF7B-9B43-A304-7860B90A285F}">
          <p14:sldIdLst>
            <p14:sldId id="424"/>
          </p14:sldIdLst>
        </p14:section>
        <p14:section name="Sequences - 1" id="{6F37F6B1-E010-D947-A85E-087B9F069BF9}">
          <p14:sldIdLst>
            <p14:sldId id="328"/>
            <p14:sldId id="415"/>
            <p14:sldId id="417"/>
            <p14:sldId id="418"/>
            <p14:sldId id="419"/>
            <p14:sldId id="420"/>
            <p14:sldId id="421"/>
            <p14:sldId id="422"/>
            <p14:sldId id="423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</p14:sldIdLst>
        </p14:section>
        <p14:section name="Sequences - 2" id="{B06DCBAC-7605-472F-8783-7D0EFA0444A5}">
          <p14:sldIdLst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</p14:sldIdLst>
        </p14:section>
        <p14:section name="Sequences - 3" id="{835C0523-210C-451A-855D-D60AAAB0EBAB}">
          <p14:sldIdLst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7" autoAdjust="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14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handoutMaster" Target="handoutMasters/handoutMaster1.xml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0AC32-F8CC-DE43-ACF0-18E2E5A936D8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E6EAB-20A3-F943-AE6F-C3EE7320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87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7294C-9306-9346-9306-F956C764A266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2446B-AC8E-3447-9AA6-24709177B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29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607E67-3443-430C-9CEE-E8ADFFA19FD7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3058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5406F-DAD0-5243-B3E3-85D7269049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34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B4C8E-AE69-F64C-B1C1-0CE9A4E319E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0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732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187230"/>
            <a:ext cx="6400800" cy="851959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FBD29-929C-6B4E-AEEA-C3E19BDA7F7E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0C6-785C-D44C-9EFF-100B0E2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6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BF09-989E-9E4B-86B8-6EEBA730F781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0C6-785C-D44C-9EFF-100B0E2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8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6979-97AE-E547-AFFE-ED7CEEA86654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0C6-785C-D44C-9EFF-100B0E2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60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2227476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209759" y="6348197"/>
            <a:ext cx="8781841" cy="50980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INTRODUCTION			CS446 Fall ’11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58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11" descr="UILogoCL1c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1033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cg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60198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mias-new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19812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38200" y="1828800"/>
            <a:ext cx="8153400" cy="2209800"/>
          </a:xfrm>
        </p:spPr>
        <p:txBody>
          <a:bodyPr/>
          <a:lstStyle>
            <a:lvl1pPr>
              <a:defRPr sz="3400"/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267200"/>
            <a:ext cx="8153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600"/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2971800" y="6553200"/>
            <a:ext cx="50292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6019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77200" y="6553200"/>
            <a:ext cx="9144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Page </a:t>
            </a:r>
            <a:fld id="{385D3F47-0B5A-4364-923A-B345F606F3E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9051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Page </a:t>
            </a:r>
            <a:fld id="{C83F18D4-0D70-44DE-A8FF-A8D5002D116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43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Page </a:t>
            </a:r>
            <a:fld id="{904D9E78-2E4E-4360-A24D-3ECC739393C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9221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Page </a:t>
            </a:r>
            <a:fld id="{BC3EEDB6-3FB3-436A-B1A9-6088B5E4AF0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0825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Page </a:t>
            </a:r>
            <a:fld id="{EEF7C7A5-273A-4652-B55A-2B23586427B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3537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Page </a:t>
            </a:r>
            <a:fld id="{ED7074CE-C30A-4906-A13E-F3E63223B4E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0559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Page </a:t>
            </a:r>
            <a:fld id="{34956E49-9B35-407E-B5F2-C84A7F7C3F9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0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 strike="noStrik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9A71-7FD7-DE4C-B46F-E0B873856628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0C6-785C-D44C-9EFF-100B0E2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76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Page </a:t>
            </a:r>
            <a:fld id="{8FD62D02-0666-40DA-9CF6-C4933C18B9A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7045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Page </a:t>
            </a:r>
            <a:fld id="{88825FA4-98C3-401D-9345-FB40A3C16C3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7716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Page </a:t>
            </a:r>
            <a:fld id="{24721CE0-63AF-4C02-95A8-871705C5378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5445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0"/>
            <a:ext cx="21336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457200"/>
            <a:ext cx="6248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Page </a:t>
            </a:r>
            <a:fld id="{AD56B315-336F-4E70-AE53-D2121C3C0DA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0199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>
                <a:solidFill>
                  <a:srgbClr val="000000"/>
                </a:solidFill>
              </a:rPr>
              <a:t>Page </a:t>
            </a:r>
            <a:fld id="{D09CE63E-8DC8-459D-9F1E-51B2C39CB6A5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39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0" i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5ACB-0BB6-1043-8A59-4744471A1385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0C6-785C-D44C-9EFF-100B0E2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3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74B86-F057-4D47-9772-287D37E32A7B}" type="datetime1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0C6-785C-D44C-9EFF-100B0E2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2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2E7E-F9BC-F54F-AA60-523A208C4F04}" type="datetime1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0C6-785C-D44C-9EFF-100B0E2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2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8D1C-F972-0249-9C78-890A4C789BD1}" type="datetime1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0C6-785C-D44C-9EFF-100B0E2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6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93AD-4679-CE4D-BE8B-8D0698D39470}" type="datetime1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0C6-785C-D44C-9EFF-100B0E2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7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F498-DC05-4F49-AA86-E08D08127577}" type="datetime1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0C6-785C-D44C-9EFF-100B0E2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0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CD8E-D492-A844-B013-F751484C3201}" type="datetime1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A50C6-785C-D44C-9EFF-100B0E2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8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11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9D4FF-3636-F940-BB6F-5A871B7B1424}" type="datetime1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C71A50C6-785C-D44C-9EFF-100B0E2B0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0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248400"/>
            <a:ext cx="403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553200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>
                <a:solidFill>
                  <a:srgbClr val="000000"/>
                </a:solidFill>
              </a:rPr>
              <a:t>Page </a:t>
            </a:r>
            <a:fld id="{8CE2158A-1198-49B0-A2A2-00E3C3C7211D}" type="slidenum">
              <a:rPr lang="en-US" altLang="zh-TW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4572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pic>
        <p:nvPicPr>
          <p:cNvPr id="1030" name="Picture 6" descr="ccg_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9175"/>
            <a:ext cx="4343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UILogoCL1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48400"/>
            <a:ext cx="48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19600" y="6553200"/>
            <a:ext cx="304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4938"/>
            <a:ext cx="9144000" cy="2746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TW" altLang="en-US" sz="24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902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gcomp.cs.illinois.edu/page/software_view/LBJava" TargetMode="External"/><Relationship Id="rId2" Type="http://schemas.openxmlformats.org/officeDocument/2006/relationships/hyperlink" Target="http://cogcomp.cs.illinois.edu/page/software_view/Illinois-S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2r.cs.uiuc.edu/~danr/Teaching/CS546-16/HW/Project-2016.html" TargetMode="External"/><Relationship Id="rId5" Type="http://schemas.openxmlformats.org/officeDocument/2006/relationships/hyperlink" Target="http://cogcomp.cs.illinois.edu/page/software/" TargetMode="External"/><Relationship Id="rId4" Type="http://schemas.openxmlformats.org/officeDocument/2006/relationships/hyperlink" Target="http://cogcomp.cs.illinois.edu/page/software_view/IllinoisPreprocesso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TW" smtClean="0">
                <a:cs typeface="Arial Unicode MS" pitchFamily="34" charset="-128"/>
              </a:rPr>
              <a:t>Page </a:t>
            </a:r>
            <a:fld id="{C4AD7C67-D508-41FD-99B1-0552799E08B1}" type="slidenum">
              <a:rPr lang="en-US" altLang="zh-TW" smtClean="0">
                <a:cs typeface="Arial Unicode MS" pitchFamily="34" charset="-128"/>
              </a:rPr>
              <a:pPr eaLnBrk="1" hangingPunct="1"/>
              <a:t>1</a:t>
            </a:fld>
            <a:endParaRPr lang="en-US" altLang="zh-TW" smtClean="0">
              <a:cs typeface="Arial Unicode MS" pitchFamily="34" charset="-128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76400"/>
            <a:ext cx="8153400" cy="2209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CIS 700</a:t>
            </a:r>
            <a:br>
              <a:rPr lang="en-US" sz="3200" b="1" dirty="0" smtClean="0">
                <a:solidFill>
                  <a:srgbClr val="0033CC"/>
                </a:solidFill>
              </a:rPr>
            </a:br>
            <a:r>
              <a:rPr lang="en-US" sz="3200" b="1" dirty="0" smtClean="0">
                <a:solidFill>
                  <a:srgbClr val="0033CC"/>
                </a:solidFill>
              </a:rPr>
              <a:t>Advanced Machine Learning for NLP</a:t>
            </a:r>
            <a:br>
              <a:rPr lang="en-US" sz="3200" b="1" dirty="0" smtClean="0">
                <a:solidFill>
                  <a:srgbClr val="0033CC"/>
                </a:solidFill>
              </a:rPr>
            </a:br>
            <a:r>
              <a:rPr lang="en-US" sz="3200" b="1" dirty="0">
                <a:solidFill>
                  <a:srgbClr val="0033CC"/>
                </a:solidFill>
              </a:rPr>
              <a:t/>
            </a:r>
            <a:br>
              <a:rPr lang="en-US" sz="3200" b="1" dirty="0">
                <a:solidFill>
                  <a:srgbClr val="0033CC"/>
                </a:solidFill>
              </a:rPr>
            </a:br>
            <a:r>
              <a:rPr lang="en-US" sz="2400" dirty="0" smtClean="0"/>
              <a:t>Multiclass classification: Local and Global Views</a:t>
            </a:r>
            <a:endParaRPr lang="en-US" sz="2800" b="1" dirty="0" smtClean="0">
              <a:solidFill>
                <a:srgbClr val="0033CC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724400"/>
            <a:ext cx="8153400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rgbClr val="0000FF"/>
                </a:solidFill>
              </a:rPr>
              <a:t>Dan Roth</a:t>
            </a:r>
          </a:p>
          <a:p>
            <a:pPr algn="l" eaLnBrk="1" hangingPunct="1"/>
            <a:r>
              <a:rPr lang="en-US" altLang="zh-TW" sz="2400" dirty="0" smtClean="0">
                <a:ea typeface="Arial Unicode MS" pitchFamily="34" charset="-128"/>
                <a:cs typeface="Arial Unicode MS" pitchFamily="34" charset="-128"/>
              </a:rPr>
              <a:t>Department of Computer and Information Science</a:t>
            </a:r>
          </a:p>
          <a:p>
            <a:pPr algn="l" eaLnBrk="1" hangingPunct="1"/>
            <a:r>
              <a:rPr lang="en-US" altLang="zh-TW" sz="2400" dirty="0" smtClean="0">
                <a:ea typeface="Arial Unicode MS" pitchFamily="34" charset="-128"/>
                <a:cs typeface="Arial Unicode MS" pitchFamily="34" charset="-128"/>
              </a:rPr>
              <a:t>University of Pennsylvania</a:t>
            </a:r>
            <a:endParaRPr lang="en-US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48213" y="5987016"/>
            <a:ext cx="4336311" cy="48998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Open San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Open San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Open San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Open San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Open San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tx1"/>
                </a:solidFill>
              </a:rPr>
              <a:t>Augmented and modified by Vivek Srikumar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Prediction: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5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each example </a:t>
            </a:r>
            <a:r>
              <a:rPr lang="en-US" sz="2000" dirty="0">
                <a:solidFill>
                  <a:srgbClr val="0033CC"/>
                </a:solidFill>
              </a:rPr>
              <a:t>(x</a:t>
            </a:r>
            <a:r>
              <a:rPr lang="en-US" sz="2000" baseline="-25000" dirty="0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, </a:t>
            </a:r>
            <a:r>
              <a:rPr lang="en-US" sz="2000" dirty="0" err="1">
                <a:solidFill>
                  <a:srgbClr val="0033CC"/>
                </a:solidFill>
              </a:rPr>
              <a:t>y</a:t>
            </a:r>
            <a:r>
              <a:rPr lang="en-US" sz="2000" baseline="-25000" dirty="0" err="1">
                <a:solidFill>
                  <a:srgbClr val="0033CC"/>
                </a:solidFill>
              </a:rPr>
              <a:t>i</a:t>
            </a:r>
            <a:r>
              <a:rPr lang="en-US" sz="2000" dirty="0" smtClean="0">
                <a:solidFill>
                  <a:srgbClr val="0033CC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Do: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Predict:</a:t>
            </a:r>
            <a:r>
              <a:rPr lang="en-US" dirty="0" smtClean="0">
                <a:solidFill>
                  <a:srgbClr val="0033CC"/>
                </a:solidFill>
              </a:rPr>
              <a:t> perform Inference with the current weight vector </a:t>
            </a:r>
          </a:p>
          <a:p>
            <a:pPr lvl="2"/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’ = </a:t>
            </a:r>
            <a:r>
              <a:rPr lang="en-US" sz="2400" dirty="0" err="1"/>
              <a:t>argmax</a:t>
            </a:r>
            <a:r>
              <a:rPr lang="en-US" sz="2400" baseline="-25000" dirty="0" err="1"/>
              <a:t>y</a:t>
            </a:r>
            <a:r>
              <a:rPr lang="en-US" sz="2400" baseline="-25000" dirty="0"/>
              <a:t> </a:t>
            </a:r>
            <a:r>
              <a:rPr lang="en-US" sz="2400" baseline="-25000" dirty="0">
                <a:latin typeface="cmsy10"/>
              </a:rPr>
              <a:t>2 Y</a:t>
            </a:r>
            <a:r>
              <a:rPr lang="en-US" sz="2400" dirty="0"/>
              <a:t>  </a:t>
            </a:r>
            <a:r>
              <a:rPr lang="en-US" sz="2400" dirty="0" err="1"/>
              <a:t>w</a:t>
            </a:r>
            <a:r>
              <a:rPr lang="en-US" sz="2400" baseline="-25000" dirty="0" err="1"/>
              <a:t>EASY</a:t>
            </a:r>
            <a:r>
              <a:rPr lang="en-US" sz="2400" baseline="30000" dirty="0" err="1"/>
              <a:t>T</a:t>
            </a:r>
            <a:r>
              <a:rPr lang="en-US" sz="2400" dirty="0"/>
              <a:t> </a:t>
            </a:r>
            <a:r>
              <a:rPr lang="en-US" sz="2400" dirty="0">
                <a:latin typeface="cmmi10"/>
              </a:rPr>
              <a:t>Á</a:t>
            </a:r>
            <a:r>
              <a:rPr lang="en-US" sz="2400" baseline="-25000" dirty="0"/>
              <a:t>EASY</a:t>
            </a:r>
            <a:r>
              <a:rPr lang="en-US" sz="2400" dirty="0"/>
              <a:t> ( x</a:t>
            </a:r>
            <a:r>
              <a:rPr lang="en-US" sz="2400" baseline="-25000" dirty="0"/>
              <a:t>i</a:t>
            </a:r>
            <a:r>
              <a:rPr lang="en-US" sz="2400" dirty="0"/>
              <a:t> ,y) + </a:t>
            </a:r>
            <a:r>
              <a:rPr lang="en-US" sz="2400" dirty="0" err="1"/>
              <a:t>w</a:t>
            </a:r>
            <a:r>
              <a:rPr lang="en-US" sz="2400" baseline="-25000" dirty="0" err="1"/>
              <a:t>HARD</a:t>
            </a:r>
            <a:r>
              <a:rPr lang="en-US" sz="2400" baseline="30000" dirty="0" err="1"/>
              <a:t>T</a:t>
            </a:r>
            <a:r>
              <a:rPr lang="en-US" sz="2400" dirty="0"/>
              <a:t> </a:t>
            </a:r>
            <a:r>
              <a:rPr lang="en-US" sz="2400" dirty="0">
                <a:latin typeface="cmmi10"/>
              </a:rPr>
              <a:t>Á</a:t>
            </a:r>
            <a:r>
              <a:rPr lang="en-US" sz="2400" baseline="-25000" dirty="0"/>
              <a:t>HARD</a:t>
            </a:r>
            <a:r>
              <a:rPr lang="en-US" sz="2400" dirty="0"/>
              <a:t> ( x</a:t>
            </a:r>
            <a:r>
              <a:rPr lang="en-US" sz="2400" baseline="-25000" dirty="0"/>
              <a:t>i</a:t>
            </a:r>
            <a:r>
              <a:rPr lang="en-US" sz="2400" dirty="0"/>
              <a:t> ,y) </a:t>
            </a:r>
            <a:endParaRPr lang="en-US" sz="2400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Check </a:t>
            </a:r>
            <a:r>
              <a:rPr lang="en-US" dirty="0" smtClean="0">
                <a:solidFill>
                  <a:srgbClr val="FF0000"/>
                </a:solidFill>
              </a:rPr>
              <a:t>the learning constraint</a:t>
            </a:r>
            <a:endParaRPr lang="en-US" dirty="0" smtClean="0"/>
          </a:p>
          <a:p>
            <a:pPr lvl="2"/>
            <a:r>
              <a:rPr lang="en-US" sz="2000" dirty="0" smtClean="0"/>
              <a:t>Is the score of the current prediction better than of </a:t>
            </a:r>
            <a:r>
              <a:rPr lang="en-US" sz="2000" dirty="0">
                <a:solidFill>
                  <a:srgbClr val="0033CC"/>
                </a:solidFill>
              </a:rPr>
              <a:t>(x</a:t>
            </a:r>
            <a:r>
              <a:rPr lang="en-US" sz="2000" baseline="-25000" dirty="0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, </a:t>
            </a:r>
            <a:r>
              <a:rPr lang="en-US" sz="2000" dirty="0" err="1">
                <a:solidFill>
                  <a:srgbClr val="0033CC"/>
                </a:solidFill>
              </a:rPr>
              <a:t>y</a:t>
            </a:r>
            <a:r>
              <a:rPr lang="en-US" sz="2000" baseline="-25000" dirty="0" err="1">
                <a:solidFill>
                  <a:srgbClr val="0033CC"/>
                </a:solidFill>
              </a:rPr>
              <a:t>i</a:t>
            </a:r>
            <a:r>
              <a:rPr lang="en-US" sz="2000" dirty="0" smtClean="0">
                <a:solidFill>
                  <a:srgbClr val="0033CC"/>
                </a:solidFill>
              </a:rPr>
              <a:t>)?</a:t>
            </a:r>
            <a:endParaRPr lang="en-US" sz="2000" dirty="0">
              <a:solidFill>
                <a:srgbClr val="0033CC"/>
              </a:solidFill>
            </a:endParaRP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Yes</a:t>
            </a:r>
            <a:r>
              <a:rPr lang="en-US" dirty="0" smtClean="0"/>
              <a:t> – a mistaken prediction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Update w</a:t>
            </a:r>
          </a:p>
          <a:p>
            <a:pPr lvl="1"/>
            <a:r>
              <a:rPr lang="en-US" dirty="0" smtClean="0"/>
              <a:t>Otherwise: no need to update </a:t>
            </a:r>
            <a:r>
              <a:rPr lang="en-US" dirty="0" smtClean="0">
                <a:solidFill>
                  <a:srgbClr val="0033CC"/>
                </a:solidFill>
              </a:rPr>
              <a:t>w</a:t>
            </a:r>
            <a:r>
              <a:rPr lang="en-US" dirty="0" smtClean="0"/>
              <a:t> on this example</a:t>
            </a:r>
          </a:p>
          <a:p>
            <a:r>
              <a:rPr lang="en-US" sz="2000" dirty="0" err="1" smtClean="0">
                <a:solidFill>
                  <a:srgbClr val="0033CC"/>
                </a:solidFill>
              </a:rPr>
              <a:t>EndDo</a:t>
            </a:r>
            <a:endParaRPr lang="en-US" sz="2000" dirty="0" smtClean="0">
              <a:solidFill>
                <a:srgbClr val="0033CC"/>
              </a:solidFill>
            </a:endParaRPr>
          </a:p>
          <a:p>
            <a:pPr marL="342900" lvl="2" indent="-342900">
              <a:buSzPct val="75000"/>
            </a:pPr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’ = </a:t>
            </a:r>
            <a:r>
              <a:rPr lang="en-US" sz="2400" dirty="0" err="1"/>
              <a:t>argmax</a:t>
            </a:r>
            <a:r>
              <a:rPr lang="en-US" sz="2400" baseline="-25000" dirty="0" err="1"/>
              <a:t>y</a:t>
            </a:r>
            <a:r>
              <a:rPr lang="en-US" sz="2400" baseline="-25000" dirty="0"/>
              <a:t> </a:t>
            </a:r>
            <a:r>
              <a:rPr lang="en-US" sz="2400" baseline="-25000" dirty="0">
                <a:latin typeface="cmsy10"/>
              </a:rPr>
              <a:t>2 Y</a:t>
            </a:r>
            <a:r>
              <a:rPr lang="en-US" sz="2400" dirty="0"/>
              <a:t>  </a:t>
            </a:r>
            <a:r>
              <a:rPr lang="en-US" sz="2400" dirty="0" err="1"/>
              <a:t>w</a:t>
            </a:r>
            <a:r>
              <a:rPr lang="en-US" sz="2400" baseline="-25000" dirty="0" err="1"/>
              <a:t>EASY</a:t>
            </a:r>
            <a:r>
              <a:rPr lang="en-US" sz="2400" baseline="30000" dirty="0" err="1"/>
              <a:t>T</a:t>
            </a:r>
            <a:r>
              <a:rPr lang="en-US" sz="2400" dirty="0"/>
              <a:t> </a:t>
            </a:r>
            <a:r>
              <a:rPr lang="en-US" sz="2400" dirty="0">
                <a:latin typeface="cmmi10"/>
              </a:rPr>
              <a:t>Á</a:t>
            </a:r>
            <a:r>
              <a:rPr lang="en-US" sz="2400" baseline="-25000" dirty="0"/>
              <a:t>EASY</a:t>
            </a:r>
            <a:r>
              <a:rPr lang="en-US" sz="2400" dirty="0"/>
              <a:t> ( x</a:t>
            </a:r>
            <a:r>
              <a:rPr lang="en-US" sz="2400" baseline="-25000" dirty="0"/>
              <a:t>i</a:t>
            </a:r>
            <a:r>
              <a:rPr lang="en-US" sz="2400" dirty="0"/>
              <a:t> ,y) + </a:t>
            </a:r>
            <a:r>
              <a:rPr lang="en-US" sz="2400" dirty="0" err="1"/>
              <a:t>w</a:t>
            </a:r>
            <a:r>
              <a:rPr lang="en-US" sz="2400" baseline="-25000" dirty="0" err="1"/>
              <a:t>HARD</a:t>
            </a:r>
            <a:r>
              <a:rPr lang="en-US" sz="2400" baseline="30000" dirty="0" err="1"/>
              <a:t>T</a:t>
            </a:r>
            <a:r>
              <a:rPr lang="en-US" sz="2400" dirty="0"/>
              <a:t> </a:t>
            </a:r>
            <a:r>
              <a:rPr lang="en-US" sz="2400" dirty="0">
                <a:latin typeface="cmmi10"/>
              </a:rPr>
              <a:t>Á</a:t>
            </a:r>
            <a:r>
              <a:rPr lang="en-US" sz="2400" baseline="-25000" dirty="0"/>
              <a:t>HARD</a:t>
            </a:r>
            <a:r>
              <a:rPr lang="en-US" sz="2400" dirty="0"/>
              <a:t> ( x</a:t>
            </a:r>
            <a:r>
              <a:rPr lang="en-US" sz="2400" baseline="-25000" dirty="0"/>
              <a:t>i</a:t>
            </a:r>
            <a:r>
              <a:rPr lang="en-US" sz="2400" dirty="0"/>
              <a:t> ,y) </a:t>
            </a:r>
          </a:p>
          <a:p>
            <a:endParaRPr lang="en-US" sz="2000" dirty="0">
              <a:solidFill>
                <a:srgbClr val="0033CC"/>
              </a:solidFill>
            </a:endParaRPr>
          </a:p>
          <a:p>
            <a:pPr lvl="1"/>
            <a:endParaRPr lang="en-US" dirty="0" smtClean="0">
              <a:solidFill>
                <a:srgbClr val="0033CC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524000" y="5791200"/>
            <a:ext cx="5943600" cy="647700"/>
          </a:xfrm>
          <a:prstGeom prst="wedgeRectCallout">
            <a:avLst>
              <a:gd name="adj1" fmla="val -7246"/>
              <a:gd name="adj2" fmla="val -49847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cs typeface="Century Gothic"/>
              </a:rPr>
              <a:t>This is the most commonly used solution in NLP today</a:t>
            </a:r>
            <a:endParaRPr lang="en-US" sz="2000" b="1" dirty="0">
              <a:solidFill>
                <a:srgbClr val="000000"/>
              </a:solidFill>
              <a:cs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48400" y="2209800"/>
            <a:ext cx="2514600" cy="838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400800" y="2362200"/>
            <a:ext cx="22098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ular Callout 7"/>
          <p:cNvSpPr/>
          <p:nvPr/>
        </p:nvSpPr>
        <p:spPr>
          <a:xfrm>
            <a:off x="3505200" y="952500"/>
            <a:ext cx="5486400" cy="952500"/>
          </a:xfrm>
          <a:prstGeom prst="wedgeRectCallout">
            <a:avLst>
              <a:gd name="adj1" fmla="val -8108"/>
              <a:gd name="adj2" fmla="val -48191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cs typeface="Century Gothic"/>
              </a:rPr>
              <a:t>Solution III: </a:t>
            </a:r>
            <a:r>
              <a:rPr lang="en-US" sz="2000" dirty="0" smtClean="0">
                <a:solidFill>
                  <a:srgbClr val="000000"/>
                </a:solidFill>
                <a:cs typeface="Century Gothic"/>
              </a:rPr>
              <a:t>Disregard some of the dependencies </a:t>
            </a:r>
            <a:r>
              <a:rPr lang="en-US" sz="2000" dirty="0" smtClean="0">
                <a:solidFill>
                  <a:srgbClr val="0033CC"/>
                </a:solidFill>
                <a:cs typeface="Century Gothic"/>
              </a:rPr>
              <a:t>during learning</a:t>
            </a:r>
            <a:r>
              <a:rPr lang="en-US" sz="2000" dirty="0" smtClean="0">
                <a:solidFill>
                  <a:srgbClr val="000000"/>
                </a:solidFill>
                <a:cs typeface="Century Gothic"/>
              </a:rPr>
              <a:t>; take into account at </a:t>
            </a:r>
            <a:r>
              <a:rPr lang="en-US" sz="2000" dirty="0" smtClean="0">
                <a:solidFill>
                  <a:srgbClr val="0033CC"/>
                </a:solidFill>
                <a:cs typeface="Century Gothic"/>
              </a:rPr>
              <a:t>decision time</a:t>
            </a:r>
            <a:endParaRPr lang="en-US" sz="2000" dirty="0">
              <a:solidFill>
                <a:srgbClr val="0033CC"/>
              </a:solidFill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E8007264-EAB3-4E53-8D88-C175708AA4AD}" type="slidenum">
              <a:rPr lang="en-US" altLang="zh-TW" smtClean="0">
                <a:solidFill>
                  <a:srgbClr val="000000"/>
                </a:solidFill>
              </a:rPr>
              <a:pPr/>
              <a:t>10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74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solidFill>
                  <a:srgbClr val="CC3333"/>
                </a:solidFill>
              </a:rPr>
              <a:t>Sequence models</a:t>
            </a:r>
          </a:p>
          <a:p>
            <a:endParaRPr lang="en-US" sz="700" dirty="0" smtClean="0"/>
          </a:p>
          <a:p>
            <a:r>
              <a:rPr lang="en-US" sz="2400" dirty="0" smtClean="0"/>
              <a:t>Hidden Markov models</a:t>
            </a:r>
          </a:p>
          <a:p>
            <a:endParaRPr lang="en-US" sz="700" dirty="0" smtClean="0"/>
          </a:p>
          <a:p>
            <a:pPr lvl="1"/>
            <a:r>
              <a:rPr lang="en-US" sz="2000" dirty="0" smtClean="0"/>
              <a:t>Inference with HMM</a:t>
            </a:r>
          </a:p>
          <a:p>
            <a:pPr lvl="1"/>
            <a:r>
              <a:rPr lang="en-US" sz="2000" dirty="0" smtClean="0">
                <a:solidFill>
                  <a:srgbClr val="333333"/>
                </a:solidFill>
              </a:rPr>
              <a:t>Learning</a:t>
            </a:r>
          </a:p>
          <a:p>
            <a:endParaRPr lang="en-US" sz="700" dirty="0" smtClean="0"/>
          </a:p>
          <a:p>
            <a:r>
              <a:rPr lang="en-US" sz="2400" dirty="0"/>
              <a:t>Conditional Models and Local Classifiers</a:t>
            </a:r>
          </a:p>
          <a:p>
            <a:endParaRPr lang="en-US" sz="700" dirty="0" smtClean="0"/>
          </a:p>
          <a:p>
            <a:r>
              <a:rPr lang="en-US" sz="2400" dirty="0" smtClean="0"/>
              <a:t>Global models</a:t>
            </a:r>
          </a:p>
          <a:p>
            <a:pPr lvl="1"/>
            <a:r>
              <a:rPr lang="en-US" sz="2000" dirty="0" smtClean="0"/>
              <a:t>Conditional </a:t>
            </a:r>
            <a:r>
              <a:rPr lang="en-US" sz="2000" dirty="0"/>
              <a:t>Random Fields</a:t>
            </a:r>
          </a:p>
          <a:p>
            <a:pPr marL="0" indent="0">
              <a:buNone/>
            </a:pPr>
            <a:endParaRPr lang="en-US" sz="700" dirty="0" smtClean="0"/>
          </a:p>
          <a:p>
            <a:pPr lvl="1"/>
            <a:r>
              <a:rPr lang="en-US" sz="2000" dirty="0" smtClean="0"/>
              <a:t>Structured Perceptron for sequences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Sequences of states</a:t>
            </a:r>
          </a:p>
          <a:p>
            <a:pPr lvl="1"/>
            <a:r>
              <a:rPr lang="en-US" dirty="0" smtClean="0"/>
              <a:t>Text is a sequence of words or even letters</a:t>
            </a:r>
          </a:p>
          <a:p>
            <a:pPr lvl="1"/>
            <a:r>
              <a:rPr lang="en-US" dirty="0" smtClean="0"/>
              <a:t>A video is a sequence of frames</a:t>
            </a:r>
          </a:p>
          <a:p>
            <a:endParaRPr lang="en-US" sz="700" dirty="0" smtClean="0"/>
          </a:p>
          <a:p>
            <a:r>
              <a:rPr lang="en-US" dirty="0" smtClean="0"/>
              <a:t>If there are K unique states, the set of unique state sequences is infinite</a:t>
            </a:r>
          </a:p>
          <a:p>
            <a:endParaRPr lang="en-US" sz="700" dirty="0"/>
          </a:p>
          <a:p>
            <a:r>
              <a:rPr lang="en-US" dirty="0" smtClean="0"/>
              <a:t>Our goal (for now): Define probability distributions over sequences</a:t>
            </a:r>
          </a:p>
          <a:p>
            <a:endParaRPr lang="en-US" sz="700" dirty="0" smtClean="0"/>
          </a:p>
          <a:p>
            <a:r>
              <a:rPr lang="en-US" dirty="0" smtClean="0"/>
              <a:t>If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, </a:t>
            </a:r>
            <a:r>
              <a:rPr lang="en-US" dirty="0" smtClean="0">
                <a:latin typeface="MT Extra"/>
                <a:sym typeface="MT Extra"/>
              </a:rPr>
              <a:t></a:t>
            </a:r>
            <a:r>
              <a:rPr lang="en-US" dirty="0" smtClean="0"/>
              <a:t>,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n</a:t>
            </a:r>
            <a:r>
              <a:rPr lang="en-US" dirty="0" smtClean="0"/>
              <a:t> is a sequence that has n tokens, we want to be able to define </a:t>
            </a:r>
          </a:p>
          <a:p>
            <a:pPr marL="457200" lvl="1" indent="0">
              <a:buNone/>
            </a:pPr>
            <a:r>
              <a:rPr lang="en-US" dirty="0" smtClean="0"/>
              <a:t>…for all values of n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Screen Region 2014-09-15 at 19.30.5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6" r="60317" b="28458"/>
          <a:stretch/>
        </p:blipFill>
        <p:spPr>
          <a:xfrm>
            <a:off x="3574147" y="5101093"/>
            <a:ext cx="2041071" cy="36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6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history-based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token is dependent on all the tokens that came before it</a:t>
            </a:r>
          </a:p>
          <a:p>
            <a:pPr lvl="1"/>
            <a:r>
              <a:rPr lang="en-US" dirty="0" smtClean="0"/>
              <a:t>Simple conditioning</a:t>
            </a:r>
          </a:p>
          <a:p>
            <a:pPr lvl="1"/>
            <a:r>
              <a:rPr lang="en-US" dirty="0" smtClean="0"/>
              <a:t>Each P(x</a:t>
            </a:r>
            <a:r>
              <a:rPr lang="en-US" baseline="-25000" dirty="0" smtClean="0"/>
              <a:t>i</a:t>
            </a:r>
            <a:r>
              <a:rPr lang="en-US" dirty="0" smtClean="0"/>
              <a:t> | …) is a multinomial probability distribution over the tokens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Screen Region 2014-09-15 at 19.30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57" y="1666882"/>
            <a:ext cx="5143500" cy="808857"/>
          </a:xfrm>
          <a:prstGeom prst="rect">
            <a:avLst/>
          </a:prstGeom>
        </p:spPr>
      </p:pic>
      <p:pic>
        <p:nvPicPr>
          <p:cNvPr id="5" name="Picture 4" descr="dic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461" y="4839608"/>
            <a:ext cx="2073672" cy="151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Region 2014-09-15 at 21.57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1" y="2328240"/>
            <a:ext cx="5270500" cy="31146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It was a bright cold day in April.</a:t>
            </a:r>
          </a:p>
          <a:p>
            <a:pPr marL="0" indent="0" algn="ctr">
              <a:buNone/>
            </a:pP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903156" y="2788675"/>
            <a:ext cx="5545815" cy="369332"/>
            <a:chOff x="-3862144" y="2954039"/>
            <a:chExt cx="6593578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-1252950" y="2954039"/>
              <a:ext cx="3984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Probability of a word starting a sentence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6" idx="1"/>
              <a:endCxn id="33" idx="3"/>
            </p:cNvCxnSpPr>
            <p:nvPr/>
          </p:nvCxnSpPr>
          <p:spPr>
            <a:xfrm flipH="1" flipV="1">
              <a:off x="-3862144" y="3131242"/>
              <a:ext cx="2609194" cy="74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173914" y="3247893"/>
            <a:ext cx="5368316" cy="369332"/>
            <a:chOff x="-1758784" y="3547249"/>
            <a:chExt cx="5368316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165034" y="3547249"/>
              <a:ext cx="3444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Probability of a word following “It”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7" idx="1"/>
              <a:endCxn id="34" idx="3"/>
            </p:cNvCxnSpPr>
            <p:nvPr/>
          </p:nvCxnSpPr>
          <p:spPr>
            <a:xfrm flipH="1">
              <a:off x="-1758784" y="3731915"/>
              <a:ext cx="192381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392714" y="3641083"/>
            <a:ext cx="5571619" cy="369332"/>
            <a:chOff x="-2966357" y="3940440"/>
            <a:chExt cx="5571619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-1261339" y="3940440"/>
              <a:ext cx="3866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Probability of a word following “It was”</a:t>
              </a:r>
              <a:endParaRPr lang="en-US" dirty="0"/>
            </a:p>
          </p:txBody>
        </p:sp>
        <p:cxnSp>
          <p:nvCxnSpPr>
            <p:cNvPr id="24" name="Straight Arrow Connector 23"/>
            <p:cNvCxnSpPr>
              <a:stCxn id="8" idx="1"/>
              <a:endCxn id="35" idx="3"/>
            </p:cNvCxnSpPr>
            <p:nvPr/>
          </p:nvCxnSpPr>
          <p:spPr>
            <a:xfrm flipH="1">
              <a:off x="-2966357" y="4125106"/>
              <a:ext cx="1705018" cy="75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1674885" y="2779914"/>
            <a:ext cx="1228271" cy="371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518439" y="3217761"/>
            <a:ext cx="1655475" cy="429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527670" y="3647356"/>
            <a:ext cx="1865044" cy="371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74884" y="4586422"/>
            <a:ext cx="4472497" cy="852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527858" y="4019760"/>
            <a:ext cx="2735713" cy="432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263571" y="4051427"/>
            <a:ext cx="4700762" cy="369332"/>
            <a:chOff x="-2294046" y="4350784"/>
            <a:chExt cx="4899308" cy="369332"/>
          </a:xfrm>
        </p:grpSpPr>
        <p:cxnSp>
          <p:nvCxnSpPr>
            <p:cNvPr id="19" name="Straight Arrow Connector 18"/>
            <p:cNvCxnSpPr>
              <a:stCxn id="9" idx="1"/>
              <a:endCxn id="36" idx="3"/>
            </p:cNvCxnSpPr>
            <p:nvPr/>
          </p:nvCxnSpPr>
          <p:spPr>
            <a:xfrm flipH="1">
              <a:off x="-2294046" y="4535450"/>
              <a:ext cx="8699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-1424094" y="4350784"/>
              <a:ext cx="4029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Probability of a word following “It was a”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 Language model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1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23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history-based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Each token is dependent on all the tokens that came before it</a:t>
            </a:r>
          </a:p>
          <a:p>
            <a:pPr lvl="1"/>
            <a:r>
              <a:rPr lang="en-US" dirty="0" smtClean="0"/>
              <a:t>Simple conditioning</a:t>
            </a:r>
          </a:p>
          <a:p>
            <a:pPr lvl="1"/>
            <a:r>
              <a:rPr lang="en-US" dirty="0" smtClean="0"/>
              <a:t>Each P(x</a:t>
            </a:r>
            <a:r>
              <a:rPr lang="en-US" baseline="-25000" dirty="0" smtClean="0"/>
              <a:t>i</a:t>
            </a:r>
            <a:r>
              <a:rPr lang="en-US" dirty="0" smtClean="0"/>
              <a:t> | …) is a multinomial probability distribution over the tokens</a:t>
            </a:r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What is the problem here?</a:t>
            </a:r>
          </a:p>
          <a:p>
            <a:pPr lvl="1"/>
            <a:r>
              <a:rPr lang="en-US" dirty="0" smtClean="0"/>
              <a:t>How many parameters do we have? </a:t>
            </a:r>
            <a:endParaRPr lang="en-US" dirty="0"/>
          </a:p>
          <a:p>
            <a:pPr lvl="2"/>
            <a:r>
              <a:rPr lang="en-US" dirty="0" smtClean="0"/>
              <a:t>Grows with the size of the sequence!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 descr="Screen Region 2014-09-15 at 19.30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357" y="1666882"/>
            <a:ext cx="5143500" cy="80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7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Solution: Lose the history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system can be in one of K states at a time</a:t>
            </a:r>
            <a:endParaRPr lang="en-US" dirty="0"/>
          </a:p>
          <a:p>
            <a:r>
              <a:rPr lang="en-US" dirty="0" smtClean="0"/>
              <a:t>State at time t is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First-order Markov assumption </a:t>
            </a:r>
          </a:p>
          <a:p>
            <a:pPr marL="457200" lvl="1" indent="0">
              <a:buNone/>
            </a:pPr>
            <a:r>
              <a:rPr lang="en-US" dirty="0" smtClean="0"/>
              <a:t>The state of the system at any time is </a:t>
            </a:r>
            <a:r>
              <a:rPr lang="en-US" b="1" i="1" dirty="0" smtClean="0"/>
              <a:t>independent</a:t>
            </a:r>
            <a:r>
              <a:rPr lang="en-US" b="1" dirty="0" smtClean="0"/>
              <a:t> </a:t>
            </a:r>
            <a:r>
              <a:rPr lang="en-US" dirty="0" smtClean="0"/>
              <a:t>of the full sequence history given the previous state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Defined by two sets of probabilities: </a:t>
            </a:r>
          </a:p>
          <a:p>
            <a:pPr lvl="2"/>
            <a:r>
              <a:rPr lang="en-US" dirty="0" smtClean="0">
                <a:solidFill>
                  <a:srgbClr val="CC3333"/>
                </a:solidFill>
              </a:rPr>
              <a:t>Initial</a:t>
            </a:r>
            <a:r>
              <a:rPr lang="en-US" dirty="0" smtClean="0"/>
              <a:t> state distribution: P(x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j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State </a:t>
            </a:r>
            <a:r>
              <a:rPr lang="en-US" dirty="0" smtClean="0">
                <a:solidFill>
                  <a:srgbClr val="CC3333"/>
                </a:solidFill>
              </a:rPr>
              <a:t>transition</a:t>
            </a:r>
            <a:r>
              <a:rPr lang="en-US" dirty="0" smtClean="0"/>
              <a:t> probabilities: P(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= </a:t>
            </a:r>
            <a:r>
              <a:rPr lang="en-US" dirty="0" err="1" smtClean="0">
                <a:latin typeface="Calibri"/>
              </a:rPr>
              <a:t>S</a:t>
            </a:r>
            <a:r>
              <a:rPr lang="en-US" baseline="-25000" dirty="0" err="1" smtClean="0">
                <a:latin typeface="Calibri"/>
              </a:rPr>
              <a:t>j</a:t>
            </a:r>
            <a:r>
              <a:rPr lang="en-US" dirty="0" smtClean="0"/>
              <a:t> |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baseline="-25000" dirty="0" smtClean="0"/>
              <a:t>-1</a:t>
            </a:r>
            <a:r>
              <a:rPr lang="en-US" dirty="0" smtClean="0"/>
              <a:t> = </a:t>
            </a:r>
            <a:r>
              <a:rPr lang="en-US" dirty="0" err="1" smtClean="0">
                <a:latin typeface="Calibri"/>
              </a:rPr>
              <a:t>S</a:t>
            </a:r>
            <a:r>
              <a:rPr lang="en-US" baseline="-25000" dirty="0" err="1" smtClean="0">
                <a:latin typeface="Calibri"/>
              </a:rPr>
              <a:t>k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Screen Region 2014-09-15 at 21.40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86" y="3690946"/>
            <a:ext cx="3779476" cy="8875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30969" y="943105"/>
            <a:ext cx="3775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Discrete Markov Process</a:t>
            </a:r>
          </a:p>
        </p:txBody>
      </p:sp>
    </p:spTree>
    <p:extLst>
      <p:ext uri="{BB962C8B-B14F-4D97-AF65-F5344CB8AC3E}">
        <p14:creationId xmlns:p14="http://schemas.microsoft.com/office/powerpoint/2010/main" val="36355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Another language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It was a bright cold day in April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Screen Region 2014-09-15 at 22.03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6714"/>
            <a:ext cx="5179743" cy="29379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51807" y="2788675"/>
            <a:ext cx="5545815" cy="369332"/>
            <a:chOff x="-3862144" y="2954039"/>
            <a:chExt cx="6593578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-1252950" y="2954039"/>
              <a:ext cx="3984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Probability of a word starting a sentence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stCxn id="7" idx="1"/>
              <a:endCxn id="15" idx="3"/>
            </p:cNvCxnSpPr>
            <p:nvPr/>
          </p:nvCxnSpPr>
          <p:spPr>
            <a:xfrm flipH="1">
              <a:off x="-3862144" y="3138705"/>
              <a:ext cx="2609194" cy="106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622565" y="3184396"/>
            <a:ext cx="5368316" cy="369332"/>
            <a:chOff x="-1758784" y="3483752"/>
            <a:chExt cx="5368316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165034" y="3483752"/>
              <a:ext cx="3444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Probability of a word following “It”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10" idx="1"/>
              <a:endCxn id="16" idx="3"/>
            </p:cNvCxnSpPr>
            <p:nvPr/>
          </p:nvCxnSpPr>
          <p:spPr>
            <a:xfrm flipH="1">
              <a:off x="-1758784" y="3668418"/>
              <a:ext cx="1923818" cy="90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841365" y="3641083"/>
            <a:ext cx="5383955" cy="369332"/>
            <a:chOff x="-2966357" y="3940440"/>
            <a:chExt cx="5383955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-1261339" y="3940440"/>
              <a:ext cx="3678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Probability of a word following “was”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13" idx="1"/>
              <a:endCxn id="17" idx="3"/>
            </p:cNvCxnSpPr>
            <p:nvPr/>
          </p:nvCxnSpPr>
          <p:spPr>
            <a:xfrm flipH="1">
              <a:off x="-2966357" y="4125106"/>
              <a:ext cx="1705018" cy="75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123536" y="2798056"/>
            <a:ext cx="1228271" cy="371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67090" y="3163335"/>
            <a:ext cx="1655475" cy="429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76321" y="3647356"/>
            <a:ext cx="1865044" cy="371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23535" y="4450357"/>
            <a:ext cx="4472497" cy="852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76509" y="4019760"/>
            <a:ext cx="2735713" cy="432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712222" y="4051427"/>
            <a:ext cx="4258342" cy="369332"/>
            <a:chOff x="-2294046" y="4350784"/>
            <a:chExt cx="4438202" cy="369332"/>
          </a:xfrm>
        </p:grpSpPr>
        <p:cxnSp>
          <p:nvCxnSpPr>
            <p:cNvPr id="21" name="Straight Arrow Connector 20"/>
            <p:cNvCxnSpPr>
              <a:stCxn id="22" idx="1"/>
              <a:endCxn id="19" idx="3"/>
            </p:cNvCxnSpPr>
            <p:nvPr/>
          </p:nvCxnSpPr>
          <p:spPr>
            <a:xfrm flipH="1">
              <a:off x="-2294046" y="4535450"/>
              <a:ext cx="86995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-1424094" y="4350784"/>
              <a:ext cx="3568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Probability of a word following “a”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67091" y="5400097"/>
            <a:ext cx="516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there are K tokens/states, how many parameters do we need? </a:t>
            </a:r>
            <a:endParaRPr lang="en-US" dirty="0">
              <a:solidFill>
                <a:srgbClr val="CC3333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51807" y="5677096"/>
            <a:ext cx="675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C3333"/>
                </a:solidFill>
              </a:rPr>
              <a:t>O(K</a:t>
            </a:r>
            <a:r>
              <a:rPr lang="en-US" baseline="30000" dirty="0" smtClean="0">
                <a:solidFill>
                  <a:srgbClr val="CC3333"/>
                </a:solidFill>
              </a:rPr>
              <a:t>2</a:t>
            </a:r>
            <a:r>
              <a:rPr lang="en-US" dirty="0" smtClean="0">
                <a:solidFill>
                  <a:srgbClr val="CC3333"/>
                </a:solidFill>
              </a:rPr>
              <a:t>)</a:t>
            </a:r>
            <a:endParaRPr lang="en-US" dirty="0">
              <a:solidFill>
                <a:srgbClr val="CC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2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The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states: rain, cloudy, sunny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Observations are Markov chains:</a:t>
            </a:r>
          </a:p>
          <a:p>
            <a:pPr marL="457200" lvl="1" indent="0">
              <a:buNone/>
            </a:pPr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i="1" dirty="0" smtClean="0"/>
              <a:t>cloudy sunny sunny rain</a:t>
            </a:r>
          </a:p>
          <a:p>
            <a:pPr lvl="2"/>
            <a:r>
              <a:rPr lang="en-US" sz="1800" dirty="0" smtClean="0"/>
              <a:t>Probability of the sequence = </a:t>
            </a:r>
          </a:p>
          <a:p>
            <a:pPr marL="1371600" lvl="3" indent="0">
              <a:buNone/>
            </a:pPr>
            <a:r>
              <a:rPr lang="en-US" sz="1600" dirty="0" smtClean="0"/>
              <a:t>P(cloudy) P(</a:t>
            </a:r>
            <a:r>
              <a:rPr lang="en-US" sz="1600" dirty="0" err="1" smtClean="0"/>
              <a:t>sunny|cloudy</a:t>
            </a:r>
            <a:r>
              <a:rPr lang="en-US" sz="1600" dirty="0" smtClean="0"/>
              <a:t>) P(sunny | sunny) P(rain | sunny)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18</a:t>
            </a:fld>
            <a:endParaRPr lang="en-US"/>
          </a:p>
        </p:txBody>
      </p:sp>
      <p:pic>
        <p:nvPicPr>
          <p:cNvPr id="65" name="Picture 64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7" y="2098839"/>
            <a:ext cx="2680140" cy="1736705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899368" y="2751982"/>
            <a:ext cx="177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 transitions: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466699" y="5782717"/>
            <a:ext cx="177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probability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384331" y="5769335"/>
            <a:ext cx="234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Transition probabilities</a:t>
            </a:r>
            <a:endParaRPr lang="en-US" dirty="0"/>
          </a:p>
        </p:txBody>
      </p:sp>
      <p:cxnSp>
        <p:nvCxnSpPr>
          <p:cNvPr id="70" name="Straight Arrow Connector 69"/>
          <p:cNvCxnSpPr>
            <a:stCxn id="67" idx="0"/>
          </p:cNvCxnSpPr>
          <p:nvPr/>
        </p:nvCxnSpPr>
        <p:spPr>
          <a:xfrm flipV="1">
            <a:off x="2356069" y="5211380"/>
            <a:ext cx="0" cy="571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8" idx="0"/>
          </p:cNvCxnSpPr>
          <p:nvPr/>
        </p:nvCxnSpPr>
        <p:spPr>
          <a:xfrm flipH="1" flipV="1">
            <a:off x="3468414" y="5294022"/>
            <a:ext cx="1088812" cy="475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8" idx="0"/>
          </p:cNvCxnSpPr>
          <p:nvPr/>
        </p:nvCxnSpPr>
        <p:spPr>
          <a:xfrm flipV="1">
            <a:off x="4557226" y="5211380"/>
            <a:ext cx="224981" cy="557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8" idx="0"/>
          </p:cNvCxnSpPr>
          <p:nvPr/>
        </p:nvCxnSpPr>
        <p:spPr>
          <a:xfrm flipV="1">
            <a:off x="4557226" y="5211380"/>
            <a:ext cx="1556291" cy="557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533962" y="6152049"/>
            <a:ext cx="607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3333"/>
                </a:solidFill>
              </a:rPr>
              <a:t>These probabilities define the model; can find P(any sequence)</a:t>
            </a:r>
            <a:endParaRPr lang="en-US" dirty="0">
              <a:solidFill>
                <a:srgbClr val="CC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8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</a:t>
            </a:r>
            <a:r>
              <a:rPr lang="en-US" baseline="30000" dirty="0" err="1" smtClean="0"/>
              <a:t>th</a:t>
            </a:r>
            <a:r>
              <a:rPr lang="en-US" dirty="0" smtClean="0"/>
              <a:t> order Markov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generalization of the first order Markov Model</a:t>
            </a:r>
          </a:p>
          <a:p>
            <a:endParaRPr lang="en-US" dirty="0"/>
          </a:p>
          <a:p>
            <a:pPr lvl="1"/>
            <a:r>
              <a:rPr lang="en-US" dirty="0" smtClean="0"/>
              <a:t>Each state is only dependent on m previous states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More parameters</a:t>
            </a:r>
          </a:p>
          <a:p>
            <a:pPr lvl="1"/>
            <a:r>
              <a:rPr lang="en-US" dirty="0" smtClean="0"/>
              <a:t>But still less than storing entire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30071" y="621392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Questions?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2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2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Critical Reviews: </a:t>
            </a:r>
            <a:r>
              <a:rPr lang="en-US" sz="2400" dirty="0" smtClean="0"/>
              <a:t>Some reviews are missing</a:t>
            </a:r>
          </a:p>
          <a:p>
            <a:pPr lvl="1"/>
            <a:r>
              <a:rPr lang="en-US" sz="2000" dirty="0" smtClean="0"/>
              <a:t>Please follow the schedule on the web</a:t>
            </a:r>
            <a:endParaRPr lang="en-US" sz="2000" dirty="0"/>
          </a:p>
          <a:p>
            <a:r>
              <a:rPr lang="en-US" sz="2400" b="1" dirty="0" smtClean="0"/>
              <a:t>Projects:</a:t>
            </a:r>
          </a:p>
          <a:p>
            <a:pPr lvl="1"/>
            <a:r>
              <a:rPr lang="en-US" sz="2000" dirty="0" smtClean="0"/>
              <a:t>NN </a:t>
            </a:r>
            <a:r>
              <a:rPr lang="en-US" sz="2000" dirty="0" smtClean="0">
                <a:solidFill>
                  <a:srgbClr val="FF0000"/>
                </a:solidFill>
              </a:rPr>
              <a:t>17</a:t>
            </a:r>
            <a:r>
              <a:rPr lang="en-US" sz="2000" dirty="0" smtClean="0"/>
              <a:t> CCM </a:t>
            </a:r>
            <a:r>
              <a:rPr lang="en-US" sz="2000" dirty="0" smtClean="0">
                <a:solidFill>
                  <a:srgbClr val="FF0000"/>
                </a:solidFill>
              </a:rPr>
              <a:t>7</a:t>
            </a:r>
            <a:r>
              <a:rPr lang="en-US" sz="2000" dirty="0" smtClean="0"/>
              <a:t> SVM </a:t>
            </a:r>
            <a:r>
              <a:rPr lang="en-US" sz="2000" dirty="0" smtClean="0">
                <a:solidFill>
                  <a:srgbClr val="FF0000"/>
                </a:solidFill>
              </a:rPr>
              <a:t>6</a:t>
            </a:r>
            <a:r>
              <a:rPr lang="en-US" sz="2000" dirty="0" smtClean="0"/>
              <a:t> Perc </a:t>
            </a:r>
            <a:r>
              <a:rPr lang="en-US" sz="2000" dirty="0" smtClean="0">
                <a:solidFill>
                  <a:srgbClr val="FF0000"/>
                </a:solidFill>
              </a:rPr>
              <a:t>6</a:t>
            </a:r>
            <a:r>
              <a:rPr lang="en-US" sz="2000" dirty="0" smtClean="0"/>
              <a:t> </a:t>
            </a:r>
            <a:r>
              <a:rPr lang="en-US" sz="2000" dirty="0" err="1" smtClean="0"/>
              <a:t>Exp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5</a:t>
            </a:r>
            <a:endParaRPr lang="en-US" sz="2400" dirty="0"/>
          </a:p>
          <a:p>
            <a:r>
              <a:rPr lang="en-US" sz="2400" dirty="0" smtClean="0"/>
              <a:t>Groups:</a:t>
            </a:r>
          </a:p>
          <a:p>
            <a:pPr lvl="1"/>
            <a:r>
              <a:rPr lang="en-US" sz="2000" dirty="0" smtClean="0"/>
              <a:t>10 groups, two focused on each technical direction.</a:t>
            </a:r>
          </a:p>
          <a:p>
            <a:pPr marL="457200" lvl="1" indent="0">
              <a:buNone/>
            </a:pPr>
            <a:r>
              <a:rPr lang="en-US" sz="2000" dirty="0" smtClean="0"/>
              <a:t>Software:</a:t>
            </a:r>
          </a:p>
          <a:p>
            <a:pPr lvl="1"/>
            <a:r>
              <a:rPr lang="en-US" sz="2000" dirty="0" smtClean="0"/>
              <a:t>Neural Networks: Software – on your own</a:t>
            </a:r>
          </a:p>
          <a:p>
            <a:pPr lvl="1"/>
            <a:r>
              <a:rPr lang="en-US" sz="2000" dirty="0" smtClean="0"/>
              <a:t>Structured SVMs: </a:t>
            </a:r>
            <a:r>
              <a:rPr lang="en-US" sz="2000" dirty="0"/>
              <a:t>use </a:t>
            </a:r>
            <a:r>
              <a:rPr lang="en-US" sz="2000" dirty="0">
                <a:hlinkClick r:id="rId2"/>
              </a:rPr>
              <a:t>Illinois-SL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Structured Perceptron: </a:t>
            </a:r>
            <a:r>
              <a:rPr lang="en-US" sz="2000" dirty="0"/>
              <a:t>use </a:t>
            </a:r>
            <a:r>
              <a:rPr lang="en-US" sz="2000" dirty="0">
                <a:hlinkClick r:id="rId2"/>
              </a:rPr>
              <a:t>Illinois-SL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CCMs: </a:t>
            </a:r>
            <a:r>
              <a:rPr lang="en-US" sz="2000" dirty="0" smtClean="0">
                <a:hlinkClick r:id="rId3"/>
              </a:rPr>
              <a:t>use </a:t>
            </a:r>
            <a:r>
              <a:rPr lang="en-US" sz="2000" dirty="0" err="1" smtClean="0">
                <a:hlinkClick r:id="rId3"/>
              </a:rPr>
              <a:t>LBJava</a:t>
            </a:r>
            <a:r>
              <a:rPr lang="en-US" sz="2000" dirty="0" smtClean="0"/>
              <a:t> or </a:t>
            </a:r>
            <a:r>
              <a:rPr lang="en-US" sz="2000" dirty="0">
                <a:hlinkClick r:id="rId2"/>
              </a:rPr>
              <a:t>Illinois-SL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err="1" smtClean="0"/>
              <a:t>Exp</a:t>
            </a:r>
            <a:r>
              <a:rPr lang="en-US" sz="2000" dirty="0" smtClean="0"/>
              <a:t>: Software – on your own.</a:t>
            </a:r>
          </a:p>
          <a:p>
            <a:pPr lvl="1"/>
            <a:r>
              <a:rPr lang="en-US" sz="2000" dirty="0" smtClean="0"/>
              <a:t>Readers will be given; feel free to use the </a:t>
            </a:r>
            <a:r>
              <a:rPr lang="en-US" sz="2000" dirty="0" smtClean="0">
                <a:hlinkClick r:id="rId4"/>
              </a:rPr>
              <a:t>Illinois NLP Pipeline </a:t>
            </a:r>
            <a:r>
              <a:rPr lang="en-US" sz="2000" dirty="0" smtClean="0"/>
              <a:t>and/or any other </a:t>
            </a:r>
            <a:r>
              <a:rPr lang="en-US" sz="2000" dirty="0" smtClean="0">
                <a:hlinkClick r:id="rId5"/>
              </a:rPr>
              <a:t>tool</a:t>
            </a:r>
            <a:r>
              <a:rPr lang="en-US" sz="2000" dirty="0" smtClean="0"/>
              <a:t>. </a:t>
            </a:r>
          </a:p>
          <a:p>
            <a:r>
              <a:rPr lang="en-US" sz="2400" dirty="0" smtClean="0">
                <a:hlinkClick r:id="rId6"/>
              </a:rPr>
              <a:t>Content</a:t>
            </a:r>
            <a:r>
              <a:rPr lang="en-US" sz="2400" dirty="0" smtClean="0"/>
              <a:t> and Requirements: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8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Sequence models</a:t>
            </a:r>
          </a:p>
          <a:p>
            <a:endParaRPr lang="en-US" sz="700" dirty="0" smtClean="0"/>
          </a:p>
          <a:p>
            <a:r>
              <a:rPr lang="en-US" sz="2400" i="1" dirty="0" smtClean="0">
                <a:solidFill>
                  <a:srgbClr val="CC3333"/>
                </a:solidFill>
              </a:rPr>
              <a:t>Hidden Markov models</a:t>
            </a:r>
          </a:p>
          <a:p>
            <a:endParaRPr lang="en-US" sz="700" dirty="0" smtClean="0"/>
          </a:p>
          <a:p>
            <a:pPr lvl="1"/>
            <a:r>
              <a:rPr lang="en-US" sz="2000" dirty="0" smtClean="0"/>
              <a:t>Inference with HMM</a:t>
            </a:r>
          </a:p>
          <a:p>
            <a:pPr lvl="1"/>
            <a:r>
              <a:rPr lang="en-US" sz="2000" dirty="0" smtClean="0">
                <a:solidFill>
                  <a:srgbClr val="333333"/>
                </a:solidFill>
              </a:rPr>
              <a:t>Learning</a:t>
            </a:r>
          </a:p>
          <a:p>
            <a:endParaRPr lang="en-US" sz="700" dirty="0" smtClean="0"/>
          </a:p>
          <a:p>
            <a:r>
              <a:rPr lang="en-US" sz="2400" dirty="0"/>
              <a:t>Conditional Models and Local Classifiers</a:t>
            </a:r>
          </a:p>
          <a:p>
            <a:endParaRPr lang="en-US" sz="700" dirty="0" smtClean="0"/>
          </a:p>
          <a:p>
            <a:r>
              <a:rPr lang="en-US" sz="2400" dirty="0" smtClean="0"/>
              <a:t>Global models</a:t>
            </a:r>
          </a:p>
          <a:p>
            <a:pPr lvl="1"/>
            <a:r>
              <a:rPr lang="en-US" sz="2000" dirty="0" smtClean="0"/>
              <a:t>Conditional </a:t>
            </a:r>
            <a:r>
              <a:rPr lang="en-US" sz="2000" dirty="0"/>
              <a:t>Random Fields</a:t>
            </a:r>
          </a:p>
          <a:p>
            <a:pPr marL="0" indent="0">
              <a:buNone/>
            </a:pPr>
            <a:endParaRPr lang="en-US" sz="700" dirty="0" smtClean="0"/>
          </a:p>
          <a:p>
            <a:pPr lvl="1"/>
            <a:r>
              <a:rPr lang="en-US" sz="2000" dirty="0" smtClean="0"/>
              <a:t>Structured Perceptron for sequences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Discrete Markov Model: </a:t>
            </a:r>
          </a:p>
          <a:p>
            <a:pPr lvl="1"/>
            <a:r>
              <a:rPr lang="en-US" dirty="0" smtClean="0"/>
              <a:t>States follow a Markov chain</a:t>
            </a:r>
            <a:endParaRPr lang="en-US" dirty="0"/>
          </a:p>
          <a:p>
            <a:pPr lvl="1"/>
            <a:r>
              <a:rPr lang="en-US" i="1" dirty="0" smtClean="0">
                <a:solidFill>
                  <a:schemeClr val="accent2"/>
                </a:solidFill>
              </a:rPr>
              <a:t>Each </a:t>
            </a:r>
            <a:r>
              <a:rPr lang="en-US" i="1" dirty="0" smtClean="0">
                <a:solidFill>
                  <a:srgbClr val="CC3333"/>
                </a:solidFill>
              </a:rPr>
              <a:t>state</a:t>
            </a:r>
            <a:r>
              <a:rPr lang="en-US" i="1" dirty="0" smtClean="0">
                <a:solidFill>
                  <a:schemeClr val="accent2"/>
                </a:solidFill>
              </a:rPr>
              <a:t> is an observation</a:t>
            </a:r>
          </a:p>
          <a:p>
            <a:endParaRPr lang="en-US" dirty="0"/>
          </a:p>
          <a:p>
            <a:r>
              <a:rPr lang="en-US" dirty="0" smtClean="0"/>
              <a:t>Hidden Markov Model:</a:t>
            </a:r>
          </a:p>
          <a:p>
            <a:pPr lvl="1"/>
            <a:r>
              <a:rPr lang="en-US" dirty="0" smtClean="0"/>
              <a:t>States follow a Markov chain</a:t>
            </a:r>
          </a:p>
          <a:p>
            <a:pPr lvl="1"/>
            <a:r>
              <a:rPr lang="en-US" dirty="0" smtClean="0">
                <a:solidFill>
                  <a:srgbClr val="CC3333"/>
                </a:solidFill>
              </a:rPr>
              <a:t>States are not observed</a:t>
            </a:r>
          </a:p>
          <a:p>
            <a:pPr lvl="1"/>
            <a:r>
              <a:rPr lang="en-US" dirty="0" smtClean="0"/>
              <a:t>Each state stochastically emits an observation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part-of-speech example</a:t>
            </a:r>
            <a:endParaRPr lang="en-US" dirty="0"/>
          </a:p>
        </p:txBody>
      </p:sp>
      <p:sp>
        <p:nvSpPr>
          <p:cNvPr id="52" name="Content Placeholder 51"/>
          <p:cNvSpPr>
            <a:spLocks noGrp="1"/>
          </p:cNvSpPr>
          <p:nvPr>
            <p:ph idx="1"/>
          </p:nvPr>
        </p:nvSpPr>
        <p:spPr>
          <a:xfrm>
            <a:off x="457200" y="112493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Fed raises interest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19989" y="5250783"/>
            <a:ext cx="572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10935" y="4295649"/>
            <a:ext cx="1390124" cy="40011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Determiner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373892" y="5250783"/>
            <a:ext cx="56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Fed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78839" y="4295649"/>
            <a:ext cx="754984" cy="40011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Noun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666922" y="5250783"/>
            <a:ext cx="78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raises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17955" y="4295649"/>
            <a:ext cx="681973" cy="40011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Verb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03014" y="5250783"/>
            <a:ext cx="995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interest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23051" y="4295649"/>
            <a:ext cx="754984" cy="40011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Noun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334631" y="5250783"/>
            <a:ext cx="710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rates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2527" y="4295649"/>
            <a:ext cx="754984" cy="40011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Noun</a:t>
            </a:r>
            <a:endParaRPr lang="en-US" sz="2000" dirty="0"/>
          </a:p>
        </p:txBody>
      </p:sp>
      <p:cxnSp>
        <p:nvCxnSpPr>
          <p:cNvPr id="20" name="Straight Arrow Connector 19"/>
          <p:cNvCxnSpPr>
            <a:stCxn id="6" idx="2"/>
            <a:endCxn id="5" idx="0"/>
          </p:cNvCxnSpPr>
          <p:nvPr/>
        </p:nvCxnSpPr>
        <p:spPr>
          <a:xfrm>
            <a:off x="2305997" y="4695759"/>
            <a:ext cx="1" cy="555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7" idx="0"/>
          </p:cNvCxnSpPr>
          <p:nvPr/>
        </p:nvCxnSpPr>
        <p:spPr>
          <a:xfrm>
            <a:off x="3656331" y="4695759"/>
            <a:ext cx="0" cy="555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9" idx="0"/>
          </p:cNvCxnSpPr>
          <p:nvPr/>
        </p:nvCxnSpPr>
        <p:spPr>
          <a:xfrm>
            <a:off x="5058942" y="4695759"/>
            <a:ext cx="0" cy="555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2"/>
            <a:endCxn id="11" idx="0"/>
          </p:cNvCxnSpPr>
          <p:nvPr/>
        </p:nvCxnSpPr>
        <p:spPr>
          <a:xfrm>
            <a:off x="6300543" y="4695759"/>
            <a:ext cx="1" cy="555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2"/>
            <a:endCxn id="13" idx="0"/>
          </p:cNvCxnSpPr>
          <p:nvPr/>
        </p:nvCxnSpPr>
        <p:spPr>
          <a:xfrm>
            <a:off x="7690019" y="4695759"/>
            <a:ext cx="1" cy="555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6" idx="3"/>
            <a:endCxn id="6" idx="1"/>
          </p:cNvCxnSpPr>
          <p:nvPr/>
        </p:nvCxnSpPr>
        <p:spPr>
          <a:xfrm flipV="1">
            <a:off x="1159526" y="4495704"/>
            <a:ext cx="451409" cy="37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8843" y="431476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start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7" name="Straight Arrow Connector 36"/>
          <p:cNvCxnSpPr>
            <a:stCxn id="6" idx="3"/>
            <a:endCxn id="8" idx="1"/>
          </p:cNvCxnSpPr>
          <p:nvPr/>
        </p:nvCxnSpPr>
        <p:spPr>
          <a:xfrm>
            <a:off x="3001059" y="4495704"/>
            <a:ext cx="2777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10" idx="1"/>
          </p:cNvCxnSpPr>
          <p:nvPr/>
        </p:nvCxnSpPr>
        <p:spPr>
          <a:xfrm>
            <a:off x="4033823" y="4495704"/>
            <a:ext cx="6841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3"/>
            <a:endCxn id="12" idx="1"/>
          </p:cNvCxnSpPr>
          <p:nvPr/>
        </p:nvCxnSpPr>
        <p:spPr>
          <a:xfrm>
            <a:off x="5399928" y="4495704"/>
            <a:ext cx="5231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2" idx="3"/>
            <a:endCxn id="14" idx="1"/>
          </p:cNvCxnSpPr>
          <p:nvPr/>
        </p:nvCxnSpPr>
        <p:spPr>
          <a:xfrm>
            <a:off x="6678035" y="4495704"/>
            <a:ext cx="6344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600682" y="1758359"/>
            <a:ext cx="2718148" cy="2283402"/>
            <a:chOff x="2305997" y="1629337"/>
            <a:chExt cx="2718148" cy="2283402"/>
          </a:xfrm>
        </p:grpSpPr>
        <p:grpSp>
          <p:nvGrpSpPr>
            <p:cNvPr id="103" name="Group 102"/>
            <p:cNvGrpSpPr/>
            <p:nvPr/>
          </p:nvGrpSpPr>
          <p:grpSpPr>
            <a:xfrm>
              <a:off x="2305997" y="2472137"/>
              <a:ext cx="2718148" cy="1440602"/>
              <a:chOff x="1896944" y="2473199"/>
              <a:chExt cx="3033407" cy="1369976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1896944" y="2479549"/>
                <a:ext cx="1147770" cy="3385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Determiner</a:t>
                </a:r>
                <a:endParaRPr lang="en-US" sz="16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289430" y="2479549"/>
                <a:ext cx="640921" cy="3385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Noun</a:t>
                </a:r>
                <a:endParaRPr lang="en-US" sz="16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428866" y="3504621"/>
                <a:ext cx="582511" cy="3385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Verb</a:t>
                </a:r>
                <a:endParaRPr lang="en-US" sz="1600" dirty="0"/>
              </a:p>
            </p:txBody>
          </p:sp>
          <p:cxnSp>
            <p:nvCxnSpPr>
              <p:cNvPr id="58" name="Curved Connector 57"/>
              <p:cNvCxnSpPr>
                <a:stCxn id="54" idx="0"/>
                <a:endCxn id="55" idx="0"/>
              </p:cNvCxnSpPr>
              <p:nvPr/>
            </p:nvCxnSpPr>
            <p:spPr>
              <a:xfrm rot="5400000" flipH="1" flipV="1">
                <a:off x="3540360" y="1410018"/>
                <a:ext cx="12700" cy="2139062"/>
              </a:xfrm>
              <a:prstGeom prst="curvedConnector3">
                <a:avLst>
                  <a:gd name="adj1" fmla="val 3905683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>
                <a:stCxn id="55" idx="2"/>
                <a:endCxn id="56" idx="3"/>
              </p:cNvCxnSpPr>
              <p:nvPr/>
            </p:nvCxnSpPr>
            <p:spPr>
              <a:xfrm rot="5400000">
                <a:off x="3882737" y="2946743"/>
                <a:ext cx="855794" cy="598514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urved Connector 72"/>
              <p:cNvCxnSpPr>
                <a:stCxn id="56" idx="1"/>
                <a:endCxn id="54" idx="2"/>
              </p:cNvCxnSpPr>
              <p:nvPr/>
            </p:nvCxnSpPr>
            <p:spPr>
              <a:xfrm rot="10800000">
                <a:off x="2470830" y="2818103"/>
                <a:ext cx="958037" cy="855794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urved Connector 75"/>
              <p:cNvCxnSpPr>
                <a:stCxn id="55" idx="1"/>
                <a:endCxn id="54" idx="3"/>
              </p:cNvCxnSpPr>
              <p:nvPr/>
            </p:nvCxnSpPr>
            <p:spPr>
              <a:xfrm rot="10800000">
                <a:off x="3044714" y="2648826"/>
                <a:ext cx="1244716" cy="12700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urved Connector 78"/>
              <p:cNvCxnSpPr/>
              <p:nvPr/>
            </p:nvCxnSpPr>
            <p:spPr>
              <a:xfrm rot="16200000" flipH="1">
                <a:off x="2999747" y="2848035"/>
                <a:ext cx="701550" cy="611618"/>
              </a:xfrm>
              <a:prstGeom prst="curvedConnector3">
                <a:avLst>
                  <a:gd name="adj1" fmla="val -7794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urved Connector 82"/>
              <p:cNvCxnSpPr>
                <a:endCxn id="56" idx="0"/>
              </p:cNvCxnSpPr>
              <p:nvPr/>
            </p:nvCxnSpPr>
            <p:spPr>
              <a:xfrm rot="10800000" flipV="1">
                <a:off x="3720123" y="2879658"/>
                <a:ext cx="743027" cy="624962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TextBox 104"/>
            <p:cNvSpPr txBox="1"/>
            <p:nvPr/>
          </p:nvSpPr>
          <p:spPr>
            <a:xfrm>
              <a:off x="3071398" y="1629337"/>
              <a:ext cx="12146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Transitions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5576464" y="1758359"/>
            <a:ext cx="110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Emissions</a:t>
            </a:r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358819" y="4665951"/>
            <a:ext cx="974681" cy="954164"/>
            <a:chOff x="358819" y="4665951"/>
            <a:chExt cx="974681" cy="954164"/>
          </a:xfrm>
        </p:grpSpPr>
        <p:sp>
          <p:nvSpPr>
            <p:cNvPr id="109" name="TextBox 108"/>
            <p:cNvSpPr txBox="1"/>
            <p:nvPr/>
          </p:nvSpPr>
          <p:spPr>
            <a:xfrm>
              <a:off x="358819" y="5250783"/>
              <a:ext cx="7092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Initial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111" name="Straight Arrow Connector 110"/>
            <p:cNvCxnSpPr>
              <a:stCxn id="109" idx="0"/>
            </p:cNvCxnSpPr>
            <p:nvPr/>
          </p:nvCxnSpPr>
          <p:spPr>
            <a:xfrm flipV="1">
              <a:off x="713431" y="4665951"/>
              <a:ext cx="620069" cy="584832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7" name="TextBox 116"/>
          <p:cNvSpPr txBox="1"/>
          <p:nvPr/>
        </p:nvSpPr>
        <p:spPr>
          <a:xfrm>
            <a:off x="3671921" y="2127691"/>
            <a:ext cx="23300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P(The | Determiner) = 0.5</a:t>
            </a:r>
          </a:p>
          <a:p>
            <a:r>
              <a:rPr lang="en-US" sz="1600" dirty="0" smtClean="0"/>
              <a:t>P(A | Determiner) = 0.3</a:t>
            </a:r>
          </a:p>
          <a:p>
            <a:r>
              <a:rPr lang="en-US" sz="1600" dirty="0" smtClean="0"/>
              <a:t>P(An | Determiner) = 0.1</a:t>
            </a:r>
          </a:p>
          <a:p>
            <a:r>
              <a:rPr lang="en-US" sz="1600" dirty="0" smtClean="0"/>
              <a:t>P(Fed | Determiner) = 0</a:t>
            </a:r>
          </a:p>
          <a:p>
            <a:r>
              <a:rPr lang="en-US" sz="1600" dirty="0" smtClean="0"/>
              <a:t>…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252095" y="2127691"/>
            <a:ext cx="22236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P(Fed| Noun) = 0.001</a:t>
            </a:r>
          </a:p>
          <a:p>
            <a:r>
              <a:rPr lang="en-US" sz="1600" dirty="0" smtClean="0"/>
              <a:t>P(raises| Noun) = 0.04</a:t>
            </a:r>
          </a:p>
          <a:p>
            <a:r>
              <a:rPr lang="en-US" sz="1600" dirty="0" smtClean="0"/>
              <a:t>P(interest| Noun) = 0.07</a:t>
            </a:r>
          </a:p>
          <a:p>
            <a:r>
              <a:rPr lang="en-US" sz="1600" dirty="0" smtClean="0"/>
              <a:t>P(The| Noun) = 0</a:t>
            </a:r>
          </a:p>
          <a:p>
            <a:r>
              <a:rPr lang="en-US" sz="1600" dirty="0" smtClean="0"/>
              <a:t>…</a:t>
            </a:r>
            <a:endParaRPr lang="en-US" sz="1600" dirty="0"/>
          </a:p>
        </p:txBody>
      </p:sp>
      <p:cxnSp>
        <p:nvCxnSpPr>
          <p:cNvPr id="15" name="Curved Connector 14"/>
          <p:cNvCxnSpPr>
            <a:endCxn id="54" idx="1"/>
          </p:cNvCxnSpPr>
          <p:nvPr/>
        </p:nvCxnSpPr>
        <p:spPr>
          <a:xfrm rot="5400000">
            <a:off x="592938" y="2622259"/>
            <a:ext cx="171326" cy="155838"/>
          </a:xfrm>
          <a:prstGeom prst="curvedConnector4">
            <a:avLst>
              <a:gd name="adj1" fmla="val -89293"/>
              <a:gd name="adj2" fmla="val 24669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endCxn id="55" idx="3"/>
          </p:cNvCxnSpPr>
          <p:nvPr/>
        </p:nvCxnSpPr>
        <p:spPr>
          <a:xfrm rot="16200000" flipH="1">
            <a:off x="3158665" y="2625675"/>
            <a:ext cx="184679" cy="135652"/>
          </a:xfrm>
          <a:prstGeom prst="curvedConnector4">
            <a:avLst>
              <a:gd name="adj1" fmla="val -92950"/>
              <a:gd name="adj2" fmla="val 30906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56" idx="2"/>
          </p:cNvCxnSpPr>
          <p:nvPr/>
        </p:nvCxnSpPr>
        <p:spPr>
          <a:xfrm rot="5400000" flipH="1" flipV="1">
            <a:off x="2325561" y="3871958"/>
            <a:ext cx="78620" cy="260985"/>
          </a:xfrm>
          <a:prstGeom prst="curvedConnector4">
            <a:avLst>
              <a:gd name="adj1" fmla="val -290766"/>
              <a:gd name="adj2" fmla="val 24408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55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Joint</a:t>
            </a:r>
            <a:r>
              <a:rPr lang="en-US" dirty="0" smtClean="0"/>
              <a:t> model over states and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Notation</a:t>
            </a:r>
          </a:p>
          <a:p>
            <a:pPr lvl="1"/>
            <a:r>
              <a:rPr lang="en-US" sz="2000" dirty="0" smtClean="0"/>
              <a:t>Number of states = </a:t>
            </a:r>
            <a:r>
              <a:rPr lang="en-US" sz="2000" dirty="0" smtClean="0">
                <a:solidFill>
                  <a:srgbClr val="CC3333"/>
                </a:solidFill>
              </a:rPr>
              <a:t>K</a:t>
            </a:r>
            <a:r>
              <a:rPr lang="en-US" sz="2000" dirty="0" smtClean="0"/>
              <a:t>, Number of observations = </a:t>
            </a:r>
            <a:r>
              <a:rPr lang="en-US" sz="2000" dirty="0" smtClean="0">
                <a:solidFill>
                  <a:srgbClr val="CC3333"/>
                </a:solidFill>
              </a:rPr>
              <a:t>M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  <a:latin typeface="cmmi10"/>
                <a:ea typeface="cmmi10"/>
                <a:cs typeface="cmmi10"/>
              </a:rPr>
              <a:t>¼</a:t>
            </a:r>
            <a:r>
              <a:rPr lang="en-US" sz="2000" dirty="0" smtClean="0"/>
              <a:t>: Initial probability over states  (K dimensional vector)</a:t>
            </a:r>
          </a:p>
          <a:p>
            <a:pPr lvl="1"/>
            <a:r>
              <a:rPr lang="en-US" sz="2000" dirty="0" smtClean="0">
                <a:solidFill>
                  <a:srgbClr val="CC3333"/>
                </a:solidFill>
              </a:rPr>
              <a:t>A</a:t>
            </a:r>
            <a:r>
              <a:rPr lang="en-US" sz="2000" dirty="0" smtClean="0"/>
              <a:t>: Transition probabilities (K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£</a:t>
            </a:r>
            <a:r>
              <a:rPr lang="en-US" sz="2000" dirty="0" smtClean="0"/>
              <a:t>K matrix)</a:t>
            </a:r>
          </a:p>
          <a:p>
            <a:pPr lvl="1"/>
            <a:r>
              <a:rPr lang="en-US" sz="2000" dirty="0" smtClean="0">
                <a:solidFill>
                  <a:srgbClr val="CC3333"/>
                </a:solidFill>
              </a:rPr>
              <a:t>B</a:t>
            </a:r>
            <a:r>
              <a:rPr lang="en-US" sz="2000" dirty="0" smtClean="0"/>
              <a:t>: Emission probabilities (K</a:t>
            </a:r>
            <a:r>
              <a:rPr lang="en-US" sz="2000" dirty="0" smtClean="0">
                <a:latin typeface="cmsy10"/>
                <a:ea typeface="cmsy10"/>
                <a:cs typeface="cmsy10"/>
              </a:rPr>
              <a:t>£</a:t>
            </a:r>
            <a:r>
              <a:rPr lang="en-US" sz="2000" dirty="0" smtClean="0"/>
              <a:t>M matrix)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Probability of states and observations</a:t>
            </a:r>
          </a:p>
          <a:p>
            <a:pPr lvl="1"/>
            <a:r>
              <a:rPr lang="en-US" sz="2000" dirty="0" smtClean="0"/>
              <a:t>Denote states by </a:t>
            </a:r>
            <a:r>
              <a:rPr lang="en-US" sz="2000" dirty="0" smtClean="0">
                <a:latin typeface="Calibri"/>
              </a:rPr>
              <a:t>y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alibri"/>
              </a:rPr>
              <a:t>y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MT Extra"/>
                <a:sym typeface="MT Extra"/>
              </a:rPr>
              <a:t></a:t>
            </a:r>
            <a:r>
              <a:rPr lang="en-US" sz="2000" dirty="0" smtClean="0"/>
              <a:t> and observations by </a:t>
            </a:r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MT Extra"/>
                <a:sym typeface="MT Extra"/>
              </a:rPr>
              <a:t></a:t>
            </a:r>
            <a:endParaRPr lang="en-US" sz="2000" dirty="0">
              <a:latin typeface="MT Ext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23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34532" y="4696860"/>
            <a:ext cx="6624432" cy="1659491"/>
            <a:chOff x="1434532" y="4696860"/>
            <a:chExt cx="6624432" cy="1659491"/>
          </a:xfrm>
        </p:grpSpPr>
        <p:pic>
          <p:nvPicPr>
            <p:cNvPr id="5" name="Picture 4" descr="Screen Region 2014-09-15 at 23.18.1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532" y="4696860"/>
              <a:ext cx="6624432" cy="826786"/>
            </a:xfrm>
            <a:prstGeom prst="rect">
              <a:avLst/>
            </a:prstGeom>
          </p:spPr>
        </p:pic>
        <p:pic>
          <p:nvPicPr>
            <p:cNvPr id="8" name="Picture 7" descr="Screen Region 2014-09-15 at 23.20.4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4613" y="5529565"/>
              <a:ext cx="3051519" cy="8267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8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Named Entity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Goal: To identify persons, locations and organizations in text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B-org     O   B-per I-per       O         O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C3333"/>
                </a:solidFill>
              </a:rPr>
              <a:t>Facebook</a:t>
            </a:r>
            <a:r>
              <a:rPr lang="en-US" dirty="0" smtClean="0"/>
              <a:t> CEO </a:t>
            </a:r>
            <a:r>
              <a:rPr lang="en-US" dirty="0" smtClean="0">
                <a:solidFill>
                  <a:schemeClr val="accent1"/>
                </a:solidFill>
              </a:rPr>
              <a:t>Mark  </a:t>
            </a:r>
            <a:r>
              <a:rPr lang="en-US" dirty="0" err="1" smtClean="0">
                <a:solidFill>
                  <a:schemeClr val="accent1"/>
                </a:solidFill>
              </a:rPr>
              <a:t>Zuckerberg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announced new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000" dirty="0" smtClean="0">
                <a:latin typeface="Courier"/>
                <a:cs typeface="Courier"/>
              </a:rPr>
              <a:t>O        O      O O   O          O B-</a:t>
            </a:r>
            <a:r>
              <a:rPr lang="en-US" sz="2000" dirty="0" err="1" smtClean="0">
                <a:latin typeface="Courier"/>
                <a:cs typeface="Courier"/>
              </a:rPr>
              <a:t>loc</a:t>
            </a:r>
            <a:r>
              <a:rPr lang="en-US" sz="2000" dirty="0" smtClean="0">
                <a:latin typeface="Courier"/>
                <a:cs typeface="Courier"/>
              </a:rPr>
              <a:t> I-</a:t>
            </a:r>
            <a:r>
              <a:rPr lang="en-US" sz="2000" dirty="0" err="1" smtClean="0">
                <a:latin typeface="Courier"/>
                <a:cs typeface="Courier"/>
              </a:rPr>
              <a:t>loc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privacy</a:t>
            </a:r>
            <a:r>
              <a:rPr lang="en-US" dirty="0"/>
              <a:t> </a:t>
            </a:r>
            <a:r>
              <a:rPr lang="en-US" dirty="0" smtClean="0"/>
              <a:t>features in the conference 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San   Francisco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84341" y="2722643"/>
            <a:ext cx="14211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7684341" y="3091975"/>
            <a:ext cx="710554" cy="608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" name="Straight Arrow Connector 7"/>
          <p:cNvCxnSpPr>
            <a:stCxn id="5" idx="2"/>
          </p:cNvCxnSpPr>
          <p:nvPr/>
        </p:nvCxnSpPr>
        <p:spPr>
          <a:xfrm flipH="1">
            <a:off x="7912770" y="3091975"/>
            <a:ext cx="482125" cy="1503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grpSp>
        <p:nvGrpSpPr>
          <p:cNvPr id="19" name="Group 18"/>
          <p:cNvGrpSpPr/>
          <p:nvPr/>
        </p:nvGrpSpPr>
        <p:grpSpPr>
          <a:xfrm>
            <a:off x="0" y="2537977"/>
            <a:ext cx="761747" cy="1737852"/>
            <a:chOff x="0" y="2537977"/>
            <a:chExt cx="761747" cy="1737852"/>
          </a:xfrm>
        </p:grpSpPr>
        <p:sp>
          <p:nvSpPr>
            <p:cNvPr id="12" name="TextBox 11"/>
            <p:cNvSpPr txBox="1"/>
            <p:nvPr/>
          </p:nvSpPr>
          <p:spPr>
            <a:xfrm>
              <a:off x="0" y="2537977"/>
              <a:ext cx="76174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States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28429" y="2907309"/>
              <a:ext cx="319800" cy="3452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28429" y="2907309"/>
              <a:ext cx="392897" cy="13685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137923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Speech recognition</a:t>
            </a:r>
          </a:p>
          <a:p>
            <a:pPr lvl="1"/>
            <a:r>
              <a:rPr lang="en-US" dirty="0" smtClean="0"/>
              <a:t>Input: Speech signal</a:t>
            </a:r>
          </a:p>
          <a:p>
            <a:pPr lvl="1"/>
            <a:r>
              <a:rPr lang="en-US" dirty="0" smtClean="0"/>
              <a:t>Output: Sequence of words</a:t>
            </a:r>
          </a:p>
          <a:p>
            <a:r>
              <a:rPr lang="en-US" dirty="0" smtClean="0"/>
              <a:t>NLP applications</a:t>
            </a:r>
          </a:p>
          <a:p>
            <a:pPr lvl="1"/>
            <a:r>
              <a:rPr lang="en-US" dirty="0" smtClean="0"/>
              <a:t>Information extraction</a:t>
            </a:r>
          </a:p>
          <a:p>
            <a:pPr lvl="1"/>
            <a:r>
              <a:rPr lang="en-US" dirty="0" smtClean="0"/>
              <a:t>Text chunking </a:t>
            </a:r>
          </a:p>
          <a:p>
            <a:r>
              <a:rPr lang="en-US" dirty="0" smtClean="0"/>
              <a:t>Computational biology</a:t>
            </a:r>
          </a:p>
          <a:p>
            <a:pPr lvl="1"/>
            <a:r>
              <a:rPr lang="en-US" dirty="0" smtClean="0"/>
              <a:t>Aligning </a:t>
            </a:r>
            <a:r>
              <a:rPr lang="en-US" dirty="0"/>
              <a:t>protein </a:t>
            </a:r>
            <a:r>
              <a:rPr lang="en-US" dirty="0" smtClean="0"/>
              <a:t>sequences</a:t>
            </a:r>
          </a:p>
          <a:p>
            <a:pPr lvl="1"/>
            <a:r>
              <a:rPr lang="en-US" dirty="0" smtClean="0"/>
              <a:t>Labeling nucleotides in a sequence as exons, introns,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7643" y="1079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30071" y="621392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Questions?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questions for HMMs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an observation sequence,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, </a:t>
            </a:r>
            <a:r>
              <a:rPr lang="en-US" dirty="0" smtClean="0">
                <a:latin typeface="MT Extra"/>
                <a:sym typeface="MT Extra"/>
              </a:rPr>
              <a:t>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n</a:t>
            </a:r>
            <a:r>
              <a:rPr lang="en-US" dirty="0" smtClean="0"/>
              <a:t> and a model (</a:t>
            </a:r>
            <a:r>
              <a:rPr lang="en-US" dirty="0" smtClean="0">
                <a:latin typeface="cmmi10"/>
                <a:ea typeface="cmmi10"/>
                <a:cs typeface="cmmi10"/>
              </a:rPr>
              <a:t>¼</a:t>
            </a:r>
            <a:r>
              <a:rPr lang="en-US" dirty="0" smtClean="0"/>
              <a:t>, A, B), how to efficiently calculate the probability of the observation?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Given an observation sequence,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, </a:t>
            </a:r>
            <a:r>
              <a:rPr lang="en-US" dirty="0" smtClean="0">
                <a:latin typeface="MT Extra"/>
                <a:sym typeface="MT Extra"/>
              </a:rPr>
              <a:t></a:t>
            </a:r>
            <a:r>
              <a:rPr lang="en-US" dirty="0" smtClean="0"/>
              <a:t>,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n</a:t>
            </a:r>
            <a:r>
              <a:rPr lang="en-US" dirty="0" smtClean="0"/>
              <a:t> and a model (</a:t>
            </a:r>
            <a:r>
              <a:rPr lang="en-US" dirty="0" smtClean="0">
                <a:latin typeface="cmmi10"/>
                <a:ea typeface="cmmi10"/>
                <a:cs typeface="cmmi10"/>
              </a:rPr>
              <a:t>¼</a:t>
            </a:r>
            <a:r>
              <a:rPr lang="en-US" dirty="0" smtClean="0"/>
              <a:t>, A, B), how to efficiently calculate the most probable state sequence?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to calculate (</a:t>
            </a:r>
            <a:r>
              <a:rPr lang="en-US" dirty="0" smtClean="0">
                <a:latin typeface="cmmi10"/>
                <a:ea typeface="cmmi10"/>
                <a:cs typeface="cmmi10"/>
              </a:rPr>
              <a:t>¼</a:t>
            </a:r>
            <a:r>
              <a:rPr lang="en-US" dirty="0" smtClean="0"/>
              <a:t>, A, B) from observations?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39145" y="960461"/>
            <a:ext cx="1573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Rabiner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1999]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20652" y="4065692"/>
            <a:ext cx="55736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7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Sequence models</a:t>
            </a:r>
          </a:p>
          <a:p>
            <a:endParaRPr lang="en-US" sz="700" dirty="0" smtClean="0"/>
          </a:p>
          <a:p>
            <a:r>
              <a:rPr lang="en-US" sz="2400" dirty="0" smtClean="0"/>
              <a:t>Hidden Markov models</a:t>
            </a:r>
          </a:p>
          <a:p>
            <a:endParaRPr lang="en-US" sz="700" dirty="0" smtClean="0"/>
          </a:p>
          <a:p>
            <a:pPr lvl="1"/>
            <a:r>
              <a:rPr lang="en-US" sz="2000" i="1" dirty="0" smtClean="0">
                <a:solidFill>
                  <a:srgbClr val="CC3333"/>
                </a:solidFill>
              </a:rPr>
              <a:t>Inference with HMM</a:t>
            </a:r>
          </a:p>
          <a:p>
            <a:pPr lvl="1"/>
            <a:r>
              <a:rPr lang="en-US" sz="2000" dirty="0" smtClean="0">
                <a:solidFill>
                  <a:srgbClr val="333333"/>
                </a:solidFill>
              </a:rPr>
              <a:t>Learning</a:t>
            </a:r>
          </a:p>
          <a:p>
            <a:endParaRPr lang="en-US" sz="700" dirty="0" smtClean="0"/>
          </a:p>
          <a:p>
            <a:r>
              <a:rPr lang="en-US" sz="2400" dirty="0"/>
              <a:t>Conditional Models and Local Classifiers</a:t>
            </a:r>
          </a:p>
          <a:p>
            <a:endParaRPr lang="en-US" sz="700" dirty="0" smtClean="0"/>
          </a:p>
          <a:p>
            <a:r>
              <a:rPr lang="en-US" sz="2400" dirty="0" smtClean="0"/>
              <a:t>Global models</a:t>
            </a:r>
          </a:p>
          <a:p>
            <a:pPr lvl="1"/>
            <a:r>
              <a:rPr lang="en-US" sz="2000" dirty="0" smtClean="0"/>
              <a:t>Conditional </a:t>
            </a:r>
            <a:r>
              <a:rPr lang="en-US" sz="2000" dirty="0"/>
              <a:t>Random Fields</a:t>
            </a:r>
          </a:p>
          <a:p>
            <a:pPr marL="0" indent="0">
              <a:buNone/>
            </a:pPr>
            <a:endParaRPr lang="en-US" sz="700" dirty="0" smtClean="0"/>
          </a:p>
          <a:p>
            <a:pPr lvl="1"/>
            <a:r>
              <a:rPr lang="en-US" sz="2000" dirty="0" smtClean="0"/>
              <a:t>Structured Perceptron for sequences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Region 2014-09-16 at 09.05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3979176"/>
            <a:ext cx="3180080" cy="6650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Input:</a:t>
            </a:r>
          </a:p>
          <a:p>
            <a:pPr lvl="1"/>
            <a:r>
              <a:rPr lang="en-US" dirty="0" smtClean="0"/>
              <a:t>A hidden Markov model (</a:t>
            </a:r>
            <a:r>
              <a:rPr lang="en-US" dirty="0" smtClean="0">
                <a:latin typeface="cmmi10"/>
                <a:ea typeface="cmmi10"/>
                <a:cs typeface="cmmi10"/>
              </a:rPr>
              <a:t>¼</a:t>
            </a:r>
            <a:r>
              <a:rPr lang="en-US" dirty="0" smtClean="0"/>
              <a:t>, A, B)</a:t>
            </a:r>
          </a:p>
          <a:p>
            <a:pPr lvl="1"/>
            <a:r>
              <a:rPr lang="en-US" dirty="0" smtClean="0"/>
              <a:t>An observation sequence </a:t>
            </a:r>
            <a:r>
              <a:rPr lang="en-US" b="1" dirty="0" smtClean="0"/>
              <a:t>x</a:t>
            </a:r>
            <a:r>
              <a:rPr lang="en-US" dirty="0" smtClean="0"/>
              <a:t> = (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, </a:t>
            </a:r>
            <a:r>
              <a:rPr lang="en-US" dirty="0" smtClean="0">
                <a:latin typeface="MT Extra"/>
                <a:sym typeface="MT Extra"/>
              </a:rPr>
              <a:t></a:t>
            </a:r>
            <a:r>
              <a:rPr lang="en-US" dirty="0" smtClean="0"/>
              <a:t>,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Output: A state sequence </a:t>
            </a:r>
            <a:r>
              <a:rPr lang="en-US" b="1" dirty="0" smtClean="0"/>
              <a:t>y</a:t>
            </a:r>
            <a:r>
              <a:rPr lang="en-US" dirty="0" smtClean="0"/>
              <a:t> = (</a:t>
            </a:r>
            <a:r>
              <a:rPr lang="en-US" dirty="0" smtClean="0">
                <a:latin typeface="Calibri"/>
              </a:rPr>
              <a:t>y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</a:rPr>
              <a:t>y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, </a:t>
            </a:r>
            <a:r>
              <a:rPr lang="en-US" dirty="0" smtClean="0">
                <a:latin typeface="MT Extra"/>
                <a:sym typeface="MT Extra"/>
              </a:rPr>
              <a:t></a:t>
            </a:r>
            <a:r>
              <a:rPr lang="en-US" dirty="0" smtClean="0"/>
              <a:t>,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n</a:t>
            </a:r>
            <a:r>
              <a:rPr lang="en-US" dirty="0" smtClean="0"/>
              <a:t>) that corresponds to</a:t>
            </a:r>
            <a:endParaRPr lang="en-US" dirty="0"/>
          </a:p>
          <a:p>
            <a:pPr lvl="1"/>
            <a:r>
              <a:rPr lang="en-US" dirty="0" smtClean="0">
                <a:solidFill>
                  <a:srgbClr val="CC3333"/>
                </a:solidFill>
              </a:rPr>
              <a:t>Maximum </a:t>
            </a:r>
            <a:r>
              <a:rPr lang="en-US" i="1" dirty="0" smtClean="0">
                <a:solidFill>
                  <a:srgbClr val="CC3333"/>
                </a:solidFill>
              </a:rPr>
              <a:t>a posteriori</a:t>
            </a:r>
            <a:r>
              <a:rPr lang="en-US" dirty="0" smtClean="0">
                <a:solidFill>
                  <a:srgbClr val="CC3333"/>
                </a:solidFill>
              </a:rPr>
              <a:t> </a:t>
            </a:r>
            <a:r>
              <a:rPr lang="en-US" dirty="0" smtClean="0"/>
              <a:t>inference (MAP inference)</a:t>
            </a:r>
          </a:p>
          <a:p>
            <a:endParaRPr lang="en-US" dirty="0" smtClean="0"/>
          </a:p>
          <a:p>
            <a:r>
              <a:rPr lang="en-US" dirty="0" smtClean="0"/>
              <a:t>Computationally: combinatorial optimization </a:t>
            </a:r>
            <a:endParaRPr lang="en-US" b="1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likely state sequence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280" y="6488668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Some slides based on Noah Smith’s slides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want</a:t>
            </a:r>
          </a:p>
          <a:p>
            <a:endParaRPr lang="en-US" dirty="0"/>
          </a:p>
          <a:p>
            <a:r>
              <a:rPr lang="en-US" dirty="0" smtClean="0"/>
              <a:t>We have defined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But, P(</a:t>
            </a:r>
            <a:r>
              <a:rPr lang="en-US" b="1" dirty="0" smtClean="0"/>
              <a:t>y</a:t>
            </a:r>
            <a:r>
              <a:rPr lang="en-US" dirty="0" smtClean="0"/>
              <a:t> | </a:t>
            </a:r>
            <a:r>
              <a:rPr lang="en-US" b="1" dirty="0" smtClean="0"/>
              <a:t>x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  <a:ea typeface="cmmi10"/>
                <a:cs typeface="cmmi10"/>
              </a:rPr>
              <a:t>¼</a:t>
            </a:r>
            <a:r>
              <a:rPr lang="en-US" dirty="0" smtClean="0"/>
              <a:t>, A, B) </a:t>
            </a:r>
            <a:r>
              <a:rPr lang="en-US" dirty="0" smtClean="0">
                <a:latin typeface="cmsy10"/>
                <a:ea typeface="cmsy10"/>
                <a:cs typeface="cmsy10"/>
              </a:rPr>
              <a:t>/</a:t>
            </a:r>
            <a:r>
              <a:rPr lang="en-US" dirty="0" smtClean="0"/>
              <a:t> P(</a:t>
            </a:r>
            <a:r>
              <a:rPr lang="en-US" b="1" dirty="0" smtClean="0"/>
              <a:t>x</a:t>
            </a:r>
            <a:r>
              <a:rPr lang="en-US" dirty="0" smtClean="0"/>
              <a:t>, </a:t>
            </a:r>
            <a:r>
              <a:rPr lang="en-US" b="1" dirty="0" smtClean="0"/>
              <a:t>y</a:t>
            </a:r>
            <a:r>
              <a:rPr lang="en-US" dirty="0" smtClean="0"/>
              <a:t> |</a:t>
            </a:r>
            <a:r>
              <a:rPr lang="en-US" dirty="0" smtClean="0">
                <a:latin typeface="cmmi10"/>
                <a:ea typeface="cmmi10"/>
                <a:cs typeface="cmmi10"/>
              </a:rPr>
              <a:t>¼</a:t>
            </a:r>
            <a:r>
              <a:rPr lang="en-US" dirty="0" smtClean="0"/>
              <a:t>, A, B) </a:t>
            </a:r>
          </a:p>
          <a:p>
            <a:pPr lvl="1"/>
            <a:r>
              <a:rPr lang="en-US" dirty="0" smtClean="0"/>
              <a:t>And we don’t care about P(</a:t>
            </a:r>
            <a:r>
              <a:rPr lang="en-US" b="1" dirty="0" smtClean="0"/>
              <a:t>x</a:t>
            </a:r>
            <a:r>
              <a:rPr lang="en-US" dirty="0" smtClean="0"/>
              <a:t>) we are maximizing over </a:t>
            </a:r>
            <a:r>
              <a:rPr lang="en-US" b="1" dirty="0" smtClean="0"/>
              <a:t>y</a:t>
            </a:r>
          </a:p>
          <a:p>
            <a:endParaRPr lang="en-US" dirty="0"/>
          </a:p>
          <a:p>
            <a:r>
              <a:rPr lang="en-US" dirty="0" smtClean="0"/>
              <a:t>So,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Screen Region 2014-09-16 at 09.05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0" y="1600201"/>
            <a:ext cx="3688080" cy="771297"/>
          </a:xfrm>
          <a:prstGeom prst="rect">
            <a:avLst/>
          </a:prstGeom>
        </p:spPr>
      </p:pic>
      <p:pic>
        <p:nvPicPr>
          <p:cNvPr id="6" name="Picture 5" descr="Screen Region 2014-09-15 at 23.18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32" y="3000140"/>
            <a:ext cx="6624432" cy="826786"/>
          </a:xfrm>
          <a:prstGeom prst="rect">
            <a:avLst/>
          </a:prstGeom>
        </p:spPr>
      </p:pic>
      <p:pic>
        <p:nvPicPr>
          <p:cNvPr id="7" name="Picture 6" descr="Screen Region 2014-09-16 at 09.43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5278548"/>
            <a:ext cx="5425440" cy="57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7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high level view of Structured Prediction</a:t>
            </a:r>
          </a:p>
          <a:p>
            <a:r>
              <a:rPr lang="en-US" sz="2400" dirty="0" smtClean="0"/>
              <a:t>Sequence models</a:t>
            </a:r>
          </a:p>
          <a:p>
            <a:endParaRPr lang="en-US" sz="700" dirty="0" smtClean="0"/>
          </a:p>
          <a:p>
            <a:r>
              <a:rPr lang="en-US" sz="2400" dirty="0" smtClean="0"/>
              <a:t>Hidden Markov models</a:t>
            </a:r>
          </a:p>
          <a:p>
            <a:endParaRPr lang="en-US" sz="700" dirty="0" smtClean="0"/>
          </a:p>
          <a:p>
            <a:pPr lvl="1"/>
            <a:r>
              <a:rPr lang="en-US" sz="2000" dirty="0" smtClean="0"/>
              <a:t>Inference with HMM</a:t>
            </a:r>
          </a:p>
          <a:p>
            <a:pPr lvl="1"/>
            <a:r>
              <a:rPr lang="en-US" sz="2000" dirty="0" smtClean="0">
                <a:solidFill>
                  <a:srgbClr val="333333"/>
                </a:solidFill>
              </a:rPr>
              <a:t>Learning</a:t>
            </a:r>
          </a:p>
          <a:p>
            <a:endParaRPr lang="en-US" sz="700" dirty="0" smtClean="0"/>
          </a:p>
          <a:p>
            <a:r>
              <a:rPr lang="en-US" sz="2400" dirty="0" smtClean="0"/>
              <a:t>Conditional Models and Local Classifiers</a:t>
            </a:r>
            <a:endParaRPr lang="en-US" sz="2400" dirty="0"/>
          </a:p>
          <a:p>
            <a:endParaRPr lang="en-US" sz="700" dirty="0" smtClean="0"/>
          </a:p>
          <a:p>
            <a:r>
              <a:rPr lang="en-US" sz="2400" dirty="0" smtClean="0"/>
              <a:t>Global models</a:t>
            </a:r>
          </a:p>
          <a:p>
            <a:pPr lvl="1"/>
            <a:r>
              <a:rPr lang="en-US" sz="2000" dirty="0" smtClean="0"/>
              <a:t>Conditional </a:t>
            </a:r>
            <a:r>
              <a:rPr lang="en-US" sz="2000" dirty="0"/>
              <a:t>Random Fields</a:t>
            </a:r>
          </a:p>
          <a:p>
            <a:pPr marL="0" indent="0">
              <a:buNone/>
            </a:pPr>
            <a:endParaRPr lang="en-US" sz="700" dirty="0" smtClean="0"/>
          </a:p>
          <a:p>
            <a:pPr lvl="1"/>
            <a:r>
              <a:rPr lang="en-US" sz="2000" dirty="0" smtClean="0"/>
              <a:t>Structured Perceptron for sequences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possible sequences?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577898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raises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Determiner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Noun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76565" y="4641334"/>
            <a:ext cx="4307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this simple case, 16 sequences (1</a:t>
            </a:r>
            <a:r>
              <a:rPr lang="en-US" dirty="0" smtClean="0">
                <a:latin typeface="cmsy10"/>
                <a:ea typeface="cmsy10"/>
                <a:cs typeface="cmsy10"/>
              </a:rPr>
              <a:t>¢</a:t>
            </a:r>
            <a:r>
              <a:rPr lang="en-US" dirty="0" smtClean="0">
                <a:latin typeface="Calibri"/>
              </a:rPr>
              <a:t>2</a:t>
            </a:r>
            <a:r>
              <a:rPr lang="en-US" dirty="0" smtClean="0">
                <a:latin typeface="cmsy10"/>
                <a:ea typeface="cmsy10"/>
                <a:cs typeface="cmsy10"/>
              </a:rPr>
              <a:t>¢</a:t>
            </a:r>
            <a:r>
              <a:rPr lang="en-US" dirty="0" smtClean="0">
                <a:latin typeface="Calibri"/>
              </a:rPr>
              <a:t>2</a:t>
            </a:r>
            <a:r>
              <a:rPr lang="en-US" dirty="0" smtClean="0">
                <a:latin typeface="cmsy10"/>
                <a:ea typeface="cmsy10"/>
                <a:cs typeface="cmsy10"/>
              </a:rPr>
              <a:t>¢</a:t>
            </a:r>
            <a:r>
              <a:rPr lang="en-US" dirty="0" smtClean="0">
                <a:latin typeface="Calibri"/>
              </a:rPr>
              <a:t>2</a:t>
            </a:r>
            <a:r>
              <a:rPr lang="en-US" dirty="0" smtClean="0">
                <a:latin typeface="cmsy10"/>
                <a:ea typeface="cmsy10"/>
                <a:cs typeface="cmsy10"/>
              </a:rPr>
              <a:t>¢</a:t>
            </a:r>
            <a:r>
              <a:rPr lang="en-US" dirty="0" smtClean="0">
                <a:latin typeface="Calibri"/>
              </a:rPr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05760" y="2092404"/>
            <a:ext cx="333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3333"/>
                </a:solidFill>
              </a:rPr>
              <a:t>List of allowed tags for each word</a:t>
            </a:r>
            <a:endParaRPr lang="en-US" dirty="0">
              <a:solidFill>
                <a:srgbClr val="CC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Region 2014-09-16 at 09.05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21" y="5885269"/>
            <a:ext cx="2349718" cy="491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possible sequences?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623511"/>
              </p:ext>
            </p:extLst>
          </p:nvPr>
        </p:nvGraphicFramePr>
        <p:xfrm>
          <a:off x="1524000" y="1397000"/>
          <a:ext cx="4949952" cy="3962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37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x</a:t>
                      </a:r>
                      <a:r>
                        <a:rPr lang="en-US" sz="2000" baseline="-25000" dirty="0" err="1" smtClean="0"/>
                        <a:t>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s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s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s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s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s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s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s</a:t>
                      </a:r>
                      <a:r>
                        <a:rPr lang="en-US" sz="2000" baseline="-25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s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s</a:t>
                      </a:r>
                      <a:r>
                        <a:rPr lang="en-US" sz="2000" baseline="-25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/>
                        <a:t>s</a:t>
                      </a:r>
                      <a:r>
                        <a:rPr lang="en-US" sz="2000" baseline="-25000" dirty="0" err="1" smtClean="0"/>
                        <a:t>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/>
                        <a:t>s</a:t>
                      </a:r>
                      <a:r>
                        <a:rPr lang="en-US" sz="2000" baseline="-25000" dirty="0" err="1" smtClean="0"/>
                        <a:t>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err="1" smtClean="0"/>
                        <a:t>s</a:t>
                      </a:r>
                      <a:r>
                        <a:rPr lang="en-US" sz="2000" baseline="-25000" dirty="0" err="1" smtClean="0"/>
                        <a:t>K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79600" y="2092404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3333"/>
                </a:solidFill>
              </a:rPr>
              <a:t>List of allowed states for each observation</a:t>
            </a:r>
            <a:endParaRPr lang="en-US" dirty="0">
              <a:solidFill>
                <a:srgbClr val="CC33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430496"/>
            <a:ext cx="156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3333"/>
                </a:solidFill>
              </a:rPr>
              <a:t>Observations</a:t>
            </a:r>
            <a:endParaRPr lang="en-US" dirty="0">
              <a:solidFill>
                <a:srgbClr val="CC33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880" y="5588000"/>
            <a:ext cx="3974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Output: One state per observation </a:t>
            </a:r>
            <a:r>
              <a:rPr lang="en-US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 = </a:t>
            </a:r>
            <a:r>
              <a:rPr lang="en-US" dirty="0" err="1" smtClean="0">
                <a:latin typeface="Calibri"/>
              </a:rPr>
              <a:t>s</a:t>
            </a:r>
            <a:r>
              <a:rPr lang="en-US" baseline="-25000" dirty="0" err="1" smtClean="0">
                <a:latin typeface="Calibri"/>
              </a:rPr>
              <a:t>j</a:t>
            </a:r>
            <a:endParaRPr lang="en-US" baseline="-25000" dirty="0" smtClean="0">
              <a:latin typeface="Calibri"/>
            </a:endParaRPr>
          </a:p>
          <a:p>
            <a:r>
              <a:rPr lang="en-US" dirty="0" err="1">
                <a:latin typeface="Calibri"/>
              </a:rPr>
              <a:t>K</a:t>
            </a:r>
            <a:r>
              <a:rPr lang="en-US" baseline="30000" dirty="0" err="1" smtClean="0">
                <a:latin typeface="Calibri"/>
              </a:rPr>
              <a:t>n</a:t>
            </a:r>
            <a:r>
              <a:rPr lang="en-US" dirty="0" smtClean="0"/>
              <a:t> possible sequences to consider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Try out every sequence</a:t>
            </a:r>
          </a:p>
          <a:p>
            <a:pPr marL="914400" lvl="1" indent="-514350"/>
            <a:r>
              <a:rPr lang="en-US" dirty="0" smtClean="0"/>
              <a:t>Score the sequence </a:t>
            </a:r>
            <a:r>
              <a:rPr lang="en-US" b="1" dirty="0" smtClean="0"/>
              <a:t>y </a:t>
            </a:r>
            <a:r>
              <a:rPr lang="en-US" dirty="0" smtClean="0"/>
              <a:t>as P(</a:t>
            </a:r>
            <a:r>
              <a:rPr lang="en-US" b="1" dirty="0" err="1" smtClean="0"/>
              <a:t>y</a:t>
            </a:r>
            <a:r>
              <a:rPr lang="en-US" dirty="0" err="1" smtClean="0"/>
              <a:t>|</a:t>
            </a:r>
            <a:r>
              <a:rPr lang="en-US" b="1" dirty="0" err="1" smtClean="0"/>
              <a:t>x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  <a:ea typeface="cmmi10"/>
                <a:cs typeface="cmmi10"/>
              </a:rPr>
              <a:t>¼</a:t>
            </a:r>
            <a:r>
              <a:rPr lang="en-US" dirty="0" smtClean="0"/>
              <a:t>, A, B)</a:t>
            </a:r>
          </a:p>
          <a:p>
            <a:pPr marL="914400" lvl="1" indent="-514350"/>
            <a:r>
              <a:rPr lang="en-US" dirty="0" smtClean="0"/>
              <a:t>Return the highest scoring one</a:t>
            </a:r>
          </a:p>
          <a:p>
            <a:pPr marL="914400" lvl="1" indent="-514350"/>
            <a:r>
              <a:rPr lang="en-US" dirty="0" smtClean="0"/>
              <a:t>What is the problem?</a:t>
            </a:r>
          </a:p>
          <a:p>
            <a:pPr marL="1314450" lvl="2" indent="-514350"/>
            <a:r>
              <a:rPr lang="en-US" dirty="0" smtClean="0">
                <a:solidFill>
                  <a:srgbClr val="CC3333"/>
                </a:solidFill>
              </a:rPr>
              <a:t>Correct, but slow, O(</a:t>
            </a:r>
            <a:r>
              <a:rPr lang="en-US" dirty="0" err="1">
                <a:solidFill>
                  <a:srgbClr val="CC3333"/>
                </a:solidFill>
              </a:rPr>
              <a:t>K</a:t>
            </a:r>
            <a:r>
              <a:rPr lang="en-US" baseline="30000" dirty="0" err="1" smtClean="0">
                <a:solidFill>
                  <a:srgbClr val="CC3333"/>
                </a:solidFill>
              </a:rPr>
              <a:t>n</a:t>
            </a:r>
            <a:r>
              <a:rPr lang="en-US" dirty="0" smtClean="0">
                <a:solidFill>
                  <a:srgbClr val="CC3333"/>
                </a:solidFill>
              </a:rPr>
              <a:t>)</a:t>
            </a:r>
            <a:endParaRPr lang="en-US" dirty="0">
              <a:solidFill>
                <a:srgbClr val="CC3333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Greedy search</a:t>
            </a:r>
          </a:p>
          <a:p>
            <a:pPr marL="914400" lvl="1" indent="-514350"/>
            <a:r>
              <a:rPr lang="en-US" dirty="0" smtClean="0"/>
              <a:t>Construct the output left to right</a:t>
            </a:r>
          </a:p>
          <a:p>
            <a:pPr marL="914400" lvl="1" indent="-514350"/>
            <a:r>
              <a:rPr lang="en-US" dirty="0" smtClean="0"/>
              <a:t>For each </a:t>
            </a:r>
            <a:r>
              <a:rPr lang="en-US" dirty="0" err="1" smtClean="0"/>
              <a:t>i</a:t>
            </a:r>
            <a:r>
              <a:rPr lang="en-US" dirty="0" smtClean="0"/>
              <a:t>, elect the best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using y</a:t>
            </a:r>
            <a:r>
              <a:rPr lang="en-US" baseline="-25000" dirty="0" smtClean="0"/>
              <a:t>i-1</a:t>
            </a:r>
            <a:r>
              <a:rPr lang="en-US" dirty="0" smtClean="0"/>
              <a:t> and x</a:t>
            </a:r>
            <a:r>
              <a:rPr lang="en-US" baseline="-25000" dirty="0" smtClean="0"/>
              <a:t>i</a:t>
            </a:r>
          </a:p>
          <a:p>
            <a:pPr marL="914400" lvl="1" indent="-514350"/>
            <a:r>
              <a:rPr lang="en-US" dirty="0" smtClean="0"/>
              <a:t>What is the problem?</a:t>
            </a:r>
          </a:p>
          <a:p>
            <a:pPr marL="1314450" lvl="2" indent="-514350"/>
            <a:r>
              <a:rPr lang="en-US" dirty="0" smtClean="0">
                <a:solidFill>
                  <a:srgbClr val="CC3333"/>
                </a:solidFill>
              </a:rPr>
              <a:t>Incorrect but fast, O(n)</a:t>
            </a:r>
          </a:p>
          <a:p>
            <a:pPr marL="914400" lvl="1" indent="-514350">
              <a:buFont typeface="+mj-lt"/>
              <a:buAutoNum type="arabicPeriod"/>
            </a:pPr>
            <a:endParaRPr lang="en-US" baseline="-250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5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C3333"/>
                </a:solidFill>
              </a:rPr>
              <a:t>Solution</a:t>
            </a:r>
            <a:r>
              <a:rPr lang="en-US" sz="3200" dirty="0" smtClean="0"/>
              <a:t>: Use the independence assumptions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C3333"/>
                </a:solidFill>
              </a:rPr>
              <a:t>Recall</a:t>
            </a:r>
            <a:r>
              <a:rPr lang="en-US" dirty="0" smtClean="0"/>
              <a:t>: The first order Markov assumption</a:t>
            </a:r>
          </a:p>
          <a:p>
            <a:pPr marL="0" indent="0">
              <a:buNone/>
            </a:pPr>
            <a:r>
              <a:rPr lang="en-US" dirty="0" smtClean="0"/>
              <a:t>The state at token </a:t>
            </a:r>
            <a:r>
              <a:rPr lang="en-US" dirty="0" err="1" smtClean="0"/>
              <a:t>i</a:t>
            </a:r>
            <a:r>
              <a:rPr lang="en-US" dirty="0" smtClean="0"/>
              <a:t> is only influenced by the previous state, the next state and the token itself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Given the adjacent labels, the others do not matter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Suggests a recursive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Deriving the recursive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 descr="Screen Region 2014-09-17 at 17.22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6690"/>
            <a:ext cx="9144000" cy="3630484"/>
          </a:xfrm>
          <a:prstGeom prst="rect">
            <a:avLst/>
          </a:prstGeom>
        </p:spPr>
      </p:pic>
      <p:pic>
        <p:nvPicPr>
          <p:cNvPr id="7" name="Picture 6" descr="Screen Region 2014-09-15 at 23.18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2" y="1100220"/>
            <a:ext cx="6624432" cy="826786"/>
          </a:xfrm>
          <a:prstGeom prst="rect">
            <a:avLst/>
          </a:prstGeom>
        </p:spPr>
      </p:pic>
      <p:pic>
        <p:nvPicPr>
          <p:cNvPr id="8" name="Picture 7" descr="Screen Region 2014-09-17 at 17.23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10" y="5538222"/>
            <a:ext cx="5668211" cy="13197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0526" y="2580105"/>
            <a:ext cx="8943474" cy="2958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12736" y="5538222"/>
            <a:ext cx="5940927" cy="476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58210" y="6167559"/>
            <a:ext cx="5940927" cy="690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685315" y="2419685"/>
            <a:ext cx="3097948" cy="1351590"/>
            <a:chOff x="685315" y="2419685"/>
            <a:chExt cx="3097948" cy="1351590"/>
          </a:xfrm>
        </p:grpSpPr>
        <p:sp>
          <p:nvSpPr>
            <p:cNvPr id="12" name="TextBox 11"/>
            <p:cNvSpPr txBox="1"/>
            <p:nvPr/>
          </p:nvSpPr>
          <p:spPr>
            <a:xfrm>
              <a:off x="685315" y="3401943"/>
              <a:ext cx="2345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Transition probabilities</a:t>
              </a:r>
              <a:endParaRPr lang="en-US" dirty="0"/>
            </a:p>
          </p:txBody>
        </p:sp>
        <p:cxnSp>
          <p:nvCxnSpPr>
            <p:cNvPr id="16" name="Straight Arrow Connector 15"/>
            <p:cNvCxnSpPr>
              <a:stCxn id="12" idx="0"/>
            </p:cNvCxnSpPr>
            <p:nvPr/>
          </p:nvCxnSpPr>
          <p:spPr>
            <a:xfrm flipH="1" flipV="1">
              <a:off x="1671053" y="2580105"/>
              <a:ext cx="187157" cy="8218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1858210" y="2419685"/>
              <a:ext cx="1925053" cy="9822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794000" y="2419685"/>
            <a:ext cx="3435684" cy="1351590"/>
            <a:chOff x="2794000" y="2419685"/>
            <a:chExt cx="3435684" cy="1351590"/>
          </a:xfrm>
        </p:grpSpPr>
        <p:sp>
          <p:nvSpPr>
            <p:cNvPr id="13" name="TextBox 12"/>
            <p:cNvSpPr txBox="1"/>
            <p:nvPr/>
          </p:nvSpPr>
          <p:spPr>
            <a:xfrm>
              <a:off x="3421804" y="3401943"/>
              <a:ext cx="2236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Emission probabilities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stCxn id="13" idx="0"/>
            </p:cNvCxnSpPr>
            <p:nvPr/>
          </p:nvCxnSpPr>
          <p:spPr>
            <a:xfrm flipH="1" flipV="1">
              <a:off x="2794000" y="2419685"/>
              <a:ext cx="1746059" cy="9822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3" idx="0"/>
            </p:cNvCxnSpPr>
            <p:nvPr/>
          </p:nvCxnSpPr>
          <p:spPr>
            <a:xfrm flipV="1">
              <a:off x="4540059" y="2419685"/>
              <a:ext cx="152401" cy="9822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3" idx="0"/>
            </p:cNvCxnSpPr>
            <p:nvPr/>
          </p:nvCxnSpPr>
          <p:spPr>
            <a:xfrm flipV="1">
              <a:off x="4540059" y="2419685"/>
              <a:ext cx="1689625" cy="9822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494421" y="2419685"/>
            <a:ext cx="2361428" cy="1351590"/>
            <a:chOff x="5494421" y="2419685"/>
            <a:chExt cx="2361428" cy="1351590"/>
          </a:xfrm>
        </p:grpSpPr>
        <p:sp>
          <p:nvSpPr>
            <p:cNvPr id="14" name="TextBox 13"/>
            <p:cNvSpPr txBox="1"/>
            <p:nvPr/>
          </p:nvSpPr>
          <p:spPr>
            <a:xfrm>
              <a:off x="6077109" y="3401943"/>
              <a:ext cx="1778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Initial probability</a:t>
              </a:r>
              <a:endParaRPr lang="en-US" dirty="0"/>
            </a:p>
          </p:txBody>
        </p:sp>
        <p:cxnSp>
          <p:nvCxnSpPr>
            <p:cNvPr id="30" name="Straight Arrow Connector 29"/>
            <p:cNvCxnSpPr>
              <a:stCxn id="14" idx="0"/>
            </p:cNvCxnSpPr>
            <p:nvPr/>
          </p:nvCxnSpPr>
          <p:spPr>
            <a:xfrm flipH="1" flipV="1">
              <a:off x="5494421" y="2419685"/>
              <a:ext cx="1472058" cy="9822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1176421" y="5073315"/>
            <a:ext cx="5580233" cy="1430421"/>
            <a:chOff x="-5601368" y="2673684"/>
            <a:chExt cx="5580233" cy="1430421"/>
          </a:xfrm>
        </p:grpSpPr>
        <p:sp>
          <p:nvSpPr>
            <p:cNvPr id="36" name="Oval 35"/>
            <p:cNvSpPr/>
            <p:nvPr/>
          </p:nvSpPr>
          <p:spPr>
            <a:xfrm>
              <a:off x="-3801978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-2548020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-5055936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-558799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y</a:t>
              </a:r>
              <a:r>
                <a:rPr lang="en-US" baseline="-25000" dirty="0" err="1" smtClean="0"/>
                <a:t>n</a:t>
              </a:r>
              <a:endParaRPr lang="en-US" baseline="-250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-3780588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-2526630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-5034546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-537409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x</a:t>
              </a:r>
              <a:r>
                <a:rPr lang="en-US" baseline="-25000" dirty="0" err="1" smtClean="0"/>
                <a:t>n</a:t>
              </a:r>
              <a:endParaRPr lang="en-US" baseline="-25000" dirty="0"/>
            </a:p>
          </p:txBody>
        </p:sp>
        <p:cxnSp>
          <p:nvCxnSpPr>
            <p:cNvPr id="45" name="Straight Arrow Connector 44"/>
            <p:cNvCxnSpPr>
              <a:stCxn id="38" idx="4"/>
              <a:endCxn id="42" idx="0"/>
            </p:cNvCxnSpPr>
            <p:nvPr/>
          </p:nvCxnSpPr>
          <p:spPr>
            <a:xfrm>
              <a:off x="-4797799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8" idx="6"/>
              <a:endCxn id="36" idx="2"/>
            </p:cNvCxnSpPr>
            <p:nvPr/>
          </p:nvCxnSpPr>
          <p:spPr>
            <a:xfrm>
              <a:off x="-4539662" y="2926994"/>
              <a:ext cx="7376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6" idx="6"/>
              <a:endCxn id="37" idx="2"/>
            </p:cNvCxnSpPr>
            <p:nvPr/>
          </p:nvCxnSpPr>
          <p:spPr>
            <a:xfrm>
              <a:off x="-3285704" y="2926994"/>
              <a:ext cx="7376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37" idx="6"/>
            </p:cNvCxnSpPr>
            <p:nvPr/>
          </p:nvCxnSpPr>
          <p:spPr>
            <a:xfrm>
              <a:off x="-2031746" y="2926994"/>
              <a:ext cx="5879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endCxn id="39" idx="2"/>
            </p:cNvCxnSpPr>
            <p:nvPr/>
          </p:nvCxnSpPr>
          <p:spPr>
            <a:xfrm>
              <a:off x="-855579" y="2926994"/>
              <a:ext cx="2967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36" idx="4"/>
              <a:endCxn id="40" idx="0"/>
            </p:cNvCxnSpPr>
            <p:nvPr/>
          </p:nvCxnSpPr>
          <p:spPr>
            <a:xfrm>
              <a:off x="-3543841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37" idx="4"/>
              <a:endCxn id="41" idx="0"/>
            </p:cNvCxnSpPr>
            <p:nvPr/>
          </p:nvCxnSpPr>
          <p:spPr>
            <a:xfrm>
              <a:off x="-2289883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39" idx="4"/>
              <a:endCxn id="43" idx="0"/>
            </p:cNvCxnSpPr>
            <p:nvPr/>
          </p:nvCxnSpPr>
          <p:spPr>
            <a:xfrm>
              <a:off x="-300662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38" idx="2"/>
            </p:cNvCxnSpPr>
            <p:nvPr/>
          </p:nvCxnSpPr>
          <p:spPr>
            <a:xfrm>
              <a:off x="-5601368" y="2926994"/>
              <a:ext cx="5454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-1296737" y="2699738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1323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Deriving the recursive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 descr="Screen Region 2014-09-17 at 17.22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6690"/>
            <a:ext cx="9144000" cy="3630484"/>
          </a:xfrm>
          <a:prstGeom prst="rect">
            <a:avLst/>
          </a:prstGeom>
        </p:spPr>
      </p:pic>
      <p:pic>
        <p:nvPicPr>
          <p:cNvPr id="7" name="Picture 6" descr="Screen Region 2014-09-15 at 23.18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2" y="1100220"/>
            <a:ext cx="6624432" cy="826786"/>
          </a:xfrm>
          <a:prstGeom prst="rect">
            <a:avLst/>
          </a:prstGeom>
        </p:spPr>
      </p:pic>
      <p:pic>
        <p:nvPicPr>
          <p:cNvPr id="8" name="Picture 7" descr="Screen Region 2014-09-17 at 17.23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10" y="5538222"/>
            <a:ext cx="5668211" cy="13197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0526" y="3047997"/>
            <a:ext cx="8943474" cy="2583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12736" y="5538222"/>
            <a:ext cx="5940927" cy="476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58210" y="6167559"/>
            <a:ext cx="5940927" cy="690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176421" y="5073315"/>
            <a:ext cx="5580233" cy="1430421"/>
            <a:chOff x="-5601368" y="2673684"/>
            <a:chExt cx="5580233" cy="1430421"/>
          </a:xfrm>
        </p:grpSpPr>
        <p:sp>
          <p:nvSpPr>
            <p:cNvPr id="23" name="Oval 22"/>
            <p:cNvSpPr/>
            <p:nvPr/>
          </p:nvSpPr>
          <p:spPr>
            <a:xfrm>
              <a:off x="-3801978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-2548020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-5055936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-558799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y</a:t>
              </a:r>
              <a:r>
                <a:rPr lang="en-US" baseline="-25000" dirty="0" err="1" smtClean="0"/>
                <a:t>n</a:t>
              </a:r>
              <a:endParaRPr lang="en-US" baseline="-250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-3780588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-2526630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-5034546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-537409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x</a:t>
              </a:r>
              <a:r>
                <a:rPr lang="en-US" baseline="-25000" dirty="0" err="1" smtClean="0"/>
                <a:t>n</a:t>
              </a:r>
              <a:endParaRPr lang="en-US" baseline="-25000" dirty="0"/>
            </a:p>
          </p:txBody>
        </p:sp>
        <p:cxnSp>
          <p:nvCxnSpPr>
            <p:cNvPr id="37" name="Straight Arrow Connector 36"/>
            <p:cNvCxnSpPr>
              <a:stCxn id="26" idx="4"/>
              <a:endCxn id="32" idx="0"/>
            </p:cNvCxnSpPr>
            <p:nvPr/>
          </p:nvCxnSpPr>
          <p:spPr>
            <a:xfrm>
              <a:off x="-4797799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6" idx="6"/>
              <a:endCxn id="23" idx="2"/>
            </p:cNvCxnSpPr>
            <p:nvPr/>
          </p:nvCxnSpPr>
          <p:spPr>
            <a:xfrm>
              <a:off x="-4539662" y="2926994"/>
              <a:ext cx="7376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3" idx="6"/>
              <a:endCxn id="25" idx="2"/>
            </p:cNvCxnSpPr>
            <p:nvPr/>
          </p:nvCxnSpPr>
          <p:spPr>
            <a:xfrm>
              <a:off x="-3285704" y="2926994"/>
              <a:ext cx="7376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5" idx="6"/>
            </p:cNvCxnSpPr>
            <p:nvPr/>
          </p:nvCxnSpPr>
          <p:spPr>
            <a:xfrm>
              <a:off x="-2031746" y="2926994"/>
              <a:ext cx="5879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28" idx="2"/>
            </p:cNvCxnSpPr>
            <p:nvPr/>
          </p:nvCxnSpPr>
          <p:spPr>
            <a:xfrm>
              <a:off x="-855579" y="2926994"/>
              <a:ext cx="2967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3" idx="4"/>
              <a:endCxn id="29" idx="0"/>
            </p:cNvCxnSpPr>
            <p:nvPr/>
          </p:nvCxnSpPr>
          <p:spPr>
            <a:xfrm>
              <a:off x="-3543841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5" idx="4"/>
              <a:endCxn id="31" idx="0"/>
            </p:cNvCxnSpPr>
            <p:nvPr/>
          </p:nvCxnSpPr>
          <p:spPr>
            <a:xfrm>
              <a:off x="-2289883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8" idx="4"/>
              <a:endCxn id="36" idx="0"/>
            </p:cNvCxnSpPr>
            <p:nvPr/>
          </p:nvCxnSpPr>
          <p:spPr>
            <a:xfrm>
              <a:off x="-300662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26" idx="2"/>
            </p:cNvCxnSpPr>
            <p:nvPr/>
          </p:nvCxnSpPr>
          <p:spPr>
            <a:xfrm>
              <a:off x="-5601368" y="2926994"/>
              <a:ext cx="5454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-1296737" y="2699738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130842" y="2941053"/>
            <a:ext cx="3320966" cy="930805"/>
            <a:chOff x="4130842" y="2941053"/>
            <a:chExt cx="3320966" cy="930805"/>
          </a:xfrm>
        </p:grpSpPr>
        <p:sp>
          <p:nvSpPr>
            <p:cNvPr id="3" name="TextBox 2"/>
            <p:cNvSpPr txBox="1"/>
            <p:nvPr/>
          </p:nvSpPr>
          <p:spPr>
            <a:xfrm>
              <a:off x="4130842" y="3502526"/>
              <a:ext cx="3320966" cy="369332"/>
            </a:xfrm>
            <a:prstGeom prst="rect">
              <a:avLst/>
            </a:prstGeom>
            <a:ln>
              <a:noFill/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The only terms that depend on y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4746043" y="2941053"/>
              <a:ext cx="1079048" cy="561473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7" name="Straight Arrow Connector 46"/>
            <p:cNvCxnSpPr>
              <a:stCxn id="3" idx="0"/>
            </p:cNvCxnSpPr>
            <p:nvPr/>
          </p:nvCxnSpPr>
          <p:spPr>
            <a:xfrm flipV="1">
              <a:off x="5791325" y="2941053"/>
              <a:ext cx="331412" cy="561473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8" name="Straight Arrow Connector 47"/>
            <p:cNvCxnSpPr>
              <a:stCxn id="3" idx="0"/>
            </p:cNvCxnSpPr>
            <p:nvPr/>
          </p:nvCxnSpPr>
          <p:spPr>
            <a:xfrm flipV="1">
              <a:off x="5791325" y="2941053"/>
              <a:ext cx="965329" cy="561473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61" name="Oval 60"/>
          <p:cNvSpPr/>
          <p:nvPr/>
        </p:nvSpPr>
        <p:spPr>
          <a:xfrm>
            <a:off x="3609476" y="2513264"/>
            <a:ext cx="574838" cy="62831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8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Deriving the recursive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 descr="Screen Region 2014-09-17 at 17.22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6690"/>
            <a:ext cx="9144000" cy="3630484"/>
          </a:xfrm>
          <a:prstGeom prst="rect">
            <a:avLst/>
          </a:prstGeom>
        </p:spPr>
      </p:pic>
      <p:pic>
        <p:nvPicPr>
          <p:cNvPr id="7" name="Picture 6" descr="Screen Region 2014-09-15 at 23.18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2" y="1100220"/>
            <a:ext cx="6624432" cy="8267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0526" y="3515895"/>
            <a:ext cx="8943474" cy="2115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Screen Region 2014-09-17 at 17.23.2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5" t="907" r="25566" b="63641"/>
          <a:stretch/>
        </p:blipFill>
        <p:spPr>
          <a:xfrm>
            <a:off x="4296865" y="4277895"/>
            <a:ext cx="2708188" cy="467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22" name="Group 21"/>
          <p:cNvGrpSpPr/>
          <p:nvPr/>
        </p:nvGrpSpPr>
        <p:grpSpPr>
          <a:xfrm>
            <a:off x="1176421" y="5073315"/>
            <a:ext cx="5580233" cy="1430421"/>
            <a:chOff x="-5601368" y="2673684"/>
            <a:chExt cx="5580233" cy="1430421"/>
          </a:xfrm>
        </p:grpSpPr>
        <p:sp>
          <p:nvSpPr>
            <p:cNvPr id="23" name="Oval 22"/>
            <p:cNvSpPr/>
            <p:nvPr/>
          </p:nvSpPr>
          <p:spPr>
            <a:xfrm>
              <a:off x="-3801978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-2548020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-5055936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-558799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y</a:t>
              </a:r>
              <a:r>
                <a:rPr lang="en-US" baseline="-25000" dirty="0" err="1" smtClean="0"/>
                <a:t>n</a:t>
              </a:r>
              <a:endParaRPr lang="en-US" baseline="-250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-3780588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-2526630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-5034546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-537409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x</a:t>
              </a:r>
              <a:r>
                <a:rPr lang="en-US" baseline="-25000" dirty="0" err="1" smtClean="0"/>
                <a:t>n</a:t>
              </a:r>
              <a:endParaRPr lang="en-US" baseline="-25000" dirty="0"/>
            </a:p>
          </p:txBody>
        </p:sp>
        <p:cxnSp>
          <p:nvCxnSpPr>
            <p:cNvPr id="37" name="Straight Arrow Connector 36"/>
            <p:cNvCxnSpPr>
              <a:stCxn id="26" idx="4"/>
              <a:endCxn id="32" idx="0"/>
            </p:cNvCxnSpPr>
            <p:nvPr/>
          </p:nvCxnSpPr>
          <p:spPr>
            <a:xfrm>
              <a:off x="-4797799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6" idx="6"/>
              <a:endCxn id="23" idx="2"/>
            </p:cNvCxnSpPr>
            <p:nvPr/>
          </p:nvCxnSpPr>
          <p:spPr>
            <a:xfrm>
              <a:off x="-4539662" y="2926994"/>
              <a:ext cx="7376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3" idx="6"/>
              <a:endCxn id="25" idx="2"/>
            </p:cNvCxnSpPr>
            <p:nvPr/>
          </p:nvCxnSpPr>
          <p:spPr>
            <a:xfrm>
              <a:off x="-3285704" y="2926994"/>
              <a:ext cx="7376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5" idx="6"/>
            </p:cNvCxnSpPr>
            <p:nvPr/>
          </p:nvCxnSpPr>
          <p:spPr>
            <a:xfrm>
              <a:off x="-2031746" y="2926994"/>
              <a:ext cx="5879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28" idx="2"/>
            </p:cNvCxnSpPr>
            <p:nvPr/>
          </p:nvCxnSpPr>
          <p:spPr>
            <a:xfrm>
              <a:off x="-855579" y="2926994"/>
              <a:ext cx="2967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3" idx="4"/>
              <a:endCxn id="29" idx="0"/>
            </p:cNvCxnSpPr>
            <p:nvPr/>
          </p:nvCxnSpPr>
          <p:spPr>
            <a:xfrm>
              <a:off x="-3543841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5" idx="4"/>
              <a:endCxn id="31" idx="0"/>
            </p:cNvCxnSpPr>
            <p:nvPr/>
          </p:nvCxnSpPr>
          <p:spPr>
            <a:xfrm>
              <a:off x="-2289883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8" idx="4"/>
              <a:endCxn id="36" idx="0"/>
            </p:cNvCxnSpPr>
            <p:nvPr/>
          </p:nvCxnSpPr>
          <p:spPr>
            <a:xfrm>
              <a:off x="-300662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26" idx="2"/>
            </p:cNvCxnSpPr>
            <p:nvPr/>
          </p:nvCxnSpPr>
          <p:spPr>
            <a:xfrm>
              <a:off x="-5601368" y="2926994"/>
              <a:ext cx="5454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-1296737" y="2699738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2238127" y="4638842"/>
            <a:ext cx="21390" cy="1864894"/>
          </a:xfrm>
          <a:prstGeom prst="line">
            <a:avLst/>
          </a:prstGeom>
          <a:ln w="57150" cmpd="sng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4718" y="3866213"/>
            <a:ext cx="361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Abstract away the score for all decisions till here into </a:t>
            </a:r>
            <a:r>
              <a:rPr lang="en-US" dirty="0" smtClean="0">
                <a:solidFill>
                  <a:srgbClr val="CC3333"/>
                </a:solidFill>
              </a:rPr>
              <a:t>score</a:t>
            </a:r>
            <a:endParaRPr lang="en-US" dirty="0">
              <a:solidFill>
                <a:srgbClr val="CC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Deriving the recursive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 descr="Screen Region 2014-09-17 at 17.22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6690"/>
            <a:ext cx="9144000" cy="3630484"/>
          </a:xfrm>
          <a:prstGeom prst="rect">
            <a:avLst/>
          </a:prstGeom>
        </p:spPr>
      </p:pic>
      <p:pic>
        <p:nvPicPr>
          <p:cNvPr id="7" name="Picture 6" descr="Screen Region 2014-09-15 at 23.18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2" y="1100220"/>
            <a:ext cx="6624432" cy="8267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0526" y="4037263"/>
            <a:ext cx="8943474" cy="1594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176421" y="5073315"/>
            <a:ext cx="5580233" cy="1430421"/>
            <a:chOff x="-5601368" y="2673684"/>
            <a:chExt cx="5580233" cy="1430421"/>
          </a:xfrm>
        </p:grpSpPr>
        <p:sp>
          <p:nvSpPr>
            <p:cNvPr id="23" name="Oval 22"/>
            <p:cNvSpPr/>
            <p:nvPr/>
          </p:nvSpPr>
          <p:spPr>
            <a:xfrm>
              <a:off x="-3801978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-2548020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-5055936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-558799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y</a:t>
              </a:r>
              <a:r>
                <a:rPr lang="en-US" baseline="-25000" dirty="0" err="1" smtClean="0"/>
                <a:t>n</a:t>
              </a:r>
              <a:endParaRPr lang="en-US" baseline="-250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-3780588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-2526630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-5034546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-537409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x</a:t>
              </a:r>
              <a:r>
                <a:rPr lang="en-US" baseline="-25000" dirty="0" err="1" smtClean="0"/>
                <a:t>n</a:t>
              </a:r>
              <a:endParaRPr lang="en-US" baseline="-25000" dirty="0"/>
            </a:p>
          </p:txBody>
        </p:sp>
        <p:cxnSp>
          <p:nvCxnSpPr>
            <p:cNvPr id="37" name="Straight Arrow Connector 36"/>
            <p:cNvCxnSpPr>
              <a:stCxn id="26" idx="4"/>
              <a:endCxn id="32" idx="0"/>
            </p:cNvCxnSpPr>
            <p:nvPr/>
          </p:nvCxnSpPr>
          <p:spPr>
            <a:xfrm>
              <a:off x="-4797799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6" idx="6"/>
              <a:endCxn id="23" idx="2"/>
            </p:cNvCxnSpPr>
            <p:nvPr/>
          </p:nvCxnSpPr>
          <p:spPr>
            <a:xfrm>
              <a:off x="-4539662" y="2926994"/>
              <a:ext cx="7376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3" idx="6"/>
              <a:endCxn id="25" idx="2"/>
            </p:cNvCxnSpPr>
            <p:nvPr/>
          </p:nvCxnSpPr>
          <p:spPr>
            <a:xfrm>
              <a:off x="-3285704" y="2926994"/>
              <a:ext cx="7376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5" idx="6"/>
            </p:cNvCxnSpPr>
            <p:nvPr/>
          </p:nvCxnSpPr>
          <p:spPr>
            <a:xfrm>
              <a:off x="-2031746" y="2926994"/>
              <a:ext cx="5879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28" idx="2"/>
            </p:cNvCxnSpPr>
            <p:nvPr/>
          </p:nvCxnSpPr>
          <p:spPr>
            <a:xfrm>
              <a:off x="-855579" y="2926994"/>
              <a:ext cx="2967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3" idx="4"/>
              <a:endCxn id="29" idx="0"/>
            </p:cNvCxnSpPr>
            <p:nvPr/>
          </p:nvCxnSpPr>
          <p:spPr>
            <a:xfrm>
              <a:off x="-3543841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5" idx="4"/>
              <a:endCxn id="31" idx="0"/>
            </p:cNvCxnSpPr>
            <p:nvPr/>
          </p:nvCxnSpPr>
          <p:spPr>
            <a:xfrm>
              <a:off x="-2289883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8" idx="4"/>
              <a:endCxn id="36" idx="0"/>
            </p:cNvCxnSpPr>
            <p:nvPr/>
          </p:nvCxnSpPr>
          <p:spPr>
            <a:xfrm>
              <a:off x="-300662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26" idx="2"/>
            </p:cNvCxnSpPr>
            <p:nvPr/>
          </p:nvCxnSpPr>
          <p:spPr>
            <a:xfrm>
              <a:off x="-5601368" y="2926994"/>
              <a:ext cx="5454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-1296737" y="2699738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67433" y="3756527"/>
            <a:ext cx="4132405" cy="1287138"/>
            <a:chOff x="4767433" y="3756527"/>
            <a:chExt cx="4132405" cy="1287138"/>
          </a:xfrm>
        </p:grpSpPr>
        <p:sp>
          <p:nvSpPr>
            <p:cNvPr id="3" name="TextBox 2"/>
            <p:cNvSpPr txBox="1"/>
            <p:nvPr/>
          </p:nvSpPr>
          <p:spPr>
            <a:xfrm>
              <a:off x="5490890" y="4674333"/>
              <a:ext cx="3408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Only terms that depend on y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4767433" y="3943684"/>
              <a:ext cx="2427931" cy="730649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6884737" y="3756527"/>
              <a:ext cx="310627" cy="917806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5" name="Straight Arrow Connector 34"/>
            <p:cNvCxnSpPr>
              <a:stCxn id="3" idx="0"/>
            </p:cNvCxnSpPr>
            <p:nvPr/>
          </p:nvCxnSpPr>
          <p:spPr>
            <a:xfrm flipV="1">
              <a:off x="7195364" y="3943684"/>
              <a:ext cx="585057" cy="730649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223534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Deriving the recursive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 descr="Screen Region 2014-09-17 at 17.22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6690"/>
            <a:ext cx="9144000" cy="3630484"/>
          </a:xfrm>
          <a:prstGeom prst="rect">
            <a:avLst/>
          </a:prstGeom>
        </p:spPr>
      </p:pic>
      <p:pic>
        <p:nvPicPr>
          <p:cNvPr id="7" name="Picture 6" descr="Screen Region 2014-09-15 at 23.18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2" y="1100220"/>
            <a:ext cx="6624432" cy="8267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0526" y="4439719"/>
            <a:ext cx="8943474" cy="1365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Screen Region 2014-09-17 at 17.23.2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t="50000" b="6072"/>
          <a:stretch/>
        </p:blipFill>
        <p:spPr>
          <a:xfrm>
            <a:off x="3836736" y="4440162"/>
            <a:ext cx="5256463" cy="5797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22" name="Group 21"/>
          <p:cNvGrpSpPr/>
          <p:nvPr/>
        </p:nvGrpSpPr>
        <p:grpSpPr>
          <a:xfrm>
            <a:off x="1176421" y="5073315"/>
            <a:ext cx="5580233" cy="1430421"/>
            <a:chOff x="-5601368" y="2673684"/>
            <a:chExt cx="5580233" cy="1430421"/>
          </a:xfrm>
        </p:grpSpPr>
        <p:sp>
          <p:nvSpPr>
            <p:cNvPr id="23" name="Oval 22"/>
            <p:cNvSpPr/>
            <p:nvPr/>
          </p:nvSpPr>
          <p:spPr>
            <a:xfrm>
              <a:off x="-3801978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-2548020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-5055936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-558799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y</a:t>
              </a:r>
              <a:r>
                <a:rPr lang="en-US" baseline="-25000" dirty="0" err="1" smtClean="0"/>
                <a:t>n</a:t>
              </a:r>
              <a:endParaRPr lang="en-US" baseline="-250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-3780588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-2526630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-5034546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-537409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x</a:t>
              </a:r>
              <a:r>
                <a:rPr lang="en-US" baseline="-25000" dirty="0" err="1" smtClean="0"/>
                <a:t>n</a:t>
              </a:r>
              <a:endParaRPr lang="en-US" baseline="-25000" dirty="0"/>
            </a:p>
          </p:txBody>
        </p:sp>
        <p:cxnSp>
          <p:nvCxnSpPr>
            <p:cNvPr id="37" name="Straight Arrow Connector 36"/>
            <p:cNvCxnSpPr>
              <a:stCxn id="26" idx="4"/>
              <a:endCxn id="32" idx="0"/>
            </p:cNvCxnSpPr>
            <p:nvPr/>
          </p:nvCxnSpPr>
          <p:spPr>
            <a:xfrm>
              <a:off x="-4797799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6" idx="6"/>
              <a:endCxn id="23" idx="2"/>
            </p:cNvCxnSpPr>
            <p:nvPr/>
          </p:nvCxnSpPr>
          <p:spPr>
            <a:xfrm>
              <a:off x="-4539662" y="2926994"/>
              <a:ext cx="7376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3" idx="6"/>
              <a:endCxn id="25" idx="2"/>
            </p:cNvCxnSpPr>
            <p:nvPr/>
          </p:nvCxnSpPr>
          <p:spPr>
            <a:xfrm>
              <a:off x="-3285704" y="2926994"/>
              <a:ext cx="7376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5" idx="6"/>
            </p:cNvCxnSpPr>
            <p:nvPr/>
          </p:nvCxnSpPr>
          <p:spPr>
            <a:xfrm>
              <a:off x="-2031746" y="2926994"/>
              <a:ext cx="5879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28" idx="2"/>
            </p:cNvCxnSpPr>
            <p:nvPr/>
          </p:nvCxnSpPr>
          <p:spPr>
            <a:xfrm>
              <a:off x="-855579" y="2926994"/>
              <a:ext cx="2967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3" idx="4"/>
              <a:endCxn id="29" idx="0"/>
            </p:cNvCxnSpPr>
            <p:nvPr/>
          </p:nvCxnSpPr>
          <p:spPr>
            <a:xfrm>
              <a:off x="-3543841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5" idx="4"/>
              <a:endCxn id="31" idx="0"/>
            </p:cNvCxnSpPr>
            <p:nvPr/>
          </p:nvCxnSpPr>
          <p:spPr>
            <a:xfrm>
              <a:off x="-2289883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8" idx="4"/>
              <a:endCxn id="36" idx="0"/>
            </p:cNvCxnSpPr>
            <p:nvPr/>
          </p:nvCxnSpPr>
          <p:spPr>
            <a:xfrm>
              <a:off x="-300662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26" idx="2"/>
            </p:cNvCxnSpPr>
            <p:nvPr/>
          </p:nvCxnSpPr>
          <p:spPr>
            <a:xfrm>
              <a:off x="-5601368" y="2926994"/>
              <a:ext cx="5454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-1296737" y="2699738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3545813" y="4638842"/>
            <a:ext cx="21390" cy="1864894"/>
          </a:xfrm>
          <a:prstGeom prst="line">
            <a:avLst/>
          </a:prstGeom>
          <a:ln w="57150" cmpd="sng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6469970"/>
            <a:ext cx="600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Abstract away the score for all decisions till here into </a:t>
            </a:r>
            <a:r>
              <a:rPr lang="en-US" dirty="0" smtClean="0">
                <a:solidFill>
                  <a:srgbClr val="CC3333"/>
                </a:solidFill>
              </a:rPr>
              <a:t>score</a:t>
            </a:r>
            <a:endParaRPr lang="en-US" dirty="0">
              <a:solidFill>
                <a:srgbClr val="CC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Deriving the recursive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 descr="Screen Region 2014-09-17 at 17.22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170"/>
            <a:ext cx="9144000" cy="3630484"/>
          </a:xfrm>
          <a:prstGeom prst="rect">
            <a:avLst/>
          </a:prstGeom>
        </p:spPr>
      </p:pic>
      <p:pic>
        <p:nvPicPr>
          <p:cNvPr id="7" name="Picture 6" descr="Screen Region 2014-09-15 at 23.18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2" y="1100220"/>
            <a:ext cx="6624432" cy="82678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176421" y="5073315"/>
            <a:ext cx="5580233" cy="1430421"/>
            <a:chOff x="-5601368" y="2673684"/>
            <a:chExt cx="5580233" cy="1430421"/>
          </a:xfrm>
        </p:grpSpPr>
        <p:sp>
          <p:nvSpPr>
            <p:cNvPr id="23" name="Oval 22"/>
            <p:cNvSpPr/>
            <p:nvPr/>
          </p:nvSpPr>
          <p:spPr>
            <a:xfrm>
              <a:off x="-3801978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-2548020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-5055936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-558799" y="2673684"/>
              <a:ext cx="516274" cy="506620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y</a:t>
              </a:r>
              <a:r>
                <a:rPr lang="en-US" baseline="-25000" dirty="0" err="1" smtClean="0"/>
                <a:t>n</a:t>
              </a:r>
              <a:endParaRPr lang="en-US" baseline="-250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-3780588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-2526630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-5034546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-537409" y="3597485"/>
              <a:ext cx="516274" cy="50662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x</a:t>
              </a:r>
              <a:r>
                <a:rPr lang="en-US" baseline="-25000" dirty="0" err="1" smtClean="0"/>
                <a:t>n</a:t>
              </a:r>
              <a:endParaRPr lang="en-US" baseline="-25000" dirty="0"/>
            </a:p>
          </p:txBody>
        </p:sp>
        <p:cxnSp>
          <p:nvCxnSpPr>
            <p:cNvPr id="37" name="Straight Arrow Connector 36"/>
            <p:cNvCxnSpPr>
              <a:stCxn id="26" idx="4"/>
              <a:endCxn id="32" idx="0"/>
            </p:cNvCxnSpPr>
            <p:nvPr/>
          </p:nvCxnSpPr>
          <p:spPr>
            <a:xfrm>
              <a:off x="-4797799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6" idx="6"/>
              <a:endCxn id="23" idx="2"/>
            </p:cNvCxnSpPr>
            <p:nvPr/>
          </p:nvCxnSpPr>
          <p:spPr>
            <a:xfrm>
              <a:off x="-4539662" y="2926994"/>
              <a:ext cx="7376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3" idx="6"/>
              <a:endCxn id="25" idx="2"/>
            </p:cNvCxnSpPr>
            <p:nvPr/>
          </p:nvCxnSpPr>
          <p:spPr>
            <a:xfrm>
              <a:off x="-3285704" y="2926994"/>
              <a:ext cx="7376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5" idx="6"/>
            </p:cNvCxnSpPr>
            <p:nvPr/>
          </p:nvCxnSpPr>
          <p:spPr>
            <a:xfrm>
              <a:off x="-2031746" y="2926994"/>
              <a:ext cx="58795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28" idx="2"/>
            </p:cNvCxnSpPr>
            <p:nvPr/>
          </p:nvCxnSpPr>
          <p:spPr>
            <a:xfrm>
              <a:off x="-855579" y="2926994"/>
              <a:ext cx="2967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3" idx="4"/>
              <a:endCxn id="29" idx="0"/>
            </p:cNvCxnSpPr>
            <p:nvPr/>
          </p:nvCxnSpPr>
          <p:spPr>
            <a:xfrm>
              <a:off x="-3543841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5" idx="4"/>
              <a:endCxn id="31" idx="0"/>
            </p:cNvCxnSpPr>
            <p:nvPr/>
          </p:nvCxnSpPr>
          <p:spPr>
            <a:xfrm>
              <a:off x="-2289883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8" idx="4"/>
              <a:endCxn id="36" idx="0"/>
            </p:cNvCxnSpPr>
            <p:nvPr/>
          </p:nvCxnSpPr>
          <p:spPr>
            <a:xfrm>
              <a:off x="-300662" y="3180304"/>
              <a:ext cx="21390" cy="4171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26" idx="2"/>
            </p:cNvCxnSpPr>
            <p:nvPr/>
          </p:nvCxnSpPr>
          <p:spPr>
            <a:xfrm>
              <a:off x="-5601368" y="2926994"/>
              <a:ext cx="5454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-1296737" y="2699738"/>
              <a:ext cx="34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6002422" y="4647488"/>
            <a:ext cx="21390" cy="1864894"/>
          </a:xfrm>
          <a:prstGeom prst="line">
            <a:avLst/>
          </a:prstGeom>
          <a:ln w="57150" cmpd="sng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9368" y="6469970"/>
            <a:ext cx="600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Abstract away the score for all decisions till here into </a:t>
            </a:r>
            <a:r>
              <a:rPr lang="en-US" dirty="0" smtClean="0">
                <a:solidFill>
                  <a:srgbClr val="CC3333"/>
                </a:solidFill>
              </a:rPr>
              <a:t>score</a:t>
            </a:r>
            <a:endParaRPr lang="en-US" dirty="0">
              <a:solidFill>
                <a:srgbClr val="CC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" y="1084951"/>
            <a:ext cx="8646160" cy="541242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Inference: </a:t>
            </a:r>
            <a:r>
              <a:rPr lang="en-US" sz="2000" dirty="0" smtClean="0">
                <a:solidFill>
                  <a:srgbClr val="0033CC"/>
                </a:solidFill>
              </a:rPr>
              <a:t>given</a:t>
            </a:r>
            <a:r>
              <a:rPr lang="en-US" sz="2000" dirty="0" smtClean="0">
                <a:solidFill>
                  <a:srgbClr val="000000"/>
                </a:solidFill>
              </a:rPr>
              <a:t> input </a:t>
            </a:r>
            <a:r>
              <a:rPr lang="en-US" b="1" dirty="0" smtClean="0">
                <a:solidFill>
                  <a:srgbClr val="0033CC"/>
                </a:solidFill>
              </a:rPr>
              <a:t>x</a:t>
            </a:r>
            <a:r>
              <a:rPr lang="en-US" sz="2000" dirty="0" smtClean="0">
                <a:solidFill>
                  <a:srgbClr val="000000"/>
                </a:solidFill>
                <a:latin typeface="cmmi10"/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(a document, a sentence),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                   </a:t>
            </a:r>
            <a:r>
              <a:rPr lang="en-US" sz="2000" dirty="0" smtClean="0">
                <a:solidFill>
                  <a:srgbClr val="0033CC"/>
                </a:solidFill>
              </a:rPr>
              <a:t>predict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the best structure </a:t>
            </a:r>
            <a:r>
              <a:rPr lang="en-US" dirty="0" smtClean="0">
                <a:solidFill>
                  <a:srgbClr val="0033CC"/>
                </a:solidFill>
              </a:rPr>
              <a:t>y</a:t>
            </a:r>
            <a:r>
              <a:rPr lang="en-US" sz="2800" dirty="0" smtClean="0">
                <a:solidFill>
                  <a:srgbClr val="0033CC"/>
                </a:solidFill>
              </a:rPr>
              <a:t> </a:t>
            </a:r>
            <a:r>
              <a:rPr lang="en-US" sz="2000" dirty="0">
                <a:solidFill>
                  <a:srgbClr val="0033CC"/>
                </a:solidFill>
              </a:rPr>
              <a:t>= {y</a:t>
            </a:r>
            <a:r>
              <a:rPr lang="en-US" sz="2000" baseline="-25000" dirty="0">
                <a:solidFill>
                  <a:srgbClr val="0033CC"/>
                </a:solidFill>
              </a:rPr>
              <a:t>1</a:t>
            </a:r>
            <a:r>
              <a:rPr lang="en-US" sz="2000" dirty="0">
                <a:solidFill>
                  <a:srgbClr val="0033CC"/>
                </a:solidFill>
              </a:rPr>
              <a:t>,y</a:t>
            </a:r>
            <a:r>
              <a:rPr lang="en-US" sz="2000" baseline="-25000" dirty="0">
                <a:solidFill>
                  <a:srgbClr val="0033CC"/>
                </a:solidFill>
              </a:rPr>
              <a:t>2</a:t>
            </a:r>
            <a:r>
              <a:rPr lang="en-US" sz="2000" dirty="0">
                <a:solidFill>
                  <a:srgbClr val="0033CC"/>
                </a:solidFill>
              </a:rPr>
              <a:t>,…,</a:t>
            </a:r>
            <a:r>
              <a:rPr lang="en-US" sz="2000" dirty="0" err="1">
                <a:solidFill>
                  <a:srgbClr val="0033CC"/>
                </a:solidFill>
              </a:rPr>
              <a:t>y</a:t>
            </a:r>
            <a:r>
              <a:rPr lang="en-US" sz="2000" baseline="-25000" dirty="0" err="1">
                <a:solidFill>
                  <a:srgbClr val="0033CC"/>
                </a:solidFill>
              </a:rPr>
              <a:t>n</a:t>
            </a:r>
            <a:r>
              <a:rPr lang="en-US" sz="2000" dirty="0">
                <a:solidFill>
                  <a:srgbClr val="0033CC"/>
                </a:solidFill>
              </a:rPr>
              <a:t>} </a:t>
            </a:r>
            <a:r>
              <a:rPr lang="en-US" sz="2000" dirty="0" smtClean="0">
                <a:solidFill>
                  <a:srgbClr val="0033CC"/>
                </a:solidFill>
                <a:latin typeface="cmsy10"/>
              </a:rPr>
              <a:t>2</a:t>
            </a:r>
            <a:r>
              <a:rPr lang="en-US" sz="2000" dirty="0" smtClean="0">
                <a:solidFill>
                  <a:srgbClr val="0033CC"/>
                </a:solidFill>
                <a:ea typeface="cmsy10"/>
                <a:cs typeface="cmsy10"/>
              </a:rPr>
              <a:t> </a:t>
            </a:r>
            <a:r>
              <a:rPr lang="en-US" sz="2000" dirty="0" smtClean="0">
                <a:solidFill>
                  <a:srgbClr val="0033CC"/>
                </a:solidFill>
                <a:cs typeface="cmsy10"/>
              </a:rPr>
              <a:t>Y</a:t>
            </a:r>
            <a:r>
              <a:rPr lang="en-US" sz="2000" dirty="0" smtClean="0">
                <a:solidFill>
                  <a:srgbClr val="0033CC"/>
                </a:solidFill>
              </a:rPr>
              <a:t>  </a:t>
            </a:r>
            <a:r>
              <a:rPr lang="en-US" sz="2000" dirty="0" smtClean="0"/>
              <a:t>(entities &amp; relations)</a:t>
            </a:r>
          </a:p>
          <a:p>
            <a:pPr lvl="1"/>
            <a:r>
              <a:rPr lang="en-US" sz="1800" dirty="0" smtClean="0"/>
              <a:t>Assign values to the </a:t>
            </a:r>
            <a:r>
              <a:rPr lang="en-US" sz="1800" dirty="0">
                <a:solidFill>
                  <a:srgbClr val="0033CC"/>
                </a:solidFill>
              </a:rPr>
              <a:t>y</a:t>
            </a:r>
            <a:r>
              <a:rPr lang="en-US" sz="1800" baseline="-25000" dirty="0">
                <a:solidFill>
                  <a:srgbClr val="0033CC"/>
                </a:solidFill>
              </a:rPr>
              <a:t>1</a:t>
            </a:r>
            <a:r>
              <a:rPr lang="en-US" sz="1800" dirty="0">
                <a:solidFill>
                  <a:srgbClr val="0033CC"/>
                </a:solidFill>
              </a:rPr>
              <a:t>,y</a:t>
            </a:r>
            <a:r>
              <a:rPr lang="en-US" sz="1800" baseline="-25000" dirty="0">
                <a:solidFill>
                  <a:srgbClr val="0033CC"/>
                </a:solidFill>
              </a:rPr>
              <a:t>2</a:t>
            </a:r>
            <a:r>
              <a:rPr lang="en-US" sz="1800" dirty="0">
                <a:solidFill>
                  <a:srgbClr val="0033CC"/>
                </a:solidFill>
              </a:rPr>
              <a:t>,…,</a:t>
            </a:r>
            <a:r>
              <a:rPr lang="en-US" sz="1800" dirty="0" err="1" smtClean="0">
                <a:solidFill>
                  <a:srgbClr val="0033CC"/>
                </a:solidFill>
              </a:rPr>
              <a:t>y</a:t>
            </a:r>
            <a:r>
              <a:rPr lang="en-US" sz="1800" baseline="-25000" dirty="0" err="1" smtClean="0">
                <a:solidFill>
                  <a:srgbClr val="0033CC"/>
                </a:solidFill>
              </a:rPr>
              <a:t>n</a:t>
            </a:r>
            <a:r>
              <a:rPr lang="en-US" sz="1800" dirty="0" smtClean="0"/>
              <a:t>, accounting for </a:t>
            </a:r>
            <a:r>
              <a:rPr lang="en-US" sz="1800" b="1" dirty="0" smtClean="0"/>
              <a:t>dependencies among </a:t>
            </a:r>
            <a:r>
              <a:rPr lang="en-US" sz="1800" dirty="0" err="1" smtClean="0">
                <a:solidFill>
                  <a:srgbClr val="0033CC"/>
                </a:solidFill>
              </a:rPr>
              <a:t>y</a:t>
            </a:r>
            <a:r>
              <a:rPr lang="en-US" sz="1800" baseline="-25000" dirty="0" err="1" smtClean="0">
                <a:solidFill>
                  <a:srgbClr val="0033CC"/>
                </a:solidFill>
              </a:rPr>
              <a:t>i</a:t>
            </a:r>
            <a:r>
              <a:rPr lang="en-US" sz="2000" dirty="0" err="1" smtClean="0">
                <a:solidFill>
                  <a:srgbClr val="000000"/>
                </a:solidFill>
              </a:rPr>
              <a:t>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Inference is expressed as a maximization of a </a:t>
            </a:r>
            <a:r>
              <a:rPr lang="en-US" sz="2000" b="1" i="1" dirty="0" smtClean="0">
                <a:solidFill>
                  <a:srgbClr val="000000"/>
                </a:solidFill>
              </a:rPr>
              <a:t>scoring function</a:t>
            </a:r>
          </a:p>
          <a:p>
            <a:pPr marL="0" indent="0">
              <a:buNone/>
            </a:pPr>
            <a:r>
              <a:rPr lang="en-US" dirty="0" smtClean="0"/>
              <a:t>                                    y’ = </a:t>
            </a:r>
            <a:r>
              <a:rPr lang="en-US" dirty="0" err="1" smtClean="0"/>
              <a:t>argmax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baseline="-25000" dirty="0">
                <a:latin typeface="cmsy10"/>
              </a:rPr>
              <a:t>2 Y</a:t>
            </a:r>
            <a:r>
              <a:rPr lang="en-US" dirty="0"/>
              <a:t> </a:t>
            </a:r>
            <a:r>
              <a:rPr lang="en-US" dirty="0" err="1"/>
              <a:t>w</a:t>
            </a:r>
            <a:r>
              <a:rPr lang="en-US" baseline="30000" dirty="0" err="1"/>
              <a:t>T</a:t>
            </a:r>
            <a:r>
              <a:rPr lang="en-US" dirty="0"/>
              <a:t> </a:t>
            </a:r>
            <a:r>
              <a:rPr lang="en-US" dirty="0">
                <a:latin typeface="cmmi10"/>
              </a:rPr>
              <a:t>Á</a:t>
            </a:r>
            <a:r>
              <a:rPr lang="en-US" dirty="0"/>
              <a:t> 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endParaRPr lang="en-US" sz="2000" b="1" i="1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2000" dirty="0" smtClean="0"/>
              <a:t>Inference requires</a:t>
            </a:r>
            <a:r>
              <a:rPr lang="en-US" sz="2000" dirty="0"/>
              <a:t>, in principle, touching all y </a:t>
            </a:r>
            <a:r>
              <a:rPr lang="en-US" sz="2000" dirty="0">
                <a:latin typeface="cmsy10"/>
              </a:rPr>
              <a:t>2</a:t>
            </a:r>
            <a:r>
              <a:rPr lang="en-US" sz="2000" dirty="0"/>
              <a:t> Y at decision time, when we are </a:t>
            </a:r>
            <a:r>
              <a:rPr lang="en-US" sz="2000" dirty="0">
                <a:solidFill>
                  <a:srgbClr val="0033CC"/>
                </a:solidFill>
              </a:rPr>
              <a:t>given </a:t>
            </a:r>
            <a:r>
              <a:rPr lang="en-US" sz="2000" dirty="0" smtClean="0">
                <a:solidFill>
                  <a:srgbClr val="0033CC"/>
                </a:solidFill>
              </a:rPr>
              <a:t>x </a:t>
            </a:r>
            <a:r>
              <a:rPr lang="en-US" sz="2000" dirty="0">
                <a:solidFill>
                  <a:srgbClr val="0033CC"/>
                </a:solidFill>
                <a:latin typeface="cmsy10"/>
              </a:rPr>
              <a:t>2</a:t>
            </a:r>
            <a:r>
              <a:rPr lang="en-US" sz="2000" dirty="0">
                <a:solidFill>
                  <a:srgbClr val="0033CC"/>
                </a:solidFill>
              </a:rPr>
              <a:t> X </a:t>
            </a:r>
            <a:r>
              <a:rPr lang="en-US" sz="2000" dirty="0"/>
              <a:t>and attempt to determine the </a:t>
            </a:r>
            <a:r>
              <a:rPr lang="en-US" sz="2000" dirty="0">
                <a:solidFill>
                  <a:srgbClr val="0033CC"/>
                </a:solidFill>
              </a:rPr>
              <a:t>best y </a:t>
            </a:r>
            <a:r>
              <a:rPr lang="en-US" sz="2000" dirty="0">
                <a:solidFill>
                  <a:srgbClr val="0033CC"/>
                </a:solidFill>
                <a:latin typeface="cmsy10"/>
              </a:rPr>
              <a:t>2</a:t>
            </a:r>
            <a:r>
              <a:rPr lang="en-US" sz="2000" dirty="0">
                <a:solidFill>
                  <a:srgbClr val="0033CC"/>
                </a:solidFill>
              </a:rPr>
              <a:t> Y </a:t>
            </a:r>
            <a:r>
              <a:rPr lang="en-US" sz="2000" dirty="0" smtClean="0"/>
              <a:t>for it, given </a:t>
            </a:r>
            <a:r>
              <a:rPr lang="en-US" sz="2000" dirty="0" smtClean="0">
                <a:solidFill>
                  <a:srgbClr val="0033CC"/>
                </a:solidFill>
              </a:rPr>
              <a:t>w</a:t>
            </a:r>
            <a:r>
              <a:rPr lang="en-US" sz="2000" dirty="0" smtClean="0"/>
              <a:t> </a:t>
            </a:r>
          </a:p>
          <a:p>
            <a:pPr lvl="1"/>
            <a:r>
              <a:rPr lang="en-US" dirty="0"/>
              <a:t>For some structures, inference is computationally easy. </a:t>
            </a:r>
          </a:p>
          <a:p>
            <a:pPr lvl="1"/>
            <a:r>
              <a:rPr lang="en-US" dirty="0" err="1"/>
              <a:t>Eg</a:t>
            </a:r>
            <a:r>
              <a:rPr lang="en-US" dirty="0"/>
              <a:t>: Using the Viterbi algorithm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general, </a:t>
            </a:r>
            <a:r>
              <a:rPr lang="en-US" dirty="0" smtClean="0"/>
              <a:t>NP-hard</a:t>
            </a:r>
            <a:r>
              <a:rPr lang="en-US" dirty="0"/>
              <a:t> </a:t>
            </a:r>
            <a:r>
              <a:rPr lang="en-US" dirty="0" smtClean="0"/>
              <a:t>(can be formulated as an ILP)</a:t>
            </a:r>
            <a:endParaRPr lang="en-US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Structured Prediction: Inference</a:t>
            </a:r>
            <a:endParaRPr lang="en-US" dirty="0"/>
          </a:p>
        </p:txBody>
      </p:sp>
      <p:sp>
        <p:nvSpPr>
          <p:cNvPr id="17" name="Rectangular Callout 16"/>
          <p:cNvSpPr/>
          <p:nvPr/>
        </p:nvSpPr>
        <p:spPr>
          <a:xfrm>
            <a:off x="7162800" y="2819400"/>
            <a:ext cx="1638299" cy="990600"/>
          </a:xfrm>
          <a:prstGeom prst="wedgeRectCallout">
            <a:avLst>
              <a:gd name="adj1" fmla="val -113950"/>
              <a:gd name="adj2" fmla="val -39478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cs typeface="Century Gothic"/>
              </a:rPr>
              <a:t>Joint features on </a:t>
            </a:r>
            <a:r>
              <a:rPr lang="en-US" dirty="0" smtClean="0">
                <a:solidFill>
                  <a:srgbClr val="000000"/>
                </a:solidFill>
                <a:cs typeface="Century Gothic"/>
              </a:rPr>
              <a:t>inputs and outputs</a:t>
            </a:r>
            <a:endParaRPr lang="en-US" dirty="0">
              <a:solidFill>
                <a:srgbClr val="000000"/>
              </a:solidFill>
              <a:cs typeface="Century Gothic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3276600" y="3465284"/>
            <a:ext cx="3200400" cy="649516"/>
          </a:xfrm>
          <a:prstGeom prst="wedgeRectCallout">
            <a:avLst>
              <a:gd name="adj1" fmla="val 1456"/>
              <a:gd name="adj2" fmla="val -107316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cs typeface="Century Gothic"/>
              </a:rPr>
              <a:t>Feature Weights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cs typeface="Century Gothic"/>
              </a:rPr>
              <a:t>(estimated during learning)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533400" y="3389084"/>
            <a:ext cx="1600199" cy="649516"/>
          </a:xfrm>
          <a:prstGeom prst="wedgeRectCallout">
            <a:avLst>
              <a:gd name="adj1" fmla="val 190323"/>
              <a:gd name="adj2" fmla="val -73712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cs typeface="Century Gothic"/>
              </a:rPr>
              <a:t>Set of allowed </a:t>
            </a:r>
            <a:r>
              <a:rPr lang="en-US" dirty="0" smtClean="0">
                <a:solidFill>
                  <a:srgbClr val="000000"/>
                </a:solidFill>
                <a:cs typeface="Century Gothic"/>
              </a:rPr>
              <a:t>structures</a:t>
            </a:r>
            <a:endParaRPr lang="en-US" dirty="0">
              <a:solidFill>
                <a:srgbClr val="000000"/>
              </a:solidFill>
              <a:cs typeface="Century Gothic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2895600" y="164068"/>
            <a:ext cx="6096000" cy="369332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Placing in context: a crash course in structured prediction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E8007264-EAB3-4E53-8D88-C175708AA4AD}" type="slidenum">
              <a:rPr lang="en-US" altLang="zh-TW" smtClean="0">
                <a:solidFill>
                  <a:srgbClr val="000000"/>
                </a:solidFill>
              </a:rPr>
              <a:pPr/>
              <a:t>4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10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Region 2014-09-17 at 17.22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170"/>
            <a:ext cx="9144000" cy="3630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Deriving the recursive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 descr="Screen Region 2014-09-15 at 23.18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2" y="1100220"/>
            <a:ext cx="6624432" cy="826786"/>
          </a:xfrm>
          <a:prstGeom prst="rect">
            <a:avLst/>
          </a:prstGeom>
        </p:spPr>
      </p:pic>
      <p:pic>
        <p:nvPicPr>
          <p:cNvPr id="8" name="Picture 7" descr="Screen Region 2014-09-17 at 17.23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10" y="5538222"/>
            <a:ext cx="5668211" cy="131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Viterbi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accent1"/>
                </a:solidFill>
              </a:rPr>
              <a:t>Initial</a:t>
            </a:r>
            <a:r>
              <a:rPr lang="en-US" sz="2400" dirty="0" smtClean="0"/>
              <a:t>: For each state s, calculate</a:t>
            </a:r>
          </a:p>
          <a:p>
            <a:pPr marL="0" indent="0">
              <a:buNone/>
            </a:pPr>
            <a:endParaRPr lang="en-US" sz="2400" dirty="0" smtClean="0">
              <a:solidFill>
                <a:srgbClr val="CC3333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3366CC"/>
                </a:solidFill>
              </a:rPr>
              <a:t>Recurrence</a:t>
            </a:r>
            <a:r>
              <a:rPr lang="en-US" sz="2400" dirty="0" smtClean="0"/>
              <a:t>: For </a:t>
            </a:r>
            <a:r>
              <a:rPr lang="en-US" sz="2400" dirty="0" err="1" smtClean="0"/>
              <a:t>i</a:t>
            </a:r>
            <a:r>
              <a:rPr lang="en-US" sz="2400" dirty="0" smtClean="0"/>
              <a:t> = 2 to n, for every state s, calculate</a:t>
            </a:r>
          </a:p>
          <a:p>
            <a:pPr marL="0" indent="0"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olidFill>
                <a:srgbClr val="CC3333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3366CC"/>
                </a:solidFill>
              </a:rPr>
              <a:t>Final state</a:t>
            </a:r>
            <a:r>
              <a:rPr lang="en-US" sz="2400" dirty="0"/>
              <a:t>:</a:t>
            </a:r>
            <a:r>
              <a:rPr lang="en-US" sz="2400" dirty="0" smtClean="0"/>
              <a:t> calculate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41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5059482"/>
            <a:ext cx="782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only calculates the max. To get final answer (</a:t>
            </a:r>
            <a:r>
              <a:rPr lang="en-US" i="1" dirty="0" err="1" smtClean="0"/>
              <a:t>argmax</a:t>
            </a:r>
            <a:r>
              <a:rPr lang="en-US" dirty="0" smtClean="0"/>
              <a:t>),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keep track of which state corresponds to the max at each step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build the answer using these back pointers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81392" y="360781"/>
            <a:ext cx="2191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mi10"/>
                <a:ea typeface="cmmi10"/>
                <a:cs typeface="cmmi10"/>
              </a:rPr>
              <a:t>¼</a:t>
            </a:r>
            <a:r>
              <a:rPr lang="en-US" dirty="0" smtClean="0"/>
              <a:t>: Initial probabilities</a:t>
            </a:r>
          </a:p>
          <a:p>
            <a:r>
              <a:rPr lang="en-US" dirty="0" smtClean="0"/>
              <a:t>A: Transitions</a:t>
            </a:r>
          </a:p>
          <a:p>
            <a:r>
              <a:rPr lang="en-US" dirty="0" smtClean="0"/>
              <a:t>B: Emissions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49357" y="644447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Questions?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 descr="Screen Region 2014-09-17 at 17.57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45" y="2050487"/>
            <a:ext cx="4005850" cy="484040"/>
          </a:xfrm>
          <a:prstGeom prst="rect">
            <a:avLst/>
          </a:prstGeom>
        </p:spPr>
      </p:pic>
      <p:pic>
        <p:nvPicPr>
          <p:cNvPr id="14" name="Picture 13" descr="Screen Region 2014-09-17 at 17.59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545" y="2968924"/>
            <a:ext cx="5146842" cy="947402"/>
          </a:xfrm>
          <a:prstGeom prst="rect">
            <a:avLst/>
          </a:prstGeom>
        </p:spPr>
      </p:pic>
      <p:pic>
        <p:nvPicPr>
          <p:cNvPr id="16" name="Picture 15" descr="Screen Region 2014-09-17 at 18.03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19" y="4372610"/>
            <a:ext cx="4231106" cy="5197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17597" y="968251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Max-product algorithm for first order sequences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3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</a:p>
          <a:p>
            <a:pPr lvl="1"/>
            <a:r>
              <a:rPr lang="en-US" dirty="0" smtClean="0"/>
              <a:t>The best solution for the full problem relies on best solution to sub-problems </a:t>
            </a:r>
          </a:p>
          <a:p>
            <a:pPr lvl="1"/>
            <a:r>
              <a:rPr lang="en-US" dirty="0" err="1" smtClean="0"/>
              <a:t>Memoize</a:t>
            </a:r>
            <a:r>
              <a:rPr lang="en-US" dirty="0" smtClean="0"/>
              <a:t> partial computation</a:t>
            </a:r>
          </a:p>
          <a:p>
            <a:endParaRPr lang="en-US" dirty="0" smtClean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Viterbi algorithm</a:t>
            </a:r>
          </a:p>
          <a:p>
            <a:pPr lvl="1"/>
            <a:r>
              <a:rPr lang="en-US" dirty="0" err="1" smtClean="0"/>
              <a:t>Dijkstra’s</a:t>
            </a:r>
            <a:r>
              <a:rPr lang="en-US" dirty="0" smtClean="0"/>
              <a:t> shortest path algorithm</a:t>
            </a:r>
          </a:p>
          <a:p>
            <a:pPr lvl="1"/>
            <a:r>
              <a:rPr lang="en-US" dirty="0" smtClean="0"/>
              <a:t>…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8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Viterbi algorithm as best path</a:t>
            </a:r>
            <a:endParaRPr lang="en-US" dirty="0"/>
          </a:p>
        </p:txBody>
      </p:sp>
      <p:pic>
        <p:nvPicPr>
          <p:cNvPr id="5" name="Content Placeholder 4" descr="Screen Region 2014-09-16 at 10.50.27.pn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" b="275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43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99920" y="1395492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Goal: To find the highest scoring path in this trellis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137920" y="3098800"/>
            <a:ext cx="7132320" cy="2844800"/>
            <a:chOff x="1137920" y="3098800"/>
            <a:chExt cx="7132320" cy="284480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106160" y="5933440"/>
              <a:ext cx="8229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1137920" y="3098800"/>
              <a:ext cx="7132320" cy="2844800"/>
              <a:chOff x="1137920" y="3098800"/>
              <a:chExt cx="7132320" cy="28448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V="1">
                <a:off x="1137920" y="3200400"/>
                <a:ext cx="934720" cy="6502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2377440" y="3098800"/>
                <a:ext cx="84328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3611160" y="3184943"/>
                <a:ext cx="924560" cy="70069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4668520" y="4246880"/>
                <a:ext cx="1112520" cy="16052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7203440" y="4175760"/>
                <a:ext cx="1066800" cy="176784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4595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of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Complexity parameters</a:t>
            </a:r>
          </a:p>
          <a:p>
            <a:pPr lvl="1"/>
            <a:r>
              <a:rPr lang="en-US" dirty="0" smtClean="0"/>
              <a:t>Input sequence length: n</a:t>
            </a:r>
          </a:p>
          <a:p>
            <a:pPr lvl="1"/>
            <a:r>
              <a:rPr lang="en-US" dirty="0" smtClean="0"/>
              <a:t>Number of states: K</a:t>
            </a:r>
          </a:p>
          <a:p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Storing the table: </a:t>
            </a:r>
            <a:r>
              <a:rPr lang="en-US" dirty="0" err="1" smtClean="0"/>
              <a:t>nK</a:t>
            </a:r>
            <a:r>
              <a:rPr lang="en-US" dirty="0" smtClean="0"/>
              <a:t> (scores for all states at each position)</a:t>
            </a:r>
          </a:p>
          <a:p>
            <a:r>
              <a:rPr lang="en-US" dirty="0" smtClean="0"/>
              <a:t>Runtime</a:t>
            </a:r>
          </a:p>
          <a:p>
            <a:pPr lvl="1"/>
            <a:r>
              <a:rPr lang="en-US" dirty="0" smtClean="0"/>
              <a:t>At each step, go over pairs of states</a:t>
            </a:r>
          </a:p>
          <a:p>
            <a:pPr lvl="1"/>
            <a:r>
              <a:rPr lang="en-US" dirty="0" smtClean="0"/>
              <a:t>O(nK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30071" y="621392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Questions?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8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Sequence models</a:t>
            </a:r>
          </a:p>
          <a:p>
            <a:endParaRPr lang="en-US" sz="700" dirty="0" smtClean="0"/>
          </a:p>
          <a:p>
            <a:r>
              <a:rPr lang="en-US" sz="2400" dirty="0" smtClean="0"/>
              <a:t>Hidden Markov models</a:t>
            </a:r>
          </a:p>
          <a:p>
            <a:endParaRPr lang="en-US" sz="700" dirty="0" smtClean="0"/>
          </a:p>
          <a:p>
            <a:pPr lvl="1"/>
            <a:r>
              <a:rPr lang="en-US" sz="2000" dirty="0" smtClean="0"/>
              <a:t>Inference with HMM</a:t>
            </a:r>
          </a:p>
          <a:p>
            <a:pPr lvl="1"/>
            <a:r>
              <a:rPr lang="en-US" sz="2000" i="1" dirty="0" smtClean="0">
                <a:solidFill>
                  <a:srgbClr val="CC3333"/>
                </a:solidFill>
              </a:rPr>
              <a:t>Learning</a:t>
            </a:r>
          </a:p>
          <a:p>
            <a:endParaRPr lang="en-US" sz="700" dirty="0" smtClean="0"/>
          </a:p>
          <a:p>
            <a:r>
              <a:rPr lang="en-US" sz="2400" dirty="0"/>
              <a:t>Conditional Models and Local Classifiers</a:t>
            </a:r>
          </a:p>
          <a:p>
            <a:endParaRPr lang="en-US" sz="700" dirty="0" smtClean="0"/>
          </a:p>
          <a:p>
            <a:r>
              <a:rPr lang="en-US" sz="2400" dirty="0" smtClean="0"/>
              <a:t>Global models</a:t>
            </a:r>
          </a:p>
          <a:p>
            <a:pPr lvl="1"/>
            <a:r>
              <a:rPr lang="en-US" sz="2000" dirty="0" smtClean="0"/>
              <a:t>Conditional </a:t>
            </a:r>
            <a:r>
              <a:rPr lang="en-US" sz="2000" dirty="0"/>
              <a:t>Random Fields</a:t>
            </a:r>
          </a:p>
          <a:p>
            <a:pPr marL="0" indent="0">
              <a:buNone/>
            </a:pPr>
            <a:endParaRPr lang="en-US" sz="700" dirty="0" smtClean="0"/>
          </a:p>
          <a:p>
            <a:pPr lvl="1"/>
            <a:r>
              <a:rPr lang="en-US" sz="2000" dirty="0" smtClean="0"/>
              <a:t>Structured Perceptron for sequences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HMM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we know the number of states in the HMM</a:t>
            </a:r>
            <a:endParaRPr lang="en-US" dirty="0"/>
          </a:p>
          <a:p>
            <a:r>
              <a:rPr lang="en-US" dirty="0" smtClean="0"/>
              <a:t>Two possible scenarios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We are given a data set D = {&lt;</a:t>
            </a:r>
            <a:r>
              <a:rPr lang="en-US" b="1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b="1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&gt;} of sequences labeled with states</a:t>
            </a:r>
          </a:p>
          <a:p>
            <a:pPr marL="857250" lvl="2" indent="0">
              <a:buNone/>
            </a:pPr>
            <a:r>
              <a:rPr lang="en-US" dirty="0" smtClean="0"/>
              <a:t>And we have to learn the parameters of the HMM (</a:t>
            </a:r>
            <a:r>
              <a:rPr lang="en-US" dirty="0" smtClean="0">
                <a:latin typeface="cmmi10"/>
                <a:ea typeface="cmmi10"/>
                <a:cs typeface="cmmi10"/>
              </a:rPr>
              <a:t>¼</a:t>
            </a:r>
            <a:r>
              <a:rPr lang="en-US" dirty="0" smtClean="0"/>
              <a:t>, A, B)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 We are given only a collection of sequences D = {</a:t>
            </a:r>
            <a:r>
              <a:rPr lang="en-US" b="1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}</a:t>
            </a: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857250" lvl="2" indent="0">
              <a:buNone/>
            </a:pPr>
            <a:r>
              <a:rPr lang="en-US" dirty="0"/>
              <a:t>And we have to learn the parameters of the HMM (</a:t>
            </a:r>
            <a:r>
              <a:rPr lang="en-US" dirty="0">
                <a:latin typeface="cmmi10"/>
                <a:ea typeface="cmmi10"/>
                <a:cs typeface="cmmi10"/>
              </a:rPr>
              <a:t>¼</a:t>
            </a:r>
            <a:r>
              <a:rPr lang="en-US" dirty="0"/>
              <a:t>, A, B)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857250" lvl="2" indent="0">
              <a:buNone/>
            </a:pPr>
            <a:r>
              <a:rPr lang="en-US" dirty="0" smtClean="0"/>
              <a:t>       EM algorithm: We will look at this setting in a subsequent lecture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11159" y="3772386"/>
            <a:ext cx="3905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Supervised learning with complete data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1159" y="5016013"/>
            <a:ext cx="439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Unsupervised learning, with incomplete data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7200" y="3221789"/>
            <a:ext cx="66574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6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 of HMM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given a dataset D = {&lt;</a:t>
            </a:r>
            <a:r>
              <a:rPr lang="en-US" b="1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, </a:t>
            </a:r>
            <a:r>
              <a:rPr lang="en-US" b="1" dirty="0" err="1" smtClean="0">
                <a:latin typeface="Calibri"/>
              </a:rPr>
              <a:t>y</a:t>
            </a:r>
            <a:r>
              <a:rPr lang="en-US" baseline="-25000" dirty="0" err="1" smtClean="0">
                <a:latin typeface="Calibri"/>
              </a:rPr>
              <a:t>i</a:t>
            </a:r>
            <a:r>
              <a:rPr lang="en-US" dirty="0" smtClean="0"/>
              <a:t>&gt;}</a:t>
            </a:r>
          </a:p>
          <a:p>
            <a:pPr lvl="1"/>
            <a:r>
              <a:rPr lang="en-US" dirty="0" smtClean="0"/>
              <a:t>Each </a:t>
            </a:r>
            <a:r>
              <a:rPr lang="en-US" b="1" dirty="0" smtClean="0"/>
              <a:t>x</a:t>
            </a:r>
            <a:r>
              <a:rPr lang="en-US" baseline="-25000" dirty="0" smtClean="0"/>
              <a:t>i </a:t>
            </a:r>
            <a:r>
              <a:rPr lang="en-US" dirty="0" smtClean="0"/>
              <a:t>is a sequence of observations and </a:t>
            </a:r>
            <a:r>
              <a:rPr lang="en-US" b="1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is a sequence of states that correspond to </a:t>
            </a:r>
            <a:r>
              <a:rPr lang="en-US" b="1" dirty="0" smtClean="0"/>
              <a:t>x</a:t>
            </a:r>
            <a:r>
              <a:rPr lang="en-US" baseline="-25000" dirty="0" smtClean="0"/>
              <a:t>i</a:t>
            </a:r>
          </a:p>
          <a:p>
            <a:pPr marL="457200" lvl="1" indent="0">
              <a:buNone/>
            </a:pPr>
            <a:r>
              <a:rPr lang="en-US" dirty="0" smtClean="0"/>
              <a:t>Goal: Learn initial, transition, emission distributions (</a:t>
            </a:r>
            <a:r>
              <a:rPr lang="en-US" dirty="0" smtClean="0">
                <a:latin typeface="cmmi10"/>
                <a:ea typeface="cmmi10"/>
                <a:cs typeface="cmmi10"/>
              </a:rPr>
              <a:t>¼</a:t>
            </a:r>
            <a:r>
              <a:rPr lang="en-US" dirty="0" smtClean="0"/>
              <a:t>, A, B)</a:t>
            </a:r>
          </a:p>
          <a:p>
            <a:endParaRPr lang="en-US" sz="2000" dirty="0" smtClean="0"/>
          </a:p>
          <a:p>
            <a:r>
              <a:rPr lang="en-US" dirty="0" smtClean="0"/>
              <a:t>How do we learn the parameters of the probability distribution?</a:t>
            </a:r>
          </a:p>
          <a:p>
            <a:pPr lvl="1"/>
            <a:r>
              <a:rPr lang="en-US" dirty="0" smtClean="0">
                <a:solidFill>
                  <a:srgbClr val="CC3333"/>
                </a:solidFill>
              </a:rPr>
              <a:t>The maximum likelihood principle</a:t>
            </a:r>
            <a:endParaRPr lang="en-US" dirty="0">
              <a:solidFill>
                <a:srgbClr val="CC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 descr="Screen Region 2014-09-17 at 18.24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53" y="5227053"/>
            <a:ext cx="6961302" cy="89911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68947" y="5360736"/>
            <a:ext cx="7255408" cy="1251649"/>
            <a:chOff x="868947" y="5360736"/>
            <a:chExt cx="7255408" cy="1251649"/>
          </a:xfrm>
        </p:grpSpPr>
        <p:sp>
          <p:nvSpPr>
            <p:cNvPr id="6" name="TextBox 5"/>
            <p:cNvSpPr txBox="1"/>
            <p:nvPr/>
          </p:nvSpPr>
          <p:spPr>
            <a:xfrm>
              <a:off x="868947" y="6243053"/>
              <a:ext cx="6880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And we know how to write this in terms of the parameters of the HMM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0" y="5360736"/>
              <a:ext cx="2028355" cy="548105"/>
            </a:xfrm>
            <a:prstGeom prst="rect">
              <a:avLst/>
            </a:prstGeom>
            <a:noFill/>
            <a:ln w="12700" cmpd="sng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6553200" y="5908843"/>
              <a:ext cx="558800" cy="3342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5574632" y="4724032"/>
            <a:ext cx="332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have we seen this before?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Region 2014-09-17 at 18.24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21" y="935793"/>
            <a:ext cx="6537158" cy="844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00" dirty="0" smtClean="0"/>
          </a:p>
          <a:p>
            <a:pPr marL="0" indent="0">
              <a:buNone/>
            </a:pPr>
            <a:r>
              <a:rPr lang="en-US" dirty="0" smtClean="0">
                <a:latin typeface="cmmi10"/>
                <a:ea typeface="cmmi10"/>
                <a:cs typeface="cmmi10"/>
              </a:rPr>
              <a:t>¼</a:t>
            </a:r>
            <a:r>
              <a:rPr lang="en-US" dirty="0" smtClean="0"/>
              <a:t>, A, B can be estimated separately just by counting</a:t>
            </a:r>
          </a:p>
          <a:p>
            <a:pPr lvl="1"/>
            <a:r>
              <a:rPr lang="en-US" dirty="0" smtClean="0"/>
              <a:t>Makes learning simple and fast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333333"/>
                </a:solidFill>
              </a:rPr>
              <a:t>[</a:t>
            </a:r>
            <a:r>
              <a:rPr lang="en-US" sz="2000" dirty="0" smtClean="0">
                <a:solidFill>
                  <a:schemeClr val="accent2"/>
                </a:solidFill>
              </a:rPr>
              <a:t>Exercise</a:t>
            </a:r>
            <a:r>
              <a:rPr lang="en-US" sz="2000" dirty="0" smtClean="0"/>
              <a:t>: Derive the following using derivatives of the log likelihood. Requires </a:t>
            </a:r>
            <a:r>
              <a:rPr lang="en-US" sz="2000" dirty="0" err="1" smtClean="0"/>
              <a:t>Lagrangian</a:t>
            </a:r>
            <a:r>
              <a:rPr lang="en-US" sz="2000" dirty="0" smtClean="0"/>
              <a:t> multipliers.]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 descr="Screen Region 2014-09-17 at 21.12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01" y="3905641"/>
            <a:ext cx="3134251" cy="731836"/>
          </a:xfrm>
          <a:prstGeom prst="rect">
            <a:avLst/>
          </a:prstGeom>
        </p:spPr>
      </p:pic>
      <p:pic>
        <p:nvPicPr>
          <p:cNvPr id="8" name="Picture 7" descr="Screen Region 2014-09-17 at 21.18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09" y="4633581"/>
            <a:ext cx="2634582" cy="1492583"/>
          </a:xfrm>
          <a:prstGeom prst="rect">
            <a:avLst/>
          </a:prstGeom>
        </p:spPr>
      </p:pic>
      <p:pic>
        <p:nvPicPr>
          <p:cNvPr id="9" name="Picture 8" descr="Screen Region 2014-09-17 at 21.19.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" y="5326638"/>
            <a:ext cx="3089107" cy="914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6421" y="4637477"/>
            <a:ext cx="193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Initial probabilities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6801" y="6126164"/>
            <a:ext cx="2345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Transition probabilities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5938" y="612616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Emission probabilities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6953" y="426814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examples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14582" y="3544416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instances where the first state is s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4211052" y="3729082"/>
            <a:ext cx="503530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1"/>
          </p:cNvCxnSpPr>
          <p:nvPr/>
        </p:nvCxnSpPr>
        <p:spPr>
          <a:xfrm flipH="1">
            <a:off x="3248526" y="4452811"/>
            <a:ext cx="152842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59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Priors</a:t>
            </a:r>
            <a:r>
              <a:rPr lang="en-US" dirty="0"/>
              <a:t> </a:t>
            </a:r>
            <a:r>
              <a:rPr lang="en-US" dirty="0" smtClean="0"/>
              <a:t>and smoothing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Maximum likelihood estimation works best with lots of annotated data</a:t>
            </a:r>
          </a:p>
          <a:p>
            <a:pPr lvl="1"/>
            <a:r>
              <a:rPr lang="en-US" dirty="0" smtClean="0"/>
              <a:t>Never the case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Priors inject information about the probability distributions</a:t>
            </a:r>
          </a:p>
          <a:p>
            <a:pPr lvl="1"/>
            <a:r>
              <a:rPr lang="en-US" dirty="0" err="1" smtClean="0"/>
              <a:t>Dirichlet</a:t>
            </a:r>
            <a:r>
              <a:rPr lang="en-US" dirty="0" smtClean="0"/>
              <a:t> priors for multinomial distributions</a:t>
            </a:r>
          </a:p>
          <a:p>
            <a:pPr lvl="1"/>
            <a:endParaRPr lang="en-US" dirty="0"/>
          </a:p>
          <a:p>
            <a:r>
              <a:rPr lang="en-US" dirty="0" smtClean="0"/>
              <a:t>Effectively additive smoothing</a:t>
            </a:r>
            <a:endParaRPr lang="en-US" dirty="0"/>
          </a:p>
          <a:p>
            <a:pPr lvl="1"/>
            <a:r>
              <a:rPr lang="en-US" dirty="0" smtClean="0"/>
              <a:t>Add small constants to the 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Prediction: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Learning: </a:t>
            </a:r>
            <a:r>
              <a:rPr lang="en-US" sz="2200" dirty="0">
                <a:solidFill>
                  <a:srgbClr val="0033CC"/>
                </a:solidFill>
              </a:rPr>
              <a:t>given</a:t>
            </a:r>
            <a:r>
              <a:rPr lang="en-US" sz="2200" dirty="0">
                <a:solidFill>
                  <a:srgbClr val="000000"/>
                </a:solidFill>
              </a:rPr>
              <a:t> a set of structured examples </a:t>
            </a:r>
            <a:r>
              <a:rPr lang="en-US" sz="2200" dirty="0">
                <a:solidFill>
                  <a:srgbClr val="0033CC"/>
                </a:solidFill>
              </a:rPr>
              <a:t>{(</a:t>
            </a:r>
            <a:r>
              <a:rPr lang="en-US" sz="2200" dirty="0" err="1">
                <a:solidFill>
                  <a:srgbClr val="0033CC"/>
                </a:solidFill>
              </a:rPr>
              <a:t>x,y</a:t>
            </a:r>
            <a:r>
              <a:rPr lang="en-US" sz="2200" dirty="0">
                <a:solidFill>
                  <a:srgbClr val="0033CC"/>
                </a:solidFill>
              </a:rPr>
              <a:t>)} </a:t>
            </a:r>
            <a:endParaRPr lang="en-US" sz="2200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33CC"/>
                </a:solidFill>
              </a:rPr>
              <a:t> </a:t>
            </a:r>
            <a:r>
              <a:rPr lang="en-US" sz="2200" dirty="0" smtClean="0">
                <a:solidFill>
                  <a:srgbClr val="0033CC"/>
                </a:solidFill>
              </a:rPr>
              <a:t>                      find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a scoring function </a:t>
            </a:r>
            <a:r>
              <a:rPr lang="en-US" sz="2200" dirty="0">
                <a:solidFill>
                  <a:srgbClr val="0033CC"/>
                </a:solidFill>
              </a:rPr>
              <a:t>w</a:t>
            </a:r>
            <a:r>
              <a:rPr lang="en-US" sz="2200" dirty="0">
                <a:solidFill>
                  <a:srgbClr val="000000"/>
                </a:solidFill>
              </a:rPr>
              <a:t> that minimizes </a:t>
            </a:r>
            <a:r>
              <a:rPr lang="en-US" sz="2200" dirty="0" smtClean="0">
                <a:solidFill>
                  <a:srgbClr val="000000"/>
                </a:solidFill>
              </a:rPr>
              <a:t>empirical loss</a:t>
            </a:r>
            <a:r>
              <a:rPr lang="en-US" sz="2200" dirty="0">
                <a:solidFill>
                  <a:srgbClr val="000000"/>
                </a:solidFill>
              </a:rPr>
              <a:t>.</a:t>
            </a:r>
          </a:p>
          <a:p>
            <a:r>
              <a:rPr lang="en-US" sz="2200" dirty="0">
                <a:solidFill>
                  <a:srgbClr val="000000"/>
                </a:solidFill>
              </a:rPr>
              <a:t>Learning is thus driven by the attempt to find a weight vector </a:t>
            </a:r>
            <a:r>
              <a:rPr lang="en-US" sz="2200" dirty="0">
                <a:solidFill>
                  <a:srgbClr val="0033CC"/>
                </a:solidFill>
              </a:rPr>
              <a:t>w</a:t>
            </a:r>
            <a:r>
              <a:rPr lang="en-US" sz="2200" dirty="0">
                <a:solidFill>
                  <a:srgbClr val="000000"/>
                </a:solidFill>
              </a:rPr>
              <a:t> such </a:t>
            </a:r>
            <a:r>
              <a:rPr lang="en-US" sz="2200" dirty="0" smtClean="0">
                <a:solidFill>
                  <a:srgbClr val="000000"/>
                </a:solidFill>
              </a:rPr>
              <a:t>that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for each given annotated example </a:t>
            </a:r>
            <a:r>
              <a:rPr lang="en-US" sz="2200" dirty="0" smtClean="0">
                <a:solidFill>
                  <a:srgbClr val="0033CC"/>
                </a:solidFill>
              </a:rPr>
              <a:t>(</a:t>
            </a:r>
            <a:r>
              <a:rPr lang="en-US" sz="2200" dirty="0" smtClean="0">
                <a:solidFill>
                  <a:srgbClr val="0033CC"/>
                </a:solidFill>
                <a:latin typeface="Calibri"/>
              </a:rPr>
              <a:t>x</a:t>
            </a:r>
            <a:r>
              <a:rPr lang="en-US" sz="2200" baseline="-25000" dirty="0" smtClean="0">
                <a:solidFill>
                  <a:srgbClr val="0033CC"/>
                </a:solidFill>
                <a:latin typeface="Calibri"/>
              </a:rPr>
              <a:t>i</a:t>
            </a:r>
            <a:r>
              <a:rPr lang="en-US" sz="2200" dirty="0" smtClean="0">
                <a:solidFill>
                  <a:srgbClr val="0033CC"/>
                </a:solidFill>
              </a:rPr>
              <a:t>, </a:t>
            </a:r>
            <a:r>
              <a:rPr lang="en-US" sz="2200" dirty="0" err="1" smtClean="0">
                <a:solidFill>
                  <a:srgbClr val="0033CC"/>
                </a:solidFill>
                <a:latin typeface="Calibri"/>
              </a:rPr>
              <a:t>y</a:t>
            </a:r>
            <a:r>
              <a:rPr lang="en-US" sz="2200" baseline="-25000" dirty="0" err="1" smtClean="0">
                <a:solidFill>
                  <a:srgbClr val="0033CC"/>
                </a:solidFill>
                <a:latin typeface="Calibri"/>
              </a:rPr>
              <a:t>i</a:t>
            </a:r>
            <a:r>
              <a:rPr lang="en-US" sz="2200" dirty="0" smtClean="0">
                <a:solidFill>
                  <a:srgbClr val="0033CC"/>
                </a:solidFill>
              </a:rPr>
              <a:t>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sz="2000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E8007264-EAB3-4E53-8D88-C175708AA4AD}" type="slidenum">
              <a:rPr lang="en-US" altLang="zh-TW" smtClean="0">
                <a:solidFill>
                  <a:srgbClr val="000000"/>
                </a:solidFill>
              </a:rPr>
              <a:pPr/>
              <a:t>5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0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Predicting sequences </a:t>
            </a:r>
          </a:p>
          <a:p>
            <a:pPr lvl="1"/>
            <a:r>
              <a:rPr lang="en-US" dirty="0" smtClean="0"/>
              <a:t>As many output states as observations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Markov assumption helps decompose the score</a:t>
            </a:r>
          </a:p>
          <a:p>
            <a:endParaRPr lang="en-US" dirty="0" smtClean="0"/>
          </a:p>
          <a:p>
            <a:r>
              <a:rPr lang="en-US" dirty="0" smtClean="0"/>
              <a:t>Several algorithmic questions</a:t>
            </a:r>
          </a:p>
          <a:p>
            <a:pPr lvl="1"/>
            <a:r>
              <a:rPr lang="en-US" dirty="0" smtClean="0">
                <a:solidFill>
                  <a:srgbClr val="CC3333"/>
                </a:solidFill>
              </a:rPr>
              <a:t>Most likely state</a:t>
            </a:r>
          </a:p>
          <a:p>
            <a:pPr lvl="1"/>
            <a:r>
              <a:rPr lang="en-US" dirty="0" smtClean="0">
                <a:solidFill>
                  <a:srgbClr val="CC3333"/>
                </a:solidFill>
              </a:rPr>
              <a:t>Learning parameters </a:t>
            </a:r>
          </a:p>
          <a:p>
            <a:pPr lvl="2"/>
            <a:r>
              <a:rPr lang="en-US" dirty="0" smtClean="0">
                <a:solidFill>
                  <a:srgbClr val="CC3333"/>
                </a:solidFill>
              </a:rPr>
              <a:t>Supervised, </a:t>
            </a:r>
            <a:r>
              <a:rPr lang="en-US" dirty="0" smtClean="0"/>
              <a:t>Unsupervised</a:t>
            </a:r>
          </a:p>
          <a:p>
            <a:pPr lvl="1"/>
            <a:r>
              <a:rPr lang="en-US" dirty="0" smtClean="0"/>
              <a:t>Probability of an observation sequence</a:t>
            </a:r>
          </a:p>
          <a:p>
            <a:pPr lvl="2"/>
            <a:r>
              <a:rPr lang="en-US" dirty="0" smtClean="0"/>
              <a:t>Sum over all assignments to states, replace max with sum in Viterbi</a:t>
            </a:r>
          </a:p>
          <a:p>
            <a:pPr lvl="1"/>
            <a:r>
              <a:rPr lang="en-US" dirty="0" smtClean="0"/>
              <a:t>Probability of state for each observation</a:t>
            </a:r>
          </a:p>
          <a:p>
            <a:pPr lvl="2"/>
            <a:r>
              <a:rPr lang="en-US" dirty="0" smtClean="0"/>
              <a:t>Sum over all assignments to all other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0526" y="612616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3333"/>
                </a:solidFill>
              </a:rPr>
              <a:t>Questions?</a:t>
            </a:r>
            <a:endParaRPr lang="en-US" dirty="0">
              <a:solidFill>
                <a:srgbClr val="CC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</a:t>
            </a:r>
            <a:r>
              <a:rPr lang="en-US" dirty="0" err="1" smtClean="0"/>
              <a:t>redux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independence assumption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Training via maximum likelihood</a:t>
            </a:r>
          </a:p>
          <a:p>
            <a:endParaRPr lang="en-US" dirty="0"/>
          </a:p>
        </p:txBody>
      </p:sp>
      <p:pic>
        <p:nvPicPr>
          <p:cNvPr id="4" name="Picture 3" descr="Screen Region 2014-09-17 at 18.24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53" y="3920767"/>
            <a:ext cx="6961302" cy="899111"/>
          </a:xfrm>
          <a:prstGeom prst="rect">
            <a:avLst/>
          </a:prstGeom>
        </p:spPr>
      </p:pic>
      <p:pic>
        <p:nvPicPr>
          <p:cNvPr id="5" name="Picture 4" descr="Screen Region 2014-09-15 at 23.18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32" y="2288577"/>
            <a:ext cx="6624432" cy="8267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5432" y="5000955"/>
            <a:ext cx="7070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are optimizing joint likelihood of the input and the output for training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694714" y="1220611"/>
            <a:ext cx="2304143" cy="1709460"/>
            <a:chOff x="6694714" y="1220611"/>
            <a:chExt cx="2304143" cy="1709460"/>
          </a:xfrm>
        </p:grpSpPr>
        <p:sp>
          <p:nvSpPr>
            <p:cNvPr id="10" name="TextBox 9"/>
            <p:cNvSpPr txBox="1"/>
            <p:nvPr/>
          </p:nvSpPr>
          <p:spPr>
            <a:xfrm>
              <a:off x="7362373" y="1220611"/>
              <a:ext cx="1636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Probability of input given the prediction!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94714" y="2476500"/>
              <a:ext cx="945150" cy="453571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639865" y="2143941"/>
              <a:ext cx="188778" cy="33255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852714" y="5611977"/>
            <a:ext cx="710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3333"/>
                </a:solidFill>
              </a:rPr>
              <a:t>At prediction time, we only care about the probability of output given the input. Why not directly optimize this </a:t>
            </a:r>
            <a:r>
              <a:rPr lang="en-US" i="1" dirty="0" smtClean="0">
                <a:solidFill>
                  <a:srgbClr val="CC3333"/>
                </a:solidFill>
              </a:rPr>
              <a:t>conditional likelihood </a:t>
            </a:r>
            <a:r>
              <a:rPr lang="en-US" dirty="0" smtClean="0">
                <a:solidFill>
                  <a:srgbClr val="CC3333"/>
                </a:solidFill>
              </a:rPr>
              <a:t>instead?</a:t>
            </a:r>
            <a:endParaRPr lang="en-US" dirty="0">
              <a:solidFill>
                <a:srgbClr val="CC3333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490720" y="3097221"/>
            <a:ext cx="3149144" cy="1084708"/>
            <a:chOff x="4490720" y="3097221"/>
            <a:chExt cx="3149144" cy="1084708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5778501" y="3097221"/>
              <a:ext cx="553358" cy="10847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490720" y="3097221"/>
              <a:ext cx="314914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4FC8-095A-E041-AA53-AAE5A778726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8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next-state directly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modeling the joint distribution P(</a:t>
            </a:r>
            <a:r>
              <a:rPr lang="en-US" b="1" dirty="0" smtClean="0"/>
              <a:t>x</a:t>
            </a:r>
            <a:r>
              <a:rPr lang="en-US" dirty="0" smtClean="0"/>
              <a:t>, </a:t>
            </a:r>
            <a:r>
              <a:rPr lang="en-US" b="1" dirty="0" smtClean="0"/>
              <a:t>y</a:t>
            </a:r>
            <a:r>
              <a:rPr lang="en-US" dirty="0" smtClean="0"/>
              <a:t>) only focus on P(</a:t>
            </a:r>
            <a:r>
              <a:rPr lang="en-US" b="1" dirty="0" err="1" smtClean="0"/>
              <a:t>y</a:t>
            </a:r>
            <a:r>
              <a:rPr lang="en-US" dirty="0" err="1" smtClean="0"/>
              <a:t>|</a:t>
            </a:r>
            <a:r>
              <a:rPr lang="en-US" b="1" dirty="0" err="1" smtClean="0"/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Which is what we care about eventually anyway</a:t>
            </a:r>
          </a:p>
          <a:p>
            <a:pPr lvl="1"/>
            <a:endParaRPr lang="en-US" dirty="0"/>
          </a:p>
          <a:p>
            <a:r>
              <a:rPr lang="en-US" dirty="0" smtClean="0"/>
              <a:t>For sequences, different formulations</a:t>
            </a:r>
          </a:p>
          <a:p>
            <a:pPr lvl="1"/>
            <a:r>
              <a:rPr lang="en-US" dirty="0" smtClean="0"/>
              <a:t>Maximum Entropy Markov Model </a:t>
            </a:r>
            <a:r>
              <a:rPr lang="en-US" sz="1600" dirty="0" smtClean="0"/>
              <a:t>[McCallum, et al 2000]</a:t>
            </a:r>
            <a:endParaRPr lang="en-US" dirty="0" smtClean="0"/>
          </a:p>
          <a:p>
            <a:pPr lvl="1"/>
            <a:r>
              <a:rPr lang="en-US" dirty="0" smtClean="0"/>
              <a:t>Projection-based Markov Model </a:t>
            </a:r>
            <a:r>
              <a:rPr lang="en-US" sz="1600" dirty="0" smtClean="0"/>
              <a:t>[</a:t>
            </a:r>
            <a:r>
              <a:rPr lang="en-US" sz="1600" dirty="0" err="1" smtClean="0"/>
              <a:t>Punyakanok</a:t>
            </a:r>
            <a:r>
              <a:rPr lang="en-US" sz="1600" dirty="0" smtClean="0"/>
              <a:t> and Roth, 2001]</a:t>
            </a:r>
            <a:endParaRPr lang="en-US" sz="1400" dirty="0" smtClean="0"/>
          </a:p>
          <a:p>
            <a:pPr marL="457200" lvl="1" indent="0">
              <a:buNone/>
            </a:pPr>
            <a:r>
              <a:rPr lang="en-US" baseline="-25000" dirty="0" smtClean="0"/>
              <a:t>(other names: discriminative/conditional </a:t>
            </a:r>
            <a:r>
              <a:rPr lang="en-US" baseline="-25000" dirty="0" err="1" smtClean="0"/>
              <a:t>markov</a:t>
            </a:r>
            <a:r>
              <a:rPr lang="en-US" baseline="-25000" dirty="0" smtClean="0"/>
              <a:t> model,</a:t>
            </a:r>
            <a:r>
              <a:rPr lang="en-US" baseline="-25000" dirty="0"/>
              <a:t> </a:t>
            </a:r>
            <a:r>
              <a:rPr lang="en-US" baseline="-25000" dirty="0" smtClean="0"/>
              <a:t>…)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4FC8-095A-E041-AA53-AAE5A778726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Generative models </a:t>
            </a:r>
          </a:p>
          <a:p>
            <a:pPr lvl="1"/>
            <a:r>
              <a:rPr lang="en-US" sz="2000" dirty="0" smtClean="0"/>
              <a:t>learn P(x, y)</a:t>
            </a:r>
          </a:p>
          <a:p>
            <a:pPr lvl="1"/>
            <a:r>
              <a:rPr lang="en-US" sz="2000" dirty="0" smtClean="0"/>
              <a:t>Characterize how the data is generated (both inputs and outputs)</a:t>
            </a:r>
          </a:p>
          <a:p>
            <a:pPr lvl="1"/>
            <a:r>
              <a:rPr lang="en-US" sz="2000" dirty="0" err="1" smtClean="0"/>
              <a:t>Eg</a:t>
            </a:r>
            <a:r>
              <a:rPr lang="en-US" sz="2000" dirty="0" smtClean="0"/>
              <a:t>: Naïve Bayes, Hidden Markov Model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Discriminative models </a:t>
            </a:r>
          </a:p>
          <a:p>
            <a:pPr lvl="1"/>
            <a:r>
              <a:rPr lang="en-US" sz="2000" dirty="0" smtClean="0"/>
              <a:t>learn P(y | x)</a:t>
            </a:r>
          </a:p>
          <a:p>
            <a:pPr lvl="1"/>
            <a:r>
              <a:rPr lang="en-US" sz="2000" dirty="0" smtClean="0"/>
              <a:t>Directly characterizes the decision boundary only</a:t>
            </a:r>
          </a:p>
          <a:p>
            <a:pPr lvl="1"/>
            <a:r>
              <a:rPr lang="en-US" sz="2000" dirty="0" err="1" smtClean="0"/>
              <a:t>Eg</a:t>
            </a:r>
            <a:r>
              <a:rPr lang="en-US" sz="2000" dirty="0" smtClean="0"/>
              <a:t>: Logistic Regression, Conditional models (several names)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Generative </a:t>
            </a:r>
            <a:r>
              <a:rPr lang="en-US" dirty="0" err="1" smtClean="0"/>
              <a:t>vs</a:t>
            </a:r>
            <a:r>
              <a:rPr lang="en-US" dirty="0" smtClean="0"/>
              <a:t> Discriminative models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5650188" y="3188761"/>
            <a:ext cx="3333379" cy="1692824"/>
            <a:chOff x="5489492" y="3131715"/>
            <a:chExt cx="3333379" cy="1692824"/>
          </a:xfrm>
        </p:grpSpPr>
        <p:sp>
          <p:nvSpPr>
            <p:cNvPr id="15" name="Oval 14"/>
            <p:cNvSpPr/>
            <p:nvPr/>
          </p:nvSpPr>
          <p:spPr>
            <a:xfrm>
              <a:off x="6586069" y="3476686"/>
              <a:ext cx="90714" cy="907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812854" y="3649945"/>
              <a:ext cx="90714" cy="907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179340" y="4035173"/>
              <a:ext cx="90714" cy="907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7330785" y="4402963"/>
              <a:ext cx="90714" cy="907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722140" y="3131715"/>
              <a:ext cx="90714" cy="907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215245" y="3260037"/>
              <a:ext cx="90714" cy="907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479928" y="3616217"/>
              <a:ext cx="90714" cy="907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709061" y="4150759"/>
              <a:ext cx="90714" cy="907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641443" y="3843002"/>
              <a:ext cx="90714" cy="907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516469" y="3859331"/>
              <a:ext cx="90714" cy="907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550729" y="3661574"/>
              <a:ext cx="90714" cy="907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271449" y="4358767"/>
              <a:ext cx="90714" cy="907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575344" y="4482084"/>
              <a:ext cx="90714" cy="907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414080" y="4328831"/>
              <a:ext cx="90714" cy="907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209763" y="4511167"/>
              <a:ext cx="90714" cy="907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362163" y="4527441"/>
              <a:ext cx="90714" cy="907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226092" y="4663567"/>
              <a:ext cx="90714" cy="907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722140" y="4640709"/>
              <a:ext cx="90714" cy="907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428615" y="4636009"/>
              <a:ext cx="90714" cy="907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857792" y="3843002"/>
              <a:ext cx="90714" cy="907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489492" y="3950045"/>
              <a:ext cx="90714" cy="907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679992" y="3843002"/>
              <a:ext cx="90714" cy="907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796106" y="3995402"/>
              <a:ext cx="90714" cy="907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614678" y="4011676"/>
              <a:ext cx="90714" cy="907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812435" y="4147802"/>
              <a:ext cx="90714" cy="907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750749" y="3722352"/>
              <a:ext cx="90714" cy="907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634635" y="4147802"/>
              <a:ext cx="90714" cy="907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044146" y="3146931"/>
              <a:ext cx="90714" cy="907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853646" y="3465543"/>
              <a:ext cx="90714" cy="907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663704" y="3313143"/>
              <a:ext cx="90714" cy="907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160260" y="3237645"/>
              <a:ext cx="90714" cy="907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006671" y="3480759"/>
              <a:ext cx="90714" cy="907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176589" y="3436460"/>
              <a:ext cx="90714" cy="907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909772" y="3177072"/>
              <a:ext cx="90714" cy="907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008463" y="3344688"/>
              <a:ext cx="90714" cy="907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732157" y="4125887"/>
              <a:ext cx="90714" cy="907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607183" y="4142216"/>
              <a:ext cx="90714" cy="907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641443" y="3944459"/>
              <a:ext cx="90714" cy="9071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Curved Connector 56"/>
            <p:cNvCxnSpPr/>
            <p:nvPr/>
          </p:nvCxnSpPr>
          <p:spPr>
            <a:xfrm>
              <a:off x="5930480" y="3198812"/>
              <a:ext cx="2113666" cy="1625727"/>
            </a:xfrm>
            <a:prstGeom prst="curvedConnector3">
              <a:avLst>
                <a:gd name="adj1" fmla="val 68987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2326968" y="3359141"/>
            <a:ext cx="3113548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A generative model tries to characterize the distribution of the inputs, a discriminative model doesn’t care</a:t>
            </a:r>
            <a:endParaRPr lang="en-US" sz="14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5795332" y="2400710"/>
            <a:ext cx="2791507" cy="1889266"/>
            <a:chOff x="5795332" y="2400710"/>
            <a:chExt cx="2791507" cy="1889266"/>
          </a:xfrm>
        </p:grpSpPr>
        <p:cxnSp>
          <p:nvCxnSpPr>
            <p:cNvPr id="64" name="Straight Arrow Connector 63"/>
            <p:cNvCxnSpPr/>
            <p:nvPr/>
          </p:nvCxnSpPr>
          <p:spPr>
            <a:xfrm flipH="1">
              <a:off x="5795332" y="2761226"/>
              <a:ext cx="252184" cy="1002751"/>
            </a:xfrm>
            <a:prstGeom prst="straightConnector1">
              <a:avLst/>
            </a:prstGeom>
            <a:ln w="12700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6522859" y="2761226"/>
              <a:ext cx="1646300" cy="319548"/>
            </a:xfrm>
            <a:prstGeom prst="straightConnector1">
              <a:avLst/>
            </a:prstGeom>
            <a:ln w="12700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199916" y="2761226"/>
              <a:ext cx="261257" cy="1528750"/>
            </a:xfrm>
            <a:prstGeom prst="straightConnector1">
              <a:avLst/>
            </a:prstGeom>
            <a:ln w="12700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6292645" y="2761226"/>
              <a:ext cx="2294194" cy="1245865"/>
            </a:xfrm>
            <a:prstGeom prst="straightConnector1">
              <a:avLst/>
            </a:prstGeom>
            <a:ln w="12700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81" idx="2"/>
            </p:cNvCxnSpPr>
            <p:nvPr/>
          </p:nvCxnSpPr>
          <p:spPr>
            <a:xfrm flipH="1">
              <a:off x="6613573" y="2790721"/>
              <a:ext cx="946227" cy="526362"/>
            </a:xfrm>
            <a:prstGeom prst="straightConnector1">
              <a:avLst/>
            </a:prstGeom>
            <a:ln w="12700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5973131" y="2400710"/>
              <a:ext cx="706894" cy="360516"/>
            </a:xfrm>
            <a:prstGeom prst="rect">
              <a:avLst/>
            </a:prstGeom>
            <a:noFill/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121646" y="2430205"/>
              <a:ext cx="876308" cy="360516"/>
            </a:xfrm>
            <a:prstGeom prst="rect">
              <a:avLst/>
            </a:prstGeom>
            <a:noFill/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954239" y="4720613"/>
            <a:ext cx="3870161" cy="692044"/>
            <a:chOff x="3954239" y="4720613"/>
            <a:chExt cx="3870161" cy="692044"/>
          </a:xfrm>
        </p:grpSpPr>
        <p:sp>
          <p:nvSpPr>
            <p:cNvPr id="84" name="Rectangle 83"/>
            <p:cNvSpPr/>
            <p:nvPr/>
          </p:nvSpPr>
          <p:spPr>
            <a:xfrm>
              <a:off x="3954239" y="5052141"/>
              <a:ext cx="1957206" cy="360516"/>
            </a:xfrm>
            <a:prstGeom prst="rect">
              <a:avLst/>
            </a:prstGeom>
            <a:noFill/>
            <a:ln w="1270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flipV="1">
              <a:off x="5911445" y="4720613"/>
              <a:ext cx="1912955" cy="331528"/>
            </a:xfrm>
            <a:prstGeom prst="straightConnector1">
              <a:avLst/>
            </a:prstGeom>
            <a:ln w="12700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3454400" y="625677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3333"/>
                </a:solidFill>
              </a:rPr>
              <a:t>Questions?</a:t>
            </a:r>
            <a:endParaRPr lang="en-US" dirty="0">
              <a:solidFill>
                <a:srgbClr val="CC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4FC8-095A-E041-AA53-AAE5A778726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8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Another independence assumption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assumption lets us write the conditional probability of the output 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creen Region 2014-09-18 at 07.38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" y="1682062"/>
            <a:ext cx="6309360" cy="753002"/>
          </a:xfrm>
          <a:prstGeom prst="rect">
            <a:avLst/>
          </a:prstGeom>
        </p:spPr>
      </p:pic>
      <p:pic>
        <p:nvPicPr>
          <p:cNvPr id="7" name="Picture 6" descr="Screen Region 2014-09-18 at 07.38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10" y="5110359"/>
            <a:ext cx="2853690" cy="64540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483360" y="2496272"/>
            <a:ext cx="1960880" cy="1660064"/>
            <a:chOff x="1483360" y="2496272"/>
            <a:chExt cx="1960880" cy="1660064"/>
          </a:xfrm>
        </p:grpSpPr>
        <p:sp>
          <p:nvSpPr>
            <p:cNvPr id="10" name="Oval 9"/>
            <p:cNvSpPr/>
            <p:nvPr/>
          </p:nvSpPr>
          <p:spPr>
            <a:xfrm>
              <a:off x="1483360" y="2496272"/>
              <a:ext cx="66040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y</a:t>
              </a:r>
              <a:r>
                <a:rPr lang="en-US" baseline="-25000" dirty="0" smtClean="0"/>
                <a:t>t-1</a:t>
              </a:r>
              <a:endParaRPr lang="en-US" baseline="-250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824480" y="2496272"/>
              <a:ext cx="61976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y</a:t>
              </a:r>
              <a:r>
                <a:rPr lang="en-US" baseline="-25000" dirty="0" err="1" smtClean="0"/>
                <a:t>t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824480" y="3512272"/>
              <a:ext cx="61976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x</a:t>
              </a:r>
              <a:r>
                <a:rPr lang="en-US" baseline="-25000" dirty="0" err="1" smtClean="0"/>
                <a:t>t</a:t>
              </a:r>
              <a:endParaRPr lang="en-US" baseline="-25000" dirty="0"/>
            </a:p>
          </p:txBody>
        </p:sp>
        <p:cxnSp>
          <p:nvCxnSpPr>
            <p:cNvPr id="18" name="Straight Arrow Connector 17"/>
            <p:cNvCxnSpPr>
              <a:stCxn id="10" idx="6"/>
              <a:endCxn id="11" idx="2"/>
            </p:cNvCxnSpPr>
            <p:nvPr/>
          </p:nvCxnSpPr>
          <p:spPr>
            <a:xfrm>
              <a:off x="2143760" y="2818304"/>
              <a:ext cx="6807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4"/>
              <a:endCxn id="12" idx="0"/>
            </p:cNvCxnSpPr>
            <p:nvPr/>
          </p:nvCxnSpPr>
          <p:spPr>
            <a:xfrm>
              <a:off x="3134360" y="3140336"/>
              <a:ext cx="0" cy="371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592320" y="2496272"/>
            <a:ext cx="1991360" cy="1660064"/>
            <a:chOff x="1452880" y="2496272"/>
            <a:chExt cx="1991360" cy="1660064"/>
          </a:xfrm>
        </p:grpSpPr>
        <p:sp>
          <p:nvSpPr>
            <p:cNvPr id="26" name="Oval 25"/>
            <p:cNvSpPr/>
            <p:nvPr/>
          </p:nvSpPr>
          <p:spPr>
            <a:xfrm>
              <a:off x="1452880" y="2496272"/>
              <a:ext cx="69088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y</a:t>
              </a:r>
              <a:r>
                <a:rPr lang="en-US" baseline="-25000" dirty="0" smtClean="0"/>
                <a:t>t-1</a:t>
              </a:r>
              <a:endParaRPr lang="en-US" baseline="-250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824480" y="2496272"/>
              <a:ext cx="61976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y</a:t>
              </a:r>
              <a:r>
                <a:rPr lang="en-US" baseline="-25000" dirty="0" err="1" smtClean="0"/>
                <a:t>t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2824480" y="3512272"/>
              <a:ext cx="61976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x</a:t>
              </a:r>
              <a:r>
                <a:rPr lang="en-US" baseline="-25000" dirty="0" err="1" smtClean="0"/>
                <a:t>t</a:t>
              </a:r>
              <a:endParaRPr lang="en-US" baseline="-25000" dirty="0"/>
            </a:p>
          </p:txBody>
        </p:sp>
        <p:cxnSp>
          <p:nvCxnSpPr>
            <p:cNvPr id="29" name="Straight Arrow Connector 28"/>
            <p:cNvCxnSpPr>
              <a:stCxn id="26" idx="6"/>
              <a:endCxn id="27" idx="2"/>
            </p:cNvCxnSpPr>
            <p:nvPr/>
          </p:nvCxnSpPr>
          <p:spPr>
            <a:xfrm>
              <a:off x="2143760" y="2818304"/>
              <a:ext cx="6807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8" idx="0"/>
              <a:endCxn id="27" idx="4"/>
            </p:cNvCxnSpPr>
            <p:nvPr/>
          </p:nvCxnSpPr>
          <p:spPr>
            <a:xfrm flipV="1">
              <a:off x="3134360" y="3140336"/>
              <a:ext cx="0" cy="371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899920" y="3403600"/>
            <a:ext cx="72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HMM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54722" y="3371334"/>
            <a:ext cx="1260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Conditional</a:t>
            </a:r>
          </a:p>
          <a:p>
            <a:r>
              <a:rPr lang="en-US" dirty="0" smtClean="0"/>
              <a:t>model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3901440" y="5039360"/>
            <a:ext cx="3041330" cy="1086804"/>
            <a:chOff x="3901440" y="5039360"/>
            <a:chExt cx="3041330" cy="1086804"/>
          </a:xfrm>
        </p:grpSpPr>
        <p:sp>
          <p:nvSpPr>
            <p:cNvPr id="40" name="Rectangle 39"/>
            <p:cNvSpPr/>
            <p:nvPr/>
          </p:nvSpPr>
          <p:spPr>
            <a:xfrm>
              <a:off x="3901440" y="5039360"/>
              <a:ext cx="1381760" cy="61976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01440" y="5756832"/>
              <a:ext cx="3041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 need to learn this function</a:t>
              </a:r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4FC8-095A-E041-AA53-AAE5A778726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P(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| y</a:t>
            </a:r>
            <a:r>
              <a:rPr lang="en-US" baseline="-25000" dirty="0" smtClean="0"/>
              <a:t>i-1</a:t>
            </a:r>
            <a:r>
              <a:rPr lang="en-US" dirty="0" smtClean="0"/>
              <a:t>, x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Different approaches possible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Train a </a:t>
            </a:r>
            <a:r>
              <a:rPr lang="en-US" i="1" dirty="0" smtClean="0">
                <a:solidFill>
                  <a:srgbClr val="CC3333"/>
                </a:solidFill>
              </a:rPr>
              <a:t>maximum entropy</a:t>
            </a:r>
            <a:r>
              <a:rPr lang="en-US" dirty="0" smtClean="0"/>
              <a:t> classifier</a:t>
            </a:r>
          </a:p>
          <a:p>
            <a:pPr marL="857250" lvl="2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Or, </a:t>
            </a:r>
            <a:r>
              <a:rPr lang="en-US" dirty="0"/>
              <a:t>i</a:t>
            </a:r>
            <a:r>
              <a:rPr lang="en-US" dirty="0" smtClean="0"/>
              <a:t>gnore the fact that we are predicting a probability, we only care about maximizing some </a:t>
            </a:r>
            <a:r>
              <a:rPr lang="en-US" i="1" dirty="0" smtClean="0"/>
              <a:t>score.</a:t>
            </a:r>
            <a:r>
              <a:rPr lang="en-US" dirty="0" smtClean="0"/>
              <a:t> Train any classifier, using say the perceptron algorithm</a:t>
            </a:r>
          </a:p>
          <a:p>
            <a:pPr marL="514350" indent="-457200"/>
            <a:r>
              <a:rPr lang="en-US" dirty="0" smtClean="0"/>
              <a:t>For both cases</a:t>
            </a:r>
            <a:r>
              <a:rPr lang="en-US" i="1" dirty="0" smtClean="0"/>
              <a:t>:</a:t>
            </a:r>
          </a:p>
          <a:p>
            <a:pPr marL="914400" lvl="1" indent="-457200"/>
            <a:r>
              <a:rPr lang="en-US" dirty="0" smtClean="0"/>
              <a:t>Use rich features that depend on input and previous state</a:t>
            </a:r>
          </a:p>
          <a:p>
            <a:pPr marL="914400" lvl="1" indent="-457200"/>
            <a:r>
              <a:rPr lang="en-US" dirty="0" smtClean="0"/>
              <a:t>We can increase the dependency to arbitrary neighboring x</a:t>
            </a:r>
            <a:r>
              <a:rPr lang="en-US" baseline="-25000" dirty="0" smtClean="0"/>
              <a:t>i</a:t>
            </a:r>
            <a:r>
              <a:rPr lang="en-US" dirty="0" smtClean="0"/>
              <a:t>’s</a:t>
            </a:r>
          </a:p>
          <a:p>
            <a:pPr marL="1314450" lvl="2" indent="-457200"/>
            <a:r>
              <a:rPr lang="en-US" dirty="0" err="1" smtClean="0"/>
              <a:t>Eg</a:t>
            </a:r>
            <a:r>
              <a:rPr lang="en-US" dirty="0" smtClean="0"/>
              <a:t>. Neighboring words influence this words POS tag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4FC8-095A-E041-AA53-AAE5A778726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1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Detour: </a:t>
            </a:r>
            <a:r>
              <a:rPr lang="en-US" dirty="0" smtClean="0">
                <a:solidFill>
                  <a:srgbClr val="CC3333"/>
                </a:solidFill>
              </a:rPr>
              <a:t>Log-linear </a:t>
            </a:r>
            <a:r>
              <a:rPr lang="en-US" dirty="0" smtClean="0"/>
              <a:t>models for multiclass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 multiclass classification</a:t>
            </a:r>
          </a:p>
          <a:p>
            <a:pPr lvl="1"/>
            <a:r>
              <a:rPr lang="en-US" dirty="0" smtClean="0"/>
              <a:t>Inputs: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Output: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/>
              <a:t> {1, 2, </a:t>
            </a:r>
            <a:r>
              <a:rPr lang="en-US" dirty="0" smtClean="0">
                <a:latin typeface="MT Extra"/>
                <a:sym typeface="MT Extra"/>
              </a:rPr>
              <a:t></a:t>
            </a:r>
            <a:r>
              <a:rPr lang="en-US" dirty="0" smtClean="0"/>
              <a:t> , K}</a:t>
            </a:r>
          </a:p>
          <a:p>
            <a:pPr lvl="1"/>
            <a:r>
              <a:rPr lang="en-US" dirty="0" smtClean="0"/>
              <a:t>Feature representation: </a:t>
            </a:r>
            <a:r>
              <a:rPr lang="en-US" dirty="0" err="1" smtClean="0">
                <a:latin typeface="cmmi10"/>
                <a:ea typeface="cmmi10"/>
                <a:cs typeface="cmmi10"/>
              </a:rPr>
              <a:t>Á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dirty="0" smtClean="0"/>
              <a:t>, </a:t>
            </a:r>
            <a:r>
              <a:rPr lang="en-US" b="1" dirty="0" smtClean="0"/>
              <a:t>y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We have seen this before</a:t>
            </a:r>
          </a:p>
          <a:p>
            <a:r>
              <a:rPr lang="en-US" dirty="0" smtClean="0"/>
              <a:t>Define probability of an input </a:t>
            </a:r>
            <a:r>
              <a:rPr lang="en-US" b="1" dirty="0" smtClean="0"/>
              <a:t>x</a:t>
            </a:r>
            <a:r>
              <a:rPr lang="en-US" dirty="0" smtClean="0"/>
              <a:t> taking a label </a:t>
            </a:r>
            <a:r>
              <a:rPr lang="en-US" b="1" dirty="0" smtClean="0"/>
              <a:t>y</a:t>
            </a:r>
            <a:r>
              <a:rPr lang="en-US" dirty="0" smtClean="0"/>
              <a:t> as 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A generalization of logistic regression to multi-class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Region 2014-09-18 at 09.21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60" y="4543384"/>
            <a:ext cx="2743200" cy="755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7120" y="4377698"/>
            <a:ext cx="424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Interpretation: Score for label, converted to a well-formed probability distribution by </a:t>
            </a:r>
            <a:r>
              <a:rPr lang="en-US" dirty="0" err="1" smtClean="0"/>
              <a:t>exponentiating</a:t>
            </a:r>
            <a:r>
              <a:rPr lang="en-US" dirty="0"/>
              <a:t> </a:t>
            </a:r>
            <a:r>
              <a:rPr lang="en-US" dirty="0" smtClean="0"/>
              <a:t>+ normalizing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4FC8-095A-E041-AA53-AAE5A778726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 log-linear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Given a data set D = {&lt;</a:t>
            </a:r>
            <a:r>
              <a:rPr lang="en-US" b="1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b="1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&gt;}</a:t>
            </a:r>
          </a:p>
          <a:p>
            <a:pPr lvl="1"/>
            <a:r>
              <a:rPr lang="en-US" dirty="0" smtClean="0"/>
              <a:t>Apply the </a:t>
            </a:r>
            <a:r>
              <a:rPr lang="en-US" dirty="0" smtClean="0">
                <a:solidFill>
                  <a:srgbClr val="CC3333"/>
                </a:solidFill>
              </a:rPr>
              <a:t>maximum likelihood </a:t>
            </a:r>
            <a:r>
              <a:rPr lang="en-US" dirty="0" smtClean="0"/>
              <a:t>principle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Maybe with a </a:t>
            </a:r>
            <a:r>
              <a:rPr lang="en-US" dirty="0" err="1" smtClean="0">
                <a:solidFill>
                  <a:srgbClr val="CC3333"/>
                </a:solidFill>
              </a:rPr>
              <a:t>regularizer</a:t>
            </a:r>
            <a:endParaRPr lang="en-US" dirty="0" smtClean="0">
              <a:solidFill>
                <a:srgbClr val="CC3333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4" name="Picture 3" descr="Screen Region 2014-09-18 at 09.28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270" y="2714227"/>
            <a:ext cx="3107690" cy="778187"/>
          </a:xfrm>
          <a:prstGeom prst="rect">
            <a:avLst/>
          </a:prstGeom>
        </p:spPr>
      </p:pic>
      <p:pic>
        <p:nvPicPr>
          <p:cNvPr id="5" name="Picture 4" descr="Screen Region 2014-09-18 at 09.29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4643069"/>
            <a:ext cx="4006164" cy="79583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00800" y="3076694"/>
            <a:ext cx="2743200" cy="1039841"/>
            <a:chOff x="6400800" y="3076694"/>
            <a:chExt cx="2743200" cy="1039841"/>
          </a:xfrm>
        </p:grpSpPr>
        <p:pic>
          <p:nvPicPr>
            <p:cNvPr id="6" name="Picture 5" descr="Screen Region 2014-09-18 at 09.21.1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3360755"/>
              <a:ext cx="2743200" cy="75578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71920" y="3076694"/>
              <a:ext cx="638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Here</a:t>
              </a:r>
              <a:endParaRPr lang="en-US" dirty="0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4FC8-095A-E041-AA53-AAE5A778726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Region 2014-09-18 at 09.33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10" y="1920240"/>
            <a:ext cx="2959369" cy="7442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Gradient based methods</a:t>
            </a:r>
          </a:p>
          <a:p>
            <a:pPr lvl="1"/>
            <a:r>
              <a:rPr lang="en-US" dirty="0" smtClean="0"/>
              <a:t>using gradient of</a:t>
            </a:r>
          </a:p>
          <a:p>
            <a:r>
              <a:rPr lang="en-US" dirty="0" smtClean="0"/>
              <a:t>Simple approach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Initialize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en-US" dirty="0" err="1" smtClean="0">
                <a:latin typeface="cmsy10"/>
                <a:ea typeface="cmsy10"/>
                <a:cs typeface="cmsy10"/>
              </a:rPr>
              <a:t>Ã</a:t>
            </a:r>
            <a:r>
              <a:rPr lang="en-US" dirty="0" smtClean="0"/>
              <a:t> 0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For t = 1, 2, …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dirty="0" smtClean="0"/>
              <a:t>Update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en-US" dirty="0" err="1" smtClean="0">
                <a:latin typeface="cmsy10"/>
                <a:ea typeface="cmsy10"/>
                <a:cs typeface="cmsy10"/>
              </a:rPr>
              <a:t>Ã</a:t>
            </a:r>
            <a:r>
              <a:rPr lang="en-US" dirty="0" smtClean="0"/>
              <a:t> </a:t>
            </a:r>
            <a:r>
              <a:rPr lang="en-US" b="1" dirty="0" smtClean="0"/>
              <a:t>w</a:t>
            </a:r>
            <a:r>
              <a:rPr lang="en-US" dirty="0" smtClean="0"/>
              <a:t> + </a:t>
            </a:r>
            <a:r>
              <a:rPr lang="en-US" dirty="0" smtClean="0">
                <a:latin typeface="cmmi10"/>
                <a:ea typeface="cmmi10"/>
                <a:cs typeface="cmmi10"/>
              </a:rPr>
              <a:t>®</a:t>
            </a:r>
            <a:r>
              <a:rPr lang="en-US" baseline="-25000" dirty="0" smtClean="0">
                <a:latin typeface="cmmi10"/>
                <a:ea typeface="cmmi10"/>
                <a:cs typeface="cmmi10"/>
              </a:rPr>
              <a:t>t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r</a:t>
            </a:r>
            <a:r>
              <a:rPr lang="en-US" dirty="0" smtClean="0"/>
              <a:t> L(</a:t>
            </a:r>
            <a:r>
              <a:rPr lang="en-US" b="1" dirty="0" smtClean="0"/>
              <a:t>w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Return </a:t>
            </a:r>
            <a:r>
              <a:rPr lang="en-US" b="1" dirty="0" smtClean="0"/>
              <a:t>w</a:t>
            </a:r>
          </a:p>
          <a:p>
            <a:pPr marL="914400" lvl="1" indent="-457200">
              <a:buFont typeface="+mj-lt"/>
              <a:buAutoNum type="arabicPeriod"/>
            </a:pPr>
            <a:endParaRPr lang="en-US" b="1" dirty="0"/>
          </a:p>
          <a:p>
            <a:pPr marL="514350" indent="-457200"/>
            <a:endParaRPr lang="en-US" dirty="0" smtClean="0"/>
          </a:p>
          <a:p>
            <a:pPr marL="514350" indent="-457200"/>
            <a:r>
              <a:rPr lang="en-US" dirty="0" smtClean="0"/>
              <a:t>In practice, use more sophisticated methods</a:t>
            </a:r>
          </a:p>
          <a:p>
            <a:pPr marL="914400" lvl="1" indent="-457200"/>
            <a:r>
              <a:rPr lang="en-US" dirty="0" smtClean="0"/>
              <a:t>Off the shelf L-BFGS implementations available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maximize?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789681" y="2405995"/>
            <a:ext cx="5323839" cy="1536085"/>
            <a:chOff x="3911600" y="2659995"/>
            <a:chExt cx="5323839" cy="1536085"/>
          </a:xfrm>
        </p:grpSpPr>
        <p:sp>
          <p:nvSpPr>
            <p:cNvPr id="6" name="TextBox 5"/>
            <p:cNvSpPr txBox="1"/>
            <p:nvPr/>
          </p:nvSpPr>
          <p:spPr>
            <a:xfrm>
              <a:off x="5831838" y="2659995"/>
              <a:ext cx="3403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 vector, whose </a:t>
              </a:r>
              <a:r>
                <a:rPr lang="en-US" dirty="0" err="1"/>
                <a:t>j</a:t>
              </a:r>
              <a:r>
                <a:rPr lang="en-US" baseline="30000" dirty="0" err="1" smtClean="0"/>
                <a:t>th</a:t>
              </a:r>
              <a:r>
                <a:rPr lang="en-US" baseline="30000" dirty="0" smtClean="0"/>
                <a:t> </a:t>
              </a:r>
              <a:r>
                <a:rPr lang="en-US" dirty="0" smtClean="0"/>
                <a:t>element is the derivative of L with </a:t>
              </a:r>
              <a:r>
                <a:rPr lang="en-US" b="1" dirty="0" err="1" smtClean="0"/>
                <a:t>w</a:t>
              </a:r>
              <a:r>
                <a:rPr lang="en-US" baseline="-25000" dirty="0" err="1" smtClean="0"/>
                <a:t>j</a:t>
              </a:r>
              <a:r>
                <a:rPr lang="en-US" dirty="0" smtClean="0"/>
                <a:t>.</a:t>
              </a:r>
            </a:p>
            <a:p>
              <a:r>
                <a:rPr lang="en-US" dirty="0" smtClean="0"/>
                <a:t>Has a neat interpretation</a:t>
              </a:r>
              <a:endParaRPr lang="en-US" baseline="-250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911600" y="3657600"/>
              <a:ext cx="762000" cy="53848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7" idx="0"/>
              <a:endCxn id="6" idx="1"/>
            </p:cNvCxnSpPr>
            <p:nvPr/>
          </p:nvCxnSpPr>
          <p:spPr>
            <a:xfrm flipV="1">
              <a:off x="4292600" y="3121660"/>
              <a:ext cx="1539238" cy="5359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Screen Region 2014-09-18 at 09.43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68" y="3329325"/>
            <a:ext cx="4266532" cy="70954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677921" y="3830320"/>
            <a:ext cx="3301999" cy="1214054"/>
            <a:chOff x="3677921" y="3830320"/>
            <a:chExt cx="3301999" cy="1214054"/>
          </a:xfrm>
        </p:grpSpPr>
        <p:sp>
          <p:nvSpPr>
            <p:cNvPr id="13" name="TextBox 12"/>
            <p:cNvSpPr txBox="1"/>
            <p:nvPr/>
          </p:nvSpPr>
          <p:spPr>
            <a:xfrm>
              <a:off x="3677921" y="4398043"/>
              <a:ext cx="19964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Empirical value of the </a:t>
              </a:r>
              <a:r>
                <a:rPr lang="en-US" dirty="0" err="1" smtClean="0"/>
                <a:t>j</a:t>
              </a:r>
              <a:r>
                <a:rPr lang="en-US" baseline="30000" dirty="0" err="1" smtClean="0"/>
                <a:t>th</a:t>
              </a:r>
              <a:r>
                <a:rPr lang="en-US" baseline="-25000" dirty="0" smtClean="0"/>
                <a:t> </a:t>
              </a:r>
              <a:r>
                <a:rPr lang="en-US" dirty="0" smtClean="0"/>
                <a:t>feature</a:t>
              </a:r>
              <a:endParaRPr lang="en-US" baseline="300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410959" y="3830320"/>
              <a:ext cx="56896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13" idx="0"/>
            </p:cNvCxnSpPr>
            <p:nvPr/>
          </p:nvCxnSpPr>
          <p:spPr>
            <a:xfrm flipH="1">
              <a:off x="4676142" y="3830320"/>
              <a:ext cx="1998978" cy="5677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781042" y="3942080"/>
            <a:ext cx="3362960" cy="1102294"/>
            <a:chOff x="5781042" y="3942080"/>
            <a:chExt cx="3362960" cy="1102294"/>
          </a:xfrm>
        </p:grpSpPr>
        <p:sp>
          <p:nvSpPr>
            <p:cNvPr id="16" name="TextBox 15"/>
            <p:cNvSpPr txBox="1"/>
            <p:nvPr/>
          </p:nvSpPr>
          <p:spPr>
            <a:xfrm>
              <a:off x="5781042" y="4398043"/>
              <a:ext cx="33629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expected value of this feature according to the current model</a:t>
              </a:r>
              <a:endParaRPr lang="en-US" baseline="300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7233919" y="3942080"/>
              <a:ext cx="161544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16" idx="0"/>
            </p:cNvCxnSpPr>
            <p:nvPr/>
          </p:nvCxnSpPr>
          <p:spPr>
            <a:xfrm flipH="1">
              <a:off x="7462522" y="3942080"/>
              <a:ext cx="584198" cy="4559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4FC8-095A-E041-AA53-AAE5A7787260}" type="slidenum">
              <a:rPr lang="en-US" smtClean="0"/>
              <a:t>58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740526" y="612616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3333"/>
                </a:solidFill>
              </a:rPr>
              <a:t>Questions?</a:t>
            </a:r>
            <a:endParaRPr lang="en-US" dirty="0">
              <a:solidFill>
                <a:srgbClr val="CC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4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111"/>
            <a:ext cx="8229600" cy="5072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Consider all distributions P such that the empirical counts of the features matches the expected counts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Recall: </a:t>
            </a:r>
            <a:r>
              <a:rPr lang="en-US" sz="2400" dirty="0" smtClean="0">
                <a:solidFill>
                  <a:srgbClr val="CC3333"/>
                </a:solidFill>
              </a:rPr>
              <a:t>Entropy</a:t>
            </a:r>
            <a:r>
              <a:rPr lang="en-US" sz="2400" dirty="0" smtClean="0"/>
              <a:t> of a distribution P(</a:t>
            </a:r>
            <a:r>
              <a:rPr lang="en-US" sz="2400" dirty="0" err="1" smtClean="0"/>
              <a:t>y|x</a:t>
            </a:r>
            <a:r>
              <a:rPr lang="en-US" sz="2400" dirty="0" smtClean="0"/>
              <a:t>) is 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A measure of smoothness</a:t>
            </a:r>
            <a:r>
              <a:rPr lang="en-US" sz="2000" dirty="0"/>
              <a:t>	</a:t>
            </a:r>
            <a:endParaRPr lang="en-US" sz="2000" dirty="0" smtClean="0"/>
          </a:p>
          <a:p>
            <a:pPr lvl="1"/>
            <a:r>
              <a:rPr lang="en-US" sz="2000" dirty="0" smtClean="0"/>
              <a:t>Without any other information, maximized by the uniform distribution</a:t>
            </a:r>
          </a:p>
          <a:p>
            <a:pPr marL="0" indent="0">
              <a:buNone/>
            </a:pPr>
            <a:endParaRPr lang="en-US" sz="2400" dirty="0" smtClean="0">
              <a:solidFill>
                <a:srgbClr val="CC3333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C3333"/>
                </a:solidFill>
              </a:rPr>
              <a:t>Maximum entropy learning</a:t>
            </a:r>
          </a:p>
          <a:p>
            <a:pPr marL="0" indent="0" algn="ctr">
              <a:buNone/>
            </a:pPr>
            <a:r>
              <a:rPr lang="en-US" sz="2000" i="1" dirty="0" err="1" smtClean="0"/>
              <a:t>argmax</a:t>
            </a:r>
            <a:r>
              <a:rPr lang="en-US" sz="2000" i="1" baseline="-25000" dirty="0" err="1" smtClean="0"/>
              <a:t>p</a:t>
            </a:r>
            <a:r>
              <a:rPr lang="en-US" sz="2000" i="1" dirty="0" smtClean="0"/>
              <a:t> H(p) such that it satisfies this constraint </a:t>
            </a:r>
            <a:endParaRPr lang="en-US" sz="2000" i="1" dirty="0"/>
          </a:p>
        </p:txBody>
      </p:sp>
      <p:pic>
        <p:nvPicPr>
          <p:cNvPr id="7" name="Picture 6" descr="Screen Region 2014-09-18 at 10.05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80" y="3587401"/>
            <a:ext cx="3637280" cy="632039"/>
          </a:xfrm>
          <a:prstGeom prst="rect">
            <a:avLst/>
          </a:prstGeom>
        </p:spPr>
      </p:pic>
      <p:pic>
        <p:nvPicPr>
          <p:cNvPr id="6" name="Picture 5" descr="Screen Region 2014-09-18 at 10.01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80" y="2115475"/>
            <a:ext cx="4602480" cy="700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training idea: </a:t>
            </a:r>
            <a:r>
              <a:rPr lang="en-US" dirty="0" err="1" smtClean="0"/>
              <a:t>MaxEnt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4FC8-095A-E041-AA53-AAE5A7787260}" type="slidenum">
              <a:rPr lang="en-US" smtClean="0"/>
              <a:t>59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319520" y="2529840"/>
            <a:ext cx="2573022" cy="3403600"/>
          </a:xfrm>
          <a:custGeom>
            <a:avLst/>
            <a:gdLst>
              <a:gd name="connsiteX0" fmla="*/ 802640 w 2573022"/>
              <a:gd name="connsiteY0" fmla="*/ 3403600 h 3403600"/>
              <a:gd name="connsiteX1" fmla="*/ 2560320 w 2573022"/>
              <a:gd name="connsiteY1" fmla="*/ 2204720 h 3403600"/>
              <a:gd name="connsiteX2" fmla="*/ 0 w 2573022"/>
              <a:gd name="connsiteY2" fmla="*/ 0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3022" h="3403600">
                <a:moveTo>
                  <a:pt x="802640" y="3403600"/>
                </a:moveTo>
                <a:cubicBezTo>
                  <a:pt x="1748366" y="3087793"/>
                  <a:pt x="2694093" y="2771987"/>
                  <a:pt x="2560320" y="2204720"/>
                </a:cubicBezTo>
                <a:cubicBezTo>
                  <a:pt x="2426547" y="1637453"/>
                  <a:pt x="1213273" y="818726"/>
                  <a:pt x="0" y="0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1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Prediction: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Learning: </a:t>
            </a:r>
            <a:r>
              <a:rPr lang="en-US" dirty="0">
                <a:solidFill>
                  <a:srgbClr val="0033CC"/>
                </a:solidFill>
              </a:rPr>
              <a:t>given</a:t>
            </a:r>
            <a:r>
              <a:rPr lang="en-US" dirty="0">
                <a:solidFill>
                  <a:srgbClr val="000000"/>
                </a:solidFill>
              </a:rPr>
              <a:t> a set of structured examples </a:t>
            </a:r>
            <a:r>
              <a:rPr lang="en-US" dirty="0">
                <a:solidFill>
                  <a:srgbClr val="0033CC"/>
                </a:solidFill>
              </a:rPr>
              <a:t>{(</a:t>
            </a:r>
            <a:r>
              <a:rPr lang="en-US" dirty="0" err="1">
                <a:solidFill>
                  <a:srgbClr val="0033CC"/>
                </a:solidFill>
              </a:rPr>
              <a:t>x,y</a:t>
            </a:r>
            <a:r>
              <a:rPr lang="en-US" dirty="0">
                <a:solidFill>
                  <a:srgbClr val="0033CC"/>
                </a:solidFill>
              </a:rPr>
              <a:t>)} </a:t>
            </a:r>
            <a:endParaRPr lang="en-US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                      find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 scoring function </a:t>
            </a:r>
            <a:r>
              <a:rPr lang="en-US" dirty="0">
                <a:solidFill>
                  <a:srgbClr val="0033CC"/>
                </a:solidFill>
              </a:rPr>
              <a:t>w</a:t>
            </a:r>
            <a:r>
              <a:rPr lang="en-US" dirty="0">
                <a:solidFill>
                  <a:srgbClr val="000000"/>
                </a:solidFill>
              </a:rPr>
              <a:t> that minimizes </a:t>
            </a:r>
            <a:r>
              <a:rPr lang="en-US" dirty="0" smtClean="0">
                <a:solidFill>
                  <a:srgbClr val="000000"/>
                </a:solidFill>
              </a:rPr>
              <a:t>empirical loss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</a:rPr>
              <a:t>Learning is thus driven by the attempt to find a weight vector </a:t>
            </a:r>
            <a:r>
              <a:rPr lang="en-US" dirty="0">
                <a:solidFill>
                  <a:srgbClr val="0033CC"/>
                </a:solidFill>
              </a:rPr>
              <a:t>w</a:t>
            </a:r>
            <a:r>
              <a:rPr lang="en-US" dirty="0">
                <a:solidFill>
                  <a:srgbClr val="000000"/>
                </a:solidFill>
              </a:rPr>
              <a:t> such </a:t>
            </a:r>
            <a:r>
              <a:rPr lang="en-US" dirty="0" smtClean="0">
                <a:solidFill>
                  <a:srgbClr val="000000"/>
                </a:solidFill>
              </a:rPr>
              <a:t>that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for each given annotated example </a:t>
            </a:r>
            <a:r>
              <a:rPr lang="en-US" dirty="0" smtClean="0">
                <a:solidFill>
                  <a:srgbClr val="0033CC"/>
                </a:solidFill>
              </a:rPr>
              <a:t>(</a:t>
            </a:r>
            <a:r>
              <a:rPr lang="en-US" dirty="0" smtClean="0">
                <a:solidFill>
                  <a:srgbClr val="0033CC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33CC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33CC"/>
                </a:solidFill>
              </a:rPr>
              <a:t>, </a:t>
            </a:r>
            <a:r>
              <a:rPr lang="en-US" dirty="0" err="1" smtClean="0">
                <a:solidFill>
                  <a:srgbClr val="0033CC"/>
                </a:solidFill>
                <a:latin typeface="Calibri"/>
              </a:rPr>
              <a:t>y</a:t>
            </a:r>
            <a:r>
              <a:rPr lang="en-US" baseline="-25000" dirty="0" err="1" smtClean="0">
                <a:solidFill>
                  <a:srgbClr val="0033CC"/>
                </a:solidFill>
                <a:latin typeface="Calibri"/>
              </a:rPr>
              <a:t>i</a:t>
            </a:r>
            <a:r>
              <a:rPr lang="en-US" dirty="0" smtClean="0">
                <a:solidFill>
                  <a:srgbClr val="0033CC"/>
                </a:solidFill>
              </a:rPr>
              <a:t>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sz="2000" dirty="0" smtClean="0">
              <a:solidFill>
                <a:srgbClr val="0033CC"/>
              </a:solidFill>
            </a:endParaRPr>
          </a:p>
          <a:p>
            <a:r>
              <a:rPr lang="en-US" sz="2000" dirty="0" smtClean="0">
                <a:solidFill>
                  <a:srgbClr val="0033CC"/>
                </a:solidFill>
              </a:rPr>
              <a:t>We </a:t>
            </a:r>
            <a:r>
              <a:rPr lang="en-US" sz="2000" dirty="0">
                <a:solidFill>
                  <a:srgbClr val="0033CC"/>
                </a:solidFill>
              </a:rPr>
              <a:t>call </a:t>
            </a:r>
            <a:r>
              <a:rPr lang="en-US" sz="2000" dirty="0" smtClean="0">
                <a:solidFill>
                  <a:srgbClr val="0033CC"/>
                </a:solidFill>
              </a:rPr>
              <a:t>these conditions </a:t>
            </a:r>
            <a:r>
              <a:rPr lang="en-US" sz="2000" dirty="0">
                <a:solidFill>
                  <a:srgbClr val="0033CC"/>
                </a:solidFill>
              </a:rPr>
              <a:t>the </a:t>
            </a:r>
            <a:r>
              <a:rPr lang="en-US" sz="2000" dirty="0">
                <a:solidFill>
                  <a:srgbClr val="FF0000"/>
                </a:solidFill>
              </a:rPr>
              <a:t>learning </a:t>
            </a:r>
            <a:r>
              <a:rPr lang="en-US" sz="2000" dirty="0" smtClean="0">
                <a:solidFill>
                  <a:srgbClr val="FF0000"/>
                </a:solidFill>
              </a:rPr>
              <a:t>constraints.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200" dirty="0" smtClean="0"/>
          </a:p>
          <a:p>
            <a:r>
              <a:rPr lang="en-US" sz="2200" dirty="0" smtClean="0"/>
              <a:t>In most learning algorithms used today, the update of the weight vector </a:t>
            </a:r>
            <a:r>
              <a:rPr lang="en-US" sz="2200" dirty="0" smtClean="0">
                <a:solidFill>
                  <a:srgbClr val="FF0000"/>
                </a:solidFill>
              </a:rPr>
              <a:t>w</a:t>
            </a:r>
            <a:r>
              <a:rPr lang="en-US" sz="2200" dirty="0" smtClean="0"/>
              <a:t> is done in an </a:t>
            </a:r>
            <a:r>
              <a:rPr lang="en-US" sz="2200" dirty="0" smtClean="0">
                <a:solidFill>
                  <a:srgbClr val="FF0000"/>
                </a:solidFill>
              </a:rPr>
              <a:t>on-line fashion</a:t>
            </a:r>
            <a:r>
              <a:rPr lang="en-US" sz="2200" dirty="0" smtClean="0"/>
              <a:t>, </a:t>
            </a:r>
          </a:p>
          <a:p>
            <a:pPr lvl="1"/>
            <a:r>
              <a:rPr lang="en-US" sz="1900" dirty="0" smtClean="0"/>
              <a:t>Think </a:t>
            </a:r>
            <a:r>
              <a:rPr lang="en-US" sz="1900" dirty="0"/>
              <a:t>about it as Perceptron; this procedure applies to </a:t>
            </a:r>
            <a:r>
              <a:rPr lang="en-US" sz="1900" dirty="0">
                <a:solidFill>
                  <a:srgbClr val="0033CC"/>
                </a:solidFill>
              </a:rPr>
              <a:t>Structured Perceptron</a:t>
            </a:r>
            <a:r>
              <a:rPr lang="en-US" sz="1900" dirty="0"/>
              <a:t>, </a:t>
            </a:r>
            <a:r>
              <a:rPr lang="en-US" sz="1900" dirty="0">
                <a:solidFill>
                  <a:srgbClr val="0033CC"/>
                </a:solidFill>
              </a:rPr>
              <a:t>CRFs</a:t>
            </a:r>
            <a:r>
              <a:rPr lang="en-US" sz="1900" dirty="0"/>
              <a:t>, </a:t>
            </a:r>
            <a:r>
              <a:rPr lang="en-US" sz="1900" dirty="0">
                <a:solidFill>
                  <a:srgbClr val="0033CC"/>
                </a:solidFill>
              </a:rPr>
              <a:t>Linear Structured </a:t>
            </a:r>
            <a:r>
              <a:rPr lang="en-US" sz="1900" dirty="0" smtClean="0">
                <a:solidFill>
                  <a:srgbClr val="0033CC"/>
                </a:solidFill>
              </a:rPr>
              <a:t>SVM</a:t>
            </a:r>
            <a:endParaRPr lang="en-US" sz="1900" dirty="0">
              <a:solidFill>
                <a:srgbClr val="0033CC"/>
              </a:solidFill>
            </a:endParaRPr>
          </a:p>
          <a:p>
            <a:r>
              <a:rPr lang="en-US" sz="2200" dirty="0" err="1" smtClean="0"/>
              <a:t>W.l.o.g</a:t>
            </a:r>
            <a:r>
              <a:rPr lang="en-US" sz="2200" dirty="0" smtClean="0"/>
              <a:t>. (almost) we can thus write the generic structured learning algorithm as follows: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2660969"/>
            <a:ext cx="7747000" cy="8728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94625" y="2753043"/>
            <a:ext cx="1070794" cy="7489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125" y="2610168"/>
            <a:ext cx="2476500" cy="9712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33CC"/>
                </a:solidFill>
              </a:rPr>
              <a:t>Score of annotated structure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4900" y="2610168"/>
            <a:ext cx="2101850" cy="9712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33CC"/>
                </a:solidFill>
              </a:rPr>
              <a:t>Score of any other structure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6578" y="2610168"/>
            <a:ext cx="2101850" cy="9712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33CC"/>
                </a:solidFill>
              </a:rPr>
              <a:t>Penalty for predicting other structure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222" y="2825632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cmsy10"/>
              </a:rPr>
              <a:t>8</a:t>
            </a:r>
            <a:r>
              <a:rPr lang="en-US" sz="2800" dirty="0" smtClean="0">
                <a:solidFill>
                  <a:srgbClr val="000000"/>
                </a:solidFill>
              </a:rPr>
              <a:t> 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E8007264-EAB3-4E53-8D88-C175708AA4AD}" type="slidenum">
              <a:rPr lang="en-US" altLang="zh-TW" smtClean="0">
                <a:solidFill>
                  <a:srgbClr val="000000"/>
                </a:solidFill>
              </a:rPr>
              <a:pPr/>
              <a:t>6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94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Entropy distribution = log-linear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C3333"/>
                </a:solidFill>
              </a:rPr>
              <a:t>Theorem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maximum entropy distribution among those satisfying the constraint has an exponential form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Among exponential distributions, the maximum entropy distribution is the </a:t>
            </a:r>
            <a:r>
              <a:rPr lang="en-US" dirty="0" smtClean="0">
                <a:solidFill>
                  <a:srgbClr val="CC3333"/>
                </a:solidFill>
              </a:rPr>
              <a:t>most likely</a:t>
            </a:r>
            <a:r>
              <a:rPr lang="en-US" dirty="0" smtClean="0"/>
              <a:t>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4FC8-095A-E041-AA53-AAE5A7787260}" type="slidenum">
              <a:rPr lang="en-US" smtClean="0"/>
              <a:t>60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0526" y="612616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3333"/>
                </a:solidFill>
              </a:rPr>
              <a:t>Questions?</a:t>
            </a:r>
            <a:endParaRPr lang="en-US" dirty="0">
              <a:solidFill>
                <a:srgbClr val="CC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69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next-state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assumption lets us write the conditional probability of the output 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creen Region 2014-09-18 at 07.38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" y="1682062"/>
            <a:ext cx="6309360" cy="753002"/>
          </a:xfrm>
          <a:prstGeom prst="rect">
            <a:avLst/>
          </a:prstGeom>
        </p:spPr>
      </p:pic>
      <p:pic>
        <p:nvPicPr>
          <p:cNvPr id="7" name="Picture 6" descr="Screen Region 2014-09-18 at 07.38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10" y="5110359"/>
            <a:ext cx="2853690" cy="645402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483360" y="2496272"/>
            <a:ext cx="1960880" cy="1660064"/>
            <a:chOff x="1483360" y="2496272"/>
            <a:chExt cx="1960880" cy="1660064"/>
          </a:xfrm>
        </p:grpSpPr>
        <p:sp>
          <p:nvSpPr>
            <p:cNvPr id="10" name="Oval 9"/>
            <p:cNvSpPr/>
            <p:nvPr/>
          </p:nvSpPr>
          <p:spPr>
            <a:xfrm>
              <a:off x="1483360" y="2496272"/>
              <a:ext cx="66040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y</a:t>
              </a:r>
              <a:r>
                <a:rPr lang="en-US" baseline="-25000" dirty="0" smtClean="0"/>
                <a:t>t-1</a:t>
              </a:r>
              <a:endParaRPr lang="en-US" baseline="-250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824480" y="2496272"/>
              <a:ext cx="61976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y</a:t>
              </a:r>
              <a:r>
                <a:rPr lang="en-US" baseline="-25000" dirty="0" err="1" smtClean="0"/>
                <a:t>t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824480" y="3512272"/>
              <a:ext cx="61976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x</a:t>
              </a:r>
              <a:r>
                <a:rPr lang="en-US" baseline="-25000" dirty="0" err="1" smtClean="0"/>
                <a:t>t</a:t>
              </a:r>
              <a:endParaRPr lang="en-US" baseline="-25000" dirty="0"/>
            </a:p>
          </p:txBody>
        </p:sp>
        <p:cxnSp>
          <p:nvCxnSpPr>
            <p:cNvPr id="18" name="Straight Arrow Connector 17"/>
            <p:cNvCxnSpPr>
              <a:stCxn id="10" idx="6"/>
              <a:endCxn id="11" idx="2"/>
            </p:cNvCxnSpPr>
            <p:nvPr/>
          </p:nvCxnSpPr>
          <p:spPr>
            <a:xfrm>
              <a:off x="2143760" y="2818304"/>
              <a:ext cx="6807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4"/>
              <a:endCxn id="12" idx="0"/>
            </p:cNvCxnSpPr>
            <p:nvPr/>
          </p:nvCxnSpPr>
          <p:spPr>
            <a:xfrm>
              <a:off x="3134360" y="3140336"/>
              <a:ext cx="0" cy="371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592320" y="2496272"/>
            <a:ext cx="1991360" cy="1660064"/>
            <a:chOff x="1452880" y="2496272"/>
            <a:chExt cx="1991360" cy="1660064"/>
          </a:xfrm>
        </p:grpSpPr>
        <p:sp>
          <p:nvSpPr>
            <p:cNvPr id="26" name="Oval 25"/>
            <p:cNvSpPr/>
            <p:nvPr/>
          </p:nvSpPr>
          <p:spPr>
            <a:xfrm>
              <a:off x="1452880" y="2496272"/>
              <a:ext cx="69088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y</a:t>
              </a:r>
              <a:r>
                <a:rPr lang="en-US" baseline="-25000" dirty="0" smtClean="0"/>
                <a:t>t-1</a:t>
              </a:r>
              <a:endParaRPr lang="en-US" baseline="-250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2824480" y="2496272"/>
              <a:ext cx="61976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y</a:t>
              </a:r>
              <a:r>
                <a:rPr lang="en-US" baseline="-25000" dirty="0" err="1" smtClean="0"/>
                <a:t>t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2824480" y="3512272"/>
              <a:ext cx="61976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x</a:t>
              </a:r>
              <a:r>
                <a:rPr lang="en-US" baseline="-25000" dirty="0" err="1" smtClean="0"/>
                <a:t>t</a:t>
              </a:r>
              <a:endParaRPr lang="en-US" baseline="-25000" dirty="0"/>
            </a:p>
          </p:txBody>
        </p:sp>
        <p:cxnSp>
          <p:nvCxnSpPr>
            <p:cNvPr id="29" name="Straight Arrow Connector 28"/>
            <p:cNvCxnSpPr>
              <a:stCxn id="26" idx="6"/>
              <a:endCxn id="27" idx="2"/>
            </p:cNvCxnSpPr>
            <p:nvPr/>
          </p:nvCxnSpPr>
          <p:spPr>
            <a:xfrm>
              <a:off x="2143760" y="2818304"/>
              <a:ext cx="6807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8" idx="0"/>
              <a:endCxn id="27" idx="4"/>
            </p:cNvCxnSpPr>
            <p:nvPr/>
          </p:nvCxnSpPr>
          <p:spPr>
            <a:xfrm flipV="1">
              <a:off x="3134360" y="3140336"/>
              <a:ext cx="0" cy="371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899920" y="3403600"/>
            <a:ext cx="72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HMM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54722" y="3371334"/>
            <a:ext cx="1260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Conditional</a:t>
            </a:r>
          </a:p>
          <a:p>
            <a:r>
              <a:rPr lang="en-US" dirty="0" smtClean="0"/>
              <a:t>model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3901440" y="5039360"/>
            <a:ext cx="3041330" cy="1086804"/>
            <a:chOff x="3901440" y="5039360"/>
            <a:chExt cx="3041330" cy="1086804"/>
          </a:xfrm>
        </p:grpSpPr>
        <p:sp>
          <p:nvSpPr>
            <p:cNvPr id="40" name="Rectangle 39"/>
            <p:cNvSpPr/>
            <p:nvPr/>
          </p:nvSpPr>
          <p:spPr>
            <a:xfrm>
              <a:off x="3901440" y="5039360"/>
              <a:ext cx="1381760" cy="61976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01440" y="5756832"/>
              <a:ext cx="3041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 need to learn this function</a:t>
              </a:r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4FC8-095A-E041-AA53-AAE5A7787260}" type="slidenum">
              <a:rPr lang="en-US" smtClean="0"/>
              <a:t>61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19306" y="13305"/>
            <a:ext cx="2143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Back to sequences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2887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P(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| y</a:t>
            </a:r>
            <a:r>
              <a:rPr lang="en-US" baseline="-25000" dirty="0" smtClean="0"/>
              <a:t>i-1</a:t>
            </a:r>
            <a:r>
              <a:rPr lang="en-US" dirty="0" smtClean="0"/>
              <a:t>, x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Different approaches possible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Train a </a:t>
            </a:r>
            <a:r>
              <a:rPr lang="en-US" i="1" dirty="0" smtClean="0">
                <a:solidFill>
                  <a:srgbClr val="CC3333"/>
                </a:solidFill>
              </a:rPr>
              <a:t>maximum entropy</a:t>
            </a:r>
            <a:r>
              <a:rPr lang="en-US" dirty="0" smtClean="0"/>
              <a:t> classifier</a:t>
            </a:r>
          </a:p>
          <a:p>
            <a:pPr marL="857250" lvl="2" indent="0">
              <a:buNone/>
            </a:pPr>
            <a:r>
              <a:rPr lang="en-US" dirty="0" smtClean="0"/>
              <a:t>Basically, multinomial logistic regression</a:t>
            </a:r>
          </a:p>
          <a:p>
            <a:pPr marL="857250" lvl="2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Ignore the fact that we are predicting a probability, we only care about maximizing some </a:t>
            </a:r>
            <a:r>
              <a:rPr lang="en-US" i="1" dirty="0" smtClean="0"/>
              <a:t>score.</a:t>
            </a:r>
            <a:r>
              <a:rPr lang="en-US" dirty="0" smtClean="0"/>
              <a:t> Train any classifier, using say the perceptron algorithm</a:t>
            </a:r>
          </a:p>
          <a:p>
            <a:pPr marL="514350" indent="-457200"/>
            <a:r>
              <a:rPr lang="en-US" dirty="0" smtClean="0"/>
              <a:t>For both cases</a:t>
            </a:r>
            <a:r>
              <a:rPr lang="en-US" i="1" dirty="0" smtClean="0"/>
              <a:t>:</a:t>
            </a:r>
          </a:p>
          <a:p>
            <a:pPr marL="914400" lvl="1" indent="-457200"/>
            <a:r>
              <a:rPr lang="en-US" dirty="0" smtClean="0"/>
              <a:t>Use rich features that depend on input and previous state</a:t>
            </a:r>
          </a:p>
          <a:p>
            <a:pPr marL="914400" lvl="1" indent="-457200"/>
            <a:r>
              <a:rPr lang="en-US" dirty="0" smtClean="0"/>
              <a:t>We can increase the dependency to arbitrary neighboring x</a:t>
            </a:r>
            <a:r>
              <a:rPr lang="en-US" baseline="-25000" dirty="0" smtClean="0"/>
              <a:t>i</a:t>
            </a:r>
            <a:r>
              <a:rPr lang="en-US" dirty="0" smtClean="0"/>
              <a:t>’s</a:t>
            </a:r>
          </a:p>
          <a:p>
            <a:pPr marL="1314450" lvl="2" indent="-457200"/>
            <a:r>
              <a:rPr lang="en-US" dirty="0" err="1" smtClean="0"/>
              <a:t>Eg</a:t>
            </a:r>
            <a:r>
              <a:rPr lang="en-US" dirty="0" smtClean="0"/>
              <a:t>. Neighboring words influence this words POS tag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4FC8-095A-E041-AA53-AAE5A7787260}" type="slidenum">
              <a:rPr lang="en-US" smtClean="0"/>
              <a:t>62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661920" y="246092"/>
            <a:ext cx="5496560" cy="646331"/>
            <a:chOff x="2661920" y="246092"/>
            <a:chExt cx="5496560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5151120" y="246092"/>
              <a:ext cx="3007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P(</a:t>
              </a:r>
              <a:r>
                <a:rPr lang="en-US" sz="3600" dirty="0" err="1" smtClean="0"/>
                <a:t>y</a:t>
              </a:r>
              <a:r>
                <a:rPr lang="en-US" sz="3600" baseline="-25000" dirty="0" err="1" smtClean="0"/>
                <a:t>i</a:t>
              </a:r>
              <a:r>
                <a:rPr lang="en-US" sz="3600" dirty="0" smtClean="0"/>
                <a:t> | y</a:t>
              </a:r>
              <a:r>
                <a:rPr lang="en-US" sz="3600" baseline="-25000" dirty="0" smtClean="0"/>
                <a:t>i-1</a:t>
              </a:r>
              <a:r>
                <a:rPr lang="en-US" sz="3600" dirty="0" smtClean="0"/>
                <a:t>, </a:t>
              </a:r>
              <a:r>
                <a:rPr lang="en-US" sz="3600" b="1" dirty="0" smtClean="0"/>
                <a:t>x</a:t>
              </a:r>
              <a:r>
                <a:rPr lang="en-US" sz="3600" dirty="0" smtClean="0"/>
                <a:t>)</a:t>
              </a:r>
              <a:endParaRPr lang="en-US" sz="36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661920" y="792480"/>
              <a:ext cx="2489200" cy="1016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44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3333"/>
                </a:solidFill>
              </a:rPr>
              <a:t>M</a:t>
            </a:r>
            <a:r>
              <a:rPr lang="en-US" dirty="0"/>
              <a:t>aximum </a:t>
            </a:r>
            <a:r>
              <a:rPr lang="en-US" dirty="0">
                <a:solidFill>
                  <a:srgbClr val="CC3333"/>
                </a:solidFill>
              </a:rPr>
              <a:t>E</a:t>
            </a:r>
            <a:r>
              <a:rPr lang="en-US" dirty="0"/>
              <a:t>ntropy </a:t>
            </a:r>
            <a:r>
              <a:rPr lang="en-US" dirty="0">
                <a:solidFill>
                  <a:srgbClr val="CC3333"/>
                </a:solidFill>
              </a:rPr>
              <a:t>M</a:t>
            </a:r>
            <a:r>
              <a:rPr lang="en-US" dirty="0"/>
              <a:t>arkov </a:t>
            </a:r>
            <a:r>
              <a:rPr lang="en-US" dirty="0">
                <a:solidFill>
                  <a:srgbClr val="CC3333"/>
                </a:solidFill>
              </a:rPr>
              <a:t>M</a:t>
            </a:r>
            <a:r>
              <a:rPr lang="en-US" dirty="0"/>
              <a:t>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4FC8-095A-E041-AA53-AAE5A7787260}" type="slidenum">
              <a:rPr lang="en-US" smtClean="0"/>
              <a:t>63</a:t>
            </a:fld>
            <a:endParaRPr lang="en-US"/>
          </a:p>
        </p:txBody>
      </p:sp>
      <p:pic>
        <p:nvPicPr>
          <p:cNvPr id="5" name="Picture 4" descr="Screen Region 2014-09-18 at 10.37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34" y="1092167"/>
            <a:ext cx="4296565" cy="48467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01469" y="5115110"/>
            <a:ext cx="646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to HMM: Only depends on the word and the previous tag</a:t>
            </a:r>
            <a:endParaRPr lang="en-US" dirty="0"/>
          </a:p>
        </p:txBody>
      </p:sp>
      <p:grpSp>
        <p:nvGrpSpPr>
          <p:cNvPr id="135" name="Group 134"/>
          <p:cNvGrpSpPr/>
          <p:nvPr/>
        </p:nvGrpSpPr>
        <p:grpSpPr>
          <a:xfrm>
            <a:off x="512780" y="1784913"/>
            <a:ext cx="7528668" cy="1220468"/>
            <a:chOff x="512780" y="1784913"/>
            <a:chExt cx="7528668" cy="1220468"/>
          </a:xfrm>
        </p:grpSpPr>
        <p:sp>
          <p:nvSpPr>
            <p:cNvPr id="33" name="TextBox 32"/>
            <p:cNvSpPr txBox="1"/>
            <p:nvPr/>
          </p:nvSpPr>
          <p:spPr>
            <a:xfrm>
              <a:off x="1584872" y="1784913"/>
              <a:ext cx="1390124" cy="400110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Determiner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52776" y="1784913"/>
              <a:ext cx="754984" cy="400110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Noun</a:t>
              </a:r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91892" y="1784913"/>
              <a:ext cx="681973" cy="400110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Verb</a:t>
              </a:r>
              <a:endParaRPr lang="en-US" sz="2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96988" y="1784913"/>
              <a:ext cx="754984" cy="400110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Noun</a:t>
              </a:r>
              <a:endParaRPr lang="en-US" sz="2000" dirty="0"/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1440623" y="2595952"/>
              <a:ext cx="6011691" cy="409429"/>
              <a:chOff x="1440623" y="2595952"/>
              <a:chExt cx="6011691" cy="409429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440623" y="2605271"/>
                <a:ext cx="5720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The</a:t>
                </a:r>
                <a:endParaRPr lang="en-US" sz="20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805367" y="2605271"/>
                <a:ext cx="5648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Fed</a:t>
                </a:r>
                <a:endParaRPr lang="en-US" sz="20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100124" y="2595952"/>
                <a:ext cx="7840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raises</a:t>
                </a:r>
                <a:endParaRPr lang="en-US" sz="20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295393" y="2605271"/>
                <a:ext cx="9950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interest</a:t>
                </a:r>
                <a:endParaRPr lang="en-US" sz="20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741537" y="2605271"/>
                <a:ext cx="7107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rates</a:t>
                </a:r>
                <a:endParaRPr lang="en-US" sz="2000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7286464" y="1784913"/>
              <a:ext cx="754984" cy="400110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Noun</a:t>
              </a:r>
              <a:endParaRPr lang="en-US" sz="2000" dirty="0"/>
            </a:p>
          </p:txBody>
        </p:sp>
        <p:cxnSp>
          <p:nvCxnSpPr>
            <p:cNvPr id="42" name="Straight Arrow Connector 41"/>
            <p:cNvCxnSpPr>
              <a:stCxn id="33" idx="2"/>
              <a:endCxn id="32" idx="0"/>
            </p:cNvCxnSpPr>
            <p:nvPr/>
          </p:nvCxnSpPr>
          <p:spPr>
            <a:xfrm flipH="1">
              <a:off x="1726632" y="2185023"/>
              <a:ext cx="553302" cy="420248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5" idx="2"/>
              <a:endCxn id="34" idx="0"/>
            </p:cNvCxnSpPr>
            <p:nvPr/>
          </p:nvCxnSpPr>
          <p:spPr>
            <a:xfrm flipH="1">
              <a:off x="3087806" y="2185023"/>
              <a:ext cx="542462" cy="420248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7" idx="2"/>
              <a:endCxn id="36" idx="0"/>
            </p:cNvCxnSpPr>
            <p:nvPr/>
          </p:nvCxnSpPr>
          <p:spPr>
            <a:xfrm flipH="1">
              <a:off x="4492144" y="2185023"/>
              <a:ext cx="540735" cy="410929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9" idx="2"/>
              <a:endCxn id="38" idx="0"/>
            </p:cNvCxnSpPr>
            <p:nvPr/>
          </p:nvCxnSpPr>
          <p:spPr>
            <a:xfrm flipH="1">
              <a:off x="5792923" y="2185023"/>
              <a:ext cx="481557" cy="420248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1" idx="2"/>
              <a:endCxn id="40" idx="0"/>
            </p:cNvCxnSpPr>
            <p:nvPr/>
          </p:nvCxnSpPr>
          <p:spPr>
            <a:xfrm flipH="1">
              <a:off x="7096926" y="2185023"/>
              <a:ext cx="567030" cy="420248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8" idx="3"/>
              <a:endCxn id="33" idx="1"/>
            </p:cNvCxnSpPr>
            <p:nvPr/>
          </p:nvCxnSpPr>
          <p:spPr>
            <a:xfrm flipV="1">
              <a:off x="1133463" y="1984968"/>
              <a:ext cx="451409" cy="37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12780" y="1804025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>
                      <a:lumMod val="50000"/>
                    </a:schemeClr>
                  </a:solidFill>
                </a:rPr>
                <a:t>start</a:t>
              </a:r>
              <a:endParaRPr lang="en-US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49" name="Straight Arrow Connector 48"/>
            <p:cNvCxnSpPr>
              <a:stCxn id="33" idx="3"/>
              <a:endCxn id="35" idx="1"/>
            </p:cNvCxnSpPr>
            <p:nvPr/>
          </p:nvCxnSpPr>
          <p:spPr>
            <a:xfrm>
              <a:off x="2974996" y="1984968"/>
              <a:ext cx="2777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3"/>
              <a:endCxn id="37" idx="1"/>
            </p:cNvCxnSpPr>
            <p:nvPr/>
          </p:nvCxnSpPr>
          <p:spPr>
            <a:xfrm>
              <a:off x="4007760" y="1984968"/>
              <a:ext cx="6841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7" idx="3"/>
              <a:endCxn id="39" idx="1"/>
            </p:cNvCxnSpPr>
            <p:nvPr/>
          </p:nvCxnSpPr>
          <p:spPr>
            <a:xfrm>
              <a:off x="5373865" y="1984968"/>
              <a:ext cx="52312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39" idx="3"/>
              <a:endCxn id="41" idx="1"/>
            </p:cNvCxnSpPr>
            <p:nvPr/>
          </p:nvCxnSpPr>
          <p:spPr>
            <a:xfrm>
              <a:off x="6651972" y="1984968"/>
              <a:ext cx="6344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8" name="Picture 97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71" y="5616241"/>
            <a:ext cx="5079570" cy="92056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7071334" y="638928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3333"/>
                </a:solidFill>
              </a:rPr>
              <a:t>Questions?</a:t>
            </a:r>
            <a:endParaRPr lang="en-US" dirty="0">
              <a:solidFill>
                <a:srgbClr val="CC3333"/>
              </a:solidFill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1380319" y="3110378"/>
            <a:ext cx="669073" cy="1457534"/>
            <a:chOff x="1380319" y="3110378"/>
            <a:chExt cx="669073" cy="1457534"/>
          </a:xfrm>
        </p:grpSpPr>
        <p:sp>
          <p:nvSpPr>
            <p:cNvPr id="75" name="TextBox 74"/>
            <p:cNvSpPr txBox="1"/>
            <p:nvPr/>
          </p:nvSpPr>
          <p:spPr>
            <a:xfrm>
              <a:off x="1557526" y="3467513"/>
              <a:ext cx="314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Y</a:t>
              </a:r>
              <a:endParaRPr lang="en-US" sz="2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539742" y="3819988"/>
              <a:ext cx="350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endParaRPr lang="en-US" sz="2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380319" y="4167802"/>
              <a:ext cx="6690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start</a:t>
              </a:r>
              <a:endParaRPr lang="en-US" sz="20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428847" y="3110378"/>
              <a:ext cx="572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The</a:t>
              </a:r>
              <a:endParaRPr lang="en-US" sz="2000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392744" y="3110378"/>
            <a:ext cx="1390124" cy="1457534"/>
            <a:chOff x="2392744" y="3110378"/>
            <a:chExt cx="1390124" cy="1457534"/>
          </a:xfrm>
        </p:grpSpPr>
        <p:sp>
          <p:nvSpPr>
            <p:cNvPr id="76" name="TextBox 75"/>
            <p:cNvSpPr txBox="1"/>
            <p:nvPr/>
          </p:nvSpPr>
          <p:spPr>
            <a:xfrm>
              <a:off x="2913569" y="346448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Y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879134" y="3844315"/>
              <a:ext cx="350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endParaRPr lang="en-US" sz="20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392744" y="4167802"/>
              <a:ext cx="13901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Determiner</a:t>
              </a:r>
              <a:endParaRPr lang="en-US" sz="20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733287" y="3110378"/>
              <a:ext cx="5648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Fed</a:t>
              </a:r>
              <a:endParaRPr lang="en-US" sz="2000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028044" y="3110378"/>
            <a:ext cx="841591" cy="1457534"/>
            <a:chOff x="4028044" y="3110378"/>
            <a:chExt cx="841591" cy="1457534"/>
          </a:xfrm>
        </p:grpSpPr>
        <p:sp>
          <p:nvSpPr>
            <p:cNvPr id="77" name="TextBox 76"/>
            <p:cNvSpPr txBox="1"/>
            <p:nvPr/>
          </p:nvSpPr>
          <p:spPr>
            <a:xfrm>
              <a:off x="4299246" y="3455167"/>
              <a:ext cx="350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endParaRPr lang="en-US" sz="20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301255" y="3844315"/>
              <a:ext cx="314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Y</a:t>
              </a:r>
              <a:endParaRPr lang="en-US" sz="20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114651" y="4167802"/>
              <a:ext cx="7549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Noun</a:t>
              </a:r>
              <a:endParaRPr lang="en-US" sz="20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028044" y="3110378"/>
              <a:ext cx="784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raises</a:t>
              </a:r>
              <a:endParaRPr lang="en-US" sz="2000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5223313" y="3110378"/>
            <a:ext cx="995059" cy="1457534"/>
            <a:chOff x="5223313" y="3110378"/>
            <a:chExt cx="995059" cy="1457534"/>
          </a:xfrm>
        </p:grpSpPr>
        <p:sp>
          <p:nvSpPr>
            <p:cNvPr id="78" name="TextBox 77"/>
            <p:cNvSpPr txBox="1"/>
            <p:nvPr/>
          </p:nvSpPr>
          <p:spPr>
            <a:xfrm>
              <a:off x="5600025" y="3464486"/>
              <a:ext cx="350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584250" y="3844315"/>
              <a:ext cx="350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451936" y="4167802"/>
              <a:ext cx="681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Verb</a:t>
              </a:r>
              <a:endParaRPr lang="en-US" sz="20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223313" y="3110378"/>
              <a:ext cx="9950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interest</a:t>
              </a:r>
              <a:endParaRPr lang="en-US" sz="2000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6669457" y="3110378"/>
            <a:ext cx="804960" cy="1457534"/>
            <a:chOff x="6669457" y="3110378"/>
            <a:chExt cx="804960" cy="1457534"/>
          </a:xfrm>
        </p:grpSpPr>
        <p:sp>
          <p:nvSpPr>
            <p:cNvPr id="79" name="TextBox 78"/>
            <p:cNvSpPr txBox="1"/>
            <p:nvPr/>
          </p:nvSpPr>
          <p:spPr>
            <a:xfrm>
              <a:off x="6904028" y="3464486"/>
              <a:ext cx="350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N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888253" y="3844315"/>
              <a:ext cx="350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</a:t>
              </a:r>
              <a:endParaRPr lang="en-US" sz="20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719433" y="4167802"/>
              <a:ext cx="7549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Noun</a:t>
              </a:r>
              <a:endParaRPr lang="en-US" sz="2000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669457" y="3110378"/>
              <a:ext cx="7107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rates</a:t>
              </a:r>
              <a:endParaRPr lang="en-US" sz="2000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15416" y="3125767"/>
            <a:ext cx="1032604" cy="1426756"/>
            <a:chOff x="15416" y="3125767"/>
            <a:chExt cx="1032604" cy="1426756"/>
          </a:xfrm>
        </p:grpSpPr>
        <p:sp>
          <p:nvSpPr>
            <p:cNvPr id="67" name="TextBox 66"/>
            <p:cNvSpPr txBox="1"/>
            <p:nvPr/>
          </p:nvSpPr>
          <p:spPr>
            <a:xfrm>
              <a:off x="359072" y="3478855"/>
              <a:ext cx="688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1"/>
                  </a:solidFill>
                </a:rPr>
                <a:t>Caps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6141" y="3859704"/>
              <a:ext cx="511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1"/>
                  </a:solidFill>
                </a:rPr>
                <a:t>-</a:t>
              </a:r>
              <a:r>
                <a:rPr lang="en-US" i="1" dirty="0" err="1" smtClean="0">
                  <a:solidFill>
                    <a:schemeClr val="accent1"/>
                  </a:solidFill>
                </a:rPr>
                <a:t>es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5416" y="4183191"/>
              <a:ext cx="1032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1"/>
                  </a:solidFill>
                </a:rPr>
                <a:t>Previous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25597" y="3125767"/>
              <a:ext cx="722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1"/>
                  </a:solidFill>
                </a:rPr>
                <a:t>word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73137" y="1092167"/>
            <a:ext cx="2319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Goal: Compute P(</a:t>
            </a:r>
            <a:r>
              <a:rPr lang="en-US" b="1" dirty="0" smtClean="0"/>
              <a:t>y</a:t>
            </a:r>
            <a:r>
              <a:rPr lang="en-US" dirty="0" smtClean="0"/>
              <a:t> | </a:t>
            </a:r>
            <a:r>
              <a:rPr lang="en-US" b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4361" y="4706881"/>
            <a:ext cx="1306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mmi10"/>
                <a:ea typeface="cmmi10"/>
                <a:cs typeface="cmmi10"/>
              </a:rPr>
              <a:t>Á</a:t>
            </a:r>
            <a:r>
              <a:rPr lang="en-US" sz="1400" dirty="0" smtClean="0"/>
              <a:t>(x, 0, start, </a:t>
            </a:r>
            <a:r>
              <a:rPr lang="en-US" sz="1400" dirty="0" smtClean="0">
                <a:latin typeface="Calibri"/>
              </a:rPr>
              <a:t>y</a:t>
            </a:r>
            <a:r>
              <a:rPr lang="en-US" sz="1400" baseline="-25000" dirty="0" smtClean="0">
                <a:latin typeface="Calibri"/>
              </a:rPr>
              <a:t>0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2392744" y="4706881"/>
            <a:ext cx="1094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mmi10"/>
                <a:ea typeface="cmmi10"/>
                <a:cs typeface="cmmi10"/>
              </a:rPr>
              <a:t>Á</a:t>
            </a:r>
            <a:r>
              <a:rPr lang="en-US" sz="1400" dirty="0" smtClean="0"/>
              <a:t>(x, 1, </a:t>
            </a:r>
            <a:r>
              <a:rPr lang="en-US" sz="1400" dirty="0" smtClean="0">
                <a:latin typeface="Calibri"/>
              </a:rPr>
              <a:t>y</a:t>
            </a:r>
            <a:r>
              <a:rPr lang="en-US" sz="1400" baseline="-25000" dirty="0" smtClean="0">
                <a:latin typeface="Calibri"/>
              </a:rPr>
              <a:t>0,</a:t>
            </a:r>
            <a:r>
              <a:rPr lang="en-US" sz="1400" dirty="0"/>
              <a:t> </a:t>
            </a:r>
            <a:r>
              <a:rPr lang="en-US" sz="1400" dirty="0" smtClean="0"/>
              <a:t>y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4007760" y="4706881"/>
            <a:ext cx="1109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mmi10"/>
                <a:ea typeface="cmmi10"/>
                <a:cs typeface="cmmi10"/>
              </a:rPr>
              <a:t>Á</a:t>
            </a:r>
            <a:r>
              <a:rPr lang="en-US" sz="1400" dirty="0" smtClean="0"/>
              <a:t>(x, 2, y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, </a:t>
            </a:r>
            <a:r>
              <a:rPr lang="en-US" sz="1400" dirty="0" smtClean="0">
                <a:latin typeface="Calibri"/>
              </a:rPr>
              <a:t>y</a:t>
            </a:r>
            <a:r>
              <a:rPr lang="en-US" sz="1400" baseline="-25000" dirty="0">
                <a:latin typeface="Calibri"/>
              </a:rPr>
              <a:t>2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5398242" y="4706881"/>
            <a:ext cx="1109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mmi10"/>
                <a:ea typeface="cmmi10"/>
                <a:cs typeface="cmmi10"/>
              </a:rPr>
              <a:t>Á</a:t>
            </a:r>
            <a:r>
              <a:rPr lang="en-US" sz="1400" dirty="0" smtClean="0"/>
              <a:t>(x, 3, y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, </a:t>
            </a:r>
            <a:r>
              <a:rPr lang="en-US" sz="1400" dirty="0" smtClean="0">
                <a:latin typeface="Calibri"/>
              </a:rPr>
              <a:t>y</a:t>
            </a:r>
            <a:r>
              <a:rPr lang="en-US" sz="1400" baseline="-25000" dirty="0" smtClean="0">
                <a:latin typeface="Calibri"/>
              </a:rPr>
              <a:t>3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72" name="TextBox 71"/>
          <p:cNvSpPr txBox="1"/>
          <p:nvPr/>
        </p:nvSpPr>
        <p:spPr>
          <a:xfrm>
            <a:off x="6856971" y="4706881"/>
            <a:ext cx="1109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mmi10"/>
                <a:ea typeface="cmmi10"/>
                <a:cs typeface="cmmi10"/>
              </a:rPr>
              <a:t>Á</a:t>
            </a:r>
            <a:r>
              <a:rPr lang="en-US" sz="1400" dirty="0" smtClean="0"/>
              <a:t>(x, 4, y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, </a:t>
            </a:r>
            <a:r>
              <a:rPr lang="en-US" sz="1400" dirty="0" smtClean="0">
                <a:latin typeface="Calibri"/>
              </a:rPr>
              <a:t>y</a:t>
            </a:r>
            <a:r>
              <a:rPr lang="en-US" sz="1400" baseline="-25000" dirty="0" smtClean="0">
                <a:latin typeface="Calibri"/>
              </a:rPr>
              <a:t>4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7663956" y="3454766"/>
            <a:ext cx="147848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Can get very creative here</a:t>
            </a:r>
          </a:p>
        </p:txBody>
      </p:sp>
    </p:spTree>
    <p:extLst>
      <p:ext uri="{BB962C8B-B14F-4D97-AF65-F5344CB8AC3E}">
        <p14:creationId xmlns:p14="http://schemas.microsoft.com/office/powerpoint/2010/main" val="351829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10" grpId="0"/>
      <p:bldP spid="3" grpId="0"/>
      <p:bldP spid="69" grpId="0"/>
      <p:bldP spid="70" grpId="0"/>
      <p:bldP spid="71" grpId="0"/>
      <p:bldP spid="72" grpId="0"/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MEMM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Next-state predictor </a:t>
            </a:r>
            <a:r>
              <a:rPr lang="en-US" b="1" dirty="0" smtClean="0">
                <a:solidFill>
                  <a:srgbClr val="CC3333"/>
                </a:solidFill>
              </a:rPr>
              <a:t>locally</a:t>
            </a:r>
            <a:r>
              <a:rPr lang="en-US" dirty="0" smtClean="0">
                <a:solidFill>
                  <a:srgbClr val="CC3333"/>
                </a:solidFill>
              </a:rPr>
              <a:t> </a:t>
            </a:r>
            <a:r>
              <a:rPr lang="en-US" dirty="0" smtClean="0"/>
              <a:t>as maximum likelihood</a:t>
            </a:r>
          </a:p>
          <a:p>
            <a:pPr lvl="2"/>
            <a:r>
              <a:rPr lang="en-US" dirty="0" smtClean="0"/>
              <a:t>Similar to any maximum entropy classifier</a:t>
            </a:r>
          </a:p>
          <a:p>
            <a:r>
              <a:rPr lang="en-US" dirty="0" smtClean="0"/>
              <a:t>Prediction/decoding</a:t>
            </a:r>
          </a:p>
          <a:p>
            <a:pPr lvl="1"/>
            <a:r>
              <a:rPr lang="en-US" dirty="0" smtClean="0"/>
              <a:t>Modify the Viterbi algorithm for the new independence assumptions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4FC8-095A-E041-AA53-AAE5A7787260}" type="slidenum">
              <a:rPr lang="en-US" smtClean="0"/>
              <a:t>64</a:t>
            </a:fld>
            <a:endParaRPr lang="en-US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33" y="4512738"/>
            <a:ext cx="4055267" cy="1334096"/>
          </a:xfrm>
          <a:prstGeom prst="rect">
            <a:avLst/>
          </a:prstGeom>
        </p:spPr>
      </p:pic>
      <p:pic>
        <p:nvPicPr>
          <p:cNvPr id="6" name="Picture 5" descr="Screen Region 2014-09-17 at 17.23.2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5"/>
          <a:stretch/>
        </p:blipFill>
        <p:spPr>
          <a:xfrm>
            <a:off x="-273574" y="5917161"/>
            <a:ext cx="4673217" cy="493616"/>
          </a:xfrm>
          <a:prstGeom prst="rect">
            <a:avLst/>
          </a:prstGeom>
        </p:spPr>
      </p:pic>
      <p:pic>
        <p:nvPicPr>
          <p:cNvPr id="7" name="Picture 6" descr="Screen Region 2014-09-22 at 21.56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14" y="5917161"/>
            <a:ext cx="4073072" cy="529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8857" y="5324929"/>
            <a:ext cx="603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HMM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26214" y="5202047"/>
            <a:ext cx="1280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Conditional Markov model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97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Generalization: Any multiclass classifier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Viterbi decoding: we only need a score for each decision</a:t>
            </a:r>
          </a:p>
          <a:p>
            <a:pPr lvl="1"/>
            <a:r>
              <a:rPr lang="en-US" dirty="0" smtClean="0"/>
              <a:t>So far, probabilistic classifiers</a:t>
            </a:r>
          </a:p>
          <a:p>
            <a:pPr lvl="1"/>
            <a:endParaRPr lang="en-US" dirty="0"/>
          </a:p>
          <a:p>
            <a:r>
              <a:rPr lang="en-US" dirty="0" smtClean="0"/>
              <a:t>In general, use any learning algorithm to build get a score for the label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given y</a:t>
            </a:r>
            <a:r>
              <a:rPr lang="en-US" baseline="-25000" dirty="0" smtClean="0"/>
              <a:t>i-1</a:t>
            </a:r>
            <a:r>
              <a:rPr lang="en-US" dirty="0" smtClean="0"/>
              <a:t> and </a:t>
            </a:r>
            <a:r>
              <a:rPr lang="en-US" b="1" dirty="0" smtClean="0"/>
              <a:t>x</a:t>
            </a:r>
          </a:p>
          <a:p>
            <a:pPr lvl="1"/>
            <a:r>
              <a:rPr lang="en-US" dirty="0" smtClean="0"/>
              <a:t>Multiclass versions of perceptron, SVM</a:t>
            </a:r>
          </a:p>
          <a:p>
            <a:pPr lvl="1"/>
            <a:r>
              <a:rPr lang="en-US" dirty="0" smtClean="0"/>
              <a:t>Just like MEMM, these allow arbitrary features to be defined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CC3333"/>
                </a:solidFill>
              </a:rPr>
              <a:t>Exercise</a:t>
            </a:r>
            <a:r>
              <a:rPr lang="en-US" sz="2400" dirty="0" smtClean="0"/>
              <a:t>: Viterbi needs to be re-defined to work with sum of scores rather than the product of probabilities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4FC8-095A-E041-AA53-AAE5A778726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HMM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we gain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Rich feature representation </a:t>
            </a:r>
            <a:r>
              <a:rPr lang="en-US" dirty="0" smtClean="0"/>
              <a:t>for inputs</a:t>
            </a:r>
          </a:p>
          <a:p>
            <a:pPr marL="1314450" lvl="2" indent="-514350"/>
            <a:r>
              <a:rPr lang="en-US" dirty="0" smtClean="0"/>
              <a:t>Helps generalize better by thinking about properties of the input tokens rather than the entire tokens</a:t>
            </a:r>
          </a:p>
          <a:p>
            <a:pPr marL="1314450" lvl="2" indent="-514350"/>
            <a:r>
              <a:rPr lang="en-US" dirty="0" err="1" smtClean="0"/>
              <a:t>Eg</a:t>
            </a:r>
            <a:r>
              <a:rPr lang="en-US" dirty="0" smtClean="0"/>
              <a:t>: If a word ends with –</a:t>
            </a:r>
            <a:r>
              <a:rPr lang="en-US" dirty="0" err="1" smtClean="0"/>
              <a:t>es</a:t>
            </a:r>
            <a:r>
              <a:rPr lang="en-US" dirty="0" smtClean="0"/>
              <a:t>, it might be a present tense verb (such as raises). Could be a feature; HMM cannot capture this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CC3333"/>
                </a:solidFill>
              </a:rPr>
              <a:t>Discriminative</a:t>
            </a:r>
            <a:r>
              <a:rPr lang="en-US" dirty="0" smtClean="0"/>
              <a:t> predictor</a:t>
            </a:r>
          </a:p>
          <a:p>
            <a:pPr marL="1314450" lvl="2" indent="-514350"/>
            <a:r>
              <a:rPr lang="en-US" dirty="0" smtClean="0"/>
              <a:t>Model P(</a:t>
            </a:r>
            <a:r>
              <a:rPr lang="en-US" b="1" dirty="0" smtClean="0"/>
              <a:t>y</a:t>
            </a:r>
            <a:r>
              <a:rPr lang="en-US" dirty="0" smtClean="0"/>
              <a:t> | </a:t>
            </a:r>
            <a:r>
              <a:rPr lang="en-US" b="1" dirty="0" smtClean="0"/>
              <a:t>x</a:t>
            </a:r>
            <a:r>
              <a:rPr lang="en-US" dirty="0" smtClean="0"/>
              <a:t>) rather than P(</a:t>
            </a:r>
            <a:r>
              <a:rPr lang="en-US" b="1" dirty="0" smtClean="0"/>
              <a:t>y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dirty="0" smtClean="0"/>
              <a:t>x)</a:t>
            </a:r>
          </a:p>
          <a:p>
            <a:pPr marL="1314450" lvl="2" indent="-514350"/>
            <a:r>
              <a:rPr lang="en-US" i="1" dirty="0" smtClean="0"/>
              <a:t>Joint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i="1" dirty="0" smtClean="0"/>
              <a:t>conditional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4FC8-095A-E041-AA53-AAE5A7787260}" type="slidenum">
              <a:rPr lang="en-US" smtClean="0"/>
              <a:t>66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0526" y="612616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3333"/>
                </a:solidFill>
              </a:rPr>
              <a:t>Questions?</a:t>
            </a:r>
            <a:endParaRPr lang="en-US" dirty="0">
              <a:solidFill>
                <a:srgbClr val="CC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1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But…local classifiers </a:t>
            </a:r>
            <a:r>
              <a:rPr lang="en-US" dirty="0" smtClean="0">
                <a:latin typeface="cmsy10"/>
                <a:ea typeface="cmsy10"/>
                <a:cs typeface="cmsy10"/>
              </a:rPr>
              <a:t>!</a:t>
            </a:r>
            <a:r>
              <a:rPr lang="en-US" dirty="0" smtClean="0"/>
              <a:t> Label bias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Recall</a:t>
            </a:r>
            <a:r>
              <a:rPr lang="en-US" dirty="0" smtClean="0"/>
              <a:t>: the independence assumption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4FC8-095A-E041-AA53-AAE5A7787260}" type="slidenum">
              <a:rPr lang="en-US" smtClean="0"/>
              <a:t>67</a:t>
            </a:fld>
            <a:endParaRPr lang="en-US"/>
          </a:p>
        </p:txBody>
      </p:sp>
      <p:pic>
        <p:nvPicPr>
          <p:cNvPr id="5" name="Picture 4" descr="Screen Region 2014-09-18 at 07.38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60" y="2230702"/>
            <a:ext cx="4975138" cy="593767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820880" y="3912498"/>
            <a:ext cx="4177046" cy="369332"/>
            <a:chOff x="769225" y="5815054"/>
            <a:chExt cx="4177046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769225" y="5815054"/>
              <a:ext cx="582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1"/>
                  </a:solidFill>
                </a:rPr>
                <a:t>The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03519" y="5815054"/>
              <a:ext cx="75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1"/>
                  </a:solidFill>
                </a:rPr>
                <a:t>robot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14983" y="5815054"/>
              <a:ext cx="888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1"/>
                  </a:solidFill>
                </a:rPr>
                <a:t>wheels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59909" y="5815054"/>
              <a:ext cx="549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1"/>
                  </a:solidFill>
                </a:rPr>
                <a:t>are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51487" y="5815054"/>
              <a:ext cx="794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1"/>
                  </a:solidFill>
                </a:rPr>
                <a:t>round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40080" y="3342640"/>
            <a:ext cx="391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Eg</a:t>
            </a:r>
            <a:r>
              <a:rPr lang="en-US" dirty="0" smtClean="0"/>
              <a:t>: Part-of-speech tagging the sentence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28674" y="4281830"/>
            <a:ext cx="4686543" cy="1713986"/>
            <a:chOff x="928674" y="4281830"/>
            <a:chExt cx="4686543" cy="1713986"/>
          </a:xfrm>
        </p:grpSpPr>
        <p:grpSp>
          <p:nvGrpSpPr>
            <p:cNvPr id="21" name="Group 20"/>
            <p:cNvGrpSpPr/>
            <p:nvPr/>
          </p:nvGrpSpPr>
          <p:grpSpPr>
            <a:xfrm>
              <a:off x="928674" y="4281830"/>
              <a:ext cx="3825240" cy="1713986"/>
              <a:chOff x="2073685" y="4006809"/>
              <a:chExt cx="3825240" cy="1713986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734845" y="4148377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</a:t>
                </a:r>
                <a:endParaRPr lang="en-US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734845" y="5324555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</a:t>
                </a:r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623845" y="4148377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</a:t>
                </a:r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623845" y="5324555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962685" y="4786075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</a:t>
                </a:r>
                <a:endParaRPr lang="en-US" dirty="0"/>
              </a:p>
            </p:txBody>
          </p:sp>
          <p:cxnSp>
            <p:nvCxnSpPr>
              <p:cNvPr id="15" name="Straight Arrow Connector 14"/>
              <p:cNvCxnSpPr>
                <a:stCxn id="12" idx="7"/>
                <a:endCxn id="6" idx="3"/>
              </p:cNvCxnSpPr>
              <p:nvPr/>
            </p:nvCxnSpPr>
            <p:spPr>
              <a:xfrm flipV="1">
                <a:off x="3300897" y="4486589"/>
                <a:ext cx="491976" cy="3575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" name="Straight Arrow Connector 15"/>
              <p:cNvCxnSpPr>
                <a:stCxn id="6" idx="6"/>
                <a:endCxn id="8" idx="2"/>
              </p:cNvCxnSpPr>
              <p:nvPr/>
            </p:nvCxnSpPr>
            <p:spPr>
              <a:xfrm>
                <a:off x="4131085" y="4346497"/>
                <a:ext cx="49276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" name="Straight Arrow Connector 18"/>
              <p:cNvCxnSpPr>
                <a:stCxn id="12" idx="5"/>
                <a:endCxn id="7" idx="1"/>
              </p:cNvCxnSpPr>
              <p:nvPr/>
            </p:nvCxnSpPr>
            <p:spPr>
              <a:xfrm>
                <a:off x="3300897" y="5124287"/>
                <a:ext cx="491976" cy="2582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Straight Arrow Connector 22"/>
              <p:cNvCxnSpPr>
                <a:stCxn id="7" idx="6"/>
                <a:endCxn id="9" idx="2"/>
              </p:cNvCxnSpPr>
              <p:nvPr/>
            </p:nvCxnSpPr>
            <p:spPr>
              <a:xfrm>
                <a:off x="4131085" y="5522675"/>
                <a:ext cx="49276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3168472" y="4317312"/>
                <a:ext cx="4444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C3333"/>
                    </a:solidFill>
                  </a:rPr>
                  <a:t>0.8</a:t>
                </a:r>
                <a:endParaRPr lang="en-US" sz="1600" dirty="0">
                  <a:solidFill>
                    <a:srgbClr val="CC3333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168472" y="5272328"/>
                <a:ext cx="4444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C3333"/>
                    </a:solidFill>
                  </a:rPr>
                  <a:t>0.2</a:t>
                </a:r>
                <a:endParaRPr lang="en-US" sz="1600" dirty="0">
                  <a:solidFill>
                    <a:srgbClr val="CC3333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203250" y="4008922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203250" y="5124287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073685" y="4789722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cxnSp>
            <p:nvCxnSpPr>
              <p:cNvPr id="24" name="Straight Arrow Connector 23"/>
              <p:cNvCxnSpPr>
                <a:stCxn id="22" idx="6"/>
                <a:endCxn id="12" idx="2"/>
              </p:cNvCxnSpPr>
              <p:nvPr/>
            </p:nvCxnSpPr>
            <p:spPr>
              <a:xfrm flipV="1">
                <a:off x="2469925" y="4984195"/>
                <a:ext cx="492760" cy="364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2521770" y="4655866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502685" y="4146264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02685" y="5322442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</a:t>
                </a:r>
                <a:endParaRPr lang="en-US" dirty="0"/>
              </a:p>
            </p:txBody>
          </p:sp>
          <p:cxnSp>
            <p:nvCxnSpPr>
              <p:cNvPr id="35" name="Straight Arrow Connector 34"/>
              <p:cNvCxnSpPr>
                <a:stCxn id="8" idx="6"/>
                <a:endCxn id="33" idx="2"/>
              </p:cNvCxnSpPr>
              <p:nvPr/>
            </p:nvCxnSpPr>
            <p:spPr>
              <a:xfrm flipV="1">
                <a:off x="5020085" y="4344384"/>
                <a:ext cx="482600" cy="21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Straight Arrow Connector 35"/>
              <p:cNvCxnSpPr>
                <a:stCxn id="9" idx="6"/>
                <a:endCxn id="34" idx="2"/>
              </p:cNvCxnSpPr>
              <p:nvPr/>
            </p:nvCxnSpPr>
            <p:spPr>
              <a:xfrm flipV="1">
                <a:off x="5020085" y="5520562"/>
                <a:ext cx="482600" cy="21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5082090" y="4006809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082090" y="5122174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</p:grpSp>
        <p:sp>
          <p:nvSpPr>
            <p:cNvPr id="60" name="Oval 59"/>
            <p:cNvSpPr/>
            <p:nvPr/>
          </p:nvSpPr>
          <p:spPr>
            <a:xfrm>
              <a:off x="5218977" y="5000955"/>
              <a:ext cx="396240" cy="39624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1" name="Straight Arrow Connector 60"/>
            <p:cNvCxnSpPr>
              <a:stCxn id="33" idx="5"/>
              <a:endCxn id="60" idx="1"/>
            </p:cNvCxnSpPr>
            <p:nvPr/>
          </p:nvCxnSpPr>
          <p:spPr>
            <a:xfrm>
              <a:off x="4695886" y="4759497"/>
              <a:ext cx="581119" cy="29948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2" name="Straight Arrow Connector 61"/>
            <p:cNvCxnSpPr>
              <a:stCxn id="34" idx="7"/>
              <a:endCxn id="60" idx="3"/>
            </p:cNvCxnSpPr>
            <p:nvPr/>
          </p:nvCxnSpPr>
          <p:spPr>
            <a:xfrm flipV="1">
              <a:off x="4695886" y="5339167"/>
              <a:ext cx="581119" cy="3163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562266" y="6171685"/>
            <a:ext cx="508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Suppose these are the only state transitions allowed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662056" y="3342640"/>
            <a:ext cx="2882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Option 1: P(D | The) </a:t>
            </a:r>
            <a:r>
              <a:rPr lang="en-US" sz="1400" dirty="0" smtClean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/>
              <a:t>              </a:t>
            </a:r>
            <a:r>
              <a:rPr lang="en-US" sz="1400" dirty="0" smtClean="0"/>
              <a:t>	  P(N | D, robot) </a:t>
            </a:r>
            <a:r>
              <a:rPr lang="en-US" sz="1400" dirty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 smtClean="0"/>
              <a:t>		  P</a:t>
            </a:r>
            <a:r>
              <a:rPr lang="en-US" sz="1400" dirty="0"/>
              <a:t>(N | </a:t>
            </a:r>
            <a:r>
              <a:rPr lang="en-US" sz="1400" dirty="0" smtClean="0"/>
              <a:t>N, wheels) </a:t>
            </a:r>
            <a:r>
              <a:rPr lang="en-US" sz="1400" dirty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 smtClean="0"/>
              <a:t> 		  P(V </a:t>
            </a:r>
            <a:r>
              <a:rPr lang="en-US" sz="1400" dirty="0"/>
              <a:t>| </a:t>
            </a:r>
            <a:r>
              <a:rPr lang="en-US" sz="1400" dirty="0" smtClean="0"/>
              <a:t>N, are) </a:t>
            </a:r>
            <a:r>
              <a:rPr lang="en-US" sz="1400" dirty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 smtClean="0"/>
              <a:t> 		  P(A </a:t>
            </a:r>
            <a:r>
              <a:rPr lang="en-US" sz="1400" dirty="0"/>
              <a:t>| </a:t>
            </a:r>
            <a:r>
              <a:rPr lang="en-US" sz="1400" dirty="0" smtClean="0"/>
              <a:t>V, round)</a:t>
            </a:r>
            <a:endParaRPr lang="en-US" sz="1400" dirty="0">
              <a:latin typeface="cmsy10"/>
              <a:ea typeface="cmsy10"/>
              <a:cs typeface="cmsy1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662056" y="4814338"/>
            <a:ext cx="2882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Option 2: P(D | The) </a:t>
            </a:r>
            <a:r>
              <a:rPr lang="en-US" sz="1400" dirty="0" smtClean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/>
              <a:t>                   </a:t>
            </a:r>
            <a:r>
              <a:rPr lang="en-US" sz="1400" dirty="0" smtClean="0"/>
              <a:t>	  P(N | D, robot) </a:t>
            </a:r>
            <a:r>
              <a:rPr lang="en-US" sz="1400" dirty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 smtClean="0"/>
              <a:t>		  P(V </a:t>
            </a:r>
            <a:r>
              <a:rPr lang="en-US" sz="1400" dirty="0"/>
              <a:t>| </a:t>
            </a:r>
            <a:r>
              <a:rPr lang="en-US" sz="1400" dirty="0" smtClean="0"/>
              <a:t>N, wheels) </a:t>
            </a:r>
            <a:r>
              <a:rPr lang="en-US" sz="1400" dirty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 smtClean="0"/>
              <a:t> 		  P(N </a:t>
            </a:r>
            <a:r>
              <a:rPr lang="en-US" sz="1400" dirty="0"/>
              <a:t>| V</a:t>
            </a:r>
            <a:r>
              <a:rPr lang="en-US" sz="1400" dirty="0" smtClean="0"/>
              <a:t>, are) </a:t>
            </a:r>
            <a:r>
              <a:rPr lang="en-US" sz="1400" dirty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 smtClean="0"/>
              <a:t> 		  P( R| </a:t>
            </a:r>
            <a:r>
              <a:rPr lang="en-US" sz="1400" dirty="0"/>
              <a:t>N</a:t>
            </a:r>
            <a:r>
              <a:rPr lang="en-US" sz="1400" dirty="0" smtClean="0"/>
              <a:t>, round)</a:t>
            </a:r>
            <a:endParaRPr lang="en-US" sz="1400" dirty="0">
              <a:latin typeface="cmsy10"/>
              <a:ea typeface="cmsy10"/>
              <a:cs typeface="cmsy1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4498" y="2241442"/>
            <a:ext cx="2824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</a:t>
            </a:r>
            <a:r>
              <a:rPr lang="en-US" sz="2000" dirty="0"/>
              <a:t>Next-state” classifiers are locally normalized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4714" y="6541017"/>
            <a:ext cx="2648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 based on [Wallach 2002]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But…local classifiers </a:t>
            </a:r>
            <a:r>
              <a:rPr lang="en-US" dirty="0" smtClean="0">
                <a:latin typeface="cmsy10"/>
                <a:ea typeface="cmsy10"/>
                <a:cs typeface="cmsy10"/>
              </a:rPr>
              <a:t>!</a:t>
            </a:r>
            <a:r>
              <a:rPr lang="en-US" dirty="0" smtClean="0"/>
              <a:t> Label bias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4FC8-095A-E041-AA53-AAE5A7787260}" type="slidenum">
              <a:rPr lang="en-US" smtClean="0"/>
              <a:t>68</a:t>
            </a:fld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810720" y="1657881"/>
            <a:ext cx="4177046" cy="369332"/>
            <a:chOff x="769225" y="5815054"/>
            <a:chExt cx="4177046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769225" y="5815054"/>
              <a:ext cx="582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1"/>
                  </a:solidFill>
                </a:rPr>
                <a:t>The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03519" y="5815054"/>
              <a:ext cx="75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1"/>
                  </a:solidFill>
                </a:rPr>
                <a:t>robot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14983" y="5815054"/>
              <a:ext cx="888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1"/>
                  </a:solidFill>
                </a:rPr>
                <a:t>wheels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59909" y="5815054"/>
              <a:ext cx="549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1"/>
                  </a:solidFill>
                </a:rPr>
                <a:t>are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51487" y="5815054"/>
              <a:ext cx="794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1"/>
                  </a:solidFill>
                </a:rPr>
                <a:t>round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552106" y="3917068"/>
            <a:ext cx="508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Suppose these are the only state transitions allowed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918514" y="2027213"/>
            <a:ext cx="4686543" cy="1713986"/>
            <a:chOff x="928674" y="4281830"/>
            <a:chExt cx="4686543" cy="1713986"/>
          </a:xfrm>
        </p:grpSpPr>
        <p:grpSp>
          <p:nvGrpSpPr>
            <p:cNvPr id="77" name="Group 76"/>
            <p:cNvGrpSpPr/>
            <p:nvPr/>
          </p:nvGrpSpPr>
          <p:grpSpPr>
            <a:xfrm>
              <a:off x="928674" y="4281830"/>
              <a:ext cx="3825240" cy="1713986"/>
              <a:chOff x="2073685" y="4006809"/>
              <a:chExt cx="3825240" cy="1713986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3734845" y="4148377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</a:t>
                </a:r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734845" y="5324555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</a:t>
                </a:r>
                <a:endParaRPr lang="en-US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623845" y="4148377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</a:t>
                </a:r>
                <a:endParaRPr lang="en-US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623845" y="5324555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</a:t>
                </a: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962685" y="4786075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</a:t>
                </a:r>
                <a:endParaRPr lang="en-US" dirty="0"/>
              </a:p>
            </p:txBody>
          </p:sp>
          <p:cxnSp>
            <p:nvCxnSpPr>
              <p:cNvPr id="86" name="Straight Arrow Connector 85"/>
              <p:cNvCxnSpPr>
                <a:stCxn id="85" idx="7"/>
                <a:endCxn id="81" idx="3"/>
              </p:cNvCxnSpPr>
              <p:nvPr/>
            </p:nvCxnSpPr>
            <p:spPr>
              <a:xfrm flipV="1">
                <a:off x="3300897" y="4486589"/>
                <a:ext cx="491976" cy="3575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81" idx="6"/>
                <a:endCxn id="83" idx="2"/>
              </p:cNvCxnSpPr>
              <p:nvPr/>
            </p:nvCxnSpPr>
            <p:spPr>
              <a:xfrm>
                <a:off x="4131085" y="4346497"/>
                <a:ext cx="49276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85" idx="5"/>
                <a:endCxn id="82" idx="1"/>
              </p:cNvCxnSpPr>
              <p:nvPr/>
            </p:nvCxnSpPr>
            <p:spPr>
              <a:xfrm>
                <a:off x="3300897" y="5124287"/>
                <a:ext cx="491976" cy="2582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9" name="Straight Arrow Connector 88"/>
              <p:cNvCxnSpPr>
                <a:stCxn id="82" idx="6"/>
                <a:endCxn id="84" idx="2"/>
              </p:cNvCxnSpPr>
              <p:nvPr/>
            </p:nvCxnSpPr>
            <p:spPr>
              <a:xfrm>
                <a:off x="4131085" y="5522675"/>
                <a:ext cx="49276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0" name="TextBox 89"/>
              <p:cNvSpPr txBox="1"/>
              <p:nvPr/>
            </p:nvSpPr>
            <p:spPr>
              <a:xfrm>
                <a:off x="3168472" y="4317312"/>
                <a:ext cx="4444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C3333"/>
                    </a:solidFill>
                  </a:rPr>
                  <a:t>0.8</a:t>
                </a:r>
                <a:endParaRPr lang="en-US" sz="1600" dirty="0">
                  <a:solidFill>
                    <a:srgbClr val="CC3333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168472" y="5272328"/>
                <a:ext cx="4444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C3333"/>
                    </a:solidFill>
                  </a:rPr>
                  <a:t>0.2</a:t>
                </a:r>
                <a:endParaRPr lang="en-US" sz="1600" dirty="0">
                  <a:solidFill>
                    <a:srgbClr val="CC3333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4203250" y="4008922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203250" y="5124287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073685" y="4789722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cxnSp>
            <p:nvCxnSpPr>
              <p:cNvPr id="95" name="Straight Arrow Connector 94"/>
              <p:cNvCxnSpPr>
                <a:stCxn id="94" idx="6"/>
                <a:endCxn id="85" idx="2"/>
              </p:cNvCxnSpPr>
              <p:nvPr/>
            </p:nvCxnSpPr>
            <p:spPr>
              <a:xfrm flipV="1">
                <a:off x="2469925" y="4984195"/>
                <a:ext cx="492760" cy="364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2521770" y="4655866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502685" y="4146264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5502685" y="5322442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</a:t>
                </a:r>
                <a:endParaRPr lang="en-US" dirty="0"/>
              </a:p>
            </p:txBody>
          </p:sp>
          <p:cxnSp>
            <p:nvCxnSpPr>
              <p:cNvPr id="99" name="Straight Arrow Connector 98"/>
              <p:cNvCxnSpPr>
                <a:stCxn id="83" idx="6"/>
                <a:endCxn id="97" idx="2"/>
              </p:cNvCxnSpPr>
              <p:nvPr/>
            </p:nvCxnSpPr>
            <p:spPr>
              <a:xfrm flipV="1">
                <a:off x="5020085" y="4344384"/>
                <a:ext cx="482600" cy="21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84" idx="6"/>
                <a:endCxn id="98" idx="2"/>
              </p:cNvCxnSpPr>
              <p:nvPr/>
            </p:nvCxnSpPr>
            <p:spPr>
              <a:xfrm flipV="1">
                <a:off x="5020085" y="5520562"/>
                <a:ext cx="482600" cy="21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5082090" y="4006809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5082090" y="5122174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</p:grpSp>
        <p:sp>
          <p:nvSpPr>
            <p:cNvPr id="78" name="Oval 77"/>
            <p:cNvSpPr/>
            <p:nvPr/>
          </p:nvSpPr>
          <p:spPr>
            <a:xfrm>
              <a:off x="5218977" y="5000955"/>
              <a:ext cx="396240" cy="39624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9" name="Straight Arrow Connector 78"/>
            <p:cNvCxnSpPr>
              <a:stCxn id="97" idx="5"/>
              <a:endCxn id="78" idx="1"/>
            </p:cNvCxnSpPr>
            <p:nvPr/>
          </p:nvCxnSpPr>
          <p:spPr>
            <a:xfrm>
              <a:off x="4695886" y="4759497"/>
              <a:ext cx="581119" cy="2994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98" idx="7"/>
              <a:endCxn id="78" idx="3"/>
            </p:cNvCxnSpPr>
            <p:nvPr/>
          </p:nvCxnSpPr>
          <p:spPr>
            <a:xfrm flipV="1">
              <a:off x="4695886" y="5339167"/>
              <a:ext cx="581119" cy="3163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5641736" y="1884442"/>
            <a:ext cx="2882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Option 1: P(D | The) </a:t>
            </a:r>
            <a:r>
              <a:rPr lang="en-US" sz="1400" dirty="0" smtClean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/>
              <a:t>              </a:t>
            </a:r>
            <a:r>
              <a:rPr lang="en-US" sz="1400" dirty="0" smtClean="0"/>
              <a:t>	  P(N | D, robot) </a:t>
            </a:r>
            <a:r>
              <a:rPr lang="en-US" sz="1400" dirty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 smtClean="0"/>
              <a:t>		  P</a:t>
            </a:r>
            <a:r>
              <a:rPr lang="en-US" sz="1400" dirty="0"/>
              <a:t>(N | </a:t>
            </a:r>
            <a:r>
              <a:rPr lang="en-US" sz="1400" dirty="0" smtClean="0"/>
              <a:t>N, wheels) </a:t>
            </a:r>
            <a:r>
              <a:rPr lang="en-US" sz="1400" dirty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 smtClean="0"/>
              <a:t> 		  P(V </a:t>
            </a:r>
            <a:r>
              <a:rPr lang="en-US" sz="1400" dirty="0"/>
              <a:t>| </a:t>
            </a:r>
            <a:r>
              <a:rPr lang="en-US" sz="1400" dirty="0" smtClean="0"/>
              <a:t>N, are) </a:t>
            </a:r>
            <a:r>
              <a:rPr lang="en-US" sz="1400" dirty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 smtClean="0"/>
              <a:t> 		  P(A </a:t>
            </a:r>
            <a:r>
              <a:rPr lang="en-US" sz="1400" dirty="0"/>
              <a:t>| </a:t>
            </a:r>
            <a:r>
              <a:rPr lang="en-US" sz="1400" dirty="0" smtClean="0"/>
              <a:t>V, round)</a:t>
            </a:r>
            <a:endParaRPr lang="en-US" sz="1400" dirty="0">
              <a:latin typeface="cmsy10"/>
              <a:ea typeface="cmsy10"/>
              <a:cs typeface="cmsy1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641736" y="3356140"/>
            <a:ext cx="2882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Option 2: P(D | The) </a:t>
            </a:r>
            <a:r>
              <a:rPr lang="en-US" sz="1400" dirty="0" smtClean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/>
              <a:t>                   </a:t>
            </a:r>
            <a:r>
              <a:rPr lang="en-US" sz="1400" dirty="0" smtClean="0"/>
              <a:t>	  P(N | D, robot) </a:t>
            </a:r>
            <a:r>
              <a:rPr lang="en-US" sz="1400" dirty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 smtClean="0"/>
              <a:t>		  P(V </a:t>
            </a:r>
            <a:r>
              <a:rPr lang="en-US" sz="1400" dirty="0"/>
              <a:t>| </a:t>
            </a:r>
            <a:r>
              <a:rPr lang="en-US" sz="1400" dirty="0" smtClean="0"/>
              <a:t>N, wheels) </a:t>
            </a:r>
            <a:r>
              <a:rPr lang="en-US" sz="1400" dirty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 smtClean="0"/>
              <a:t> 		  P(N </a:t>
            </a:r>
            <a:r>
              <a:rPr lang="en-US" sz="1400" dirty="0"/>
              <a:t>| V</a:t>
            </a:r>
            <a:r>
              <a:rPr lang="en-US" sz="1400" dirty="0" smtClean="0"/>
              <a:t>, are) </a:t>
            </a:r>
            <a:r>
              <a:rPr lang="en-US" sz="1400" dirty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 smtClean="0"/>
              <a:t> 		  P( R| </a:t>
            </a:r>
            <a:r>
              <a:rPr lang="en-US" sz="1400" dirty="0"/>
              <a:t>N</a:t>
            </a:r>
            <a:r>
              <a:rPr lang="en-US" sz="1400" dirty="0" smtClean="0"/>
              <a:t>, round)</a:t>
            </a:r>
            <a:endParaRPr lang="en-US" sz="1400" dirty="0">
              <a:latin typeface="cmsy10"/>
              <a:ea typeface="cmsy10"/>
              <a:cs typeface="cmsy10"/>
            </a:endParaRPr>
          </a:p>
        </p:txBody>
      </p:sp>
    </p:spTree>
    <p:extLst>
      <p:ext uri="{BB962C8B-B14F-4D97-AF65-F5344CB8AC3E}">
        <p14:creationId xmlns:p14="http://schemas.microsoft.com/office/powerpoint/2010/main" val="364327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But…local classifiers </a:t>
            </a:r>
            <a:r>
              <a:rPr lang="en-US" dirty="0" smtClean="0">
                <a:latin typeface="cmsy10"/>
                <a:ea typeface="cmsy10"/>
                <a:cs typeface="cmsy10"/>
              </a:rPr>
              <a:t>!</a:t>
            </a:r>
            <a:r>
              <a:rPr lang="en-US" dirty="0" smtClean="0"/>
              <a:t> Label bias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4FC8-095A-E041-AA53-AAE5A7787260}" type="slidenum">
              <a:rPr lang="en-US" smtClean="0"/>
              <a:t>69</a:t>
            </a:fld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810720" y="1657881"/>
            <a:ext cx="4177046" cy="369332"/>
            <a:chOff x="769225" y="5815054"/>
            <a:chExt cx="4177046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769225" y="5815054"/>
              <a:ext cx="582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1"/>
                  </a:solidFill>
                </a:rPr>
                <a:t>The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03519" y="5815054"/>
              <a:ext cx="75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1"/>
                  </a:solidFill>
                </a:rPr>
                <a:t>robot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14983" y="5815054"/>
              <a:ext cx="888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1"/>
                  </a:solidFill>
                </a:rPr>
                <a:t>wheels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59909" y="5815054"/>
              <a:ext cx="549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1"/>
                  </a:solidFill>
                </a:rPr>
                <a:t>are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51487" y="5815054"/>
              <a:ext cx="794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accent1"/>
                  </a:solidFill>
                </a:rPr>
                <a:t>round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552106" y="3917068"/>
            <a:ext cx="5089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Suppose these are the only state transitions allowed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918514" y="2027213"/>
            <a:ext cx="4686543" cy="1713986"/>
            <a:chOff x="928674" y="4281830"/>
            <a:chExt cx="4686543" cy="1713986"/>
          </a:xfrm>
        </p:grpSpPr>
        <p:grpSp>
          <p:nvGrpSpPr>
            <p:cNvPr id="77" name="Group 76"/>
            <p:cNvGrpSpPr/>
            <p:nvPr/>
          </p:nvGrpSpPr>
          <p:grpSpPr>
            <a:xfrm>
              <a:off x="928674" y="4281830"/>
              <a:ext cx="3825240" cy="1713986"/>
              <a:chOff x="2073685" y="4006809"/>
              <a:chExt cx="3825240" cy="1713986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3734845" y="4148377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</a:t>
                </a:r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734845" y="5324555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</a:t>
                </a:r>
                <a:endParaRPr lang="en-US" dirty="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623845" y="4148377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</a:t>
                </a:r>
                <a:endParaRPr lang="en-US" dirty="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623845" y="5324555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</a:t>
                </a: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962685" y="4786075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</a:t>
                </a:r>
                <a:endParaRPr lang="en-US" dirty="0"/>
              </a:p>
            </p:txBody>
          </p:sp>
          <p:cxnSp>
            <p:nvCxnSpPr>
              <p:cNvPr id="86" name="Straight Arrow Connector 85"/>
              <p:cNvCxnSpPr>
                <a:stCxn id="85" idx="7"/>
                <a:endCxn id="81" idx="3"/>
              </p:cNvCxnSpPr>
              <p:nvPr/>
            </p:nvCxnSpPr>
            <p:spPr>
              <a:xfrm flipV="1">
                <a:off x="3300897" y="4486589"/>
                <a:ext cx="491976" cy="3575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>
                <a:stCxn id="81" idx="6"/>
                <a:endCxn id="83" idx="2"/>
              </p:cNvCxnSpPr>
              <p:nvPr/>
            </p:nvCxnSpPr>
            <p:spPr>
              <a:xfrm>
                <a:off x="4131085" y="4346497"/>
                <a:ext cx="49276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85" idx="5"/>
                <a:endCxn id="82" idx="1"/>
              </p:cNvCxnSpPr>
              <p:nvPr/>
            </p:nvCxnSpPr>
            <p:spPr>
              <a:xfrm>
                <a:off x="3300897" y="5124287"/>
                <a:ext cx="491976" cy="2582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9" name="Straight Arrow Connector 88"/>
              <p:cNvCxnSpPr>
                <a:stCxn id="82" idx="6"/>
                <a:endCxn id="84" idx="2"/>
              </p:cNvCxnSpPr>
              <p:nvPr/>
            </p:nvCxnSpPr>
            <p:spPr>
              <a:xfrm>
                <a:off x="4131085" y="5522675"/>
                <a:ext cx="49276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0" name="TextBox 89"/>
              <p:cNvSpPr txBox="1"/>
              <p:nvPr/>
            </p:nvSpPr>
            <p:spPr>
              <a:xfrm>
                <a:off x="3168472" y="4317312"/>
                <a:ext cx="4444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C3333"/>
                    </a:solidFill>
                  </a:rPr>
                  <a:t>0.8</a:t>
                </a:r>
                <a:endParaRPr lang="en-US" sz="1600" dirty="0">
                  <a:solidFill>
                    <a:srgbClr val="CC3333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168472" y="5272328"/>
                <a:ext cx="4444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C3333"/>
                    </a:solidFill>
                  </a:rPr>
                  <a:t>0.2</a:t>
                </a:r>
                <a:endParaRPr lang="en-US" sz="1600" dirty="0">
                  <a:solidFill>
                    <a:srgbClr val="CC3333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4203250" y="4008922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4203250" y="5124287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073685" y="4789722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</a:t>
                </a:r>
                <a:endParaRPr lang="en-US" dirty="0"/>
              </a:p>
            </p:txBody>
          </p:sp>
          <p:cxnSp>
            <p:nvCxnSpPr>
              <p:cNvPr id="95" name="Straight Arrow Connector 94"/>
              <p:cNvCxnSpPr>
                <a:stCxn id="94" idx="6"/>
                <a:endCxn id="85" idx="2"/>
              </p:cNvCxnSpPr>
              <p:nvPr/>
            </p:nvCxnSpPr>
            <p:spPr>
              <a:xfrm flipV="1">
                <a:off x="2469925" y="4984195"/>
                <a:ext cx="492760" cy="364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2521770" y="4655866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502685" y="4146264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5502685" y="5322442"/>
                <a:ext cx="396240" cy="3962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</a:t>
                </a:r>
                <a:endParaRPr lang="en-US" dirty="0"/>
              </a:p>
            </p:txBody>
          </p:sp>
          <p:cxnSp>
            <p:nvCxnSpPr>
              <p:cNvPr id="99" name="Straight Arrow Connector 98"/>
              <p:cNvCxnSpPr>
                <a:stCxn id="83" idx="6"/>
                <a:endCxn id="97" idx="2"/>
              </p:cNvCxnSpPr>
              <p:nvPr/>
            </p:nvCxnSpPr>
            <p:spPr>
              <a:xfrm flipV="1">
                <a:off x="5020085" y="4344384"/>
                <a:ext cx="482600" cy="21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84" idx="6"/>
                <a:endCxn id="98" idx="2"/>
              </p:cNvCxnSpPr>
              <p:nvPr/>
            </p:nvCxnSpPr>
            <p:spPr>
              <a:xfrm flipV="1">
                <a:off x="5020085" y="5520562"/>
                <a:ext cx="482600" cy="21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5082090" y="4006809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5082090" y="5122174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</a:t>
                </a:r>
                <a:endParaRPr lang="en-US" sz="1600" dirty="0"/>
              </a:p>
            </p:txBody>
          </p:sp>
        </p:grpSp>
        <p:sp>
          <p:nvSpPr>
            <p:cNvPr id="78" name="Oval 77"/>
            <p:cNvSpPr/>
            <p:nvPr/>
          </p:nvSpPr>
          <p:spPr>
            <a:xfrm>
              <a:off x="5218977" y="5000955"/>
              <a:ext cx="396240" cy="39624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9" name="Straight Arrow Connector 78"/>
            <p:cNvCxnSpPr>
              <a:stCxn id="97" idx="5"/>
              <a:endCxn id="78" idx="1"/>
            </p:cNvCxnSpPr>
            <p:nvPr/>
          </p:nvCxnSpPr>
          <p:spPr>
            <a:xfrm>
              <a:off x="4695886" y="4759497"/>
              <a:ext cx="581119" cy="29948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98" idx="7"/>
              <a:endCxn id="78" idx="3"/>
            </p:cNvCxnSpPr>
            <p:nvPr/>
          </p:nvCxnSpPr>
          <p:spPr>
            <a:xfrm flipV="1">
              <a:off x="4695886" y="5339167"/>
              <a:ext cx="581119" cy="3163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5641736" y="1884442"/>
            <a:ext cx="2882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Option 1: P(D | The) </a:t>
            </a:r>
            <a:r>
              <a:rPr lang="en-US" sz="1400" dirty="0" smtClean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/>
              <a:t>              </a:t>
            </a:r>
            <a:r>
              <a:rPr lang="en-US" sz="1400" dirty="0" smtClean="0"/>
              <a:t>	  P(N | D, robot) </a:t>
            </a:r>
            <a:r>
              <a:rPr lang="en-US" sz="1400" dirty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 smtClean="0"/>
              <a:t>		  P</a:t>
            </a:r>
            <a:r>
              <a:rPr lang="en-US" sz="1400" dirty="0"/>
              <a:t>(N | </a:t>
            </a:r>
            <a:r>
              <a:rPr lang="en-US" sz="1400" dirty="0" smtClean="0"/>
              <a:t>N, wheels) </a:t>
            </a:r>
            <a:r>
              <a:rPr lang="en-US" sz="1400" dirty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 smtClean="0"/>
              <a:t> 		  P(V </a:t>
            </a:r>
            <a:r>
              <a:rPr lang="en-US" sz="1400" dirty="0"/>
              <a:t>| </a:t>
            </a:r>
            <a:r>
              <a:rPr lang="en-US" sz="1400" dirty="0" smtClean="0"/>
              <a:t>N, are) </a:t>
            </a:r>
            <a:r>
              <a:rPr lang="en-US" sz="1400" dirty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 smtClean="0"/>
              <a:t> 		  P(A </a:t>
            </a:r>
            <a:r>
              <a:rPr lang="en-US" sz="1400" dirty="0"/>
              <a:t>| </a:t>
            </a:r>
            <a:r>
              <a:rPr lang="en-US" sz="1400" dirty="0" smtClean="0"/>
              <a:t>V, round)</a:t>
            </a:r>
            <a:endParaRPr lang="en-US" sz="1400" dirty="0">
              <a:latin typeface="cmsy10"/>
              <a:ea typeface="cmsy10"/>
              <a:cs typeface="cmsy1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641736" y="3356140"/>
            <a:ext cx="2882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Option 2: P(D | The) </a:t>
            </a:r>
            <a:r>
              <a:rPr lang="en-US" sz="1400" dirty="0" smtClean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/>
              <a:t>                   </a:t>
            </a:r>
            <a:r>
              <a:rPr lang="en-US" sz="1400" dirty="0" smtClean="0"/>
              <a:t>	  P(N | D, robot) </a:t>
            </a:r>
            <a:r>
              <a:rPr lang="en-US" sz="1400" dirty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 smtClean="0"/>
              <a:t>		  P(V </a:t>
            </a:r>
            <a:r>
              <a:rPr lang="en-US" sz="1400" dirty="0"/>
              <a:t>| </a:t>
            </a:r>
            <a:r>
              <a:rPr lang="en-US" sz="1400" dirty="0" smtClean="0"/>
              <a:t>N, wheels) </a:t>
            </a:r>
            <a:r>
              <a:rPr lang="en-US" sz="1400" dirty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 smtClean="0"/>
              <a:t> 		  P(N </a:t>
            </a:r>
            <a:r>
              <a:rPr lang="en-US" sz="1400" dirty="0"/>
              <a:t>| V</a:t>
            </a:r>
            <a:r>
              <a:rPr lang="en-US" sz="1400" dirty="0" smtClean="0"/>
              <a:t>, are) </a:t>
            </a:r>
            <a:r>
              <a:rPr lang="en-US" sz="1400" dirty="0">
                <a:latin typeface="cmsy10"/>
                <a:ea typeface="cmsy10"/>
                <a:cs typeface="cmsy10"/>
              </a:rPr>
              <a:t>¢</a:t>
            </a:r>
          </a:p>
          <a:p>
            <a:r>
              <a:rPr lang="en-US" sz="1400" dirty="0" smtClean="0"/>
              <a:t> 		  P( R| </a:t>
            </a:r>
            <a:r>
              <a:rPr lang="en-US" sz="1400" dirty="0"/>
              <a:t>N</a:t>
            </a:r>
            <a:r>
              <a:rPr lang="en-US" sz="1400" dirty="0" smtClean="0"/>
              <a:t>, round)</a:t>
            </a:r>
            <a:endParaRPr lang="en-US" sz="1400" dirty="0">
              <a:latin typeface="cmsy10"/>
              <a:ea typeface="cmsy10"/>
              <a:cs typeface="cmsy1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806225" y="4691029"/>
            <a:ext cx="4177046" cy="369332"/>
            <a:chOff x="872399" y="6363457"/>
            <a:chExt cx="4177046" cy="369332"/>
          </a:xfrm>
        </p:grpSpPr>
        <p:sp>
          <p:nvSpPr>
            <p:cNvPr id="106" name="TextBox 105"/>
            <p:cNvSpPr txBox="1"/>
            <p:nvPr/>
          </p:nvSpPr>
          <p:spPr>
            <a:xfrm>
              <a:off x="872399" y="6363457"/>
              <a:ext cx="582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3366CC"/>
                  </a:solidFill>
                </a:rPr>
                <a:t>The</a:t>
              </a:r>
              <a:endParaRPr lang="en-US" i="1" dirty="0">
                <a:solidFill>
                  <a:srgbClr val="3366CC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577501" y="6363457"/>
              <a:ext cx="75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3366CC"/>
                  </a:solidFill>
                </a:rPr>
                <a:t>robot</a:t>
              </a:r>
              <a:endParaRPr lang="en-US" i="1" dirty="0">
                <a:solidFill>
                  <a:srgbClr val="3366CC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459773" y="6363457"/>
              <a:ext cx="888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3366CC"/>
                  </a:solidFill>
                </a:rPr>
                <a:t>wheels</a:t>
              </a:r>
              <a:endParaRPr lang="en-US" i="1" dirty="0">
                <a:solidFill>
                  <a:srgbClr val="3366CC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475507" y="6363457"/>
              <a:ext cx="655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3366CC"/>
                  </a:solidFill>
                </a:rPr>
                <a:t>Fred</a:t>
              </a:r>
              <a:endParaRPr lang="en-US" i="1" dirty="0">
                <a:solidFill>
                  <a:srgbClr val="3366CC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254661" y="6363457"/>
              <a:ext cx="794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3366CC"/>
                  </a:solidFill>
                </a:rPr>
                <a:t>round</a:t>
              </a:r>
              <a:endParaRPr lang="en-US" i="1" dirty="0">
                <a:solidFill>
                  <a:srgbClr val="3366CC"/>
                </a:solidFill>
              </a:endParaRP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7682685" y="2493066"/>
            <a:ext cx="14613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</a:t>
            </a:r>
            <a:r>
              <a:rPr lang="en-US" sz="1400" dirty="0"/>
              <a:t>(V | N, </a:t>
            </a:r>
            <a:r>
              <a:rPr lang="en-US" sz="1400" dirty="0" smtClean="0"/>
              <a:t>Fred)</a:t>
            </a:r>
            <a:r>
              <a:rPr lang="en-US" sz="1400" dirty="0">
                <a:latin typeface="cmsy10"/>
                <a:ea typeface="cmsy10"/>
                <a:cs typeface="cmsy10"/>
              </a:rPr>
              <a:t> ¢</a:t>
            </a:r>
          </a:p>
        </p:txBody>
      </p:sp>
      <p:cxnSp>
        <p:nvCxnSpPr>
          <p:cNvPr id="113" name="Straight Connector 112"/>
          <p:cNvCxnSpPr/>
          <p:nvPr/>
        </p:nvCxnSpPr>
        <p:spPr>
          <a:xfrm>
            <a:off x="6692538" y="2700118"/>
            <a:ext cx="952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692538" y="4158803"/>
            <a:ext cx="9525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7662732" y="4019937"/>
            <a:ext cx="14812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P(N </a:t>
            </a:r>
            <a:r>
              <a:rPr lang="en-US" sz="1400" dirty="0"/>
              <a:t>| </a:t>
            </a:r>
            <a:r>
              <a:rPr lang="en-US" sz="1400" dirty="0" smtClean="0"/>
              <a:t>V, Fred)</a:t>
            </a:r>
            <a:r>
              <a:rPr lang="en-US" sz="1400" dirty="0">
                <a:latin typeface="cmsy10"/>
                <a:ea typeface="cmsy10"/>
                <a:cs typeface="cmsy10"/>
              </a:rPr>
              <a:t> ¢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98935" y="5101727"/>
            <a:ext cx="83735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path scores are the same</a:t>
            </a:r>
          </a:p>
          <a:p>
            <a:endParaRPr lang="en-US" dirty="0" smtClean="0"/>
          </a:p>
          <a:p>
            <a:r>
              <a:rPr lang="en-US" dirty="0" smtClean="0"/>
              <a:t>Even if the word Fred is never observed as a verb in the data, it will be predicted as one </a:t>
            </a:r>
          </a:p>
          <a:p>
            <a:endParaRPr lang="en-US" dirty="0" smtClean="0"/>
          </a:p>
          <a:p>
            <a:r>
              <a:rPr lang="en-US" dirty="0" smtClean="0"/>
              <a:t>The input </a:t>
            </a:r>
            <a:r>
              <a:rPr lang="en-US" i="1" dirty="0" smtClean="0">
                <a:solidFill>
                  <a:schemeClr val="accent1"/>
                </a:solidFill>
              </a:rPr>
              <a:t>Fred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does not influence the output at all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518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ular Callout 11"/>
          <p:cNvSpPr/>
          <p:nvPr/>
        </p:nvSpPr>
        <p:spPr>
          <a:xfrm>
            <a:off x="6781800" y="152400"/>
            <a:ext cx="2286000" cy="1828800"/>
          </a:xfrm>
          <a:prstGeom prst="wedgeRectCallout">
            <a:avLst>
              <a:gd name="adj1" fmla="val -113339"/>
              <a:gd name="adj2" fmla="val 76959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cs typeface="Century Gothic"/>
              </a:rPr>
              <a:t>In the structured case, the prediction (inference) step is often </a:t>
            </a:r>
            <a:r>
              <a:rPr lang="en-US" sz="2000" dirty="0" smtClean="0">
                <a:solidFill>
                  <a:srgbClr val="FF0000"/>
                </a:solidFill>
                <a:cs typeface="Century Gothic"/>
              </a:rPr>
              <a:t>intractable </a:t>
            </a:r>
            <a:r>
              <a:rPr lang="en-US" sz="2000" dirty="0" smtClean="0">
                <a:solidFill>
                  <a:srgbClr val="000000"/>
                </a:solidFill>
                <a:cs typeface="Century Gothic"/>
              </a:rPr>
              <a:t>and needs to be done </a:t>
            </a:r>
            <a:r>
              <a:rPr lang="en-US" sz="2000" dirty="0" smtClean="0">
                <a:solidFill>
                  <a:srgbClr val="FF0000"/>
                </a:solidFill>
                <a:cs typeface="Century Gothic"/>
              </a:rPr>
              <a:t>many times</a:t>
            </a:r>
            <a:endParaRPr lang="en-US" sz="2000" dirty="0">
              <a:solidFill>
                <a:srgbClr val="FF0000"/>
              </a:solidFill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Prediction: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For each example </a:t>
            </a:r>
            <a:r>
              <a:rPr lang="en-US" sz="2000" dirty="0">
                <a:solidFill>
                  <a:srgbClr val="0033CC"/>
                </a:solidFill>
              </a:rPr>
              <a:t>(x</a:t>
            </a:r>
            <a:r>
              <a:rPr lang="en-US" sz="2000" baseline="-25000" dirty="0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, </a:t>
            </a:r>
            <a:r>
              <a:rPr lang="en-US" sz="2000" dirty="0" err="1">
                <a:solidFill>
                  <a:srgbClr val="0033CC"/>
                </a:solidFill>
              </a:rPr>
              <a:t>y</a:t>
            </a:r>
            <a:r>
              <a:rPr lang="en-US" sz="2000" baseline="-25000" dirty="0" err="1">
                <a:solidFill>
                  <a:srgbClr val="0033CC"/>
                </a:solidFill>
              </a:rPr>
              <a:t>i</a:t>
            </a:r>
            <a:r>
              <a:rPr lang="en-US" sz="2000" dirty="0" smtClean="0">
                <a:solidFill>
                  <a:srgbClr val="0033CC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  Do: </a:t>
            </a:r>
            <a:r>
              <a:rPr lang="en-US" sz="2000" dirty="0" smtClean="0"/>
              <a:t>(with the current weight vector </a:t>
            </a:r>
            <a:r>
              <a:rPr lang="en-US" sz="2000" dirty="0" smtClean="0">
                <a:solidFill>
                  <a:srgbClr val="0033CC"/>
                </a:solidFill>
              </a:rPr>
              <a:t>w</a:t>
            </a:r>
            <a:r>
              <a:rPr lang="en-US" sz="2000" dirty="0" smtClean="0"/>
              <a:t>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Predict:</a:t>
            </a:r>
            <a:r>
              <a:rPr lang="en-US" dirty="0" smtClean="0">
                <a:solidFill>
                  <a:srgbClr val="0033CC"/>
                </a:solidFill>
              </a:rPr>
              <a:t> perform Inference with the current weight vector </a:t>
            </a:r>
          </a:p>
          <a:p>
            <a:pPr lvl="2"/>
            <a:r>
              <a:rPr lang="en-US" sz="2400" dirty="0" err="1" smtClean="0">
                <a:latin typeface="Calibri"/>
              </a:rPr>
              <a:t>y</a:t>
            </a:r>
            <a:r>
              <a:rPr lang="en-US" sz="2400" baseline="-25000" dirty="0" err="1" smtClean="0">
                <a:latin typeface="Calibri"/>
              </a:rPr>
              <a:t>i</a:t>
            </a:r>
            <a:r>
              <a:rPr lang="en-US" sz="2400" dirty="0" smtClean="0"/>
              <a:t>’ </a:t>
            </a:r>
            <a:r>
              <a:rPr lang="en-US" sz="2400" dirty="0"/>
              <a:t>= </a:t>
            </a:r>
            <a:r>
              <a:rPr lang="en-US" sz="2400" dirty="0" err="1"/>
              <a:t>argmax</a:t>
            </a:r>
            <a:r>
              <a:rPr lang="en-US" sz="2400" baseline="-25000" dirty="0" err="1"/>
              <a:t>y</a:t>
            </a:r>
            <a:r>
              <a:rPr lang="en-US" sz="2400" baseline="-25000" dirty="0"/>
              <a:t> </a:t>
            </a:r>
            <a:r>
              <a:rPr lang="en-US" sz="2400" baseline="-25000" dirty="0">
                <a:latin typeface="cmsy10"/>
              </a:rPr>
              <a:t>2 Y</a:t>
            </a:r>
            <a:r>
              <a:rPr lang="en-US" sz="2400" dirty="0"/>
              <a:t> </a:t>
            </a:r>
            <a:r>
              <a:rPr lang="en-US" sz="2400" dirty="0" err="1"/>
              <a:t>w</a:t>
            </a:r>
            <a:r>
              <a:rPr lang="en-US" sz="2400" baseline="30000" dirty="0" err="1"/>
              <a:t>T</a:t>
            </a:r>
            <a:r>
              <a:rPr lang="en-US" sz="2400" dirty="0"/>
              <a:t> </a:t>
            </a:r>
            <a:r>
              <a:rPr lang="en-US" sz="2400" dirty="0">
                <a:latin typeface="cmmi10"/>
              </a:rPr>
              <a:t>Á</a:t>
            </a:r>
            <a:r>
              <a:rPr lang="en-US" sz="2400" dirty="0"/>
              <a:t> </a:t>
            </a:r>
            <a:r>
              <a:rPr lang="en-US" sz="2400" dirty="0" smtClean="0"/>
              <a:t>( </a:t>
            </a:r>
            <a:r>
              <a:rPr lang="en-US" sz="2400" dirty="0" smtClean="0">
                <a:latin typeface="Calibri"/>
              </a:rPr>
              <a:t>x</a:t>
            </a:r>
            <a:r>
              <a:rPr lang="en-US" sz="2400" baseline="-25000" dirty="0" smtClean="0">
                <a:latin typeface="Calibri"/>
              </a:rPr>
              <a:t>i</a:t>
            </a:r>
            <a:r>
              <a:rPr lang="en-US" sz="2400" dirty="0" smtClean="0"/>
              <a:t> ,y)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Check </a:t>
            </a:r>
            <a:r>
              <a:rPr lang="en-US" dirty="0" smtClean="0">
                <a:solidFill>
                  <a:srgbClr val="FF0000"/>
                </a:solidFill>
              </a:rPr>
              <a:t>the learning constraints</a:t>
            </a:r>
            <a:endParaRPr lang="en-US" dirty="0" smtClean="0"/>
          </a:p>
          <a:p>
            <a:pPr lvl="2"/>
            <a:r>
              <a:rPr lang="en-US" sz="2000" dirty="0" smtClean="0"/>
              <a:t>Is the score of the current prediction better than of </a:t>
            </a:r>
            <a:r>
              <a:rPr lang="en-US" sz="2000" dirty="0">
                <a:solidFill>
                  <a:srgbClr val="0033CC"/>
                </a:solidFill>
              </a:rPr>
              <a:t>(x</a:t>
            </a:r>
            <a:r>
              <a:rPr lang="en-US" sz="2000" baseline="-25000" dirty="0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, </a:t>
            </a:r>
            <a:r>
              <a:rPr lang="en-US" sz="2000" dirty="0" err="1">
                <a:solidFill>
                  <a:srgbClr val="0033CC"/>
                </a:solidFill>
              </a:rPr>
              <a:t>y</a:t>
            </a:r>
            <a:r>
              <a:rPr lang="en-US" sz="2000" baseline="-25000" dirty="0" err="1">
                <a:solidFill>
                  <a:srgbClr val="0033CC"/>
                </a:solidFill>
              </a:rPr>
              <a:t>i</a:t>
            </a:r>
            <a:r>
              <a:rPr lang="en-US" sz="2000" dirty="0" smtClean="0">
                <a:solidFill>
                  <a:srgbClr val="0033CC"/>
                </a:solidFill>
              </a:rPr>
              <a:t>)?</a:t>
            </a:r>
            <a:endParaRPr lang="en-US" sz="2000" dirty="0">
              <a:solidFill>
                <a:srgbClr val="0033CC"/>
              </a:solidFill>
            </a:endParaRP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Yes</a:t>
            </a:r>
            <a:r>
              <a:rPr lang="en-US" dirty="0" smtClean="0"/>
              <a:t> – a mistaken prediction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Update w</a:t>
            </a:r>
          </a:p>
          <a:p>
            <a:pPr lvl="1"/>
            <a:r>
              <a:rPr lang="en-US" dirty="0" smtClean="0"/>
              <a:t>Otherwise: no need to update </a:t>
            </a:r>
            <a:r>
              <a:rPr lang="en-US" dirty="0" smtClean="0">
                <a:solidFill>
                  <a:srgbClr val="0033CC"/>
                </a:solidFill>
              </a:rPr>
              <a:t>w</a:t>
            </a:r>
            <a:r>
              <a:rPr lang="en-US" dirty="0" smtClean="0"/>
              <a:t> on this example</a:t>
            </a:r>
          </a:p>
          <a:p>
            <a:r>
              <a:rPr lang="en-US" sz="2000" dirty="0" err="1" smtClean="0">
                <a:solidFill>
                  <a:srgbClr val="0033CC"/>
                </a:solidFill>
              </a:rPr>
              <a:t>EndFor</a:t>
            </a:r>
            <a:endParaRPr lang="en-US" dirty="0" smtClean="0">
              <a:solidFill>
                <a:srgbClr val="0033CC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5970" y="2088932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25970" y="28956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25970" y="3962400"/>
            <a:ext cx="457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E8007264-EAB3-4E53-8D88-C175708AA4AD}" type="slidenum">
              <a:rPr lang="en-US" altLang="zh-TW" smtClean="0">
                <a:solidFill>
                  <a:srgbClr val="000000"/>
                </a:solidFill>
              </a:rPr>
              <a:pPr/>
              <a:t>7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436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States with a single outgoing transition effectively ignore their input</a:t>
            </a:r>
          </a:p>
          <a:p>
            <a:pPr lvl="1"/>
            <a:r>
              <a:rPr lang="en-US" dirty="0" smtClean="0"/>
              <a:t>States with lower-entropy next states are less influenced by observations</a:t>
            </a:r>
          </a:p>
          <a:p>
            <a:pPr lvl="1"/>
            <a:endParaRPr lang="en-US" dirty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Because each the next-state classifiers are locally normalized</a:t>
            </a:r>
          </a:p>
          <a:p>
            <a:pPr lvl="1"/>
            <a:r>
              <a:rPr lang="en-US" dirty="0" smtClean="0"/>
              <a:t>If a state has fewer next states, each of those will get a higher probability mass</a:t>
            </a:r>
          </a:p>
          <a:p>
            <a:pPr lvl="2"/>
            <a:r>
              <a:rPr lang="en-US" dirty="0" smtClean="0"/>
              <a:t>…and hence preferred</a:t>
            </a:r>
          </a:p>
          <a:p>
            <a:endParaRPr lang="en-US" dirty="0" smtClean="0"/>
          </a:p>
          <a:p>
            <a:r>
              <a:rPr lang="en-US" dirty="0" smtClean="0"/>
              <a:t>Side note: Surprisingly doesn’t affect some tasks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: POS tagging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4FC8-095A-E041-AA53-AAE5A778726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Local models for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Conditional models</a:t>
            </a:r>
          </a:p>
          <a:p>
            <a:endParaRPr lang="en-US" dirty="0"/>
          </a:p>
          <a:p>
            <a:r>
              <a:rPr lang="en-US" dirty="0" smtClean="0"/>
              <a:t>Use rich features in the mode</a:t>
            </a:r>
          </a:p>
          <a:p>
            <a:endParaRPr lang="en-US" dirty="0"/>
          </a:p>
          <a:p>
            <a:r>
              <a:rPr lang="en-US" dirty="0" smtClean="0"/>
              <a:t>Possibly suffer from label bias problem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F4FC8-095A-E041-AA53-AAE5A7787260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Sequence models</a:t>
            </a:r>
          </a:p>
          <a:p>
            <a:endParaRPr lang="en-US" sz="700" dirty="0" smtClean="0"/>
          </a:p>
          <a:p>
            <a:r>
              <a:rPr lang="en-US" sz="2400" dirty="0" smtClean="0"/>
              <a:t>Hidden Markov models</a:t>
            </a:r>
          </a:p>
          <a:p>
            <a:endParaRPr lang="en-US" sz="700" dirty="0" smtClean="0"/>
          </a:p>
          <a:p>
            <a:pPr lvl="1"/>
            <a:r>
              <a:rPr lang="en-US" sz="2000" dirty="0" smtClean="0"/>
              <a:t>Inference with HMM</a:t>
            </a:r>
          </a:p>
          <a:p>
            <a:pPr lvl="1"/>
            <a:r>
              <a:rPr lang="en-US" sz="2000" dirty="0" smtClean="0">
                <a:solidFill>
                  <a:srgbClr val="333333"/>
                </a:solidFill>
              </a:rPr>
              <a:t>Learning</a:t>
            </a:r>
          </a:p>
          <a:p>
            <a:endParaRPr lang="en-US" sz="700" dirty="0" smtClean="0"/>
          </a:p>
          <a:p>
            <a:r>
              <a:rPr lang="en-US" sz="2400" dirty="0" smtClean="0"/>
              <a:t>Conditional Models and Local Classifiers</a:t>
            </a:r>
            <a:endParaRPr lang="en-US" sz="2400" dirty="0"/>
          </a:p>
          <a:p>
            <a:endParaRPr lang="en-US" sz="700" dirty="0" smtClean="0"/>
          </a:p>
          <a:p>
            <a:r>
              <a:rPr lang="en-US" sz="2400" dirty="0" smtClean="0">
                <a:solidFill>
                  <a:schemeClr val="accent2"/>
                </a:solidFill>
              </a:rPr>
              <a:t>Global models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Conditional </a:t>
            </a:r>
            <a:r>
              <a:rPr lang="en-US" sz="2000" dirty="0">
                <a:solidFill>
                  <a:schemeClr val="accent2"/>
                </a:solidFill>
              </a:rPr>
              <a:t>Random Fields</a:t>
            </a:r>
          </a:p>
          <a:p>
            <a:pPr marL="0" indent="0">
              <a:buNone/>
            </a:pPr>
            <a:endParaRPr lang="en-US" sz="700" dirty="0" smtClean="0">
              <a:solidFill>
                <a:schemeClr val="accent2"/>
              </a:solidFill>
            </a:endParaRP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Structured Perceptron for sequences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Sequence models</a:t>
            </a:r>
          </a:p>
          <a:p>
            <a:endParaRPr lang="en-US" sz="700" dirty="0" smtClean="0"/>
          </a:p>
          <a:p>
            <a:r>
              <a:rPr lang="en-US" sz="2400" dirty="0" smtClean="0"/>
              <a:t>Hidden Markov models</a:t>
            </a:r>
          </a:p>
          <a:p>
            <a:endParaRPr lang="en-US" sz="700" dirty="0" smtClean="0"/>
          </a:p>
          <a:p>
            <a:pPr lvl="1"/>
            <a:r>
              <a:rPr lang="en-US" sz="2000" dirty="0" smtClean="0"/>
              <a:t>Inference with HMM</a:t>
            </a:r>
          </a:p>
          <a:p>
            <a:pPr lvl="1"/>
            <a:r>
              <a:rPr lang="en-US" sz="2000" dirty="0" smtClean="0"/>
              <a:t>Learning</a:t>
            </a:r>
          </a:p>
          <a:p>
            <a:endParaRPr lang="en-US" sz="700" dirty="0" smtClean="0"/>
          </a:p>
          <a:p>
            <a:r>
              <a:rPr lang="en-US" sz="2400" dirty="0" smtClean="0"/>
              <a:t>Conditional Models and Local Classifiers</a:t>
            </a:r>
            <a:endParaRPr lang="en-US" sz="2400" dirty="0"/>
          </a:p>
          <a:p>
            <a:endParaRPr lang="en-US" sz="700" dirty="0" smtClean="0"/>
          </a:p>
          <a:p>
            <a:r>
              <a:rPr lang="en-US" sz="2400" dirty="0" smtClean="0"/>
              <a:t>Global models</a:t>
            </a:r>
          </a:p>
          <a:p>
            <a:pPr lvl="1"/>
            <a:r>
              <a:rPr lang="en-US" sz="2000" i="1" dirty="0" smtClean="0">
                <a:solidFill>
                  <a:schemeClr val="accent2"/>
                </a:solidFill>
              </a:rPr>
              <a:t>Conditional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Random Fields</a:t>
            </a:r>
          </a:p>
          <a:p>
            <a:pPr marL="0" indent="0">
              <a:buNone/>
            </a:pPr>
            <a:endParaRPr lang="en-US" sz="700" dirty="0" smtClean="0"/>
          </a:p>
          <a:p>
            <a:pPr lvl="1"/>
            <a:r>
              <a:rPr lang="en-US" sz="2000" dirty="0" smtClean="0"/>
              <a:t>Structured Perceptron for sequences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6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Hidden Markov models</a:t>
            </a:r>
          </a:p>
          <a:p>
            <a:pPr lvl="1"/>
            <a:r>
              <a:rPr lang="en-US" dirty="0" smtClean="0"/>
              <a:t>Pros: Decomposition of total probability with tractable</a:t>
            </a:r>
          </a:p>
          <a:p>
            <a:pPr lvl="1"/>
            <a:r>
              <a:rPr lang="en-US" dirty="0" smtClean="0"/>
              <a:t>Cons: Doesn’t allow use of features for representing inputs</a:t>
            </a:r>
          </a:p>
          <a:p>
            <a:pPr lvl="2"/>
            <a:r>
              <a:rPr lang="en-US" dirty="0" smtClean="0"/>
              <a:t>Also, joint model</a:t>
            </a:r>
          </a:p>
          <a:p>
            <a:endParaRPr lang="en-US" dirty="0" smtClean="0"/>
          </a:p>
          <a:p>
            <a:r>
              <a:rPr lang="en-US" dirty="0" smtClean="0"/>
              <a:t>Local, conditional Markov Models </a:t>
            </a:r>
          </a:p>
          <a:p>
            <a:pPr lvl="1"/>
            <a:r>
              <a:rPr lang="en-US" dirty="0" smtClean="0"/>
              <a:t>Pros: Conditional model, allows features to be used</a:t>
            </a:r>
          </a:p>
          <a:p>
            <a:pPr lvl="1"/>
            <a:r>
              <a:rPr lang="en-US" dirty="0" smtClean="0"/>
              <a:t>Cons: Label bias problem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128D-E007-7541-A1FF-F45D75879CC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4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 the predictor globally</a:t>
            </a:r>
          </a:p>
          <a:p>
            <a:pPr lvl="1"/>
            <a:r>
              <a:rPr lang="en-US" dirty="0" smtClean="0"/>
              <a:t>Instead of training local decisions independently</a:t>
            </a:r>
          </a:p>
          <a:p>
            <a:endParaRPr lang="en-US" dirty="0"/>
          </a:p>
          <a:p>
            <a:r>
              <a:rPr lang="en-US" dirty="0" smtClean="0"/>
              <a:t>Normalize globally</a:t>
            </a:r>
          </a:p>
          <a:p>
            <a:pPr lvl="1"/>
            <a:r>
              <a:rPr lang="en-US" dirty="0" smtClean="0"/>
              <a:t>Make each edge in the model undirected</a:t>
            </a:r>
          </a:p>
          <a:p>
            <a:pPr lvl="1"/>
            <a:r>
              <a:rPr lang="en-US" dirty="0" smtClean="0"/>
              <a:t>Not associated with a probability, but just a “score”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Recall the difference between local vs. global for multiclass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128D-E007-7541-A1FF-F45D75879CC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HMM vs. A local model vs. A global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128D-E007-7541-A1FF-F45D75879CCB}" type="slidenum">
              <a:rPr lang="en-US" smtClean="0"/>
              <a:t>76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6717" y="2496272"/>
            <a:ext cx="1960880" cy="1660064"/>
            <a:chOff x="1483360" y="2496272"/>
            <a:chExt cx="1960880" cy="1660064"/>
          </a:xfrm>
        </p:grpSpPr>
        <p:sp>
          <p:nvSpPr>
            <p:cNvPr id="6" name="Oval 5"/>
            <p:cNvSpPr/>
            <p:nvPr/>
          </p:nvSpPr>
          <p:spPr>
            <a:xfrm>
              <a:off x="1483360" y="2496272"/>
              <a:ext cx="66040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y</a:t>
              </a:r>
              <a:r>
                <a:rPr lang="en-US" baseline="-25000" dirty="0" smtClean="0"/>
                <a:t>t-1</a:t>
              </a:r>
              <a:endParaRPr lang="en-US" baseline="-250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824480" y="2496272"/>
              <a:ext cx="61976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y</a:t>
              </a:r>
              <a:r>
                <a:rPr lang="en-US" baseline="-25000" dirty="0" err="1" smtClean="0"/>
                <a:t>t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24480" y="3512272"/>
              <a:ext cx="61976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x</a:t>
              </a:r>
              <a:r>
                <a:rPr lang="en-US" baseline="-25000" dirty="0" err="1" smtClean="0"/>
                <a:t>t</a:t>
              </a:r>
              <a:endParaRPr lang="en-US" baseline="-25000" dirty="0"/>
            </a:p>
          </p:txBody>
        </p:sp>
        <p:cxnSp>
          <p:nvCxnSpPr>
            <p:cNvPr id="9" name="Straight Arrow Connector 8"/>
            <p:cNvCxnSpPr>
              <a:stCxn id="6" idx="6"/>
              <a:endCxn id="7" idx="2"/>
            </p:cNvCxnSpPr>
            <p:nvPr/>
          </p:nvCxnSpPr>
          <p:spPr>
            <a:xfrm>
              <a:off x="2143760" y="2818304"/>
              <a:ext cx="6807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4"/>
              <a:endCxn id="8" idx="0"/>
            </p:cNvCxnSpPr>
            <p:nvPr/>
          </p:nvCxnSpPr>
          <p:spPr>
            <a:xfrm>
              <a:off x="3134360" y="3140336"/>
              <a:ext cx="0" cy="371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521891" y="2541302"/>
            <a:ext cx="1991360" cy="1660064"/>
            <a:chOff x="1452880" y="2496272"/>
            <a:chExt cx="1991360" cy="1660064"/>
          </a:xfrm>
        </p:grpSpPr>
        <p:sp>
          <p:nvSpPr>
            <p:cNvPr id="12" name="Oval 11"/>
            <p:cNvSpPr/>
            <p:nvPr/>
          </p:nvSpPr>
          <p:spPr>
            <a:xfrm>
              <a:off x="1452880" y="2496272"/>
              <a:ext cx="69088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y</a:t>
              </a:r>
              <a:r>
                <a:rPr lang="en-US" baseline="-25000" dirty="0" smtClean="0"/>
                <a:t>t-1</a:t>
              </a:r>
              <a:endParaRPr lang="en-US" baseline="-250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824480" y="2496272"/>
              <a:ext cx="61976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y</a:t>
              </a:r>
              <a:r>
                <a:rPr lang="en-US" baseline="-25000" dirty="0" err="1" smtClean="0"/>
                <a:t>t</a:t>
              </a: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824480" y="3512272"/>
              <a:ext cx="61976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x</a:t>
              </a:r>
              <a:r>
                <a:rPr lang="en-US" baseline="-25000" dirty="0" err="1" smtClean="0"/>
                <a:t>t</a:t>
              </a:r>
              <a:endParaRPr lang="en-US" baseline="-25000" dirty="0"/>
            </a:p>
          </p:txBody>
        </p:sp>
        <p:cxnSp>
          <p:nvCxnSpPr>
            <p:cNvPr id="15" name="Straight Arrow Connector 14"/>
            <p:cNvCxnSpPr>
              <a:stCxn id="12" idx="6"/>
              <a:endCxn id="13" idx="2"/>
            </p:cNvCxnSpPr>
            <p:nvPr/>
          </p:nvCxnSpPr>
          <p:spPr>
            <a:xfrm>
              <a:off x="2143760" y="2818304"/>
              <a:ext cx="6807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4" idx="0"/>
              <a:endCxn id="13" idx="4"/>
            </p:cNvCxnSpPr>
            <p:nvPr/>
          </p:nvCxnSpPr>
          <p:spPr>
            <a:xfrm flipV="1">
              <a:off x="3134360" y="3140336"/>
              <a:ext cx="0" cy="3719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183277" y="3403600"/>
            <a:ext cx="72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HMM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84293" y="3416364"/>
            <a:ext cx="1260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Conditional</a:t>
            </a:r>
          </a:p>
          <a:p>
            <a:r>
              <a:rPr lang="en-US" dirty="0" smtClean="0"/>
              <a:t>model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223363" y="2541302"/>
            <a:ext cx="1991360" cy="1660064"/>
            <a:chOff x="1452880" y="2496272"/>
            <a:chExt cx="1991360" cy="1660064"/>
          </a:xfrm>
        </p:grpSpPr>
        <p:sp>
          <p:nvSpPr>
            <p:cNvPr id="20" name="Oval 19"/>
            <p:cNvSpPr/>
            <p:nvPr/>
          </p:nvSpPr>
          <p:spPr>
            <a:xfrm>
              <a:off x="1452880" y="2496272"/>
              <a:ext cx="69088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y</a:t>
              </a:r>
              <a:r>
                <a:rPr lang="en-US" baseline="-25000" dirty="0" smtClean="0"/>
                <a:t>t-1</a:t>
              </a:r>
              <a:endParaRPr lang="en-US" baseline="-250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824480" y="2496272"/>
              <a:ext cx="61976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y</a:t>
              </a:r>
              <a:r>
                <a:rPr lang="en-US" baseline="-25000" dirty="0" err="1" smtClean="0"/>
                <a:t>t</a:t>
              </a: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824480" y="3512272"/>
              <a:ext cx="61976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err="1" smtClean="0"/>
                <a:t>x</a:t>
              </a:r>
              <a:r>
                <a:rPr lang="en-US" baseline="-25000" dirty="0" err="1" smtClean="0"/>
                <a:t>t</a:t>
              </a:r>
              <a:endParaRPr lang="en-US" baseline="-25000" dirty="0"/>
            </a:p>
          </p:txBody>
        </p:sp>
        <p:cxnSp>
          <p:nvCxnSpPr>
            <p:cNvPr id="23" name="Straight Arrow Connector 22"/>
            <p:cNvCxnSpPr>
              <a:stCxn id="20" idx="6"/>
              <a:endCxn id="21" idx="2"/>
            </p:cNvCxnSpPr>
            <p:nvPr/>
          </p:nvCxnSpPr>
          <p:spPr>
            <a:xfrm>
              <a:off x="2143760" y="2818304"/>
              <a:ext cx="680720" cy="0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2" idx="0"/>
              <a:endCxn id="21" idx="4"/>
            </p:cNvCxnSpPr>
            <p:nvPr/>
          </p:nvCxnSpPr>
          <p:spPr>
            <a:xfrm flipV="1">
              <a:off x="3134360" y="3140336"/>
              <a:ext cx="0" cy="371936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385765" y="3416364"/>
            <a:ext cx="789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</a:t>
            </a:r>
          </a:p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11888" y="2171970"/>
            <a:ext cx="10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y</a:t>
            </a:r>
            <a:r>
              <a:rPr lang="en-US" baseline="-25000" dirty="0" err="1" smtClean="0"/>
              <a:t>t</a:t>
            </a:r>
            <a:r>
              <a:rPr lang="en-US" dirty="0" smtClean="0"/>
              <a:t> | y</a:t>
            </a:r>
            <a:r>
              <a:rPr lang="en-US" baseline="-25000" dirty="0" smtClean="0"/>
              <a:t>t-1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50210" y="3167038"/>
            <a:ext cx="96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/>
              <a:t>x</a:t>
            </a:r>
            <a:r>
              <a:rPr lang="en-US" baseline="-25000" dirty="0" err="1" smtClean="0"/>
              <a:t>t</a:t>
            </a:r>
            <a:r>
              <a:rPr lang="en-US" dirty="0" smtClean="0"/>
              <a:t> |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88890" y="2126940"/>
            <a:ext cx="135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y</a:t>
            </a:r>
            <a:r>
              <a:rPr lang="en-US" baseline="-25000" dirty="0" err="1" smtClean="0"/>
              <a:t>t</a:t>
            </a:r>
            <a:r>
              <a:rPr lang="en-US" dirty="0" smtClean="0"/>
              <a:t> | y</a:t>
            </a:r>
            <a:r>
              <a:rPr lang="en-US" baseline="-25000" dirty="0" smtClean="0"/>
              <a:t>t-1</a:t>
            </a:r>
            <a:r>
              <a:rPr lang="en-US" dirty="0" smtClean="0"/>
              <a:t>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91434" y="2306369"/>
            <a:ext cx="105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30000" dirty="0" err="1" smtClean="0"/>
              <a:t>T</a:t>
            </a:r>
            <a:r>
              <a:rPr lang="en-US" dirty="0" smtClean="0"/>
              <a:t>(</a:t>
            </a:r>
            <a:r>
              <a:rPr lang="en-US" dirty="0" err="1" smtClean="0"/>
              <a:t>y</a:t>
            </a:r>
            <a:r>
              <a:rPr lang="en-US" baseline="-25000" dirty="0" err="1" smtClean="0"/>
              <a:t>t</a:t>
            </a:r>
            <a:r>
              <a:rPr lang="en-US" dirty="0" smtClean="0"/>
              <a:t>, y</a:t>
            </a:r>
            <a:r>
              <a:rPr lang="en-US" baseline="-25000" dirty="0" smtClean="0"/>
              <a:t>t-1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068691" y="3187970"/>
            <a:ext cx="88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</a:t>
            </a:r>
            <a:r>
              <a:rPr lang="en-US" baseline="30000" dirty="0" err="1" smtClean="0"/>
              <a:t>E</a:t>
            </a:r>
            <a:r>
              <a:rPr lang="en-US" dirty="0" smtClean="0"/>
              <a:t>(</a:t>
            </a:r>
            <a:r>
              <a:rPr lang="en-US" dirty="0" err="1" smtClean="0"/>
              <a:t>y</a:t>
            </a:r>
            <a:r>
              <a:rPr lang="en-US" baseline="-25000" dirty="0" err="1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520931" y="5042950"/>
            <a:ext cx="2186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3333"/>
                </a:solidFill>
              </a:rPr>
              <a:t>Local</a:t>
            </a:r>
            <a:r>
              <a:rPr lang="en-US" dirty="0" smtClean="0"/>
              <a:t>: P is locally normalized to add up to one for each 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467138" y="5042950"/>
            <a:ext cx="2472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Global</a:t>
            </a:r>
            <a:r>
              <a:rPr lang="en-US" dirty="0" smtClean="0"/>
              <a:t>: The functions </a:t>
            </a:r>
            <a:r>
              <a:rPr lang="en-US" dirty="0" err="1" smtClean="0"/>
              <a:t>f</a:t>
            </a:r>
            <a:r>
              <a:rPr lang="en-US" baseline="30000" dirty="0" err="1" smtClean="0"/>
              <a:t>T</a:t>
            </a:r>
            <a:r>
              <a:rPr lang="en-US" dirty="0" smtClean="0"/>
              <a:t> and </a:t>
            </a:r>
            <a:r>
              <a:rPr lang="en-US" dirty="0" err="1" smtClean="0"/>
              <a:t>f</a:t>
            </a:r>
            <a:r>
              <a:rPr lang="en-US" baseline="30000" dirty="0" err="1" smtClean="0"/>
              <a:t>E</a:t>
            </a:r>
            <a:r>
              <a:rPr lang="en-US" dirty="0"/>
              <a:t> </a:t>
            </a:r>
            <a:r>
              <a:rPr lang="en-US" dirty="0" smtClean="0"/>
              <a:t>are scores that are not normalized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288143" y="4535714"/>
            <a:ext cx="122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Generative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347853" y="4557094"/>
            <a:ext cx="151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Discriminative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057071" y="4445000"/>
            <a:ext cx="0" cy="212271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039757" y="5042950"/>
            <a:ext cx="0" cy="1408668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1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Random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128D-E007-7541-A1FF-F45D75879CCB}" type="slidenum">
              <a:rPr lang="en-US" smtClean="0"/>
              <a:t>77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2190931" y="1946529"/>
            <a:ext cx="4544423" cy="2022921"/>
            <a:chOff x="766717" y="2496272"/>
            <a:chExt cx="4544423" cy="2022921"/>
          </a:xfrm>
        </p:grpSpPr>
        <p:sp>
          <p:nvSpPr>
            <p:cNvPr id="5" name="Oval 4"/>
            <p:cNvSpPr/>
            <p:nvPr/>
          </p:nvSpPr>
          <p:spPr>
            <a:xfrm>
              <a:off x="766717" y="2496272"/>
              <a:ext cx="66040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088485" y="2496272"/>
              <a:ext cx="61976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369613" y="2496272"/>
              <a:ext cx="66040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691380" y="2496272"/>
              <a:ext cx="61976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3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749853" y="3875129"/>
              <a:ext cx="619760" cy="644064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x</a:t>
              </a:r>
              <a:endParaRPr lang="en-US" b="1" dirty="0"/>
            </a:p>
          </p:txBody>
        </p:sp>
        <p:cxnSp>
          <p:nvCxnSpPr>
            <p:cNvPr id="16" name="Straight Connector 15"/>
            <p:cNvCxnSpPr>
              <a:stCxn id="5" idx="6"/>
              <a:endCxn id="6" idx="2"/>
            </p:cNvCxnSpPr>
            <p:nvPr/>
          </p:nvCxnSpPr>
          <p:spPr>
            <a:xfrm>
              <a:off x="1427117" y="2818304"/>
              <a:ext cx="6613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6"/>
              <a:endCxn id="9" idx="2"/>
            </p:cNvCxnSpPr>
            <p:nvPr/>
          </p:nvCxnSpPr>
          <p:spPr>
            <a:xfrm>
              <a:off x="2708245" y="2818304"/>
              <a:ext cx="6613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9" idx="6"/>
              <a:endCxn id="10" idx="2"/>
            </p:cNvCxnSpPr>
            <p:nvPr/>
          </p:nvCxnSpPr>
          <p:spPr>
            <a:xfrm>
              <a:off x="4030013" y="2818304"/>
              <a:ext cx="6613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2" idx="6"/>
              <a:endCxn id="10" idx="3"/>
            </p:cNvCxnSpPr>
            <p:nvPr/>
          </p:nvCxnSpPr>
          <p:spPr>
            <a:xfrm flipV="1">
              <a:off x="3369613" y="3046015"/>
              <a:ext cx="1412529" cy="11511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2" idx="7"/>
              <a:endCxn id="9" idx="4"/>
            </p:cNvCxnSpPr>
            <p:nvPr/>
          </p:nvCxnSpPr>
          <p:spPr>
            <a:xfrm flipV="1">
              <a:off x="3278851" y="3140336"/>
              <a:ext cx="420962" cy="8291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2" idx="1"/>
              <a:endCxn id="6" idx="4"/>
            </p:cNvCxnSpPr>
            <p:nvPr/>
          </p:nvCxnSpPr>
          <p:spPr>
            <a:xfrm flipH="1" flipV="1">
              <a:off x="2398365" y="3140336"/>
              <a:ext cx="442250" cy="8291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2" idx="2"/>
              <a:endCxn id="5" idx="5"/>
            </p:cNvCxnSpPr>
            <p:nvPr/>
          </p:nvCxnSpPr>
          <p:spPr>
            <a:xfrm flipH="1" flipV="1">
              <a:off x="1330404" y="3046015"/>
              <a:ext cx="1419449" cy="11511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889038" y="4130047"/>
            <a:ext cx="1425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alibri"/>
              </a:rPr>
              <a:t>w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solidFill>
                  <a:srgbClr val="CC3333"/>
                </a:solidFill>
                <a:latin typeface="cmmi10"/>
                <a:ea typeface="cmmi10"/>
                <a:cs typeface="cmmi10"/>
              </a:rPr>
              <a:t>Á</a:t>
            </a:r>
            <a:r>
              <a:rPr lang="en-US" dirty="0" smtClean="0">
                <a:solidFill>
                  <a:srgbClr val="CC3333"/>
                </a:solidFill>
              </a:rPr>
              <a:t>(</a:t>
            </a:r>
            <a:r>
              <a:rPr lang="en-US" b="1" dirty="0" smtClean="0">
                <a:solidFill>
                  <a:srgbClr val="CC3333"/>
                </a:solidFill>
              </a:rPr>
              <a:t>x</a:t>
            </a:r>
            <a:r>
              <a:rPr lang="en-US" dirty="0" smtClean="0">
                <a:solidFill>
                  <a:srgbClr val="CC3333"/>
                </a:solidFill>
              </a:rPr>
              <a:t>, </a:t>
            </a:r>
            <a:r>
              <a:rPr lang="en-US" dirty="0" smtClean="0">
                <a:solidFill>
                  <a:srgbClr val="CC3333"/>
                </a:solidFill>
                <a:latin typeface="Calibri"/>
              </a:rPr>
              <a:t>y</a:t>
            </a:r>
            <a:r>
              <a:rPr lang="en-US" baseline="-25000" dirty="0" smtClean="0">
                <a:solidFill>
                  <a:srgbClr val="CC3333"/>
                </a:solidFill>
                <a:latin typeface="Calibri"/>
              </a:rPr>
              <a:t>0</a:t>
            </a:r>
            <a:r>
              <a:rPr lang="en-US" dirty="0" smtClean="0">
                <a:solidFill>
                  <a:srgbClr val="CC3333"/>
                </a:solidFill>
              </a:rPr>
              <a:t>, </a:t>
            </a:r>
            <a:r>
              <a:rPr lang="en-US" dirty="0" smtClean="0">
                <a:solidFill>
                  <a:srgbClr val="CC3333"/>
                </a:solidFill>
                <a:latin typeface="Calibri"/>
              </a:rPr>
              <a:t>y</a:t>
            </a:r>
            <a:r>
              <a:rPr lang="en-US" baseline="-25000" dirty="0" smtClean="0">
                <a:solidFill>
                  <a:srgbClr val="CC3333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CC3333"/>
                </a:solidFill>
              </a:rPr>
              <a:t>)</a:t>
            </a:r>
            <a:endParaRPr lang="en-US" dirty="0">
              <a:solidFill>
                <a:srgbClr val="CC3333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90294" y="4130047"/>
            <a:ext cx="139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alibri"/>
              </a:rPr>
              <a:t>w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solidFill>
                  <a:srgbClr val="CC3333"/>
                </a:solidFill>
                <a:latin typeface="cmmi10"/>
                <a:ea typeface="cmmi10"/>
                <a:cs typeface="cmmi10"/>
              </a:rPr>
              <a:t>Á</a:t>
            </a:r>
            <a:r>
              <a:rPr lang="en-US" dirty="0" smtClean="0">
                <a:solidFill>
                  <a:srgbClr val="CC3333"/>
                </a:solidFill>
              </a:rPr>
              <a:t>(</a:t>
            </a:r>
            <a:r>
              <a:rPr lang="en-US" b="1" dirty="0" smtClean="0">
                <a:solidFill>
                  <a:srgbClr val="CC3333"/>
                </a:solidFill>
              </a:rPr>
              <a:t>x</a:t>
            </a:r>
            <a:r>
              <a:rPr lang="en-US" dirty="0" smtClean="0">
                <a:solidFill>
                  <a:srgbClr val="CC3333"/>
                </a:solidFill>
              </a:rPr>
              <a:t>, </a:t>
            </a:r>
            <a:r>
              <a:rPr lang="en-US" dirty="0" smtClean="0">
                <a:solidFill>
                  <a:srgbClr val="CC3333"/>
                </a:solidFill>
                <a:latin typeface="Calibri"/>
              </a:rPr>
              <a:t>y</a:t>
            </a:r>
            <a:r>
              <a:rPr lang="en-US" baseline="-25000" dirty="0">
                <a:solidFill>
                  <a:srgbClr val="CC3333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CC3333"/>
                </a:solidFill>
              </a:rPr>
              <a:t>, </a:t>
            </a:r>
            <a:r>
              <a:rPr lang="en-US" dirty="0" smtClean="0">
                <a:solidFill>
                  <a:srgbClr val="CC3333"/>
                </a:solidFill>
                <a:latin typeface="Calibri"/>
              </a:rPr>
              <a:t>y</a:t>
            </a:r>
            <a:r>
              <a:rPr lang="en-US" baseline="-25000" dirty="0">
                <a:solidFill>
                  <a:srgbClr val="CC3333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CC3333"/>
                </a:solidFill>
              </a:rPr>
              <a:t>)</a:t>
            </a:r>
            <a:endParaRPr lang="en-US" dirty="0">
              <a:solidFill>
                <a:srgbClr val="CC3333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40429" y="4137255"/>
            <a:ext cx="139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alibri"/>
              </a:rPr>
              <a:t>w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solidFill>
                  <a:srgbClr val="CC3333"/>
                </a:solidFill>
                <a:latin typeface="cmmi10"/>
                <a:ea typeface="cmmi10"/>
                <a:cs typeface="cmmi10"/>
              </a:rPr>
              <a:t>Á</a:t>
            </a:r>
            <a:r>
              <a:rPr lang="en-US" dirty="0" smtClean="0">
                <a:solidFill>
                  <a:srgbClr val="CC3333"/>
                </a:solidFill>
              </a:rPr>
              <a:t>(</a:t>
            </a:r>
            <a:r>
              <a:rPr lang="en-US" b="1" dirty="0" smtClean="0">
                <a:solidFill>
                  <a:srgbClr val="CC3333"/>
                </a:solidFill>
              </a:rPr>
              <a:t>x</a:t>
            </a:r>
            <a:r>
              <a:rPr lang="en-US" dirty="0" smtClean="0">
                <a:solidFill>
                  <a:srgbClr val="CC3333"/>
                </a:solidFill>
              </a:rPr>
              <a:t>, </a:t>
            </a:r>
            <a:r>
              <a:rPr lang="en-US" dirty="0" smtClean="0">
                <a:solidFill>
                  <a:srgbClr val="CC3333"/>
                </a:solidFill>
                <a:latin typeface="Calibri"/>
              </a:rPr>
              <a:t>y</a:t>
            </a:r>
            <a:r>
              <a:rPr lang="en-US" baseline="-25000" dirty="0">
                <a:solidFill>
                  <a:srgbClr val="CC3333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CC3333"/>
                </a:solidFill>
              </a:rPr>
              <a:t>, </a:t>
            </a:r>
            <a:r>
              <a:rPr lang="en-US" dirty="0" smtClean="0">
                <a:solidFill>
                  <a:srgbClr val="CC3333"/>
                </a:solidFill>
                <a:latin typeface="Calibri"/>
              </a:rPr>
              <a:t>y</a:t>
            </a:r>
            <a:r>
              <a:rPr lang="en-US" baseline="-25000" dirty="0">
                <a:solidFill>
                  <a:srgbClr val="CC3333"/>
                </a:solidFill>
                <a:latin typeface="Calibri"/>
              </a:rPr>
              <a:t>3</a:t>
            </a:r>
            <a:r>
              <a:rPr lang="en-US" dirty="0" smtClean="0">
                <a:solidFill>
                  <a:srgbClr val="CC3333"/>
                </a:solidFill>
              </a:rPr>
              <a:t>)</a:t>
            </a:r>
            <a:endParaRPr lang="en-US" dirty="0">
              <a:solidFill>
                <a:srgbClr val="CC3333"/>
              </a:solidFill>
            </a:endParaRPr>
          </a:p>
        </p:txBody>
      </p:sp>
      <p:cxnSp>
        <p:nvCxnSpPr>
          <p:cNvPr id="45" name="Straight Arrow Connector 44"/>
          <p:cNvCxnSpPr>
            <a:endCxn id="39" idx="0"/>
          </p:cNvCxnSpPr>
          <p:nvPr/>
        </p:nvCxnSpPr>
        <p:spPr>
          <a:xfrm flipH="1">
            <a:off x="2601809" y="2712357"/>
            <a:ext cx="1026762" cy="141769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0" idx="0"/>
          </p:cNvCxnSpPr>
          <p:nvPr/>
        </p:nvCxnSpPr>
        <p:spPr>
          <a:xfrm>
            <a:off x="4535715" y="2784929"/>
            <a:ext cx="154388" cy="134511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41" idx="0"/>
          </p:cNvCxnSpPr>
          <p:nvPr/>
        </p:nvCxnSpPr>
        <p:spPr>
          <a:xfrm>
            <a:off x="5225143" y="2937329"/>
            <a:ext cx="1315095" cy="119992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25286" y="4671786"/>
            <a:ext cx="50374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node is a random variable</a:t>
            </a:r>
          </a:p>
          <a:p>
            <a:endParaRPr lang="en-US" dirty="0"/>
          </a:p>
          <a:p>
            <a:r>
              <a:rPr lang="en-US" dirty="0" smtClean="0"/>
              <a:t>We observe some nodes and need to assign the rest</a:t>
            </a:r>
          </a:p>
          <a:p>
            <a:endParaRPr lang="en-US" dirty="0"/>
          </a:p>
          <a:p>
            <a:r>
              <a:rPr lang="en-US" dirty="0" smtClean="0"/>
              <a:t>Each clique is associated with a score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553200" y="4606981"/>
            <a:ext cx="2487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Arbitrary features, as with local conditional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Random Field: </a:t>
            </a:r>
            <a:r>
              <a:rPr lang="en-US" dirty="0"/>
              <a:t>Factor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128D-E007-7541-A1FF-F45D75879CCB}" type="slidenum">
              <a:rPr lang="en-US" smtClean="0"/>
              <a:t>78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925286" y="4671786"/>
            <a:ext cx="50374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node is a random variable</a:t>
            </a:r>
          </a:p>
          <a:p>
            <a:endParaRPr lang="en-US" dirty="0"/>
          </a:p>
          <a:p>
            <a:r>
              <a:rPr lang="en-US" dirty="0" smtClean="0"/>
              <a:t>We observe some nodes and need to assign the rest</a:t>
            </a:r>
          </a:p>
          <a:p>
            <a:endParaRPr lang="en-US" dirty="0"/>
          </a:p>
          <a:p>
            <a:r>
              <a:rPr lang="en-US" dirty="0" smtClean="0"/>
              <a:t>Each factor is associated with a score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89038" y="1946529"/>
            <a:ext cx="5351008" cy="2560058"/>
            <a:chOff x="1889038" y="1946529"/>
            <a:chExt cx="5351008" cy="2560058"/>
          </a:xfrm>
        </p:grpSpPr>
        <p:sp>
          <p:nvSpPr>
            <p:cNvPr id="5" name="Oval 4"/>
            <p:cNvSpPr/>
            <p:nvPr/>
          </p:nvSpPr>
          <p:spPr>
            <a:xfrm>
              <a:off x="2190931" y="1946529"/>
              <a:ext cx="66040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512699" y="1946529"/>
              <a:ext cx="61976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793827" y="1946529"/>
              <a:ext cx="66040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115594" y="1946529"/>
              <a:ext cx="61976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3</a:t>
              </a:r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174067" y="3325386"/>
              <a:ext cx="619760" cy="644064"/>
            </a:xfrm>
            <a:prstGeom prst="ellipse">
              <a:avLst/>
            </a:prstGeom>
            <a:solidFill>
              <a:srgbClr val="CCCCC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x</a:t>
              </a:r>
              <a:endParaRPr lang="en-US" b="1" dirty="0"/>
            </a:p>
          </p:txBody>
        </p:sp>
        <p:cxnSp>
          <p:nvCxnSpPr>
            <p:cNvPr id="16" name="Straight Connector 15"/>
            <p:cNvCxnSpPr>
              <a:stCxn id="5" idx="6"/>
              <a:endCxn id="3" idx="1"/>
            </p:cNvCxnSpPr>
            <p:nvPr/>
          </p:nvCxnSpPr>
          <p:spPr>
            <a:xfrm>
              <a:off x="2851331" y="2268561"/>
              <a:ext cx="2345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6"/>
              <a:endCxn id="47" idx="1"/>
            </p:cNvCxnSpPr>
            <p:nvPr/>
          </p:nvCxnSpPr>
          <p:spPr>
            <a:xfrm>
              <a:off x="4132459" y="2268561"/>
              <a:ext cx="2345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57" idx="3"/>
              <a:endCxn id="10" idx="2"/>
            </p:cNvCxnSpPr>
            <p:nvPr/>
          </p:nvCxnSpPr>
          <p:spPr>
            <a:xfrm>
              <a:off x="5881068" y="2268561"/>
              <a:ext cx="2345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2" idx="7"/>
              <a:endCxn id="57" idx="2"/>
            </p:cNvCxnSpPr>
            <p:nvPr/>
          </p:nvCxnSpPr>
          <p:spPr>
            <a:xfrm flipV="1">
              <a:off x="4703065" y="2364718"/>
              <a:ext cx="1081846" cy="10549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2" idx="0"/>
              <a:endCxn id="47" idx="2"/>
            </p:cNvCxnSpPr>
            <p:nvPr/>
          </p:nvCxnSpPr>
          <p:spPr>
            <a:xfrm flipH="1" flipV="1">
              <a:off x="4463143" y="2364718"/>
              <a:ext cx="20804" cy="9606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2" idx="1"/>
              <a:endCxn id="3" idx="2"/>
            </p:cNvCxnSpPr>
            <p:nvPr/>
          </p:nvCxnSpPr>
          <p:spPr>
            <a:xfrm flipH="1" flipV="1">
              <a:off x="3182015" y="2364718"/>
              <a:ext cx="1082814" cy="10549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889038" y="4130047"/>
              <a:ext cx="1425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alibri"/>
                </a:rPr>
                <a:t>w</a:t>
              </a:r>
              <a:r>
                <a:rPr lang="en-US" baseline="30000" dirty="0" err="1" smtClean="0">
                  <a:latin typeface="Calibri"/>
                </a:rPr>
                <a:t>T</a:t>
              </a:r>
              <a:r>
                <a:rPr lang="en-US" dirty="0" err="1" smtClean="0">
                  <a:latin typeface="cmmi10"/>
                  <a:ea typeface="cmmi10"/>
                  <a:cs typeface="cmmi10"/>
                </a:rPr>
                <a:t>Á</a:t>
              </a:r>
              <a:r>
                <a:rPr lang="en-US" dirty="0" smtClean="0"/>
                <a:t>(</a:t>
              </a:r>
              <a:r>
                <a:rPr lang="en-US" b="1" dirty="0" smtClean="0"/>
                <a:t>x</a:t>
              </a:r>
              <a:r>
                <a:rPr lang="en-US" dirty="0" smtClean="0"/>
                <a:t>, </a:t>
              </a:r>
              <a:r>
                <a:rPr lang="en-US" dirty="0" smtClean="0">
                  <a:latin typeface="Calibri"/>
                </a:rPr>
                <a:t>y</a:t>
              </a:r>
              <a:r>
                <a:rPr lang="en-US" baseline="-25000" dirty="0" smtClean="0">
                  <a:latin typeface="Calibri"/>
                </a:rPr>
                <a:t>0</a:t>
              </a:r>
              <a:r>
                <a:rPr lang="en-US" dirty="0" smtClean="0"/>
                <a:t>, </a:t>
              </a:r>
              <a:r>
                <a:rPr lang="en-US" dirty="0" smtClean="0">
                  <a:latin typeface="Calibri"/>
                </a:rPr>
                <a:t>y</a:t>
              </a:r>
              <a:r>
                <a:rPr lang="en-US" baseline="-25000" dirty="0" smtClean="0">
                  <a:latin typeface="Calibri"/>
                </a:rPr>
                <a:t>1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90294" y="4130047"/>
              <a:ext cx="1399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alibri"/>
                </a:rPr>
                <a:t>w</a:t>
              </a:r>
              <a:r>
                <a:rPr lang="en-US" baseline="30000" dirty="0" err="1" smtClean="0">
                  <a:latin typeface="Calibri"/>
                </a:rPr>
                <a:t>T</a:t>
              </a:r>
              <a:r>
                <a:rPr lang="en-US" dirty="0" err="1" smtClean="0">
                  <a:latin typeface="cmmi10"/>
                  <a:ea typeface="cmmi10"/>
                  <a:cs typeface="cmmi10"/>
                </a:rPr>
                <a:t>Á</a:t>
              </a:r>
              <a:r>
                <a:rPr lang="en-US" dirty="0" smtClean="0"/>
                <a:t>(</a:t>
              </a:r>
              <a:r>
                <a:rPr lang="en-US" b="1" dirty="0" smtClean="0"/>
                <a:t>x</a:t>
              </a:r>
              <a:r>
                <a:rPr lang="en-US" dirty="0" smtClean="0"/>
                <a:t>, </a:t>
              </a:r>
              <a:r>
                <a:rPr lang="en-US" dirty="0" smtClean="0">
                  <a:latin typeface="Calibri"/>
                </a:rPr>
                <a:t>y</a:t>
              </a:r>
              <a:r>
                <a:rPr lang="en-US" baseline="-25000" dirty="0">
                  <a:latin typeface="Calibri"/>
                </a:rPr>
                <a:t>1</a:t>
              </a:r>
              <a:r>
                <a:rPr lang="en-US" dirty="0" smtClean="0"/>
                <a:t>, </a:t>
              </a:r>
              <a:r>
                <a:rPr lang="en-US" dirty="0" smtClean="0">
                  <a:latin typeface="Calibri"/>
                </a:rPr>
                <a:t>y</a:t>
              </a:r>
              <a:r>
                <a:rPr lang="en-US" baseline="-25000" dirty="0">
                  <a:latin typeface="Calibri"/>
                </a:rPr>
                <a:t>2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40429" y="4137255"/>
              <a:ext cx="1399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alibri"/>
                </a:rPr>
                <a:t>w</a:t>
              </a:r>
              <a:r>
                <a:rPr lang="en-US" baseline="30000" dirty="0" err="1" smtClean="0">
                  <a:latin typeface="Calibri"/>
                </a:rPr>
                <a:t>T</a:t>
              </a:r>
              <a:r>
                <a:rPr lang="en-US" dirty="0" err="1" smtClean="0">
                  <a:latin typeface="cmmi10"/>
                  <a:ea typeface="cmmi10"/>
                  <a:cs typeface="cmmi10"/>
                </a:rPr>
                <a:t>Á</a:t>
              </a:r>
              <a:r>
                <a:rPr lang="en-US" dirty="0" smtClean="0"/>
                <a:t>(</a:t>
              </a:r>
              <a:r>
                <a:rPr lang="en-US" b="1" dirty="0" smtClean="0"/>
                <a:t>x</a:t>
              </a:r>
              <a:r>
                <a:rPr lang="en-US" dirty="0" smtClean="0"/>
                <a:t>, </a:t>
              </a:r>
              <a:r>
                <a:rPr lang="en-US" dirty="0" smtClean="0">
                  <a:latin typeface="Calibri"/>
                </a:rPr>
                <a:t>y</a:t>
              </a:r>
              <a:r>
                <a:rPr lang="en-US" baseline="-25000" dirty="0">
                  <a:latin typeface="Calibri"/>
                </a:rPr>
                <a:t>2</a:t>
              </a:r>
              <a:r>
                <a:rPr lang="en-US" dirty="0" smtClean="0"/>
                <a:t>, </a:t>
              </a:r>
              <a:r>
                <a:rPr lang="en-US" dirty="0" smtClean="0">
                  <a:latin typeface="Calibri"/>
                </a:rPr>
                <a:t>y</a:t>
              </a:r>
              <a:r>
                <a:rPr lang="en-US" baseline="-25000" dirty="0">
                  <a:latin typeface="Calibri"/>
                </a:rPr>
                <a:t>3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45" name="Straight Arrow Connector 44"/>
            <p:cNvCxnSpPr>
              <a:stCxn id="3" idx="2"/>
              <a:endCxn id="39" idx="0"/>
            </p:cNvCxnSpPr>
            <p:nvPr/>
          </p:nvCxnSpPr>
          <p:spPr>
            <a:xfrm flipH="1">
              <a:off x="2601809" y="2364718"/>
              <a:ext cx="580206" cy="1765329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7" idx="0"/>
              <a:endCxn id="40" idx="0"/>
            </p:cNvCxnSpPr>
            <p:nvPr/>
          </p:nvCxnSpPr>
          <p:spPr>
            <a:xfrm>
              <a:off x="4463143" y="2172404"/>
              <a:ext cx="226960" cy="1957643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7" idx="2"/>
              <a:endCxn id="41" idx="0"/>
            </p:cNvCxnSpPr>
            <p:nvPr/>
          </p:nvCxnSpPr>
          <p:spPr>
            <a:xfrm>
              <a:off x="5784911" y="2364718"/>
              <a:ext cx="755327" cy="1772537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3085858" y="2172404"/>
              <a:ext cx="192314" cy="1923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6" idx="2"/>
              <a:endCxn id="3" idx="3"/>
            </p:cNvCxnSpPr>
            <p:nvPr/>
          </p:nvCxnSpPr>
          <p:spPr>
            <a:xfrm flipH="1">
              <a:off x="3278172" y="2268561"/>
              <a:ext cx="2345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4366986" y="2172404"/>
              <a:ext cx="192314" cy="1923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>
              <a:stCxn id="47" idx="3"/>
              <a:endCxn id="9" idx="2"/>
            </p:cNvCxnSpPr>
            <p:nvPr/>
          </p:nvCxnSpPr>
          <p:spPr>
            <a:xfrm>
              <a:off x="4559300" y="2268561"/>
              <a:ext cx="2345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5688754" y="2172404"/>
              <a:ext cx="192314" cy="1923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>
              <a:stCxn id="9" idx="6"/>
              <a:endCxn id="57" idx="1"/>
            </p:cNvCxnSpPr>
            <p:nvPr/>
          </p:nvCxnSpPr>
          <p:spPr>
            <a:xfrm>
              <a:off x="5454227" y="2268561"/>
              <a:ext cx="2345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3990294" y="1099445"/>
            <a:ext cx="86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Factors</a:t>
            </a:r>
            <a:endParaRPr lang="en-US" dirty="0"/>
          </a:p>
        </p:txBody>
      </p:sp>
      <p:cxnSp>
        <p:nvCxnSpPr>
          <p:cNvPr id="96" name="Straight Arrow Connector 95"/>
          <p:cNvCxnSpPr>
            <a:stCxn id="95" idx="1"/>
          </p:cNvCxnSpPr>
          <p:nvPr/>
        </p:nvCxnSpPr>
        <p:spPr>
          <a:xfrm flipH="1">
            <a:off x="3182015" y="1284111"/>
            <a:ext cx="808279" cy="811389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5" idx="2"/>
            <a:endCxn id="47" idx="0"/>
          </p:cNvCxnSpPr>
          <p:nvPr/>
        </p:nvCxnSpPr>
        <p:spPr>
          <a:xfrm>
            <a:off x="4424649" y="1468777"/>
            <a:ext cx="38494" cy="70362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5" idx="3"/>
            <a:endCxn id="57" idx="0"/>
          </p:cNvCxnSpPr>
          <p:nvPr/>
        </p:nvCxnSpPr>
        <p:spPr>
          <a:xfrm>
            <a:off x="4859004" y="1284111"/>
            <a:ext cx="925907" cy="88829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8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Random Field: </a:t>
            </a:r>
            <a:r>
              <a:rPr lang="en-US" dirty="0"/>
              <a:t>Factor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128D-E007-7541-A1FF-F45D75879CCB}" type="slidenum">
              <a:rPr lang="en-US" smtClean="0"/>
              <a:t>79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90931" y="1946529"/>
            <a:ext cx="660400" cy="644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y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6" name="Oval 5"/>
          <p:cNvSpPr/>
          <p:nvPr/>
        </p:nvSpPr>
        <p:spPr>
          <a:xfrm>
            <a:off x="3512699" y="1946529"/>
            <a:ext cx="619760" cy="644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y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793827" y="1946529"/>
            <a:ext cx="660400" cy="644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y</a:t>
            </a:r>
            <a:r>
              <a:rPr lang="en-US" baseline="-25000" dirty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6115594" y="1946529"/>
            <a:ext cx="619760" cy="644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y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174067" y="3325386"/>
            <a:ext cx="619760" cy="644064"/>
          </a:xfrm>
          <a:prstGeom prst="ellipse">
            <a:avLst/>
          </a:prstGeom>
          <a:solidFill>
            <a:srgbClr val="CCCC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 smtClean="0"/>
              <a:t>x</a:t>
            </a:r>
            <a:endParaRPr lang="en-US" b="1" dirty="0"/>
          </a:p>
        </p:txBody>
      </p:sp>
      <p:cxnSp>
        <p:nvCxnSpPr>
          <p:cNvPr id="16" name="Straight Connector 15"/>
          <p:cNvCxnSpPr>
            <a:stCxn id="5" idx="6"/>
            <a:endCxn id="3" idx="1"/>
          </p:cNvCxnSpPr>
          <p:nvPr/>
        </p:nvCxnSpPr>
        <p:spPr>
          <a:xfrm>
            <a:off x="2851331" y="2268561"/>
            <a:ext cx="2345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6"/>
            <a:endCxn id="47" idx="1"/>
          </p:cNvCxnSpPr>
          <p:nvPr/>
        </p:nvCxnSpPr>
        <p:spPr>
          <a:xfrm>
            <a:off x="4132459" y="2268561"/>
            <a:ext cx="2345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7" idx="3"/>
            <a:endCxn id="10" idx="2"/>
          </p:cNvCxnSpPr>
          <p:nvPr/>
        </p:nvCxnSpPr>
        <p:spPr>
          <a:xfrm>
            <a:off x="5881068" y="2268561"/>
            <a:ext cx="2345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7"/>
            <a:endCxn id="54" idx="2"/>
          </p:cNvCxnSpPr>
          <p:nvPr/>
        </p:nvCxnSpPr>
        <p:spPr>
          <a:xfrm flipV="1">
            <a:off x="4703065" y="2990662"/>
            <a:ext cx="783003" cy="4290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2" idx="0"/>
            <a:endCxn id="58" idx="2"/>
          </p:cNvCxnSpPr>
          <p:nvPr/>
        </p:nvCxnSpPr>
        <p:spPr>
          <a:xfrm flipV="1">
            <a:off x="4483947" y="2966357"/>
            <a:ext cx="171510" cy="3590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1"/>
            <a:endCxn id="36" idx="3"/>
          </p:cNvCxnSpPr>
          <p:nvPr/>
        </p:nvCxnSpPr>
        <p:spPr>
          <a:xfrm flipH="1" flipV="1">
            <a:off x="3292818" y="2894505"/>
            <a:ext cx="972011" cy="525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6621" y="4259316"/>
            <a:ext cx="118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alibri"/>
              </a:rPr>
              <a:t>w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latin typeface="cmmi10"/>
                <a:ea typeface="cmmi10"/>
                <a:cs typeface="cmmi10"/>
              </a:rPr>
              <a:t>Á</a:t>
            </a:r>
            <a:r>
              <a:rPr lang="en-US" dirty="0" smtClean="0"/>
              <a:t>(</a:t>
            </a:r>
            <a:r>
              <a:rPr lang="en-US" dirty="0" smtClean="0">
                <a:latin typeface="Calibri"/>
              </a:rPr>
              <a:t>y</a:t>
            </a:r>
            <a:r>
              <a:rPr lang="en-US" baseline="-25000" dirty="0" smtClean="0">
                <a:latin typeface="Calibri"/>
              </a:rPr>
              <a:t>0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</a:rPr>
              <a:t>y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579661" y="4259316"/>
            <a:ext cx="1235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alibri"/>
              </a:rPr>
              <a:t>w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latin typeface="cmmi10"/>
                <a:ea typeface="cmmi10"/>
                <a:cs typeface="cmmi10"/>
              </a:rPr>
              <a:t>Á</a:t>
            </a:r>
            <a:r>
              <a:rPr lang="en-US" dirty="0" smtClean="0"/>
              <a:t>( </a:t>
            </a:r>
            <a:r>
              <a:rPr lang="en-US" dirty="0" smtClean="0">
                <a:latin typeface="Calibri"/>
              </a:rPr>
              <a:t>y</a:t>
            </a:r>
            <a:r>
              <a:rPr lang="en-US" baseline="-25000" dirty="0">
                <a:latin typeface="Calibri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</a:rPr>
              <a:t>y</a:t>
            </a:r>
            <a:r>
              <a:rPr lang="en-US" baseline="-25000" dirty="0">
                <a:latin typeface="Calibri"/>
              </a:rPr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111975" y="4259316"/>
            <a:ext cx="139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alibri"/>
              </a:rPr>
              <a:t>w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latin typeface="cmmi10"/>
                <a:ea typeface="cmmi10"/>
                <a:cs typeface="cmmi10"/>
              </a:rPr>
              <a:t>Á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</a:rPr>
              <a:t>y</a:t>
            </a:r>
            <a:r>
              <a:rPr lang="en-US" baseline="-25000" dirty="0">
                <a:latin typeface="Calibri"/>
              </a:rPr>
              <a:t>2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</a:rPr>
              <a:t>y</a:t>
            </a:r>
            <a:r>
              <a:rPr lang="en-US" baseline="-25000" dirty="0">
                <a:latin typeface="Calibri"/>
              </a:rPr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3" idx="2"/>
            <a:endCxn id="39" idx="0"/>
          </p:cNvCxnSpPr>
          <p:nvPr/>
        </p:nvCxnSpPr>
        <p:spPr>
          <a:xfrm flipH="1">
            <a:off x="968509" y="2364718"/>
            <a:ext cx="2213506" cy="189459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7" idx="0"/>
            <a:endCxn id="40" idx="0"/>
          </p:cNvCxnSpPr>
          <p:nvPr/>
        </p:nvCxnSpPr>
        <p:spPr>
          <a:xfrm flipH="1">
            <a:off x="3197641" y="2172404"/>
            <a:ext cx="1265502" cy="208691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7" idx="2"/>
            <a:endCxn id="41" idx="0"/>
          </p:cNvCxnSpPr>
          <p:nvPr/>
        </p:nvCxnSpPr>
        <p:spPr>
          <a:xfrm>
            <a:off x="5784911" y="2364718"/>
            <a:ext cx="2026873" cy="189459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925286" y="4671786"/>
            <a:ext cx="50374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node is a random variable</a:t>
            </a:r>
          </a:p>
          <a:p>
            <a:endParaRPr lang="en-US" dirty="0"/>
          </a:p>
          <a:p>
            <a:r>
              <a:rPr lang="en-US" dirty="0" smtClean="0"/>
              <a:t>We observe some nodes and need to assign the rest</a:t>
            </a:r>
          </a:p>
          <a:p>
            <a:endParaRPr lang="en-US" dirty="0"/>
          </a:p>
          <a:p>
            <a:r>
              <a:rPr lang="en-US" dirty="0" smtClean="0"/>
              <a:t>Each clique is associated with a score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85858" y="2172404"/>
            <a:ext cx="192314" cy="1923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6" idx="2"/>
            <a:endCxn id="3" idx="3"/>
          </p:cNvCxnSpPr>
          <p:nvPr/>
        </p:nvCxnSpPr>
        <p:spPr>
          <a:xfrm flipH="1">
            <a:off x="3278172" y="2268561"/>
            <a:ext cx="2345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366986" y="2172404"/>
            <a:ext cx="192314" cy="1923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7" idx="3"/>
            <a:endCxn id="9" idx="2"/>
          </p:cNvCxnSpPr>
          <p:nvPr/>
        </p:nvCxnSpPr>
        <p:spPr>
          <a:xfrm>
            <a:off x="4559300" y="2268561"/>
            <a:ext cx="2345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688754" y="2172404"/>
            <a:ext cx="192314" cy="1923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stCxn id="9" idx="6"/>
            <a:endCxn id="57" idx="1"/>
          </p:cNvCxnSpPr>
          <p:nvPr/>
        </p:nvCxnSpPr>
        <p:spPr>
          <a:xfrm>
            <a:off x="5454227" y="2268561"/>
            <a:ext cx="2345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5"/>
            <a:endCxn id="36" idx="0"/>
          </p:cNvCxnSpPr>
          <p:nvPr/>
        </p:nvCxnSpPr>
        <p:spPr>
          <a:xfrm>
            <a:off x="2754618" y="2496272"/>
            <a:ext cx="442043" cy="3020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100504" y="2798348"/>
            <a:ext cx="192314" cy="1923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6" idx="5"/>
            <a:endCxn id="43" idx="0"/>
          </p:cNvCxnSpPr>
          <p:nvPr/>
        </p:nvCxnSpPr>
        <p:spPr>
          <a:xfrm>
            <a:off x="4041697" y="2496272"/>
            <a:ext cx="161903" cy="3020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107443" y="2798348"/>
            <a:ext cx="192314" cy="1923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12" idx="0"/>
            <a:endCxn id="43" idx="3"/>
          </p:cNvCxnSpPr>
          <p:nvPr/>
        </p:nvCxnSpPr>
        <p:spPr>
          <a:xfrm flipH="1" flipV="1">
            <a:off x="4299757" y="2894505"/>
            <a:ext cx="184190" cy="4308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389911" y="2798348"/>
            <a:ext cx="192314" cy="1923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>
            <a:stCxn id="54" idx="3"/>
            <a:endCxn id="10" idx="3"/>
          </p:cNvCxnSpPr>
          <p:nvPr/>
        </p:nvCxnSpPr>
        <p:spPr>
          <a:xfrm flipV="1">
            <a:off x="5582225" y="2496272"/>
            <a:ext cx="624131" cy="398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559300" y="2774043"/>
            <a:ext cx="192314" cy="1923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stCxn id="58" idx="3"/>
            <a:endCxn id="9" idx="3"/>
          </p:cNvCxnSpPr>
          <p:nvPr/>
        </p:nvCxnSpPr>
        <p:spPr>
          <a:xfrm flipV="1">
            <a:off x="4751614" y="2496272"/>
            <a:ext cx="138926" cy="3739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519393" y="4259316"/>
            <a:ext cx="1101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alibri"/>
              </a:rPr>
              <a:t>w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latin typeface="cmmi10"/>
                <a:ea typeface="cmmi10"/>
                <a:cs typeface="cmmi10"/>
              </a:rPr>
              <a:t>Á</a:t>
            </a:r>
            <a:r>
              <a:rPr lang="en-US" dirty="0" smtClean="0"/>
              <a:t>(</a:t>
            </a:r>
            <a:r>
              <a:rPr lang="en-US" dirty="0" smtClean="0">
                <a:latin typeface="Calibri"/>
              </a:rPr>
              <a:t>y</a:t>
            </a:r>
            <a:r>
              <a:rPr lang="en-US" baseline="-25000" dirty="0" smtClean="0">
                <a:latin typeface="Calibri"/>
              </a:rPr>
              <a:t>0</a:t>
            </a:r>
            <a:r>
              <a:rPr lang="en-US" dirty="0" smtClean="0"/>
              <a:t>, </a:t>
            </a:r>
            <a:r>
              <a:rPr lang="en-US" b="1" dirty="0">
                <a:latin typeface="Calibri"/>
              </a:rPr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76" name="Straight Arrow Connector 75"/>
          <p:cNvCxnSpPr>
            <a:stCxn id="36" idx="2"/>
            <a:endCxn id="75" idx="0"/>
          </p:cNvCxnSpPr>
          <p:nvPr/>
        </p:nvCxnSpPr>
        <p:spPr>
          <a:xfrm flipH="1">
            <a:off x="2070029" y="2990662"/>
            <a:ext cx="1126632" cy="126865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774618" y="4259316"/>
            <a:ext cx="11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alibri"/>
              </a:rPr>
              <a:t>w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latin typeface="cmmi10"/>
                <a:ea typeface="cmmi10"/>
                <a:cs typeface="cmmi10"/>
              </a:rPr>
              <a:t>Á</a:t>
            </a:r>
            <a:r>
              <a:rPr lang="en-US" dirty="0" smtClean="0"/>
              <a:t>( </a:t>
            </a:r>
            <a:r>
              <a:rPr lang="en-US" dirty="0" smtClean="0">
                <a:latin typeface="Calibri"/>
              </a:rPr>
              <a:t>y</a:t>
            </a:r>
            <a:r>
              <a:rPr lang="en-US" baseline="-25000" dirty="0">
                <a:latin typeface="Calibri"/>
              </a:rPr>
              <a:t>1</a:t>
            </a:r>
            <a:r>
              <a:rPr lang="en-US" dirty="0" smtClean="0"/>
              <a:t>, </a:t>
            </a:r>
            <a:r>
              <a:rPr lang="en-US" b="1" dirty="0">
                <a:latin typeface="Calibri"/>
              </a:rPr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84" name="Straight Arrow Connector 83"/>
          <p:cNvCxnSpPr>
            <a:stCxn id="43" idx="2"/>
            <a:endCxn id="83" idx="0"/>
          </p:cNvCxnSpPr>
          <p:nvPr/>
        </p:nvCxnSpPr>
        <p:spPr>
          <a:xfrm>
            <a:off x="4203600" y="2990662"/>
            <a:ext cx="147746" cy="126865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4887071" y="4259316"/>
            <a:ext cx="11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alibri"/>
              </a:rPr>
              <a:t>w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latin typeface="cmmi10"/>
                <a:ea typeface="cmmi10"/>
                <a:cs typeface="cmmi10"/>
              </a:rPr>
              <a:t>Á</a:t>
            </a:r>
            <a:r>
              <a:rPr lang="en-US" dirty="0" smtClean="0"/>
              <a:t>( </a:t>
            </a:r>
            <a:r>
              <a:rPr lang="en-US" dirty="0" smtClean="0">
                <a:latin typeface="Calibri"/>
              </a:rPr>
              <a:t>y</a:t>
            </a:r>
            <a:r>
              <a:rPr lang="en-US" baseline="-25000" dirty="0">
                <a:latin typeface="Calibri"/>
              </a:rPr>
              <a:t>2</a:t>
            </a:r>
            <a:r>
              <a:rPr lang="en-US" dirty="0" smtClean="0"/>
              <a:t>, </a:t>
            </a:r>
            <a:r>
              <a:rPr lang="en-US" b="1" dirty="0" smtClean="0">
                <a:latin typeface="Calibri"/>
              </a:rPr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88" name="Straight Arrow Connector 87"/>
          <p:cNvCxnSpPr>
            <a:stCxn id="58" idx="3"/>
            <a:endCxn id="87" idx="0"/>
          </p:cNvCxnSpPr>
          <p:nvPr/>
        </p:nvCxnSpPr>
        <p:spPr>
          <a:xfrm>
            <a:off x="4751614" y="2870200"/>
            <a:ext cx="712185" cy="138911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999524" y="4259316"/>
            <a:ext cx="115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alibri"/>
              </a:rPr>
              <a:t>w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latin typeface="cmmi10"/>
                <a:ea typeface="cmmi10"/>
                <a:cs typeface="cmmi10"/>
              </a:rPr>
              <a:t>Á</a:t>
            </a:r>
            <a:r>
              <a:rPr lang="en-US" dirty="0" smtClean="0"/>
              <a:t>( </a:t>
            </a:r>
            <a:r>
              <a:rPr lang="en-US" dirty="0" smtClean="0">
                <a:latin typeface="Calibri"/>
              </a:rPr>
              <a:t>y</a:t>
            </a:r>
            <a:r>
              <a:rPr lang="en-US" baseline="-25000" dirty="0" smtClean="0">
                <a:latin typeface="Calibri"/>
              </a:rPr>
              <a:t>3</a:t>
            </a:r>
            <a:r>
              <a:rPr lang="en-US" dirty="0" smtClean="0"/>
              <a:t>, </a:t>
            </a:r>
            <a:r>
              <a:rPr lang="en-US" b="1" dirty="0" smtClean="0">
                <a:latin typeface="Calibri"/>
              </a:rPr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98" name="Straight Arrow Connector 97"/>
          <p:cNvCxnSpPr>
            <a:stCxn id="54" idx="2"/>
            <a:endCxn id="97" idx="0"/>
          </p:cNvCxnSpPr>
          <p:nvPr/>
        </p:nvCxnSpPr>
        <p:spPr>
          <a:xfrm>
            <a:off x="5486068" y="2990662"/>
            <a:ext cx="1090184" cy="126865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376621" y="1292870"/>
            <a:ext cx="78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different factorization: Recall decomposition of structures into parts. Same idea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Prediction: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5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each example </a:t>
            </a:r>
            <a:r>
              <a:rPr lang="en-US" sz="2000" dirty="0">
                <a:solidFill>
                  <a:srgbClr val="0033CC"/>
                </a:solidFill>
              </a:rPr>
              <a:t>(x</a:t>
            </a:r>
            <a:r>
              <a:rPr lang="en-US" sz="2000" baseline="-25000" dirty="0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, </a:t>
            </a:r>
            <a:r>
              <a:rPr lang="en-US" sz="2000" dirty="0" err="1">
                <a:solidFill>
                  <a:srgbClr val="0033CC"/>
                </a:solidFill>
              </a:rPr>
              <a:t>y</a:t>
            </a:r>
            <a:r>
              <a:rPr lang="en-US" sz="2000" baseline="-25000" dirty="0" err="1">
                <a:solidFill>
                  <a:srgbClr val="0033CC"/>
                </a:solidFill>
              </a:rPr>
              <a:t>i</a:t>
            </a:r>
            <a:r>
              <a:rPr lang="en-US" sz="2000" dirty="0" smtClean="0">
                <a:solidFill>
                  <a:srgbClr val="0033CC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Do: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Predict:</a:t>
            </a:r>
            <a:r>
              <a:rPr lang="en-US" dirty="0" smtClean="0">
                <a:solidFill>
                  <a:srgbClr val="0033CC"/>
                </a:solidFill>
              </a:rPr>
              <a:t> perform Inference with the current weight vector </a:t>
            </a:r>
          </a:p>
          <a:p>
            <a:pPr lvl="2"/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’ = </a:t>
            </a:r>
            <a:r>
              <a:rPr lang="en-US" sz="2400" dirty="0" err="1"/>
              <a:t>argmax</a:t>
            </a:r>
            <a:r>
              <a:rPr lang="en-US" sz="2400" baseline="-25000" dirty="0" err="1"/>
              <a:t>y</a:t>
            </a:r>
            <a:r>
              <a:rPr lang="en-US" sz="2400" baseline="-25000" dirty="0"/>
              <a:t> </a:t>
            </a:r>
            <a:r>
              <a:rPr lang="en-US" sz="2400" baseline="-25000" dirty="0">
                <a:latin typeface="cmsy10"/>
              </a:rPr>
              <a:t>2 Y</a:t>
            </a:r>
            <a:r>
              <a:rPr lang="en-US" sz="2400" dirty="0"/>
              <a:t>  </a:t>
            </a:r>
            <a:r>
              <a:rPr lang="en-US" sz="2400" dirty="0" err="1"/>
              <a:t>w</a:t>
            </a:r>
            <a:r>
              <a:rPr lang="en-US" sz="2400" baseline="-25000" dirty="0" err="1"/>
              <a:t>EASY</a:t>
            </a:r>
            <a:r>
              <a:rPr lang="en-US" sz="2400" baseline="30000" dirty="0" err="1"/>
              <a:t>T</a:t>
            </a:r>
            <a:r>
              <a:rPr lang="en-US" sz="2400" dirty="0"/>
              <a:t> </a:t>
            </a:r>
            <a:r>
              <a:rPr lang="en-US" sz="2400" dirty="0">
                <a:latin typeface="cmmi10"/>
              </a:rPr>
              <a:t>Á</a:t>
            </a:r>
            <a:r>
              <a:rPr lang="en-US" sz="2400" baseline="-25000" dirty="0"/>
              <a:t>EASY</a:t>
            </a:r>
            <a:r>
              <a:rPr lang="en-US" sz="2400" dirty="0"/>
              <a:t> ( x</a:t>
            </a:r>
            <a:r>
              <a:rPr lang="en-US" sz="2400" baseline="-25000" dirty="0"/>
              <a:t>i</a:t>
            </a:r>
            <a:r>
              <a:rPr lang="en-US" sz="2400" dirty="0"/>
              <a:t> ,y) + </a:t>
            </a:r>
            <a:r>
              <a:rPr lang="en-US" sz="2400" dirty="0" err="1"/>
              <a:t>w</a:t>
            </a:r>
            <a:r>
              <a:rPr lang="en-US" sz="2400" baseline="-25000" dirty="0" err="1"/>
              <a:t>HARD</a:t>
            </a:r>
            <a:r>
              <a:rPr lang="en-US" sz="2400" baseline="30000" dirty="0" err="1"/>
              <a:t>T</a:t>
            </a:r>
            <a:r>
              <a:rPr lang="en-US" sz="2400" dirty="0"/>
              <a:t> </a:t>
            </a:r>
            <a:r>
              <a:rPr lang="en-US" sz="2400" dirty="0">
                <a:latin typeface="cmmi10"/>
              </a:rPr>
              <a:t>Á</a:t>
            </a:r>
            <a:r>
              <a:rPr lang="en-US" sz="2400" baseline="-25000" dirty="0"/>
              <a:t>HARD</a:t>
            </a:r>
            <a:r>
              <a:rPr lang="en-US" sz="2400" dirty="0"/>
              <a:t> ( x</a:t>
            </a:r>
            <a:r>
              <a:rPr lang="en-US" sz="2400" baseline="-25000" dirty="0"/>
              <a:t>i</a:t>
            </a:r>
            <a:r>
              <a:rPr lang="en-US" sz="2400" dirty="0"/>
              <a:t> ,y) </a:t>
            </a:r>
            <a:endParaRPr lang="en-US" sz="2400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Check </a:t>
            </a:r>
            <a:r>
              <a:rPr lang="en-US" dirty="0" smtClean="0">
                <a:solidFill>
                  <a:srgbClr val="FF0000"/>
                </a:solidFill>
              </a:rPr>
              <a:t>the learning constraint</a:t>
            </a:r>
            <a:endParaRPr lang="en-US" dirty="0" smtClean="0"/>
          </a:p>
          <a:p>
            <a:pPr lvl="2"/>
            <a:r>
              <a:rPr lang="en-US" sz="2000" dirty="0" smtClean="0"/>
              <a:t>Is the score of the current prediction better than of </a:t>
            </a:r>
            <a:r>
              <a:rPr lang="en-US" sz="2000" dirty="0">
                <a:solidFill>
                  <a:srgbClr val="0033CC"/>
                </a:solidFill>
              </a:rPr>
              <a:t>(x</a:t>
            </a:r>
            <a:r>
              <a:rPr lang="en-US" sz="2000" baseline="-25000" dirty="0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, </a:t>
            </a:r>
            <a:r>
              <a:rPr lang="en-US" sz="2000" dirty="0" err="1">
                <a:solidFill>
                  <a:srgbClr val="0033CC"/>
                </a:solidFill>
              </a:rPr>
              <a:t>y</a:t>
            </a:r>
            <a:r>
              <a:rPr lang="en-US" sz="2000" baseline="-25000" dirty="0" err="1">
                <a:solidFill>
                  <a:srgbClr val="0033CC"/>
                </a:solidFill>
              </a:rPr>
              <a:t>i</a:t>
            </a:r>
            <a:r>
              <a:rPr lang="en-US" sz="2000" dirty="0" smtClean="0">
                <a:solidFill>
                  <a:srgbClr val="0033CC"/>
                </a:solidFill>
              </a:rPr>
              <a:t>)?</a:t>
            </a:r>
            <a:endParaRPr lang="en-US" sz="2000" dirty="0">
              <a:solidFill>
                <a:srgbClr val="0033CC"/>
              </a:solidFill>
            </a:endParaRP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Yes</a:t>
            </a:r>
            <a:r>
              <a:rPr lang="en-US" dirty="0" smtClean="0"/>
              <a:t> – a mistaken prediction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Update w</a:t>
            </a:r>
          </a:p>
          <a:p>
            <a:pPr lvl="1"/>
            <a:r>
              <a:rPr lang="en-US" dirty="0" smtClean="0"/>
              <a:t>Otherwise: no need to update </a:t>
            </a:r>
            <a:r>
              <a:rPr lang="en-US" dirty="0" smtClean="0">
                <a:solidFill>
                  <a:srgbClr val="0033CC"/>
                </a:solidFill>
              </a:rPr>
              <a:t>w</a:t>
            </a:r>
            <a:r>
              <a:rPr lang="en-US" dirty="0" smtClean="0"/>
              <a:t> on this example</a:t>
            </a:r>
          </a:p>
          <a:p>
            <a:r>
              <a:rPr lang="en-US" sz="2000" dirty="0" err="1" smtClean="0">
                <a:solidFill>
                  <a:srgbClr val="0033CC"/>
                </a:solidFill>
              </a:rPr>
              <a:t>EndDo</a:t>
            </a:r>
            <a:endParaRPr lang="en-US" sz="2000" dirty="0">
              <a:solidFill>
                <a:srgbClr val="0033CC"/>
              </a:solidFill>
            </a:endParaRPr>
          </a:p>
          <a:p>
            <a:pPr lvl="1"/>
            <a:endParaRPr lang="en-US" dirty="0" smtClean="0">
              <a:solidFill>
                <a:srgbClr val="0033CC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629400" y="152400"/>
            <a:ext cx="2438400" cy="1524000"/>
          </a:xfrm>
          <a:prstGeom prst="wedgeRectCallout">
            <a:avLst>
              <a:gd name="adj1" fmla="val -12174"/>
              <a:gd name="adj2" fmla="val 94442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cs typeface="Century Gothic"/>
              </a:rPr>
              <a:t>Solution I: </a:t>
            </a:r>
            <a:r>
              <a:rPr lang="en-US" sz="2000" dirty="0" smtClean="0">
                <a:solidFill>
                  <a:srgbClr val="000000"/>
                </a:solidFill>
                <a:cs typeface="Century Gothic"/>
              </a:rPr>
              <a:t>decompose the scoring function to EASY and HARD parts</a:t>
            </a:r>
            <a:endParaRPr lang="en-US" sz="2000" dirty="0">
              <a:solidFill>
                <a:srgbClr val="000000"/>
              </a:solidFill>
              <a:cs typeface="Century Gothic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85800" y="5029200"/>
            <a:ext cx="8229600" cy="1066800"/>
          </a:xfrm>
          <a:prstGeom prst="wedgeRectCallout">
            <a:avLst>
              <a:gd name="adj1" fmla="val -11960"/>
              <a:gd name="adj2" fmla="val -50084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cs typeface="Century Gothic"/>
              </a:rPr>
              <a:t>EASY: </a:t>
            </a:r>
            <a:r>
              <a:rPr lang="en-US" sz="2000" dirty="0" smtClean="0">
                <a:solidFill>
                  <a:srgbClr val="000000"/>
                </a:solidFill>
                <a:cs typeface="Century Gothic"/>
              </a:rPr>
              <a:t>could be feature functions that correspond to an HMM, a linear CRF,   or even </a:t>
            </a:r>
            <a:r>
              <a:rPr lang="en-US" sz="2000" dirty="0" smtClean="0">
                <a:solidFill>
                  <a:srgbClr val="FF0000"/>
                </a:solidFill>
                <a:latin typeface="cmmi10"/>
                <a:cs typeface="Century Gothic"/>
              </a:rPr>
              <a:t>Á</a:t>
            </a:r>
            <a:r>
              <a:rPr lang="en-US" sz="2400" kern="0" baseline="-25000" dirty="0">
                <a:solidFill>
                  <a:srgbClr val="000000"/>
                </a:solidFill>
              </a:rPr>
              <a:t>EASY </a:t>
            </a:r>
            <a:r>
              <a:rPr lang="en-US" sz="2000" dirty="0" smtClean="0">
                <a:solidFill>
                  <a:srgbClr val="FF0000"/>
                </a:solidFill>
                <a:cs typeface="Century Gothic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cs typeface="Century Gothic"/>
              </a:rPr>
              <a:t>x,y</a:t>
            </a:r>
            <a:r>
              <a:rPr lang="en-US" sz="2000" dirty="0" smtClean="0">
                <a:solidFill>
                  <a:srgbClr val="FF0000"/>
                </a:solidFill>
                <a:cs typeface="Century Gothic"/>
              </a:rPr>
              <a:t>) = </a:t>
            </a:r>
            <a:r>
              <a:rPr lang="en-US" sz="2000" dirty="0" smtClean="0">
                <a:solidFill>
                  <a:srgbClr val="FF0000"/>
                </a:solidFill>
                <a:latin typeface="cmmi10"/>
                <a:cs typeface="Century Gothic"/>
              </a:rPr>
              <a:t>Á</a:t>
            </a:r>
            <a:r>
              <a:rPr lang="en-US" sz="2000" dirty="0" smtClean="0">
                <a:solidFill>
                  <a:srgbClr val="FF0000"/>
                </a:solidFill>
                <a:cs typeface="Century Gothic"/>
              </a:rPr>
              <a:t>(x), </a:t>
            </a:r>
            <a:r>
              <a:rPr lang="en-US" sz="2000" dirty="0" err="1" smtClean="0">
                <a:solidFill>
                  <a:srgbClr val="FF0000"/>
                </a:solidFill>
                <a:cs typeface="Century Gothic"/>
              </a:rPr>
              <a:t>omiting</a:t>
            </a:r>
            <a:r>
              <a:rPr lang="en-US" sz="2000" dirty="0" smtClean="0">
                <a:solidFill>
                  <a:srgbClr val="FF0000"/>
                </a:solidFill>
                <a:cs typeface="Century Gothic"/>
              </a:rPr>
              <a:t> dependence on y, </a:t>
            </a:r>
            <a:r>
              <a:rPr lang="en-US" sz="2000" dirty="0" smtClean="0">
                <a:solidFill>
                  <a:srgbClr val="000000"/>
                </a:solidFill>
                <a:cs typeface="Century Gothic"/>
              </a:rPr>
              <a:t>corresponding to classifiers.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33CC"/>
                </a:solidFill>
                <a:cs typeface="Century Gothic"/>
              </a:rPr>
              <a:t>May not be enough if the HARD part is still part of each inference step.</a:t>
            </a:r>
            <a:endParaRPr lang="en-US" sz="2000" dirty="0">
              <a:solidFill>
                <a:srgbClr val="0033CC"/>
              </a:solidFill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E8007264-EAB3-4E53-8D88-C175708AA4AD}" type="slidenum">
              <a:rPr lang="en-US" altLang="zh-TW" smtClean="0">
                <a:solidFill>
                  <a:srgbClr val="000000"/>
                </a:solidFill>
              </a:rPr>
              <a:pPr/>
              <a:t>8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8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Random Field for 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128D-E007-7541-A1FF-F45D75879CCB}" type="slidenum">
              <a:rPr lang="en-US" smtClean="0"/>
              <a:t>80</a:t>
            </a:fld>
            <a:endParaRPr lang="en-US"/>
          </a:p>
        </p:txBody>
      </p:sp>
      <p:pic>
        <p:nvPicPr>
          <p:cNvPr id="7" name="Picture 6" descr="Screen Region 2014-09-22 at 22.57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7" y="1600201"/>
            <a:ext cx="4626429" cy="888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5188" y="2715949"/>
            <a:ext cx="293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Z: Normalizing constant, sum over all sequences</a:t>
            </a:r>
            <a:endParaRPr lang="en-US" dirty="0"/>
          </a:p>
        </p:txBody>
      </p:sp>
      <p:pic>
        <p:nvPicPr>
          <p:cNvPr id="9" name="Picture 8" descr="Screen Region 2014-09-22 at 23.00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71" y="2750985"/>
            <a:ext cx="2657929" cy="48193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869848" y="3796293"/>
            <a:ext cx="5351008" cy="2560058"/>
            <a:chOff x="1889038" y="1946529"/>
            <a:chExt cx="5351008" cy="2560058"/>
          </a:xfrm>
        </p:grpSpPr>
        <p:sp>
          <p:nvSpPr>
            <p:cNvPr id="30" name="Oval 29"/>
            <p:cNvSpPr/>
            <p:nvPr/>
          </p:nvSpPr>
          <p:spPr>
            <a:xfrm>
              <a:off x="2190931" y="1946529"/>
              <a:ext cx="66040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512699" y="1946529"/>
              <a:ext cx="61976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793827" y="1946529"/>
              <a:ext cx="66040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6115594" y="1946529"/>
              <a:ext cx="61976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3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4174067" y="3325386"/>
              <a:ext cx="619760" cy="644064"/>
            </a:xfrm>
            <a:prstGeom prst="ellipse">
              <a:avLst/>
            </a:prstGeom>
            <a:solidFill>
              <a:srgbClr val="CCCCC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x</a:t>
              </a:r>
              <a:endParaRPr lang="en-US" b="1" dirty="0"/>
            </a:p>
          </p:txBody>
        </p:sp>
        <p:cxnSp>
          <p:nvCxnSpPr>
            <p:cNvPr id="35" name="Straight Connector 34"/>
            <p:cNvCxnSpPr>
              <a:stCxn id="30" idx="6"/>
              <a:endCxn id="47" idx="1"/>
            </p:cNvCxnSpPr>
            <p:nvPr/>
          </p:nvCxnSpPr>
          <p:spPr>
            <a:xfrm>
              <a:off x="2851331" y="2268561"/>
              <a:ext cx="2345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1" idx="6"/>
              <a:endCxn id="49" idx="1"/>
            </p:cNvCxnSpPr>
            <p:nvPr/>
          </p:nvCxnSpPr>
          <p:spPr>
            <a:xfrm>
              <a:off x="4132459" y="2268561"/>
              <a:ext cx="2345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51" idx="3"/>
              <a:endCxn id="33" idx="2"/>
            </p:cNvCxnSpPr>
            <p:nvPr/>
          </p:nvCxnSpPr>
          <p:spPr>
            <a:xfrm>
              <a:off x="5881068" y="2268561"/>
              <a:ext cx="2345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4" idx="7"/>
              <a:endCxn id="51" idx="2"/>
            </p:cNvCxnSpPr>
            <p:nvPr/>
          </p:nvCxnSpPr>
          <p:spPr>
            <a:xfrm flipV="1">
              <a:off x="4703065" y="2364718"/>
              <a:ext cx="1081846" cy="10549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4" idx="0"/>
              <a:endCxn id="49" idx="2"/>
            </p:cNvCxnSpPr>
            <p:nvPr/>
          </p:nvCxnSpPr>
          <p:spPr>
            <a:xfrm flipH="1" flipV="1">
              <a:off x="4463143" y="2364718"/>
              <a:ext cx="20804" cy="9606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4" idx="1"/>
              <a:endCxn id="47" idx="2"/>
            </p:cNvCxnSpPr>
            <p:nvPr/>
          </p:nvCxnSpPr>
          <p:spPr>
            <a:xfrm flipH="1" flipV="1">
              <a:off x="3182015" y="2364718"/>
              <a:ext cx="1082814" cy="10549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889038" y="4130047"/>
              <a:ext cx="1425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alibri"/>
                </a:rPr>
                <a:t>w</a:t>
              </a:r>
              <a:r>
                <a:rPr lang="en-US" baseline="30000" dirty="0" err="1" smtClean="0">
                  <a:latin typeface="Calibri"/>
                </a:rPr>
                <a:t>T</a:t>
              </a:r>
              <a:r>
                <a:rPr lang="en-US" dirty="0" err="1" smtClean="0">
                  <a:solidFill>
                    <a:srgbClr val="CC3333"/>
                  </a:solidFill>
                  <a:latin typeface="cmmi10"/>
                  <a:ea typeface="cmmi10"/>
                  <a:cs typeface="cmmi10"/>
                </a:rPr>
                <a:t>Á</a:t>
              </a:r>
              <a:r>
                <a:rPr lang="en-US" dirty="0" smtClean="0">
                  <a:solidFill>
                    <a:srgbClr val="CC3333"/>
                  </a:solidFill>
                </a:rPr>
                <a:t>(</a:t>
              </a:r>
              <a:r>
                <a:rPr lang="en-US" b="1" dirty="0" smtClean="0">
                  <a:solidFill>
                    <a:srgbClr val="CC3333"/>
                  </a:solidFill>
                </a:rPr>
                <a:t>x</a:t>
              </a:r>
              <a:r>
                <a:rPr lang="en-US" dirty="0" smtClean="0">
                  <a:solidFill>
                    <a:srgbClr val="CC3333"/>
                  </a:solidFill>
                </a:rPr>
                <a:t>, </a:t>
              </a:r>
              <a:r>
                <a:rPr lang="en-US" dirty="0" smtClean="0">
                  <a:solidFill>
                    <a:srgbClr val="CC3333"/>
                  </a:solidFill>
                  <a:latin typeface="Calibri"/>
                </a:rPr>
                <a:t>y</a:t>
              </a:r>
              <a:r>
                <a:rPr lang="en-US" baseline="-25000" dirty="0" smtClean="0">
                  <a:solidFill>
                    <a:srgbClr val="CC3333"/>
                  </a:solidFill>
                  <a:latin typeface="Calibri"/>
                </a:rPr>
                <a:t>0</a:t>
              </a:r>
              <a:r>
                <a:rPr lang="en-US" dirty="0" smtClean="0">
                  <a:solidFill>
                    <a:srgbClr val="CC3333"/>
                  </a:solidFill>
                </a:rPr>
                <a:t>, </a:t>
              </a:r>
              <a:r>
                <a:rPr lang="en-US" dirty="0" smtClean="0">
                  <a:solidFill>
                    <a:srgbClr val="CC3333"/>
                  </a:solidFill>
                  <a:latin typeface="Calibri"/>
                </a:rPr>
                <a:t>y</a:t>
              </a:r>
              <a:r>
                <a:rPr lang="en-US" baseline="-25000" dirty="0" smtClean="0">
                  <a:solidFill>
                    <a:srgbClr val="CC3333"/>
                  </a:solidFill>
                  <a:latin typeface="Calibri"/>
                </a:rPr>
                <a:t>1</a:t>
              </a:r>
              <a:r>
                <a:rPr lang="en-US" dirty="0" smtClean="0">
                  <a:solidFill>
                    <a:srgbClr val="CC3333"/>
                  </a:solidFill>
                </a:rPr>
                <a:t>)</a:t>
              </a:r>
              <a:endParaRPr lang="en-US" dirty="0">
                <a:solidFill>
                  <a:srgbClr val="CC3333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90294" y="4130047"/>
              <a:ext cx="1399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alibri"/>
                </a:rPr>
                <a:t>w</a:t>
              </a:r>
              <a:r>
                <a:rPr lang="en-US" baseline="30000" dirty="0" err="1" smtClean="0">
                  <a:latin typeface="Calibri"/>
                </a:rPr>
                <a:t>T</a:t>
              </a:r>
              <a:r>
                <a:rPr lang="en-US" dirty="0" err="1" smtClean="0">
                  <a:solidFill>
                    <a:srgbClr val="CC3333"/>
                  </a:solidFill>
                  <a:latin typeface="cmmi10"/>
                  <a:ea typeface="cmmi10"/>
                  <a:cs typeface="cmmi10"/>
                </a:rPr>
                <a:t>Á</a:t>
              </a:r>
              <a:r>
                <a:rPr lang="en-US" dirty="0" smtClean="0">
                  <a:solidFill>
                    <a:srgbClr val="CC3333"/>
                  </a:solidFill>
                </a:rPr>
                <a:t>(</a:t>
              </a:r>
              <a:r>
                <a:rPr lang="en-US" b="1" dirty="0" smtClean="0">
                  <a:solidFill>
                    <a:srgbClr val="CC3333"/>
                  </a:solidFill>
                </a:rPr>
                <a:t>x</a:t>
              </a:r>
              <a:r>
                <a:rPr lang="en-US" dirty="0" smtClean="0">
                  <a:solidFill>
                    <a:srgbClr val="CC3333"/>
                  </a:solidFill>
                </a:rPr>
                <a:t>, </a:t>
              </a:r>
              <a:r>
                <a:rPr lang="en-US" dirty="0" smtClean="0">
                  <a:solidFill>
                    <a:srgbClr val="CC3333"/>
                  </a:solidFill>
                  <a:latin typeface="Calibri"/>
                </a:rPr>
                <a:t>y</a:t>
              </a:r>
              <a:r>
                <a:rPr lang="en-US" baseline="-25000" dirty="0">
                  <a:solidFill>
                    <a:srgbClr val="CC3333"/>
                  </a:solidFill>
                  <a:latin typeface="Calibri"/>
                </a:rPr>
                <a:t>1</a:t>
              </a:r>
              <a:r>
                <a:rPr lang="en-US" dirty="0" smtClean="0">
                  <a:solidFill>
                    <a:srgbClr val="CC3333"/>
                  </a:solidFill>
                </a:rPr>
                <a:t>, </a:t>
              </a:r>
              <a:r>
                <a:rPr lang="en-US" dirty="0" smtClean="0">
                  <a:solidFill>
                    <a:srgbClr val="CC3333"/>
                  </a:solidFill>
                  <a:latin typeface="Calibri"/>
                </a:rPr>
                <a:t>y</a:t>
              </a:r>
              <a:r>
                <a:rPr lang="en-US" baseline="-25000" dirty="0">
                  <a:solidFill>
                    <a:srgbClr val="CC3333"/>
                  </a:solidFill>
                  <a:latin typeface="Calibri"/>
                </a:rPr>
                <a:t>2</a:t>
              </a:r>
              <a:r>
                <a:rPr lang="en-US" dirty="0" smtClean="0">
                  <a:solidFill>
                    <a:srgbClr val="CC3333"/>
                  </a:solidFill>
                </a:rPr>
                <a:t>)</a:t>
              </a:r>
              <a:endParaRPr lang="en-US" dirty="0">
                <a:solidFill>
                  <a:srgbClr val="CC3333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40429" y="4137255"/>
              <a:ext cx="1399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alibri"/>
                </a:rPr>
                <a:t>w</a:t>
              </a:r>
              <a:r>
                <a:rPr lang="en-US" baseline="30000" dirty="0" err="1" smtClean="0">
                  <a:latin typeface="Calibri"/>
                </a:rPr>
                <a:t>T</a:t>
              </a:r>
              <a:r>
                <a:rPr lang="en-US" dirty="0" err="1" smtClean="0">
                  <a:solidFill>
                    <a:srgbClr val="CC3333"/>
                  </a:solidFill>
                  <a:latin typeface="cmmi10"/>
                  <a:ea typeface="cmmi10"/>
                  <a:cs typeface="cmmi10"/>
                </a:rPr>
                <a:t>Á</a:t>
              </a:r>
              <a:r>
                <a:rPr lang="en-US" dirty="0" smtClean="0">
                  <a:solidFill>
                    <a:srgbClr val="CC3333"/>
                  </a:solidFill>
                </a:rPr>
                <a:t>(</a:t>
              </a:r>
              <a:r>
                <a:rPr lang="en-US" b="1" dirty="0" smtClean="0">
                  <a:solidFill>
                    <a:srgbClr val="CC3333"/>
                  </a:solidFill>
                </a:rPr>
                <a:t>x</a:t>
              </a:r>
              <a:r>
                <a:rPr lang="en-US" dirty="0" smtClean="0">
                  <a:solidFill>
                    <a:srgbClr val="CC3333"/>
                  </a:solidFill>
                </a:rPr>
                <a:t>, </a:t>
              </a:r>
              <a:r>
                <a:rPr lang="en-US" dirty="0" smtClean="0">
                  <a:solidFill>
                    <a:srgbClr val="CC3333"/>
                  </a:solidFill>
                  <a:latin typeface="Calibri"/>
                </a:rPr>
                <a:t>y</a:t>
              </a:r>
              <a:r>
                <a:rPr lang="en-US" baseline="-25000" dirty="0">
                  <a:solidFill>
                    <a:srgbClr val="CC3333"/>
                  </a:solidFill>
                  <a:latin typeface="Calibri"/>
                </a:rPr>
                <a:t>2</a:t>
              </a:r>
              <a:r>
                <a:rPr lang="en-US" dirty="0" smtClean="0">
                  <a:solidFill>
                    <a:srgbClr val="CC3333"/>
                  </a:solidFill>
                </a:rPr>
                <a:t>, </a:t>
              </a:r>
              <a:r>
                <a:rPr lang="en-US" dirty="0" smtClean="0">
                  <a:solidFill>
                    <a:srgbClr val="CC3333"/>
                  </a:solidFill>
                  <a:latin typeface="Calibri"/>
                </a:rPr>
                <a:t>y</a:t>
              </a:r>
              <a:r>
                <a:rPr lang="en-US" baseline="-25000" dirty="0">
                  <a:solidFill>
                    <a:srgbClr val="CC3333"/>
                  </a:solidFill>
                  <a:latin typeface="Calibri"/>
                </a:rPr>
                <a:t>3</a:t>
              </a:r>
              <a:r>
                <a:rPr lang="en-US" dirty="0" smtClean="0">
                  <a:solidFill>
                    <a:srgbClr val="CC3333"/>
                  </a:solidFill>
                </a:rPr>
                <a:t>)</a:t>
              </a:r>
              <a:endParaRPr lang="en-US" dirty="0">
                <a:solidFill>
                  <a:srgbClr val="CC3333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47" idx="2"/>
              <a:endCxn id="41" idx="0"/>
            </p:cNvCxnSpPr>
            <p:nvPr/>
          </p:nvCxnSpPr>
          <p:spPr>
            <a:xfrm flipH="1">
              <a:off x="2601809" y="2364718"/>
              <a:ext cx="580206" cy="1765329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9" idx="0"/>
              <a:endCxn id="42" idx="0"/>
            </p:cNvCxnSpPr>
            <p:nvPr/>
          </p:nvCxnSpPr>
          <p:spPr>
            <a:xfrm>
              <a:off x="4463143" y="2172404"/>
              <a:ext cx="226960" cy="1957643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51" idx="2"/>
              <a:endCxn id="43" idx="0"/>
            </p:cNvCxnSpPr>
            <p:nvPr/>
          </p:nvCxnSpPr>
          <p:spPr>
            <a:xfrm>
              <a:off x="5784911" y="2364718"/>
              <a:ext cx="755327" cy="1772537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3085858" y="2172404"/>
              <a:ext cx="192314" cy="1923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>
              <a:stCxn id="31" idx="2"/>
              <a:endCxn id="47" idx="3"/>
            </p:cNvCxnSpPr>
            <p:nvPr/>
          </p:nvCxnSpPr>
          <p:spPr>
            <a:xfrm flipH="1">
              <a:off x="3278172" y="2268561"/>
              <a:ext cx="2345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4366986" y="2172404"/>
              <a:ext cx="192314" cy="1923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9" idx="3"/>
              <a:endCxn id="32" idx="2"/>
            </p:cNvCxnSpPr>
            <p:nvPr/>
          </p:nvCxnSpPr>
          <p:spPr>
            <a:xfrm>
              <a:off x="4559300" y="2268561"/>
              <a:ext cx="2345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5688754" y="2172404"/>
              <a:ext cx="192314" cy="1923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>
              <a:stCxn id="32" idx="6"/>
              <a:endCxn id="51" idx="1"/>
            </p:cNvCxnSpPr>
            <p:nvPr/>
          </p:nvCxnSpPr>
          <p:spPr>
            <a:xfrm>
              <a:off x="5454227" y="2268561"/>
              <a:ext cx="2345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09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CRF: A different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Input: </a:t>
            </a:r>
            <a:r>
              <a:rPr lang="en-US" sz="2400" b="1" dirty="0" smtClean="0"/>
              <a:t>x</a:t>
            </a:r>
            <a:r>
              <a:rPr lang="en-US" sz="2400" dirty="0" smtClean="0"/>
              <a:t>, Output: </a:t>
            </a:r>
            <a:r>
              <a:rPr lang="en-US" sz="2400" b="1" dirty="0" smtClean="0"/>
              <a:t>y</a:t>
            </a:r>
            <a:r>
              <a:rPr lang="en-US" sz="2400" dirty="0" smtClean="0"/>
              <a:t>, both sequences (for now)</a:t>
            </a:r>
          </a:p>
          <a:p>
            <a:endParaRPr lang="en-US" sz="2400" dirty="0" smtClean="0"/>
          </a:p>
          <a:p>
            <a:r>
              <a:rPr lang="en-US" sz="2400" dirty="0" smtClean="0"/>
              <a:t>Define a feature vector for the </a:t>
            </a:r>
            <a:r>
              <a:rPr lang="en-US" sz="2400" b="1" dirty="0" smtClean="0">
                <a:solidFill>
                  <a:srgbClr val="CC3333"/>
                </a:solidFill>
              </a:rPr>
              <a:t>entire</a:t>
            </a:r>
            <a:r>
              <a:rPr lang="en-US" sz="2400" dirty="0" smtClean="0">
                <a:solidFill>
                  <a:srgbClr val="CC3333"/>
                </a:solidFill>
              </a:rPr>
              <a:t> </a:t>
            </a:r>
            <a:r>
              <a:rPr lang="en-US" sz="2400" dirty="0" smtClean="0"/>
              <a:t>input and output sequence: </a:t>
            </a:r>
            <a:r>
              <a:rPr lang="en-US" sz="2400" dirty="0" err="1" smtClean="0">
                <a:latin typeface="cmmi10"/>
                <a:ea typeface="cmmi10"/>
                <a:cs typeface="cmmi10"/>
              </a:rPr>
              <a:t>Á</a:t>
            </a:r>
            <a:r>
              <a:rPr lang="en-US" sz="2400" dirty="0" smtClean="0"/>
              <a:t>(</a:t>
            </a:r>
            <a:r>
              <a:rPr lang="en-US" sz="2400" b="1" dirty="0" smtClean="0"/>
              <a:t>x</a:t>
            </a:r>
            <a:r>
              <a:rPr lang="en-US" sz="2400" dirty="0" smtClean="0"/>
              <a:t>, </a:t>
            </a:r>
            <a:r>
              <a:rPr lang="en-US" sz="2400" b="1" dirty="0" smtClean="0"/>
              <a:t>y</a:t>
            </a:r>
            <a:r>
              <a:rPr lang="en-US" sz="2400" dirty="0" smtClean="0"/>
              <a:t>)</a:t>
            </a:r>
            <a:endParaRPr lang="en-US" sz="2400" b="1" dirty="0"/>
          </a:p>
          <a:p>
            <a:endParaRPr lang="en-US" sz="2400" dirty="0" smtClean="0"/>
          </a:p>
          <a:p>
            <a:r>
              <a:rPr lang="en-US" sz="2400" dirty="0" smtClean="0"/>
              <a:t>Define a giant log-linear model, P(</a:t>
            </a:r>
            <a:r>
              <a:rPr lang="en-US" sz="2400" b="1" dirty="0" smtClean="0"/>
              <a:t>y</a:t>
            </a:r>
            <a:r>
              <a:rPr lang="en-US" sz="2400" dirty="0" smtClean="0"/>
              <a:t> | </a:t>
            </a:r>
            <a:r>
              <a:rPr lang="en-US" sz="2400" b="1" dirty="0" smtClean="0"/>
              <a:t>x</a:t>
            </a:r>
            <a:r>
              <a:rPr lang="en-US" sz="2400" dirty="0" smtClean="0"/>
              <a:t>) parameterized by </a:t>
            </a:r>
            <a:r>
              <a:rPr lang="en-US" sz="2400" b="1" dirty="0" smtClean="0"/>
              <a:t>w</a:t>
            </a:r>
          </a:p>
          <a:p>
            <a:endParaRPr lang="en-US" sz="24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Just like any other log-linear model, except</a:t>
            </a:r>
          </a:p>
          <a:p>
            <a:pPr lvl="2"/>
            <a:r>
              <a:rPr lang="en-US" sz="1800" dirty="0" smtClean="0"/>
              <a:t>Space of </a:t>
            </a:r>
            <a:r>
              <a:rPr lang="en-US" sz="1800" b="1" dirty="0" smtClean="0"/>
              <a:t>y</a:t>
            </a:r>
            <a:r>
              <a:rPr lang="en-US" sz="1800" dirty="0" smtClean="0"/>
              <a:t> is the set of all possible sequences of the correct length</a:t>
            </a:r>
          </a:p>
          <a:p>
            <a:pPr lvl="2"/>
            <a:r>
              <a:rPr lang="en-US" sz="1800" dirty="0" smtClean="0"/>
              <a:t>Normalization constant sums over all sequences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128D-E007-7541-A1FF-F45D75879CCB}" type="slidenum">
              <a:rPr lang="en-US" smtClean="0"/>
              <a:t>81</a:t>
            </a:fld>
            <a:endParaRPr lang="en-US"/>
          </a:p>
        </p:txBody>
      </p:sp>
      <p:pic>
        <p:nvPicPr>
          <p:cNvPr id="5" name="Picture 4" descr="Screen Region 2014-09-22 at 23.16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784" y="4159794"/>
            <a:ext cx="4753429" cy="9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3333"/>
                </a:solidFill>
              </a:rPr>
              <a:t>Global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feature function decomposes over the sequence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128D-E007-7541-A1FF-F45D75879CCB}" type="slidenum">
              <a:rPr lang="en-US" smtClean="0"/>
              <a:t>82</a:t>
            </a:fld>
            <a:endParaRPr lang="en-US"/>
          </a:p>
        </p:txBody>
      </p:sp>
      <p:pic>
        <p:nvPicPr>
          <p:cNvPr id="24" name="Picture 23" descr="Screen Region 2014-09-22 at 23.20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306" y="2339223"/>
            <a:ext cx="2821214" cy="71432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869848" y="3796293"/>
            <a:ext cx="5351008" cy="2560058"/>
            <a:chOff x="1889038" y="1946529"/>
            <a:chExt cx="5351008" cy="2560058"/>
          </a:xfrm>
        </p:grpSpPr>
        <p:sp>
          <p:nvSpPr>
            <p:cNvPr id="26" name="Oval 25"/>
            <p:cNvSpPr/>
            <p:nvPr/>
          </p:nvSpPr>
          <p:spPr>
            <a:xfrm>
              <a:off x="2190931" y="1946529"/>
              <a:ext cx="66040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512699" y="1946529"/>
              <a:ext cx="61976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93827" y="1946529"/>
              <a:ext cx="66040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6115594" y="1946529"/>
              <a:ext cx="619760" cy="64406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y</a:t>
              </a:r>
              <a:r>
                <a:rPr lang="en-US" baseline="-25000" dirty="0" smtClean="0"/>
                <a:t>3</a:t>
              </a:r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4174067" y="3325386"/>
              <a:ext cx="619760" cy="64406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b="1" dirty="0" smtClean="0"/>
                <a:t>x</a:t>
              </a:r>
              <a:endParaRPr lang="en-US" b="1" dirty="0"/>
            </a:p>
          </p:txBody>
        </p:sp>
        <p:cxnSp>
          <p:nvCxnSpPr>
            <p:cNvPr id="31" name="Straight Connector 30"/>
            <p:cNvCxnSpPr>
              <a:stCxn id="26" idx="6"/>
              <a:endCxn id="43" idx="1"/>
            </p:cNvCxnSpPr>
            <p:nvPr/>
          </p:nvCxnSpPr>
          <p:spPr>
            <a:xfrm>
              <a:off x="2851331" y="2268561"/>
              <a:ext cx="2345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7" idx="6"/>
              <a:endCxn id="45" idx="1"/>
            </p:cNvCxnSpPr>
            <p:nvPr/>
          </p:nvCxnSpPr>
          <p:spPr>
            <a:xfrm>
              <a:off x="4132459" y="2268561"/>
              <a:ext cx="2345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7" idx="3"/>
              <a:endCxn id="29" idx="2"/>
            </p:cNvCxnSpPr>
            <p:nvPr/>
          </p:nvCxnSpPr>
          <p:spPr>
            <a:xfrm>
              <a:off x="5881068" y="2268561"/>
              <a:ext cx="2345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0" idx="7"/>
              <a:endCxn id="47" idx="2"/>
            </p:cNvCxnSpPr>
            <p:nvPr/>
          </p:nvCxnSpPr>
          <p:spPr>
            <a:xfrm flipV="1">
              <a:off x="4703065" y="2364718"/>
              <a:ext cx="1081846" cy="10549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0" idx="0"/>
              <a:endCxn id="45" idx="2"/>
            </p:cNvCxnSpPr>
            <p:nvPr/>
          </p:nvCxnSpPr>
          <p:spPr>
            <a:xfrm flipH="1" flipV="1">
              <a:off x="4463143" y="2364718"/>
              <a:ext cx="20804" cy="9606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0" idx="1"/>
              <a:endCxn id="43" idx="2"/>
            </p:cNvCxnSpPr>
            <p:nvPr/>
          </p:nvCxnSpPr>
          <p:spPr>
            <a:xfrm flipH="1" flipV="1">
              <a:off x="3182015" y="2364718"/>
              <a:ext cx="1082814" cy="10549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889038" y="4130047"/>
              <a:ext cx="1425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alibri"/>
                </a:rPr>
                <a:t>w</a:t>
              </a:r>
              <a:r>
                <a:rPr lang="en-US" baseline="30000" dirty="0" err="1" smtClean="0">
                  <a:latin typeface="Calibri"/>
                </a:rPr>
                <a:t>T</a:t>
              </a:r>
              <a:r>
                <a:rPr lang="en-US" dirty="0" err="1" smtClean="0">
                  <a:solidFill>
                    <a:srgbClr val="CC3333"/>
                  </a:solidFill>
                  <a:latin typeface="cmmi10"/>
                  <a:ea typeface="cmmi10"/>
                  <a:cs typeface="cmmi10"/>
                </a:rPr>
                <a:t>Á</a:t>
              </a:r>
              <a:r>
                <a:rPr lang="en-US" dirty="0" smtClean="0">
                  <a:solidFill>
                    <a:srgbClr val="CC3333"/>
                  </a:solidFill>
                </a:rPr>
                <a:t>(</a:t>
              </a:r>
              <a:r>
                <a:rPr lang="en-US" b="1" dirty="0" smtClean="0">
                  <a:solidFill>
                    <a:srgbClr val="CC3333"/>
                  </a:solidFill>
                </a:rPr>
                <a:t>x</a:t>
              </a:r>
              <a:r>
                <a:rPr lang="en-US" dirty="0" smtClean="0">
                  <a:solidFill>
                    <a:srgbClr val="CC3333"/>
                  </a:solidFill>
                </a:rPr>
                <a:t>, </a:t>
              </a:r>
              <a:r>
                <a:rPr lang="en-US" dirty="0" smtClean="0">
                  <a:solidFill>
                    <a:srgbClr val="CC3333"/>
                  </a:solidFill>
                  <a:latin typeface="Calibri"/>
                </a:rPr>
                <a:t>y</a:t>
              </a:r>
              <a:r>
                <a:rPr lang="en-US" baseline="-25000" dirty="0" smtClean="0">
                  <a:solidFill>
                    <a:srgbClr val="CC3333"/>
                  </a:solidFill>
                  <a:latin typeface="Calibri"/>
                </a:rPr>
                <a:t>0</a:t>
              </a:r>
              <a:r>
                <a:rPr lang="en-US" dirty="0" smtClean="0">
                  <a:solidFill>
                    <a:srgbClr val="CC3333"/>
                  </a:solidFill>
                </a:rPr>
                <a:t>, </a:t>
              </a:r>
              <a:r>
                <a:rPr lang="en-US" dirty="0" smtClean="0">
                  <a:solidFill>
                    <a:srgbClr val="CC3333"/>
                  </a:solidFill>
                  <a:latin typeface="Calibri"/>
                </a:rPr>
                <a:t>y</a:t>
              </a:r>
              <a:r>
                <a:rPr lang="en-US" baseline="-25000" dirty="0" smtClean="0">
                  <a:solidFill>
                    <a:srgbClr val="CC3333"/>
                  </a:solidFill>
                  <a:latin typeface="Calibri"/>
                </a:rPr>
                <a:t>1</a:t>
              </a:r>
              <a:r>
                <a:rPr lang="en-US" dirty="0" smtClean="0">
                  <a:solidFill>
                    <a:srgbClr val="CC3333"/>
                  </a:solidFill>
                </a:rPr>
                <a:t>)</a:t>
              </a:r>
              <a:endParaRPr lang="en-US" dirty="0">
                <a:solidFill>
                  <a:srgbClr val="CC3333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90294" y="4130047"/>
              <a:ext cx="1399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alibri"/>
                </a:rPr>
                <a:t>w</a:t>
              </a:r>
              <a:r>
                <a:rPr lang="en-US" baseline="30000" dirty="0" err="1" smtClean="0">
                  <a:latin typeface="Calibri"/>
                </a:rPr>
                <a:t>T</a:t>
              </a:r>
              <a:r>
                <a:rPr lang="en-US" dirty="0" err="1" smtClean="0">
                  <a:solidFill>
                    <a:srgbClr val="CC3333"/>
                  </a:solidFill>
                  <a:latin typeface="cmmi10"/>
                  <a:ea typeface="cmmi10"/>
                  <a:cs typeface="cmmi10"/>
                </a:rPr>
                <a:t>Á</a:t>
              </a:r>
              <a:r>
                <a:rPr lang="en-US" dirty="0" smtClean="0">
                  <a:solidFill>
                    <a:srgbClr val="CC3333"/>
                  </a:solidFill>
                </a:rPr>
                <a:t>(</a:t>
              </a:r>
              <a:r>
                <a:rPr lang="en-US" b="1" dirty="0" smtClean="0">
                  <a:solidFill>
                    <a:srgbClr val="CC3333"/>
                  </a:solidFill>
                </a:rPr>
                <a:t>x</a:t>
              </a:r>
              <a:r>
                <a:rPr lang="en-US" dirty="0" smtClean="0">
                  <a:solidFill>
                    <a:srgbClr val="CC3333"/>
                  </a:solidFill>
                </a:rPr>
                <a:t>, </a:t>
              </a:r>
              <a:r>
                <a:rPr lang="en-US" dirty="0" smtClean="0">
                  <a:solidFill>
                    <a:srgbClr val="CC3333"/>
                  </a:solidFill>
                  <a:latin typeface="Calibri"/>
                </a:rPr>
                <a:t>y</a:t>
              </a:r>
              <a:r>
                <a:rPr lang="en-US" baseline="-25000" dirty="0">
                  <a:solidFill>
                    <a:srgbClr val="CC3333"/>
                  </a:solidFill>
                  <a:latin typeface="Calibri"/>
                </a:rPr>
                <a:t>1</a:t>
              </a:r>
              <a:r>
                <a:rPr lang="en-US" dirty="0" smtClean="0">
                  <a:solidFill>
                    <a:srgbClr val="CC3333"/>
                  </a:solidFill>
                </a:rPr>
                <a:t>, </a:t>
              </a:r>
              <a:r>
                <a:rPr lang="en-US" dirty="0" smtClean="0">
                  <a:solidFill>
                    <a:srgbClr val="CC3333"/>
                  </a:solidFill>
                  <a:latin typeface="Calibri"/>
                </a:rPr>
                <a:t>y</a:t>
              </a:r>
              <a:r>
                <a:rPr lang="en-US" baseline="-25000" dirty="0">
                  <a:solidFill>
                    <a:srgbClr val="CC3333"/>
                  </a:solidFill>
                  <a:latin typeface="Calibri"/>
                </a:rPr>
                <a:t>2</a:t>
              </a:r>
              <a:r>
                <a:rPr lang="en-US" dirty="0" smtClean="0">
                  <a:solidFill>
                    <a:srgbClr val="CC3333"/>
                  </a:solidFill>
                </a:rPr>
                <a:t>)</a:t>
              </a:r>
              <a:endParaRPr lang="en-US" dirty="0">
                <a:solidFill>
                  <a:srgbClr val="CC3333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40429" y="4137255"/>
              <a:ext cx="1399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alibri"/>
                </a:rPr>
                <a:t>w</a:t>
              </a:r>
              <a:r>
                <a:rPr lang="en-US" baseline="30000" dirty="0" err="1" smtClean="0">
                  <a:latin typeface="Calibri"/>
                </a:rPr>
                <a:t>T</a:t>
              </a:r>
              <a:r>
                <a:rPr lang="en-US" dirty="0" err="1" smtClean="0">
                  <a:solidFill>
                    <a:srgbClr val="CC3333"/>
                  </a:solidFill>
                  <a:latin typeface="cmmi10"/>
                  <a:ea typeface="cmmi10"/>
                  <a:cs typeface="cmmi10"/>
                </a:rPr>
                <a:t>Á</a:t>
              </a:r>
              <a:r>
                <a:rPr lang="en-US" dirty="0" smtClean="0">
                  <a:solidFill>
                    <a:srgbClr val="CC3333"/>
                  </a:solidFill>
                </a:rPr>
                <a:t>(</a:t>
              </a:r>
              <a:r>
                <a:rPr lang="en-US" b="1" dirty="0" smtClean="0">
                  <a:solidFill>
                    <a:srgbClr val="CC3333"/>
                  </a:solidFill>
                </a:rPr>
                <a:t>x</a:t>
              </a:r>
              <a:r>
                <a:rPr lang="en-US" dirty="0" smtClean="0">
                  <a:solidFill>
                    <a:srgbClr val="CC3333"/>
                  </a:solidFill>
                </a:rPr>
                <a:t>, </a:t>
              </a:r>
              <a:r>
                <a:rPr lang="en-US" dirty="0" smtClean="0">
                  <a:solidFill>
                    <a:srgbClr val="CC3333"/>
                  </a:solidFill>
                  <a:latin typeface="Calibri"/>
                </a:rPr>
                <a:t>y</a:t>
              </a:r>
              <a:r>
                <a:rPr lang="en-US" baseline="-25000" dirty="0">
                  <a:solidFill>
                    <a:srgbClr val="CC3333"/>
                  </a:solidFill>
                  <a:latin typeface="Calibri"/>
                </a:rPr>
                <a:t>2</a:t>
              </a:r>
              <a:r>
                <a:rPr lang="en-US" dirty="0" smtClean="0">
                  <a:solidFill>
                    <a:srgbClr val="CC3333"/>
                  </a:solidFill>
                </a:rPr>
                <a:t>, </a:t>
              </a:r>
              <a:r>
                <a:rPr lang="en-US" dirty="0" smtClean="0">
                  <a:solidFill>
                    <a:srgbClr val="CC3333"/>
                  </a:solidFill>
                  <a:latin typeface="Calibri"/>
                </a:rPr>
                <a:t>y</a:t>
              </a:r>
              <a:r>
                <a:rPr lang="en-US" baseline="-25000" dirty="0">
                  <a:solidFill>
                    <a:srgbClr val="CC3333"/>
                  </a:solidFill>
                  <a:latin typeface="Calibri"/>
                </a:rPr>
                <a:t>3</a:t>
              </a:r>
              <a:r>
                <a:rPr lang="en-US" dirty="0" smtClean="0">
                  <a:solidFill>
                    <a:srgbClr val="CC3333"/>
                  </a:solidFill>
                </a:rPr>
                <a:t>)</a:t>
              </a:r>
              <a:endParaRPr lang="en-US" dirty="0">
                <a:solidFill>
                  <a:srgbClr val="CC3333"/>
                </a:solidFill>
              </a:endParaRPr>
            </a:p>
          </p:txBody>
        </p:sp>
        <p:cxnSp>
          <p:nvCxnSpPr>
            <p:cNvPr id="40" name="Straight Arrow Connector 39"/>
            <p:cNvCxnSpPr>
              <a:stCxn id="43" idx="2"/>
              <a:endCxn id="37" idx="0"/>
            </p:cNvCxnSpPr>
            <p:nvPr/>
          </p:nvCxnSpPr>
          <p:spPr>
            <a:xfrm flipH="1">
              <a:off x="2601809" y="2364718"/>
              <a:ext cx="580206" cy="1765329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45" idx="0"/>
              <a:endCxn id="38" idx="0"/>
            </p:cNvCxnSpPr>
            <p:nvPr/>
          </p:nvCxnSpPr>
          <p:spPr>
            <a:xfrm>
              <a:off x="4463143" y="2172404"/>
              <a:ext cx="226960" cy="1957643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47" idx="2"/>
              <a:endCxn id="39" idx="0"/>
            </p:cNvCxnSpPr>
            <p:nvPr/>
          </p:nvCxnSpPr>
          <p:spPr>
            <a:xfrm>
              <a:off x="5784911" y="2364718"/>
              <a:ext cx="755327" cy="1772537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3085858" y="2172404"/>
              <a:ext cx="192314" cy="1923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>
              <a:stCxn id="27" idx="2"/>
              <a:endCxn id="43" idx="3"/>
            </p:cNvCxnSpPr>
            <p:nvPr/>
          </p:nvCxnSpPr>
          <p:spPr>
            <a:xfrm flipH="1">
              <a:off x="3278172" y="2268561"/>
              <a:ext cx="2345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4366986" y="2172404"/>
              <a:ext cx="192314" cy="1923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>
              <a:stCxn id="45" idx="3"/>
              <a:endCxn id="28" idx="2"/>
            </p:cNvCxnSpPr>
            <p:nvPr/>
          </p:nvCxnSpPr>
          <p:spPr>
            <a:xfrm>
              <a:off x="4559300" y="2268561"/>
              <a:ext cx="2345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5688754" y="2172404"/>
              <a:ext cx="192314" cy="1923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>
              <a:stCxn id="28" idx="6"/>
              <a:endCxn id="47" idx="1"/>
            </p:cNvCxnSpPr>
            <p:nvPr/>
          </p:nvCxnSpPr>
          <p:spPr>
            <a:xfrm>
              <a:off x="5454227" y="2268561"/>
              <a:ext cx="2345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80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Region 2014-09-22 at 23.25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55" y="2964491"/>
            <a:ext cx="3533968" cy="727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505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Goal: To predict most probable sequence </a:t>
            </a:r>
            <a:r>
              <a:rPr lang="en-US" b="1" dirty="0" smtClean="0"/>
              <a:t>y</a:t>
            </a:r>
            <a:r>
              <a:rPr lang="en-US" dirty="0" smtClean="0"/>
              <a:t> an input </a:t>
            </a:r>
            <a:r>
              <a:rPr lang="en-US" b="1" dirty="0" smtClean="0"/>
              <a:t>x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the score decomposes as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Prediction via Viterbi (with sum instead of product)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128D-E007-7541-A1FF-F45D75879CCB}" type="slidenum">
              <a:rPr lang="en-US" smtClean="0"/>
              <a:t>83</a:t>
            </a:fld>
            <a:endParaRPr lang="en-US"/>
          </a:p>
        </p:txBody>
      </p:sp>
      <p:pic>
        <p:nvPicPr>
          <p:cNvPr id="5" name="Picture 4" descr="Screen Region 2014-09-22 at 23.23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2" y="2015025"/>
            <a:ext cx="7900276" cy="709933"/>
          </a:xfrm>
          <a:prstGeom prst="rect">
            <a:avLst/>
          </a:prstGeom>
        </p:spPr>
      </p:pic>
      <p:pic>
        <p:nvPicPr>
          <p:cNvPr id="9" name="Picture 8" descr="Screen Region 2014-09-22 at 23.29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357" y="4544427"/>
            <a:ext cx="4889500" cy="108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a chain CRF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Input: </a:t>
            </a:r>
          </a:p>
          <a:p>
            <a:pPr lvl="1"/>
            <a:r>
              <a:rPr lang="en-US" dirty="0" smtClean="0"/>
              <a:t>Dataset with labeled sequences, D = {&lt;</a:t>
            </a:r>
            <a:r>
              <a:rPr lang="en-US" b="1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b="1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&gt;}</a:t>
            </a:r>
          </a:p>
          <a:p>
            <a:pPr lvl="1"/>
            <a:r>
              <a:rPr lang="en-US" dirty="0" smtClean="0"/>
              <a:t>A definition of the feature function </a:t>
            </a:r>
          </a:p>
          <a:p>
            <a:endParaRPr lang="en-US" dirty="0"/>
          </a:p>
          <a:p>
            <a:r>
              <a:rPr lang="en-US" dirty="0" smtClean="0"/>
              <a:t>How do we train?</a:t>
            </a:r>
          </a:p>
          <a:p>
            <a:pPr lvl="1"/>
            <a:r>
              <a:rPr lang="en-US" dirty="0" smtClean="0"/>
              <a:t>Maximize the (regularized) log-likelihood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128D-E007-7541-A1FF-F45D75879CCB}" type="slidenum">
              <a:rPr lang="en-US" smtClean="0"/>
              <a:t>84</a:t>
            </a:fld>
            <a:endParaRPr lang="en-US"/>
          </a:p>
        </p:txBody>
      </p:sp>
      <p:pic>
        <p:nvPicPr>
          <p:cNvPr id="5" name="Picture 4" descr="Screen Region 2014-09-22 at 23.34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4676636"/>
            <a:ext cx="4354286" cy="822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3858" y="5756832"/>
            <a:ext cx="3400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Recall: Empirical loss minimization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Region 2014-09-23 at 09.58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067" y="3536573"/>
            <a:ext cx="5150069" cy="1027131"/>
          </a:xfrm>
          <a:prstGeom prst="rect">
            <a:avLst/>
          </a:prstGeom>
        </p:spPr>
      </p:pic>
      <p:pic>
        <p:nvPicPr>
          <p:cNvPr id="5" name="Picture 4" descr="Screen Region 2014-09-22 at 23.34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8" y="984388"/>
            <a:ext cx="4354286" cy="822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 with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Many methods for training</a:t>
            </a:r>
          </a:p>
          <a:p>
            <a:pPr lvl="1"/>
            <a:r>
              <a:rPr lang="en-US" sz="2000" dirty="0" smtClean="0"/>
              <a:t>Numerical optimization</a:t>
            </a:r>
          </a:p>
          <a:p>
            <a:pPr lvl="1"/>
            <a:r>
              <a:rPr lang="en-US" sz="2000" dirty="0" smtClean="0"/>
              <a:t>Use an implementation of the L-BFGS algorithm in practice </a:t>
            </a:r>
          </a:p>
          <a:p>
            <a:pPr lvl="2"/>
            <a:r>
              <a:rPr lang="en-US" sz="1600" dirty="0" smtClean="0"/>
              <a:t>Stochastic gradient ascent is often competitive</a:t>
            </a:r>
          </a:p>
          <a:p>
            <a:endParaRPr lang="en-US" sz="2400" dirty="0" smtClean="0"/>
          </a:p>
          <a:p>
            <a:r>
              <a:rPr lang="en-US" sz="2400" dirty="0" smtClean="0"/>
              <a:t>Simple gradient ascent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Training involves inference! </a:t>
            </a:r>
          </a:p>
          <a:p>
            <a:pPr lvl="1"/>
            <a:r>
              <a:rPr lang="en-US" sz="2000" dirty="0" smtClean="0"/>
              <a:t>A different kind than what we have seen so far </a:t>
            </a:r>
          </a:p>
          <a:p>
            <a:pPr lvl="1"/>
            <a:r>
              <a:rPr lang="en-US" sz="2000" dirty="0" smtClean="0"/>
              <a:t>Summing over all sequences is just like Viterbi</a:t>
            </a:r>
          </a:p>
          <a:p>
            <a:pPr lvl="2"/>
            <a:r>
              <a:rPr lang="en-US" sz="1600" dirty="0" smtClean="0"/>
              <a:t>With summation instead of maximization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128D-E007-7541-A1FF-F45D75879CCB}" type="slidenum">
              <a:rPr lang="en-US" smtClean="0"/>
              <a:t>85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950138" y="3660621"/>
            <a:ext cx="2539998" cy="1305517"/>
            <a:chOff x="3950138" y="3853793"/>
            <a:chExt cx="2539998" cy="1305517"/>
          </a:xfrm>
        </p:grpSpPr>
        <p:sp>
          <p:nvSpPr>
            <p:cNvPr id="7" name="Oval 6"/>
            <p:cNvSpPr/>
            <p:nvPr/>
          </p:nvSpPr>
          <p:spPr>
            <a:xfrm>
              <a:off x="3950138" y="3853793"/>
              <a:ext cx="2539998" cy="903083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405586" y="4756876"/>
              <a:ext cx="814552" cy="4024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3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CRF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CC3333"/>
                </a:solidFill>
              </a:rPr>
              <a:t>undirected graphical model</a:t>
            </a:r>
          </a:p>
          <a:p>
            <a:pPr lvl="1"/>
            <a:r>
              <a:rPr lang="en-US" dirty="0" smtClean="0"/>
              <a:t>Decompose the score over the structure into a collection of factors</a:t>
            </a:r>
          </a:p>
          <a:p>
            <a:pPr lvl="1"/>
            <a:r>
              <a:rPr lang="en-US" dirty="0" smtClean="0"/>
              <a:t>Each factor assigns a score to assignment of the random variables it is connected to</a:t>
            </a:r>
          </a:p>
          <a:p>
            <a:endParaRPr lang="en-US" dirty="0" smtClean="0"/>
          </a:p>
          <a:p>
            <a:r>
              <a:rPr lang="en-US" dirty="0" smtClean="0"/>
              <a:t>Training and prediction</a:t>
            </a:r>
          </a:p>
          <a:p>
            <a:pPr lvl="1"/>
            <a:r>
              <a:rPr lang="en-US" dirty="0" smtClean="0"/>
              <a:t>Final prediction via </a:t>
            </a:r>
            <a:r>
              <a:rPr lang="en-US" dirty="0" err="1" smtClean="0"/>
              <a:t>argmax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w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latin typeface="cmmi10"/>
                <a:ea typeface="cmmi10"/>
                <a:cs typeface="cmmi10"/>
              </a:rPr>
              <a:t>Á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dirty="0" smtClean="0"/>
              <a:t>, </a:t>
            </a:r>
            <a:r>
              <a:rPr lang="en-US" b="1" dirty="0" smtClean="0"/>
              <a:t>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Train by maximum (regularized) likelihood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Relation to other models</a:t>
            </a:r>
          </a:p>
          <a:p>
            <a:pPr lvl="1"/>
            <a:r>
              <a:rPr lang="en-US" dirty="0" smtClean="0"/>
              <a:t>Effectively a linear classifier</a:t>
            </a:r>
          </a:p>
          <a:p>
            <a:pPr lvl="1"/>
            <a:r>
              <a:rPr lang="en-US" dirty="0" smtClean="0"/>
              <a:t>A generalization of logistic regression to structures</a:t>
            </a:r>
            <a:endParaRPr lang="en-US" dirty="0"/>
          </a:p>
          <a:p>
            <a:pPr lvl="1"/>
            <a:r>
              <a:rPr lang="en-US" dirty="0" smtClean="0"/>
              <a:t>An instance of Markov Random Field, with some random variables observed</a:t>
            </a:r>
          </a:p>
          <a:p>
            <a:pPr lvl="2"/>
            <a:r>
              <a:rPr lang="en-US" dirty="0" smtClean="0"/>
              <a:t>We will see this soon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128D-E007-7541-A1FF-F45D75879CCB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Sequence models</a:t>
            </a:r>
          </a:p>
          <a:p>
            <a:endParaRPr lang="en-US" sz="700" dirty="0" smtClean="0"/>
          </a:p>
          <a:p>
            <a:r>
              <a:rPr lang="en-US" sz="2400" dirty="0" smtClean="0"/>
              <a:t>Hidden Markov models</a:t>
            </a:r>
          </a:p>
          <a:p>
            <a:endParaRPr lang="en-US" sz="700" dirty="0" smtClean="0"/>
          </a:p>
          <a:p>
            <a:pPr lvl="1"/>
            <a:r>
              <a:rPr lang="en-US" sz="2000" dirty="0" smtClean="0"/>
              <a:t>Inference with HMM</a:t>
            </a:r>
          </a:p>
          <a:p>
            <a:pPr lvl="1"/>
            <a:r>
              <a:rPr lang="en-US" sz="2000" dirty="0" smtClean="0"/>
              <a:t>Learning</a:t>
            </a:r>
          </a:p>
          <a:p>
            <a:endParaRPr lang="en-US" sz="700" dirty="0" smtClean="0"/>
          </a:p>
          <a:p>
            <a:r>
              <a:rPr lang="en-US" sz="2400" dirty="0" smtClean="0"/>
              <a:t>Conditional Models and Local Classifiers</a:t>
            </a:r>
            <a:endParaRPr lang="en-US" sz="2400" dirty="0"/>
          </a:p>
          <a:p>
            <a:endParaRPr lang="en-US" sz="700" dirty="0" smtClean="0"/>
          </a:p>
          <a:p>
            <a:r>
              <a:rPr lang="en-US" sz="2400" dirty="0" smtClean="0"/>
              <a:t>Global models</a:t>
            </a:r>
          </a:p>
          <a:p>
            <a:pPr lvl="1"/>
            <a:r>
              <a:rPr lang="en-US" sz="2000" dirty="0" smtClean="0"/>
              <a:t>Conditional </a:t>
            </a:r>
            <a:r>
              <a:rPr lang="en-US" sz="2000" dirty="0"/>
              <a:t>Random Fields</a:t>
            </a:r>
          </a:p>
          <a:p>
            <a:pPr marL="0" indent="0">
              <a:buNone/>
            </a:pPr>
            <a:endParaRPr lang="en-US" sz="700" dirty="0" smtClean="0"/>
          </a:p>
          <a:p>
            <a:pPr lvl="1"/>
            <a:r>
              <a:rPr lang="en-US" sz="2000" i="1" dirty="0" smtClean="0">
                <a:solidFill>
                  <a:schemeClr val="accent2"/>
                </a:solidFill>
              </a:rPr>
              <a:t>Structured Perceptron for sequences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8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is also a linear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076"/>
            <a:ext cx="8229600" cy="512127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Consider the HMM</a:t>
            </a:r>
          </a:p>
          <a:p>
            <a:pPr lvl="1"/>
            <a:endParaRPr lang="en-US" sz="1000" dirty="0" smtClean="0"/>
          </a:p>
          <a:p>
            <a:pPr lvl="1"/>
            <a:endParaRPr lang="en-US" sz="1000" dirty="0" smtClean="0"/>
          </a:p>
          <a:p>
            <a:pPr lvl="1"/>
            <a:endParaRPr lang="en-US" sz="2000" dirty="0" smtClean="0"/>
          </a:p>
          <a:p>
            <a:endParaRPr lang="en-US" sz="2400" baseline="-25000" dirty="0" smtClean="0">
              <a:solidFill>
                <a:srgbClr val="CC3333"/>
              </a:solidFill>
            </a:endParaRPr>
          </a:p>
          <a:p>
            <a:endParaRPr lang="en-US" sz="2400" baseline="-25000" dirty="0">
              <a:solidFill>
                <a:srgbClr val="CC3333"/>
              </a:solidFill>
            </a:endParaRPr>
          </a:p>
          <a:p>
            <a:endParaRPr lang="en-US" sz="2400" baseline="-25000" dirty="0" smtClean="0">
              <a:solidFill>
                <a:srgbClr val="CC3333"/>
              </a:solidFill>
            </a:endParaRPr>
          </a:p>
          <a:p>
            <a:endParaRPr lang="en-US" sz="2400" baseline="-25000" dirty="0">
              <a:solidFill>
                <a:srgbClr val="CC3333"/>
              </a:solidFill>
            </a:endParaRPr>
          </a:p>
          <a:p>
            <a:endParaRPr lang="en-US" sz="2400" baseline="-25000" dirty="0" smtClean="0">
              <a:solidFill>
                <a:srgbClr val="CC3333"/>
              </a:solidFill>
            </a:endParaRPr>
          </a:p>
          <a:p>
            <a:endParaRPr lang="en-US" sz="2400" dirty="0" smtClean="0">
              <a:solidFill>
                <a:srgbClr val="CC3333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Or equivalently</a:t>
            </a:r>
          </a:p>
          <a:p>
            <a:endParaRPr lang="en-US" sz="2400" dirty="0">
              <a:solidFill>
                <a:srgbClr val="CC3333"/>
              </a:solidFill>
            </a:endParaRPr>
          </a:p>
          <a:p>
            <a:endParaRPr lang="en-US" sz="2400" dirty="0" smtClean="0">
              <a:solidFill>
                <a:srgbClr val="CC3333"/>
              </a:solidFill>
            </a:endParaRPr>
          </a:p>
          <a:p>
            <a:r>
              <a:rPr lang="en-US" sz="2400" dirty="0" smtClean="0">
                <a:solidFill>
                  <a:srgbClr val="CC3333"/>
                </a:solidFill>
              </a:rPr>
              <a:t>This is a linear function</a:t>
            </a:r>
          </a:p>
          <a:p>
            <a:pPr lvl="1"/>
            <a:r>
              <a:rPr lang="en-US" sz="2000" dirty="0" smtClean="0"/>
              <a:t>log P terms are the weights; counts and indicators are features</a:t>
            </a:r>
          </a:p>
          <a:p>
            <a:pPr lvl="1"/>
            <a:r>
              <a:rPr lang="en-US" sz="2000" dirty="0" smtClean="0"/>
              <a:t>Can be written as </a:t>
            </a:r>
            <a:r>
              <a:rPr lang="en-US" sz="2000" b="1" dirty="0" err="1" smtClean="0"/>
              <a:t>w</a:t>
            </a:r>
            <a:r>
              <a:rPr lang="en-US" sz="2000" baseline="30000" dirty="0" err="1" smtClean="0"/>
              <a:t>T</a:t>
            </a:r>
            <a:r>
              <a:rPr lang="en-US" sz="2000" dirty="0" err="1" smtClean="0">
                <a:latin typeface="cmmi10"/>
                <a:ea typeface="cmmi10"/>
                <a:cs typeface="cmmi10"/>
              </a:rPr>
              <a:t>Á</a:t>
            </a:r>
            <a:r>
              <a:rPr lang="en-US" sz="2000" dirty="0" smtClean="0"/>
              <a:t>(</a:t>
            </a:r>
            <a:r>
              <a:rPr lang="en-US" sz="2000" b="1" dirty="0" smtClean="0"/>
              <a:t>x</a:t>
            </a:r>
            <a:r>
              <a:rPr lang="en-US" sz="2000" dirty="0" smtClean="0"/>
              <a:t>, </a:t>
            </a:r>
            <a:r>
              <a:rPr lang="en-US" sz="2000" b="1" dirty="0" smtClean="0"/>
              <a:t>y</a:t>
            </a:r>
            <a:r>
              <a:rPr lang="en-US" sz="2000" dirty="0" smtClean="0"/>
              <a:t>) and add more features</a:t>
            </a:r>
          </a:p>
          <a:p>
            <a:pPr lvl="1"/>
            <a:endParaRPr lang="en-US" sz="2000" dirty="0" smtClean="0">
              <a:solidFill>
                <a:srgbClr val="CC3333"/>
              </a:solidFill>
            </a:endParaRPr>
          </a:p>
          <a:p>
            <a:endParaRPr lang="en-US" sz="2400" baseline="-25000" dirty="0" smtClean="0">
              <a:solidFill>
                <a:srgbClr val="CC3333"/>
              </a:solidFill>
            </a:endParaRPr>
          </a:p>
          <a:p>
            <a:endParaRPr lang="en-US" sz="2400" baseline="-25000" dirty="0">
              <a:solidFill>
                <a:srgbClr val="CC3333"/>
              </a:solidFill>
            </a:endParaRPr>
          </a:p>
          <a:p>
            <a:endParaRPr lang="en-US" sz="2400" baseline="-25000" dirty="0" smtClean="0">
              <a:solidFill>
                <a:srgbClr val="CC3333"/>
              </a:solidFill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128D-E007-7541-A1FF-F45D75879CCB}" type="slidenum">
              <a:rPr lang="en-US" smtClean="0"/>
              <a:t>88</a:t>
            </a:fld>
            <a:endParaRPr lang="en-US"/>
          </a:p>
        </p:txBody>
      </p:sp>
      <p:pic>
        <p:nvPicPr>
          <p:cNvPr id="7" name="Picture 6" descr="Screen Region 2014-09-23 at 10.27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28" y="1198556"/>
            <a:ext cx="3363310" cy="649306"/>
          </a:xfrm>
          <a:prstGeom prst="rect">
            <a:avLst/>
          </a:prstGeom>
        </p:spPr>
      </p:pic>
      <p:pic>
        <p:nvPicPr>
          <p:cNvPr id="8" name="Picture 7" descr="Screen Region 2014-09-23 at 10.28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69" y="1884382"/>
            <a:ext cx="4939862" cy="671333"/>
          </a:xfrm>
          <a:prstGeom prst="rect">
            <a:avLst/>
          </a:prstGeom>
        </p:spPr>
      </p:pic>
      <p:pic>
        <p:nvPicPr>
          <p:cNvPr id="9" name="Picture 8" descr="Screen Region 2014-09-23 at 10.29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5287"/>
            <a:ext cx="9144000" cy="74414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184401" y="1884382"/>
            <a:ext cx="4261944" cy="1871251"/>
            <a:chOff x="2184401" y="2249507"/>
            <a:chExt cx="4261944" cy="1871251"/>
          </a:xfrm>
        </p:grpSpPr>
        <p:sp>
          <p:nvSpPr>
            <p:cNvPr id="10" name="Oval 9"/>
            <p:cNvSpPr/>
            <p:nvPr/>
          </p:nvSpPr>
          <p:spPr>
            <a:xfrm>
              <a:off x="3967671" y="2249507"/>
              <a:ext cx="1576551" cy="570769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84401" y="3394135"/>
              <a:ext cx="4261944" cy="726623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10" idx="4"/>
            </p:cNvCxnSpPr>
            <p:nvPr/>
          </p:nvCxnSpPr>
          <p:spPr>
            <a:xfrm flipH="1">
              <a:off x="4712153" y="2820276"/>
              <a:ext cx="43794" cy="573859"/>
            </a:xfrm>
            <a:prstGeom prst="straightConnector1">
              <a:avLst/>
            </a:prstGeom>
            <a:ln w="19050" cmpd="sng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250550" y="2546624"/>
            <a:ext cx="3374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Indicators</a:t>
            </a:r>
            <a:r>
              <a:rPr lang="en-US" dirty="0"/>
              <a:t>: </a:t>
            </a:r>
            <a:r>
              <a:rPr lang="en-US" dirty="0" err="1">
                <a:latin typeface="cmmi10"/>
                <a:cs typeface="cmmi10"/>
              </a:rPr>
              <a:t>I</a:t>
            </a:r>
            <a:r>
              <a:rPr lang="en-US" baseline="-25000" dirty="0" err="1">
                <a:latin typeface="cmmi10"/>
                <a:cs typeface="cmmi10"/>
              </a:rPr>
              <a:t>z</a:t>
            </a:r>
            <a:r>
              <a:rPr lang="en-US" dirty="0">
                <a:latin typeface="cmmi10"/>
                <a:cs typeface="cmmi10"/>
              </a:rPr>
              <a:t> </a:t>
            </a:r>
            <a:r>
              <a:rPr lang="en-US" dirty="0"/>
              <a:t>= 1 if </a:t>
            </a:r>
            <a:r>
              <a:rPr lang="en-US" dirty="0">
                <a:latin typeface="cmmi10"/>
                <a:cs typeface="cmmi10"/>
              </a:rPr>
              <a:t>z</a:t>
            </a:r>
            <a:r>
              <a:rPr lang="en-US" dirty="0"/>
              <a:t> is true; else 0</a:t>
            </a:r>
            <a:endParaRPr lang="en-US" baseline="-250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01826" y="1903040"/>
            <a:ext cx="3556036" cy="1748630"/>
            <a:chOff x="5701826" y="2268165"/>
            <a:chExt cx="3556036" cy="1748630"/>
          </a:xfrm>
        </p:grpSpPr>
        <p:sp>
          <p:nvSpPr>
            <p:cNvPr id="15" name="Oval 14"/>
            <p:cNvSpPr/>
            <p:nvPr/>
          </p:nvSpPr>
          <p:spPr>
            <a:xfrm>
              <a:off x="5701826" y="2268165"/>
              <a:ext cx="1471496" cy="570769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035826" y="3529724"/>
              <a:ext cx="2222036" cy="487071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15" idx="5"/>
            </p:cNvCxnSpPr>
            <p:nvPr/>
          </p:nvCxnSpPr>
          <p:spPr>
            <a:xfrm>
              <a:off x="6957826" y="2755347"/>
              <a:ext cx="1462724" cy="774377"/>
            </a:xfrm>
            <a:prstGeom prst="straightConnector1">
              <a:avLst/>
            </a:prstGeom>
            <a:ln w="19050" cmpd="sng">
              <a:prstDash val="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5" name="Picture 24" descr="Screen Region 2014-09-23 at 10.37.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4" y="4561649"/>
            <a:ext cx="7164552" cy="7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6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is a linear classifier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128D-E007-7541-A1FF-F45D75879CCB}" type="slidenum">
              <a:rPr lang="en-US" smtClean="0"/>
              <a:t>89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03577" y="2251529"/>
            <a:ext cx="53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67500" y="2251529"/>
            <a:ext cx="48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61301" y="2251529"/>
            <a:ext cx="498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44278" y="2250747"/>
            <a:ext cx="53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63420" y="2251529"/>
            <a:ext cx="1199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10790" y="1608086"/>
            <a:ext cx="518854" cy="36933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Det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95238" y="1608086"/>
            <a:ext cx="632242" cy="36933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61301" y="1608086"/>
            <a:ext cx="518854" cy="36933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Det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63465" y="1608086"/>
            <a:ext cx="697952" cy="36933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13977" y="1608086"/>
            <a:ext cx="697952" cy="36933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Noun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2" idx="2"/>
            <a:endCxn id="6" idx="0"/>
          </p:cNvCxnSpPr>
          <p:nvPr/>
        </p:nvCxnSpPr>
        <p:spPr>
          <a:xfrm>
            <a:off x="2070217" y="1977418"/>
            <a:ext cx="1" cy="27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  <a:endCxn id="15" idx="1"/>
          </p:cNvCxnSpPr>
          <p:nvPr/>
        </p:nvCxnSpPr>
        <p:spPr>
          <a:xfrm>
            <a:off x="2329644" y="1792752"/>
            <a:ext cx="3338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3"/>
            <a:endCxn id="13" idx="1"/>
          </p:cNvCxnSpPr>
          <p:nvPr/>
        </p:nvCxnSpPr>
        <p:spPr>
          <a:xfrm>
            <a:off x="3361417" y="1792752"/>
            <a:ext cx="3338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  <a:endCxn id="14" idx="1"/>
          </p:cNvCxnSpPr>
          <p:nvPr/>
        </p:nvCxnSpPr>
        <p:spPr>
          <a:xfrm>
            <a:off x="4327480" y="1792752"/>
            <a:ext cx="3338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3"/>
            <a:endCxn id="16" idx="1"/>
          </p:cNvCxnSpPr>
          <p:nvPr/>
        </p:nvCxnSpPr>
        <p:spPr>
          <a:xfrm>
            <a:off x="5180155" y="1792752"/>
            <a:ext cx="3338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2"/>
            <a:endCxn id="10" idx="0"/>
          </p:cNvCxnSpPr>
          <p:nvPr/>
        </p:nvCxnSpPr>
        <p:spPr>
          <a:xfrm>
            <a:off x="5862953" y="1977418"/>
            <a:ext cx="0" cy="27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5" idx="2"/>
            <a:endCxn id="9" idx="0"/>
          </p:cNvCxnSpPr>
          <p:nvPr/>
        </p:nvCxnSpPr>
        <p:spPr>
          <a:xfrm>
            <a:off x="3012441" y="1977418"/>
            <a:ext cx="0" cy="273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3" idx="2"/>
            <a:endCxn id="7" idx="0"/>
          </p:cNvCxnSpPr>
          <p:nvPr/>
        </p:nvCxnSpPr>
        <p:spPr>
          <a:xfrm flipH="1">
            <a:off x="4011204" y="1977418"/>
            <a:ext cx="155" cy="27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4" idx="2"/>
            <a:endCxn id="8" idx="0"/>
          </p:cNvCxnSpPr>
          <p:nvPr/>
        </p:nvCxnSpPr>
        <p:spPr>
          <a:xfrm flipH="1">
            <a:off x="4910359" y="1977418"/>
            <a:ext cx="10369" cy="27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0656" y="3664155"/>
            <a:ext cx="2362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P(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  <a:ea typeface="cmsy10"/>
                <a:cs typeface="cmsy10"/>
              </a:rPr>
              <a:t>!</a:t>
            </a:r>
            <a:r>
              <a:rPr lang="en-US" dirty="0" smtClean="0"/>
              <a:t> Noun) </a:t>
            </a:r>
            <a:r>
              <a:rPr lang="en-US" dirty="0" smtClean="0">
                <a:latin typeface="cmsy10"/>
                <a:ea typeface="cmsy10"/>
                <a:cs typeface="cmsy10"/>
              </a:rPr>
              <a:t>£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00656" y="4316738"/>
            <a:ext cx="267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log </a:t>
            </a:r>
            <a:r>
              <a:rPr lang="en-US" dirty="0"/>
              <a:t>P(</a:t>
            </a:r>
            <a:r>
              <a:rPr lang="en-US" dirty="0" smtClean="0"/>
              <a:t>Noun </a:t>
            </a:r>
            <a:r>
              <a:rPr lang="en-US" dirty="0" smtClean="0">
                <a:latin typeface="cmsy10"/>
                <a:ea typeface="cmsy10"/>
                <a:cs typeface="cmsy10"/>
              </a:rPr>
              <a:t>!</a:t>
            </a:r>
            <a:r>
              <a:rPr lang="en-US" dirty="0" smtClean="0"/>
              <a:t> Verb)</a:t>
            </a:r>
            <a:r>
              <a:rPr lang="en-US" dirty="0">
                <a:latin typeface="cmsy10"/>
                <a:ea typeface="cmsy10"/>
                <a:cs typeface="cmsy10"/>
              </a:rPr>
              <a:t> £</a:t>
            </a:r>
            <a:r>
              <a:rPr lang="en-US" dirty="0"/>
              <a:t>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00656" y="4966724"/>
            <a:ext cx="2492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</a:t>
            </a:r>
            <a:r>
              <a:rPr lang="en-US" dirty="0" smtClean="0"/>
              <a:t>log </a:t>
            </a:r>
            <a:r>
              <a:rPr lang="en-US" dirty="0"/>
              <a:t>P(</a:t>
            </a:r>
            <a:r>
              <a:rPr lang="en-US" dirty="0" smtClean="0"/>
              <a:t>Verb </a:t>
            </a:r>
            <a:r>
              <a:rPr lang="en-US" dirty="0" smtClean="0">
                <a:latin typeface="cmsy10"/>
                <a:ea typeface="cmsy10"/>
                <a:cs typeface="cmsy10"/>
              </a:rPr>
              <a:t>!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)</a:t>
            </a:r>
            <a:r>
              <a:rPr lang="en-US" dirty="0">
                <a:latin typeface="cmsy10"/>
                <a:ea typeface="cmsy10"/>
                <a:cs typeface="cmsy10"/>
              </a:rPr>
              <a:t> £</a:t>
            </a:r>
            <a:r>
              <a:rPr lang="en-US" dirty="0"/>
              <a:t>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11359" y="3201432"/>
            <a:ext cx="2102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</a:t>
            </a:r>
            <a:r>
              <a:rPr lang="en-US" dirty="0"/>
              <a:t>P</a:t>
            </a:r>
            <a:r>
              <a:rPr lang="en-US" dirty="0" smtClean="0"/>
              <a:t>(The | </a:t>
            </a:r>
            <a:r>
              <a:rPr lang="en-US" dirty="0" err="1" smtClean="0"/>
              <a:t>Det</a:t>
            </a:r>
            <a:r>
              <a:rPr lang="en-US" dirty="0" smtClean="0"/>
              <a:t>)</a:t>
            </a:r>
            <a:r>
              <a:rPr lang="en-US" dirty="0">
                <a:latin typeface="cmsy10"/>
                <a:ea typeface="cmsy10"/>
                <a:cs typeface="cmsy10"/>
              </a:rPr>
              <a:t> £</a:t>
            </a:r>
            <a:r>
              <a:rPr lang="en-US" dirty="0"/>
              <a:t>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011359" y="3851418"/>
            <a:ext cx="239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</a:t>
            </a:r>
            <a:r>
              <a:rPr lang="en-US" dirty="0" smtClean="0"/>
              <a:t>log </a:t>
            </a:r>
            <a:r>
              <a:rPr lang="en-US" dirty="0"/>
              <a:t>P</a:t>
            </a:r>
            <a:r>
              <a:rPr lang="en-US" dirty="0" smtClean="0"/>
              <a:t>(dog| Noun)</a:t>
            </a:r>
            <a:r>
              <a:rPr lang="en-US" dirty="0">
                <a:latin typeface="cmsy10"/>
                <a:ea typeface="cmsy10"/>
                <a:cs typeface="cmsy10"/>
              </a:rPr>
              <a:t> £</a:t>
            </a:r>
            <a:r>
              <a:rPr lang="en-US" dirty="0"/>
              <a:t> 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11359" y="4501404"/>
            <a:ext cx="228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</a:t>
            </a:r>
            <a:r>
              <a:rPr lang="en-US" dirty="0" smtClean="0"/>
              <a:t>log </a:t>
            </a:r>
            <a:r>
              <a:rPr lang="en-US" dirty="0"/>
              <a:t>P</a:t>
            </a:r>
            <a:r>
              <a:rPr lang="en-US" dirty="0" smtClean="0"/>
              <a:t>(ate| Verb)</a:t>
            </a:r>
            <a:r>
              <a:rPr lang="en-US" dirty="0">
                <a:latin typeface="cmsy10"/>
                <a:ea typeface="cmsy10"/>
                <a:cs typeface="cmsy10"/>
              </a:rPr>
              <a:t> £</a:t>
            </a:r>
            <a:r>
              <a:rPr lang="en-US" dirty="0"/>
              <a:t> 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11359" y="5151390"/>
            <a:ext cx="218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</a:t>
            </a:r>
            <a:r>
              <a:rPr lang="en-US" dirty="0" smtClean="0"/>
              <a:t>log </a:t>
            </a:r>
            <a:r>
              <a:rPr lang="en-US" dirty="0"/>
              <a:t>P</a:t>
            </a:r>
            <a:r>
              <a:rPr lang="en-US" dirty="0" smtClean="0"/>
              <a:t>(the| </a:t>
            </a:r>
            <a:r>
              <a:rPr lang="en-US" dirty="0" err="1" smtClean="0"/>
              <a:t>Det</a:t>
            </a:r>
            <a:r>
              <a:rPr lang="en-US" dirty="0" smtClean="0"/>
              <a:t>)</a:t>
            </a:r>
            <a:r>
              <a:rPr lang="en-US" dirty="0">
                <a:latin typeface="cmsy10"/>
                <a:ea typeface="cmsy10"/>
                <a:cs typeface="cmsy10"/>
              </a:rPr>
              <a:t> £</a:t>
            </a:r>
            <a:r>
              <a:rPr lang="en-US" dirty="0"/>
              <a:t> 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011359" y="5801374"/>
            <a:ext cx="306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</a:t>
            </a:r>
            <a:r>
              <a:rPr lang="en-US" dirty="0" smtClean="0"/>
              <a:t>log </a:t>
            </a:r>
            <a:r>
              <a:rPr lang="en-US" dirty="0"/>
              <a:t>P</a:t>
            </a:r>
            <a:r>
              <a:rPr lang="en-US" dirty="0" smtClean="0"/>
              <a:t>(homework| Noun)</a:t>
            </a:r>
            <a:r>
              <a:rPr lang="en-US" dirty="0">
                <a:latin typeface="cmsy10"/>
                <a:ea typeface="cmsy10"/>
                <a:cs typeface="cmsy10"/>
              </a:rPr>
              <a:t> £</a:t>
            </a:r>
            <a:r>
              <a:rPr lang="en-US" dirty="0"/>
              <a:t> 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236620" y="431997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+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76142" y="3758801"/>
            <a:ext cx="2152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mmi10"/>
                <a:ea typeface="cmmi10"/>
                <a:cs typeface="cmmi10"/>
              </a:rPr>
              <a:t>Á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dirty="0" smtClean="0"/>
              <a:t>, </a:t>
            </a:r>
            <a:r>
              <a:rPr lang="en-US" b="1" dirty="0" smtClean="0"/>
              <a:t>y</a:t>
            </a:r>
            <a:r>
              <a:rPr lang="en-US" dirty="0" smtClean="0"/>
              <a:t>): Properties of this output and the input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132359" y="5942926"/>
            <a:ext cx="1578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</a:t>
            </a:r>
            <a:r>
              <a:rPr lang="en-US" dirty="0" smtClean="0"/>
              <a:t>: Parameters of the model</a:t>
            </a:r>
            <a:endParaRPr lang="en-US" dirty="0"/>
          </a:p>
        </p:txBody>
      </p:sp>
      <p:grpSp>
        <p:nvGrpSpPr>
          <p:cNvPr id="100" name="Group 99"/>
          <p:cNvGrpSpPr/>
          <p:nvPr/>
        </p:nvGrpSpPr>
        <p:grpSpPr>
          <a:xfrm>
            <a:off x="300656" y="3201432"/>
            <a:ext cx="6252543" cy="2969274"/>
            <a:chOff x="300656" y="3201432"/>
            <a:chExt cx="6252543" cy="2969274"/>
          </a:xfrm>
        </p:grpSpPr>
        <p:grpSp>
          <p:nvGrpSpPr>
            <p:cNvPr id="65" name="Group 64"/>
            <p:cNvGrpSpPr/>
            <p:nvPr/>
          </p:nvGrpSpPr>
          <p:grpSpPr>
            <a:xfrm>
              <a:off x="300656" y="3201432"/>
              <a:ext cx="6252543" cy="2969274"/>
              <a:chOff x="300656" y="3201432"/>
              <a:chExt cx="6252543" cy="2969274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300656" y="3664156"/>
                <a:ext cx="1921844" cy="369332"/>
              </a:xfrm>
              <a:prstGeom prst="rect">
                <a:avLst/>
              </a:prstGeom>
              <a:noFill/>
              <a:ln w="12700" cmpd="sng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43770" y="4342077"/>
                <a:ext cx="1921844" cy="369332"/>
              </a:xfrm>
              <a:prstGeom prst="rect">
                <a:avLst/>
              </a:prstGeom>
              <a:noFill/>
              <a:ln w="12700" cmpd="sng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43770" y="4966724"/>
                <a:ext cx="1785874" cy="369332"/>
              </a:xfrm>
              <a:prstGeom prst="rect">
                <a:avLst/>
              </a:prstGeom>
              <a:noFill/>
              <a:ln w="12700" cmpd="sng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054931" y="3201432"/>
                <a:ext cx="1556758" cy="369332"/>
              </a:xfrm>
              <a:prstGeom prst="rect">
                <a:avLst/>
              </a:prstGeom>
              <a:noFill/>
              <a:ln w="12700" cmpd="sng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224060" y="3864368"/>
                <a:ext cx="1708653" cy="369332"/>
              </a:xfrm>
              <a:prstGeom prst="rect">
                <a:avLst/>
              </a:prstGeom>
              <a:noFill/>
              <a:ln w="12700" cmpd="sng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236766" y="4517672"/>
                <a:ext cx="1608045" cy="369332"/>
              </a:xfrm>
              <a:prstGeom prst="rect">
                <a:avLst/>
              </a:prstGeom>
              <a:noFill/>
              <a:ln w="12700" cmpd="sng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254909" y="5151390"/>
                <a:ext cx="1460092" cy="369332"/>
              </a:xfrm>
              <a:prstGeom prst="rect">
                <a:avLst/>
              </a:prstGeom>
              <a:noFill/>
              <a:ln w="12700" cmpd="sng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254908" y="5801374"/>
                <a:ext cx="2298291" cy="369332"/>
              </a:xfrm>
              <a:prstGeom prst="rect">
                <a:avLst/>
              </a:prstGeom>
              <a:noFill/>
              <a:ln w="12700" cmpd="sng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982228" y="3386098"/>
              <a:ext cx="3272681" cy="2637331"/>
              <a:chOff x="982228" y="3386098"/>
              <a:chExt cx="3272681" cy="2637331"/>
            </a:xfrm>
          </p:grpSpPr>
          <p:cxnSp>
            <p:nvCxnSpPr>
              <p:cNvPr id="67" name="Straight Arrow Connector 66"/>
              <p:cNvCxnSpPr>
                <a:stCxn id="56" idx="0"/>
              </p:cNvCxnSpPr>
              <p:nvPr/>
            </p:nvCxnSpPr>
            <p:spPr>
              <a:xfrm flipH="1" flipV="1">
                <a:off x="982228" y="5346827"/>
                <a:ext cx="939346" cy="596099"/>
              </a:xfrm>
              <a:prstGeom prst="straightConnector1">
                <a:avLst/>
              </a:prstGeom>
              <a:ln>
                <a:prstDash val="dot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56" idx="0"/>
              </p:cNvCxnSpPr>
              <p:nvPr/>
            </p:nvCxnSpPr>
            <p:spPr>
              <a:xfrm flipH="1" flipV="1">
                <a:off x="1571872" y="4722181"/>
                <a:ext cx="349702" cy="1220745"/>
              </a:xfrm>
              <a:prstGeom prst="straightConnector1">
                <a:avLst/>
              </a:prstGeom>
              <a:ln>
                <a:prstDash val="dot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>
                <a:stCxn id="56" idx="0"/>
                <a:endCxn id="45" idx="2"/>
              </p:cNvCxnSpPr>
              <p:nvPr/>
            </p:nvCxnSpPr>
            <p:spPr>
              <a:xfrm flipH="1" flipV="1">
                <a:off x="1482061" y="4033487"/>
                <a:ext cx="439513" cy="1909439"/>
              </a:xfrm>
              <a:prstGeom prst="straightConnector1">
                <a:avLst/>
              </a:prstGeom>
              <a:ln>
                <a:prstDash val="dot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56" idx="0"/>
                <a:endCxn id="62" idx="1"/>
              </p:cNvCxnSpPr>
              <p:nvPr/>
            </p:nvCxnSpPr>
            <p:spPr>
              <a:xfrm flipV="1">
                <a:off x="1921574" y="4702338"/>
                <a:ext cx="2315192" cy="1240588"/>
              </a:xfrm>
              <a:prstGeom prst="straightConnector1">
                <a:avLst/>
              </a:prstGeom>
              <a:ln>
                <a:prstDash val="dot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stCxn id="56" idx="0"/>
              </p:cNvCxnSpPr>
              <p:nvPr/>
            </p:nvCxnSpPr>
            <p:spPr>
              <a:xfrm>
                <a:off x="1921574" y="5942926"/>
                <a:ext cx="2333335" cy="80503"/>
              </a:xfrm>
              <a:prstGeom prst="straightConnector1">
                <a:avLst/>
              </a:prstGeom>
              <a:ln>
                <a:prstDash val="dot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>
                <a:stCxn id="56" idx="0"/>
                <a:endCxn id="63" idx="1"/>
              </p:cNvCxnSpPr>
              <p:nvPr/>
            </p:nvCxnSpPr>
            <p:spPr>
              <a:xfrm flipV="1">
                <a:off x="1921574" y="5336056"/>
                <a:ext cx="2333335" cy="606870"/>
              </a:xfrm>
              <a:prstGeom prst="straightConnector1">
                <a:avLst/>
              </a:prstGeom>
              <a:ln>
                <a:prstDash val="dot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56" idx="0"/>
                <a:endCxn id="61" idx="1"/>
              </p:cNvCxnSpPr>
              <p:nvPr/>
            </p:nvCxnSpPr>
            <p:spPr>
              <a:xfrm flipV="1">
                <a:off x="1921574" y="4049034"/>
                <a:ext cx="2302486" cy="1893892"/>
              </a:xfrm>
              <a:prstGeom prst="straightConnector1">
                <a:avLst/>
              </a:prstGeom>
              <a:ln>
                <a:prstDash val="dot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56" idx="0"/>
                <a:endCxn id="48" idx="1"/>
              </p:cNvCxnSpPr>
              <p:nvPr/>
            </p:nvCxnSpPr>
            <p:spPr>
              <a:xfrm flipV="1">
                <a:off x="1921574" y="3386098"/>
                <a:ext cx="2089785" cy="2556828"/>
              </a:xfrm>
              <a:prstGeom prst="straightConnector1">
                <a:avLst/>
              </a:prstGeom>
              <a:ln>
                <a:prstDash val="dot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Group 138"/>
          <p:cNvGrpSpPr/>
          <p:nvPr/>
        </p:nvGrpSpPr>
        <p:grpSpPr>
          <a:xfrm>
            <a:off x="2407616" y="3201432"/>
            <a:ext cx="4557397" cy="2969274"/>
            <a:chOff x="2407616" y="3201432"/>
            <a:chExt cx="4557397" cy="2969274"/>
          </a:xfrm>
        </p:grpSpPr>
        <p:grpSp>
          <p:nvGrpSpPr>
            <p:cNvPr id="109" name="Group 108"/>
            <p:cNvGrpSpPr/>
            <p:nvPr/>
          </p:nvGrpSpPr>
          <p:grpSpPr>
            <a:xfrm>
              <a:off x="2407616" y="3201432"/>
              <a:ext cx="4557397" cy="2969274"/>
              <a:chOff x="2407616" y="3201432"/>
              <a:chExt cx="4557397" cy="2969274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2407616" y="3679702"/>
                <a:ext cx="177742" cy="369332"/>
              </a:xfrm>
              <a:prstGeom prst="rect">
                <a:avLst/>
              </a:prstGeom>
              <a:noFill/>
              <a:ln w="12700" cmpd="sng"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2704663" y="4333006"/>
                <a:ext cx="177742" cy="369332"/>
              </a:xfrm>
              <a:prstGeom prst="rect">
                <a:avLst/>
              </a:prstGeom>
              <a:noFill/>
              <a:ln w="12700" cmpd="sng"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2524123" y="4964228"/>
                <a:ext cx="177742" cy="369332"/>
              </a:xfrm>
              <a:prstGeom prst="rect">
                <a:avLst/>
              </a:prstGeom>
              <a:noFill/>
              <a:ln w="12700" cmpd="sng"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862953" y="3201432"/>
                <a:ext cx="177742" cy="369332"/>
              </a:xfrm>
              <a:prstGeom prst="rect">
                <a:avLst/>
              </a:prstGeom>
              <a:noFill/>
              <a:ln w="12700" cmpd="sng"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6123058" y="3842927"/>
                <a:ext cx="177742" cy="369332"/>
              </a:xfrm>
              <a:prstGeom prst="rect">
                <a:avLst/>
              </a:prstGeom>
              <a:noFill/>
              <a:ln w="12700" cmpd="sng"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6067252" y="4517672"/>
                <a:ext cx="177742" cy="369332"/>
              </a:xfrm>
              <a:prstGeom prst="rect">
                <a:avLst/>
              </a:prstGeom>
              <a:noFill/>
              <a:ln w="12700" cmpd="sng"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928870" y="5151390"/>
                <a:ext cx="177742" cy="369332"/>
              </a:xfrm>
              <a:prstGeom prst="rect">
                <a:avLst/>
              </a:prstGeom>
              <a:noFill/>
              <a:ln w="12700" cmpd="sng"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6787271" y="5801374"/>
                <a:ext cx="177742" cy="369332"/>
              </a:xfrm>
              <a:prstGeom prst="rect">
                <a:avLst/>
              </a:prstGeom>
              <a:noFill/>
              <a:ln w="12700" cmpd="sng">
                <a:prstDash val="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2585358" y="3386098"/>
              <a:ext cx="4290784" cy="2415276"/>
              <a:chOff x="2585358" y="3386098"/>
              <a:chExt cx="4290784" cy="2415276"/>
            </a:xfrm>
          </p:grpSpPr>
          <p:cxnSp>
            <p:nvCxnSpPr>
              <p:cNvPr id="110" name="Straight Arrow Connector 109"/>
              <p:cNvCxnSpPr>
                <a:stCxn id="54" idx="1"/>
                <a:endCxn id="104" idx="3"/>
              </p:cNvCxnSpPr>
              <p:nvPr/>
            </p:nvCxnSpPr>
            <p:spPr>
              <a:xfrm flipH="1" flipV="1">
                <a:off x="6040695" y="3386098"/>
                <a:ext cx="835447" cy="834368"/>
              </a:xfrm>
              <a:prstGeom prst="straightConnector1">
                <a:avLst/>
              </a:prstGeom>
              <a:ln>
                <a:prstDash val="dot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>
                <a:stCxn id="54" idx="1"/>
                <a:endCxn id="105" idx="3"/>
              </p:cNvCxnSpPr>
              <p:nvPr/>
            </p:nvCxnSpPr>
            <p:spPr>
              <a:xfrm flipH="1" flipV="1">
                <a:off x="6300800" y="4027593"/>
                <a:ext cx="575342" cy="192873"/>
              </a:xfrm>
              <a:prstGeom prst="straightConnector1">
                <a:avLst/>
              </a:prstGeom>
              <a:ln>
                <a:prstDash val="dot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>
                <a:stCxn id="54" idx="1"/>
                <a:endCxn id="50" idx="3"/>
              </p:cNvCxnSpPr>
              <p:nvPr/>
            </p:nvCxnSpPr>
            <p:spPr>
              <a:xfrm flipH="1">
                <a:off x="6296059" y="4220466"/>
                <a:ext cx="580083" cy="465604"/>
              </a:xfrm>
              <a:prstGeom prst="straightConnector1">
                <a:avLst/>
              </a:prstGeom>
              <a:ln>
                <a:prstDash val="dot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>
                <a:stCxn id="54" idx="1"/>
                <a:endCxn id="107" idx="3"/>
              </p:cNvCxnSpPr>
              <p:nvPr/>
            </p:nvCxnSpPr>
            <p:spPr>
              <a:xfrm flipH="1">
                <a:off x="6106612" y="4220466"/>
                <a:ext cx="769530" cy="1115590"/>
              </a:xfrm>
              <a:prstGeom prst="straightConnector1">
                <a:avLst/>
              </a:prstGeom>
              <a:ln>
                <a:prstDash val="dot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>
                <a:stCxn id="54" idx="1"/>
                <a:endCxn id="108" idx="0"/>
              </p:cNvCxnSpPr>
              <p:nvPr/>
            </p:nvCxnSpPr>
            <p:spPr>
              <a:xfrm>
                <a:off x="6876142" y="4220466"/>
                <a:ext cx="0" cy="1580908"/>
              </a:xfrm>
              <a:prstGeom prst="straightConnector1">
                <a:avLst/>
              </a:prstGeom>
              <a:ln>
                <a:prstDash val="dot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54" idx="1"/>
                <a:endCxn id="101" idx="3"/>
              </p:cNvCxnSpPr>
              <p:nvPr/>
            </p:nvCxnSpPr>
            <p:spPr>
              <a:xfrm flipH="1" flipV="1">
                <a:off x="2585358" y="3864368"/>
                <a:ext cx="4290784" cy="356098"/>
              </a:xfrm>
              <a:prstGeom prst="straightConnector1">
                <a:avLst/>
              </a:prstGeom>
              <a:ln>
                <a:prstDash val="dot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>
                <a:stCxn id="54" idx="1"/>
                <a:endCxn id="102" idx="3"/>
              </p:cNvCxnSpPr>
              <p:nvPr/>
            </p:nvCxnSpPr>
            <p:spPr>
              <a:xfrm flipH="1">
                <a:off x="2882405" y="4220466"/>
                <a:ext cx="3993737" cy="297206"/>
              </a:xfrm>
              <a:prstGeom prst="straightConnector1">
                <a:avLst/>
              </a:prstGeom>
              <a:ln>
                <a:prstDash val="dot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stCxn id="54" idx="1"/>
                <a:endCxn id="103" idx="3"/>
              </p:cNvCxnSpPr>
              <p:nvPr/>
            </p:nvCxnSpPr>
            <p:spPr>
              <a:xfrm flipH="1">
                <a:off x="2701865" y="4220466"/>
                <a:ext cx="4174277" cy="928428"/>
              </a:xfrm>
              <a:prstGeom prst="straightConnector1">
                <a:avLst/>
              </a:prstGeom>
              <a:ln>
                <a:prstDash val="dot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40" name="TextBox 139"/>
          <p:cNvSpPr txBox="1"/>
          <p:nvPr/>
        </p:nvSpPr>
        <p:spPr>
          <a:xfrm>
            <a:off x="790097" y="2620079"/>
            <a:ext cx="2182534" cy="4001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Consider log P(</a:t>
            </a:r>
            <a:r>
              <a:rPr lang="en-US" sz="2000" b="1" dirty="0" smtClean="0"/>
              <a:t>x</a:t>
            </a:r>
            <a:r>
              <a:rPr lang="en-US" sz="2000" dirty="0" smtClean="0"/>
              <a:t>, </a:t>
            </a:r>
            <a:r>
              <a:rPr lang="en-US" sz="2000" b="1" dirty="0" smtClean="0"/>
              <a:t>y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41" name="Rectangle 140"/>
          <p:cNvSpPr/>
          <p:nvPr/>
        </p:nvSpPr>
        <p:spPr>
          <a:xfrm>
            <a:off x="3012441" y="2644837"/>
            <a:ext cx="471524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 P(</a:t>
            </a:r>
            <a:r>
              <a:rPr lang="en-US" b="1" dirty="0" smtClean="0"/>
              <a:t>x</a:t>
            </a:r>
            <a:r>
              <a:rPr lang="en-US" dirty="0" smtClean="0"/>
              <a:t>, </a:t>
            </a:r>
            <a:r>
              <a:rPr lang="en-US" b="1" dirty="0" smtClean="0"/>
              <a:t>y</a:t>
            </a:r>
            <a:r>
              <a:rPr lang="en-US" dirty="0" smtClean="0"/>
              <a:t>) = A linear </a:t>
            </a:r>
            <a:r>
              <a:rPr lang="en-US" dirty="0"/>
              <a:t>scoring function = </a:t>
            </a:r>
            <a:r>
              <a:rPr lang="en-US" b="1" dirty="0" err="1"/>
              <a:t>w</a:t>
            </a:r>
            <a:r>
              <a:rPr lang="en-US" baseline="30000" dirty="0" err="1"/>
              <a:t>T</a:t>
            </a:r>
            <a:r>
              <a:rPr lang="en-US" dirty="0" err="1">
                <a:latin typeface="cmmi10"/>
                <a:ea typeface="cmmi10"/>
                <a:cs typeface="cmmi10"/>
              </a:rPr>
              <a:t>Á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dirty="0" err="1"/>
              <a:t>,</a:t>
            </a:r>
            <a:r>
              <a:rPr lang="en-US" b="1" dirty="0" err="1"/>
              <a:t>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0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6" grpId="0"/>
      <p:bldP spid="140" grpId="0" animBg="1"/>
      <p:bldP spid="1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Prediction: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5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each example </a:t>
            </a:r>
            <a:r>
              <a:rPr lang="en-US" sz="2000" dirty="0">
                <a:solidFill>
                  <a:srgbClr val="0033CC"/>
                </a:solidFill>
              </a:rPr>
              <a:t>(x</a:t>
            </a:r>
            <a:r>
              <a:rPr lang="en-US" sz="2000" baseline="-25000" dirty="0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, </a:t>
            </a:r>
            <a:r>
              <a:rPr lang="en-US" sz="2000" dirty="0" err="1">
                <a:solidFill>
                  <a:srgbClr val="0033CC"/>
                </a:solidFill>
              </a:rPr>
              <a:t>y</a:t>
            </a:r>
            <a:r>
              <a:rPr lang="en-US" sz="2000" baseline="-25000" dirty="0" err="1">
                <a:solidFill>
                  <a:srgbClr val="0033CC"/>
                </a:solidFill>
              </a:rPr>
              <a:t>i</a:t>
            </a:r>
            <a:r>
              <a:rPr lang="en-US" sz="2000" dirty="0" smtClean="0">
                <a:solidFill>
                  <a:srgbClr val="0033CC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Do: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Predict:</a:t>
            </a:r>
            <a:r>
              <a:rPr lang="en-US" dirty="0" smtClean="0">
                <a:solidFill>
                  <a:srgbClr val="0033CC"/>
                </a:solidFill>
              </a:rPr>
              <a:t> perform Inference with the current weight vector </a:t>
            </a:r>
          </a:p>
          <a:p>
            <a:pPr lvl="2"/>
            <a:r>
              <a:rPr lang="en-US" sz="2400" dirty="0" err="1"/>
              <a:t>y</a:t>
            </a:r>
            <a:r>
              <a:rPr lang="en-US" sz="2400" baseline="-25000" dirty="0" err="1"/>
              <a:t>i</a:t>
            </a:r>
            <a:r>
              <a:rPr lang="en-US" sz="2400" dirty="0"/>
              <a:t>’ = </a:t>
            </a:r>
            <a:r>
              <a:rPr lang="en-US" sz="2400" dirty="0" err="1"/>
              <a:t>argmax</a:t>
            </a:r>
            <a:r>
              <a:rPr lang="en-US" sz="2400" baseline="-25000" dirty="0" err="1"/>
              <a:t>y</a:t>
            </a:r>
            <a:r>
              <a:rPr lang="en-US" sz="2400" baseline="-25000" dirty="0"/>
              <a:t> </a:t>
            </a:r>
            <a:r>
              <a:rPr lang="en-US" sz="2400" baseline="-25000" dirty="0">
                <a:latin typeface="cmsy10"/>
              </a:rPr>
              <a:t>2 Y</a:t>
            </a:r>
            <a:r>
              <a:rPr lang="en-US" sz="2400" dirty="0"/>
              <a:t>  </a:t>
            </a:r>
            <a:r>
              <a:rPr lang="en-US" sz="2400" dirty="0" err="1"/>
              <a:t>w</a:t>
            </a:r>
            <a:r>
              <a:rPr lang="en-US" sz="2400" baseline="-25000" dirty="0" err="1"/>
              <a:t>EASY</a:t>
            </a:r>
            <a:r>
              <a:rPr lang="en-US" sz="2400" baseline="30000" dirty="0" err="1"/>
              <a:t>T</a:t>
            </a:r>
            <a:r>
              <a:rPr lang="en-US" sz="2400" dirty="0"/>
              <a:t> </a:t>
            </a:r>
            <a:r>
              <a:rPr lang="en-US" sz="2400" dirty="0">
                <a:latin typeface="cmmi10"/>
              </a:rPr>
              <a:t>Á</a:t>
            </a:r>
            <a:r>
              <a:rPr lang="en-US" sz="2400" baseline="-25000" dirty="0"/>
              <a:t>EASY</a:t>
            </a:r>
            <a:r>
              <a:rPr lang="en-US" sz="2400" dirty="0"/>
              <a:t> ( x</a:t>
            </a:r>
            <a:r>
              <a:rPr lang="en-US" sz="2400" baseline="-25000" dirty="0"/>
              <a:t>i</a:t>
            </a:r>
            <a:r>
              <a:rPr lang="en-US" sz="2400" dirty="0"/>
              <a:t> ,y) + </a:t>
            </a:r>
            <a:r>
              <a:rPr lang="en-US" sz="2400" dirty="0" err="1"/>
              <a:t>w</a:t>
            </a:r>
            <a:r>
              <a:rPr lang="en-US" sz="2400" baseline="-25000" dirty="0" err="1"/>
              <a:t>HARD</a:t>
            </a:r>
            <a:r>
              <a:rPr lang="en-US" sz="2400" baseline="30000" dirty="0" err="1"/>
              <a:t>T</a:t>
            </a:r>
            <a:r>
              <a:rPr lang="en-US" sz="2400" dirty="0"/>
              <a:t> </a:t>
            </a:r>
            <a:r>
              <a:rPr lang="en-US" sz="2400" dirty="0">
                <a:latin typeface="cmmi10"/>
              </a:rPr>
              <a:t>Á</a:t>
            </a:r>
            <a:r>
              <a:rPr lang="en-US" sz="2400" baseline="-25000" dirty="0"/>
              <a:t>HARD</a:t>
            </a:r>
            <a:r>
              <a:rPr lang="en-US" sz="2400" dirty="0"/>
              <a:t> ( x</a:t>
            </a:r>
            <a:r>
              <a:rPr lang="en-US" sz="2400" baseline="-25000" dirty="0"/>
              <a:t>i</a:t>
            </a:r>
            <a:r>
              <a:rPr lang="en-US" sz="2400" dirty="0"/>
              <a:t> ,y) </a:t>
            </a:r>
            <a:endParaRPr lang="en-US" sz="2400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Check </a:t>
            </a:r>
            <a:r>
              <a:rPr lang="en-US" dirty="0" smtClean="0">
                <a:solidFill>
                  <a:srgbClr val="FF0000"/>
                </a:solidFill>
              </a:rPr>
              <a:t>the learning constraint</a:t>
            </a:r>
            <a:endParaRPr lang="en-US" dirty="0" smtClean="0"/>
          </a:p>
          <a:p>
            <a:pPr lvl="2"/>
            <a:r>
              <a:rPr lang="en-US" sz="2000" dirty="0" smtClean="0"/>
              <a:t>Is the score of the current prediction better than of </a:t>
            </a:r>
            <a:r>
              <a:rPr lang="en-US" sz="2000" dirty="0">
                <a:solidFill>
                  <a:srgbClr val="0033CC"/>
                </a:solidFill>
              </a:rPr>
              <a:t>(x</a:t>
            </a:r>
            <a:r>
              <a:rPr lang="en-US" sz="2000" baseline="-25000" dirty="0">
                <a:solidFill>
                  <a:srgbClr val="0033CC"/>
                </a:solidFill>
              </a:rPr>
              <a:t>i</a:t>
            </a:r>
            <a:r>
              <a:rPr lang="en-US" sz="2000" dirty="0">
                <a:solidFill>
                  <a:srgbClr val="0033CC"/>
                </a:solidFill>
              </a:rPr>
              <a:t>, </a:t>
            </a:r>
            <a:r>
              <a:rPr lang="en-US" sz="2000" dirty="0" err="1">
                <a:solidFill>
                  <a:srgbClr val="0033CC"/>
                </a:solidFill>
              </a:rPr>
              <a:t>y</a:t>
            </a:r>
            <a:r>
              <a:rPr lang="en-US" sz="2000" baseline="-25000" dirty="0" err="1">
                <a:solidFill>
                  <a:srgbClr val="0033CC"/>
                </a:solidFill>
              </a:rPr>
              <a:t>i</a:t>
            </a:r>
            <a:r>
              <a:rPr lang="en-US" sz="2000" dirty="0" smtClean="0">
                <a:solidFill>
                  <a:srgbClr val="0033CC"/>
                </a:solidFill>
              </a:rPr>
              <a:t>)?</a:t>
            </a:r>
            <a:endParaRPr lang="en-US" sz="2000" dirty="0">
              <a:solidFill>
                <a:srgbClr val="0033CC"/>
              </a:solidFill>
            </a:endParaRP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Yes</a:t>
            </a:r>
            <a:r>
              <a:rPr lang="en-US" dirty="0" smtClean="0"/>
              <a:t> – a mistaken prediction</a:t>
            </a:r>
          </a:p>
          <a:p>
            <a:pPr lvl="2"/>
            <a:r>
              <a:rPr lang="en-US" sz="2000" dirty="0" smtClean="0">
                <a:solidFill>
                  <a:srgbClr val="FF0000"/>
                </a:solidFill>
              </a:rPr>
              <a:t>Update w</a:t>
            </a:r>
          </a:p>
          <a:p>
            <a:pPr lvl="1"/>
            <a:r>
              <a:rPr lang="en-US" dirty="0" smtClean="0"/>
              <a:t>Otherwise: no need to update </a:t>
            </a:r>
            <a:r>
              <a:rPr lang="en-US" dirty="0" smtClean="0">
                <a:solidFill>
                  <a:srgbClr val="0033CC"/>
                </a:solidFill>
              </a:rPr>
              <a:t>w</a:t>
            </a:r>
            <a:r>
              <a:rPr lang="en-US" dirty="0" smtClean="0"/>
              <a:t> on this example</a:t>
            </a:r>
          </a:p>
          <a:p>
            <a:r>
              <a:rPr lang="en-US" sz="2000" dirty="0" err="1" smtClean="0">
                <a:solidFill>
                  <a:srgbClr val="0033CC"/>
                </a:solidFill>
              </a:rPr>
              <a:t>EndDo</a:t>
            </a:r>
            <a:endParaRPr lang="en-US" sz="2000" dirty="0">
              <a:solidFill>
                <a:srgbClr val="0033CC"/>
              </a:solidFill>
            </a:endParaRPr>
          </a:p>
          <a:p>
            <a:pPr lvl="1"/>
            <a:endParaRPr lang="en-US" dirty="0" smtClean="0">
              <a:solidFill>
                <a:srgbClr val="0033CC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629400" y="152400"/>
            <a:ext cx="2438400" cy="1524000"/>
          </a:xfrm>
          <a:prstGeom prst="wedgeRectCallout">
            <a:avLst>
              <a:gd name="adj1" fmla="val -12174"/>
              <a:gd name="adj2" fmla="val 94442"/>
            </a:avLst>
          </a:prstGeom>
          <a:solidFill>
            <a:srgbClr val="FFFFCC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cs typeface="Century Gothic"/>
              </a:rPr>
              <a:t>Solution II: </a:t>
            </a:r>
            <a:r>
              <a:rPr lang="en-US" sz="2000" dirty="0" smtClean="0">
                <a:solidFill>
                  <a:srgbClr val="000000"/>
                </a:solidFill>
                <a:cs typeface="Century Gothic"/>
              </a:rPr>
              <a:t>Disregard some of the dependencies: </a:t>
            </a:r>
            <a:r>
              <a:rPr lang="en-US" sz="2000" b="1" dirty="0" smtClean="0">
                <a:solidFill>
                  <a:srgbClr val="FF0000"/>
                </a:solidFill>
                <a:cs typeface="Century Gothic"/>
              </a:rPr>
              <a:t>assume a simple model.</a:t>
            </a:r>
            <a:endParaRPr lang="en-US" sz="2000" b="1" dirty="0">
              <a:solidFill>
                <a:srgbClr val="FF0000"/>
              </a:solidFill>
              <a:cs typeface="Century Gothic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48400" y="2209800"/>
            <a:ext cx="2514600" cy="838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400800" y="2362200"/>
            <a:ext cx="22098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000000"/>
                </a:solidFill>
              </a:rPr>
              <a:t>Page </a:t>
            </a:r>
            <a:fld id="{E8007264-EAB3-4E53-8D88-C175708AA4AD}" type="slidenum">
              <a:rPr lang="en-US" altLang="zh-TW" smtClean="0">
                <a:solidFill>
                  <a:srgbClr val="000000"/>
                </a:solidFill>
              </a:rPr>
              <a:pPr/>
              <a:t>9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59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structured Perceptron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HMM is a linear classifier</a:t>
            </a:r>
          </a:p>
          <a:p>
            <a:pPr lvl="1"/>
            <a:r>
              <a:rPr lang="en-US" dirty="0" smtClean="0"/>
              <a:t>Can we treat it as any linear classifier for training?</a:t>
            </a:r>
          </a:p>
          <a:p>
            <a:pPr lvl="1"/>
            <a:r>
              <a:rPr lang="en-US" dirty="0" smtClean="0"/>
              <a:t>If so, we could add additional features that are global properties</a:t>
            </a:r>
          </a:p>
          <a:p>
            <a:pPr lvl="2"/>
            <a:r>
              <a:rPr lang="en-US" dirty="0" smtClean="0"/>
              <a:t>As long as the output can be decomposed for easy inference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Viterbi algorithm calculates max </a:t>
            </a:r>
            <a:r>
              <a:rPr lang="en-US" dirty="0" err="1" smtClean="0">
                <a:latin typeface="Calibri"/>
              </a:rPr>
              <a:t>w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latin typeface="cmmi10"/>
                <a:ea typeface="cmmi10"/>
                <a:cs typeface="cmmi10"/>
              </a:rPr>
              <a:t>Á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dirty="0" smtClean="0"/>
              <a:t>, </a:t>
            </a:r>
            <a:r>
              <a:rPr lang="en-US" b="1" dirty="0" smtClean="0"/>
              <a:t>y</a:t>
            </a:r>
            <a:r>
              <a:rPr lang="en-US" dirty="0" smtClean="0"/>
              <a:t>)</a:t>
            </a:r>
          </a:p>
          <a:p>
            <a:pPr marL="800100" lvl="2" indent="0">
              <a:buNone/>
            </a:pPr>
            <a:r>
              <a:rPr lang="en-US" dirty="0" smtClean="0"/>
              <a:t>Viterbi only cares about scores to structures (not necessarily normalized)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 could push the learning algorithm to train for un-normalized scores</a:t>
            </a:r>
          </a:p>
          <a:p>
            <a:pPr marL="857250" lvl="1" indent="-457200"/>
            <a:r>
              <a:rPr lang="en-US" dirty="0" smtClean="0"/>
              <a:t>If we need normalization, we could always normalize by computing </a:t>
            </a:r>
            <a:r>
              <a:rPr lang="en-US" dirty="0" err="1" smtClean="0"/>
              <a:t>exponentiating</a:t>
            </a:r>
            <a:r>
              <a:rPr lang="en-US" dirty="0" smtClean="0"/>
              <a:t> and dividing by Z</a:t>
            </a:r>
          </a:p>
          <a:p>
            <a:pPr marL="857250" lvl="1" indent="-457200"/>
            <a:r>
              <a:rPr lang="en-US" dirty="0" smtClean="0"/>
              <a:t>That is, the learning algorithm can effectively just focus on the score of </a:t>
            </a:r>
            <a:r>
              <a:rPr lang="en-US" b="1" dirty="0" smtClean="0"/>
              <a:t>y </a:t>
            </a:r>
            <a:r>
              <a:rPr lang="en-US" dirty="0" smtClean="0"/>
              <a:t>for a particular </a:t>
            </a:r>
            <a:r>
              <a:rPr lang="en-US" b="1" dirty="0" smtClean="0"/>
              <a:t>x</a:t>
            </a:r>
          </a:p>
          <a:p>
            <a:pPr marL="857250" lvl="1" indent="-457200"/>
            <a:r>
              <a:rPr lang="en-US" dirty="0" smtClean="0"/>
              <a:t>Train a discriminative model!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40005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128D-E007-7541-A1FF-F45D75879CCB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Perceptron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Given a training set D = {(</a:t>
            </a:r>
            <a:r>
              <a:rPr lang="en-US" b="1" dirty="0" err="1" smtClean="0"/>
              <a:t>x</a:t>
            </a:r>
            <a:r>
              <a:rPr lang="en-US" dirty="0" err="1" smtClean="0"/>
              <a:t>,</a:t>
            </a:r>
            <a:r>
              <a:rPr lang="en-US" b="1" dirty="0" err="1" smtClean="0"/>
              <a:t>y</a:t>
            </a:r>
            <a:r>
              <a:rPr lang="en-US" dirty="0" smtClean="0"/>
              <a:t>)}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Initialize </a:t>
            </a:r>
            <a:r>
              <a:rPr lang="en-US" b="1" dirty="0" smtClean="0"/>
              <a:t>w</a:t>
            </a:r>
            <a:r>
              <a:rPr lang="en-US" dirty="0" smtClean="0"/>
              <a:t> = 0 </a:t>
            </a:r>
            <a:r>
              <a:rPr lang="en-US" dirty="0">
                <a:latin typeface="cmsy10"/>
                <a:ea typeface="cmsy10"/>
                <a:cs typeface="cmsy10"/>
              </a:rPr>
              <a:t>2</a:t>
            </a:r>
            <a:r>
              <a:rPr lang="en-US" dirty="0"/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&lt;</a:t>
            </a:r>
            <a:r>
              <a:rPr lang="en-US" baseline="30000" dirty="0"/>
              <a:t>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epoch = 1 … T:</a:t>
            </a:r>
            <a:endParaRPr lang="en-US" i="1" dirty="0" smtClean="0">
              <a:solidFill>
                <a:schemeClr val="accent2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For each training example (</a:t>
            </a:r>
            <a:r>
              <a:rPr lang="en-US" b="1" dirty="0" smtClean="0"/>
              <a:t>x</a:t>
            </a:r>
            <a:r>
              <a:rPr lang="en-US" dirty="0" smtClean="0"/>
              <a:t>, </a:t>
            </a:r>
            <a:r>
              <a:rPr lang="en-US" b="1" dirty="0" smtClean="0"/>
              <a:t>y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/>
              <a:t> D: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Predict</a:t>
            </a:r>
            <a:r>
              <a:rPr lang="en-US" b="1" dirty="0" smtClean="0"/>
              <a:t> y’</a:t>
            </a:r>
            <a:r>
              <a:rPr lang="en-US" dirty="0" smtClean="0"/>
              <a:t> = </a:t>
            </a:r>
            <a:r>
              <a:rPr lang="en-US" dirty="0" err="1" smtClean="0"/>
              <a:t>argmax</a:t>
            </a:r>
            <a:r>
              <a:rPr lang="en-US" b="1" baseline="-25000" dirty="0" err="1" smtClean="0"/>
              <a:t>y</a:t>
            </a:r>
            <a:r>
              <a:rPr lang="en-US" b="1" baseline="-25000" dirty="0" smtClean="0"/>
              <a:t>’</a:t>
            </a:r>
            <a:r>
              <a:rPr lang="en-US" dirty="0" smtClean="0"/>
              <a:t> </a:t>
            </a:r>
            <a:r>
              <a:rPr lang="en-US" b="1" dirty="0" err="1" smtClean="0"/>
              <a:t>w</a:t>
            </a:r>
            <a:r>
              <a:rPr lang="en-US" baseline="30000" dirty="0" err="1" smtClean="0"/>
              <a:t>T</a:t>
            </a:r>
            <a:r>
              <a:rPr lang="en-US" dirty="0" err="1" smtClean="0">
                <a:latin typeface="cmmi10"/>
                <a:ea typeface="cmmi10"/>
                <a:cs typeface="cmmi10"/>
              </a:rPr>
              <a:t>Á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dirty="0" smtClean="0"/>
              <a:t>, </a:t>
            </a:r>
            <a:r>
              <a:rPr lang="en-US" b="1" dirty="0" smtClean="0"/>
              <a:t>y’</a:t>
            </a:r>
            <a:r>
              <a:rPr lang="en-US" dirty="0" smtClean="0"/>
              <a:t>)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n-US" dirty="0"/>
              <a:t>≠</a:t>
            </a:r>
            <a:r>
              <a:rPr lang="en-US" dirty="0" smtClean="0"/>
              <a:t> </a:t>
            </a:r>
            <a:r>
              <a:rPr lang="en-US" b="1" dirty="0" smtClean="0"/>
              <a:t>y’</a:t>
            </a:r>
            <a:r>
              <a:rPr lang="en-US" dirty="0" smtClean="0"/>
              <a:t>, update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en-US" dirty="0" err="1" smtClean="0">
                <a:latin typeface="cmsy10"/>
                <a:ea typeface="cmsy10"/>
                <a:cs typeface="cmsy10"/>
              </a:rPr>
              <a:t>Ã</a:t>
            </a:r>
            <a:r>
              <a:rPr lang="en-US" dirty="0" smtClean="0"/>
              <a:t> </a:t>
            </a:r>
            <a:r>
              <a:rPr lang="en-US" b="1" dirty="0" smtClean="0"/>
              <a:t>w</a:t>
            </a:r>
            <a:r>
              <a:rPr lang="en-US" dirty="0" smtClean="0"/>
              <a:t> + </a:t>
            </a:r>
            <a:r>
              <a:rPr lang="en-US" dirty="0" err="1" smtClean="0"/>
              <a:t>learningRate</a:t>
            </a:r>
            <a:r>
              <a:rPr lang="en-US" dirty="0" smtClean="0"/>
              <a:t> (</a:t>
            </a:r>
            <a:r>
              <a:rPr lang="en-US" dirty="0" err="1" smtClean="0">
                <a:latin typeface="cmmi10"/>
                <a:ea typeface="cmmi10"/>
                <a:cs typeface="cmmi10"/>
              </a:rPr>
              <a:t>Á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, </a:t>
            </a:r>
            <a:r>
              <a:rPr lang="en-US" b="1" dirty="0" smtClean="0"/>
              <a:t>y</a:t>
            </a:r>
            <a:r>
              <a:rPr lang="en-US" dirty="0" smtClean="0"/>
              <a:t>) - </a:t>
            </a:r>
            <a:r>
              <a:rPr lang="en-US" dirty="0" err="1">
                <a:latin typeface="cmmi10"/>
                <a:ea typeface="cmmi10"/>
                <a:cs typeface="cmmi10"/>
              </a:rPr>
              <a:t>Á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, </a:t>
            </a:r>
            <a:r>
              <a:rPr lang="en-US" b="1" dirty="0"/>
              <a:t>y’</a:t>
            </a:r>
            <a:r>
              <a:rPr lang="en-US" dirty="0" smtClean="0"/>
              <a:t>)</a:t>
            </a:r>
            <a:r>
              <a:rPr lang="en-US" dirty="0"/>
              <a:t>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Return </a:t>
            </a:r>
            <a:r>
              <a:rPr lang="en-US" b="1" dirty="0" smtClean="0"/>
              <a:t>w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0" indent="0">
              <a:buNone/>
            </a:pPr>
            <a:r>
              <a:rPr lang="en-US" dirty="0" smtClean="0">
                <a:solidFill>
                  <a:srgbClr val="CC3333"/>
                </a:solidFill>
              </a:rPr>
              <a:t>Prediction</a:t>
            </a:r>
            <a:r>
              <a:rPr lang="en-US" b="1" dirty="0" smtClean="0"/>
              <a:t>: </a:t>
            </a:r>
            <a:r>
              <a:rPr lang="en-US" dirty="0" err="1" smtClean="0"/>
              <a:t>argmax</a:t>
            </a:r>
            <a:r>
              <a:rPr lang="en-US" b="1" baseline="-25000" dirty="0" err="1" smtClean="0"/>
              <a:t>y</a:t>
            </a:r>
            <a:r>
              <a:rPr lang="en-US" b="1" baseline="-25000" dirty="0" smtClean="0"/>
              <a:t> </a:t>
            </a:r>
            <a:r>
              <a:rPr lang="en-US" b="1" dirty="0" err="1" smtClean="0"/>
              <a:t>w</a:t>
            </a:r>
            <a:r>
              <a:rPr lang="en-US" b="1" baseline="30000" dirty="0" err="1" smtClean="0"/>
              <a:t>T</a:t>
            </a:r>
            <a:r>
              <a:rPr lang="en-US" dirty="0" err="1" smtClean="0">
                <a:latin typeface="cmmi10"/>
                <a:ea typeface="cmmi10"/>
                <a:cs typeface="cmmi10"/>
              </a:rPr>
              <a:t>Á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, </a:t>
            </a:r>
            <a:r>
              <a:rPr lang="en-US" b="1" dirty="0"/>
              <a:t>y</a:t>
            </a:r>
            <a:r>
              <a:rPr lang="en-US" dirty="0"/>
              <a:t>)</a:t>
            </a:r>
            <a:endParaRPr lang="en-US" b="1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91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734714" y="2482334"/>
            <a:ext cx="5195926" cy="369332"/>
            <a:chOff x="3734714" y="2482334"/>
            <a:chExt cx="5195926" cy="369332"/>
          </a:xfrm>
        </p:grpSpPr>
        <p:sp>
          <p:nvSpPr>
            <p:cNvPr id="10" name="Rectangle 9"/>
            <p:cNvSpPr/>
            <p:nvPr/>
          </p:nvSpPr>
          <p:spPr>
            <a:xfrm>
              <a:off x="4959907" y="2482334"/>
              <a:ext cx="397073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dirty="0" smtClean="0"/>
                <a:t>T </a:t>
              </a:r>
              <a:r>
                <a:rPr lang="en-US" dirty="0"/>
                <a:t>is a </a:t>
              </a:r>
              <a:r>
                <a:rPr lang="en-US" dirty="0" err="1"/>
                <a:t>hyperparameter</a:t>
              </a:r>
              <a:r>
                <a:rPr lang="en-US" dirty="0"/>
                <a:t> to the </a:t>
              </a:r>
              <a:r>
                <a:rPr lang="en-US" dirty="0" smtClean="0"/>
                <a:t>algorithm</a:t>
              </a:r>
              <a:endParaRPr lang="en-US" dirty="0"/>
            </a:p>
          </p:txBody>
        </p:sp>
        <p:cxnSp>
          <p:nvCxnSpPr>
            <p:cNvPr id="11" name="Straight Arrow Connector 10"/>
            <p:cNvCxnSpPr>
              <a:stCxn id="10" idx="1"/>
            </p:cNvCxnSpPr>
            <p:nvPr/>
          </p:nvCxnSpPr>
          <p:spPr>
            <a:xfrm flipH="1">
              <a:off x="3734714" y="2667000"/>
              <a:ext cx="1225193" cy="830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7063376" y="1442466"/>
            <a:ext cx="208696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In practice, good to shuffle D before the inner loop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090276" y="4372429"/>
            <a:ext cx="4856480" cy="1864244"/>
            <a:chOff x="4090276" y="4372429"/>
            <a:chExt cx="4856480" cy="1864244"/>
          </a:xfrm>
        </p:grpSpPr>
        <p:grpSp>
          <p:nvGrpSpPr>
            <p:cNvPr id="16" name="Group 15"/>
            <p:cNvGrpSpPr/>
            <p:nvPr/>
          </p:nvGrpSpPr>
          <p:grpSpPr>
            <a:xfrm>
              <a:off x="5200256" y="4372429"/>
              <a:ext cx="3746500" cy="1864244"/>
              <a:chOff x="5184140" y="3727884"/>
              <a:chExt cx="3746500" cy="186424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872480" y="4114800"/>
                <a:ext cx="3058160" cy="1477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Update only on an error. </a:t>
                </a:r>
              </a:p>
              <a:p>
                <a:r>
                  <a:rPr lang="en-US" dirty="0" smtClean="0"/>
                  <a:t>Perceptron is an mistake-driven algorithm.</a:t>
                </a:r>
              </a:p>
              <a:p>
                <a:r>
                  <a:rPr lang="en-US" dirty="0" smtClean="0"/>
                  <a:t>If there is a mistake, promote </a:t>
                </a:r>
                <a:r>
                  <a:rPr lang="en-US" b="1" dirty="0" smtClean="0"/>
                  <a:t>y</a:t>
                </a:r>
                <a:r>
                  <a:rPr lang="en-US" dirty="0" smtClean="0"/>
                  <a:t> and demote </a:t>
                </a:r>
                <a:r>
                  <a:rPr lang="en-US" b="1" dirty="0" smtClean="0"/>
                  <a:t>y’</a:t>
                </a:r>
                <a:endParaRPr lang="en-US" b="1" dirty="0"/>
              </a:p>
            </p:txBody>
          </p:sp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5184140" y="3727884"/>
                <a:ext cx="688341" cy="5901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cxnSp>
          <p:nvCxnSpPr>
            <p:cNvPr id="8" name="Straight Connector 7"/>
            <p:cNvCxnSpPr/>
            <p:nvPr/>
          </p:nvCxnSpPr>
          <p:spPr>
            <a:xfrm>
              <a:off x="4090276" y="4372429"/>
              <a:ext cx="3556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044966" y="3337035"/>
            <a:ext cx="3885674" cy="472965"/>
            <a:chOff x="5044966" y="3337035"/>
            <a:chExt cx="3885674" cy="472965"/>
          </a:xfrm>
        </p:grpSpPr>
        <p:sp>
          <p:nvSpPr>
            <p:cNvPr id="12" name="TextBox 11"/>
            <p:cNvSpPr txBox="1"/>
            <p:nvPr/>
          </p:nvSpPr>
          <p:spPr>
            <a:xfrm>
              <a:off x="6302960" y="3337035"/>
              <a:ext cx="262768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Inference in training loop!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12" idx="1"/>
            </p:cNvCxnSpPr>
            <p:nvPr/>
          </p:nvCxnSpPr>
          <p:spPr>
            <a:xfrm flipH="1">
              <a:off x="5044966" y="3521701"/>
              <a:ext cx="1257994" cy="2882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388293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structured perceptron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Mistake </a:t>
            </a:r>
            <a:r>
              <a:rPr lang="en-US" dirty="0" smtClean="0"/>
              <a:t>bound for separable data, just like perceptron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practice, use averaging for better generalization</a:t>
            </a:r>
            <a:endParaRPr lang="en-US" dirty="0"/>
          </a:p>
          <a:p>
            <a:pPr lvl="1"/>
            <a:r>
              <a:rPr lang="en-US" dirty="0" smtClean="0"/>
              <a:t>Initialize </a:t>
            </a:r>
            <a:r>
              <a:rPr lang="en-US" b="1" dirty="0" smtClean="0"/>
              <a:t>a</a:t>
            </a:r>
            <a:r>
              <a:rPr lang="en-US" dirty="0" smtClean="0"/>
              <a:t> = 0</a:t>
            </a:r>
          </a:p>
          <a:p>
            <a:pPr lvl="1"/>
            <a:r>
              <a:rPr lang="en-US" dirty="0" smtClean="0"/>
              <a:t>After each step, whether there is an update or not, </a:t>
            </a: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dirty="0" err="1" smtClean="0">
                <a:latin typeface="cmsy10"/>
                <a:ea typeface="cmsy10"/>
                <a:cs typeface="cmsy10"/>
              </a:rPr>
              <a:t>Ã</a:t>
            </a:r>
            <a:r>
              <a:rPr lang="en-US" dirty="0" smtClean="0"/>
              <a:t> </a:t>
            </a:r>
            <a:r>
              <a:rPr lang="en-US" b="1" dirty="0" smtClean="0"/>
              <a:t>w</a:t>
            </a:r>
            <a:r>
              <a:rPr lang="en-US" dirty="0" smtClean="0"/>
              <a:t> + </a:t>
            </a:r>
            <a:r>
              <a:rPr lang="en-US" b="1" dirty="0" smtClean="0"/>
              <a:t>a</a:t>
            </a:r>
          </a:p>
          <a:p>
            <a:pPr lvl="2"/>
            <a:r>
              <a:rPr lang="en-US" dirty="0" smtClean="0"/>
              <a:t>Note, we still check for mistake using </a:t>
            </a:r>
            <a:r>
              <a:rPr lang="en-US" b="1" dirty="0" smtClean="0"/>
              <a:t>w</a:t>
            </a:r>
            <a:r>
              <a:rPr lang="en-US" dirty="0" smtClean="0"/>
              <a:t> not </a:t>
            </a:r>
            <a:r>
              <a:rPr lang="en-US" b="1" dirty="0" smtClean="0"/>
              <a:t>a</a:t>
            </a:r>
          </a:p>
          <a:p>
            <a:pPr lvl="1"/>
            <a:r>
              <a:rPr lang="en-US" dirty="0" smtClean="0"/>
              <a:t>Return </a:t>
            </a:r>
            <a:r>
              <a:rPr lang="en-US" b="1" dirty="0" smtClean="0"/>
              <a:t>a </a:t>
            </a:r>
            <a:r>
              <a:rPr lang="en-US" dirty="0" smtClean="0"/>
              <a:t>at the end instead of</a:t>
            </a:r>
            <a:r>
              <a:rPr lang="en-US" b="1" dirty="0" smtClean="0"/>
              <a:t> w </a:t>
            </a:r>
          </a:p>
          <a:p>
            <a:pPr marL="914400" lvl="2" indent="0">
              <a:buNone/>
            </a:pPr>
            <a:r>
              <a:rPr lang="en-US" dirty="0" smtClean="0">
                <a:solidFill>
                  <a:srgbClr val="CC3333"/>
                </a:solidFill>
              </a:rPr>
              <a:t>Exercise</a:t>
            </a:r>
            <a:r>
              <a:rPr lang="en-US" dirty="0" smtClean="0"/>
              <a:t>: Optimize this for performance – modify </a:t>
            </a: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i="1" dirty="0" smtClean="0"/>
              <a:t>only </a:t>
            </a:r>
            <a:r>
              <a:rPr lang="en-US" dirty="0" smtClean="0"/>
              <a:t>on errors</a:t>
            </a:r>
          </a:p>
          <a:p>
            <a:pPr lvl="2"/>
            <a:endParaRPr lang="en-US" dirty="0"/>
          </a:p>
          <a:p>
            <a:r>
              <a:rPr lang="en-US" dirty="0" smtClean="0"/>
              <a:t>Global update</a:t>
            </a:r>
          </a:p>
          <a:p>
            <a:pPr lvl="1"/>
            <a:r>
              <a:rPr lang="en-US" dirty="0" smtClean="0"/>
              <a:t>One weight vector for entire sequence </a:t>
            </a:r>
          </a:p>
          <a:p>
            <a:pPr lvl="2"/>
            <a:r>
              <a:rPr lang="en-US" dirty="0" smtClean="0"/>
              <a:t>Not for each position</a:t>
            </a:r>
          </a:p>
          <a:p>
            <a:pPr lvl="1"/>
            <a:r>
              <a:rPr lang="en-US" dirty="0" smtClean="0"/>
              <a:t>Same algorithm can be derived from constraint classification</a:t>
            </a:r>
          </a:p>
          <a:p>
            <a:pPr lvl="2"/>
            <a:r>
              <a:rPr lang="en-US" dirty="0" smtClean="0"/>
              <a:t>Create a binary classification data set and run perceptron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128D-E007-7541-A1FF-F45D75879CCB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Structured Perceptron with 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Given a training set D = {(</a:t>
            </a:r>
            <a:r>
              <a:rPr lang="en-US" b="1" dirty="0" err="1" smtClean="0"/>
              <a:t>x</a:t>
            </a:r>
            <a:r>
              <a:rPr lang="en-US" dirty="0" err="1" smtClean="0"/>
              <a:t>,</a:t>
            </a:r>
            <a:r>
              <a:rPr lang="en-US" b="1" dirty="0" err="1" smtClean="0"/>
              <a:t>y</a:t>
            </a:r>
            <a:r>
              <a:rPr lang="en-US" dirty="0" smtClean="0"/>
              <a:t>)}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Initialize </a:t>
            </a:r>
            <a:r>
              <a:rPr lang="en-US" b="1" dirty="0" smtClean="0"/>
              <a:t>w</a:t>
            </a:r>
            <a:r>
              <a:rPr lang="en-US" dirty="0" smtClean="0"/>
              <a:t> = 0 </a:t>
            </a:r>
            <a:r>
              <a:rPr lang="en-US" dirty="0">
                <a:latin typeface="cmsy10"/>
                <a:ea typeface="cmsy10"/>
                <a:cs typeface="cmsy10"/>
              </a:rPr>
              <a:t>2</a:t>
            </a:r>
            <a:r>
              <a:rPr lang="en-US" dirty="0"/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&lt;</a:t>
            </a:r>
            <a:r>
              <a:rPr lang="en-US" baseline="30000" dirty="0" smtClean="0"/>
              <a:t>n</a:t>
            </a:r>
            <a:r>
              <a:rPr lang="en-US" dirty="0" smtClean="0">
                <a:solidFill>
                  <a:srgbClr val="CC3333"/>
                </a:solidFill>
              </a:rPr>
              <a:t>, </a:t>
            </a:r>
            <a:r>
              <a:rPr lang="en-US" b="1" dirty="0" smtClean="0">
                <a:solidFill>
                  <a:srgbClr val="CC3333"/>
                </a:solidFill>
              </a:rPr>
              <a:t>a</a:t>
            </a:r>
            <a:r>
              <a:rPr lang="en-US" dirty="0" smtClean="0">
                <a:solidFill>
                  <a:srgbClr val="CC3333"/>
                </a:solidFill>
              </a:rPr>
              <a:t> = 0 </a:t>
            </a:r>
            <a:r>
              <a:rPr lang="en-US" dirty="0" smtClean="0">
                <a:solidFill>
                  <a:srgbClr val="CC3333"/>
                </a:solidFill>
                <a:latin typeface="cmsy10"/>
                <a:ea typeface="cmsy10"/>
                <a:cs typeface="cmsy10"/>
              </a:rPr>
              <a:t>2</a:t>
            </a:r>
            <a:r>
              <a:rPr lang="en-US" dirty="0" smtClean="0">
                <a:solidFill>
                  <a:srgbClr val="CC3333"/>
                </a:solidFill>
              </a:rPr>
              <a:t> </a:t>
            </a:r>
            <a:r>
              <a:rPr lang="en-US" dirty="0" smtClean="0">
                <a:solidFill>
                  <a:srgbClr val="CC3333"/>
                </a:solidFill>
                <a:latin typeface="cmsy10"/>
                <a:ea typeface="cmsy10"/>
                <a:cs typeface="cmsy10"/>
              </a:rPr>
              <a:t>&lt;</a:t>
            </a:r>
            <a:r>
              <a:rPr lang="en-US" baseline="30000" dirty="0" smtClean="0">
                <a:solidFill>
                  <a:srgbClr val="CC3333"/>
                </a:solidFill>
              </a:rPr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epoch = 1 … T:</a:t>
            </a:r>
            <a:endParaRPr lang="en-US" i="1" dirty="0" smtClean="0">
              <a:solidFill>
                <a:schemeClr val="accent2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For each training example (</a:t>
            </a:r>
            <a:r>
              <a:rPr lang="en-US" b="1" dirty="0" smtClean="0"/>
              <a:t>x</a:t>
            </a:r>
            <a:r>
              <a:rPr lang="en-US" dirty="0" smtClean="0"/>
              <a:t>, </a:t>
            </a:r>
            <a:r>
              <a:rPr lang="en-US" b="1" dirty="0" smtClean="0"/>
              <a:t>y</a:t>
            </a:r>
            <a:r>
              <a:rPr lang="en-US" dirty="0" smtClean="0"/>
              <a:t>)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/>
              <a:t> D: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Predict</a:t>
            </a:r>
            <a:r>
              <a:rPr lang="en-US" b="1" dirty="0" smtClean="0"/>
              <a:t> y’</a:t>
            </a:r>
            <a:r>
              <a:rPr lang="en-US" dirty="0" smtClean="0"/>
              <a:t> = </a:t>
            </a:r>
            <a:r>
              <a:rPr lang="en-US" dirty="0" err="1" smtClean="0"/>
              <a:t>argmax</a:t>
            </a:r>
            <a:r>
              <a:rPr lang="en-US" b="1" baseline="-25000" dirty="0" err="1" smtClean="0"/>
              <a:t>y</a:t>
            </a:r>
            <a:r>
              <a:rPr lang="en-US" b="1" baseline="-25000" dirty="0" smtClean="0"/>
              <a:t>’</a:t>
            </a:r>
            <a:r>
              <a:rPr lang="en-US" dirty="0" smtClean="0"/>
              <a:t> </a:t>
            </a:r>
            <a:r>
              <a:rPr lang="en-US" b="1" dirty="0" err="1" smtClean="0"/>
              <a:t>w</a:t>
            </a:r>
            <a:r>
              <a:rPr lang="en-US" baseline="30000" dirty="0" err="1" smtClean="0"/>
              <a:t>T</a:t>
            </a:r>
            <a:r>
              <a:rPr lang="en-US" dirty="0" err="1" smtClean="0">
                <a:latin typeface="cmmi10"/>
                <a:ea typeface="cmmi10"/>
                <a:cs typeface="cmmi10"/>
              </a:rPr>
              <a:t>Á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dirty="0" smtClean="0"/>
              <a:t>, </a:t>
            </a:r>
            <a:r>
              <a:rPr lang="en-US" b="1" dirty="0" smtClean="0"/>
              <a:t>y’</a:t>
            </a:r>
            <a:r>
              <a:rPr lang="en-US" dirty="0" smtClean="0"/>
              <a:t>)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b="1" dirty="0" smtClean="0"/>
              <a:t>y</a:t>
            </a:r>
            <a:r>
              <a:rPr lang="en-US" dirty="0" smtClean="0"/>
              <a:t> </a:t>
            </a:r>
            <a:r>
              <a:rPr lang="en-US" dirty="0"/>
              <a:t>≠</a:t>
            </a:r>
            <a:r>
              <a:rPr lang="en-US" dirty="0" smtClean="0"/>
              <a:t> </a:t>
            </a:r>
            <a:r>
              <a:rPr lang="en-US" b="1" dirty="0" smtClean="0"/>
              <a:t>y’</a:t>
            </a:r>
            <a:r>
              <a:rPr lang="en-US" dirty="0" smtClean="0"/>
              <a:t>, update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en-US" dirty="0" err="1" smtClean="0">
                <a:latin typeface="cmsy10"/>
                <a:ea typeface="cmsy10"/>
                <a:cs typeface="cmsy10"/>
              </a:rPr>
              <a:t>Ã</a:t>
            </a:r>
            <a:r>
              <a:rPr lang="en-US" dirty="0" smtClean="0"/>
              <a:t> </a:t>
            </a:r>
            <a:r>
              <a:rPr lang="en-US" b="1" dirty="0" smtClean="0"/>
              <a:t>w</a:t>
            </a:r>
            <a:r>
              <a:rPr lang="en-US" dirty="0" smtClean="0"/>
              <a:t> + </a:t>
            </a:r>
            <a:r>
              <a:rPr lang="en-US" dirty="0" err="1" smtClean="0"/>
              <a:t>learningRate</a:t>
            </a:r>
            <a:r>
              <a:rPr lang="en-US" dirty="0" smtClean="0"/>
              <a:t> (</a:t>
            </a:r>
            <a:r>
              <a:rPr lang="en-US" dirty="0" err="1" smtClean="0">
                <a:latin typeface="cmmi10"/>
                <a:ea typeface="cmmi10"/>
                <a:cs typeface="cmmi10"/>
              </a:rPr>
              <a:t>Á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, </a:t>
            </a:r>
            <a:r>
              <a:rPr lang="en-US" b="1" dirty="0" smtClean="0"/>
              <a:t>y</a:t>
            </a:r>
            <a:r>
              <a:rPr lang="en-US" dirty="0" smtClean="0"/>
              <a:t>) - </a:t>
            </a:r>
            <a:r>
              <a:rPr lang="en-US" dirty="0" err="1">
                <a:latin typeface="cmmi10"/>
                <a:ea typeface="cmmi10"/>
                <a:cs typeface="cmmi10"/>
              </a:rPr>
              <a:t>Á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, </a:t>
            </a:r>
            <a:r>
              <a:rPr lang="en-US" b="1" dirty="0"/>
              <a:t>y’</a:t>
            </a:r>
            <a:r>
              <a:rPr lang="en-US" dirty="0" smtClean="0"/>
              <a:t>))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smtClean="0">
                <a:solidFill>
                  <a:srgbClr val="CC3333"/>
                </a:solidFill>
              </a:rPr>
              <a:t>Set </a:t>
            </a:r>
            <a:r>
              <a:rPr lang="en-US" b="1" dirty="0" smtClean="0">
                <a:solidFill>
                  <a:srgbClr val="CC3333"/>
                </a:solidFill>
              </a:rPr>
              <a:t>a</a:t>
            </a:r>
            <a:r>
              <a:rPr lang="en-US" dirty="0" smtClean="0">
                <a:solidFill>
                  <a:srgbClr val="CC3333"/>
                </a:solidFill>
              </a:rPr>
              <a:t> </a:t>
            </a:r>
            <a:r>
              <a:rPr lang="en-US" dirty="0" err="1" smtClean="0">
                <a:solidFill>
                  <a:srgbClr val="CC3333"/>
                </a:solidFill>
                <a:latin typeface="cmsy10"/>
                <a:ea typeface="cmsy10"/>
                <a:cs typeface="cmsy10"/>
              </a:rPr>
              <a:t>Ã</a:t>
            </a:r>
            <a:r>
              <a:rPr lang="en-US" dirty="0" smtClean="0">
                <a:solidFill>
                  <a:srgbClr val="CC3333"/>
                </a:solidFill>
                <a:latin typeface="cmsy10"/>
                <a:ea typeface="cmsy10"/>
                <a:cs typeface="cmsy10"/>
              </a:rPr>
              <a:t> </a:t>
            </a:r>
            <a:r>
              <a:rPr lang="en-US" b="1" dirty="0" smtClean="0">
                <a:solidFill>
                  <a:srgbClr val="CC3333"/>
                </a:solidFill>
              </a:rPr>
              <a:t>a</a:t>
            </a:r>
            <a:r>
              <a:rPr lang="en-US" dirty="0" smtClean="0">
                <a:solidFill>
                  <a:srgbClr val="CC3333"/>
                </a:solidFill>
              </a:rPr>
              <a:t> + </a:t>
            </a:r>
            <a:r>
              <a:rPr lang="en-US" b="1" dirty="0" smtClean="0">
                <a:solidFill>
                  <a:srgbClr val="CC3333"/>
                </a:solidFill>
              </a:rPr>
              <a:t>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C3333"/>
                </a:solidFill>
              </a:rPr>
              <a:t>Return </a:t>
            </a:r>
            <a:r>
              <a:rPr lang="en-US" b="1" dirty="0" smtClean="0">
                <a:solidFill>
                  <a:srgbClr val="CC3333"/>
                </a:solidFill>
              </a:rPr>
              <a:t>a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84E70-49F1-4D48-A830-2CD8E288FC71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Region 2014-09-30 at 14.09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69" y="2505087"/>
            <a:ext cx="4951331" cy="643030"/>
          </a:xfrm>
          <a:prstGeom prst="rect">
            <a:avLst/>
          </a:prstGeom>
        </p:spPr>
      </p:pic>
      <p:pic>
        <p:nvPicPr>
          <p:cNvPr id="11" name="Picture 10" descr="Screen Region 2014-09-30 at 14.07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63" y="4359445"/>
            <a:ext cx="5175407" cy="651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CRF vs. structured perceptron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 stochastic gradient descent update for CRF</a:t>
            </a:r>
          </a:p>
          <a:p>
            <a:pPr lvl="1"/>
            <a:r>
              <a:rPr lang="en-US" dirty="0" smtClean="0"/>
              <a:t>For a training example (</a:t>
            </a:r>
            <a:r>
              <a:rPr lang="en-US" b="1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b="1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Structured perceptron</a:t>
            </a:r>
          </a:p>
          <a:p>
            <a:pPr lvl="1"/>
            <a:r>
              <a:rPr lang="en-US" dirty="0" smtClean="0"/>
              <a:t>For a training example (</a:t>
            </a:r>
            <a:r>
              <a:rPr lang="en-US" b="1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b="1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128D-E007-7541-A1FF-F45D75879CCB}" type="slidenum">
              <a:rPr lang="en-US" smtClean="0"/>
              <a:t>94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6142" y="5590650"/>
            <a:ext cx="7538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Caveat: Adding regularization will change the CRF update, averaging changes the perceptron update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898571" y="2490260"/>
            <a:ext cx="1523999" cy="68474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42971" y="4326228"/>
            <a:ext cx="1523999" cy="68474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53200" y="3686237"/>
            <a:ext cx="203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Expectation </a:t>
            </a:r>
            <a:r>
              <a:rPr lang="en-US" dirty="0" err="1" smtClean="0"/>
              <a:t>vs</a:t>
            </a:r>
            <a:r>
              <a:rPr lang="en-US" dirty="0" smtClean="0"/>
              <a:t> max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5843786" y="3175000"/>
            <a:ext cx="709414" cy="6959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1"/>
            <a:endCxn id="9" idx="7"/>
          </p:cNvCxnSpPr>
          <p:nvPr/>
        </p:nvCxnSpPr>
        <p:spPr>
          <a:xfrm flipH="1">
            <a:off x="5843786" y="3870903"/>
            <a:ext cx="709414" cy="5556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creen Region 2014-09-30 at 14.08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592" y="4359445"/>
            <a:ext cx="2185937" cy="54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5591888"/>
            <a:ext cx="7717837" cy="1040334"/>
          </a:xfrm>
          <a:prstGeom prst="rect">
            <a:avLst/>
          </a:prstGeom>
          <a:solidFill>
            <a:schemeClr val="dk1">
              <a:alpha val="23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lay of the 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592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HMM: A generative model, assigns probabilities to sequences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56602"/>
            <a:ext cx="4028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Hidden Markov Models are actually just </a:t>
            </a:r>
            <a:r>
              <a:rPr lang="en-US" dirty="0" smtClean="0">
                <a:solidFill>
                  <a:srgbClr val="CC3333"/>
                </a:solidFill>
              </a:rPr>
              <a:t>linear</a:t>
            </a:r>
            <a:r>
              <a:rPr lang="en-US" dirty="0" smtClean="0"/>
              <a:t> classifiers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Don’t really care whether we are predicting probabilities. We are assigning scores to a full output for a given input (like multiclass)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Generalize algorithms </a:t>
            </a:r>
            <a:r>
              <a:rPr lang="en-US" dirty="0"/>
              <a:t>for linear </a:t>
            </a:r>
            <a:r>
              <a:rPr lang="en-US" dirty="0" smtClean="0"/>
              <a:t>classifiers. Sophisticated models that can use </a:t>
            </a:r>
            <a:r>
              <a:rPr lang="en-US" dirty="0" smtClean="0">
                <a:solidFill>
                  <a:schemeClr val="accent2"/>
                </a:solidFill>
              </a:rPr>
              <a:t>arbitrary features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Structured Perceptron</a:t>
            </a:r>
          </a:p>
          <a:p>
            <a:r>
              <a:rPr lang="en-US" dirty="0"/>
              <a:t> </a:t>
            </a:r>
            <a:r>
              <a:rPr lang="en-US" dirty="0" smtClean="0"/>
              <a:t>    Structured SVM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68194" y="1956602"/>
            <a:ext cx="4028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Model probabilities via logistic functions. Gives us the </a:t>
            </a:r>
            <a:r>
              <a:rPr lang="en-US" dirty="0" smtClean="0">
                <a:solidFill>
                  <a:srgbClr val="CC3333"/>
                </a:solidFill>
              </a:rPr>
              <a:t>log-linear </a:t>
            </a:r>
            <a:r>
              <a:rPr lang="en-US" dirty="0" smtClean="0"/>
              <a:t>representation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Log-probabilities for sequences for a given input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Learn by maximizing likelihood. Sophisticated models that can use </a:t>
            </a:r>
            <a:r>
              <a:rPr lang="en-US" dirty="0" smtClean="0">
                <a:solidFill>
                  <a:srgbClr val="CC3333"/>
                </a:solidFill>
              </a:rPr>
              <a:t>arbitrary features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Conditional Random field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14740" y="6033185"/>
            <a:ext cx="6506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Applicable beyond sequences</a:t>
            </a:r>
          </a:p>
          <a:p>
            <a:pPr algn="ctr"/>
            <a:r>
              <a:rPr lang="en-US" dirty="0" smtClean="0"/>
              <a:t>Eventually, similar objective minimized with different loss functions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128D-E007-7541-A1FF-F45D75879CCB}" type="slidenum">
              <a:rPr lang="en-US" smtClean="0"/>
              <a:t>95</a:t>
            </a:fld>
            <a:endParaRPr lang="en-US"/>
          </a:p>
        </p:txBody>
      </p:sp>
      <p:cxnSp>
        <p:nvCxnSpPr>
          <p:cNvPr id="12" name="Straight Arrow Connector 11"/>
          <p:cNvCxnSpPr>
            <a:stCxn id="18" idx="1"/>
            <a:endCxn id="4" idx="0"/>
          </p:cNvCxnSpPr>
          <p:nvPr/>
        </p:nvCxnSpPr>
        <p:spPr>
          <a:xfrm flipH="1">
            <a:off x="2471683" y="1647356"/>
            <a:ext cx="1106214" cy="309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8" idx="3"/>
            <a:endCxn id="6" idx="0"/>
          </p:cNvCxnSpPr>
          <p:nvPr/>
        </p:nvCxnSpPr>
        <p:spPr>
          <a:xfrm>
            <a:off x="5605516" y="1647356"/>
            <a:ext cx="1177161" cy="309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77897" y="1462690"/>
            <a:ext cx="202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 roads diverge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743826" y="5728138"/>
            <a:ext cx="1106214" cy="3678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016934" y="5640627"/>
            <a:ext cx="1177164" cy="4412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598276" y="1832022"/>
            <a:ext cx="35034" cy="426397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3615" y="6175593"/>
            <a:ext cx="133334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Coming soon…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57449" y="3678621"/>
            <a:ext cx="168165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C3333"/>
                </a:solidFill>
              </a:rPr>
              <a:t>Discriminative/Conditional models</a:t>
            </a:r>
            <a:endParaRPr lang="en-US" sz="1400" dirty="0">
              <a:solidFill>
                <a:srgbClr val="CC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6" grpId="0"/>
      <p:bldP spid="9" grpId="0"/>
      <p:bldP spid="18" grpId="0"/>
      <p:bldP spid="19" grpId="0" animBg="1"/>
      <p:bldP spid="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models: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Goal: Predict an output sequence given input sequence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Hidden Markov Model</a:t>
            </a:r>
          </a:p>
          <a:p>
            <a:endParaRPr lang="en-US" sz="2400" dirty="0"/>
          </a:p>
          <a:p>
            <a:r>
              <a:rPr lang="en-US" sz="2400" dirty="0"/>
              <a:t>Inference</a:t>
            </a:r>
          </a:p>
          <a:p>
            <a:pPr lvl="1"/>
            <a:r>
              <a:rPr lang="en-US" sz="2000" dirty="0"/>
              <a:t>Predict via Viterbi algorithm</a:t>
            </a:r>
          </a:p>
          <a:p>
            <a:endParaRPr lang="en-US" sz="2400" dirty="0" smtClean="0"/>
          </a:p>
          <a:p>
            <a:r>
              <a:rPr lang="en-US" sz="2400" dirty="0" smtClean="0"/>
              <a:t>Conditional models/discriminative models</a:t>
            </a:r>
          </a:p>
          <a:p>
            <a:pPr lvl="1"/>
            <a:r>
              <a:rPr lang="en-US" sz="2000" dirty="0" smtClean="0">
                <a:solidFill>
                  <a:srgbClr val="CC3333"/>
                </a:solidFill>
              </a:rPr>
              <a:t>Local approaches </a:t>
            </a:r>
            <a:r>
              <a:rPr lang="en-US" sz="2000" dirty="0" smtClean="0"/>
              <a:t>(no inference during training)</a:t>
            </a:r>
          </a:p>
          <a:p>
            <a:pPr lvl="2"/>
            <a:r>
              <a:rPr lang="en-US" sz="1800" dirty="0" smtClean="0"/>
              <a:t>MEMM, conditional Markov model</a:t>
            </a:r>
          </a:p>
          <a:p>
            <a:pPr lvl="1"/>
            <a:r>
              <a:rPr lang="en-US" sz="2000" dirty="0" smtClean="0">
                <a:solidFill>
                  <a:srgbClr val="CC3333"/>
                </a:solidFill>
              </a:rPr>
              <a:t>Global approaches </a:t>
            </a:r>
            <a:r>
              <a:rPr lang="en-US" sz="2000" dirty="0" smtClean="0"/>
              <a:t>(inference during training)</a:t>
            </a:r>
          </a:p>
          <a:p>
            <a:pPr lvl="2"/>
            <a:r>
              <a:rPr lang="en-US" sz="1800" dirty="0" smtClean="0"/>
              <a:t>CRF, structured perceptron</a:t>
            </a:r>
          </a:p>
          <a:p>
            <a:endParaRPr lang="en-US" sz="2400" dirty="0" smtClean="0"/>
          </a:p>
          <a:p>
            <a:r>
              <a:rPr lang="en-US" sz="2400" dirty="0" smtClean="0"/>
              <a:t>To think</a:t>
            </a:r>
          </a:p>
          <a:p>
            <a:pPr lvl="1"/>
            <a:r>
              <a:rPr lang="en-US" sz="2000" dirty="0" smtClean="0"/>
              <a:t>What are the </a:t>
            </a:r>
            <a:r>
              <a:rPr lang="en-US" sz="2000" i="1" dirty="0" smtClean="0">
                <a:solidFill>
                  <a:schemeClr val="accent2"/>
                </a:solidFill>
              </a:rPr>
              <a:t>parts </a:t>
            </a:r>
            <a:r>
              <a:rPr lang="en-US" sz="2000" dirty="0" smtClean="0"/>
              <a:t>in a sequence model?</a:t>
            </a:r>
          </a:p>
          <a:p>
            <a:pPr lvl="1"/>
            <a:r>
              <a:rPr lang="en-US" sz="2000" dirty="0" smtClean="0"/>
              <a:t>How is each model scoring these parts?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F128D-E007-7541-A1FF-F45D75879CCB}" type="slidenum">
              <a:rPr lang="en-US" smtClean="0"/>
              <a:t>96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06069" y="3883968"/>
            <a:ext cx="251254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Same dichotomy for more general structures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37879" y="2805150"/>
            <a:ext cx="324892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Prediction is not always tractable for general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VIVEK@C02N61JYG3QT3PP7" val="5353"/>
  <p:tag name="FIRSTVIVEK@C1MHFPMQDV1T3PP7" val="45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6|8.9|1.7|3.9|18.7|15.3|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6|8.9|1.7|3.9|18.7|15.3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6|8.9|1.7|3.9|18.7|15.3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6|8.9|1.7|3.9|18.7|15.3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6|8.9|1.7|3.9|18.7|15.3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6|8.9|1.7|3.9|18.7|15.3|4.5"/>
</p:tagLst>
</file>

<file path=ppt/theme/theme1.xml><?xml version="1.0" encoding="utf-8"?>
<a:theme xmlns:a="http://schemas.openxmlformats.org/drawingml/2006/main" name="lectures">
  <a:themeElements>
    <a:clrScheme name="Custom 1">
      <a:dk1>
        <a:srgbClr val="333333"/>
      </a:dk1>
      <a:lt1>
        <a:srgbClr val="FAFAFA"/>
      </a:lt1>
      <a:dk2>
        <a:srgbClr val="1F497D"/>
      </a:dk2>
      <a:lt2>
        <a:srgbClr val="EEECE1"/>
      </a:lt2>
      <a:accent1>
        <a:srgbClr val="3366CC"/>
      </a:accent1>
      <a:accent2>
        <a:srgbClr val="CC3333"/>
      </a:accent2>
      <a:accent3>
        <a:srgbClr val="99CC9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asin_CCG">
  <a:themeElements>
    <a:clrScheme name="vasin_CCG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vasin_CCG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sin_CCG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lectures.thmx</Template>
  <TotalTime>7078</TotalTime>
  <Words>5621</Words>
  <Application>Microsoft Office PowerPoint</Application>
  <PresentationFormat>On-screen Show (4:3)</PresentationFormat>
  <Paragraphs>1376</Paragraphs>
  <Slides>96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96</vt:i4>
      </vt:variant>
    </vt:vector>
  </HeadingPairs>
  <TitlesOfParts>
    <vt:vector size="110" baseType="lpstr">
      <vt:lpstr>Arial</vt:lpstr>
      <vt:lpstr>Arial Unicode MS</vt:lpstr>
      <vt:lpstr>Calibri</vt:lpstr>
      <vt:lpstr>Century Gothic</vt:lpstr>
      <vt:lpstr>cmmi10</vt:lpstr>
      <vt:lpstr>cmsy10</vt:lpstr>
      <vt:lpstr>Courier</vt:lpstr>
      <vt:lpstr>MT Extra</vt:lpstr>
      <vt:lpstr>Open Sans</vt:lpstr>
      <vt:lpstr>新細明體</vt:lpstr>
      <vt:lpstr>Times New Roman</vt:lpstr>
      <vt:lpstr>Wingdings</vt:lpstr>
      <vt:lpstr>lectures</vt:lpstr>
      <vt:lpstr>vasin_CCG</vt:lpstr>
      <vt:lpstr>CIS 700 Advanced Machine Learning for NLP  Multiclass classification: Local and Global Views</vt:lpstr>
      <vt:lpstr>Administration</vt:lpstr>
      <vt:lpstr>Outline</vt:lpstr>
      <vt:lpstr>Structured Prediction: Inference</vt:lpstr>
      <vt:lpstr>Structured Prediction: Learning</vt:lpstr>
      <vt:lpstr>Structured Prediction: Learning</vt:lpstr>
      <vt:lpstr>Structured Prediction: Learning Algorithm</vt:lpstr>
      <vt:lpstr>Structured Prediction: Learning Algorithm</vt:lpstr>
      <vt:lpstr>Structured Prediction: Learning Algorithm</vt:lpstr>
      <vt:lpstr>Structured Prediction: Learning Algorithm</vt:lpstr>
      <vt:lpstr>Outline</vt:lpstr>
      <vt:lpstr>Sequences</vt:lpstr>
      <vt:lpstr>A history-based model</vt:lpstr>
      <vt:lpstr>Example: A Language model </vt:lpstr>
      <vt:lpstr>A history-based model</vt:lpstr>
      <vt:lpstr>Solution: Lose the history </vt:lpstr>
      <vt:lpstr>Example: Another language model</vt:lpstr>
      <vt:lpstr>Example: The weather</vt:lpstr>
      <vt:lpstr>mth order Markov Model</vt:lpstr>
      <vt:lpstr>Outline</vt:lpstr>
      <vt:lpstr>Hidden Markov Model</vt:lpstr>
      <vt:lpstr>Toy part-of-speech example</vt:lpstr>
      <vt:lpstr>Joint model over states and observations</vt:lpstr>
      <vt:lpstr>Example: Named Entity Recognition</vt:lpstr>
      <vt:lpstr>Other applications</vt:lpstr>
      <vt:lpstr>Three questions for HMMs</vt:lpstr>
      <vt:lpstr>Outline</vt:lpstr>
      <vt:lpstr>Most likely state sequence</vt:lpstr>
      <vt:lpstr>MAP inference</vt:lpstr>
      <vt:lpstr>How many possible sequences? </vt:lpstr>
      <vt:lpstr>How many possible sequences?</vt:lpstr>
      <vt:lpstr>Naïve approaches</vt:lpstr>
      <vt:lpstr>Solution: Use the independence assumptions</vt:lpstr>
      <vt:lpstr>Deriving the recursive algorithm</vt:lpstr>
      <vt:lpstr>Deriving the recursive algorithm</vt:lpstr>
      <vt:lpstr>Deriving the recursive algorithm</vt:lpstr>
      <vt:lpstr>Deriving the recursive algorithm</vt:lpstr>
      <vt:lpstr>Deriving the recursive algorithm</vt:lpstr>
      <vt:lpstr>Deriving the recursive algorithm</vt:lpstr>
      <vt:lpstr>Deriving the recursive algorithm</vt:lpstr>
      <vt:lpstr>Viterbi algorithm</vt:lpstr>
      <vt:lpstr>General idea</vt:lpstr>
      <vt:lpstr>Viterbi algorithm as best path</vt:lpstr>
      <vt:lpstr>Complexity of inference</vt:lpstr>
      <vt:lpstr>Outline</vt:lpstr>
      <vt:lpstr>Learning HMM parameters</vt:lpstr>
      <vt:lpstr>Supervised learning of HMM</vt:lpstr>
      <vt:lpstr>Supervised learning details</vt:lpstr>
      <vt:lpstr>Priors and smoothing</vt:lpstr>
      <vt:lpstr>Hidden Markov Models summary</vt:lpstr>
      <vt:lpstr>HMM redux</vt:lpstr>
      <vt:lpstr>Modeling next-state directly</vt:lpstr>
      <vt:lpstr>Generative vs Discriminative models</vt:lpstr>
      <vt:lpstr>Another independence assumption</vt:lpstr>
      <vt:lpstr>Modeling P(yi | yi-1, xi)</vt:lpstr>
      <vt:lpstr>Detour: Log-linear models for multiclass</vt:lpstr>
      <vt:lpstr>Training a log-linear model</vt:lpstr>
      <vt:lpstr>How to maximize?</vt:lpstr>
      <vt:lpstr>Another training idea: MaxEnt</vt:lpstr>
      <vt:lpstr>Maximum Entropy distribution = log-linear</vt:lpstr>
      <vt:lpstr>The next-state model</vt:lpstr>
      <vt:lpstr>Modeling P(yi | yi-1, xi)</vt:lpstr>
      <vt:lpstr>Maximum Entropy Markov Model</vt:lpstr>
      <vt:lpstr>Using MEMM</vt:lpstr>
      <vt:lpstr>Generalization: Any multiclass classifier </vt:lpstr>
      <vt:lpstr>Comparison to HMM</vt:lpstr>
      <vt:lpstr>But…local classifiers ! Label bias problem</vt:lpstr>
      <vt:lpstr>But…local classifiers ! Label bias problem</vt:lpstr>
      <vt:lpstr>But…local classifiers ! Label bias problem</vt:lpstr>
      <vt:lpstr>Label Bias</vt:lpstr>
      <vt:lpstr>Summary: Local models for Sequences</vt:lpstr>
      <vt:lpstr>Outline</vt:lpstr>
      <vt:lpstr>Outline</vt:lpstr>
      <vt:lpstr>So far…</vt:lpstr>
      <vt:lpstr>Global models</vt:lpstr>
      <vt:lpstr>HMM vs. A local model vs. A global model</vt:lpstr>
      <vt:lpstr>Conditional Random Field</vt:lpstr>
      <vt:lpstr>Conditional Random Field: Factor graph</vt:lpstr>
      <vt:lpstr>Conditional Random Field: Factor graph</vt:lpstr>
      <vt:lpstr>Conditional Random Field for sequences</vt:lpstr>
      <vt:lpstr>CRF: A different view</vt:lpstr>
      <vt:lpstr>Global features</vt:lpstr>
      <vt:lpstr>Prediction</vt:lpstr>
      <vt:lpstr>Training a chain CRF</vt:lpstr>
      <vt:lpstr>Training with inference</vt:lpstr>
      <vt:lpstr>CRF summary</vt:lpstr>
      <vt:lpstr>Outline</vt:lpstr>
      <vt:lpstr>HMM is also a linear classifier</vt:lpstr>
      <vt:lpstr>HMM is a linear classifier </vt:lpstr>
      <vt:lpstr>Towards structured Perceptron</vt:lpstr>
      <vt:lpstr>Structured Perceptron algorithm</vt:lpstr>
      <vt:lpstr>Notes on structured perceptron</vt:lpstr>
      <vt:lpstr>Structured Perceptron with averaging</vt:lpstr>
      <vt:lpstr>CRF vs. structured perceptron</vt:lpstr>
      <vt:lpstr>The lay of the land</vt:lpstr>
      <vt:lpstr>Sequence models: Summary</vt:lpstr>
    </vt:vector>
  </TitlesOfParts>
  <Company>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Vivek Srikumar</dc:creator>
  <cp:lastModifiedBy>Roth, Dan</cp:lastModifiedBy>
  <cp:revision>792</cp:revision>
  <dcterms:created xsi:type="dcterms:W3CDTF">2014-08-28T20:42:31Z</dcterms:created>
  <dcterms:modified xsi:type="dcterms:W3CDTF">2017-09-19T21:28:26Z</dcterms:modified>
</cp:coreProperties>
</file>