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  <p:sldMasterId id="2147483649" r:id="rId2"/>
  </p:sldMasterIdLst>
  <p:notesMasterIdLst>
    <p:notesMasterId r:id="rId35"/>
  </p:notesMasterIdLst>
  <p:handoutMasterIdLst>
    <p:handoutMasterId r:id="rId36"/>
  </p:handoutMasterIdLst>
  <p:sldIdLst>
    <p:sldId id="256" r:id="rId3"/>
    <p:sldId id="874" r:id="rId4"/>
    <p:sldId id="857" r:id="rId5"/>
    <p:sldId id="856" r:id="rId6"/>
    <p:sldId id="831" r:id="rId7"/>
    <p:sldId id="858" r:id="rId8"/>
    <p:sldId id="859" r:id="rId9"/>
    <p:sldId id="860" r:id="rId10"/>
    <p:sldId id="832" r:id="rId11"/>
    <p:sldId id="833" r:id="rId12"/>
    <p:sldId id="834" r:id="rId13"/>
    <p:sldId id="835" r:id="rId14"/>
    <p:sldId id="868" r:id="rId15"/>
    <p:sldId id="870" r:id="rId16"/>
    <p:sldId id="869" r:id="rId17"/>
    <p:sldId id="800" r:id="rId18"/>
    <p:sldId id="871" r:id="rId19"/>
    <p:sldId id="810" r:id="rId20"/>
    <p:sldId id="836" r:id="rId21"/>
    <p:sldId id="855" r:id="rId22"/>
    <p:sldId id="837" r:id="rId23"/>
    <p:sldId id="838" r:id="rId24"/>
    <p:sldId id="839" r:id="rId25"/>
    <p:sldId id="872" r:id="rId26"/>
    <p:sldId id="842" r:id="rId27"/>
    <p:sldId id="812" r:id="rId28"/>
    <p:sldId id="844" r:id="rId29"/>
    <p:sldId id="843" r:id="rId30"/>
    <p:sldId id="845" r:id="rId31"/>
    <p:sldId id="847" r:id="rId32"/>
    <p:sldId id="848" r:id="rId33"/>
    <p:sldId id="853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宋体" panose="02010600030101010101" pitchFamily="2" charset="-122"/>
      <p:regular r:id="rId41"/>
    </p:embeddedFont>
    <p:embeddedFont>
      <p:font typeface="Arial Rounded MT Bold" panose="020F0704030504030204" pitchFamily="34" charset="0"/>
      <p:regular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PMingLiU" panose="020B0604020202020204" charset="-120"/>
      <p:regular r:id="rId45"/>
    </p:embeddedFont>
    <p:embeddedFont>
      <p:font typeface="Arial Unicode MS" panose="020B0604020202020204" charset="-128"/>
      <p:regular r:id="rId46"/>
    </p:embeddedFont>
    <p:embeddedFont>
      <p:font typeface="cmsy10" panose="020B0500000000000000" pitchFamily="34" charset="0"/>
      <p:regular r:id="rId47"/>
    </p:embeddedFont>
    <p:embeddedFont>
      <p:font typeface="Tempus Sans ITC" panose="04020404030D07020202" pitchFamily="82" charset="0"/>
      <p:regular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8"/>
    <a:srgbClr val="000080"/>
    <a:srgbClr val="FFFFCC"/>
    <a:srgbClr val="0033CC"/>
    <a:srgbClr val="FF9933"/>
    <a:srgbClr val="FF0000"/>
    <a:srgbClr val="0080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5294" autoAdjust="0"/>
  </p:normalViewPr>
  <p:slideViewPr>
    <p:cSldViewPr>
      <p:cViewPr varScale="1">
        <p:scale>
          <a:sx n="98" d="100"/>
          <a:sy n="98" d="100"/>
        </p:scale>
        <p:origin x="90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824731-77E3-4B2E-BD30-9F2889213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EC862A-9869-4311-85BA-6D3B62355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4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607E67-3443-430C-9CEE-E8ADFFA19FD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1F4F1-933F-445F-ADB2-33FA15B71D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5974" y="8687595"/>
            <a:ext cx="2972026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AA5D4-7B60-48D0-8AB8-3F7483A6624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51" tIns="48324" rIns="96651" bIns="48324"/>
          <a:lstStyle/>
          <a:p>
            <a:pPr eaLnBrk="1" hangingPunct="1"/>
            <a:r>
              <a:rPr lang="en-US" dirty="0" smtClean="0"/>
              <a:t>I would like to talk about it in the context of language understanding problems. This is the problem I would like to solve. You are given a short story, a document, a paragraph, which you would like to understand. My working definition for Comprehension here would be “ A process that….”</a:t>
            </a:r>
          </a:p>
          <a:p>
            <a:pPr eaLnBrk="1" hangingPunct="1"/>
            <a:r>
              <a:rPr lang="en-US" dirty="0" smtClean="0"/>
              <a:t>So, given some statement, I would like to know if they are true in this story or not….</a:t>
            </a:r>
          </a:p>
          <a:p>
            <a:pPr eaLnBrk="1" hangingPunct="1"/>
            <a:r>
              <a:rPr lang="en-US" dirty="0" smtClean="0"/>
              <a:t>This is a very difficult task…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do we need to know in order to have a chance to do that? … Many things….;</a:t>
            </a:r>
          </a:p>
          <a:p>
            <a:pPr eaLnBrk="1" hangingPunct="1"/>
            <a:r>
              <a:rPr lang="en-US" dirty="0" smtClean="0"/>
              <a:t>If I would ask you “Where does Chris live?”  you will not be satisfied with an answer – “Chris Lived</a:t>
            </a:r>
            <a:r>
              <a:rPr lang="en-US" baseline="0" dirty="0" smtClean="0"/>
              <a:t> in a Pretty home”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And, there are probably many other stand-alone tasks of this sort that we need to be able to address, if we want to have a chance to COMPREHEND this story, and answer questions with respect to it.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comprehending this story, being able to determined the truth of these statements is probably a lot more than that – we need to be able to put these things,</a:t>
            </a:r>
          </a:p>
          <a:p>
            <a:pPr eaLnBrk="1" hangingPunct="1"/>
            <a:r>
              <a:rPr lang="en-US" dirty="0" smtClean="0"/>
              <a:t>(and what is “these” </a:t>
            </a:r>
            <a:r>
              <a:rPr lang="en-US" dirty="0" err="1" smtClean="0"/>
              <a:t>isnt</a:t>
            </a:r>
            <a:r>
              <a:rPr lang="en-US" dirty="0" smtClean="0"/>
              <a:t>’ so clear) together.</a:t>
            </a:r>
          </a:p>
          <a:p>
            <a:pPr eaLnBrk="1" hangingPunct="1"/>
            <a:r>
              <a:rPr lang="en-US" dirty="0" smtClean="0"/>
              <a:t>So, how do we address comprehension? Here is a somewhat cartoon-she view of what has happened in this area over the last 30 years or so?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talk about – I wish I could talk about. </a:t>
            </a:r>
          </a:p>
          <a:p>
            <a:pPr eaLnBrk="1" hangingPunct="1"/>
            <a:r>
              <a:rPr lang="en-US" dirty="0" smtClean="0"/>
              <a:t>Here is a challenge: write a program that responds correctly to these five questions. Many of us would love to be able to do it.</a:t>
            </a:r>
          </a:p>
          <a:p>
            <a:pPr eaLnBrk="1" hangingPunct="1"/>
            <a:r>
              <a:rPr lang="en-US" dirty="0" smtClean="0"/>
              <a:t>This is a very natural problem; a short paragraph on Christopher Robin that we all </a:t>
            </a:r>
          </a:p>
          <a:p>
            <a:pPr eaLnBrk="1" hangingPunct="1"/>
            <a:r>
              <a:rPr lang="en-US" dirty="0" smtClean="0"/>
              <a:t>Know and love, and a few questions about it; my six years old can answer these</a:t>
            </a:r>
          </a:p>
          <a:p>
            <a:pPr eaLnBrk="1" hangingPunct="1"/>
            <a:r>
              <a:rPr lang="en-US" dirty="0" smtClean="0"/>
              <a:t>Almost instantaneously, yes, we cannot write a program that answers more than, say, 2 out of five questions.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involved in being able to answer these? Clearly, there are many “small” local decisions that we need to make.</a:t>
            </a:r>
          </a:p>
          <a:p>
            <a:pPr eaLnBrk="1" hangingPunct="1"/>
            <a:r>
              <a:rPr lang="en-US" dirty="0" smtClean="0"/>
              <a:t>We need to recognize that there are two Chris’s here. A father an a son. We need to resolve co-reference. We need sometimes</a:t>
            </a:r>
          </a:p>
          <a:p>
            <a:pPr eaLnBrk="1" hangingPunct="1"/>
            <a:r>
              <a:rPr lang="en-US" dirty="0" smtClean="0"/>
              <a:t>To attach prepositions properly; </a:t>
            </a:r>
          </a:p>
          <a:p>
            <a:pPr eaLnBrk="1" hangingPunct="1"/>
            <a:r>
              <a:rPr lang="en-US" dirty="0" smtClean="0"/>
              <a:t>The key issue, is that it is not sufficient to solve these local problems – we need to figure out how to put them </a:t>
            </a:r>
          </a:p>
          <a:p>
            <a:pPr eaLnBrk="1" hangingPunct="1"/>
            <a:r>
              <a:rPr lang="en-US" dirty="0" smtClean="0"/>
              <a:t>Together in some coherent way.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And in this talk, I will focus on this. We describe some recent works that we have done in this direction - …..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do we know – in the last few years there has been a lot of work – and a considerable success on what I call here --- </a:t>
            </a:r>
          </a:p>
          <a:p>
            <a:pPr eaLnBrk="1" hangingPunct="1"/>
            <a:r>
              <a:rPr lang="en-US" dirty="0" smtClean="0"/>
              <a:t>Here is a more concrete and easy example -----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There is an agreement today that learning/ statistics /information theory (you name it) is of prime importance to making</a:t>
            </a:r>
          </a:p>
          <a:p>
            <a:pPr eaLnBrk="1" hangingPunct="1"/>
            <a:r>
              <a:rPr lang="en-US" dirty="0" smtClean="0"/>
              <a:t>Progress in these tasks. The key reason, is that rather than working on these high level difficult tasks, we have moved</a:t>
            </a:r>
          </a:p>
          <a:p>
            <a:pPr eaLnBrk="1" hangingPunct="1"/>
            <a:r>
              <a:rPr lang="en-US" dirty="0" smtClean="0"/>
              <a:t>To work on well defined disambiguation problems that people felt are at the core of many problems.</a:t>
            </a:r>
          </a:p>
          <a:p>
            <a:pPr eaLnBrk="1" hangingPunct="1"/>
            <a:r>
              <a:rPr lang="en-US" dirty="0" smtClean="0"/>
              <a:t>And, as an outcome of work in NLP and Learning Theory, there is today a pretty good understanding for how to solve</a:t>
            </a:r>
          </a:p>
          <a:p>
            <a:pPr eaLnBrk="1" hangingPunct="1"/>
            <a:r>
              <a:rPr lang="en-US" dirty="0" smtClean="0"/>
              <a:t>All these problems – which are essentially the same problem.</a:t>
            </a:r>
          </a:p>
        </p:txBody>
      </p:sp>
    </p:spTree>
    <p:extLst>
      <p:ext uri="{BB962C8B-B14F-4D97-AF65-F5344CB8AC3E}">
        <p14:creationId xmlns:p14="http://schemas.microsoft.com/office/powerpoint/2010/main" val="188171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2EBEB8-CC2E-4F95-A491-301166ABE15E}" type="slidenum">
              <a:rPr lang="en-US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5974" y="8687595"/>
            <a:ext cx="2972026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FF959F5-70F9-4C38-A933-91DC983C5426}" type="slidenum">
              <a:rPr lang="en-US" sz="1300">
                <a:latin typeface="Times New Roman" pitchFamily="18" charset="0"/>
              </a:rPr>
              <a:pPr algn="r" eaLnBrk="1" hangingPunct="1"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Give examples for what’s not abductive reasoning</a:t>
            </a:r>
          </a:p>
          <a:p>
            <a:pPr eaLnBrk="1" hangingPunct="1"/>
            <a:r>
              <a:rPr lang="en-US" dirty="0" smtClean="0"/>
              <a:t>Focus on abductive reasoning</a:t>
            </a:r>
          </a:p>
          <a:p>
            <a:pPr eaLnBrk="1" hangingPunct="1"/>
            <a:r>
              <a:rPr lang="en-US" dirty="0" smtClean="0"/>
              <a:t>Show the formulation – talk about the boxes</a:t>
            </a:r>
          </a:p>
          <a:p>
            <a:pPr eaLnBrk="1" hangingPunct="1"/>
            <a:r>
              <a:rPr lang="en-US" dirty="0" smtClean="0"/>
              <a:t>Talk about multiple ways of training – decoupling – relate to abstraction</a:t>
            </a:r>
          </a:p>
          <a:p>
            <a:pPr eaLnBrk="1" hangingPunct="1"/>
            <a:r>
              <a:rPr lang="en-US" dirty="0" smtClean="0"/>
              <a:t>Examples: semantic parsing (do verb + Prep + commas together; lack of jointly annotated data)</a:t>
            </a:r>
          </a:p>
          <a:p>
            <a:pPr eaLnBrk="1" hangingPunct="1"/>
            <a:r>
              <a:rPr lang="en-US" dirty="0" smtClean="0"/>
              <a:t>Wikification – Relations</a:t>
            </a:r>
            <a:r>
              <a:rPr lang="en-US" baseline="0" dirty="0" smtClean="0"/>
              <a:t> (but also add geographical coherence; topical coherence; all interrelated signal that are acquired at different times, </a:t>
            </a:r>
            <a:r>
              <a:rPr lang="en-US" baseline="0" smtClean="0"/>
              <a:t>different contexts, etc.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787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14BA10-AC1F-43E6-9BD9-271707FE71BE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8FEE1B8-F63F-4C36-B9A9-12CB21FF9C0A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1EA3DD-D4A5-48FE-A001-6ABC8B12BF25}" type="slidenum">
              <a:rPr lang="en-US" altLang="en-US">
                <a:latin typeface="Times New Roman" pitchFamily="18" charset="0"/>
              </a:rPr>
              <a:pPr eaLnBrk="1" hangingPunct="1"/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29ADCBC6-9E6B-4DB3-AC56-570F6CD71744}" type="slidenum">
              <a:rPr lang="en-US" altLang="en-US" sz="1200">
                <a:ea typeface="Arial Unicode MS" pitchFamily="34" charset="-128"/>
                <a:cs typeface="Arial Unicode MS" pitchFamily="34" charset="-128"/>
              </a:rPr>
              <a:pPr algn="r"/>
              <a:t>17</a:t>
            </a:fld>
            <a:endParaRPr lang="en-US" altLang="en-US" sz="12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6438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27DAB4-A798-4FC5-8AE3-97C2DEDCD010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358E5D-7D1F-4952-9E7E-FBD602E3B169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5A5AD5-5B90-4741-89B8-C62D5C5BE781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51DB39-1D7C-4A56-8ABB-FF735B1ADB14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8AFC48-6941-41CF-884B-6282860F35D8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E95172-95A6-4110-BDF0-62B96FECC94B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1F4F1-933F-445F-ADB2-33FA15B71D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5974" y="8687595"/>
            <a:ext cx="2972026" cy="45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FAA5D4-7B60-48D0-8AB8-3F7483A6624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51" tIns="48324" rIns="96651" bIns="48324"/>
          <a:lstStyle/>
          <a:p>
            <a:pPr eaLnBrk="1" hangingPunct="1"/>
            <a:r>
              <a:rPr lang="en-US" dirty="0" smtClean="0"/>
              <a:t>I would like to talk about it in the context of language understanding problems. This is the problem I would like to solve. You are given a short story, a document, a paragraph, which you would like to understand. My working definition for Comprehension here would be “ A process that….”</a:t>
            </a:r>
          </a:p>
          <a:p>
            <a:pPr eaLnBrk="1" hangingPunct="1"/>
            <a:r>
              <a:rPr lang="en-US" dirty="0" smtClean="0"/>
              <a:t>So, given some statement, I would like to know if they are true in this story or not….</a:t>
            </a:r>
          </a:p>
          <a:p>
            <a:pPr eaLnBrk="1" hangingPunct="1"/>
            <a:r>
              <a:rPr lang="en-US" dirty="0" smtClean="0"/>
              <a:t>This is a very difficult task…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do we need to know in order to have a chance to do that? … Many things….;</a:t>
            </a:r>
          </a:p>
          <a:p>
            <a:pPr eaLnBrk="1" hangingPunct="1"/>
            <a:r>
              <a:rPr lang="en-US" dirty="0" smtClean="0"/>
              <a:t>If I would ask you “Where does Chris live?”  you will not be satisfied with an answer – “Chris Lived</a:t>
            </a:r>
            <a:r>
              <a:rPr lang="en-US" baseline="0" dirty="0" smtClean="0"/>
              <a:t> in a Pretty home”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And, there are probably many other stand-alone tasks of this sort that we need to be able to address, if we want to have a chance to COMPREHEND this story, and answer questions with respect to it.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But comprehending this story, being able to determined the truth of these statements is probably a lot more than that – we need to be able to put these things,</a:t>
            </a:r>
          </a:p>
          <a:p>
            <a:pPr eaLnBrk="1" hangingPunct="1"/>
            <a:r>
              <a:rPr lang="en-US" dirty="0" smtClean="0"/>
              <a:t>(and what is “these” </a:t>
            </a:r>
            <a:r>
              <a:rPr lang="en-US" dirty="0" err="1" smtClean="0"/>
              <a:t>isnt</a:t>
            </a:r>
            <a:r>
              <a:rPr lang="en-US" dirty="0" smtClean="0"/>
              <a:t>’ so clear) together.</a:t>
            </a:r>
          </a:p>
          <a:p>
            <a:pPr eaLnBrk="1" hangingPunct="1"/>
            <a:r>
              <a:rPr lang="en-US" dirty="0" smtClean="0"/>
              <a:t>So, how do we address comprehension? Here is a somewhat cartoon-she view of what has happened in this area over the last 30 years or so?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talk about – I wish I could talk about. </a:t>
            </a:r>
          </a:p>
          <a:p>
            <a:pPr eaLnBrk="1" hangingPunct="1"/>
            <a:r>
              <a:rPr lang="en-US" dirty="0" smtClean="0"/>
              <a:t>Here is a challenge: write a program that responds correctly to these five questions. Many of us would love to be able to do it.</a:t>
            </a:r>
          </a:p>
          <a:p>
            <a:pPr eaLnBrk="1" hangingPunct="1"/>
            <a:r>
              <a:rPr lang="en-US" dirty="0" smtClean="0"/>
              <a:t>This is a very natural problem; a short paragraph on Christopher Robin that we all </a:t>
            </a:r>
          </a:p>
          <a:p>
            <a:pPr eaLnBrk="1" hangingPunct="1"/>
            <a:r>
              <a:rPr lang="en-US" dirty="0" smtClean="0"/>
              <a:t>Know and love, and a few questions about it; my six years old can answer these</a:t>
            </a:r>
          </a:p>
          <a:p>
            <a:pPr eaLnBrk="1" hangingPunct="1"/>
            <a:r>
              <a:rPr lang="en-US" dirty="0" smtClean="0"/>
              <a:t>Almost instantaneously, yes, we cannot write a program that answers more than, say, 2 out of five questions.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involved in being able to answer these? Clearly, there are many “small” local decisions that we need to make.</a:t>
            </a:r>
          </a:p>
          <a:p>
            <a:pPr eaLnBrk="1" hangingPunct="1"/>
            <a:r>
              <a:rPr lang="en-US" dirty="0" smtClean="0"/>
              <a:t>We need to recognize that there are two Chris’s here. A father an a son. We need to resolve co-reference. We need sometimes</a:t>
            </a:r>
          </a:p>
          <a:p>
            <a:pPr eaLnBrk="1" hangingPunct="1"/>
            <a:r>
              <a:rPr lang="en-US" dirty="0" smtClean="0"/>
              <a:t>To attach prepositions properly; </a:t>
            </a:r>
          </a:p>
          <a:p>
            <a:pPr eaLnBrk="1" hangingPunct="1"/>
            <a:r>
              <a:rPr lang="en-US" dirty="0" smtClean="0"/>
              <a:t>The key issue, is that it is not sufficient to solve these local problems – we need to figure out how to put them </a:t>
            </a:r>
          </a:p>
          <a:p>
            <a:pPr eaLnBrk="1" hangingPunct="1"/>
            <a:r>
              <a:rPr lang="en-US" dirty="0" smtClean="0"/>
              <a:t>Together in some coherent way.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And in this talk, I will focus on this. We describe some recent works that we have done in this direction - …..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do we know – in the last few years there has been a lot of work – and a considerable success on what I call here --- </a:t>
            </a:r>
          </a:p>
          <a:p>
            <a:pPr eaLnBrk="1" hangingPunct="1"/>
            <a:r>
              <a:rPr lang="en-US" dirty="0" smtClean="0"/>
              <a:t>Here is a more concrete and easy example -----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There is an agreement today that learning/ statistics /information theory (you name it) is of prime importance to making</a:t>
            </a:r>
          </a:p>
          <a:p>
            <a:pPr eaLnBrk="1" hangingPunct="1"/>
            <a:r>
              <a:rPr lang="en-US" dirty="0" smtClean="0"/>
              <a:t>Progress in these tasks. The key reason, is that rather than working on these high level difficult tasks, we have moved</a:t>
            </a:r>
          </a:p>
          <a:p>
            <a:pPr eaLnBrk="1" hangingPunct="1"/>
            <a:r>
              <a:rPr lang="en-US" dirty="0" smtClean="0"/>
              <a:t>To work on well defined disambiguation problems that people felt are at the core of many problems.</a:t>
            </a:r>
          </a:p>
          <a:p>
            <a:pPr eaLnBrk="1" hangingPunct="1"/>
            <a:r>
              <a:rPr lang="en-US" dirty="0" smtClean="0"/>
              <a:t>And, as an outcome of work in NLP and Learning Theory, there is today a pretty good understanding for how to solve</a:t>
            </a:r>
          </a:p>
          <a:p>
            <a:pPr eaLnBrk="1" hangingPunct="1"/>
            <a:r>
              <a:rPr lang="en-US" dirty="0" smtClean="0"/>
              <a:t>All these problems – which are essentially the same problem.</a:t>
            </a:r>
          </a:p>
        </p:txBody>
      </p:sp>
    </p:spTree>
    <p:extLst>
      <p:ext uri="{BB962C8B-B14F-4D97-AF65-F5344CB8AC3E}">
        <p14:creationId xmlns:p14="http://schemas.microsoft.com/office/powerpoint/2010/main" val="4230110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087E50-DC15-491C-8812-A38534E25C46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10100" cy="34575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BD796D-C6F8-442E-9B16-6D61689C0D9F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08B37-EFEC-4DD9-A89B-6FB13C6A75AA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08B37-EFEC-4DD9-A89B-6FB13C6A75AA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08B37-EFEC-4DD9-A89B-6FB13C6A75AA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2" tIns="45431" rIns="90862" bIns="4543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36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1B544F-54BD-49AE-A5F4-9D5946008D93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FCEA49E-E184-4713-806D-E847FB61C9F1}" type="slidenum">
              <a:rPr lang="en-US" sz="1200">
                <a:latin typeface="Times New Roman" pitchFamily="18" charset="0"/>
              </a:rPr>
              <a:pPr algn="r"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720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774F3E-D740-4B3D-B8EE-8789D7D0713F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0CF083-B7C3-40B5-8AA4-E3B9E341D632}" type="slidenum">
              <a:rPr lang="en-US" smtClean="0">
                <a:latin typeface="Tahoma" pitchFamily="34" charset="0"/>
              </a:rPr>
              <a:pPr eaLnBrk="1" hangingPunct="1"/>
              <a:t>10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3587" cy="34305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22" tIns="44712" rIns="89422" bIns="447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penn-1-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3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33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48400" cy="5943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1" descr="UILogoCL1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33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cg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6019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153400" cy="2209800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8153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2971800" y="6553200"/>
            <a:ext cx="502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553200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7B2008B6-EE6E-4263-A0F8-DAFD7BAE7F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33914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4092D473-FBC7-4FBF-B757-7919A58780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023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6DF2A6D0-A8AA-412B-B63D-7115879591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9413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74042EB6-808E-4229-BE7B-2EA761D2A6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6811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6EBFE743-83A2-4192-BF0A-620D0510E9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417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14DF1B4B-4247-459A-9839-1B7E399E75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97887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FA761241-F165-4F26-9254-C512545BB4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70091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16072030-0392-4917-9042-F7F59B480E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27233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9627A223-1E40-42B8-80E3-3E00EF07C3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1550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E5224B12-CDEE-4E81-A655-50F5DDADE8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417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8940C964-5D21-455E-B115-6825C94029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0646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6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3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4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0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012573" y="6627472"/>
            <a:ext cx="2447718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6274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 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686800" y="6627472"/>
            <a:ext cx="30136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39EF4-A850-451A-A568-A8D7B10EE4DC}" type="slidenum">
              <a:rPr lang="zh-CN" altLang="en-US" sz="800">
                <a:solidFill>
                  <a:srgbClr val="A7001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‹#›</a:t>
            </a:fld>
            <a:endParaRPr lang="en-US" altLang="zh-CN" sz="800" dirty="0">
              <a:solidFill>
                <a:srgbClr val="A7001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6553200" y="6627472"/>
            <a:ext cx="556017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dirty="0"/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1143000" y="6627472"/>
            <a:ext cx="14478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-151654" y="6627472"/>
            <a:ext cx="2178871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2616200" y="6206622"/>
            <a:ext cx="3911600" cy="569913"/>
            <a:chOff x="114" y="226"/>
            <a:chExt cx="2464" cy="50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26"/>
              <a:ext cx="3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26"/>
              <a:ext cx="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27"/>
              <a:ext cx="33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11" y="559"/>
              <a:ext cx="96" cy="116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23" y="597"/>
              <a:ext cx="547" cy="78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28" y="559"/>
              <a:ext cx="95" cy="116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339" y="597"/>
              <a:ext cx="757" cy="78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155" y="559"/>
              <a:ext cx="108" cy="116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2281" y="597"/>
              <a:ext cx="297" cy="78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505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15" y="589"/>
              <a:ext cx="547" cy="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221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331" y="589"/>
              <a:ext cx="757" cy="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147" y="551"/>
              <a:ext cx="109" cy="117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273" y="589"/>
              <a:ext cx="297" cy="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2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382"/>
              <a:ext cx="49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386"/>
              <a:ext cx="46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86"/>
              <a:ext cx="4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4688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kern="1200" cap="small" baseline="0">
          <a:solidFill>
            <a:srgbClr val="A7001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65000"/>
        <a:buFont typeface="Wingdings" panose="05000000000000000000" pitchFamily="2" charset="2"/>
        <a:buChar char="q"/>
        <a:defRPr sz="2000" kern="1200">
          <a:solidFill>
            <a:srgbClr val="0000C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anose="05000000000000000000" pitchFamily="2" charset="2"/>
        <a:buChar char="§"/>
        <a:defRPr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85900" indent="-28575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55000"/>
        <a:buFont typeface="Wingdings" panose="05000000000000000000" pitchFamily="2" charset="2"/>
        <a:buChar char="q"/>
        <a:defRPr sz="1600" kern="1200">
          <a:solidFill>
            <a:srgbClr val="0000C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altLang="zh-TW"/>
              <a:t>Page </a:t>
            </a:r>
            <a:fld id="{CB93460C-CB9D-40A8-97DE-D61E12DE97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1030" name="Picture 6" descr="ccg_0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4343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UILogoCL1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48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9600" y="65532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24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gcomp.cs.illinois.edu/demo/po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gcomp.cs.illinois.edu/demo/srl/" TargetMode="External"/><Relationship Id="rId4" Type="http://schemas.openxmlformats.org/officeDocument/2006/relationships/hyperlink" Target="http://cogcomp.cs.illinois.edu/demo/ne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80"/>
                </a:solidFill>
              </a:rPr>
              <a:t>CIS 700</a:t>
            </a:r>
            <a:br>
              <a:rPr lang="en-US" sz="3200" b="1" dirty="0" smtClean="0">
                <a:solidFill>
                  <a:srgbClr val="000080"/>
                </a:solidFill>
              </a:rPr>
            </a:br>
            <a:r>
              <a:rPr lang="en-US" sz="3200" b="1" dirty="0" smtClean="0">
                <a:solidFill>
                  <a:srgbClr val="000080"/>
                </a:solidFill>
              </a:rPr>
              <a:t>Advanced Machine Learning </a:t>
            </a:r>
            <a:r>
              <a:rPr lang="en-US" sz="3200" b="1" dirty="0" smtClean="0">
                <a:solidFill>
                  <a:srgbClr val="0033CC"/>
                </a:solidFill>
              </a:rPr>
              <a:t/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2800" b="1" dirty="0" smtClean="0"/>
              <a:t>Structured Machine Learning:  </a:t>
            </a:r>
            <a:br>
              <a:rPr lang="en-US" sz="2800" b="1" dirty="0" smtClean="0"/>
            </a:br>
            <a:r>
              <a:rPr lang="en-US" sz="2800" b="1" dirty="0" smtClean="0"/>
              <a:t>Theory and Applications </a:t>
            </a:r>
            <a:br>
              <a:rPr lang="en-US" sz="2800" b="1" dirty="0" smtClean="0"/>
            </a:br>
            <a:r>
              <a:rPr lang="en-US" sz="2800" b="1" dirty="0" smtClean="0"/>
              <a:t>in </a:t>
            </a:r>
            <a:br>
              <a:rPr lang="en-US" sz="2800" b="1" dirty="0" smtClean="0"/>
            </a:br>
            <a:r>
              <a:rPr lang="en-US" sz="2800" b="1" dirty="0" smtClean="0"/>
              <a:t>Natural Language Processing</a:t>
            </a:r>
            <a:endParaRPr lang="en-US" sz="2800" b="1" dirty="0" smtClean="0">
              <a:solidFill>
                <a:srgbClr val="0033CC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800" dirty="0" smtClean="0"/>
              <a:t>Dan Roth</a:t>
            </a:r>
          </a:p>
          <a:p>
            <a:pPr algn="l" eaLnBrk="1" hangingPunct="1"/>
            <a:r>
              <a:rPr lang="en-US" altLang="zh-TW" sz="2400" dirty="0" smtClean="0">
                <a:solidFill>
                  <a:srgbClr val="0000C8"/>
                </a:solidFill>
                <a:ea typeface="Arial Unicode MS" pitchFamily="34" charset="-128"/>
                <a:cs typeface="Arial Unicode MS" pitchFamily="34" charset="-128"/>
              </a:rPr>
              <a:t>Department of Computer and Information Science</a:t>
            </a:r>
          </a:p>
          <a:p>
            <a:pPr algn="l" eaLnBrk="1" hangingPunct="1"/>
            <a:r>
              <a:rPr lang="en-US" altLang="zh-TW" sz="2400" dirty="0" smtClean="0">
                <a:solidFill>
                  <a:srgbClr val="0000C8"/>
                </a:solidFill>
                <a:ea typeface="Arial Unicode MS" pitchFamily="34" charset="-128"/>
                <a:cs typeface="Arial Unicode MS" pitchFamily="34" charset="-128"/>
              </a:rPr>
              <a:t>University of Pennsylvania </a:t>
            </a:r>
            <a:endParaRPr lang="en-US" sz="2000" dirty="0" smtClean="0">
              <a:solidFill>
                <a:srgbClr val="0000C8"/>
              </a:solidFill>
            </a:endParaRP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C4AD7C67-D508-41FD-99B1-0552799E08B1}" type="slidenum">
              <a:rPr lang="en-US" altLang="zh-TW" smtClean="0">
                <a:cs typeface="Arial Unicode MS" pitchFamily="34" charset="-128"/>
              </a:rPr>
              <a:pPr eaLnBrk="1" hangingPunct="1"/>
              <a:t>1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91200" y="5105400"/>
            <a:ext cx="3048000" cy="1366528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 What’s the class </a:t>
            </a:r>
            <a:r>
              <a:rPr lang="en-US" dirty="0" smtClean="0">
                <a:solidFill>
                  <a:srgbClr val="000080"/>
                </a:solidFill>
                <a:latin typeface="+mj-lt"/>
              </a:rPr>
              <a:t>about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C8"/>
                </a:solidFill>
                <a:latin typeface="+mj-lt"/>
              </a:rPr>
              <a:t>Motivation</a:t>
            </a:r>
            <a:endParaRPr lang="en-US" dirty="0">
              <a:solidFill>
                <a:srgbClr val="0000C8"/>
              </a:solidFill>
              <a:latin typeface="+mj-lt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 How I plan to teach it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solidFill>
                  <a:srgbClr val="00008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80"/>
                </a:solidFill>
                <a:latin typeface="+mj-lt"/>
              </a:rPr>
              <a:t>Requirements</a:t>
            </a:r>
            <a:endParaRPr lang="en-US" dirty="0">
              <a:solidFill>
                <a:srgbClr val="00008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Classification: Ambiguity Resolution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6553200"/>
            <a:ext cx="3048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288C4E-98E3-4287-9B79-9C7148526AC2}" type="slidenum">
              <a:rPr lang="en-US" sz="1400" smtClean="0">
                <a:latin typeface="Tahoma" pitchFamily="34" charset="0"/>
                <a:cs typeface="Arial Unicode MS" pitchFamily="34" charset="-128"/>
              </a:rPr>
              <a:pPr eaLnBrk="1" hangingPunct="1"/>
              <a:t>10</a:t>
            </a:fld>
            <a:endParaRPr lang="en-US" sz="1400" smtClean="0">
              <a:latin typeface="Tahoma" pitchFamily="34" charset="0"/>
              <a:cs typeface="Arial Unicode MS" pitchFamily="34" charset="-128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4724400"/>
            <a:ext cx="9144000" cy="11430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3122613"/>
            <a:ext cx="9144000" cy="338137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2252663"/>
            <a:ext cx="9144000" cy="338137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1468438"/>
            <a:ext cx="9144000" cy="338137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latin typeface="Times New Roman" pitchFamily="18" charset="0"/>
              <a:ea typeface="PMingLiU" pitchFamily="18" charset="-120"/>
            </a:endParaRPr>
          </a:p>
        </p:txBody>
      </p:sp>
      <p:pic>
        <p:nvPicPr>
          <p:cNvPr id="12297" name="Picture 8" descr="MCj037106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1212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9" descr="MCj035188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4724400"/>
            <a:ext cx="927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6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Illinois’ </a:t>
            </a:r>
            <a:r>
              <a:rPr lang="en-US" dirty="0" smtClean="0">
                <a:solidFill>
                  <a:schemeClr val="hlink"/>
                </a:solidFill>
              </a:rPr>
              <a:t>bored</a:t>
            </a:r>
            <a:r>
              <a:rPr lang="en-US" dirty="0" smtClean="0"/>
              <a:t> of education                              [board]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Nissan Car and truck </a:t>
            </a:r>
            <a:r>
              <a:rPr lang="en-US" dirty="0" smtClean="0">
                <a:solidFill>
                  <a:schemeClr val="hlink"/>
                </a:solidFill>
              </a:rPr>
              <a:t>plant;             plant</a:t>
            </a:r>
            <a:r>
              <a:rPr lang="en-US" dirty="0" smtClean="0"/>
              <a:t> and animal kingdom</a:t>
            </a:r>
            <a:endParaRPr lang="en-US" dirty="0" smtClean="0">
              <a:solidFill>
                <a:srgbClr val="99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(This  </a:t>
            </a:r>
            <a:r>
              <a:rPr lang="en-US" dirty="0" smtClean="0">
                <a:solidFill>
                  <a:schemeClr val="hlink"/>
                </a:solidFill>
              </a:rPr>
              <a:t>Art</a:t>
            </a:r>
            <a:r>
              <a:rPr lang="en-US" dirty="0" smtClean="0"/>
              <a:t>) (can </a:t>
            </a:r>
            <a:r>
              <a:rPr lang="en-US" dirty="0" smtClean="0">
                <a:solidFill>
                  <a:schemeClr val="hlink"/>
                </a:solidFill>
              </a:rPr>
              <a:t>N</a:t>
            </a:r>
            <a:r>
              <a:rPr lang="en-US" dirty="0" smtClean="0"/>
              <a:t>) (will </a:t>
            </a:r>
            <a:r>
              <a:rPr lang="en-US" dirty="0" smtClean="0">
                <a:solidFill>
                  <a:schemeClr val="hlink"/>
                </a:solidFill>
              </a:rPr>
              <a:t>MD</a:t>
            </a:r>
            <a:r>
              <a:rPr lang="en-US" dirty="0" smtClean="0"/>
              <a:t>) (rust </a:t>
            </a:r>
            <a:r>
              <a:rPr lang="en-US" dirty="0" smtClean="0">
                <a:solidFill>
                  <a:schemeClr val="hlink"/>
                </a:solidFill>
              </a:rPr>
              <a:t>V</a:t>
            </a:r>
            <a:r>
              <a:rPr lang="en-US" dirty="0" smtClean="0"/>
              <a:t>)               V,N,N</a:t>
            </a:r>
            <a:r>
              <a:rPr lang="en-US" dirty="0" smtClean="0">
                <a:solidFill>
                  <a:srgbClr val="FF66CC"/>
                </a:solidFill>
              </a:rPr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The dog bit  the kid. </a:t>
            </a:r>
            <a:r>
              <a:rPr lang="en-US" dirty="0" smtClean="0">
                <a:solidFill>
                  <a:schemeClr val="hlink"/>
                </a:solidFill>
              </a:rPr>
              <a:t>He</a:t>
            </a:r>
            <a:r>
              <a:rPr lang="en-US" dirty="0" smtClean="0">
                <a:solidFill>
                  <a:srgbClr val="9900CC"/>
                </a:solidFill>
              </a:rPr>
              <a:t> </a:t>
            </a:r>
            <a:r>
              <a:rPr lang="en-US" dirty="0" smtClean="0"/>
              <a:t>was taken to a </a:t>
            </a:r>
            <a:r>
              <a:rPr lang="en-US" dirty="0" smtClean="0">
                <a:solidFill>
                  <a:schemeClr val="hlink"/>
                </a:solidFill>
              </a:rPr>
              <a:t>veterinarian; </a:t>
            </a:r>
            <a:r>
              <a:rPr lang="en-US" dirty="0" smtClean="0"/>
              <a:t>  a </a:t>
            </a:r>
            <a:r>
              <a:rPr lang="en-US" dirty="0" smtClean="0">
                <a:solidFill>
                  <a:schemeClr val="hlink"/>
                </a:solidFill>
              </a:rPr>
              <a:t>hospital </a:t>
            </a:r>
            <a:r>
              <a:rPr lang="en-US" dirty="0" smtClean="0"/>
              <a:t>                                     </a:t>
            </a:r>
            <a:endParaRPr lang="en-US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solidFill>
                  <a:schemeClr val="hlink"/>
                </a:solidFill>
                <a:ea typeface="PMingLiU" pitchFamily="18" charset="-120"/>
              </a:rPr>
              <a:t>Tiger</a:t>
            </a:r>
            <a:r>
              <a:rPr lang="en-US" altLang="zh-TW" dirty="0" smtClean="0">
                <a:ea typeface="PMingLiU" pitchFamily="18" charset="-120"/>
              </a:rPr>
              <a:t> was in </a:t>
            </a:r>
            <a:r>
              <a:rPr lang="en-US" altLang="zh-TW" dirty="0" smtClean="0">
                <a:solidFill>
                  <a:schemeClr val="hlink"/>
                </a:solidFill>
                <a:ea typeface="PMingLiU" pitchFamily="18" charset="-120"/>
              </a:rPr>
              <a:t>Washington</a:t>
            </a:r>
            <a:r>
              <a:rPr lang="en-US" altLang="zh-TW" dirty="0" smtClean="0">
                <a:ea typeface="PMingLiU" pitchFamily="18" charset="-120"/>
              </a:rPr>
              <a:t> for the PGA Tour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PMingLiU" pitchFamily="18" charset="-120"/>
              </a:rPr>
              <a:t>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PMingLiU" pitchFamily="18" charset="-120"/>
              </a:rPr>
              <a:t>                               </a:t>
            </a:r>
            <a:r>
              <a:rPr lang="en-US" altLang="zh-TW" dirty="0" smtClean="0">
                <a:ea typeface="PMingLiU" pitchFamily="18" charset="-120"/>
                <a:sym typeface="Wingdings" pitchFamily="2" charset="2"/>
              </a:rPr>
              <a:t></a:t>
            </a:r>
            <a:r>
              <a:rPr lang="en-US" altLang="zh-TW" dirty="0" smtClean="0">
                <a:ea typeface="PMingLiU" pitchFamily="18" charset="-120"/>
              </a:rPr>
              <a:t> Finance; Banking; World News; Sports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dirty="0" smtClean="0">
              <a:ea typeface="PMingLiU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PMingLiU" pitchFamily="18" charset="-120"/>
              </a:rPr>
              <a:t>Important or not important; love or hate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FF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Classification</a:t>
            </a: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SzTx/>
              <a:buFont typeface="Wingdings" pitchFamily="2" charset="2"/>
              <a:buChar char="§"/>
            </a:pPr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The goal is to learn a function </a:t>
            </a:r>
            <a:r>
              <a:rPr lang="en-US" altLang="zh-TW" dirty="0" smtClean="0">
                <a:solidFill>
                  <a:srgbClr val="0000C8"/>
                </a:solidFill>
                <a:ea typeface="Arial Unicode MS" pitchFamily="34" charset="-128"/>
                <a:cs typeface="Arial Unicode MS" pitchFamily="34" charset="-128"/>
              </a:rPr>
              <a:t>f: X</a:t>
            </a:r>
            <a:r>
              <a:rPr lang="en-US" altLang="zh-TW" dirty="0" smtClean="0">
                <a:solidFill>
                  <a:srgbClr val="0000C8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Y</a:t>
            </a:r>
            <a:r>
              <a:rPr lang="en-US" altLang="zh-TW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altLang="zh-TW" dirty="0" smtClean="0">
                <a:ea typeface="Arial Unicode MS" pitchFamily="34" charset="-128"/>
                <a:cs typeface="Arial Unicode MS" pitchFamily="34" charset="-128"/>
              </a:rPr>
              <a:t>that maps observations in a domain to one of several categories. </a:t>
            </a:r>
          </a:p>
          <a:p>
            <a:pPr marL="533400" indent="-533400" eaLnBrk="1" hangingPunct="1">
              <a:buSzTx/>
              <a:buFont typeface="Wingdings" pitchFamily="2" charset="2"/>
              <a:buChar char="§"/>
            </a:pPr>
            <a:r>
              <a:rPr lang="en-US" dirty="0" smtClean="0">
                <a:solidFill>
                  <a:srgbClr val="0000C8"/>
                </a:solidFill>
              </a:rPr>
              <a:t>Task: </a:t>
            </a:r>
            <a:r>
              <a:rPr lang="en-US" dirty="0" smtClean="0"/>
              <a:t>Decide which of </a:t>
            </a:r>
            <a:r>
              <a:rPr lang="en-US" dirty="0" smtClean="0">
                <a:solidFill>
                  <a:srgbClr val="0000C8"/>
                </a:solidFill>
              </a:rPr>
              <a:t>{board ,bored } </a:t>
            </a:r>
            <a:r>
              <a:rPr lang="en-US" dirty="0" smtClean="0"/>
              <a:t>is more  likely in  the  given  context:</a:t>
            </a:r>
          </a:p>
          <a:p>
            <a:pPr marL="914400" lvl="1" indent="-457200" eaLnBrk="1" hangingPunct="1">
              <a:buSzTx/>
              <a:buFont typeface="Wingdings" pitchFamily="2" charset="2"/>
              <a:buChar char="§"/>
            </a:pPr>
            <a:r>
              <a:rPr lang="en-US" dirty="0" smtClean="0"/>
              <a:t> X: some representation of: </a:t>
            </a:r>
          </a:p>
          <a:p>
            <a:pPr marL="914400" lvl="1" indent="-457200" eaLnBrk="1" hangingPunct="1">
              <a:buSzTx/>
              <a:buFont typeface="Wingdings" pitchFamily="2" charset="2"/>
              <a:buNone/>
            </a:pPr>
            <a:r>
              <a:rPr lang="en-US" dirty="0" smtClean="0"/>
              <a:t>                            The Illinois’ </a:t>
            </a:r>
            <a:r>
              <a:rPr lang="en-US" dirty="0" smtClean="0">
                <a:solidFill>
                  <a:schemeClr val="hlink"/>
                </a:solidFill>
              </a:rPr>
              <a:t>_______</a:t>
            </a:r>
            <a:r>
              <a:rPr lang="en-US" dirty="0" smtClean="0"/>
              <a:t> of education met yesterday…</a:t>
            </a:r>
          </a:p>
          <a:p>
            <a:pPr marL="914400" lvl="1" indent="-457200" eaLnBrk="1" hangingPunct="1">
              <a:buSzTx/>
              <a:buFont typeface="Wingdings" pitchFamily="2" charset="2"/>
              <a:buChar char="§"/>
            </a:pPr>
            <a:r>
              <a:rPr lang="en-US" dirty="0" smtClean="0"/>
              <a:t> Y: {board ,bored } </a:t>
            </a:r>
          </a:p>
          <a:p>
            <a:pPr marL="533400" indent="-533400" eaLnBrk="1" hangingPunct="1">
              <a:buSzTx/>
              <a:buFont typeface="Wingdings" pitchFamily="2" charset="2"/>
              <a:buChar char="§"/>
            </a:pPr>
            <a:r>
              <a:rPr lang="en-US" dirty="0" smtClean="0"/>
              <a:t>Typical learning protocol: </a:t>
            </a:r>
          </a:p>
          <a:p>
            <a:pPr marL="914400" lvl="1" indent="-457200" eaLnBrk="1" hangingPunct="1">
              <a:buSzTx/>
              <a:buFont typeface="Wingdings" pitchFamily="2" charset="2"/>
              <a:buChar char="§"/>
            </a:pPr>
            <a:r>
              <a:rPr lang="en-US" dirty="0" smtClean="0"/>
              <a:t>Observe a collection of labeled examples 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n-US" dirty="0" smtClean="0">
                <a:latin typeface="cmsy10" pitchFamily="34" charset="0"/>
              </a:rPr>
              <a:t>2</a:t>
            </a:r>
            <a:r>
              <a:rPr lang="en-US" dirty="0" smtClean="0"/>
              <a:t> X </a:t>
            </a:r>
            <a:r>
              <a:rPr lang="en-US" dirty="0" smtClean="0">
                <a:latin typeface="cmsy10" pitchFamily="34" charset="0"/>
              </a:rPr>
              <a:t>£</a:t>
            </a:r>
            <a:r>
              <a:rPr lang="en-US" dirty="0" smtClean="0"/>
              <a:t> Y</a:t>
            </a:r>
          </a:p>
          <a:p>
            <a:pPr marL="914400" lvl="1" indent="-457200" eaLnBrk="1" hangingPunct="1">
              <a:buSzTx/>
              <a:buFont typeface="Wingdings" pitchFamily="2" charset="2"/>
              <a:buChar char="§"/>
            </a:pPr>
            <a:r>
              <a:rPr lang="en-US" altLang="zh-TW" dirty="0" smtClean="0">
                <a:ea typeface="PMingLiU" pitchFamily="18" charset="-120"/>
              </a:rPr>
              <a:t>Use it to learn a function f:X</a:t>
            </a:r>
            <a:r>
              <a:rPr lang="en-US" altLang="zh-TW" dirty="0" smtClean="0">
                <a:ea typeface="PMingLiU" pitchFamily="18" charset="-120"/>
                <a:sym typeface="Wingdings" pitchFamily="2" charset="2"/>
              </a:rPr>
              <a:t>Y that is </a:t>
            </a:r>
            <a:r>
              <a:rPr lang="en-US" altLang="zh-TW" dirty="0" smtClean="0">
                <a:solidFill>
                  <a:srgbClr val="000080"/>
                </a:solidFill>
                <a:ea typeface="PMingLiU" pitchFamily="18" charset="-120"/>
                <a:sym typeface="Wingdings" pitchFamily="2" charset="2"/>
              </a:rPr>
              <a:t>consistent</a:t>
            </a:r>
            <a:r>
              <a:rPr lang="en-US" altLang="zh-TW" dirty="0" smtClean="0">
                <a:ea typeface="PMingLiU" pitchFamily="18" charset="-120"/>
                <a:sym typeface="Wingdings" pitchFamily="2" charset="2"/>
              </a:rPr>
              <a:t> with the observed examples, and (hopefully) performs well on new, previously unobserved examples.</a:t>
            </a:r>
            <a:endParaRPr lang="en-US" altLang="zh-TW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6553200"/>
            <a:ext cx="3048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BF5FA0-1EDD-4B34-A627-8055028C7071}" type="slidenum">
              <a:rPr lang="en-US" sz="1400" smtClean="0">
                <a:latin typeface="Tahoma" pitchFamily="34" charset="0"/>
                <a:cs typeface="Arial Unicode MS" pitchFamily="34" charset="-128"/>
              </a:rPr>
              <a:pPr eaLnBrk="1" hangingPunct="1"/>
              <a:t>11</a:t>
            </a:fld>
            <a:endParaRPr lang="en-US" sz="1400" smtClean="0">
              <a:latin typeface="Tahoma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Classification is Well Understood</a:t>
            </a:r>
            <a:endParaRPr lang="en-US" smtClean="0"/>
          </a:p>
        </p:txBody>
      </p:sp>
      <p:sp>
        <p:nvSpPr>
          <p:cNvPr id="8929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Theoretically: generalization bounds (at least for linear models)</a:t>
            </a:r>
          </a:p>
          <a:p>
            <a:pPr lvl="1"/>
            <a:r>
              <a:rPr lang="en-US" altLang="zh-TW" dirty="0" smtClean="0"/>
              <a:t>How many example does one need to see in order to guarantee good behavior on previously unobserved examples.</a:t>
            </a:r>
          </a:p>
          <a:p>
            <a:r>
              <a:rPr lang="en-US" altLang="zh-TW" dirty="0" smtClean="0"/>
              <a:t>Algorithmically: good learning algorithms for linear representations.</a:t>
            </a:r>
          </a:p>
          <a:p>
            <a:pPr lvl="1"/>
            <a:r>
              <a:rPr lang="en-US" altLang="zh-TW" dirty="0" smtClean="0"/>
              <a:t>Can deal with very high dimensionality (10</a:t>
            </a:r>
            <a:r>
              <a:rPr lang="en-US" altLang="zh-TW" baseline="30000" dirty="0" smtClean="0"/>
              <a:t>6</a:t>
            </a:r>
            <a:r>
              <a:rPr lang="en-US" altLang="zh-TW" dirty="0" smtClean="0"/>
              <a:t> features) </a:t>
            </a:r>
          </a:p>
          <a:p>
            <a:pPr lvl="1"/>
            <a:r>
              <a:rPr lang="en-US" altLang="zh-TW" dirty="0" smtClean="0"/>
              <a:t>Very efficient in terms of computation and # of examples. On-line.</a:t>
            </a:r>
          </a:p>
          <a:p>
            <a:r>
              <a:rPr lang="en-US" altLang="zh-TW" dirty="0" smtClean="0"/>
              <a:t>Key issues remaining:</a:t>
            </a:r>
          </a:p>
          <a:p>
            <a:pPr lvl="1"/>
            <a:r>
              <a:rPr lang="en-US" altLang="zh-TW" dirty="0" smtClean="0"/>
              <a:t>Learning protocols: how to minimize interaction (supervision); how to map domain/task information to supervision; semi-supervised learning; active learning; ranking.</a:t>
            </a:r>
          </a:p>
          <a:p>
            <a:pPr lvl="1"/>
            <a:r>
              <a:rPr lang="en-US" altLang="zh-TW" dirty="0" smtClean="0"/>
              <a:t>What are the features? No good theoretical understanding here.</a:t>
            </a:r>
          </a:p>
          <a:p>
            <a:r>
              <a:rPr lang="en-US" altLang="zh-TW" dirty="0" smtClean="0"/>
              <a:t>Is it sufficient for making progress in NLP?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96000" y="6553200"/>
            <a:ext cx="3048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F7427E-BB59-4F3E-9030-8D28AFFC5155}" type="slidenum">
              <a:rPr lang="en-US" sz="1400" smtClean="0">
                <a:latin typeface="Tahoma" pitchFamily="34" charset="0"/>
                <a:cs typeface="Arial Unicode MS" pitchFamily="34" charset="-128"/>
              </a:rPr>
              <a:pPr eaLnBrk="1" hangingPunct="1"/>
              <a:t>12</a:t>
            </a:fld>
            <a:endParaRPr lang="en-US" sz="1400" smtClean="0">
              <a:latin typeface="Tahoma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019800" y="3733800"/>
            <a:ext cx="548640" cy="304800"/>
          </a:xfrm>
          <a:prstGeom prst="rect">
            <a:avLst/>
          </a:prstGeom>
          <a:solidFill>
            <a:srgbClr val="FAE1AF"/>
          </a:solidFill>
          <a:ln>
            <a:noFill/>
          </a:ln>
          <a:extLst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52600" y="1295400"/>
            <a:ext cx="1234440" cy="304800"/>
          </a:xfrm>
          <a:prstGeom prst="rect">
            <a:avLst/>
          </a:prstGeom>
          <a:solidFill>
            <a:srgbClr val="FAE1AF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2114550"/>
            <a:ext cx="3962400" cy="2533650"/>
            <a:chOff x="2832" y="1332"/>
            <a:chExt cx="2496" cy="1596"/>
          </a:xfrm>
          <a:solidFill>
            <a:srgbClr val="FAE1AF"/>
          </a:solidFill>
        </p:grpSpPr>
        <p:sp>
          <p:nvSpPr>
            <p:cNvPr id="8213" name="Rectangle 3"/>
            <p:cNvSpPr>
              <a:spLocks noChangeArrowheads="1"/>
            </p:cNvSpPr>
            <p:nvPr/>
          </p:nvSpPr>
          <p:spPr bwMode="auto">
            <a:xfrm>
              <a:off x="3552" y="2736"/>
              <a:ext cx="1302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4" name="Rectangle 4"/>
            <p:cNvSpPr>
              <a:spLocks noChangeArrowheads="1"/>
            </p:cNvSpPr>
            <p:nvPr/>
          </p:nvSpPr>
          <p:spPr bwMode="auto">
            <a:xfrm>
              <a:off x="4368" y="1530"/>
              <a:ext cx="960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5" name="Rectangle 5"/>
            <p:cNvSpPr>
              <a:spLocks noChangeArrowheads="1"/>
            </p:cNvSpPr>
            <p:nvPr/>
          </p:nvSpPr>
          <p:spPr bwMode="auto">
            <a:xfrm>
              <a:off x="2832" y="1332"/>
              <a:ext cx="960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0225" y="1295400"/>
            <a:ext cx="8534400" cy="3276600"/>
            <a:chOff x="334" y="816"/>
            <a:chExt cx="5376" cy="2064"/>
          </a:xfrm>
          <a:solidFill>
            <a:srgbClr val="FAE1AF"/>
          </a:solidFill>
        </p:grpSpPr>
        <p:sp>
          <p:nvSpPr>
            <p:cNvPr id="8206" name="Rectangle 7"/>
            <p:cNvSpPr>
              <a:spLocks noChangeArrowheads="1"/>
            </p:cNvSpPr>
            <p:nvPr/>
          </p:nvSpPr>
          <p:spPr bwMode="auto">
            <a:xfrm>
              <a:off x="2062" y="2256"/>
              <a:ext cx="33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7" name="Rectangle 8"/>
            <p:cNvSpPr>
              <a:spLocks noChangeArrowheads="1"/>
            </p:cNvSpPr>
            <p:nvPr/>
          </p:nvSpPr>
          <p:spPr bwMode="auto">
            <a:xfrm>
              <a:off x="4222" y="1344"/>
              <a:ext cx="384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8" name="Rectangle 9"/>
            <p:cNvSpPr>
              <a:spLocks noChangeArrowheads="1"/>
            </p:cNvSpPr>
            <p:nvPr/>
          </p:nvSpPr>
          <p:spPr bwMode="auto">
            <a:xfrm>
              <a:off x="2110" y="1344"/>
              <a:ext cx="240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9" name="Rectangle 10"/>
            <p:cNvSpPr>
              <a:spLocks noChangeArrowheads="1"/>
            </p:cNvSpPr>
            <p:nvPr/>
          </p:nvSpPr>
          <p:spPr bwMode="auto">
            <a:xfrm>
              <a:off x="1870" y="1536"/>
              <a:ext cx="240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334" y="2736"/>
              <a:ext cx="240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1" name="Rectangle 12"/>
            <p:cNvSpPr>
              <a:spLocks noChangeArrowheads="1"/>
            </p:cNvSpPr>
            <p:nvPr/>
          </p:nvSpPr>
          <p:spPr bwMode="auto">
            <a:xfrm>
              <a:off x="5422" y="1488"/>
              <a:ext cx="288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2" name="Rectangle 13"/>
            <p:cNvSpPr>
              <a:spLocks noChangeArrowheads="1"/>
            </p:cNvSpPr>
            <p:nvPr/>
          </p:nvSpPr>
          <p:spPr bwMode="auto">
            <a:xfrm>
              <a:off x="4846" y="816"/>
              <a:ext cx="288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5225" y="1295400"/>
            <a:ext cx="3886200" cy="1371600"/>
            <a:chOff x="1534" y="816"/>
            <a:chExt cx="2448" cy="864"/>
          </a:xfrm>
          <a:solidFill>
            <a:srgbClr val="FAE1AF"/>
          </a:solidFill>
        </p:grpSpPr>
        <p:sp>
          <p:nvSpPr>
            <p:cNvPr id="8203" name="Rectangle 15"/>
            <p:cNvSpPr>
              <a:spLocks noChangeArrowheads="1"/>
            </p:cNvSpPr>
            <p:nvPr/>
          </p:nvSpPr>
          <p:spPr bwMode="auto">
            <a:xfrm>
              <a:off x="3262" y="1536"/>
              <a:ext cx="720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1534" y="1152"/>
              <a:ext cx="384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5" name="Rectangle 17"/>
            <p:cNvSpPr>
              <a:spLocks noChangeArrowheads="1"/>
            </p:cNvSpPr>
            <p:nvPr/>
          </p:nvSpPr>
          <p:spPr bwMode="auto">
            <a:xfrm>
              <a:off x="2158" y="816"/>
              <a:ext cx="1298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19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Story </a:t>
            </a:r>
            <a:endParaRPr lang="en-US" dirty="0" smtClean="0">
              <a:solidFill>
                <a:srgbClr val="FF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34956E49-9B35-407E-B5F2-C84A7F7C3F93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9154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Tempus Sans ITC" pitchFamily="82" charset="0"/>
              </a:rPr>
              <a:t>(ENGLAND, June, 1989) - Christopher Robin is alive and well.  He lives in England.  He is the same person that you read about in the book, Winnie the Pooh. As a boy, Chris lived in a pretty home called </a:t>
            </a:r>
            <a:r>
              <a:rPr lang="en-US" sz="2000" b="1" dirty="0" err="1" smtClean="0">
                <a:latin typeface="Tempus Sans ITC" pitchFamily="82" charset="0"/>
              </a:rPr>
              <a:t>Cotchfield</a:t>
            </a:r>
            <a:r>
              <a:rPr lang="en-US" sz="2000" b="1" dirty="0" smtClean="0">
                <a:latin typeface="Tempus Sans ITC" pitchFamily="82" charset="0"/>
              </a:rPr>
              <a:t> Farm.  When Chris was three years old, his father wrote a poem about him.  The poem was printed in a magazine for others to read.  Mr. Robin then wrote a book.  He made up a fairy tale land where Chris lived.  His friends were animals.  There was a bear called Winnie the Pooh.  There was also an owl and a young pig, called a piglet.  All the animals were stuffed toys that Chris owned.  Mr. Robin made them come to life with his words.  The places in the story were all near </a:t>
            </a:r>
            <a:r>
              <a:rPr lang="en-US" sz="2000" b="1" dirty="0" err="1" smtClean="0">
                <a:latin typeface="Tempus Sans ITC" pitchFamily="82" charset="0"/>
              </a:rPr>
              <a:t>Cotchfield</a:t>
            </a:r>
            <a:r>
              <a:rPr lang="en-US" sz="2000" b="1" dirty="0" smtClean="0">
                <a:latin typeface="Tempus Sans ITC" pitchFamily="82" charset="0"/>
              </a:rPr>
              <a:t> Farm. Winnie the Pooh was written in 1925.  Children still love to read about Christopher Robin and his animal friends.  Most people don't know he is a real person who is grown now.  He has written two books of his own.  They tell what it is like to be famous.</a:t>
            </a:r>
          </a:p>
        </p:txBody>
      </p:sp>
      <p:sp>
        <p:nvSpPr>
          <p:cNvPr id="541716" name="Rectangle 20"/>
          <p:cNvSpPr>
            <a:spLocks noChangeArrowheads="1"/>
          </p:cNvSpPr>
          <p:nvPr/>
        </p:nvSpPr>
        <p:spPr bwMode="auto">
          <a:xfrm>
            <a:off x="152400" y="510540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1. Christopher Robin was born in England.      2.  Winnie the Pooh is a title of a book.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3. Christopher Robin’s dad was a magician.     4. Christopher Robin must be at least 65 now.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</a:t>
            </a:r>
          </a:p>
        </p:txBody>
      </p:sp>
      <p:sp>
        <p:nvSpPr>
          <p:cNvPr id="541719" name="Rectangle 23"/>
          <p:cNvSpPr>
            <a:spLocks noChangeArrowheads="1"/>
          </p:cNvSpPr>
          <p:nvPr/>
        </p:nvSpPr>
        <p:spPr bwMode="auto">
          <a:xfrm>
            <a:off x="2933700" y="5867400"/>
            <a:ext cx="3276600" cy="381000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</a:ln>
          <a:extLst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an Inference Problem</a:t>
            </a:r>
          </a:p>
        </p:txBody>
      </p:sp>
    </p:spTree>
    <p:extLst>
      <p:ext uri="{BB962C8B-B14F-4D97-AF65-F5344CB8AC3E}">
        <p14:creationId xmlns:p14="http://schemas.microsoft.com/office/powerpoint/2010/main" val="41155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541716" grpId="0"/>
      <p:bldP spid="54171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Arial Unicode MS" pitchFamily="34" charset="-128"/>
                <a:cs typeface="Arial Unicode MS" pitchFamily="34" charset="-128"/>
              </a:rPr>
              <a:t>Joint Inference with General Constraint </a:t>
            </a:r>
            <a:r>
              <a:rPr lang="en-US" altLang="zh-TW" dirty="0" err="1" smtClean="0">
                <a:ea typeface="Arial Unicode MS" pitchFamily="34" charset="-128"/>
                <a:cs typeface="Arial Unicode MS" pitchFamily="34" charset="-128"/>
              </a:rPr>
              <a:t>Structure</a:t>
            </a:r>
            <a:r>
              <a:rPr lang="en-US" altLang="zh-TW" sz="20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Entities</a:t>
            </a:r>
            <a:r>
              <a:rPr lang="en-US" altLang="zh-TW" sz="200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and Relations</a:t>
            </a:r>
            <a:r>
              <a:rPr lang="en-US" altLang="zh-TW" sz="16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/>
          </a:p>
        </p:txBody>
      </p: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1524001" y="2958068"/>
            <a:ext cx="7008813" cy="1216026"/>
            <a:chOff x="816" y="1248"/>
            <a:chExt cx="4415" cy="766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816" y="1248"/>
              <a:ext cx="441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19" tIns="46693" rIns="90119" bIns="46693">
              <a:spAutoFit/>
            </a:bodyPr>
            <a:lstStyle>
              <a:lvl1pPr marL="342900" indent="-342900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54025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828675"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828675"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828675"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828675"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828675" fontAlgn="base">
                <a:spcBef>
                  <a:spcPct val="0"/>
                </a:spcBef>
                <a:spcAft>
                  <a:spcPct val="0"/>
                </a:spcAft>
                <a:tabLst>
                  <a:tab pos="454025" algn="l"/>
                  <a:tab pos="860425" algn="l"/>
                  <a:tab pos="1266825" algn="l"/>
                  <a:tab pos="1674813" algn="l"/>
                  <a:tab pos="2082800" algn="l"/>
                  <a:tab pos="2487613" algn="l"/>
                  <a:tab pos="2897188" algn="l"/>
                  <a:tab pos="3305175" algn="l"/>
                  <a:tab pos="3713163" algn="l"/>
                  <a:tab pos="4117975" algn="l"/>
                  <a:tab pos="4527550" algn="l"/>
                  <a:tab pos="4935538" algn="l"/>
                  <a:tab pos="5340350" algn="l"/>
                  <a:tab pos="5749925" algn="l"/>
                  <a:tab pos="6157913" algn="l"/>
                  <a:tab pos="6564313" algn="l"/>
                  <a:tab pos="6970713" algn="l"/>
                  <a:tab pos="7380288" algn="l"/>
                  <a:tab pos="7788275" algn="l"/>
                  <a:tab pos="8193088" algn="l"/>
                  <a:tab pos="8601075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Bef>
                  <a:spcPts val="463"/>
                </a:spcBef>
                <a:buClr>
                  <a:srgbClr val="FFFFFF"/>
                </a:buClr>
                <a:buSzPct val="41000"/>
                <a:buFont typeface="Wingdings" pitchFamily="2" charset="2"/>
                <a:buNone/>
              </a:pPr>
              <a:r>
                <a:rPr lang="en-GB" sz="2000" dirty="0" smtClean="0">
                  <a:solidFill>
                    <a:srgbClr val="003366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 Bernie’s </a:t>
              </a:r>
              <a:r>
                <a:rPr lang="en-GB" sz="2000" dirty="0">
                  <a:solidFill>
                    <a:srgbClr val="003366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wife, </a:t>
              </a:r>
              <a:r>
                <a:rPr lang="en-GB" sz="2000" dirty="0" smtClean="0">
                  <a:solidFill>
                    <a:srgbClr val="003366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  Jane, </a:t>
              </a:r>
              <a:r>
                <a:rPr lang="en-GB" sz="2000" dirty="0">
                  <a:solidFill>
                    <a:srgbClr val="003366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is a native of </a:t>
              </a:r>
              <a:r>
                <a:rPr lang="en-GB" sz="2000" dirty="0" smtClean="0">
                  <a:solidFill>
                    <a:srgbClr val="003366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Brooklyn</a:t>
              </a:r>
              <a:endParaRPr lang="en-GB" sz="2000" dirty="0">
                <a:solidFill>
                  <a:srgbClr val="003366"/>
                </a:solidFill>
                <a:latin typeface="Calibri"/>
                <a:ea typeface="Arial Unicode MS" pitchFamily="34" charset="-128"/>
                <a:cs typeface="Arial Unicode MS" pitchFamily="34" charset="-128"/>
              </a:endParaRPr>
            </a:p>
            <a:p>
              <a:pPr lvl="1" eaLnBrk="1" hangingPunct="1">
                <a:lnSpc>
                  <a:spcPct val="93000"/>
                </a:lnSpc>
                <a:spcBef>
                  <a:spcPts val="563"/>
                </a:spcBef>
                <a:buClr>
                  <a:srgbClr val="FFFFFF"/>
                </a:buClr>
                <a:buSzPct val="70000"/>
                <a:buFont typeface="Wingdings" pitchFamily="2" charset="2"/>
                <a:buNone/>
              </a:pPr>
              <a:r>
                <a:rPr lang="en-GB" dirty="0">
                  <a:solidFill>
                    <a:srgbClr val="FFFFFF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E</a:t>
              </a:r>
              <a:r>
                <a:rPr lang="en-GB" sz="2000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GB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                   E</a:t>
              </a:r>
              <a:r>
                <a:rPr lang="en-GB" sz="2000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GB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                              E</a:t>
              </a:r>
              <a:r>
                <a:rPr lang="en-GB" sz="2000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3</a:t>
              </a:r>
              <a:r>
                <a:rPr lang="en-GB" dirty="0">
                  <a:solidFill>
                    <a:srgbClr val="0033CC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rPr>
                <a:t>  </a:t>
              </a:r>
            </a:p>
          </p:txBody>
        </p:sp>
        <p:grpSp>
          <p:nvGrpSpPr>
            <p:cNvPr id="41" name="Group 5"/>
            <p:cNvGrpSpPr>
              <a:grpSpLocks/>
            </p:cNvGrpSpPr>
            <p:nvPr/>
          </p:nvGrpSpPr>
          <p:grpSpPr bwMode="auto">
            <a:xfrm>
              <a:off x="1141" y="1248"/>
              <a:ext cx="2891" cy="766"/>
              <a:chOff x="1141" y="1248"/>
              <a:chExt cx="2891" cy="766"/>
            </a:xfrm>
          </p:grpSpPr>
          <p:sp>
            <p:nvSpPr>
              <p:cNvPr id="42" name="AutoShape 6"/>
              <p:cNvSpPr>
                <a:spLocks noChangeArrowheads="1"/>
              </p:cNvSpPr>
              <p:nvPr/>
            </p:nvSpPr>
            <p:spPr bwMode="auto">
              <a:xfrm>
                <a:off x="1141" y="1259"/>
                <a:ext cx="635" cy="230"/>
              </a:xfrm>
              <a:prstGeom prst="roundRect">
                <a:avLst>
                  <a:gd name="adj" fmla="val 403"/>
                </a:avLst>
              </a:prstGeom>
              <a:noFill/>
              <a:ln w="936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AutoShape 7"/>
              <p:cNvSpPr>
                <a:spLocks noChangeArrowheads="1"/>
              </p:cNvSpPr>
              <p:nvPr/>
            </p:nvSpPr>
            <p:spPr bwMode="auto">
              <a:xfrm>
                <a:off x="2133" y="1248"/>
                <a:ext cx="411" cy="241"/>
              </a:xfrm>
              <a:prstGeom prst="roundRect">
                <a:avLst>
                  <a:gd name="adj" fmla="val 403"/>
                </a:avLst>
              </a:prstGeom>
              <a:noFill/>
              <a:ln w="936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AutoShape 8"/>
              <p:cNvSpPr>
                <a:spLocks noChangeArrowheads="1"/>
              </p:cNvSpPr>
              <p:nvPr/>
            </p:nvSpPr>
            <p:spPr bwMode="auto">
              <a:xfrm>
                <a:off x="3408" y="1259"/>
                <a:ext cx="624" cy="230"/>
              </a:xfrm>
              <a:prstGeom prst="roundRect">
                <a:avLst>
                  <a:gd name="adj" fmla="val 403"/>
                </a:avLst>
              </a:prstGeom>
              <a:noFill/>
              <a:ln w="9360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1440" y="1680"/>
                <a:ext cx="768" cy="48"/>
              </a:xfrm>
              <a:custGeom>
                <a:avLst/>
                <a:gdLst>
                  <a:gd name="T0" fmla="*/ 0 w 4653"/>
                  <a:gd name="T1" fmla="*/ 0 h 424"/>
                  <a:gd name="T2" fmla="*/ 10 w 4653"/>
                  <a:gd name="T3" fmla="*/ 1 h 424"/>
                  <a:gd name="T4" fmla="*/ 21 w 4653"/>
                  <a:gd name="T5" fmla="*/ 0 h 424"/>
                  <a:gd name="T6" fmla="*/ 0 60000 65536"/>
                  <a:gd name="T7" fmla="*/ 0 60000 65536"/>
                  <a:gd name="T8" fmla="*/ 0 60000 65536"/>
                  <a:gd name="T9" fmla="*/ 0 w 4653"/>
                  <a:gd name="T10" fmla="*/ 0 h 424"/>
                  <a:gd name="T11" fmla="*/ 4653 w 4653"/>
                  <a:gd name="T12" fmla="*/ 424 h 4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53" h="424">
                    <a:moveTo>
                      <a:pt x="0" y="0"/>
                    </a:moveTo>
                    <a:cubicBezTo>
                      <a:pt x="724" y="212"/>
                      <a:pt x="1449" y="423"/>
                      <a:pt x="2224" y="423"/>
                    </a:cubicBezTo>
                    <a:cubicBezTo>
                      <a:pt x="3000" y="423"/>
                      <a:pt x="4180" y="57"/>
                      <a:pt x="4652" y="0"/>
                    </a:cubicBezTo>
                  </a:path>
                </a:pathLst>
              </a:custGeom>
              <a:noFill/>
              <a:ln w="9398">
                <a:solidFill>
                  <a:srgbClr val="0099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1730" y="1730"/>
                <a:ext cx="34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81631" tIns="42448" rIns="81631" bIns="42448">
                <a:spAutoFit/>
              </a:bodyPr>
              <a:lstStyle>
                <a:lvl1pPr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8000"/>
                  </a:lnSpc>
                  <a:buClr>
                    <a:srgbClr val="FFFF00"/>
                  </a:buClr>
                  <a:buSzPct val="100000"/>
                  <a:buFont typeface="Arial" charset="0"/>
                  <a:buNone/>
                </a:pPr>
                <a:r>
                  <a:rPr lang="en-GB" sz="2200">
                    <a:solidFill>
                      <a:srgbClr val="009900"/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R</a:t>
                </a:r>
                <a:r>
                  <a:rPr lang="en-GB" sz="2200" baseline="-25000">
                    <a:solidFill>
                      <a:srgbClr val="009900"/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12</a:t>
                </a:r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2544" y="1632"/>
                <a:ext cx="1248" cy="111"/>
              </a:xfrm>
              <a:custGeom>
                <a:avLst/>
                <a:gdLst>
                  <a:gd name="T0" fmla="*/ 0 w 4653"/>
                  <a:gd name="T1" fmla="*/ 0 h 424"/>
                  <a:gd name="T2" fmla="*/ 43 w 4653"/>
                  <a:gd name="T3" fmla="*/ 8 h 424"/>
                  <a:gd name="T4" fmla="*/ 90 w 4653"/>
                  <a:gd name="T5" fmla="*/ 0 h 424"/>
                  <a:gd name="T6" fmla="*/ 0 60000 65536"/>
                  <a:gd name="T7" fmla="*/ 0 60000 65536"/>
                  <a:gd name="T8" fmla="*/ 0 60000 65536"/>
                  <a:gd name="T9" fmla="*/ 0 w 4653"/>
                  <a:gd name="T10" fmla="*/ 0 h 424"/>
                  <a:gd name="T11" fmla="*/ 4653 w 4653"/>
                  <a:gd name="T12" fmla="*/ 424 h 4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53" h="424">
                    <a:moveTo>
                      <a:pt x="0" y="0"/>
                    </a:moveTo>
                    <a:cubicBezTo>
                      <a:pt x="724" y="212"/>
                      <a:pt x="1449" y="423"/>
                      <a:pt x="2224" y="423"/>
                    </a:cubicBezTo>
                    <a:cubicBezTo>
                      <a:pt x="3000" y="423"/>
                      <a:pt x="4180" y="57"/>
                      <a:pt x="4652" y="0"/>
                    </a:cubicBezTo>
                  </a:path>
                </a:pathLst>
              </a:custGeom>
              <a:noFill/>
              <a:ln w="9398">
                <a:solidFill>
                  <a:srgbClr val="0099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hangingPunct="1"/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2"/>
              <p:cNvSpPr txBox="1">
                <a:spLocks noChangeArrowheads="1"/>
              </p:cNvSpPr>
              <p:nvPr/>
            </p:nvSpPr>
            <p:spPr bwMode="auto">
              <a:xfrm>
                <a:off x="2906" y="1720"/>
                <a:ext cx="35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31" tIns="42448" rIns="81631" bIns="42448">
                <a:spAutoFit/>
              </a:bodyPr>
              <a:lstStyle>
                <a:lvl1pPr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828675"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828675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6400" algn="l"/>
                    <a:tab pos="814388" algn="l"/>
                    <a:tab pos="1220788" algn="l"/>
                    <a:tab pos="1628775" algn="l"/>
                    <a:tab pos="2036763" algn="l"/>
                    <a:tab pos="2441575" algn="l"/>
                    <a:tab pos="2851150" algn="l"/>
                    <a:tab pos="3259138" algn="l"/>
                    <a:tab pos="3665538" algn="l"/>
                    <a:tab pos="4073525" algn="l"/>
                    <a:tab pos="4481513" algn="l"/>
                    <a:tab pos="4889500" algn="l"/>
                    <a:tab pos="5294313" algn="l"/>
                    <a:tab pos="5703888" algn="l"/>
                    <a:tab pos="6111875" algn="l"/>
                    <a:tab pos="6518275" algn="l"/>
                    <a:tab pos="6924675" algn="l"/>
                    <a:tab pos="7334250" algn="l"/>
                    <a:tab pos="7742238" algn="l"/>
                    <a:tab pos="814705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8000"/>
                  </a:lnSpc>
                  <a:buClr>
                    <a:srgbClr val="FFFF00"/>
                  </a:buClr>
                  <a:buSzPct val="100000"/>
                  <a:buFont typeface="Arial" charset="0"/>
                  <a:buNone/>
                </a:pPr>
                <a:r>
                  <a:rPr lang="en-GB" sz="2200">
                    <a:solidFill>
                      <a:srgbClr val="009900"/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R</a:t>
                </a:r>
                <a:r>
                  <a:rPr lang="en-GB" sz="2200" baseline="-25000">
                    <a:solidFill>
                      <a:srgbClr val="009900"/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23</a:t>
                </a:r>
                <a:endParaRPr lang="en-GB" sz="2200">
                  <a:solidFill>
                    <a:srgbClr val="009900"/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aphicFrame>
        <p:nvGraphicFramePr>
          <p:cNvPr id="49" name="Group 13"/>
          <p:cNvGraphicFramePr>
            <a:graphicFrameLocks noGrp="1"/>
          </p:cNvGraphicFramePr>
          <p:nvPr>
            <p:extLst/>
          </p:nvPr>
        </p:nvGraphicFramePr>
        <p:xfrm>
          <a:off x="1371600" y="1383268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Group 27"/>
          <p:cNvGraphicFramePr>
            <a:graphicFrameLocks noGrp="1"/>
          </p:cNvGraphicFramePr>
          <p:nvPr>
            <p:extLst/>
          </p:nvPr>
        </p:nvGraphicFramePr>
        <p:xfrm>
          <a:off x="5715000" y="1383268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Group 41"/>
          <p:cNvGraphicFramePr>
            <a:graphicFrameLocks noGrp="1"/>
          </p:cNvGraphicFramePr>
          <p:nvPr>
            <p:extLst/>
          </p:nvPr>
        </p:nvGraphicFramePr>
        <p:xfrm>
          <a:off x="3276600" y="1383268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2" name="Group 55"/>
          <p:cNvGraphicFramePr>
            <a:graphicFrameLocks noGrp="1"/>
          </p:cNvGraphicFramePr>
          <p:nvPr>
            <p:extLst/>
          </p:nvPr>
        </p:nvGraphicFramePr>
        <p:xfrm>
          <a:off x="4419600" y="4278868"/>
          <a:ext cx="2133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3" name="Group 69"/>
          <p:cNvGraphicFramePr>
            <a:graphicFrameLocks noGrp="1"/>
          </p:cNvGraphicFramePr>
          <p:nvPr>
            <p:extLst/>
          </p:nvPr>
        </p:nvGraphicFramePr>
        <p:xfrm>
          <a:off x="1828800" y="4278868"/>
          <a:ext cx="2133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Group 83"/>
          <p:cNvGraphicFramePr>
            <a:graphicFrameLocks noGrp="1"/>
          </p:cNvGraphicFramePr>
          <p:nvPr>
            <p:extLst/>
          </p:nvPr>
        </p:nvGraphicFramePr>
        <p:xfrm>
          <a:off x="1823357" y="4278868"/>
          <a:ext cx="2133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Group 97"/>
          <p:cNvGraphicFramePr>
            <a:graphicFrameLocks noGrp="1"/>
          </p:cNvGraphicFramePr>
          <p:nvPr>
            <p:extLst/>
          </p:nvPr>
        </p:nvGraphicFramePr>
        <p:xfrm>
          <a:off x="1371600" y="1371600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" name="Group 111"/>
          <p:cNvGraphicFramePr>
            <a:graphicFrameLocks noGrp="1"/>
          </p:cNvGraphicFramePr>
          <p:nvPr>
            <p:extLst/>
          </p:nvPr>
        </p:nvGraphicFramePr>
        <p:xfrm>
          <a:off x="3276600" y="1377043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" name="Group 125"/>
          <p:cNvGraphicFramePr>
            <a:graphicFrameLocks noGrp="1"/>
          </p:cNvGraphicFramePr>
          <p:nvPr>
            <p:extLst/>
          </p:nvPr>
        </p:nvGraphicFramePr>
        <p:xfrm>
          <a:off x="5709557" y="1383268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8" name="Group 139"/>
          <p:cNvGraphicFramePr>
            <a:graphicFrameLocks noGrp="1"/>
          </p:cNvGraphicFramePr>
          <p:nvPr>
            <p:extLst/>
          </p:nvPr>
        </p:nvGraphicFramePr>
        <p:xfrm>
          <a:off x="1758043" y="4267200"/>
          <a:ext cx="2209800" cy="1295400"/>
        </p:xfrm>
        <a:graphic>
          <a:graphicData uri="http://schemas.openxmlformats.org/drawingml/2006/table">
            <a:tbl>
              <a:tblPr/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Group 153"/>
          <p:cNvGraphicFramePr>
            <a:graphicFrameLocks noGrp="1"/>
          </p:cNvGraphicFramePr>
          <p:nvPr>
            <p:extLst/>
          </p:nvPr>
        </p:nvGraphicFramePr>
        <p:xfrm>
          <a:off x="4419600" y="4283529"/>
          <a:ext cx="2133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irrelevant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spouse_of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born_in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0" name="Group 167"/>
          <p:cNvGrpSpPr>
            <a:grpSpLocks/>
          </p:cNvGrpSpPr>
          <p:nvPr/>
        </p:nvGrpSpPr>
        <p:grpSpPr bwMode="auto">
          <a:xfrm>
            <a:off x="4876800" y="545068"/>
            <a:ext cx="2971800" cy="3733800"/>
            <a:chOff x="3072" y="576"/>
            <a:chExt cx="1872" cy="2352"/>
          </a:xfrm>
        </p:grpSpPr>
        <p:sp>
          <p:nvSpPr>
            <p:cNvPr id="61" name="AutoShape 168"/>
            <p:cNvSpPr>
              <a:spLocks noChangeArrowheads="1"/>
            </p:cNvSpPr>
            <p:nvPr/>
          </p:nvSpPr>
          <p:spPr bwMode="auto">
            <a:xfrm rot="2590984">
              <a:off x="4656" y="576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2" name="AutoShape 169"/>
            <p:cNvSpPr>
              <a:spLocks noChangeArrowheads="1"/>
            </p:cNvSpPr>
            <p:nvPr/>
          </p:nvSpPr>
          <p:spPr bwMode="auto">
            <a:xfrm rot="2590984">
              <a:off x="3072" y="576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3" name="AutoShape 170"/>
            <p:cNvSpPr>
              <a:spLocks noChangeArrowheads="1"/>
            </p:cNvSpPr>
            <p:nvPr/>
          </p:nvSpPr>
          <p:spPr bwMode="auto">
            <a:xfrm rot="2590984">
              <a:off x="4224" y="2496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64" name="Group 171"/>
          <p:cNvGraphicFramePr>
            <a:graphicFrameLocks noGrp="1"/>
          </p:cNvGraphicFramePr>
          <p:nvPr>
            <p:extLst/>
          </p:nvPr>
        </p:nvGraphicFramePr>
        <p:xfrm>
          <a:off x="5715000" y="1382486"/>
          <a:ext cx="1524000" cy="1295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loc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5" name="Group 185"/>
          <p:cNvGrpSpPr>
            <a:grpSpLocks/>
          </p:cNvGrpSpPr>
          <p:nvPr/>
        </p:nvGrpSpPr>
        <p:grpSpPr bwMode="auto">
          <a:xfrm>
            <a:off x="609600" y="699056"/>
            <a:ext cx="4724400" cy="3579813"/>
            <a:chOff x="384" y="673"/>
            <a:chExt cx="2976" cy="2255"/>
          </a:xfrm>
        </p:grpSpPr>
        <p:sp>
          <p:nvSpPr>
            <p:cNvPr id="66" name="AutoShape 186"/>
            <p:cNvSpPr>
              <a:spLocks noChangeArrowheads="1"/>
            </p:cNvSpPr>
            <p:nvPr/>
          </p:nvSpPr>
          <p:spPr bwMode="auto">
            <a:xfrm rot="-3640164">
              <a:off x="648" y="2568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7" name="AutoShape 187"/>
            <p:cNvSpPr>
              <a:spLocks noChangeArrowheads="1"/>
            </p:cNvSpPr>
            <p:nvPr/>
          </p:nvSpPr>
          <p:spPr bwMode="auto">
            <a:xfrm rot="2590984">
              <a:off x="3072" y="673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8" name="AutoShape 188"/>
            <p:cNvSpPr>
              <a:spLocks noChangeArrowheads="1"/>
            </p:cNvSpPr>
            <p:nvPr/>
          </p:nvSpPr>
          <p:spPr bwMode="auto">
            <a:xfrm rot="-3640164">
              <a:off x="456" y="888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69" name="AutoShape 189"/>
          <p:cNvSpPr>
            <a:spLocks noChangeArrowheads="1"/>
          </p:cNvSpPr>
          <p:nvPr/>
        </p:nvSpPr>
        <p:spPr bwMode="auto">
          <a:xfrm rot="-3640164">
            <a:off x="1028700" y="3707368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0" name="AutoShape 190"/>
          <p:cNvSpPr>
            <a:spLocks noChangeArrowheads="1"/>
          </p:cNvSpPr>
          <p:nvPr/>
        </p:nvSpPr>
        <p:spPr bwMode="auto">
          <a:xfrm rot="2590984">
            <a:off x="7335546" y="774629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1" name="Text Box 193"/>
          <p:cNvSpPr txBox="1">
            <a:spLocks noChangeArrowheads="1"/>
          </p:cNvSpPr>
          <p:nvPr/>
        </p:nvSpPr>
        <p:spPr bwMode="auto">
          <a:xfrm>
            <a:off x="222544" y="6055692"/>
            <a:ext cx="8686800" cy="369332"/>
          </a:xfrm>
          <a:prstGeom prst="rect">
            <a:avLst/>
          </a:prstGeom>
          <a:solidFill>
            <a:srgbClr val="FAE1AF"/>
          </a:solidFill>
          <a:ln w="12700">
            <a:solidFill>
              <a:srgbClr val="A7001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Models could be learned </a:t>
            </a: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separately/jointly; 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constraints may come up only at decision time. 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" name="Text Box 192"/>
          <p:cNvSpPr txBox="1">
            <a:spLocks noChangeArrowheads="1"/>
          </p:cNvSpPr>
          <p:nvPr/>
        </p:nvSpPr>
        <p:spPr bwMode="auto">
          <a:xfrm>
            <a:off x="5410200" y="2765802"/>
            <a:ext cx="3657600" cy="1200329"/>
          </a:xfrm>
          <a:prstGeom prst="rect">
            <a:avLst/>
          </a:prstGeom>
          <a:solidFill>
            <a:srgbClr val="FAE1AF"/>
          </a:solidFill>
          <a:ln w="12700">
            <a:solidFill>
              <a:srgbClr val="A7001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Key </a:t>
            </a: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Questions: </a:t>
            </a:r>
            <a:endParaRPr kumimoji="0" lang="en-US" altLang="zh-TW" sz="18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How to learn the model(s)?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What is the source of the knowledge?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How to guide the global inference</a:t>
            </a: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4" name="AutoShape 191"/>
          <p:cNvSpPr>
            <a:spLocks noChangeArrowheads="1"/>
          </p:cNvSpPr>
          <p:nvPr/>
        </p:nvSpPr>
        <p:spPr bwMode="auto">
          <a:xfrm>
            <a:off x="6553200" y="596971"/>
            <a:ext cx="2438400" cy="698429"/>
          </a:xfrm>
          <a:prstGeom prst="wedgeRectCallout">
            <a:avLst>
              <a:gd name="adj1" fmla="val -7098"/>
              <a:gd name="adj2" fmla="val 45320"/>
            </a:avLst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Calibri"/>
                <a:cs typeface="Arial" charset="0"/>
              </a:rPr>
              <a:t>Joint inference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cs typeface="Arial" charset="0"/>
              </a:rPr>
              <a:t>gives good improvement </a:t>
            </a:r>
          </a:p>
        </p:txBody>
      </p:sp>
      <p:sp>
        <p:nvSpPr>
          <p:cNvPr id="75" name="Text Box 193"/>
          <p:cNvSpPr txBox="1">
            <a:spLocks noChangeArrowheads="1"/>
          </p:cNvSpPr>
          <p:nvPr/>
        </p:nvSpPr>
        <p:spPr bwMode="auto">
          <a:xfrm>
            <a:off x="873272" y="5638800"/>
            <a:ext cx="7397456" cy="369332"/>
          </a:xfrm>
          <a:prstGeom prst="rect">
            <a:avLst/>
          </a:prstGeom>
          <a:solidFill>
            <a:srgbClr val="FAE1AF"/>
          </a:solidFill>
          <a:ln w="12700">
            <a:solidFill>
              <a:srgbClr val="A7001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Not all learning is from</a:t>
            </a:r>
            <a:r>
              <a:rPr kumimoji="0" lang="en-US" altLang="zh-TW" sz="1800" b="0" i="0" u="none" strike="noStrike" kern="0" cap="none" spc="0" normalizeH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 examples; communication-driven learning is essential. </a:t>
            </a:r>
            <a:endParaRPr kumimoji="0" lang="en-US" altLang="zh-TW" sz="18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1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91"/>
          <p:cNvSpPr>
            <a:spLocks noChangeArrowheads="1"/>
          </p:cNvSpPr>
          <p:nvPr/>
        </p:nvSpPr>
        <p:spPr bwMode="auto">
          <a:xfrm>
            <a:off x="5943600" y="609600"/>
            <a:ext cx="3048000" cy="685800"/>
          </a:xfrm>
          <a:prstGeom prst="wedgeRectCallout">
            <a:avLst>
              <a:gd name="adj1" fmla="val 14107"/>
              <a:gd name="adj2" fmla="val 322426"/>
            </a:avLst>
          </a:prstGeom>
          <a:solidFill>
            <a:srgbClr val="FAE1AF"/>
          </a:solidFill>
          <a:ln w="19050">
            <a:solidFill>
              <a:srgbClr val="A7001B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000080"/>
                </a:solidFill>
                <a:latin typeface="Calibri"/>
                <a:cs typeface="Arial" charset="0"/>
              </a:rPr>
              <a:t>Expectation is a knowledge intensive component</a:t>
            </a:r>
            <a:endParaRPr lang="en-US" dirty="0">
              <a:solidFill>
                <a:srgbClr val="000080"/>
              </a:solidFill>
              <a:latin typeface="Calibri"/>
              <a:cs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Understanding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altLang="zh-TW" dirty="0" smtClean="0"/>
              <a:t>Natural language understanding decisions are global decisions that require </a:t>
            </a: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Making (local) predictions driven by different models trained in different ways, at different times/conditions/scenarios</a:t>
            </a:r>
          </a:p>
          <a:p>
            <a:pPr lvl="1"/>
            <a:r>
              <a:rPr lang="en-US" altLang="zh-TW" dirty="0" smtClean="0"/>
              <a:t>The ability to put these predictions together coherently</a:t>
            </a: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Knowledge, that guides the decisions so they satisfy our expectations</a:t>
            </a:r>
          </a:p>
          <a:p>
            <a:pPr lvl="1"/>
            <a:endParaRPr lang="en-US" altLang="zh-TW" dirty="0">
              <a:solidFill>
                <a:srgbClr val="0033CC"/>
              </a:solidFill>
            </a:endParaRPr>
          </a:p>
          <a:p>
            <a:pPr lvl="1"/>
            <a:endParaRPr lang="en-US" altLang="zh-TW" dirty="0" smtClean="0">
              <a:solidFill>
                <a:srgbClr val="0033CC"/>
              </a:solidFill>
            </a:endParaRPr>
          </a:p>
          <a:p>
            <a:pPr lvl="1"/>
            <a:endParaRPr lang="en-US" altLang="zh-TW" dirty="0">
              <a:solidFill>
                <a:srgbClr val="0033CC"/>
              </a:solidFill>
            </a:endParaRPr>
          </a:p>
          <a:p>
            <a:pPr lvl="1"/>
            <a:endParaRPr lang="en-US" altLang="zh-TW" dirty="0" smtClean="0">
              <a:solidFill>
                <a:srgbClr val="0033CC"/>
              </a:solidFill>
            </a:endParaRP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Multiple forms </a:t>
            </a:r>
            <a:r>
              <a:rPr lang="en-US" altLang="zh-TW" dirty="0">
                <a:solidFill>
                  <a:srgbClr val="0033CC"/>
                </a:solidFill>
              </a:rPr>
              <a:t>of Inference; </a:t>
            </a:r>
            <a:r>
              <a:rPr lang="en-US" altLang="zh-TW" dirty="0" smtClean="0">
                <a:solidFill>
                  <a:srgbClr val="0033CC"/>
                </a:solidFill>
              </a:rPr>
              <a:t>many boil </a:t>
            </a:r>
            <a:r>
              <a:rPr lang="en-US" altLang="zh-TW" dirty="0">
                <a:solidFill>
                  <a:srgbClr val="0033CC"/>
                </a:solidFill>
              </a:rPr>
              <a:t>down to determining best assignment </a:t>
            </a:r>
            <a:r>
              <a:rPr lang="en-US" altLang="zh-TW" dirty="0" smtClean="0">
                <a:solidFill>
                  <a:srgbClr val="0033CC"/>
                </a:solidFill>
              </a:rPr>
              <a:t>to a collection of variables of interest</a:t>
            </a:r>
            <a:endParaRPr lang="en-US" altLang="zh-TW" dirty="0">
              <a:solidFill>
                <a:srgbClr val="0033CC"/>
              </a:solidFill>
            </a:endParaRPr>
          </a:p>
          <a:p>
            <a:pPr lvl="1"/>
            <a:r>
              <a:rPr lang="en-US" altLang="zh-TW" dirty="0" smtClean="0">
                <a:solidFill>
                  <a:srgbClr val="0033CC"/>
                </a:solidFill>
              </a:rPr>
              <a:t>But not all… </a:t>
            </a:r>
          </a:p>
          <a:p>
            <a:pPr lvl="1"/>
            <a:endParaRPr lang="en-US" altLang="zh-TW" dirty="0">
              <a:solidFill>
                <a:srgbClr val="0033CC"/>
              </a:solidFill>
            </a:endParaRPr>
          </a:p>
          <a:p>
            <a:pPr lvl="1"/>
            <a:endParaRPr lang="en-US" altLang="zh-TW" dirty="0" smtClean="0">
              <a:solidFill>
                <a:srgbClr val="0033CC"/>
              </a:solidFill>
            </a:endParaRPr>
          </a:p>
          <a:p>
            <a:pPr lvl="1"/>
            <a:endParaRPr lang="en-US" altLang="zh-TW" dirty="0">
              <a:solidFill>
                <a:srgbClr val="0033CC"/>
              </a:solidFill>
            </a:endParaRPr>
          </a:p>
          <a:p>
            <a:pPr lvl="1"/>
            <a:endParaRPr lang="en-US" altLang="zh-TW" dirty="0" smtClean="0">
              <a:solidFill>
                <a:srgbClr val="0033CC"/>
              </a:solidFill>
            </a:endParaRPr>
          </a:p>
          <a:p>
            <a:pPr lvl="1"/>
            <a:endParaRPr lang="en-US" altLang="zh-TW" dirty="0" smtClean="0">
              <a:solidFill>
                <a:srgbClr val="0033CC"/>
              </a:solidFill>
            </a:endParaRPr>
          </a:p>
          <a:p>
            <a:pPr lvl="1"/>
            <a:endParaRPr lang="en-US" altLang="zh-TW" dirty="0" smtClean="0">
              <a:solidFill>
                <a:srgbClr val="0033CC"/>
              </a:solidFill>
            </a:endParaRPr>
          </a:p>
          <a:p>
            <a:pPr lvl="1"/>
            <a:endParaRPr lang="en-US" altLang="zh-TW" dirty="0" smtClean="0">
              <a:solidFill>
                <a:srgbClr val="0033CC"/>
              </a:solidFill>
            </a:endParaRPr>
          </a:p>
          <a:p>
            <a:pPr lvl="1"/>
            <a:endParaRPr lang="en-US" altLang="zh-TW" dirty="0" smtClean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2" name="Rectangle 1"/>
          <p:cNvSpPr/>
          <p:nvPr/>
        </p:nvSpPr>
        <p:spPr>
          <a:xfrm>
            <a:off x="457200" y="3657600"/>
            <a:ext cx="8153400" cy="1015663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Language Interpretation is </a:t>
            </a:r>
            <a:r>
              <a:rPr lang="en-US" altLang="zh-TW" sz="2000" dirty="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Inference Process </a:t>
            </a:r>
            <a:r>
              <a:rPr lang="en-US" altLang="zh-TW" sz="2000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 best thought of as a knowledge constrained optimization </a:t>
            </a:r>
            <a:r>
              <a:rPr lang="en-US" altLang="zh-TW" sz="2000" dirty="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problem, </a:t>
            </a:r>
            <a:r>
              <a:rPr lang="en-US" altLang="zh-TW" sz="2000" dirty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 on top of multiple statistically learned models.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8746" y="3102592"/>
            <a:ext cx="1066800" cy="0"/>
          </a:xfrm>
          <a:prstGeom prst="line">
            <a:avLst/>
          </a:prstGeom>
          <a:ln w="38100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8908" y="3483592"/>
            <a:ext cx="2438400" cy="0"/>
          </a:xfrm>
          <a:prstGeom prst="line">
            <a:avLst/>
          </a:prstGeom>
          <a:ln w="38100">
            <a:solidFill>
              <a:srgbClr val="A70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   </a:t>
            </a:r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/>
            <a:r>
              <a:rPr lang="en-US" dirty="0" smtClean="0"/>
              <a:t>Successful interpretation involves </a:t>
            </a:r>
            <a:r>
              <a:rPr lang="en-US" dirty="0" smtClean="0">
                <a:solidFill>
                  <a:srgbClr val="FF0000"/>
                </a:solidFill>
              </a:rPr>
              <a:t>multiple decisions</a:t>
            </a:r>
          </a:p>
          <a:p>
            <a:pPr lvl="1" eaLnBrk="1" hangingPunct="1"/>
            <a:r>
              <a:rPr lang="en-US" sz="2400" dirty="0" smtClean="0"/>
              <a:t>What entities appear in the interpretation?</a:t>
            </a:r>
          </a:p>
          <a:p>
            <a:pPr lvl="1" eaLnBrk="1" hangingPunct="1"/>
            <a:r>
              <a:rPr lang="en-US" sz="2400" dirty="0" smtClean="0"/>
              <a:t>“New York” refers to a state or a city?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/>
            <a:r>
              <a:rPr lang="en-US" sz="2400" dirty="0" smtClean="0"/>
              <a:t>How to compose fragments together? </a:t>
            </a:r>
          </a:p>
          <a:p>
            <a:pPr lvl="2" eaLnBrk="1" hangingPunct="1"/>
            <a:r>
              <a:rPr lang="en-US" sz="2000" dirty="0" smtClean="0"/>
              <a:t>state(</a:t>
            </a:r>
            <a:r>
              <a:rPr lang="en-US" sz="2000" dirty="0" err="1" smtClean="0"/>
              <a:t>next_to</a:t>
            </a:r>
            <a:r>
              <a:rPr lang="en-US" sz="2000" dirty="0" smtClean="0"/>
              <a:t>()) &gt;&lt; </a:t>
            </a:r>
            <a:r>
              <a:rPr lang="en-US" sz="2000" dirty="0" err="1" smtClean="0"/>
              <a:t>next_to</a:t>
            </a:r>
            <a:r>
              <a:rPr lang="en-US" sz="2000" dirty="0" smtClean="0"/>
              <a:t>(state())</a:t>
            </a:r>
          </a:p>
          <a:p>
            <a:pPr lvl="1" eaLnBrk="1" hangingPunct="1"/>
            <a:endParaRPr lang="en-US" sz="2400" dirty="0" smtClean="0">
              <a:solidFill>
                <a:srgbClr val="000080"/>
              </a:solidFill>
            </a:endParaRPr>
          </a:p>
        </p:txBody>
      </p:sp>
      <p:sp>
        <p:nvSpPr>
          <p:cNvPr id="1638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C47475BB-AAC6-4B6D-BAC8-4DA0717565BF}" type="slidenum">
              <a:rPr lang="en-US" altLang="zh-TW" smtClean="0">
                <a:cs typeface="Arial Unicode MS" pitchFamily="34" charset="-128"/>
              </a:rPr>
              <a:pPr eaLnBrk="1" hangingPunct="1"/>
              <a:t>16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16389" name="Rectangle 472"/>
          <p:cNvSpPr>
            <a:spLocks noChangeArrowheads="1"/>
          </p:cNvSpPr>
          <p:nvPr/>
        </p:nvSpPr>
        <p:spPr bwMode="auto">
          <a:xfrm>
            <a:off x="3143250" y="1812925"/>
            <a:ext cx="3952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0" name="Rectangle 477"/>
          <p:cNvSpPr>
            <a:spLocks noChangeArrowheads="1"/>
          </p:cNvSpPr>
          <p:nvPr/>
        </p:nvSpPr>
        <p:spPr bwMode="auto">
          <a:xfrm>
            <a:off x="4579938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1" name="Rectangle 480"/>
          <p:cNvSpPr>
            <a:spLocks noChangeArrowheads="1"/>
          </p:cNvSpPr>
          <p:nvPr/>
        </p:nvSpPr>
        <p:spPr bwMode="auto">
          <a:xfrm>
            <a:off x="6202363" y="1812925"/>
            <a:ext cx="395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6393" name="Group 118"/>
          <p:cNvGrpSpPr>
            <a:grpSpLocks/>
          </p:cNvGrpSpPr>
          <p:nvPr/>
        </p:nvGrpSpPr>
        <p:grpSpPr bwMode="auto">
          <a:xfrm>
            <a:off x="304800" y="1123950"/>
            <a:ext cx="8686800" cy="467021"/>
            <a:chOff x="3607338" y="2447925"/>
            <a:chExt cx="5214938" cy="594994"/>
          </a:xfrm>
        </p:grpSpPr>
        <p:sp>
          <p:nvSpPr>
            <p:cNvPr id="16399" name="Text Box 90"/>
            <p:cNvSpPr txBox="1">
              <a:spLocks noChangeArrowheads="1"/>
            </p:cNvSpPr>
            <p:nvPr/>
          </p:nvSpPr>
          <p:spPr bwMode="auto">
            <a:xfrm>
              <a:off x="3607338" y="2451970"/>
              <a:ext cx="5214938" cy="590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 i="1" dirty="0">
                  <a:solidFill>
                    <a:srgbClr val="000080"/>
                  </a:solidFill>
                  <a:latin typeface="Calibri" pitchFamily="34" charset="0"/>
                  <a:cs typeface="Tahoma" pitchFamily="34" charset="0"/>
                </a:rPr>
                <a:t>X :</a:t>
              </a:r>
              <a:r>
                <a:rPr lang="en-US" sz="2400" i="1" dirty="0">
                  <a:solidFill>
                    <a:srgbClr val="000080"/>
                  </a:solidFill>
                  <a:latin typeface="Calibri" pitchFamily="34" charset="0"/>
                  <a:cs typeface="Tahoma" pitchFamily="34" charset="0"/>
                </a:rPr>
                <a:t>“What is the largest state that borders New York and Maryland ?"</a:t>
              </a:r>
            </a:p>
          </p:txBody>
        </p:sp>
        <p:sp>
          <p:nvSpPr>
            <p:cNvPr id="16400" name="Rectangle 461"/>
            <p:cNvSpPr>
              <a:spLocks noChangeArrowheads="1"/>
            </p:cNvSpPr>
            <p:nvPr/>
          </p:nvSpPr>
          <p:spPr bwMode="auto">
            <a:xfrm>
              <a:off x="6138862" y="2447925"/>
              <a:ext cx="30480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1" name="Rectangle 471"/>
            <p:cNvSpPr>
              <a:spLocks noChangeArrowheads="1"/>
            </p:cNvSpPr>
            <p:nvPr/>
          </p:nvSpPr>
          <p:spPr bwMode="auto">
            <a:xfrm>
              <a:off x="6977062" y="2447925"/>
              <a:ext cx="30480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2" name="Rectangle 476"/>
            <p:cNvSpPr>
              <a:spLocks noChangeArrowheads="1"/>
            </p:cNvSpPr>
            <p:nvPr/>
          </p:nvSpPr>
          <p:spPr bwMode="auto">
            <a:xfrm>
              <a:off x="7891462" y="2447925"/>
              <a:ext cx="30480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3" name="Rectangle 479"/>
            <p:cNvSpPr>
              <a:spLocks noChangeArrowheads="1"/>
            </p:cNvSpPr>
            <p:nvPr/>
          </p:nvSpPr>
          <p:spPr bwMode="auto">
            <a:xfrm>
              <a:off x="5300662" y="2514600"/>
              <a:ext cx="30480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86" name="Straight Arrow Connector 85"/>
          <p:cNvCxnSpPr>
            <a:cxnSpLocks noChangeShapeType="1"/>
          </p:cNvCxnSpPr>
          <p:nvPr/>
        </p:nvCxnSpPr>
        <p:spPr bwMode="auto">
          <a:xfrm rot="10800000" flipV="1">
            <a:off x="4267200" y="1524000"/>
            <a:ext cx="1846263" cy="3032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Text Box 90"/>
          <p:cNvSpPr txBox="1">
            <a:spLocks noChangeArrowheads="1"/>
          </p:cNvSpPr>
          <p:nvPr/>
        </p:nvSpPr>
        <p:spPr bwMode="auto">
          <a:xfrm>
            <a:off x="0" y="1812925"/>
            <a:ext cx="84582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80"/>
                </a:solidFill>
                <a:latin typeface="Calibri" pitchFamily="34" charset="0"/>
              </a:rPr>
              <a:t>Y:</a:t>
            </a:r>
            <a:r>
              <a:rPr lang="en-US" sz="2400" dirty="0">
                <a:solidFill>
                  <a:srgbClr val="000080"/>
                </a:solidFill>
                <a:latin typeface="Calibri" pitchFamily="34" charset="0"/>
              </a:rPr>
              <a:t> largest( state( </a:t>
            </a:r>
            <a:r>
              <a:rPr lang="en-US" sz="2400" dirty="0" err="1">
                <a:solidFill>
                  <a:srgbClr val="000080"/>
                </a:solidFill>
                <a:latin typeface="Calibri" pitchFamily="34" charset="0"/>
              </a:rPr>
              <a:t>next_to</a:t>
            </a:r>
            <a:r>
              <a:rPr lang="en-US" sz="2400" dirty="0">
                <a:solidFill>
                  <a:srgbClr val="000080"/>
                </a:solidFill>
                <a:latin typeface="Calibri" pitchFamily="34" charset="0"/>
              </a:rPr>
              <a:t>( state(NY) AND </a:t>
            </a:r>
            <a:r>
              <a:rPr lang="en-US" sz="2400" dirty="0" err="1">
                <a:solidFill>
                  <a:srgbClr val="000080"/>
                </a:solidFill>
                <a:latin typeface="Calibri" pitchFamily="34" charset="0"/>
              </a:rPr>
              <a:t>next_to</a:t>
            </a:r>
            <a:r>
              <a:rPr lang="en-US" sz="2400" dirty="0">
                <a:solidFill>
                  <a:srgbClr val="000080"/>
                </a:solidFill>
                <a:latin typeface="Calibri" pitchFamily="34" charset="0"/>
              </a:rPr>
              <a:t> (state(MD))))</a:t>
            </a:r>
          </a:p>
        </p:txBody>
      </p:sp>
      <p:sp>
        <p:nvSpPr>
          <p:cNvPr id="1287184" name="Line 16"/>
          <p:cNvSpPr>
            <a:spLocks noChangeShapeType="1"/>
          </p:cNvSpPr>
          <p:nvPr/>
        </p:nvSpPr>
        <p:spPr bwMode="auto">
          <a:xfrm>
            <a:off x="5486400" y="1524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185" name="Line 17"/>
          <p:cNvSpPr>
            <a:spLocks noChangeShapeType="1"/>
          </p:cNvSpPr>
          <p:nvPr/>
        </p:nvSpPr>
        <p:spPr bwMode="auto">
          <a:xfrm>
            <a:off x="7315200" y="15240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7186" name="Line 18"/>
          <p:cNvSpPr>
            <a:spLocks noChangeShapeType="1"/>
          </p:cNvSpPr>
          <p:nvPr/>
        </p:nvSpPr>
        <p:spPr bwMode="auto">
          <a:xfrm flipH="1">
            <a:off x="7239000" y="1524000"/>
            <a:ext cx="685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184" grpId="0" animBg="1"/>
      <p:bldP spid="1287185" grpId="0" animBg="1"/>
      <p:bldP spid="12871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Coherency in Semantic Role Labeling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57200" y="1143000"/>
            <a:ext cx="8458200" cy="40957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Predicate-arguments generated should be consistent across phenomena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769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The touchdown </a:t>
            </a:r>
            <a:r>
              <a:rPr lang="en-US" altLang="en-US" sz="2000" dirty="0">
                <a:solidFill>
                  <a:srgbClr val="CC33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scored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000" dirty="0">
                <a:solidFill>
                  <a:srgbClr val="FBA313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by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Brady </a:t>
            </a:r>
            <a:r>
              <a:rPr lang="en-US" altLang="en-US" sz="2000" dirty="0">
                <a:solidFill>
                  <a:srgbClr val="CC33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cemented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 the </a:t>
            </a:r>
            <a:r>
              <a:rPr lang="en-US" altLang="en-US" sz="2000" dirty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victory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000" dirty="0">
                <a:solidFill>
                  <a:srgbClr val="FBA313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Patriots.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4" name="Group 5"/>
          <p:cNvGraphicFramePr>
            <a:graphicFrameLocks noGrp="1"/>
          </p:cNvGraphicFramePr>
          <p:nvPr>
            <p:extLst/>
          </p:nvPr>
        </p:nvGraphicFramePr>
        <p:xfrm>
          <a:off x="990600" y="2706688"/>
          <a:ext cx="7391400" cy="2246312"/>
        </p:xfrm>
        <a:graphic>
          <a:graphicData uri="http://schemas.openxmlformats.org/drawingml/2006/table">
            <a:tbl>
              <a:tblPr/>
              <a:tblGrid>
                <a:gridCol w="2201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Verb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Nominalization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A313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Preposition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Predicate: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score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A0: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Brady (scorer)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A1: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The touchdown (points scored)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Predicate: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A0: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the Patriots (winner)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Sense: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11(6)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“the object of the preposition is the object of the underlying verb of the nominalization”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Line 98"/>
          <p:cNvSpPr>
            <a:spLocks noChangeShapeType="1"/>
          </p:cNvSpPr>
          <p:nvPr/>
        </p:nvSpPr>
        <p:spPr bwMode="auto">
          <a:xfrm flipH="1">
            <a:off x="2209800" y="2057400"/>
            <a:ext cx="685800" cy="6858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6" name="Line 99"/>
          <p:cNvSpPr>
            <a:spLocks noChangeShapeType="1"/>
          </p:cNvSpPr>
          <p:nvPr/>
        </p:nvSpPr>
        <p:spPr bwMode="auto">
          <a:xfrm flipH="1">
            <a:off x="4419600" y="2057400"/>
            <a:ext cx="17526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Line 101"/>
          <p:cNvSpPr>
            <a:spLocks noChangeShapeType="1"/>
          </p:cNvSpPr>
          <p:nvPr/>
        </p:nvSpPr>
        <p:spPr bwMode="auto">
          <a:xfrm>
            <a:off x="6668814" y="2149474"/>
            <a:ext cx="265385" cy="593726"/>
          </a:xfrm>
          <a:prstGeom prst="line">
            <a:avLst/>
          </a:prstGeom>
          <a:noFill/>
          <a:ln w="127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219200" y="5105400"/>
            <a:ext cx="6705600" cy="101917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Linguistic Constraints: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A0: the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Patriots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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BA313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Sense(of): 11(6)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A0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: Brady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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BA313"/>
                </a:solidFill>
                <a:effectLst/>
                <a:uLnTx/>
                <a:uFillTx/>
                <a:latin typeface="Calibri" pitchFamily="34" charset="0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Sense(by): 1(1)</a:t>
            </a: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2133600" y="55499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2108200" y="58674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181299" y="236561"/>
            <a:ext cx="2438400" cy="762000"/>
          </a:xfrm>
          <a:prstGeom prst="wedgeRectCallout">
            <a:avLst>
              <a:gd name="adj1" fmla="val -161860"/>
              <a:gd name="adj2" fmla="val 159216"/>
            </a:avLst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80"/>
                </a:solidFill>
              </a:rPr>
              <a:t>Traveling by bus</a:t>
            </a:r>
          </a:p>
          <a:p>
            <a:r>
              <a:rPr lang="en-US" dirty="0">
                <a:solidFill>
                  <a:srgbClr val="000080"/>
                </a:solidFill>
              </a:rPr>
              <a:t>book by </a:t>
            </a:r>
            <a:r>
              <a:rPr lang="en-US" dirty="0" smtClean="0">
                <a:solidFill>
                  <a:srgbClr val="000080"/>
                </a:solidFill>
              </a:rPr>
              <a:t>Hemmingway</a:t>
            </a:r>
          </a:p>
          <a:p>
            <a:r>
              <a:rPr lang="en-US" dirty="0" smtClean="0">
                <a:solidFill>
                  <a:srgbClr val="000080"/>
                </a:solidFill>
              </a:rPr>
              <a:t>his </a:t>
            </a:r>
            <a:r>
              <a:rPr lang="en-US" dirty="0">
                <a:solidFill>
                  <a:srgbClr val="000080"/>
                </a:solidFill>
              </a:rPr>
              <a:t>son by his third wife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023216" y="40944"/>
            <a:ext cx="2980899" cy="1066800"/>
          </a:xfrm>
          <a:prstGeom prst="wedgeRectCallout">
            <a:avLst>
              <a:gd name="adj1" fmla="val -27177"/>
              <a:gd name="adj2" fmla="val 112904"/>
            </a:avLst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80"/>
                </a:solidFill>
              </a:rPr>
              <a:t>son </a:t>
            </a:r>
            <a:r>
              <a:rPr lang="en-US" dirty="0">
                <a:solidFill>
                  <a:srgbClr val="000080"/>
                </a:solidFill>
              </a:rPr>
              <a:t>of a </a:t>
            </a:r>
            <a:r>
              <a:rPr lang="en-US" dirty="0" smtClean="0">
                <a:solidFill>
                  <a:srgbClr val="000080"/>
                </a:solidFill>
              </a:rPr>
              <a:t>friend</a:t>
            </a:r>
          </a:p>
          <a:p>
            <a:r>
              <a:rPr lang="en-US" dirty="0">
                <a:solidFill>
                  <a:srgbClr val="000080"/>
                </a:solidFill>
              </a:rPr>
              <a:t>it was kind of </a:t>
            </a:r>
            <a:r>
              <a:rPr lang="en-US" dirty="0" smtClean="0">
                <a:solidFill>
                  <a:srgbClr val="000080"/>
                </a:solidFill>
              </a:rPr>
              <a:t>you</a:t>
            </a:r>
          </a:p>
          <a:p>
            <a:r>
              <a:rPr lang="en-US" dirty="0">
                <a:solidFill>
                  <a:srgbClr val="000080"/>
                </a:solidFill>
              </a:rPr>
              <a:t>construction of the </a:t>
            </a:r>
            <a:r>
              <a:rPr lang="en-US" dirty="0" smtClean="0">
                <a:solidFill>
                  <a:srgbClr val="000080"/>
                </a:solidFill>
              </a:rPr>
              <a:t>library</a:t>
            </a:r>
          </a:p>
          <a:p>
            <a:r>
              <a:rPr lang="en-US" dirty="0" smtClean="0">
                <a:solidFill>
                  <a:srgbClr val="000080"/>
                </a:solidFill>
              </a:rPr>
              <a:t>South of the site</a:t>
            </a:r>
            <a:endParaRPr lang="en-US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191328"/>
            <a:ext cx="8153400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and Inference 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Language </a:t>
            </a:r>
            <a:r>
              <a:rPr lang="en-US" altLang="zh-TW" dirty="0" smtClean="0"/>
              <a:t>Decisions are Structured </a:t>
            </a:r>
          </a:p>
          <a:p>
            <a:pPr lvl="1"/>
            <a:r>
              <a:rPr lang="en-US" altLang="zh-TW" dirty="0" smtClean="0"/>
              <a:t>Global decisions in which several local decisions play a role  but there are mutual dependencies on their outcome.</a:t>
            </a:r>
          </a:p>
          <a:p>
            <a:r>
              <a:rPr lang="en-US" altLang="zh-TW" dirty="0" smtClean="0"/>
              <a:t>It is essential to make coherent decisions in a way that takes the interdependencies into account. Joint, Global Inference.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Unlike “standard” classification problems, in most interesting NLP problems there is a need to predict values for multiple interdependent variables.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These are typically called </a:t>
            </a:r>
            <a:r>
              <a:rPr lang="en-US" altLang="zh-TW" dirty="0" smtClean="0">
                <a:solidFill>
                  <a:srgbClr val="0000C8"/>
                </a:solidFill>
              </a:rPr>
              <a:t>Structured Output Problems </a:t>
            </a:r>
            <a:r>
              <a:rPr lang="en-US" altLang="zh-TW" dirty="0" smtClean="0"/>
              <a:t>– and will be the focus of this class. </a:t>
            </a:r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C37935EB-599C-4288-82C2-49EFE09391E9}" type="slidenum">
              <a:rPr lang="en-US" altLang="zh-TW" smtClean="0">
                <a:cs typeface="Arial Unicode MS" pitchFamily="34" charset="-128"/>
              </a:rPr>
              <a:pPr eaLnBrk="1" hangingPunct="1"/>
              <a:t>18</a:t>
            </a:fld>
            <a:endParaRPr lang="en-US" altLang="zh-TW" smtClean="0"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Statistics or Linguistics?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534400" cy="5181600"/>
          </a:xfrm>
        </p:spPr>
        <p:txBody>
          <a:bodyPr/>
          <a:lstStyle/>
          <a:p>
            <a:r>
              <a:rPr lang="en-US" dirty="0" smtClean="0"/>
              <a:t>Statistical approaches were very successful in NLP</a:t>
            </a:r>
          </a:p>
          <a:p>
            <a:endParaRPr lang="en-US" dirty="0" smtClean="0"/>
          </a:p>
          <a:p>
            <a:r>
              <a:rPr lang="en-US" dirty="0" smtClean="0"/>
              <a:t>But, it has become clear that there is a need to move from strictly Data Driven approaches to Knowledge Driven approaches</a:t>
            </a:r>
          </a:p>
          <a:p>
            <a:endParaRPr lang="en-US" dirty="0" smtClean="0"/>
          </a:p>
          <a:p>
            <a:r>
              <a:rPr lang="en-US" dirty="0" smtClean="0"/>
              <a:t>Knowledge: Linguistics, Background world knowledge </a:t>
            </a:r>
          </a:p>
          <a:p>
            <a:endParaRPr lang="en-US" dirty="0" smtClean="0"/>
          </a:p>
          <a:p>
            <a:r>
              <a:rPr lang="en-US" dirty="0" smtClean="0"/>
              <a:t>How to incorporate Knowledge into Learning &amp; Decision Making?</a:t>
            </a:r>
          </a:p>
          <a:p>
            <a:endParaRPr lang="en-US" dirty="0" smtClean="0"/>
          </a:p>
          <a:p>
            <a:r>
              <a:rPr lang="en-US" dirty="0" smtClean="0"/>
              <a:t>In many respects Structured Prediction addresses this question. </a:t>
            </a:r>
          </a:p>
          <a:p>
            <a:pPr lvl="1"/>
            <a:r>
              <a:rPr lang="en-US" dirty="0" smtClean="0"/>
              <a:t>This also distinguishes it from the “standard” study of probabilistic models.</a:t>
            </a:r>
          </a:p>
        </p:txBody>
      </p:sp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EEA7918E-97BC-4C62-B572-FB4157C1BA40}" type="slidenum">
              <a:rPr lang="en-US" altLang="zh-TW" smtClean="0">
                <a:cs typeface="Arial Unicode MS" pitchFamily="34" charset="-128"/>
              </a:rPr>
              <a:pPr eaLnBrk="1" hangingPunct="1"/>
              <a:t>19</a:t>
            </a:fld>
            <a:endParaRPr lang="en-US" altLang="zh-TW" smtClean="0"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181600"/>
          </a:xfrm>
        </p:spPr>
        <p:txBody>
          <a:bodyPr/>
          <a:lstStyle/>
          <a:p>
            <a:r>
              <a:rPr lang="en-US" dirty="0" smtClean="0"/>
              <a:t>Linda read text with 2000 words</a:t>
            </a:r>
          </a:p>
          <a:p>
            <a:endParaRPr lang="en-US" dirty="0"/>
          </a:p>
          <a:p>
            <a:pPr lvl="1"/>
            <a:r>
              <a:rPr lang="en-US" dirty="0" smtClean="0"/>
              <a:t>How many words had 7 characters and ended with an “</a:t>
            </a:r>
            <a:r>
              <a:rPr lang="en-US" dirty="0" err="1" smtClean="0"/>
              <a:t>ing</a:t>
            </a:r>
            <a:r>
              <a:rPr lang="en-US" dirty="0" smtClean="0"/>
              <a:t>”?</a:t>
            </a:r>
          </a:p>
          <a:p>
            <a:pPr lvl="2"/>
            <a:r>
              <a:rPr lang="en-US" dirty="0" smtClean="0"/>
              <a:t>Write down a number A = …..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How many words had 7 characters and had an “n” in the 6</a:t>
            </a:r>
            <a:r>
              <a:rPr lang="en-US" baseline="30000" dirty="0" smtClean="0"/>
              <a:t>th</a:t>
            </a:r>
            <a:r>
              <a:rPr lang="en-US" dirty="0" smtClean="0"/>
              <a:t> position?</a:t>
            </a:r>
          </a:p>
          <a:p>
            <a:pPr lvl="2"/>
            <a:r>
              <a:rPr lang="en-US" dirty="0" smtClean="0"/>
              <a:t>Write down a number B = ……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Check if A &gt; B  (Yes/No)</a:t>
            </a:r>
          </a:p>
          <a:p>
            <a:pPr lvl="1"/>
            <a:endParaRPr lang="en-US" dirty="0"/>
          </a:p>
          <a:p>
            <a:r>
              <a:rPr lang="en-US" dirty="0" smtClean="0"/>
              <a:t>This has nothing to do with the class</a:t>
            </a:r>
          </a:p>
          <a:p>
            <a:pPr lvl="1"/>
            <a:r>
              <a:rPr lang="en-US" dirty="0" smtClean="0"/>
              <a:t>Related to </a:t>
            </a:r>
            <a:r>
              <a:rPr lang="en-US" dirty="0" err="1" smtClean="0"/>
              <a:t>Tversky</a:t>
            </a:r>
            <a:r>
              <a:rPr lang="en-US" dirty="0" smtClean="0"/>
              <a:t> &amp; </a:t>
            </a:r>
            <a:r>
              <a:rPr lang="en-US" dirty="0" err="1" smtClean="0"/>
              <a:t>Kahneman</a:t>
            </a:r>
            <a:r>
              <a:rPr lang="en-US" dirty="0" smtClean="0"/>
              <a:t> Theory of Representatives and Small Sample decision making.</a:t>
            </a:r>
          </a:p>
          <a:p>
            <a:pPr lvl="1"/>
            <a:r>
              <a:rPr lang="en-US" dirty="0" smtClean="0"/>
              <a:t>Can we use it as a basis for better NLP?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76400"/>
            <a:ext cx="73152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2971800"/>
            <a:ext cx="79248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247744"/>
            <a:ext cx="8305800" cy="1219200"/>
          </a:xfrm>
          <a:prstGeom prst="rect">
            <a:avLst/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Co-reference Problems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C83F18D4-0D70-44DE-A8FF-A8D5002D1168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14400"/>
            <a:ext cx="8534400" cy="4953000"/>
          </a:xfrm>
        </p:spPr>
        <p:txBody>
          <a:bodyPr/>
          <a:lstStyle/>
          <a:p>
            <a:r>
              <a:rPr lang="en-US" sz="2000" dirty="0" smtClean="0"/>
              <a:t>Requires knowledge Acquisition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bee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landed on the </a:t>
            </a:r>
            <a:r>
              <a:rPr lang="en-US" dirty="0" smtClean="0">
                <a:solidFill>
                  <a:srgbClr val="0033CC"/>
                </a:solidFill>
              </a:rPr>
              <a:t>flower</a:t>
            </a:r>
            <a:r>
              <a:rPr lang="en-US" dirty="0" smtClean="0"/>
              <a:t> because </a:t>
            </a:r>
            <a:r>
              <a:rPr lang="en-US" dirty="0" smtClean="0">
                <a:solidFill>
                  <a:srgbClr val="FF0000"/>
                </a:solidFill>
              </a:rPr>
              <a:t>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</a:rPr>
              <a:t>had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B050"/>
                </a:solidFill>
              </a:rPr>
              <a:t>wanted</a:t>
            </a:r>
            <a:r>
              <a:rPr lang="en-US" dirty="0" smtClean="0"/>
              <a:t> pollen. </a:t>
            </a:r>
          </a:p>
          <a:p>
            <a:pPr lvl="2"/>
            <a:r>
              <a:rPr lang="en-US" dirty="0" smtClean="0"/>
              <a:t>Lexical knowledge</a:t>
            </a:r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John Doe </a:t>
            </a:r>
            <a:r>
              <a:rPr lang="en-US" dirty="0" smtClean="0"/>
              <a:t>robbed Jim Roy. </a:t>
            </a:r>
            <a:r>
              <a:rPr lang="en-US" dirty="0" smtClean="0">
                <a:solidFill>
                  <a:srgbClr val="FF0000"/>
                </a:solidFill>
              </a:rPr>
              <a:t>He</a:t>
            </a:r>
            <a:r>
              <a:rPr lang="en-US" dirty="0" smtClean="0"/>
              <a:t> was arrested by the police.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Subj of “rob” </a:t>
            </a:r>
            <a:r>
              <a:rPr lang="en-US" dirty="0" smtClean="0"/>
              <a:t>is more likely than the </a:t>
            </a:r>
            <a:r>
              <a:rPr lang="en-US" dirty="0" err="1" smtClean="0">
                <a:solidFill>
                  <a:srgbClr val="FF0000"/>
                </a:solidFill>
              </a:rPr>
              <a:t>Obj</a:t>
            </a:r>
            <a:r>
              <a:rPr lang="en-US" dirty="0" smtClean="0">
                <a:solidFill>
                  <a:srgbClr val="FF0000"/>
                </a:solidFill>
              </a:rPr>
              <a:t> of “rob” </a:t>
            </a:r>
            <a:r>
              <a:rPr lang="en-US" dirty="0" smtClean="0"/>
              <a:t>to be the </a:t>
            </a:r>
            <a:r>
              <a:rPr lang="en-US" dirty="0" err="1" smtClean="0">
                <a:solidFill>
                  <a:srgbClr val="FF0000"/>
                </a:solidFill>
              </a:rPr>
              <a:t>Obj</a:t>
            </a:r>
            <a:r>
              <a:rPr lang="en-US" dirty="0" smtClean="0">
                <a:solidFill>
                  <a:srgbClr val="FF0000"/>
                </a:solidFill>
              </a:rPr>
              <a:t> of “arrest”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 smtClean="0"/>
              <a:t>Requires an inference framework that can make use of this knowledge</a:t>
            </a:r>
          </a:p>
          <a:p>
            <a:endParaRPr lang="en-US" dirty="0" smtClean="0"/>
          </a:p>
          <a:p>
            <a:r>
              <a:rPr lang="en-US" dirty="0" smtClean="0"/>
              <a:t>NL </a:t>
            </a:r>
            <a:r>
              <a:rPr lang="en-US" dirty="0"/>
              <a:t>interpretation is an </a:t>
            </a:r>
            <a:r>
              <a:rPr lang="en-US" dirty="0">
                <a:solidFill>
                  <a:srgbClr val="0033CC"/>
                </a:solidFill>
              </a:rPr>
              <a:t>inference problem </a:t>
            </a:r>
            <a:r>
              <a:rPr lang="en-US" dirty="0"/>
              <a:t>best modelled as a </a:t>
            </a:r>
            <a:r>
              <a:rPr lang="en-US" dirty="0">
                <a:solidFill>
                  <a:srgbClr val="0033CC"/>
                </a:solidFill>
              </a:rPr>
              <a:t>knowledge constrained optimization problem </a:t>
            </a:r>
            <a:r>
              <a:rPr lang="en-US" dirty="0"/>
              <a:t>over multiple </a:t>
            </a:r>
            <a:r>
              <a:rPr lang="en-US" dirty="0">
                <a:solidFill>
                  <a:srgbClr val="0033CC"/>
                </a:solidFill>
              </a:rPr>
              <a:t>statistically learned models.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38952" y="2362200"/>
            <a:ext cx="239110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91"/>
          <p:cNvSpPr>
            <a:spLocks noChangeArrowheads="1"/>
          </p:cNvSpPr>
          <p:nvPr/>
        </p:nvSpPr>
        <p:spPr bwMode="auto">
          <a:xfrm>
            <a:off x="6019800" y="495300"/>
            <a:ext cx="2971800" cy="342900"/>
          </a:xfrm>
          <a:prstGeom prst="wedgeRectCallout">
            <a:avLst>
              <a:gd name="adj1" fmla="val 16115"/>
              <a:gd name="adj2" fmla="val 712098"/>
            </a:avLst>
          </a:prstGeom>
          <a:solidFill>
            <a:srgbClr val="FFFFCC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solidFill>
                  <a:srgbClr val="000080"/>
                </a:solidFill>
                <a:latin typeface="Calibri"/>
                <a:cs typeface="Arial" charset="0"/>
              </a:rPr>
              <a:t>Knowledge representation ?</a:t>
            </a:r>
            <a:endParaRPr lang="en-US" b="1" dirty="0">
              <a:solidFill>
                <a:srgbClr val="000080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Class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</a:t>
            </a:r>
          </a:p>
          <a:p>
            <a:pPr lvl="1" eaLnBrk="1" hangingPunct="1"/>
            <a:r>
              <a:rPr lang="en-US" dirty="0" smtClean="0"/>
              <a:t>that will motivate 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Perspectives</a:t>
            </a:r>
          </a:p>
          <a:p>
            <a:pPr lvl="1" eaLnBrk="1" hangingPunct="1"/>
            <a:r>
              <a:rPr lang="en-US" dirty="0" smtClean="0"/>
              <a:t>we’ll develop</a:t>
            </a:r>
          </a:p>
          <a:p>
            <a:pPr lvl="1" eaLnBrk="1" hangingPunct="1"/>
            <a:r>
              <a:rPr lang="en-US" dirty="0"/>
              <a:t>i</a:t>
            </a:r>
            <a:r>
              <a:rPr lang="en-US" dirty="0" smtClean="0"/>
              <a:t>t’s not only the learning algorithm…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we’ll do</a:t>
            </a:r>
          </a:p>
          <a:p>
            <a:pPr lvl="1" eaLnBrk="1" hangingPunct="1"/>
            <a:r>
              <a:rPr lang="en-US" dirty="0" smtClean="0"/>
              <a:t>and how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01FE8C09-3292-4B3A-B88D-8DBEA0A988E2}" type="slidenum">
              <a:rPr lang="en-US" altLang="zh-TW" smtClean="0">
                <a:cs typeface="Arial Unicode MS" pitchFamily="34" charset="-128"/>
              </a:rPr>
              <a:pPr eaLnBrk="1" hangingPunct="1"/>
              <a:t>21</a:t>
            </a:fld>
            <a:endParaRPr lang="en-US" altLang="zh-TW" smtClean="0"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Examples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Part of Speech Tagging</a:t>
            </a:r>
            <a:endParaRPr lang="en-US" smtClean="0"/>
          </a:p>
          <a:p>
            <a:pPr lvl="1"/>
            <a:r>
              <a:rPr lang="en-US" smtClean="0"/>
              <a:t>This is a sequence labeling problem </a:t>
            </a:r>
          </a:p>
          <a:p>
            <a:pPr lvl="1"/>
            <a:r>
              <a:rPr lang="en-US" smtClean="0"/>
              <a:t>The simplest example where (it seems that) the decision with respect to one word depends on the decision with respect to others.</a:t>
            </a:r>
          </a:p>
          <a:p>
            <a:r>
              <a:rPr lang="en-US" smtClean="0">
                <a:hlinkClick r:id="rId4"/>
              </a:rPr>
              <a:t>Named Entity Recognition</a:t>
            </a:r>
            <a:endParaRPr lang="en-US" smtClean="0"/>
          </a:p>
          <a:p>
            <a:pPr lvl="1"/>
            <a:r>
              <a:rPr lang="en-US" smtClean="0"/>
              <a:t>This is a sequence segmentation problem</a:t>
            </a:r>
          </a:p>
          <a:p>
            <a:pPr lvl="1"/>
            <a:r>
              <a:rPr lang="en-US" smtClean="0"/>
              <a:t>Not all segmentations are possible</a:t>
            </a:r>
          </a:p>
          <a:p>
            <a:pPr lvl="1"/>
            <a:r>
              <a:rPr lang="en-US" smtClean="0"/>
              <a:t>There are dependencies among assignments of values to different segments. </a:t>
            </a:r>
          </a:p>
          <a:p>
            <a:r>
              <a:rPr lang="en-US" smtClean="0"/>
              <a:t>Relation Extraction</a:t>
            </a:r>
          </a:p>
          <a:p>
            <a:pPr lvl="1"/>
            <a:r>
              <a:rPr lang="en-US" smtClean="0"/>
              <a:t>Works_for (Jim, US-government) ; co-reference resolution</a:t>
            </a:r>
          </a:p>
          <a:p>
            <a:r>
              <a:rPr lang="en-US" smtClean="0">
                <a:hlinkClick r:id="rId5"/>
              </a:rPr>
              <a:t>Semantic Role Labeling</a:t>
            </a:r>
            <a:endParaRPr lang="en-US" smtClean="0"/>
          </a:p>
          <a:p>
            <a:pPr lvl="1"/>
            <a:r>
              <a:rPr lang="en-US" smtClean="0"/>
              <a:t>Decisions here build on previous decisions (Pipeline Process)</a:t>
            </a:r>
          </a:p>
          <a:p>
            <a:pPr lvl="1"/>
            <a:r>
              <a:rPr lang="en-US" smtClean="0"/>
              <a:t>Clear constraints among decisions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4C759FE9-BF4E-44C9-B2D1-557682B47435}" type="slidenum">
              <a:rPr lang="en-US" altLang="zh-TW" smtClean="0">
                <a:cs typeface="Arial Unicode MS" pitchFamily="34" charset="-128"/>
              </a:rPr>
              <a:pPr eaLnBrk="1" hangingPunct="1"/>
              <a:t>22</a:t>
            </a:fld>
            <a:endParaRPr lang="en-US" altLang="zh-TW" smtClean="0"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 Role Labeling 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smtClean="0">
                <a:latin typeface="Courier New" pitchFamily="49" charset="0"/>
              </a:rPr>
              <a:t>I </a:t>
            </a:r>
            <a:r>
              <a:rPr lang="en-US" sz="1800" b="1" i="1" smtClean="0">
                <a:latin typeface="Courier New" pitchFamily="49" charset="0"/>
              </a:rPr>
              <a:t>left</a:t>
            </a:r>
            <a:r>
              <a:rPr lang="en-US" sz="1800" b="1" smtClean="0">
                <a:latin typeface="Courier New" pitchFamily="49" charset="0"/>
              </a:rPr>
              <a:t> my pearls to my daughter in my will .</a:t>
            </a:r>
          </a:p>
          <a:p>
            <a:pPr eaLnBrk="1" hangingPunct="1"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smtClean="0">
                <a:solidFill>
                  <a:schemeClr val="bg2"/>
                </a:solidFill>
              </a:rPr>
              <a:t>[</a:t>
            </a:r>
            <a:r>
              <a:rPr lang="en-US" sz="1800" b="1" smtClean="0">
                <a:latin typeface="Courier New" pitchFamily="49" charset="0"/>
              </a:rPr>
              <a:t>I</a:t>
            </a:r>
            <a:r>
              <a:rPr lang="en-US" sz="1800" b="1" smtClean="0">
                <a:solidFill>
                  <a:schemeClr val="bg2"/>
                </a:solidFill>
              </a:rPr>
              <a:t>]</a:t>
            </a:r>
            <a:r>
              <a:rPr lang="en-US" sz="1800" b="1" i="1" baseline="-25000" smtClean="0">
                <a:solidFill>
                  <a:schemeClr val="bg2"/>
                </a:solidFill>
                <a:latin typeface="Courier New" pitchFamily="49" charset="0"/>
              </a:rPr>
              <a:t>A0</a:t>
            </a:r>
            <a:r>
              <a:rPr lang="en-US" sz="1800" b="1" smtClean="0">
                <a:latin typeface="Courier New" pitchFamily="49" charset="0"/>
              </a:rPr>
              <a:t> </a:t>
            </a:r>
            <a:r>
              <a:rPr lang="en-US" sz="1800" b="1" i="1" smtClean="0">
                <a:latin typeface="Courier New" pitchFamily="49" charset="0"/>
              </a:rPr>
              <a:t>left</a:t>
            </a:r>
            <a:r>
              <a:rPr lang="en-US" sz="1800" b="1" smtClean="0"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008000"/>
                </a:solidFill>
              </a:rPr>
              <a:t>[</a:t>
            </a:r>
            <a:r>
              <a:rPr lang="en-US" sz="1800" b="1" smtClean="0">
                <a:latin typeface="Courier New" pitchFamily="49" charset="0"/>
              </a:rPr>
              <a:t>my pearls</a:t>
            </a:r>
            <a:r>
              <a:rPr lang="en-US" sz="1800" b="1" smtClean="0">
                <a:solidFill>
                  <a:srgbClr val="008000"/>
                </a:solidFill>
              </a:rPr>
              <a:t>]</a:t>
            </a:r>
            <a:r>
              <a:rPr lang="en-US" sz="1800" b="1" i="1" baseline="-25000" smtClean="0">
                <a:solidFill>
                  <a:srgbClr val="008000"/>
                </a:solidFill>
                <a:latin typeface="Courier New" pitchFamily="49" charset="0"/>
              </a:rPr>
              <a:t>A1</a:t>
            </a:r>
            <a:r>
              <a:rPr lang="en-US" sz="1800" b="1" smtClean="0"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chemeClr val="folHlink"/>
                </a:solidFill>
              </a:rPr>
              <a:t>[</a:t>
            </a:r>
            <a:r>
              <a:rPr lang="en-US" sz="1800" b="1" smtClean="0">
                <a:latin typeface="Courier New" pitchFamily="49" charset="0"/>
              </a:rPr>
              <a:t>to my daughter</a:t>
            </a:r>
            <a:r>
              <a:rPr lang="en-US" sz="1800" b="1" smtClean="0">
                <a:solidFill>
                  <a:schemeClr val="folHlink"/>
                </a:solidFill>
              </a:rPr>
              <a:t>]</a:t>
            </a:r>
            <a:r>
              <a:rPr lang="en-US" sz="1800" b="1" i="1" baseline="-25000" smtClean="0">
                <a:solidFill>
                  <a:schemeClr val="folHlink"/>
                </a:solidFill>
                <a:latin typeface="Courier New" pitchFamily="49" charset="0"/>
              </a:rPr>
              <a:t>A2</a:t>
            </a:r>
            <a:r>
              <a:rPr lang="en-US" sz="1800" b="1" smtClean="0">
                <a:latin typeface="Courier New" pitchFamily="49" charset="0"/>
              </a:rPr>
              <a:t> </a:t>
            </a:r>
            <a:r>
              <a:rPr lang="en-US" sz="1800" b="1" smtClean="0">
                <a:solidFill>
                  <a:srgbClr val="CC0000"/>
                </a:solidFill>
              </a:rPr>
              <a:t>[</a:t>
            </a:r>
            <a:r>
              <a:rPr lang="en-US" sz="1800" b="1" smtClean="0">
                <a:latin typeface="Courier New" pitchFamily="49" charset="0"/>
              </a:rPr>
              <a:t>in my will</a:t>
            </a:r>
            <a:r>
              <a:rPr lang="en-US" sz="1800" b="1" smtClean="0">
                <a:solidFill>
                  <a:srgbClr val="CC0000"/>
                </a:solidFill>
              </a:rPr>
              <a:t>]</a:t>
            </a:r>
            <a:r>
              <a:rPr lang="en-US" sz="1800" b="1" i="1" baseline="-25000" smtClean="0">
                <a:solidFill>
                  <a:srgbClr val="CC0000"/>
                </a:solidFill>
                <a:latin typeface="Courier New" pitchFamily="49" charset="0"/>
              </a:rPr>
              <a:t>AM-LOC</a:t>
            </a:r>
            <a:r>
              <a:rPr lang="en-US" sz="1800" b="1" smtClean="0">
                <a:latin typeface="Courier New" pitchFamily="49" charset="0"/>
              </a:rPr>
              <a:t> .</a:t>
            </a:r>
          </a:p>
          <a:p>
            <a:pPr eaLnBrk="1" hangingPunct="1">
              <a:buFont typeface="Wingdings" pitchFamily="2" charset="2"/>
              <a:buNone/>
              <a:tabLst>
                <a:tab pos="1770063" algn="l"/>
              </a:tabLst>
            </a:pPr>
            <a:endParaRPr lang="en-US" sz="1800" smtClean="0"/>
          </a:p>
          <a:p>
            <a:pPr eaLnBrk="1" hangingPunct="1">
              <a:tabLst>
                <a:tab pos="1770063" algn="l"/>
              </a:tabLst>
            </a:pPr>
            <a:r>
              <a:rPr lang="en-US" sz="2000" b="1" i="1" smtClean="0">
                <a:solidFill>
                  <a:schemeClr val="bg2"/>
                </a:solidFill>
                <a:latin typeface="Arial" charset="0"/>
              </a:rPr>
              <a:t>A0</a:t>
            </a:r>
            <a:r>
              <a:rPr lang="en-US" sz="2000" smtClean="0">
                <a:latin typeface="Arial" charset="0"/>
              </a:rPr>
              <a:t>	Leaver</a:t>
            </a:r>
          </a:p>
          <a:p>
            <a:pPr eaLnBrk="1" hangingPunct="1">
              <a:tabLst>
                <a:tab pos="1770063" algn="l"/>
              </a:tabLst>
            </a:pPr>
            <a:r>
              <a:rPr lang="en-US" sz="2000" b="1" i="1" smtClean="0">
                <a:solidFill>
                  <a:srgbClr val="008000"/>
                </a:solidFill>
                <a:latin typeface="Arial" charset="0"/>
              </a:rPr>
              <a:t>A1</a:t>
            </a:r>
            <a:r>
              <a:rPr lang="en-US" sz="2000" smtClean="0">
                <a:latin typeface="Arial" charset="0"/>
              </a:rPr>
              <a:t>	Things left</a:t>
            </a:r>
          </a:p>
          <a:p>
            <a:pPr eaLnBrk="1" hangingPunct="1">
              <a:tabLst>
                <a:tab pos="1770063" algn="l"/>
              </a:tabLst>
            </a:pPr>
            <a:r>
              <a:rPr lang="en-US" sz="2000" b="1" i="1" smtClean="0">
                <a:solidFill>
                  <a:schemeClr val="folHlink"/>
                </a:solidFill>
                <a:latin typeface="Arial" charset="0"/>
              </a:rPr>
              <a:t>A2</a:t>
            </a:r>
            <a:r>
              <a:rPr lang="en-US" sz="2000" smtClean="0">
                <a:latin typeface="Arial" charset="0"/>
              </a:rPr>
              <a:t>	Benefactor</a:t>
            </a:r>
          </a:p>
          <a:p>
            <a:pPr eaLnBrk="1" hangingPunct="1">
              <a:tabLst>
                <a:tab pos="1770063" algn="l"/>
              </a:tabLst>
            </a:pPr>
            <a:r>
              <a:rPr lang="en-US" sz="2000" b="1" i="1" smtClean="0">
                <a:solidFill>
                  <a:srgbClr val="CC0000"/>
                </a:solidFill>
                <a:latin typeface="Arial" charset="0"/>
              </a:rPr>
              <a:t>AM-LOC</a:t>
            </a:r>
            <a:r>
              <a:rPr lang="en-US" sz="2000" smtClean="0">
                <a:latin typeface="Arial" charset="0"/>
              </a:rPr>
              <a:t>	Location</a:t>
            </a:r>
          </a:p>
          <a:p>
            <a:pPr eaLnBrk="1" hangingPunct="1">
              <a:buFont typeface="Wingdings" pitchFamily="2" charset="2"/>
              <a:buNone/>
              <a:tabLst>
                <a:tab pos="1770063" algn="l"/>
              </a:tabLst>
            </a:pPr>
            <a:r>
              <a:rPr lang="en-US" sz="1800" b="1" smtClean="0">
                <a:latin typeface="Courier New" pitchFamily="49" charset="0"/>
              </a:rPr>
              <a:t>       I </a:t>
            </a:r>
            <a:r>
              <a:rPr lang="en-US" sz="1800" b="1" i="1" smtClean="0">
                <a:latin typeface="Courier New" pitchFamily="49" charset="0"/>
              </a:rPr>
              <a:t>left</a:t>
            </a:r>
            <a:r>
              <a:rPr lang="en-US" sz="1800" b="1" smtClean="0">
                <a:latin typeface="Courier New" pitchFamily="49" charset="0"/>
              </a:rPr>
              <a:t> my pearls to my daughter in my will .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A2D2E320-F3E3-4555-A4C4-3D61543DC26F}" type="slidenum">
              <a:rPr lang="en-US" altLang="zh-TW" smtClean="0">
                <a:cs typeface="Arial Unicode MS" pitchFamily="34" charset="-128"/>
              </a:rPr>
              <a:pPr eaLnBrk="1" hangingPunct="1"/>
              <a:t>23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1211396" name="Line 4"/>
          <p:cNvSpPr>
            <a:spLocks noChangeShapeType="1"/>
          </p:cNvSpPr>
          <p:nvPr/>
        </p:nvSpPr>
        <p:spPr bwMode="auto">
          <a:xfrm>
            <a:off x="1524000" y="4343400"/>
            <a:ext cx="2286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397" name="Line 5"/>
          <p:cNvSpPr>
            <a:spLocks noChangeShapeType="1"/>
          </p:cNvSpPr>
          <p:nvPr/>
        </p:nvSpPr>
        <p:spPr bwMode="auto">
          <a:xfrm>
            <a:off x="2514600" y="4343400"/>
            <a:ext cx="1219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398" name="Line 6"/>
          <p:cNvSpPr>
            <a:spLocks noChangeShapeType="1"/>
          </p:cNvSpPr>
          <p:nvPr/>
        </p:nvSpPr>
        <p:spPr bwMode="auto">
          <a:xfrm>
            <a:off x="3810000" y="4343400"/>
            <a:ext cx="1981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399" name="Line 7"/>
          <p:cNvSpPr>
            <a:spLocks noChangeShapeType="1"/>
          </p:cNvSpPr>
          <p:nvPr/>
        </p:nvSpPr>
        <p:spPr bwMode="auto">
          <a:xfrm>
            <a:off x="5943600" y="4343400"/>
            <a:ext cx="13716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0" name="Line 8"/>
          <p:cNvSpPr>
            <a:spLocks noChangeShapeType="1"/>
          </p:cNvSpPr>
          <p:nvPr/>
        </p:nvSpPr>
        <p:spPr bwMode="auto">
          <a:xfrm>
            <a:off x="1524000" y="4648200"/>
            <a:ext cx="2286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1" name="Line 9"/>
          <p:cNvSpPr>
            <a:spLocks noChangeShapeType="1"/>
          </p:cNvSpPr>
          <p:nvPr/>
        </p:nvSpPr>
        <p:spPr bwMode="auto">
          <a:xfrm>
            <a:off x="2514600" y="4648200"/>
            <a:ext cx="1219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2" name="Line 10"/>
          <p:cNvSpPr>
            <a:spLocks noChangeShapeType="1"/>
          </p:cNvSpPr>
          <p:nvPr/>
        </p:nvSpPr>
        <p:spPr bwMode="auto">
          <a:xfrm>
            <a:off x="4267200" y="4648200"/>
            <a:ext cx="3048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3" name="Line 11"/>
          <p:cNvSpPr>
            <a:spLocks noChangeShapeType="1"/>
          </p:cNvSpPr>
          <p:nvPr/>
        </p:nvSpPr>
        <p:spPr bwMode="auto">
          <a:xfrm>
            <a:off x="1524000" y="4953000"/>
            <a:ext cx="2209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4" name="Line 12"/>
          <p:cNvSpPr>
            <a:spLocks noChangeShapeType="1"/>
          </p:cNvSpPr>
          <p:nvPr/>
        </p:nvSpPr>
        <p:spPr bwMode="auto">
          <a:xfrm>
            <a:off x="3810000" y="4953000"/>
            <a:ext cx="1981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5" name="Line 13"/>
          <p:cNvSpPr>
            <a:spLocks noChangeShapeType="1"/>
          </p:cNvSpPr>
          <p:nvPr/>
        </p:nvSpPr>
        <p:spPr bwMode="auto">
          <a:xfrm>
            <a:off x="5943600" y="4953000"/>
            <a:ext cx="13716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6" name="Line 14"/>
          <p:cNvSpPr>
            <a:spLocks noChangeShapeType="1"/>
          </p:cNvSpPr>
          <p:nvPr/>
        </p:nvSpPr>
        <p:spPr bwMode="auto">
          <a:xfrm>
            <a:off x="1524000" y="5334000"/>
            <a:ext cx="2286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7" name="Line 15"/>
          <p:cNvSpPr>
            <a:spLocks noChangeShapeType="1"/>
          </p:cNvSpPr>
          <p:nvPr/>
        </p:nvSpPr>
        <p:spPr bwMode="auto">
          <a:xfrm>
            <a:off x="2514600" y="5334000"/>
            <a:ext cx="1219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8" name="Line 16"/>
          <p:cNvSpPr>
            <a:spLocks noChangeShapeType="1"/>
          </p:cNvSpPr>
          <p:nvPr/>
        </p:nvSpPr>
        <p:spPr bwMode="auto">
          <a:xfrm>
            <a:off x="4267200" y="5334000"/>
            <a:ext cx="3048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09" name="Line 17"/>
          <p:cNvSpPr>
            <a:spLocks noChangeShapeType="1"/>
          </p:cNvSpPr>
          <p:nvPr/>
        </p:nvSpPr>
        <p:spPr bwMode="auto">
          <a:xfrm>
            <a:off x="5943600" y="5410200"/>
            <a:ext cx="1371600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10" name="Line 18"/>
          <p:cNvSpPr>
            <a:spLocks noChangeShapeType="1"/>
          </p:cNvSpPr>
          <p:nvPr/>
        </p:nvSpPr>
        <p:spPr bwMode="auto">
          <a:xfrm>
            <a:off x="1524000" y="5688013"/>
            <a:ext cx="914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11" name="Line 19"/>
          <p:cNvSpPr>
            <a:spLocks noChangeShapeType="1"/>
          </p:cNvSpPr>
          <p:nvPr/>
        </p:nvSpPr>
        <p:spPr bwMode="auto">
          <a:xfrm>
            <a:off x="1828800" y="5764213"/>
            <a:ext cx="2286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12" name="Line 20"/>
          <p:cNvSpPr>
            <a:spLocks noChangeShapeType="1"/>
          </p:cNvSpPr>
          <p:nvPr/>
        </p:nvSpPr>
        <p:spPr bwMode="auto">
          <a:xfrm>
            <a:off x="3810000" y="5688013"/>
            <a:ext cx="1981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13" name="Line 21"/>
          <p:cNvSpPr>
            <a:spLocks noChangeShapeType="1"/>
          </p:cNvSpPr>
          <p:nvPr/>
        </p:nvSpPr>
        <p:spPr bwMode="auto">
          <a:xfrm>
            <a:off x="5943600" y="5688013"/>
            <a:ext cx="13716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14" name="Line 22"/>
          <p:cNvSpPr>
            <a:spLocks noChangeShapeType="1"/>
          </p:cNvSpPr>
          <p:nvPr/>
        </p:nvSpPr>
        <p:spPr bwMode="auto">
          <a:xfrm>
            <a:off x="1828800" y="4648200"/>
            <a:ext cx="6096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415" name="AutoShape 23"/>
          <p:cNvSpPr>
            <a:spLocks noChangeArrowheads="1"/>
          </p:cNvSpPr>
          <p:nvPr/>
        </p:nvSpPr>
        <p:spPr bwMode="auto">
          <a:xfrm rot="2700000">
            <a:off x="1139825" y="5184775"/>
            <a:ext cx="331788" cy="325438"/>
          </a:xfrm>
          <a:prstGeom prst="plus">
            <a:avLst>
              <a:gd name="adj" fmla="val 32917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16" name="AutoShape 24"/>
          <p:cNvSpPr>
            <a:spLocks noChangeArrowheads="1"/>
          </p:cNvSpPr>
          <p:nvPr/>
        </p:nvSpPr>
        <p:spPr bwMode="auto">
          <a:xfrm rot="2700000">
            <a:off x="1139825" y="5538788"/>
            <a:ext cx="331787" cy="325438"/>
          </a:xfrm>
          <a:prstGeom prst="plus">
            <a:avLst>
              <a:gd name="adj" fmla="val 32917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1418" name="AutoShape 26"/>
          <p:cNvSpPr>
            <a:spLocks noChangeArrowheads="1"/>
          </p:cNvSpPr>
          <p:nvPr/>
        </p:nvSpPr>
        <p:spPr bwMode="auto">
          <a:xfrm>
            <a:off x="5638800" y="4495800"/>
            <a:ext cx="3048000" cy="1371600"/>
          </a:xfrm>
          <a:prstGeom prst="wedgeRoundRectCallout">
            <a:avLst>
              <a:gd name="adj1" fmla="val -129065"/>
              <a:gd name="adj2" fmla="val 46759"/>
              <a:gd name="adj3" fmla="val 16667"/>
            </a:avLst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000" dirty="0">
                <a:solidFill>
                  <a:srgbClr val="000080"/>
                </a:solidFill>
                <a:latin typeface="Tahoma" pitchFamily="34" charset="0"/>
              </a:rPr>
              <a:t>Overlapping arguments</a:t>
            </a:r>
          </a:p>
          <a:p>
            <a:pPr algn="ctr"/>
            <a:endParaRPr lang="en-US" sz="2000" dirty="0">
              <a:solidFill>
                <a:srgbClr val="000080"/>
              </a:solidFill>
              <a:latin typeface="Tahoma" pitchFamily="34" charset="0"/>
            </a:endParaRPr>
          </a:p>
          <a:p>
            <a:pPr algn="ctr"/>
            <a:r>
              <a:rPr lang="en-US" sz="2000" dirty="0">
                <a:solidFill>
                  <a:srgbClr val="000080"/>
                </a:solidFill>
                <a:latin typeface="Tahoma" pitchFamily="34" charset="0"/>
              </a:rPr>
              <a:t>If A2 is present, A1 must also be present.</a:t>
            </a:r>
          </a:p>
          <a:p>
            <a:pPr algn="ctr"/>
            <a:r>
              <a:rPr lang="en-US" sz="2000" dirty="0">
                <a:solidFill>
                  <a:srgbClr val="00008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1676400" y="8890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0033CC"/>
                </a:solidFill>
                <a:latin typeface="Calibri" pitchFamily="34" charset="0"/>
              </a:rPr>
              <a:t>Who did what to whom, when, where, why,…</a:t>
            </a:r>
          </a:p>
        </p:txBody>
      </p:sp>
      <p:sp>
        <p:nvSpPr>
          <p:cNvPr id="29" name="Text Box 192"/>
          <p:cNvSpPr txBox="1">
            <a:spLocks noChangeArrowheads="1"/>
          </p:cNvSpPr>
          <p:nvPr/>
        </p:nvSpPr>
        <p:spPr bwMode="auto">
          <a:xfrm>
            <a:off x="3962400" y="152400"/>
            <a:ext cx="5029200" cy="646113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altLang="zh-TW" dirty="0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How to express the constraints on the decisions? </a:t>
            </a:r>
          </a:p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altLang="zh-TW" dirty="0">
                <a:solidFill>
                  <a:srgbClr val="000080"/>
                </a:solidFill>
                <a:ea typeface="Arial Unicode MS" pitchFamily="34" charset="-128"/>
                <a:cs typeface="Arial Unicode MS" pitchFamily="34" charset="-128"/>
              </a:rPr>
              <a:t>How to “enforce” them?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1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1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1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1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1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1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1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1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1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/>
      <p:bldP spid="1211397" grpId="0" animBg="1"/>
      <p:bldP spid="1211398" grpId="0" animBg="1"/>
      <p:bldP spid="1211399" grpId="0" animBg="1"/>
      <p:bldP spid="1211400" grpId="0" animBg="1"/>
      <p:bldP spid="1211401" grpId="0" animBg="1"/>
      <p:bldP spid="1211402" grpId="0" animBg="1"/>
      <p:bldP spid="1211403" grpId="0" animBg="1"/>
      <p:bldP spid="1211404" grpId="0" animBg="1"/>
      <p:bldP spid="1211405" grpId="0" animBg="1"/>
      <p:bldP spid="1211406" grpId="0" animBg="1"/>
      <p:bldP spid="1211407" grpId="0" animBg="1"/>
      <p:bldP spid="1211408" grpId="0" animBg="1"/>
      <p:bldP spid="1211409" grpId="0" animBg="1"/>
      <p:bldP spid="1211410" grpId="0" animBg="1"/>
      <p:bldP spid="1211411" grpId="0" animBg="1"/>
      <p:bldP spid="1211412" grpId="0" animBg="1"/>
      <p:bldP spid="1211413" grpId="0" animBg="1"/>
      <p:bldP spid="1211414" grpId="0" animBg="1"/>
      <p:bldP spid="1211415" grpId="0" animBg="1"/>
      <p:bldP spid="1211416" grpId="0" animBg="1"/>
      <p:bldP spid="1211418" grpId="0" build="allAtOnce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Approach</a:t>
            </a:r>
            <a:endParaRPr lang="en-US" dirty="0"/>
          </a:p>
        </p:txBody>
      </p:sp>
      <p:sp>
        <p:nvSpPr>
          <p:cNvPr id="215" name="Slide Number Placeholder 4"/>
          <p:cNvSpPr txBox="1">
            <a:spLocks/>
          </p:cNvSpPr>
          <p:nvPr/>
        </p:nvSpPr>
        <p:spPr bwMode="auto">
          <a:xfrm>
            <a:off x="7543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t>Page </a:t>
            </a:r>
            <a:fld id="{F1E13043-F9DF-4171-967D-00A97D7A50C0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24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217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5867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8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Identify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argument candidates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Pruning  [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Xue&amp;Palmer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, EMNLP’04]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Argument Identifier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Binary classification (A-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Perc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8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Classify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argument candidates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Argument Classifier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Multi-class classification (A-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Perc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8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Inference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Use the estimated probability distributions given by the argument classifier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Use structural and linguistic constraints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BA313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</a:rPr>
              <a:t>Infer the optimal global output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218" name="Group 4"/>
          <p:cNvGrpSpPr>
            <a:grpSpLocks/>
          </p:cNvGrpSpPr>
          <p:nvPr/>
        </p:nvGrpSpPr>
        <p:grpSpPr bwMode="auto">
          <a:xfrm>
            <a:off x="6384925" y="533400"/>
            <a:ext cx="2322513" cy="4570413"/>
            <a:chOff x="4176" y="1008"/>
            <a:chExt cx="1463" cy="2879"/>
          </a:xfrm>
        </p:grpSpPr>
        <p:sp>
          <p:nvSpPr>
            <p:cNvPr id="219" name="AutoShape 5"/>
            <p:cNvSpPr>
              <a:spLocks noChangeAspect="1" noChangeArrowheads="1"/>
            </p:cNvSpPr>
            <p:nvPr/>
          </p:nvSpPr>
          <p:spPr bwMode="auto">
            <a:xfrm>
              <a:off x="4656" y="2544"/>
              <a:ext cx="551" cy="192"/>
            </a:xfrm>
            <a:prstGeom prst="downArrow">
              <a:avLst>
                <a:gd name="adj1" fmla="val 58148"/>
                <a:gd name="adj2" fmla="val 56769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0" name="Group 6"/>
            <p:cNvGrpSpPr>
              <a:grpSpLocks noChangeAspect="1"/>
            </p:cNvGrpSpPr>
            <p:nvPr/>
          </p:nvGrpSpPr>
          <p:grpSpPr bwMode="auto">
            <a:xfrm>
              <a:off x="4176" y="1008"/>
              <a:ext cx="1415" cy="1439"/>
              <a:chOff x="10320" y="1824"/>
              <a:chExt cx="2832" cy="2880"/>
            </a:xfrm>
          </p:grpSpPr>
          <p:sp>
            <p:nvSpPr>
              <p:cNvPr id="24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0320" y="1824"/>
                <a:ext cx="28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itchFamily="49" charset="0"/>
                    <a:cs typeface="Arial" charset="0"/>
                  </a:rPr>
                  <a:t>I left my nice pearls to her</a:t>
                </a:r>
              </a:p>
            </p:txBody>
          </p:sp>
          <p:sp>
            <p:nvSpPr>
              <p:cNvPr id="242" name="Line 8"/>
              <p:cNvSpPr>
                <a:spLocks noChangeAspect="1" noChangeShapeType="1"/>
              </p:cNvSpPr>
              <p:nvPr/>
            </p:nvSpPr>
            <p:spPr bwMode="auto">
              <a:xfrm>
                <a:off x="10416" y="21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Line 9"/>
              <p:cNvSpPr>
                <a:spLocks noChangeAspect="1" noChangeShapeType="1"/>
              </p:cNvSpPr>
              <p:nvPr/>
            </p:nvSpPr>
            <p:spPr bwMode="auto">
              <a:xfrm>
                <a:off x="10416" y="2208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Line 10"/>
              <p:cNvSpPr>
                <a:spLocks noChangeAspect="1" noChangeShapeType="1"/>
              </p:cNvSpPr>
              <p:nvPr/>
            </p:nvSpPr>
            <p:spPr bwMode="auto">
              <a:xfrm>
                <a:off x="10416" y="2304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Line 11"/>
              <p:cNvSpPr>
                <a:spLocks noChangeAspect="1" noChangeShapeType="1"/>
              </p:cNvSpPr>
              <p:nvPr/>
            </p:nvSpPr>
            <p:spPr bwMode="auto">
              <a:xfrm>
                <a:off x="10416" y="2400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Line 12"/>
              <p:cNvSpPr>
                <a:spLocks noChangeAspect="1" noChangeShapeType="1"/>
              </p:cNvSpPr>
              <p:nvPr/>
            </p:nvSpPr>
            <p:spPr bwMode="auto">
              <a:xfrm>
                <a:off x="10416" y="2496"/>
                <a:ext cx="19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Line 13"/>
              <p:cNvSpPr>
                <a:spLocks noChangeAspect="1" noChangeShapeType="1"/>
              </p:cNvSpPr>
              <p:nvPr/>
            </p:nvSpPr>
            <p:spPr bwMode="auto">
              <a:xfrm>
                <a:off x="10416" y="2592"/>
                <a:ext cx="225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Line 14"/>
              <p:cNvSpPr>
                <a:spLocks noChangeAspect="1" noChangeShapeType="1"/>
              </p:cNvSpPr>
              <p:nvPr/>
            </p:nvSpPr>
            <p:spPr bwMode="auto">
              <a:xfrm>
                <a:off x="10416" y="2688"/>
                <a:ext cx="25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Line 15"/>
              <p:cNvSpPr>
                <a:spLocks noChangeAspect="1" noChangeShapeType="1"/>
              </p:cNvSpPr>
              <p:nvPr/>
            </p:nvSpPr>
            <p:spPr bwMode="auto">
              <a:xfrm>
                <a:off x="10608" y="278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Line 16"/>
              <p:cNvSpPr>
                <a:spLocks noChangeAspect="1" noChangeShapeType="1"/>
              </p:cNvSpPr>
              <p:nvPr/>
            </p:nvSpPr>
            <p:spPr bwMode="auto">
              <a:xfrm>
                <a:off x="10608" y="288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Line 17"/>
              <p:cNvSpPr>
                <a:spLocks noChangeAspect="1" noChangeShapeType="1"/>
              </p:cNvSpPr>
              <p:nvPr/>
            </p:nvSpPr>
            <p:spPr bwMode="auto">
              <a:xfrm>
                <a:off x="10608" y="2976"/>
                <a:ext cx="115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Line 18"/>
              <p:cNvSpPr>
                <a:spLocks noChangeAspect="1" noChangeShapeType="1"/>
              </p:cNvSpPr>
              <p:nvPr/>
            </p:nvSpPr>
            <p:spPr bwMode="auto">
              <a:xfrm>
                <a:off x="10608" y="3072"/>
                <a:ext cx="17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Line 19"/>
              <p:cNvSpPr>
                <a:spLocks noChangeAspect="1" noChangeShapeType="1"/>
              </p:cNvSpPr>
              <p:nvPr/>
            </p:nvSpPr>
            <p:spPr bwMode="auto">
              <a:xfrm>
                <a:off x="10608" y="3168"/>
                <a:ext cx="20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Line 20"/>
              <p:cNvSpPr>
                <a:spLocks noChangeAspect="1" noChangeShapeType="1"/>
              </p:cNvSpPr>
              <p:nvPr/>
            </p:nvSpPr>
            <p:spPr bwMode="auto">
              <a:xfrm>
                <a:off x="10608" y="3264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Line 21"/>
              <p:cNvSpPr>
                <a:spLocks noChangeAspect="1" noChangeShapeType="1"/>
              </p:cNvSpPr>
              <p:nvPr/>
            </p:nvSpPr>
            <p:spPr bwMode="auto">
              <a:xfrm>
                <a:off x="11040" y="3360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Line 22"/>
              <p:cNvSpPr>
                <a:spLocks noChangeAspect="1" noChangeShapeType="1"/>
              </p:cNvSpPr>
              <p:nvPr/>
            </p:nvSpPr>
            <p:spPr bwMode="auto">
              <a:xfrm>
                <a:off x="11040" y="3456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Line 23"/>
              <p:cNvSpPr>
                <a:spLocks noChangeAspect="1" noChangeShapeType="1"/>
              </p:cNvSpPr>
              <p:nvPr/>
            </p:nvSpPr>
            <p:spPr bwMode="auto">
              <a:xfrm>
                <a:off x="11040" y="3552"/>
                <a:ext cx="13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Line 24"/>
              <p:cNvSpPr>
                <a:spLocks noChangeAspect="1" noChangeShapeType="1"/>
              </p:cNvSpPr>
              <p:nvPr/>
            </p:nvSpPr>
            <p:spPr bwMode="auto">
              <a:xfrm>
                <a:off x="11040" y="3648"/>
                <a:ext cx="16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Line 25"/>
              <p:cNvSpPr>
                <a:spLocks noChangeAspect="1" noChangeShapeType="1"/>
              </p:cNvSpPr>
              <p:nvPr/>
            </p:nvSpPr>
            <p:spPr bwMode="auto">
              <a:xfrm>
                <a:off x="11040" y="3744"/>
                <a:ext cx="19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Line 26"/>
              <p:cNvSpPr>
                <a:spLocks noChangeAspect="1" noChangeShapeType="1"/>
              </p:cNvSpPr>
              <p:nvPr/>
            </p:nvSpPr>
            <p:spPr bwMode="auto">
              <a:xfrm>
                <a:off x="11376" y="3840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Line 27"/>
              <p:cNvSpPr>
                <a:spLocks noChangeAspect="1" noChangeShapeType="1"/>
              </p:cNvSpPr>
              <p:nvPr/>
            </p:nvSpPr>
            <p:spPr bwMode="auto">
              <a:xfrm>
                <a:off x="11376" y="3936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Line 28"/>
              <p:cNvSpPr>
                <a:spLocks noChangeAspect="1" noChangeShapeType="1"/>
              </p:cNvSpPr>
              <p:nvPr/>
            </p:nvSpPr>
            <p:spPr bwMode="auto">
              <a:xfrm>
                <a:off x="11376" y="4032"/>
                <a:ext cx="12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Line 29"/>
              <p:cNvSpPr>
                <a:spLocks noChangeAspect="1" noChangeShapeType="1"/>
              </p:cNvSpPr>
              <p:nvPr/>
            </p:nvSpPr>
            <p:spPr bwMode="auto">
              <a:xfrm>
                <a:off x="11376" y="4128"/>
                <a:ext cx="16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Line 30"/>
              <p:cNvSpPr>
                <a:spLocks noChangeAspect="1" noChangeShapeType="1"/>
              </p:cNvSpPr>
              <p:nvPr/>
            </p:nvSpPr>
            <p:spPr bwMode="auto">
              <a:xfrm>
                <a:off x="11808" y="422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Line 31"/>
              <p:cNvSpPr>
                <a:spLocks noChangeAspect="1" noChangeShapeType="1"/>
              </p:cNvSpPr>
              <p:nvPr/>
            </p:nvSpPr>
            <p:spPr bwMode="auto">
              <a:xfrm>
                <a:off x="11808" y="4320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Line 32"/>
              <p:cNvSpPr>
                <a:spLocks noChangeAspect="1" noChangeShapeType="1"/>
              </p:cNvSpPr>
              <p:nvPr/>
            </p:nvSpPr>
            <p:spPr bwMode="auto">
              <a:xfrm>
                <a:off x="11808" y="4416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Line 33"/>
              <p:cNvSpPr>
                <a:spLocks noChangeAspect="1" noChangeShapeType="1"/>
              </p:cNvSpPr>
              <p:nvPr/>
            </p:nvSpPr>
            <p:spPr bwMode="auto">
              <a:xfrm>
                <a:off x="12480" y="451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Line 34"/>
              <p:cNvSpPr>
                <a:spLocks noChangeAspect="1" noChangeShapeType="1"/>
              </p:cNvSpPr>
              <p:nvPr/>
            </p:nvSpPr>
            <p:spPr bwMode="auto">
              <a:xfrm>
                <a:off x="12480" y="460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Line 35"/>
              <p:cNvSpPr>
                <a:spLocks noChangeAspect="1" noChangeShapeType="1"/>
              </p:cNvSpPr>
              <p:nvPr/>
            </p:nvSpPr>
            <p:spPr bwMode="auto">
              <a:xfrm>
                <a:off x="12768" y="470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21" name="Group 36"/>
            <p:cNvGrpSpPr>
              <a:grpSpLocks noChangeAspect="1"/>
            </p:cNvGrpSpPr>
            <p:nvPr/>
          </p:nvGrpSpPr>
          <p:grpSpPr bwMode="auto">
            <a:xfrm>
              <a:off x="4176" y="2832"/>
              <a:ext cx="1463" cy="1055"/>
              <a:chOff x="10320" y="5232"/>
              <a:chExt cx="2928" cy="2112"/>
            </a:xfrm>
          </p:grpSpPr>
          <p:sp>
            <p:nvSpPr>
              <p:cNvPr id="222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10320" y="5232"/>
                <a:ext cx="28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itchFamily="49" charset="0"/>
                    <a:cs typeface="Arial" charset="0"/>
                  </a:rPr>
                  <a:t>I left my nice pearls to her</a:t>
                </a:r>
              </a:p>
            </p:txBody>
          </p:sp>
          <p:sp>
            <p:nvSpPr>
              <p:cNvPr id="223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0320" y="5424"/>
                <a:ext cx="2784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itchFamily="49" charset="0"/>
                    <a:cs typeface="Arial" charset="0"/>
                  </a:rPr>
                  <a:t>[ [    [       [      [</a:t>
                </a:r>
              </a:p>
            </p:txBody>
          </p:sp>
          <p:sp>
            <p:nvSpPr>
              <p:cNvPr id="224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0368" y="5616"/>
                <a:ext cx="2880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urier New" pitchFamily="49" charset="0"/>
                    <a:cs typeface="Arial" charset="0"/>
                  </a:rPr>
                  <a:t> ]    ]  ]            ]     ]</a:t>
                </a:r>
              </a:p>
            </p:txBody>
          </p:sp>
          <p:sp>
            <p:nvSpPr>
              <p:cNvPr id="225" name="Line 40"/>
              <p:cNvSpPr>
                <a:spLocks noChangeAspect="1" noChangeShapeType="1"/>
              </p:cNvSpPr>
              <p:nvPr/>
            </p:nvSpPr>
            <p:spPr bwMode="auto">
              <a:xfrm>
                <a:off x="10416" y="5904"/>
                <a:ext cx="14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Line 41"/>
              <p:cNvSpPr>
                <a:spLocks noChangeAspect="1" noChangeShapeType="1"/>
              </p:cNvSpPr>
              <p:nvPr/>
            </p:nvSpPr>
            <p:spPr bwMode="auto">
              <a:xfrm>
                <a:off x="10416" y="5999"/>
                <a:ext cx="62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Line 42"/>
              <p:cNvSpPr>
                <a:spLocks noChangeAspect="1" noChangeShapeType="1"/>
              </p:cNvSpPr>
              <p:nvPr/>
            </p:nvSpPr>
            <p:spPr bwMode="auto">
              <a:xfrm>
                <a:off x="10416" y="6095"/>
                <a:ext cx="91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Line 43"/>
              <p:cNvSpPr>
                <a:spLocks noChangeAspect="1" noChangeShapeType="1"/>
              </p:cNvSpPr>
              <p:nvPr/>
            </p:nvSpPr>
            <p:spPr bwMode="auto">
              <a:xfrm>
                <a:off x="10416" y="6191"/>
                <a:ext cx="196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Line 44"/>
              <p:cNvSpPr>
                <a:spLocks noChangeAspect="1" noChangeShapeType="1"/>
              </p:cNvSpPr>
              <p:nvPr/>
            </p:nvSpPr>
            <p:spPr bwMode="auto">
              <a:xfrm>
                <a:off x="10416" y="6287"/>
                <a:ext cx="259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Line 45"/>
              <p:cNvSpPr>
                <a:spLocks noChangeAspect="1" noChangeShapeType="1"/>
              </p:cNvSpPr>
              <p:nvPr/>
            </p:nvSpPr>
            <p:spPr bwMode="auto">
              <a:xfrm>
                <a:off x="10608" y="6383"/>
                <a:ext cx="43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Line 46"/>
              <p:cNvSpPr>
                <a:spLocks noChangeAspect="1" noChangeShapeType="1"/>
              </p:cNvSpPr>
              <p:nvPr/>
            </p:nvSpPr>
            <p:spPr bwMode="auto">
              <a:xfrm>
                <a:off x="10608" y="6479"/>
                <a:ext cx="72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Line 47"/>
              <p:cNvSpPr>
                <a:spLocks noChangeAspect="1" noChangeShapeType="1"/>
              </p:cNvSpPr>
              <p:nvPr/>
            </p:nvSpPr>
            <p:spPr bwMode="auto">
              <a:xfrm>
                <a:off x="10608" y="6575"/>
                <a:ext cx="1776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Line 48"/>
              <p:cNvSpPr>
                <a:spLocks noChangeAspect="1" noChangeShapeType="1"/>
              </p:cNvSpPr>
              <p:nvPr/>
            </p:nvSpPr>
            <p:spPr bwMode="auto">
              <a:xfrm>
                <a:off x="10608" y="6671"/>
                <a:ext cx="240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Line 49"/>
              <p:cNvSpPr>
                <a:spLocks noChangeAspect="1" noChangeShapeType="1"/>
              </p:cNvSpPr>
              <p:nvPr/>
            </p:nvSpPr>
            <p:spPr bwMode="auto">
              <a:xfrm>
                <a:off x="11040" y="6767"/>
                <a:ext cx="28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Line 50"/>
              <p:cNvSpPr>
                <a:spLocks noChangeAspect="1" noChangeShapeType="1"/>
              </p:cNvSpPr>
              <p:nvPr/>
            </p:nvSpPr>
            <p:spPr bwMode="auto">
              <a:xfrm>
                <a:off x="11040" y="6863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Line 51"/>
              <p:cNvSpPr>
                <a:spLocks noChangeAspect="1" noChangeShapeType="1"/>
              </p:cNvSpPr>
              <p:nvPr/>
            </p:nvSpPr>
            <p:spPr bwMode="auto">
              <a:xfrm>
                <a:off x="11040" y="6959"/>
                <a:ext cx="196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Line 52"/>
              <p:cNvSpPr>
                <a:spLocks noChangeAspect="1" noChangeShapeType="1"/>
              </p:cNvSpPr>
              <p:nvPr/>
            </p:nvSpPr>
            <p:spPr bwMode="auto">
              <a:xfrm>
                <a:off x="11808" y="7055"/>
                <a:ext cx="576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Line 53"/>
              <p:cNvSpPr>
                <a:spLocks noChangeAspect="1" noChangeShapeType="1"/>
              </p:cNvSpPr>
              <p:nvPr/>
            </p:nvSpPr>
            <p:spPr bwMode="auto">
              <a:xfrm>
                <a:off x="11808" y="7151"/>
                <a:ext cx="120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Line 54"/>
              <p:cNvSpPr>
                <a:spLocks noChangeAspect="1" noChangeShapeType="1"/>
              </p:cNvSpPr>
              <p:nvPr/>
            </p:nvSpPr>
            <p:spPr bwMode="auto">
              <a:xfrm>
                <a:off x="12480" y="7247"/>
                <a:ext cx="192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Line 55"/>
              <p:cNvSpPr>
                <a:spLocks noChangeAspect="1" noChangeShapeType="1"/>
              </p:cNvSpPr>
              <p:nvPr/>
            </p:nvSpPr>
            <p:spPr bwMode="auto">
              <a:xfrm>
                <a:off x="12480" y="7343"/>
                <a:ext cx="528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0" name="Group 56"/>
          <p:cNvGrpSpPr>
            <a:grpSpLocks noChangeAspect="1"/>
          </p:cNvGrpSpPr>
          <p:nvPr/>
        </p:nvGrpSpPr>
        <p:grpSpPr bwMode="auto">
          <a:xfrm>
            <a:off x="6451600" y="882650"/>
            <a:ext cx="2322513" cy="1674813"/>
            <a:chOff x="10320" y="5232"/>
            <a:chExt cx="2928" cy="2112"/>
          </a:xfrm>
        </p:grpSpPr>
        <p:sp>
          <p:nvSpPr>
            <p:cNvPr id="271" name="Text Box 57"/>
            <p:cNvSpPr txBox="1">
              <a:spLocks noChangeAspect="1" noChangeArrowheads="1"/>
            </p:cNvSpPr>
            <p:nvPr/>
          </p:nvSpPr>
          <p:spPr bwMode="auto">
            <a:xfrm>
              <a:off x="10320" y="5232"/>
              <a:ext cx="28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Arial" charset="0"/>
                </a:rPr>
                <a:t>I left my nice pearls to her</a:t>
              </a:r>
            </a:p>
          </p:txBody>
        </p:sp>
        <p:sp>
          <p:nvSpPr>
            <p:cNvPr id="272" name="Text Box 58"/>
            <p:cNvSpPr txBox="1">
              <a:spLocks noChangeAspect="1" noChangeArrowheads="1"/>
            </p:cNvSpPr>
            <p:nvPr/>
          </p:nvSpPr>
          <p:spPr bwMode="auto">
            <a:xfrm>
              <a:off x="10320" y="5424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Arial" charset="0"/>
                </a:rPr>
                <a:t>[ [    [       [      [</a:t>
              </a:r>
            </a:p>
          </p:txBody>
        </p:sp>
        <p:sp>
          <p:nvSpPr>
            <p:cNvPr id="273" name="Text Box 59"/>
            <p:cNvSpPr txBox="1">
              <a:spLocks noChangeAspect="1" noChangeArrowheads="1"/>
            </p:cNvSpPr>
            <p:nvPr/>
          </p:nvSpPr>
          <p:spPr bwMode="auto">
            <a:xfrm>
              <a:off x="10368" y="5616"/>
              <a:ext cx="288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Arial" charset="0"/>
                </a:rPr>
                <a:t> ]    ]  ]            ]     ]</a:t>
              </a:r>
            </a:p>
          </p:txBody>
        </p:sp>
        <p:sp>
          <p:nvSpPr>
            <p:cNvPr id="274" name="Line 60"/>
            <p:cNvSpPr>
              <a:spLocks noChangeAspect="1" noChangeShapeType="1"/>
            </p:cNvSpPr>
            <p:nvPr/>
          </p:nvSpPr>
          <p:spPr bwMode="auto">
            <a:xfrm>
              <a:off x="10416" y="5904"/>
              <a:ext cx="14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Line 61"/>
            <p:cNvSpPr>
              <a:spLocks noChangeAspect="1" noChangeShapeType="1"/>
            </p:cNvSpPr>
            <p:nvPr/>
          </p:nvSpPr>
          <p:spPr bwMode="auto">
            <a:xfrm>
              <a:off x="10416" y="5999"/>
              <a:ext cx="62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Line 62"/>
            <p:cNvSpPr>
              <a:spLocks noChangeAspect="1" noChangeShapeType="1"/>
            </p:cNvSpPr>
            <p:nvPr/>
          </p:nvSpPr>
          <p:spPr bwMode="auto">
            <a:xfrm>
              <a:off x="10416" y="6095"/>
              <a:ext cx="91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Line 63"/>
            <p:cNvSpPr>
              <a:spLocks noChangeAspect="1" noChangeShapeType="1"/>
            </p:cNvSpPr>
            <p:nvPr/>
          </p:nvSpPr>
          <p:spPr bwMode="auto">
            <a:xfrm>
              <a:off x="10416" y="6191"/>
              <a:ext cx="196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Line 64"/>
            <p:cNvSpPr>
              <a:spLocks noChangeAspect="1" noChangeShapeType="1"/>
            </p:cNvSpPr>
            <p:nvPr/>
          </p:nvSpPr>
          <p:spPr bwMode="auto">
            <a:xfrm>
              <a:off x="10416" y="6287"/>
              <a:ext cx="259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Line 65"/>
            <p:cNvSpPr>
              <a:spLocks noChangeAspect="1" noChangeShapeType="1"/>
            </p:cNvSpPr>
            <p:nvPr/>
          </p:nvSpPr>
          <p:spPr bwMode="auto">
            <a:xfrm>
              <a:off x="10608" y="6383"/>
              <a:ext cx="43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Line 66"/>
            <p:cNvSpPr>
              <a:spLocks noChangeAspect="1" noChangeShapeType="1"/>
            </p:cNvSpPr>
            <p:nvPr/>
          </p:nvSpPr>
          <p:spPr bwMode="auto">
            <a:xfrm>
              <a:off x="10608" y="6479"/>
              <a:ext cx="72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Line 67"/>
            <p:cNvSpPr>
              <a:spLocks noChangeAspect="1" noChangeShapeType="1"/>
            </p:cNvSpPr>
            <p:nvPr/>
          </p:nvSpPr>
          <p:spPr bwMode="auto">
            <a:xfrm>
              <a:off x="10608" y="6575"/>
              <a:ext cx="177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Line 68"/>
            <p:cNvSpPr>
              <a:spLocks noChangeAspect="1" noChangeShapeType="1"/>
            </p:cNvSpPr>
            <p:nvPr/>
          </p:nvSpPr>
          <p:spPr bwMode="auto">
            <a:xfrm>
              <a:off x="10608" y="6671"/>
              <a:ext cx="240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Line 69"/>
            <p:cNvSpPr>
              <a:spLocks noChangeAspect="1" noChangeShapeType="1"/>
            </p:cNvSpPr>
            <p:nvPr/>
          </p:nvSpPr>
          <p:spPr bwMode="auto">
            <a:xfrm>
              <a:off x="11040" y="6767"/>
              <a:ext cx="28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Line 70"/>
            <p:cNvSpPr>
              <a:spLocks noChangeAspect="1" noChangeShapeType="1"/>
            </p:cNvSpPr>
            <p:nvPr/>
          </p:nvSpPr>
          <p:spPr bwMode="auto">
            <a:xfrm>
              <a:off x="11040" y="6863"/>
              <a:ext cx="134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Line 71"/>
            <p:cNvSpPr>
              <a:spLocks noChangeAspect="1" noChangeShapeType="1"/>
            </p:cNvSpPr>
            <p:nvPr/>
          </p:nvSpPr>
          <p:spPr bwMode="auto">
            <a:xfrm>
              <a:off x="11040" y="6959"/>
              <a:ext cx="196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Line 72"/>
            <p:cNvSpPr>
              <a:spLocks noChangeAspect="1" noChangeShapeType="1"/>
            </p:cNvSpPr>
            <p:nvPr/>
          </p:nvSpPr>
          <p:spPr bwMode="auto">
            <a:xfrm>
              <a:off x="11808" y="7055"/>
              <a:ext cx="57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Line 73"/>
            <p:cNvSpPr>
              <a:spLocks noChangeAspect="1" noChangeShapeType="1"/>
            </p:cNvSpPr>
            <p:nvPr/>
          </p:nvSpPr>
          <p:spPr bwMode="auto">
            <a:xfrm>
              <a:off x="11808" y="7151"/>
              <a:ext cx="120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Line 74"/>
            <p:cNvSpPr>
              <a:spLocks noChangeAspect="1" noChangeShapeType="1"/>
            </p:cNvSpPr>
            <p:nvPr/>
          </p:nvSpPr>
          <p:spPr bwMode="auto">
            <a:xfrm>
              <a:off x="12480" y="7247"/>
              <a:ext cx="19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Line 75"/>
            <p:cNvSpPr>
              <a:spLocks noChangeAspect="1" noChangeShapeType="1"/>
            </p:cNvSpPr>
            <p:nvPr/>
          </p:nvSpPr>
          <p:spPr bwMode="auto">
            <a:xfrm>
              <a:off x="12480" y="7343"/>
              <a:ext cx="52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0" name="Group 76"/>
          <p:cNvGrpSpPr>
            <a:grpSpLocks/>
          </p:cNvGrpSpPr>
          <p:nvPr/>
        </p:nvGrpSpPr>
        <p:grpSpPr bwMode="auto">
          <a:xfrm>
            <a:off x="6451600" y="3736975"/>
            <a:ext cx="2246313" cy="1370013"/>
            <a:chOff x="4176" y="2687"/>
            <a:chExt cx="1415" cy="863"/>
          </a:xfrm>
        </p:grpSpPr>
        <p:sp>
          <p:nvSpPr>
            <p:cNvPr id="291" name="Line 77"/>
            <p:cNvSpPr>
              <a:spLocks noChangeAspect="1" noChangeShapeType="1"/>
            </p:cNvSpPr>
            <p:nvPr/>
          </p:nvSpPr>
          <p:spPr bwMode="auto">
            <a:xfrm>
              <a:off x="4224" y="2927"/>
              <a:ext cx="9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Line 78"/>
            <p:cNvSpPr>
              <a:spLocks noChangeAspect="1" noChangeShapeType="1"/>
            </p:cNvSpPr>
            <p:nvPr/>
          </p:nvSpPr>
          <p:spPr bwMode="auto">
            <a:xfrm>
              <a:off x="4224" y="2831"/>
              <a:ext cx="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Line 79"/>
            <p:cNvSpPr>
              <a:spLocks noChangeAspect="1" noChangeShapeType="1"/>
            </p:cNvSpPr>
            <p:nvPr/>
          </p:nvSpPr>
          <p:spPr bwMode="auto">
            <a:xfrm>
              <a:off x="4224" y="2879"/>
              <a:ext cx="3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Line 80"/>
            <p:cNvSpPr>
              <a:spLocks noChangeAspect="1" noChangeShapeType="1"/>
            </p:cNvSpPr>
            <p:nvPr/>
          </p:nvSpPr>
          <p:spPr bwMode="auto">
            <a:xfrm>
              <a:off x="4224" y="2975"/>
              <a:ext cx="45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Line 81"/>
            <p:cNvSpPr>
              <a:spLocks noChangeAspect="1" noChangeShapeType="1"/>
            </p:cNvSpPr>
            <p:nvPr/>
          </p:nvSpPr>
          <p:spPr bwMode="auto">
            <a:xfrm>
              <a:off x="4224" y="3023"/>
              <a:ext cx="1295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82"/>
            <p:cNvSpPr>
              <a:spLocks noChangeAspect="1" noChangeShapeType="1"/>
            </p:cNvSpPr>
            <p:nvPr/>
          </p:nvSpPr>
          <p:spPr bwMode="auto">
            <a:xfrm>
              <a:off x="4320" y="3071"/>
              <a:ext cx="216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Line 83"/>
            <p:cNvSpPr>
              <a:spLocks noChangeAspect="1" noChangeShapeType="1"/>
            </p:cNvSpPr>
            <p:nvPr/>
          </p:nvSpPr>
          <p:spPr bwMode="auto">
            <a:xfrm>
              <a:off x="4320" y="3119"/>
              <a:ext cx="360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84"/>
            <p:cNvSpPr>
              <a:spLocks noChangeAspect="1" noChangeShapeType="1"/>
            </p:cNvSpPr>
            <p:nvPr/>
          </p:nvSpPr>
          <p:spPr bwMode="auto">
            <a:xfrm>
              <a:off x="4320" y="3166"/>
              <a:ext cx="887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85"/>
            <p:cNvSpPr>
              <a:spLocks noChangeAspect="1" noChangeShapeType="1"/>
            </p:cNvSpPr>
            <p:nvPr/>
          </p:nvSpPr>
          <p:spPr bwMode="auto">
            <a:xfrm>
              <a:off x="4320" y="3214"/>
              <a:ext cx="1199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86"/>
            <p:cNvSpPr>
              <a:spLocks noChangeAspect="1" noChangeShapeType="1"/>
            </p:cNvSpPr>
            <p:nvPr/>
          </p:nvSpPr>
          <p:spPr bwMode="auto">
            <a:xfrm>
              <a:off x="4536" y="3262"/>
              <a:ext cx="144" cy="0"/>
            </a:xfrm>
            <a:prstGeom prst="line">
              <a:avLst/>
            </a:prstGeom>
            <a:noFill/>
            <a:ln w="38100">
              <a:solidFill>
                <a:srgbClr val="FBA3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87"/>
            <p:cNvSpPr>
              <a:spLocks noChangeAspect="1" noChangeShapeType="1"/>
            </p:cNvSpPr>
            <p:nvPr/>
          </p:nvSpPr>
          <p:spPr bwMode="auto">
            <a:xfrm>
              <a:off x="4536" y="3310"/>
              <a:ext cx="67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Line 88"/>
            <p:cNvSpPr>
              <a:spLocks noChangeAspect="1" noChangeShapeType="1"/>
            </p:cNvSpPr>
            <p:nvPr/>
          </p:nvSpPr>
          <p:spPr bwMode="auto">
            <a:xfrm>
              <a:off x="4536" y="3358"/>
              <a:ext cx="98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Line 89"/>
            <p:cNvSpPr>
              <a:spLocks noChangeAspect="1" noChangeShapeType="1"/>
            </p:cNvSpPr>
            <p:nvPr/>
          </p:nvSpPr>
          <p:spPr bwMode="auto">
            <a:xfrm>
              <a:off x="4919" y="3406"/>
              <a:ext cx="28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90"/>
            <p:cNvSpPr>
              <a:spLocks noChangeAspect="1" noChangeShapeType="1"/>
            </p:cNvSpPr>
            <p:nvPr/>
          </p:nvSpPr>
          <p:spPr bwMode="auto">
            <a:xfrm>
              <a:off x="4919" y="3454"/>
              <a:ext cx="600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91"/>
            <p:cNvSpPr>
              <a:spLocks noChangeAspect="1" noChangeShapeType="1"/>
            </p:cNvSpPr>
            <p:nvPr/>
          </p:nvSpPr>
          <p:spPr bwMode="auto">
            <a:xfrm>
              <a:off x="5255" y="3502"/>
              <a:ext cx="96" cy="0"/>
            </a:xfrm>
            <a:prstGeom prst="line">
              <a:avLst/>
            </a:prstGeom>
            <a:noFill/>
            <a:ln w="38100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92"/>
            <p:cNvSpPr>
              <a:spLocks noChangeAspect="1" noChangeShapeType="1"/>
            </p:cNvSpPr>
            <p:nvPr/>
          </p:nvSpPr>
          <p:spPr bwMode="auto">
            <a:xfrm>
              <a:off x="5255" y="3550"/>
              <a:ext cx="264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Text Box 93"/>
            <p:cNvSpPr txBox="1">
              <a:spLocks noChangeAspect="1" noChangeArrowheads="1"/>
            </p:cNvSpPr>
            <p:nvPr/>
          </p:nvSpPr>
          <p:spPr bwMode="auto">
            <a:xfrm>
              <a:off x="4176" y="2687"/>
              <a:ext cx="141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cs typeface="Arial" charset="0"/>
                </a:rPr>
                <a:t>I left my nice pearls to her</a:t>
              </a:r>
            </a:p>
          </p:txBody>
        </p:sp>
      </p:grpSp>
      <p:sp>
        <p:nvSpPr>
          <p:cNvPr id="308" name="AutoShape 94"/>
          <p:cNvSpPr>
            <a:spLocks noChangeAspect="1" noChangeArrowheads="1"/>
          </p:cNvSpPr>
          <p:nvPr/>
        </p:nvSpPr>
        <p:spPr bwMode="auto">
          <a:xfrm>
            <a:off x="7137400" y="2976563"/>
            <a:ext cx="874713" cy="304800"/>
          </a:xfrm>
          <a:prstGeom prst="downArrow">
            <a:avLst>
              <a:gd name="adj1" fmla="val 58148"/>
              <a:gd name="adj2" fmla="val 56769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9" name="Line 95"/>
          <p:cNvSpPr>
            <a:spLocks noChangeAspect="1" noChangeShapeType="1"/>
          </p:cNvSpPr>
          <p:nvPr/>
        </p:nvSpPr>
        <p:spPr bwMode="auto">
          <a:xfrm>
            <a:off x="6591300" y="5638800"/>
            <a:ext cx="1143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0" name="Line 96"/>
          <p:cNvSpPr>
            <a:spLocks noChangeAspect="1" noChangeShapeType="1"/>
          </p:cNvSpPr>
          <p:nvPr/>
        </p:nvSpPr>
        <p:spPr bwMode="auto">
          <a:xfrm>
            <a:off x="6743700" y="5676900"/>
            <a:ext cx="342900" cy="0"/>
          </a:xfrm>
          <a:prstGeom prst="line">
            <a:avLst/>
          </a:prstGeom>
          <a:noFill/>
          <a:ln w="38100">
            <a:solidFill>
              <a:srgbClr val="66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1" name="Line 97"/>
          <p:cNvSpPr>
            <a:spLocks noChangeAspect="1" noChangeShapeType="1"/>
          </p:cNvSpPr>
          <p:nvPr/>
        </p:nvSpPr>
        <p:spPr bwMode="auto">
          <a:xfrm>
            <a:off x="7086600" y="5715000"/>
            <a:ext cx="1068388" cy="0"/>
          </a:xfrm>
          <a:prstGeom prst="line">
            <a:avLst/>
          </a:prstGeom>
          <a:noFill/>
          <a:ln w="38100">
            <a:solidFill>
              <a:srgbClr val="FBA31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2" name="Line 98"/>
          <p:cNvSpPr>
            <a:spLocks noChangeAspect="1" noChangeShapeType="1"/>
          </p:cNvSpPr>
          <p:nvPr/>
        </p:nvSpPr>
        <p:spPr bwMode="auto">
          <a:xfrm>
            <a:off x="8231188" y="5753100"/>
            <a:ext cx="4191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3" name="Text Box 99"/>
          <p:cNvSpPr txBox="1">
            <a:spLocks noChangeAspect="1" noChangeArrowheads="1"/>
          </p:cNvSpPr>
          <p:nvPr/>
        </p:nvSpPr>
        <p:spPr bwMode="auto">
          <a:xfrm>
            <a:off x="6515100" y="5791200"/>
            <a:ext cx="2249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b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US" sz="9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900" b="1">
                <a:solidFill>
                  <a:srgbClr val="66FFCC"/>
                </a:solidFill>
                <a:latin typeface="Courier New" pitchFamily="49" charset="0"/>
              </a:rPr>
              <a:t>left</a:t>
            </a:r>
            <a:r>
              <a:rPr lang="en-US" sz="9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900" b="1">
                <a:solidFill>
                  <a:srgbClr val="FF9900"/>
                </a:solidFill>
                <a:latin typeface="Courier New" pitchFamily="49" charset="0"/>
              </a:rPr>
              <a:t>my nice pearls</a:t>
            </a:r>
            <a:r>
              <a:rPr lang="en-US" sz="9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900" b="1">
                <a:solidFill>
                  <a:srgbClr val="00FF00"/>
                </a:solidFill>
                <a:latin typeface="Courier New" pitchFamily="49" charset="0"/>
              </a:rPr>
              <a:t>to her</a:t>
            </a:r>
          </a:p>
        </p:txBody>
      </p:sp>
      <p:sp>
        <p:nvSpPr>
          <p:cNvPr id="314" name="AutoShape 100"/>
          <p:cNvSpPr>
            <a:spLocks noChangeAspect="1" noChangeArrowheads="1"/>
          </p:cNvSpPr>
          <p:nvPr/>
        </p:nvSpPr>
        <p:spPr bwMode="auto">
          <a:xfrm>
            <a:off x="7200900" y="5219700"/>
            <a:ext cx="877888" cy="304800"/>
          </a:xfrm>
          <a:prstGeom prst="downArrow">
            <a:avLst>
              <a:gd name="adj1" fmla="val 58148"/>
              <a:gd name="adj2" fmla="val 56769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5" name="AutoShape 101"/>
          <p:cNvSpPr>
            <a:spLocks noChangeArrowheads="1"/>
          </p:cNvSpPr>
          <p:nvPr/>
        </p:nvSpPr>
        <p:spPr bwMode="auto">
          <a:xfrm>
            <a:off x="0" y="1295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6" name="AutoShape 102"/>
          <p:cNvSpPr>
            <a:spLocks noChangeArrowheads="1"/>
          </p:cNvSpPr>
          <p:nvPr/>
        </p:nvSpPr>
        <p:spPr bwMode="auto">
          <a:xfrm>
            <a:off x="0" y="2808288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0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7" name="AutoShape 103"/>
          <p:cNvSpPr>
            <a:spLocks noChangeArrowheads="1"/>
          </p:cNvSpPr>
          <p:nvPr/>
        </p:nvSpPr>
        <p:spPr bwMode="auto">
          <a:xfrm>
            <a:off x="0" y="3962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C000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8" name="AutoShape 108"/>
          <p:cNvSpPr>
            <a:spLocks noChangeArrowheads="1"/>
          </p:cNvSpPr>
          <p:nvPr/>
        </p:nvSpPr>
        <p:spPr bwMode="auto">
          <a:xfrm>
            <a:off x="3657600" y="685800"/>
            <a:ext cx="2514600" cy="457200"/>
          </a:xfrm>
          <a:prstGeom prst="wedgeRoundRectCallout">
            <a:avLst>
              <a:gd name="adj1" fmla="val 82565"/>
              <a:gd name="adj2" fmla="val 8333"/>
              <a:gd name="adj3" fmla="val 16667"/>
            </a:avLst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</a:rPr>
              <a:t>candidate arguments</a:t>
            </a:r>
          </a:p>
        </p:txBody>
      </p:sp>
      <p:sp>
        <p:nvSpPr>
          <p:cNvPr id="319" name="Line 110"/>
          <p:cNvSpPr>
            <a:spLocks noChangeShapeType="1"/>
          </p:cNvSpPr>
          <p:nvPr/>
        </p:nvSpPr>
        <p:spPr bwMode="auto">
          <a:xfrm>
            <a:off x="766763" y="4333875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0" name="TextBox 3"/>
          <p:cNvSpPr txBox="1">
            <a:spLocks noChangeArrowheads="1"/>
          </p:cNvSpPr>
          <p:nvPr/>
        </p:nvSpPr>
        <p:spPr bwMode="auto">
          <a:xfrm>
            <a:off x="266700" y="6073914"/>
            <a:ext cx="8724900" cy="707886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Use the </a:t>
            </a:r>
            <a:r>
              <a:rPr lang="en-US" sz="2000" b="1" dirty="0" smtClean="0">
                <a:solidFill>
                  <a:srgbClr val="003366"/>
                </a:solidFill>
                <a:latin typeface="Calibri" pitchFamily="34" charset="0"/>
              </a:rPr>
              <a:t>pipeline architecture’s simplicity </a:t>
            </a: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while </a:t>
            </a:r>
            <a:r>
              <a:rPr lang="en-US" sz="2000" b="1" dirty="0" smtClean="0">
                <a:solidFill>
                  <a:srgbClr val="003366"/>
                </a:solidFill>
                <a:latin typeface="Calibri" pitchFamily="34" charset="0"/>
              </a:rPr>
              <a:t>maintaining uncertainty</a:t>
            </a: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:  keep probability distributions over decisions &amp; use global inference at decision time.</a:t>
            </a:r>
            <a:endParaRPr lang="en-US" sz="2000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/>
      <p:bldP spid="309" grpId="0" animBg="1"/>
      <p:bldP spid="310" grpId="0" animBg="1"/>
      <p:bldP spid="311" grpId="0" animBg="1"/>
      <p:bldP spid="312" grpId="0" animBg="1"/>
      <p:bldP spid="313" grpId="0"/>
      <p:bldP spid="314" grpId="0" animBg="1"/>
      <p:bldP spid="315" grpId="0" animBg="1"/>
      <p:bldP spid="316" grpId="0" animBg="1"/>
      <p:bldP spid="317" grpId="0" animBg="1"/>
      <p:bldP spid="318" grpId="0" build="allAtOnce" animBg="1"/>
      <p:bldP spid="319" grpId="0" animBg="1"/>
      <p:bldP spid="3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F3AC2D08-B03C-4A31-8878-CECEF40C2D1D}" type="slidenum">
              <a:rPr lang="en-US" altLang="zh-TW" smtClean="0">
                <a:cs typeface="Arial Unicode MS" pitchFamily="34" charset="-128"/>
              </a:rPr>
              <a:pPr eaLnBrk="1" hangingPunct="1"/>
              <a:t>25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Lot More Problems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POS/Shallow Parsing/NER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smtClean="0"/>
              <a:t>SRL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000" dirty="0" smtClean="0"/>
              <a:t>Parsing/Dependency Parsing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smtClean="0"/>
              <a:t>Information Extraction/Relation Extraction 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Co-Reference Resolution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Transliteration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Textual Entailment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Arial Unicode MS" pitchFamily="34" charset="-128"/>
                <a:cs typeface="Arial Unicode MS" pitchFamily="34" charset="-128"/>
              </a:rPr>
              <a:t>Computational Issues</a:t>
            </a:r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0154F5A3-D38A-4C66-BDF1-C215E0708DCB}" type="slidenum">
              <a:rPr lang="en-US" altLang="zh-TW" smtClean="0">
                <a:cs typeface="Arial Unicode MS" pitchFamily="34" charset="-128"/>
              </a:rPr>
              <a:pPr eaLnBrk="1" hangingPunct="1"/>
              <a:t>26</a:t>
            </a:fld>
            <a:endParaRPr lang="en-US" altLang="zh-TW" smtClean="0">
              <a:cs typeface="Arial Unicode MS" pitchFamily="34" charset="-128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952500"/>
            <a:ext cx="5305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5334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zh-TW" sz="2400" b="1">
              <a:solidFill>
                <a:schemeClr val="hlink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14821" name="Rectangle 5"/>
          <p:cNvSpPr>
            <a:spLocks noChangeArrowheads="1"/>
          </p:cNvSpPr>
          <p:nvPr/>
        </p:nvSpPr>
        <p:spPr bwMode="auto">
          <a:xfrm>
            <a:off x="2857500" y="4038600"/>
            <a:ext cx="3429000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Difficulty of Annotating Data</a:t>
            </a:r>
          </a:p>
        </p:txBody>
      </p:sp>
      <p:sp>
        <p:nvSpPr>
          <p:cNvPr id="25607" name="TextBox 3"/>
          <p:cNvSpPr txBox="1">
            <a:spLocks noChangeArrowheads="1"/>
          </p:cNvSpPr>
          <p:nvPr/>
        </p:nvSpPr>
        <p:spPr bwMode="auto">
          <a:xfrm>
            <a:off x="3695700" y="2468563"/>
            <a:ext cx="1752600" cy="1493837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Decouple?</a:t>
            </a:r>
          </a:p>
          <a:p>
            <a:pPr algn="ctr" eaLnBrk="1" hangingPunct="1"/>
            <a:endParaRPr lang="en-US">
              <a:solidFill>
                <a:srgbClr val="FF0000"/>
              </a:solidFill>
            </a:endParaRPr>
          </a:p>
          <a:p>
            <a:pPr algn="ctr" eaLnBrk="1" hangingPunct="1"/>
            <a:r>
              <a:rPr lang="en-US">
                <a:solidFill>
                  <a:srgbClr val="0033CC"/>
                </a:solidFill>
              </a:rPr>
              <a:t>Joint Learning </a:t>
            </a:r>
          </a:p>
          <a:p>
            <a:pPr algn="ctr" eaLnBrk="1" hangingPunct="1"/>
            <a:r>
              <a:rPr lang="en-US">
                <a:solidFill>
                  <a:srgbClr val="0033CC"/>
                </a:solidFill>
              </a:rPr>
              <a:t>vs. </a:t>
            </a:r>
          </a:p>
          <a:p>
            <a:pPr algn="ctr" eaLnBrk="1" hangingPunct="1"/>
            <a:r>
              <a:rPr lang="en-US">
                <a:solidFill>
                  <a:srgbClr val="0033CC"/>
                </a:solidFill>
              </a:rPr>
              <a:t>Joint Inference</a:t>
            </a:r>
          </a:p>
        </p:txBody>
      </p:sp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228600" y="2209800"/>
            <a:ext cx="2971800" cy="12001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The Inference Problem</a:t>
            </a:r>
          </a:p>
          <a:p>
            <a:pPr eaLnBrk="1" hangingPunct="1"/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>
                <a:solidFill>
                  <a:srgbClr val="0033CC"/>
                </a:solidFill>
              </a:rPr>
              <a:t>How to solve/make decisions ? </a:t>
            </a:r>
          </a:p>
        </p:txBody>
      </p:sp>
      <p:sp>
        <p:nvSpPr>
          <p:cNvPr id="25609" name="TextBox 3"/>
          <p:cNvSpPr txBox="1">
            <a:spLocks noChangeArrowheads="1"/>
          </p:cNvSpPr>
          <p:nvPr/>
        </p:nvSpPr>
        <p:spPr bwMode="auto">
          <a:xfrm>
            <a:off x="5867400" y="2209800"/>
            <a:ext cx="2971800" cy="12001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The Learning Problem </a:t>
            </a: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0033CC"/>
                </a:solidFill>
              </a:rPr>
              <a:t>How to train the </a:t>
            </a:r>
            <a:r>
              <a:rPr lang="en-US" dirty="0" smtClean="0">
                <a:solidFill>
                  <a:srgbClr val="0033CC"/>
                </a:solidFill>
              </a:rPr>
              <a:t>model ? </a:t>
            </a:r>
            <a:endParaRPr lang="en-US" dirty="0">
              <a:solidFill>
                <a:srgbClr val="0033CC"/>
              </a:solidFill>
            </a:endParaRPr>
          </a:p>
          <a:p>
            <a:pPr eaLnBrk="1" hangingPunct="1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4572000"/>
            <a:ext cx="2971800" cy="12192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Indirect Supervision</a:t>
            </a: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</a:rPr>
              <a:t>Constraints </a:t>
            </a:r>
            <a:r>
              <a:rPr lang="en-US" b="1" dirty="0">
                <a:solidFill>
                  <a:srgbClr val="0033CC"/>
                </a:solidFill>
              </a:rPr>
              <a:t>Driven Learning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257800" y="4572000"/>
            <a:ext cx="2971800" cy="12192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Semi-supervised Learning</a:t>
            </a:r>
          </a:p>
          <a:p>
            <a:pPr eaLnBrk="1" hangingPunct="1"/>
            <a:endParaRPr 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rgbClr val="0033CC"/>
                </a:solidFill>
              </a:rPr>
              <a:t>Constraints </a:t>
            </a:r>
            <a:r>
              <a:rPr lang="en-US" b="1" dirty="0">
                <a:solidFill>
                  <a:srgbClr val="0033CC"/>
                </a:solidFill>
              </a:rPr>
              <a:t>Driven Learning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1905000" y="990600"/>
            <a:ext cx="5700712" cy="9239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80"/>
              </a:solidFill>
            </a:endParaRPr>
          </a:p>
          <a:p>
            <a:pPr algn="ctr"/>
            <a:r>
              <a:rPr lang="en-US">
                <a:solidFill>
                  <a:srgbClr val="000080"/>
                </a:solidFill>
              </a:rPr>
              <a:t>A MODEL</a:t>
            </a:r>
          </a:p>
          <a:p>
            <a:pPr algn="ctr"/>
            <a:endParaRPr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1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4821" grpId="0" animBg="1"/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Perspective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Models</a:t>
            </a:r>
          </a:p>
          <a:p>
            <a:pPr lvl="1" eaLnBrk="1" hangingPunct="1">
              <a:defRPr/>
            </a:pPr>
            <a:r>
              <a:rPr lang="en-US" dirty="0" smtClean="0"/>
              <a:t>Generative/ </a:t>
            </a:r>
            <a:r>
              <a:rPr lang="en-US" dirty="0" err="1" smtClean="0"/>
              <a:t>Descriminative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Training</a:t>
            </a:r>
          </a:p>
          <a:p>
            <a:pPr lvl="1" eaLnBrk="1" hangingPunct="1">
              <a:defRPr/>
            </a:pPr>
            <a:r>
              <a:rPr lang="en-US" dirty="0" smtClean="0"/>
              <a:t>Supervised, Semi-Supervised, indirect supervision</a:t>
            </a:r>
            <a:endParaRPr lang="en-US" sz="1600" dirty="0"/>
          </a:p>
          <a:p>
            <a:pPr eaLnBrk="1" hangingPunct="1">
              <a:defRPr/>
            </a:pPr>
            <a:r>
              <a:rPr lang="en-US" dirty="0" smtClean="0"/>
              <a:t>Knowledge</a:t>
            </a:r>
          </a:p>
          <a:p>
            <a:pPr lvl="1" eaLnBrk="1" hangingPunct="1">
              <a:defRPr/>
            </a:pPr>
            <a:r>
              <a:rPr lang="en-US" dirty="0" smtClean="0"/>
              <a:t>Features</a:t>
            </a:r>
          </a:p>
          <a:p>
            <a:pPr lvl="1" eaLnBrk="1" hangingPunct="1">
              <a:defRPr/>
            </a:pPr>
            <a:r>
              <a:rPr lang="en-US" dirty="0" smtClean="0"/>
              <a:t>Models Structure</a:t>
            </a:r>
          </a:p>
          <a:p>
            <a:pPr lvl="1" eaLnBrk="1" hangingPunct="1">
              <a:defRPr/>
            </a:pPr>
            <a:r>
              <a:rPr lang="en-US" dirty="0" smtClean="0"/>
              <a:t>Declarative Information 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Approach</a:t>
            </a:r>
          </a:p>
          <a:p>
            <a:pPr lvl="1" eaLnBrk="1" hangingPunct="1">
              <a:defRPr/>
            </a:pPr>
            <a:r>
              <a:rPr lang="en-US" dirty="0" smtClean="0"/>
              <a:t>Unify treatment</a:t>
            </a:r>
          </a:p>
          <a:p>
            <a:pPr lvl="1" eaLnBrk="1" hangingPunct="1">
              <a:defRPr/>
            </a:pPr>
            <a:r>
              <a:rPr lang="en-US" dirty="0" err="1" smtClean="0"/>
              <a:t>Demistify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Survey key ML techniques used in Structured NLP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C7621263-D67F-474B-8EB1-F413175F8F05}" type="slidenum">
              <a:rPr lang="en-US" altLang="zh-TW" smtClean="0">
                <a:cs typeface="Arial Unicode MS" pitchFamily="34" charset="-128"/>
              </a:rPr>
              <a:pPr eaLnBrk="1" hangingPunct="1"/>
              <a:t>27</a:t>
            </a:fld>
            <a:endParaRPr lang="en-US" altLang="zh-TW" smtClean="0"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534400" cy="5181600"/>
          </a:xfrm>
        </p:spPr>
        <p:txBody>
          <a:bodyPr/>
          <a:lstStyle/>
          <a:p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(Some) Lectures by me. </a:t>
            </a:r>
          </a:p>
          <a:p>
            <a:pPr lvl="1"/>
            <a:r>
              <a:rPr lang="en-US" dirty="0" smtClean="0"/>
              <a:t>Flipped Structure</a:t>
            </a:r>
          </a:p>
          <a:p>
            <a:pPr lvl="2"/>
            <a:r>
              <a:rPr lang="en-US" dirty="0" smtClean="0"/>
              <a:t>You will read stuff</a:t>
            </a:r>
          </a:p>
          <a:p>
            <a:pPr lvl="2"/>
            <a:r>
              <a:rPr lang="en-US" dirty="0" smtClean="0"/>
              <a:t>Group discussions: of teaching material and projects</a:t>
            </a:r>
          </a:p>
          <a:p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Project: A group project; reports and presentations </a:t>
            </a:r>
          </a:p>
          <a:p>
            <a:pPr lvl="1"/>
            <a:r>
              <a:rPr lang="en-US" dirty="0" smtClean="0"/>
              <a:t>Presentations: group paper presentations/tutorials (1-2 papers each)  </a:t>
            </a:r>
          </a:p>
          <a:p>
            <a:pPr lvl="1"/>
            <a:r>
              <a:rPr lang="en-US" dirty="0" smtClean="0"/>
              <a:t>4 critical surveys</a:t>
            </a:r>
          </a:p>
          <a:p>
            <a:pPr lvl="1"/>
            <a:r>
              <a:rPr lang="en-US" dirty="0" smtClean="0"/>
              <a:t>Assignment 0 – Machine Learning Preparation.</a:t>
            </a:r>
          </a:p>
          <a:p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This is an advanced course. I view my role as guiding you through the material and helping you in your first steps as an researcher. I expect that your participation in class, reading assignments and presentations will reflect independence, mathematical rigor and critical thinking</a:t>
            </a:r>
            <a:endParaRPr lang="en-US" dirty="0"/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193B86A0-E7C1-46D7-A226-9C089D2D9603}" type="slidenum">
              <a:rPr lang="en-US" altLang="zh-TW" smtClean="0">
                <a:cs typeface="Arial Unicode MS" pitchFamily="34" charset="-128"/>
              </a:rPr>
              <a:pPr eaLnBrk="1" hangingPunct="1"/>
              <a:t>28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6" name="Text Box 192"/>
          <p:cNvSpPr txBox="1">
            <a:spLocks noChangeArrowheads="1"/>
          </p:cNvSpPr>
          <p:nvPr/>
        </p:nvSpPr>
        <p:spPr bwMode="auto">
          <a:xfrm>
            <a:off x="6096000" y="228600"/>
            <a:ext cx="1752600" cy="461962"/>
          </a:xfrm>
          <a:prstGeom prst="rect">
            <a:avLst/>
          </a:prstGeom>
          <a:solidFill>
            <a:srgbClr val="FFFFCC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altLang="zh-TW" sz="2400" dirty="0" smtClean="0">
                <a:solidFill>
                  <a:srgbClr val="00008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Questions?</a:t>
            </a:r>
            <a:endParaRPr lang="en-US" altLang="zh-TW" sz="2400" dirty="0">
              <a:solidFill>
                <a:srgbClr val="00008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Organization of Material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 smtClean="0"/>
              <a:t>Dimension I: Models</a:t>
            </a:r>
          </a:p>
          <a:p>
            <a:pPr lvl="1" eaLnBrk="1" hangingPunct="1">
              <a:defRPr/>
            </a:pPr>
            <a:r>
              <a:rPr lang="en-US" sz="1800" dirty="0" smtClean="0"/>
              <a:t>On Line, Perceptron Based</a:t>
            </a:r>
          </a:p>
          <a:p>
            <a:pPr lvl="1" eaLnBrk="1" hangingPunct="1">
              <a:defRPr/>
            </a:pPr>
            <a:r>
              <a:rPr lang="en-US" sz="1800" dirty="0" smtClean="0"/>
              <a:t>Exponential Models (Logistic Regression, HMMs, CRFs) </a:t>
            </a:r>
          </a:p>
          <a:p>
            <a:pPr lvl="1" eaLnBrk="1" hangingPunct="1">
              <a:defRPr/>
            </a:pPr>
            <a:r>
              <a:rPr lang="en-US" sz="1800" dirty="0" smtClean="0"/>
              <a:t>SVMs</a:t>
            </a:r>
          </a:p>
          <a:p>
            <a:pPr lvl="1" eaLnBrk="1" hangingPunct="1">
              <a:defRPr/>
            </a:pPr>
            <a:r>
              <a:rPr lang="en-US" sz="1800" dirty="0" smtClean="0"/>
              <a:t>Constrained Conditional Models (ILP based formulations)</a:t>
            </a:r>
          </a:p>
          <a:p>
            <a:pPr lvl="1" eaLnBrk="1" hangingPunct="1">
              <a:defRPr/>
            </a:pPr>
            <a:r>
              <a:rPr lang="en-US" sz="1800" dirty="0" smtClean="0"/>
              <a:t>Neural Networks 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(Markov Logic Networks?)</a:t>
            </a:r>
          </a:p>
          <a:p>
            <a:pPr eaLnBrk="1" hangingPunct="1">
              <a:defRPr/>
            </a:pPr>
            <a:r>
              <a:rPr lang="en-US" sz="2000" b="1" dirty="0" smtClean="0"/>
              <a:t>Dimension II: Learning &amp; Inference Tasks</a:t>
            </a:r>
          </a:p>
          <a:p>
            <a:pPr lvl="1" eaLnBrk="1" hangingPunct="1">
              <a:defRPr/>
            </a:pPr>
            <a:r>
              <a:rPr lang="en-US" sz="1800" dirty="0" smtClean="0"/>
              <a:t>Basic sequential and Structured Prediction</a:t>
            </a:r>
          </a:p>
          <a:p>
            <a:pPr lvl="1" eaLnBrk="1" hangingPunct="1">
              <a:defRPr/>
            </a:pPr>
            <a:r>
              <a:rPr lang="en-US" sz="1800" dirty="0" smtClean="0"/>
              <a:t>Training Paradigms (Unsupervised &amp; Semi Supervised; Indirect Supervision) </a:t>
            </a:r>
          </a:p>
          <a:p>
            <a:pPr lvl="1" eaLnBrk="1" hangingPunct="1">
              <a:defRPr/>
            </a:pPr>
            <a:r>
              <a:rPr lang="en-US" sz="1800" dirty="0" smtClean="0"/>
              <a:t>Latent Representations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Inference and Approximate Inference</a:t>
            </a:r>
          </a:p>
          <a:p>
            <a:pPr eaLnBrk="1" hangingPunct="1">
              <a:defRPr/>
            </a:pPr>
            <a:r>
              <a:rPr lang="en-US" sz="2200" b="1" dirty="0" smtClean="0">
                <a:solidFill>
                  <a:srgbClr val="000000"/>
                </a:solidFill>
                <a:ea typeface="+mn-ea"/>
              </a:rPr>
              <a:t>Dimension III: Applications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0000"/>
                </a:solidFill>
              </a:rPr>
              <a:t>T</a:t>
            </a:r>
            <a:r>
              <a:rPr lang="en-US" sz="2200" dirty="0" smtClean="0">
                <a:solidFill>
                  <a:srgbClr val="000000"/>
                </a:solidFill>
              </a:rPr>
              <a:t>here is a lot of overlaps, several things can belong to several categories. It will make it more interesting.</a:t>
            </a:r>
            <a:r>
              <a:rPr lang="en-US" sz="2200" dirty="0" smtClean="0">
                <a:solidFill>
                  <a:srgbClr val="000000"/>
                </a:solidFill>
                <a:ea typeface="+mn-ea"/>
              </a:rPr>
              <a:t> 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193B86A0-E7C1-46D7-A226-9C089D2D9603}" type="slidenum">
              <a:rPr lang="en-US" altLang="zh-TW" smtClean="0">
                <a:cs typeface="Arial Unicode MS" pitchFamily="34" charset="-128"/>
              </a:rPr>
              <a:pPr eaLnBrk="1" hangingPunct="1"/>
              <a:t>29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7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</a:p>
          <a:p>
            <a:endParaRPr lang="en-US" dirty="0"/>
          </a:p>
          <a:p>
            <a:r>
              <a:rPr lang="en-US" dirty="0" smtClean="0"/>
              <a:t>ML Background</a:t>
            </a:r>
          </a:p>
          <a:p>
            <a:r>
              <a:rPr lang="en-US" dirty="0" smtClean="0"/>
              <a:t>NLP Background</a:t>
            </a:r>
          </a:p>
          <a:p>
            <a:r>
              <a:rPr lang="en-US" dirty="0" smtClean="0"/>
              <a:t>AI Background</a:t>
            </a:r>
          </a:p>
          <a:p>
            <a:r>
              <a:rPr lang="en-US" dirty="0" smtClean="0"/>
              <a:t>Programming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Project: Chosen by you</a:t>
            </a:r>
          </a:p>
          <a:p>
            <a:pPr lvl="1"/>
            <a:r>
              <a:rPr lang="en-US" dirty="0" smtClean="0"/>
              <a:t>We can provide ideas</a:t>
            </a:r>
          </a:p>
          <a:p>
            <a:r>
              <a:rPr lang="en-US" dirty="0" smtClean="0"/>
              <a:t>Small groups (2-3) </a:t>
            </a:r>
          </a:p>
          <a:p>
            <a:r>
              <a:rPr lang="en-US" dirty="0" smtClean="0"/>
              <a:t>4 steps: </a:t>
            </a:r>
          </a:p>
          <a:p>
            <a:pPr lvl="1"/>
            <a:r>
              <a:rPr lang="en-US" dirty="0" smtClean="0"/>
              <a:t>proposal, </a:t>
            </a:r>
          </a:p>
          <a:p>
            <a:pPr lvl="1"/>
            <a:r>
              <a:rPr lang="en-US" dirty="0" smtClean="0"/>
              <a:t>intermediary report #1, </a:t>
            </a:r>
          </a:p>
          <a:p>
            <a:pPr lvl="1"/>
            <a:r>
              <a:rPr lang="en-US" dirty="0" smtClean="0"/>
              <a:t>Intermediary report #2, </a:t>
            </a:r>
          </a:p>
          <a:p>
            <a:pPr lvl="1"/>
            <a:r>
              <a:rPr lang="en-US" dirty="0" smtClean="0"/>
              <a:t>Final report and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4092D473-FBC7-4FBF-B757-7919A58780D0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06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Presentations/Tutorial Groups (Tentative)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 </a:t>
            </a:r>
            <a:r>
              <a:rPr lang="en-US" dirty="0" smtClean="0"/>
              <a:t>Models/CRF</a:t>
            </a:r>
            <a:endParaRPr lang="en-US" dirty="0"/>
          </a:p>
          <a:p>
            <a:pPr lvl="0"/>
            <a:r>
              <a:rPr lang="en-US" dirty="0" smtClean="0"/>
              <a:t>Structured SVM</a:t>
            </a:r>
          </a:p>
          <a:p>
            <a:r>
              <a:rPr lang="en-US" dirty="0" smtClean="0"/>
              <a:t>MLN</a:t>
            </a:r>
          </a:p>
          <a:p>
            <a:r>
              <a:rPr lang="en-US" dirty="0" smtClean="0"/>
              <a:t>Optimization</a:t>
            </a:r>
            <a:endParaRPr lang="en-US" dirty="0"/>
          </a:p>
          <a:p>
            <a:r>
              <a:rPr lang="en-US" dirty="0" smtClean="0"/>
              <a:t>Features</a:t>
            </a:r>
          </a:p>
          <a:p>
            <a:r>
              <a:rPr lang="en-US" dirty="0"/>
              <a:t>CCM</a:t>
            </a:r>
          </a:p>
          <a:p>
            <a:r>
              <a:rPr lang="en-US" dirty="0"/>
              <a:t>Structured Perceptron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Inference</a:t>
            </a:r>
          </a:p>
          <a:p>
            <a:r>
              <a:rPr lang="en-US" dirty="0"/>
              <a:t>Latent Representations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4092D473-FBC7-4FBF-B757-7919A58780D0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9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 smtClean="0"/>
              <a:t>Class will be taught (mostly) as a flipped seminar + a project</a:t>
            </a:r>
          </a:p>
          <a:p>
            <a:pPr eaLnBrk="1" hangingPunct="1">
              <a:defRPr/>
            </a:pPr>
            <a:r>
              <a:rPr lang="en-US" sz="2000" b="1" dirty="0" smtClean="0"/>
              <a:t>Tues/Thurs meetings might be replaced by Friday morning meetings, say. </a:t>
            </a:r>
          </a:p>
          <a:p>
            <a:pPr marL="0" indent="0" eaLnBrk="1" hangingPunct="1">
              <a:buNone/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200" dirty="0" smtClean="0"/>
              <a:t>Critical readings of papers + Projects + Presentation</a:t>
            </a:r>
            <a:endParaRPr lang="en-US" sz="2200" dirty="0"/>
          </a:p>
          <a:p>
            <a:pPr eaLnBrk="1" hangingPunct="1">
              <a:defRPr/>
            </a:pPr>
            <a:r>
              <a:rPr lang="en-US" sz="2200" dirty="0" smtClean="0"/>
              <a:t>Attendance is mandatory </a:t>
            </a:r>
          </a:p>
          <a:p>
            <a:pPr eaLnBrk="1" hangingPunct="1">
              <a:defRPr/>
            </a:pPr>
            <a:r>
              <a:rPr lang="en-US" sz="2200" dirty="0" smtClean="0"/>
              <a:t>If you want to drop the class, do it quickly – not to affect the projects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defRPr/>
            </a:pPr>
            <a:endParaRPr lang="en-US" sz="2200" dirty="0" smtClean="0">
              <a:solidFill>
                <a:srgbClr val="000000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ea typeface="+mn-ea"/>
              </a:rPr>
              <a:t>Web site with all the information is already available . 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On Thursday, I will hand you a Homework 0: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 ML prerequisites  </a:t>
            </a:r>
            <a:r>
              <a:rPr lang="en-US" dirty="0"/>
              <a:t>Exam (take </a:t>
            </a:r>
            <a:r>
              <a:rPr lang="en-US" dirty="0" smtClean="0"/>
              <a:t>home: 3 hours).</a:t>
            </a:r>
            <a:endParaRPr lang="en-US" dirty="0"/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193B86A0-E7C1-46D7-A226-9C089D2D9603}" type="slidenum">
              <a:rPr lang="en-US" altLang="zh-TW" smtClean="0">
                <a:cs typeface="Arial Unicode MS" pitchFamily="34" charset="-128"/>
              </a:rPr>
              <a:pPr eaLnBrk="1" hangingPunct="1"/>
              <a:t>32</a:t>
            </a:fld>
            <a:endParaRPr lang="en-US" altLang="zh-TW" smtClean="0"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2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019800" y="3733800"/>
            <a:ext cx="548640" cy="304800"/>
          </a:xfrm>
          <a:prstGeom prst="rect">
            <a:avLst/>
          </a:prstGeom>
          <a:solidFill>
            <a:srgbClr val="FAE1AF"/>
          </a:solidFill>
          <a:ln>
            <a:noFill/>
          </a:ln>
          <a:extLst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752600" y="1295400"/>
            <a:ext cx="1234440" cy="304800"/>
          </a:xfrm>
          <a:prstGeom prst="rect">
            <a:avLst/>
          </a:prstGeom>
          <a:solidFill>
            <a:srgbClr val="FAE1AF"/>
          </a:solidFill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2114550"/>
            <a:ext cx="3962400" cy="2533650"/>
            <a:chOff x="2832" y="1332"/>
            <a:chExt cx="2496" cy="1596"/>
          </a:xfrm>
          <a:solidFill>
            <a:srgbClr val="FAE1AF"/>
          </a:solidFill>
        </p:grpSpPr>
        <p:sp>
          <p:nvSpPr>
            <p:cNvPr id="8213" name="Rectangle 3"/>
            <p:cNvSpPr>
              <a:spLocks noChangeArrowheads="1"/>
            </p:cNvSpPr>
            <p:nvPr/>
          </p:nvSpPr>
          <p:spPr bwMode="auto">
            <a:xfrm>
              <a:off x="3552" y="2736"/>
              <a:ext cx="1302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4" name="Rectangle 4"/>
            <p:cNvSpPr>
              <a:spLocks noChangeArrowheads="1"/>
            </p:cNvSpPr>
            <p:nvPr/>
          </p:nvSpPr>
          <p:spPr bwMode="auto">
            <a:xfrm>
              <a:off x="4368" y="1530"/>
              <a:ext cx="960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5" name="Rectangle 5"/>
            <p:cNvSpPr>
              <a:spLocks noChangeArrowheads="1"/>
            </p:cNvSpPr>
            <p:nvPr/>
          </p:nvSpPr>
          <p:spPr bwMode="auto">
            <a:xfrm>
              <a:off x="2832" y="1332"/>
              <a:ext cx="960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0225" y="1295400"/>
            <a:ext cx="8534400" cy="3276600"/>
            <a:chOff x="334" y="816"/>
            <a:chExt cx="5376" cy="2064"/>
          </a:xfrm>
          <a:solidFill>
            <a:srgbClr val="FAE1AF"/>
          </a:solidFill>
        </p:grpSpPr>
        <p:sp>
          <p:nvSpPr>
            <p:cNvPr id="8206" name="Rectangle 7"/>
            <p:cNvSpPr>
              <a:spLocks noChangeArrowheads="1"/>
            </p:cNvSpPr>
            <p:nvPr/>
          </p:nvSpPr>
          <p:spPr bwMode="auto">
            <a:xfrm>
              <a:off x="2062" y="2256"/>
              <a:ext cx="336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7" name="Rectangle 8"/>
            <p:cNvSpPr>
              <a:spLocks noChangeArrowheads="1"/>
            </p:cNvSpPr>
            <p:nvPr/>
          </p:nvSpPr>
          <p:spPr bwMode="auto">
            <a:xfrm>
              <a:off x="4222" y="1344"/>
              <a:ext cx="384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8" name="Rectangle 9"/>
            <p:cNvSpPr>
              <a:spLocks noChangeArrowheads="1"/>
            </p:cNvSpPr>
            <p:nvPr/>
          </p:nvSpPr>
          <p:spPr bwMode="auto">
            <a:xfrm>
              <a:off x="2110" y="1344"/>
              <a:ext cx="240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9" name="Rectangle 10"/>
            <p:cNvSpPr>
              <a:spLocks noChangeArrowheads="1"/>
            </p:cNvSpPr>
            <p:nvPr/>
          </p:nvSpPr>
          <p:spPr bwMode="auto">
            <a:xfrm>
              <a:off x="1870" y="1536"/>
              <a:ext cx="240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334" y="2736"/>
              <a:ext cx="240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1" name="Rectangle 12"/>
            <p:cNvSpPr>
              <a:spLocks noChangeArrowheads="1"/>
            </p:cNvSpPr>
            <p:nvPr/>
          </p:nvSpPr>
          <p:spPr bwMode="auto">
            <a:xfrm>
              <a:off x="5422" y="1488"/>
              <a:ext cx="288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12" name="Rectangle 13"/>
            <p:cNvSpPr>
              <a:spLocks noChangeArrowheads="1"/>
            </p:cNvSpPr>
            <p:nvPr/>
          </p:nvSpPr>
          <p:spPr bwMode="auto">
            <a:xfrm>
              <a:off x="4846" y="816"/>
              <a:ext cx="288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5225" y="1295400"/>
            <a:ext cx="3886200" cy="1371600"/>
            <a:chOff x="1534" y="816"/>
            <a:chExt cx="2448" cy="864"/>
          </a:xfrm>
          <a:solidFill>
            <a:srgbClr val="FAE1AF"/>
          </a:solidFill>
        </p:grpSpPr>
        <p:sp>
          <p:nvSpPr>
            <p:cNvPr id="8203" name="Rectangle 15"/>
            <p:cNvSpPr>
              <a:spLocks noChangeArrowheads="1"/>
            </p:cNvSpPr>
            <p:nvPr/>
          </p:nvSpPr>
          <p:spPr bwMode="auto">
            <a:xfrm>
              <a:off x="3262" y="1536"/>
              <a:ext cx="720" cy="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4" name="Rectangle 16"/>
            <p:cNvSpPr>
              <a:spLocks noChangeArrowheads="1"/>
            </p:cNvSpPr>
            <p:nvPr/>
          </p:nvSpPr>
          <p:spPr bwMode="auto">
            <a:xfrm>
              <a:off x="1534" y="1152"/>
              <a:ext cx="384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05" name="Rectangle 17"/>
            <p:cNvSpPr>
              <a:spLocks noChangeArrowheads="1"/>
            </p:cNvSpPr>
            <p:nvPr/>
          </p:nvSpPr>
          <p:spPr bwMode="auto">
            <a:xfrm>
              <a:off x="2158" y="816"/>
              <a:ext cx="1298" cy="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19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Story </a:t>
            </a:r>
            <a:endParaRPr lang="en-US" dirty="0" smtClean="0">
              <a:solidFill>
                <a:srgbClr val="FF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Page </a:t>
            </a:r>
            <a:fld id="{34956E49-9B35-407E-B5F2-C84A7F7C3F93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1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9154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Tempus Sans ITC" pitchFamily="82" charset="0"/>
              </a:rPr>
              <a:t>(ENGLAND, June, 1989) - Christopher Robin is alive and well.  He lives in England.  He is the same person that you read about in the book, Winnie the Pooh. As a boy, Chris lived in a pretty home called </a:t>
            </a:r>
            <a:r>
              <a:rPr lang="en-US" sz="2000" b="1" dirty="0" err="1" smtClean="0">
                <a:latin typeface="Tempus Sans ITC" pitchFamily="82" charset="0"/>
              </a:rPr>
              <a:t>Cotchfield</a:t>
            </a:r>
            <a:r>
              <a:rPr lang="en-US" sz="2000" b="1" dirty="0" smtClean="0">
                <a:latin typeface="Tempus Sans ITC" pitchFamily="82" charset="0"/>
              </a:rPr>
              <a:t> Farm.  When Chris was three years old, his father wrote a poem about him.  The poem was printed in a magazine for others to read.  Mr. Robin then wrote a book.  He made up a fairy tale land where Chris lived.  His friends were animals.  There was a bear called Winnie the Pooh.  There was also an owl and a young pig, called a piglet.  All the animals were stuffed toys that Chris owned.  Mr. Robin made them come to life with his words.  The places in the story were all near </a:t>
            </a:r>
            <a:r>
              <a:rPr lang="en-US" sz="2000" b="1" dirty="0" err="1" smtClean="0">
                <a:latin typeface="Tempus Sans ITC" pitchFamily="82" charset="0"/>
              </a:rPr>
              <a:t>Cotchfield</a:t>
            </a:r>
            <a:r>
              <a:rPr lang="en-US" sz="2000" b="1" dirty="0" smtClean="0">
                <a:latin typeface="Tempus Sans ITC" pitchFamily="82" charset="0"/>
              </a:rPr>
              <a:t> Farm. Winnie the Pooh was written in 1925.  Children still love to read about Christopher Robin and his animal friends.  Most people don't know he is a real person who is grown now.  He has written two books of his own.  They tell what it is like to be famous.</a:t>
            </a:r>
          </a:p>
        </p:txBody>
      </p:sp>
      <p:sp>
        <p:nvSpPr>
          <p:cNvPr id="541716" name="Rectangle 20"/>
          <p:cNvSpPr>
            <a:spLocks noChangeArrowheads="1"/>
          </p:cNvSpPr>
          <p:nvPr/>
        </p:nvSpPr>
        <p:spPr bwMode="auto">
          <a:xfrm>
            <a:off x="152400" y="510540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1. Christopher Robin was born in England.      2.  Winnie the Pooh is a title of a book.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3. Christopher Robin’s dad was a magician.     4. Christopher Robin must be at least 65 now.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Tempus Sans ITC" pitchFamily="82" charset="0"/>
                <a:ea typeface="+mn-ea"/>
                <a:cs typeface="+mn-cs"/>
              </a:rPr>
              <a:t> </a:t>
            </a:r>
          </a:p>
        </p:txBody>
      </p:sp>
      <p:sp>
        <p:nvSpPr>
          <p:cNvPr id="541719" name="Rectangle 23"/>
          <p:cNvSpPr>
            <a:spLocks noChangeArrowheads="1"/>
          </p:cNvSpPr>
          <p:nvPr/>
        </p:nvSpPr>
        <p:spPr bwMode="auto">
          <a:xfrm>
            <a:off x="2933700" y="5867400"/>
            <a:ext cx="3276600" cy="381000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</a:ln>
          <a:extLst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an Inference Problem</a:t>
            </a:r>
          </a:p>
        </p:txBody>
      </p:sp>
    </p:spTree>
    <p:extLst>
      <p:ext uri="{BB962C8B-B14F-4D97-AF65-F5344CB8AC3E}">
        <p14:creationId xmlns:p14="http://schemas.microsoft.com/office/powerpoint/2010/main" val="22824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541716" grpId="0"/>
      <p:bldP spid="54171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Textual Entailment</a:t>
            </a:r>
          </a:p>
        </p:txBody>
      </p:sp>
      <p:sp>
        <p:nvSpPr>
          <p:cNvPr id="10261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48935C72-AC14-41D6-A89D-7ACED9D02B9F}" type="slidenum">
              <a:rPr lang="en-US" altLang="zh-TW" smtClean="0">
                <a:cs typeface="Arial Unicode MS" pitchFamily="34" charset="-128"/>
              </a:rPr>
              <a:pPr eaLnBrk="1" hangingPunct="1"/>
              <a:t>5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93688" y="2632075"/>
            <a:ext cx="35925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80"/>
                </a:solidFill>
                <a:latin typeface="+mj-lt"/>
              </a:rPr>
              <a:t>Eyeing the huge market potential, currently led by Google, Yahoo took over search company </a:t>
            </a:r>
          </a:p>
          <a:p>
            <a:r>
              <a:rPr lang="en-US" sz="2400" dirty="0">
                <a:solidFill>
                  <a:srgbClr val="000080"/>
                </a:solidFill>
                <a:latin typeface="+mj-lt"/>
              </a:rPr>
              <a:t>Overture Services Inc. last year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5110163" y="3276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80"/>
                </a:solidFill>
                <a:latin typeface="+mj-lt"/>
              </a:rPr>
              <a:t>Yahoo acquired Overture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276600" y="2286000"/>
            <a:ext cx="243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Is it true that…?</a:t>
            </a:r>
          </a:p>
          <a:p>
            <a:r>
              <a:rPr lang="en-US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(Textual Entailment)</a:t>
            </a:r>
            <a:endParaRPr lang="en-US" sz="2400" b="1" dirty="0">
              <a:solidFill>
                <a:srgbClr val="C00000"/>
              </a:solidFill>
              <a:latin typeface="Tempus Sans ITC" pitchFamily="82" charset="0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4038600" y="2971800"/>
            <a:ext cx="673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5400">
                <a:solidFill>
                  <a:srgbClr val="000080"/>
                </a:solidFill>
                <a:latin typeface="Tahoma" pitchFamily="34" charset="0"/>
                <a:sym typeface="Symbol" pitchFamily="18" charset="2"/>
              </a:rPr>
              <a:t>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130800" y="3733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80"/>
                </a:solidFill>
                <a:latin typeface="+mj-lt"/>
              </a:rPr>
              <a:t>Overture is a search company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5105400" y="4241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80"/>
                </a:solidFill>
                <a:latin typeface="+mj-lt"/>
              </a:rPr>
              <a:t> Google is a search  company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5105400" y="5257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Tempus Sans ITC" pitchFamily="82" charset="0"/>
              </a:rPr>
              <a:t> ……….</a:t>
            </a:r>
            <a:endParaRPr lang="en-US" sz="2400" b="1">
              <a:solidFill>
                <a:schemeClr val="hlink"/>
              </a:solidFill>
              <a:latin typeface="Tempus Sans ITC" pitchFamily="82" charset="0"/>
            </a:endParaRP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5207000" y="4800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+mj-lt"/>
              </a:rPr>
              <a:t>Google owns Overture</a:t>
            </a:r>
          </a:p>
        </p:txBody>
      </p:sp>
      <p:sp>
        <p:nvSpPr>
          <p:cNvPr id="143372" name="Oval 12"/>
          <p:cNvSpPr>
            <a:spLocks noChangeArrowheads="1"/>
          </p:cNvSpPr>
          <p:nvPr/>
        </p:nvSpPr>
        <p:spPr bwMode="auto">
          <a:xfrm>
            <a:off x="2209800" y="3352800"/>
            <a:ext cx="1447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5932488" y="3233738"/>
            <a:ext cx="1447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80"/>
              </a:solidFill>
            </a:endParaRPr>
          </a:p>
        </p:txBody>
      </p:sp>
      <p:cxnSp>
        <p:nvCxnSpPr>
          <p:cNvPr id="143374" name="AutoShape 14"/>
          <p:cNvCxnSpPr>
            <a:cxnSpLocks noChangeShapeType="1"/>
            <a:stCxn id="143372" idx="6"/>
            <a:endCxn id="143373" idx="0"/>
          </p:cNvCxnSpPr>
          <p:nvPr/>
        </p:nvCxnSpPr>
        <p:spPr bwMode="auto">
          <a:xfrm flipV="1">
            <a:off x="3667125" y="3224213"/>
            <a:ext cx="2989263" cy="395287"/>
          </a:xfrm>
          <a:prstGeom prst="bentConnector4">
            <a:avLst>
              <a:gd name="adj1" fmla="val 37704"/>
              <a:gd name="adj2" fmla="val 155421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152400" y="4114800"/>
            <a:ext cx="2971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143376" name="Oval 16"/>
          <p:cNvSpPr>
            <a:spLocks noChangeArrowheads="1"/>
          </p:cNvSpPr>
          <p:nvPr/>
        </p:nvSpPr>
        <p:spPr bwMode="auto">
          <a:xfrm>
            <a:off x="7162800" y="3200400"/>
            <a:ext cx="1447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80"/>
              </a:solidFill>
            </a:endParaRPr>
          </a:p>
        </p:txBody>
      </p:sp>
      <p:cxnSp>
        <p:nvCxnSpPr>
          <p:cNvPr id="143377" name="AutoShape 17"/>
          <p:cNvCxnSpPr>
            <a:cxnSpLocks noChangeShapeType="1"/>
            <a:stCxn id="143375" idx="6"/>
            <a:endCxn id="143376" idx="0"/>
          </p:cNvCxnSpPr>
          <p:nvPr/>
        </p:nvCxnSpPr>
        <p:spPr bwMode="auto">
          <a:xfrm flipV="1">
            <a:off x="3133725" y="3190875"/>
            <a:ext cx="4752975" cy="1190625"/>
          </a:xfrm>
          <a:prstGeom prst="bentConnector4">
            <a:avLst>
              <a:gd name="adj1" fmla="val 42282"/>
              <a:gd name="adj2" fmla="val 118398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152400" y="3810000"/>
            <a:ext cx="2590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 flipV="1">
            <a:off x="152400" y="3733800"/>
            <a:ext cx="2362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80"/>
              </a:solidFill>
            </a:endParaRPr>
          </a:p>
        </p:txBody>
      </p:sp>
      <p:cxnSp>
        <p:nvCxnSpPr>
          <p:cNvPr id="143380" name="AutoShape 20"/>
          <p:cNvCxnSpPr>
            <a:cxnSpLocks noChangeShapeType="1"/>
          </p:cNvCxnSpPr>
          <p:nvPr/>
        </p:nvCxnSpPr>
        <p:spPr bwMode="auto">
          <a:xfrm rot="-5400000">
            <a:off x="7299325" y="2592388"/>
            <a:ext cx="33338" cy="1230312"/>
          </a:xfrm>
          <a:prstGeom prst="bentConnector3">
            <a:avLst>
              <a:gd name="adj1" fmla="val 757144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381" name="AutoShape 21"/>
          <p:cNvCxnSpPr>
            <a:cxnSpLocks noChangeShapeType="1"/>
          </p:cNvCxnSpPr>
          <p:nvPr/>
        </p:nvCxnSpPr>
        <p:spPr bwMode="auto">
          <a:xfrm rot="-5400000">
            <a:off x="6008688" y="2601912"/>
            <a:ext cx="33338" cy="1230313"/>
          </a:xfrm>
          <a:prstGeom prst="bentConnector3">
            <a:avLst>
              <a:gd name="adj1" fmla="val 757144"/>
            </a:avLst>
          </a:prstGeom>
          <a:noFill/>
          <a:ln w="28575">
            <a:solidFill>
              <a:srgbClr val="FF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2" name="Rectangle 1"/>
          <p:cNvSpPr>
            <a:spLocks noChangeArrowheads="1"/>
          </p:cNvSpPr>
          <p:nvPr/>
        </p:nvSpPr>
        <p:spPr bwMode="auto">
          <a:xfrm>
            <a:off x="838200" y="1143000"/>
            <a:ext cx="739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1000" indent="-381000" algn="ctr"/>
            <a:r>
              <a:rPr lang="en-US" sz="2000">
                <a:solidFill>
                  <a:srgbClr val="000080"/>
                </a:solidFill>
              </a:rPr>
              <a:t>A key problem in natural language understanding is to abstract  over the inherent syntactic and semantic variability in natural language.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5" grpId="0"/>
      <p:bldP spid="143366" grpId="0"/>
      <p:bldP spid="143367" grpId="0"/>
      <p:bldP spid="143368" grpId="0"/>
      <p:bldP spid="143369" grpId="0"/>
      <p:bldP spid="143370" grpId="0"/>
      <p:bldP spid="143371" grpId="0"/>
      <p:bldP spid="143372" grpId="0" animBg="1"/>
      <p:bldP spid="143373" grpId="0" animBg="1"/>
      <p:bldP spid="143375" grpId="0" animBg="1"/>
      <p:bldP spid="143376" grpId="0" animBg="1"/>
      <p:bldP spid="143378" grpId="0" animBg="1"/>
      <p:bldP spid="1433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it Difficult?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362200" y="3810000"/>
            <a:ext cx="5867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144780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Meaning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4456113"/>
            <a:ext cx="1752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Language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3444766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7056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029200" y="2667000"/>
            <a:ext cx="3048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41148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562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0866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048000" y="4495800"/>
            <a:ext cx="304800" cy="2286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65749" y="2862263"/>
            <a:ext cx="2159000" cy="1666875"/>
            <a:chOff x="3044" y="1803"/>
            <a:chExt cx="1360" cy="1050"/>
          </a:xfrm>
        </p:grpSpPr>
        <p:cxnSp>
          <p:nvCxnSpPr>
            <p:cNvPr id="7188" name="AutoShape 14"/>
            <p:cNvCxnSpPr>
              <a:cxnSpLocks noChangeShapeType="1"/>
              <a:stCxn id="7179" idx="1"/>
              <a:endCxn id="7176" idx="5"/>
            </p:cNvCxnSpPr>
            <p:nvPr/>
          </p:nvCxnSpPr>
          <p:spPr bwMode="auto">
            <a:xfrm rot="16200000" flipV="1">
              <a:off x="3099" y="1748"/>
              <a:ext cx="1050" cy="1160"/>
            </a:xfrm>
            <a:prstGeom prst="straightConnector1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9" name="AutoShape 15"/>
            <p:cNvCxnSpPr>
              <a:cxnSpLocks noChangeShapeType="1"/>
              <a:stCxn id="7179" idx="1"/>
              <a:endCxn id="7175" idx="4"/>
            </p:cNvCxnSpPr>
            <p:nvPr/>
          </p:nvCxnSpPr>
          <p:spPr bwMode="auto">
            <a:xfrm rot="16200000" flipV="1">
              <a:off x="3604" y="2252"/>
              <a:ext cx="1029" cy="172"/>
            </a:xfrm>
            <a:prstGeom prst="straightConnector1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0" name="Text Box 16"/>
            <p:cNvSpPr txBox="1">
              <a:spLocks noChangeArrowheads="1"/>
            </p:cNvSpPr>
            <p:nvPr/>
          </p:nvSpPr>
          <p:spPr bwMode="auto">
            <a:xfrm>
              <a:off x="3467" y="2448"/>
              <a:ext cx="937" cy="30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/>
          </p:spPr>
          <p:txBody>
            <a:bodyPr wrap="non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dirty="0">
                  <a:solidFill>
                    <a:srgbClr val="A7001B"/>
                  </a:solidFill>
                  <a:latin typeface="+mj-lt"/>
                </a:rPr>
                <a:t>Ambiguity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743200" y="2895600"/>
            <a:ext cx="2863850" cy="1633537"/>
            <a:chOff x="1392" y="1824"/>
            <a:chExt cx="1804" cy="1029"/>
          </a:xfrm>
        </p:grpSpPr>
        <p:cxnSp>
          <p:nvCxnSpPr>
            <p:cNvPr id="7184" name="AutoShape 18"/>
            <p:cNvCxnSpPr>
              <a:cxnSpLocks noChangeShapeType="1"/>
              <a:stCxn id="7174" idx="4"/>
              <a:endCxn id="7177" idx="0"/>
            </p:cNvCxnSpPr>
            <p:nvPr/>
          </p:nvCxnSpPr>
          <p:spPr bwMode="auto">
            <a:xfrm>
              <a:off x="1930" y="1824"/>
              <a:ext cx="422" cy="1008"/>
            </a:xfrm>
            <a:prstGeom prst="straightConnector1">
              <a:avLst/>
            </a:prstGeom>
            <a:noFill/>
            <a:ln w="28575">
              <a:solidFill>
                <a:srgbClr val="A700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AutoShape 19"/>
            <p:cNvCxnSpPr>
              <a:cxnSpLocks noChangeShapeType="1"/>
              <a:stCxn id="7174" idx="4"/>
              <a:endCxn id="7180" idx="0"/>
            </p:cNvCxnSpPr>
            <p:nvPr/>
          </p:nvCxnSpPr>
          <p:spPr bwMode="auto">
            <a:xfrm flipH="1">
              <a:off x="1680" y="1824"/>
              <a:ext cx="250" cy="1008"/>
            </a:xfrm>
            <a:prstGeom prst="straightConnector1">
              <a:avLst/>
            </a:prstGeom>
            <a:noFill/>
            <a:ln w="28575">
              <a:solidFill>
                <a:srgbClr val="A700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20"/>
            <p:cNvCxnSpPr>
              <a:cxnSpLocks noChangeShapeType="1"/>
              <a:stCxn id="7174" idx="4"/>
              <a:endCxn id="7178" idx="1"/>
            </p:cNvCxnSpPr>
            <p:nvPr/>
          </p:nvCxnSpPr>
          <p:spPr bwMode="auto">
            <a:xfrm>
              <a:off x="1930" y="1824"/>
              <a:ext cx="1266" cy="1029"/>
            </a:xfrm>
            <a:prstGeom prst="straightConnector1">
              <a:avLst/>
            </a:prstGeom>
            <a:noFill/>
            <a:ln w="28575">
              <a:solidFill>
                <a:srgbClr val="A700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7" name="Text Box 21"/>
            <p:cNvSpPr txBox="1">
              <a:spLocks noChangeArrowheads="1"/>
            </p:cNvSpPr>
            <p:nvPr/>
          </p:nvSpPr>
          <p:spPr bwMode="auto">
            <a:xfrm>
              <a:off x="1392" y="2016"/>
              <a:ext cx="1584" cy="3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2800" b="1" dirty="0">
                  <a:solidFill>
                    <a:srgbClr val="000080"/>
                  </a:solidFill>
                  <a:latin typeface="+mj-lt"/>
                </a:rPr>
                <a:t>Variability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5638800" y="838200"/>
            <a:ext cx="1981200" cy="923330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+mj-lt"/>
              </a:rPr>
              <a:t>Midas: </a:t>
            </a:r>
            <a:r>
              <a:rPr lang="en-US" dirty="0" smtClean="0">
                <a:solidFill>
                  <a:srgbClr val="000080"/>
                </a:solidFill>
                <a:latin typeface="+mj-lt"/>
              </a:rPr>
              <a:t>I </a:t>
            </a:r>
            <a:r>
              <a:rPr lang="en-US" dirty="0">
                <a:solidFill>
                  <a:srgbClr val="000080"/>
                </a:solidFill>
                <a:latin typeface="+mj-lt"/>
              </a:rPr>
              <a:t>hope that everything I touch becomes gold. </a:t>
            </a:r>
          </a:p>
        </p:txBody>
      </p:sp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1138551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57200" y="990600"/>
            <a:ext cx="4419600" cy="646331"/>
          </a:xfrm>
          <a:prstGeom prst="rect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80"/>
                </a:solidFill>
                <a:latin typeface="+mj-lt"/>
              </a:rPr>
              <a:t>One cannot simply map natural language to a representation that gives rise to </a:t>
            </a:r>
            <a:r>
              <a:rPr lang="en-US" dirty="0" smtClean="0">
                <a:solidFill>
                  <a:srgbClr val="400080"/>
                </a:solidFill>
                <a:latin typeface="+mj-lt"/>
              </a:rPr>
              <a:t>reasoning </a:t>
            </a:r>
            <a:endParaRPr lang="en-US" dirty="0">
              <a:solidFill>
                <a:srgbClr val="000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0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Ambiguity 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096000"/>
            <a:ext cx="914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18ED59-66C4-4EE7-928C-95E46281329A}" type="slidenum">
              <a:rPr lang="en-US" altLang="zh-TW" smtClean="0">
                <a:solidFill>
                  <a:srgbClr val="000000"/>
                </a:solidFill>
                <a:cs typeface="Arial Unicode MS" pitchFamily="34" charset="-128"/>
              </a:rPr>
              <a:pPr eaLnBrk="1" hangingPunct="1"/>
              <a:t>7</a:t>
            </a:fld>
            <a:endParaRPr lang="en-US" altLang="zh-TW" smtClean="0">
              <a:solidFill>
                <a:srgbClr val="000000"/>
              </a:solidFill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31242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It’s a version of </a:t>
            </a: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– the standard classic </a:t>
            </a:r>
            <a:r>
              <a:rPr lang="en-US" b="1" i="1" u="sng" dirty="0">
                <a:solidFill>
                  <a:srgbClr val="008000"/>
                </a:solidFill>
              </a:rPr>
              <a:t>Macintosh</a:t>
            </a:r>
            <a:r>
              <a:rPr lang="en-US" dirty="0">
                <a:solidFill>
                  <a:srgbClr val="000000"/>
                </a:solidFill>
              </a:rPr>
              <a:t> menu font, with that distinctive thick diagonal in the ”N”.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685800"/>
            <a:ext cx="2895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was used by default for </a:t>
            </a:r>
            <a:r>
              <a:rPr lang="en-US" b="1" i="1" u="sng" dirty="0">
                <a:solidFill>
                  <a:srgbClr val="008000"/>
                </a:solidFill>
              </a:rPr>
              <a:t>Mac</a:t>
            </a:r>
            <a:r>
              <a:rPr lang="en-US" dirty="0">
                <a:solidFill>
                  <a:srgbClr val="000000"/>
                </a:solidFill>
              </a:rPr>
              <a:t> menus through </a:t>
            </a:r>
            <a:r>
              <a:rPr lang="en-US" b="1" i="1" u="sng" dirty="0" err="1">
                <a:solidFill>
                  <a:srgbClr val="008000"/>
                </a:solidFill>
              </a:rPr>
              <a:t>MacOS</a:t>
            </a:r>
            <a:r>
              <a:rPr lang="en-US" b="1" i="1" u="sng" dirty="0">
                <a:solidFill>
                  <a:srgbClr val="008000"/>
                </a:solidFill>
              </a:rPr>
              <a:t> 7.6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u="sng" dirty="0">
                <a:solidFill>
                  <a:srgbClr val="008000"/>
                </a:solidFill>
              </a:rPr>
              <a:t>OS 8 </a:t>
            </a:r>
            <a:r>
              <a:rPr lang="en-US" dirty="0">
                <a:solidFill>
                  <a:srgbClr val="000000"/>
                </a:solidFill>
              </a:rPr>
              <a:t>was released mid-1997..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685800"/>
            <a:ext cx="28194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VIII</a:t>
            </a:r>
            <a:r>
              <a:rPr lang="en-US" b="1" i="1" u="sng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was one of the early 70s-era </a:t>
            </a:r>
            <a:r>
              <a:rPr lang="en-US" b="1" i="1" u="sng" dirty="0">
                <a:solidFill>
                  <a:srgbClr val="FF0000"/>
                </a:solidFill>
              </a:rPr>
              <a:t>Chicago</a:t>
            </a:r>
            <a:r>
              <a:rPr lang="en-US" dirty="0">
                <a:solidFill>
                  <a:srgbClr val="000000"/>
                </a:solidFill>
              </a:rPr>
              <a:t> albums to catch my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ear, along with </a:t>
            </a:r>
            <a:r>
              <a:rPr lang="en-US" b="1" i="1" u="sng" dirty="0">
                <a:solidFill>
                  <a:srgbClr val="FF0000"/>
                </a:solidFill>
              </a:rPr>
              <a:t>Chicago II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914400" y="1524000"/>
            <a:ext cx="16002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600200" y="838200"/>
            <a:ext cx="1828800" cy="1752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562100" y="2705100"/>
            <a:ext cx="3200400" cy="838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62400" y="2667000"/>
            <a:ext cx="23622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734050" y="1809750"/>
            <a:ext cx="2133600" cy="4953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>
            <a:off x="7658100" y="2247900"/>
            <a:ext cx="1219200" cy="381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45" name="Picture 53" descr="apple-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3276600" y="1905000"/>
            <a:ext cx="14478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47" name="Picture 67" descr="mac system 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1238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69" descr="220px-Chicago_typeface_spe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11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75" descr="mac os 8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77" descr="800px-Chicagothebandmillbrook_l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3429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79" descr="Chicago_-_Chicago_VII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971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81" descr="ChicagoII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2286000" y="1219200"/>
            <a:ext cx="1752600" cy="1447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21589" y="1220788"/>
            <a:ext cx="0" cy="380841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2057399"/>
            <a:ext cx="1895475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69" y="2057400"/>
            <a:ext cx="191987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Variability in Natural Language Expressions</a:t>
            </a:r>
            <a:endParaRPr lang="en-US" dirty="0" smtClean="0"/>
          </a:p>
        </p:txBody>
      </p:sp>
      <p:sp>
        <p:nvSpPr>
          <p:cNvPr id="915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914400"/>
            <a:ext cx="5867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Determine if Jim Carpenter works for the government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400080"/>
                </a:solidFill>
              </a:rPr>
              <a:t>Jim Carpenter works for the U.S.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The American government employed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400080"/>
                </a:solidFill>
              </a:rPr>
              <a:t>Jim Carpenter was fired by the US Government.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Jim Carpenter worked in a number of important positions.  ….  As a press liaison for the IRS, he made contacts in the white house.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solidFill>
                  <a:srgbClr val="400080"/>
                </a:solidFill>
              </a:rPr>
              <a:t>Russian interior minister </a:t>
            </a:r>
            <a:r>
              <a:rPr lang="en-US" sz="1800" dirty="0" err="1" smtClean="0">
                <a:solidFill>
                  <a:srgbClr val="400080"/>
                </a:solidFill>
              </a:rPr>
              <a:t>Yevgeny</a:t>
            </a:r>
            <a:r>
              <a:rPr lang="en-US" sz="1800" dirty="0" smtClean="0">
                <a:solidFill>
                  <a:srgbClr val="400080"/>
                </a:solidFill>
              </a:rPr>
              <a:t> </a:t>
            </a:r>
            <a:r>
              <a:rPr lang="en-US" sz="1800" dirty="0" err="1" smtClean="0">
                <a:solidFill>
                  <a:srgbClr val="400080"/>
                </a:solidFill>
              </a:rPr>
              <a:t>Topolov</a:t>
            </a:r>
            <a:r>
              <a:rPr lang="en-US" sz="1800" dirty="0" smtClean="0">
                <a:solidFill>
                  <a:srgbClr val="400080"/>
                </a:solidFill>
              </a:rPr>
              <a:t> met yesterday with his US counterpart, Jim Carpenter.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Former US Secretary of Defense Jim Carpenter spoke today…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pic>
        <p:nvPicPr>
          <p:cNvPr id="17411" name="Picture 17" descr="ist2_5808627-glossy-detective-robot-with-magnifying-g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629671"/>
            <a:ext cx="1828799" cy="218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MCBS0027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266825"/>
            <a:ext cx="1201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1339" name="Rectangle 11"/>
          <p:cNvSpPr>
            <a:spLocks noChangeArrowheads="1"/>
          </p:cNvSpPr>
          <p:nvPr/>
        </p:nvSpPr>
        <p:spPr bwMode="auto">
          <a:xfrm>
            <a:off x="381000" y="4847272"/>
            <a:ext cx="8534400" cy="1477328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000080"/>
                </a:solidFill>
                <a:latin typeface="+mn-lt"/>
              </a:rPr>
              <a:t>Machine Learning is needed to support abstraction over the raw text, and deal with: </a:t>
            </a:r>
            <a:endParaRPr lang="en-US" dirty="0">
              <a:solidFill>
                <a:srgbClr val="000080"/>
              </a:solidFill>
              <a:latin typeface="+mn-lt"/>
            </a:endParaRPr>
          </a:p>
          <a:p>
            <a:pPr marL="742950" lvl="1" indent="-285750">
              <a:buClr>
                <a:srgbClr val="4000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0008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400080"/>
                </a:solidFill>
                <a:latin typeface="+mn-lt"/>
              </a:rPr>
              <a:t>Identifying/Understanding Relations, Entities </a:t>
            </a:r>
            <a:r>
              <a:rPr lang="en-US" dirty="0">
                <a:solidFill>
                  <a:srgbClr val="400080"/>
                </a:solidFill>
                <a:latin typeface="+mn-lt"/>
              </a:rPr>
              <a:t>and Semantic </a:t>
            </a:r>
            <a:r>
              <a:rPr lang="en-US" dirty="0" smtClean="0">
                <a:solidFill>
                  <a:srgbClr val="400080"/>
                </a:solidFill>
                <a:latin typeface="+mn-lt"/>
              </a:rPr>
              <a:t>Classes</a:t>
            </a:r>
            <a:endParaRPr lang="en-US" dirty="0">
              <a:solidFill>
                <a:srgbClr val="400080"/>
              </a:solidFill>
              <a:latin typeface="+mn-lt"/>
            </a:endParaRPr>
          </a:p>
          <a:p>
            <a:pPr marL="742950" lvl="1" indent="-285750">
              <a:buClr>
                <a:srgbClr val="4000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000080"/>
                </a:solidFill>
                <a:latin typeface="+mn-lt"/>
              </a:rPr>
              <a:t>Acquiring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400080"/>
                </a:solidFill>
                <a:latin typeface="+mn-lt"/>
              </a:rPr>
              <a:t>knowledge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80"/>
                </a:solidFill>
                <a:latin typeface="+mn-lt"/>
              </a:rPr>
              <a:t>from external resources; representing knowledge</a:t>
            </a:r>
            <a:endParaRPr lang="en-US" dirty="0">
              <a:solidFill>
                <a:srgbClr val="000080"/>
              </a:solidFill>
              <a:latin typeface="+mn-lt"/>
            </a:endParaRPr>
          </a:p>
          <a:p>
            <a:pPr marL="742950" lvl="1" indent="-285750">
              <a:buClr>
                <a:srgbClr val="4000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400080"/>
                </a:solidFill>
                <a:latin typeface="+mn-lt"/>
              </a:rPr>
              <a:t>Identifying, disambiguating  &amp; tracking  </a:t>
            </a:r>
            <a:r>
              <a:rPr lang="en-US" dirty="0" smtClean="0">
                <a:solidFill>
                  <a:srgbClr val="000080"/>
                </a:solidFill>
                <a:latin typeface="+mn-lt"/>
              </a:rPr>
              <a:t>entities</a:t>
            </a:r>
            <a:r>
              <a:rPr lang="en-US" dirty="0">
                <a:solidFill>
                  <a:srgbClr val="000080"/>
                </a:solidFill>
                <a:latin typeface="+mn-lt"/>
              </a:rPr>
              <a:t>, events, etc.</a:t>
            </a:r>
            <a:r>
              <a:rPr lang="en-US" b="1" dirty="0">
                <a:solidFill>
                  <a:srgbClr val="000080"/>
                </a:solidFill>
                <a:latin typeface="+mn-lt"/>
              </a:rPr>
              <a:t> </a:t>
            </a:r>
            <a:endParaRPr lang="en-US" b="1" dirty="0" smtClean="0">
              <a:solidFill>
                <a:srgbClr val="000080"/>
              </a:solidFill>
              <a:latin typeface="+mn-lt"/>
            </a:endParaRPr>
          </a:p>
          <a:p>
            <a:pPr marL="742950" lvl="1" indent="-285750">
              <a:buClr>
                <a:srgbClr val="40008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000080"/>
                </a:solidFill>
                <a:latin typeface="+mn-lt"/>
              </a:rPr>
              <a:t>Time, quantities, processes…</a:t>
            </a:r>
            <a:endParaRPr lang="en-US" dirty="0">
              <a:solidFill>
                <a:srgbClr val="000080"/>
              </a:solidFill>
              <a:latin typeface="+mn-lt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978856" y="2891880"/>
            <a:ext cx="3124200" cy="1631216"/>
          </a:xfrm>
          <a:prstGeom prst="rect">
            <a:avLst/>
          </a:prstGeom>
          <a:solidFill>
            <a:srgbClr val="FAE1AF"/>
          </a:solidFill>
          <a:ln w="19050" algn="ctr">
            <a:solidFill>
              <a:srgbClr val="A7001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Conventional programming techniques 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cannot deal with the </a:t>
            </a:r>
            <a:r>
              <a:rPr lang="en-US" sz="2000" dirty="0">
                <a:solidFill>
                  <a:srgbClr val="400080"/>
                </a:solidFill>
                <a:latin typeface="+mn-lt"/>
              </a:rPr>
              <a:t>variability of expressing meaning </a:t>
            </a:r>
            <a:r>
              <a:rPr lang="en-US" sz="2000" dirty="0" smtClean="0">
                <a:solidFill>
                  <a:srgbClr val="000080"/>
                </a:solidFill>
                <a:latin typeface="+mn-lt"/>
              </a:rPr>
              <a:t>nor </a:t>
            </a:r>
            <a:r>
              <a:rPr lang="en-US" sz="2000" dirty="0">
                <a:solidFill>
                  <a:srgbClr val="000080"/>
                </a:solidFill>
                <a:latin typeface="+mn-lt"/>
              </a:rPr>
              <a:t>with the </a:t>
            </a:r>
          </a:p>
          <a:p>
            <a:r>
              <a:rPr lang="en-US" sz="2000" dirty="0">
                <a:solidFill>
                  <a:srgbClr val="400080"/>
                </a:solidFill>
                <a:latin typeface="+mn-lt"/>
              </a:rPr>
              <a:t>ambiguity of interpretation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1628775"/>
            <a:ext cx="228600" cy="276225"/>
          </a:xfrm>
          <a:prstGeom prst="rightArrow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-12700" y="3495675"/>
            <a:ext cx="228600" cy="276225"/>
          </a:xfrm>
          <a:prstGeom prst="rightArrow">
            <a:avLst/>
          </a:prstGeom>
          <a:solidFill>
            <a:srgbClr val="FAE1AF"/>
          </a:solidFill>
          <a:ln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9" grpId="0" animBg="1"/>
      <p:bldP spid="28698" grpId="0" animBg="1"/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process of Abstraction has to be driven by statistical learning methods.</a:t>
            </a:r>
          </a:p>
          <a:p>
            <a:endParaRPr lang="en-US" altLang="zh-TW" smtClean="0"/>
          </a:p>
          <a:p>
            <a:r>
              <a:rPr lang="en-US" altLang="zh-TW" smtClean="0"/>
              <a:t>Over the last two decades or so it became clear that machine learning methods are necessary in order to support this process of abstraction.</a:t>
            </a:r>
          </a:p>
          <a:p>
            <a:endParaRPr lang="en-US" altLang="zh-TW" smtClean="0"/>
          </a:p>
          <a:p>
            <a:r>
              <a:rPr lang="en-US" altLang="zh-TW" smtClean="0"/>
              <a:t>But— </a:t>
            </a:r>
          </a:p>
          <a:p>
            <a:endParaRPr lang="en-US" altLang="zh-TW" dirty="0" smtClean="0"/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TW" smtClean="0"/>
              <a:t>Page </a:t>
            </a:r>
            <a:fld id="{F53F1073-806F-4881-8E2C-B946F676B7F6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FIRSTDANR@EKFAUQOFUVWYY57I" val="3619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Roth-Penn-Class">
  <a:themeElements>
    <a:clrScheme name="Custom 5">
      <a:dk1>
        <a:srgbClr val="000000"/>
      </a:dk1>
      <a:lt1>
        <a:srgbClr val="FFFFFF"/>
      </a:lt1>
      <a:dk2>
        <a:srgbClr val="FAE1AF"/>
      </a:dk2>
      <a:lt2>
        <a:srgbClr val="FAC8A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cr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a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sin_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52897</TotalTime>
  <Words>4244</Words>
  <Application>Microsoft Office PowerPoint</Application>
  <PresentationFormat>On-screen Show (4:3)</PresentationFormat>
  <Paragraphs>611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Calibri</vt:lpstr>
      <vt:lpstr>宋体</vt:lpstr>
      <vt:lpstr>Arial Rounded MT Bold</vt:lpstr>
      <vt:lpstr>Times New Roman</vt:lpstr>
      <vt:lpstr>Tahoma</vt:lpstr>
      <vt:lpstr>Wingdings</vt:lpstr>
      <vt:lpstr>Arial</vt:lpstr>
      <vt:lpstr>PMingLiU</vt:lpstr>
      <vt:lpstr>Symbol</vt:lpstr>
      <vt:lpstr>Courier New</vt:lpstr>
      <vt:lpstr>Arial Unicode MS</vt:lpstr>
      <vt:lpstr>cmsy10</vt:lpstr>
      <vt:lpstr>Tempus Sans ITC</vt:lpstr>
      <vt:lpstr>Georgia</vt:lpstr>
      <vt:lpstr>Roth-Penn-Class</vt:lpstr>
      <vt:lpstr>vasin_CCG</vt:lpstr>
      <vt:lpstr>CIS 700 Advanced Machine Learning  Structured Machine Learning:   Theory and Applications  in  Natural Language Processing</vt:lpstr>
      <vt:lpstr>A test</vt:lpstr>
      <vt:lpstr>Before Introduction</vt:lpstr>
      <vt:lpstr>A Story </vt:lpstr>
      <vt:lpstr>Textual Entailment</vt:lpstr>
      <vt:lpstr>Why is it Difficult?</vt:lpstr>
      <vt:lpstr>Ambiguity </vt:lpstr>
      <vt:lpstr>Variability in Natural Language Expressions</vt:lpstr>
      <vt:lpstr>Learning</vt:lpstr>
      <vt:lpstr>Classification: Ambiguity Resolution</vt:lpstr>
      <vt:lpstr>Classification</vt:lpstr>
      <vt:lpstr>Classification is Well Understood</vt:lpstr>
      <vt:lpstr>A Story </vt:lpstr>
      <vt:lpstr>Joint Inference with General Constraint StructureEntities and Relations </vt:lpstr>
      <vt:lpstr>Natural Language Understanding</vt:lpstr>
      <vt:lpstr>Semantic Parsing</vt:lpstr>
      <vt:lpstr>Coherency in Semantic Role Labeling</vt:lpstr>
      <vt:lpstr>Learning and Inference </vt:lpstr>
      <vt:lpstr>Statistics or Linguistics?</vt:lpstr>
      <vt:lpstr>Hard Co-reference Problems</vt:lpstr>
      <vt:lpstr>This Class</vt:lpstr>
      <vt:lpstr>Some Examples</vt:lpstr>
      <vt:lpstr>Semantic Role Labeling </vt:lpstr>
      <vt:lpstr>Algorithmic Approach</vt:lpstr>
      <vt:lpstr>A Lot More Problems</vt:lpstr>
      <vt:lpstr>Computational Issues</vt:lpstr>
      <vt:lpstr>Perspective</vt:lpstr>
      <vt:lpstr>This Course</vt:lpstr>
      <vt:lpstr>Organization of Material</vt:lpstr>
      <vt:lpstr>Projects </vt:lpstr>
      <vt:lpstr>Presentations/Tutorial Groups (Tentative)</vt:lpstr>
      <vt:lpstr>Summary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IBM, Sept. 2010</dc:subject>
  <dc:creator>Dan Roth</dc:creator>
  <cp:lastModifiedBy>Roth, Dan</cp:lastModifiedBy>
  <cp:revision>607</cp:revision>
  <dcterms:created xsi:type="dcterms:W3CDTF">2004-04-28T22:21:11Z</dcterms:created>
  <dcterms:modified xsi:type="dcterms:W3CDTF">2017-08-30T03:16:37Z</dcterms:modified>
</cp:coreProperties>
</file>