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287" r:id="rId1"/>
    <p:sldMasterId id="2147484302" r:id="rId2"/>
    <p:sldMasterId id="2147484317" r:id="rId3"/>
  </p:sldMasterIdLst>
  <p:notesMasterIdLst>
    <p:notesMasterId r:id="rId18"/>
  </p:notesMasterIdLst>
  <p:sldIdLst>
    <p:sldId id="378" r:id="rId4"/>
    <p:sldId id="379" r:id="rId5"/>
    <p:sldId id="257" r:id="rId6"/>
    <p:sldId id="380" r:id="rId7"/>
    <p:sldId id="381" r:id="rId8"/>
    <p:sldId id="382" r:id="rId9"/>
    <p:sldId id="383" r:id="rId10"/>
    <p:sldId id="384" r:id="rId11"/>
    <p:sldId id="385" r:id="rId12"/>
    <p:sldId id="373" r:id="rId13"/>
    <p:sldId id="375" r:id="rId14"/>
    <p:sldId id="320" r:id="rId15"/>
    <p:sldId id="321" r:id="rId16"/>
    <p:sldId id="32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181DD193-3E91-7246-8152-570E0EB2D9B8}">
          <p14:sldIdLst>
            <p14:sldId id="378"/>
            <p14:sldId id="379"/>
          </p14:sldIdLst>
        </p14:section>
        <p14:section name="overview" id="{9AB7D9E2-1474-F84C-BBEC-26B6568F1C13}">
          <p14:sldIdLst>
            <p14:sldId id="257"/>
          </p14:sldIdLst>
        </p14:section>
        <p14:section name="modeling" id="{399688E0-E6E6-C44E-8BD5-DB2983468385}">
          <p14:sldIdLst>
            <p14:sldId id="380"/>
            <p14:sldId id="381"/>
            <p14:sldId id="382"/>
            <p14:sldId id="383"/>
            <p14:sldId id="384"/>
            <p14:sldId id="385"/>
            <p14:sldId id="373"/>
          </p14:sldIdLst>
        </p14:section>
        <p14:section name="ilps-intro" id="{1E6CA072-30F5-E246-B1A4-3A9502C30C66}">
          <p14:sldIdLst/>
        </p14:section>
        <p14:section name="ilp-inference" id="{45A0E817-7BD8-FF43-9626-853104698BAE}">
          <p14:sldIdLst/>
        </p14:section>
        <p14:section name="hard-soft-constraints" id="{9F2B2232-5105-FC44-8ECC-6CDC1DE47292}">
          <p14:sldIdLst/>
        </p14:section>
        <p14:section name="inference-algorithms" id="{E6D8AB24-1265-C64E-A437-AA109D5954FF}">
          <p14:sldIdLst>
            <p14:sldId id="375"/>
            <p14:sldId id="320"/>
            <p14:sldId id="321"/>
            <p14:sldId id="3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/>
    <p:restoredTop sz="94712"/>
  </p:normalViewPr>
  <p:slideViewPr>
    <p:cSldViewPr snapToGrid="0" snapToObjects="1">
      <p:cViewPr varScale="1">
        <p:scale>
          <a:sx n="63" d="100"/>
          <a:sy n="63" d="100"/>
        </p:scale>
        <p:origin x="40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5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59EB62-E0F7-8749-A24C-E003A8601B47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6FDA7-F7DE-F74D-AFAA-C3B37D271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99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A607E67-3443-430C-9CEE-E8ADFFA19FD7}" type="slidenum">
              <a:rPr lang="en-US" smtClean="0">
                <a:latin typeface="Times New Roman" pitchFamily="18" charset="0"/>
              </a:rPr>
              <a:pPr eaLnBrk="1" hangingPunct="1"/>
              <a:t>0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9940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77328"/>
            <a:ext cx="7772400" cy="1470025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851959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09FA-FBF6-004C-893E-BBEF59B3AC38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itchFamily="2" charset="2"/>
              <a:buChar char="n"/>
              <a:tabLst/>
              <a:defRPr kumimoji="0" lang="en-US" altLang="zh-TW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 kumimoji="0" lang="en-US" altLang="zh-TW" sz="20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n"/>
              <a:tabLst/>
              <a:defRPr kumimoji="0" lang="en-US" altLang="zh-TW" sz="18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Wingdings" pitchFamily="2" charset="2"/>
              <a:buChar char="§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5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Roth &amp; Srikumar: ILP formulations in Natural Language Processing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721CE0-63AF-4C02-95A8-871705C53786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itchFamily="2" charset="2"/>
              <a:buChar char="n"/>
              <a:tabLst/>
              <a:defRPr kumimoji="0" lang="en-US" altLang="zh-TW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 kumimoji="0" lang="en-US" altLang="zh-TW" sz="20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n"/>
              <a:tabLst/>
              <a:defRPr kumimoji="0" lang="en-US" altLang="zh-TW" sz="18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Wingdings" pitchFamily="2" charset="2"/>
              <a:buChar char="§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5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Roth &amp; Srikumar: ILP formulations in Natural Language Processing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56B315-336F-4E70-AE53-D2121C3C0DA6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3366CC"/>
                </a:solidFill>
              </a:defRPr>
            </a:lvl1pPr>
          </a:lstStyle>
          <a:p>
            <a:pPr>
              <a:defRPr/>
            </a:pPr>
            <a:fld id="{8CE2158A-1198-49B0-A2A2-00E3C3C7211D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9" name="Date Placeholder 8"/>
          <p:cNvSpPr>
            <a:spLocks noGrp="1" noChangeArrowheads="1"/>
          </p:cNvSpPr>
          <p:nvPr>
            <p:ph type="dt" sz="half" idx="12"/>
          </p:nvPr>
        </p:nvSpPr>
        <p:spPr>
          <a:xfrm>
            <a:off x="4419600" y="6553200"/>
            <a:ext cx="3048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152400" y="-13648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en-US" altLang="zh-TW" kern="0" smtClean="0"/>
              <a:t>Click to edit Master title style</a:t>
            </a:r>
            <a:endParaRPr lang="en-US" altLang="zh-TW" kern="0" dirty="0" smtClean="0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3CC"/>
                </a:solidFill>
              </a:defRPr>
            </a:lvl1pPr>
          </a:lstStyle>
          <a:p>
            <a:pPr>
              <a:defRPr/>
            </a:pPr>
            <a:fld id="{8CE2158A-1198-49B0-A2A2-00E3C3C7211D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2"/>
          </p:nvPr>
        </p:nvSpPr>
        <p:spPr>
          <a:xfrm>
            <a:off x="4419600" y="6553200"/>
            <a:ext cx="3048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-13648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en-US" altLang="zh-TW" dirty="0" smtClean="0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rgbClr val="0033CC"/>
                </a:solidFill>
              </a:defRPr>
            </a:lvl1pPr>
          </a:lstStyle>
          <a:p>
            <a:pPr>
              <a:defRPr/>
            </a:pPr>
            <a:fld id="{8CE2158A-1198-49B0-A2A2-00E3C3C7211D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-13648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en-US" altLang="zh-TW" dirty="0" smtClean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77328"/>
            <a:ext cx="7772400" cy="1470025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851959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09FA-FBF6-004C-893E-BBEF59B3AC38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none" strike="noStrike"/>
            </a:lvl1pPr>
          </a:lstStyle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990601"/>
            <a:ext cx="8229600" cy="5135564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 kumimoji="0" lang="en-US" altLang="zh-TW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 kumimoji="0" lang="en-US" altLang="zh-TW" sz="20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 kumimoji="0" lang="en-US" altLang="zh-TW" sz="18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5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pPr>
              <a:defRPr/>
            </a:pPr>
            <a:fld id="{C83F18D4-0D70-44DE-A8FF-A8D5002D1168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1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0" i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D9E78-2E4E-4360-A24D-3ECC739393C9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1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 kumimoji="0" lang="en-US" altLang="zh-TW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 kumimoji="0" lang="en-US" altLang="zh-TW" sz="20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 kumimoji="0" lang="en-US" altLang="zh-TW" sz="18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 kumimoji="0" lang="en-US" altLang="zh-TW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 kumimoji="0" lang="en-US" altLang="zh-TW" sz="20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 kumimoji="0" lang="en-US" altLang="zh-TW" sz="18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3EEDB6-3FB3-436A-B1A9-6088B5E4AF06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1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 kumimoji="0" lang="en-US" altLang="zh-TW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 kumimoji="0" lang="en-US" altLang="zh-TW" sz="20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 kumimoji="0" lang="en-US" altLang="zh-TW" sz="18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 kumimoji="0" lang="en-US" altLang="zh-TW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 kumimoji="0" lang="en-US" altLang="zh-TW" sz="20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 kumimoji="0" lang="en-US" altLang="zh-TW" sz="18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E2158A-1198-49B0-A2A2-00E3C3C7211D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457200" y="6356351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none" strike="noStrike"/>
            </a:lvl1pPr>
          </a:lstStyle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990601"/>
            <a:ext cx="8229600" cy="5135564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charset="2"/>
              <a:buChar char="q"/>
              <a:tabLst/>
              <a:defRPr kumimoji="0" lang="en-US" altLang="zh-TW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1pPr>
            <a:lvl2pPr marL="8001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charset="2"/>
              <a:buChar char="q"/>
              <a:tabLst/>
              <a:defRPr kumimoji="0" lang="en-US" altLang="zh-TW" sz="20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2pPr>
            <a:lvl3pPr marL="12001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charset="2"/>
              <a:buChar char="q"/>
              <a:tabLst/>
              <a:defRPr kumimoji="0" lang="en-US" altLang="zh-TW" sz="18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3pPr>
            <a:lvl4pPr marL="16573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charset="2"/>
              <a:buChar char="q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4pPr>
            <a:lvl5pPr marL="21145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Wingdings" charset="2"/>
              <a:buChar char="q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5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pPr>
              <a:defRPr/>
            </a:pPr>
            <a:fld id="{C83F18D4-0D70-44DE-A8FF-A8D5002D1168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1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Roth &amp; Srikumar: ILP formulations in Natural Language Processing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7074CE-C30A-4906-A13E-F3E63223B4E1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Roth &amp; Srikumar: ILP formulations in Natural Language Processing</a:t>
            </a:r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4956E49-9B35-407E-B5F2-C84A7F7C3F93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en-US" altLang="zh-TW" sz="20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 kumimoji="0" lang="en-US" altLang="zh-TW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 kumimoji="0" lang="en-US" altLang="zh-TW" sz="20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 kumimoji="0" lang="en-US" altLang="zh-TW" sz="18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Roth &amp; Srikumar: ILP formulations in Natural Language Processing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D62D02-0666-40DA-9CF6-C4933C18B9A9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en-US" altLang="zh-TW" sz="20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Roth &amp; Srikumar: ILP formulations in Natural Language Processing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25FA4-98C3-401D-9345-FB40A3C16C3D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 kumimoji="0" lang="en-US" altLang="zh-TW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 kumimoji="0" lang="en-US" altLang="zh-TW" sz="20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 kumimoji="0" lang="en-US" altLang="zh-TW" sz="18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5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Roth &amp; Srikumar: ILP formulations in Natural Language Processing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721CE0-63AF-4C02-95A8-871705C53786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 kumimoji="0" lang="en-US" altLang="zh-TW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 kumimoji="0" lang="en-US" altLang="zh-TW" sz="20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 kumimoji="0" lang="en-US" altLang="zh-TW" sz="18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5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Roth &amp; Srikumar: ILP formulations in Natural Language Processing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56B315-336F-4E70-AE53-D2121C3C0DA6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3366CC"/>
                </a:solidFill>
              </a:defRPr>
            </a:lvl1pPr>
          </a:lstStyle>
          <a:p>
            <a:pPr>
              <a:defRPr/>
            </a:pPr>
            <a:fld id="{8CE2158A-1198-49B0-A2A2-00E3C3C7211D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9" name="Date Placeholder 8"/>
          <p:cNvSpPr>
            <a:spLocks noGrp="1" noChangeArrowheads="1"/>
          </p:cNvSpPr>
          <p:nvPr>
            <p:ph type="dt" sz="half" idx="12"/>
          </p:nvPr>
        </p:nvSpPr>
        <p:spPr>
          <a:xfrm>
            <a:off x="4419600" y="6553200"/>
            <a:ext cx="3048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152400" y="-13648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en-US" altLang="zh-TW" kern="0" smtClean="0"/>
              <a:t>Click to edit Master title style</a:t>
            </a:r>
            <a:endParaRPr lang="en-US" altLang="zh-TW" kern="0" dirty="0" smtClean="0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3CC"/>
                </a:solidFill>
              </a:defRPr>
            </a:lvl1pPr>
          </a:lstStyle>
          <a:p>
            <a:pPr>
              <a:defRPr/>
            </a:pPr>
            <a:fld id="{8CE2158A-1198-49B0-A2A2-00E3C3C7211D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2"/>
          </p:nvPr>
        </p:nvSpPr>
        <p:spPr>
          <a:xfrm>
            <a:off x="4419600" y="6553200"/>
            <a:ext cx="3048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-13648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en-US" altLang="zh-TW" dirty="0" smtClean="0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rgbClr val="0033CC"/>
                </a:solidFill>
              </a:defRPr>
            </a:lvl1pPr>
          </a:lstStyle>
          <a:p>
            <a:pPr>
              <a:defRPr/>
            </a:pPr>
            <a:fld id="{8CE2158A-1198-49B0-A2A2-00E3C3C7211D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-13648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en-US" altLang="zh-TW" dirty="0" smtClean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77328"/>
            <a:ext cx="7772400" cy="1470025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851959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09FA-FBF6-004C-893E-BBEF59B3AC38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0" i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D9E78-2E4E-4360-A24D-3ECC739393C9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1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none" strike="noStrike"/>
            </a:lvl1pPr>
          </a:lstStyle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pPr>
              <a:defRPr/>
            </a:pPr>
            <a:fld id="{C83F18D4-0D70-44DE-A8FF-A8D5002D1168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1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7200" y="991393"/>
            <a:ext cx="8229600" cy="5135564"/>
          </a:xfrm>
        </p:spPr>
        <p:txBody>
          <a:bodyPr/>
          <a:lstStyle>
            <a:lvl1pPr>
              <a:defRPr sz="2400"/>
            </a:lvl1pPr>
            <a:lvl2pPr>
              <a:buClr>
                <a:schemeClr val="tx1"/>
              </a:buClr>
              <a:defRPr sz="2200"/>
            </a:lvl2pPr>
            <a:lvl3pPr marL="1147763" indent="-330200">
              <a:buFont typeface="AppleSDGothicNeo-Regular" charset="-127"/>
              <a:buChar char="◼︎"/>
              <a:tabLst/>
              <a:defRPr sz="2000"/>
            </a:lvl3pPr>
            <a:lvl4pPr>
              <a:buClr>
                <a:schemeClr val="tx1"/>
              </a:buClr>
              <a:defRPr>
                <a:solidFill>
                  <a:schemeClr val="accent1"/>
                </a:solidFill>
              </a:defRPr>
            </a:lvl4pPr>
            <a:lvl5pPr>
              <a:defRPr sz="1600"/>
            </a:lvl5pPr>
            <a:lvl6pPr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0" i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D9E78-2E4E-4360-A24D-3ECC739393C9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1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 kumimoji="0" lang="en-US" altLang="zh-TW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 kumimoji="0" lang="en-US" altLang="zh-TW" sz="20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 kumimoji="0" lang="en-US" altLang="zh-TW" sz="18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 kumimoji="0" lang="en-US" altLang="zh-TW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 kumimoji="0" lang="en-US" altLang="zh-TW" sz="20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 kumimoji="0" lang="en-US" altLang="zh-TW" sz="18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3EEDB6-3FB3-436A-B1A9-6088B5E4AF06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1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 kumimoji="0" lang="en-US" altLang="zh-TW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 kumimoji="0" lang="en-US" altLang="zh-TW" sz="20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 kumimoji="0" lang="en-US" altLang="zh-TW" sz="18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 kumimoji="0" lang="en-US" altLang="zh-TW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 kumimoji="0" lang="en-US" altLang="zh-TW" sz="20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 kumimoji="0" lang="en-US" altLang="zh-TW" sz="18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E2158A-1198-49B0-A2A2-00E3C3C7211D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457200" y="6356351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Roth &amp; Srikumar: ILP formulations in Natural Language Processing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7074CE-C30A-4906-A13E-F3E63223B4E1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Roth &amp; Srikumar: ILP formulations in Natural Language Processing</a:t>
            </a:r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4956E49-9B35-407E-B5F2-C84A7F7C3F93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en-US" altLang="zh-TW" sz="20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 kumimoji="0" lang="en-US" altLang="zh-TW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 kumimoji="0" lang="en-US" altLang="zh-TW" sz="20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 kumimoji="0" lang="en-US" altLang="zh-TW" sz="18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Roth &amp; Srikumar: ILP formulations in Natural Language Processing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D62D02-0666-40DA-9CF6-C4933C18B9A9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en-US" altLang="zh-TW" sz="20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Roth &amp; Srikumar: ILP formulations in Natural Language Processing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25FA4-98C3-401D-9345-FB40A3C16C3D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 kumimoji="0" lang="en-US" altLang="zh-TW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 kumimoji="0" lang="en-US" altLang="zh-TW" sz="20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 kumimoji="0" lang="en-US" altLang="zh-TW" sz="18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5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Roth &amp; Srikumar: ILP formulations in Natural Language Processing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721CE0-63AF-4C02-95A8-871705C53786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 kumimoji="0" lang="en-US" altLang="zh-TW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 kumimoji="0" lang="en-US" altLang="zh-TW" sz="20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 kumimoji="0" lang="en-US" altLang="zh-TW" sz="18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5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Roth &amp; Srikumar: ILP formulations in Natural Language Processing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56B315-336F-4E70-AE53-D2121C3C0DA6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itchFamily="2" charset="2"/>
              <a:buChar char="n"/>
              <a:tabLst/>
              <a:defRPr kumimoji="0" lang="en-US" altLang="zh-TW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 kumimoji="0" lang="en-US" altLang="zh-TW" sz="20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n"/>
              <a:tabLst/>
              <a:defRPr kumimoji="0" lang="en-US" altLang="zh-TW" sz="18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Wingdings" pitchFamily="2" charset="2"/>
              <a:buChar char="§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itchFamily="2" charset="2"/>
              <a:buChar char="n"/>
              <a:tabLst/>
              <a:defRPr kumimoji="0" lang="en-US" altLang="zh-TW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 kumimoji="0" lang="en-US" altLang="zh-TW" sz="20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n"/>
              <a:tabLst/>
              <a:defRPr kumimoji="0" lang="en-US" altLang="zh-TW" sz="18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Wingdings" pitchFamily="2" charset="2"/>
              <a:buChar char="§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3EEDB6-3FB3-436A-B1A9-6088B5E4AF06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1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3366CC"/>
                </a:solidFill>
              </a:defRPr>
            </a:lvl1pPr>
          </a:lstStyle>
          <a:p>
            <a:pPr>
              <a:defRPr/>
            </a:pPr>
            <a:fld id="{8CE2158A-1198-49B0-A2A2-00E3C3C7211D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9" name="Date Placeholder 8"/>
          <p:cNvSpPr>
            <a:spLocks noGrp="1" noChangeArrowheads="1"/>
          </p:cNvSpPr>
          <p:nvPr>
            <p:ph type="dt" sz="half" idx="12"/>
          </p:nvPr>
        </p:nvSpPr>
        <p:spPr>
          <a:xfrm>
            <a:off x="4419600" y="6553200"/>
            <a:ext cx="3048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152400" y="-13648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en-US" altLang="zh-TW" kern="0" smtClean="0"/>
              <a:t>Click to edit Master title style</a:t>
            </a:r>
            <a:endParaRPr lang="en-US" altLang="zh-TW" kern="0" dirty="0" smtClean="0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3CC"/>
                </a:solidFill>
              </a:defRPr>
            </a:lvl1pPr>
          </a:lstStyle>
          <a:p>
            <a:pPr>
              <a:defRPr/>
            </a:pPr>
            <a:fld id="{8CE2158A-1198-49B0-A2A2-00E3C3C7211D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2"/>
          </p:nvPr>
        </p:nvSpPr>
        <p:spPr>
          <a:xfrm>
            <a:off x="4419600" y="6553200"/>
            <a:ext cx="3048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-13648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en-US" altLang="zh-TW" dirty="0" smtClean="0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rgbClr val="0033CC"/>
                </a:solidFill>
              </a:defRPr>
            </a:lvl1pPr>
          </a:lstStyle>
          <a:p>
            <a:pPr>
              <a:defRPr/>
            </a:pPr>
            <a:fld id="{8CE2158A-1198-49B0-A2A2-00E3C3C7211D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-13648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en-US" altLang="zh-TW" dirty="0" smtClean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5: </a:t>
            </a:r>
            <a:fld id="{BA0496CF-D5A7-4F09-9BE0-135885B8EB9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9342241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itchFamily="2" charset="2"/>
              <a:buChar char="n"/>
              <a:tabLst/>
              <a:defRPr kumimoji="0" lang="en-US" altLang="zh-TW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 kumimoji="0" lang="en-US" altLang="zh-TW" sz="20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n"/>
              <a:tabLst/>
              <a:defRPr kumimoji="0" lang="en-US" altLang="zh-TW" sz="18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Wingdings" pitchFamily="2" charset="2"/>
              <a:buChar char="§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itchFamily="2" charset="2"/>
              <a:buChar char="n"/>
              <a:tabLst/>
              <a:defRPr kumimoji="0" lang="en-US" altLang="zh-TW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 kumimoji="0" lang="en-US" altLang="zh-TW" sz="20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n"/>
              <a:tabLst/>
              <a:defRPr kumimoji="0" lang="en-US" altLang="zh-TW" sz="18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Wingdings" pitchFamily="2" charset="2"/>
              <a:buChar char="§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E2158A-1198-49B0-A2A2-00E3C3C7211D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457200" y="6356351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Roth &amp; Srikumar: ILP formulations in Natural Language Processing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7074CE-C30A-4906-A13E-F3E63223B4E1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Roth &amp; Srikumar: ILP formulations in Natural Language Processing</a:t>
            </a:r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4956E49-9B35-407E-B5F2-C84A7F7C3F93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en-US" altLang="zh-TW" sz="20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itchFamily="2" charset="2"/>
              <a:buChar char="n"/>
              <a:tabLst/>
              <a:defRPr kumimoji="0" lang="en-US" altLang="zh-TW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 kumimoji="0" lang="en-US" altLang="zh-TW" sz="20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n"/>
              <a:tabLst/>
              <a:defRPr kumimoji="0" lang="en-US" altLang="zh-TW" sz="18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Wingdings" pitchFamily="2" charset="2"/>
              <a:buChar char="§"/>
              <a:tabLst/>
              <a:defRPr kumimoji="0" lang="en-US" altLang="zh-TW" sz="16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Second level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BA313"/>
              </a:buClr>
              <a:buSzPct val="70000"/>
              <a:buFont typeface="Wingdings" pitchFamily="2" charset="2"/>
              <a:buChar char="¨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+mn-lt"/>
                <a:cs typeface="+mn-cs"/>
              </a:rPr>
              <a:t>Fourth level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altLang="zh-TW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cs typeface="+mn-cs"/>
              </a:rP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Roth &amp; Srikumar: ILP formulations in Natural Language Processing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D62D02-0666-40DA-9CF6-C4933C18B9A9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en-US" altLang="zh-TW" sz="20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Roth &amp; Srikumar: ILP formulations in Natural Language Processing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25FA4-98C3-401D-9345-FB40A3C16C3D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1111"/>
            <a:ext cx="8229600" cy="620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342900" marR="0" lvl="2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342900" marR="0" lvl="3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342900" marR="0" lvl="4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altLang="zh-TW" sz="1600" b="0" i="0" u="none" strike="noStrike" kern="0" cap="none" spc="0" normalizeH="0" baseline="0" noProof="0" dirty="0" smtClean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1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+mn-lt"/>
                <a:cs typeface="Open Sans"/>
              </a:defRPr>
            </a:lvl1pPr>
          </a:lstStyle>
          <a:p>
            <a:pPr>
              <a:defRPr/>
            </a:pPr>
            <a:fld id="{8CE2158A-1198-49B0-A2A2-00E3C3C7211D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6661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8" r:id="rId1"/>
    <p:sldLayoutId id="2147484289" r:id="rId2"/>
    <p:sldLayoutId id="2147484290" r:id="rId3"/>
    <p:sldLayoutId id="2147484291" r:id="rId4"/>
    <p:sldLayoutId id="2147484292" r:id="rId5"/>
    <p:sldLayoutId id="2147484293" r:id="rId6"/>
    <p:sldLayoutId id="2147484294" r:id="rId7"/>
    <p:sldLayoutId id="2147484295" r:id="rId8"/>
    <p:sldLayoutId id="2147484296" r:id="rId9"/>
    <p:sldLayoutId id="2147484297" r:id="rId10"/>
    <p:sldLayoutId id="2147484298" r:id="rId11"/>
    <p:sldLayoutId id="2147484299" r:id="rId12"/>
    <p:sldLayoutId id="2147484300" r:id="rId13"/>
    <p:sldLayoutId id="2147484301" r:id="rId1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457200" marR="0" indent="-4572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200000"/>
        <a:buFont typeface="Arial" charset="0"/>
        <a:buChar char="•"/>
        <a:tabLst/>
        <a:defRPr sz="2800" kern="1200">
          <a:solidFill>
            <a:schemeClr val="tx1"/>
          </a:solidFill>
          <a:latin typeface="+mn-lt"/>
          <a:ea typeface="+mn-ea"/>
          <a:cs typeface="Open Sans"/>
        </a:defRPr>
      </a:lvl1pPr>
      <a:lvl2pPr marL="0" marR="0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200000"/>
        <a:buFont typeface="Wingdings" charset="2"/>
        <a:buChar char="§"/>
        <a:tabLst/>
        <a:defRPr sz="2400" kern="1200">
          <a:solidFill>
            <a:schemeClr val="accent1"/>
          </a:solidFill>
          <a:latin typeface="+mn-lt"/>
          <a:ea typeface="+mn-ea"/>
          <a:cs typeface="Open Sans"/>
        </a:defRPr>
      </a:lvl2pPr>
      <a:lvl3pPr marL="0" marR="0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200000"/>
        <a:buFont typeface="Wingdings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Open Sans"/>
        </a:defRPr>
      </a:lvl3pPr>
      <a:lvl4pPr marL="0" marR="0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200000"/>
        <a:buFont typeface="Wingdings" charset="2"/>
        <a:buChar char="§"/>
        <a:tabLst/>
        <a:defRPr sz="1800" kern="1200">
          <a:solidFill>
            <a:schemeClr val="tx1"/>
          </a:solidFill>
          <a:latin typeface="+mn-lt"/>
          <a:ea typeface="+mn-ea"/>
          <a:cs typeface="Open Sans"/>
        </a:defRPr>
      </a:lvl4pPr>
      <a:lvl5pPr marL="0" marR="0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ct val="200000"/>
        <a:buFont typeface="Wingdings" charset="2"/>
        <a:buChar char="§"/>
        <a:tabLst/>
        <a:defRPr sz="1800" kern="1200">
          <a:solidFill>
            <a:schemeClr val="tx1"/>
          </a:solidFill>
          <a:latin typeface="+mn-lt"/>
          <a:ea typeface="+mn-ea"/>
          <a:cs typeface="Open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1111"/>
            <a:ext cx="8229600" cy="620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342900" marR="0" lvl="2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342900" marR="0" lvl="3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342900" marR="0" lvl="4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altLang="zh-TW" sz="1600" b="0" i="0" u="none" strike="noStrike" kern="0" cap="none" spc="0" normalizeH="0" baseline="0" noProof="0" dirty="0" smtClean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1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+mn-lt"/>
                <a:cs typeface="Open Sans"/>
              </a:defRPr>
            </a:lvl1pPr>
          </a:lstStyle>
          <a:p>
            <a:pPr>
              <a:defRPr/>
            </a:pPr>
            <a:fld id="{8CE2158A-1198-49B0-A2A2-00E3C3C7211D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6766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3" r:id="rId1"/>
    <p:sldLayoutId id="2147484304" r:id="rId2"/>
    <p:sldLayoutId id="2147484305" r:id="rId3"/>
    <p:sldLayoutId id="2147484306" r:id="rId4"/>
    <p:sldLayoutId id="2147484307" r:id="rId5"/>
    <p:sldLayoutId id="2147484308" r:id="rId6"/>
    <p:sldLayoutId id="2147484309" r:id="rId7"/>
    <p:sldLayoutId id="2147484310" r:id="rId8"/>
    <p:sldLayoutId id="2147484311" r:id="rId9"/>
    <p:sldLayoutId id="2147484312" r:id="rId10"/>
    <p:sldLayoutId id="2147484313" r:id="rId11"/>
    <p:sldLayoutId id="2147484314" r:id="rId12"/>
    <p:sldLayoutId id="2147484315" r:id="rId13"/>
    <p:sldLayoutId id="2147484316" r:id="rId1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SzPct val="75000"/>
        <a:buFont typeface="Wingdings" pitchFamily="2" charset="2"/>
        <a:buChar char="n"/>
        <a:tabLst/>
        <a:defRPr sz="2800" kern="1200">
          <a:solidFill>
            <a:schemeClr val="tx1"/>
          </a:solidFill>
          <a:latin typeface="+mn-lt"/>
          <a:ea typeface="+mn-ea"/>
          <a:cs typeface="Open Sans"/>
        </a:defRPr>
      </a:lvl1pPr>
      <a:lvl2pPr marL="742950" marR="0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BA313"/>
        </a:buClr>
        <a:buSzPct val="80000"/>
        <a:buFont typeface="Wingdings" pitchFamily="2" charset="2"/>
        <a:buChar char="¨"/>
        <a:tabLst/>
        <a:defRPr sz="2400" kern="1200">
          <a:solidFill>
            <a:schemeClr val="accent1"/>
          </a:solidFill>
          <a:latin typeface="+mn-lt"/>
          <a:ea typeface="+mn-ea"/>
          <a:cs typeface="Open Sans"/>
        </a:defRPr>
      </a:lvl2pPr>
      <a:lvl3pPr marL="11430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" pitchFamily="2" charset="2"/>
        <a:buChar char="n"/>
        <a:tabLst/>
        <a:defRPr sz="2000" kern="1200">
          <a:solidFill>
            <a:schemeClr val="tx1"/>
          </a:solidFill>
          <a:latin typeface="+mn-lt"/>
          <a:ea typeface="+mn-ea"/>
          <a:cs typeface="Open Sans"/>
        </a:defRPr>
      </a:lvl3pPr>
      <a:lvl4pPr marL="16002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BA313"/>
        </a:buClr>
        <a:buSzPct val="70000"/>
        <a:buFont typeface="Wingdings" pitchFamily="2" charset="2"/>
        <a:buChar char="¨"/>
        <a:tabLst/>
        <a:defRPr sz="1800" kern="1200">
          <a:solidFill>
            <a:schemeClr val="tx1"/>
          </a:solidFill>
          <a:latin typeface="+mn-lt"/>
          <a:ea typeface="+mn-ea"/>
          <a:cs typeface="Open Sans"/>
        </a:defRPr>
      </a:lvl4pPr>
      <a:lvl5pPr marL="20574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SzTx/>
        <a:buFont typeface="Wingdings" pitchFamily="2" charset="2"/>
        <a:buChar char="§"/>
        <a:tabLst/>
        <a:defRPr sz="1800" kern="1200">
          <a:solidFill>
            <a:schemeClr val="tx1"/>
          </a:solidFill>
          <a:latin typeface="+mn-lt"/>
          <a:ea typeface="+mn-ea"/>
          <a:cs typeface="Open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1111"/>
            <a:ext cx="8229600" cy="620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altLang="zh-TW" sz="2800" b="0" i="0" u="none" strike="noStrike" kern="0" cap="none" spc="0" normalizeH="0" baseline="0" noProof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342900" marR="0" lvl="2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342900" marR="0" lvl="3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342900" marR="0" lvl="4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altLang="zh-TW" sz="1600" b="0" i="0" u="none" strike="noStrike" kern="0" cap="none" spc="0" normalizeH="0" baseline="0" noProof="0" dirty="0" smtClean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1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+mn-lt"/>
                <a:cs typeface="Open Sans"/>
              </a:defRPr>
            </a:lvl1pPr>
          </a:lstStyle>
          <a:p>
            <a:pPr>
              <a:defRPr/>
            </a:pPr>
            <a:fld id="{8CE2158A-1198-49B0-A2A2-00E3C3C7211D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0746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8" r:id="rId1"/>
    <p:sldLayoutId id="2147484319" r:id="rId2"/>
    <p:sldLayoutId id="2147484320" r:id="rId3"/>
    <p:sldLayoutId id="2147484321" r:id="rId4"/>
    <p:sldLayoutId id="2147484322" r:id="rId5"/>
    <p:sldLayoutId id="2147484323" r:id="rId6"/>
    <p:sldLayoutId id="2147484324" r:id="rId7"/>
    <p:sldLayoutId id="2147484325" r:id="rId8"/>
    <p:sldLayoutId id="2147484326" r:id="rId9"/>
    <p:sldLayoutId id="2147484327" r:id="rId10"/>
    <p:sldLayoutId id="2147484328" r:id="rId11"/>
    <p:sldLayoutId id="2147484329" r:id="rId12"/>
    <p:sldLayoutId id="2147484330" r:id="rId13"/>
    <p:sldLayoutId id="2147484331" r:id="rId14"/>
    <p:sldLayoutId id="2147484332" r:id="rId15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SzPct val="75000"/>
        <a:buFont typeface="Wingdings" pitchFamily="2" charset="2"/>
        <a:buChar char="n"/>
        <a:tabLst/>
        <a:defRPr sz="2800" kern="1200">
          <a:solidFill>
            <a:schemeClr val="tx1"/>
          </a:solidFill>
          <a:latin typeface="+mn-lt"/>
          <a:ea typeface="+mn-ea"/>
          <a:cs typeface="Open Sans"/>
        </a:defRPr>
      </a:lvl1pPr>
      <a:lvl2pPr marL="742950" marR="0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BA313"/>
        </a:buClr>
        <a:buSzPct val="80000"/>
        <a:buFont typeface="Wingdings" pitchFamily="2" charset="2"/>
        <a:buChar char="¨"/>
        <a:tabLst/>
        <a:defRPr sz="2000" kern="1200">
          <a:solidFill>
            <a:schemeClr val="accent1"/>
          </a:solidFill>
          <a:latin typeface="+mn-lt"/>
          <a:ea typeface="+mn-ea"/>
          <a:cs typeface="Open Sans"/>
        </a:defRPr>
      </a:lvl2pPr>
      <a:lvl3pPr marL="400050" marR="0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SzPct val="65000"/>
        <a:buFontTx/>
        <a:buNone/>
        <a:tabLst/>
        <a:defRPr sz="2200" kern="1200">
          <a:solidFill>
            <a:schemeClr val="tx1"/>
          </a:solidFill>
          <a:latin typeface="+mn-lt"/>
          <a:ea typeface="+mn-ea"/>
          <a:cs typeface="Open Sans"/>
        </a:defRPr>
      </a:lvl3pPr>
      <a:lvl4pPr marL="16002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BA313"/>
        </a:buClr>
        <a:buSzPct val="70000"/>
        <a:buFont typeface="Wingdings" pitchFamily="2" charset="2"/>
        <a:buChar char="¨"/>
        <a:tabLst/>
        <a:defRPr sz="1800" kern="1200">
          <a:solidFill>
            <a:schemeClr val="tx1"/>
          </a:solidFill>
          <a:latin typeface="+mn-lt"/>
          <a:ea typeface="+mn-ea"/>
          <a:cs typeface="Open Sans"/>
        </a:defRPr>
      </a:lvl4pPr>
      <a:lvl5pPr marL="20574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0000"/>
        </a:buClr>
        <a:buSzTx/>
        <a:buFont typeface="Wingdings" pitchFamily="2" charset="2"/>
        <a:buChar char="§"/>
        <a:tabLst/>
        <a:defRPr sz="1000" kern="1200">
          <a:solidFill>
            <a:schemeClr val="tx1"/>
          </a:solidFill>
          <a:latin typeface="+mn-lt"/>
          <a:ea typeface="+mn-ea"/>
          <a:cs typeface="Open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ithub.com/CogComp/cogcomp-nlp" TargetMode="Externa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676400"/>
            <a:ext cx="8153400" cy="249676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33CC"/>
                </a:solidFill>
              </a:rPr>
              <a:t>CIS 700</a:t>
            </a:r>
            <a:br>
              <a:rPr lang="en-US" sz="3200" b="1" dirty="0" smtClean="0">
                <a:solidFill>
                  <a:srgbClr val="0033CC"/>
                </a:solidFill>
              </a:rPr>
            </a:br>
            <a:r>
              <a:rPr lang="en-US" sz="3200" b="1" dirty="0" smtClean="0">
                <a:solidFill>
                  <a:srgbClr val="0033CC"/>
                </a:solidFill>
              </a:rPr>
              <a:t>Advanced Machine Learning for NLP</a:t>
            </a:r>
            <a:br>
              <a:rPr lang="en-US" sz="3200" b="1" dirty="0" smtClean="0">
                <a:solidFill>
                  <a:srgbClr val="0033CC"/>
                </a:solidFill>
              </a:rPr>
            </a:br>
            <a:r>
              <a:rPr lang="en-US" sz="3200" b="1" dirty="0">
                <a:solidFill>
                  <a:srgbClr val="0033CC"/>
                </a:solidFill>
              </a:rPr>
              <a:t/>
            </a:r>
            <a:br>
              <a:rPr lang="en-US" sz="3200" b="1" dirty="0">
                <a:solidFill>
                  <a:srgbClr val="0033CC"/>
                </a:solidFill>
              </a:rPr>
            </a:br>
            <a:r>
              <a:rPr lang="en-US" sz="2400" dirty="0" smtClean="0"/>
              <a:t>Inference</a:t>
            </a:r>
            <a:br>
              <a:rPr lang="en-US" sz="2400" dirty="0" smtClean="0"/>
            </a:br>
            <a:r>
              <a:rPr lang="en-US" sz="2400" dirty="0" smtClean="0"/>
              <a:t>Applications</a:t>
            </a:r>
            <a:endParaRPr lang="en-US" sz="2800" b="1" dirty="0" smtClean="0">
              <a:solidFill>
                <a:srgbClr val="0033CC"/>
              </a:solidFill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724400"/>
            <a:ext cx="8153400" cy="17526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r>
              <a:rPr lang="en-US" sz="2800" dirty="0" smtClean="0">
                <a:solidFill>
                  <a:srgbClr val="0000FF"/>
                </a:solidFill>
              </a:rPr>
              <a:t>Dan Roth</a:t>
            </a:r>
          </a:p>
          <a:p>
            <a:pPr algn="l" eaLnBrk="1" hangingPunct="1"/>
            <a:r>
              <a:rPr lang="en-US" altLang="zh-TW" sz="2400" dirty="0" smtClean="0">
                <a:ea typeface="Arial Unicode MS" pitchFamily="34" charset="-128"/>
                <a:cs typeface="Arial Unicode MS" pitchFamily="34" charset="-128"/>
              </a:rPr>
              <a:t>Department of Computer and Information Science</a:t>
            </a:r>
          </a:p>
          <a:p>
            <a:pPr algn="l" eaLnBrk="1" hangingPunct="1"/>
            <a:r>
              <a:rPr lang="en-US" altLang="zh-TW" sz="2400" dirty="0" smtClean="0">
                <a:ea typeface="Arial Unicode MS" pitchFamily="34" charset="-128"/>
                <a:cs typeface="Arial Unicode MS" pitchFamily="34" charset="-128"/>
              </a:rPr>
              <a:t>University of Pennsylvania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08543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dirty="0"/>
              <a:t>Modeling problems as structured prediction problems</a:t>
            </a:r>
          </a:p>
          <a:p>
            <a:pPr fontAlgn="base"/>
            <a:endParaRPr lang="en-US" dirty="0" smtClean="0"/>
          </a:p>
          <a:p>
            <a:pPr fontAlgn="base"/>
            <a:r>
              <a:rPr lang="en-US" dirty="0" smtClean="0"/>
              <a:t>Structure = </a:t>
            </a:r>
          </a:p>
          <a:p>
            <a:pPr lvl="1"/>
            <a:r>
              <a:rPr lang="en-US" dirty="0" smtClean="0"/>
              <a:t>Assumptions on the output; Knowledge about the output</a:t>
            </a:r>
            <a:endParaRPr lang="en-US" dirty="0"/>
          </a:p>
          <a:p>
            <a:pPr lvl="1" fontAlgn="base"/>
            <a:r>
              <a:rPr lang="en-US" dirty="0"/>
              <a:t>Augmenting Probabilistic Models with declarative </a:t>
            </a:r>
            <a:r>
              <a:rPr lang="en-US" dirty="0" smtClean="0"/>
              <a:t>constraints</a:t>
            </a:r>
            <a:endParaRPr lang="en-US" dirty="0"/>
          </a:p>
          <a:p>
            <a:pPr fontAlgn="base"/>
            <a:endParaRPr lang="en-US" dirty="0" smtClean="0"/>
          </a:p>
          <a:p>
            <a:pPr fontAlgn="base"/>
            <a:r>
              <a:rPr lang="en-US" dirty="0" smtClean="0"/>
              <a:t>The prediction (Inference) problem involves assigning values to a set of interdependent discrete variables</a:t>
            </a:r>
          </a:p>
          <a:p>
            <a:pPr lvl="1"/>
            <a:r>
              <a:rPr lang="en-US" dirty="0" smtClean="0"/>
              <a:t>We want to determine the </a:t>
            </a:r>
            <a:r>
              <a:rPr lang="en-US" dirty="0" smtClean="0">
                <a:solidFill>
                  <a:schemeClr val="tx1"/>
                </a:solidFill>
              </a:rPr>
              <a:t>best</a:t>
            </a:r>
            <a:r>
              <a:rPr lang="en-US" dirty="0" smtClean="0"/>
              <a:t> assignment </a:t>
            </a:r>
          </a:p>
          <a:p>
            <a:pPr lvl="1"/>
            <a:endParaRPr lang="en-US" dirty="0"/>
          </a:p>
          <a:p>
            <a:r>
              <a:rPr lang="en-US" dirty="0" smtClean="0"/>
              <a:t>If you have a probabilistic model over the variables of interest this problem is often called the MAP problem (Maximum A-Posteriori)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90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Roth &amp; Srikumar: ILP formulations in Natural Language Processing</a:t>
            </a:r>
            <a:endParaRPr lang="en-US" altLang="zh-TW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fontAlgn="base"/>
            <a:r>
              <a:rPr lang="en-US" dirty="0"/>
              <a:t>Modeling problems as structured prediction problems</a:t>
            </a:r>
          </a:p>
          <a:p>
            <a:pPr fontAlgn="base"/>
            <a:endParaRPr lang="en-US" dirty="0" smtClean="0"/>
          </a:p>
          <a:p>
            <a:pPr fontAlgn="base"/>
            <a:r>
              <a:rPr lang="en-US" dirty="0" smtClean="0"/>
              <a:t>Hard </a:t>
            </a:r>
            <a:r>
              <a:rPr lang="en-US" dirty="0"/>
              <a:t>and soft constraints to represent prior </a:t>
            </a:r>
            <a:r>
              <a:rPr lang="en-US" dirty="0" smtClean="0"/>
              <a:t>knowledge</a:t>
            </a:r>
            <a:endParaRPr lang="en-US" dirty="0"/>
          </a:p>
          <a:p>
            <a:pPr lvl="1" fontAlgn="base"/>
            <a:r>
              <a:rPr lang="en-US" dirty="0"/>
              <a:t>Augmenting Probabilistic Models with declarative constraints.</a:t>
            </a:r>
          </a:p>
          <a:p>
            <a:pPr fontAlgn="base"/>
            <a:endParaRPr lang="en-US" dirty="0" smtClean="0"/>
          </a:p>
          <a:p>
            <a:pPr fontAlgn="base"/>
            <a:r>
              <a:rPr lang="en-US" dirty="0" smtClean="0"/>
              <a:t>Inference Algorithms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3051601"/>
            <a:ext cx="7371567" cy="505791"/>
          </a:xfrm>
          <a:prstGeom prst="rect">
            <a:avLst/>
          </a:prstGeom>
          <a:solidFill>
            <a:schemeClr val="accent1"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3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MAP inference is discrete optimization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combinatorial problem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Computational complexity depends on</a:t>
            </a:r>
          </a:p>
          <a:p>
            <a:pPr lvl="1"/>
            <a:r>
              <a:rPr lang="en-US" dirty="0" smtClean="0"/>
              <a:t>The size of the input</a:t>
            </a:r>
          </a:p>
          <a:p>
            <a:pPr lvl="1"/>
            <a:r>
              <a:rPr lang="en-US" dirty="0" smtClean="0"/>
              <a:t>The factorization of the scores</a:t>
            </a:r>
          </a:p>
          <a:p>
            <a:pPr lvl="1"/>
            <a:r>
              <a:rPr lang="en-US" dirty="0" smtClean="0"/>
              <a:t>More complex factors generally lead to expensive inference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A generally bad strategy in most but the simplest cases: </a:t>
            </a:r>
            <a:r>
              <a:rPr lang="en-US" sz="2400" i="1" dirty="0" smtClean="0">
                <a:solidFill>
                  <a:schemeClr val="accent1"/>
                </a:solidFill>
              </a:rPr>
              <a:t>“Enumerate all possible structures and pick the highest scoring one”</a:t>
            </a:r>
            <a:endParaRPr lang="en-US" i="1" dirty="0"/>
          </a:p>
        </p:txBody>
      </p:sp>
      <p:grpSp>
        <p:nvGrpSpPr>
          <p:cNvPr id="4" name="Group 3"/>
          <p:cNvGrpSpPr/>
          <p:nvPr/>
        </p:nvGrpSpPr>
        <p:grpSpPr>
          <a:xfrm>
            <a:off x="4163248" y="1629259"/>
            <a:ext cx="2221346" cy="964272"/>
            <a:chOff x="4382650" y="4321433"/>
            <a:chExt cx="2221346" cy="964272"/>
          </a:xfrm>
        </p:grpSpPr>
        <p:pic>
          <p:nvPicPr>
            <p:cNvPr id="5" name="Picture 4" descr="p1.png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2650" y="4321434"/>
              <a:ext cx="1016535" cy="964271"/>
            </a:xfrm>
            <a:prstGeom prst="rect">
              <a:avLst/>
            </a:prstGeom>
          </p:spPr>
        </p:pic>
        <p:pic>
          <p:nvPicPr>
            <p:cNvPr id="6" name="Picture 5" descr="p2.png"/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7461" y="4321433"/>
              <a:ext cx="1016535" cy="964271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4352597" y="2593531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-10</a:t>
            </a:r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774997" y="2608422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54.1</a:t>
            </a:r>
            <a:endParaRPr lang="en-US" i="1" dirty="0"/>
          </a:p>
        </p:txBody>
      </p:sp>
      <p:sp>
        <p:nvSpPr>
          <p:cNvPr id="11" name="Oval 10"/>
          <p:cNvSpPr/>
          <p:nvPr/>
        </p:nvSpPr>
        <p:spPr>
          <a:xfrm>
            <a:off x="5270260" y="1370014"/>
            <a:ext cx="1239222" cy="1270475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50271" y="2074903"/>
            <a:ext cx="459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,….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93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MAP inference is search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want a collection </a:t>
            </a:r>
            <a:r>
              <a:rPr lang="en-US" smtClean="0"/>
              <a:t>of decisions that </a:t>
            </a:r>
            <a:r>
              <a:rPr lang="en-US" dirty="0" smtClean="0"/>
              <a:t>has </a:t>
            </a:r>
            <a:r>
              <a:rPr lang="en-US" smtClean="0"/>
              <a:t>highest score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>
                <a:latin typeface="Calibri"/>
              </a:rPr>
              <a:t>			</a:t>
            </a:r>
            <a:r>
              <a:rPr lang="en-US" dirty="0" err="1" smtClean="0">
                <a:latin typeface="Calibri"/>
              </a:rPr>
              <a:t>argmax</a:t>
            </a:r>
            <a:r>
              <a:rPr lang="en-US" b="1" baseline="-25000" dirty="0" err="1" smtClean="0">
                <a:latin typeface="Calibri"/>
              </a:rPr>
              <a:t>y</a:t>
            </a:r>
            <a:r>
              <a:rPr lang="en-US" dirty="0" smtClean="0"/>
              <a:t> </a:t>
            </a:r>
            <a:r>
              <a:rPr lang="en-US" dirty="0" err="1" smtClean="0">
                <a:latin typeface="Calibri"/>
              </a:rPr>
              <a:t>w</a:t>
            </a:r>
            <a:r>
              <a:rPr lang="en-US" baseline="30000" dirty="0" err="1" smtClean="0">
                <a:latin typeface="Calibri"/>
              </a:rPr>
              <a:t>T</a:t>
            </a:r>
            <a:r>
              <a:rPr lang="en-US" dirty="0" err="1" smtClean="0">
                <a:latin typeface="cmmi10"/>
                <a:ea typeface="cmmi10"/>
                <a:cs typeface="cmmi10"/>
              </a:rPr>
              <a:t>Á</a:t>
            </a:r>
            <a:r>
              <a:rPr lang="en-US" dirty="0" smtClean="0"/>
              <a:t>(</a:t>
            </a:r>
            <a:r>
              <a:rPr lang="en-US" b="1" dirty="0" err="1" smtClean="0"/>
              <a:t>x</a:t>
            </a:r>
            <a:r>
              <a:rPr lang="en-US" dirty="0" err="1" smtClean="0"/>
              <a:t>,</a:t>
            </a:r>
            <a:r>
              <a:rPr lang="en-US" b="1" dirty="0" err="1" smtClean="0"/>
              <a:t>y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 algorithm can find the max without considering every possible structure</a:t>
            </a:r>
          </a:p>
          <a:p>
            <a:pPr lvl="1"/>
            <a:r>
              <a:rPr lang="en-US" dirty="0" smtClean="0"/>
              <a:t>Why?</a:t>
            </a:r>
          </a:p>
          <a:p>
            <a:pPr lvl="1"/>
            <a:endParaRPr lang="en-US" dirty="0"/>
          </a:p>
          <a:p>
            <a:r>
              <a:rPr lang="en-US" dirty="0" smtClean="0"/>
              <a:t>How can we solve this computational problem?</a:t>
            </a:r>
          </a:p>
          <a:p>
            <a:pPr lvl="1"/>
            <a:r>
              <a:rPr lang="en-US" dirty="0" smtClean="0"/>
              <a:t>Exploit the structure of the search space and the cost function</a:t>
            </a:r>
          </a:p>
          <a:p>
            <a:pPr lvl="1"/>
            <a:r>
              <a:rPr lang="en-US" dirty="0" smtClean="0"/>
              <a:t>That is, exploit decomposition of the scoring function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8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Approaches for inference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Should the maximization be performed exactly? </a:t>
            </a:r>
          </a:p>
          <a:p>
            <a:pPr lvl="1"/>
            <a:r>
              <a:rPr lang="en-US" dirty="0" smtClean="0"/>
              <a:t>Or is a close-to-highest-scoring structure good enough?</a:t>
            </a:r>
          </a:p>
          <a:p>
            <a:pPr lvl="1"/>
            <a:endParaRPr lang="en-US" sz="2000" dirty="0" smtClean="0"/>
          </a:p>
          <a:p>
            <a:r>
              <a:rPr lang="en-US" b="1" dirty="0" smtClean="0"/>
              <a:t>Exact</a:t>
            </a:r>
            <a:r>
              <a:rPr lang="en-US" dirty="0" smtClean="0"/>
              <a:t>: Search, dynamic programming, integer linear programming</a:t>
            </a:r>
          </a:p>
          <a:p>
            <a:pPr lvl="1"/>
            <a:endParaRPr lang="en-US" sz="2000" dirty="0" smtClean="0"/>
          </a:p>
          <a:p>
            <a:r>
              <a:rPr lang="en-US" b="1" dirty="0" smtClean="0"/>
              <a:t>Heuristic </a:t>
            </a:r>
            <a:r>
              <a:rPr lang="en-US" dirty="0" smtClean="0"/>
              <a:t>(called approximate inference): Gibbs sampling, belief propagation, beam search </a:t>
            </a:r>
          </a:p>
          <a:p>
            <a:pPr lvl="1"/>
            <a:endParaRPr lang="en-US" sz="2000" dirty="0" smtClean="0"/>
          </a:p>
          <a:p>
            <a:r>
              <a:rPr lang="en-US" b="1" dirty="0" smtClean="0"/>
              <a:t>Relaxations</a:t>
            </a:r>
            <a:r>
              <a:rPr lang="en-US" dirty="0" smtClean="0"/>
              <a:t>: linear programming relaxations, </a:t>
            </a:r>
            <a:r>
              <a:rPr lang="en-US" dirty="0" err="1" smtClean="0"/>
              <a:t>Lagrangian</a:t>
            </a:r>
            <a:r>
              <a:rPr lang="en-US" dirty="0" smtClean="0"/>
              <a:t> </a:t>
            </a:r>
            <a:r>
              <a:rPr lang="en-US" dirty="0" err="1" smtClean="0"/>
              <a:t>delaxation</a:t>
            </a:r>
            <a:r>
              <a:rPr lang="en-US" dirty="0" smtClean="0"/>
              <a:t>, dual decomposition, AD3 </a:t>
            </a:r>
            <a:endParaRPr lang="en-US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9489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Admin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04153" y="1295141"/>
            <a:ext cx="7162800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On Thursday we </a:t>
            </a:r>
            <a:r>
              <a:rPr lang="en-US" sz="2400" dirty="0" smtClean="0"/>
              <a:t>will discuss the projects</a:t>
            </a:r>
          </a:p>
          <a:p>
            <a:pPr lvl="1"/>
            <a:r>
              <a:rPr lang="en-US" dirty="0" smtClean="0"/>
              <a:t>Please prepare a </a:t>
            </a:r>
            <a:r>
              <a:rPr lang="en-US" dirty="0" smtClean="0"/>
              <a:t>5 </a:t>
            </a:r>
            <a:r>
              <a:rPr lang="en-US" dirty="0" smtClean="0"/>
              <a:t>minutes </a:t>
            </a:r>
            <a:r>
              <a:rPr lang="en-US" dirty="0" smtClean="0">
                <a:solidFill>
                  <a:srgbClr val="FF0000"/>
                </a:solidFill>
              </a:rPr>
              <a:t>PPT</a:t>
            </a:r>
            <a:r>
              <a:rPr lang="en-US" dirty="0" smtClean="0"/>
              <a:t> presentation</a:t>
            </a:r>
          </a:p>
          <a:p>
            <a:pPr lvl="1"/>
            <a:r>
              <a:rPr lang="en-US" dirty="0" smtClean="0"/>
              <a:t>Send it to me by 4pm on </a:t>
            </a:r>
            <a:r>
              <a:rPr lang="en-US" dirty="0" smtClean="0"/>
              <a:t>Thursday.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sz="2400" dirty="0" smtClean="0"/>
              <a:t>The goal is </a:t>
            </a:r>
            <a:r>
              <a:rPr lang="en-US" sz="2400" dirty="0" smtClean="0"/>
              <a:t>to show where you are, highlight problems and need for changes</a:t>
            </a:r>
            <a:endParaRPr lang="en-US" sz="2400" dirty="0" smtClean="0"/>
          </a:p>
          <a:p>
            <a:pPr lvl="1"/>
            <a:r>
              <a:rPr lang="en-US" dirty="0" smtClean="0"/>
              <a:t>Try to have some quantitative evaluation already!</a:t>
            </a:r>
          </a:p>
          <a:p>
            <a:pPr lvl="1"/>
            <a:r>
              <a:rPr lang="en-US" dirty="0" smtClean="0"/>
              <a:t>It often allows you to see where you are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sz="2400" dirty="0" smtClean="0"/>
              <a:t>Examples are key</a:t>
            </a:r>
          </a:p>
        </p:txBody>
      </p:sp>
    </p:spTree>
    <p:extLst>
      <p:ext uri="{BB962C8B-B14F-4D97-AF65-F5344CB8AC3E}">
        <p14:creationId xmlns:p14="http://schemas.microsoft.com/office/powerpoint/2010/main" val="308020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Inference Formulations and Algorithms</a:t>
            </a:r>
          </a:p>
          <a:p>
            <a:pPr lvl="1"/>
            <a:r>
              <a:rPr lang="en-US" dirty="0"/>
              <a:t>Integer Linear Programs</a:t>
            </a:r>
          </a:p>
          <a:p>
            <a:pPr fontAlgn="base"/>
            <a:endParaRPr lang="en-US" dirty="0" smtClean="0"/>
          </a:p>
          <a:p>
            <a:pPr fontAlgn="base"/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“Difficulty” of modelling</a:t>
            </a:r>
          </a:p>
          <a:p>
            <a:pPr lvl="1"/>
            <a:r>
              <a:rPr lang="en-US" dirty="0" smtClean="0"/>
              <a:t>Dependency Parsing Example</a:t>
            </a:r>
            <a:endParaRPr lang="en-US" dirty="0"/>
          </a:p>
          <a:p>
            <a:pPr fontAlgn="base"/>
            <a:endParaRPr lang="en-US" dirty="0" smtClean="0"/>
          </a:p>
          <a:p>
            <a:pPr marL="0" indent="0" fontAlgn="base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78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Setting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5600020"/>
              </p:ext>
            </p:extLst>
          </p:nvPr>
        </p:nvGraphicFramePr>
        <p:xfrm>
          <a:off x="457200" y="2057400"/>
          <a:ext cx="8229600" cy="3942080"/>
        </p:xfrm>
        <a:graphic>
          <a:graphicData uri="http://schemas.openxmlformats.org/drawingml/2006/table">
            <a:tbl>
              <a:tblPr firstCol="1" bandRow="1">
                <a:tableStyleId>{3B4B98B0-60AC-42C2-AFA5-B58CD77FA1E5}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52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Modeling NLP problem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2000" b="0" baseline="0" dirty="0" smtClean="0"/>
                        <a:t>Variables, Features and constraints</a:t>
                      </a:r>
                      <a:endParaRPr lang="en-US" sz="20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Objective</a:t>
                      </a:r>
                      <a:r>
                        <a:rPr lang="en-US" sz="2000" b="1" baseline="0" dirty="0" smtClean="0"/>
                        <a:t> function</a:t>
                      </a:r>
                      <a:endParaRPr lang="en-US" sz="2000" b="1" dirty="0" smtClean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dirty="0" smtClean="0"/>
                        <a:t>Constrained Conditional Model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Constrained optimization</a:t>
                      </a:r>
                      <a:r>
                        <a:rPr lang="en-US" sz="2000" baseline="0" dirty="0" smtClean="0"/>
                        <a:t> language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2000" b="0" baseline="0" dirty="0" smtClean="0"/>
                        <a:t>How to represent inference?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2000" dirty="0" smtClean="0"/>
                        <a:t>Integer linear program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Inference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2000" b="0" dirty="0" smtClean="0"/>
                        <a:t>How to solve it?</a:t>
                      </a:r>
                      <a:endParaRPr lang="en-US" sz="2000" b="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Several inference algorithms: Exact ILP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dual decomposition; search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, relaxation; dynamic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programming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2000" b="1" dirty="0" smtClean="0"/>
                        <a:t>Learning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2000" b="0" dirty="0" smtClean="0"/>
                        <a:t>How to learn the objective function?</a:t>
                      </a:r>
                      <a:endParaRPr lang="en-US" sz="2000" b="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Learning </a:t>
                      </a:r>
                      <a:r>
                        <a:rPr lang="el-GR" sz="2000" dirty="0" smtClean="0"/>
                        <a:t>λ</a:t>
                      </a:r>
                      <a:r>
                        <a:rPr lang="en-US" sz="2000" baseline="0" dirty="0" smtClean="0"/>
                        <a:t> and </a:t>
                      </a:r>
                      <a:r>
                        <a:rPr lang="el-GR" sz="2000" dirty="0" smtClean="0"/>
                        <a:t>ρ</a:t>
                      </a:r>
                      <a:r>
                        <a:rPr lang="en-US" sz="2000" dirty="0" smtClean="0"/>
                        <a:t>. Several learning strategies: L+I, IBT, others.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52500"/>
            <a:ext cx="53054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Slide Number Placeholder 1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srgbClr val="000000"/>
                </a:solidFill>
              </a:rPr>
              <a:t>1: </a:t>
            </a:r>
            <a:fld id="{E8007264-EAB3-4E53-8D88-C175708AA4AD}" type="slidenum">
              <a:rPr lang="en-US" altLang="zh-TW" smtClean="0">
                <a:solidFill>
                  <a:srgbClr val="000000"/>
                </a:solidFill>
              </a:rPr>
              <a:pPr/>
              <a:t>3</a:t>
            </a:fld>
            <a:endParaRPr lang="en-US" altLang="zh-TW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42900" y="982980"/>
                <a:ext cx="8412480" cy="914400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3366"/>
                    </a:solidFill>
                    <a:effectLst/>
                    <a:uLnTx/>
                    <a:uFillTx/>
                    <a:latin typeface="Calibri" pitchFamily="34" charset="0"/>
                    <a:ea typeface="+mn-ea"/>
                    <a:cs typeface="Arial" pitchFamily="34" charset="0"/>
                  </a:rPr>
                  <a:t>y</a:t>
                </a:r>
                <a:r>
                  <a:rPr kumimoji="0" lang="en-US" sz="3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3366"/>
                    </a:solidFill>
                    <a:effectLst/>
                    <a:uLnTx/>
                    <a:uFillTx/>
                    <a:latin typeface="Calibri" pitchFamily="34" charset="0"/>
                    <a:ea typeface="+mn-ea"/>
                    <a:cs typeface="Arial" pitchFamily="34" charset="0"/>
                  </a:rPr>
                  <a:t> = </a:t>
                </a:r>
                <a:r>
                  <a:rPr kumimoji="0" lang="en-US" sz="32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003366"/>
                    </a:solidFill>
                    <a:effectLst/>
                    <a:uLnTx/>
                    <a:uFillTx/>
                    <a:latin typeface="Calibri" pitchFamily="34" charset="0"/>
                    <a:ea typeface="+mn-ea"/>
                    <a:cs typeface="Arial" pitchFamily="34" charset="0"/>
                  </a:rPr>
                  <a:t>argmax</a:t>
                </a:r>
                <a:r>
                  <a:rPr kumimoji="0" lang="en-US" sz="3200" b="0" i="0" u="none" strike="noStrike" kern="1200" cap="none" spc="0" normalizeH="0" baseline="-25000" noProof="0" dirty="0" err="1" smtClean="0">
                    <a:ln>
                      <a:noFill/>
                    </a:ln>
                    <a:solidFill>
                      <a:srgbClr val="3366CC"/>
                    </a:solidFill>
                    <a:effectLst/>
                    <a:uLnTx/>
                    <a:uFillTx/>
                    <a:latin typeface="Arial"/>
                    <a:ea typeface="+mn-ea"/>
                    <a:cs typeface="Arial" pitchFamily="34" charset="0"/>
                    <a:sym typeface="Symbol"/>
                  </a:rPr>
                  <a:t>y</a:t>
                </a:r>
                <a:r>
                  <a:rPr kumimoji="0" lang="en-US" sz="3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3366"/>
                    </a:solidFill>
                    <a:effectLst/>
                    <a:uLnTx/>
                    <a:uFillTx/>
                    <a:ea typeface="+mn-ea"/>
                    <a:cs typeface="Arial" pitchFamily="34" charset="0"/>
                  </a:rPr>
                  <a:t> </a:t>
                </a:r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3366"/>
                    </a:solidFill>
                    <a:effectLst/>
                    <a:uLnTx/>
                    <a:uFillTx/>
                    <a:latin typeface="Symbol"/>
                    <a:sym typeface="Symbol"/>
                  </a:rPr>
                  <a:t></a:t>
                </a:r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3366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3366"/>
                    </a:solidFill>
                    <a:effectLst/>
                    <a:uLnTx/>
                    <a:uFillTx/>
                    <a:latin typeface="Calibri"/>
                  </a:rPr>
                  <a:t>1</a:t>
                </a:r>
                <a14:m>
                  <m:oMath xmlns:m="http://schemas.openxmlformats.org/officeDocument/2006/math">
                    <m:r>
                      <a:rPr kumimoji="0" lang="en-US" sz="2800" b="1" i="1" u="none" strike="noStrike" kern="1200" cap="none" spc="0" normalizeH="0" baseline="-25000" noProof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𝝓</m:t>
                    </m:r>
                  </m:oMath>
                </a14:m>
                <a:r>
                  <a:rPr kumimoji="0" lang="en-US" sz="2800" b="1" i="0" u="none" strike="noStrike" kern="1200" cap="none" spc="0" normalizeH="0" baseline="-25000" noProof="0" dirty="0" smtClean="0">
                    <a:ln>
                      <a:noFill/>
                    </a:ln>
                    <a:solidFill>
                      <a:srgbClr val="003366"/>
                    </a:solidFill>
                    <a:effectLst/>
                    <a:uLnTx/>
                    <a:uFillTx/>
                    <a:latin typeface="Calibri" pitchFamily="34" charset="0"/>
                  </a:rPr>
                  <a:t>(</a:t>
                </a:r>
                <a:r>
                  <a:rPr kumimoji="0" lang="en-US" sz="2800" b="1" i="0" u="none" strike="noStrike" kern="1200" cap="none" spc="0" normalizeH="0" baseline="-25000" noProof="0" dirty="0" err="1" smtClean="0">
                    <a:ln>
                      <a:noFill/>
                    </a:ln>
                    <a:solidFill>
                      <a:srgbClr val="003366"/>
                    </a:solidFill>
                    <a:effectLst/>
                    <a:uLnTx/>
                    <a:uFillTx/>
                    <a:latin typeface="Calibri"/>
                  </a:rPr>
                  <a:t>x,y</a:t>
                </a:r>
                <a:r>
                  <a:rPr kumimoji="0" lang="en-US" sz="2800" b="1" i="0" u="none" strike="noStrike" kern="1200" cap="none" spc="0" normalizeH="0" baseline="-25000" noProof="0" dirty="0" smtClean="0">
                    <a:ln>
                      <a:noFill/>
                    </a:ln>
                    <a:solidFill>
                      <a:srgbClr val="003366"/>
                    </a:solidFill>
                    <a:effectLst/>
                    <a:uLnTx/>
                    <a:uFillTx/>
                    <a:latin typeface="Calibri" pitchFamily="34" charset="0"/>
                  </a:rPr>
                  <a:t>)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3366"/>
                    </a:solidFill>
                    <a:effectLst/>
                    <a:uLnTx/>
                    <a:uFillTx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003366"/>
                    </a:solidFill>
                    <a:effectLst/>
                    <a:uLnTx/>
                    <a:uFillTx/>
                    <a:latin typeface="cmmi10"/>
                  </a:rPr>
                  <a:t>w</a:t>
                </a:r>
                <a:r>
                  <a:rPr kumimoji="0" lang="en-US" sz="2800" b="0" i="0" u="none" strike="noStrike" kern="1200" cap="none" spc="0" normalizeH="0" baseline="-25000" noProof="0" dirty="0" err="1" smtClean="0">
                    <a:ln>
                      <a:noFill/>
                    </a:ln>
                    <a:solidFill>
                      <a:srgbClr val="003366"/>
                    </a:solidFill>
                    <a:effectLst/>
                    <a:uLnTx/>
                    <a:uFillTx/>
                    <a:latin typeface="Calibri"/>
                  </a:rPr>
                  <a:t>x,y</a:t>
                </a:r>
                <a:r>
                  <a:rPr kumimoji="0" lang="en-US" sz="2800" b="0" i="0" u="none" strike="noStrike" kern="1200" cap="none" spc="0" normalizeH="0" baseline="-25000" noProof="0" dirty="0" smtClean="0">
                    <a:ln>
                      <a:noFill/>
                    </a:ln>
                    <a:solidFill>
                      <a:srgbClr val="003366"/>
                    </a:solidFill>
                    <a:effectLst/>
                    <a:uLnTx/>
                    <a:uFillTx/>
                    <a:latin typeface="Calibri"/>
                  </a:rPr>
                  <a:t>     </a:t>
                </a:r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3366"/>
                    </a:solidFill>
                    <a:effectLst/>
                    <a:uLnTx/>
                    <a:uFillTx/>
                    <a:latin typeface="Calibri" pitchFamily="34" charset="0"/>
                  </a:rPr>
                  <a:t>subject to Constraints C(</a:t>
                </a:r>
                <a:r>
                  <a:rPr kumimoji="0" lang="en-US" sz="28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003366"/>
                    </a:solidFill>
                    <a:effectLst/>
                    <a:uLnTx/>
                    <a:uFillTx/>
                    <a:latin typeface="Calibri" pitchFamily="34" charset="0"/>
                  </a:rPr>
                  <a:t>x,y</a:t>
                </a:r>
                <a:r>
                  <a:rPr kumimoji="0" lang="en-US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itchFamily="34" charset="0"/>
                  </a:rPr>
                  <a:t>)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982980"/>
                <a:ext cx="8412480" cy="914400"/>
              </a:xfrm>
              <a:prstGeom prst="rect">
                <a:avLst/>
              </a:prstGeom>
              <a:blipFill>
                <a:blip r:embed="rId3"/>
                <a:stretch>
                  <a:fillRect l="-1083" t="-6452" r="-650"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46180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Dependency Parsing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github.com/CogComp/cogcomp-nlp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5380" y="259873"/>
            <a:ext cx="3539342" cy="25824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8237" y="3148806"/>
            <a:ext cx="6257925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35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900" y="3752056"/>
            <a:ext cx="3886200" cy="174307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Integer Linear Programming Formulation: Maximum Spanning Tree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4669" y="1843087"/>
            <a:ext cx="309562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35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Modeling (2)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Can add a lot more linguistically motivated constraints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8917" y="1752600"/>
            <a:ext cx="3819525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55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Lessons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Roth &amp; Srikumar: ILP formulations in Natural Language Processing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6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Roth &amp; Srikumar: ILP formulations in Natural Language Processing</a:t>
            </a:r>
            <a:endParaRPr lang="en-US" altLang="zh-TW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Riedel and Clarke (2006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ILP formulation for dependency </a:t>
            </a:r>
            <a:r>
              <a:rPr lang="en-US" dirty="0" smtClean="0"/>
              <a:t>parsing: MST + linguistically </a:t>
            </a:r>
            <a:r>
              <a:rPr lang="en-US" dirty="0"/>
              <a:t>motivated “hard” constraints </a:t>
            </a:r>
            <a:r>
              <a:rPr lang="en-US" dirty="0" smtClean="0"/>
              <a:t>to </a:t>
            </a:r>
            <a:r>
              <a:rPr lang="en-US" dirty="0"/>
              <a:t>forbid some arc configurations. </a:t>
            </a:r>
            <a:endParaRPr lang="en-US" dirty="0" smtClean="0"/>
          </a:p>
          <a:p>
            <a:pPr lvl="1"/>
            <a:r>
              <a:rPr lang="en-US" b="1" dirty="0" smtClean="0"/>
              <a:t>Problem: </a:t>
            </a:r>
            <a:r>
              <a:rPr lang="en-US" dirty="0" smtClean="0"/>
              <a:t>The </a:t>
            </a:r>
            <a:r>
              <a:rPr lang="en-US" dirty="0"/>
              <a:t>formulation includes an exponential number of constraints—one for each possible cycle. </a:t>
            </a:r>
            <a:endParaRPr lang="en-US" dirty="0" smtClean="0"/>
          </a:p>
          <a:p>
            <a:pPr lvl="1"/>
            <a:r>
              <a:rPr lang="en-US" dirty="0" smtClean="0"/>
              <a:t>Proposed a cutting plane </a:t>
            </a:r>
            <a:r>
              <a:rPr lang="en-US" dirty="0"/>
              <a:t>algorithm, </a:t>
            </a:r>
            <a:r>
              <a:rPr lang="en-US" dirty="0" smtClean="0"/>
              <a:t>invoking constraints selectively only when they are violated </a:t>
            </a:r>
            <a:r>
              <a:rPr lang="en-US" dirty="0"/>
              <a:t>by the current solution. </a:t>
            </a:r>
            <a:endParaRPr lang="en-US" dirty="0" smtClean="0"/>
          </a:p>
          <a:p>
            <a:pPr lvl="1"/>
            <a:r>
              <a:rPr lang="en-US" dirty="0" smtClean="0"/>
              <a:t>Still slow</a:t>
            </a:r>
          </a:p>
          <a:p>
            <a:r>
              <a:rPr lang="en-US" dirty="0" smtClean="0"/>
              <a:t>Martins, Smith,  Xing (2009)</a:t>
            </a:r>
          </a:p>
          <a:p>
            <a:pPr lvl="1"/>
            <a:r>
              <a:rPr lang="en-US" dirty="0" smtClean="0"/>
              <a:t>A single </a:t>
            </a:r>
            <a:r>
              <a:rPr lang="en-US" dirty="0"/>
              <a:t>commodity flow formulation for the (undirected) minimum spanning tree </a:t>
            </a:r>
            <a:r>
              <a:rPr lang="en-US" dirty="0" smtClean="0"/>
              <a:t>problem (</a:t>
            </a:r>
            <a:r>
              <a:rPr lang="en-US" dirty="0" err="1" smtClean="0"/>
              <a:t>Magnanti</a:t>
            </a:r>
            <a:r>
              <a:rPr lang="en-US" dirty="0" smtClean="0"/>
              <a:t> </a:t>
            </a:r>
            <a:r>
              <a:rPr lang="en-US" dirty="0"/>
              <a:t>and Wolsey (1994</a:t>
            </a:r>
            <a:r>
              <a:rPr lang="en-US" dirty="0" smtClean="0"/>
              <a:t>))</a:t>
            </a:r>
          </a:p>
          <a:p>
            <a:pPr lvl="1"/>
            <a:r>
              <a:rPr lang="en-US" dirty="0" smtClean="0"/>
              <a:t>Requires O(n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) variables and constraints. </a:t>
            </a:r>
          </a:p>
        </p:txBody>
      </p:sp>
    </p:spTree>
    <p:extLst>
      <p:ext uri="{BB962C8B-B14F-4D97-AF65-F5344CB8AC3E}">
        <p14:creationId xmlns:p14="http://schemas.microsoft.com/office/powerpoint/2010/main" val="358504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lp-nlp-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424242"/>
      </a:lt2>
      <a:accent1>
        <a:srgbClr val="4472C4"/>
      </a:accent1>
      <a:accent2>
        <a:srgbClr val="ED7D31"/>
      </a:accent2>
      <a:accent3>
        <a:srgbClr val="000000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lp-nlp-theme" id="{645F6011-2011-5544-A053-DA2688D6793F}" vid="{46AFF1B4-D5FD-8140-B026-2831CDC6EA51}"/>
    </a:ext>
  </a:extLst>
</a:theme>
</file>

<file path=ppt/theme/theme2.xml><?xml version="1.0" encoding="utf-8"?>
<a:theme xmlns:a="http://schemas.openxmlformats.org/drawingml/2006/main" name="1_ilp-nlp-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424242"/>
      </a:lt2>
      <a:accent1>
        <a:srgbClr val="4472C4"/>
      </a:accent1>
      <a:accent2>
        <a:srgbClr val="ED7D31"/>
      </a:accent2>
      <a:accent3>
        <a:srgbClr val="000000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lp-nlp-theme" id="{FF16F2C1-D178-7A4D-A8EA-69E9A701740C}" vid="{0F48F239-6C3E-BD45-850F-BDBA328E9ADC}"/>
    </a:ext>
  </a:extLst>
</a:theme>
</file>

<file path=ppt/theme/theme3.xml><?xml version="1.0" encoding="utf-8"?>
<a:theme xmlns:a="http://schemas.openxmlformats.org/drawingml/2006/main" name="ilp-nlp-theme-fixed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424242"/>
      </a:lt2>
      <a:accent1>
        <a:srgbClr val="4472C4"/>
      </a:accent1>
      <a:accent2>
        <a:srgbClr val="ED7D31"/>
      </a:accent2>
      <a:accent3>
        <a:srgbClr val="000000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lp-nlp-theme-fixed" id="{5B1FB76C-2635-5F43-B117-5DF36D77FB68}" vid="{42F6E5CD-C058-1144-8CBE-B59059B03CC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ilp-nlp-theme</Template>
  <TotalTime>1900</TotalTime>
  <Words>617</Words>
  <Application>Microsoft Office PowerPoint</Application>
  <PresentationFormat>On-screen Show (4:3)</PresentationFormat>
  <Paragraphs>125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8" baseType="lpstr">
      <vt:lpstr>AppleSDGothicNeo-Regular</vt:lpstr>
      <vt:lpstr>Arial</vt:lpstr>
      <vt:lpstr>Arial Unicode MS</vt:lpstr>
      <vt:lpstr>Calibri</vt:lpstr>
      <vt:lpstr>Cambria Math</vt:lpstr>
      <vt:lpstr>cmmi10</vt:lpstr>
      <vt:lpstr>Open Sans</vt:lpstr>
      <vt:lpstr>新細明體</vt:lpstr>
      <vt:lpstr>Symbol</vt:lpstr>
      <vt:lpstr>Times New Roman</vt:lpstr>
      <vt:lpstr>Wingdings</vt:lpstr>
      <vt:lpstr>ilp-nlp-theme</vt:lpstr>
      <vt:lpstr>1_ilp-nlp-theme</vt:lpstr>
      <vt:lpstr>ilp-nlp-theme-fixed</vt:lpstr>
      <vt:lpstr>CIS 700 Advanced Machine Learning for NLP  Inference Applications</vt:lpstr>
      <vt:lpstr>Admin Stuff</vt:lpstr>
      <vt:lpstr>Outline</vt:lpstr>
      <vt:lpstr>Setting</vt:lpstr>
      <vt:lpstr>Dependency Parsing</vt:lpstr>
      <vt:lpstr>Modeling</vt:lpstr>
      <vt:lpstr>Modeling (2)</vt:lpstr>
      <vt:lpstr>Lessons</vt:lpstr>
      <vt:lpstr>Issues</vt:lpstr>
      <vt:lpstr>Setting</vt:lpstr>
      <vt:lpstr>Outline</vt:lpstr>
      <vt:lpstr>MAP inference is discrete optimization</vt:lpstr>
      <vt:lpstr>MAP inference is search</vt:lpstr>
      <vt:lpstr>Approaches for inference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Applications of ILP Formulations in Natural Language Processing</dc:title>
  <dc:creator>Vivek Srikumar</dc:creator>
  <cp:lastModifiedBy>Roth, Dan</cp:lastModifiedBy>
  <cp:revision>234</cp:revision>
  <dcterms:created xsi:type="dcterms:W3CDTF">2017-03-17T16:59:20Z</dcterms:created>
  <dcterms:modified xsi:type="dcterms:W3CDTF">2017-10-31T22:02:28Z</dcterms:modified>
</cp:coreProperties>
</file>