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3" r:id="rId2"/>
  </p:sldMasterIdLst>
  <p:notesMasterIdLst>
    <p:notesMasterId r:id="rId31"/>
  </p:notesMasterIdLst>
  <p:handoutMasterIdLst>
    <p:handoutMasterId r:id="rId32"/>
  </p:handoutMasterIdLst>
  <p:sldIdLst>
    <p:sldId id="414" r:id="rId3"/>
    <p:sldId id="451" r:id="rId4"/>
    <p:sldId id="415" r:id="rId5"/>
    <p:sldId id="440" r:id="rId6"/>
    <p:sldId id="436" r:id="rId7"/>
    <p:sldId id="432" r:id="rId8"/>
    <p:sldId id="441" r:id="rId9"/>
    <p:sldId id="437" r:id="rId10"/>
    <p:sldId id="438" r:id="rId11"/>
    <p:sldId id="439" r:id="rId12"/>
    <p:sldId id="383" r:id="rId13"/>
    <p:sldId id="384" r:id="rId14"/>
    <p:sldId id="385" r:id="rId15"/>
    <p:sldId id="386" r:id="rId16"/>
    <p:sldId id="387" r:id="rId17"/>
    <p:sldId id="388" r:id="rId18"/>
    <p:sldId id="389" r:id="rId19"/>
    <p:sldId id="390" r:id="rId20"/>
    <p:sldId id="391" r:id="rId21"/>
    <p:sldId id="442" r:id="rId22"/>
    <p:sldId id="443" r:id="rId23"/>
    <p:sldId id="444" r:id="rId24"/>
    <p:sldId id="445" r:id="rId25"/>
    <p:sldId id="446" r:id="rId26"/>
    <p:sldId id="447" r:id="rId27"/>
    <p:sldId id="448" r:id="rId28"/>
    <p:sldId id="449" r:id="rId29"/>
    <p:sldId id="450" r:id="rId30"/>
  </p:sldIdLst>
  <p:sldSz cx="9144000" cy="6858000" type="screen4x3"/>
  <p:notesSz cx="6858000" cy="9144000"/>
  <p:custDataLst>
    <p:tags r:id="rId3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095705C-EF7B-9B43-A304-7860B90A285F}">
          <p14:sldIdLst>
            <p14:sldId id="414"/>
            <p14:sldId id="451"/>
            <p14:sldId id="415"/>
          </p14:sldIdLst>
        </p14:section>
        <p14:section name="Intro to Strucutres" id="{6F37F6B1-E010-D947-A85E-087B9F069BF9}">
          <p14:sldIdLst>
            <p14:sldId id="440"/>
            <p14:sldId id="436"/>
            <p14:sldId id="432"/>
            <p14:sldId id="441"/>
            <p14:sldId id="437"/>
            <p14:sldId id="438"/>
            <p14:sldId id="439"/>
            <p14:sldId id="383"/>
            <p14:sldId id="384"/>
            <p14:sldId id="385"/>
            <p14:sldId id="386"/>
            <p14:sldId id="387"/>
            <p14:sldId id="388"/>
            <p14:sldId id="389"/>
            <p14:sldId id="390"/>
            <p14:sldId id="391"/>
            <p14:sldId id="442"/>
            <p14:sldId id="443"/>
            <p14:sldId id="444"/>
            <p14:sldId id="445"/>
            <p14:sldId id="446"/>
            <p14:sldId id="447"/>
            <p14:sldId id="448"/>
            <p14:sldId id="449"/>
            <p14:sldId id="45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37" autoAdjust="0"/>
    <p:restoredTop sz="94660"/>
  </p:normalViewPr>
  <p:slideViewPr>
    <p:cSldViewPr snapToGrid="0" snapToObjects="1">
      <p:cViewPr varScale="1">
        <p:scale>
          <a:sx n="98" d="100"/>
          <a:sy n="98" d="100"/>
        </p:scale>
        <p:origin x="462" y="3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D0AC32-F8CC-DE43-ACF0-18E2E5A936D8}" type="datetimeFigureOut">
              <a:rPr lang="en-US" smtClean="0"/>
              <a:t>10/3/2017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8E6EAB-20A3-F943-AE6F-C3EE732009A1}" type="slidenum">
              <a:rPr lang="en-US" smtClean="0"/>
              <a:t>‹#›</a:t>
            </a:fld>
            <a:endParaRPr lang="en-US"/>
          </a:p>
        </p:txBody>
      </p:sp>
    </p:spTree>
    <p:extLst>
      <p:ext uri="{BB962C8B-B14F-4D97-AF65-F5344CB8AC3E}">
        <p14:creationId xmlns:p14="http://schemas.microsoft.com/office/powerpoint/2010/main" val="42428874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17294C-9306-9346-9306-F956C764A266}" type="datetimeFigureOut">
              <a:rPr lang="en-US" smtClean="0"/>
              <a:t>10/3/2017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62446B-AC8E-3447-9AA6-24709177BBA2}" type="slidenum">
              <a:rPr lang="en-US" smtClean="0"/>
              <a:t>‹#›</a:t>
            </a:fld>
            <a:endParaRPr lang="en-US"/>
          </a:p>
        </p:txBody>
      </p:sp>
    </p:spTree>
    <p:extLst>
      <p:ext uri="{BB962C8B-B14F-4D97-AF65-F5344CB8AC3E}">
        <p14:creationId xmlns:p14="http://schemas.microsoft.com/office/powerpoint/2010/main" val="23418290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A607E67-3443-430C-9CEE-E8ADFFA19FD7}" type="slidenum">
              <a:rPr lang="en-US" smtClean="0">
                <a:latin typeface="Times New Roman" pitchFamily="18" charset="0"/>
              </a:rPr>
              <a:pPr eaLnBrk="1" hangingPunct="1"/>
              <a:t>1</a:t>
            </a:fld>
            <a:endParaRPr lang="en-US"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912625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D05BF3E-A14A-403E-994E-1F7AFB701B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79202" name="Rectangle 2"/>
          <p:cNvSpPr>
            <a:spLocks noChangeArrowheads="1" noTextEdit="1"/>
          </p:cNvSpPr>
          <p:nvPr>
            <p:ph type="sldImg"/>
          </p:nvPr>
        </p:nvSpPr>
        <p:spPr>
          <a:xfrm>
            <a:off x="1144588" y="685800"/>
            <a:ext cx="4572000" cy="3429000"/>
          </a:xfrm>
          <a:ln/>
        </p:spPr>
      </p:sp>
      <p:sp>
        <p:nvSpPr>
          <p:cNvPr id="179203" name="Rectangle 3"/>
          <p:cNvSpPr>
            <a:spLocks noGrp="1" noChangeArrowheads="1"/>
          </p:cNvSpPr>
          <p:nvPr>
            <p:ph type="body" idx="1"/>
          </p:nvPr>
        </p:nvSpPr>
        <p:spPr/>
        <p:txBody>
          <a:bodyPr lIns="89875" tIns="44937" rIns="89875" bIns="44937"/>
          <a:lstStyle/>
          <a:p>
            <a:r>
              <a:rPr lang="en-US" altLang="en-US"/>
              <a:t>The problem of Phrase Identifcation is the problem that utilizes the outcomes of classifiers to identify phrases.  Phrases has some structure which will constrain the possible final outcomes.  In this work, we emphasize only on the non-overlapping constraint that is all phrases in the final predictions cannot overlap one another.</a:t>
            </a:r>
          </a:p>
          <a:p>
            <a:endParaRPr lang="en-US" altLang="en-US"/>
          </a:p>
          <a:p>
            <a:r>
              <a:rPr lang="en-US" altLang="en-US"/>
              <a:t>For example, we have input o</a:t>
            </a:r>
            <a:r>
              <a:rPr lang="en-US" altLang="en-US" baseline="-25000"/>
              <a:t>1</a:t>
            </a:r>
            <a:r>
              <a:rPr lang="en-US" altLang="en-US"/>
              <a:t> to o</a:t>
            </a:r>
            <a:r>
              <a:rPr lang="en-US" altLang="en-US" baseline="-25000"/>
              <a:t>10</a:t>
            </a:r>
            <a:r>
              <a:rPr lang="en-US" altLang="en-US"/>
              <a:t>.  One way to use classifiers is to use two classifiers, one to predict all possible beginning of phrases.  Here is the example.</a:t>
            </a:r>
          </a:p>
          <a:p>
            <a:r>
              <a:rPr lang="en-US" altLang="en-US"/>
              <a:t>The second classifier will predict the end of phrases, and for instance, these are the outputs from it.  Obviously, we cannot just output all of these predictions because they cause some ambiguities and also violate the non-overlapping constraint.</a:t>
            </a:r>
          </a:p>
          <a:p>
            <a:endParaRPr lang="en-US" altLang="en-US"/>
          </a:p>
          <a:p>
            <a:r>
              <a:rPr lang="en-US" altLang="en-US"/>
              <a:t>So, we want some inference process to infer the final output, as in this example, which is legitimate.</a:t>
            </a:r>
          </a:p>
          <a:p>
            <a:endParaRPr lang="en-US" altLang="en-US"/>
          </a:p>
          <a:p>
            <a:r>
              <a:rPr lang="en-US" altLang="en-US"/>
              <a:t>Formally speaking, we will use some state representation such that we can use to identify those two phrases.  One example is this sequence in which purple states represent the phrases.</a:t>
            </a:r>
          </a:p>
          <a:p>
            <a:endParaRPr lang="en-US" altLang="en-US"/>
          </a:p>
          <a:p>
            <a:r>
              <a:rPr lang="en-US" altLang="en-US"/>
              <a:t>Before proceeding further, I would like to clarify that, in this talk, when I talk about observations, it is the same as input, and state sequence will be the same as output.</a:t>
            </a:r>
          </a:p>
          <a:p>
            <a:endParaRPr lang="en-US" altLang="en-US"/>
          </a:p>
          <a:p>
            <a:endParaRPr lang="en-US" altLang="en-US"/>
          </a:p>
        </p:txBody>
      </p:sp>
    </p:spTree>
    <p:extLst>
      <p:ext uri="{BB962C8B-B14F-4D97-AF65-F5344CB8AC3E}">
        <p14:creationId xmlns:p14="http://schemas.microsoft.com/office/powerpoint/2010/main" val="1707452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FC5434C-9E35-414E-A495-700182485CC2}"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8226" name="Rectangle 2"/>
          <p:cNvSpPr>
            <a:spLocks noChangeArrowheads="1" noTextEdit="1"/>
          </p:cNvSpPr>
          <p:nvPr>
            <p:ph type="sldImg"/>
          </p:nvPr>
        </p:nvSpPr>
        <p:spPr>
          <a:ln/>
        </p:spPr>
      </p:sp>
      <p:sp>
        <p:nvSpPr>
          <p:cNvPr id="308227" name="Rectangle 3"/>
          <p:cNvSpPr>
            <a:spLocks noGrp="1" noChangeArrowheads="1"/>
          </p:cNvSpPr>
          <p:nvPr>
            <p:ph type="body" idx="1"/>
          </p:nvPr>
        </p:nvSpPr>
        <p:spPr>
          <a:xfrm>
            <a:off x="685800" y="4343400"/>
            <a:ext cx="5486400" cy="4114800"/>
          </a:xfrm>
        </p:spPr>
        <p:txBody>
          <a:bodyPr lIns="91427" tIns="45713" rIns="91427" bIns="45713"/>
          <a:lstStyle/>
          <a:p>
            <a:r>
              <a:rPr lang="en-US" altLang="zh-TW"/>
              <a:t>Figure1: Collection of X1,</a:t>
            </a:r>
            <a:r>
              <a:rPr lang="en-US" altLang="zh-TW">
                <a:latin typeface="Arial" panose="020B0604020202020204" pitchFamily="34" charset="0"/>
              </a:rPr>
              <a:t>…</a:t>
            </a:r>
            <a:r>
              <a:rPr lang="en-US" altLang="zh-TW"/>
              <a:t>,Xn and Collection of Y1</a:t>
            </a:r>
            <a:r>
              <a:rPr lang="en-US" altLang="zh-TW">
                <a:latin typeface="Arial" panose="020B0604020202020204" pitchFamily="34" charset="0"/>
              </a:rPr>
              <a:t>…</a:t>
            </a:r>
            <a:r>
              <a:rPr lang="en-US" altLang="zh-TW"/>
              <a:t>Ym with links among X and links among Y and between.</a:t>
            </a:r>
          </a:p>
          <a:p>
            <a:r>
              <a:rPr lang="en-US" altLang="zh-TW"/>
              <a:t>Figure2: Collection of X1,</a:t>
            </a:r>
            <a:r>
              <a:rPr lang="en-US" altLang="zh-TW">
                <a:latin typeface="Arial" panose="020B0604020202020204" pitchFamily="34" charset="0"/>
              </a:rPr>
              <a:t>…</a:t>
            </a:r>
            <a:r>
              <a:rPr lang="en-US" altLang="zh-TW"/>
              <a:t>,Xn and single Y </a:t>
            </a:r>
          </a:p>
          <a:p>
            <a:endParaRPr lang="en-US" altLang="zh-TW"/>
          </a:p>
          <a:p>
            <a:r>
              <a:rPr lang="en-US" altLang="zh-TW"/>
              <a:t>Description:</a:t>
            </a:r>
          </a:p>
          <a:p>
            <a:r>
              <a:rPr lang="en-US" altLang="zh-TW"/>
              <a:t>Task is to predict a </a:t>
            </a:r>
            <a:r>
              <a:rPr lang="en-US" altLang="zh-TW">
                <a:latin typeface="Arial" panose="020B0604020202020204" pitchFamily="34" charset="0"/>
              </a:rPr>
              <a:t>“</a:t>
            </a:r>
            <a:r>
              <a:rPr lang="en-US" altLang="zh-TW"/>
              <a:t>consistent</a:t>
            </a:r>
            <a:r>
              <a:rPr lang="en-US" altLang="zh-TW">
                <a:latin typeface="Arial" panose="020B0604020202020204" pitchFamily="34" charset="0"/>
              </a:rPr>
              <a:t>”</a:t>
            </a:r>
            <a:r>
              <a:rPr lang="en-US" altLang="zh-TW"/>
              <a:t> output that respects the structural dependencies among Y1</a:t>
            </a:r>
            <a:r>
              <a:rPr lang="en-US" altLang="zh-TW">
                <a:latin typeface="Arial" panose="020B0604020202020204" pitchFamily="34" charset="0"/>
              </a:rPr>
              <a:t>…</a:t>
            </a:r>
            <a:r>
              <a:rPr lang="en-US" altLang="zh-TW"/>
              <a:t>Ym and from X to Y.</a:t>
            </a:r>
          </a:p>
          <a:p>
            <a:r>
              <a:rPr lang="en-US" altLang="zh-TW"/>
              <a:t>One way is to learn a classifier using the structure so that the final classifiers are consistent. </a:t>
            </a:r>
          </a:p>
          <a:p>
            <a:r>
              <a:rPr lang="en-US" altLang="zh-TW"/>
              <a:t>Second way is to learn classifiers that predict each Y separately and then consolidate the predications post learning inference phase.</a:t>
            </a:r>
          </a:p>
          <a:p>
            <a:endParaRPr lang="en-US" altLang="zh-TW"/>
          </a:p>
          <a:p>
            <a:r>
              <a:rPr lang="en-US" altLang="zh-TW"/>
              <a:t>================</a:t>
            </a:r>
          </a:p>
          <a:p>
            <a:endParaRPr lang="en-US" altLang="zh-TW"/>
          </a:p>
          <a:p>
            <a:r>
              <a:rPr lang="en-US" altLang="zh-TW"/>
              <a:t> 3 basic learning strategies</a:t>
            </a:r>
          </a:p>
          <a:p>
            <a:r>
              <a:rPr lang="en-US" altLang="zh-TW"/>
              <a:t>Local learning only</a:t>
            </a:r>
          </a:p>
          <a:p>
            <a:r>
              <a:rPr lang="en-US" altLang="zh-TW"/>
              <a:t>Local learning + Inference</a:t>
            </a:r>
          </a:p>
          <a:p>
            <a:r>
              <a:rPr lang="en-US" altLang="zh-TW"/>
              <a:t>Inference based Training</a:t>
            </a:r>
          </a:p>
          <a:p>
            <a:endParaRPr lang="en-US" altLang="zh-TW"/>
          </a:p>
          <a:p>
            <a:r>
              <a:rPr lang="en-US" altLang="zh-TW"/>
              <a:t>Also refer to others</a:t>
            </a:r>
            <a:r>
              <a:rPr lang="en-US" altLang="zh-TW">
                <a:latin typeface="Arial" panose="020B0604020202020204" pitchFamily="34" charset="0"/>
              </a:rPr>
              <a:t>’</a:t>
            </a:r>
            <a:r>
              <a:rPr lang="en-US" altLang="zh-TW"/>
              <a:t> work</a:t>
            </a:r>
          </a:p>
          <a:p>
            <a:endParaRPr lang="en-US" altLang="zh-TW"/>
          </a:p>
          <a:p>
            <a:r>
              <a:rPr lang="en-US" altLang="zh-TW"/>
              <a:t>The benefits of each strategy.</a:t>
            </a:r>
          </a:p>
          <a:p>
            <a:endParaRPr lang="en-US" altLang="zh-TW"/>
          </a:p>
        </p:txBody>
      </p:sp>
    </p:spTree>
    <p:extLst>
      <p:ext uri="{BB962C8B-B14F-4D97-AF65-F5344CB8AC3E}">
        <p14:creationId xmlns:p14="http://schemas.microsoft.com/office/powerpoint/2010/main" val="1379886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E8FDDD-B43C-4C67-8003-DE05D866DFDD}"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2322" name="Rectangle 2"/>
          <p:cNvSpPr>
            <a:spLocks noChangeArrowheads="1" noTextEdit="1"/>
          </p:cNvSpPr>
          <p:nvPr>
            <p:ph type="sldImg"/>
          </p:nvPr>
        </p:nvSpPr>
        <p:spPr>
          <a:ln/>
        </p:spPr>
      </p:sp>
      <p:sp>
        <p:nvSpPr>
          <p:cNvPr id="312323" name="Rectangle 3"/>
          <p:cNvSpPr>
            <a:spLocks noGrp="1" noChangeArrowheads="1"/>
          </p:cNvSpPr>
          <p:nvPr>
            <p:ph type="body" idx="1"/>
          </p:nvPr>
        </p:nvSpPr>
        <p:spPr>
          <a:xfrm>
            <a:off x="685800" y="4343400"/>
            <a:ext cx="5486400" cy="4114800"/>
          </a:xfrm>
        </p:spPr>
        <p:txBody>
          <a:bodyPr/>
          <a:lstStyle/>
          <a:p>
            <a:r>
              <a:rPr lang="en-US" altLang="zh-TW"/>
              <a:t>Take-home messages:</a:t>
            </a:r>
          </a:p>
          <a:p>
            <a:endParaRPr lang="en-US" altLang="zh-TW"/>
          </a:p>
          <a:p>
            <a:r>
              <a:rPr lang="en-US" altLang="zh-TW"/>
              <a:t>It is a reasonable assumption that local classification is easy, because: (1) we already identify the important components</a:t>
            </a:r>
          </a:p>
          <a:p>
            <a:endParaRPr lang="en-US" altLang="zh-TW"/>
          </a:p>
          <a:p>
            <a:r>
              <a:rPr lang="en-US" altLang="zh-TW"/>
              <a:t>In many applications, the components are identifiable and easy to learn.  Person &amp; Subject</a:t>
            </a:r>
          </a:p>
        </p:txBody>
      </p:sp>
    </p:spTree>
    <p:extLst>
      <p:ext uri="{BB962C8B-B14F-4D97-AF65-F5344CB8AC3E}">
        <p14:creationId xmlns:p14="http://schemas.microsoft.com/office/powerpoint/2010/main" val="3088872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6106D5-19ED-40D1-AC2D-97D52CCC04A0}"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0514" name="Rectangle 2"/>
          <p:cNvSpPr>
            <a:spLocks noChangeArrowheads="1" noTextEdit="1"/>
          </p:cNvSpPr>
          <p:nvPr>
            <p:ph type="sldImg"/>
          </p:nvPr>
        </p:nvSpPr>
        <p:spPr>
          <a:ln/>
        </p:spPr>
      </p:sp>
      <p:sp>
        <p:nvSpPr>
          <p:cNvPr id="320515" name="Rectangle 3"/>
          <p:cNvSpPr>
            <a:spLocks noGrp="1" noChangeArrowheads="1"/>
          </p:cNvSpPr>
          <p:nvPr>
            <p:ph type="body" idx="1"/>
          </p:nvPr>
        </p:nvSpPr>
        <p:spPr>
          <a:xfrm>
            <a:off x="685800" y="4343400"/>
            <a:ext cx="5486400" cy="4114800"/>
          </a:xfrm>
        </p:spPr>
        <p:txBody>
          <a:bodyPr lIns="91427" tIns="45713" rIns="91427" bIns="45713"/>
          <a:lstStyle/>
          <a:p>
            <a:r>
              <a:rPr lang="en-US" altLang="zh-TW"/>
              <a:t>Figure1: Collection of X1,</a:t>
            </a:r>
            <a:r>
              <a:rPr lang="en-US" altLang="zh-TW">
                <a:latin typeface="Arial" panose="020B0604020202020204" pitchFamily="34" charset="0"/>
              </a:rPr>
              <a:t>…</a:t>
            </a:r>
            <a:r>
              <a:rPr lang="en-US" altLang="zh-TW"/>
              <a:t>,Xn and Collection of Y1</a:t>
            </a:r>
            <a:r>
              <a:rPr lang="en-US" altLang="zh-TW">
                <a:latin typeface="Arial" panose="020B0604020202020204" pitchFamily="34" charset="0"/>
              </a:rPr>
              <a:t>…</a:t>
            </a:r>
            <a:r>
              <a:rPr lang="en-US" altLang="zh-TW"/>
              <a:t>Ym with links among X and links among Y and between.</a:t>
            </a:r>
          </a:p>
          <a:p>
            <a:r>
              <a:rPr lang="en-US" altLang="zh-TW"/>
              <a:t>Figure2: Collection of X1,</a:t>
            </a:r>
            <a:r>
              <a:rPr lang="en-US" altLang="zh-TW">
                <a:latin typeface="Arial" panose="020B0604020202020204" pitchFamily="34" charset="0"/>
              </a:rPr>
              <a:t>…</a:t>
            </a:r>
            <a:r>
              <a:rPr lang="en-US" altLang="zh-TW"/>
              <a:t>,Xn and single Y </a:t>
            </a:r>
          </a:p>
          <a:p>
            <a:endParaRPr lang="en-US" altLang="zh-TW"/>
          </a:p>
          <a:p>
            <a:r>
              <a:rPr lang="en-US" altLang="zh-TW"/>
              <a:t>Description:</a:t>
            </a:r>
          </a:p>
          <a:p>
            <a:r>
              <a:rPr lang="en-US" altLang="zh-TW"/>
              <a:t>Task is to predict a </a:t>
            </a:r>
            <a:r>
              <a:rPr lang="en-US" altLang="zh-TW">
                <a:latin typeface="Arial" panose="020B0604020202020204" pitchFamily="34" charset="0"/>
              </a:rPr>
              <a:t>“</a:t>
            </a:r>
            <a:r>
              <a:rPr lang="en-US" altLang="zh-TW"/>
              <a:t>consistent</a:t>
            </a:r>
            <a:r>
              <a:rPr lang="en-US" altLang="zh-TW">
                <a:latin typeface="Arial" panose="020B0604020202020204" pitchFamily="34" charset="0"/>
              </a:rPr>
              <a:t>”</a:t>
            </a:r>
            <a:r>
              <a:rPr lang="en-US" altLang="zh-TW"/>
              <a:t> output that respects the structural dependencies among Y1</a:t>
            </a:r>
            <a:r>
              <a:rPr lang="en-US" altLang="zh-TW">
                <a:latin typeface="Arial" panose="020B0604020202020204" pitchFamily="34" charset="0"/>
              </a:rPr>
              <a:t>…</a:t>
            </a:r>
            <a:r>
              <a:rPr lang="en-US" altLang="zh-TW"/>
              <a:t>Ym and from X to Y.</a:t>
            </a:r>
          </a:p>
          <a:p>
            <a:r>
              <a:rPr lang="en-US" altLang="zh-TW"/>
              <a:t>One way is to learn a classifier using the structure so that the final classifiers are consistent. </a:t>
            </a:r>
          </a:p>
          <a:p>
            <a:r>
              <a:rPr lang="en-US" altLang="zh-TW"/>
              <a:t>Second way is to learn classifiers that predict each Y separately and then consolidate the predications post learning inference phase.</a:t>
            </a:r>
          </a:p>
          <a:p>
            <a:endParaRPr lang="en-US" altLang="zh-TW"/>
          </a:p>
          <a:p>
            <a:r>
              <a:rPr lang="en-US" altLang="zh-TW"/>
              <a:t>================</a:t>
            </a:r>
          </a:p>
          <a:p>
            <a:endParaRPr lang="en-US" altLang="zh-TW"/>
          </a:p>
          <a:p>
            <a:r>
              <a:rPr lang="en-US" altLang="zh-TW"/>
              <a:t> 3 basic learning strategies</a:t>
            </a:r>
          </a:p>
          <a:p>
            <a:r>
              <a:rPr lang="en-US" altLang="zh-TW"/>
              <a:t>Local learning only</a:t>
            </a:r>
          </a:p>
          <a:p>
            <a:r>
              <a:rPr lang="en-US" altLang="zh-TW"/>
              <a:t>Local learning + Inference</a:t>
            </a:r>
          </a:p>
          <a:p>
            <a:r>
              <a:rPr lang="en-US" altLang="zh-TW"/>
              <a:t>Inference based Training</a:t>
            </a:r>
          </a:p>
          <a:p>
            <a:endParaRPr lang="en-US" altLang="zh-TW"/>
          </a:p>
          <a:p>
            <a:r>
              <a:rPr lang="en-US" altLang="zh-TW"/>
              <a:t>Also refer to others</a:t>
            </a:r>
            <a:r>
              <a:rPr lang="en-US" altLang="zh-TW">
                <a:latin typeface="Arial" panose="020B0604020202020204" pitchFamily="34" charset="0"/>
              </a:rPr>
              <a:t>’</a:t>
            </a:r>
            <a:r>
              <a:rPr lang="en-US" altLang="zh-TW"/>
              <a:t> work</a:t>
            </a:r>
          </a:p>
          <a:p>
            <a:endParaRPr lang="en-US" altLang="zh-TW"/>
          </a:p>
          <a:p>
            <a:r>
              <a:rPr lang="en-US" altLang="zh-TW"/>
              <a:t>The benefits of each strategy.</a:t>
            </a:r>
          </a:p>
          <a:p>
            <a:endParaRPr lang="en-US" altLang="zh-TW"/>
          </a:p>
        </p:txBody>
      </p:sp>
    </p:spTree>
    <p:extLst>
      <p:ext uri="{BB962C8B-B14F-4D97-AF65-F5344CB8AC3E}">
        <p14:creationId xmlns:p14="http://schemas.microsoft.com/office/powerpoint/2010/main" val="3803798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D48D9-D4B6-7D4B-AA8E-4F836E5E4EAA}" type="slidenum">
              <a:rPr lang="en-US" smtClean="0"/>
              <a:t>11</a:t>
            </a:fld>
            <a:endParaRPr lang="en-US"/>
          </a:p>
        </p:txBody>
      </p:sp>
    </p:spTree>
    <p:extLst>
      <p:ext uri="{BB962C8B-B14F-4D97-AF65-F5344CB8AC3E}">
        <p14:creationId xmlns:p14="http://schemas.microsoft.com/office/powerpoint/2010/main" val="1575657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C70B07D-D95B-4432-A511-0E6F0C0F0C76}"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Arial" pitchFamily="34" charset="0"/>
            </a:endParaRPr>
          </a:p>
        </p:txBody>
      </p:sp>
      <p:sp>
        <p:nvSpPr>
          <p:cNvPr id="116739" name="Rectangle 2"/>
          <p:cNvSpPr>
            <a:spLocks noGrp="1" noRot="1" noChangeAspect="1" noChangeArrowheads="1" noTextEdit="1"/>
          </p:cNvSpPr>
          <p:nvPr>
            <p:ph type="sldImg"/>
          </p:nvPr>
        </p:nvSpPr>
        <p:spPr>
          <a:xfrm>
            <a:off x="1100138" y="676275"/>
            <a:ext cx="4610100" cy="3457575"/>
          </a:xfrm>
          <a:ln/>
        </p:spPr>
      </p:sp>
      <p:sp>
        <p:nvSpPr>
          <p:cNvPr id="116740" name="Rectangle 3"/>
          <p:cNvSpPr>
            <a:spLocks noGrp="1" noChangeArrowheads="1"/>
          </p:cNvSpPr>
          <p:nvPr>
            <p:ph type="body" idx="1"/>
          </p:nvPr>
        </p:nvSpPr>
        <p:spPr>
          <a:xfrm>
            <a:off x="898525" y="4359275"/>
            <a:ext cx="5011738" cy="4133850"/>
          </a:xfrm>
          <a:noFill/>
        </p:spPr>
        <p:txBody>
          <a:bodyPr/>
          <a:lstStyle/>
          <a:p>
            <a:pPr eaLnBrk="1" hangingPunct="1"/>
            <a:endParaRPr lang="en-US" dirty="0" smtClean="0"/>
          </a:p>
        </p:txBody>
      </p:sp>
    </p:spTree>
    <p:extLst>
      <p:ext uri="{BB962C8B-B14F-4D97-AF65-F5344CB8AC3E}">
        <p14:creationId xmlns:p14="http://schemas.microsoft.com/office/powerpoint/2010/main" val="3489798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5FB135-A066-425C-B583-A004A1D2BAFC}"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Arial" pitchFamily="34" charset="0"/>
            </a:endParaRPr>
          </a:p>
        </p:txBody>
      </p:sp>
      <p:sp>
        <p:nvSpPr>
          <p:cNvPr id="117763" name="Rectangle 2"/>
          <p:cNvSpPr>
            <a:spLocks noGrp="1" noRot="1" noChangeAspect="1" noChangeArrowheads="1" noTextEdit="1"/>
          </p:cNvSpPr>
          <p:nvPr>
            <p:ph type="sldImg"/>
          </p:nvPr>
        </p:nvSpPr>
        <p:spPr>
          <a:xfrm>
            <a:off x="1100138" y="676275"/>
            <a:ext cx="4610100" cy="3457575"/>
          </a:xfrm>
          <a:ln/>
        </p:spPr>
      </p:sp>
      <p:sp>
        <p:nvSpPr>
          <p:cNvPr id="117764" name="Rectangle 3"/>
          <p:cNvSpPr>
            <a:spLocks noGrp="1" noChangeArrowheads="1"/>
          </p:cNvSpPr>
          <p:nvPr>
            <p:ph type="body" idx="1"/>
          </p:nvPr>
        </p:nvSpPr>
        <p:spPr>
          <a:xfrm>
            <a:off x="898525" y="4359275"/>
            <a:ext cx="5011738" cy="4133850"/>
          </a:xfrm>
          <a:noFill/>
        </p:spPr>
        <p:txBody>
          <a:bodyPr/>
          <a:lstStyle/>
          <a:p>
            <a:pPr eaLnBrk="1" hangingPunct="1"/>
            <a:endParaRPr lang="en-US" smtClean="0"/>
          </a:p>
        </p:txBody>
      </p:sp>
    </p:spTree>
    <p:extLst>
      <p:ext uri="{BB962C8B-B14F-4D97-AF65-F5344CB8AC3E}">
        <p14:creationId xmlns:p14="http://schemas.microsoft.com/office/powerpoint/2010/main" val="278958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7328"/>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371600" y="3187230"/>
            <a:ext cx="6400800" cy="851959"/>
          </a:xfrm>
        </p:spPr>
        <p:txBody>
          <a:bodyPr>
            <a:normAutofit/>
          </a:bodyPr>
          <a:lstStyle>
            <a:lvl1pPr marL="0" indent="0" algn="ctr">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Lecture</a:t>
            </a:r>
            <a:endParaRPr lang="en-US" dirty="0"/>
          </a:p>
        </p:txBody>
      </p:sp>
      <p:sp>
        <p:nvSpPr>
          <p:cNvPr id="4" name="Date Placeholder 3"/>
          <p:cNvSpPr>
            <a:spLocks noGrp="1"/>
          </p:cNvSpPr>
          <p:nvPr>
            <p:ph type="dt" sz="half" idx="10"/>
          </p:nvPr>
        </p:nvSpPr>
        <p:spPr/>
        <p:txBody>
          <a:bodyPr/>
          <a:lstStyle/>
          <a:p>
            <a:fld id="{B7BFBD29-929C-6B4E-AEEA-C3E19BDA7F7E}" type="datetime1">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523967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9BF09-989E-9E4B-86B8-6EEBA730F781}" type="datetime1">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1487282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086979-97AE-E547-AFFE-ED7CEEA86654}" type="datetime1">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2899560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pSp>
        <p:nvGrpSpPr>
          <p:cNvPr id="4" name="Group 3"/>
          <p:cNvGrpSpPr/>
          <p:nvPr userDrawn="1"/>
        </p:nvGrpSpPr>
        <p:grpSpPr>
          <a:xfrm>
            <a:off x="1371598" y="12436"/>
            <a:ext cx="0" cy="5783262"/>
            <a:chOff x="1371598" y="12436"/>
            <a:chExt cx="0" cy="5783262"/>
          </a:xfrm>
        </p:grpSpPr>
        <p:sp>
          <p:nvSpPr>
            <p:cNvPr id="6" name="Line 123"/>
            <p:cNvSpPr>
              <a:spLocks noChangeShapeType="1"/>
            </p:cNvSpPr>
            <p:nvPr/>
          </p:nvSpPr>
          <p:spPr bwMode="auto">
            <a:xfrm flipH="1">
              <a:off x="1371598" y="1143000"/>
              <a:ext cx="0" cy="4652698"/>
            </a:xfrm>
            <a:prstGeom prst="line">
              <a:avLst/>
            </a:prstGeom>
            <a:noFill/>
            <a:ln w="31750">
              <a:solidFill>
                <a:schemeClr val="accent1">
                  <a:lumMod val="75000"/>
                </a:schemeClr>
              </a:solidFill>
              <a:round/>
              <a:headEnd/>
              <a:tailEnd/>
            </a:ln>
            <a:extLst>
              <a:ext uri="{909E8E84-426E-40DD-AFC4-6F175D3DCCD1}">
                <a14:hiddenFill xmlns:a14="http://schemas.microsoft.com/office/drawing/2010/main">
                  <a:noFill/>
                </a14:hiddenFill>
              </a:ext>
            </a:extLst>
          </p:spPr>
          <p:txBody>
            <a:bodyPr lIns="82124" tIns="41061" rIns="82124" bIns="41061" anchor="ctr">
              <a:spAutoFit/>
            </a:bodyPr>
            <a:lstStyle/>
            <a:p>
              <a:endParaRPr lang="en-US"/>
            </a:p>
          </p:txBody>
        </p:sp>
        <p:sp>
          <p:nvSpPr>
            <p:cNvPr id="7" name="Line 124"/>
            <p:cNvSpPr>
              <a:spLocks noChangeShapeType="1"/>
            </p:cNvSpPr>
            <p:nvPr/>
          </p:nvSpPr>
          <p:spPr bwMode="auto">
            <a:xfrm>
              <a:off x="1371598" y="12436"/>
              <a:ext cx="0" cy="1130564"/>
            </a:xfrm>
            <a:prstGeom prst="line">
              <a:avLst/>
            </a:prstGeom>
            <a:noFill/>
            <a:ln w="31750">
              <a:solidFill>
                <a:schemeClr val="bg1"/>
              </a:solidFill>
              <a:round/>
              <a:headEnd/>
              <a:tailEnd/>
            </a:ln>
            <a:extLst>
              <a:ext uri="{909E8E84-426E-40DD-AFC4-6F175D3DCCD1}">
                <a14:hiddenFill xmlns:a14="http://schemas.microsoft.com/office/drawing/2010/main">
                  <a:noFill/>
                </a14:hiddenFill>
              </a:ext>
            </a:extLst>
          </p:spPr>
          <p:txBody>
            <a:bodyPr lIns="82124" tIns="41061" rIns="82124" bIns="41061" anchor="ctr">
              <a:spAutoFit/>
            </a:bodyPr>
            <a:lstStyle/>
            <a:p>
              <a:endParaRPr lang="en-US"/>
            </a:p>
          </p:txBody>
        </p:sp>
      </p:grpSp>
      <p:sp>
        <p:nvSpPr>
          <p:cNvPr id="2" name="Title 1"/>
          <p:cNvSpPr>
            <a:spLocks noGrp="1"/>
          </p:cNvSpPr>
          <p:nvPr userDrawn="1">
            <p:ph type="title"/>
          </p:nvPr>
        </p:nvSpPr>
        <p:spPr>
          <a:xfrm>
            <a:off x="1371600" y="30822"/>
            <a:ext cx="7772400" cy="1143000"/>
          </a:xfrm>
          <a:solidFill>
            <a:schemeClr val="accent6"/>
          </a:solidFill>
        </p:spPr>
        <p:txBody>
          <a:bodyPr/>
          <a:lstStyle/>
          <a:p>
            <a:r>
              <a:rPr lang="en-US" dirty="0" smtClean="0"/>
              <a:t>Click to edit Master title style</a:t>
            </a:r>
            <a:endParaRPr lang="en-US" dirty="0"/>
          </a:p>
        </p:txBody>
      </p:sp>
      <p:sp>
        <p:nvSpPr>
          <p:cNvPr id="3" name="Content Placeholder 2"/>
          <p:cNvSpPr>
            <a:spLocks noGrp="1"/>
          </p:cNvSpPr>
          <p:nvPr userDrawn="1">
            <p:ph idx="1"/>
          </p:nvPr>
        </p:nvSpPr>
        <p:spPr>
          <a:xfrm>
            <a:off x="1524000" y="1371600"/>
            <a:ext cx="7162800" cy="4525963"/>
          </a:xfrm>
        </p:spPr>
        <p:txBody>
          <a:bodyPr/>
          <a:lstStyle>
            <a:lvl1pPr marL="342900" indent="-342900">
              <a:buSzPct val="75000"/>
              <a:buFontTx/>
              <a:buBlip>
                <a:blip r:embed="rId2"/>
              </a:buBlip>
              <a:defRPr/>
            </a:lvl1pPr>
            <a:lvl2pPr marL="742950" indent="-285750">
              <a:buClr>
                <a:schemeClr val="accent1"/>
              </a:buClr>
              <a:buSzPct val="75000"/>
              <a:buFont typeface="Wingdings" pitchFamily="2" charset="2"/>
              <a:buChar char="q"/>
              <a:defRPr>
                <a:solidFill>
                  <a:schemeClr val="accent2">
                    <a:lumMod val="75000"/>
                    <a:lumOff val="25000"/>
                  </a:schemeClr>
                </a:solidFill>
              </a:defRPr>
            </a:lvl2pPr>
            <a:lvl3pPr marL="1143000" indent="-228600">
              <a:buClr>
                <a:schemeClr val="accent1"/>
              </a:buClr>
              <a:buFont typeface="Wingdings" pitchFamily="2" charset="2"/>
              <a:buChar char="§"/>
              <a:defRPr/>
            </a:lvl3pPr>
            <a:lvl4pPr marL="1600200" indent="-228600">
              <a:buClr>
                <a:schemeClr val="accent1"/>
              </a:buClr>
              <a:buFont typeface="Arial" pitchFamily="34" charset="0"/>
              <a:buChar char="•"/>
              <a:defRPr>
                <a:solidFill>
                  <a:schemeClr val="accent2">
                    <a:lumMod val="75000"/>
                    <a:lumOff val="25000"/>
                  </a:schemeClr>
                </a:solidFill>
              </a:defRPr>
            </a:lvl4pPr>
            <a:lvl5pPr marL="2057400" indent="-22860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14"/>
          <p:cNvSpPr>
            <a:spLocks noGrp="1"/>
          </p:cNvSpPr>
          <p:nvPr userDrawn="1">
            <p:ph sz="quarter" idx="13"/>
          </p:nvPr>
        </p:nvSpPr>
        <p:spPr>
          <a:xfrm rot="18627426">
            <a:off x="57359" y="2227476"/>
            <a:ext cx="2183449" cy="1558925"/>
          </a:xfrm>
          <a:noFill/>
          <a:ln>
            <a:noFill/>
          </a:ln>
        </p:spPr>
        <p:style>
          <a:lnRef idx="2">
            <a:schemeClr val="accent6"/>
          </a:lnRef>
          <a:fillRef idx="1">
            <a:schemeClr val="lt1"/>
          </a:fillRef>
          <a:effectRef idx="0">
            <a:schemeClr val="accent6"/>
          </a:effectRef>
          <a:fontRef idx="none"/>
        </p:style>
        <p:txBody>
          <a:bodyPr/>
          <a:lstStyle>
            <a:lvl1pPr marL="0" indent="0">
              <a:buFontTx/>
              <a:buNone/>
              <a:defRPr sz="2000" b="1">
                <a:solidFill>
                  <a:schemeClr val="tx1">
                    <a:lumMod val="50000"/>
                    <a:lumOff val="50000"/>
                  </a:schemeClr>
                </a:solidFill>
              </a:defRPr>
            </a:lvl1pPr>
            <a:lvl2pPr>
              <a:defRPr sz="1600" baseline="0"/>
            </a:lvl2pPr>
            <a:lvl3pPr>
              <a:defRPr sz="1600" baseline="0"/>
            </a:lvl3pPr>
            <a:lvl4pPr>
              <a:defRPr sz="1600" baseline="0"/>
            </a:lvl4pPr>
            <a:lvl5pPr>
              <a:defRPr sz="1600"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14"/>
          <p:cNvSpPr>
            <a:spLocks noGrp="1"/>
          </p:cNvSpPr>
          <p:nvPr>
            <p:ph sz="quarter" idx="14" hasCustomPrompt="1"/>
          </p:nvPr>
        </p:nvSpPr>
        <p:spPr>
          <a:xfrm>
            <a:off x="209759" y="6348197"/>
            <a:ext cx="8781841" cy="509803"/>
          </a:xfrm>
          <a:noFill/>
          <a:ln>
            <a:noFill/>
          </a:ln>
        </p:spPr>
        <p:style>
          <a:lnRef idx="2">
            <a:schemeClr val="accent6"/>
          </a:lnRef>
          <a:fillRef idx="1">
            <a:schemeClr val="lt1"/>
          </a:fillRef>
          <a:effectRef idx="0">
            <a:schemeClr val="accent6"/>
          </a:effectRef>
          <a:fontRef idx="none"/>
        </p:style>
        <p:txBody>
          <a:bodyPr/>
          <a:lstStyle>
            <a:lvl1pPr marL="0" indent="0">
              <a:buFontTx/>
              <a:buNone/>
              <a:defRPr sz="2000" b="0" baseline="0">
                <a:solidFill>
                  <a:schemeClr val="tx1"/>
                </a:solidFill>
              </a:defRPr>
            </a:lvl1pPr>
            <a:lvl2pPr>
              <a:defRPr sz="1600" baseline="0"/>
            </a:lvl2pPr>
            <a:lvl3pPr>
              <a:defRPr sz="1600" baseline="0"/>
            </a:lvl3pPr>
            <a:lvl4pPr>
              <a:defRPr sz="1600" baseline="0"/>
            </a:lvl4pPr>
            <a:lvl5pPr>
              <a:defRPr sz="1600" baseline="0"/>
            </a:lvl5pPr>
          </a:lstStyle>
          <a:p>
            <a:pPr lvl="0"/>
            <a:r>
              <a:rPr lang="en-US" dirty="0" smtClean="0"/>
              <a:t>INTRODUCTION			CS446 Fall ’11				</a:t>
            </a:r>
            <a:endParaRPr lang="en-US" dirty="0"/>
          </a:p>
        </p:txBody>
      </p:sp>
      <p:sp>
        <p:nvSpPr>
          <p:cNvPr id="5" name="Slide Number Placeholder 4"/>
          <p:cNvSpPr>
            <a:spLocks noGrp="1"/>
          </p:cNvSpPr>
          <p:nvPr>
            <p:ph type="sldNum" sz="quarter" idx="15"/>
          </p:nvPr>
        </p:nvSpPr>
        <p:spPr/>
        <p:txBody>
          <a:bodyPr/>
          <a:lstStyle>
            <a:lvl1pPr>
              <a:defRPr sz="2000">
                <a:solidFill>
                  <a:schemeClr val="tx1"/>
                </a:solidFill>
                <a:latin typeface="+mj-lt"/>
              </a:defRPr>
            </a:lvl1pPr>
          </a:lstStyle>
          <a:p>
            <a:fld id="{0C921938-476A-4922-BE24-3B8F6A2854D9}" type="slidenum">
              <a:rPr lang="en-US" smtClean="0"/>
              <a:pPr/>
              <a:t>‹#›</a:t>
            </a:fld>
            <a:endParaRPr lang="en-US" dirty="0"/>
          </a:p>
        </p:txBody>
      </p:sp>
    </p:spTree>
    <p:extLst>
      <p:ext uri="{BB962C8B-B14F-4D97-AF65-F5344CB8AC3E}">
        <p14:creationId xmlns:p14="http://schemas.microsoft.com/office/powerpoint/2010/main" val="158205805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hidden">
          <a:xfrm>
            <a:off x="0" y="0"/>
            <a:ext cx="3505200" cy="685800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TW" altLang="en-US" sz="2400">
              <a:latin typeface="Times New Roman" pitchFamily="18" charset="0"/>
              <a:ea typeface="Arial Unicode MS" pitchFamily="34" charset="-128"/>
              <a:cs typeface="Arial Unicode MS" pitchFamily="34" charset="-128"/>
            </a:endParaRPr>
          </a:p>
        </p:txBody>
      </p:sp>
      <p:pic>
        <p:nvPicPr>
          <p:cNvPr id="5" name="Picture 11" descr="UILogoCL1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4840" y="76200"/>
            <a:ext cx="744094" cy="82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ccg_0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55566"/>
            <a:ext cx="523776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Rectangle 6"/>
          <p:cNvSpPr>
            <a:spLocks noGrp="1" noChangeArrowheads="1"/>
          </p:cNvSpPr>
          <p:nvPr>
            <p:ph type="ctrTitle"/>
          </p:nvPr>
        </p:nvSpPr>
        <p:spPr>
          <a:xfrm>
            <a:off x="838200" y="1828800"/>
            <a:ext cx="8153400" cy="2209800"/>
          </a:xfrm>
        </p:spPr>
        <p:txBody>
          <a:bodyPr/>
          <a:lstStyle>
            <a:lvl1pPr>
              <a:defRPr sz="3400"/>
            </a:lvl1pPr>
          </a:lstStyle>
          <a:p>
            <a:pPr lvl="0"/>
            <a:r>
              <a:rPr lang="en-US" altLang="zh-TW" noProof="0" smtClean="0"/>
              <a:t>Click to edit Master title style</a:t>
            </a:r>
          </a:p>
        </p:txBody>
      </p:sp>
      <p:sp>
        <p:nvSpPr>
          <p:cNvPr id="37895" name="Rectangle 7"/>
          <p:cNvSpPr>
            <a:spLocks noGrp="1" noChangeArrowheads="1"/>
          </p:cNvSpPr>
          <p:nvPr>
            <p:ph type="subTitle" idx="1"/>
          </p:nvPr>
        </p:nvSpPr>
        <p:spPr>
          <a:xfrm>
            <a:off x="838200" y="4267200"/>
            <a:ext cx="8153400" cy="1752600"/>
          </a:xfrm>
        </p:spPr>
        <p:txBody>
          <a:bodyPr/>
          <a:lstStyle>
            <a:lvl1pPr marL="0" indent="0" algn="r">
              <a:buFont typeface="Wingdings" pitchFamily="2" charset="2"/>
              <a:buNone/>
              <a:defRPr sz="2600"/>
            </a:lvl1pPr>
          </a:lstStyle>
          <a:p>
            <a:pPr lvl="0"/>
            <a:r>
              <a:rPr lang="en-US" altLang="zh-TW" noProof="0" smtClean="0"/>
              <a:t>Click to edit Master subtitle style</a:t>
            </a:r>
          </a:p>
        </p:txBody>
      </p:sp>
    </p:spTree>
    <p:extLst>
      <p:ext uri="{BB962C8B-B14F-4D97-AF65-F5344CB8AC3E}">
        <p14:creationId xmlns:p14="http://schemas.microsoft.com/office/powerpoint/2010/main" val="309352189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533400"/>
          </a:xfrm>
        </p:spPr>
        <p:txBody>
          <a:bodyPr/>
          <a:lstStyle>
            <a:lvl1pPr>
              <a:defRPr>
                <a:solidFill>
                  <a:srgbClr val="0033CC"/>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C83F18D4-0D70-44DE-A8FF-A8D5002D1168}" type="slidenum">
              <a:rPr lang="en-US" altLang="zh-TW" smtClean="0"/>
              <a:pPr>
                <a:defRPr/>
              </a:pPr>
              <a:t>‹#›</a:t>
            </a:fld>
            <a:endParaRPr lang="en-US" altLang="zh-TW" dirty="0"/>
          </a:p>
        </p:txBody>
      </p:sp>
      <p:sp>
        <p:nvSpPr>
          <p:cNvPr id="6"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811897229"/>
      </p:ext>
    </p:extLst>
  </p:cSld>
  <p:clrMapOvr>
    <a:masterClrMapping/>
  </p:clrMapOvr>
  <p:transition spd="med"/>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2"/>
          <p:cNvSpPr>
            <a:spLocks noGrp="1" noChangeArrowheads="1"/>
          </p:cNvSpPr>
          <p:nvPr>
            <p:ph type="ftr" sz="quarter" idx="10"/>
          </p:nvPr>
        </p:nvSpPr>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904D9E78-2E4E-4360-A24D-3ECC739393C9}" type="slidenum">
              <a:rPr lang="en-US" altLang="zh-TW" smtClean="0"/>
              <a:pPr>
                <a:defRPr/>
              </a:pPr>
              <a:t>‹#›</a:t>
            </a:fld>
            <a:endParaRPr lang="en-US" altLang="zh-TW" dirty="0"/>
          </a:p>
        </p:txBody>
      </p:sp>
      <p:sp>
        <p:nvSpPr>
          <p:cNvPr id="6"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2787430616"/>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BC3EEDB6-3FB3-436A-B1A9-6088B5E4AF06}" type="slidenum">
              <a:rPr lang="en-US" altLang="zh-TW" smtClean="0"/>
              <a:pPr>
                <a:defRPr/>
              </a:pPr>
              <a:t>‹#›</a:t>
            </a:fld>
            <a:endParaRPr lang="en-US" altLang="zh-TW" dirty="0"/>
          </a:p>
        </p:txBody>
      </p:sp>
      <p:sp>
        <p:nvSpPr>
          <p:cNvPr id="7"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2506408913"/>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p:txBody>
          <a:bodyPr/>
          <a:lstStyle>
            <a:lvl1pPr>
              <a:defRPr/>
            </a:lvl1pPr>
          </a:lstStyle>
          <a:p>
            <a:pPr>
              <a:defRPr/>
            </a:pPr>
            <a:endParaRPr lang="en-US" altLang="zh-TW"/>
          </a:p>
        </p:txBody>
      </p:sp>
      <p:sp>
        <p:nvSpPr>
          <p:cNvPr id="8" name="Rectangle 3"/>
          <p:cNvSpPr>
            <a:spLocks noGrp="1" noChangeArrowheads="1"/>
          </p:cNvSpPr>
          <p:nvPr>
            <p:ph type="sldNum" sz="quarter" idx="11"/>
          </p:nvPr>
        </p:nvSpPr>
        <p:spPr/>
        <p:txBody>
          <a:bodyPr/>
          <a:lstStyle>
            <a:lvl1pPr>
              <a:defRPr/>
            </a:lvl1pPr>
          </a:lstStyle>
          <a:p>
            <a:pPr>
              <a:defRPr/>
            </a:pPr>
            <a:r>
              <a:rPr lang="en-US" altLang="zh-TW"/>
              <a:t>Page </a:t>
            </a:r>
            <a:fld id="{EEF7C7A5-273A-4652-B55A-2B23586427B3}" type="slidenum">
              <a:rPr lang="en-US" altLang="zh-TW"/>
              <a:pPr>
                <a:defRPr/>
              </a:pPr>
              <a:t>‹#›</a:t>
            </a:fld>
            <a:endParaRPr lang="en-US" altLang="zh-TW"/>
          </a:p>
        </p:txBody>
      </p:sp>
      <p:sp>
        <p:nvSpPr>
          <p:cNvPr id="9" name="Rectangle 8"/>
          <p:cNvSpPr>
            <a:spLocks noGrp="1" noChangeArrowheads="1"/>
          </p:cNvSpPr>
          <p:nvPr>
            <p:ph type="dt" sz="half" idx="12"/>
          </p:nvPr>
        </p:nvSpPr>
        <p:spPr/>
        <p:txBody>
          <a:bodyPr/>
          <a:lstStyle>
            <a:lvl1pPr>
              <a:defRPr/>
            </a:lvl1pPr>
          </a:lstStyle>
          <a:p>
            <a:pPr>
              <a:defRPr/>
            </a:pPr>
            <a:endParaRPr lang="en-US" altLang="zh-TW"/>
          </a:p>
        </p:txBody>
      </p:sp>
      <p:sp>
        <p:nvSpPr>
          <p:cNvPr id="10" name="Rectangle 4"/>
          <p:cNvSpPr txBox="1">
            <a:spLocks noChangeArrowheads="1"/>
          </p:cNvSpPr>
          <p:nvPr userDrawn="1"/>
        </p:nvSpPr>
        <p:spPr bwMode="auto">
          <a:xfrm>
            <a:off x="152400" y="-13648"/>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rgbClr val="0033CC"/>
                </a:solidFill>
                <a:latin typeface="+mj-lt"/>
                <a:ea typeface="+mj-ea"/>
                <a:cs typeface="+mj-cs"/>
              </a:defRPr>
            </a:lvl1pPr>
            <a:lvl2pPr algn="l" rtl="0" eaLnBrk="0" fontAlgn="base" hangingPunct="0">
              <a:spcBef>
                <a:spcPct val="0"/>
              </a:spcBef>
              <a:spcAft>
                <a:spcPct val="0"/>
              </a:spcAft>
              <a:defRPr sz="2800">
                <a:solidFill>
                  <a:srgbClr val="FF0000"/>
                </a:solidFill>
                <a:latin typeface="Calibri" pitchFamily="34" charset="0"/>
                <a:cs typeface="Arial" pitchFamily="34" charset="0"/>
              </a:defRPr>
            </a:lvl2pPr>
            <a:lvl3pPr algn="l" rtl="0" eaLnBrk="0" fontAlgn="base" hangingPunct="0">
              <a:spcBef>
                <a:spcPct val="0"/>
              </a:spcBef>
              <a:spcAft>
                <a:spcPct val="0"/>
              </a:spcAft>
              <a:defRPr sz="2800">
                <a:solidFill>
                  <a:srgbClr val="FF0000"/>
                </a:solidFill>
                <a:latin typeface="Calibri" pitchFamily="34" charset="0"/>
                <a:cs typeface="Arial" pitchFamily="34" charset="0"/>
              </a:defRPr>
            </a:lvl3pPr>
            <a:lvl4pPr algn="l" rtl="0" eaLnBrk="0" fontAlgn="base" hangingPunct="0">
              <a:spcBef>
                <a:spcPct val="0"/>
              </a:spcBef>
              <a:spcAft>
                <a:spcPct val="0"/>
              </a:spcAft>
              <a:defRPr sz="2800">
                <a:solidFill>
                  <a:srgbClr val="FF0000"/>
                </a:solidFill>
                <a:latin typeface="Calibri" pitchFamily="34" charset="0"/>
                <a:cs typeface="Arial" pitchFamily="34" charset="0"/>
              </a:defRPr>
            </a:lvl4pPr>
            <a:lvl5pPr algn="l" rtl="0" eaLnBrk="0" fontAlgn="base" hangingPunct="0">
              <a:spcBef>
                <a:spcPct val="0"/>
              </a:spcBef>
              <a:spcAft>
                <a:spcPct val="0"/>
              </a:spcAft>
              <a:defRPr sz="2800">
                <a:solidFill>
                  <a:srgbClr val="FF0000"/>
                </a:solidFill>
                <a:latin typeface="Calibri" pitchFamily="34" charset="0"/>
                <a:cs typeface="Arial" pitchFamily="34" charset="0"/>
              </a:defRPr>
            </a:lvl5pPr>
            <a:lvl6pPr marL="457200" algn="l" rtl="0" fontAlgn="base">
              <a:spcBef>
                <a:spcPct val="0"/>
              </a:spcBef>
              <a:spcAft>
                <a:spcPct val="0"/>
              </a:spcAft>
              <a:defRPr sz="2800">
                <a:solidFill>
                  <a:srgbClr val="FF0000"/>
                </a:solidFill>
                <a:latin typeface="Calibri" pitchFamily="34" charset="0"/>
                <a:cs typeface="Arial" pitchFamily="34" charset="0"/>
              </a:defRPr>
            </a:lvl6pPr>
            <a:lvl7pPr marL="914400" algn="l" rtl="0" fontAlgn="base">
              <a:spcBef>
                <a:spcPct val="0"/>
              </a:spcBef>
              <a:spcAft>
                <a:spcPct val="0"/>
              </a:spcAft>
              <a:defRPr sz="2800">
                <a:solidFill>
                  <a:srgbClr val="FF0000"/>
                </a:solidFill>
                <a:latin typeface="Calibri" pitchFamily="34" charset="0"/>
                <a:cs typeface="Arial" pitchFamily="34" charset="0"/>
              </a:defRPr>
            </a:lvl7pPr>
            <a:lvl8pPr marL="1371600" algn="l" rtl="0" fontAlgn="base">
              <a:spcBef>
                <a:spcPct val="0"/>
              </a:spcBef>
              <a:spcAft>
                <a:spcPct val="0"/>
              </a:spcAft>
              <a:defRPr sz="2800">
                <a:solidFill>
                  <a:srgbClr val="FF0000"/>
                </a:solidFill>
                <a:latin typeface="Calibri" pitchFamily="34" charset="0"/>
                <a:cs typeface="Arial" pitchFamily="34" charset="0"/>
              </a:defRPr>
            </a:lvl8pPr>
            <a:lvl9pPr marL="1828800" algn="l" rtl="0" fontAlgn="base">
              <a:spcBef>
                <a:spcPct val="0"/>
              </a:spcBef>
              <a:spcAft>
                <a:spcPct val="0"/>
              </a:spcAft>
              <a:defRPr sz="2800">
                <a:solidFill>
                  <a:srgbClr val="FF0000"/>
                </a:solidFill>
                <a:latin typeface="Calibri" pitchFamily="34" charset="0"/>
                <a:cs typeface="Arial" pitchFamily="34" charset="0"/>
              </a:defRPr>
            </a:lvl9pPr>
          </a:lstStyle>
          <a:p>
            <a:r>
              <a:rPr lang="en-US" altLang="zh-TW" kern="0" smtClean="0"/>
              <a:t>Click to edit Master title style</a:t>
            </a:r>
            <a:endParaRPr lang="en-US" altLang="zh-TW" kern="0" dirty="0" smtClean="0"/>
          </a:p>
        </p:txBody>
      </p:sp>
    </p:spTree>
    <p:extLst>
      <p:ext uri="{BB962C8B-B14F-4D97-AF65-F5344CB8AC3E}">
        <p14:creationId xmlns:p14="http://schemas.microsoft.com/office/powerpoint/2010/main" val="373309496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a:spLocks noGrp="1" noChangeArrowheads="1"/>
          </p:cNvSpPr>
          <p:nvPr>
            <p:ph type="ftr" sz="quarter" idx="10"/>
          </p:nvPr>
        </p:nvSpPr>
        <p:spPr/>
        <p:txBody>
          <a:bodyPr/>
          <a:lstStyle>
            <a:lvl1pPr>
              <a:defRPr/>
            </a:lvl1pPr>
          </a:lstStyle>
          <a:p>
            <a:pPr>
              <a:defRPr/>
            </a:pPr>
            <a:endParaRPr lang="en-US" altLang="zh-TW"/>
          </a:p>
        </p:txBody>
      </p:sp>
      <p:sp>
        <p:nvSpPr>
          <p:cNvPr id="4"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ED7074CE-C30A-4906-A13E-F3E63223B4E1}" type="slidenum">
              <a:rPr lang="en-US" altLang="zh-TW" smtClean="0"/>
              <a:pPr>
                <a:defRPr/>
              </a:pPr>
              <a:t>‹#›</a:t>
            </a:fld>
            <a:endParaRPr lang="en-US" altLang="zh-TW" dirty="0"/>
          </a:p>
        </p:txBody>
      </p:sp>
      <p:sp>
        <p:nvSpPr>
          <p:cNvPr id="5" name="Rectangle 8"/>
          <p:cNvSpPr>
            <a:spLocks noGrp="1" noChangeArrowheads="1"/>
          </p:cNvSpPr>
          <p:nvPr>
            <p:ph type="dt" sz="half" idx="12"/>
          </p:nvPr>
        </p:nvSpPr>
        <p:spPr/>
        <p:txBody>
          <a:bodyPr/>
          <a:lstStyle>
            <a:lvl1pPr>
              <a:defRPr/>
            </a:lvl1pPr>
          </a:lstStyle>
          <a:p>
            <a:pPr>
              <a:defRPr/>
            </a:pPr>
            <a:endParaRPr lang="en-US" altLang="zh-TW"/>
          </a:p>
        </p:txBody>
      </p:sp>
      <p:sp>
        <p:nvSpPr>
          <p:cNvPr id="7" name="Rectangle 4"/>
          <p:cNvSpPr>
            <a:spLocks noGrp="1" noChangeArrowheads="1"/>
          </p:cNvSpPr>
          <p:nvPr>
            <p:ph type="title"/>
          </p:nvPr>
        </p:nvSpPr>
        <p:spPr bwMode="auto">
          <a:xfrm>
            <a:off x="152400" y="-13648"/>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dirty="0" smtClean="0"/>
              <a:t>Click to edit Master title style</a:t>
            </a:r>
          </a:p>
        </p:txBody>
      </p:sp>
    </p:spTree>
    <p:extLst>
      <p:ext uri="{BB962C8B-B14F-4D97-AF65-F5344CB8AC3E}">
        <p14:creationId xmlns:p14="http://schemas.microsoft.com/office/powerpoint/2010/main" val="1162059491"/>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ltLang="zh-TW" dirty="0"/>
          </a:p>
        </p:txBody>
      </p:sp>
      <p:sp>
        <p:nvSpPr>
          <p:cNvPr id="3" name="Rectangle 3"/>
          <p:cNvSpPr>
            <a:spLocks noGrp="1" noChangeArrowheads="1"/>
          </p:cNvSpPr>
          <p:nvPr>
            <p:ph type="sldNum" sz="quarter" idx="11"/>
          </p:nvPr>
        </p:nvSpPr>
        <p:spPr/>
        <p:txBody>
          <a:bodyPr/>
          <a:lstStyle>
            <a:lvl1pPr>
              <a:defRPr/>
            </a:lvl1pPr>
          </a:lstStyle>
          <a:p>
            <a:pPr>
              <a:defRPr/>
            </a:pPr>
            <a:r>
              <a:rPr lang="en-US" altLang="zh-TW"/>
              <a:t>Page </a:t>
            </a:r>
            <a:fld id="{34956E49-9B35-407E-B5F2-C84A7F7C3F93}" type="slidenum">
              <a:rPr lang="en-US" altLang="zh-TW"/>
              <a:pPr>
                <a:defRPr/>
              </a:pPr>
              <a:t>‹#›</a:t>
            </a:fld>
            <a:endParaRPr lang="en-US" altLang="zh-TW"/>
          </a:p>
        </p:txBody>
      </p:sp>
      <p:sp>
        <p:nvSpPr>
          <p:cNvPr id="4" name="Rectangle 8"/>
          <p:cNvSpPr>
            <a:spLocks noGrp="1" noChangeArrowheads="1"/>
          </p:cNvSpPr>
          <p:nvPr>
            <p:ph type="dt" sz="half" idx="12"/>
          </p:nvPr>
        </p:nvSpPr>
        <p:spPr/>
        <p:txBody>
          <a:bodyPr/>
          <a:lstStyle>
            <a:lvl1pPr>
              <a:defRPr/>
            </a:lvl1pPr>
          </a:lstStyle>
          <a:p>
            <a:pPr>
              <a:defRPr/>
            </a:pPr>
            <a:endParaRPr lang="en-US" altLang="zh-TW" dirty="0"/>
          </a:p>
        </p:txBody>
      </p:sp>
    </p:spTree>
    <p:extLst>
      <p:ext uri="{BB962C8B-B14F-4D97-AF65-F5344CB8AC3E}">
        <p14:creationId xmlns:p14="http://schemas.microsoft.com/office/powerpoint/2010/main" val="1390930020"/>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u="none" strike="noStrike"/>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99A71-7FD7-DE4C-B46F-E0B873856628}" type="datetime1">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959176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p:txBody>
          <a:bodyPr/>
          <a:lstStyle>
            <a:lvl1pPr>
              <a:defRPr/>
            </a:lvl1pPr>
          </a:lstStyle>
          <a:p>
            <a:pPr>
              <a:defRPr/>
            </a:pPr>
            <a:r>
              <a:rPr lang="en-US" altLang="zh-TW"/>
              <a:t>Page </a:t>
            </a:r>
            <a:fld id="{8FD62D02-0666-40DA-9CF6-C4933C18B9A9}" type="slidenum">
              <a:rPr lang="en-US" altLang="zh-TW"/>
              <a:pPr>
                <a:defRPr/>
              </a:pPr>
              <a:t>‹#›</a:t>
            </a:fld>
            <a:endParaRPr lang="en-US" altLang="zh-TW"/>
          </a:p>
        </p:txBody>
      </p:sp>
      <p:sp>
        <p:nvSpPr>
          <p:cNvPr id="7"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2806568838"/>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88825FA4-98C3-401D-9345-FB40A3C16C3D}" type="slidenum">
              <a:rPr lang="en-US" altLang="zh-TW" smtClean="0"/>
              <a:pPr>
                <a:defRPr/>
              </a:pPr>
              <a:t>‹#›</a:t>
            </a:fld>
            <a:endParaRPr lang="en-US" altLang="zh-TW" dirty="0"/>
          </a:p>
        </p:txBody>
      </p:sp>
      <p:sp>
        <p:nvSpPr>
          <p:cNvPr id="7"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2685301617"/>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533400"/>
          </a:xfrm>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24721CE0-63AF-4C02-95A8-871705C53786}" type="slidenum">
              <a:rPr lang="en-US" altLang="zh-TW" smtClean="0"/>
              <a:pPr>
                <a:defRPr/>
              </a:pPr>
              <a:t>‹#›</a:t>
            </a:fld>
            <a:endParaRPr lang="en-US" altLang="zh-TW" dirty="0"/>
          </a:p>
        </p:txBody>
      </p:sp>
      <p:sp>
        <p:nvSpPr>
          <p:cNvPr id="6"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725431659"/>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57200"/>
            <a:ext cx="21336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457200"/>
            <a:ext cx="62484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p:txBody>
          <a:bodyPr/>
          <a:lstStyle>
            <a:lvl1pPr>
              <a:defRPr>
                <a:solidFill>
                  <a:srgbClr val="0033CC"/>
                </a:solidFill>
              </a:defRPr>
            </a:lvl1pPr>
          </a:lstStyle>
          <a:p>
            <a:pPr>
              <a:defRPr/>
            </a:pPr>
            <a:r>
              <a:rPr lang="en-US" altLang="zh-TW" dirty="0" smtClean="0"/>
              <a:t>Page </a:t>
            </a:r>
            <a:fld id="{AD56B315-336F-4E70-AE53-D2121C3C0DA6}" type="slidenum">
              <a:rPr lang="en-US" altLang="zh-TW" smtClean="0"/>
              <a:pPr>
                <a:defRPr/>
              </a:pPr>
              <a:t>‹#›</a:t>
            </a:fld>
            <a:endParaRPr lang="en-US" altLang="zh-TW" dirty="0"/>
          </a:p>
        </p:txBody>
      </p:sp>
      <p:sp>
        <p:nvSpPr>
          <p:cNvPr id="6" name="Rectangle 8"/>
          <p:cNvSpPr>
            <a:spLocks noGrp="1" noChangeArrowheads="1"/>
          </p:cNvSpPr>
          <p:nvPr>
            <p:ph type="dt" sz="half" idx="12"/>
          </p:nvPr>
        </p:nvSpPr>
        <p:spPr/>
        <p:txBody>
          <a:bodyPr/>
          <a:lstStyle>
            <a:lvl1pPr>
              <a:defRPr/>
            </a:lvl1pPr>
          </a:lstStyle>
          <a:p>
            <a:pPr>
              <a:defRPr/>
            </a:pPr>
            <a:endParaRPr lang="en-US" altLang="zh-TW"/>
          </a:p>
        </p:txBody>
      </p:sp>
    </p:spTree>
    <p:extLst>
      <p:ext uri="{BB962C8B-B14F-4D97-AF65-F5344CB8AC3E}">
        <p14:creationId xmlns:p14="http://schemas.microsoft.com/office/powerpoint/2010/main" val="318507276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Content and Tex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240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5240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solidFill>
                  <a:srgbClr val="0033CC"/>
                </a:solidFill>
              </a:defRPr>
            </a:lvl1pPr>
          </a:lstStyle>
          <a:p>
            <a:pPr>
              <a:defRPr/>
            </a:pPr>
            <a:r>
              <a:rPr lang="en-US" altLang="zh-TW" dirty="0" smtClean="0"/>
              <a:t>Page </a:t>
            </a:r>
            <a:fld id="{D09CE63E-8DC8-459D-9F1E-51B2C39CB6A5}" type="slidenum">
              <a:rPr lang="en-US" altLang="zh-TW" smtClean="0"/>
              <a:pPr>
                <a:defRPr/>
              </a:pPr>
              <a:t>‹#›</a:t>
            </a:fld>
            <a:endParaRPr lang="en-US" altLang="zh-TW" dirty="0"/>
          </a:p>
        </p:txBody>
      </p:sp>
      <p:sp>
        <p:nvSpPr>
          <p:cNvPr id="6" name="Rectangle 4"/>
          <p:cNvSpPr>
            <a:spLocks noGrp="1" noChangeArrowheads="1"/>
          </p:cNvSpPr>
          <p:nvPr>
            <p:ph type="title"/>
          </p:nvPr>
        </p:nvSpPr>
        <p:spPr bwMode="auto">
          <a:xfrm>
            <a:off x="152400" y="-13648"/>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dirty="0" smtClean="0"/>
              <a:t>Click to edit Master title style</a:t>
            </a:r>
          </a:p>
        </p:txBody>
      </p:sp>
    </p:spTree>
    <p:extLst>
      <p:ext uri="{BB962C8B-B14F-4D97-AF65-F5344CB8AC3E}">
        <p14:creationId xmlns:p14="http://schemas.microsoft.com/office/powerpoint/2010/main" val="17659642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normAutofit/>
          </a:bodyPr>
          <a:lstStyle>
            <a:lvl1pPr algn="l">
              <a:defRPr sz="3600" b="0" i="0" cap="none"/>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F5ACB-0BB6-1043-8A59-4744471A1385}" type="datetime1">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407703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074B86-F057-4D47-9772-287D37E32A7B}" type="datetime1">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170732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F02E7E-F9BC-F54F-AA60-523A208C4F04}" type="datetime1">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1374123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08D1C-F972-0249-9C78-890A4C789BD1}" type="datetime1">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133666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A93AD-4679-CE4D-BE8B-8D0698D39470}" type="datetime1">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390947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BFF498-DC05-4F49-AA86-E08D08127577}" type="datetime1">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315300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F3CD8E-D492-A844-B013-F751484C3201}" type="datetime1">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50C6-785C-D44C-9EFF-100B0E2B0EF8}" type="slidenum">
              <a:rPr lang="en-US" smtClean="0"/>
              <a:t>‹#›</a:t>
            </a:fld>
            <a:endParaRPr lang="en-US"/>
          </a:p>
        </p:txBody>
      </p:sp>
    </p:spTree>
    <p:extLst>
      <p:ext uri="{BB962C8B-B14F-4D97-AF65-F5344CB8AC3E}">
        <p14:creationId xmlns:p14="http://schemas.microsoft.com/office/powerpoint/2010/main" val="396798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wmf"/><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1111"/>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9D4FF-3636-F940-BB6F-5A871B7B1424}" type="datetime1">
              <a:rPr lang="en-US" smtClean="0"/>
              <a:t>10/3/2017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Open Sans"/>
                <a:cs typeface="Open Sans"/>
              </a:defRPr>
            </a:lvl1pPr>
          </a:lstStyle>
          <a:p>
            <a:fld id="{C71A50C6-785C-D44C-9EFF-100B0E2B0EF8}" type="slidenum">
              <a:rPr lang="en-US" smtClean="0"/>
              <a:t>‹#›</a:t>
            </a:fld>
            <a:endParaRPr lang="en-US"/>
          </a:p>
        </p:txBody>
      </p:sp>
    </p:spTree>
    <p:extLst>
      <p:ext uri="{BB962C8B-B14F-4D97-AF65-F5344CB8AC3E}">
        <p14:creationId xmlns:p14="http://schemas.microsoft.com/office/powerpoint/2010/main" val="3360409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l"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Open San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Open San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Open San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Open San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a:spLocks noChangeArrowheads="1"/>
          </p:cNvSpPr>
          <p:nvPr userDrawn="1"/>
        </p:nvSpPr>
        <p:spPr bwMode="auto">
          <a:xfrm>
            <a:off x="0" y="6309360"/>
            <a:ext cx="9144000" cy="731520"/>
          </a:xfrm>
          <a:prstGeom prst="rect">
            <a:avLst/>
          </a:prstGeom>
          <a:solidFill>
            <a:schemeClr val="accent1">
              <a:lumMod val="75000"/>
            </a:schemeClr>
          </a:solidFill>
          <a:ln>
            <a:noFill/>
          </a:ln>
          <a:extLst/>
        </p:spPr>
        <p:txBody>
          <a:bodyPr/>
          <a:lstStyle/>
          <a:p>
            <a:endParaRPr lang="zh-TW" altLang="en-US" sz="2400">
              <a:latin typeface="Times New Roman" pitchFamily="18" charset="0"/>
              <a:ea typeface="Arial Unicode MS" pitchFamily="34" charset="-128"/>
              <a:cs typeface="Arial Unicode MS" pitchFamily="34" charset="-128"/>
            </a:endParaRPr>
          </a:p>
        </p:txBody>
      </p:sp>
      <p:sp>
        <p:nvSpPr>
          <p:cNvPr id="10" name="Rectangle 9"/>
          <p:cNvSpPr>
            <a:spLocks noChangeArrowheads="1"/>
          </p:cNvSpPr>
          <p:nvPr userDrawn="1"/>
        </p:nvSpPr>
        <p:spPr bwMode="auto">
          <a:xfrm>
            <a:off x="0" y="0"/>
            <a:ext cx="9144000" cy="548640"/>
          </a:xfrm>
          <a:prstGeom prst="rect">
            <a:avLst/>
          </a:prstGeom>
          <a:solidFill>
            <a:schemeClr val="accent1">
              <a:lumMod val="75000"/>
            </a:schemeClr>
          </a:solidFill>
          <a:ln>
            <a:noFill/>
          </a:ln>
          <a:extLst/>
        </p:spPr>
        <p:txBody>
          <a:bodyPr/>
          <a:lstStyle/>
          <a:p>
            <a:endParaRPr lang="zh-TW" altLang="en-US" sz="2400">
              <a:latin typeface="Times New Roman" pitchFamily="18" charset="0"/>
              <a:ea typeface="Arial Unicode MS" pitchFamily="34" charset="-128"/>
              <a:cs typeface="Arial Unicode MS" pitchFamily="34" charset="-128"/>
            </a:endParaRPr>
          </a:p>
        </p:txBody>
      </p:sp>
      <p:sp>
        <p:nvSpPr>
          <p:cNvPr id="36866" name="Rectangle 2"/>
          <p:cNvSpPr>
            <a:spLocks noGrp="1" noChangeArrowheads="1"/>
          </p:cNvSpPr>
          <p:nvPr>
            <p:ph type="ftr" sz="quarter" idx="3"/>
          </p:nvPr>
        </p:nvSpPr>
        <p:spPr bwMode="auto">
          <a:xfrm>
            <a:off x="4419600" y="6248400"/>
            <a:ext cx="4038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ea typeface="Arial Unicode MS" pitchFamily="34" charset="-128"/>
                <a:cs typeface="Arial Unicode MS" pitchFamily="34" charset="-128"/>
              </a:defRPr>
            </a:lvl1pPr>
          </a:lstStyle>
          <a:p>
            <a:pPr>
              <a:defRPr/>
            </a:pPr>
            <a:endParaRPr lang="en-US" altLang="zh-TW" dirty="0"/>
          </a:p>
        </p:txBody>
      </p:sp>
      <p:sp>
        <p:nvSpPr>
          <p:cNvPr id="36867" name="Rectangle 3"/>
          <p:cNvSpPr>
            <a:spLocks noGrp="1" noChangeArrowheads="1"/>
          </p:cNvSpPr>
          <p:nvPr>
            <p:ph type="sldNum" sz="quarter" idx="4"/>
          </p:nvPr>
        </p:nvSpPr>
        <p:spPr bwMode="auto">
          <a:xfrm>
            <a:off x="7543800" y="6553200"/>
            <a:ext cx="914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ea typeface="Arial Unicode MS" pitchFamily="34" charset="-128"/>
                <a:cs typeface="Arial Unicode MS" pitchFamily="34" charset="-128"/>
              </a:defRPr>
            </a:lvl1pPr>
          </a:lstStyle>
          <a:p>
            <a:pPr>
              <a:defRPr/>
            </a:pPr>
            <a:r>
              <a:rPr lang="en-US" altLang="zh-TW"/>
              <a:t>Page </a:t>
            </a:r>
            <a:fld id="{8CE2158A-1198-49B0-A2A2-00E3C3C7211D}" type="slidenum">
              <a:rPr lang="en-US" altLang="zh-TW"/>
              <a:pPr>
                <a:defRPr/>
              </a:pPr>
              <a:t>‹#›</a:t>
            </a:fld>
            <a:endParaRPr lang="en-US" altLang="zh-TW"/>
          </a:p>
        </p:txBody>
      </p:sp>
      <p:sp>
        <p:nvSpPr>
          <p:cNvPr id="1029" name="Rectangle 5"/>
          <p:cNvSpPr>
            <a:spLocks noGrp="1" noChangeArrowheads="1"/>
          </p:cNvSpPr>
          <p:nvPr>
            <p:ph type="body" idx="1"/>
          </p:nvPr>
        </p:nvSpPr>
        <p:spPr bwMode="auto">
          <a:xfrm>
            <a:off x="457200" y="914400"/>
            <a:ext cx="82296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36872" name="Rectangle 8"/>
          <p:cNvSpPr>
            <a:spLocks noGrp="1" noChangeArrowheads="1"/>
          </p:cNvSpPr>
          <p:nvPr>
            <p:ph type="dt" sz="half" idx="2"/>
          </p:nvPr>
        </p:nvSpPr>
        <p:spPr bwMode="auto">
          <a:xfrm>
            <a:off x="4419600" y="6553200"/>
            <a:ext cx="3048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ea typeface="Arial Unicode MS" pitchFamily="34" charset="-128"/>
                <a:cs typeface="Arial Unicode MS" pitchFamily="34" charset="-128"/>
              </a:defRPr>
            </a:lvl1pPr>
          </a:lstStyle>
          <a:p>
            <a:pPr>
              <a:defRPr/>
            </a:pPr>
            <a:endParaRPr lang="en-US" altLang="zh-TW"/>
          </a:p>
        </p:txBody>
      </p:sp>
      <p:sp>
        <p:nvSpPr>
          <p:cNvPr id="1033" name="Rectangle 9"/>
          <p:cNvSpPr>
            <a:spLocks noChangeArrowheads="1"/>
          </p:cNvSpPr>
          <p:nvPr/>
        </p:nvSpPr>
        <p:spPr bwMode="auto">
          <a:xfrm>
            <a:off x="0" y="-5688"/>
            <a:ext cx="9144000" cy="457200"/>
          </a:xfrm>
          <a:prstGeom prst="rect">
            <a:avLst/>
          </a:prstGeom>
          <a:solidFill>
            <a:schemeClr val="bg2">
              <a:lumMod val="60000"/>
              <a:lumOff val="40000"/>
            </a:schemeClr>
          </a:solidFill>
          <a:ln>
            <a:noFill/>
          </a:ln>
          <a:extLst/>
        </p:spPr>
        <p:txBody>
          <a:bodyPr/>
          <a:lstStyle/>
          <a:p>
            <a:endParaRPr lang="zh-TW" altLang="en-US" sz="240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title"/>
          </p:nvPr>
        </p:nvSpPr>
        <p:spPr bwMode="auto">
          <a:xfrm>
            <a:off x="152400" y="-13648"/>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dirty="0" smtClean="0"/>
              <a:t>Click to edit Master title style</a:t>
            </a:r>
          </a:p>
        </p:txBody>
      </p:sp>
      <p:sp>
        <p:nvSpPr>
          <p:cNvPr id="12" name="Rectangle 9"/>
          <p:cNvSpPr>
            <a:spLocks noChangeArrowheads="1"/>
          </p:cNvSpPr>
          <p:nvPr userDrawn="1"/>
        </p:nvSpPr>
        <p:spPr bwMode="auto">
          <a:xfrm>
            <a:off x="0" y="6383968"/>
            <a:ext cx="9144000" cy="640080"/>
          </a:xfrm>
          <a:prstGeom prst="rect">
            <a:avLst/>
          </a:prstGeom>
          <a:solidFill>
            <a:schemeClr val="bg2">
              <a:lumMod val="60000"/>
              <a:lumOff val="40000"/>
            </a:schemeClr>
          </a:solidFill>
          <a:ln>
            <a:noFill/>
          </a:ln>
          <a:extLst/>
        </p:spPr>
        <p:txBody>
          <a:bodyPr/>
          <a:lstStyle/>
          <a:p>
            <a:endParaRPr lang="zh-TW" altLang="en-US" sz="2400">
              <a:latin typeface="Times New Roman" pitchFamily="18" charset="0"/>
              <a:ea typeface="Arial Unicode MS" pitchFamily="34" charset="-128"/>
              <a:cs typeface="Arial Unicode MS" pitchFamily="34" charset="-128"/>
            </a:endParaRPr>
          </a:p>
        </p:txBody>
      </p:sp>
      <p:pic>
        <p:nvPicPr>
          <p:cNvPr id="1030" name="Picture 6" descr="ccg_0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172200"/>
            <a:ext cx="4187110" cy="7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UILogoCL1c"/>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534400" y="6412176"/>
            <a:ext cx="372292" cy="41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123394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spd="med"/>
  <p:timing>
    <p:tnLst>
      <p:par>
        <p:cTn id="1" dur="indefinite" restart="never" nodeType="tmRoot"/>
      </p:par>
    </p:tnLst>
  </p:timing>
  <p:hf hdr="0" ftr="0" dt="0"/>
  <p:txStyles>
    <p:titleStyle>
      <a:lvl1pPr algn="l" rtl="0" eaLnBrk="0" fontAlgn="base" hangingPunct="0">
        <a:spcBef>
          <a:spcPct val="0"/>
        </a:spcBef>
        <a:spcAft>
          <a:spcPct val="0"/>
        </a:spcAft>
        <a:defRPr sz="2800">
          <a:solidFill>
            <a:srgbClr val="0033CC"/>
          </a:solidFill>
          <a:latin typeface="+mj-lt"/>
          <a:ea typeface="+mj-ea"/>
          <a:cs typeface="+mj-cs"/>
        </a:defRPr>
      </a:lvl1pPr>
      <a:lvl2pPr algn="l" rtl="0" eaLnBrk="0" fontAlgn="base" hangingPunct="0">
        <a:spcBef>
          <a:spcPct val="0"/>
        </a:spcBef>
        <a:spcAft>
          <a:spcPct val="0"/>
        </a:spcAft>
        <a:defRPr sz="2800">
          <a:solidFill>
            <a:srgbClr val="FF0000"/>
          </a:solidFill>
          <a:latin typeface="Calibri" pitchFamily="34" charset="0"/>
          <a:cs typeface="Arial" pitchFamily="34" charset="0"/>
        </a:defRPr>
      </a:lvl2pPr>
      <a:lvl3pPr algn="l" rtl="0" eaLnBrk="0" fontAlgn="base" hangingPunct="0">
        <a:spcBef>
          <a:spcPct val="0"/>
        </a:spcBef>
        <a:spcAft>
          <a:spcPct val="0"/>
        </a:spcAft>
        <a:defRPr sz="2800">
          <a:solidFill>
            <a:srgbClr val="FF0000"/>
          </a:solidFill>
          <a:latin typeface="Calibri" pitchFamily="34" charset="0"/>
          <a:cs typeface="Arial" pitchFamily="34" charset="0"/>
        </a:defRPr>
      </a:lvl3pPr>
      <a:lvl4pPr algn="l" rtl="0" eaLnBrk="0" fontAlgn="base" hangingPunct="0">
        <a:spcBef>
          <a:spcPct val="0"/>
        </a:spcBef>
        <a:spcAft>
          <a:spcPct val="0"/>
        </a:spcAft>
        <a:defRPr sz="2800">
          <a:solidFill>
            <a:srgbClr val="FF0000"/>
          </a:solidFill>
          <a:latin typeface="Calibri" pitchFamily="34" charset="0"/>
          <a:cs typeface="Arial" pitchFamily="34" charset="0"/>
        </a:defRPr>
      </a:lvl4pPr>
      <a:lvl5pPr algn="l" rtl="0" eaLnBrk="0" fontAlgn="base" hangingPunct="0">
        <a:spcBef>
          <a:spcPct val="0"/>
        </a:spcBef>
        <a:spcAft>
          <a:spcPct val="0"/>
        </a:spcAft>
        <a:defRPr sz="2800">
          <a:solidFill>
            <a:srgbClr val="FF0000"/>
          </a:solidFill>
          <a:latin typeface="Calibri" pitchFamily="34" charset="0"/>
          <a:cs typeface="Arial" pitchFamily="34" charset="0"/>
        </a:defRPr>
      </a:lvl5pPr>
      <a:lvl6pPr marL="457200" algn="l" rtl="0" fontAlgn="base">
        <a:spcBef>
          <a:spcPct val="0"/>
        </a:spcBef>
        <a:spcAft>
          <a:spcPct val="0"/>
        </a:spcAft>
        <a:defRPr sz="2800">
          <a:solidFill>
            <a:srgbClr val="FF0000"/>
          </a:solidFill>
          <a:latin typeface="Calibri" pitchFamily="34" charset="0"/>
          <a:cs typeface="Arial" pitchFamily="34" charset="0"/>
        </a:defRPr>
      </a:lvl6pPr>
      <a:lvl7pPr marL="914400" algn="l" rtl="0" fontAlgn="base">
        <a:spcBef>
          <a:spcPct val="0"/>
        </a:spcBef>
        <a:spcAft>
          <a:spcPct val="0"/>
        </a:spcAft>
        <a:defRPr sz="2800">
          <a:solidFill>
            <a:srgbClr val="FF0000"/>
          </a:solidFill>
          <a:latin typeface="Calibri" pitchFamily="34" charset="0"/>
          <a:cs typeface="Arial" pitchFamily="34" charset="0"/>
        </a:defRPr>
      </a:lvl7pPr>
      <a:lvl8pPr marL="1371600" algn="l" rtl="0" fontAlgn="base">
        <a:spcBef>
          <a:spcPct val="0"/>
        </a:spcBef>
        <a:spcAft>
          <a:spcPct val="0"/>
        </a:spcAft>
        <a:defRPr sz="2800">
          <a:solidFill>
            <a:srgbClr val="FF0000"/>
          </a:solidFill>
          <a:latin typeface="Calibri" pitchFamily="34" charset="0"/>
          <a:cs typeface="Arial" pitchFamily="34" charset="0"/>
        </a:defRPr>
      </a:lvl8pPr>
      <a:lvl9pPr marL="1828800" algn="l" rtl="0" fontAlgn="base">
        <a:spcBef>
          <a:spcPct val="0"/>
        </a:spcBef>
        <a:spcAft>
          <a:spcPct val="0"/>
        </a:spcAft>
        <a:defRPr sz="2800">
          <a:solidFill>
            <a:srgbClr val="FF0000"/>
          </a:solidFill>
          <a:latin typeface="Calibri" pitchFamily="34" charset="0"/>
          <a:cs typeface="Arial"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rgbClr val="003366"/>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rgbClr val="3366CC"/>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b="1">
          <a:solidFill>
            <a:srgbClr val="003366"/>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rgbClr val="3366CC"/>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1600">
          <a:solidFill>
            <a:srgbClr val="003366"/>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16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16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16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tags" Target="../tags/tag6.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4.xml"/><Relationship Id="rId1" Type="http://schemas.openxmlformats.org/officeDocument/2006/relationships/tags" Target="../tags/tag8.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4.xml"/><Relationship Id="rId1" Type="http://schemas.openxmlformats.org/officeDocument/2006/relationships/tags" Target="../tags/tag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hyperlink" Target="http://www.cis.upenn.edu/~danroth/Teaching/CIS-700-006/lectures.htm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TW" smtClean="0">
                <a:cs typeface="Arial Unicode MS" pitchFamily="34" charset="-128"/>
              </a:rPr>
              <a:t>Page </a:t>
            </a:r>
            <a:fld id="{C4AD7C67-D508-41FD-99B1-0552799E08B1}" type="slidenum">
              <a:rPr lang="en-US" altLang="zh-TW" smtClean="0">
                <a:cs typeface="Arial Unicode MS" pitchFamily="34" charset="-128"/>
              </a:rPr>
              <a:pPr eaLnBrk="1" hangingPunct="1"/>
              <a:t>1</a:t>
            </a:fld>
            <a:endParaRPr lang="en-US" altLang="zh-TW" smtClean="0">
              <a:cs typeface="Arial Unicode MS" pitchFamily="34" charset="-128"/>
            </a:endParaRPr>
          </a:p>
        </p:txBody>
      </p:sp>
      <p:sp>
        <p:nvSpPr>
          <p:cNvPr id="5123" name="Rectangle 2"/>
          <p:cNvSpPr>
            <a:spLocks noGrp="1" noChangeArrowheads="1"/>
          </p:cNvSpPr>
          <p:nvPr>
            <p:ph type="ctrTitle"/>
          </p:nvPr>
        </p:nvSpPr>
        <p:spPr>
          <a:xfrm>
            <a:off x="533400" y="1676400"/>
            <a:ext cx="8153400" cy="2209800"/>
          </a:xfrm>
        </p:spPr>
        <p:txBody>
          <a:bodyPr>
            <a:normAutofit/>
          </a:bodyPr>
          <a:lstStyle/>
          <a:p>
            <a:r>
              <a:rPr lang="en-US" sz="3200" b="1" dirty="0" smtClean="0">
                <a:solidFill>
                  <a:srgbClr val="0033CC"/>
                </a:solidFill>
              </a:rPr>
              <a:t>CIS 700</a:t>
            </a:r>
            <a:br>
              <a:rPr lang="en-US" sz="3200" b="1" dirty="0" smtClean="0">
                <a:solidFill>
                  <a:srgbClr val="0033CC"/>
                </a:solidFill>
              </a:rPr>
            </a:br>
            <a:r>
              <a:rPr lang="en-US" sz="3200" b="1" dirty="0" smtClean="0">
                <a:solidFill>
                  <a:srgbClr val="0033CC"/>
                </a:solidFill>
              </a:rPr>
              <a:t>Advanced Machine Learning for NLP</a:t>
            </a:r>
            <a:br>
              <a:rPr lang="en-US" sz="3200" b="1" dirty="0" smtClean="0">
                <a:solidFill>
                  <a:srgbClr val="0033CC"/>
                </a:solidFill>
              </a:rPr>
            </a:br>
            <a:r>
              <a:rPr lang="en-US" sz="3200" b="1" dirty="0">
                <a:solidFill>
                  <a:srgbClr val="0033CC"/>
                </a:solidFill>
              </a:rPr>
              <a:t/>
            </a:r>
            <a:br>
              <a:rPr lang="en-US" sz="3200" b="1" dirty="0">
                <a:solidFill>
                  <a:srgbClr val="0033CC"/>
                </a:solidFill>
              </a:rPr>
            </a:br>
            <a:r>
              <a:rPr lang="en-US" sz="2400" dirty="0" smtClean="0"/>
              <a:t>Comments on Structured Prediction</a:t>
            </a:r>
            <a:endParaRPr lang="en-US" sz="2800" b="1" dirty="0" smtClean="0">
              <a:solidFill>
                <a:srgbClr val="0033CC"/>
              </a:solidFill>
            </a:endParaRPr>
          </a:p>
        </p:txBody>
      </p:sp>
      <p:sp>
        <p:nvSpPr>
          <p:cNvPr id="5124" name="Rectangle 3"/>
          <p:cNvSpPr>
            <a:spLocks noGrp="1" noChangeArrowheads="1"/>
          </p:cNvSpPr>
          <p:nvPr>
            <p:ph type="subTitle" idx="1"/>
          </p:nvPr>
        </p:nvSpPr>
        <p:spPr>
          <a:xfrm>
            <a:off x="304800" y="4724400"/>
            <a:ext cx="8153400" cy="1752600"/>
          </a:xfrm>
          <a:extLst>
            <a:ext uri="{91240B29-F687-4F45-9708-019B960494DF}">
              <a14:hiddenLine xmlns:a14="http://schemas.microsoft.com/office/drawing/2010/main" w="9525">
                <a:solidFill>
                  <a:srgbClr val="008000"/>
                </a:solidFill>
                <a:miter lim="800000"/>
                <a:headEnd/>
                <a:tailEnd/>
              </a14:hiddenLine>
            </a:ext>
          </a:extLst>
        </p:spPr>
        <p:txBody>
          <a:bodyPr/>
          <a:lstStyle/>
          <a:p>
            <a:pPr algn="l" eaLnBrk="1" hangingPunct="1"/>
            <a:r>
              <a:rPr lang="en-US" sz="2800" dirty="0" smtClean="0">
                <a:solidFill>
                  <a:srgbClr val="0000FF"/>
                </a:solidFill>
              </a:rPr>
              <a:t>Dan Roth</a:t>
            </a:r>
          </a:p>
          <a:p>
            <a:pPr algn="l" eaLnBrk="1" hangingPunct="1"/>
            <a:r>
              <a:rPr lang="en-US" altLang="zh-TW" sz="2400" dirty="0" smtClean="0">
                <a:ea typeface="Arial Unicode MS" pitchFamily="34" charset="-128"/>
                <a:cs typeface="Arial Unicode MS" pitchFamily="34" charset="-128"/>
              </a:rPr>
              <a:t>Department of Computer and Information Science</a:t>
            </a:r>
          </a:p>
          <a:p>
            <a:pPr algn="l" eaLnBrk="1" hangingPunct="1"/>
            <a:r>
              <a:rPr lang="en-US" altLang="zh-TW" sz="2400" dirty="0" smtClean="0">
                <a:ea typeface="Arial Unicode MS" pitchFamily="34" charset="-128"/>
                <a:cs typeface="Arial Unicode MS" pitchFamily="34" charset="-128"/>
              </a:rPr>
              <a:t>University of Pennsylvania</a:t>
            </a:r>
            <a:endParaRPr lang="en-US" sz="2000" dirty="0" smtClean="0"/>
          </a:p>
        </p:txBody>
      </p:sp>
    </p:spTree>
    <p:extLst>
      <p:ext uri="{BB962C8B-B14F-4D97-AF65-F5344CB8AC3E}">
        <p14:creationId xmlns:p14="http://schemas.microsoft.com/office/powerpoint/2010/main" val="1466621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7" name="Slide Number Placeholder 3"/>
          <p:cNvSpPr>
            <a:spLocks noGrp="1"/>
          </p:cNvSpPr>
          <p:nvPr>
            <p:ph type="sldNum" sz="quarter" idx="4294967295"/>
          </p:nvPr>
        </p:nvSpPr>
        <p:spPr>
          <a:xfrm>
            <a:off x="8229600" y="6553200"/>
            <a:ext cx="914400" cy="22860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Page </a:t>
            </a:r>
            <a:fld id="{AF5B1030-9710-495E-95CB-C90E911944AB}" type="slidenum">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grpSp>
        <p:nvGrpSpPr>
          <p:cNvPr id="319490" name="Group 2"/>
          <p:cNvGrpSpPr>
            <a:grpSpLocks/>
          </p:cNvGrpSpPr>
          <p:nvPr/>
        </p:nvGrpSpPr>
        <p:grpSpPr bwMode="auto">
          <a:xfrm>
            <a:off x="533400" y="1447800"/>
            <a:ext cx="7319963" cy="1066800"/>
            <a:chOff x="336" y="912"/>
            <a:chExt cx="4611" cy="672"/>
          </a:xfrm>
        </p:grpSpPr>
        <p:grpSp>
          <p:nvGrpSpPr>
            <p:cNvPr id="319491" name="Group 3"/>
            <p:cNvGrpSpPr>
              <a:grpSpLocks/>
            </p:cNvGrpSpPr>
            <p:nvPr/>
          </p:nvGrpSpPr>
          <p:grpSpPr bwMode="auto">
            <a:xfrm>
              <a:off x="336" y="1296"/>
              <a:ext cx="4611" cy="288"/>
              <a:chOff x="336" y="1296"/>
              <a:chExt cx="4611" cy="288"/>
            </a:xfrm>
          </p:grpSpPr>
          <p:grpSp>
            <p:nvGrpSpPr>
              <p:cNvPr id="319492" name="Group 4"/>
              <p:cNvGrpSpPr>
                <a:grpSpLocks/>
              </p:cNvGrpSpPr>
              <p:nvPr/>
            </p:nvGrpSpPr>
            <p:grpSpPr bwMode="auto">
              <a:xfrm>
                <a:off x="2784" y="1296"/>
                <a:ext cx="2163" cy="231"/>
                <a:chOff x="2880" y="3753"/>
                <a:chExt cx="2163" cy="231"/>
              </a:xfrm>
            </p:grpSpPr>
            <p:sp>
              <p:nvSpPr>
                <p:cNvPr id="319493" name="Text Box 5"/>
                <p:cNvSpPr txBox="1">
                  <a:spLocks noChangeArrowheads="1"/>
                </p:cNvSpPr>
                <p:nvPr/>
              </p:nvSpPr>
              <p:spPr bwMode="auto">
                <a:xfrm>
                  <a:off x="3315" y="3753"/>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494" name="Text Box 6"/>
                <p:cNvSpPr txBox="1">
                  <a:spLocks noChangeArrowheads="1"/>
                </p:cNvSpPr>
                <p:nvPr/>
              </p:nvSpPr>
              <p:spPr bwMode="auto">
                <a:xfrm>
                  <a:off x="3698" y="3753"/>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495" name="Text Box 7"/>
                <p:cNvSpPr txBox="1">
                  <a:spLocks noChangeArrowheads="1"/>
                </p:cNvSpPr>
                <p:nvPr/>
              </p:nvSpPr>
              <p:spPr bwMode="auto">
                <a:xfrm>
                  <a:off x="4847" y="3753"/>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496" name="Text Box 8"/>
                <p:cNvSpPr txBox="1">
                  <a:spLocks noChangeArrowheads="1"/>
                </p:cNvSpPr>
                <p:nvPr/>
              </p:nvSpPr>
              <p:spPr bwMode="auto">
                <a:xfrm>
                  <a:off x="4464" y="3753"/>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497" name="Text Box 9"/>
                <p:cNvSpPr txBox="1">
                  <a:spLocks noChangeArrowheads="1"/>
                </p:cNvSpPr>
                <p:nvPr/>
              </p:nvSpPr>
              <p:spPr bwMode="auto">
                <a:xfrm>
                  <a:off x="4081" y="3753"/>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498" name="Text Box 10"/>
                <p:cNvSpPr txBox="1">
                  <a:spLocks noChangeArrowheads="1"/>
                </p:cNvSpPr>
                <p:nvPr/>
              </p:nvSpPr>
              <p:spPr bwMode="auto">
                <a:xfrm>
                  <a:off x="2880" y="3753"/>
                  <a:ext cx="3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  </a:t>
                  </a:r>
                </a:p>
              </p:txBody>
            </p:sp>
          </p:grpSp>
          <p:sp>
            <p:nvSpPr>
              <p:cNvPr id="319499" name="Text Box 11"/>
              <p:cNvSpPr txBox="1">
                <a:spLocks noChangeArrowheads="1"/>
              </p:cNvSpPr>
              <p:nvPr/>
            </p:nvSpPr>
            <p:spPr bwMode="auto">
              <a:xfrm>
                <a:off x="336" y="1296"/>
                <a:ext cx="21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TW" sz="2400" b="1" i="0" u="none" strike="noStrike" kern="1200" cap="none" spc="0" normalizeH="0" baseline="0" noProof="0" dirty="0" smtClean="0">
                    <a:ln>
                      <a:noFill/>
                    </a:ln>
                    <a:solidFill>
                      <a:srgbClr val="000000"/>
                    </a:solidFill>
                    <a:effectLst/>
                    <a:uLnTx/>
                    <a:uFillTx/>
                    <a:latin typeface="+mj-lt"/>
                    <a:ea typeface="PMingLiU" pitchFamily="18" charset="-120"/>
                    <a:cs typeface="Arial" panose="020B0604020202020204" pitchFamily="34" charset="0"/>
                  </a:rPr>
                  <a:t>Local Predictions</a:t>
                </a:r>
                <a:r>
                  <a:rPr kumimoji="0" lang="en-US" altLang="zh-TW" sz="2400" b="0" i="0" u="none" strike="noStrike" kern="1200" cap="none" spc="0" normalizeH="0" baseline="0" noProof="0" dirty="0" smtClean="0">
                    <a:ln>
                      <a:noFill/>
                    </a:ln>
                    <a:solidFill>
                      <a:srgbClr val="3A8249"/>
                    </a:solidFill>
                    <a:effectLst/>
                    <a:uLnTx/>
                    <a:uFillTx/>
                    <a:latin typeface="+mj-lt"/>
                    <a:ea typeface="PMingLiU" pitchFamily="18" charset="-120"/>
                    <a:cs typeface="Arial" panose="020B0604020202020204" pitchFamily="34" charset="0"/>
                  </a:rPr>
                  <a:t> </a:t>
                </a:r>
              </a:p>
            </p:txBody>
          </p:sp>
        </p:grpSp>
        <p:grpSp>
          <p:nvGrpSpPr>
            <p:cNvPr id="319500" name="Group 12"/>
            <p:cNvGrpSpPr>
              <a:grpSpLocks/>
            </p:cNvGrpSpPr>
            <p:nvPr/>
          </p:nvGrpSpPr>
          <p:grpSpPr bwMode="auto">
            <a:xfrm>
              <a:off x="3936" y="912"/>
              <a:ext cx="720" cy="672"/>
              <a:chOff x="3936" y="912"/>
              <a:chExt cx="720" cy="672"/>
            </a:xfrm>
          </p:grpSpPr>
          <p:sp>
            <p:nvSpPr>
              <p:cNvPr id="319501" name="Oval 13"/>
              <p:cNvSpPr>
                <a:spLocks noChangeArrowheads="1"/>
              </p:cNvSpPr>
              <p:nvPr/>
            </p:nvSpPr>
            <p:spPr bwMode="auto">
              <a:xfrm>
                <a:off x="3936" y="912"/>
                <a:ext cx="336" cy="672"/>
              </a:xfrm>
              <a:prstGeom prst="ellipse">
                <a:avLst/>
              </a:prstGeom>
              <a:noFill/>
              <a:ln w="317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02" name="Oval 14"/>
              <p:cNvSpPr>
                <a:spLocks noChangeArrowheads="1"/>
              </p:cNvSpPr>
              <p:nvPr/>
            </p:nvSpPr>
            <p:spPr bwMode="auto">
              <a:xfrm>
                <a:off x="4320" y="912"/>
                <a:ext cx="336" cy="672"/>
              </a:xfrm>
              <a:prstGeom prst="ellipse">
                <a:avLst/>
              </a:prstGeom>
              <a:noFill/>
              <a:ln w="317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grpSp>
      <p:sp>
        <p:nvSpPr>
          <p:cNvPr id="319503" name="Rectangle 15"/>
          <p:cNvSpPr>
            <a:spLocks noChangeArrowheads="1"/>
          </p:cNvSpPr>
          <p:nvPr/>
        </p:nvSpPr>
        <p:spPr bwMode="auto">
          <a:xfrm>
            <a:off x="381000" y="533400"/>
            <a:ext cx="82296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1"/>
                </a:solidFill>
                <a:latin typeface="Arial" panose="020B0604020202020204" pitchFamily="34" charset="0"/>
                <a:cs typeface="Arial" panose="020B0604020202020204" pitchFamily="34" charset="0"/>
              </a:defRPr>
            </a:lvl1pPr>
            <a:lvl2pPr>
              <a:defRPr sz="3200">
                <a:solidFill>
                  <a:schemeClr val="tx1"/>
                </a:solidFill>
                <a:latin typeface="Arial" panose="020B0604020202020204" pitchFamily="34" charset="0"/>
                <a:cs typeface="Arial" panose="020B0604020202020204" pitchFamily="34" charset="0"/>
              </a:defRPr>
            </a:lvl2pPr>
            <a:lvl3pPr>
              <a:defRPr sz="3200">
                <a:solidFill>
                  <a:schemeClr val="tx1"/>
                </a:solidFill>
                <a:latin typeface="Arial" panose="020B0604020202020204" pitchFamily="34" charset="0"/>
                <a:cs typeface="Arial" panose="020B0604020202020204" pitchFamily="34" charset="0"/>
              </a:defRPr>
            </a:lvl3pPr>
            <a:lvl4pPr>
              <a:defRPr sz="3200">
                <a:solidFill>
                  <a:schemeClr val="tx1"/>
                </a:solidFill>
                <a:latin typeface="Arial" panose="020B0604020202020204" pitchFamily="34" charset="0"/>
                <a:cs typeface="Arial" panose="020B0604020202020204" pitchFamily="34" charset="0"/>
              </a:defRPr>
            </a:lvl4pPr>
            <a:lvl5pPr>
              <a:defRPr sz="32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3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Perceptron-based Global Learning</a:t>
            </a:r>
          </a:p>
        </p:txBody>
      </p:sp>
      <p:grpSp>
        <p:nvGrpSpPr>
          <p:cNvPr id="319504" name="Group 16"/>
          <p:cNvGrpSpPr>
            <a:grpSpLocks/>
          </p:cNvGrpSpPr>
          <p:nvPr/>
        </p:nvGrpSpPr>
        <p:grpSpPr bwMode="auto">
          <a:xfrm>
            <a:off x="1314450" y="3749675"/>
            <a:ext cx="3429000" cy="2209800"/>
            <a:chOff x="156" y="2359"/>
            <a:chExt cx="2160" cy="1392"/>
          </a:xfrm>
        </p:grpSpPr>
        <p:sp>
          <p:nvSpPr>
            <p:cNvPr id="319505" name="Oval 17"/>
            <p:cNvSpPr>
              <a:spLocks noChangeArrowheads="1"/>
            </p:cNvSpPr>
            <p:nvPr/>
          </p:nvSpPr>
          <p:spPr bwMode="auto">
            <a:xfrm rot="2363332">
              <a:off x="156" y="2359"/>
              <a:ext cx="2160" cy="1392"/>
            </a:xfrm>
            <a:prstGeom prst="ellipse">
              <a:avLst/>
            </a:prstGeom>
            <a:solidFill>
              <a:srgbClr val="DDDDD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319506" name="Group 18"/>
            <p:cNvGrpSpPr>
              <a:grpSpLocks/>
            </p:cNvGrpSpPr>
            <p:nvPr/>
          </p:nvGrpSpPr>
          <p:grpSpPr bwMode="auto">
            <a:xfrm>
              <a:off x="480" y="2448"/>
              <a:ext cx="1345" cy="1239"/>
              <a:chOff x="480" y="2448"/>
              <a:chExt cx="1345" cy="1239"/>
            </a:xfrm>
          </p:grpSpPr>
          <p:sp>
            <p:nvSpPr>
              <p:cNvPr id="319507" name="Text Box 19"/>
              <p:cNvSpPr txBox="1">
                <a:spLocks noChangeArrowheads="1"/>
              </p:cNvSpPr>
              <p:nvPr/>
            </p:nvSpPr>
            <p:spPr bwMode="auto">
              <a:xfrm>
                <a:off x="480" y="264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08" name="Text Box 20"/>
              <p:cNvSpPr txBox="1">
                <a:spLocks noChangeArrowheads="1"/>
              </p:cNvSpPr>
              <p:nvPr/>
            </p:nvSpPr>
            <p:spPr bwMode="auto">
              <a:xfrm>
                <a:off x="1056" y="3456"/>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6</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09" name="Text Box 21"/>
              <p:cNvSpPr txBox="1">
                <a:spLocks noChangeArrowheads="1"/>
              </p:cNvSpPr>
              <p:nvPr/>
            </p:nvSpPr>
            <p:spPr bwMode="auto">
              <a:xfrm>
                <a:off x="672" y="312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2</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10" name="Text Box 22"/>
              <p:cNvSpPr txBox="1">
                <a:spLocks noChangeArrowheads="1"/>
              </p:cNvSpPr>
              <p:nvPr/>
            </p:nvSpPr>
            <p:spPr bwMode="auto">
              <a:xfrm>
                <a:off x="1536" y="2928"/>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5</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11" name="Text Box 23"/>
              <p:cNvSpPr txBox="1">
                <a:spLocks noChangeArrowheads="1"/>
              </p:cNvSpPr>
              <p:nvPr/>
            </p:nvSpPr>
            <p:spPr bwMode="auto">
              <a:xfrm>
                <a:off x="1344" y="2544"/>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4</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12" name="Text Box 24"/>
              <p:cNvSpPr txBox="1">
                <a:spLocks noChangeArrowheads="1"/>
              </p:cNvSpPr>
              <p:nvPr/>
            </p:nvSpPr>
            <p:spPr bwMode="auto">
              <a:xfrm>
                <a:off x="912" y="2448"/>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3</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13" name="Text Box 25"/>
              <p:cNvSpPr txBox="1">
                <a:spLocks noChangeArrowheads="1"/>
              </p:cNvSpPr>
              <p:nvPr/>
            </p:nvSpPr>
            <p:spPr bwMode="auto">
              <a:xfrm>
                <a:off x="1584" y="336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7</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14" name="Line 26"/>
              <p:cNvSpPr>
                <a:spLocks noChangeShapeType="1"/>
              </p:cNvSpPr>
              <p:nvPr/>
            </p:nvSpPr>
            <p:spPr bwMode="auto">
              <a:xfrm flipV="1">
                <a:off x="672" y="2592"/>
                <a:ext cx="24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15" name="Line 27"/>
              <p:cNvSpPr>
                <a:spLocks noChangeShapeType="1"/>
              </p:cNvSpPr>
              <p:nvPr/>
            </p:nvSpPr>
            <p:spPr bwMode="auto">
              <a:xfrm>
                <a:off x="672" y="2880"/>
                <a:ext cx="96"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16" name="Line 28"/>
              <p:cNvSpPr>
                <a:spLocks noChangeShapeType="1"/>
              </p:cNvSpPr>
              <p:nvPr/>
            </p:nvSpPr>
            <p:spPr bwMode="auto">
              <a:xfrm>
                <a:off x="1104" y="2592"/>
                <a:ext cx="288"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17" name="Line 29"/>
              <p:cNvSpPr>
                <a:spLocks noChangeShapeType="1"/>
              </p:cNvSpPr>
              <p:nvPr/>
            </p:nvSpPr>
            <p:spPr bwMode="auto">
              <a:xfrm>
                <a:off x="1536" y="2784"/>
                <a:ext cx="48"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18" name="Line 30"/>
              <p:cNvSpPr>
                <a:spLocks noChangeShapeType="1"/>
              </p:cNvSpPr>
              <p:nvPr/>
            </p:nvSpPr>
            <p:spPr bwMode="auto">
              <a:xfrm>
                <a:off x="864" y="3216"/>
                <a:ext cx="768"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19" name="Line 31"/>
              <p:cNvSpPr>
                <a:spLocks noChangeShapeType="1"/>
              </p:cNvSpPr>
              <p:nvPr/>
            </p:nvSpPr>
            <p:spPr bwMode="auto">
              <a:xfrm flipV="1">
                <a:off x="864" y="2736"/>
                <a:ext cx="48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0" name="Line 32"/>
              <p:cNvSpPr>
                <a:spLocks noChangeShapeType="1"/>
              </p:cNvSpPr>
              <p:nvPr/>
            </p:nvSpPr>
            <p:spPr bwMode="auto">
              <a:xfrm>
                <a:off x="864" y="3360"/>
                <a:ext cx="192"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1" name="Line 33"/>
              <p:cNvSpPr>
                <a:spLocks noChangeShapeType="1"/>
              </p:cNvSpPr>
              <p:nvPr/>
            </p:nvSpPr>
            <p:spPr bwMode="auto">
              <a:xfrm flipV="1">
                <a:off x="1248" y="3504"/>
                <a:ext cx="336"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grpSp>
      <p:sp>
        <p:nvSpPr>
          <p:cNvPr id="319522" name="Freeform 34"/>
          <p:cNvSpPr>
            <a:spLocks/>
          </p:cNvSpPr>
          <p:nvPr/>
        </p:nvSpPr>
        <p:spPr bwMode="auto">
          <a:xfrm>
            <a:off x="3200400" y="2595563"/>
            <a:ext cx="1905000" cy="990600"/>
          </a:xfrm>
          <a:custGeom>
            <a:avLst/>
            <a:gdLst>
              <a:gd name="T0" fmla="*/ 0 w 1200"/>
              <a:gd name="T1" fmla="*/ 624 h 624"/>
              <a:gd name="T2" fmla="*/ 144 w 1200"/>
              <a:gd name="T3" fmla="*/ 336 h 624"/>
              <a:gd name="T4" fmla="*/ 672 w 1200"/>
              <a:gd name="T5" fmla="*/ 336 h 624"/>
              <a:gd name="T6" fmla="*/ 864 w 1200"/>
              <a:gd name="T7" fmla="*/ 144 h 624"/>
              <a:gd name="T8" fmla="*/ 1200 w 1200"/>
              <a:gd name="T9" fmla="*/ 0 h 624"/>
            </a:gdLst>
            <a:ahLst/>
            <a:cxnLst>
              <a:cxn ang="0">
                <a:pos x="T0" y="T1"/>
              </a:cxn>
              <a:cxn ang="0">
                <a:pos x="T2" y="T3"/>
              </a:cxn>
              <a:cxn ang="0">
                <a:pos x="T4" y="T5"/>
              </a:cxn>
              <a:cxn ang="0">
                <a:pos x="T6" y="T7"/>
              </a:cxn>
              <a:cxn ang="0">
                <a:pos x="T8" y="T9"/>
              </a:cxn>
            </a:cxnLst>
            <a:rect l="0" t="0" r="r" b="b"/>
            <a:pathLst>
              <a:path w="1200" h="624">
                <a:moveTo>
                  <a:pt x="0" y="624"/>
                </a:moveTo>
                <a:cubicBezTo>
                  <a:pt x="16" y="504"/>
                  <a:pt x="32" y="384"/>
                  <a:pt x="144" y="336"/>
                </a:cubicBezTo>
                <a:cubicBezTo>
                  <a:pt x="256" y="288"/>
                  <a:pt x="552" y="368"/>
                  <a:pt x="672" y="336"/>
                </a:cubicBezTo>
                <a:cubicBezTo>
                  <a:pt x="792" y="304"/>
                  <a:pt x="776" y="200"/>
                  <a:pt x="864" y="144"/>
                </a:cubicBezTo>
                <a:cubicBezTo>
                  <a:pt x="952" y="88"/>
                  <a:pt x="1076" y="44"/>
                  <a:pt x="1200"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3" name="Freeform 35"/>
          <p:cNvSpPr>
            <a:spLocks/>
          </p:cNvSpPr>
          <p:nvPr/>
        </p:nvSpPr>
        <p:spPr bwMode="auto">
          <a:xfrm>
            <a:off x="3949700" y="2443163"/>
            <a:ext cx="1993900" cy="1600200"/>
          </a:xfrm>
          <a:custGeom>
            <a:avLst/>
            <a:gdLst>
              <a:gd name="T0" fmla="*/ 8 w 1256"/>
              <a:gd name="T1" fmla="*/ 1008 h 1008"/>
              <a:gd name="T2" fmla="*/ 104 w 1256"/>
              <a:gd name="T3" fmla="*/ 768 h 1008"/>
              <a:gd name="T4" fmla="*/ 632 w 1256"/>
              <a:gd name="T5" fmla="*/ 672 h 1008"/>
              <a:gd name="T6" fmla="*/ 632 w 1256"/>
              <a:gd name="T7" fmla="*/ 384 h 1008"/>
              <a:gd name="T8" fmla="*/ 1112 w 1256"/>
              <a:gd name="T9" fmla="*/ 336 h 1008"/>
              <a:gd name="T10" fmla="*/ 1256 w 1256"/>
              <a:gd name="T11" fmla="*/ 0 h 1008"/>
            </a:gdLst>
            <a:ahLst/>
            <a:cxnLst>
              <a:cxn ang="0">
                <a:pos x="T0" y="T1"/>
              </a:cxn>
              <a:cxn ang="0">
                <a:pos x="T2" y="T3"/>
              </a:cxn>
              <a:cxn ang="0">
                <a:pos x="T4" y="T5"/>
              </a:cxn>
              <a:cxn ang="0">
                <a:pos x="T6" y="T7"/>
              </a:cxn>
              <a:cxn ang="0">
                <a:pos x="T8" y="T9"/>
              </a:cxn>
              <a:cxn ang="0">
                <a:pos x="T10" y="T11"/>
              </a:cxn>
            </a:cxnLst>
            <a:rect l="0" t="0" r="r" b="b"/>
            <a:pathLst>
              <a:path w="1256" h="1008">
                <a:moveTo>
                  <a:pt x="8" y="1008"/>
                </a:moveTo>
                <a:cubicBezTo>
                  <a:pt x="4" y="916"/>
                  <a:pt x="0" y="824"/>
                  <a:pt x="104" y="768"/>
                </a:cubicBezTo>
                <a:cubicBezTo>
                  <a:pt x="208" y="712"/>
                  <a:pt x="544" y="736"/>
                  <a:pt x="632" y="672"/>
                </a:cubicBezTo>
                <a:cubicBezTo>
                  <a:pt x="720" y="608"/>
                  <a:pt x="552" y="440"/>
                  <a:pt x="632" y="384"/>
                </a:cubicBezTo>
                <a:cubicBezTo>
                  <a:pt x="712" y="328"/>
                  <a:pt x="1008" y="400"/>
                  <a:pt x="1112" y="336"/>
                </a:cubicBezTo>
                <a:cubicBezTo>
                  <a:pt x="1216" y="272"/>
                  <a:pt x="1236" y="136"/>
                  <a:pt x="1256"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4" name="Freeform 36"/>
          <p:cNvSpPr>
            <a:spLocks/>
          </p:cNvSpPr>
          <p:nvPr/>
        </p:nvSpPr>
        <p:spPr bwMode="auto">
          <a:xfrm>
            <a:off x="4343400" y="2671763"/>
            <a:ext cx="2286000" cy="1968500"/>
          </a:xfrm>
          <a:custGeom>
            <a:avLst/>
            <a:gdLst>
              <a:gd name="T0" fmla="*/ 0 w 1440"/>
              <a:gd name="T1" fmla="*/ 1200 h 1240"/>
              <a:gd name="T2" fmla="*/ 480 w 1440"/>
              <a:gd name="T3" fmla="*/ 1152 h 1240"/>
              <a:gd name="T4" fmla="*/ 528 w 1440"/>
              <a:gd name="T5" fmla="*/ 672 h 1240"/>
              <a:gd name="T6" fmla="*/ 1056 w 1440"/>
              <a:gd name="T7" fmla="*/ 576 h 1240"/>
              <a:gd name="T8" fmla="*/ 1152 w 1440"/>
              <a:gd name="T9" fmla="*/ 288 h 1240"/>
              <a:gd name="T10" fmla="*/ 1440 w 1440"/>
              <a:gd name="T11" fmla="*/ 0 h 1240"/>
            </a:gdLst>
            <a:ahLst/>
            <a:cxnLst>
              <a:cxn ang="0">
                <a:pos x="T0" y="T1"/>
              </a:cxn>
              <a:cxn ang="0">
                <a:pos x="T2" y="T3"/>
              </a:cxn>
              <a:cxn ang="0">
                <a:pos x="T4" y="T5"/>
              </a:cxn>
              <a:cxn ang="0">
                <a:pos x="T6" y="T7"/>
              </a:cxn>
              <a:cxn ang="0">
                <a:pos x="T8" y="T9"/>
              </a:cxn>
              <a:cxn ang="0">
                <a:pos x="T10" y="T11"/>
              </a:cxn>
            </a:cxnLst>
            <a:rect l="0" t="0" r="r" b="b"/>
            <a:pathLst>
              <a:path w="1440" h="1240">
                <a:moveTo>
                  <a:pt x="0" y="1200"/>
                </a:moveTo>
                <a:cubicBezTo>
                  <a:pt x="196" y="1220"/>
                  <a:pt x="392" y="1240"/>
                  <a:pt x="480" y="1152"/>
                </a:cubicBezTo>
                <a:cubicBezTo>
                  <a:pt x="568" y="1064"/>
                  <a:pt x="432" y="768"/>
                  <a:pt x="528" y="672"/>
                </a:cubicBezTo>
                <a:cubicBezTo>
                  <a:pt x="624" y="576"/>
                  <a:pt x="952" y="640"/>
                  <a:pt x="1056" y="576"/>
                </a:cubicBezTo>
                <a:cubicBezTo>
                  <a:pt x="1160" y="512"/>
                  <a:pt x="1088" y="384"/>
                  <a:pt x="1152" y="288"/>
                </a:cubicBezTo>
                <a:cubicBezTo>
                  <a:pt x="1216" y="192"/>
                  <a:pt x="1328" y="96"/>
                  <a:pt x="1440"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5" name="Freeform 37"/>
          <p:cNvSpPr>
            <a:spLocks/>
          </p:cNvSpPr>
          <p:nvPr/>
        </p:nvSpPr>
        <p:spPr bwMode="auto">
          <a:xfrm>
            <a:off x="4572000" y="3205163"/>
            <a:ext cx="2362200" cy="1828800"/>
          </a:xfrm>
          <a:custGeom>
            <a:avLst/>
            <a:gdLst>
              <a:gd name="T0" fmla="*/ 0 w 1488"/>
              <a:gd name="T1" fmla="*/ 1104 h 1152"/>
              <a:gd name="T2" fmla="*/ 576 w 1488"/>
              <a:gd name="T3" fmla="*/ 1056 h 1152"/>
              <a:gd name="T4" fmla="*/ 768 w 1488"/>
              <a:gd name="T5" fmla="*/ 528 h 1152"/>
              <a:gd name="T6" fmla="*/ 1200 w 1488"/>
              <a:gd name="T7" fmla="*/ 480 h 1152"/>
              <a:gd name="T8" fmla="*/ 1248 w 1488"/>
              <a:gd name="T9" fmla="*/ 96 h 1152"/>
              <a:gd name="T10" fmla="*/ 1488 w 1488"/>
              <a:gd name="T11" fmla="*/ 0 h 1152"/>
            </a:gdLst>
            <a:ahLst/>
            <a:cxnLst>
              <a:cxn ang="0">
                <a:pos x="T0" y="T1"/>
              </a:cxn>
              <a:cxn ang="0">
                <a:pos x="T2" y="T3"/>
              </a:cxn>
              <a:cxn ang="0">
                <a:pos x="T4" y="T5"/>
              </a:cxn>
              <a:cxn ang="0">
                <a:pos x="T6" y="T7"/>
              </a:cxn>
              <a:cxn ang="0">
                <a:pos x="T8" y="T9"/>
              </a:cxn>
              <a:cxn ang="0">
                <a:pos x="T10" y="T11"/>
              </a:cxn>
            </a:cxnLst>
            <a:rect l="0" t="0" r="r" b="b"/>
            <a:pathLst>
              <a:path w="1488" h="1152">
                <a:moveTo>
                  <a:pt x="0" y="1104"/>
                </a:moveTo>
                <a:cubicBezTo>
                  <a:pt x="224" y="1128"/>
                  <a:pt x="448" y="1152"/>
                  <a:pt x="576" y="1056"/>
                </a:cubicBezTo>
                <a:cubicBezTo>
                  <a:pt x="704" y="960"/>
                  <a:pt x="664" y="624"/>
                  <a:pt x="768" y="528"/>
                </a:cubicBezTo>
                <a:cubicBezTo>
                  <a:pt x="872" y="432"/>
                  <a:pt x="1120" y="552"/>
                  <a:pt x="1200" y="480"/>
                </a:cubicBezTo>
                <a:cubicBezTo>
                  <a:pt x="1280" y="408"/>
                  <a:pt x="1200" y="176"/>
                  <a:pt x="1248" y="96"/>
                </a:cubicBezTo>
                <a:cubicBezTo>
                  <a:pt x="1296" y="16"/>
                  <a:pt x="1392" y="8"/>
                  <a:pt x="1488"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6" name="Freeform 38"/>
          <p:cNvSpPr>
            <a:spLocks/>
          </p:cNvSpPr>
          <p:nvPr/>
        </p:nvSpPr>
        <p:spPr bwMode="auto">
          <a:xfrm>
            <a:off x="4648200" y="4043363"/>
            <a:ext cx="2540000" cy="1816100"/>
          </a:xfrm>
          <a:custGeom>
            <a:avLst/>
            <a:gdLst>
              <a:gd name="T0" fmla="*/ 0 w 1600"/>
              <a:gd name="T1" fmla="*/ 1008 h 1144"/>
              <a:gd name="T2" fmla="*/ 720 w 1600"/>
              <a:gd name="T3" fmla="*/ 1056 h 1144"/>
              <a:gd name="T4" fmla="*/ 1104 w 1600"/>
              <a:gd name="T5" fmla="*/ 480 h 1144"/>
              <a:gd name="T6" fmla="*/ 1536 w 1600"/>
              <a:gd name="T7" fmla="*/ 384 h 1144"/>
              <a:gd name="T8" fmla="*/ 1488 w 1600"/>
              <a:gd name="T9" fmla="*/ 0 h 1144"/>
            </a:gdLst>
            <a:ahLst/>
            <a:cxnLst>
              <a:cxn ang="0">
                <a:pos x="T0" y="T1"/>
              </a:cxn>
              <a:cxn ang="0">
                <a:pos x="T2" y="T3"/>
              </a:cxn>
              <a:cxn ang="0">
                <a:pos x="T4" y="T5"/>
              </a:cxn>
              <a:cxn ang="0">
                <a:pos x="T6" y="T7"/>
              </a:cxn>
              <a:cxn ang="0">
                <a:pos x="T8" y="T9"/>
              </a:cxn>
            </a:cxnLst>
            <a:rect l="0" t="0" r="r" b="b"/>
            <a:pathLst>
              <a:path w="1600" h="1144">
                <a:moveTo>
                  <a:pt x="0" y="1008"/>
                </a:moveTo>
                <a:cubicBezTo>
                  <a:pt x="268" y="1076"/>
                  <a:pt x="536" y="1144"/>
                  <a:pt x="720" y="1056"/>
                </a:cubicBezTo>
                <a:cubicBezTo>
                  <a:pt x="904" y="968"/>
                  <a:pt x="968" y="592"/>
                  <a:pt x="1104" y="480"/>
                </a:cubicBezTo>
                <a:cubicBezTo>
                  <a:pt x="1240" y="368"/>
                  <a:pt x="1472" y="464"/>
                  <a:pt x="1536" y="384"/>
                </a:cubicBezTo>
                <a:cubicBezTo>
                  <a:pt x="1600" y="304"/>
                  <a:pt x="1544" y="152"/>
                  <a:pt x="1488"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9527" name="Text Box 39"/>
          <p:cNvSpPr txBox="1">
            <a:spLocks noChangeArrowheads="1"/>
          </p:cNvSpPr>
          <p:nvPr/>
        </p:nvSpPr>
        <p:spPr bwMode="auto">
          <a:xfrm>
            <a:off x="3581400" y="26717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28" name="Text Box 40"/>
          <p:cNvSpPr txBox="1">
            <a:spLocks noChangeArrowheads="1"/>
          </p:cNvSpPr>
          <p:nvPr/>
        </p:nvSpPr>
        <p:spPr bwMode="auto">
          <a:xfrm>
            <a:off x="4267200" y="32051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2</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29" name="Text Box 41"/>
          <p:cNvSpPr txBox="1">
            <a:spLocks noChangeArrowheads="1"/>
          </p:cNvSpPr>
          <p:nvPr/>
        </p:nvSpPr>
        <p:spPr bwMode="auto">
          <a:xfrm>
            <a:off x="4572000" y="38909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3</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30" name="Text Box 42"/>
          <p:cNvSpPr txBox="1">
            <a:spLocks noChangeArrowheads="1"/>
          </p:cNvSpPr>
          <p:nvPr/>
        </p:nvSpPr>
        <p:spPr bwMode="auto">
          <a:xfrm>
            <a:off x="5638800" y="41195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4</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31" name="Text Box 43"/>
          <p:cNvSpPr txBox="1">
            <a:spLocks noChangeArrowheads="1"/>
          </p:cNvSpPr>
          <p:nvPr/>
        </p:nvSpPr>
        <p:spPr bwMode="auto">
          <a:xfrm>
            <a:off x="5715000" y="46529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5</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9532" name="Text Box 44"/>
          <p:cNvSpPr txBox="1">
            <a:spLocks noChangeArrowheads="1"/>
          </p:cNvSpPr>
          <p:nvPr/>
        </p:nvSpPr>
        <p:spPr bwMode="auto">
          <a:xfrm>
            <a:off x="1604963" y="297656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zh-TW" sz="2800" b="1"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p>
        </p:txBody>
      </p:sp>
      <p:sp>
        <p:nvSpPr>
          <p:cNvPr id="319533" name="Text Box 45"/>
          <p:cNvSpPr txBox="1">
            <a:spLocks noChangeArrowheads="1"/>
          </p:cNvSpPr>
          <p:nvPr/>
        </p:nvSpPr>
        <p:spPr bwMode="auto">
          <a:xfrm>
            <a:off x="7319963" y="396716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zh-TW" sz="2800" b="1"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p>
        </p:txBody>
      </p:sp>
      <p:grpSp>
        <p:nvGrpSpPr>
          <p:cNvPr id="319534" name="Group 46"/>
          <p:cNvGrpSpPr>
            <a:grpSpLocks/>
          </p:cNvGrpSpPr>
          <p:nvPr/>
        </p:nvGrpSpPr>
        <p:grpSpPr bwMode="auto">
          <a:xfrm>
            <a:off x="609600" y="1447800"/>
            <a:ext cx="7243763" cy="457200"/>
            <a:chOff x="384" y="912"/>
            <a:chExt cx="4563" cy="288"/>
          </a:xfrm>
        </p:grpSpPr>
        <p:grpSp>
          <p:nvGrpSpPr>
            <p:cNvPr id="319535" name="Group 47"/>
            <p:cNvGrpSpPr>
              <a:grpSpLocks/>
            </p:cNvGrpSpPr>
            <p:nvPr/>
          </p:nvGrpSpPr>
          <p:grpSpPr bwMode="auto">
            <a:xfrm>
              <a:off x="2784" y="912"/>
              <a:ext cx="2163" cy="231"/>
              <a:chOff x="2784" y="912"/>
              <a:chExt cx="2163" cy="231"/>
            </a:xfrm>
          </p:grpSpPr>
          <p:sp>
            <p:nvSpPr>
              <p:cNvPr id="319536" name="Text Box 48"/>
              <p:cNvSpPr txBox="1">
                <a:spLocks noChangeArrowheads="1"/>
              </p:cNvSpPr>
              <p:nvPr/>
            </p:nvSpPr>
            <p:spPr bwMode="auto">
              <a:xfrm>
                <a:off x="3219" y="912"/>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FF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37" name="Text Box 49"/>
              <p:cNvSpPr txBox="1">
                <a:spLocks noChangeArrowheads="1"/>
              </p:cNvSpPr>
              <p:nvPr/>
            </p:nvSpPr>
            <p:spPr bwMode="auto">
              <a:xfrm>
                <a:off x="3602" y="912"/>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FF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38" name="Text Box 50"/>
              <p:cNvSpPr txBox="1">
                <a:spLocks noChangeArrowheads="1"/>
              </p:cNvSpPr>
              <p:nvPr/>
            </p:nvSpPr>
            <p:spPr bwMode="auto">
              <a:xfrm>
                <a:off x="4751" y="912"/>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FF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39" name="Text Box 51"/>
              <p:cNvSpPr txBox="1">
                <a:spLocks noChangeArrowheads="1"/>
              </p:cNvSpPr>
              <p:nvPr/>
            </p:nvSpPr>
            <p:spPr bwMode="auto">
              <a:xfrm>
                <a:off x="4368" y="912"/>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FF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40" name="Text Box 52"/>
              <p:cNvSpPr txBox="1">
                <a:spLocks noChangeArrowheads="1"/>
              </p:cNvSpPr>
              <p:nvPr/>
            </p:nvSpPr>
            <p:spPr bwMode="auto">
              <a:xfrm>
                <a:off x="3985" y="912"/>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FF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41" name="Text Box 53"/>
              <p:cNvSpPr txBox="1">
                <a:spLocks noChangeArrowheads="1"/>
              </p:cNvSpPr>
              <p:nvPr/>
            </p:nvSpPr>
            <p:spPr bwMode="auto">
              <a:xfrm>
                <a:off x="2784" y="91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FF0000"/>
                    </a:solidFill>
                    <a:effectLst/>
                    <a:uLnTx/>
                    <a:uFillTx/>
                    <a:latin typeface="Arial" panose="020B0604020202020204" pitchFamily="34" charset="0"/>
                    <a:ea typeface="PMingLiU" pitchFamily="18" charset="-120"/>
                    <a:cs typeface="Arial" panose="020B0604020202020204" pitchFamily="34" charset="0"/>
                  </a:rPr>
                  <a:t>Y</a:t>
                </a:r>
              </a:p>
            </p:txBody>
          </p:sp>
        </p:grpSp>
        <p:sp>
          <p:nvSpPr>
            <p:cNvPr id="319542" name="Text Box 54"/>
            <p:cNvSpPr txBox="1">
              <a:spLocks noChangeArrowheads="1"/>
            </p:cNvSpPr>
            <p:nvPr/>
          </p:nvSpPr>
          <p:spPr bwMode="auto">
            <a:xfrm>
              <a:off x="384" y="912"/>
              <a:ext cx="21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TW" sz="2400" b="1" i="0" u="none" strike="noStrike" kern="1200" cap="none" spc="0" normalizeH="0" baseline="0" noProof="0" dirty="0" smtClean="0">
                  <a:ln>
                    <a:noFill/>
                  </a:ln>
                  <a:solidFill>
                    <a:srgbClr val="000000"/>
                  </a:solidFill>
                  <a:effectLst/>
                  <a:uLnTx/>
                  <a:uFillTx/>
                  <a:latin typeface="+mj-lt"/>
                  <a:ea typeface="PMingLiU" pitchFamily="18" charset="-120"/>
                  <a:cs typeface="Arial" panose="020B0604020202020204" pitchFamily="34" charset="0"/>
                </a:rPr>
                <a:t>True Global Labeling</a:t>
              </a:r>
              <a:endParaRPr kumimoji="0" lang="en-US" altLang="zh-TW" sz="2400" b="0" i="0" u="none" strike="noStrike" kern="1200" cap="none" spc="0" normalizeH="0" baseline="0" noProof="0" dirty="0" smtClean="0">
                <a:ln>
                  <a:noFill/>
                </a:ln>
                <a:solidFill>
                  <a:srgbClr val="3A8249"/>
                </a:solidFill>
                <a:effectLst/>
                <a:uLnTx/>
                <a:uFillTx/>
                <a:latin typeface="+mj-lt"/>
                <a:ea typeface="PMingLiU" pitchFamily="18" charset="-120"/>
                <a:cs typeface="Arial" panose="020B0604020202020204" pitchFamily="34" charset="0"/>
              </a:endParaRPr>
            </a:p>
          </p:txBody>
        </p:sp>
      </p:grpSp>
      <p:grpSp>
        <p:nvGrpSpPr>
          <p:cNvPr id="319543" name="Group 55"/>
          <p:cNvGrpSpPr>
            <a:grpSpLocks/>
          </p:cNvGrpSpPr>
          <p:nvPr/>
        </p:nvGrpSpPr>
        <p:grpSpPr bwMode="auto">
          <a:xfrm>
            <a:off x="533400" y="1447805"/>
            <a:ext cx="7319963" cy="1069975"/>
            <a:chOff x="336" y="912"/>
            <a:chExt cx="4611" cy="674"/>
          </a:xfrm>
        </p:grpSpPr>
        <p:grpSp>
          <p:nvGrpSpPr>
            <p:cNvPr id="319544" name="Group 56"/>
            <p:cNvGrpSpPr>
              <a:grpSpLocks/>
            </p:cNvGrpSpPr>
            <p:nvPr/>
          </p:nvGrpSpPr>
          <p:grpSpPr bwMode="auto">
            <a:xfrm>
              <a:off x="336" y="1298"/>
              <a:ext cx="4611" cy="288"/>
              <a:chOff x="336" y="1298"/>
              <a:chExt cx="4611" cy="288"/>
            </a:xfrm>
          </p:grpSpPr>
          <p:grpSp>
            <p:nvGrpSpPr>
              <p:cNvPr id="319545" name="Group 57"/>
              <p:cNvGrpSpPr>
                <a:grpSpLocks/>
              </p:cNvGrpSpPr>
              <p:nvPr/>
            </p:nvGrpSpPr>
            <p:grpSpPr bwMode="auto">
              <a:xfrm>
                <a:off x="2784" y="1299"/>
                <a:ext cx="2163" cy="231"/>
                <a:chOff x="2784" y="1299"/>
                <a:chExt cx="2163" cy="231"/>
              </a:xfrm>
            </p:grpSpPr>
            <p:sp>
              <p:nvSpPr>
                <p:cNvPr id="319546" name="Text Box 58"/>
                <p:cNvSpPr txBox="1">
                  <a:spLocks noChangeArrowheads="1"/>
                </p:cNvSpPr>
                <p:nvPr/>
              </p:nvSpPr>
              <p:spPr bwMode="auto">
                <a:xfrm>
                  <a:off x="3219" y="1299"/>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47" name="Text Box 59"/>
                <p:cNvSpPr txBox="1">
                  <a:spLocks noChangeArrowheads="1"/>
                </p:cNvSpPr>
                <p:nvPr/>
              </p:nvSpPr>
              <p:spPr bwMode="auto">
                <a:xfrm>
                  <a:off x="3602" y="1299"/>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48" name="Text Box 60"/>
                <p:cNvSpPr txBox="1">
                  <a:spLocks noChangeArrowheads="1"/>
                </p:cNvSpPr>
                <p:nvPr/>
              </p:nvSpPr>
              <p:spPr bwMode="auto">
                <a:xfrm>
                  <a:off x="4751" y="1299"/>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49" name="Text Box 61"/>
                <p:cNvSpPr txBox="1">
                  <a:spLocks noChangeArrowheads="1"/>
                </p:cNvSpPr>
                <p:nvPr/>
              </p:nvSpPr>
              <p:spPr bwMode="auto">
                <a:xfrm>
                  <a:off x="4368" y="1299"/>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50" name="Text Box 62"/>
                <p:cNvSpPr txBox="1">
                  <a:spLocks noChangeArrowheads="1"/>
                </p:cNvSpPr>
                <p:nvPr/>
              </p:nvSpPr>
              <p:spPr bwMode="auto">
                <a:xfrm>
                  <a:off x="3985" y="1299"/>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p>
              </p:txBody>
            </p:sp>
            <p:sp>
              <p:nvSpPr>
                <p:cNvPr id="319551" name="Text Box 63"/>
                <p:cNvSpPr txBox="1">
                  <a:spLocks noChangeArrowheads="1"/>
                </p:cNvSpPr>
                <p:nvPr/>
              </p:nvSpPr>
              <p:spPr bwMode="auto">
                <a:xfrm>
                  <a:off x="2784" y="1299"/>
                  <a:ext cx="3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  </a:t>
                  </a:r>
                </a:p>
              </p:txBody>
            </p:sp>
          </p:grpSp>
          <p:sp>
            <p:nvSpPr>
              <p:cNvPr id="319552" name="Text Box 64"/>
              <p:cNvSpPr txBox="1">
                <a:spLocks noChangeArrowheads="1"/>
              </p:cNvSpPr>
              <p:nvPr/>
            </p:nvSpPr>
            <p:spPr bwMode="auto">
              <a:xfrm>
                <a:off x="336" y="1298"/>
                <a:ext cx="21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TW" sz="2400" b="1" i="0" u="none" strike="noStrike" kern="1200" cap="none" spc="0" normalizeH="0" baseline="0" noProof="0" dirty="0" smtClean="0">
                    <a:ln>
                      <a:noFill/>
                    </a:ln>
                    <a:solidFill>
                      <a:srgbClr val="000000"/>
                    </a:solidFill>
                    <a:effectLst/>
                    <a:uLnTx/>
                    <a:uFillTx/>
                    <a:latin typeface="+mj-lt"/>
                    <a:ea typeface="PMingLiU" pitchFamily="18" charset="-120"/>
                    <a:cs typeface="Arial" panose="020B0604020202020204" pitchFamily="34" charset="0"/>
                  </a:rPr>
                  <a:t>Apply Constraints:</a:t>
                </a:r>
                <a:r>
                  <a:rPr kumimoji="0" lang="en-US" altLang="zh-TW" sz="2400" b="0" i="0" u="none" strike="noStrike" kern="1200" cap="none" spc="0" normalizeH="0" baseline="0" noProof="0" dirty="0" smtClean="0">
                    <a:ln>
                      <a:noFill/>
                    </a:ln>
                    <a:solidFill>
                      <a:srgbClr val="3A8249"/>
                    </a:solidFill>
                    <a:effectLst/>
                    <a:uLnTx/>
                    <a:uFillTx/>
                    <a:latin typeface="+mj-lt"/>
                    <a:ea typeface="PMingLiU" pitchFamily="18" charset="-120"/>
                    <a:cs typeface="Arial" panose="020B0604020202020204" pitchFamily="34" charset="0"/>
                  </a:rPr>
                  <a:t> </a:t>
                </a:r>
              </a:p>
            </p:txBody>
          </p:sp>
        </p:grpSp>
        <p:sp>
          <p:nvSpPr>
            <p:cNvPr id="319553" name="Oval 65"/>
            <p:cNvSpPr>
              <a:spLocks noChangeArrowheads="1"/>
            </p:cNvSpPr>
            <p:nvPr/>
          </p:nvSpPr>
          <p:spPr bwMode="auto">
            <a:xfrm>
              <a:off x="4320" y="912"/>
              <a:ext cx="336" cy="672"/>
            </a:xfrm>
            <a:prstGeom prst="ellipse">
              <a:avLst/>
            </a:prstGeom>
            <a:noFill/>
            <a:ln w="317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sp>
        <p:nvSpPr>
          <p:cNvPr id="70" name="Text Box 5"/>
          <p:cNvSpPr txBox="1">
            <a:spLocks noChangeArrowheads="1"/>
          </p:cNvSpPr>
          <p:nvPr/>
        </p:nvSpPr>
        <p:spPr bwMode="auto">
          <a:xfrm>
            <a:off x="5055161" y="5887957"/>
            <a:ext cx="3982666" cy="646331"/>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zh-TW" dirty="0" smtClean="0">
                <a:solidFill>
                  <a:srgbClr val="000000"/>
                </a:solidFill>
                <a:latin typeface="+mj-lt"/>
                <a:ea typeface="PMingLiU" pitchFamily="18" charset="-120"/>
                <a:cs typeface="Arial" panose="020B0604020202020204" pitchFamily="34" charset="0"/>
              </a:rPr>
              <a:t>For this example, assume that we “know” that y</a:t>
            </a:r>
            <a:r>
              <a:rPr lang="en-US" altLang="zh-TW" baseline="-25000" dirty="0" smtClean="0">
                <a:solidFill>
                  <a:srgbClr val="000000"/>
                </a:solidFill>
                <a:latin typeface="+mj-lt"/>
                <a:ea typeface="PMingLiU" pitchFamily="18" charset="-120"/>
                <a:cs typeface="Arial" panose="020B0604020202020204" pitchFamily="34" charset="0"/>
              </a:rPr>
              <a:t>2</a:t>
            </a:r>
            <a:r>
              <a:rPr lang="en-US" altLang="zh-TW" dirty="0" smtClean="0">
                <a:solidFill>
                  <a:srgbClr val="000000"/>
                </a:solidFill>
                <a:latin typeface="+mj-lt"/>
                <a:ea typeface="PMingLiU" pitchFamily="18" charset="-120"/>
                <a:cs typeface="Arial" panose="020B0604020202020204" pitchFamily="34" charset="0"/>
              </a:rPr>
              <a:t> and y</a:t>
            </a:r>
            <a:r>
              <a:rPr lang="en-US" altLang="zh-TW" baseline="-25000" dirty="0" smtClean="0">
                <a:solidFill>
                  <a:srgbClr val="000000"/>
                </a:solidFill>
                <a:latin typeface="+mj-lt"/>
                <a:ea typeface="PMingLiU" pitchFamily="18" charset="-120"/>
                <a:cs typeface="Arial" panose="020B0604020202020204" pitchFamily="34" charset="0"/>
              </a:rPr>
              <a:t>3</a:t>
            </a:r>
            <a:r>
              <a:rPr lang="en-US" altLang="zh-TW" dirty="0" smtClean="0">
                <a:solidFill>
                  <a:srgbClr val="000000"/>
                </a:solidFill>
                <a:latin typeface="+mj-lt"/>
                <a:ea typeface="PMingLiU" pitchFamily="18" charset="-120"/>
                <a:cs typeface="Arial" panose="020B0604020202020204" pitchFamily="34" charset="0"/>
              </a:rPr>
              <a:t> have to be different. </a:t>
            </a:r>
            <a:endParaRPr kumimoji="0" lang="en-US" altLang="zh-TW" b="0" i="0" u="none" strike="noStrike" kern="1200" cap="none" spc="0" normalizeH="0" baseline="0" noProof="0" dirty="0" smtClean="0">
              <a:ln>
                <a:noFill/>
              </a:ln>
              <a:solidFill>
                <a:srgbClr val="000000"/>
              </a:solidFill>
              <a:effectLst/>
              <a:uLnTx/>
              <a:uFillTx/>
              <a:latin typeface="+mj-lt"/>
              <a:ea typeface="PMingLiU" pitchFamily="18" charset="-120"/>
              <a:cs typeface="Arial" panose="020B0604020202020204" pitchFamily="34" charset="0"/>
            </a:endParaRPr>
          </a:p>
        </p:txBody>
      </p:sp>
    </p:spTree>
    <p:extLst>
      <p:ext uri="{BB962C8B-B14F-4D97-AF65-F5344CB8AC3E}">
        <p14:creationId xmlns:p14="http://schemas.microsoft.com/office/powerpoint/2010/main" val="249462241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9490"/>
                                        </p:tgtEl>
                                        <p:attrNameLst>
                                          <p:attrName>style.visibility</p:attrName>
                                        </p:attrNameLst>
                                      </p:cBhvr>
                                      <p:to>
                                        <p:strVal val="visible"/>
                                      </p:to>
                                    </p:set>
                                  </p:childTnLst>
                                  <p:subTnLst>
                                    <p:set>
                                      <p:cBhvr override="childStyle">
                                        <p:cTn dur="1" fill="hold" display="0" masterRel="nextClick" afterEffect="1"/>
                                        <p:tgtEl>
                                          <p:spTgt spid="319490"/>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checkerboard(across)">
                                      <p:cBhvr>
                                        <p:cTn id="11" dur="500"/>
                                        <p:tgtEl>
                                          <p:spTgt spid="70"/>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319543"/>
                                        </p:tgtEl>
                                        <p:attrNameLst>
                                          <p:attrName>style.visibility</p:attrName>
                                        </p:attrNameLst>
                                      </p:cBhvr>
                                      <p:to>
                                        <p:strVal val="visible"/>
                                      </p:to>
                                    </p:set>
                                    <p:animEffect transition="in" filter="checkerboard(across)">
                                      <p:cBhvr>
                                        <p:cTn id="16" dur="500"/>
                                        <p:tgtEl>
                                          <p:spTgt spid="319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1</a:t>
            </a:r>
            <a:r>
              <a:rPr lang="en-US" dirty="0" smtClean="0"/>
              <a:t>: Semantic Role Labeling</a:t>
            </a:r>
            <a:endParaRPr lang="en-US" dirty="0"/>
          </a:p>
        </p:txBody>
      </p:sp>
      <p:sp>
        <p:nvSpPr>
          <p:cNvPr id="5" name="Content Placeholder 2"/>
          <p:cNvSpPr>
            <a:spLocks noGrp="1"/>
          </p:cNvSpPr>
          <p:nvPr>
            <p:ph idx="1"/>
          </p:nvPr>
        </p:nvSpPr>
        <p:spPr>
          <a:xfrm>
            <a:off x="473075" y="1600200"/>
            <a:ext cx="8229600" cy="4525963"/>
          </a:xfrm>
        </p:spPr>
        <p:txBody>
          <a:bodyPr>
            <a:normAutofit/>
          </a:bodyPr>
          <a:lstStyle/>
          <a:p>
            <a:r>
              <a:rPr lang="en-US" sz="2800" dirty="0" smtClean="0"/>
              <a:t>Based on the dataset </a:t>
            </a:r>
            <a:r>
              <a:rPr lang="en-US" sz="2800" dirty="0" err="1" smtClean="0"/>
              <a:t>PropBank</a:t>
            </a:r>
            <a:r>
              <a:rPr lang="en-US" sz="2800" dirty="0" smtClean="0"/>
              <a:t> </a:t>
            </a:r>
            <a:r>
              <a:rPr lang="en-US" sz="1800" dirty="0">
                <a:solidFill>
                  <a:srgbClr val="000000"/>
                </a:solidFill>
              </a:rPr>
              <a:t>[Palmer et. al. 05</a:t>
            </a:r>
            <a:r>
              <a:rPr lang="en-US" sz="1800" dirty="0" smtClean="0">
                <a:solidFill>
                  <a:srgbClr val="000000"/>
                </a:solidFill>
              </a:rPr>
              <a:t>]</a:t>
            </a:r>
            <a:endParaRPr lang="en-US" sz="2800" dirty="0" smtClean="0">
              <a:solidFill>
                <a:srgbClr val="000000"/>
              </a:solidFill>
            </a:endParaRPr>
          </a:p>
          <a:p>
            <a:pPr lvl="1"/>
            <a:r>
              <a:rPr lang="en-US" sz="2400" dirty="0" smtClean="0"/>
              <a:t> </a:t>
            </a:r>
            <a:r>
              <a:rPr lang="en-US" sz="2400" dirty="0"/>
              <a:t>L</a:t>
            </a:r>
            <a:r>
              <a:rPr lang="en-US" sz="2400" dirty="0" smtClean="0"/>
              <a:t>arge </a:t>
            </a:r>
            <a:r>
              <a:rPr lang="en-US" sz="2400" dirty="0"/>
              <a:t>human-annotated corpus of </a:t>
            </a:r>
            <a:r>
              <a:rPr lang="en-US" sz="2400" dirty="0" smtClean="0"/>
              <a:t>verb semantic relations</a:t>
            </a:r>
            <a:endParaRPr lang="en-US" dirty="0"/>
          </a:p>
          <a:p>
            <a:r>
              <a:rPr lang="en-US" sz="2800" dirty="0" smtClean="0"/>
              <a:t>The task: To predict arguments of verbs </a:t>
            </a:r>
            <a:endParaRPr lang="en-US" sz="2000" dirty="0" smtClean="0">
              <a:cs typeface="Courier"/>
            </a:endParaRPr>
          </a:p>
        </p:txBody>
      </p:sp>
      <p:sp>
        <p:nvSpPr>
          <p:cNvPr id="3" name="Slide Number Placeholder 2"/>
          <p:cNvSpPr>
            <a:spLocks noGrp="1"/>
          </p:cNvSpPr>
          <p:nvPr>
            <p:ph type="sldNum" sz="quarter" idx="12"/>
          </p:nvPr>
        </p:nvSpPr>
        <p:spPr/>
        <p:txBody>
          <a:bodyPr/>
          <a:lstStyle/>
          <a:p>
            <a:fld id="{56A471DA-691E-DD4A-AEDE-C6CE7F7B9325}" type="slidenum">
              <a:rPr lang="en-US" smtClean="0"/>
              <a:t>11</a:t>
            </a:fld>
            <a:endParaRPr lang="en-US"/>
          </a:p>
        </p:txBody>
      </p:sp>
      <p:sp>
        <p:nvSpPr>
          <p:cNvPr id="10" name="TextBox 9"/>
          <p:cNvSpPr txBox="1"/>
          <p:nvPr/>
        </p:nvSpPr>
        <p:spPr>
          <a:xfrm>
            <a:off x="1113401" y="3202543"/>
            <a:ext cx="7113724" cy="369332"/>
          </a:xfrm>
          <a:prstGeom prst="rect">
            <a:avLst/>
          </a:prstGeom>
          <a:noFill/>
        </p:spPr>
        <p:txBody>
          <a:bodyPr wrap="square" rtlCol="0">
            <a:spAutoFit/>
          </a:bodyPr>
          <a:lstStyle/>
          <a:p>
            <a:r>
              <a:rPr lang="en-US" dirty="0" smtClean="0"/>
              <a:t>Given a sentence, </a:t>
            </a:r>
            <a:r>
              <a:rPr lang="en-US" dirty="0"/>
              <a:t>i</a:t>
            </a:r>
            <a:r>
              <a:rPr lang="en-US" dirty="0" smtClean="0"/>
              <a:t>dentifies who does what to whom, where and when.</a:t>
            </a:r>
          </a:p>
        </p:txBody>
      </p:sp>
      <p:sp>
        <p:nvSpPr>
          <p:cNvPr id="11" name="TextBox 10"/>
          <p:cNvSpPr txBox="1"/>
          <p:nvPr/>
        </p:nvSpPr>
        <p:spPr>
          <a:xfrm>
            <a:off x="2479218" y="3758338"/>
            <a:ext cx="4185565" cy="369332"/>
          </a:xfrm>
          <a:prstGeom prst="rect">
            <a:avLst/>
          </a:prstGeom>
          <a:noFill/>
        </p:spPr>
        <p:txBody>
          <a:bodyPr wrap="square" rtlCol="0">
            <a:spAutoFit/>
          </a:bodyPr>
          <a:lstStyle/>
          <a:p>
            <a:r>
              <a:rPr lang="en-US" dirty="0" smtClean="0"/>
              <a:t>The bus was </a:t>
            </a:r>
            <a:r>
              <a:rPr lang="en-US" b="1" i="1" u="sng" dirty="0" smtClean="0"/>
              <a:t>heading</a:t>
            </a:r>
            <a:r>
              <a:rPr lang="en-US" dirty="0" smtClean="0"/>
              <a:t> for Nairobi in Kenya</a:t>
            </a:r>
            <a:endParaRPr lang="en-US" dirty="0"/>
          </a:p>
        </p:txBody>
      </p:sp>
      <p:sp>
        <p:nvSpPr>
          <p:cNvPr id="12" name="Rectangle 11"/>
          <p:cNvSpPr/>
          <p:nvPr/>
        </p:nvSpPr>
        <p:spPr>
          <a:xfrm>
            <a:off x="1626043" y="4545453"/>
            <a:ext cx="6092021" cy="14906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i="1" dirty="0" smtClean="0">
                <a:solidFill>
                  <a:schemeClr val="tx1"/>
                </a:solidFill>
              </a:rPr>
              <a:t>Relation</a:t>
            </a:r>
            <a:r>
              <a:rPr lang="en-US" dirty="0" smtClean="0"/>
              <a:t>: </a:t>
            </a:r>
            <a:r>
              <a:rPr lang="en-US" dirty="0" smtClean="0">
                <a:latin typeface="Courier"/>
                <a:cs typeface="Courier"/>
              </a:rPr>
              <a:t>Head</a:t>
            </a:r>
          </a:p>
          <a:p>
            <a:pPr algn="ctr"/>
            <a:r>
              <a:rPr lang="en-US" b="1" i="1" dirty="0" smtClean="0">
                <a:solidFill>
                  <a:schemeClr val="accent1"/>
                </a:solidFill>
              </a:rPr>
              <a:t>Mover</a:t>
            </a:r>
            <a:r>
              <a:rPr lang="en-US" dirty="0" smtClean="0"/>
              <a:t>[</a:t>
            </a:r>
            <a:r>
              <a:rPr lang="en-US" b="1" dirty="0" smtClean="0"/>
              <a:t>A0</a:t>
            </a:r>
            <a:r>
              <a:rPr lang="en-US" dirty="0" smtClean="0"/>
              <a:t>]: the bus</a:t>
            </a:r>
          </a:p>
          <a:p>
            <a:pPr algn="ctr"/>
            <a:r>
              <a:rPr lang="en-US" b="1" i="1" dirty="0" smtClean="0">
                <a:solidFill>
                  <a:schemeClr val="accent2"/>
                </a:solidFill>
              </a:rPr>
              <a:t>Destination</a:t>
            </a:r>
            <a:r>
              <a:rPr lang="en-US" dirty="0" smtClean="0"/>
              <a:t>[</a:t>
            </a:r>
            <a:r>
              <a:rPr lang="en-US" b="1" dirty="0" smtClean="0"/>
              <a:t>A1</a:t>
            </a:r>
            <a:r>
              <a:rPr lang="en-US" dirty="0" smtClean="0"/>
              <a:t>]: Nairobi in Kenya</a:t>
            </a:r>
          </a:p>
        </p:txBody>
      </p:sp>
      <p:sp>
        <p:nvSpPr>
          <p:cNvPr id="13" name="Rectangle 12"/>
          <p:cNvSpPr/>
          <p:nvPr/>
        </p:nvSpPr>
        <p:spPr>
          <a:xfrm>
            <a:off x="186266" y="4545453"/>
            <a:ext cx="1253066" cy="394846"/>
          </a:xfrm>
          <a:prstGeom prst="rect">
            <a:avLst/>
          </a:prstGeom>
          <a:ln w="9525" cmpd="sng"/>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Predicate</a:t>
            </a:r>
            <a:endParaRPr lang="en-US" dirty="0"/>
          </a:p>
        </p:txBody>
      </p:sp>
      <p:sp>
        <p:nvSpPr>
          <p:cNvPr id="14" name="Rectangle 13"/>
          <p:cNvSpPr/>
          <p:nvPr/>
        </p:nvSpPr>
        <p:spPr>
          <a:xfrm>
            <a:off x="186265" y="5307453"/>
            <a:ext cx="1253067" cy="394846"/>
          </a:xfrm>
          <a:prstGeom prst="rect">
            <a:avLst/>
          </a:prstGeom>
          <a:ln w="9525" cmpd="sng"/>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Arguments</a:t>
            </a:r>
            <a:endParaRPr lang="en-US" dirty="0"/>
          </a:p>
        </p:txBody>
      </p:sp>
      <p:cxnSp>
        <p:nvCxnSpPr>
          <p:cNvPr id="15" name="Straight Arrow Connector 14"/>
          <p:cNvCxnSpPr>
            <a:stCxn id="13" idx="3"/>
          </p:cNvCxnSpPr>
          <p:nvPr/>
        </p:nvCxnSpPr>
        <p:spPr>
          <a:xfrm>
            <a:off x="1439332" y="4742876"/>
            <a:ext cx="2441788" cy="302090"/>
          </a:xfrm>
          <a:prstGeom prst="straightConnector1">
            <a:avLst/>
          </a:prstGeom>
          <a:ln>
            <a:prstDash val="dash"/>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a:off x="1439332" y="5504876"/>
            <a:ext cx="1647414" cy="126917"/>
          </a:xfrm>
          <a:prstGeom prst="straightConnector1">
            <a:avLst/>
          </a:prstGeom>
          <a:ln>
            <a:prstDash val="dash"/>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flipV="1">
            <a:off x="1439332" y="5307453"/>
            <a:ext cx="2204254" cy="197424"/>
          </a:xfrm>
          <a:prstGeom prst="straightConnector1">
            <a:avLst/>
          </a:prstGeom>
          <a:ln>
            <a:prstDash val="dash"/>
            <a:tailEnd type="arrow"/>
          </a:ln>
        </p:spPr>
        <p:style>
          <a:lnRef idx="2">
            <a:schemeClr val="dk1"/>
          </a:lnRef>
          <a:fillRef idx="0">
            <a:schemeClr val="dk1"/>
          </a:fillRef>
          <a:effectRef idx="1">
            <a:schemeClr val="dk1"/>
          </a:effectRef>
          <a:fontRef idx="minor">
            <a:schemeClr val="tx1"/>
          </a:fontRef>
        </p:style>
      </p:cxnSp>
      <p:sp>
        <p:nvSpPr>
          <p:cNvPr id="16" name="Rectangular Callout 15"/>
          <p:cNvSpPr/>
          <p:nvPr/>
        </p:nvSpPr>
        <p:spPr>
          <a:xfrm>
            <a:off x="526943" y="978976"/>
            <a:ext cx="8332921" cy="685800"/>
          </a:xfrm>
          <a:prstGeom prst="wedgeRectCallout">
            <a:avLst>
              <a:gd name="adj1" fmla="val -8108"/>
              <a:gd name="adj2" fmla="val -48191"/>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3366CC"/>
                </a:solidFill>
                <a:cs typeface="Century Gothic"/>
              </a:rPr>
              <a:t>One important lesson in the following examples is that “consistency” is actually a loaded term. In most interesting cases it would mean “coherency via some knowledge.</a:t>
            </a:r>
            <a:endParaRPr lang="en-US" dirty="0">
              <a:solidFill>
                <a:srgbClr val="3366CC"/>
              </a:solidFill>
              <a:cs typeface="Century Gothic"/>
            </a:endParaRPr>
          </a:p>
        </p:txBody>
      </p:sp>
    </p:spTree>
    <p:extLst>
      <p:ext uri="{BB962C8B-B14F-4D97-AF65-F5344CB8AC3E}">
        <p14:creationId xmlns:p14="http://schemas.microsoft.com/office/powerpoint/2010/main" val="2192202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verb arguments</a:t>
            </a:r>
            <a:endParaRPr lang="en-US" dirty="0"/>
          </a:p>
        </p:txBody>
      </p:sp>
      <p:sp>
        <p:nvSpPr>
          <p:cNvPr id="12" name="Content Placeholder 11"/>
          <p:cNvSpPr>
            <a:spLocks noGrp="1"/>
          </p:cNvSpPr>
          <p:nvPr>
            <p:ph sz="half" idx="1"/>
          </p:nvPr>
        </p:nvSpPr>
        <p:spPr>
          <a:xfrm>
            <a:off x="457200" y="1600200"/>
            <a:ext cx="4326468" cy="4525963"/>
          </a:xfrm>
        </p:spPr>
        <p:txBody>
          <a:bodyPr>
            <a:normAutofit fontScale="92500"/>
          </a:bodyPr>
          <a:lstStyle/>
          <a:p>
            <a:pPr marL="514350" indent="-514350">
              <a:buFont typeface="+mj-lt"/>
              <a:buAutoNum type="arabicPeriod"/>
            </a:pPr>
            <a:r>
              <a:rPr lang="en-US" dirty="0" smtClean="0">
                <a:solidFill>
                  <a:srgbClr val="CC3333"/>
                </a:solidFill>
              </a:rPr>
              <a:t>Identify</a:t>
            </a:r>
            <a:r>
              <a:rPr lang="en-US" sz="2400" dirty="0" smtClean="0">
                <a:solidFill>
                  <a:srgbClr val="CC3333"/>
                </a:solidFill>
              </a:rPr>
              <a:t> </a:t>
            </a:r>
            <a:r>
              <a:rPr lang="en-US" sz="2400" dirty="0" smtClean="0"/>
              <a:t>candidate arguments for verb using parse tree</a:t>
            </a:r>
            <a:endParaRPr lang="en-US" sz="1600" dirty="0" smtClean="0"/>
          </a:p>
          <a:p>
            <a:pPr marL="693738" lvl="1" indent="-293688"/>
            <a:r>
              <a:rPr lang="en-US" sz="2000" dirty="0" smtClean="0"/>
              <a:t>Filtered using a binary classifier</a:t>
            </a:r>
            <a:endParaRPr lang="en-US" sz="2400" dirty="0" smtClean="0"/>
          </a:p>
          <a:p>
            <a:pPr marL="514350" indent="-514350">
              <a:buFont typeface="+mj-lt"/>
              <a:buAutoNum type="arabicPeriod"/>
            </a:pPr>
            <a:r>
              <a:rPr lang="en-US" dirty="0" smtClean="0">
                <a:solidFill>
                  <a:srgbClr val="CC3333"/>
                </a:solidFill>
              </a:rPr>
              <a:t>Classify</a:t>
            </a:r>
            <a:r>
              <a:rPr lang="en-US" sz="2400" dirty="0" smtClean="0">
                <a:solidFill>
                  <a:srgbClr val="CC3333"/>
                </a:solidFill>
              </a:rPr>
              <a:t> </a:t>
            </a:r>
            <a:r>
              <a:rPr lang="en-US" sz="2400" dirty="0" smtClean="0"/>
              <a:t>argument candidates</a:t>
            </a:r>
          </a:p>
          <a:p>
            <a:pPr marL="693738" lvl="1" indent="-293688"/>
            <a:r>
              <a:rPr lang="en-US" sz="2000" dirty="0" smtClean="0"/>
              <a:t>Multi-class classifier (one of multiple labels per candidate)</a:t>
            </a:r>
            <a:endParaRPr lang="en-US" sz="2000" dirty="0"/>
          </a:p>
          <a:p>
            <a:pPr marL="514350" indent="-514350">
              <a:buFont typeface="+mj-lt"/>
              <a:buAutoNum type="arabicPeriod"/>
            </a:pPr>
            <a:r>
              <a:rPr lang="en-US" dirty="0" smtClean="0">
                <a:solidFill>
                  <a:srgbClr val="CC3333"/>
                </a:solidFill>
              </a:rPr>
              <a:t>Inference</a:t>
            </a:r>
          </a:p>
          <a:p>
            <a:pPr marL="693738" lvl="1" indent="-293688"/>
            <a:r>
              <a:rPr lang="en-US" sz="2200" dirty="0" smtClean="0"/>
              <a:t>Using probability estimates from argument classifier</a:t>
            </a:r>
          </a:p>
          <a:p>
            <a:pPr marL="693738" lvl="1" indent="-293688"/>
            <a:r>
              <a:rPr lang="en-US" sz="2200" dirty="0" smtClean="0"/>
              <a:t>Must respect structural and linguistic constraints</a:t>
            </a:r>
          </a:p>
          <a:p>
            <a:pPr marL="1084263" lvl="2" indent="-284163"/>
            <a:r>
              <a:rPr lang="en-US" sz="1900" dirty="0" err="1" smtClean="0"/>
              <a:t>Eg</a:t>
            </a:r>
            <a:r>
              <a:rPr lang="en-US" sz="1900" dirty="0" smtClean="0"/>
              <a:t>: No overlapping arguments</a:t>
            </a:r>
            <a:endParaRPr lang="en-US" sz="1900" dirty="0"/>
          </a:p>
        </p:txBody>
      </p:sp>
      <p:sp>
        <p:nvSpPr>
          <p:cNvPr id="14" name="Content Placeholder 2"/>
          <p:cNvSpPr>
            <a:spLocks noGrp="1"/>
          </p:cNvSpPr>
          <p:nvPr>
            <p:ph idx="1"/>
          </p:nvPr>
        </p:nvSpPr>
        <p:spPr>
          <a:xfrm>
            <a:off x="2838231" y="1239864"/>
            <a:ext cx="8229600" cy="388911"/>
          </a:xfrm>
        </p:spPr>
        <p:txBody>
          <a:bodyPr>
            <a:normAutofit lnSpcReduction="10000"/>
          </a:bodyPr>
          <a:lstStyle/>
          <a:p>
            <a:pPr marL="0" indent="0" algn="ctr">
              <a:buNone/>
            </a:pPr>
            <a:r>
              <a:rPr lang="en-US" sz="2000" dirty="0" smtClean="0"/>
              <a:t>The bus was </a:t>
            </a:r>
            <a:r>
              <a:rPr lang="en-US" sz="2000" b="1" u="sng" dirty="0" smtClean="0">
                <a:solidFill>
                  <a:schemeClr val="accent2"/>
                </a:solidFill>
              </a:rPr>
              <a:t>heading</a:t>
            </a:r>
            <a:r>
              <a:rPr lang="en-US" sz="2000" dirty="0" smtClean="0">
                <a:solidFill>
                  <a:schemeClr val="accent2"/>
                </a:solidFill>
              </a:rPr>
              <a:t> </a:t>
            </a:r>
            <a:r>
              <a:rPr lang="en-US" sz="2000" dirty="0" smtClean="0"/>
              <a:t>for Nairobi in Kenya.</a:t>
            </a:r>
            <a:endParaRPr lang="en-US" sz="2000" dirty="0"/>
          </a:p>
        </p:txBody>
      </p:sp>
      <p:grpSp>
        <p:nvGrpSpPr>
          <p:cNvPr id="38" name="Group 37"/>
          <p:cNvGrpSpPr/>
          <p:nvPr/>
        </p:nvGrpSpPr>
        <p:grpSpPr>
          <a:xfrm>
            <a:off x="4889500" y="1978025"/>
            <a:ext cx="4148667" cy="290625"/>
            <a:chOff x="4889500" y="1978025"/>
            <a:chExt cx="4148667" cy="290625"/>
          </a:xfrm>
        </p:grpSpPr>
        <p:cxnSp>
          <p:nvCxnSpPr>
            <p:cNvPr id="16" name="Straight Connector 15"/>
            <p:cNvCxnSpPr/>
            <p:nvPr/>
          </p:nvCxnSpPr>
          <p:spPr>
            <a:xfrm>
              <a:off x="4889500" y="1978025"/>
              <a:ext cx="6985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238750" y="2073067"/>
              <a:ext cx="34925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7005951" y="1978025"/>
              <a:ext cx="203221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7323667" y="2073067"/>
              <a:ext cx="17145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8175625" y="2172550"/>
              <a:ext cx="86254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8424333" y="2266742"/>
              <a:ext cx="61383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7005951" y="2172550"/>
              <a:ext cx="110511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323667" y="2268650"/>
              <a:ext cx="7874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50" name="Group 49"/>
          <p:cNvGrpSpPr/>
          <p:nvPr/>
        </p:nvGrpSpPr>
        <p:grpSpPr>
          <a:xfrm>
            <a:off x="4889500" y="3379261"/>
            <a:ext cx="4148667" cy="290625"/>
            <a:chOff x="4889500" y="3590926"/>
            <a:chExt cx="4148667" cy="290625"/>
          </a:xfrm>
        </p:grpSpPr>
        <p:cxnSp>
          <p:nvCxnSpPr>
            <p:cNvPr id="40" name="Straight Connector 39"/>
            <p:cNvCxnSpPr/>
            <p:nvPr/>
          </p:nvCxnSpPr>
          <p:spPr>
            <a:xfrm>
              <a:off x="4889500" y="3590926"/>
              <a:ext cx="698500"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238750" y="3685968"/>
              <a:ext cx="34925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005951" y="3590926"/>
              <a:ext cx="2032216"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323667" y="3685968"/>
              <a:ext cx="1714500" cy="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75625" y="3785451"/>
              <a:ext cx="862542"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424333" y="3879643"/>
              <a:ext cx="613834" cy="0"/>
            </a:xfrm>
            <a:prstGeom prst="line">
              <a:avLst/>
            </a:prstGeom>
            <a:ln>
              <a:solidFill>
                <a:srgbClr val="A6A6A6"/>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7005951" y="3785451"/>
              <a:ext cx="1105116"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323667" y="3881551"/>
              <a:ext cx="787400" cy="0"/>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grpSp>
      <p:sp>
        <p:nvSpPr>
          <p:cNvPr id="49" name="Down Arrow 48"/>
          <p:cNvSpPr/>
          <p:nvPr/>
        </p:nvSpPr>
        <p:spPr>
          <a:xfrm>
            <a:off x="6521319" y="2404283"/>
            <a:ext cx="484632" cy="684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Down Arrow 50"/>
          <p:cNvSpPr/>
          <p:nvPr/>
        </p:nvSpPr>
        <p:spPr>
          <a:xfrm>
            <a:off x="6521319" y="3975857"/>
            <a:ext cx="484632" cy="684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p:cNvGrpSpPr/>
          <p:nvPr/>
        </p:nvGrpSpPr>
        <p:grpSpPr>
          <a:xfrm>
            <a:off x="4889500" y="5027439"/>
            <a:ext cx="4220418" cy="0"/>
            <a:chOff x="4889500" y="5027439"/>
            <a:chExt cx="4220418" cy="0"/>
          </a:xfrm>
        </p:grpSpPr>
        <p:cxnSp>
          <p:nvCxnSpPr>
            <p:cNvPr id="52" name="Straight Connector 51"/>
            <p:cNvCxnSpPr/>
            <p:nvPr/>
          </p:nvCxnSpPr>
          <p:spPr>
            <a:xfrm>
              <a:off x="4889500" y="5027439"/>
              <a:ext cx="698500"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7077702" y="5027439"/>
              <a:ext cx="2032216"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grpSp>
      <p:sp>
        <p:nvSpPr>
          <p:cNvPr id="5" name="Slide Number Placeholder 4"/>
          <p:cNvSpPr>
            <a:spLocks noGrp="1"/>
          </p:cNvSpPr>
          <p:nvPr>
            <p:ph type="sldNum" sz="quarter" idx="12"/>
          </p:nvPr>
        </p:nvSpPr>
        <p:spPr/>
        <p:txBody>
          <a:bodyPr/>
          <a:lstStyle/>
          <a:p>
            <a:fld id="{56A471DA-691E-DD4A-AEDE-C6CE7F7B9325}" type="slidenum">
              <a:rPr lang="en-US" smtClean="0"/>
              <a:t>12</a:t>
            </a:fld>
            <a:endParaRPr lang="en-US"/>
          </a:p>
        </p:txBody>
      </p:sp>
    </p:spTree>
    <p:custDataLst>
      <p:tags r:id="rId1"/>
    </p:custDataLst>
    <p:extLst>
      <p:ext uri="{BB962C8B-B14F-4D97-AF65-F5344CB8AC3E}">
        <p14:creationId xmlns:p14="http://schemas.microsoft.com/office/powerpoint/2010/main" val="2124930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Inference: verb arguments</a:t>
            </a:r>
            <a:endParaRPr lang="en-US" dirty="0"/>
          </a:p>
        </p:txBody>
      </p:sp>
      <p:sp>
        <p:nvSpPr>
          <p:cNvPr id="7" name="Content Placeholder 2"/>
          <p:cNvSpPr txBox="1">
            <a:spLocks/>
          </p:cNvSpPr>
          <p:nvPr/>
        </p:nvSpPr>
        <p:spPr>
          <a:xfrm>
            <a:off x="457200" y="1239864"/>
            <a:ext cx="8229600" cy="388911"/>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dirty="0" smtClean="0"/>
              <a:t>The bus was </a:t>
            </a:r>
            <a:r>
              <a:rPr lang="en-US" sz="2000" b="1" dirty="0" smtClean="0">
                <a:solidFill>
                  <a:srgbClr val="CC3333"/>
                </a:solidFill>
              </a:rPr>
              <a:t>heading</a:t>
            </a:r>
            <a:r>
              <a:rPr lang="en-US" sz="2000" dirty="0" smtClean="0">
                <a:solidFill>
                  <a:srgbClr val="CC3333"/>
                </a:solidFill>
              </a:rPr>
              <a:t> </a:t>
            </a:r>
            <a:r>
              <a:rPr lang="en-US" sz="2000" dirty="0" smtClean="0"/>
              <a:t>for Nairobi in Kenya.</a:t>
            </a:r>
            <a:endParaRPr lang="en-US" sz="2000" dirty="0"/>
          </a:p>
        </p:txBody>
      </p:sp>
      <p:cxnSp>
        <p:nvCxnSpPr>
          <p:cNvPr id="9" name="Straight Connector 8"/>
          <p:cNvCxnSpPr/>
          <p:nvPr/>
        </p:nvCxnSpPr>
        <p:spPr>
          <a:xfrm>
            <a:off x="2497667" y="1778000"/>
            <a:ext cx="832555"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497667" y="1930400"/>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497667" y="2082800"/>
            <a:ext cx="832555"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497667" y="2240844"/>
            <a:ext cx="832555"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83290" y="1778000"/>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583290" y="1930400"/>
            <a:ext cx="213359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583290" y="2082800"/>
            <a:ext cx="213359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583290" y="2235200"/>
            <a:ext cx="213359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715000" y="4912570"/>
            <a:ext cx="100188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5715000" y="4751069"/>
            <a:ext cx="100188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715000" y="4589567"/>
            <a:ext cx="100188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715000" y="4428066"/>
            <a:ext cx="1001889" cy="0"/>
          </a:xfrm>
          <a:prstGeom prst="line">
            <a:avLst/>
          </a:prstGeom>
          <a:ln w="57150" cmpd="sng"/>
        </p:spPr>
        <p:style>
          <a:lnRef idx="2">
            <a:schemeClr val="accent1"/>
          </a:lnRef>
          <a:fillRef idx="0">
            <a:schemeClr val="accent1"/>
          </a:fillRef>
          <a:effectRef idx="1">
            <a:schemeClr val="accent1"/>
          </a:effectRef>
          <a:fontRef idx="minor">
            <a:schemeClr val="tx1"/>
          </a:fontRef>
        </p:style>
      </p:cxnSp>
      <p:graphicFrame>
        <p:nvGraphicFramePr>
          <p:cNvPr id="25" name="Table 24"/>
          <p:cNvGraphicFramePr>
            <a:graphicFrameLocks noGrp="1"/>
          </p:cNvGraphicFramePr>
          <p:nvPr>
            <p:extLst>
              <p:ext uri="{D42A27DB-BD31-4B8C-83A1-F6EECF244321}">
                <p14:modId xmlns:p14="http://schemas.microsoft.com/office/powerpoint/2010/main" val="1539481936"/>
              </p:ext>
            </p:extLst>
          </p:nvPr>
        </p:nvGraphicFramePr>
        <p:xfrm>
          <a:off x="1524000" y="17145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0.5</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0.2</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bg1">
                              <a:lumMod val="50000"/>
                            </a:schemeClr>
                          </a:solidFill>
                        </a:rPr>
                        <a:t>0.1</a:t>
                      </a:r>
                    </a:p>
                  </a:txBody>
                  <a:tcPr/>
                </a:tc>
                <a:extLst>
                  <a:ext uri="{0D108BD9-81ED-4DB2-BD59-A6C34878D82A}">
                    <a16:rowId xmlns:a16="http://schemas.microsoft.com/office/drawing/2014/main" val="10004"/>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1998812208"/>
              </p:ext>
            </p:extLst>
          </p:nvPr>
        </p:nvGraphicFramePr>
        <p:xfrm>
          <a:off x="6996289" y="17780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0.5</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0.2</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0.0</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0.2</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0.1</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573826447"/>
              </p:ext>
            </p:extLst>
          </p:nvPr>
        </p:nvGraphicFramePr>
        <p:xfrm>
          <a:off x="6996289" y="3949417"/>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0.6</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cxnSp>
        <p:nvCxnSpPr>
          <p:cNvPr id="28" name="Straight Connector 27"/>
          <p:cNvCxnSpPr/>
          <p:nvPr/>
        </p:nvCxnSpPr>
        <p:spPr>
          <a:xfrm>
            <a:off x="4515556" y="3413194"/>
            <a:ext cx="1199444"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515556" y="3241038"/>
            <a:ext cx="1199444"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4515556" y="3099928"/>
            <a:ext cx="1199444"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515556" y="2927772"/>
            <a:ext cx="1199444" cy="0"/>
          </a:xfrm>
          <a:prstGeom prst="line">
            <a:avLst/>
          </a:prstGeom>
          <a:ln w="57150" cmpd="sng"/>
        </p:spPr>
        <p:style>
          <a:lnRef idx="2">
            <a:schemeClr val="accent1"/>
          </a:lnRef>
          <a:fillRef idx="0">
            <a:schemeClr val="accent1"/>
          </a:fillRef>
          <a:effectRef idx="1">
            <a:schemeClr val="accent1"/>
          </a:effectRef>
          <a:fontRef idx="minor">
            <a:schemeClr val="tx1"/>
          </a:fontRef>
        </p:style>
      </p:cxnSp>
      <p:graphicFrame>
        <p:nvGraphicFramePr>
          <p:cNvPr id="32" name="Table 31"/>
          <p:cNvGraphicFramePr>
            <a:graphicFrameLocks noGrp="1"/>
          </p:cNvGraphicFramePr>
          <p:nvPr>
            <p:extLst>
              <p:ext uri="{D42A27DB-BD31-4B8C-83A1-F6EECF244321}">
                <p14:modId xmlns:p14="http://schemas.microsoft.com/office/powerpoint/2010/main" val="283115355"/>
              </p:ext>
            </p:extLst>
          </p:nvPr>
        </p:nvGraphicFramePr>
        <p:xfrm>
          <a:off x="3778956" y="2897855"/>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0.4</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0.3</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grpSp>
        <p:nvGrpSpPr>
          <p:cNvPr id="48" name="Group 47"/>
          <p:cNvGrpSpPr/>
          <p:nvPr/>
        </p:nvGrpSpPr>
        <p:grpSpPr>
          <a:xfrm>
            <a:off x="141112" y="3795889"/>
            <a:ext cx="3019777" cy="632177"/>
            <a:chOff x="141112" y="3795889"/>
            <a:chExt cx="3019777" cy="632177"/>
          </a:xfrm>
        </p:grpSpPr>
        <p:sp>
          <p:nvSpPr>
            <p:cNvPr id="41" name="Rectangle 40"/>
            <p:cNvSpPr/>
            <p:nvPr/>
          </p:nvSpPr>
          <p:spPr>
            <a:xfrm>
              <a:off x="141112" y="3795889"/>
              <a:ext cx="3019777" cy="632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         Special label, meaning “Not an argument”</a:t>
              </a:r>
              <a:endParaRPr lang="en-US" dirty="0"/>
            </a:p>
          </p:txBody>
        </p:sp>
        <p:cxnSp>
          <p:nvCxnSpPr>
            <p:cNvPr id="45" name="Straight Connector 44"/>
            <p:cNvCxnSpPr/>
            <p:nvPr/>
          </p:nvCxnSpPr>
          <p:spPr>
            <a:xfrm>
              <a:off x="296333" y="4030133"/>
              <a:ext cx="406401"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pSp>
      <p:cxnSp>
        <p:nvCxnSpPr>
          <p:cNvPr id="34" name="Straight Connector 33"/>
          <p:cNvCxnSpPr/>
          <p:nvPr/>
        </p:nvCxnSpPr>
        <p:spPr>
          <a:xfrm>
            <a:off x="2497667" y="2393244"/>
            <a:ext cx="832555"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583290" y="2393244"/>
            <a:ext cx="213359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4515556" y="3588172"/>
            <a:ext cx="1199444"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715000" y="5074072"/>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56A471DA-691E-DD4A-AEDE-C6CE7F7B9325}" type="slidenum">
              <a:rPr lang="en-US" smtClean="0"/>
              <a:t>13</a:t>
            </a:fld>
            <a:endParaRPr lang="en-US"/>
          </a:p>
        </p:txBody>
      </p:sp>
    </p:spTree>
    <p:custDataLst>
      <p:tags r:id="rId1"/>
    </p:custDataLst>
    <p:extLst>
      <p:ext uri="{BB962C8B-B14F-4D97-AF65-F5344CB8AC3E}">
        <p14:creationId xmlns:p14="http://schemas.microsoft.com/office/powerpoint/2010/main" val="282175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Inference: verb arguments</a:t>
            </a:r>
          </a:p>
        </p:txBody>
      </p:sp>
      <p:sp>
        <p:nvSpPr>
          <p:cNvPr id="7" name="Content Placeholder 2"/>
          <p:cNvSpPr txBox="1">
            <a:spLocks/>
          </p:cNvSpPr>
          <p:nvPr/>
        </p:nvSpPr>
        <p:spPr>
          <a:xfrm>
            <a:off x="457200" y="1239864"/>
            <a:ext cx="8229600" cy="388911"/>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smtClean="0"/>
              <a:t>The bus was </a:t>
            </a:r>
            <a:r>
              <a:rPr lang="en-US" sz="2000" b="1" smtClean="0">
                <a:solidFill>
                  <a:srgbClr val="FF0000"/>
                </a:solidFill>
              </a:rPr>
              <a:t>heading</a:t>
            </a:r>
            <a:r>
              <a:rPr lang="en-US" sz="2000" smtClean="0">
                <a:solidFill>
                  <a:srgbClr val="FF0000"/>
                </a:solidFill>
              </a:rPr>
              <a:t> </a:t>
            </a:r>
            <a:r>
              <a:rPr lang="en-US" sz="2000" smtClean="0"/>
              <a:t>for Nairobi in Kenya.</a:t>
            </a:r>
            <a:endParaRPr lang="en-US" sz="2000" dirty="0"/>
          </a:p>
        </p:txBody>
      </p:sp>
      <p:grpSp>
        <p:nvGrpSpPr>
          <p:cNvPr id="33" name="Group 32"/>
          <p:cNvGrpSpPr/>
          <p:nvPr/>
        </p:nvGrpSpPr>
        <p:grpSpPr>
          <a:xfrm>
            <a:off x="141112" y="3795889"/>
            <a:ext cx="3019777" cy="632177"/>
            <a:chOff x="141112" y="3795889"/>
            <a:chExt cx="3019777" cy="632177"/>
          </a:xfrm>
        </p:grpSpPr>
        <p:sp>
          <p:nvSpPr>
            <p:cNvPr id="34" name="Rectangle 33"/>
            <p:cNvSpPr/>
            <p:nvPr/>
          </p:nvSpPr>
          <p:spPr>
            <a:xfrm>
              <a:off x="141112" y="3795889"/>
              <a:ext cx="3019777" cy="632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         Special label, meaning “Not an argument”</a:t>
              </a:r>
              <a:endParaRPr lang="en-US" dirty="0"/>
            </a:p>
          </p:txBody>
        </p:sp>
        <p:cxnSp>
          <p:nvCxnSpPr>
            <p:cNvPr id="35" name="Straight Connector 34"/>
            <p:cNvCxnSpPr/>
            <p:nvPr/>
          </p:nvCxnSpPr>
          <p:spPr>
            <a:xfrm>
              <a:off x="296333" y="4030133"/>
              <a:ext cx="406401"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pSp>
      <p:grpSp>
        <p:nvGrpSpPr>
          <p:cNvPr id="2" name="Group 1"/>
          <p:cNvGrpSpPr/>
          <p:nvPr/>
        </p:nvGrpSpPr>
        <p:grpSpPr>
          <a:xfrm>
            <a:off x="2497667" y="5432777"/>
            <a:ext cx="4219222" cy="138290"/>
            <a:chOff x="2497667" y="5432777"/>
            <a:chExt cx="4219222" cy="138290"/>
          </a:xfrm>
        </p:grpSpPr>
        <p:cxnSp>
          <p:nvCxnSpPr>
            <p:cNvPr id="36" name="Straight Connector 35"/>
            <p:cNvCxnSpPr/>
            <p:nvPr/>
          </p:nvCxnSpPr>
          <p:spPr>
            <a:xfrm>
              <a:off x="2497667" y="5571067"/>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4583290" y="5571067"/>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4583290" y="5432777"/>
              <a:ext cx="1199444" cy="0"/>
            </a:xfrm>
            <a:prstGeom prst="line">
              <a:avLst/>
            </a:prstGeom>
            <a:ln w="57150" cmpd="sng"/>
          </p:spPr>
          <p:style>
            <a:lnRef idx="2">
              <a:schemeClr val="accent1"/>
            </a:lnRef>
            <a:fillRef idx="0">
              <a:schemeClr val="accent1"/>
            </a:fillRef>
            <a:effectRef idx="1">
              <a:schemeClr val="accent1"/>
            </a:effectRef>
            <a:fontRef idx="minor">
              <a:schemeClr val="tx1"/>
            </a:fontRef>
          </p:style>
        </p:cxnSp>
      </p:grpSp>
      <p:grpSp>
        <p:nvGrpSpPr>
          <p:cNvPr id="10" name="Group 9"/>
          <p:cNvGrpSpPr/>
          <p:nvPr/>
        </p:nvGrpSpPr>
        <p:grpSpPr>
          <a:xfrm>
            <a:off x="406401" y="4568492"/>
            <a:ext cx="4109155" cy="864285"/>
            <a:chOff x="406401" y="4568492"/>
            <a:chExt cx="4109155" cy="864285"/>
          </a:xfrm>
        </p:grpSpPr>
        <p:sp>
          <p:nvSpPr>
            <p:cNvPr id="3" name="TextBox 2"/>
            <p:cNvSpPr txBox="1"/>
            <p:nvPr/>
          </p:nvSpPr>
          <p:spPr>
            <a:xfrm>
              <a:off x="406401" y="4568492"/>
              <a:ext cx="2754488"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dirty="0" smtClean="0">
                  <a:solidFill>
                    <a:schemeClr val="tx1"/>
                  </a:solidFill>
                </a:rPr>
                <a:t>Violates constraint: Overlapping argument!</a:t>
              </a:r>
              <a:endParaRPr lang="en-US" b="1" dirty="0">
                <a:solidFill>
                  <a:schemeClr val="tx1"/>
                </a:solidFill>
              </a:endParaRPr>
            </a:p>
          </p:txBody>
        </p:sp>
        <p:cxnSp>
          <p:nvCxnSpPr>
            <p:cNvPr id="8" name="Straight Arrow Connector 7"/>
            <p:cNvCxnSpPr>
              <a:stCxn id="3" idx="3"/>
            </p:cNvCxnSpPr>
            <p:nvPr/>
          </p:nvCxnSpPr>
          <p:spPr>
            <a:xfrm>
              <a:off x="3160889" y="4891658"/>
              <a:ext cx="1354667" cy="541119"/>
            </a:xfrm>
            <a:prstGeom prst="straightConnector1">
              <a:avLst/>
            </a:prstGeom>
            <a:ln>
              <a:prstDash val="dash"/>
              <a:tailEnd type="arrow"/>
            </a:ln>
          </p:spPr>
          <p:style>
            <a:lnRef idx="3">
              <a:schemeClr val="dk1"/>
            </a:lnRef>
            <a:fillRef idx="0">
              <a:schemeClr val="dk1"/>
            </a:fillRef>
            <a:effectRef idx="2">
              <a:schemeClr val="dk1"/>
            </a:effectRef>
            <a:fontRef idx="minor">
              <a:schemeClr val="tx1"/>
            </a:fontRef>
          </p:style>
        </p:cxnSp>
      </p:grpSp>
      <p:cxnSp>
        <p:nvCxnSpPr>
          <p:cNvPr id="42" name="Straight Connector 41"/>
          <p:cNvCxnSpPr/>
          <p:nvPr/>
        </p:nvCxnSpPr>
        <p:spPr>
          <a:xfrm>
            <a:off x="5715000" y="5762977"/>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06400" y="5401775"/>
            <a:ext cx="1828799" cy="523220"/>
          </a:xfrm>
          <a:prstGeom prst="rect">
            <a:avLst/>
          </a:prstGeom>
          <a:noFill/>
        </p:spPr>
        <p:txBody>
          <a:bodyPr wrap="square" rtlCol="0">
            <a:spAutoFit/>
          </a:bodyPr>
          <a:lstStyle/>
          <a:p>
            <a:r>
              <a:rPr lang="en-US" sz="2800" dirty="0" smtClean="0"/>
              <a:t>Total: </a:t>
            </a:r>
            <a:r>
              <a:rPr lang="en-US" sz="2800" b="1" dirty="0" smtClean="0">
                <a:solidFill>
                  <a:srgbClr val="FF0000"/>
                </a:solidFill>
              </a:rPr>
              <a:t>2.0</a:t>
            </a:r>
            <a:endParaRPr lang="en-US" sz="2800" b="1" dirty="0">
              <a:solidFill>
                <a:srgbClr val="FF0000"/>
              </a:solidFill>
            </a:endParaRPr>
          </a:p>
        </p:txBody>
      </p:sp>
      <p:cxnSp>
        <p:nvCxnSpPr>
          <p:cNvPr id="39" name="Straight Connector 38"/>
          <p:cNvCxnSpPr/>
          <p:nvPr/>
        </p:nvCxnSpPr>
        <p:spPr>
          <a:xfrm>
            <a:off x="2497667" y="1778000"/>
            <a:ext cx="832555"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2497667" y="1930400"/>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2497667" y="2082800"/>
            <a:ext cx="832555"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2497667" y="2240844"/>
            <a:ext cx="832555"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2497667" y="2393244"/>
            <a:ext cx="832555"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583290" y="1778000"/>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4583290" y="1930400"/>
            <a:ext cx="213359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4583290" y="2082800"/>
            <a:ext cx="213359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583290" y="2235200"/>
            <a:ext cx="213359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4583290" y="2393244"/>
            <a:ext cx="213359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515556" y="3413194"/>
            <a:ext cx="1199444"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4515556" y="3241038"/>
            <a:ext cx="1199444"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4515556" y="3099928"/>
            <a:ext cx="1199444"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515556" y="2927772"/>
            <a:ext cx="1199444"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515556" y="3588172"/>
            <a:ext cx="1199444"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5715000" y="4912570"/>
            <a:ext cx="100188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5715000" y="4751069"/>
            <a:ext cx="100188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5715000" y="4589567"/>
            <a:ext cx="100188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5715000" y="4428066"/>
            <a:ext cx="100188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5715000" y="5074072"/>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aphicFrame>
        <p:nvGraphicFramePr>
          <p:cNvPr id="60" name="Table 59"/>
          <p:cNvGraphicFramePr>
            <a:graphicFrameLocks noGrp="1"/>
          </p:cNvGraphicFramePr>
          <p:nvPr>
            <p:extLst>
              <p:ext uri="{D42A27DB-BD31-4B8C-83A1-F6EECF244321}">
                <p14:modId xmlns:p14="http://schemas.microsoft.com/office/powerpoint/2010/main" val="3747434718"/>
              </p:ext>
            </p:extLst>
          </p:nvPr>
        </p:nvGraphicFramePr>
        <p:xfrm>
          <a:off x="1524000" y="17145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bg1"/>
                          </a:solidFill>
                        </a:rPr>
                        <a:t>0.5</a:t>
                      </a:r>
                      <a:endParaRPr lang="en-US" b="1" dirty="0">
                        <a:solidFill>
                          <a:schemeClr val="bg1"/>
                        </a:solidFill>
                      </a:endParaRPr>
                    </a:p>
                  </a:txBody>
                  <a:tcPr>
                    <a:solidFill>
                      <a:schemeClr val="accent2"/>
                    </a:solidFill>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0.2</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bg1">
                              <a:lumMod val="50000"/>
                            </a:schemeClr>
                          </a:solidFill>
                        </a:rPr>
                        <a:t>0.1</a:t>
                      </a:r>
                    </a:p>
                  </a:txBody>
                  <a:tcPr/>
                </a:tc>
                <a:extLst>
                  <a:ext uri="{0D108BD9-81ED-4DB2-BD59-A6C34878D82A}">
                    <a16:rowId xmlns:a16="http://schemas.microsoft.com/office/drawing/2014/main" val="10004"/>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2419999751"/>
              </p:ext>
            </p:extLst>
          </p:nvPr>
        </p:nvGraphicFramePr>
        <p:xfrm>
          <a:off x="6996289" y="17780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rgbClr val="FFFFFF"/>
                          </a:solidFill>
                        </a:rPr>
                        <a:t>0.5</a:t>
                      </a:r>
                      <a:endParaRPr lang="en-US" b="1" dirty="0">
                        <a:solidFill>
                          <a:srgbClr val="FFFFFF"/>
                        </a:solidFill>
                      </a:endParaRPr>
                    </a:p>
                  </a:txBody>
                  <a:tcPr>
                    <a:solidFill>
                      <a:schemeClr val="accent1"/>
                    </a:solidFill>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0.2</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0.0</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0.2</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0.1</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graphicFrame>
        <p:nvGraphicFramePr>
          <p:cNvPr id="62" name="Table 61"/>
          <p:cNvGraphicFramePr>
            <a:graphicFrameLocks noGrp="1"/>
          </p:cNvGraphicFramePr>
          <p:nvPr>
            <p:extLst>
              <p:ext uri="{D42A27DB-BD31-4B8C-83A1-F6EECF244321}">
                <p14:modId xmlns:p14="http://schemas.microsoft.com/office/powerpoint/2010/main" val="3677228398"/>
              </p:ext>
            </p:extLst>
          </p:nvPr>
        </p:nvGraphicFramePr>
        <p:xfrm>
          <a:off x="6996289" y="3949417"/>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rgbClr val="FFFFFF"/>
                          </a:solidFill>
                        </a:rPr>
                        <a:t>0.6</a:t>
                      </a:r>
                      <a:endParaRPr lang="en-US" b="1" dirty="0">
                        <a:solidFill>
                          <a:srgbClr val="FFFFFF"/>
                        </a:solidFill>
                      </a:endParaRPr>
                    </a:p>
                  </a:txBody>
                  <a:tcPr>
                    <a:solidFill>
                      <a:schemeClr val="bg1">
                        <a:lumMod val="50000"/>
                      </a:schemeClr>
                    </a:solidFill>
                  </a:tcPr>
                </a:tc>
                <a:extLst>
                  <a:ext uri="{0D108BD9-81ED-4DB2-BD59-A6C34878D82A}">
                    <a16:rowId xmlns:a16="http://schemas.microsoft.com/office/drawing/2014/main" val="10004"/>
                  </a:ext>
                </a:extLst>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4185054086"/>
              </p:ext>
            </p:extLst>
          </p:nvPr>
        </p:nvGraphicFramePr>
        <p:xfrm>
          <a:off x="3778956" y="2897855"/>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rgbClr val="FFFFFF"/>
                          </a:solidFill>
                        </a:rPr>
                        <a:t>0.4</a:t>
                      </a:r>
                      <a:endParaRPr lang="en-US" b="1" dirty="0">
                        <a:solidFill>
                          <a:srgbClr val="FFFFFF"/>
                        </a:solidFill>
                      </a:endParaRPr>
                    </a:p>
                  </a:txBody>
                  <a:tcPr>
                    <a:solidFill>
                      <a:schemeClr val="accent1"/>
                    </a:solidFill>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0.3</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56A471DA-691E-DD4A-AEDE-C6CE7F7B9325}" type="slidenum">
              <a:rPr lang="en-US" smtClean="0"/>
              <a:t>14</a:t>
            </a:fld>
            <a:endParaRPr lang="en-US"/>
          </a:p>
        </p:txBody>
      </p:sp>
      <p:sp>
        <p:nvSpPr>
          <p:cNvPr id="5" name="TextBox 4"/>
          <p:cNvSpPr txBox="1"/>
          <p:nvPr/>
        </p:nvSpPr>
        <p:spPr>
          <a:xfrm>
            <a:off x="2235199" y="5803617"/>
            <a:ext cx="3041555"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h</a:t>
            </a:r>
            <a:r>
              <a:rPr lang="en-US" dirty="0" smtClean="0"/>
              <a:t>eading (</a:t>
            </a:r>
            <a:r>
              <a:rPr lang="en-US" dirty="0" smtClean="0">
                <a:solidFill>
                  <a:schemeClr val="accent2"/>
                </a:solidFill>
              </a:rPr>
              <a:t>The bus</a:t>
            </a:r>
            <a:r>
              <a:rPr lang="en-US" dirty="0" smtClean="0"/>
              <a:t>, </a:t>
            </a:r>
          </a:p>
          <a:p>
            <a:r>
              <a:rPr lang="en-US" dirty="0">
                <a:solidFill>
                  <a:srgbClr val="4F81BD"/>
                </a:solidFill>
              </a:rPr>
              <a:t>	</a:t>
            </a:r>
            <a:r>
              <a:rPr lang="en-US" dirty="0" smtClean="0">
                <a:solidFill>
                  <a:srgbClr val="4F81BD"/>
                </a:solidFill>
              </a:rPr>
              <a:t>	for Nairobi</a:t>
            </a:r>
            <a:r>
              <a:rPr lang="en-US" dirty="0" smtClean="0"/>
              <a:t>, </a:t>
            </a:r>
          </a:p>
          <a:p>
            <a:r>
              <a:rPr lang="en-US" dirty="0">
                <a:solidFill>
                  <a:schemeClr val="accent1"/>
                </a:solidFill>
              </a:rPr>
              <a:t>	</a:t>
            </a:r>
            <a:r>
              <a:rPr lang="en-US" dirty="0" smtClean="0">
                <a:solidFill>
                  <a:schemeClr val="accent1"/>
                </a:solidFill>
              </a:rPr>
              <a:t>	for Nairobi in Kenya</a:t>
            </a:r>
            <a:r>
              <a:rPr lang="en-US" dirty="0" smtClean="0"/>
              <a:t>)</a:t>
            </a:r>
            <a:endParaRPr lang="en-US" dirty="0"/>
          </a:p>
        </p:txBody>
      </p:sp>
      <p:sp>
        <p:nvSpPr>
          <p:cNvPr id="9" name="Rectangle 8"/>
          <p:cNvSpPr/>
          <p:nvPr/>
        </p:nvSpPr>
        <p:spPr>
          <a:xfrm>
            <a:off x="2060222" y="5294198"/>
            <a:ext cx="4797778" cy="1506653"/>
          </a:xfrm>
          <a:prstGeom prst="rect">
            <a:avLst/>
          </a:prstGeom>
          <a:noFill/>
          <a:ln w="9525" cmpd="sng"/>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418419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 presetClass="entr" presetSubtype="0" fill="hold" nodeType="withEffect">
                                  <p:stCondLst>
                                    <p:cond delay="0"/>
                                  </p:stCondLst>
                                  <p:childTnLst>
                                    <p:set>
                                      <p:cBhvr>
                                        <p:cTn id="9" dur="1" fill="hold">
                                          <p:stCondLst>
                                            <p:cond delay="0"/>
                                          </p:stCondLst>
                                        </p:cTn>
                                        <p:tgtEl>
                                          <p:spTgt spid="42"/>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0-#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5"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Inference: verb arguments</a:t>
            </a:r>
          </a:p>
        </p:txBody>
      </p:sp>
      <p:sp>
        <p:nvSpPr>
          <p:cNvPr id="7" name="Content Placeholder 2"/>
          <p:cNvSpPr txBox="1">
            <a:spLocks/>
          </p:cNvSpPr>
          <p:nvPr/>
        </p:nvSpPr>
        <p:spPr>
          <a:xfrm>
            <a:off x="457200" y="1239864"/>
            <a:ext cx="8229600" cy="388911"/>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smtClean="0"/>
              <a:t>The bus was </a:t>
            </a:r>
            <a:r>
              <a:rPr lang="en-US" sz="2000" b="1" smtClean="0">
                <a:solidFill>
                  <a:srgbClr val="FF0000"/>
                </a:solidFill>
              </a:rPr>
              <a:t>heading</a:t>
            </a:r>
            <a:r>
              <a:rPr lang="en-US" sz="2000" smtClean="0">
                <a:solidFill>
                  <a:srgbClr val="FF0000"/>
                </a:solidFill>
              </a:rPr>
              <a:t> </a:t>
            </a:r>
            <a:r>
              <a:rPr lang="en-US" sz="2000" smtClean="0"/>
              <a:t>for Nairobi in Kenya.</a:t>
            </a:r>
            <a:endParaRPr lang="en-US" sz="2000" dirty="0"/>
          </a:p>
        </p:txBody>
      </p:sp>
      <p:grpSp>
        <p:nvGrpSpPr>
          <p:cNvPr id="33" name="Group 32"/>
          <p:cNvGrpSpPr/>
          <p:nvPr/>
        </p:nvGrpSpPr>
        <p:grpSpPr>
          <a:xfrm>
            <a:off x="141112" y="3795889"/>
            <a:ext cx="3019777" cy="632177"/>
            <a:chOff x="141112" y="3795889"/>
            <a:chExt cx="3019777" cy="632177"/>
          </a:xfrm>
        </p:grpSpPr>
        <p:sp>
          <p:nvSpPr>
            <p:cNvPr id="34" name="Rectangle 33"/>
            <p:cNvSpPr/>
            <p:nvPr/>
          </p:nvSpPr>
          <p:spPr>
            <a:xfrm>
              <a:off x="141112" y="3795889"/>
              <a:ext cx="3019777" cy="632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         Special label, meaning “Not an argument”</a:t>
              </a:r>
              <a:endParaRPr lang="en-US" dirty="0"/>
            </a:p>
          </p:txBody>
        </p:sp>
        <p:cxnSp>
          <p:nvCxnSpPr>
            <p:cNvPr id="35" name="Straight Connector 34"/>
            <p:cNvCxnSpPr/>
            <p:nvPr/>
          </p:nvCxnSpPr>
          <p:spPr>
            <a:xfrm>
              <a:off x="296333" y="4030133"/>
              <a:ext cx="406401"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pSp>
      <p:cxnSp>
        <p:nvCxnSpPr>
          <p:cNvPr id="36" name="Straight Connector 35"/>
          <p:cNvCxnSpPr/>
          <p:nvPr/>
        </p:nvCxnSpPr>
        <p:spPr>
          <a:xfrm>
            <a:off x="2497667" y="5571067"/>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4583290" y="5571067"/>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4583290" y="5432777"/>
            <a:ext cx="1199444" cy="0"/>
          </a:xfrm>
          <a:prstGeom prst="line">
            <a:avLst/>
          </a:prstGeom>
          <a:ln w="571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5715000" y="5762977"/>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457200" y="5833131"/>
            <a:ext cx="1828799" cy="523220"/>
          </a:xfrm>
          <a:prstGeom prst="rect">
            <a:avLst/>
          </a:prstGeom>
          <a:noFill/>
        </p:spPr>
        <p:txBody>
          <a:bodyPr wrap="square" rtlCol="0">
            <a:spAutoFit/>
          </a:bodyPr>
          <a:lstStyle/>
          <a:p>
            <a:r>
              <a:rPr lang="en-US" sz="2800" dirty="0" smtClean="0"/>
              <a:t>Total: </a:t>
            </a:r>
            <a:r>
              <a:rPr lang="en-US" sz="2800" b="1" dirty="0" smtClean="0">
                <a:solidFill>
                  <a:srgbClr val="FF0000"/>
                </a:solidFill>
              </a:rPr>
              <a:t>1.9</a:t>
            </a:r>
            <a:endParaRPr lang="en-US" sz="2800" b="1" dirty="0">
              <a:solidFill>
                <a:srgbClr val="FF0000"/>
              </a:solidFill>
            </a:endParaRPr>
          </a:p>
        </p:txBody>
      </p:sp>
      <p:cxnSp>
        <p:nvCxnSpPr>
          <p:cNvPr id="39" name="Straight Connector 38"/>
          <p:cNvCxnSpPr/>
          <p:nvPr/>
        </p:nvCxnSpPr>
        <p:spPr>
          <a:xfrm>
            <a:off x="2497667" y="1778000"/>
            <a:ext cx="832555"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2497667" y="1930400"/>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2497667" y="2082800"/>
            <a:ext cx="832555"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2497667" y="2240844"/>
            <a:ext cx="832555"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2497667" y="2393244"/>
            <a:ext cx="832555"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583290" y="1778000"/>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4583290" y="1930400"/>
            <a:ext cx="213359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4583290" y="2082800"/>
            <a:ext cx="213359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583290" y="2235200"/>
            <a:ext cx="213359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4583290" y="2393244"/>
            <a:ext cx="213359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4515556" y="3413194"/>
            <a:ext cx="1199444"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515556" y="3241038"/>
            <a:ext cx="1199444"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515556" y="3099928"/>
            <a:ext cx="1199444"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4515556" y="2927772"/>
            <a:ext cx="1199444"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4515556" y="3588172"/>
            <a:ext cx="1199444"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5715000" y="4912570"/>
            <a:ext cx="100188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5715000" y="4751069"/>
            <a:ext cx="100188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5715000" y="4589567"/>
            <a:ext cx="100188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5715000" y="4428066"/>
            <a:ext cx="100188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5715000" y="5074072"/>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aphicFrame>
        <p:nvGraphicFramePr>
          <p:cNvPr id="62" name="Table 61"/>
          <p:cNvGraphicFramePr>
            <a:graphicFrameLocks noGrp="1"/>
          </p:cNvGraphicFramePr>
          <p:nvPr>
            <p:extLst>
              <p:ext uri="{D42A27DB-BD31-4B8C-83A1-F6EECF244321}">
                <p14:modId xmlns:p14="http://schemas.microsoft.com/office/powerpoint/2010/main" val="2457942516"/>
              </p:ext>
            </p:extLst>
          </p:nvPr>
        </p:nvGraphicFramePr>
        <p:xfrm>
          <a:off x="1524000" y="17145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bg1"/>
                          </a:solidFill>
                        </a:rPr>
                        <a:t>0.5</a:t>
                      </a:r>
                      <a:endParaRPr lang="en-US" b="1" dirty="0">
                        <a:solidFill>
                          <a:schemeClr val="bg1"/>
                        </a:solidFill>
                      </a:endParaRPr>
                    </a:p>
                  </a:txBody>
                  <a:tcPr>
                    <a:solidFill>
                      <a:schemeClr val="accent2"/>
                    </a:solidFill>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0.2</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bg1">
                              <a:lumMod val="50000"/>
                            </a:schemeClr>
                          </a:solidFill>
                        </a:rPr>
                        <a:t>0.1</a:t>
                      </a:r>
                    </a:p>
                  </a:txBody>
                  <a:tcPr/>
                </a:tc>
                <a:extLst>
                  <a:ext uri="{0D108BD9-81ED-4DB2-BD59-A6C34878D82A}">
                    <a16:rowId xmlns:a16="http://schemas.microsoft.com/office/drawing/2014/main" val="10004"/>
                  </a:ext>
                </a:extLst>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863942634"/>
              </p:ext>
            </p:extLst>
          </p:nvPr>
        </p:nvGraphicFramePr>
        <p:xfrm>
          <a:off x="6996289" y="17780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rgbClr val="FFFFFF"/>
                          </a:solidFill>
                        </a:rPr>
                        <a:t>0.5</a:t>
                      </a:r>
                      <a:endParaRPr lang="en-US" b="1" dirty="0">
                        <a:solidFill>
                          <a:srgbClr val="FFFFFF"/>
                        </a:solidFill>
                      </a:endParaRPr>
                    </a:p>
                  </a:txBody>
                  <a:tcPr>
                    <a:solidFill>
                      <a:schemeClr val="accent1"/>
                    </a:solidFill>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0.2</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0.0</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0.2</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0.1</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sp>
        <p:nvSpPr>
          <p:cNvPr id="4" name="Right Arrow 3"/>
          <p:cNvSpPr/>
          <p:nvPr/>
        </p:nvSpPr>
        <p:spPr>
          <a:xfrm>
            <a:off x="3160889" y="4318069"/>
            <a:ext cx="618067" cy="382695"/>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graphicFrame>
        <p:nvGraphicFramePr>
          <p:cNvPr id="64" name="Table 63"/>
          <p:cNvGraphicFramePr>
            <a:graphicFrameLocks noGrp="1"/>
          </p:cNvGraphicFramePr>
          <p:nvPr>
            <p:extLst>
              <p:ext uri="{D42A27DB-BD31-4B8C-83A1-F6EECF244321}">
                <p14:modId xmlns:p14="http://schemas.microsoft.com/office/powerpoint/2010/main" val="216677293"/>
              </p:ext>
            </p:extLst>
          </p:nvPr>
        </p:nvGraphicFramePr>
        <p:xfrm>
          <a:off x="6996289" y="3949417"/>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rgbClr val="FFFFFF"/>
                          </a:solidFill>
                        </a:rPr>
                        <a:t>0.6</a:t>
                      </a:r>
                      <a:endParaRPr lang="en-US" b="1" dirty="0">
                        <a:solidFill>
                          <a:srgbClr val="FFFFFF"/>
                        </a:solidFill>
                      </a:endParaRPr>
                    </a:p>
                  </a:txBody>
                  <a:tcPr>
                    <a:solidFill>
                      <a:schemeClr val="bg1">
                        <a:lumMod val="50000"/>
                      </a:schemeClr>
                    </a:solidFill>
                  </a:tcPr>
                </a:tc>
                <a:extLst>
                  <a:ext uri="{0D108BD9-81ED-4DB2-BD59-A6C34878D82A}">
                    <a16:rowId xmlns:a16="http://schemas.microsoft.com/office/drawing/2014/main" val="10004"/>
                  </a:ext>
                </a:extLst>
              </a:tr>
            </a:tbl>
          </a:graphicData>
        </a:graphic>
      </p:graphicFrame>
      <p:graphicFrame>
        <p:nvGraphicFramePr>
          <p:cNvPr id="65" name="Table 64"/>
          <p:cNvGraphicFramePr>
            <a:graphicFrameLocks noGrp="1"/>
          </p:cNvGraphicFramePr>
          <p:nvPr>
            <p:extLst>
              <p:ext uri="{D42A27DB-BD31-4B8C-83A1-F6EECF244321}">
                <p14:modId xmlns:p14="http://schemas.microsoft.com/office/powerpoint/2010/main" val="313126349"/>
              </p:ext>
            </p:extLst>
          </p:nvPr>
        </p:nvGraphicFramePr>
        <p:xfrm>
          <a:off x="3778956" y="2897855"/>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0.4</a:t>
                      </a:r>
                      <a:endParaRPr lang="en-US" b="1" dirty="0">
                        <a:solidFill>
                          <a:schemeClr val="accent1"/>
                        </a:solidFill>
                      </a:endParaRPr>
                    </a:p>
                  </a:txBody>
                  <a:tcPr>
                    <a:solidFill>
                      <a:schemeClr val="bg1"/>
                    </a:solidFill>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solidFill>
                        </a:rPr>
                        <a:t>0.3</a:t>
                      </a:r>
                      <a:endParaRPr lang="en-US" b="1" dirty="0">
                        <a:solidFill>
                          <a:schemeClr val="bg1"/>
                        </a:solidFill>
                      </a:endParaRPr>
                    </a:p>
                  </a:txBody>
                  <a:tcPr>
                    <a:solidFill>
                      <a:schemeClr val="bg1">
                        <a:lumMod val="50000"/>
                      </a:schemeClr>
                    </a:solidFill>
                  </a:tcPr>
                </a:tc>
                <a:extLst>
                  <a:ext uri="{0D108BD9-81ED-4DB2-BD59-A6C34878D82A}">
                    <a16:rowId xmlns:a16="http://schemas.microsoft.com/office/drawing/2014/main" val="10004"/>
                  </a:ext>
                </a:extLst>
              </a:tr>
            </a:tbl>
          </a:graphicData>
        </a:graphic>
      </p:graphicFrame>
      <p:sp>
        <p:nvSpPr>
          <p:cNvPr id="8" name="Slide Number Placeholder 7"/>
          <p:cNvSpPr>
            <a:spLocks noGrp="1"/>
          </p:cNvSpPr>
          <p:nvPr>
            <p:ph type="sldNum" sz="quarter" idx="12"/>
          </p:nvPr>
        </p:nvSpPr>
        <p:spPr/>
        <p:txBody>
          <a:bodyPr/>
          <a:lstStyle/>
          <a:p>
            <a:fld id="{56A471DA-691E-DD4A-AEDE-C6CE7F7B9325}" type="slidenum">
              <a:rPr lang="en-US" smtClean="0"/>
              <a:t>15</a:t>
            </a:fld>
            <a:endParaRPr lang="en-US"/>
          </a:p>
        </p:txBody>
      </p:sp>
      <p:sp>
        <p:nvSpPr>
          <p:cNvPr id="68" name="TextBox 67"/>
          <p:cNvSpPr txBox="1"/>
          <p:nvPr/>
        </p:nvSpPr>
        <p:spPr>
          <a:xfrm>
            <a:off x="2235199" y="5803617"/>
            <a:ext cx="3041555"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h</a:t>
            </a:r>
            <a:r>
              <a:rPr lang="en-US" dirty="0" smtClean="0"/>
              <a:t>eading (</a:t>
            </a:r>
            <a:r>
              <a:rPr lang="en-US" dirty="0" smtClean="0">
                <a:solidFill>
                  <a:schemeClr val="accent2"/>
                </a:solidFill>
              </a:rPr>
              <a:t>The bus</a:t>
            </a:r>
            <a:r>
              <a:rPr lang="en-US" dirty="0" smtClean="0"/>
              <a:t>, </a:t>
            </a:r>
          </a:p>
          <a:p>
            <a:r>
              <a:rPr lang="en-US" dirty="0">
                <a:solidFill>
                  <a:schemeClr val="accent1"/>
                </a:solidFill>
              </a:rPr>
              <a:t>	</a:t>
            </a:r>
            <a:r>
              <a:rPr lang="en-US" dirty="0" smtClean="0">
                <a:solidFill>
                  <a:schemeClr val="accent1"/>
                </a:solidFill>
              </a:rPr>
              <a:t>	for Nairobi in Kenya</a:t>
            </a:r>
            <a:r>
              <a:rPr lang="en-US" dirty="0" smtClean="0"/>
              <a:t>)</a:t>
            </a:r>
            <a:endParaRPr lang="en-US" dirty="0"/>
          </a:p>
        </p:txBody>
      </p:sp>
      <p:sp>
        <p:nvSpPr>
          <p:cNvPr id="47" name="TextBox 46"/>
          <p:cNvSpPr txBox="1"/>
          <p:nvPr/>
        </p:nvSpPr>
        <p:spPr>
          <a:xfrm>
            <a:off x="457200" y="5436612"/>
            <a:ext cx="1828799" cy="523220"/>
          </a:xfrm>
          <a:prstGeom prst="rect">
            <a:avLst/>
          </a:prstGeom>
          <a:noFill/>
        </p:spPr>
        <p:txBody>
          <a:bodyPr wrap="square" rtlCol="0">
            <a:spAutoFit/>
          </a:bodyPr>
          <a:lstStyle/>
          <a:p>
            <a:r>
              <a:rPr lang="en-US" sz="2800" strike="sngStrike" dirty="0" smtClean="0"/>
              <a:t>Total: </a:t>
            </a:r>
            <a:r>
              <a:rPr lang="en-US" sz="2800" b="1" strike="sngStrike" dirty="0" smtClean="0">
                <a:solidFill>
                  <a:srgbClr val="FF0000"/>
                </a:solidFill>
              </a:rPr>
              <a:t>2.0</a:t>
            </a:r>
            <a:endParaRPr lang="en-US" sz="2800" b="1" strike="sngStrike" dirty="0">
              <a:solidFill>
                <a:srgbClr val="FF0000"/>
              </a:solidFill>
            </a:endParaRPr>
          </a:p>
        </p:txBody>
      </p:sp>
      <p:sp>
        <p:nvSpPr>
          <p:cNvPr id="66" name="Rectangle 65"/>
          <p:cNvSpPr/>
          <p:nvPr/>
        </p:nvSpPr>
        <p:spPr>
          <a:xfrm>
            <a:off x="2060222" y="5294198"/>
            <a:ext cx="4797778" cy="1506653"/>
          </a:xfrm>
          <a:prstGeom prst="rect">
            <a:avLst/>
          </a:prstGeom>
          <a:noFill/>
          <a:ln w="9525" cmpd="sng"/>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631752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Inference: verb arguments</a:t>
            </a:r>
          </a:p>
        </p:txBody>
      </p:sp>
      <p:sp>
        <p:nvSpPr>
          <p:cNvPr id="7" name="Content Placeholder 2"/>
          <p:cNvSpPr txBox="1">
            <a:spLocks/>
          </p:cNvSpPr>
          <p:nvPr/>
        </p:nvSpPr>
        <p:spPr>
          <a:xfrm>
            <a:off x="457200" y="1239864"/>
            <a:ext cx="8229600" cy="388911"/>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smtClean="0"/>
              <a:t>The bus was </a:t>
            </a:r>
            <a:r>
              <a:rPr lang="en-US" sz="2000" b="1" smtClean="0">
                <a:solidFill>
                  <a:srgbClr val="FF0000"/>
                </a:solidFill>
              </a:rPr>
              <a:t>heading</a:t>
            </a:r>
            <a:r>
              <a:rPr lang="en-US" sz="2000" smtClean="0">
                <a:solidFill>
                  <a:srgbClr val="FF0000"/>
                </a:solidFill>
              </a:rPr>
              <a:t> </a:t>
            </a:r>
            <a:r>
              <a:rPr lang="en-US" sz="2000" smtClean="0"/>
              <a:t>for Nairobi in Kenya.</a:t>
            </a:r>
            <a:endParaRPr lang="en-US" sz="2000" dirty="0"/>
          </a:p>
        </p:txBody>
      </p:sp>
      <p:grpSp>
        <p:nvGrpSpPr>
          <p:cNvPr id="33" name="Group 32"/>
          <p:cNvGrpSpPr/>
          <p:nvPr/>
        </p:nvGrpSpPr>
        <p:grpSpPr>
          <a:xfrm>
            <a:off x="141112" y="3795889"/>
            <a:ext cx="3019777" cy="632177"/>
            <a:chOff x="141112" y="3795889"/>
            <a:chExt cx="3019777" cy="632177"/>
          </a:xfrm>
        </p:grpSpPr>
        <p:sp>
          <p:nvSpPr>
            <p:cNvPr id="34" name="Rectangle 33"/>
            <p:cNvSpPr/>
            <p:nvPr/>
          </p:nvSpPr>
          <p:spPr>
            <a:xfrm>
              <a:off x="141112" y="3795889"/>
              <a:ext cx="3019777" cy="632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         Special label, meaning “Not an argument”</a:t>
              </a:r>
              <a:endParaRPr lang="en-US" dirty="0"/>
            </a:p>
          </p:txBody>
        </p:sp>
        <p:cxnSp>
          <p:nvCxnSpPr>
            <p:cNvPr id="35" name="Straight Connector 34"/>
            <p:cNvCxnSpPr/>
            <p:nvPr/>
          </p:nvCxnSpPr>
          <p:spPr>
            <a:xfrm>
              <a:off x="296333" y="4030133"/>
              <a:ext cx="406401"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pSp>
      <p:cxnSp>
        <p:nvCxnSpPr>
          <p:cNvPr id="36" name="Straight Connector 35"/>
          <p:cNvCxnSpPr/>
          <p:nvPr/>
        </p:nvCxnSpPr>
        <p:spPr>
          <a:xfrm>
            <a:off x="2497667" y="5571067"/>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4583290" y="5571067"/>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4583290" y="5432777"/>
            <a:ext cx="1199444" cy="0"/>
          </a:xfrm>
          <a:prstGeom prst="line">
            <a:avLst/>
          </a:prstGeom>
          <a:ln w="571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5715000" y="5762977"/>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406400" y="5401775"/>
            <a:ext cx="1828799" cy="523220"/>
          </a:xfrm>
          <a:prstGeom prst="rect">
            <a:avLst/>
          </a:prstGeom>
          <a:noFill/>
        </p:spPr>
        <p:txBody>
          <a:bodyPr wrap="square" rtlCol="0">
            <a:spAutoFit/>
          </a:bodyPr>
          <a:lstStyle/>
          <a:p>
            <a:r>
              <a:rPr lang="en-US" sz="2800" dirty="0" smtClean="0"/>
              <a:t>Total: </a:t>
            </a:r>
            <a:r>
              <a:rPr lang="en-US" sz="2800" b="1" dirty="0" smtClean="0">
                <a:solidFill>
                  <a:srgbClr val="FF0000"/>
                </a:solidFill>
              </a:rPr>
              <a:t>1.9</a:t>
            </a:r>
            <a:endParaRPr lang="en-US" sz="2800" b="1" dirty="0">
              <a:solidFill>
                <a:srgbClr val="FF0000"/>
              </a:solidFill>
            </a:endParaRPr>
          </a:p>
        </p:txBody>
      </p:sp>
      <p:cxnSp>
        <p:nvCxnSpPr>
          <p:cNvPr id="39" name="Straight Connector 38"/>
          <p:cNvCxnSpPr/>
          <p:nvPr/>
        </p:nvCxnSpPr>
        <p:spPr>
          <a:xfrm>
            <a:off x="2497667" y="1778000"/>
            <a:ext cx="832555"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2497667" y="1930400"/>
            <a:ext cx="832555"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2497667" y="2082800"/>
            <a:ext cx="832555"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2497667" y="2240844"/>
            <a:ext cx="832555"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2497667" y="2393244"/>
            <a:ext cx="832555"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583290" y="1778000"/>
            <a:ext cx="213359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4583290" y="1930400"/>
            <a:ext cx="213359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4583290" y="2082800"/>
            <a:ext cx="213359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583290" y="2235200"/>
            <a:ext cx="213359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4583290" y="2393244"/>
            <a:ext cx="213359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4515556" y="3413194"/>
            <a:ext cx="1199444"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515556" y="3241038"/>
            <a:ext cx="1199444"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515556" y="3099928"/>
            <a:ext cx="1199444"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4515556" y="2927772"/>
            <a:ext cx="1199444"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4515556" y="3588172"/>
            <a:ext cx="1199444"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5715000" y="4912570"/>
            <a:ext cx="1001889" cy="0"/>
          </a:xfrm>
          <a:prstGeom prst="line">
            <a:avLst/>
          </a:prstGeom>
          <a:ln w="5715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5715000" y="4751069"/>
            <a:ext cx="1001889" cy="0"/>
          </a:xfrm>
          <a:prstGeom prst="line">
            <a:avLst/>
          </a:prstGeom>
          <a:ln w="5715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5715000" y="4589567"/>
            <a:ext cx="1001889" cy="0"/>
          </a:xfrm>
          <a:prstGeom prst="line">
            <a:avLst/>
          </a:prstGeom>
          <a:ln w="5715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5715000" y="4428066"/>
            <a:ext cx="1001889"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5715000" y="5074072"/>
            <a:ext cx="1001889"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aphicFrame>
        <p:nvGraphicFramePr>
          <p:cNvPr id="62" name="Table 61"/>
          <p:cNvGraphicFramePr>
            <a:graphicFrameLocks noGrp="1"/>
          </p:cNvGraphicFramePr>
          <p:nvPr>
            <p:extLst>
              <p:ext uri="{D42A27DB-BD31-4B8C-83A1-F6EECF244321}">
                <p14:modId xmlns:p14="http://schemas.microsoft.com/office/powerpoint/2010/main" val="3274222541"/>
              </p:ext>
            </p:extLst>
          </p:nvPr>
        </p:nvGraphicFramePr>
        <p:xfrm>
          <a:off x="1524000" y="17145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bg1"/>
                          </a:solidFill>
                        </a:rPr>
                        <a:t>0.5</a:t>
                      </a:r>
                      <a:endParaRPr lang="en-US" b="1" dirty="0">
                        <a:solidFill>
                          <a:schemeClr val="bg1"/>
                        </a:solidFill>
                      </a:endParaRPr>
                    </a:p>
                  </a:txBody>
                  <a:tcPr>
                    <a:solidFill>
                      <a:schemeClr val="accent2"/>
                    </a:solidFill>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0.2</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bg1">
                              <a:lumMod val="50000"/>
                            </a:schemeClr>
                          </a:solidFill>
                        </a:rPr>
                        <a:t>0.1</a:t>
                      </a:r>
                    </a:p>
                  </a:txBody>
                  <a:tcPr/>
                </a:tc>
                <a:extLst>
                  <a:ext uri="{0D108BD9-81ED-4DB2-BD59-A6C34878D82A}">
                    <a16:rowId xmlns:a16="http://schemas.microsoft.com/office/drawing/2014/main" val="10004"/>
                  </a:ext>
                </a:extLst>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1629602444"/>
              </p:ext>
            </p:extLst>
          </p:nvPr>
        </p:nvGraphicFramePr>
        <p:xfrm>
          <a:off x="6996289" y="1778000"/>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rgbClr val="FFFFFF"/>
                          </a:solidFill>
                        </a:rPr>
                        <a:t>0.5</a:t>
                      </a:r>
                      <a:endParaRPr lang="en-US" b="1" dirty="0">
                        <a:solidFill>
                          <a:srgbClr val="FFFFFF"/>
                        </a:solidFill>
                      </a:endParaRPr>
                    </a:p>
                  </a:txBody>
                  <a:tcPr>
                    <a:solidFill>
                      <a:schemeClr val="accent1"/>
                    </a:solidFill>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0.2</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0.0</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0.2</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lumMod val="50000"/>
                            </a:schemeClr>
                          </a:solidFill>
                        </a:rPr>
                        <a:t>0.1</a:t>
                      </a:r>
                      <a:endParaRPr lang="en-US" b="1" dirty="0">
                        <a:solidFill>
                          <a:schemeClr val="bg1">
                            <a:lumMod val="50000"/>
                          </a:schemeClr>
                        </a:solidFill>
                      </a:endParaRPr>
                    </a:p>
                  </a:txBody>
                  <a:tcPr/>
                </a:tc>
                <a:extLst>
                  <a:ext uri="{0D108BD9-81ED-4DB2-BD59-A6C34878D82A}">
                    <a16:rowId xmlns:a16="http://schemas.microsoft.com/office/drawing/2014/main" val="10004"/>
                  </a:ext>
                </a:extLst>
              </a:tr>
            </a:tbl>
          </a:graphicData>
        </a:graphic>
      </p:graphicFrame>
      <p:sp>
        <p:nvSpPr>
          <p:cNvPr id="4" name="Right Arrow 3"/>
          <p:cNvSpPr/>
          <p:nvPr/>
        </p:nvSpPr>
        <p:spPr>
          <a:xfrm>
            <a:off x="3160889" y="4318069"/>
            <a:ext cx="618067" cy="382695"/>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graphicFrame>
        <p:nvGraphicFramePr>
          <p:cNvPr id="64" name="Table 63"/>
          <p:cNvGraphicFramePr>
            <a:graphicFrameLocks noGrp="1"/>
          </p:cNvGraphicFramePr>
          <p:nvPr>
            <p:extLst>
              <p:ext uri="{D42A27DB-BD31-4B8C-83A1-F6EECF244321}">
                <p14:modId xmlns:p14="http://schemas.microsoft.com/office/powerpoint/2010/main" val="1618980218"/>
              </p:ext>
            </p:extLst>
          </p:nvPr>
        </p:nvGraphicFramePr>
        <p:xfrm>
          <a:off x="6996289" y="3949417"/>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0.1</a:t>
                      </a:r>
                      <a:endParaRPr lang="en-US" b="1" dirty="0">
                        <a:solidFill>
                          <a:schemeClr val="accent1"/>
                        </a:solidFill>
                      </a:endParaRPr>
                    </a:p>
                  </a:txBody>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rgbClr val="FFFFFF"/>
                          </a:solidFill>
                        </a:rPr>
                        <a:t>0.6</a:t>
                      </a:r>
                      <a:endParaRPr lang="en-US" b="1" dirty="0">
                        <a:solidFill>
                          <a:srgbClr val="FFFFFF"/>
                        </a:solidFill>
                      </a:endParaRPr>
                    </a:p>
                  </a:txBody>
                  <a:tcPr>
                    <a:solidFill>
                      <a:schemeClr val="bg1">
                        <a:lumMod val="50000"/>
                      </a:schemeClr>
                    </a:solidFill>
                  </a:tcPr>
                </a:tc>
                <a:extLst>
                  <a:ext uri="{0D108BD9-81ED-4DB2-BD59-A6C34878D82A}">
                    <a16:rowId xmlns:a16="http://schemas.microsoft.com/office/drawing/2014/main" val="10004"/>
                  </a:ext>
                </a:extLst>
              </a:tr>
            </a:tbl>
          </a:graphicData>
        </a:graphic>
      </p:graphicFrame>
      <p:graphicFrame>
        <p:nvGraphicFramePr>
          <p:cNvPr id="65" name="Table 64"/>
          <p:cNvGraphicFramePr>
            <a:graphicFrameLocks noGrp="1"/>
          </p:cNvGraphicFramePr>
          <p:nvPr>
            <p:extLst>
              <p:ext uri="{D42A27DB-BD31-4B8C-83A1-F6EECF244321}">
                <p14:modId xmlns:p14="http://schemas.microsoft.com/office/powerpoint/2010/main" val="3589146736"/>
              </p:ext>
            </p:extLst>
          </p:nvPr>
        </p:nvGraphicFramePr>
        <p:xfrm>
          <a:off x="3778956" y="2897855"/>
          <a:ext cx="536222" cy="1854200"/>
        </p:xfrm>
        <a:graphic>
          <a:graphicData uri="http://schemas.openxmlformats.org/drawingml/2006/table">
            <a:tbl>
              <a:tblPr firstRow="1" bandRow="1">
                <a:tableStyleId>{5940675A-B579-460E-94D1-54222C63F5DA}</a:tableStyleId>
              </a:tblPr>
              <a:tblGrid>
                <a:gridCol w="536222">
                  <a:extLst>
                    <a:ext uri="{9D8B030D-6E8A-4147-A177-3AD203B41FA5}">
                      <a16:colId xmlns:a16="http://schemas.microsoft.com/office/drawing/2014/main" val="20000"/>
                    </a:ext>
                  </a:extLst>
                </a:gridCol>
              </a:tblGrid>
              <a:tr h="370840">
                <a:tc>
                  <a:txBody>
                    <a:bodyPr/>
                    <a:lstStyle/>
                    <a:p>
                      <a:r>
                        <a:rPr lang="en-US" b="1" dirty="0" smtClean="0">
                          <a:solidFill>
                            <a:schemeClr val="accent1"/>
                          </a:solidFill>
                        </a:rPr>
                        <a:t>0.4</a:t>
                      </a:r>
                      <a:endParaRPr lang="en-US" b="1" dirty="0">
                        <a:solidFill>
                          <a:schemeClr val="accent1"/>
                        </a:solidFill>
                      </a:endParaRPr>
                    </a:p>
                  </a:txBody>
                  <a:tcPr>
                    <a:solidFill>
                      <a:schemeClr val="bg1"/>
                    </a:solidFill>
                  </a:tcPr>
                </a:tc>
                <a:extLst>
                  <a:ext uri="{0D108BD9-81ED-4DB2-BD59-A6C34878D82A}">
                    <a16:rowId xmlns:a16="http://schemas.microsoft.com/office/drawing/2014/main" val="10000"/>
                  </a:ext>
                </a:extLst>
              </a:tr>
              <a:tr h="370840">
                <a:tc>
                  <a:txBody>
                    <a:bodyPr/>
                    <a:lstStyle/>
                    <a:p>
                      <a:r>
                        <a:rPr lang="en-US" b="1" dirty="0" smtClean="0">
                          <a:solidFill>
                            <a:schemeClr val="accent2"/>
                          </a:solidFill>
                        </a:rPr>
                        <a:t>0.1</a:t>
                      </a:r>
                      <a:endParaRPr lang="en-US" b="1" dirty="0">
                        <a:solidFill>
                          <a:schemeClr val="accent2"/>
                        </a:solidFill>
                      </a:endParaRPr>
                    </a:p>
                  </a:txBody>
                  <a:tcPr/>
                </a:tc>
                <a:extLst>
                  <a:ext uri="{0D108BD9-81ED-4DB2-BD59-A6C34878D82A}">
                    <a16:rowId xmlns:a16="http://schemas.microsoft.com/office/drawing/2014/main" val="10001"/>
                  </a:ext>
                </a:extLst>
              </a:tr>
              <a:tr h="370840">
                <a:tc>
                  <a:txBody>
                    <a:bodyPr/>
                    <a:lstStyle/>
                    <a:p>
                      <a:r>
                        <a:rPr lang="en-US" b="1" dirty="0" smtClean="0">
                          <a:solidFill>
                            <a:schemeClr val="accent6"/>
                          </a:solidFill>
                        </a:rPr>
                        <a:t>0.1</a:t>
                      </a:r>
                      <a:endParaRPr lang="en-US" b="1" dirty="0">
                        <a:solidFill>
                          <a:schemeClr val="accent6"/>
                        </a:solidFill>
                      </a:endParaRPr>
                    </a:p>
                  </a:txBody>
                  <a:tcPr/>
                </a:tc>
                <a:extLst>
                  <a:ext uri="{0D108BD9-81ED-4DB2-BD59-A6C34878D82A}">
                    <a16:rowId xmlns:a16="http://schemas.microsoft.com/office/drawing/2014/main" val="10002"/>
                  </a:ext>
                </a:extLst>
              </a:tr>
              <a:tr h="370840">
                <a:tc>
                  <a:txBody>
                    <a:bodyPr/>
                    <a:lstStyle/>
                    <a:p>
                      <a:r>
                        <a:rPr lang="en-US" b="1" dirty="0" smtClean="0">
                          <a:solidFill>
                            <a:srgbClr val="008000"/>
                          </a:solidFill>
                        </a:rPr>
                        <a:t>0.1</a:t>
                      </a:r>
                      <a:endParaRPr lang="en-US" b="1" dirty="0">
                        <a:solidFill>
                          <a:srgbClr val="008000"/>
                        </a:solidFill>
                      </a:endParaRPr>
                    </a:p>
                  </a:txBody>
                  <a:tcPr/>
                </a:tc>
                <a:extLst>
                  <a:ext uri="{0D108BD9-81ED-4DB2-BD59-A6C34878D82A}">
                    <a16:rowId xmlns:a16="http://schemas.microsoft.com/office/drawing/2014/main" val="10003"/>
                  </a:ext>
                </a:extLst>
              </a:tr>
              <a:tr h="370840">
                <a:tc>
                  <a:txBody>
                    <a:bodyPr/>
                    <a:lstStyle/>
                    <a:p>
                      <a:r>
                        <a:rPr lang="en-US" b="1" dirty="0" smtClean="0">
                          <a:solidFill>
                            <a:schemeClr val="bg1"/>
                          </a:solidFill>
                        </a:rPr>
                        <a:t>0.3</a:t>
                      </a:r>
                      <a:endParaRPr lang="en-US" b="1" dirty="0">
                        <a:solidFill>
                          <a:schemeClr val="bg1"/>
                        </a:solidFill>
                      </a:endParaRPr>
                    </a:p>
                  </a:txBody>
                  <a:tcPr>
                    <a:solidFill>
                      <a:schemeClr val="bg1">
                        <a:lumMod val="50000"/>
                      </a:schemeClr>
                    </a:solidFill>
                  </a:tcPr>
                </a:tc>
                <a:extLst>
                  <a:ext uri="{0D108BD9-81ED-4DB2-BD59-A6C34878D82A}">
                    <a16:rowId xmlns:a16="http://schemas.microsoft.com/office/drawing/2014/main" val="10004"/>
                  </a:ext>
                </a:extLst>
              </a:tr>
            </a:tbl>
          </a:graphicData>
        </a:graphic>
      </p:graphicFrame>
      <p:grpSp>
        <p:nvGrpSpPr>
          <p:cNvPr id="2" name="Group 1"/>
          <p:cNvGrpSpPr/>
          <p:nvPr/>
        </p:nvGrpSpPr>
        <p:grpSpPr>
          <a:xfrm>
            <a:off x="457200" y="2490053"/>
            <a:ext cx="7992532" cy="2677656"/>
            <a:chOff x="457200" y="2498812"/>
            <a:chExt cx="7992532" cy="2677656"/>
          </a:xfrm>
        </p:grpSpPr>
        <p:sp>
          <p:nvSpPr>
            <p:cNvPr id="3" name="TextBox 2"/>
            <p:cNvSpPr txBox="1"/>
            <p:nvPr/>
          </p:nvSpPr>
          <p:spPr>
            <a:xfrm>
              <a:off x="457200" y="2498812"/>
              <a:ext cx="7992532" cy="267765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dirty="0" smtClean="0">
                  <a:solidFill>
                    <a:srgbClr val="4F81BD"/>
                  </a:solidFill>
                </a:rPr>
                <a:t>Input        </a:t>
              </a:r>
              <a:r>
                <a:rPr lang="en-US" sz="2400" dirty="0" smtClean="0">
                  <a:solidFill>
                    <a:schemeClr val="tx1"/>
                  </a:solidFill>
                </a:rPr>
                <a:t>Text with pre-processing</a:t>
              </a:r>
            </a:p>
            <a:p>
              <a:endParaRPr lang="en-US" sz="2400" dirty="0" smtClean="0"/>
            </a:p>
            <a:p>
              <a:r>
                <a:rPr lang="en-US" sz="2400" b="1" dirty="0" smtClean="0">
                  <a:solidFill>
                    <a:schemeClr val="accent1"/>
                  </a:solidFill>
                </a:rPr>
                <a:t>Output</a:t>
              </a:r>
              <a:r>
                <a:rPr lang="en-US" sz="2400" dirty="0" smtClean="0"/>
                <a:t> Five possible decisions for each candidate </a:t>
              </a:r>
            </a:p>
            <a:p>
              <a:r>
                <a:rPr lang="en-US" sz="2400" dirty="0" smtClean="0"/>
                <a:t>Create a binary variable for each decision, only one of which is </a:t>
              </a:r>
              <a:r>
                <a:rPr lang="en-US" sz="2400" b="1" dirty="0" smtClean="0"/>
                <a:t>true</a:t>
              </a:r>
              <a:r>
                <a:rPr lang="en-US" sz="2400" dirty="0" smtClean="0"/>
                <a:t> for each candidate. Collectively, a “structure”</a:t>
              </a:r>
            </a:p>
            <a:p>
              <a:endParaRPr lang="en-US" sz="2400" b="1" dirty="0" smtClean="0"/>
            </a:p>
            <a:p>
              <a:endParaRPr lang="en-US" sz="2400" b="1" dirty="0"/>
            </a:p>
          </p:txBody>
        </p:sp>
        <p:pic>
          <p:nvPicPr>
            <p:cNvPr id="47" name="Picture 46"/>
            <p:cNvPicPr>
              <a:picLocks noChangeAspect="1"/>
            </p:cNvPicPr>
            <p:nvPr/>
          </p:nvPicPr>
          <p:blipFill>
            <a:blip r:embed="rId3">
              <a:clrChange>
                <a:clrFrom>
                  <a:srgbClr val="FFFFFF"/>
                </a:clrFrom>
                <a:clrTo>
                  <a:srgbClr val="FFFFFF">
                    <a:alpha val="0"/>
                  </a:srgbClr>
                </a:clrTo>
              </a:clrChange>
            </a:blip>
            <a:stretch>
              <a:fillRect/>
            </a:stretch>
          </p:blipFill>
          <p:spPr>
            <a:xfrm>
              <a:off x="1365166" y="2629501"/>
              <a:ext cx="317668" cy="259793"/>
            </a:xfrm>
            <a:prstGeom prst="rect">
              <a:avLst/>
            </a:prstGeom>
          </p:spPr>
        </p:pic>
        <p:pic>
          <p:nvPicPr>
            <p:cNvPr id="10" name="Picture 9"/>
            <p:cNvPicPr>
              <a:picLocks noChangeAspect="1"/>
            </p:cNvPicPr>
            <p:nvPr/>
          </p:nvPicPr>
          <p:blipFill>
            <a:blip r:embed="rId4">
              <a:clrChange>
                <a:clrFrom>
                  <a:srgbClr val="FFFFFF"/>
                </a:clrFrom>
                <a:clrTo>
                  <a:srgbClr val="FFFFFF">
                    <a:alpha val="0"/>
                  </a:srgbClr>
                </a:clrTo>
              </a:clrChange>
              <a:grayscl/>
            </a:blip>
            <a:stretch>
              <a:fillRect/>
            </a:stretch>
          </p:blipFill>
          <p:spPr>
            <a:xfrm>
              <a:off x="1938867" y="4409459"/>
              <a:ext cx="5537200" cy="740732"/>
            </a:xfrm>
            <a:prstGeom prst="rect">
              <a:avLst/>
            </a:prstGeom>
          </p:spPr>
        </p:pic>
      </p:grpSp>
      <p:cxnSp>
        <p:nvCxnSpPr>
          <p:cNvPr id="15" name="Straight Arrow Connector 14"/>
          <p:cNvCxnSpPr/>
          <p:nvPr/>
        </p:nvCxnSpPr>
        <p:spPr>
          <a:xfrm flipV="1">
            <a:off x="3330222" y="1714500"/>
            <a:ext cx="263408" cy="90624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a:off x="2235199" y="4912570"/>
            <a:ext cx="1696157" cy="48920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 name="Slide Number Placeholder 7"/>
          <p:cNvSpPr>
            <a:spLocks noGrp="1"/>
          </p:cNvSpPr>
          <p:nvPr>
            <p:ph type="sldNum" sz="quarter" idx="12"/>
          </p:nvPr>
        </p:nvSpPr>
        <p:spPr/>
        <p:txBody>
          <a:bodyPr/>
          <a:lstStyle/>
          <a:p>
            <a:fld id="{56A471DA-691E-DD4A-AEDE-C6CE7F7B9325}" type="slidenum">
              <a:rPr lang="en-US" smtClean="0"/>
              <a:t>16</a:t>
            </a:fld>
            <a:endParaRPr lang="en-US"/>
          </a:p>
        </p:txBody>
      </p:sp>
      <p:sp>
        <p:nvSpPr>
          <p:cNvPr id="68" name="TextBox 67"/>
          <p:cNvSpPr txBox="1"/>
          <p:nvPr/>
        </p:nvSpPr>
        <p:spPr>
          <a:xfrm>
            <a:off x="2235199" y="5803617"/>
            <a:ext cx="3041555"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h</a:t>
            </a:r>
            <a:r>
              <a:rPr lang="en-US" dirty="0" smtClean="0"/>
              <a:t>eading (</a:t>
            </a:r>
            <a:r>
              <a:rPr lang="en-US" dirty="0" smtClean="0">
                <a:solidFill>
                  <a:schemeClr val="accent2"/>
                </a:solidFill>
              </a:rPr>
              <a:t>The bus</a:t>
            </a:r>
            <a:r>
              <a:rPr lang="en-US" dirty="0" smtClean="0"/>
              <a:t>, </a:t>
            </a:r>
          </a:p>
          <a:p>
            <a:r>
              <a:rPr lang="en-US" dirty="0">
                <a:solidFill>
                  <a:schemeClr val="accent1"/>
                </a:solidFill>
              </a:rPr>
              <a:t>	</a:t>
            </a:r>
            <a:r>
              <a:rPr lang="en-US" dirty="0" smtClean="0">
                <a:solidFill>
                  <a:schemeClr val="accent1"/>
                </a:solidFill>
              </a:rPr>
              <a:t>	for Nairobi in Kenya</a:t>
            </a:r>
            <a:r>
              <a:rPr lang="en-US" dirty="0" smtClean="0"/>
              <a:t>)</a:t>
            </a:r>
            <a:endParaRPr lang="en-US" dirty="0"/>
          </a:p>
        </p:txBody>
      </p:sp>
      <p:grpSp>
        <p:nvGrpSpPr>
          <p:cNvPr id="12" name="Group 11"/>
          <p:cNvGrpSpPr/>
          <p:nvPr/>
        </p:nvGrpSpPr>
        <p:grpSpPr>
          <a:xfrm>
            <a:off x="6643775" y="3255180"/>
            <a:ext cx="1676601" cy="400110"/>
            <a:chOff x="8102401" y="1408371"/>
            <a:chExt cx="1676601" cy="400110"/>
          </a:xfrm>
        </p:grpSpPr>
        <p:sp>
          <p:nvSpPr>
            <p:cNvPr id="5" name="Oval 4"/>
            <p:cNvSpPr/>
            <p:nvPr/>
          </p:nvSpPr>
          <p:spPr>
            <a:xfrm>
              <a:off x="8340543" y="1512427"/>
              <a:ext cx="206375" cy="202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8595620" y="1512427"/>
              <a:ext cx="206375" cy="202073"/>
            </a:xfrm>
            <a:prstGeom prst="ellips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9" name="Oval 68"/>
            <p:cNvSpPr/>
            <p:nvPr/>
          </p:nvSpPr>
          <p:spPr>
            <a:xfrm>
              <a:off x="8850697" y="1512427"/>
              <a:ext cx="206375" cy="202073"/>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0" name="Oval 69"/>
            <p:cNvSpPr/>
            <p:nvPr/>
          </p:nvSpPr>
          <p:spPr>
            <a:xfrm>
              <a:off x="9105774" y="1512427"/>
              <a:ext cx="206375" cy="202073"/>
            </a:xfrm>
            <a:prstGeom prst="ellipse">
              <a:avLst/>
            </a:prstGeom>
            <a:solidFill>
              <a:srgbClr val="008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1" name="Oval 70"/>
            <p:cNvSpPr/>
            <p:nvPr/>
          </p:nvSpPr>
          <p:spPr>
            <a:xfrm>
              <a:off x="9360852" y="1512427"/>
              <a:ext cx="206375" cy="202073"/>
            </a:xfrm>
            <a:prstGeom prst="ellipse">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extBox 10"/>
            <p:cNvSpPr txBox="1"/>
            <p:nvPr/>
          </p:nvSpPr>
          <p:spPr>
            <a:xfrm>
              <a:off x="8102401" y="1408371"/>
              <a:ext cx="1676601" cy="400110"/>
            </a:xfrm>
            <a:prstGeom prst="rect">
              <a:avLst/>
            </a:prstGeom>
            <a:noFill/>
          </p:spPr>
          <p:txBody>
            <a:bodyPr wrap="square" rtlCol="0">
              <a:spAutoFit/>
            </a:bodyPr>
            <a:lstStyle/>
            <a:p>
              <a:pPr algn="ctr"/>
              <a:r>
                <a:rPr lang="en-US" sz="2000" dirty="0" smtClean="0"/>
                <a:t>(                      )</a:t>
              </a:r>
              <a:endParaRPr lang="en-US" sz="2000" dirty="0"/>
            </a:p>
          </p:txBody>
        </p:sp>
      </p:grpSp>
    </p:spTree>
    <p:custDataLst>
      <p:tags r:id="rId1"/>
    </p:custDataLst>
    <p:extLst>
      <p:ext uri="{BB962C8B-B14F-4D97-AF65-F5344CB8AC3E}">
        <p14:creationId xmlns:p14="http://schemas.microsoft.com/office/powerpoint/2010/main" val="1023732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Structured output is…</a:t>
            </a:r>
            <a:endParaRPr lang="en-US" dirty="0"/>
          </a:p>
        </p:txBody>
      </p:sp>
      <p:sp>
        <p:nvSpPr>
          <p:cNvPr id="5" name="Content Placeholder 4"/>
          <p:cNvSpPr>
            <a:spLocks noGrp="1"/>
          </p:cNvSpPr>
          <p:nvPr>
            <p:ph idx="1"/>
          </p:nvPr>
        </p:nvSpPr>
        <p:spPr/>
        <p:txBody>
          <a:bodyPr>
            <a:normAutofit/>
          </a:bodyPr>
          <a:lstStyle/>
          <a:p>
            <a:r>
              <a:rPr lang="en-US" sz="2400" dirty="0" smtClean="0"/>
              <a:t>A </a:t>
            </a:r>
            <a:r>
              <a:rPr lang="en-US" sz="2400" dirty="0" smtClean="0">
                <a:solidFill>
                  <a:srgbClr val="CC3333"/>
                </a:solidFill>
              </a:rPr>
              <a:t>data structure </a:t>
            </a:r>
            <a:r>
              <a:rPr lang="en-US" sz="2400" dirty="0" smtClean="0"/>
              <a:t>with a pre-defined schema</a:t>
            </a:r>
          </a:p>
          <a:p>
            <a:pPr lvl="1"/>
            <a:r>
              <a:rPr lang="en-US" sz="2000" dirty="0" err="1" smtClean="0"/>
              <a:t>Eg</a:t>
            </a:r>
            <a:r>
              <a:rPr lang="en-US" sz="2000" dirty="0" smtClean="0"/>
              <a:t>: SRL converts raw text into a record in a database</a:t>
            </a:r>
          </a:p>
          <a:p>
            <a:pPr marL="457200" lvl="1" indent="0">
              <a:buNone/>
            </a:pPr>
            <a:endParaRPr lang="en-US" sz="2000" dirty="0" smtClean="0"/>
          </a:p>
          <a:p>
            <a:pPr marL="0" indent="0">
              <a:buNone/>
            </a:pPr>
            <a:endParaRPr lang="en-US" sz="2400" dirty="0" smtClean="0"/>
          </a:p>
          <a:p>
            <a:endParaRPr lang="en-US" sz="2400" dirty="0" smtClean="0"/>
          </a:p>
          <a:p>
            <a:r>
              <a:rPr lang="en-US" sz="2400" dirty="0" smtClean="0"/>
              <a:t>Equivalently, a </a:t>
            </a:r>
            <a:r>
              <a:rPr lang="en-US" sz="2400" dirty="0" smtClean="0">
                <a:solidFill>
                  <a:srgbClr val="CC3333"/>
                </a:solidFill>
              </a:rPr>
              <a:t>graph </a:t>
            </a:r>
          </a:p>
          <a:p>
            <a:pPr lvl="1"/>
            <a:r>
              <a:rPr lang="en-US" sz="1800" dirty="0" smtClean="0"/>
              <a:t>Often restricted to be a specific family of graphs: chains, trees, </a:t>
            </a:r>
            <a:r>
              <a:rPr lang="en-US" sz="1800" dirty="0" err="1" smtClean="0"/>
              <a:t>etc</a:t>
            </a:r>
            <a:endParaRPr lang="en-US" sz="1800" dirty="0" smtClean="0"/>
          </a:p>
          <a:p>
            <a:endParaRPr lang="en-US" sz="2400" dirty="0"/>
          </a:p>
          <a:p>
            <a:endParaRPr lang="en-US" sz="2400" dirty="0" smtClean="0"/>
          </a:p>
          <a:p>
            <a:pPr lvl="1"/>
            <a:endParaRPr lang="en-US" sz="2000" dirty="0"/>
          </a:p>
        </p:txBody>
      </p:sp>
      <p:sp>
        <p:nvSpPr>
          <p:cNvPr id="3" name="Slide Number Placeholder 2"/>
          <p:cNvSpPr>
            <a:spLocks noGrp="1"/>
          </p:cNvSpPr>
          <p:nvPr>
            <p:ph type="sldNum" sz="quarter" idx="12"/>
          </p:nvPr>
        </p:nvSpPr>
        <p:spPr/>
        <p:txBody>
          <a:bodyPr/>
          <a:lstStyle/>
          <a:p>
            <a:fld id="{39EDF780-8D6E-8C40-8F0E-4BF05B41D9DC}" type="slidenum">
              <a:rPr lang="en-US" smtClean="0"/>
              <a:t>17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93636997"/>
              </p:ext>
            </p:extLst>
          </p:nvPr>
        </p:nvGraphicFramePr>
        <p:xfrm>
          <a:off x="2154295" y="2601148"/>
          <a:ext cx="5198534" cy="670560"/>
        </p:xfrm>
        <a:graphic>
          <a:graphicData uri="http://schemas.openxmlformats.org/drawingml/2006/table">
            <a:tbl>
              <a:tblPr firstRow="1" bandRow="1">
                <a:tableStyleId>{2D5ABB26-0587-4C30-8999-92F81FD0307C}</a:tableStyleId>
              </a:tblPr>
              <a:tblGrid>
                <a:gridCol w="1299634">
                  <a:extLst>
                    <a:ext uri="{9D8B030D-6E8A-4147-A177-3AD203B41FA5}">
                      <a16:colId xmlns:a16="http://schemas.microsoft.com/office/drawing/2014/main" val="20000"/>
                    </a:ext>
                  </a:extLst>
                </a:gridCol>
                <a:gridCol w="1088654">
                  <a:extLst>
                    <a:ext uri="{9D8B030D-6E8A-4147-A177-3AD203B41FA5}">
                      <a16:colId xmlns:a16="http://schemas.microsoft.com/office/drawing/2014/main" val="20001"/>
                    </a:ext>
                  </a:extLst>
                </a:gridCol>
                <a:gridCol w="1799419">
                  <a:extLst>
                    <a:ext uri="{9D8B030D-6E8A-4147-A177-3AD203B41FA5}">
                      <a16:colId xmlns:a16="http://schemas.microsoft.com/office/drawing/2014/main" val="20002"/>
                    </a:ext>
                  </a:extLst>
                </a:gridCol>
                <a:gridCol w="1010827">
                  <a:extLst>
                    <a:ext uri="{9D8B030D-6E8A-4147-A177-3AD203B41FA5}">
                      <a16:colId xmlns:a16="http://schemas.microsoft.com/office/drawing/2014/main" val="20003"/>
                    </a:ext>
                  </a:extLst>
                </a:gridCol>
              </a:tblGrid>
              <a:tr h="289278">
                <a:tc>
                  <a:txBody>
                    <a:bodyPr/>
                    <a:lstStyle/>
                    <a:p>
                      <a:pPr algn="ctr"/>
                      <a:r>
                        <a:rPr lang="en-US" sz="1600" dirty="0" smtClean="0">
                          <a:solidFill>
                            <a:schemeClr val="bg2"/>
                          </a:solidFill>
                        </a:rPr>
                        <a:t>Predicate</a:t>
                      </a:r>
                      <a:endParaRPr lang="en-US" sz="1600" dirty="0">
                        <a:solidFill>
                          <a:schemeClr val="bg2"/>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solidFill>
                  </a:tcPr>
                </a:tc>
                <a:tc>
                  <a:txBody>
                    <a:bodyPr/>
                    <a:lstStyle/>
                    <a:p>
                      <a:pPr algn="ctr"/>
                      <a:r>
                        <a:rPr lang="en-US" sz="1600" dirty="0" smtClean="0">
                          <a:solidFill>
                            <a:schemeClr val="bg2"/>
                          </a:solidFill>
                        </a:rPr>
                        <a:t>A0</a:t>
                      </a:r>
                      <a:endParaRPr lang="en-US" sz="1600" dirty="0">
                        <a:solidFill>
                          <a:schemeClr val="bg2"/>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solidFill>
                  </a:tcPr>
                </a:tc>
                <a:tc>
                  <a:txBody>
                    <a:bodyPr/>
                    <a:lstStyle/>
                    <a:p>
                      <a:pPr algn="ctr"/>
                      <a:r>
                        <a:rPr lang="en-US" sz="1600" dirty="0" smtClean="0">
                          <a:solidFill>
                            <a:schemeClr val="bg2"/>
                          </a:solidFill>
                        </a:rPr>
                        <a:t>A1</a:t>
                      </a:r>
                      <a:endParaRPr lang="en-US" sz="1600" dirty="0">
                        <a:solidFill>
                          <a:schemeClr val="bg2"/>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solidFill>
                  </a:tcPr>
                </a:tc>
                <a:tc>
                  <a:txBody>
                    <a:bodyPr/>
                    <a:lstStyle/>
                    <a:p>
                      <a:pPr algn="ctr"/>
                      <a:r>
                        <a:rPr lang="en-US" sz="1600" dirty="0" smtClean="0">
                          <a:solidFill>
                            <a:schemeClr val="bg2"/>
                          </a:solidFill>
                        </a:rPr>
                        <a:t>Location</a:t>
                      </a:r>
                      <a:endParaRPr lang="en-US" sz="1600" dirty="0">
                        <a:solidFill>
                          <a:schemeClr val="bg2"/>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89278">
                <a:tc>
                  <a:txBody>
                    <a:bodyPr/>
                    <a:lstStyle/>
                    <a:p>
                      <a:pPr algn="ctr"/>
                      <a:r>
                        <a:rPr lang="en-US" sz="1600" dirty="0" smtClean="0"/>
                        <a:t>Head</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The bus</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Nairobi in</a:t>
                      </a:r>
                      <a:r>
                        <a:rPr lang="en-US" sz="1600" baseline="0" dirty="0" smtClean="0"/>
                        <a:t> Kenya</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 name="TextBox 6"/>
          <p:cNvSpPr txBox="1"/>
          <p:nvPr/>
        </p:nvSpPr>
        <p:spPr>
          <a:xfrm>
            <a:off x="4051974" y="4466075"/>
            <a:ext cx="675185" cy="369332"/>
          </a:xfrm>
          <a:prstGeom prst="rect">
            <a:avLst/>
          </a:prstGeom>
          <a:ln w="12700" cmpd="sng"/>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Head</a:t>
            </a:r>
            <a:endParaRPr lang="en-US" dirty="0"/>
          </a:p>
        </p:txBody>
      </p:sp>
      <p:sp>
        <p:nvSpPr>
          <p:cNvPr id="8" name="TextBox 7"/>
          <p:cNvSpPr txBox="1"/>
          <p:nvPr/>
        </p:nvSpPr>
        <p:spPr>
          <a:xfrm>
            <a:off x="2914486" y="5387500"/>
            <a:ext cx="918303" cy="369332"/>
          </a:xfrm>
          <a:prstGeom prst="rect">
            <a:avLst/>
          </a:prstGeom>
          <a:ln w="12700" cmpd="sng"/>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The bus</a:t>
            </a:r>
            <a:endParaRPr lang="en-US" dirty="0"/>
          </a:p>
        </p:txBody>
      </p:sp>
      <p:sp>
        <p:nvSpPr>
          <p:cNvPr id="9" name="TextBox 8"/>
          <p:cNvSpPr txBox="1"/>
          <p:nvPr/>
        </p:nvSpPr>
        <p:spPr>
          <a:xfrm>
            <a:off x="4727159" y="5387500"/>
            <a:ext cx="1723398" cy="369332"/>
          </a:xfrm>
          <a:prstGeom prst="rect">
            <a:avLst/>
          </a:prstGeom>
          <a:ln w="12700" cmpd="sng"/>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Nairobi in Kenya</a:t>
            </a:r>
            <a:endParaRPr lang="en-US" dirty="0"/>
          </a:p>
        </p:txBody>
      </p:sp>
      <p:cxnSp>
        <p:nvCxnSpPr>
          <p:cNvPr id="11" name="Straight Arrow Connector 10"/>
          <p:cNvCxnSpPr>
            <a:stCxn id="7" idx="2"/>
            <a:endCxn id="8" idx="0"/>
          </p:cNvCxnSpPr>
          <p:nvPr/>
        </p:nvCxnSpPr>
        <p:spPr>
          <a:xfrm flipH="1">
            <a:off x="3373638" y="4835407"/>
            <a:ext cx="1015929" cy="5520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2"/>
            <a:endCxn id="9" idx="0"/>
          </p:cNvCxnSpPr>
          <p:nvPr/>
        </p:nvCxnSpPr>
        <p:spPr>
          <a:xfrm>
            <a:off x="4389567" y="4835407"/>
            <a:ext cx="1199291" cy="5520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560309" y="4835407"/>
            <a:ext cx="435223" cy="369332"/>
          </a:xfrm>
          <a:prstGeom prst="rect">
            <a:avLst/>
          </a:prstGeom>
          <a:noFill/>
        </p:spPr>
        <p:txBody>
          <a:bodyPr wrap="none" rtlCol="0">
            <a:spAutoFit/>
          </a:bodyPr>
          <a:lstStyle/>
          <a:p>
            <a:r>
              <a:rPr lang="en-US" dirty="0" smtClean="0"/>
              <a:t>A0</a:t>
            </a:r>
            <a:endParaRPr lang="en-US" dirty="0"/>
          </a:p>
        </p:txBody>
      </p:sp>
      <p:sp>
        <p:nvSpPr>
          <p:cNvPr id="19" name="TextBox 18"/>
          <p:cNvSpPr txBox="1"/>
          <p:nvPr/>
        </p:nvSpPr>
        <p:spPr>
          <a:xfrm>
            <a:off x="5029746" y="4803141"/>
            <a:ext cx="435223" cy="369332"/>
          </a:xfrm>
          <a:prstGeom prst="rect">
            <a:avLst/>
          </a:prstGeom>
          <a:noFill/>
        </p:spPr>
        <p:txBody>
          <a:bodyPr wrap="none" rtlCol="0">
            <a:spAutoFit/>
          </a:bodyPr>
          <a:lstStyle/>
          <a:p>
            <a:r>
              <a:rPr lang="en-US" dirty="0" smtClean="0"/>
              <a:t>A1</a:t>
            </a:r>
            <a:endParaRPr lang="en-US" dirty="0"/>
          </a:p>
        </p:txBody>
      </p:sp>
      <p:sp>
        <p:nvSpPr>
          <p:cNvPr id="13" name="TextBox 12"/>
          <p:cNvSpPr txBox="1"/>
          <p:nvPr/>
        </p:nvSpPr>
        <p:spPr>
          <a:xfrm>
            <a:off x="2930071" y="6213929"/>
            <a:ext cx="2316259" cy="369332"/>
          </a:xfrm>
          <a:prstGeom prst="rect">
            <a:avLst/>
          </a:prstGeom>
          <a:noFill/>
        </p:spPr>
        <p:txBody>
          <a:bodyPr wrap="none" rtlCol="0">
            <a:spAutoFit/>
          </a:bodyPr>
          <a:lstStyle/>
          <a:p>
            <a:r>
              <a:rPr lang="en-US" dirty="0" smtClean="0">
                <a:solidFill>
                  <a:schemeClr val="accent2"/>
                </a:solidFill>
              </a:rPr>
              <a:t>Questions/comments?</a:t>
            </a:r>
            <a:endParaRPr lang="en-US" dirty="0">
              <a:solidFill>
                <a:schemeClr val="accent2"/>
              </a:solidFill>
            </a:endParaRPr>
          </a:p>
        </p:txBody>
      </p:sp>
    </p:spTree>
    <p:extLst>
      <p:ext uri="{BB962C8B-B14F-4D97-AF65-F5344CB8AC3E}">
        <p14:creationId xmlns:p14="http://schemas.microsoft.com/office/powerpoint/2010/main" val="337549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Object detection</a:t>
            </a:r>
            <a:endParaRPr lang="en-US" dirty="0"/>
          </a:p>
        </p:txBody>
      </p:sp>
      <p:pic>
        <p:nvPicPr>
          <p:cNvPr id="5" name="Content Placeholder 4" descr="bike1.jpg"/>
          <p:cNvPicPr>
            <a:picLocks noGrp="1" noChangeAspect="1"/>
          </p:cNvPicPr>
          <p:nvPr>
            <p:ph idx="1"/>
          </p:nvPr>
        </p:nvPicPr>
        <p:blipFill>
          <a:blip r:embed="rId2">
            <a:alphaModFix amt="65000"/>
            <a:extLst>
              <a:ext uri="{28A0092B-C50C-407E-A947-70E740481C1C}">
                <a14:useLocalDpi xmlns:a14="http://schemas.microsoft.com/office/drawing/2010/main" val="0"/>
              </a:ext>
            </a:extLst>
          </a:blip>
          <a:srcRect l="-18187" r="-18187"/>
          <a:stretch>
            <a:fillRect/>
          </a:stretch>
        </p:blipFill>
        <p:spPr/>
      </p:pic>
      <p:sp>
        <p:nvSpPr>
          <p:cNvPr id="4" name="Slide Number Placeholder 3"/>
          <p:cNvSpPr>
            <a:spLocks noGrp="1"/>
          </p:cNvSpPr>
          <p:nvPr>
            <p:ph type="sldNum" sz="quarter" idx="12"/>
          </p:nvPr>
        </p:nvSpPr>
        <p:spPr/>
        <p:txBody>
          <a:bodyPr/>
          <a:lstStyle/>
          <a:p>
            <a:fld id="{C826F14C-17DA-C143-8CA2-5F52D30DDCA1}" type="slidenum">
              <a:rPr lang="en-US" smtClean="0"/>
              <a:t>18</a:t>
            </a:fld>
            <a:endParaRPr lang="en-US"/>
          </a:p>
        </p:txBody>
      </p:sp>
      <p:sp>
        <p:nvSpPr>
          <p:cNvPr id="7" name="Rectangle 6"/>
          <p:cNvSpPr/>
          <p:nvPr/>
        </p:nvSpPr>
        <p:spPr>
          <a:xfrm>
            <a:off x="457202" y="6388590"/>
            <a:ext cx="7991929" cy="276999"/>
          </a:xfrm>
          <a:prstGeom prst="rect">
            <a:avLst/>
          </a:prstGeom>
        </p:spPr>
        <p:txBody>
          <a:bodyPr wrap="square">
            <a:spAutoFit/>
          </a:bodyPr>
          <a:lstStyle/>
          <a:p>
            <a:r>
              <a:rPr lang="en-US" baseline="30000" dirty="0" smtClean="0">
                <a:solidFill>
                  <a:srgbClr val="666666"/>
                </a:solidFill>
              </a:rPr>
              <a:t>Photo by </a:t>
            </a:r>
            <a:r>
              <a:rPr lang="en-US" baseline="30000" dirty="0">
                <a:solidFill>
                  <a:srgbClr val="666666"/>
                </a:solidFill>
              </a:rPr>
              <a:t>A</a:t>
            </a:r>
            <a:r>
              <a:rPr lang="en-US" baseline="30000" dirty="0" smtClean="0">
                <a:solidFill>
                  <a:srgbClr val="666666"/>
                </a:solidFill>
              </a:rPr>
              <a:t>ndrew </a:t>
            </a:r>
            <a:r>
              <a:rPr lang="en-US" baseline="30000" dirty="0" err="1">
                <a:solidFill>
                  <a:srgbClr val="666666"/>
                </a:solidFill>
              </a:rPr>
              <a:t>Dressel</a:t>
            </a:r>
            <a:r>
              <a:rPr lang="en-US" baseline="30000" dirty="0">
                <a:solidFill>
                  <a:srgbClr val="666666"/>
                </a:solidFill>
              </a:rPr>
              <a:t> - Own work. Licensed under Creative Commons Attribution-Share Alike 3.0</a:t>
            </a:r>
            <a:endParaRPr lang="en-US" dirty="0">
              <a:solidFill>
                <a:srgbClr val="666666"/>
              </a:solidFill>
            </a:endParaRPr>
          </a:p>
        </p:txBody>
      </p:sp>
      <p:grpSp>
        <p:nvGrpSpPr>
          <p:cNvPr id="39" name="Group 38"/>
          <p:cNvGrpSpPr/>
          <p:nvPr/>
        </p:nvGrpSpPr>
        <p:grpSpPr>
          <a:xfrm>
            <a:off x="127000" y="1977571"/>
            <a:ext cx="7329714" cy="3483431"/>
            <a:chOff x="127000" y="1977571"/>
            <a:chExt cx="7329714" cy="3483430"/>
          </a:xfrm>
        </p:grpSpPr>
        <p:sp>
          <p:nvSpPr>
            <p:cNvPr id="8" name="Rectangle 7"/>
            <p:cNvSpPr/>
            <p:nvPr/>
          </p:nvSpPr>
          <p:spPr>
            <a:xfrm>
              <a:off x="1651000" y="1977571"/>
              <a:ext cx="5805714" cy="3483430"/>
            </a:xfrm>
            <a:prstGeom prst="rect">
              <a:avLst/>
            </a:prstGeom>
            <a:noFill/>
            <a:ln w="38100" cmpd="sng">
              <a:solidFill>
                <a:schemeClr val="accent2"/>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27000" y="2858635"/>
              <a:ext cx="815172"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Right </a:t>
              </a:r>
            </a:p>
            <a:p>
              <a:r>
                <a:rPr lang="en-US" dirty="0" smtClean="0"/>
                <a:t>facing</a:t>
              </a:r>
            </a:p>
            <a:p>
              <a:r>
                <a:rPr lang="en-US" dirty="0" smtClean="0"/>
                <a:t>bicycle</a:t>
              </a:r>
              <a:endParaRPr lang="en-US" dirty="0"/>
            </a:p>
          </p:txBody>
        </p:sp>
        <p:cxnSp>
          <p:nvCxnSpPr>
            <p:cNvPr id="11" name="Straight Arrow Connector 10"/>
            <p:cNvCxnSpPr/>
            <p:nvPr/>
          </p:nvCxnSpPr>
          <p:spPr>
            <a:xfrm>
              <a:off x="950790" y="3378565"/>
              <a:ext cx="70882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nvGrpSpPr>
          <p:cNvPr id="41" name="Group 40"/>
          <p:cNvGrpSpPr/>
          <p:nvPr/>
        </p:nvGrpSpPr>
        <p:grpSpPr>
          <a:xfrm>
            <a:off x="127000" y="3216529"/>
            <a:ext cx="3893864" cy="2090744"/>
            <a:chOff x="127000" y="3216529"/>
            <a:chExt cx="3893864" cy="2090744"/>
          </a:xfrm>
        </p:grpSpPr>
        <p:sp>
          <p:nvSpPr>
            <p:cNvPr id="13" name="Rectangle 12"/>
            <p:cNvSpPr/>
            <p:nvPr/>
          </p:nvSpPr>
          <p:spPr>
            <a:xfrm>
              <a:off x="1724812" y="3216529"/>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127000" y="3846760"/>
              <a:ext cx="1097739"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left wheel</a:t>
              </a:r>
              <a:endParaRPr lang="en-US" dirty="0"/>
            </a:p>
          </p:txBody>
        </p:sp>
        <p:cxnSp>
          <p:nvCxnSpPr>
            <p:cNvPr id="18" name="Straight Arrow Connector 17"/>
            <p:cNvCxnSpPr>
              <a:stCxn id="17" idx="3"/>
            </p:cNvCxnSpPr>
            <p:nvPr/>
          </p:nvCxnSpPr>
          <p:spPr>
            <a:xfrm>
              <a:off x="1224739" y="4031426"/>
              <a:ext cx="500073"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nvGrpSpPr>
          <p:cNvPr id="43" name="Group 42"/>
          <p:cNvGrpSpPr/>
          <p:nvPr/>
        </p:nvGrpSpPr>
        <p:grpSpPr>
          <a:xfrm>
            <a:off x="5093906" y="3247615"/>
            <a:ext cx="3936087" cy="2090744"/>
            <a:chOff x="5093904" y="3247615"/>
            <a:chExt cx="3936087" cy="2090744"/>
          </a:xfrm>
        </p:grpSpPr>
        <p:sp>
          <p:nvSpPr>
            <p:cNvPr id="14" name="Rectangle 13"/>
            <p:cNvSpPr/>
            <p:nvPr/>
          </p:nvSpPr>
          <p:spPr>
            <a:xfrm>
              <a:off x="5093904" y="3247615"/>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7795195" y="3676823"/>
              <a:ext cx="1234796"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r</a:t>
              </a:r>
              <a:r>
                <a:rPr lang="en-US" dirty="0" smtClean="0"/>
                <a:t>ight wheel</a:t>
              </a:r>
              <a:endParaRPr lang="en-US" dirty="0"/>
            </a:p>
          </p:txBody>
        </p:sp>
        <p:cxnSp>
          <p:nvCxnSpPr>
            <p:cNvPr id="21" name="Straight Arrow Connector 20"/>
            <p:cNvCxnSpPr>
              <a:stCxn id="20" idx="1"/>
            </p:cNvCxnSpPr>
            <p:nvPr/>
          </p:nvCxnSpPr>
          <p:spPr>
            <a:xfrm flipH="1">
              <a:off x="7389957" y="3861489"/>
              <a:ext cx="405238" cy="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nvGrpSpPr>
          <p:cNvPr id="42" name="Group 41"/>
          <p:cNvGrpSpPr/>
          <p:nvPr/>
        </p:nvGrpSpPr>
        <p:grpSpPr>
          <a:xfrm>
            <a:off x="4985641" y="2060935"/>
            <a:ext cx="3971876" cy="811759"/>
            <a:chOff x="4985641" y="2060934"/>
            <a:chExt cx="3971876" cy="811759"/>
          </a:xfrm>
        </p:grpSpPr>
        <p:sp>
          <p:nvSpPr>
            <p:cNvPr id="15" name="Rectangle 14"/>
            <p:cNvSpPr/>
            <p:nvPr/>
          </p:nvSpPr>
          <p:spPr>
            <a:xfrm>
              <a:off x="4985641" y="2060934"/>
              <a:ext cx="1253631" cy="811759"/>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7795195" y="2282147"/>
              <a:ext cx="1162322"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h</a:t>
              </a:r>
              <a:r>
                <a:rPr lang="en-US" dirty="0" smtClean="0"/>
                <a:t>andle bar</a:t>
              </a:r>
              <a:endParaRPr lang="en-US" dirty="0"/>
            </a:p>
          </p:txBody>
        </p:sp>
        <p:cxnSp>
          <p:nvCxnSpPr>
            <p:cNvPr id="25" name="Straight Arrow Connector 24"/>
            <p:cNvCxnSpPr>
              <a:stCxn id="24" idx="1"/>
              <a:endCxn id="15" idx="3"/>
            </p:cNvCxnSpPr>
            <p:nvPr/>
          </p:nvCxnSpPr>
          <p:spPr>
            <a:xfrm flipH="1">
              <a:off x="6239272" y="2466813"/>
              <a:ext cx="1555923"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nvGrpSpPr>
          <p:cNvPr id="40" name="Group 39"/>
          <p:cNvGrpSpPr/>
          <p:nvPr/>
        </p:nvGrpSpPr>
        <p:grpSpPr>
          <a:xfrm>
            <a:off x="135620" y="2318118"/>
            <a:ext cx="4090449" cy="515754"/>
            <a:chOff x="135618" y="2318119"/>
            <a:chExt cx="4090449" cy="515754"/>
          </a:xfrm>
        </p:grpSpPr>
        <p:sp>
          <p:nvSpPr>
            <p:cNvPr id="16" name="Rectangle 15"/>
            <p:cNvSpPr/>
            <p:nvPr/>
          </p:nvSpPr>
          <p:spPr>
            <a:xfrm>
              <a:off x="3224664" y="2318119"/>
              <a:ext cx="1001403" cy="51575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35618" y="2391330"/>
              <a:ext cx="1210588"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s</a:t>
              </a:r>
              <a:r>
                <a:rPr lang="en-US" dirty="0" smtClean="0"/>
                <a:t>addle/seat</a:t>
              </a:r>
              <a:endParaRPr lang="en-US" dirty="0"/>
            </a:p>
          </p:txBody>
        </p:sp>
        <p:cxnSp>
          <p:nvCxnSpPr>
            <p:cNvPr id="32" name="Straight Arrow Connector 31"/>
            <p:cNvCxnSpPr>
              <a:stCxn id="31" idx="3"/>
              <a:endCxn id="16" idx="1"/>
            </p:cNvCxnSpPr>
            <p:nvPr/>
          </p:nvCxnSpPr>
          <p:spPr>
            <a:xfrm>
              <a:off x="1346206" y="2575996"/>
              <a:ext cx="187845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sp>
        <p:nvSpPr>
          <p:cNvPr id="27" name="TextBox 26"/>
          <p:cNvSpPr txBox="1"/>
          <p:nvPr/>
        </p:nvSpPr>
        <p:spPr>
          <a:xfrm>
            <a:off x="1724812" y="1167142"/>
            <a:ext cx="566514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How would you design a predictor that labels all the parts using the tools we have seen so far?</a:t>
            </a:r>
            <a:endParaRPr lang="en-US" dirty="0"/>
          </a:p>
        </p:txBody>
      </p:sp>
      <p:sp>
        <p:nvSpPr>
          <p:cNvPr id="28" name="Rectangular Callout 27"/>
          <p:cNvSpPr/>
          <p:nvPr/>
        </p:nvSpPr>
        <p:spPr>
          <a:xfrm>
            <a:off x="6369804" y="0"/>
            <a:ext cx="2774196" cy="1243739"/>
          </a:xfrm>
          <a:prstGeom prst="wedgeRectCallout">
            <a:avLst>
              <a:gd name="adj1" fmla="val -8108"/>
              <a:gd name="adj2" fmla="val -48191"/>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rgbClr val="3366CC"/>
                </a:solidFill>
                <a:cs typeface="Century Gothic"/>
              </a:rPr>
              <a:t>A good illustration for why one might want decomposition – </a:t>
            </a:r>
            <a:r>
              <a:rPr lang="en-US" sz="1600" dirty="0" smtClean="0">
                <a:solidFill>
                  <a:srgbClr val="C00000"/>
                </a:solidFill>
                <a:cs typeface="Century Gothic"/>
              </a:rPr>
              <a:t>transfer.</a:t>
            </a:r>
          </a:p>
          <a:p>
            <a:r>
              <a:rPr lang="en-US" sz="1600" dirty="0" smtClean="0">
                <a:solidFill>
                  <a:srgbClr val="3366CC"/>
                </a:solidFill>
                <a:cs typeface="Century Gothic"/>
              </a:rPr>
              <a:t>E.g., a wheel classifier might be useful in many other tasks.</a:t>
            </a:r>
            <a:endParaRPr lang="en-US" sz="1600" dirty="0">
              <a:solidFill>
                <a:srgbClr val="3366CC"/>
              </a:solidFill>
              <a:cs typeface="Century Gothic"/>
            </a:endParaRPr>
          </a:p>
        </p:txBody>
      </p:sp>
    </p:spTree>
    <p:extLst>
      <p:ext uri="{BB962C8B-B14F-4D97-AF65-F5344CB8AC3E}">
        <p14:creationId xmlns:p14="http://schemas.microsoft.com/office/powerpoint/2010/main" val="40490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bike1.jpg"/>
          <p:cNvPicPr>
            <a:picLocks noGrp="1" noChangeAspect="1"/>
          </p:cNvPicPr>
          <p:nvPr>
            <p:ph idx="1"/>
          </p:nvPr>
        </p:nvPicPr>
        <p:blipFill>
          <a:blip r:embed="rId2">
            <a:alphaModFix amt="65000"/>
            <a:extLst>
              <a:ext uri="{28A0092B-C50C-407E-A947-70E740481C1C}">
                <a14:useLocalDpi xmlns:a14="http://schemas.microsoft.com/office/drawing/2010/main" val="0"/>
              </a:ext>
            </a:extLst>
          </a:blip>
          <a:srcRect l="-18187" r="-18187"/>
          <a:stretch>
            <a:fillRect/>
          </a:stretch>
        </p:blipFill>
        <p:spPr/>
      </p:pic>
      <p:sp>
        <p:nvSpPr>
          <p:cNvPr id="2" name="Title 1"/>
          <p:cNvSpPr>
            <a:spLocks noGrp="1"/>
          </p:cNvSpPr>
          <p:nvPr>
            <p:ph type="title"/>
          </p:nvPr>
        </p:nvSpPr>
        <p:spPr/>
        <p:txBody>
          <a:bodyPr/>
          <a:lstStyle/>
          <a:p>
            <a:r>
              <a:rPr lang="en-US" dirty="0" smtClean="0"/>
              <a:t>One approach to build this structure</a:t>
            </a:r>
            <a:endParaRPr lang="en-US" dirty="0"/>
          </a:p>
        </p:txBody>
      </p:sp>
      <p:sp>
        <p:nvSpPr>
          <p:cNvPr id="4" name="Slide Number Placeholder 3"/>
          <p:cNvSpPr>
            <a:spLocks noGrp="1"/>
          </p:cNvSpPr>
          <p:nvPr>
            <p:ph type="sldNum" sz="quarter" idx="12"/>
          </p:nvPr>
        </p:nvSpPr>
        <p:spPr/>
        <p:txBody>
          <a:bodyPr/>
          <a:lstStyle/>
          <a:p>
            <a:fld id="{C826F14C-17DA-C143-8CA2-5F52D30DDCA1}" type="slidenum">
              <a:rPr lang="en-US" smtClean="0"/>
              <a:t>19</a:t>
            </a:fld>
            <a:endParaRPr lang="en-US"/>
          </a:p>
        </p:txBody>
      </p:sp>
      <p:sp>
        <p:nvSpPr>
          <p:cNvPr id="7" name="Rectangle 6"/>
          <p:cNvSpPr/>
          <p:nvPr/>
        </p:nvSpPr>
        <p:spPr>
          <a:xfrm>
            <a:off x="457202" y="6388590"/>
            <a:ext cx="7991929" cy="276999"/>
          </a:xfrm>
          <a:prstGeom prst="rect">
            <a:avLst/>
          </a:prstGeom>
        </p:spPr>
        <p:txBody>
          <a:bodyPr wrap="square">
            <a:spAutoFit/>
          </a:bodyPr>
          <a:lstStyle/>
          <a:p>
            <a:r>
              <a:rPr lang="en-US" baseline="30000" dirty="0" smtClean="0">
                <a:solidFill>
                  <a:srgbClr val="666666"/>
                </a:solidFill>
              </a:rPr>
              <a:t>Photo by </a:t>
            </a:r>
            <a:r>
              <a:rPr lang="en-US" baseline="30000" dirty="0">
                <a:solidFill>
                  <a:srgbClr val="666666"/>
                </a:solidFill>
              </a:rPr>
              <a:t>A</a:t>
            </a:r>
            <a:r>
              <a:rPr lang="en-US" baseline="30000" dirty="0" smtClean="0">
                <a:solidFill>
                  <a:srgbClr val="666666"/>
                </a:solidFill>
              </a:rPr>
              <a:t>ndrew </a:t>
            </a:r>
            <a:r>
              <a:rPr lang="en-US" baseline="30000" dirty="0" err="1">
                <a:solidFill>
                  <a:srgbClr val="666666"/>
                </a:solidFill>
              </a:rPr>
              <a:t>Dressel</a:t>
            </a:r>
            <a:r>
              <a:rPr lang="en-US" baseline="30000" dirty="0">
                <a:solidFill>
                  <a:srgbClr val="666666"/>
                </a:solidFill>
              </a:rPr>
              <a:t> - Own work. Licensed under Creative Commons Attribution-Share Alike 3.0</a:t>
            </a:r>
            <a:endParaRPr lang="en-US" dirty="0">
              <a:solidFill>
                <a:srgbClr val="666666"/>
              </a:solidFill>
            </a:endParaRPr>
          </a:p>
        </p:txBody>
      </p:sp>
      <p:grpSp>
        <p:nvGrpSpPr>
          <p:cNvPr id="6" name="Group 5"/>
          <p:cNvGrpSpPr/>
          <p:nvPr/>
        </p:nvGrpSpPr>
        <p:grpSpPr>
          <a:xfrm>
            <a:off x="263511" y="1705777"/>
            <a:ext cx="1390313" cy="3572897"/>
            <a:chOff x="263511" y="1705777"/>
            <a:chExt cx="1390313" cy="3572897"/>
          </a:xfrm>
        </p:grpSpPr>
        <p:sp>
          <p:nvSpPr>
            <p:cNvPr id="30" name="TextBox 29"/>
            <p:cNvSpPr txBox="1"/>
            <p:nvPr/>
          </p:nvSpPr>
          <p:spPr>
            <a:xfrm>
              <a:off x="263511" y="2773632"/>
              <a:ext cx="1245583" cy="923330"/>
            </a:xfrm>
            <a:prstGeom prst="rect">
              <a:avLst/>
            </a:prstGeom>
            <a:noFill/>
          </p:spPr>
          <p:txBody>
            <a:bodyPr wrap="square" rtlCol="0">
              <a:spAutoFit/>
            </a:bodyPr>
            <a:lstStyle/>
            <a:p>
              <a:r>
                <a:rPr lang="en-US" dirty="0" smtClean="0"/>
                <a:t>2. Right wheel detector</a:t>
              </a:r>
              <a:endParaRPr lang="en-US" dirty="0"/>
            </a:p>
          </p:txBody>
        </p:sp>
        <p:sp>
          <p:nvSpPr>
            <p:cNvPr id="33" name="TextBox 32"/>
            <p:cNvSpPr txBox="1"/>
            <p:nvPr/>
          </p:nvSpPr>
          <p:spPr>
            <a:xfrm>
              <a:off x="263511" y="1705777"/>
              <a:ext cx="1245583" cy="923330"/>
            </a:xfrm>
            <a:prstGeom prst="rect">
              <a:avLst/>
            </a:prstGeom>
            <a:noFill/>
          </p:spPr>
          <p:txBody>
            <a:bodyPr wrap="square" rtlCol="0">
              <a:spAutoFit/>
            </a:bodyPr>
            <a:lstStyle/>
            <a:p>
              <a:r>
                <a:rPr lang="en-US" dirty="0"/>
                <a:t>1</a:t>
              </a:r>
              <a:r>
                <a:rPr lang="en-US" dirty="0" smtClean="0"/>
                <a:t>. Left wheel detector</a:t>
              </a:r>
              <a:endParaRPr lang="en-US" dirty="0"/>
            </a:p>
          </p:txBody>
        </p:sp>
        <p:sp>
          <p:nvSpPr>
            <p:cNvPr id="34" name="TextBox 33"/>
            <p:cNvSpPr txBox="1"/>
            <p:nvPr/>
          </p:nvSpPr>
          <p:spPr>
            <a:xfrm>
              <a:off x="263511" y="3841487"/>
              <a:ext cx="1390313" cy="646331"/>
            </a:xfrm>
            <a:prstGeom prst="rect">
              <a:avLst/>
            </a:prstGeom>
            <a:noFill/>
          </p:spPr>
          <p:txBody>
            <a:bodyPr wrap="square" rtlCol="0">
              <a:spAutoFit/>
            </a:bodyPr>
            <a:lstStyle/>
            <a:p>
              <a:r>
                <a:rPr lang="en-US" dirty="0" smtClean="0"/>
                <a:t>3. Handle bar detector</a:t>
              </a:r>
              <a:endParaRPr lang="en-US" dirty="0"/>
            </a:p>
          </p:txBody>
        </p:sp>
        <p:sp>
          <p:nvSpPr>
            <p:cNvPr id="35" name="TextBox 34"/>
            <p:cNvSpPr txBox="1"/>
            <p:nvPr/>
          </p:nvSpPr>
          <p:spPr>
            <a:xfrm>
              <a:off x="263511" y="4632343"/>
              <a:ext cx="1390313" cy="646331"/>
            </a:xfrm>
            <a:prstGeom prst="rect">
              <a:avLst/>
            </a:prstGeom>
            <a:noFill/>
          </p:spPr>
          <p:txBody>
            <a:bodyPr wrap="square" rtlCol="0">
              <a:spAutoFit/>
            </a:bodyPr>
            <a:lstStyle/>
            <a:p>
              <a:r>
                <a:rPr lang="en-US" dirty="0"/>
                <a:t>4</a:t>
              </a:r>
              <a:r>
                <a:rPr lang="en-US" dirty="0" smtClean="0"/>
                <a:t>. Seat detector</a:t>
              </a:r>
              <a:endParaRPr lang="en-US" dirty="0"/>
            </a:p>
          </p:txBody>
        </p:sp>
      </p:grpSp>
      <p:grpSp>
        <p:nvGrpSpPr>
          <p:cNvPr id="50" name="Group 49"/>
          <p:cNvGrpSpPr/>
          <p:nvPr/>
        </p:nvGrpSpPr>
        <p:grpSpPr>
          <a:xfrm>
            <a:off x="886303" y="1099445"/>
            <a:ext cx="6568830" cy="4878461"/>
            <a:chOff x="886303" y="1099445"/>
            <a:chExt cx="6568830" cy="4878461"/>
          </a:xfrm>
        </p:grpSpPr>
        <p:sp>
          <p:nvSpPr>
            <p:cNvPr id="13" name="Rectangle 12"/>
            <p:cNvSpPr/>
            <p:nvPr/>
          </p:nvSpPr>
          <p:spPr>
            <a:xfrm>
              <a:off x="1724812" y="3216529"/>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878761" y="3887162"/>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86303" y="1099445"/>
              <a:ext cx="6259233" cy="369332"/>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smtClean="0"/>
                <a:t>Left wheel detector: Is there a wheel in this box? Binary classifier</a:t>
              </a:r>
              <a:endParaRPr lang="en-US" dirty="0"/>
            </a:p>
          </p:txBody>
        </p:sp>
        <p:sp>
          <p:nvSpPr>
            <p:cNvPr id="27" name="Rectangle 26"/>
            <p:cNvSpPr/>
            <p:nvPr/>
          </p:nvSpPr>
          <p:spPr>
            <a:xfrm>
              <a:off x="2112265" y="2084375"/>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3723354" y="2236775"/>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5159081" y="2629107"/>
              <a:ext cx="2296052" cy="2090744"/>
            </a:xfrm>
            <a:prstGeom prst="rect">
              <a:avLst/>
            </a:prstGeom>
            <a:noFill/>
            <a:ln w="28575"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Arrow Connector 11"/>
            <p:cNvCxnSpPr>
              <a:stCxn id="3" idx="2"/>
            </p:cNvCxnSpPr>
            <p:nvPr/>
          </p:nvCxnSpPr>
          <p:spPr>
            <a:xfrm flipH="1">
              <a:off x="3024396" y="1468777"/>
              <a:ext cx="991524" cy="6155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Straight Arrow Connector 36"/>
            <p:cNvCxnSpPr>
              <a:stCxn id="3" idx="2"/>
              <a:endCxn id="28" idx="0"/>
            </p:cNvCxnSpPr>
            <p:nvPr/>
          </p:nvCxnSpPr>
          <p:spPr>
            <a:xfrm>
              <a:off x="4015920" y="1468777"/>
              <a:ext cx="855460" cy="7679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4" name="Straight Arrow Connector 43"/>
            <p:cNvCxnSpPr>
              <a:stCxn id="3" idx="2"/>
              <a:endCxn id="29" idx="0"/>
            </p:cNvCxnSpPr>
            <p:nvPr/>
          </p:nvCxnSpPr>
          <p:spPr>
            <a:xfrm>
              <a:off x="4015920" y="1468777"/>
              <a:ext cx="2291187" cy="116033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5" name="Straight Arrow Connector 44"/>
            <p:cNvCxnSpPr>
              <a:stCxn id="3" idx="2"/>
            </p:cNvCxnSpPr>
            <p:nvPr/>
          </p:nvCxnSpPr>
          <p:spPr>
            <a:xfrm>
              <a:off x="4015920" y="1468777"/>
              <a:ext cx="2224751" cy="241838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3" idx="2"/>
            </p:cNvCxnSpPr>
            <p:nvPr/>
          </p:nvCxnSpPr>
          <p:spPr>
            <a:xfrm flipH="1">
              <a:off x="2878202" y="1468777"/>
              <a:ext cx="1137718" cy="17477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sp>
        <p:nvSpPr>
          <p:cNvPr id="51" name="Rectangle 50"/>
          <p:cNvSpPr/>
          <p:nvPr/>
        </p:nvSpPr>
        <p:spPr>
          <a:xfrm>
            <a:off x="1726677" y="2252832"/>
            <a:ext cx="5381779" cy="26442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Final output: Combine the predictions of these individual classifiers (local classifiers)</a:t>
            </a:r>
          </a:p>
          <a:p>
            <a:pPr algn="ctr"/>
            <a:endParaRPr lang="en-US" dirty="0"/>
          </a:p>
          <a:p>
            <a:pPr algn="ctr"/>
            <a:r>
              <a:rPr lang="en-US" dirty="0" smtClean="0"/>
              <a:t>The predictions interact with each other</a:t>
            </a:r>
          </a:p>
          <a:p>
            <a:pPr algn="ctr"/>
            <a:endParaRPr lang="en-US" dirty="0"/>
          </a:p>
          <a:p>
            <a:pPr algn="ctr"/>
            <a:r>
              <a:rPr lang="en-US" dirty="0" err="1" smtClean="0"/>
              <a:t>Eg</a:t>
            </a:r>
            <a:r>
              <a:rPr lang="en-US" dirty="0" smtClean="0"/>
              <a:t>: The same box can not be both a left wheel and a right wheel, handle bar does not overlap with seat, </a:t>
            </a:r>
            <a:r>
              <a:rPr lang="en-US" dirty="0" err="1" smtClean="0"/>
              <a:t>etc</a:t>
            </a:r>
            <a:endParaRPr lang="en-US" dirty="0" smtClean="0"/>
          </a:p>
          <a:p>
            <a:pPr algn="ctr"/>
            <a:endParaRPr lang="en-US" dirty="0"/>
          </a:p>
          <a:p>
            <a:pPr algn="ctr"/>
            <a:r>
              <a:rPr lang="en-US" dirty="0" smtClean="0">
                <a:solidFill>
                  <a:schemeClr val="accent2"/>
                </a:solidFill>
              </a:rPr>
              <a:t>Need</a:t>
            </a:r>
            <a:r>
              <a:rPr lang="en-US" dirty="0" smtClean="0"/>
              <a:t> </a:t>
            </a:r>
            <a:r>
              <a:rPr lang="en-US" dirty="0" smtClean="0">
                <a:solidFill>
                  <a:srgbClr val="CC3333"/>
                </a:solidFill>
              </a:rPr>
              <a:t>inference to </a:t>
            </a:r>
            <a:r>
              <a:rPr lang="en-US" i="1" dirty="0" smtClean="0">
                <a:solidFill>
                  <a:srgbClr val="CC3333"/>
                </a:solidFill>
              </a:rPr>
              <a:t>compose </a:t>
            </a:r>
            <a:r>
              <a:rPr lang="en-US" dirty="0" smtClean="0">
                <a:solidFill>
                  <a:srgbClr val="CC3333"/>
                </a:solidFill>
              </a:rPr>
              <a:t> the output</a:t>
            </a:r>
            <a:endParaRPr lang="en-US" i="1" dirty="0">
              <a:solidFill>
                <a:srgbClr val="CC3333"/>
              </a:solidFill>
            </a:endParaRPr>
          </a:p>
        </p:txBody>
      </p:sp>
    </p:spTree>
    <p:extLst>
      <p:ext uri="{BB962C8B-B14F-4D97-AF65-F5344CB8AC3E}">
        <p14:creationId xmlns:p14="http://schemas.microsoft.com/office/powerpoint/2010/main" val="86439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0"/>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Comments: ILP for Entities &amp; Relations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Formulation</a:t>
            </a:r>
          </a:p>
          <a:p>
            <a:pPr lvl="1"/>
            <a:r>
              <a:rPr lang="en-US" dirty="0" smtClean="0"/>
              <a:t>So far, sequential structure</a:t>
            </a:r>
          </a:p>
          <a:p>
            <a:pPr lvl="1"/>
            <a:r>
              <a:rPr lang="en-US" dirty="0" smtClean="0"/>
              <a:t>What to do when we want to enforce more general structure </a:t>
            </a:r>
          </a:p>
          <a:p>
            <a:pPr lvl="1"/>
            <a:r>
              <a:rPr lang="en-US" dirty="0" smtClean="0"/>
              <a:t>(remember: structure = knowledge; formally – restricting the size of the huge Y space) </a:t>
            </a:r>
          </a:p>
          <a:p>
            <a:r>
              <a:rPr lang="en-US" dirty="0" smtClean="0"/>
              <a:t>History: Metric Labeling</a:t>
            </a:r>
          </a:p>
          <a:p>
            <a:r>
              <a:rPr lang="en-US" dirty="0" smtClean="0"/>
              <a:t>Complexity</a:t>
            </a:r>
          </a:p>
          <a:p>
            <a:pPr lvl="1"/>
            <a:r>
              <a:rPr lang="en-US" dirty="0" smtClean="0"/>
              <a:t>And practice </a:t>
            </a:r>
          </a:p>
          <a:p>
            <a:r>
              <a:rPr lang="en-US" dirty="0" smtClean="0"/>
              <a:t>Expressivity</a:t>
            </a:r>
          </a:p>
          <a:p>
            <a:pPr lvl="1"/>
            <a:r>
              <a:rPr lang="en-US" dirty="0" smtClean="0"/>
              <a:t>Every Boolean condition can be expressed as a set of linear inequalities</a:t>
            </a:r>
          </a:p>
          <a:p>
            <a:r>
              <a:rPr lang="en-US" dirty="0" smtClean="0"/>
              <a:t>Think about: how was did “model” trained? </a:t>
            </a:r>
          </a:p>
          <a:p>
            <a:endParaRPr lang="en-US" dirty="0"/>
          </a:p>
        </p:txBody>
      </p:sp>
      <p:sp>
        <p:nvSpPr>
          <p:cNvPr id="4" name="Slide Number Placeholder 3"/>
          <p:cNvSpPr>
            <a:spLocks noGrp="1"/>
          </p:cNvSpPr>
          <p:nvPr>
            <p:ph type="sldNum" sz="quarter" idx="12"/>
          </p:nvPr>
        </p:nvSpPr>
        <p:spPr/>
        <p:txBody>
          <a:bodyPr/>
          <a:lstStyle/>
          <a:p>
            <a:fld id="{C71A50C6-785C-D44C-9EFF-100B0E2B0EF8}" type="slidenum">
              <a:rPr lang="en-US" smtClean="0"/>
              <a:t>2</a:t>
            </a:fld>
            <a:endParaRPr lang="en-US"/>
          </a:p>
        </p:txBody>
      </p:sp>
    </p:spTree>
    <p:extLst>
      <p:ext uri="{BB962C8B-B14F-4D97-AF65-F5344CB8AC3E}">
        <p14:creationId xmlns:p14="http://schemas.microsoft.com/office/powerpoint/2010/main" val="1043541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5440" y="1084951"/>
            <a:ext cx="8646160" cy="5412426"/>
          </a:xfrm>
        </p:spPr>
        <p:txBody>
          <a:bodyPr>
            <a:normAutofit/>
          </a:bodyPr>
          <a:lstStyle/>
          <a:p>
            <a:r>
              <a:rPr lang="en-US" sz="2000" dirty="0" smtClean="0"/>
              <a:t>Inference: </a:t>
            </a:r>
            <a:r>
              <a:rPr lang="en-US" sz="2000" dirty="0" smtClean="0">
                <a:solidFill>
                  <a:srgbClr val="0033CC"/>
                </a:solidFill>
              </a:rPr>
              <a:t>given</a:t>
            </a:r>
            <a:r>
              <a:rPr lang="en-US" sz="2000" dirty="0" smtClean="0">
                <a:solidFill>
                  <a:srgbClr val="000000"/>
                </a:solidFill>
              </a:rPr>
              <a:t> input </a:t>
            </a:r>
            <a:r>
              <a:rPr lang="en-US" b="1" dirty="0" smtClean="0">
                <a:solidFill>
                  <a:srgbClr val="0033CC"/>
                </a:solidFill>
              </a:rPr>
              <a:t>x</a:t>
            </a:r>
            <a:r>
              <a:rPr lang="en-US" sz="2000" dirty="0" smtClean="0">
                <a:solidFill>
                  <a:srgbClr val="000000"/>
                </a:solidFill>
                <a:latin typeface="cmmi10"/>
              </a:rPr>
              <a:t> </a:t>
            </a:r>
            <a:r>
              <a:rPr lang="en-US" sz="2000" dirty="0" smtClean="0">
                <a:solidFill>
                  <a:srgbClr val="000000"/>
                </a:solidFill>
              </a:rPr>
              <a:t>(a document, a sentence), </a:t>
            </a:r>
          </a:p>
          <a:p>
            <a:pPr marL="0" indent="0">
              <a:buNone/>
            </a:pPr>
            <a:r>
              <a:rPr lang="en-US" sz="2000" dirty="0" smtClean="0">
                <a:solidFill>
                  <a:srgbClr val="000000"/>
                </a:solidFill>
              </a:rPr>
              <a:t>                         </a:t>
            </a:r>
            <a:r>
              <a:rPr lang="en-US" sz="2000" dirty="0" smtClean="0">
                <a:solidFill>
                  <a:srgbClr val="0033CC"/>
                </a:solidFill>
              </a:rPr>
              <a:t>predict</a:t>
            </a:r>
            <a:r>
              <a:rPr lang="en-US" sz="2000" dirty="0" smtClean="0">
                <a:solidFill>
                  <a:srgbClr val="000000"/>
                </a:solidFill>
              </a:rPr>
              <a:t> </a:t>
            </a:r>
            <a:r>
              <a:rPr lang="en-US" sz="2000" b="1" dirty="0" smtClean="0">
                <a:solidFill>
                  <a:srgbClr val="000000"/>
                </a:solidFill>
              </a:rPr>
              <a:t>the best structure </a:t>
            </a:r>
            <a:r>
              <a:rPr lang="en-US" dirty="0" smtClean="0">
                <a:solidFill>
                  <a:srgbClr val="0033CC"/>
                </a:solidFill>
              </a:rPr>
              <a:t>y</a:t>
            </a:r>
            <a:r>
              <a:rPr lang="en-US" sz="2800" dirty="0" smtClean="0">
                <a:solidFill>
                  <a:srgbClr val="0033CC"/>
                </a:solidFill>
              </a:rPr>
              <a:t> </a:t>
            </a:r>
            <a:r>
              <a:rPr lang="en-US" sz="2000" dirty="0" smtClean="0">
                <a:solidFill>
                  <a:srgbClr val="0033CC"/>
                </a:solidFill>
              </a:rPr>
              <a:t>= {y</a:t>
            </a:r>
            <a:r>
              <a:rPr lang="en-US" sz="2000" baseline="-25000" dirty="0" smtClean="0">
                <a:solidFill>
                  <a:srgbClr val="0033CC"/>
                </a:solidFill>
              </a:rPr>
              <a:t>1</a:t>
            </a:r>
            <a:r>
              <a:rPr lang="en-US" sz="2000" dirty="0" smtClean="0">
                <a:solidFill>
                  <a:srgbClr val="0033CC"/>
                </a:solidFill>
              </a:rPr>
              <a:t>,y</a:t>
            </a:r>
            <a:r>
              <a:rPr lang="en-US" sz="2000" baseline="-25000" dirty="0" smtClean="0">
                <a:solidFill>
                  <a:srgbClr val="0033CC"/>
                </a:solidFill>
              </a:rPr>
              <a:t>2</a:t>
            </a:r>
            <a:r>
              <a:rPr lang="en-US" sz="2000" dirty="0" smtClean="0">
                <a:solidFill>
                  <a:srgbClr val="0033CC"/>
                </a:solidFill>
              </a:rPr>
              <a:t>,…,</a:t>
            </a:r>
            <a:r>
              <a:rPr lang="en-US" sz="2000" dirty="0" err="1" smtClean="0">
                <a:solidFill>
                  <a:srgbClr val="0033CC"/>
                </a:solidFill>
              </a:rPr>
              <a:t>y</a:t>
            </a:r>
            <a:r>
              <a:rPr lang="en-US" sz="2000" baseline="-25000" dirty="0" err="1" smtClean="0">
                <a:solidFill>
                  <a:srgbClr val="0033CC"/>
                </a:solidFill>
              </a:rPr>
              <a:t>n</a:t>
            </a:r>
            <a:r>
              <a:rPr lang="en-US" sz="2000" dirty="0" smtClean="0">
                <a:solidFill>
                  <a:srgbClr val="0033CC"/>
                </a:solidFill>
              </a:rPr>
              <a:t>} </a:t>
            </a:r>
            <a:r>
              <a:rPr lang="en-US" sz="2000" dirty="0">
                <a:latin typeface="cmsy10"/>
                <a:sym typeface="Symbol" panose="05050102010706020507" pitchFamily="18" charset="2"/>
              </a:rPr>
              <a:t></a:t>
            </a:r>
            <a:r>
              <a:rPr lang="en-US" sz="2000" dirty="0" smtClean="0">
                <a:solidFill>
                  <a:srgbClr val="0033CC"/>
                </a:solidFill>
                <a:ea typeface="cmsy10"/>
                <a:cs typeface="cmsy10"/>
              </a:rPr>
              <a:t> </a:t>
            </a:r>
            <a:r>
              <a:rPr lang="en-US" sz="2000" dirty="0" smtClean="0">
                <a:solidFill>
                  <a:srgbClr val="0033CC"/>
                </a:solidFill>
                <a:cs typeface="cmsy10"/>
              </a:rPr>
              <a:t>Y</a:t>
            </a:r>
            <a:r>
              <a:rPr lang="en-US" sz="2000" dirty="0" smtClean="0">
                <a:solidFill>
                  <a:srgbClr val="0033CC"/>
                </a:solidFill>
              </a:rPr>
              <a:t>  </a:t>
            </a:r>
            <a:r>
              <a:rPr lang="en-US" sz="2000" dirty="0" smtClean="0"/>
              <a:t>(entities &amp; relations)</a:t>
            </a:r>
          </a:p>
          <a:p>
            <a:pPr lvl="1"/>
            <a:r>
              <a:rPr lang="en-US" sz="1800" dirty="0" smtClean="0"/>
              <a:t>Assign values to the </a:t>
            </a:r>
            <a:r>
              <a:rPr lang="en-US" sz="1800" dirty="0" smtClean="0">
                <a:solidFill>
                  <a:srgbClr val="0033CC"/>
                </a:solidFill>
              </a:rPr>
              <a:t>y</a:t>
            </a:r>
            <a:r>
              <a:rPr lang="en-US" sz="1800" baseline="-25000" dirty="0" smtClean="0">
                <a:solidFill>
                  <a:srgbClr val="0033CC"/>
                </a:solidFill>
              </a:rPr>
              <a:t>1</a:t>
            </a:r>
            <a:r>
              <a:rPr lang="en-US" sz="1800" dirty="0" smtClean="0">
                <a:solidFill>
                  <a:srgbClr val="0033CC"/>
                </a:solidFill>
              </a:rPr>
              <a:t>,y</a:t>
            </a:r>
            <a:r>
              <a:rPr lang="en-US" sz="1800" baseline="-25000" dirty="0" smtClean="0">
                <a:solidFill>
                  <a:srgbClr val="0033CC"/>
                </a:solidFill>
              </a:rPr>
              <a:t>2</a:t>
            </a:r>
            <a:r>
              <a:rPr lang="en-US" sz="1800" dirty="0" smtClean="0">
                <a:solidFill>
                  <a:srgbClr val="0033CC"/>
                </a:solidFill>
              </a:rPr>
              <a:t>,…,</a:t>
            </a:r>
            <a:r>
              <a:rPr lang="en-US" sz="1800" dirty="0" err="1" smtClean="0">
                <a:solidFill>
                  <a:srgbClr val="0033CC"/>
                </a:solidFill>
              </a:rPr>
              <a:t>y</a:t>
            </a:r>
            <a:r>
              <a:rPr lang="en-US" sz="1800" baseline="-25000" dirty="0" err="1" smtClean="0">
                <a:solidFill>
                  <a:srgbClr val="0033CC"/>
                </a:solidFill>
              </a:rPr>
              <a:t>n</a:t>
            </a:r>
            <a:r>
              <a:rPr lang="en-US" sz="1800" dirty="0" smtClean="0"/>
              <a:t>, accounting for </a:t>
            </a:r>
            <a:r>
              <a:rPr lang="en-US" sz="1800" b="1" dirty="0" smtClean="0"/>
              <a:t>dependencies among </a:t>
            </a:r>
            <a:r>
              <a:rPr lang="en-US" sz="1800" dirty="0" err="1" smtClean="0">
                <a:solidFill>
                  <a:srgbClr val="0033CC"/>
                </a:solidFill>
              </a:rPr>
              <a:t>y</a:t>
            </a:r>
            <a:r>
              <a:rPr lang="en-US" sz="1800" baseline="-25000" dirty="0" err="1" smtClean="0">
                <a:solidFill>
                  <a:srgbClr val="0033CC"/>
                </a:solidFill>
              </a:rPr>
              <a:t>i</a:t>
            </a:r>
            <a:r>
              <a:rPr lang="en-US" sz="2000" dirty="0" err="1" smtClean="0">
                <a:solidFill>
                  <a:srgbClr val="000000"/>
                </a:solidFill>
              </a:rPr>
              <a:t>s</a:t>
            </a:r>
            <a:endParaRPr lang="en-US" dirty="0" smtClean="0">
              <a:solidFill>
                <a:srgbClr val="000000"/>
              </a:solidFill>
            </a:endParaRPr>
          </a:p>
          <a:p>
            <a:r>
              <a:rPr lang="en-US" sz="2000" dirty="0" smtClean="0">
                <a:solidFill>
                  <a:srgbClr val="000000"/>
                </a:solidFill>
              </a:rPr>
              <a:t>Inference is expressed as a maximization of a </a:t>
            </a:r>
            <a:r>
              <a:rPr lang="en-US" sz="2000" b="1" i="1" dirty="0" smtClean="0">
                <a:solidFill>
                  <a:srgbClr val="000000"/>
                </a:solidFill>
              </a:rPr>
              <a:t>scoring function</a:t>
            </a:r>
          </a:p>
          <a:p>
            <a:pPr marL="0" indent="0">
              <a:buNone/>
            </a:pPr>
            <a:r>
              <a:rPr lang="en-US" dirty="0" smtClean="0"/>
              <a:t>                                    y’ = </a:t>
            </a:r>
            <a:r>
              <a:rPr lang="en-US" dirty="0" err="1" smtClean="0"/>
              <a:t>argmax</a:t>
            </a:r>
            <a:r>
              <a:rPr lang="en-US" baseline="-25000" dirty="0" err="1" smtClean="0"/>
              <a:t>y</a:t>
            </a:r>
            <a:r>
              <a:rPr lang="en-US" baseline="-25000" dirty="0" smtClean="0"/>
              <a:t> </a:t>
            </a:r>
            <a:r>
              <a:rPr lang="en-US" baseline="-25000" dirty="0" smtClean="0">
                <a:latin typeface="cmsy10"/>
                <a:sym typeface="Symbol" panose="05050102010706020507" pitchFamily="18" charset="2"/>
              </a:rPr>
              <a:t></a:t>
            </a:r>
            <a:r>
              <a:rPr lang="en-US" baseline="-25000" dirty="0" smtClean="0">
                <a:latin typeface="cmsy10"/>
              </a:rPr>
              <a:t> </a:t>
            </a:r>
            <a:r>
              <a:rPr lang="en-US" baseline="-25000" dirty="0" smtClean="0">
                <a:latin typeface="cmsy10"/>
              </a:rPr>
              <a:t>Y</a:t>
            </a:r>
            <a:r>
              <a:rPr lang="en-US" dirty="0" smtClean="0"/>
              <a:t> </a:t>
            </a:r>
            <a:r>
              <a:rPr lang="en-US" dirty="0" err="1" smtClean="0"/>
              <a:t>w</a:t>
            </a:r>
            <a:r>
              <a:rPr lang="en-US" baseline="30000" dirty="0" err="1" smtClean="0"/>
              <a:t>T</a:t>
            </a:r>
            <a:r>
              <a:rPr lang="en-US" dirty="0" smtClean="0"/>
              <a:t> </a:t>
            </a:r>
            <a:r>
              <a:rPr lang="el-GR" dirty="0" smtClean="0">
                <a:latin typeface="cmmi10"/>
              </a:rPr>
              <a:t>Φ</a:t>
            </a:r>
            <a:r>
              <a:rPr lang="en-US" dirty="0" smtClean="0"/>
              <a:t> </a:t>
            </a:r>
            <a:r>
              <a:rPr lang="en-US" dirty="0" smtClean="0"/>
              <a:t>(</a:t>
            </a:r>
            <a:r>
              <a:rPr lang="en-US" dirty="0" err="1" smtClean="0"/>
              <a:t>x,y</a:t>
            </a:r>
            <a:r>
              <a:rPr lang="en-US" dirty="0" smtClean="0"/>
              <a:t>)</a:t>
            </a:r>
          </a:p>
          <a:p>
            <a:endParaRPr lang="en-US" sz="2000" b="1" i="1" dirty="0" smtClean="0">
              <a:solidFill>
                <a:srgbClr val="000000"/>
              </a:solidFill>
            </a:endParaRPr>
          </a:p>
          <a:p>
            <a:endParaRPr lang="en-US" dirty="0" smtClean="0">
              <a:solidFill>
                <a:srgbClr val="000000"/>
              </a:solidFill>
            </a:endParaRPr>
          </a:p>
          <a:p>
            <a:endParaRPr lang="en-US" dirty="0" smtClean="0">
              <a:solidFill>
                <a:srgbClr val="000000"/>
              </a:solidFill>
            </a:endParaRPr>
          </a:p>
          <a:p>
            <a:r>
              <a:rPr lang="en-US" sz="2000" dirty="0" smtClean="0"/>
              <a:t>Inference requires, in principle, touching all y </a:t>
            </a:r>
            <a:r>
              <a:rPr lang="en-US" sz="2000" dirty="0">
                <a:latin typeface="cmsy10"/>
                <a:sym typeface="Symbol" panose="05050102010706020507" pitchFamily="18" charset="2"/>
              </a:rPr>
              <a:t></a:t>
            </a:r>
            <a:r>
              <a:rPr lang="en-US" sz="2000" dirty="0" smtClean="0"/>
              <a:t> </a:t>
            </a:r>
            <a:r>
              <a:rPr lang="en-US" sz="2000" dirty="0" smtClean="0"/>
              <a:t>Y at decision time, when we are </a:t>
            </a:r>
            <a:r>
              <a:rPr lang="en-US" sz="2000" dirty="0" smtClean="0">
                <a:solidFill>
                  <a:srgbClr val="0033CC"/>
                </a:solidFill>
              </a:rPr>
              <a:t>given x </a:t>
            </a:r>
            <a:r>
              <a:rPr lang="en-US" sz="2000" dirty="0">
                <a:latin typeface="cmsy10"/>
                <a:sym typeface="Symbol" panose="05050102010706020507" pitchFamily="18" charset="2"/>
              </a:rPr>
              <a:t></a:t>
            </a:r>
            <a:r>
              <a:rPr lang="en-US" sz="2000" dirty="0" smtClean="0">
                <a:solidFill>
                  <a:srgbClr val="0033CC"/>
                </a:solidFill>
              </a:rPr>
              <a:t> </a:t>
            </a:r>
            <a:r>
              <a:rPr lang="en-US" sz="2000" dirty="0" smtClean="0">
                <a:solidFill>
                  <a:srgbClr val="0033CC"/>
                </a:solidFill>
              </a:rPr>
              <a:t>X </a:t>
            </a:r>
            <a:r>
              <a:rPr lang="en-US" sz="2000" dirty="0" smtClean="0"/>
              <a:t>and attempt to determine the </a:t>
            </a:r>
            <a:r>
              <a:rPr lang="en-US" sz="2000" dirty="0" smtClean="0">
                <a:solidFill>
                  <a:srgbClr val="0033CC"/>
                </a:solidFill>
              </a:rPr>
              <a:t>best y </a:t>
            </a:r>
            <a:r>
              <a:rPr lang="en-US" sz="2000" dirty="0">
                <a:latin typeface="cmsy10"/>
                <a:sym typeface="Symbol" panose="05050102010706020507" pitchFamily="18" charset="2"/>
              </a:rPr>
              <a:t></a:t>
            </a:r>
            <a:r>
              <a:rPr lang="en-US" sz="2000" dirty="0" smtClean="0">
                <a:solidFill>
                  <a:srgbClr val="0033CC"/>
                </a:solidFill>
              </a:rPr>
              <a:t> </a:t>
            </a:r>
            <a:r>
              <a:rPr lang="en-US" sz="2000" dirty="0" smtClean="0">
                <a:solidFill>
                  <a:srgbClr val="0033CC"/>
                </a:solidFill>
              </a:rPr>
              <a:t>Y </a:t>
            </a:r>
            <a:r>
              <a:rPr lang="en-US" sz="2000" dirty="0" smtClean="0"/>
              <a:t>for it, given </a:t>
            </a:r>
            <a:r>
              <a:rPr lang="en-US" sz="2000" dirty="0" smtClean="0">
                <a:solidFill>
                  <a:srgbClr val="0033CC"/>
                </a:solidFill>
              </a:rPr>
              <a:t>w</a:t>
            </a:r>
            <a:r>
              <a:rPr lang="en-US" sz="2000" dirty="0" smtClean="0"/>
              <a:t> </a:t>
            </a:r>
          </a:p>
          <a:p>
            <a:pPr lvl="1"/>
            <a:r>
              <a:rPr lang="en-US" dirty="0" smtClean="0"/>
              <a:t>For some structures, inference is computationally easy. </a:t>
            </a:r>
          </a:p>
          <a:p>
            <a:pPr lvl="1"/>
            <a:r>
              <a:rPr lang="en-US" dirty="0" err="1" smtClean="0"/>
              <a:t>Eg</a:t>
            </a:r>
            <a:r>
              <a:rPr lang="en-US" dirty="0" smtClean="0"/>
              <a:t>: Using the Viterbi algorithm </a:t>
            </a:r>
          </a:p>
          <a:p>
            <a:pPr lvl="1"/>
            <a:r>
              <a:rPr lang="en-US" dirty="0" smtClean="0"/>
              <a:t>In general, NP-hard (can be formulated as an ILP)</a:t>
            </a:r>
          </a:p>
          <a:p>
            <a:endParaRPr lang="en-US" sz="2000" dirty="0"/>
          </a:p>
        </p:txBody>
      </p:sp>
      <p:sp>
        <p:nvSpPr>
          <p:cNvPr id="2" name="Title 1"/>
          <p:cNvSpPr>
            <a:spLocks noGrp="1"/>
          </p:cNvSpPr>
          <p:nvPr>
            <p:ph type="title"/>
          </p:nvPr>
        </p:nvSpPr>
        <p:spPr/>
        <p:txBody>
          <a:bodyPr>
            <a:normAutofit/>
          </a:bodyPr>
          <a:lstStyle/>
          <a:p>
            <a:r>
              <a:rPr lang="en-US" smtClean="0"/>
              <a:t>Structured Prediction: Inference</a:t>
            </a:r>
            <a:endParaRPr lang="en-US" dirty="0"/>
          </a:p>
        </p:txBody>
      </p:sp>
      <p:sp>
        <p:nvSpPr>
          <p:cNvPr id="17" name="Rectangular Callout 16"/>
          <p:cNvSpPr/>
          <p:nvPr/>
        </p:nvSpPr>
        <p:spPr>
          <a:xfrm>
            <a:off x="7162800" y="2819400"/>
            <a:ext cx="1638299" cy="990600"/>
          </a:xfrm>
          <a:prstGeom prst="wedgeRectCallout">
            <a:avLst>
              <a:gd name="adj1" fmla="val -113950"/>
              <a:gd name="adj2" fmla="val -39478"/>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Century Gothic"/>
              </a:rPr>
              <a:t>Joint features on </a:t>
            </a:r>
            <a:r>
              <a:rPr kumimoji="0" lang="en-US" sz="1800" b="0" i="0" u="none" strike="noStrike" kern="1200" cap="none" spc="0" normalizeH="0" baseline="0" noProof="0" dirty="0" smtClean="0">
                <a:ln>
                  <a:noFill/>
                </a:ln>
                <a:solidFill>
                  <a:srgbClr val="000000"/>
                </a:solidFill>
                <a:effectLst/>
                <a:uLnTx/>
                <a:uFillTx/>
                <a:latin typeface="Calibri"/>
                <a:ea typeface="+mn-ea"/>
                <a:cs typeface="Century Gothic"/>
              </a:rPr>
              <a:t>inputs and outputs</a:t>
            </a:r>
            <a:endParaRPr kumimoji="0" lang="en-US" sz="1800" b="0" i="0" u="none" strike="noStrike" kern="1200" cap="none" spc="0" normalizeH="0" baseline="0" noProof="0" dirty="0">
              <a:ln>
                <a:noFill/>
              </a:ln>
              <a:solidFill>
                <a:srgbClr val="000000"/>
              </a:solidFill>
              <a:effectLst/>
              <a:uLnTx/>
              <a:uFillTx/>
              <a:latin typeface="Calibri"/>
              <a:ea typeface="+mn-ea"/>
              <a:cs typeface="Century Gothic"/>
            </a:endParaRPr>
          </a:p>
        </p:txBody>
      </p:sp>
      <p:sp>
        <p:nvSpPr>
          <p:cNvPr id="18" name="Rectangular Callout 17"/>
          <p:cNvSpPr/>
          <p:nvPr/>
        </p:nvSpPr>
        <p:spPr>
          <a:xfrm>
            <a:off x="3276600" y="3465284"/>
            <a:ext cx="3200400" cy="649516"/>
          </a:xfrm>
          <a:prstGeom prst="wedgeRectCallout">
            <a:avLst>
              <a:gd name="adj1" fmla="val 1456"/>
              <a:gd name="adj2" fmla="val -107316"/>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Century Gothic"/>
              </a:rPr>
              <a:t>Feature Weights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Century Gothic"/>
              </a:rPr>
              <a:t>(estimated during learning)</a:t>
            </a:r>
          </a:p>
        </p:txBody>
      </p:sp>
      <p:sp>
        <p:nvSpPr>
          <p:cNvPr id="19" name="Rectangular Callout 18"/>
          <p:cNvSpPr/>
          <p:nvPr/>
        </p:nvSpPr>
        <p:spPr>
          <a:xfrm>
            <a:off x="533400" y="3389084"/>
            <a:ext cx="1600199" cy="649516"/>
          </a:xfrm>
          <a:prstGeom prst="wedgeRectCallout">
            <a:avLst>
              <a:gd name="adj1" fmla="val 190323"/>
              <a:gd name="adj2" fmla="val -73712"/>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Century Gothic"/>
              </a:rPr>
              <a:t>Set of allowed </a:t>
            </a:r>
            <a:r>
              <a:rPr kumimoji="0" lang="en-US" sz="1800" b="0" i="0" u="none" strike="noStrike" kern="1200" cap="none" spc="0" normalizeH="0" baseline="0" noProof="0" dirty="0" smtClean="0">
                <a:ln>
                  <a:noFill/>
                </a:ln>
                <a:solidFill>
                  <a:srgbClr val="000000"/>
                </a:solidFill>
                <a:effectLst/>
                <a:uLnTx/>
                <a:uFillTx/>
                <a:latin typeface="Calibri"/>
                <a:ea typeface="+mn-ea"/>
                <a:cs typeface="Century Gothic"/>
              </a:rPr>
              <a:t>structures</a:t>
            </a:r>
            <a:endParaRPr kumimoji="0" lang="en-US" sz="1800" b="0" i="0" u="none" strike="noStrike" kern="1200" cap="none" spc="0" normalizeH="0" baseline="0" noProof="0" dirty="0">
              <a:ln>
                <a:noFill/>
              </a:ln>
              <a:solidFill>
                <a:srgbClr val="000000"/>
              </a:solidFill>
              <a:effectLst/>
              <a:uLnTx/>
              <a:uFillTx/>
              <a:latin typeface="Calibri"/>
              <a:ea typeface="+mn-ea"/>
              <a:cs typeface="Century Gothic"/>
            </a:endParaRPr>
          </a:p>
        </p:txBody>
      </p:sp>
      <p:sp>
        <p:nvSpPr>
          <p:cNvPr id="8" name="Rectangle 17"/>
          <p:cNvSpPr>
            <a:spLocks noChangeArrowheads="1"/>
          </p:cNvSpPr>
          <p:nvPr/>
        </p:nvSpPr>
        <p:spPr bwMode="auto">
          <a:xfrm>
            <a:off x="2819400" y="697468"/>
            <a:ext cx="6172200" cy="369332"/>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3366"/>
                </a:solidFill>
                <a:effectLst/>
                <a:uLnTx/>
                <a:uFillTx/>
                <a:latin typeface="Calibri"/>
                <a:ea typeface="+mn-ea"/>
                <a:cs typeface="Arial" charset="0"/>
              </a:rPr>
              <a:t>Placing in context: a crash course in structured prediction (</a:t>
            </a:r>
            <a:r>
              <a:rPr kumimoji="0" lang="en-US" sz="1800" b="0" i="0" u="none" strike="noStrike" kern="1200" cap="none" spc="0" normalizeH="0" baseline="0" noProof="0" dirty="0" smtClean="0">
                <a:ln>
                  <a:noFill/>
                </a:ln>
                <a:solidFill>
                  <a:srgbClr val="003366"/>
                </a:solidFill>
                <a:effectLst/>
                <a:uLnTx/>
                <a:uFillTx/>
                <a:latin typeface="Calibri"/>
                <a:ea typeface="+mn-ea"/>
                <a:cs typeface="Arial" charset="0"/>
                <a:hlinkClick r:id="rId2" action="ppaction://hlinksldjump"/>
              </a:rPr>
              <a:t>skip</a:t>
            </a:r>
            <a:r>
              <a:rPr kumimoji="0" lang="en-US" sz="1800" b="0" i="0" u="none" strike="noStrike" kern="1200" cap="none" spc="0" normalizeH="0" baseline="0" noProof="0" dirty="0" smtClean="0">
                <a:ln>
                  <a:noFill/>
                </a:ln>
                <a:solidFill>
                  <a:srgbClr val="003366"/>
                </a:solidFill>
                <a:effectLst/>
                <a:uLnTx/>
                <a:uFillTx/>
                <a:latin typeface="Calibri"/>
                <a:ea typeface="+mn-ea"/>
                <a:cs typeface="Arial" charset="0"/>
              </a:rPr>
              <a:t>)</a:t>
            </a:r>
            <a:endParaRPr kumimoji="0" lang="en-US" sz="1800" b="0" i="0" u="none" strike="noStrike" kern="1200" cap="none" spc="0" normalizeH="0" baseline="0" noProof="0" dirty="0">
              <a:ln>
                <a:noFill/>
              </a:ln>
              <a:solidFill>
                <a:srgbClr val="003366"/>
              </a:solidFill>
              <a:effectLst/>
              <a:uLnTx/>
              <a:uFillTx/>
              <a:latin typeface="Calibri"/>
              <a:ea typeface="+mn-ea"/>
              <a:cs typeface="Arial" charset="0"/>
            </a:endParaRPr>
          </a:p>
        </p:txBody>
      </p:sp>
      <p:sp>
        <p:nvSpPr>
          <p:cNvPr id="9" name="Slide Number Placeholder 8"/>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30948758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Structured Prediction: Learning</a:t>
            </a:r>
          </a:p>
        </p:txBody>
      </p:sp>
      <p:sp>
        <p:nvSpPr>
          <p:cNvPr id="3" name="Content Placeholder 2"/>
          <p:cNvSpPr>
            <a:spLocks noGrp="1"/>
          </p:cNvSpPr>
          <p:nvPr>
            <p:ph idx="1"/>
          </p:nvPr>
        </p:nvSpPr>
        <p:spPr/>
        <p:txBody>
          <a:bodyPr>
            <a:normAutofit/>
          </a:bodyPr>
          <a:lstStyle/>
          <a:p>
            <a:r>
              <a:rPr lang="en-US" sz="2000" dirty="0"/>
              <a:t>Learning: </a:t>
            </a:r>
            <a:r>
              <a:rPr lang="en-US" sz="2000" dirty="0">
                <a:solidFill>
                  <a:srgbClr val="0033CC"/>
                </a:solidFill>
              </a:rPr>
              <a:t>given</a:t>
            </a:r>
            <a:r>
              <a:rPr lang="en-US" sz="2000" dirty="0">
                <a:solidFill>
                  <a:srgbClr val="000000"/>
                </a:solidFill>
              </a:rPr>
              <a:t> a set of structured examples </a:t>
            </a:r>
            <a:r>
              <a:rPr lang="en-US" sz="2000" dirty="0">
                <a:solidFill>
                  <a:srgbClr val="0033CC"/>
                </a:solidFill>
              </a:rPr>
              <a:t>{(</a:t>
            </a:r>
            <a:r>
              <a:rPr lang="en-US" sz="2000" dirty="0" err="1">
                <a:solidFill>
                  <a:srgbClr val="0033CC"/>
                </a:solidFill>
              </a:rPr>
              <a:t>x,y</a:t>
            </a:r>
            <a:r>
              <a:rPr lang="en-US" sz="2000" dirty="0">
                <a:solidFill>
                  <a:srgbClr val="0033CC"/>
                </a:solidFill>
              </a:rPr>
              <a:t>)} </a:t>
            </a:r>
            <a:endParaRPr lang="en-US" sz="2000" dirty="0" smtClean="0">
              <a:solidFill>
                <a:srgbClr val="0033CC"/>
              </a:solidFill>
            </a:endParaRPr>
          </a:p>
          <a:p>
            <a:pPr marL="0" indent="0">
              <a:buNone/>
            </a:pPr>
            <a:r>
              <a:rPr lang="en-US" sz="2000" dirty="0">
                <a:solidFill>
                  <a:srgbClr val="0033CC"/>
                </a:solidFill>
              </a:rPr>
              <a:t> </a:t>
            </a:r>
            <a:r>
              <a:rPr lang="en-US" sz="2000" dirty="0" smtClean="0">
                <a:solidFill>
                  <a:srgbClr val="0033CC"/>
                </a:solidFill>
              </a:rPr>
              <a:t>                      find</a:t>
            </a:r>
            <a:r>
              <a:rPr lang="en-US" sz="2000" dirty="0" smtClean="0">
                <a:solidFill>
                  <a:srgbClr val="000000"/>
                </a:solidFill>
              </a:rPr>
              <a:t> </a:t>
            </a:r>
            <a:r>
              <a:rPr lang="en-US" sz="2000" dirty="0">
                <a:solidFill>
                  <a:srgbClr val="000000"/>
                </a:solidFill>
              </a:rPr>
              <a:t>a scoring function </a:t>
            </a:r>
            <a:r>
              <a:rPr lang="en-US" sz="2000" dirty="0">
                <a:solidFill>
                  <a:srgbClr val="0033CC"/>
                </a:solidFill>
              </a:rPr>
              <a:t>w</a:t>
            </a:r>
            <a:r>
              <a:rPr lang="en-US" sz="2000" dirty="0">
                <a:solidFill>
                  <a:srgbClr val="000000"/>
                </a:solidFill>
              </a:rPr>
              <a:t> that minimizes </a:t>
            </a:r>
            <a:r>
              <a:rPr lang="en-US" sz="2000" dirty="0" smtClean="0">
                <a:solidFill>
                  <a:srgbClr val="000000"/>
                </a:solidFill>
              </a:rPr>
              <a:t>empirical loss</a:t>
            </a:r>
            <a:r>
              <a:rPr lang="en-US" sz="2000" dirty="0">
                <a:solidFill>
                  <a:srgbClr val="000000"/>
                </a:solidFill>
              </a:rPr>
              <a:t>.</a:t>
            </a:r>
          </a:p>
          <a:p>
            <a:endParaRPr lang="en-US" sz="2000" dirty="0" smtClean="0">
              <a:solidFill>
                <a:srgbClr val="000000"/>
              </a:solidFill>
            </a:endParaRPr>
          </a:p>
          <a:p>
            <a:r>
              <a:rPr lang="en-US" sz="2000" dirty="0" smtClean="0">
                <a:solidFill>
                  <a:srgbClr val="000000"/>
                </a:solidFill>
              </a:rPr>
              <a:t>Learning </a:t>
            </a:r>
            <a:r>
              <a:rPr lang="en-US" sz="2000" dirty="0">
                <a:solidFill>
                  <a:srgbClr val="000000"/>
                </a:solidFill>
              </a:rPr>
              <a:t>is thus driven by the attempt to find a weight vector </a:t>
            </a:r>
            <a:r>
              <a:rPr lang="en-US" sz="2000" dirty="0">
                <a:solidFill>
                  <a:srgbClr val="0033CC"/>
                </a:solidFill>
              </a:rPr>
              <a:t>w</a:t>
            </a:r>
            <a:r>
              <a:rPr lang="en-US" sz="2000" dirty="0">
                <a:solidFill>
                  <a:srgbClr val="000000"/>
                </a:solidFill>
              </a:rPr>
              <a:t> such </a:t>
            </a:r>
            <a:r>
              <a:rPr lang="en-US" sz="2000" dirty="0" smtClean="0">
                <a:solidFill>
                  <a:srgbClr val="000000"/>
                </a:solidFill>
              </a:rPr>
              <a:t>that</a:t>
            </a:r>
            <a:r>
              <a:rPr lang="en-US" sz="2000" dirty="0">
                <a:solidFill>
                  <a:srgbClr val="000000"/>
                </a:solidFill>
              </a:rPr>
              <a:t> </a:t>
            </a:r>
            <a:r>
              <a:rPr lang="en-US" sz="2000" dirty="0" smtClean="0">
                <a:solidFill>
                  <a:srgbClr val="000000"/>
                </a:solidFill>
              </a:rPr>
              <a:t>for each given annotated example </a:t>
            </a:r>
            <a:r>
              <a:rPr lang="en-US" sz="2000" dirty="0" smtClean="0">
                <a:solidFill>
                  <a:srgbClr val="0033CC"/>
                </a:solidFill>
              </a:rPr>
              <a:t>(</a:t>
            </a:r>
            <a:r>
              <a:rPr lang="en-US" sz="2000" dirty="0" smtClean="0">
                <a:solidFill>
                  <a:srgbClr val="0033CC"/>
                </a:solidFill>
                <a:latin typeface="Calibri"/>
              </a:rPr>
              <a:t>x</a:t>
            </a:r>
            <a:r>
              <a:rPr lang="en-US" sz="2000" baseline="-25000" dirty="0" smtClean="0">
                <a:solidFill>
                  <a:srgbClr val="0033CC"/>
                </a:solidFill>
                <a:latin typeface="Calibri"/>
              </a:rPr>
              <a:t>i</a:t>
            </a:r>
            <a:r>
              <a:rPr lang="en-US" sz="2000" dirty="0" smtClean="0">
                <a:solidFill>
                  <a:srgbClr val="0033CC"/>
                </a:solidFill>
              </a:rPr>
              <a:t>, </a:t>
            </a:r>
            <a:r>
              <a:rPr lang="en-US" sz="2000" dirty="0" err="1" smtClean="0">
                <a:solidFill>
                  <a:srgbClr val="0033CC"/>
                </a:solidFill>
                <a:latin typeface="Calibri"/>
              </a:rPr>
              <a:t>y</a:t>
            </a:r>
            <a:r>
              <a:rPr lang="en-US" sz="2000" baseline="-25000" dirty="0" err="1" smtClean="0">
                <a:solidFill>
                  <a:srgbClr val="0033CC"/>
                </a:solidFill>
                <a:latin typeface="Calibri"/>
              </a:rPr>
              <a:t>i</a:t>
            </a:r>
            <a:r>
              <a:rPr lang="en-US" sz="2000" dirty="0" smtClean="0">
                <a:solidFill>
                  <a:srgbClr val="0033CC"/>
                </a:solidFill>
              </a:rPr>
              <a:t>):</a:t>
            </a:r>
          </a:p>
          <a:p>
            <a:pPr marL="0" indent="0">
              <a:buNone/>
            </a:pPr>
            <a:endParaRPr lang="en-US" dirty="0"/>
          </a:p>
          <a:p>
            <a:pPr marL="0" indent="0">
              <a:buNone/>
            </a:pPr>
            <a:endParaRPr lang="en-US" dirty="0" smtClean="0"/>
          </a:p>
          <a:p>
            <a:pPr marL="0" indent="0">
              <a:buNone/>
            </a:pPr>
            <a:endParaRPr lang="en-US" dirty="0"/>
          </a:p>
          <a:p>
            <a:endParaRPr lang="en-US" sz="2000" dirty="0" smtClean="0"/>
          </a:p>
        </p:txBody>
      </p:sp>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4288400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Structured Prediction: Learning</a:t>
            </a:r>
            <a:endParaRPr lang="en-US" dirty="0"/>
          </a:p>
        </p:txBody>
      </p:sp>
      <p:sp>
        <p:nvSpPr>
          <p:cNvPr id="3" name="Content Placeholder 2"/>
          <p:cNvSpPr>
            <a:spLocks noGrp="1"/>
          </p:cNvSpPr>
          <p:nvPr>
            <p:ph idx="1"/>
          </p:nvPr>
        </p:nvSpPr>
        <p:spPr>
          <a:xfrm>
            <a:off x="457200" y="914400"/>
            <a:ext cx="8229600" cy="5257800"/>
          </a:xfrm>
        </p:spPr>
        <p:txBody>
          <a:bodyPr>
            <a:normAutofit fontScale="85000" lnSpcReduction="20000"/>
          </a:bodyPr>
          <a:lstStyle/>
          <a:p>
            <a:r>
              <a:rPr lang="en-US" dirty="0" smtClean="0"/>
              <a:t>Learning: </a:t>
            </a:r>
            <a:r>
              <a:rPr lang="en-US" dirty="0" smtClean="0">
                <a:solidFill>
                  <a:srgbClr val="3366CC"/>
                </a:solidFill>
              </a:rPr>
              <a:t>given</a:t>
            </a:r>
            <a:r>
              <a:rPr lang="en-US" dirty="0" smtClean="0"/>
              <a:t> a set of structured examples </a:t>
            </a:r>
            <a:r>
              <a:rPr lang="en-US" dirty="0" smtClean="0">
                <a:solidFill>
                  <a:srgbClr val="3366CC"/>
                </a:solidFill>
              </a:rPr>
              <a:t>{(</a:t>
            </a:r>
            <a:r>
              <a:rPr lang="en-US" dirty="0" err="1" smtClean="0">
                <a:solidFill>
                  <a:srgbClr val="3366CC"/>
                </a:solidFill>
              </a:rPr>
              <a:t>x,y</a:t>
            </a:r>
            <a:r>
              <a:rPr lang="en-US" dirty="0" smtClean="0">
                <a:solidFill>
                  <a:srgbClr val="3366CC"/>
                </a:solidFill>
              </a:rPr>
              <a:t>)} </a:t>
            </a:r>
          </a:p>
          <a:p>
            <a:pPr marL="0" indent="0">
              <a:buNone/>
            </a:pPr>
            <a:r>
              <a:rPr lang="en-US" dirty="0" smtClean="0"/>
              <a:t>                       </a:t>
            </a:r>
            <a:r>
              <a:rPr lang="en-US" dirty="0" smtClean="0">
                <a:solidFill>
                  <a:srgbClr val="3366CC"/>
                </a:solidFill>
              </a:rPr>
              <a:t>find </a:t>
            </a:r>
            <a:r>
              <a:rPr lang="en-US" dirty="0" smtClean="0"/>
              <a:t>a scoring function </a:t>
            </a:r>
            <a:r>
              <a:rPr lang="en-US" dirty="0" smtClean="0">
                <a:solidFill>
                  <a:srgbClr val="3366CC"/>
                </a:solidFill>
              </a:rPr>
              <a:t>w</a:t>
            </a:r>
            <a:r>
              <a:rPr lang="en-US" dirty="0" smtClean="0"/>
              <a:t> that minimizes empirical loss.</a:t>
            </a:r>
          </a:p>
          <a:p>
            <a:endParaRPr lang="en-US" dirty="0" smtClean="0"/>
          </a:p>
          <a:p>
            <a:r>
              <a:rPr lang="en-US" dirty="0" smtClean="0"/>
              <a:t>Learning is thus driven by the attempt to find a weight vector </a:t>
            </a:r>
            <a:r>
              <a:rPr lang="en-US" dirty="0" smtClean="0">
                <a:solidFill>
                  <a:srgbClr val="3366CC"/>
                </a:solidFill>
              </a:rPr>
              <a:t>w</a:t>
            </a:r>
            <a:r>
              <a:rPr lang="en-US" dirty="0" smtClean="0"/>
              <a:t> such that for each given annotated example </a:t>
            </a:r>
            <a:r>
              <a:rPr lang="en-US" dirty="0" smtClean="0">
                <a:solidFill>
                  <a:srgbClr val="3366CC"/>
                </a:solidFill>
              </a:rPr>
              <a:t>(</a:t>
            </a:r>
            <a:r>
              <a:rPr lang="en-US" dirty="0" smtClean="0">
                <a:solidFill>
                  <a:srgbClr val="3366CC"/>
                </a:solidFill>
                <a:latin typeface="Calibri"/>
              </a:rPr>
              <a:t>x</a:t>
            </a:r>
            <a:r>
              <a:rPr lang="en-US" baseline="-25000" dirty="0" smtClean="0">
                <a:solidFill>
                  <a:srgbClr val="3366CC"/>
                </a:solidFill>
                <a:latin typeface="Calibri"/>
              </a:rPr>
              <a:t>i</a:t>
            </a:r>
            <a:r>
              <a:rPr lang="en-US" dirty="0" smtClean="0">
                <a:solidFill>
                  <a:srgbClr val="3366CC"/>
                </a:solidFill>
              </a:rPr>
              <a:t>, </a:t>
            </a:r>
            <a:r>
              <a:rPr lang="en-US" dirty="0" err="1" smtClean="0">
                <a:solidFill>
                  <a:srgbClr val="3366CC"/>
                </a:solidFill>
                <a:latin typeface="Calibri"/>
              </a:rPr>
              <a:t>y</a:t>
            </a:r>
            <a:r>
              <a:rPr lang="en-US" baseline="-25000" dirty="0" err="1" smtClean="0">
                <a:solidFill>
                  <a:srgbClr val="3366CC"/>
                </a:solidFill>
                <a:latin typeface="Calibri"/>
              </a:rPr>
              <a:t>i</a:t>
            </a:r>
            <a:r>
              <a:rPr lang="en-US" dirty="0" smtClean="0">
                <a:solidFill>
                  <a:srgbClr val="3366CC"/>
                </a:solidFill>
              </a:rPr>
              <a:t>):</a:t>
            </a:r>
          </a:p>
          <a:p>
            <a:pPr marL="0" indent="0">
              <a:buNone/>
            </a:pPr>
            <a:endParaRPr lang="en-US" dirty="0" smtClean="0"/>
          </a:p>
          <a:p>
            <a:pPr marL="0" indent="0">
              <a:buNone/>
            </a:pPr>
            <a:endParaRPr lang="en-US" dirty="0" smtClean="0"/>
          </a:p>
          <a:p>
            <a:pPr marL="0" indent="0">
              <a:buNone/>
            </a:pPr>
            <a:endParaRPr lang="en-US" dirty="0" smtClean="0"/>
          </a:p>
          <a:p>
            <a:endParaRPr lang="en-US" sz="2000" dirty="0" smtClean="0">
              <a:solidFill>
                <a:srgbClr val="0033CC"/>
              </a:solidFill>
            </a:endParaRPr>
          </a:p>
          <a:p>
            <a:r>
              <a:rPr lang="en-US" dirty="0" smtClean="0"/>
              <a:t>We call these conditions the </a:t>
            </a:r>
            <a:r>
              <a:rPr lang="en-US" dirty="0" smtClean="0">
                <a:solidFill>
                  <a:srgbClr val="3366CC"/>
                </a:solidFill>
              </a:rPr>
              <a:t>learning constraints.</a:t>
            </a:r>
          </a:p>
          <a:p>
            <a:endParaRPr lang="en-US" sz="2800" dirty="0" smtClean="0"/>
          </a:p>
          <a:p>
            <a:r>
              <a:rPr lang="en-US" dirty="0" smtClean="0"/>
              <a:t>In most learning algorithms used today, the update of the weight vector w is done in an </a:t>
            </a:r>
            <a:r>
              <a:rPr lang="en-US" dirty="0" smtClean="0">
                <a:solidFill>
                  <a:srgbClr val="3366CC"/>
                </a:solidFill>
              </a:rPr>
              <a:t>on-line fashion, </a:t>
            </a:r>
          </a:p>
          <a:p>
            <a:pPr lvl="1"/>
            <a:r>
              <a:rPr lang="en-US" sz="2100" dirty="0" smtClean="0"/>
              <a:t>Think about it as Perceptron; this procedure applies to Structured Perceptron, CRFs, Linear Structured SVM</a:t>
            </a:r>
          </a:p>
          <a:p>
            <a:r>
              <a:rPr lang="en-US" dirty="0" err="1" smtClean="0"/>
              <a:t>W.l.o.g</a:t>
            </a:r>
            <a:r>
              <a:rPr lang="en-US" dirty="0" smtClean="0"/>
              <a:t>. (almost) we can thus write the generic structured learning algorithm as follows:</a:t>
            </a:r>
          </a:p>
        </p:txBody>
      </p:sp>
      <p:pic>
        <p:nvPicPr>
          <p:cNvPr id="6" name="Picture 5"/>
          <p:cNvPicPr>
            <a:picLocks noChangeAspect="1"/>
          </p:cNvPicPr>
          <p:nvPr/>
        </p:nvPicPr>
        <p:blipFill>
          <a:blip r:embed="rId3"/>
          <a:stretch>
            <a:fillRect/>
          </a:stretch>
        </p:blipFill>
        <p:spPr>
          <a:xfrm>
            <a:off x="939800" y="2584769"/>
            <a:ext cx="7747000" cy="872806"/>
          </a:xfrm>
          <a:prstGeom prst="rect">
            <a:avLst/>
          </a:prstGeom>
        </p:spPr>
      </p:pic>
      <p:sp>
        <p:nvSpPr>
          <p:cNvPr id="7" name="Rectangle 6"/>
          <p:cNvSpPr/>
          <p:nvPr/>
        </p:nvSpPr>
        <p:spPr>
          <a:xfrm>
            <a:off x="7794625" y="2676843"/>
            <a:ext cx="1070794" cy="74898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a:ea typeface="+mn-ea"/>
              <a:cs typeface="+mn-cs"/>
            </a:endParaRPr>
          </a:p>
        </p:txBody>
      </p:sp>
      <p:sp>
        <p:nvSpPr>
          <p:cNvPr id="8" name="Rectangle 7"/>
          <p:cNvSpPr/>
          <p:nvPr/>
        </p:nvSpPr>
        <p:spPr>
          <a:xfrm>
            <a:off x="619125" y="2533968"/>
            <a:ext cx="2476500" cy="97123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rgbClr val="0033CC"/>
                </a:solidFill>
                <a:effectLst/>
                <a:uLnTx/>
                <a:uFillTx/>
                <a:latin typeface="Calibri"/>
                <a:ea typeface="+mn-ea"/>
                <a:cs typeface="+mn-cs"/>
              </a:rPr>
              <a:t>Score of annotated structure</a:t>
            </a:r>
            <a:endParaRPr kumimoji="0" lang="en-US" sz="2000" b="1" i="0" u="none" strike="noStrike" kern="1200" cap="none" spc="0" normalizeH="0" baseline="0" noProof="0" dirty="0">
              <a:ln>
                <a:noFill/>
              </a:ln>
              <a:solidFill>
                <a:srgbClr val="0033CC"/>
              </a:solidFill>
              <a:effectLst/>
              <a:uLnTx/>
              <a:uFillTx/>
              <a:latin typeface="Calibri"/>
              <a:ea typeface="+mn-ea"/>
              <a:cs typeface="+mn-cs"/>
            </a:endParaRPr>
          </a:p>
        </p:txBody>
      </p:sp>
      <p:sp>
        <p:nvSpPr>
          <p:cNvPr id="9" name="Rectangle 8"/>
          <p:cNvSpPr/>
          <p:nvPr/>
        </p:nvSpPr>
        <p:spPr>
          <a:xfrm>
            <a:off x="3644900" y="2533968"/>
            <a:ext cx="2101850" cy="97123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rgbClr val="0033CC"/>
                </a:solidFill>
                <a:effectLst/>
                <a:uLnTx/>
                <a:uFillTx/>
                <a:latin typeface="Calibri"/>
                <a:ea typeface="+mn-ea"/>
                <a:cs typeface="+mn-cs"/>
              </a:rPr>
              <a:t>Score of any other structure</a:t>
            </a:r>
            <a:endParaRPr kumimoji="0" lang="en-US" sz="2000" b="1" i="0" u="none" strike="noStrike" kern="1200" cap="none" spc="0" normalizeH="0" baseline="0" noProof="0" dirty="0">
              <a:ln>
                <a:noFill/>
              </a:ln>
              <a:solidFill>
                <a:srgbClr val="0033CC"/>
              </a:solidFill>
              <a:effectLst/>
              <a:uLnTx/>
              <a:uFillTx/>
              <a:latin typeface="Calibri"/>
              <a:ea typeface="+mn-ea"/>
              <a:cs typeface="+mn-cs"/>
            </a:endParaRPr>
          </a:p>
        </p:txBody>
      </p:sp>
      <p:sp>
        <p:nvSpPr>
          <p:cNvPr id="10" name="Rectangle 9"/>
          <p:cNvSpPr/>
          <p:nvPr/>
        </p:nvSpPr>
        <p:spPr>
          <a:xfrm>
            <a:off x="6226578" y="2533968"/>
            <a:ext cx="2101850" cy="97123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rgbClr val="0033CC"/>
                </a:solidFill>
                <a:effectLst/>
                <a:uLnTx/>
                <a:uFillTx/>
                <a:latin typeface="Calibri"/>
                <a:ea typeface="+mn-ea"/>
                <a:cs typeface="+mn-cs"/>
              </a:rPr>
              <a:t>Penalty for predicting other structure</a:t>
            </a:r>
            <a:endParaRPr kumimoji="0" lang="en-US" sz="2000" b="1" i="0" u="none" strike="noStrike" kern="1200" cap="none" spc="0" normalizeH="0" baseline="0" noProof="0" dirty="0">
              <a:ln>
                <a:noFill/>
              </a:ln>
              <a:solidFill>
                <a:srgbClr val="0033CC"/>
              </a:solidFill>
              <a:effectLst/>
              <a:uLnTx/>
              <a:uFillTx/>
              <a:latin typeface="Calibri"/>
              <a:ea typeface="+mn-ea"/>
              <a:cs typeface="+mn-cs"/>
            </a:endParaRPr>
          </a:p>
        </p:txBody>
      </p:sp>
      <mc:AlternateContent xmlns:mc="http://schemas.openxmlformats.org/markup-compatibility/2006">
        <mc:Choice xmlns:a14="http://schemas.microsoft.com/office/drawing/2010/main" Requires="a14">
          <p:sp>
            <p:nvSpPr>
              <p:cNvPr id="4" name="TextBox 3"/>
              <p:cNvSpPr txBox="1"/>
              <p:nvPr/>
            </p:nvSpPr>
            <p:spPr>
              <a:xfrm>
                <a:off x="121222" y="2749432"/>
                <a:ext cx="654346"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14:m>
                  <m:oMath xmlns:m="http://schemas.openxmlformats.org/officeDocument/2006/math">
                    <m:r>
                      <a:rPr kumimoji="0" lang="en-US" sz="2800" b="0" i="1" u="none" strike="noStrike" kern="1200" cap="none" spc="0" normalizeH="0" baseline="0" noProof="0" dirty="0" smtClean="0">
                        <a:ln>
                          <a:noFill/>
                        </a:ln>
                        <a:solidFill>
                          <a:srgbClr val="000000"/>
                        </a:solidFill>
                        <a:effectLst/>
                        <a:uLnTx/>
                        <a:uFillTx/>
                        <a:latin typeface="Cambria Math" panose="02040503050406030204" pitchFamily="18" charset="0"/>
                        <a:ea typeface="Cambria Math" panose="02040503050406030204" pitchFamily="18" charset="0"/>
                        <a:cs typeface="Arial" pitchFamily="34" charset="0"/>
                      </a:rPr>
                      <m:t>∀</m:t>
                    </m:r>
                  </m:oMath>
                </a14:m>
                <a:r>
                  <a:rPr kumimoji="0" lang="en-US" sz="2800" b="0" i="0" u="none" strike="noStrike" kern="1200" cap="none" spc="0" normalizeH="0" baseline="0" noProof="0" dirty="0" smtClean="0">
                    <a:ln>
                      <a:noFill/>
                    </a:ln>
                    <a:solidFill>
                      <a:srgbClr val="000000"/>
                    </a:solidFill>
                    <a:effectLst/>
                    <a:uLnTx/>
                    <a:uFillTx/>
                    <a:latin typeface="Calibri"/>
                    <a:ea typeface="+mn-ea"/>
                    <a:cs typeface="Arial" pitchFamily="34" charset="0"/>
                  </a:rPr>
                  <a:t> y</a:t>
                </a:r>
                <a:endParaRPr kumimoji="0" lang="en-US" sz="2800" b="0" i="0" u="none" strike="noStrike" kern="1200" cap="none" spc="0" normalizeH="0" baseline="0" noProof="0" dirty="0">
                  <a:ln>
                    <a:noFill/>
                  </a:ln>
                  <a:solidFill>
                    <a:srgbClr val="000000"/>
                  </a:solidFill>
                  <a:effectLst/>
                  <a:uLnTx/>
                  <a:uFillTx/>
                  <a:latin typeface="Calibri"/>
                  <a:ea typeface="+mn-ea"/>
                  <a:cs typeface="Arial" pitchFamily="34"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21222" y="2749432"/>
                <a:ext cx="654346" cy="523220"/>
              </a:xfrm>
              <a:prstGeom prst="rect">
                <a:avLst/>
              </a:prstGeom>
              <a:blipFill>
                <a:blip r:embed="rId4"/>
                <a:stretch>
                  <a:fillRect t="-10465" r="-17757" b="-32558"/>
                </a:stretch>
              </a:blipFill>
            </p:spPr>
            <p:txBody>
              <a:bodyPr/>
              <a:lstStyle/>
              <a:p>
                <a:r>
                  <a:rPr lang="en-US">
                    <a:noFill/>
                  </a:rPr>
                  <a:t> </a:t>
                </a:r>
              </a:p>
            </p:txBody>
          </p:sp>
        </mc:Fallback>
      </mc:AlternateContent>
      <p:sp>
        <p:nvSpPr>
          <p:cNvPr id="11" name="Slide Number Placeholder 10"/>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282535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9"/>
                                        </p:tgtEl>
                                      </p:cBhvr>
                                    </p:animEffect>
                                    <p:set>
                                      <p:cBhvr>
                                        <p:cTn id="10" dur="1" fill="hold">
                                          <p:stCondLst>
                                            <p:cond delay="499"/>
                                          </p:stCondLst>
                                        </p:cTn>
                                        <p:tgtEl>
                                          <p:spTgt spid="9"/>
                                        </p:tgtEl>
                                        <p:attrNameLst>
                                          <p:attrName>style.visibility</p:attrName>
                                        </p:attrNameLst>
                                      </p:cBhvr>
                                      <p:to>
                                        <p:strVal val="hidden"/>
                                      </p:to>
                                    </p:set>
                                  </p:childTnLst>
                                </p:cTn>
                              </p:par>
                              <p:par>
                                <p:cTn id="11" presetID="9" presetClass="exit" presetSubtype="0" fill="hold" grpId="0" nodeType="withEffect">
                                  <p:stCondLst>
                                    <p:cond delay="0"/>
                                  </p:stCondLst>
                                  <p:childTnLst>
                                    <p:animEffect transition="out" filter="dissolv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ular Callout 11"/>
          <p:cNvSpPr/>
          <p:nvPr/>
        </p:nvSpPr>
        <p:spPr>
          <a:xfrm>
            <a:off x="5105400" y="596464"/>
            <a:ext cx="3962400" cy="1066800"/>
          </a:xfrm>
          <a:prstGeom prst="wedgeRectCallout">
            <a:avLst>
              <a:gd name="adj1" fmla="val -43312"/>
              <a:gd name="adj2" fmla="val 112427"/>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3366"/>
                </a:solidFill>
                <a:effectLst/>
                <a:uLnTx/>
                <a:uFillTx/>
                <a:latin typeface="Calibri"/>
                <a:ea typeface="+mn-ea"/>
                <a:cs typeface="Century Gothic"/>
              </a:rPr>
              <a:t>In the structured case, prediction (inference) is often </a:t>
            </a: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intractable</a:t>
            </a:r>
            <a:r>
              <a:rPr kumimoji="0" lang="en-US" sz="2000" b="0" i="0" u="none" strike="noStrike" kern="1200" cap="none" spc="0" normalizeH="0" baseline="0" noProof="0" dirty="0" smtClean="0">
                <a:ln>
                  <a:noFill/>
                </a:ln>
                <a:solidFill>
                  <a:srgbClr val="FF0000"/>
                </a:solidFill>
                <a:effectLst/>
                <a:uLnTx/>
                <a:uFillTx/>
                <a:latin typeface="Calibri"/>
                <a:ea typeface="+mn-ea"/>
                <a:cs typeface="Century Gothic"/>
              </a:rPr>
              <a:t> </a:t>
            </a:r>
            <a:r>
              <a:rPr kumimoji="0" lang="en-US" sz="2000" b="0" i="0" u="none" strike="noStrike" kern="1200" cap="none" spc="0" normalizeH="0" baseline="0" noProof="0" dirty="0" smtClean="0">
                <a:ln>
                  <a:noFill/>
                </a:ln>
                <a:solidFill>
                  <a:srgbClr val="003366"/>
                </a:solidFill>
                <a:effectLst/>
                <a:uLnTx/>
                <a:uFillTx/>
                <a:latin typeface="Calibri"/>
                <a:ea typeface="+mn-ea"/>
                <a:cs typeface="Century Gothic"/>
              </a:rPr>
              <a:t>but needs to be done</a:t>
            </a:r>
            <a:r>
              <a:rPr kumimoji="0" lang="en-US" sz="2000" b="0" i="0" u="none" strike="noStrike" kern="1200" cap="none" spc="0" normalizeH="0" baseline="0" noProof="0" dirty="0" smtClean="0">
                <a:ln>
                  <a:noFill/>
                </a:ln>
                <a:solidFill>
                  <a:srgbClr val="000000"/>
                </a:solidFill>
                <a:effectLst/>
                <a:uLnTx/>
                <a:uFillTx/>
                <a:latin typeface="Calibri"/>
                <a:ea typeface="+mn-ea"/>
                <a:cs typeface="Century Gothic"/>
              </a:rPr>
              <a:t> </a:t>
            </a: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many times</a:t>
            </a:r>
            <a:endParaRPr kumimoji="0" lang="en-US" sz="2000" b="0" i="0" u="none" strike="noStrike" kern="1200" cap="none" spc="0" normalizeH="0" baseline="0" noProof="0" dirty="0">
              <a:ln>
                <a:noFill/>
              </a:ln>
              <a:solidFill>
                <a:srgbClr val="3366CC"/>
              </a:solidFill>
              <a:effectLst/>
              <a:uLnTx/>
              <a:uFillTx/>
              <a:latin typeface="Calibri"/>
              <a:ea typeface="+mn-ea"/>
              <a:cs typeface="Century Gothic"/>
            </a:endParaRPr>
          </a:p>
        </p:txBody>
      </p:sp>
      <p:sp>
        <p:nvSpPr>
          <p:cNvPr id="2" name="Title 1"/>
          <p:cNvSpPr>
            <a:spLocks noGrp="1"/>
          </p:cNvSpPr>
          <p:nvPr>
            <p:ph type="title"/>
          </p:nvPr>
        </p:nvSpPr>
        <p:spPr/>
        <p:txBody>
          <a:bodyPr/>
          <a:lstStyle/>
          <a:p>
            <a:r>
              <a:rPr lang="en-US" dirty="0" smtClean="0"/>
              <a:t>Structured Prediction: Learning Algorithm</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000" dirty="0" smtClean="0"/>
                  <a:t>For each example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endParaRPr lang="en-US" sz="2000" b="1" dirty="0" smtClean="0">
                  <a:solidFill>
                    <a:srgbClr val="0033CC"/>
                  </a:solidFill>
                </a:endParaRPr>
              </a:p>
              <a:p>
                <a:r>
                  <a:rPr lang="en-US" sz="2000" dirty="0" smtClean="0">
                    <a:solidFill>
                      <a:srgbClr val="0033CC"/>
                    </a:solidFill>
                  </a:rPr>
                  <a:t>  Do: </a:t>
                </a:r>
                <a:r>
                  <a:rPr lang="en-US" sz="2000" dirty="0" smtClean="0"/>
                  <a:t>(with the current weight vector </a:t>
                </a:r>
                <a:r>
                  <a:rPr lang="en-US" sz="2000" dirty="0" smtClean="0">
                    <a:solidFill>
                      <a:srgbClr val="0033CC"/>
                    </a:solidFill>
                  </a:rPr>
                  <a:t>w</a:t>
                </a:r>
                <a:r>
                  <a:rPr lang="en-US" sz="2000" dirty="0" smtClean="0"/>
                  <a:t>)</a:t>
                </a:r>
              </a:p>
              <a:p>
                <a:pPr lvl="1"/>
                <a:r>
                  <a:rPr lang="en-US" b="1" dirty="0" smtClean="0">
                    <a:solidFill>
                      <a:srgbClr val="003366"/>
                    </a:solidFill>
                  </a:rPr>
                  <a:t>Predict:</a:t>
                </a:r>
                <a:r>
                  <a:rPr lang="en-US" dirty="0" smtClean="0">
                    <a:solidFill>
                      <a:srgbClr val="003366"/>
                    </a:solidFill>
                  </a:rPr>
                  <a:t> </a:t>
                </a:r>
                <a:r>
                  <a:rPr lang="en-US" dirty="0" smtClean="0">
                    <a:solidFill>
                      <a:srgbClr val="0033CC"/>
                    </a:solidFill>
                  </a:rPr>
                  <a:t>perform Inference with the current weight vector </a:t>
                </a:r>
              </a:p>
              <a:p>
                <a:pPr lvl="2"/>
                <a:r>
                  <a:rPr lang="en-US" sz="2400" dirty="0" err="1" smtClean="0">
                    <a:latin typeface="Calibri"/>
                  </a:rPr>
                  <a:t>y</a:t>
                </a:r>
                <a:r>
                  <a:rPr lang="en-US" sz="2400" baseline="-25000" dirty="0" err="1" smtClean="0">
                    <a:latin typeface="Calibri"/>
                  </a:rPr>
                  <a:t>i</a:t>
                </a:r>
                <a:r>
                  <a:rPr lang="en-US" sz="2400" dirty="0" smtClean="0"/>
                  <a:t>’ </a:t>
                </a:r>
                <a:r>
                  <a:rPr lang="en-US" sz="2400" dirty="0"/>
                  <a:t>= </a:t>
                </a:r>
                <a:r>
                  <a:rPr lang="en-US" sz="2400" dirty="0" err="1"/>
                  <a:t>argmax</a:t>
                </a:r>
                <a:r>
                  <a:rPr lang="en-US" sz="2400" baseline="-25000" dirty="0" err="1"/>
                  <a:t>y</a:t>
                </a:r>
                <a:r>
                  <a:rPr lang="en-US" sz="2400" baseline="-25000" dirty="0"/>
                  <a:t> </a:t>
                </a:r>
                <a14:m>
                  <m:oMath xmlns:m="http://schemas.openxmlformats.org/officeDocument/2006/math">
                    <m:r>
                      <a:rPr lang="en-US" sz="2400" i="1" baseline="-25000" dirty="0" smtClean="0">
                        <a:latin typeface="Cambria Math" panose="02040503050406030204" pitchFamily="18" charset="0"/>
                        <a:ea typeface="Cambria Math" panose="02040503050406030204" pitchFamily="18" charset="0"/>
                      </a:rPr>
                      <m:t>∈</m:t>
                    </m:r>
                  </m:oMath>
                </a14:m>
                <a:r>
                  <a:rPr lang="en-US" sz="2400" baseline="-25000" dirty="0">
                    <a:latin typeface="cmsy10"/>
                  </a:rPr>
                  <a:t> Y</a:t>
                </a:r>
                <a:r>
                  <a:rPr lang="en-US" sz="2400" dirty="0"/>
                  <a:t> </a:t>
                </a:r>
                <a:r>
                  <a:rPr lang="en-US" sz="2400" dirty="0" err="1"/>
                  <a:t>w</a:t>
                </a:r>
                <a:r>
                  <a:rPr lang="en-US" sz="2400" baseline="30000" dirty="0" err="1"/>
                  <a:t>T</a:t>
                </a:r>
                <a:r>
                  <a:rPr lang="en-US" sz="2400" dirty="0"/>
                  <a:t> </a:t>
                </a:r>
                <a14:m>
                  <m:oMath xmlns:m="http://schemas.openxmlformats.org/officeDocument/2006/math">
                    <m:r>
                      <a:rPr lang="en-US" sz="2400" i="1" dirty="0" smtClean="0">
                        <a:latin typeface="Cambria Math" panose="02040503050406030204" pitchFamily="18" charset="0"/>
                        <a:ea typeface="Cambria Math" panose="02040503050406030204" pitchFamily="18" charset="0"/>
                      </a:rPr>
                      <m:t>𝝓</m:t>
                    </m:r>
                  </m:oMath>
                </a14:m>
                <a:r>
                  <a:rPr lang="en-US" sz="2400" dirty="0"/>
                  <a:t> </a:t>
                </a:r>
                <a:r>
                  <a:rPr lang="en-US" sz="2400" dirty="0" smtClean="0"/>
                  <a:t>( </a:t>
                </a:r>
                <a:r>
                  <a:rPr lang="en-US" sz="2400" dirty="0" smtClean="0">
                    <a:latin typeface="Calibri"/>
                  </a:rPr>
                  <a:t>x</a:t>
                </a:r>
                <a:r>
                  <a:rPr lang="en-US" sz="2400" baseline="-25000" dirty="0" smtClean="0">
                    <a:latin typeface="Calibri"/>
                  </a:rPr>
                  <a:t>i</a:t>
                </a:r>
                <a:r>
                  <a:rPr lang="en-US" sz="2400" dirty="0" smtClean="0"/>
                  <a:t> ,y)</a:t>
                </a:r>
              </a:p>
              <a:p>
                <a:pPr lvl="1"/>
                <a:r>
                  <a:rPr lang="en-US" b="1" dirty="0" smtClean="0">
                    <a:solidFill>
                      <a:srgbClr val="003366"/>
                    </a:solidFill>
                  </a:rPr>
                  <a:t>Check </a:t>
                </a:r>
                <a:r>
                  <a:rPr lang="en-US" dirty="0" smtClean="0">
                    <a:solidFill>
                      <a:srgbClr val="003366"/>
                    </a:solidFill>
                  </a:rPr>
                  <a:t>the learning constraints</a:t>
                </a:r>
              </a:p>
              <a:p>
                <a:pPr lvl="2"/>
                <a:r>
                  <a:rPr lang="en-US" sz="2000" dirty="0" smtClean="0"/>
                  <a:t>Is the score of the current prediction better than of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endParaRPr lang="en-US" sz="2000" dirty="0">
                  <a:solidFill>
                    <a:srgbClr val="0033CC"/>
                  </a:solidFill>
                </a:endParaRPr>
              </a:p>
              <a:p>
                <a:pPr lvl="1"/>
                <a:r>
                  <a:rPr lang="en-US" dirty="0" smtClean="0"/>
                  <a:t>If </a:t>
                </a:r>
                <a:r>
                  <a:rPr lang="en-US" b="1" dirty="0" smtClean="0"/>
                  <a:t>Yes</a:t>
                </a:r>
                <a:r>
                  <a:rPr lang="en-US" dirty="0" smtClean="0"/>
                  <a:t> – a mistaken prediction</a:t>
                </a:r>
              </a:p>
              <a:p>
                <a:pPr lvl="2"/>
                <a:r>
                  <a:rPr lang="en-US" sz="2000" dirty="0" smtClean="0"/>
                  <a:t>Update w</a:t>
                </a:r>
              </a:p>
              <a:p>
                <a:pPr lvl="1"/>
                <a:r>
                  <a:rPr lang="en-US" dirty="0" smtClean="0"/>
                  <a:t>Otherwise: no need to update </a:t>
                </a:r>
                <a:r>
                  <a:rPr lang="en-US" dirty="0" smtClean="0">
                    <a:solidFill>
                      <a:srgbClr val="0033CC"/>
                    </a:solidFill>
                  </a:rPr>
                  <a:t>w</a:t>
                </a:r>
                <a:r>
                  <a:rPr lang="en-US" dirty="0" smtClean="0"/>
                  <a:t> on this example</a:t>
                </a:r>
              </a:p>
              <a:p>
                <a:r>
                  <a:rPr lang="en-US" sz="2000" dirty="0" err="1" smtClean="0">
                    <a:solidFill>
                      <a:srgbClr val="0033CC"/>
                    </a:solidFill>
                  </a:rPr>
                  <a:t>EndFor</a:t>
                </a:r>
                <a:endParaRPr lang="en-US" dirty="0" smtClean="0">
                  <a:solidFill>
                    <a:srgbClr val="0033CC"/>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222" t="-615"/>
                </a:stretch>
              </a:blipFill>
            </p:spPr>
            <p:txBody>
              <a:bodyPr/>
              <a:lstStyle/>
              <a:p>
                <a:r>
                  <a:rPr lang="en-US">
                    <a:noFill/>
                  </a:rPr>
                  <a:t> </a:t>
                </a:r>
              </a:p>
            </p:txBody>
          </p:sp>
        </mc:Fallback>
      </mc:AlternateContent>
      <p:sp>
        <p:nvSpPr>
          <p:cNvPr id="13" name="Right Arrow 12"/>
          <p:cNvSpPr/>
          <p:nvPr/>
        </p:nvSpPr>
        <p:spPr>
          <a:xfrm>
            <a:off x="304800" y="1784132"/>
            <a:ext cx="457200" cy="152400"/>
          </a:xfrm>
          <a:prstGeom prst="rightArrow">
            <a:avLst/>
          </a:prstGeom>
          <a:solidFill>
            <a:srgbClr val="3366CC"/>
          </a:solid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4" name="Right Arrow 13"/>
          <p:cNvSpPr/>
          <p:nvPr/>
        </p:nvSpPr>
        <p:spPr>
          <a:xfrm>
            <a:off x="304800" y="2590800"/>
            <a:ext cx="457200" cy="152400"/>
          </a:xfrm>
          <a:prstGeom prst="rightArrow">
            <a:avLst/>
          </a:prstGeom>
          <a:solidFill>
            <a:srgbClr val="3366CC"/>
          </a:solid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5" name="Right Arrow 14"/>
          <p:cNvSpPr/>
          <p:nvPr/>
        </p:nvSpPr>
        <p:spPr>
          <a:xfrm>
            <a:off x="304800" y="3657600"/>
            <a:ext cx="457200" cy="152400"/>
          </a:xfrm>
          <a:prstGeom prst="rightArrow">
            <a:avLst/>
          </a:prstGeom>
          <a:solidFill>
            <a:srgbClr val="3366CC"/>
          </a:solid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336258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0-#ppt_w/2"/>
                                          </p:val>
                                        </p:tav>
                                        <p:tav tm="100000">
                                          <p:val>
                                            <p:strVal val="#ppt_x"/>
                                          </p:val>
                                        </p:tav>
                                      </p:tavLst>
                                    </p:anim>
                                    <p:anim calcmode="lin" valueType="num">
                                      <p:cBhvr additive="base">
                                        <p:cTn id="14" dur="500" fill="hold"/>
                                        <p:tgtEl>
                                          <p:spTgt spid="14"/>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0-#ppt_w/2"/>
                                          </p:val>
                                        </p:tav>
                                        <p:tav tm="100000">
                                          <p:val>
                                            <p:strVal val="#ppt_x"/>
                                          </p:val>
                                        </p:tav>
                                      </p:tavLst>
                                    </p:anim>
                                    <p:anim calcmode="lin" valueType="num">
                                      <p:cBhvr additive="base">
                                        <p:cTn id="20" dur="500" fill="hold"/>
                                        <p:tgtEl>
                                          <p:spTgt spid="15"/>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up)">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Prediction: Learning Algorithm</a:t>
            </a:r>
            <a:endParaRPr lang="en-US" dirty="0"/>
          </a:p>
        </p:txBody>
      </p:sp>
      <p:sp>
        <p:nvSpPr>
          <p:cNvPr id="3" name="Content Placeholder 2"/>
          <p:cNvSpPr>
            <a:spLocks noGrp="1"/>
          </p:cNvSpPr>
          <p:nvPr>
            <p:ph idx="1"/>
          </p:nvPr>
        </p:nvSpPr>
        <p:spPr>
          <a:xfrm>
            <a:off x="457200" y="1219200"/>
            <a:ext cx="8382000" cy="4953000"/>
          </a:xfrm>
        </p:spPr>
        <p:txBody>
          <a:bodyPr>
            <a:normAutofit/>
          </a:bodyPr>
          <a:lstStyle/>
          <a:p>
            <a:r>
              <a:rPr lang="en-US" sz="2000" dirty="0" smtClean="0"/>
              <a:t>For each example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p>
          <a:p>
            <a:r>
              <a:rPr lang="en-US" sz="2000" dirty="0" smtClean="0">
                <a:solidFill>
                  <a:srgbClr val="0033CC"/>
                </a:solidFill>
              </a:rPr>
              <a:t>Do:</a:t>
            </a:r>
          </a:p>
          <a:p>
            <a:pPr lvl="1"/>
            <a:r>
              <a:rPr lang="en-US" b="1" dirty="0" smtClean="0">
                <a:solidFill>
                  <a:srgbClr val="003366"/>
                </a:solidFill>
              </a:rPr>
              <a:t>Predict:</a:t>
            </a:r>
            <a:r>
              <a:rPr lang="en-US" dirty="0" smtClean="0">
                <a:solidFill>
                  <a:srgbClr val="0033CC"/>
                </a:solidFill>
              </a:rPr>
              <a:t> perform Inference with the current weight vector </a:t>
            </a:r>
          </a:p>
          <a:p>
            <a:pPr lvl="2"/>
            <a:r>
              <a:rPr lang="en-US" sz="2400" dirty="0" err="1"/>
              <a:t>y</a:t>
            </a:r>
            <a:r>
              <a:rPr lang="en-US" sz="2400" baseline="-25000" dirty="0" err="1"/>
              <a:t>i</a:t>
            </a:r>
            <a:r>
              <a:rPr lang="en-US" sz="2400" dirty="0"/>
              <a:t>’ = </a:t>
            </a:r>
            <a:r>
              <a:rPr lang="en-US" sz="2400" dirty="0" err="1"/>
              <a:t>argmax</a:t>
            </a:r>
            <a:r>
              <a:rPr lang="en-US" sz="2400" baseline="-25000" dirty="0" err="1"/>
              <a:t>y</a:t>
            </a:r>
            <a:r>
              <a:rPr lang="en-US" sz="2400" baseline="-25000" dirty="0"/>
              <a:t> </a:t>
            </a:r>
            <a:r>
              <a:rPr lang="en-US" sz="2400" baseline="-25000" dirty="0">
                <a:latin typeface="cmsy10"/>
              </a:rPr>
              <a:t>2 Y</a:t>
            </a:r>
            <a:r>
              <a:rPr lang="en-US" sz="2400" dirty="0"/>
              <a:t>  </a:t>
            </a:r>
            <a:r>
              <a:rPr lang="en-US" sz="2400" dirty="0" err="1"/>
              <a:t>w</a:t>
            </a:r>
            <a:r>
              <a:rPr lang="en-US" sz="2400" baseline="-25000" dirty="0" err="1"/>
              <a:t>EASY</a:t>
            </a:r>
            <a:r>
              <a:rPr lang="en-US" sz="2400" baseline="30000" dirty="0" err="1"/>
              <a:t>T</a:t>
            </a:r>
            <a:r>
              <a:rPr lang="en-US" sz="2400" dirty="0"/>
              <a:t> </a:t>
            </a:r>
            <a:r>
              <a:rPr lang="en-US" sz="2400" dirty="0">
                <a:latin typeface="cmmi10"/>
              </a:rPr>
              <a:t>Á</a:t>
            </a:r>
            <a:r>
              <a:rPr lang="en-US" sz="2400" baseline="-25000" dirty="0"/>
              <a:t>EASY</a:t>
            </a:r>
            <a:r>
              <a:rPr lang="en-US" sz="2400" dirty="0"/>
              <a:t> ( x</a:t>
            </a:r>
            <a:r>
              <a:rPr lang="en-US" sz="2400" baseline="-25000" dirty="0"/>
              <a:t>i</a:t>
            </a:r>
            <a:r>
              <a:rPr lang="en-US" sz="2400" dirty="0"/>
              <a:t> ,y) + </a:t>
            </a:r>
            <a:r>
              <a:rPr lang="en-US" sz="2400" dirty="0" err="1"/>
              <a:t>w</a:t>
            </a:r>
            <a:r>
              <a:rPr lang="en-US" sz="2400" baseline="-25000" dirty="0" err="1"/>
              <a:t>HARD</a:t>
            </a:r>
            <a:r>
              <a:rPr lang="en-US" sz="2400" baseline="30000" dirty="0" err="1"/>
              <a:t>T</a:t>
            </a:r>
            <a:r>
              <a:rPr lang="en-US" sz="2400" dirty="0"/>
              <a:t> </a:t>
            </a:r>
            <a:r>
              <a:rPr lang="en-US" sz="2400" dirty="0">
                <a:latin typeface="cmmi10"/>
              </a:rPr>
              <a:t>Á</a:t>
            </a:r>
            <a:r>
              <a:rPr lang="en-US" sz="2400" baseline="-25000" dirty="0"/>
              <a:t>HARD</a:t>
            </a:r>
            <a:r>
              <a:rPr lang="en-US" sz="2400" dirty="0"/>
              <a:t> ( x</a:t>
            </a:r>
            <a:r>
              <a:rPr lang="en-US" sz="2400" baseline="-25000" dirty="0"/>
              <a:t>i</a:t>
            </a:r>
            <a:r>
              <a:rPr lang="en-US" sz="2400" dirty="0"/>
              <a:t> ,y) </a:t>
            </a:r>
            <a:endParaRPr lang="en-US" sz="2400" dirty="0" smtClean="0"/>
          </a:p>
          <a:p>
            <a:pPr lvl="1"/>
            <a:r>
              <a:rPr lang="en-US" b="1" dirty="0" smtClean="0">
                <a:solidFill>
                  <a:srgbClr val="003366"/>
                </a:solidFill>
              </a:rPr>
              <a:t>Check </a:t>
            </a:r>
            <a:r>
              <a:rPr lang="en-US" dirty="0" smtClean="0">
                <a:solidFill>
                  <a:srgbClr val="003366"/>
                </a:solidFill>
              </a:rPr>
              <a:t>the learning constraint</a:t>
            </a:r>
          </a:p>
          <a:p>
            <a:pPr lvl="2"/>
            <a:r>
              <a:rPr lang="en-US" sz="2000" dirty="0" smtClean="0"/>
              <a:t>Is the score of the current prediction better than of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endParaRPr lang="en-US" sz="2000" dirty="0">
              <a:solidFill>
                <a:srgbClr val="0033CC"/>
              </a:solidFill>
            </a:endParaRPr>
          </a:p>
          <a:p>
            <a:pPr lvl="1"/>
            <a:r>
              <a:rPr lang="en-US" dirty="0" smtClean="0"/>
              <a:t>If </a:t>
            </a:r>
            <a:r>
              <a:rPr lang="en-US" b="1" dirty="0" smtClean="0"/>
              <a:t>Yes</a:t>
            </a:r>
            <a:r>
              <a:rPr lang="en-US" dirty="0" smtClean="0"/>
              <a:t> – a mistaken prediction</a:t>
            </a:r>
          </a:p>
          <a:p>
            <a:pPr lvl="2"/>
            <a:r>
              <a:rPr lang="en-US" sz="2000" dirty="0" smtClean="0"/>
              <a:t>Update w</a:t>
            </a:r>
          </a:p>
          <a:p>
            <a:pPr lvl="1"/>
            <a:r>
              <a:rPr lang="en-US" dirty="0" smtClean="0"/>
              <a:t>Otherwise: no need to update </a:t>
            </a:r>
            <a:r>
              <a:rPr lang="en-US" dirty="0" smtClean="0">
                <a:solidFill>
                  <a:srgbClr val="0033CC"/>
                </a:solidFill>
              </a:rPr>
              <a:t>w</a:t>
            </a:r>
            <a:r>
              <a:rPr lang="en-US" dirty="0" smtClean="0"/>
              <a:t> on this example</a:t>
            </a:r>
          </a:p>
          <a:p>
            <a:r>
              <a:rPr lang="en-US" sz="2000" dirty="0" err="1" smtClean="0">
                <a:solidFill>
                  <a:srgbClr val="0033CC"/>
                </a:solidFill>
              </a:rPr>
              <a:t>EndDo</a:t>
            </a:r>
            <a:endParaRPr lang="en-US" sz="2000" dirty="0">
              <a:solidFill>
                <a:srgbClr val="0033CC"/>
              </a:solidFill>
            </a:endParaRPr>
          </a:p>
          <a:p>
            <a:pPr lvl="1"/>
            <a:endParaRPr lang="en-US" dirty="0" smtClean="0">
              <a:solidFill>
                <a:srgbClr val="0033CC"/>
              </a:solidFill>
            </a:endParaRPr>
          </a:p>
        </p:txBody>
      </p:sp>
      <p:sp>
        <p:nvSpPr>
          <p:cNvPr id="6" name="Rectangular Callout 5"/>
          <p:cNvSpPr/>
          <p:nvPr/>
        </p:nvSpPr>
        <p:spPr>
          <a:xfrm>
            <a:off x="6629400" y="152400"/>
            <a:ext cx="2438400" cy="1524000"/>
          </a:xfrm>
          <a:prstGeom prst="wedgeRectCallout">
            <a:avLst>
              <a:gd name="adj1" fmla="val -12174"/>
              <a:gd name="adj2" fmla="val 94442"/>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Solution I: </a:t>
            </a:r>
            <a:r>
              <a:rPr kumimoji="0" lang="en-US" sz="2000" b="0" i="0" u="none" strike="noStrike" kern="1200" cap="none" spc="0" normalizeH="0" baseline="0" noProof="0" dirty="0" smtClean="0">
                <a:ln>
                  <a:noFill/>
                </a:ln>
                <a:solidFill>
                  <a:srgbClr val="003366"/>
                </a:solidFill>
                <a:effectLst/>
                <a:uLnTx/>
                <a:uFillTx/>
                <a:latin typeface="Calibri"/>
                <a:ea typeface="+mn-ea"/>
                <a:cs typeface="Century Gothic"/>
              </a:rPr>
              <a:t>decompose the scoring function to EASY and HARD parts</a:t>
            </a:r>
            <a:endParaRPr kumimoji="0" lang="en-US" sz="2000" b="0" i="0" u="none" strike="noStrike" kern="1200" cap="none" spc="0" normalizeH="0" baseline="0" noProof="0" dirty="0">
              <a:ln>
                <a:noFill/>
              </a:ln>
              <a:solidFill>
                <a:srgbClr val="003366"/>
              </a:solidFill>
              <a:effectLst/>
              <a:uLnTx/>
              <a:uFillTx/>
              <a:latin typeface="Calibri"/>
              <a:ea typeface="+mn-ea"/>
              <a:cs typeface="Century Gothic"/>
            </a:endParaRPr>
          </a:p>
        </p:txBody>
      </p:sp>
      <p:sp>
        <p:nvSpPr>
          <p:cNvPr id="7" name="Rectangular Callout 6"/>
          <p:cNvSpPr/>
          <p:nvPr/>
        </p:nvSpPr>
        <p:spPr>
          <a:xfrm>
            <a:off x="685800" y="5029200"/>
            <a:ext cx="8229600" cy="1066800"/>
          </a:xfrm>
          <a:prstGeom prst="wedgeRectCallout">
            <a:avLst>
              <a:gd name="adj1" fmla="val -11960"/>
              <a:gd name="adj2" fmla="val -50084"/>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FF0000"/>
                </a:solidFill>
                <a:effectLst/>
                <a:uLnTx/>
                <a:uFillTx/>
                <a:latin typeface="Calibri"/>
                <a:ea typeface="+mn-ea"/>
                <a:cs typeface="Century Gothic"/>
              </a:rPr>
              <a:t>EASY: </a:t>
            </a:r>
            <a:r>
              <a:rPr kumimoji="0" lang="en-US" sz="2000" b="0" i="0" u="none" strike="noStrike" kern="1200" cap="none" spc="0" normalizeH="0" baseline="0" noProof="0" dirty="0" smtClean="0">
                <a:ln>
                  <a:noFill/>
                </a:ln>
                <a:solidFill>
                  <a:srgbClr val="000000"/>
                </a:solidFill>
                <a:effectLst/>
                <a:uLnTx/>
                <a:uFillTx/>
                <a:latin typeface="Calibri"/>
                <a:ea typeface="+mn-ea"/>
                <a:cs typeface="Century Gothic"/>
              </a:rPr>
              <a:t>could be feature functions that correspond to an HMM, a linear CRF,   or even </a:t>
            </a:r>
            <a:r>
              <a:rPr kumimoji="0" lang="en-US" sz="2000" b="0" i="0" u="none" strike="noStrike" kern="1200" cap="none" spc="0" normalizeH="0" baseline="0" noProof="0" dirty="0" smtClean="0">
                <a:ln>
                  <a:noFill/>
                </a:ln>
                <a:solidFill>
                  <a:srgbClr val="FF0000"/>
                </a:solidFill>
                <a:effectLst/>
                <a:uLnTx/>
                <a:uFillTx/>
                <a:latin typeface="cmmi10"/>
                <a:ea typeface="+mn-ea"/>
                <a:cs typeface="Century Gothic"/>
              </a:rPr>
              <a:t>Á</a:t>
            </a:r>
            <a:r>
              <a:rPr kumimoji="0" lang="en-US" sz="2400" b="0" i="0" u="none" strike="noStrike" kern="0" cap="none" spc="0" normalizeH="0" baseline="-25000" noProof="0" dirty="0">
                <a:ln>
                  <a:noFill/>
                </a:ln>
                <a:solidFill>
                  <a:srgbClr val="000000"/>
                </a:solidFill>
                <a:effectLst/>
                <a:uLnTx/>
                <a:uFillTx/>
                <a:latin typeface="Calibri"/>
                <a:ea typeface="+mn-ea"/>
                <a:cs typeface="+mn-cs"/>
              </a:rPr>
              <a:t>EASY </a:t>
            </a:r>
            <a:r>
              <a:rPr kumimoji="0" lang="en-US" sz="2000" b="0" i="0" u="none" strike="noStrike" kern="1200" cap="none" spc="0" normalizeH="0" baseline="0" noProof="0" dirty="0" smtClean="0">
                <a:ln>
                  <a:noFill/>
                </a:ln>
                <a:solidFill>
                  <a:srgbClr val="FF0000"/>
                </a:solidFill>
                <a:effectLst/>
                <a:uLnTx/>
                <a:uFillTx/>
                <a:latin typeface="Calibri"/>
                <a:ea typeface="+mn-ea"/>
                <a:cs typeface="Century Gothic"/>
              </a:rPr>
              <a:t>(</a:t>
            </a:r>
            <a:r>
              <a:rPr kumimoji="0" lang="en-US" sz="2000" b="0" i="0" u="none" strike="noStrike" kern="1200" cap="none" spc="0" normalizeH="0" baseline="0" noProof="0" dirty="0" err="1" smtClean="0">
                <a:ln>
                  <a:noFill/>
                </a:ln>
                <a:solidFill>
                  <a:srgbClr val="FF0000"/>
                </a:solidFill>
                <a:effectLst/>
                <a:uLnTx/>
                <a:uFillTx/>
                <a:latin typeface="Calibri"/>
                <a:ea typeface="+mn-ea"/>
                <a:cs typeface="Century Gothic"/>
              </a:rPr>
              <a:t>x,y</a:t>
            </a:r>
            <a:r>
              <a:rPr kumimoji="0" lang="en-US" sz="2000" b="0" i="0" u="none" strike="noStrike" kern="1200" cap="none" spc="0" normalizeH="0" baseline="0" noProof="0" dirty="0" smtClean="0">
                <a:ln>
                  <a:noFill/>
                </a:ln>
                <a:solidFill>
                  <a:srgbClr val="FF0000"/>
                </a:solidFill>
                <a:effectLst/>
                <a:uLnTx/>
                <a:uFillTx/>
                <a:latin typeface="Calibri"/>
                <a:ea typeface="+mn-ea"/>
                <a:cs typeface="Century Gothic"/>
              </a:rPr>
              <a:t>) = </a:t>
            </a:r>
            <a:r>
              <a:rPr kumimoji="0" lang="en-US" sz="2000" b="0" i="0" u="none" strike="noStrike" kern="1200" cap="none" spc="0" normalizeH="0" baseline="0" noProof="0" dirty="0" smtClean="0">
                <a:ln>
                  <a:noFill/>
                </a:ln>
                <a:solidFill>
                  <a:srgbClr val="FF0000"/>
                </a:solidFill>
                <a:effectLst/>
                <a:uLnTx/>
                <a:uFillTx/>
                <a:latin typeface="cmmi10"/>
                <a:ea typeface="+mn-ea"/>
                <a:cs typeface="Century Gothic"/>
              </a:rPr>
              <a:t>Á</a:t>
            </a:r>
            <a:r>
              <a:rPr kumimoji="0" lang="en-US" sz="2000" b="0" i="0" u="none" strike="noStrike" kern="1200" cap="none" spc="0" normalizeH="0" baseline="0" noProof="0" dirty="0" smtClean="0">
                <a:ln>
                  <a:noFill/>
                </a:ln>
                <a:solidFill>
                  <a:srgbClr val="FF0000"/>
                </a:solidFill>
                <a:effectLst/>
                <a:uLnTx/>
                <a:uFillTx/>
                <a:latin typeface="Calibri"/>
                <a:ea typeface="+mn-ea"/>
                <a:cs typeface="Century Gothic"/>
              </a:rPr>
              <a:t>(x), </a:t>
            </a:r>
            <a:r>
              <a:rPr kumimoji="0" lang="en-US" sz="2000" b="0" i="0" u="none" strike="noStrike" kern="1200" cap="none" spc="0" normalizeH="0" baseline="0" noProof="0" dirty="0" err="1" smtClean="0">
                <a:ln>
                  <a:noFill/>
                </a:ln>
                <a:solidFill>
                  <a:srgbClr val="FF0000"/>
                </a:solidFill>
                <a:effectLst/>
                <a:uLnTx/>
                <a:uFillTx/>
                <a:latin typeface="Calibri"/>
                <a:ea typeface="+mn-ea"/>
                <a:cs typeface="Century Gothic"/>
              </a:rPr>
              <a:t>omiting</a:t>
            </a:r>
            <a:r>
              <a:rPr kumimoji="0" lang="en-US" sz="2000" b="0" i="0" u="none" strike="noStrike" kern="1200" cap="none" spc="0" normalizeH="0" baseline="0" noProof="0" dirty="0" smtClean="0">
                <a:ln>
                  <a:noFill/>
                </a:ln>
                <a:solidFill>
                  <a:srgbClr val="FF0000"/>
                </a:solidFill>
                <a:effectLst/>
                <a:uLnTx/>
                <a:uFillTx/>
                <a:latin typeface="Calibri"/>
                <a:ea typeface="+mn-ea"/>
                <a:cs typeface="Century Gothic"/>
              </a:rPr>
              <a:t> dependence on y, </a:t>
            </a:r>
            <a:r>
              <a:rPr kumimoji="0" lang="en-US" sz="2000" b="0" i="0" u="none" strike="noStrike" kern="1200" cap="none" spc="0" normalizeH="0" baseline="0" noProof="0" dirty="0" smtClean="0">
                <a:ln>
                  <a:noFill/>
                </a:ln>
                <a:solidFill>
                  <a:srgbClr val="000000"/>
                </a:solidFill>
                <a:effectLst/>
                <a:uLnTx/>
                <a:uFillTx/>
                <a:latin typeface="Calibri"/>
                <a:ea typeface="+mn-ea"/>
                <a:cs typeface="Century Gothic"/>
              </a:rPr>
              <a:t>corresponding to classifiers.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33CC"/>
                </a:solidFill>
                <a:effectLst/>
                <a:uLnTx/>
                <a:uFillTx/>
                <a:latin typeface="Calibri"/>
                <a:ea typeface="+mn-ea"/>
                <a:cs typeface="Century Gothic"/>
              </a:rPr>
              <a:t>May not be enough if the HARD part is still part of each inference step.</a:t>
            </a:r>
            <a:endParaRPr kumimoji="0" lang="en-US" sz="2000" b="0" i="0" u="none" strike="noStrike" kern="1200" cap="none" spc="0" normalizeH="0" baseline="0" noProof="0" dirty="0">
              <a:ln>
                <a:noFill/>
              </a:ln>
              <a:solidFill>
                <a:srgbClr val="0033CC"/>
              </a:solidFill>
              <a:effectLst/>
              <a:uLnTx/>
              <a:uFillTx/>
              <a:latin typeface="Calibri"/>
              <a:ea typeface="+mn-ea"/>
              <a:cs typeface="Century Gothic"/>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623274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Prediction: Learning Algorithm</a:t>
            </a:r>
            <a:endParaRPr lang="en-US" dirty="0"/>
          </a:p>
        </p:txBody>
      </p:sp>
      <p:sp>
        <p:nvSpPr>
          <p:cNvPr id="3" name="Content Placeholder 2"/>
          <p:cNvSpPr>
            <a:spLocks noGrp="1"/>
          </p:cNvSpPr>
          <p:nvPr>
            <p:ph idx="1"/>
          </p:nvPr>
        </p:nvSpPr>
        <p:spPr>
          <a:xfrm>
            <a:off x="457200" y="1219200"/>
            <a:ext cx="8382000" cy="4953000"/>
          </a:xfrm>
        </p:spPr>
        <p:txBody>
          <a:bodyPr>
            <a:normAutofit/>
          </a:bodyPr>
          <a:lstStyle/>
          <a:p>
            <a:r>
              <a:rPr lang="en-US" sz="2000" dirty="0" smtClean="0"/>
              <a:t>For each example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p>
          <a:p>
            <a:r>
              <a:rPr lang="en-US" sz="2000" dirty="0" smtClean="0">
                <a:solidFill>
                  <a:srgbClr val="0033CC"/>
                </a:solidFill>
              </a:rPr>
              <a:t>Do:</a:t>
            </a:r>
          </a:p>
          <a:p>
            <a:pPr lvl="1"/>
            <a:r>
              <a:rPr lang="en-US" b="1" dirty="0" smtClean="0">
                <a:solidFill>
                  <a:srgbClr val="003366"/>
                </a:solidFill>
              </a:rPr>
              <a:t>Predict: </a:t>
            </a:r>
            <a:r>
              <a:rPr lang="en-US" dirty="0" smtClean="0">
                <a:solidFill>
                  <a:srgbClr val="0033CC"/>
                </a:solidFill>
              </a:rPr>
              <a:t>perform Inference with the current weight vector </a:t>
            </a:r>
          </a:p>
          <a:p>
            <a:pPr lvl="2"/>
            <a:r>
              <a:rPr lang="en-US" sz="2400" dirty="0" err="1"/>
              <a:t>y</a:t>
            </a:r>
            <a:r>
              <a:rPr lang="en-US" sz="2400" baseline="-25000" dirty="0" err="1"/>
              <a:t>i</a:t>
            </a:r>
            <a:r>
              <a:rPr lang="en-US" sz="2400" dirty="0"/>
              <a:t>’ = </a:t>
            </a:r>
            <a:r>
              <a:rPr lang="en-US" sz="2400" dirty="0" err="1"/>
              <a:t>argmax</a:t>
            </a:r>
            <a:r>
              <a:rPr lang="en-US" sz="2400" baseline="-25000" dirty="0" err="1"/>
              <a:t>y</a:t>
            </a:r>
            <a:r>
              <a:rPr lang="en-US" sz="2400" baseline="-25000" dirty="0"/>
              <a:t> </a:t>
            </a:r>
            <a:r>
              <a:rPr lang="en-US" sz="2400" baseline="-25000" dirty="0">
                <a:latin typeface="cmsy10"/>
              </a:rPr>
              <a:t>2 Y</a:t>
            </a:r>
            <a:r>
              <a:rPr lang="en-US" sz="2400" dirty="0"/>
              <a:t>  </a:t>
            </a:r>
            <a:r>
              <a:rPr lang="en-US" sz="2400" dirty="0" err="1"/>
              <a:t>w</a:t>
            </a:r>
            <a:r>
              <a:rPr lang="en-US" sz="2400" baseline="-25000" dirty="0" err="1"/>
              <a:t>EASY</a:t>
            </a:r>
            <a:r>
              <a:rPr lang="en-US" sz="2400" baseline="30000" dirty="0" err="1"/>
              <a:t>T</a:t>
            </a:r>
            <a:r>
              <a:rPr lang="en-US" sz="2400" dirty="0"/>
              <a:t> </a:t>
            </a:r>
            <a:r>
              <a:rPr lang="en-US" sz="2400" dirty="0">
                <a:latin typeface="cmmi10"/>
              </a:rPr>
              <a:t>Á</a:t>
            </a:r>
            <a:r>
              <a:rPr lang="en-US" sz="2400" baseline="-25000" dirty="0"/>
              <a:t>EASY</a:t>
            </a:r>
            <a:r>
              <a:rPr lang="en-US" sz="2400" dirty="0"/>
              <a:t> ( x</a:t>
            </a:r>
            <a:r>
              <a:rPr lang="en-US" sz="2400" baseline="-25000" dirty="0"/>
              <a:t>i</a:t>
            </a:r>
            <a:r>
              <a:rPr lang="en-US" sz="2400" dirty="0"/>
              <a:t> ,y) + </a:t>
            </a:r>
            <a:r>
              <a:rPr lang="en-US" sz="2400" dirty="0" err="1"/>
              <a:t>w</a:t>
            </a:r>
            <a:r>
              <a:rPr lang="en-US" sz="2400" baseline="-25000" dirty="0" err="1"/>
              <a:t>HARD</a:t>
            </a:r>
            <a:r>
              <a:rPr lang="en-US" sz="2400" baseline="30000" dirty="0" err="1"/>
              <a:t>T</a:t>
            </a:r>
            <a:r>
              <a:rPr lang="en-US" sz="2400" dirty="0"/>
              <a:t> </a:t>
            </a:r>
            <a:r>
              <a:rPr lang="en-US" sz="2400" dirty="0">
                <a:latin typeface="cmmi10"/>
              </a:rPr>
              <a:t>Á</a:t>
            </a:r>
            <a:r>
              <a:rPr lang="en-US" sz="2400" baseline="-25000" dirty="0"/>
              <a:t>HARD</a:t>
            </a:r>
            <a:r>
              <a:rPr lang="en-US" sz="2400" dirty="0"/>
              <a:t> ( x</a:t>
            </a:r>
            <a:r>
              <a:rPr lang="en-US" sz="2400" baseline="-25000" dirty="0"/>
              <a:t>i</a:t>
            </a:r>
            <a:r>
              <a:rPr lang="en-US" sz="2400" dirty="0"/>
              <a:t> ,y) </a:t>
            </a:r>
            <a:endParaRPr lang="en-US" sz="2400" dirty="0" smtClean="0"/>
          </a:p>
          <a:p>
            <a:pPr lvl="1"/>
            <a:r>
              <a:rPr lang="en-US" b="1" dirty="0" smtClean="0">
                <a:solidFill>
                  <a:srgbClr val="003366"/>
                </a:solidFill>
              </a:rPr>
              <a:t>Check </a:t>
            </a:r>
            <a:r>
              <a:rPr lang="en-US" dirty="0" smtClean="0">
                <a:solidFill>
                  <a:srgbClr val="003366"/>
                </a:solidFill>
              </a:rPr>
              <a:t>the learning constraint</a:t>
            </a:r>
          </a:p>
          <a:p>
            <a:pPr lvl="2"/>
            <a:r>
              <a:rPr lang="en-US" sz="2000" dirty="0" smtClean="0"/>
              <a:t>Is the score of the current prediction better than of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endParaRPr lang="en-US" sz="2000" dirty="0">
              <a:solidFill>
                <a:srgbClr val="0033CC"/>
              </a:solidFill>
            </a:endParaRPr>
          </a:p>
          <a:p>
            <a:pPr lvl="1"/>
            <a:r>
              <a:rPr lang="en-US" dirty="0" smtClean="0"/>
              <a:t>If </a:t>
            </a:r>
            <a:r>
              <a:rPr lang="en-US" b="1" dirty="0" smtClean="0"/>
              <a:t>Yes</a:t>
            </a:r>
            <a:r>
              <a:rPr lang="en-US" dirty="0" smtClean="0"/>
              <a:t> – a mistaken prediction</a:t>
            </a:r>
          </a:p>
          <a:p>
            <a:pPr lvl="2"/>
            <a:r>
              <a:rPr lang="en-US" sz="2000" dirty="0" smtClean="0"/>
              <a:t>Update w</a:t>
            </a:r>
          </a:p>
          <a:p>
            <a:pPr lvl="1"/>
            <a:r>
              <a:rPr lang="en-US" dirty="0" smtClean="0"/>
              <a:t>Otherwise: no need to update </a:t>
            </a:r>
            <a:r>
              <a:rPr lang="en-US" dirty="0" smtClean="0">
                <a:solidFill>
                  <a:srgbClr val="0033CC"/>
                </a:solidFill>
              </a:rPr>
              <a:t>w</a:t>
            </a:r>
            <a:r>
              <a:rPr lang="en-US" dirty="0" smtClean="0"/>
              <a:t> on this example</a:t>
            </a:r>
          </a:p>
          <a:p>
            <a:r>
              <a:rPr lang="en-US" sz="2000" dirty="0" err="1" smtClean="0">
                <a:solidFill>
                  <a:srgbClr val="0033CC"/>
                </a:solidFill>
              </a:rPr>
              <a:t>EndDo</a:t>
            </a:r>
            <a:endParaRPr lang="en-US" sz="2000" dirty="0">
              <a:solidFill>
                <a:srgbClr val="0033CC"/>
              </a:solidFill>
            </a:endParaRPr>
          </a:p>
          <a:p>
            <a:pPr lvl="1"/>
            <a:endParaRPr lang="en-US" dirty="0" smtClean="0">
              <a:solidFill>
                <a:srgbClr val="0033CC"/>
              </a:solidFill>
            </a:endParaRPr>
          </a:p>
        </p:txBody>
      </p:sp>
      <p:sp>
        <p:nvSpPr>
          <p:cNvPr id="6" name="Rectangular Callout 5"/>
          <p:cNvSpPr/>
          <p:nvPr/>
        </p:nvSpPr>
        <p:spPr>
          <a:xfrm>
            <a:off x="6629400" y="152400"/>
            <a:ext cx="2438400" cy="1524000"/>
          </a:xfrm>
          <a:prstGeom prst="wedgeRectCallout">
            <a:avLst>
              <a:gd name="adj1" fmla="val -12174"/>
              <a:gd name="adj2" fmla="val 94442"/>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Solution II: </a:t>
            </a:r>
            <a:r>
              <a:rPr kumimoji="0" lang="en-US" sz="2000" b="0" i="0" u="none" strike="noStrike" kern="1200" cap="none" spc="0" normalizeH="0" baseline="0" noProof="0" dirty="0" smtClean="0">
                <a:ln>
                  <a:noFill/>
                </a:ln>
                <a:solidFill>
                  <a:srgbClr val="003366"/>
                </a:solidFill>
                <a:effectLst/>
                <a:uLnTx/>
                <a:uFillTx/>
                <a:latin typeface="Calibri"/>
                <a:ea typeface="+mn-ea"/>
                <a:cs typeface="Century Gothic"/>
              </a:rPr>
              <a:t>Disregard some of the dependencies: </a:t>
            </a:r>
            <a:r>
              <a:rPr kumimoji="0" lang="en-US" sz="2000" b="1" i="0" u="none" strike="noStrike" kern="1200" cap="none" spc="0" normalizeH="0" baseline="0" noProof="0" dirty="0" smtClean="0">
                <a:ln>
                  <a:noFill/>
                </a:ln>
                <a:solidFill>
                  <a:srgbClr val="3366CC"/>
                </a:solidFill>
                <a:effectLst/>
                <a:uLnTx/>
                <a:uFillTx/>
                <a:latin typeface="Calibri"/>
                <a:ea typeface="+mn-ea"/>
                <a:cs typeface="Century Gothic"/>
              </a:rPr>
              <a:t>assume a simple model.</a:t>
            </a:r>
            <a:endParaRPr kumimoji="0" lang="en-US" sz="2000" b="1" i="0" u="none" strike="noStrike" kern="1200" cap="none" spc="0" normalizeH="0" baseline="0" noProof="0" dirty="0">
              <a:ln>
                <a:noFill/>
              </a:ln>
              <a:solidFill>
                <a:srgbClr val="3366CC"/>
              </a:solidFill>
              <a:effectLst/>
              <a:uLnTx/>
              <a:uFillTx/>
              <a:latin typeface="Calibri"/>
              <a:ea typeface="+mn-ea"/>
              <a:cs typeface="Century Gothic"/>
            </a:endParaRPr>
          </a:p>
        </p:txBody>
      </p:sp>
      <p:cxnSp>
        <p:nvCxnSpPr>
          <p:cNvPr id="5" name="Straight Connector 4"/>
          <p:cNvCxnSpPr/>
          <p:nvPr/>
        </p:nvCxnSpPr>
        <p:spPr>
          <a:xfrm flipH="1">
            <a:off x="6248400" y="2209800"/>
            <a:ext cx="2514600" cy="838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6400800" y="2362200"/>
            <a:ext cx="2209800" cy="685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1712965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Prediction: Learning Algorithm</a:t>
            </a:r>
            <a:endParaRPr lang="en-US" dirty="0"/>
          </a:p>
        </p:txBody>
      </p:sp>
      <p:sp>
        <p:nvSpPr>
          <p:cNvPr id="3" name="Content Placeholder 2"/>
          <p:cNvSpPr>
            <a:spLocks noGrp="1"/>
          </p:cNvSpPr>
          <p:nvPr>
            <p:ph idx="1"/>
          </p:nvPr>
        </p:nvSpPr>
        <p:spPr>
          <a:xfrm>
            <a:off x="457200" y="1219200"/>
            <a:ext cx="8382000" cy="4953000"/>
          </a:xfrm>
        </p:spPr>
        <p:txBody>
          <a:bodyPr>
            <a:normAutofit/>
          </a:bodyPr>
          <a:lstStyle/>
          <a:p>
            <a:r>
              <a:rPr lang="en-US" sz="2000" dirty="0" smtClean="0"/>
              <a:t>For each example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p>
          <a:p>
            <a:r>
              <a:rPr lang="en-US" sz="2000" dirty="0" smtClean="0">
                <a:solidFill>
                  <a:srgbClr val="0033CC"/>
                </a:solidFill>
              </a:rPr>
              <a:t>Do:</a:t>
            </a:r>
          </a:p>
          <a:p>
            <a:pPr lvl="1"/>
            <a:r>
              <a:rPr lang="en-US" b="1" dirty="0" smtClean="0">
                <a:solidFill>
                  <a:srgbClr val="003366"/>
                </a:solidFill>
              </a:rPr>
              <a:t>Predict:</a:t>
            </a:r>
            <a:r>
              <a:rPr lang="en-US" dirty="0" smtClean="0">
                <a:solidFill>
                  <a:srgbClr val="0033CC"/>
                </a:solidFill>
              </a:rPr>
              <a:t> perform Inference with the current weight vector </a:t>
            </a:r>
          </a:p>
          <a:p>
            <a:pPr lvl="2"/>
            <a:r>
              <a:rPr lang="en-US" sz="2400" dirty="0" err="1"/>
              <a:t>y</a:t>
            </a:r>
            <a:r>
              <a:rPr lang="en-US" sz="2400" baseline="-25000" dirty="0" err="1"/>
              <a:t>i</a:t>
            </a:r>
            <a:r>
              <a:rPr lang="en-US" sz="2400" dirty="0"/>
              <a:t>’ = </a:t>
            </a:r>
            <a:r>
              <a:rPr lang="en-US" sz="2400" dirty="0" err="1"/>
              <a:t>argmax</a:t>
            </a:r>
            <a:r>
              <a:rPr lang="en-US" sz="2400" baseline="-25000" dirty="0" err="1"/>
              <a:t>y</a:t>
            </a:r>
            <a:r>
              <a:rPr lang="en-US" sz="2400" baseline="-25000" dirty="0"/>
              <a:t> </a:t>
            </a:r>
            <a:r>
              <a:rPr lang="en-US" sz="2400" baseline="-25000" dirty="0">
                <a:latin typeface="cmsy10"/>
              </a:rPr>
              <a:t>2 Y</a:t>
            </a:r>
            <a:r>
              <a:rPr lang="en-US" sz="2400" dirty="0"/>
              <a:t>  </a:t>
            </a:r>
            <a:r>
              <a:rPr lang="en-US" sz="2400" dirty="0" err="1"/>
              <a:t>w</a:t>
            </a:r>
            <a:r>
              <a:rPr lang="en-US" sz="2400" baseline="-25000" dirty="0" err="1"/>
              <a:t>EASY</a:t>
            </a:r>
            <a:r>
              <a:rPr lang="en-US" sz="2400" baseline="30000" dirty="0" err="1"/>
              <a:t>T</a:t>
            </a:r>
            <a:r>
              <a:rPr lang="en-US" sz="2400" dirty="0"/>
              <a:t> </a:t>
            </a:r>
            <a:r>
              <a:rPr lang="en-US" sz="2400" dirty="0">
                <a:latin typeface="cmmi10"/>
              </a:rPr>
              <a:t>Á</a:t>
            </a:r>
            <a:r>
              <a:rPr lang="en-US" sz="2400" baseline="-25000" dirty="0"/>
              <a:t>EASY</a:t>
            </a:r>
            <a:r>
              <a:rPr lang="en-US" sz="2400" dirty="0"/>
              <a:t> ( x</a:t>
            </a:r>
            <a:r>
              <a:rPr lang="en-US" sz="2400" baseline="-25000" dirty="0"/>
              <a:t>i</a:t>
            </a:r>
            <a:r>
              <a:rPr lang="en-US" sz="2400" dirty="0"/>
              <a:t> ,y) + </a:t>
            </a:r>
            <a:r>
              <a:rPr lang="en-US" sz="2400" dirty="0" err="1"/>
              <a:t>w</a:t>
            </a:r>
            <a:r>
              <a:rPr lang="en-US" sz="2400" baseline="-25000" dirty="0" err="1"/>
              <a:t>HARD</a:t>
            </a:r>
            <a:r>
              <a:rPr lang="en-US" sz="2400" baseline="30000" dirty="0" err="1"/>
              <a:t>T</a:t>
            </a:r>
            <a:r>
              <a:rPr lang="en-US" sz="2400" dirty="0"/>
              <a:t> </a:t>
            </a:r>
            <a:r>
              <a:rPr lang="en-US" sz="2400" dirty="0">
                <a:latin typeface="cmmi10"/>
              </a:rPr>
              <a:t>Á</a:t>
            </a:r>
            <a:r>
              <a:rPr lang="en-US" sz="2400" baseline="-25000" dirty="0"/>
              <a:t>HARD</a:t>
            </a:r>
            <a:r>
              <a:rPr lang="en-US" sz="2400" dirty="0"/>
              <a:t> ( x</a:t>
            </a:r>
            <a:r>
              <a:rPr lang="en-US" sz="2400" baseline="-25000" dirty="0"/>
              <a:t>i</a:t>
            </a:r>
            <a:r>
              <a:rPr lang="en-US" sz="2400" dirty="0"/>
              <a:t> ,y) </a:t>
            </a:r>
            <a:endParaRPr lang="en-US" sz="2400" dirty="0" smtClean="0"/>
          </a:p>
          <a:p>
            <a:pPr lvl="1"/>
            <a:r>
              <a:rPr lang="en-US" b="1" dirty="0" smtClean="0">
                <a:solidFill>
                  <a:srgbClr val="003366"/>
                </a:solidFill>
              </a:rPr>
              <a:t>Check </a:t>
            </a:r>
            <a:r>
              <a:rPr lang="en-US" dirty="0" smtClean="0">
                <a:solidFill>
                  <a:srgbClr val="003366"/>
                </a:solidFill>
              </a:rPr>
              <a:t>the learning constraint</a:t>
            </a:r>
          </a:p>
          <a:p>
            <a:pPr lvl="2"/>
            <a:r>
              <a:rPr lang="en-US" sz="2000" dirty="0" smtClean="0"/>
              <a:t>Is the score of the current prediction better than of </a:t>
            </a:r>
            <a:r>
              <a:rPr lang="en-US" sz="2000" dirty="0">
                <a:solidFill>
                  <a:srgbClr val="0033CC"/>
                </a:solidFill>
              </a:rPr>
              <a:t>(x</a:t>
            </a:r>
            <a:r>
              <a:rPr lang="en-US" sz="2000" baseline="-25000" dirty="0">
                <a:solidFill>
                  <a:srgbClr val="0033CC"/>
                </a:solidFill>
              </a:rPr>
              <a:t>i</a:t>
            </a:r>
            <a:r>
              <a:rPr lang="en-US" sz="2000" dirty="0">
                <a:solidFill>
                  <a:srgbClr val="0033CC"/>
                </a:solidFill>
              </a:rPr>
              <a:t>, </a:t>
            </a:r>
            <a:r>
              <a:rPr lang="en-US" sz="2000" dirty="0" err="1">
                <a:solidFill>
                  <a:srgbClr val="0033CC"/>
                </a:solidFill>
              </a:rPr>
              <a:t>y</a:t>
            </a:r>
            <a:r>
              <a:rPr lang="en-US" sz="2000" baseline="-25000" dirty="0" err="1">
                <a:solidFill>
                  <a:srgbClr val="0033CC"/>
                </a:solidFill>
              </a:rPr>
              <a:t>i</a:t>
            </a:r>
            <a:r>
              <a:rPr lang="en-US" sz="2000" dirty="0" smtClean="0">
                <a:solidFill>
                  <a:srgbClr val="0033CC"/>
                </a:solidFill>
              </a:rPr>
              <a:t>)?</a:t>
            </a:r>
            <a:endParaRPr lang="en-US" sz="2000" dirty="0">
              <a:solidFill>
                <a:srgbClr val="0033CC"/>
              </a:solidFill>
            </a:endParaRPr>
          </a:p>
          <a:p>
            <a:pPr lvl="1"/>
            <a:r>
              <a:rPr lang="en-US" dirty="0" smtClean="0"/>
              <a:t>If </a:t>
            </a:r>
            <a:r>
              <a:rPr lang="en-US" b="1" dirty="0" smtClean="0"/>
              <a:t>Yes</a:t>
            </a:r>
            <a:r>
              <a:rPr lang="en-US" dirty="0" smtClean="0"/>
              <a:t> – a mistaken prediction</a:t>
            </a:r>
          </a:p>
          <a:p>
            <a:pPr lvl="2"/>
            <a:r>
              <a:rPr lang="en-US" sz="2000" dirty="0" smtClean="0"/>
              <a:t>Update w</a:t>
            </a:r>
          </a:p>
          <a:p>
            <a:pPr lvl="1"/>
            <a:r>
              <a:rPr lang="en-US" dirty="0" smtClean="0"/>
              <a:t>Otherwise: no need to update </a:t>
            </a:r>
            <a:r>
              <a:rPr lang="en-US" dirty="0" smtClean="0">
                <a:solidFill>
                  <a:srgbClr val="0033CC"/>
                </a:solidFill>
              </a:rPr>
              <a:t>w</a:t>
            </a:r>
            <a:r>
              <a:rPr lang="en-US" dirty="0" smtClean="0"/>
              <a:t> on this example</a:t>
            </a:r>
          </a:p>
          <a:p>
            <a:r>
              <a:rPr lang="en-US" sz="2000" dirty="0" err="1" smtClean="0">
                <a:solidFill>
                  <a:srgbClr val="0033CC"/>
                </a:solidFill>
              </a:rPr>
              <a:t>EndDo</a:t>
            </a:r>
            <a:endParaRPr lang="en-US" sz="2000" dirty="0" smtClean="0">
              <a:solidFill>
                <a:srgbClr val="0033CC"/>
              </a:solidFill>
            </a:endParaRPr>
          </a:p>
          <a:p>
            <a:pPr marL="342900" lvl="2" indent="-342900">
              <a:buSzPct val="75000"/>
            </a:pPr>
            <a:r>
              <a:rPr lang="en-US" sz="2400" dirty="0" err="1"/>
              <a:t>y</a:t>
            </a:r>
            <a:r>
              <a:rPr lang="en-US" sz="2400" baseline="-25000" dirty="0" err="1"/>
              <a:t>i</a:t>
            </a:r>
            <a:r>
              <a:rPr lang="en-US" sz="2400" dirty="0"/>
              <a:t>’ = </a:t>
            </a:r>
            <a:r>
              <a:rPr lang="en-US" sz="2400" dirty="0" err="1"/>
              <a:t>argmax</a:t>
            </a:r>
            <a:r>
              <a:rPr lang="en-US" sz="2400" baseline="-25000" dirty="0" err="1"/>
              <a:t>y</a:t>
            </a:r>
            <a:r>
              <a:rPr lang="en-US" sz="2400" baseline="-25000" dirty="0"/>
              <a:t> </a:t>
            </a:r>
            <a:r>
              <a:rPr lang="en-US" sz="2400" baseline="-25000" dirty="0">
                <a:latin typeface="cmsy10"/>
              </a:rPr>
              <a:t>2 Y</a:t>
            </a:r>
            <a:r>
              <a:rPr lang="en-US" sz="2400" dirty="0"/>
              <a:t>  </a:t>
            </a:r>
            <a:r>
              <a:rPr lang="en-US" sz="2400" dirty="0" err="1"/>
              <a:t>w</a:t>
            </a:r>
            <a:r>
              <a:rPr lang="en-US" sz="2400" baseline="-25000" dirty="0" err="1"/>
              <a:t>EASY</a:t>
            </a:r>
            <a:r>
              <a:rPr lang="en-US" sz="2400" baseline="30000" dirty="0" err="1"/>
              <a:t>T</a:t>
            </a:r>
            <a:r>
              <a:rPr lang="en-US" sz="2400" dirty="0"/>
              <a:t> </a:t>
            </a:r>
            <a:r>
              <a:rPr lang="en-US" sz="2400" dirty="0">
                <a:latin typeface="cmmi10"/>
              </a:rPr>
              <a:t>Á</a:t>
            </a:r>
            <a:r>
              <a:rPr lang="en-US" sz="2400" baseline="-25000" dirty="0"/>
              <a:t>EASY</a:t>
            </a:r>
            <a:r>
              <a:rPr lang="en-US" sz="2400" dirty="0"/>
              <a:t> ( x</a:t>
            </a:r>
            <a:r>
              <a:rPr lang="en-US" sz="2400" baseline="-25000" dirty="0"/>
              <a:t>i</a:t>
            </a:r>
            <a:r>
              <a:rPr lang="en-US" sz="2400" dirty="0"/>
              <a:t> ,y) + </a:t>
            </a:r>
            <a:r>
              <a:rPr lang="en-US" sz="2400" dirty="0" err="1"/>
              <a:t>w</a:t>
            </a:r>
            <a:r>
              <a:rPr lang="en-US" sz="2400" baseline="-25000" dirty="0" err="1"/>
              <a:t>HARD</a:t>
            </a:r>
            <a:r>
              <a:rPr lang="en-US" sz="2400" baseline="30000" dirty="0" err="1"/>
              <a:t>T</a:t>
            </a:r>
            <a:r>
              <a:rPr lang="en-US" sz="2400" dirty="0"/>
              <a:t> </a:t>
            </a:r>
            <a:r>
              <a:rPr lang="en-US" sz="2400" dirty="0">
                <a:latin typeface="cmmi10"/>
              </a:rPr>
              <a:t>Á</a:t>
            </a:r>
            <a:r>
              <a:rPr lang="en-US" sz="2400" baseline="-25000" dirty="0"/>
              <a:t>HARD</a:t>
            </a:r>
            <a:r>
              <a:rPr lang="en-US" sz="2400" dirty="0"/>
              <a:t> ( x</a:t>
            </a:r>
            <a:r>
              <a:rPr lang="en-US" sz="2400" baseline="-25000" dirty="0"/>
              <a:t>i</a:t>
            </a:r>
            <a:r>
              <a:rPr lang="en-US" sz="2400" dirty="0"/>
              <a:t> ,y) </a:t>
            </a:r>
          </a:p>
          <a:p>
            <a:endParaRPr lang="en-US" sz="2000" dirty="0">
              <a:solidFill>
                <a:srgbClr val="0033CC"/>
              </a:solidFill>
            </a:endParaRPr>
          </a:p>
          <a:p>
            <a:pPr lvl="1"/>
            <a:endParaRPr lang="en-US" dirty="0" smtClean="0">
              <a:solidFill>
                <a:srgbClr val="0033CC"/>
              </a:solidFill>
            </a:endParaRPr>
          </a:p>
        </p:txBody>
      </p:sp>
      <p:sp>
        <p:nvSpPr>
          <p:cNvPr id="6" name="Rectangular Callout 5"/>
          <p:cNvSpPr/>
          <p:nvPr/>
        </p:nvSpPr>
        <p:spPr>
          <a:xfrm>
            <a:off x="1524000" y="5623034"/>
            <a:ext cx="5943600" cy="647700"/>
          </a:xfrm>
          <a:prstGeom prst="wedgeRectCallout">
            <a:avLst>
              <a:gd name="adj1" fmla="val -7246"/>
              <a:gd name="adj2" fmla="val -49847"/>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rgbClr val="003366"/>
                </a:solidFill>
                <a:effectLst/>
                <a:uLnTx/>
                <a:uFillTx/>
                <a:latin typeface="Calibri"/>
                <a:ea typeface="+mn-ea"/>
                <a:cs typeface="Century Gothic"/>
              </a:rPr>
              <a:t>This is the most commonly used solution in NLP today</a:t>
            </a:r>
            <a:endParaRPr kumimoji="0" lang="en-US" sz="2000" b="1" i="0" u="none" strike="noStrike" kern="1200" cap="none" spc="0" normalizeH="0" baseline="0" noProof="0" dirty="0">
              <a:ln>
                <a:noFill/>
              </a:ln>
              <a:solidFill>
                <a:srgbClr val="003366"/>
              </a:solidFill>
              <a:effectLst/>
              <a:uLnTx/>
              <a:uFillTx/>
              <a:latin typeface="Calibri"/>
              <a:ea typeface="+mn-ea"/>
              <a:cs typeface="Century Gothic"/>
            </a:endParaRPr>
          </a:p>
        </p:txBody>
      </p:sp>
      <p:cxnSp>
        <p:nvCxnSpPr>
          <p:cNvPr id="5" name="Straight Connector 4"/>
          <p:cNvCxnSpPr/>
          <p:nvPr/>
        </p:nvCxnSpPr>
        <p:spPr>
          <a:xfrm flipH="1">
            <a:off x="6248400" y="2209800"/>
            <a:ext cx="2514600" cy="838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6400800" y="2362200"/>
            <a:ext cx="2209800" cy="685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ular Callout 7"/>
          <p:cNvSpPr/>
          <p:nvPr/>
        </p:nvSpPr>
        <p:spPr>
          <a:xfrm>
            <a:off x="3505200" y="952500"/>
            <a:ext cx="5486400" cy="952500"/>
          </a:xfrm>
          <a:prstGeom prst="wedgeRectCallout">
            <a:avLst>
              <a:gd name="adj1" fmla="val -8108"/>
              <a:gd name="adj2" fmla="val -48191"/>
            </a:avLst>
          </a:prstGeom>
          <a:solidFill>
            <a:srgbClr val="FFFFCC"/>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Solution III: </a:t>
            </a:r>
            <a:r>
              <a:rPr kumimoji="0" lang="en-US" sz="2000" b="0" i="0" u="none" strike="noStrike" kern="1200" cap="none" spc="0" normalizeH="0" baseline="0" noProof="0" dirty="0" smtClean="0">
                <a:ln>
                  <a:noFill/>
                </a:ln>
                <a:solidFill>
                  <a:srgbClr val="003366"/>
                </a:solidFill>
                <a:effectLst/>
                <a:uLnTx/>
                <a:uFillTx/>
                <a:latin typeface="Calibri"/>
                <a:ea typeface="+mn-ea"/>
                <a:cs typeface="Century Gothic"/>
              </a:rPr>
              <a:t>Disregard some of the dependencies </a:t>
            </a: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during learning</a:t>
            </a:r>
            <a:r>
              <a:rPr kumimoji="0" lang="en-US" sz="2000" b="0" i="0" u="none" strike="noStrike" kern="1200" cap="none" spc="0" normalizeH="0" baseline="0" noProof="0" dirty="0" smtClean="0">
                <a:ln>
                  <a:noFill/>
                </a:ln>
                <a:solidFill>
                  <a:srgbClr val="000000"/>
                </a:solidFill>
                <a:effectLst/>
                <a:uLnTx/>
                <a:uFillTx/>
                <a:latin typeface="Calibri"/>
                <a:ea typeface="+mn-ea"/>
                <a:cs typeface="Century Gothic"/>
              </a:rPr>
              <a:t>; </a:t>
            </a:r>
            <a:r>
              <a:rPr kumimoji="0" lang="en-US" sz="2000" b="0" i="0" u="none" strike="noStrike" kern="1200" cap="none" spc="0" normalizeH="0" baseline="0" noProof="0" dirty="0" smtClean="0">
                <a:ln>
                  <a:noFill/>
                </a:ln>
                <a:solidFill>
                  <a:srgbClr val="003366"/>
                </a:solidFill>
                <a:effectLst/>
                <a:uLnTx/>
                <a:uFillTx/>
                <a:latin typeface="Calibri"/>
                <a:ea typeface="+mn-ea"/>
                <a:cs typeface="Century Gothic"/>
              </a:rPr>
              <a:t>take into account at </a:t>
            </a:r>
            <a:r>
              <a:rPr kumimoji="0" lang="en-US" sz="2000" b="0" i="0" u="none" strike="noStrike" kern="1200" cap="none" spc="0" normalizeH="0" baseline="0" noProof="0" dirty="0" smtClean="0">
                <a:ln>
                  <a:noFill/>
                </a:ln>
                <a:solidFill>
                  <a:srgbClr val="3366CC"/>
                </a:solidFill>
                <a:effectLst/>
                <a:uLnTx/>
                <a:uFillTx/>
                <a:latin typeface="Calibri"/>
                <a:ea typeface="+mn-ea"/>
                <a:cs typeface="Century Gothic"/>
              </a:rPr>
              <a:t>decision time</a:t>
            </a:r>
            <a:endParaRPr kumimoji="0" lang="en-US" sz="2000" b="0" i="0" u="none" strike="noStrike" kern="1200" cap="none" spc="0" normalizeH="0" baseline="0" noProof="0" dirty="0">
              <a:ln>
                <a:noFill/>
              </a:ln>
              <a:solidFill>
                <a:srgbClr val="3366CC"/>
              </a:solidFill>
              <a:effectLst/>
              <a:uLnTx/>
              <a:uFillTx/>
              <a:latin typeface="Calibri"/>
              <a:ea typeface="+mn-ea"/>
              <a:cs typeface="Century Gothic"/>
            </a:endParaRPr>
          </a:p>
        </p:txBody>
      </p:sp>
      <p:sp>
        <p:nvSpPr>
          <p:cNvPr id="7" name="Slide Number Placeholder 6"/>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zh-TW" sz="1200" b="0" i="0" u="none" strike="noStrike" kern="1200" cap="none" spc="0" normalizeH="0" baseline="0" noProof="0" dirty="0">
              <a:ln>
                <a:noFill/>
              </a:ln>
              <a:solidFill>
                <a:srgbClr val="0033CC"/>
              </a:solidFill>
              <a:effectLst/>
              <a:uLnTx/>
              <a:uFillTx/>
              <a:latin typeface="Arial" pitchFamily="34" charset="0"/>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834477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1000"/>
                                        <p:tgtEl>
                                          <p:spTgt spid="9"/>
                                        </p:tgtEl>
                                      </p:cBhvr>
                                    </p:animEffect>
                                  </p:childTnLst>
                                </p:cTn>
                              </p:par>
                              <p:par>
                                <p:cTn id="11" presetID="47"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Effect transition="in" filter="fade">
                                      <p:cBhvr>
                                        <p:cTn id="13" dur="1000"/>
                                        <p:tgtEl>
                                          <p:spTgt spid="3">
                                            <p:txEl>
                                              <p:pRg st="10" end="10"/>
                                            </p:txEl>
                                          </p:spTgt>
                                        </p:tgtEl>
                                      </p:cBhvr>
                                    </p:animEffect>
                                    <p:anim calcmode="lin" valueType="num">
                                      <p:cBhvr>
                                        <p:cTn id="1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zh-TW" smtClean="0"/>
              <a:t>Constrained Conditional Models</a:t>
            </a:r>
            <a:endParaRPr lang="en-US" altLang="zh-TW" dirty="0" smtClean="0"/>
          </a:p>
        </p:txBody>
      </p:sp>
      <p:sp>
        <p:nvSpPr>
          <p:cNvPr id="10" name="Content Placeholder 9"/>
          <p:cNvSpPr>
            <a:spLocks noGrp="1"/>
          </p:cNvSpPr>
          <p:nvPr>
            <p:ph idx="1"/>
          </p:nvPr>
        </p:nvSpPr>
        <p:spPr>
          <a:xfrm>
            <a:off x="304800" y="3581400"/>
            <a:ext cx="8534400" cy="2997200"/>
          </a:xfrm>
        </p:spPr>
        <p:txBody>
          <a:bodyPr/>
          <a:lstStyle/>
          <a:p>
            <a:pPr eaLnBrk="1" hangingPunct="1">
              <a:spcBef>
                <a:spcPct val="50000"/>
              </a:spcBef>
            </a:pPr>
            <a:r>
              <a:rPr lang="en-US" sz="2000" dirty="0">
                <a:solidFill>
                  <a:srgbClr val="3366CC"/>
                </a:solidFill>
                <a:latin typeface="Calibri" pitchFamily="34" charset="0"/>
              </a:rPr>
              <a:t>Training:</a:t>
            </a:r>
            <a:r>
              <a:rPr lang="en-US" sz="2000" dirty="0">
                <a:solidFill>
                  <a:srgbClr val="FF0000"/>
                </a:solidFill>
                <a:latin typeface="Calibri" pitchFamily="34" charset="0"/>
              </a:rPr>
              <a:t>  </a:t>
            </a:r>
            <a:r>
              <a:rPr lang="en-US" sz="2000" dirty="0">
                <a:latin typeface="Calibri" pitchFamily="34" charset="0"/>
              </a:rPr>
              <a:t>learning the objective function (</a:t>
            </a:r>
            <a:r>
              <a:rPr lang="en-US" sz="2000" b="1" dirty="0">
                <a:latin typeface="Calibri" pitchFamily="34" charset="0"/>
              </a:rPr>
              <a:t>w, </a:t>
            </a:r>
            <a:r>
              <a:rPr lang="en-US" sz="2000" b="1" dirty="0" smtClean="0">
                <a:latin typeface="Calibri" pitchFamily="34" charset="0"/>
              </a:rPr>
              <a:t>u</a:t>
            </a:r>
            <a:r>
              <a:rPr lang="en-US" sz="2000" dirty="0" smtClean="0">
                <a:latin typeface="Calibri" pitchFamily="34" charset="0"/>
              </a:rPr>
              <a:t>)</a:t>
            </a:r>
          </a:p>
          <a:p>
            <a:pPr lvl="1" eaLnBrk="1" hangingPunct="1">
              <a:spcBef>
                <a:spcPct val="50000"/>
              </a:spcBef>
            </a:pPr>
            <a:r>
              <a:rPr lang="en-US" sz="1800" dirty="0">
                <a:solidFill>
                  <a:srgbClr val="003366"/>
                </a:solidFill>
                <a:latin typeface="Calibri" pitchFamily="34" charset="0"/>
              </a:rPr>
              <a:t>Decouple? Decompose? Force </a:t>
            </a:r>
            <a:r>
              <a:rPr lang="en-US" sz="1800" b="1" dirty="0">
                <a:solidFill>
                  <a:srgbClr val="003366"/>
                </a:solidFill>
                <a:latin typeface="Calibri" pitchFamily="34" charset="0"/>
              </a:rPr>
              <a:t>u</a:t>
            </a:r>
            <a:r>
              <a:rPr lang="en-US" sz="1800" dirty="0">
                <a:solidFill>
                  <a:srgbClr val="003366"/>
                </a:solidFill>
                <a:latin typeface="Calibri" pitchFamily="34" charset="0"/>
              </a:rPr>
              <a:t> to model hard constraints? </a:t>
            </a:r>
            <a:endParaRPr lang="en-US" sz="1800" dirty="0" smtClean="0">
              <a:solidFill>
                <a:srgbClr val="003366"/>
              </a:solidFill>
              <a:latin typeface="Calibri" pitchFamily="34" charset="0"/>
            </a:endParaRPr>
          </a:p>
          <a:p>
            <a:pPr eaLnBrk="1" hangingPunct="1">
              <a:spcBef>
                <a:spcPct val="50000"/>
              </a:spcBef>
            </a:pPr>
            <a:r>
              <a:rPr lang="en-US" sz="2000" dirty="0" smtClean="0">
                <a:latin typeface="Calibri" pitchFamily="34" charset="0"/>
              </a:rPr>
              <a:t>A way to push the learned model to </a:t>
            </a:r>
            <a:r>
              <a:rPr lang="en-US" sz="2000" b="1" dirty="0" smtClean="0">
                <a:latin typeface="Calibri" pitchFamily="34" charset="0"/>
              </a:rPr>
              <a:t>satisfy our output expectations</a:t>
            </a:r>
            <a:r>
              <a:rPr lang="en-US" sz="2000" dirty="0">
                <a:latin typeface="Calibri" pitchFamily="34" charset="0"/>
              </a:rPr>
              <a:t> </a:t>
            </a:r>
            <a:r>
              <a:rPr lang="en-US" sz="2000" dirty="0" smtClean="0">
                <a:latin typeface="Calibri" pitchFamily="34" charset="0"/>
              </a:rPr>
              <a:t>(or expectations from a latent representation</a:t>
            </a:r>
            <a:r>
              <a:rPr lang="en-US" sz="2000" dirty="0" smtClean="0">
                <a:solidFill>
                  <a:srgbClr val="000000"/>
                </a:solidFill>
                <a:latin typeface="Calibri" pitchFamily="34" charset="0"/>
              </a:rPr>
              <a:t>) </a:t>
            </a:r>
          </a:p>
          <a:p>
            <a:pPr lvl="1" eaLnBrk="1" hangingPunct="1">
              <a:spcBef>
                <a:spcPct val="50000"/>
              </a:spcBef>
            </a:pPr>
            <a:r>
              <a:rPr lang="en-US" sz="1800" dirty="0" smtClean="0">
                <a:latin typeface="Calibri" pitchFamily="34" charset="0"/>
              </a:rPr>
              <a:t>[</a:t>
            </a:r>
            <a:r>
              <a:rPr lang="en-US" sz="1800" dirty="0" err="1" smtClean="0">
                <a:latin typeface="Calibri" pitchFamily="34" charset="0"/>
              </a:rPr>
              <a:t>CoDL</a:t>
            </a:r>
            <a:r>
              <a:rPr lang="en-US" sz="1800" dirty="0" smtClean="0">
                <a:latin typeface="Calibri" pitchFamily="34" charset="0"/>
              </a:rPr>
              <a:t>, Chang et. al (07, 12); Posterior Regularization, </a:t>
            </a:r>
            <a:r>
              <a:rPr lang="en-US" sz="1800" dirty="0" err="1" smtClean="0">
                <a:latin typeface="Calibri" pitchFamily="34" charset="0"/>
              </a:rPr>
              <a:t>Ganchev</a:t>
            </a:r>
            <a:r>
              <a:rPr lang="en-US" sz="1800" dirty="0" smtClean="0">
                <a:latin typeface="Calibri" pitchFamily="34" charset="0"/>
              </a:rPr>
              <a:t> et. al (10); Unified EM (Samdani et. al (12)]</a:t>
            </a:r>
          </a:p>
          <a:p>
            <a:pPr eaLnBrk="1" hangingPunct="1">
              <a:spcBef>
                <a:spcPct val="50000"/>
              </a:spcBef>
            </a:pPr>
            <a:r>
              <a:rPr lang="en-US" sz="2000" dirty="0" smtClean="0">
                <a:latin typeface="Calibri" pitchFamily="34" charset="0"/>
              </a:rPr>
              <a:t>The benefits of </a:t>
            </a:r>
            <a:r>
              <a:rPr lang="en-US" sz="2000" dirty="0" smtClean="0">
                <a:solidFill>
                  <a:srgbClr val="3366CC"/>
                </a:solidFill>
                <a:latin typeface="Calibri" pitchFamily="34" charset="0"/>
              </a:rPr>
              <a:t>thinking</a:t>
            </a:r>
            <a:r>
              <a:rPr lang="en-US" sz="2000" dirty="0" smtClean="0">
                <a:solidFill>
                  <a:srgbClr val="FF0000"/>
                </a:solidFill>
                <a:latin typeface="Calibri" pitchFamily="34" charset="0"/>
              </a:rPr>
              <a:t> </a:t>
            </a:r>
            <a:r>
              <a:rPr lang="en-US" sz="2000" dirty="0" smtClean="0">
                <a:latin typeface="Calibri" pitchFamily="34" charset="0"/>
              </a:rPr>
              <a:t>about it as an ILP are </a:t>
            </a:r>
            <a:r>
              <a:rPr lang="en-US" sz="2000" dirty="0" smtClean="0">
                <a:solidFill>
                  <a:srgbClr val="3366CC"/>
                </a:solidFill>
                <a:latin typeface="Calibri" pitchFamily="34" charset="0"/>
              </a:rPr>
              <a:t>conceptual </a:t>
            </a:r>
            <a:r>
              <a:rPr lang="en-US" sz="2000" dirty="0" smtClean="0">
                <a:latin typeface="Calibri" pitchFamily="34" charset="0"/>
              </a:rPr>
              <a:t>and </a:t>
            </a:r>
            <a:r>
              <a:rPr lang="en-US" sz="2000" dirty="0" smtClean="0">
                <a:solidFill>
                  <a:srgbClr val="3366CC"/>
                </a:solidFill>
                <a:latin typeface="Calibri" pitchFamily="34" charset="0"/>
              </a:rPr>
              <a:t>computational</a:t>
            </a:r>
            <a:r>
              <a:rPr lang="en-US" sz="2000" dirty="0" smtClean="0">
                <a:solidFill>
                  <a:srgbClr val="FF0000"/>
                </a:solidFill>
                <a:latin typeface="Calibri" pitchFamily="34" charset="0"/>
              </a:rPr>
              <a:t>.</a:t>
            </a:r>
            <a:r>
              <a:rPr lang="en-US" sz="2000" dirty="0" smtClean="0">
                <a:latin typeface="Calibri" pitchFamily="34" charset="0"/>
              </a:rPr>
              <a:t> </a:t>
            </a:r>
            <a:endParaRPr lang="en-US" sz="1800" dirty="0"/>
          </a:p>
        </p:txBody>
      </p:sp>
      <p:sp>
        <p:nvSpPr>
          <p:cNvPr id="754691" name="Rectangle 3"/>
          <p:cNvSpPr>
            <a:spLocks noChangeArrowheads="1"/>
          </p:cNvSpPr>
          <p:nvPr/>
        </p:nvSpPr>
        <p:spPr bwMode="auto">
          <a:xfrm>
            <a:off x="533400" y="1143000"/>
            <a:ext cx="7772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marR="0" lvl="0" indent="-342900" algn="l" defTabSz="914400" rtl="0" eaLnBrk="1" fontAlgn="base" latinLnBrk="0" hangingPunct="1">
              <a:lnSpc>
                <a:spcPct val="100000"/>
              </a:lnSpc>
              <a:spcBef>
                <a:spcPct val="20000"/>
              </a:spcBef>
              <a:spcAft>
                <a:spcPct val="0"/>
              </a:spcAft>
              <a:buClr>
                <a:srgbClr val="FF9900"/>
              </a:buClr>
              <a:buSzPct val="75000"/>
              <a:buFont typeface="Wingdings" pitchFamily="2" charset="2"/>
              <a:buChar char="n"/>
              <a:tabLst/>
              <a:defRPr/>
            </a:pPr>
            <a:endParaRPr kumimoji="0" lang="en-US" altLang="zh-TW" sz="2400" b="1" i="0" u="none" strike="noStrike" kern="1200" cap="none" spc="0" normalizeH="0" baseline="0" noProof="0">
              <a:ln>
                <a:noFill/>
              </a:ln>
              <a:solidFill>
                <a:srgbClr val="CC3300"/>
              </a:solidFill>
              <a:effectLst/>
              <a:uLnTx/>
              <a:uFillTx/>
              <a:latin typeface="Calibri" pitchFamily="34" charset="0"/>
              <a:ea typeface="Arial Unicode MS" pitchFamily="34" charset="-128"/>
              <a:cs typeface="Arial Unicode MS" pitchFamily="34" charset="-128"/>
            </a:endParaRPr>
          </a:p>
        </p:txBody>
      </p:sp>
      <p:sp>
        <p:nvSpPr>
          <p:cNvPr id="754705" name="Rectangle 17"/>
          <p:cNvSpPr>
            <a:spLocks noChangeArrowheads="1"/>
          </p:cNvSpPr>
          <p:nvPr/>
        </p:nvSpPr>
        <p:spPr bwMode="auto">
          <a:xfrm>
            <a:off x="6324600" y="1562337"/>
            <a:ext cx="2590800" cy="646331"/>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3366"/>
                </a:solidFill>
                <a:effectLst/>
                <a:uLnTx/>
                <a:uFillTx/>
                <a:latin typeface="Calibri"/>
                <a:ea typeface="+mn-ea"/>
                <a:cs typeface="Arial" charset="0"/>
              </a:rPr>
              <a:t>Knowledge component: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3366"/>
                </a:solidFill>
                <a:effectLst/>
                <a:uLnTx/>
                <a:uFillTx/>
                <a:latin typeface="Calibri"/>
                <a:ea typeface="+mn-ea"/>
                <a:cs typeface="Arial" charset="0"/>
              </a:rPr>
              <a:t>(Soft</a:t>
            </a:r>
            <a:r>
              <a:rPr kumimoji="0" lang="en-US" sz="1800" b="0" i="0" u="none" strike="noStrike" kern="1200" cap="none" spc="0" normalizeH="0" baseline="0" noProof="0" dirty="0">
                <a:ln>
                  <a:noFill/>
                </a:ln>
                <a:solidFill>
                  <a:srgbClr val="003366"/>
                </a:solidFill>
                <a:effectLst/>
                <a:uLnTx/>
                <a:uFillTx/>
                <a:latin typeface="Calibri"/>
                <a:ea typeface="+mn-ea"/>
                <a:cs typeface="Arial" charset="0"/>
              </a:rPr>
              <a:t>) constraints </a:t>
            </a:r>
          </a:p>
        </p:txBody>
      </p:sp>
      <p:grpSp>
        <p:nvGrpSpPr>
          <p:cNvPr id="7" name="Group 6"/>
          <p:cNvGrpSpPr/>
          <p:nvPr/>
        </p:nvGrpSpPr>
        <p:grpSpPr>
          <a:xfrm>
            <a:off x="533400" y="1905001"/>
            <a:ext cx="3048000" cy="909856"/>
            <a:chOff x="152400" y="1485900"/>
            <a:chExt cx="3048000" cy="682392"/>
          </a:xfrm>
        </p:grpSpPr>
        <p:sp>
          <p:nvSpPr>
            <p:cNvPr id="61460" name="Rectangle 16"/>
            <p:cNvSpPr>
              <a:spLocks noChangeArrowheads="1"/>
            </p:cNvSpPr>
            <p:nvPr/>
          </p:nvSpPr>
          <p:spPr bwMode="auto">
            <a:xfrm>
              <a:off x="152400" y="1683544"/>
              <a:ext cx="2133600" cy="484748"/>
            </a:xfrm>
            <a:prstGeom prst="rect">
              <a:avLst/>
            </a:prstGeom>
            <a:solidFill>
              <a:srgbClr val="FFFF66"/>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66"/>
                  </a:solidFill>
                  <a:effectLst/>
                  <a:uLnTx/>
                  <a:uFillTx/>
                  <a:latin typeface="Calibri"/>
                  <a:ea typeface="+mn-ea"/>
                  <a:cs typeface="Arial" pitchFamily="34" charset="0"/>
                </a:rPr>
                <a:t>Weight Vector for “local” models</a:t>
              </a:r>
            </a:p>
          </p:txBody>
        </p:sp>
        <p:sp>
          <p:nvSpPr>
            <p:cNvPr id="61461" name="Line 22"/>
            <p:cNvSpPr>
              <a:spLocks noChangeShapeType="1"/>
            </p:cNvSpPr>
            <p:nvPr/>
          </p:nvSpPr>
          <p:spPr bwMode="auto">
            <a:xfrm flipV="1">
              <a:off x="2362200" y="1485900"/>
              <a:ext cx="838200" cy="457200"/>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grpSp>
        <p:nvGrpSpPr>
          <p:cNvPr id="5" name="Group 4"/>
          <p:cNvGrpSpPr/>
          <p:nvPr/>
        </p:nvGrpSpPr>
        <p:grpSpPr>
          <a:xfrm>
            <a:off x="5136196" y="482601"/>
            <a:ext cx="3771245" cy="646331"/>
            <a:chOff x="5005403" y="361950"/>
            <a:chExt cx="3771245" cy="484748"/>
          </a:xfrm>
        </p:grpSpPr>
        <p:sp>
          <p:nvSpPr>
            <p:cNvPr id="61458" name="Rectangle 18"/>
            <p:cNvSpPr>
              <a:spLocks noChangeArrowheads="1"/>
            </p:cNvSpPr>
            <p:nvPr/>
          </p:nvSpPr>
          <p:spPr bwMode="auto">
            <a:xfrm>
              <a:off x="5881048" y="361950"/>
              <a:ext cx="2895600" cy="484748"/>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Arial" charset="0"/>
                </a:rPr>
                <a:t>Penalty for violating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Arial" charset="0"/>
                </a:rPr>
                <a:t>the constraint.</a:t>
              </a:r>
            </a:p>
          </p:txBody>
        </p:sp>
        <p:sp>
          <p:nvSpPr>
            <p:cNvPr id="61459" name="Line 23"/>
            <p:cNvSpPr>
              <a:spLocks noChangeShapeType="1"/>
            </p:cNvSpPr>
            <p:nvPr/>
          </p:nvSpPr>
          <p:spPr bwMode="auto">
            <a:xfrm rot="8742848" flipV="1">
              <a:off x="5005403" y="741781"/>
              <a:ext cx="808791" cy="46989"/>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grpSp>
        <p:nvGrpSpPr>
          <p:cNvPr id="754717" name="Group 29"/>
          <p:cNvGrpSpPr>
            <a:grpSpLocks/>
          </p:cNvGrpSpPr>
          <p:nvPr/>
        </p:nvGrpSpPr>
        <p:grpSpPr bwMode="auto">
          <a:xfrm>
            <a:off x="5540992" y="1965325"/>
            <a:ext cx="3352800" cy="1306512"/>
            <a:chOff x="3456" y="1238"/>
            <a:chExt cx="2112" cy="823"/>
          </a:xfrm>
        </p:grpSpPr>
        <p:sp>
          <p:nvSpPr>
            <p:cNvPr id="61456" name="Rectangle 19"/>
            <p:cNvSpPr>
              <a:spLocks noChangeArrowheads="1"/>
            </p:cNvSpPr>
            <p:nvPr/>
          </p:nvSpPr>
          <p:spPr bwMode="auto">
            <a:xfrm>
              <a:off x="3456" y="1654"/>
              <a:ext cx="2112" cy="407"/>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66"/>
                  </a:solidFill>
                  <a:effectLst/>
                  <a:uLnTx/>
                  <a:uFillTx/>
                  <a:latin typeface="Calibri"/>
                  <a:ea typeface="+mn-ea"/>
                  <a:cs typeface="Arial" charset="0"/>
                </a:rPr>
                <a:t>How far y is from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66"/>
                  </a:solidFill>
                  <a:effectLst/>
                  <a:uLnTx/>
                  <a:uFillTx/>
                  <a:latin typeface="Calibri"/>
                  <a:ea typeface="+mn-ea"/>
                  <a:cs typeface="Arial" charset="0"/>
                </a:rPr>
                <a:t>a “</a:t>
              </a:r>
              <a:r>
                <a:rPr kumimoji="0" lang="en-US" sz="1800" b="0" i="0" u="none" strike="noStrike" kern="1200" cap="none" spc="0" normalizeH="0" baseline="0" noProof="0" dirty="0" smtClean="0">
                  <a:ln>
                    <a:noFill/>
                  </a:ln>
                  <a:solidFill>
                    <a:srgbClr val="003366"/>
                  </a:solidFill>
                  <a:effectLst/>
                  <a:uLnTx/>
                  <a:uFillTx/>
                  <a:latin typeface="Calibri"/>
                  <a:ea typeface="+mn-ea"/>
                  <a:cs typeface="Arial" charset="0"/>
                </a:rPr>
                <a:t>legal/expected” </a:t>
              </a:r>
              <a:r>
                <a:rPr kumimoji="0" lang="en-US" sz="1800" b="0" i="0" u="none" strike="noStrike" kern="1200" cap="none" spc="0" normalizeH="0" baseline="0" noProof="0" dirty="0">
                  <a:ln>
                    <a:noFill/>
                  </a:ln>
                  <a:solidFill>
                    <a:srgbClr val="003366"/>
                  </a:solidFill>
                  <a:effectLst/>
                  <a:uLnTx/>
                  <a:uFillTx/>
                  <a:latin typeface="Calibri"/>
                  <a:ea typeface="+mn-ea"/>
                  <a:cs typeface="Arial" charset="0"/>
                </a:rPr>
                <a:t>assignment</a:t>
              </a:r>
            </a:p>
          </p:txBody>
        </p:sp>
        <p:sp>
          <p:nvSpPr>
            <p:cNvPr id="61457" name="Line 24"/>
            <p:cNvSpPr>
              <a:spLocks noChangeShapeType="1"/>
            </p:cNvSpPr>
            <p:nvPr/>
          </p:nvSpPr>
          <p:spPr bwMode="auto">
            <a:xfrm flipH="1" flipV="1">
              <a:off x="3456" y="1238"/>
              <a:ext cx="432" cy="394"/>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grpSp>
        <p:nvGrpSpPr>
          <p:cNvPr id="754715" name="Group 27"/>
          <p:cNvGrpSpPr>
            <a:grpSpLocks/>
          </p:cNvGrpSpPr>
          <p:nvPr/>
        </p:nvGrpSpPr>
        <p:grpSpPr bwMode="auto">
          <a:xfrm>
            <a:off x="2286000" y="1905000"/>
            <a:ext cx="2895600" cy="1598613"/>
            <a:chOff x="1200" y="1296"/>
            <a:chExt cx="1824" cy="1007"/>
          </a:xfrm>
        </p:grpSpPr>
        <p:sp>
          <p:nvSpPr>
            <p:cNvPr id="61454" name="Rectangle 15"/>
            <p:cNvSpPr>
              <a:spLocks noChangeArrowheads="1"/>
            </p:cNvSpPr>
            <p:nvPr/>
          </p:nvSpPr>
          <p:spPr bwMode="auto">
            <a:xfrm>
              <a:off x="1200" y="1721"/>
              <a:ext cx="1824" cy="582"/>
            </a:xfrm>
            <a:prstGeom prst="rect">
              <a:avLst/>
            </a:prstGeom>
            <a:solidFill>
              <a:srgbClr val="FFFF66"/>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66"/>
                  </a:solidFill>
                  <a:effectLst/>
                  <a:uLnTx/>
                  <a:uFillTx/>
                  <a:latin typeface="Calibri"/>
                  <a:ea typeface="+mn-ea"/>
                  <a:cs typeface="Arial" charset="0"/>
                </a:rPr>
                <a:t>Features, classifiers; log-linear models  (HMM, CRF) or a combination</a:t>
              </a:r>
            </a:p>
          </p:txBody>
        </p:sp>
        <p:sp>
          <p:nvSpPr>
            <p:cNvPr id="61455" name="Line 21"/>
            <p:cNvSpPr>
              <a:spLocks noChangeShapeType="1"/>
            </p:cNvSpPr>
            <p:nvPr/>
          </p:nvSpPr>
          <p:spPr bwMode="auto">
            <a:xfrm flipV="1">
              <a:off x="2304" y="1296"/>
              <a:ext cx="0" cy="432"/>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grpSp>
      <p:sp>
        <p:nvSpPr>
          <p:cNvPr id="4" name="Rectangle 3"/>
          <p:cNvSpPr/>
          <p:nvPr/>
        </p:nvSpPr>
        <p:spPr>
          <a:xfrm>
            <a:off x="609600" y="1349993"/>
            <a:ext cx="8229600" cy="461665"/>
          </a:xfrm>
          <a:prstGeom prst="rect">
            <a:avLst/>
          </a:prstGeom>
        </p:spPr>
        <p:txBody>
          <a:bodyPr wrap="square">
            <a:spAutoFit/>
          </a:bodyPr>
          <a:lstStyle/>
          <a:p>
            <a:pPr marL="914400" marR="0" lvl="2" indent="0" algn="l" defTabSz="914400" rtl="0" eaLnBrk="0" fontAlgn="base" latinLnBrk="0" hangingPunct="0">
              <a:lnSpc>
                <a:spcPct val="100000"/>
              </a:lnSpc>
              <a:spcBef>
                <a:spcPct val="20000"/>
              </a:spcBef>
              <a:spcAft>
                <a:spcPct val="0"/>
              </a:spcAft>
              <a:buClr>
                <a:srgbClr val="FF9900"/>
              </a:buClr>
              <a:buSzPct val="65000"/>
              <a:buFontTx/>
              <a:buNone/>
              <a:tabLst/>
              <a:defRPr/>
            </a:pPr>
            <a:r>
              <a:rPr kumimoji="0" lang="en-US" sz="2400" b="1" i="0" u="none" strike="noStrike" kern="0" cap="none" spc="0" normalizeH="0" baseline="0" noProof="0" dirty="0" smtClean="0">
                <a:ln>
                  <a:noFill/>
                </a:ln>
                <a:solidFill>
                  <a:srgbClr val="000000"/>
                </a:solidFill>
                <a:effectLst/>
                <a:uLnTx/>
                <a:uFillTx/>
                <a:latin typeface="Calibri"/>
                <a:ea typeface="+mn-ea"/>
                <a:cs typeface="Arial"/>
              </a:rPr>
              <a:t>y </a:t>
            </a:r>
            <a:r>
              <a:rPr kumimoji="0" lang="en-US" sz="2400" b="1" i="0" u="none" strike="noStrike" kern="0" cap="none" spc="0" normalizeH="0" baseline="0" noProof="0" dirty="0">
                <a:ln>
                  <a:noFill/>
                </a:ln>
                <a:solidFill>
                  <a:srgbClr val="000000"/>
                </a:solidFill>
                <a:effectLst/>
                <a:uLnTx/>
                <a:uFillTx/>
                <a:latin typeface="Calibri"/>
                <a:ea typeface="+mn-ea"/>
                <a:cs typeface="Arial"/>
              </a:rPr>
              <a:t>= </a:t>
            </a:r>
            <a:r>
              <a:rPr kumimoji="0" lang="en-US" sz="2400" b="1" i="0" u="none" strike="noStrike" kern="0" cap="none" spc="0" normalizeH="0" baseline="0" noProof="0" dirty="0" err="1">
                <a:ln>
                  <a:noFill/>
                </a:ln>
                <a:solidFill>
                  <a:srgbClr val="000000"/>
                </a:solidFill>
                <a:effectLst/>
                <a:uLnTx/>
                <a:uFillTx/>
                <a:latin typeface="Calibri"/>
                <a:ea typeface="+mn-ea"/>
                <a:cs typeface="Arial"/>
              </a:rPr>
              <a:t>argmax</a:t>
            </a:r>
            <a:r>
              <a:rPr kumimoji="0" lang="en-US" sz="2400" b="1" i="0" u="none" strike="noStrike" kern="0" cap="none" spc="0" normalizeH="0" baseline="-25000" noProof="0" dirty="0" err="1">
                <a:ln>
                  <a:noFill/>
                </a:ln>
                <a:solidFill>
                  <a:srgbClr val="000000"/>
                </a:solidFill>
                <a:effectLst/>
                <a:uLnTx/>
                <a:uFillTx/>
                <a:latin typeface="Calibri"/>
                <a:ea typeface="+mn-ea"/>
                <a:cs typeface="Arial"/>
              </a:rPr>
              <a:t>y</a:t>
            </a:r>
            <a:r>
              <a:rPr kumimoji="0" lang="en-US" sz="2400" b="1" i="0" u="none" strike="noStrike" kern="0" cap="none" spc="0" normalizeH="0" baseline="-25000" noProof="0" dirty="0">
                <a:ln>
                  <a:noFill/>
                </a:ln>
                <a:solidFill>
                  <a:srgbClr val="000000"/>
                </a:solidFill>
                <a:effectLst/>
                <a:uLnTx/>
                <a:uFillTx/>
                <a:latin typeface="Calibri"/>
                <a:ea typeface="+mn-ea"/>
                <a:cs typeface="Arial"/>
              </a:rPr>
              <a:t> </a:t>
            </a:r>
            <a:r>
              <a:rPr kumimoji="0" lang="en-US" sz="2400" b="1" i="0" u="none" strike="noStrike" kern="0" cap="none" spc="0" normalizeH="0" baseline="-25000" noProof="0" dirty="0">
                <a:ln>
                  <a:noFill/>
                </a:ln>
                <a:solidFill>
                  <a:srgbClr val="000000"/>
                </a:solidFill>
                <a:effectLst/>
                <a:uLnTx/>
                <a:uFillTx/>
                <a:latin typeface="cmsy10"/>
                <a:ea typeface="+mn-ea"/>
                <a:cs typeface="Arial"/>
              </a:rPr>
              <a:t>2 Y</a:t>
            </a:r>
            <a:r>
              <a:rPr kumimoji="0" lang="en-US" sz="2400" b="1" i="0" u="none" strike="noStrike" kern="0" cap="none" spc="0" normalizeH="0" baseline="0" noProof="0" dirty="0">
                <a:ln>
                  <a:noFill/>
                </a:ln>
                <a:solidFill>
                  <a:srgbClr val="000000"/>
                </a:solidFill>
                <a:effectLst/>
                <a:uLnTx/>
                <a:uFillTx/>
                <a:latin typeface="Calibri"/>
                <a:ea typeface="+mn-ea"/>
                <a:cs typeface="Arial"/>
              </a:rPr>
              <a:t>  </a:t>
            </a:r>
            <a:r>
              <a:rPr kumimoji="0" lang="en-US" sz="2400" b="1" i="0" u="none" strike="noStrike" kern="0" cap="none" spc="0" normalizeH="0" baseline="0" noProof="0" dirty="0" err="1" smtClean="0">
                <a:ln>
                  <a:noFill/>
                </a:ln>
                <a:solidFill>
                  <a:srgbClr val="000000"/>
                </a:solidFill>
                <a:effectLst/>
                <a:uLnTx/>
                <a:uFillTx/>
                <a:latin typeface="Calibri"/>
                <a:ea typeface="+mn-ea"/>
                <a:cs typeface="Arial"/>
              </a:rPr>
              <a:t>w</a:t>
            </a:r>
            <a:r>
              <a:rPr kumimoji="0" lang="en-US" sz="2400" b="1" i="0" u="none" strike="noStrike" kern="0" cap="none" spc="0" normalizeH="0" baseline="30000" noProof="0" dirty="0" err="1" smtClean="0">
                <a:ln>
                  <a:noFill/>
                </a:ln>
                <a:solidFill>
                  <a:srgbClr val="000000"/>
                </a:solidFill>
                <a:effectLst/>
                <a:uLnTx/>
                <a:uFillTx/>
                <a:latin typeface="Calibri"/>
                <a:ea typeface="+mn-ea"/>
                <a:cs typeface="Arial"/>
              </a:rPr>
              <a:t>T</a:t>
            </a:r>
            <a:r>
              <a:rPr kumimoji="0" lang="en-US" sz="2400" b="1" i="0" u="none" strike="noStrike" kern="0" cap="none" spc="0" normalizeH="0" baseline="0" noProof="0" dirty="0" err="1" smtClean="0">
                <a:ln>
                  <a:noFill/>
                </a:ln>
                <a:solidFill>
                  <a:srgbClr val="000000"/>
                </a:solidFill>
                <a:effectLst/>
                <a:uLnTx/>
                <a:uFillTx/>
                <a:latin typeface="cmmi10"/>
                <a:ea typeface="+mn-ea"/>
                <a:cs typeface="Arial"/>
              </a:rPr>
              <a:t>Á</a:t>
            </a:r>
            <a:r>
              <a:rPr kumimoji="0" lang="en-US" sz="2400" b="1" i="0" u="none" strike="noStrike" kern="0" cap="none" spc="0" normalizeH="0" baseline="0" noProof="0" dirty="0" smtClean="0">
                <a:ln>
                  <a:noFill/>
                </a:ln>
                <a:solidFill>
                  <a:srgbClr val="000000"/>
                </a:solidFill>
                <a:effectLst/>
                <a:uLnTx/>
                <a:uFillTx/>
                <a:latin typeface="Calibri"/>
                <a:ea typeface="+mn-ea"/>
                <a:cs typeface="Arial"/>
              </a:rPr>
              <a:t>(x, y</a:t>
            </a:r>
            <a:r>
              <a:rPr kumimoji="0" lang="en-US" sz="2400" b="1" i="0" u="none" strike="noStrike" kern="0" cap="none" spc="0" normalizeH="0" baseline="0" noProof="0" dirty="0">
                <a:ln>
                  <a:noFill/>
                </a:ln>
                <a:solidFill>
                  <a:srgbClr val="000000"/>
                </a:solidFill>
                <a:effectLst/>
                <a:uLnTx/>
                <a:uFillTx/>
                <a:latin typeface="Calibri"/>
                <a:ea typeface="+mn-ea"/>
                <a:cs typeface="Arial"/>
              </a:rPr>
              <a:t>) + </a:t>
            </a:r>
            <a:r>
              <a:rPr kumimoji="0" lang="en-US" sz="2400" b="1" i="0" u="none" strike="noStrike" kern="0" cap="none" spc="0" normalizeH="0" baseline="0" noProof="0" dirty="0" err="1" smtClean="0">
                <a:ln>
                  <a:noFill/>
                </a:ln>
                <a:solidFill>
                  <a:srgbClr val="000000"/>
                </a:solidFill>
                <a:effectLst/>
                <a:uLnTx/>
                <a:uFillTx/>
                <a:latin typeface="Calibri"/>
                <a:ea typeface="+mn-ea"/>
                <a:cs typeface="Arial"/>
              </a:rPr>
              <a:t>u</a:t>
            </a:r>
            <a:r>
              <a:rPr kumimoji="0" lang="en-US" sz="2400" b="1" i="0" u="none" strike="noStrike" kern="0" cap="none" spc="0" normalizeH="0" baseline="30000" noProof="0" dirty="0" err="1" smtClean="0">
                <a:ln>
                  <a:noFill/>
                </a:ln>
                <a:solidFill>
                  <a:srgbClr val="000000"/>
                </a:solidFill>
                <a:effectLst/>
                <a:uLnTx/>
                <a:uFillTx/>
                <a:latin typeface="Calibri"/>
                <a:ea typeface="+mn-ea"/>
                <a:cs typeface="Arial"/>
              </a:rPr>
              <a:t>T</a:t>
            </a:r>
            <a:r>
              <a:rPr kumimoji="0" lang="en-US" sz="2400" b="1" i="0" u="none" strike="noStrike" kern="0" cap="none" spc="0" normalizeH="0" baseline="0" noProof="0" dirty="0" err="1" smtClean="0">
                <a:ln>
                  <a:noFill/>
                </a:ln>
                <a:solidFill>
                  <a:srgbClr val="000000"/>
                </a:solidFill>
                <a:effectLst/>
                <a:uLnTx/>
                <a:uFillTx/>
                <a:latin typeface="cmmi10"/>
                <a:ea typeface="+mn-ea"/>
                <a:cs typeface="Arial"/>
              </a:rPr>
              <a:t>C</a:t>
            </a:r>
            <a:r>
              <a:rPr kumimoji="0" lang="en-US" sz="2400" b="1" i="0" u="none" strike="noStrike" kern="0" cap="none" spc="0" normalizeH="0" baseline="0" noProof="0" dirty="0" smtClean="0">
                <a:ln>
                  <a:noFill/>
                </a:ln>
                <a:solidFill>
                  <a:srgbClr val="000000"/>
                </a:solidFill>
                <a:effectLst/>
                <a:uLnTx/>
                <a:uFillTx/>
                <a:latin typeface="Calibri"/>
                <a:ea typeface="+mn-ea"/>
                <a:cs typeface="Arial"/>
              </a:rPr>
              <a:t>(x, y</a:t>
            </a:r>
            <a:r>
              <a:rPr kumimoji="0" lang="en-US" sz="2400" b="1" i="0" u="none" strike="noStrike" kern="0" cap="none" spc="0" normalizeH="0" baseline="0" noProof="0" dirty="0">
                <a:ln>
                  <a:noFill/>
                </a:ln>
                <a:solidFill>
                  <a:srgbClr val="000000"/>
                </a:solidFill>
                <a:effectLst/>
                <a:uLnTx/>
                <a:uFillTx/>
                <a:latin typeface="Calibri"/>
                <a:ea typeface="+mn-ea"/>
                <a:cs typeface="Arial"/>
              </a:rPr>
              <a:t>) </a:t>
            </a:r>
          </a:p>
        </p:txBody>
      </p:sp>
      <p:sp>
        <p:nvSpPr>
          <p:cNvPr id="25" name="Rectangle 18"/>
          <p:cNvSpPr>
            <a:spLocks noChangeArrowheads="1"/>
          </p:cNvSpPr>
          <p:nvPr/>
        </p:nvSpPr>
        <p:spPr bwMode="auto">
          <a:xfrm>
            <a:off x="4800600" y="1450467"/>
            <a:ext cx="1752600" cy="369332"/>
          </a:xfrm>
          <a:prstGeom prst="rect">
            <a:avLst/>
          </a:prstGeom>
          <a:solidFill>
            <a:srgbClr val="FFFFFF"/>
          </a:solidFill>
          <a:ln w="9525">
            <a:solidFill>
              <a:schemeClr val="bg1"/>
            </a:solidFill>
            <a:miter lim="800000"/>
            <a:headEnd/>
            <a:tailEnd/>
          </a:ln>
          <a:effectLs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Calibri"/>
                <a:ea typeface="+mn-ea"/>
                <a:cs typeface="Arial" charset="0"/>
              </a:rPr>
              <a:t> </a:t>
            </a:r>
            <a:endParaRPr kumimoji="0" lang="en-US" sz="1800" b="0" i="0" u="none" strike="noStrike" kern="1200" cap="none" spc="0" normalizeH="0" baseline="0" noProof="0" dirty="0">
              <a:ln>
                <a:noFill/>
              </a:ln>
              <a:solidFill>
                <a:srgbClr val="000000"/>
              </a:solidFill>
              <a:effectLst/>
              <a:uLnTx/>
              <a:uFillTx/>
              <a:latin typeface="Calibri"/>
              <a:ea typeface="+mn-ea"/>
              <a:cs typeface="Arial" charset="0"/>
            </a:endParaRPr>
          </a:p>
        </p:txBody>
      </p:sp>
      <p:sp>
        <p:nvSpPr>
          <p:cNvPr id="31" name="Rectangle 30"/>
          <p:cNvSpPr/>
          <p:nvPr/>
        </p:nvSpPr>
        <p:spPr>
          <a:xfrm>
            <a:off x="152400" y="1238151"/>
            <a:ext cx="6172200" cy="666849"/>
          </a:xfrm>
          <a:prstGeom prst="rect">
            <a:avLst/>
          </a:prstGeom>
          <a:solidFill>
            <a:srgbClr val="FFFFCC"/>
          </a:solidFill>
          <a:ln w="28575">
            <a:solidFill>
              <a:srgbClr val="FF0000"/>
            </a:solidFill>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y</a:t>
            </a:r>
            <a:r>
              <a:rPr kumimoji="0" lang="en-US" sz="24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 = </a:t>
            </a:r>
            <a:r>
              <a:rPr kumimoji="0" lang="en-US" sz="2400" b="0" i="0" u="none" strike="noStrike" kern="1200" cap="none" spc="0" normalizeH="0" baseline="0" noProof="0" dirty="0" err="1" smtClean="0">
                <a:ln>
                  <a:noFill/>
                </a:ln>
                <a:solidFill>
                  <a:srgbClr val="003366"/>
                </a:solidFill>
                <a:effectLst/>
                <a:uLnTx/>
                <a:uFillTx/>
                <a:latin typeface="Calibri" pitchFamily="34" charset="0"/>
                <a:ea typeface="+mn-ea"/>
                <a:cs typeface="Arial" pitchFamily="34" charset="0"/>
              </a:rPr>
              <a:t>argmax</a:t>
            </a:r>
            <a:r>
              <a:rPr kumimoji="0" lang="en-US" sz="2400" b="0" i="0" u="none" strike="noStrike" kern="1200" cap="none" spc="0" normalizeH="0" baseline="-25000" noProof="0" dirty="0" err="1" smtClean="0">
                <a:ln>
                  <a:noFill/>
                </a:ln>
                <a:solidFill>
                  <a:srgbClr val="3366CC"/>
                </a:solidFill>
                <a:effectLst/>
                <a:uLnTx/>
                <a:uFillTx/>
                <a:latin typeface="Arial"/>
                <a:ea typeface="+mn-ea"/>
                <a:cs typeface="Arial" pitchFamily="34" charset="0"/>
                <a:sym typeface="Symbol"/>
              </a:rPr>
              <a:t>y</a:t>
            </a:r>
            <a:r>
              <a:rPr kumimoji="0" lang="en-US" sz="2400" b="0" i="0" u="none" strike="noStrike" kern="1200" cap="none" spc="0" normalizeH="0" baseline="0" noProof="0" dirty="0" smtClean="0">
                <a:ln>
                  <a:noFill/>
                </a:ln>
                <a:solidFill>
                  <a:srgbClr val="003366"/>
                </a:solidFill>
                <a:effectLst/>
                <a:uLnTx/>
                <a:uFillTx/>
                <a:latin typeface="Arial" pitchFamily="34" charset="0"/>
                <a:ea typeface="+mn-ea"/>
                <a:cs typeface="Arial" pitchFamily="34" charset="0"/>
              </a:rPr>
              <a:t> </a:t>
            </a:r>
            <a:r>
              <a:rPr kumimoji="0" lang="en-US" sz="2000" b="0" i="0" u="none" strike="noStrike" kern="1200" cap="none" spc="0" normalizeH="0" baseline="0" noProof="0" dirty="0" smtClean="0">
                <a:ln>
                  <a:noFill/>
                </a:ln>
                <a:solidFill>
                  <a:srgbClr val="003366"/>
                </a:solidFill>
                <a:effectLst/>
                <a:uLnTx/>
                <a:uFillTx/>
                <a:latin typeface="Symbol"/>
                <a:ea typeface="+mn-ea"/>
                <a:cs typeface="Arial" pitchFamily="34" charset="0"/>
                <a:sym typeface="Symbol"/>
              </a:rPr>
              <a:t></a:t>
            </a:r>
            <a:r>
              <a:rPr kumimoji="0" lang="en-US" sz="2000" b="0" i="0" u="none" strike="noStrike" kern="1200" cap="none" spc="0" normalizeH="0" baseline="0" noProof="0" dirty="0" smtClean="0">
                <a:ln>
                  <a:noFill/>
                </a:ln>
                <a:solidFill>
                  <a:srgbClr val="003366"/>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rgbClr val="003366"/>
                </a:solidFill>
                <a:effectLst/>
                <a:uLnTx/>
                <a:uFillTx/>
                <a:latin typeface="Calibri"/>
                <a:ea typeface="+mn-ea"/>
                <a:cs typeface="Arial" pitchFamily="34" charset="0"/>
              </a:rPr>
              <a:t>1</a:t>
            </a:r>
            <a:r>
              <a:rPr kumimoji="0" lang="en-US" sz="2000" b="1" i="0" u="none" strike="noStrike" kern="1200" cap="none" spc="0" normalizeH="0" baseline="-25000" noProof="0" dirty="0" smtClean="0">
                <a:ln>
                  <a:noFill/>
                </a:ln>
                <a:solidFill>
                  <a:srgbClr val="003366"/>
                </a:solidFill>
                <a:effectLst/>
                <a:uLnTx/>
                <a:uFillTx/>
                <a:latin typeface="cmmi10"/>
                <a:ea typeface="+mn-ea"/>
                <a:cs typeface="Arial" pitchFamily="34" charset="0"/>
              </a:rPr>
              <a:t>Á</a:t>
            </a:r>
            <a:r>
              <a:rPr kumimoji="0" lang="en-US" sz="2000" b="1" i="0" u="none" strike="noStrike" kern="1200" cap="none" spc="0" normalizeH="0" baseline="-25000" noProof="0" dirty="0" smtClean="0">
                <a:ln>
                  <a:noFill/>
                </a:ln>
                <a:solidFill>
                  <a:srgbClr val="003366"/>
                </a:solidFill>
                <a:effectLst/>
                <a:uLnTx/>
                <a:uFillTx/>
                <a:latin typeface="Calibri" pitchFamily="34" charset="0"/>
                <a:ea typeface="+mn-ea"/>
                <a:cs typeface="Arial" pitchFamily="34" charset="0"/>
              </a:rPr>
              <a:t>(</a:t>
            </a:r>
            <a:r>
              <a:rPr kumimoji="0" lang="en-US" sz="2000" b="1" i="0" u="none" strike="noStrike" kern="1200" cap="none" spc="0" normalizeH="0" baseline="-25000" noProof="0" dirty="0" err="1" smtClean="0">
                <a:ln>
                  <a:noFill/>
                </a:ln>
                <a:solidFill>
                  <a:srgbClr val="003366"/>
                </a:solidFill>
                <a:effectLst/>
                <a:uLnTx/>
                <a:uFillTx/>
                <a:latin typeface="Calibri"/>
                <a:ea typeface="+mn-ea"/>
                <a:cs typeface="Arial" pitchFamily="34" charset="0"/>
              </a:rPr>
              <a:t>x,y</a:t>
            </a:r>
            <a:r>
              <a:rPr kumimoji="0" lang="en-US" sz="2000" b="1" i="0" u="none" strike="noStrike" kern="1200" cap="none" spc="0" normalizeH="0" baseline="-25000" noProof="0" dirty="0" smtClean="0">
                <a:ln>
                  <a:noFill/>
                </a:ln>
                <a:solidFill>
                  <a:srgbClr val="003366"/>
                </a:solidFill>
                <a:effectLst/>
                <a:uLnTx/>
                <a:uFillTx/>
                <a:latin typeface="Calibri" pitchFamily="34" charset="0"/>
                <a:ea typeface="+mn-ea"/>
                <a:cs typeface="Arial" pitchFamily="34" charset="0"/>
              </a:rPr>
              <a:t>)</a:t>
            </a:r>
            <a:r>
              <a:rPr kumimoji="0" lang="en-US" sz="2000" b="1" i="0" u="none" strike="noStrike" kern="1200" cap="none" spc="0" normalizeH="0" baseline="0" noProof="0" dirty="0" smtClean="0">
                <a:ln>
                  <a:noFill/>
                </a:ln>
                <a:solidFill>
                  <a:srgbClr val="003366"/>
                </a:solidFill>
                <a:effectLst/>
                <a:uLnTx/>
                <a:uFillTx/>
                <a:latin typeface="Arial" pitchFamily="34" charset="0"/>
                <a:ea typeface="+mn-ea"/>
                <a:cs typeface="Arial" pitchFamily="34" charset="0"/>
              </a:rPr>
              <a:t> </a:t>
            </a:r>
            <a:r>
              <a:rPr kumimoji="0" lang="en-US" sz="2000" b="1" i="0" u="none" strike="noStrike" kern="1200" cap="none" spc="0" normalizeH="0" baseline="0" noProof="0" dirty="0" err="1" smtClean="0">
                <a:ln>
                  <a:noFill/>
                </a:ln>
                <a:solidFill>
                  <a:srgbClr val="003366"/>
                </a:solidFill>
                <a:effectLst/>
                <a:uLnTx/>
                <a:uFillTx/>
                <a:latin typeface="cmmi10"/>
                <a:ea typeface="+mn-ea"/>
                <a:cs typeface="Arial" pitchFamily="34" charset="0"/>
              </a:rPr>
              <a:t>w</a:t>
            </a:r>
            <a:r>
              <a:rPr kumimoji="0" lang="en-US" sz="2000" b="0" i="0" u="none" strike="noStrike" kern="1200" cap="none" spc="0" normalizeH="0" baseline="-25000" noProof="0" dirty="0" err="1" smtClean="0">
                <a:ln>
                  <a:noFill/>
                </a:ln>
                <a:solidFill>
                  <a:srgbClr val="003366"/>
                </a:solidFill>
                <a:effectLst/>
                <a:uLnTx/>
                <a:uFillTx/>
                <a:latin typeface="Calibri"/>
                <a:ea typeface="+mn-ea"/>
                <a:cs typeface="Arial" pitchFamily="34" charset="0"/>
              </a:rPr>
              <a:t>x,y</a:t>
            </a:r>
            <a:r>
              <a:rPr kumimoji="0" lang="en-US" sz="2000" b="0" i="0" u="none" strike="noStrike" kern="1200" cap="none" spc="0" normalizeH="0" baseline="-25000" noProof="0" dirty="0" smtClean="0">
                <a:ln>
                  <a:noFill/>
                </a:ln>
                <a:solidFill>
                  <a:srgbClr val="003366"/>
                </a:solidFill>
                <a:effectLst/>
                <a:uLnTx/>
                <a:uFillTx/>
                <a:latin typeface="Calibri"/>
                <a:ea typeface="+mn-ea"/>
                <a:cs typeface="Arial" pitchFamily="34" charset="0"/>
              </a:rPr>
              <a:t>     </a:t>
            </a:r>
            <a:r>
              <a:rPr kumimoji="0" lang="en-US" sz="20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subject to Constraints C(</a:t>
            </a:r>
            <a:r>
              <a:rPr kumimoji="0" lang="en-US" sz="2000" b="0" i="0" u="none" strike="noStrike" kern="1200" cap="none" spc="0" normalizeH="0" baseline="0" noProof="0" dirty="0" err="1" smtClean="0">
                <a:ln>
                  <a:noFill/>
                </a:ln>
                <a:solidFill>
                  <a:srgbClr val="003366"/>
                </a:solidFill>
                <a:effectLst/>
                <a:uLnTx/>
                <a:uFillTx/>
                <a:latin typeface="Calibri" pitchFamily="34" charset="0"/>
                <a:ea typeface="+mn-ea"/>
                <a:cs typeface="Arial" pitchFamily="34" charset="0"/>
              </a:rPr>
              <a:t>x,y</a:t>
            </a:r>
            <a:r>
              <a:rPr kumimoji="0" lang="en-US" sz="2000" b="0" i="0" u="none" strike="noStrike" kern="1200" cap="none" spc="0" normalizeH="0" baseline="0" noProof="0" dirty="0" smtClean="0">
                <a:ln>
                  <a:noFill/>
                </a:ln>
                <a:solidFill>
                  <a:srgbClr val="000000"/>
                </a:solidFill>
                <a:effectLst/>
                <a:uLnTx/>
                <a:uFillTx/>
                <a:latin typeface="Calibri" pitchFamily="34" charset="0"/>
                <a:ea typeface="+mn-ea"/>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25000" noProof="0" dirty="0">
              <a:ln>
                <a:noFill/>
              </a:ln>
              <a:solidFill>
                <a:srgbClr val="0033CC"/>
              </a:solidFill>
              <a:effectLst/>
              <a:uLnTx/>
              <a:uFillTx/>
              <a:latin typeface="Calibri"/>
              <a:ea typeface="+mn-ea"/>
              <a:cs typeface="Arial" pitchFamily="34" charset="0"/>
            </a:endParaRPr>
          </a:p>
        </p:txBody>
      </p:sp>
      <p:sp>
        <p:nvSpPr>
          <p:cNvPr id="32" name="Rectangle 31"/>
          <p:cNvSpPr/>
          <p:nvPr/>
        </p:nvSpPr>
        <p:spPr>
          <a:xfrm>
            <a:off x="4883168" y="250448"/>
            <a:ext cx="4206240" cy="892552"/>
          </a:xfrm>
          <a:prstGeom prst="rect">
            <a:avLst/>
          </a:prstGeom>
          <a:solidFill>
            <a:srgbClr val="FFFFCC"/>
          </a:solidFill>
          <a:ln>
            <a:solidFill>
              <a:schemeClr val="bg2"/>
            </a:solidFill>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66"/>
                </a:solidFill>
                <a:effectLst/>
                <a:uLnTx/>
                <a:uFillTx/>
                <a:latin typeface="Calibri"/>
                <a:ea typeface="+mn-ea"/>
                <a:cs typeface="Arial" pitchFamily="34" charset="0"/>
              </a:rPr>
              <a:t>Any MAP problem w.r.t. any probabilistic model, can be formulated as an ILP </a:t>
            </a:r>
            <a:endParaRPr kumimoji="0" lang="en-US" sz="1800" b="0" i="0" u="none" strike="noStrike" kern="1200" cap="none" spc="0" normalizeH="0" baseline="0" noProof="0" dirty="0" smtClean="0">
              <a:ln>
                <a:noFill/>
              </a:ln>
              <a:solidFill>
                <a:srgbClr val="003366"/>
              </a:solidFill>
              <a:effectLst/>
              <a:uLnTx/>
              <a:uFillTx/>
              <a:latin typeface="Calibri"/>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smtClean="0">
                <a:ln>
                  <a:noFill/>
                </a:ln>
                <a:solidFill>
                  <a:srgbClr val="3366CC"/>
                </a:solidFill>
                <a:effectLst/>
                <a:uLnTx/>
                <a:uFillTx/>
                <a:latin typeface="Calibri"/>
                <a:ea typeface="+mn-ea"/>
                <a:cs typeface="Arial" pitchFamily="34" charset="0"/>
              </a:rPr>
              <a:t>[</a:t>
            </a:r>
            <a:r>
              <a:rPr kumimoji="0" lang="en-US" sz="1600" b="0" i="0" u="none" strike="noStrike" kern="1200" cap="none" spc="0" normalizeH="0" baseline="0" noProof="0" dirty="0">
                <a:ln>
                  <a:noFill/>
                </a:ln>
                <a:solidFill>
                  <a:srgbClr val="3366CC"/>
                </a:solidFill>
                <a:effectLst/>
                <a:uLnTx/>
                <a:uFillTx/>
                <a:latin typeface="Calibri"/>
                <a:ea typeface="+mn-ea"/>
                <a:cs typeface="Arial" pitchFamily="34" charset="0"/>
              </a:rPr>
              <a:t>Roth+ 04, </a:t>
            </a:r>
            <a:r>
              <a:rPr kumimoji="0" lang="en-US" sz="1600" b="0" i="0" u="none" strike="noStrike" kern="1200" cap="none" spc="0" normalizeH="0" baseline="0" noProof="0" dirty="0" err="1" smtClean="0">
                <a:ln>
                  <a:noFill/>
                </a:ln>
                <a:solidFill>
                  <a:srgbClr val="3366CC"/>
                </a:solidFill>
                <a:effectLst/>
                <a:uLnTx/>
                <a:uFillTx/>
                <a:latin typeface="Calibri"/>
                <a:ea typeface="+mn-ea"/>
                <a:cs typeface="Arial" pitchFamily="34" charset="0"/>
              </a:rPr>
              <a:t>Taskar</a:t>
            </a:r>
            <a:r>
              <a:rPr kumimoji="0" lang="en-US" sz="1600" b="0" i="0" u="none" strike="noStrike" kern="1200" cap="none" spc="0" normalizeH="0" baseline="0" noProof="0" dirty="0" smtClean="0">
                <a:ln>
                  <a:noFill/>
                </a:ln>
                <a:solidFill>
                  <a:srgbClr val="3366CC"/>
                </a:solidFill>
                <a:effectLst/>
                <a:uLnTx/>
                <a:uFillTx/>
                <a:latin typeface="Calibri"/>
                <a:ea typeface="+mn-ea"/>
                <a:cs typeface="Arial" pitchFamily="34" charset="0"/>
              </a:rPr>
              <a:t> 04]</a:t>
            </a:r>
            <a:endParaRPr kumimoji="0" lang="en-US" sz="1800" b="0" i="0" u="none" strike="noStrike" kern="1200" cap="none" spc="0" normalizeH="0" baseline="0" noProof="0" dirty="0" smtClean="0">
              <a:ln>
                <a:noFill/>
              </a:ln>
              <a:solidFill>
                <a:srgbClr val="3366CC"/>
              </a:solidFill>
              <a:effectLst/>
              <a:uLnTx/>
              <a:uFillTx/>
              <a:latin typeface="Calibri"/>
              <a:ea typeface="+mn-ea"/>
              <a:cs typeface="Arial" pitchFamily="34" charset="0"/>
            </a:endParaRPr>
          </a:p>
        </p:txBody>
      </p:sp>
      <p:sp>
        <p:nvSpPr>
          <p:cNvPr id="2" name="Slide Number Placeholder 1"/>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zh-TW" sz="1200" b="0" i="0" u="none" strike="noStrike" kern="1200" cap="none" spc="0" normalizeH="0" baseline="0" noProof="0">
              <a:ln>
                <a:noFill/>
              </a:ln>
              <a:solidFill>
                <a:srgbClr val="0033CC"/>
              </a:solidFill>
              <a:effectLst/>
              <a:uLnTx/>
              <a:uFillTx/>
              <a:latin typeface="Arial" pitchFamily="34" charset="0"/>
              <a:ea typeface="Arial Unicode MS" pitchFamily="34" charset="-128"/>
              <a:cs typeface="Arial Unicode MS" pitchFamily="34" charset="-128"/>
            </a:endParaRPr>
          </a:p>
        </p:txBody>
      </p:sp>
      <p:sp>
        <p:nvSpPr>
          <p:cNvPr id="23" name="AutoShape 191"/>
          <p:cNvSpPr>
            <a:spLocks noChangeArrowheads="1"/>
          </p:cNvSpPr>
          <p:nvPr/>
        </p:nvSpPr>
        <p:spPr bwMode="auto">
          <a:xfrm>
            <a:off x="2019300" y="886175"/>
            <a:ext cx="2438400" cy="320040"/>
          </a:xfrm>
          <a:prstGeom prst="wedgeRectCallout">
            <a:avLst>
              <a:gd name="adj1" fmla="val -32092"/>
              <a:gd name="adj2" fmla="val 123534"/>
            </a:avLst>
          </a:prstGeom>
          <a:solidFill>
            <a:srgbClr val="FFFFCC"/>
          </a:solidFill>
          <a:ln w="9525">
            <a:solidFill>
              <a:schemeClr val="tx1"/>
            </a:solidFill>
            <a:miter lim="800000"/>
            <a:headEnd/>
            <a:tailEnd/>
          </a:ln>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3366CC"/>
                </a:solidFill>
                <a:effectLst/>
                <a:uLnTx/>
                <a:uFillTx/>
                <a:latin typeface="Calibri"/>
                <a:ea typeface="+mn-ea"/>
                <a:cs typeface="Arial" charset="0"/>
              </a:rPr>
              <a:t>Variables</a:t>
            </a:r>
            <a:r>
              <a:rPr kumimoji="0" lang="en-US" sz="1800" b="1" i="0" u="none" strike="noStrike" kern="1200" cap="none" spc="0" normalizeH="0" baseline="0" noProof="0" dirty="0" smtClean="0">
                <a:ln>
                  <a:noFill/>
                </a:ln>
                <a:solidFill>
                  <a:srgbClr val="000000"/>
                </a:solidFill>
                <a:effectLst/>
                <a:uLnTx/>
                <a:uFillTx/>
                <a:latin typeface="Calibri"/>
                <a:ea typeface="+mn-ea"/>
                <a:cs typeface="Arial" charset="0"/>
              </a:rPr>
              <a:t> </a:t>
            </a:r>
            <a:r>
              <a:rPr kumimoji="0" lang="en-US" sz="1800" b="1" i="0" u="none" strike="noStrike" kern="1200" cap="none" spc="0" normalizeH="0" baseline="0" noProof="0" dirty="0" smtClean="0">
                <a:ln>
                  <a:noFill/>
                </a:ln>
                <a:solidFill>
                  <a:srgbClr val="003366"/>
                </a:solidFill>
                <a:effectLst/>
                <a:uLnTx/>
                <a:uFillTx/>
                <a:latin typeface="Calibri"/>
                <a:ea typeface="+mn-ea"/>
                <a:cs typeface="Arial" charset="0"/>
              </a:rPr>
              <a:t>are models  </a:t>
            </a:r>
            <a:endParaRPr kumimoji="0" lang="en-US" sz="1800" b="1" i="0" u="none" strike="noStrike" kern="1200" cap="none" spc="0" normalizeH="0" baseline="0" noProof="0" dirty="0">
              <a:ln>
                <a:noFill/>
              </a:ln>
              <a:solidFill>
                <a:srgbClr val="003366"/>
              </a:solidFill>
              <a:effectLst/>
              <a:uLnTx/>
              <a:uFillTx/>
              <a:latin typeface="Calibri"/>
              <a:ea typeface="+mn-ea"/>
              <a:cs typeface="Arial" charset="0"/>
            </a:endParaRPr>
          </a:p>
        </p:txBody>
      </p:sp>
    </p:spTree>
    <p:extLst>
      <p:ext uri="{BB962C8B-B14F-4D97-AF65-F5344CB8AC3E}">
        <p14:creationId xmlns:p14="http://schemas.microsoft.com/office/powerpoint/2010/main" val="361021314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7546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754715"/>
                                        </p:tgtEl>
                                        <p:attrNameLst>
                                          <p:attrName>style.visibility</p:attrName>
                                        </p:attrNameLst>
                                      </p:cBhvr>
                                      <p:to>
                                        <p:strVal val="visible"/>
                                      </p:to>
                                    </p:set>
                                    <p:anim calcmode="lin" valueType="num">
                                      <p:cBhvr additive="base">
                                        <p:cTn id="11" dur="1000" fill="hold"/>
                                        <p:tgtEl>
                                          <p:spTgt spid="754715"/>
                                        </p:tgtEl>
                                        <p:attrNameLst>
                                          <p:attrName>ppt_x</p:attrName>
                                        </p:attrNameLst>
                                      </p:cBhvr>
                                      <p:tavLst>
                                        <p:tav tm="0">
                                          <p:val>
                                            <p:strVal val="0-#ppt_w/2"/>
                                          </p:val>
                                        </p:tav>
                                        <p:tav tm="100000">
                                          <p:val>
                                            <p:strVal val="#ppt_x"/>
                                          </p:val>
                                        </p:tav>
                                      </p:tavLst>
                                    </p:anim>
                                    <p:anim calcmode="lin" valueType="num">
                                      <p:cBhvr additive="base">
                                        <p:cTn id="12" dur="1000" fill="hold"/>
                                        <p:tgtEl>
                                          <p:spTgt spid="75471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0-#ppt_w/2"/>
                                          </p:val>
                                        </p:tav>
                                        <p:tav tm="100000">
                                          <p:val>
                                            <p:strVal val="#ppt_x"/>
                                          </p:val>
                                        </p:tav>
                                      </p:tavLst>
                                    </p:anim>
                                    <p:anim calcmode="lin" valueType="num">
                                      <p:cBhvr additive="base">
                                        <p:cTn id="1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hidden"/>
                                      </p:to>
                                    </p:set>
                                  </p:childTnLst>
                                </p:cTn>
                              </p:par>
                              <p:par>
                                <p:cTn id="23" presetID="2" presetClass="entr" presetSubtype="2" fill="hold" grpId="0" nodeType="withEffect">
                                  <p:stCondLst>
                                    <p:cond delay="0"/>
                                  </p:stCondLst>
                                  <p:childTnLst>
                                    <p:set>
                                      <p:cBhvr>
                                        <p:cTn id="24" dur="1" fill="hold">
                                          <p:stCondLst>
                                            <p:cond delay="0"/>
                                          </p:stCondLst>
                                        </p:cTn>
                                        <p:tgtEl>
                                          <p:spTgt spid="754705"/>
                                        </p:tgtEl>
                                        <p:attrNameLst>
                                          <p:attrName>style.visibility</p:attrName>
                                        </p:attrNameLst>
                                      </p:cBhvr>
                                      <p:to>
                                        <p:strVal val="visible"/>
                                      </p:to>
                                    </p:set>
                                    <p:anim calcmode="lin" valueType="num">
                                      <p:cBhvr additive="base">
                                        <p:cTn id="25" dur="1000" fill="hold"/>
                                        <p:tgtEl>
                                          <p:spTgt spid="754705"/>
                                        </p:tgtEl>
                                        <p:attrNameLst>
                                          <p:attrName>ppt_x</p:attrName>
                                        </p:attrNameLst>
                                      </p:cBhvr>
                                      <p:tavLst>
                                        <p:tav tm="0">
                                          <p:val>
                                            <p:strVal val="1+#ppt_w/2"/>
                                          </p:val>
                                        </p:tav>
                                        <p:tav tm="100000">
                                          <p:val>
                                            <p:strVal val="#ppt_x"/>
                                          </p:val>
                                        </p:tav>
                                      </p:tavLst>
                                    </p:anim>
                                    <p:anim calcmode="lin" valueType="num">
                                      <p:cBhvr additive="base">
                                        <p:cTn id="26" dur="1000" fill="hold"/>
                                        <p:tgtEl>
                                          <p:spTgt spid="75470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1000" fill="hold"/>
                                        <p:tgtEl>
                                          <p:spTgt spid="5"/>
                                        </p:tgtEl>
                                        <p:attrNameLst>
                                          <p:attrName>ppt_x</p:attrName>
                                        </p:attrNameLst>
                                      </p:cBhvr>
                                      <p:tavLst>
                                        <p:tav tm="0">
                                          <p:val>
                                            <p:strVal val="1+#ppt_w/2"/>
                                          </p:val>
                                        </p:tav>
                                        <p:tav tm="100000">
                                          <p:val>
                                            <p:strVal val="#ppt_x"/>
                                          </p:val>
                                        </p:tav>
                                      </p:tavLst>
                                    </p:anim>
                                    <p:anim calcmode="lin" valueType="num">
                                      <p:cBhvr additive="base">
                                        <p:cTn id="32" dur="1000" fill="hold"/>
                                        <p:tgtEl>
                                          <p:spTgt spid="5"/>
                                        </p:tgtEl>
                                        <p:attrNameLst>
                                          <p:attrName>ppt_y</p:attrName>
                                        </p:attrNameLst>
                                      </p:cBhvr>
                                      <p:tavLst>
                                        <p:tav tm="0">
                                          <p:val>
                                            <p:strVal val="0-#ppt_h/2"/>
                                          </p:val>
                                        </p:tav>
                                        <p:tav tm="100000">
                                          <p:val>
                                            <p:strVal val="#ppt_y"/>
                                          </p:val>
                                        </p:tav>
                                      </p:tavLst>
                                    </p:anim>
                                  </p:childTnLst>
                                </p:cTn>
                              </p:par>
                            </p:childTnLst>
                          </p:cTn>
                        </p:par>
                        <p:par>
                          <p:cTn id="33" fill="hold">
                            <p:stCondLst>
                              <p:cond delay="1000"/>
                            </p:stCondLst>
                            <p:childTnLst>
                              <p:par>
                                <p:cTn id="34" presetID="2" presetClass="entr" presetSubtype="6" fill="hold" nodeType="afterEffect">
                                  <p:stCondLst>
                                    <p:cond delay="0"/>
                                  </p:stCondLst>
                                  <p:childTnLst>
                                    <p:set>
                                      <p:cBhvr>
                                        <p:cTn id="35" dur="1" fill="hold">
                                          <p:stCondLst>
                                            <p:cond delay="0"/>
                                          </p:stCondLst>
                                        </p:cTn>
                                        <p:tgtEl>
                                          <p:spTgt spid="754717"/>
                                        </p:tgtEl>
                                        <p:attrNameLst>
                                          <p:attrName>style.visibility</p:attrName>
                                        </p:attrNameLst>
                                      </p:cBhvr>
                                      <p:to>
                                        <p:strVal val="visible"/>
                                      </p:to>
                                    </p:set>
                                    <p:anim calcmode="lin" valueType="num">
                                      <p:cBhvr additive="base">
                                        <p:cTn id="36" dur="1000" fill="hold"/>
                                        <p:tgtEl>
                                          <p:spTgt spid="754717"/>
                                        </p:tgtEl>
                                        <p:attrNameLst>
                                          <p:attrName>ppt_x</p:attrName>
                                        </p:attrNameLst>
                                      </p:cBhvr>
                                      <p:tavLst>
                                        <p:tav tm="0">
                                          <p:val>
                                            <p:strVal val="1+#ppt_w/2"/>
                                          </p:val>
                                        </p:tav>
                                        <p:tav tm="100000">
                                          <p:val>
                                            <p:strVal val="#ppt_x"/>
                                          </p:val>
                                        </p:tav>
                                      </p:tavLst>
                                    </p:anim>
                                    <p:anim calcmode="lin" valueType="num">
                                      <p:cBhvr additive="base">
                                        <p:cTn id="37" dur="1000" fill="hold"/>
                                        <p:tgtEl>
                                          <p:spTgt spid="75471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0">
                                            <p:txEl>
                                              <p:pRg st="2" end="2"/>
                                            </p:txEl>
                                          </p:spTgt>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1000" fill="hold"/>
                                        <p:tgtEl>
                                          <p:spTgt spid="31"/>
                                        </p:tgtEl>
                                        <p:attrNameLst>
                                          <p:attrName>ppt_x</p:attrName>
                                        </p:attrNameLst>
                                      </p:cBhvr>
                                      <p:tavLst>
                                        <p:tav tm="0">
                                          <p:val>
                                            <p:strVal val="0-#ppt_w/2"/>
                                          </p:val>
                                        </p:tav>
                                        <p:tav tm="100000">
                                          <p:val>
                                            <p:strVal val="#ppt_x"/>
                                          </p:val>
                                        </p:tav>
                                      </p:tavLst>
                                    </p:anim>
                                    <p:anim calcmode="lin" valueType="num">
                                      <p:cBhvr additive="base">
                                        <p:cTn id="55" dur="10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754691" grpId="0" autoUpdateAnimBg="0"/>
      <p:bldP spid="754705" grpId="0" animBg="1"/>
      <p:bldP spid="25" grpId="0" animBg="1"/>
      <p:bldP spid="31" grpId="0" animBg="1"/>
      <p:bldP spid="32"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3"/>
          <p:cNvSpPr txBox="1">
            <a:spLocks noChangeArrowheads="1"/>
          </p:cNvSpPr>
          <p:nvPr/>
        </p:nvSpPr>
        <p:spPr bwMode="auto">
          <a:xfrm>
            <a:off x="4572000" y="4118212"/>
            <a:ext cx="4267200" cy="1323439"/>
          </a:xfrm>
          <a:prstGeom prst="rect">
            <a:avLst/>
          </a:prstGeom>
          <a:solidFill>
            <a:srgbClr val="FFFFCC"/>
          </a:solidFill>
          <a:ln w="9525">
            <a:solidFill>
              <a:srgbClr val="FF9900"/>
            </a:solidFill>
            <a:miter lim="800000"/>
            <a:headEnd/>
            <a:tailEnd/>
          </a:ln>
        </p:spPr>
        <p:txBody>
          <a:bodyPr>
            <a:spAutoFit/>
          </a:bodyPr>
          <a:lstStyle>
            <a:lvl1pPr defTabSz="457200" eaLnBrk="0" hangingPunct="0">
              <a:defRPr>
                <a:solidFill>
                  <a:schemeClr val="tx1"/>
                </a:solidFill>
                <a:latin typeface="Arial" pitchFamily="34" charset="0"/>
                <a:cs typeface="Arial" pitchFamily="34" charset="0"/>
              </a:defRPr>
            </a:lvl1pPr>
            <a:lvl2pPr marL="742950" indent="-285750" defTabSz="457200" eaLnBrk="0" hangingPunct="0">
              <a:defRPr>
                <a:solidFill>
                  <a:schemeClr val="tx1"/>
                </a:solidFill>
                <a:latin typeface="Arial" pitchFamily="34" charset="0"/>
                <a:cs typeface="Arial" pitchFamily="34" charset="0"/>
              </a:defRPr>
            </a:lvl2pPr>
            <a:lvl3pPr marL="1143000" indent="-228600" defTabSz="457200" eaLnBrk="0" hangingPunct="0">
              <a:defRPr>
                <a:solidFill>
                  <a:schemeClr val="tx1"/>
                </a:solidFill>
                <a:latin typeface="Arial" pitchFamily="34" charset="0"/>
                <a:cs typeface="Arial" pitchFamily="34" charset="0"/>
              </a:defRPr>
            </a:lvl3pPr>
            <a:lvl4pPr marL="1600200" indent="-228600" defTabSz="457200" eaLnBrk="0" hangingPunct="0">
              <a:defRPr>
                <a:solidFill>
                  <a:schemeClr val="tx1"/>
                </a:solidFill>
                <a:latin typeface="Arial" pitchFamily="34" charset="0"/>
                <a:cs typeface="Arial" pitchFamily="34" charset="0"/>
              </a:defRPr>
            </a:lvl4pPr>
            <a:lvl5pPr marL="2057400" indent="-228600" defTabSz="4572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FF0000"/>
                </a:solidFill>
                <a:effectLst/>
                <a:uLnTx/>
                <a:uFillTx/>
                <a:latin typeface="Calibri" pitchFamily="34" charset="0"/>
                <a:ea typeface="+mn-ea"/>
                <a:cs typeface="Arial" pitchFamily="34" charset="0"/>
              </a:rPr>
              <a:t>Knowledge/Linguistics </a:t>
            </a:r>
            <a:r>
              <a:rPr kumimoji="0" lang="en-US" sz="2000" b="0" i="0" u="none" strike="noStrike" kern="1200" cap="none" spc="0" normalizeH="0" baseline="0" noProof="0" dirty="0">
                <a:ln>
                  <a:noFill/>
                </a:ln>
                <a:solidFill>
                  <a:srgbClr val="FF0000"/>
                </a:solidFill>
                <a:effectLst/>
                <a:uLnTx/>
                <a:uFillTx/>
                <a:latin typeface="Calibri" pitchFamily="34" charset="0"/>
                <a:ea typeface="+mn-ea"/>
                <a:cs typeface="Arial" pitchFamily="34" charset="0"/>
              </a:rPr>
              <a:t>Constraints</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FF0000"/>
              </a:solidFill>
              <a:effectLst/>
              <a:uLnTx/>
              <a:uFillTx/>
              <a:latin typeface="Calibri" pitchFamily="34" charset="0"/>
              <a:ea typeface="+mn-ea"/>
              <a:cs typeface="Arial"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Cannot have both A states and B states in an output sequence. </a:t>
            </a:r>
            <a:endParaRPr kumimoji="0" lang="en-US" sz="2000" b="0" i="0" u="none" strike="noStrike" kern="1200" cap="none" spc="0" normalizeH="0" baseline="-25000" noProof="0" dirty="0">
              <a:ln>
                <a:noFill/>
              </a:ln>
              <a:solidFill>
                <a:srgbClr val="0033CC"/>
              </a:solidFill>
              <a:effectLst/>
              <a:uLnTx/>
              <a:uFillTx/>
              <a:latin typeface="Calibri" pitchFamily="34" charset="0"/>
              <a:ea typeface="+mn-ea"/>
              <a:cs typeface="Arial" pitchFamily="34" charset="0"/>
            </a:endParaRPr>
          </a:p>
        </p:txBody>
      </p:sp>
      <p:sp>
        <p:nvSpPr>
          <p:cNvPr id="2" name="TextBox 3"/>
          <p:cNvSpPr txBox="1">
            <a:spLocks noChangeArrowheads="1"/>
          </p:cNvSpPr>
          <p:nvPr/>
        </p:nvSpPr>
        <p:spPr bwMode="auto">
          <a:xfrm>
            <a:off x="4572000" y="4122003"/>
            <a:ext cx="4267200" cy="1323439"/>
          </a:xfrm>
          <a:prstGeom prst="rect">
            <a:avLst/>
          </a:prstGeom>
          <a:solidFill>
            <a:srgbClr val="FFFFCC"/>
          </a:solidFill>
          <a:ln w="9525">
            <a:solidFill>
              <a:srgbClr val="FF9900"/>
            </a:solidFill>
            <a:miter lim="800000"/>
            <a:headEnd/>
            <a:tailEnd/>
          </a:ln>
        </p:spPr>
        <p:txBody>
          <a:bodyPr>
            <a:spAutoFit/>
          </a:bodyPr>
          <a:lstStyle>
            <a:lvl1pPr defTabSz="457200" eaLnBrk="0" hangingPunct="0">
              <a:defRPr>
                <a:solidFill>
                  <a:schemeClr val="tx1"/>
                </a:solidFill>
                <a:latin typeface="Arial" pitchFamily="34" charset="0"/>
                <a:cs typeface="Arial" pitchFamily="34" charset="0"/>
              </a:defRPr>
            </a:lvl1pPr>
            <a:lvl2pPr marL="742950" indent="-285750" defTabSz="457200" eaLnBrk="0" hangingPunct="0">
              <a:defRPr>
                <a:solidFill>
                  <a:schemeClr val="tx1"/>
                </a:solidFill>
                <a:latin typeface="Arial" pitchFamily="34" charset="0"/>
                <a:cs typeface="Arial" pitchFamily="34" charset="0"/>
              </a:defRPr>
            </a:lvl2pPr>
            <a:lvl3pPr marL="1143000" indent="-228600" defTabSz="457200" eaLnBrk="0" hangingPunct="0">
              <a:defRPr>
                <a:solidFill>
                  <a:schemeClr val="tx1"/>
                </a:solidFill>
                <a:latin typeface="Arial" pitchFamily="34" charset="0"/>
                <a:cs typeface="Arial" pitchFamily="34" charset="0"/>
              </a:defRPr>
            </a:lvl3pPr>
            <a:lvl4pPr marL="1600200" indent="-228600" defTabSz="457200" eaLnBrk="0" hangingPunct="0">
              <a:defRPr>
                <a:solidFill>
                  <a:schemeClr val="tx1"/>
                </a:solidFill>
                <a:latin typeface="Arial" pitchFamily="34" charset="0"/>
                <a:cs typeface="Arial" pitchFamily="34" charset="0"/>
              </a:defRPr>
            </a:lvl4pPr>
            <a:lvl5pPr marL="2057400" indent="-228600" defTabSz="4572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FF0000"/>
                </a:solidFill>
                <a:effectLst/>
                <a:uLnTx/>
                <a:uFillTx/>
                <a:latin typeface="Calibri" pitchFamily="34" charset="0"/>
                <a:ea typeface="+mn-ea"/>
                <a:cs typeface="Arial" pitchFamily="34" charset="0"/>
              </a:rPr>
              <a:t>Knowledge/Linguistics </a:t>
            </a:r>
            <a:r>
              <a:rPr kumimoji="0" lang="en-US" sz="2000" b="0" i="0" u="none" strike="noStrike" kern="1200" cap="none" spc="0" normalizeH="0" baseline="0" noProof="0" dirty="0">
                <a:ln>
                  <a:noFill/>
                </a:ln>
                <a:solidFill>
                  <a:srgbClr val="FF0000"/>
                </a:solidFill>
                <a:effectLst/>
                <a:uLnTx/>
                <a:uFillTx/>
                <a:latin typeface="Calibri" pitchFamily="34" charset="0"/>
                <a:ea typeface="+mn-ea"/>
                <a:cs typeface="Arial" pitchFamily="34" charset="0"/>
              </a:rPr>
              <a:t>Constraints</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If a modifier chosen, include its head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If verb is chosen, include its arguments </a:t>
            </a:r>
            <a:endParaRPr kumimoji="0" lang="en-US" sz="2000" b="0" i="0" u="none" strike="noStrike" kern="1200" cap="none" spc="0" normalizeH="0" baseline="-25000" noProof="0" dirty="0">
              <a:ln>
                <a:noFill/>
              </a:ln>
              <a:solidFill>
                <a:srgbClr val="0033CC"/>
              </a:solidFill>
              <a:effectLst/>
              <a:uLnTx/>
              <a:uFillTx/>
              <a:latin typeface="Calibri" pitchFamily="34" charset="0"/>
              <a:ea typeface="+mn-ea"/>
              <a:cs typeface="Arial" pitchFamily="34" charset="0"/>
            </a:endParaRPr>
          </a:p>
        </p:txBody>
      </p:sp>
      <p:sp>
        <p:nvSpPr>
          <p:cNvPr id="8" name="Slide Number Placeholder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t>Page </a:t>
            </a:r>
            <a:fld id="{C83F18D4-0D70-44DE-A8FF-A8D5002D1168}" type="slidenum">
              <a:rPr kumimoji="0" lang="en-US" altLang="zh-TW" sz="1200" b="0" i="0" u="none" strike="noStrike" kern="1200" cap="none" spc="0" normalizeH="0" baseline="0" noProof="0" smtClean="0">
                <a:ln>
                  <a:noFill/>
                </a:ln>
                <a:solidFill>
                  <a:srgbClr val="0033CC"/>
                </a:solidFill>
                <a:effectLst/>
                <a:uLnTx/>
                <a:uFillTx/>
                <a:latin typeface="Arial" pitchFamily="34" charset="0"/>
                <a:ea typeface="Arial Unicode MS" pitchFamily="34" charset="-128"/>
                <a:cs typeface="Arial Unicode MS"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zh-TW" sz="1200" b="0" i="0" u="none" strike="noStrike" kern="1200" cap="none" spc="0" normalizeH="0" baseline="0" noProof="0">
              <a:ln>
                <a:noFill/>
              </a:ln>
              <a:solidFill>
                <a:srgbClr val="0033CC"/>
              </a:solidFill>
              <a:effectLst/>
              <a:uLnTx/>
              <a:uFillTx/>
              <a:latin typeface="Arial" pitchFamily="34" charset="0"/>
              <a:ea typeface="Arial Unicode MS" pitchFamily="34" charset="-128"/>
              <a:cs typeface="Arial Unicode MS" pitchFamily="34" charset="-128"/>
            </a:endParaRPr>
          </a:p>
        </p:txBody>
      </p:sp>
      <p:sp>
        <p:nvSpPr>
          <p:cNvPr id="63493" name="Rectangle 3"/>
          <p:cNvSpPr>
            <a:spLocks noGrp="1" noChangeArrowheads="1"/>
          </p:cNvSpPr>
          <p:nvPr>
            <p:ph type="title"/>
          </p:nvPr>
        </p:nvSpPr>
        <p:spPr/>
        <p:txBody>
          <a:bodyPr/>
          <a:lstStyle/>
          <a:p>
            <a:pPr eaLnBrk="1" hangingPunct="1"/>
            <a:r>
              <a:rPr lang="en-US" altLang="zh-TW" dirty="0" smtClean="0">
                <a:ea typeface="Arial Unicode MS" pitchFamily="34" charset="-128"/>
                <a:cs typeface="Arial Unicode MS" pitchFamily="34" charset="-128"/>
              </a:rPr>
              <a:t>Examples: CCM Formulations</a:t>
            </a:r>
          </a:p>
        </p:txBody>
      </p:sp>
      <p:sp>
        <p:nvSpPr>
          <p:cNvPr id="1304580" name="Rectangle 4"/>
          <p:cNvSpPr>
            <a:spLocks noChangeArrowheads="1"/>
          </p:cNvSpPr>
          <p:nvPr/>
        </p:nvSpPr>
        <p:spPr bwMode="auto">
          <a:xfrm>
            <a:off x="533400" y="1143000"/>
            <a:ext cx="7772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marR="0" lvl="0" indent="-342900" algn="l" defTabSz="914400" rtl="0" eaLnBrk="1" fontAlgn="base" latinLnBrk="0" hangingPunct="1">
              <a:lnSpc>
                <a:spcPct val="100000"/>
              </a:lnSpc>
              <a:spcBef>
                <a:spcPct val="20000"/>
              </a:spcBef>
              <a:spcAft>
                <a:spcPct val="0"/>
              </a:spcAft>
              <a:buClr>
                <a:srgbClr val="FF9900"/>
              </a:buClr>
              <a:buSzPct val="75000"/>
              <a:buFont typeface="Wingdings" pitchFamily="2" charset="2"/>
              <a:buChar char="n"/>
              <a:tabLst/>
              <a:defRPr/>
            </a:pPr>
            <a:endParaRPr kumimoji="0" lang="en-US" altLang="zh-TW" sz="2400" b="1" i="0" u="none" strike="noStrike" kern="1200" cap="none" spc="0" normalizeH="0" baseline="0" noProof="0">
              <a:ln>
                <a:noFill/>
              </a:ln>
              <a:solidFill>
                <a:srgbClr val="CC3300"/>
              </a:solidFill>
              <a:effectLst/>
              <a:uLnTx/>
              <a:uFillTx/>
              <a:latin typeface="Calibri" pitchFamily="34" charset="0"/>
              <a:ea typeface="Arial Unicode MS" pitchFamily="34" charset="-128"/>
              <a:cs typeface="Arial Unicode MS" pitchFamily="34" charset="-128"/>
            </a:endParaRPr>
          </a:p>
        </p:txBody>
      </p:sp>
      <p:sp>
        <p:nvSpPr>
          <p:cNvPr id="63495" name="TextBox 3"/>
          <p:cNvSpPr txBox="1">
            <a:spLocks noChangeArrowheads="1"/>
          </p:cNvSpPr>
          <p:nvPr/>
        </p:nvSpPr>
        <p:spPr bwMode="auto">
          <a:xfrm>
            <a:off x="779462" y="1701800"/>
            <a:ext cx="7585076" cy="707886"/>
          </a:xfrm>
          <a:prstGeom prst="rect">
            <a:avLst/>
          </a:prstGeom>
          <a:solidFill>
            <a:srgbClr val="FFFFCC"/>
          </a:solidFill>
          <a:ln w="9525">
            <a:solidFill>
              <a:srgbClr val="FF9900"/>
            </a:solidFill>
            <a:miter lim="800000"/>
            <a:headEnd/>
            <a:tailEnd/>
          </a:ln>
        </p:spPr>
        <p:txBody>
          <a:bodyPr wrap="square">
            <a:spAutoFit/>
          </a:bodyPr>
          <a:lstStyle>
            <a:lvl1pPr defTabSz="457200" eaLnBrk="0" hangingPunct="0">
              <a:defRPr>
                <a:solidFill>
                  <a:schemeClr val="tx1"/>
                </a:solidFill>
                <a:latin typeface="Arial" pitchFamily="34" charset="0"/>
                <a:cs typeface="Arial" pitchFamily="34" charset="0"/>
              </a:defRPr>
            </a:lvl1pPr>
            <a:lvl2pPr marL="742950" indent="-285750" defTabSz="457200" eaLnBrk="0" hangingPunct="0">
              <a:defRPr>
                <a:solidFill>
                  <a:schemeClr val="tx1"/>
                </a:solidFill>
                <a:latin typeface="Arial" pitchFamily="34" charset="0"/>
                <a:cs typeface="Arial" pitchFamily="34" charset="0"/>
              </a:defRPr>
            </a:lvl2pPr>
            <a:lvl3pPr marL="1143000" indent="-228600" defTabSz="457200" eaLnBrk="0" hangingPunct="0">
              <a:defRPr>
                <a:solidFill>
                  <a:schemeClr val="tx1"/>
                </a:solidFill>
                <a:latin typeface="Arial" pitchFamily="34" charset="0"/>
                <a:cs typeface="Arial" pitchFamily="34" charset="0"/>
              </a:defRPr>
            </a:lvl3pPr>
            <a:lvl4pPr marL="1600200" indent="-228600" defTabSz="457200" eaLnBrk="0" hangingPunct="0">
              <a:defRPr>
                <a:solidFill>
                  <a:schemeClr val="tx1"/>
                </a:solidFill>
                <a:latin typeface="Arial" pitchFamily="34" charset="0"/>
                <a:cs typeface="Arial" pitchFamily="34" charset="0"/>
              </a:defRPr>
            </a:lvl4pPr>
            <a:lvl5pPr marL="2057400" indent="-228600" defTabSz="4572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r>
              <a:rPr kumimoji="0" lang="en-US" sz="20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While </a:t>
            </a:r>
            <a:r>
              <a:rPr kumimoji="0" lang="en-US" sz="2000" b="1" i="0" u="none" strike="noStrike" kern="0" cap="none" spc="0" normalizeH="0" baseline="0" noProof="0" dirty="0" smtClean="0">
                <a:ln>
                  <a:noFill/>
                </a:ln>
                <a:solidFill>
                  <a:srgbClr val="003366"/>
                </a:solidFill>
                <a:effectLst/>
                <a:uLnTx/>
                <a:uFillTx/>
                <a:latin typeface="cmmi10"/>
                <a:ea typeface="+mn-ea"/>
                <a:cs typeface="Arial"/>
              </a:rPr>
              <a:t>Á</a:t>
            </a:r>
            <a:r>
              <a:rPr kumimoji="0" lang="en-US" sz="2000" b="1" i="0" u="none" strike="noStrike" kern="0" cap="none" spc="0" normalizeH="0" baseline="0" noProof="0" dirty="0" smtClean="0">
                <a:ln>
                  <a:noFill/>
                </a:ln>
                <a:solidFill>
                  <a:srgbClr val="003366"/>
                </a:solidFill>
                <a:effectLst/>
                <a:uLnTx/>
                <a:uFillTx/>
                <a:latin typeface="Calibri"/>
                <a:ea typeface="+mn-ea"/>
                <a:cs typeface="Arial"/>
              </a:rPr>
              <a:t>(x</a:t>
            </a:r>
            <a:r>
              <a:rPr kumimoji="0" lang="en-US" sz="2000" b="1" i="0" u="none" strike="noStrike" kern="0" cap="none" spc="0" normalizeH="0" baseline="0" noProof="0" dirty="0">
                <a:ln>
                  <a:noFill/>
                </a:ln>
                <a:solidFill>
                  <a:srgbClr val="003366"/>
                </a:solidFill>
                <a:effectLst/>
                <a:uLnTx/>
                <a:uFillTx/>
                <a:latin typeface="Calibri"/>
                <a:ea typeface="+mn-ea"/>
                <a:cs typeface="Arial"/>
              </a:rPr>
              <a:t>, y</a:t>
            </a:r>
            <a:r>
              <a:rPr kumimoji="0" lang="en-US" sz="2000" b="1" i="0" u="none" strike="noStrike" kern="0" cap="none" spc="0" normalizeH="0" baseline="0" noProof="0" dirty="0" smtClean="0">
                <a:ln>
                  <a:noFill/>
                </a:ln>
                <a:solidFill>
                  <a:srgbClr val="003366"/>
                </a:solidFill>
                <a:effectLst/>
                <a:uLnTx/>
                <a:uFillTx/>
                <a:latin typeface="Calibri"/>
                <a:ea typeface="+mn-ea"/>
                <a:cs typeface="Arial"/>
              </a:rPr>
              <a:t>) and </a:t>
            </a:r>
            <a:r>
              <a:rPr kumimoji="0" lang="en-US" sz="2000" b="1" i="0" u="none" strike="noStrike" kern="0" cap="none" spc="0" normalizeH="0" baseline="0" noProof="0" dirty="0" smtClean="0">
                <a:ln>
                  <a:noFill/>
                </a:ln>
                <a:solidFill>
                  <a:srgbClr val="003366"/>
                </a:solidFill>
                <a:effectLst/>
                <a:uLnTx/>
                <a:uFillTx/>
                <a:latin typeface="cmmi10"/>
                <a:ea typeface="+mn-ea"/>
                <a:cs typeface="Arial"/>
              </a:rPr>
              <a:t>C</a:t>
            </a:r>
            <a:r>
              <a:rPr kumimoji="0" lang="en-US" sz="2000" b="1" i="0" u="none" strike="noStrike" kern="0" cap="none" spc="0" normalizeH="0" baseline="0" noProof="0" dirty="0" smtClean="0">
                <a:ln>
                  <a:noFill/>
                </a:ln>
                <a:solidFill>
                  <a:srgbClr val="003366"/>
                </a:solidFill>
                <a:effectLst/>
                <a:uLnTx/>
                <a:uFillTx/>
                <a:latin typeface="Calibri"/>
                <a:ea typeface="+mn-ea"/>
                <a:cs typeface="Arial"/>
              </a:rPr>
              <a:t>(x</a:t>
            </a:r>
            <a:r>
              <a:rPr kumimoji="0" lang="en-US" sz="2000" b="1" i="0" u="none" strike="noStrike" kern="0" cap="none" spc="0" normalizeH="0" baseline="0" noProof="0" dirty="0">
                <a:ln>
                  <a:noFill/>
                </a:ln>
                <a:solidFill>
                  <a:srgbClr val="003366"/>
                </a:solidFill>
                <a:effectLst/>
                <a:uLnTx/>
                <a:uFillTx/>
                <a:latin typeface="Calibri"/>
                <a:ea typeface="+mn-ea"/>
                <a:cs typeface="Arial"/>
              </a:rPr>
              <a:t>, y) </a:t>
            </a:r>
            <a:r>
              <a:rPr kumimoji="0" lang="en-US" sz="2000" b="1" i="0" u="none" strike="noStrike" kern="0" cap="none" spc="0" normalizeH="0" baseline="0" noProof="0" dirty="0" smtClean="0">
                <a:ln>
                  <a:noFill/>
                </a:ln>
                <a:solidFill>
                  <a:srgbClr val="003366"/>
                </a:solidFill>
                <a:effectLst/>
                <a:uLnTx/>
                <a:uFillTx/>
                <a:latin typeface="Calibri"/>
                <a:ea typeface="+mn-ea"/>
                <a:cs typeface="Arial"/>
              </a:rPr>
              <a:t> </a:t>
            </a:r>
            <a:r>
              <a:rPr kumimoji="0" lang="en-US" sz="2000" b="0" i="0" u="none" strike="noStrike" kern="0" cap="none" spc="0" normalizeH="0" baseline="0" noProof="0" dirty="0" smtClean="0">
                <a:ln>
                  <a:noFill/>
                </a:ln>
                <a:solidFill>
                  <a:srgbClr val="003366"/>
                </a:solidFill>
                <a:effectLst/>
                <a:uLnTx/>
                <a:uFillTx/>
                <a:latin typeface="Calibri"/>
                <a:ea typeface="+mn-ea"/>
                <a:cs typeface="Arial"/>
              </a:rPr>
              <a:t>could be the same; we want C(x, y) to express high level </a:t>
            </a:r>
            <a:r>
              <a:rPr kumimoji="0" lang="en-US" sz="20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declarative knowledge over the statistical models. </a:t>
            </a:r>
            <a:endParaRPr kumimoji="0" lang="en-US" sz="2000" b="0" i="0" u="none" strike="noStrike" kern="1200" cap="none" spc="0" normalizeH="0" baseline="0" noProof="0" dirty="0">
              <a:ln>
                <a:noFill/>
              </a:ln>
              <a:solidFill>
                <a:srgbClr val="003366"/>
              </a:solidFill>
              <a:effectLst/>
              <a:uLnTx/>
              <a:uFillTx/>
              <a:latin typeface="Calibri" pitchFamily="34" charset="0"/>
              <a:ea typeface="+mn-ea"/>
              <a:cs typeface="Arial" pitchFamily="34" charset="0"/>
            </a:endParaRPr>
          </a:p>
        </p:txBody>
      </p:sp>
      <p:sp>
        <p:nvSpPr>
          <p:cNvPr id="4" name="TextBox 3"/>
          <p:cNvSpPr txBox="1">
            <a:spLocks noChangeArrowheads="1"/>
          </p:cNvSpPr>
          <p:nvPr/>
        </p:nvSpPr>
        <p:spPr bwMode="auto">
          <a:xfrm>
            <a:off x="228600" y="4118212"/>
            <a:ext cx="4191000" cy="1323439"/>
          </a:xfrm>
          <a:prstGeom prst="rect">
            <a:avLst/>
          </a:prstGeom>
          <a:solidFill>
            <a:srgbClr val="FFFFCC"/>
          </a:solidFill>
          <a:ln w="9525">
            <a:solidFill>
              <a:srgbClr val="FF9900"/>
            </a:solidFill>
            <a:miter lim="800000"/>
            <a:headEnd/>
            <a:tailEnd/>
          </a:ln>
        </p:spPr>
        <p:txBody>
          <a:bodyPr>
            <a:spAutoFit/>
          </a:bodyPr>
          <a:lstStyle>
            <a:lvl1pPr defTabSz="457200" eaLnBrk="0" hangingPunct="0">
              <a:defRPr>
                <a:solidFill>
                  <a:schemeClr val="tx1"/>
                </a:solidFill>
                <a:latin typeface="Arial" pitchFamily="34" charset="0"/>
                <a:cs typeface="Arial" pitchFamily="34" charset="0"/>
              </a:defRPr>
            </a:lvl1pPr>
            <a:lvl2pPr marL="742950" indent="-285750" defTabSz="457200" eaLnBrk="0" hangingPunct="0">
              <a:defRPr>
                <a:solidFill>
                  <a:schemeClr val="tx1"/>
                </a:solidFill>
                <a:latin typeface="Arial" pitchFamily="34" charset="0"/>
                <a:cs typeface="Arial" pitchFamily="34" charset="0"/>
              </a:defRPr>
            </a:lvl2pPr>
            <a:lvl3pPr marL="1143000" indent="-228600" defTabSz="457200" eaLnBrk="0" hangingPunct="0">
              <a:defRPr>
                <a:solidFill>
                  <a:schemeClr val="tx1"/>
                </a:solidFill>
                <a:latin typeface="Arial" pitchFamily="34" charset="0"/>
                <a:cs typeface="Arial" pitchFamily="34" charset="0"/>
              </a:defRPr>
            </a:lvl3pPr>
            <a:lvl4pPr marL="1600200" indent="-228600" defTabSz="457200" eaLnBrk="0" hangingPunct="0">
              <a:defRPr>
                <a:solidFill>
                  <a:schemeClr val="tx1"/>
                </a:solidFill>
                <a:latin typeface="Arial" pitchFamily="34" charset="0"/>
                <a:cs typeface="Arial" pitchFamily="34" charset="0"/>
              </a:defRPr>
            </a:lvl4pPr>
            <a:lvl5pPr marL="2057400" indent="-228600" defTabSz="4572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a:ln>
                  <a:noFill/>
                </a:ln>
                <a:solidFill>
                  <a:srgbClr val="FF0000"/>
                </a:solidFill>
                <a:effectLst/>
                <a:uLnTx/>
                <a:uFillTx/>
                <a:latin typeface="Calibri" pitchFamily="34" charset="0"/>
                <a:ea typeface="+mn-ea"/>
                <a:cs typeface="Arial" pitchFamily="34" charset="0"/>
              </a:rPr>
              <a:t>Sequential Prediction</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0000"/>
              </a:solidFill>
              <a:effectLst/>
              <a:uLnTx/>
              <a:uFillTx/>
              <a:latin typeface="Calibri" pitchFamily="34" charset="0"/>
              <a:ea typeface="+mn-ea"/>
              <a:cs typeface="Arial"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a:ln>
                  <a:noFill/>
                </a:ln>
                <a:solidFill>
                  <a:srgbClr val="0033CC"/>
                </a:solidFill>
                <a:effectLst/>
                <a:uLnTx/>
                <a:uFillTx/>
                <a:latin typeface="Calibri" pitchFamily="34" charset="0"/>
                <a:ea typeface="+mn-ea"/>
                <a:cs typeface="Arial" pitchFamily="34" charset="0"/>
              </a:rPr>
              <a:t>HMM/CRF based: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a:ln>
                  <a:noFill/>
                </a:ln>
                <a:solidFill>
                  <a:srgbClr val="0033CC"/>
                </a:solidFill>
                <a:effectLst/>
                <a:uLnTx/>
                <a:uFillTx/>
                <a:latin typeface="Calibri" pitchFamily="34" charset="0"/>
                <a:ea typeface="+mn-ea"/>
                <a:cs typeface="Arial" pitchFamily="34" charset="0"/>
              </a:rPr>
              <a:t>                     Argmax </a:t>
            </a:r>
            <a:r>
              <a:rPr kumimoji="0" lang="en-US" sz="2000" b="0" i="0" u="none" strike="noStrike" kern="1200" cap="none" spc="0" normalizeH="0" baseline="0" noProof="0">
                <a:ln>
                  <a:noFill/>
                </a:ln>
                <a:solidFill>
                  <a:srgbClr val="0033CC"/>
                </a:solidFill>
                <a:effectLst/>
                <a:uLnTx/>
                <a:uFillTx/>
                <a:latin typeface="Symbol" pitchFamily="18" charset="2"/>
                <a:ea typeface="+mn-ea"/>
                <a:cs typeface="Arial" pitchFamily="34" charset="0"/>
                <a:sym typeface="Symbol" pitchFamily="18" charset="2"/>
              </a:rPr>
              <a:t></a:t>
            </a:r>
            <a:r>
              <a:rPr kumimoji="0" lang="en-US" sz="2000" b="0" i="0" u="none" strike="noStrike" kern="1200" cap="none" spc="0" normalizeH="0" baseline="0" noProof="0">
                <a:ln>
                  <a:noFill/>
                </a:ln>
                <a:solidFill>
                  <a:srgbClr val="0033CC"/>
                </a:solidFill>
                <a:effectLst/>
                <a:uLnTx/>
                <a:uFillTx/>
                <a:latin typeface="Calibri" pitchFamily="34" charset="0"/>
                <a:ea typeface="+mn-ea"/>
                <a:cs typeface="Arial" pitchFamily="34" charset="0"/>
              </a:rPr>
              <a:t> </a:t>
            </a:r>
            <a:r>
              <a:rPr kumimoji="0" lang="en-US" sz="2000" b="0" i="0" u="none" strike="noStrike" kern="1200" cap="none" spc="0" normalizeH="0" baseline="0" noProof="0">
                <a:ln>
                  <a:noFill/>
                </a:ln>
                <a:solidFill>
                  <a:srgbClr val="0033CC"/>
                </a:solidFill>
                <a:effectLst/>
                <a:uLnTx/>
                <a:uFillTx/>
                <a:latin typeface="cmmi10" pitchFamily="34" charset="0"/>
                <a:ea typeface="+mn-ea"/>
                <a:cs typeface="Arial" pitchFamily="34" charset="0"/>
              </a:rPr>
              <a:t>¸</a:t>
            </a:r>
            <a:r>
              <a:rPr kumimoji="0" lang="en-US" sz="2000" b="0" i="0" u="none" strike="noStrike" kern="1200" cap="none" spc="0" normalizeH="0" baseline="-25000" noProof="0">
                <a:ln>
                  <a:noFill/>
                </a:ln>
                <a:solidFill>
                  <a:srgbClr val="0033CC"/>
                </a:solidFill>
                <a:effectLst/>
                <a:uLnTx/>
                <a:uFillTx/>
                <a:latin typeface="cmmi10" pitchFamily="34" charset="0"/>
                <a:ea typeface="+mn-ea"/>
                <a:cs typeface="Arial" pitchFamily="34" charset="0"/>
              </a:rPr>
              <a:t>ij</a:t>
            </a:r>
            <a:r>
              <a:rPr kumimoji="0" lang="en-US" sz="2000" b="0" i="0" u="none" strike="noStrike" kern="1200" cap="none" spc="0" normalizeH="0" baseline="0" noProof="0">
                <a:ln>
                  <a:noFill/>
                </a:ln>
                <a:solidFill>
                  <a:srgbClr val="0033CC"/>
                </a:solidFill>
                <a:effectLst/>
                <a:uLnTx/>
                <a:uFillTx/>
                <a:latin typeface="Calibri" pitchFamily="34" charset="0"/>
                <a:ea typeface="+mn-ea"/>
                <a:cs typeface="Arial" pitchFamily="34" charset="0"/>
              </a:rPr>
              <a:t> x</a:t>
            </a:r>
            <a:r>
              <a:rPr kumimoji="0" lang="en-US" sz="2000" b="0" i="0" u="none" strike="noStrike" kern="1200" cap="none" spc="0" normalizeH="0" baseline="-25000" noProof="0">
                <a:ln>
                  <a:noFill/>
                </a:ln>
                <a:solidFill>
                  <a:srgbClr val="0033CC"/>
                </a:solidFill>
                <a:effectLst/>
                <a:uLnTx/>
                <a:uFillTx/>
                <a:latin typeface="Calibri" pitchFamily="34" charset="0"/>
                <a:ea typeface="+mn-ea"/>
                <a:cs typeface="Arial" pitchFamily="34" charset="0"/>
              </a:rPr>
              <a:t>ij</a:t>
            </a:r>
          </a:p>
        </p:txBody>
      </p:sp>
      <p:sp>
        <p:nvSpPr>
          <p:cNvPr id="6" name="TextBox 3"/>
          <p:cNvSpPr txBox="1">
            <a:spLocks noChangeArrowheads="1"/>
          </p:cNvSpPr>
          <p:nvPr/>
        </p:nvSpPr>
        <p:spPr bwMode="auto">
          <a:xfrm>
            <a:off x="228600" y="4118212"/>
            <a:ext cx="4191000" cy="1323439"/>
          </a:xfrm>
          <a:prstGeom prst="rect">
            <a:avLst/>
          </a:prstGeom>
          <a:solidFill>
            <a:srgbClr val="FFFFCC"/>
          </a:solidFill>
          <a:ln w="9525">
            <a:solidFill>
              <a:srgbClr val="FF9900"/>
            </a:solidFill>
            <a:miter lim="800000"/>
            <a:headEnd/>
            <a:tailEnd/>
          </a:ln>
        </p:spPr>
        <p:txBody>
          <a:bodyPr>
            <a:spAutoFit/>
          </a:bodyPr>
          <a:lstStyle>
            <a:lvl1pPr defTabSz="457200" eaLnBrk="0" hangingPunct="0">
              <a:defRPr>
                <a:solidFill>
                  <a:schemeClr val="tx1"/>
                </a:solidFill>
                <a:latin typeface="Arial" pitchFamily="34" charset="0"/>
                <a:cs typeface="Arial" pitchFamily="34" charset="0"/>
              </a:defRPr>
            </a:lvl1pPr>
            <a:lvl2pPr marL="742950" indent="-285750" defTabSz="457200" eaLnBrk="0" hangingPunct="0">
              <a:defRPr>
                <a:solidFill>
                  <a:schemeClr val="tx1"/>
                </a:solidFill>
                <a:latin typeface="Arial" pitchFamily="34" charset="0"/>
                <a:cs typeface="Arial" pitchFamily="34" charset="0"/>
              </a:defRPr>
            </a:lvl2pPr>
            <a:lvl3pPr marL="1143000" indent="-228600" defTabSz="457200" eaLnBrk="0" hangingPunct="0">
              <a:defRPr>
                <a:solidFill>
                  <a:schemeClr val="tx1"/>
                </a:solidFill>
                <a:latin typeface="Arial" pitchFamily="34" charset="0"/>
                <a:cs typeface="Arial" pitchFamily="34" charset="0"/>
              </a:defRPr>
            </a:lvl3pPr>
            <a:lvl4pPr marL="1600200" indent="-228600" defTabSz="457200" eaLnBrk="0" hangingPunct="0">
              <a:defRPr>
                <a:solidFill>
                  <a:schemeClr val="tx1"/>
                </a:solidFill>
                <a:latin typeface="Arial" pitchFamily="34" charset="0"/>
                <a:cs typeface="Arial" pitchFamily="34" charset="0"/>
              </a:defRPr>
            </a:lvl4pPr>
            <a:lvl5pPr marL="2057400" indent="-228600" defTabSz="4572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Calibri" pitchFamily="34" charset="0"/>
                <a:ea typeface="+mn-ea"/>
                <a:cs typeface="Arial" pitchFamily="34" charset="0"/>
              </a:rPr>
              <a:t>Sentence Compression/Summarization:</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33CC"/>
                </a:solidFill>
                <a:effectLst/>
                <a:uLnTx/>
                <a:uFillTx/>
                <a:latin typeface="Calibri" pitchFamily="34" charset="0"/>
                <a:ea typeface="+mn-ea"/>
                <a:cs typeface="Arial" pitchFamily="34" charset="0"/>
              </a:rPr>
              <a:t>Language </a:t>
            </a: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Model based: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                     </a:t>
            </a:r>
            <a:r>
              <a:rPr kumimoji="0" lang="en-US" sz="2000" b="0" i="0" u="none" strike="noStrike" kern="1200" cap="none" spc="0" normalizeH="0" baseline="0" noProof="0" dirty="0" err="1">
                <a:ln>
                  <a:noFill/>
                </a:ln>
                <a:solidFill>
                  <a:srgbClr val="0033CC"/>
                </a:solidFill>
                <a:effectLst/>
                <a:uLnTx/>
                <a:uFillTx/>
                <a:latin typeface="Calibri" pitchFamily="34" charset="0"/>
                <a:ea typeface="+mn-ea"/>
                <a:cs typeface="Arial" pitchFamily="34" charset="0"/>
              </a:rPr>
              <a:t>Argmax</a:t>
            </a: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 </a:t>
            </a:r>
            <a:r>
              <a:rPr kumimoji="0" lang="en-US" sz="2000" b="0" i="0" u="none" strike="noStrike" kern="1200" cap="none" spc="0" normalizeH="0" baseline="0" noProof="0" dirty="0">
                <a:ln>
                  <a:noFill/>
                </a:ln>
                <a:solidFill>
                  <a:srgbClr val="0033CC"/>
                </a:solidFill>
                <a:effectLst/>
                <a:uLnTx/>
                <a:uFillTx/>
                <a:latin typeface="Symbol" pitchFamily="18" charset="2"/>
                <a:ea typeface="+mn-ea"/>
                <a:cs typeface="Arial" pitchFamily="34" charset="0"/>
                <a:sym typeface="Symbol" pitchFamily="18" charset="2"/>
              </a:rPr>
              <a:t></a:t>
            </a: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 </a:t>
            </a:r>
            <a:r>
              <a:rPr kumimoji="0" lang="en-US" sz="2000" b="0" i="0" u="none" strike="noStrike" kern="1200" cap="none" spc="0" normalizeH="0" baseline="0" noProof="0" dirty="0">
                <a:ln>
                  <a:noFill/>
                </a:ln>
                <a:solidFill>
                  <a:srgbClr val="0033CC"/>
                </a:solidFill>
                <a:effectLst/>
                <a:uLnTx/>
                <a:uFillTx/>
                <a:latin typeface="cmmi10" pitchFamily="34" charset="0"/>
                <a:ea typeface="+mn-ea"/>
                <a:cs typeface="Arial" pitchFamily="34" charset="0"/>
              </a:rPr>
              <a:t>¸</a:t>
            </a:r>
            <a:r>
              <a:rPr kumimoji="0" lang="en-US" sz="2000" b="0" i="0" u="none" strike="noStrike" kern="1200" cap="none" spc="0" normalizeH="0" baseline="-25000" noProof="0" dirty="0" err="1">
                <a:ln>
                  <a:noFill/>
                </a:ln>
                <a:solidFill>
                  <a:srgbClr val="0033CC"/>
                </a:solidFill>
                <a:effectLst/>
                <a:uLnTx/>
                <a:uFillTx/>
                <a:latin typeface="cmmi10" pitchFamily="34" charset="0"/>
                <a:ea typeface="+mn-ea"/>
                <a:cs typeface="Arial" pitchFamily="34" charset="0"/>
              </a:rPr>
              <a:t>ijk</a:t>
            </a:r>
            <a:r>
              <a:rPr kumimoji="0" lang="en-US" sz="2000" b="0" i="0" u="none" strike="noStrike" kern="1200" cap="none" spc="0" normalizeH="0" baseline="0" noProof="0" dirty="0">
                <a:ln>
                  <a:noFill/>
                </a:ln>
                <a:solidFill>
                  <a:srgbClr val="0033CC"/>
                </a:solidFill>
                <a:effectLst/>
                <a:uLnTx/>
                <a:uFillTx/>
                <a:latin typeface="Calibri" pitchFamily="34" charset="0"/>
                <a:ea typeface="+mn-ea"/>
                <a:cs typeface="Arial" pitchFamily="34" charset="0"/>
              </a:rPr>
              <a:t> </a:t>
            </a:r>
            <a:r>
              <a:rPr kumimoji="0" lang="en-US" sz="2000" b="0" i="0" u="none" strike="noStrike" kern="1200" cap="none" spc="0" normalizeH="0" baseline="0" noProof="0" dirty="0" err="1">
                <a:ln>
                  <a:noFill/>
                </a:ln>
                <a:solidFill>
                  <a:srgbClr val="0033CC"/>
                </a:solidFill>
                <a:effectLst/>
                <a:uLnTx/>
                <a:uFillTx/>
                <a:latin typeface="Calibri" pitchFamily="34" charset="0"/>
                <a:ea typeface="+mn-ea"/>
                <a:cs typeface="Arial" pitchFamily="34" charset="0"/>
              </a:rPr>
              <a:t>x</a:t>
            </a:r>
            <a:r>
              <a:rPr kumimoji="0" lang="en-US" sz="2000" b="0" i="0" u="none" strike="noStrike" kern="1200" cap="none" spc="0" normalizeH="0" baseline="-25000" noProof="0" dirty="0" err="1">
                <a:ln>
                  <a:noFill/>
                </a:ln>
                <a:solidFill>
                  <a:srgbClr val="0033CC"/>
                </a:solidFill>
                <a:effectLst/>
                <a:uLnTx/>
                <a:uFillTx/>
                <a:latin typeface="Calibri" pitchFamily="34" charset="0"/>
                <a:ea typeface="+mn-ea"/>
                <a:cs typeface="Arial" pitchFamily="34" charset="0"/>
              </a:rPr>
              <a:t>ijk</a:t>
            </a:r>
            <a:endParaRPr kumimoji="0" lang="en-US" sz="2000" b="0" i="0" u="none" strike="noStrike" kern="1200" cap="none" spc="0" normalizeH="0" baseline="-25000" noProof="0" dirty="0">
              <a:ln>
                <a:noFill/>
              </a:ln>
              <a:solidFill>
                <a:srgbClr val="0033CC"/>
              </a:solidFill>
              <a:effectLst/>
              <a:uLnTx/>
              <a:uFillTx/>
              <a:latin typeface="Calibri" pitchFamily="34" charset="0"/>
              <a:ea typeface="+mn-ea"/>
              <a:cs typeface="Arial" pitchFamily="34" charset="0"/>
            </a:endParaRPr>
          </a:p>
        </p:txBody>
      </p:sp>
      <p:sp>
        <p:nvSpPr>
          <p:cNvPr id="3" name="Rectangle 2"/>
          <p:cNvSpPr/>
          <p:nvPr/>
        </p:nvSpPr>
        <p:spPr>
          <a:xfrm>
            <a:off x="181302" y="4060589"/>
            <a:ext cx="8839200" cy="198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6" name="Rectangle 10"/>
          <p:cNvSpPr>
            <a:spLocks noChangeArrowheads="1"/>
          </p:cNvSpPr>
          <p:nvPr/>
        </p:nvSpPr>
        <p:spPr bwMode="auto">
          <a:xfrm>
            <a:off x="419100" y="4243389"/>
            <a:ext cx="8305800" cy="1700211"/>
          </a:xfrm>
          <a:prstGeom prst="rect">
            <a:avLst/>
          </a:prstGeom>
          <a:solidFill>
            <a:srgbClr val="FFFFCC"/>
          </a:solidFill>
          <a:ln w="9525">
            <a:solidFill>
              <a:schemeClr val="accent2"/>
            </a:solidFill>
            <a:miter lim="800000"/>
            <a:headEnd/>
            <a:tailEnd/>
          </a:ln>
          <a:effectLst/>
          <a:extLst/>
        </p:spPr>
        <p:txBody>
          <a:bodyPr/>
          <a:lstStyle/>
          <a:p>
            <a:pPr marL="342900" marR="0" lvl="0" indent="-342900" algn="l" defTabSz="914400" rtl="0" eaLnBrk="1" fontAlgn="base" latinLnBrk="0" hangingPunct="1">
              <a:lnSpc>
                <a:spcPct val="90000"/>
              </a:lnSpc>
              <a:spcBef>
                <a:spcPct val="20000"/>
              </a:spcBef>
              <a:spcAft>
                <a:spcPct val="0"/>
              </a:spcAft>
              <a:buClr>
                <a:srgbClr val="FF9900"/>
              </a:buClr>
              <a:buSzPct val="75000"/>
              <a:buFont typeface="Wingdings" pitchFamily="2" charset="2"/>
              <a:buNone/>
              <a:tabLst/>
              <a:defRPr/>
            </a:pPr>
            <a:r>
              <a:rPr kumimoji="0" lang="en-US" sz="2000" b="0" i="0" u="none" strike="noStrike" kern="1200" cap="none" spc="0" normalizeH="0" baseline="0" noProof="0" dirty="0">
                <a:ln>
                  <a:noFill/>
                </a:ln>
                <a:solidFill>
                  <a:srgbClr val="3366CC"/>
                </a:solidFill>
                <a:effectLst/>
                <a:uLnTx/>
                <a:uFillTx/>
                <a:latin typeface="Calibri" pitchFamily="34" charset="0"/>
                <a:ea typeface="+mn-ea"/>
                <a:cs typeface="Arial" pitchFamily="34" charset="0"/>
              </a:rPr>
              <a:t>Constrained Conditional Models Allow:</a:t>
            </a:r>
          </a:p>
          <a:p>
            <a:pPr marL="342900" marR="0" lvl="0" indent="-342900" algn="l" defTabSz="914400" rtl="0" eaLnBrk="1" fontAlgn="base" latinLnBrk="0" hangingPunct="1">
              <a:lnSpc>
                <a:spcPct val="90000"/>
              </a:lnSpc>
              <a:spcBef>
                <a:spcPct val="20000"/>
              </a:spcBef>
              <a:spcAft>
                <a:spcPct val="0"/>
              </a:spcAft>
              <a:buClr>
                <a:srgbClr val="FF9900"/>
              </a:buClr>
              <a:buSzPct val="75000"/>
              <a:buFont typeface="Wingdings" pitchFamily="2" charset="2"/>
              <a:buChar char="n"/>
              <a:tabLst/>
              <a:defRPr/>
            </a:pPr>
            <a:r>
              <a:rPr kumimoji="0" lang="en-US" sz="20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Decouple complexity of the learned model from that of the desired output</a:t>
            </a:r>
          </a:p>
          <a:p>
            <a:pPr marL="342900" marR="0" lvl="0" indent="-342900" algn="l" defTabSz="914400" rtl="0" eaLnBrk="1" fontAlgn="base" latinLnBrk="0" hangingPunct="1">
              <a:lnSpc>
                <a:spcPct val="90000"/>
              </a:lnSpc>
              <a:spcBef>
                <a:spcPct val="20000"/>
              </a:spcBef>
              <a:spcAft>
                <a:spcPct val="0"/>
              </a:spcAft>
              <a:buClr>
                <a:srgbClr val="FF9900"/>
              </a:buClr>
              <a:buSzPct val="75000"/>
              <a:buFont typeface="Wingdings" pitchFamily="2" charset="2"/>
              <a:buChar char="n"/>
              <a:tabLst/>
              <a:defRPr/>
            </a:pPr>
            <a:r>
              <a:rPr kumimoji="0" lang="en-US" sz="2000" b="0" i="0" u="none" strike="noStrike" kern="1200" cap="none" spc="0" normalizeH="0" baseline="0" noProof="0" dirty="0" smtClean="0">
                <a:ln>
                  <a:noFill/>
                </a:ln>
                <a:solidFill>
                  <a:srgbClr val="3366CC"/>
                </a:solidFill>
                <a:effectLst/>
                <a:uLnTx/>
                <a:uFillTx/>
                <a:latin typeface="Calibri" pitchFamily="34" charset="0"/>
                <a:ea typeface="+mn-ea"/>
                <a:cs typeface="Arial" pitchFamily="34" charset="0"/>
              </a:rPr>
              <a:t>Learn </a:t>
            </a:r>
            <a:r>
              <a:rPr kumimoji="0" lang="en-US" sz="2000" b="0" i="0" u="none" strike="noStrike" kern="1200" cap="none" spc="0" normalizeH="0" baseline="0" noProof="0" dirty="0">
                <a:ln>
                  <a:noFill/>
                </a:ln>
                <a:solidFill>
                  <a:srgbClr val="3366CC"/>
                </a:solidFill>
                <a:effectLst/>
                <a:uLnTx/>
                <a:uFillTx/>
                <a:latin typeface="Calibri" pitchFamily="34" charset="0"/>
                <a:ea typeface="+mn-ea"/>
                <a:cs typeface="Arial" pitchFamily="34" charset="0"/>
              </a:rPr>
              <a:t>a simple model </a:t>
            </a:r>
            <a:r>
              <a:rPr kumimoji="0" lang="en-US" sz="2000" b="0" i="0" u="none" strike="noStrike" kern="1200" cap="none" spc="0" normalizeH="0" baseline="0" noProof="0" dirty="0" smtClean="0">
                <a:ln>
                  <a:noFill/>
                </a:ln>
                <a:solidFill>
                  <a:srgbClr val="3366CC"/>
                </a:solidFill>
                <a:effectLst/>
                <a:uLnTx/>
                <a:uFillTx/>
                <a:latin typeface="Calibri" pitchFamily="34" charset="0"/>
                <a:ea typeface="+mn-ea"/>
                <a:cs typeface="Arial" pitchFamily="34" charset="0"/>
              </a:rPr>
              <a:t> (multiple; pipelines); reason with a complex one.</a:t>
            </a:r>
            <a:endParaRPr kumimoji="0" lang="en-US" sz="2000" b="0" i="0" u="none" strike="noStrike" kern="1200" cap="none" spc="0" normalizeH="0" baseline="0" noProof="0" dirty="0">
              <a:ln>
                <a:noFill/>
              </a:ln>
              <a:solidFill>
                <a:srgbClr val="3366CC"/>
              </a:solidFill>
              <a:effectLst/>
              <a:uLnTx/>
              <a:uFillTx/>
              <a:latin typeface="Calibri" pitchFamily="34" charset="0"/>
              <a:ea typeface="+mn-ea"/>
              <a:cs typeface="Arial" pitchFamily="34" charset="0"/>
            </a:endParaRPr>
          </a:p>
          <a:p>
            <a:pPr marL="342900" marR="0" lvl="0" indent="-342900" algn="l" defTabSz="914400" rtl="0" eaLnBrk="1" fontAlgn="base" latinLnBrk="0" hangingPunct="1">
              <a:lnSpc>
                <a:spcPct val="90000"/>
              </a:lnSpc>
              <a:spcBef>
                <a:spcPct val="20000"/>
              </a:spcBef>
              <a:spcAft>
                <a:spcPct val="0"/>
              </a:spcAft>
              <a:buClr>
                <a:srgbClr val="FF9900"/>
              </a:buClr>
              <a:buSzPct val="75000"/>
              <a:buFont typeface="Wingdings" pitchFamily="2" charset="2"/>
              <a:buChar char="n"/>
              <a:tabLst/>
              <a:defRPr/>
            </a:pPr>
            <a:r>
              <a:rPr kumimoji="0" lang="en-US" sz="20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Accomplished </a:t>
            </a:r>
            <a:r>
              <a:rPr kumimoji="0" lang="en-US" sz="20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by incorporating </a:t>
            </a:r>
            <a:r>
              <a:rPr kumimoji="0" lang="en-US" sz="20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constraints to bias/re-rank </a:t>
            </a:r>
            <a:r>
              <a:rPr kumimoji="0" lang="en-US" sz="2000" b="0" i="0" u="none" strike="noStrike" kern="1200" cap="none" spc="0" normalizeH="0" baseline="0" noProof="0" dirty="0" smtClean="0">
                <a:ln>
                  <a:noFill/>
                </a:ln>
                <a:solidFill>
                  <a:srgbClr val="003366"/>
                </a:solidFill>
                <a:effectLst/>
                <a:uLnTx/>
                <a:uFillTx/>
                <a:latin typeface="Calibri" pitchFamily="34" charset="0"/>
                <a:ea typeface="+mn-ea"/>
                <a:cs typeface="Arial" pitchFamily="34" charset="0"/>
              </a:rPr>
              <a:t>global decisions to </a:t>
            </a:r>
            <a:r>
              <a:rPr kumimoji="0" lang="en-US" sz="2000" b="0" i="0" u="none" strike="noStrike" kern="1200" cap="none" spc="0" normalizeH="0" baseline="0" noProof="0" dirty="0" smtClean="0">
                <a:ln>
                  <a:noFill/>
                </a:ln>
                <a:solidFill>
                  <a:srgbClr val="3366CC"/>
                </a:solidFill>
                <a:effectLst/>
                <a:uLnTx/>
                <a:uFillTx/>
                <a:latin typeface="Calibri" pitchFamily="34" charset="0"/>
                <a:ea typeface="+mn-ea"/>
                <a:cs typeface="Arial" pitchFamily="34" charset="0"/>
              </a:rPr>
              <a:t>satisfy (minimally violate) expectations. </a:t>
            </a:r>
            <a:r>
              <a:rPr kumimoji="0" lang="en-US" sz="1600" b="0" i="0" u="none" strike="noStrike" kern="1200" cap="none" spc="0" normalizeH="0" baseline="0" noProof="0" dirty="0" smtClean="0">
                <a:ln>
                  <a:noFill/>
                </a:ln>
                <a:solidFill>
                  <a:srgbClr val="3366CC"/>
                </a:solidFill>
                <a:effectLst/>
                <a:uLnTx/>
                <a:uFillTx/>
                <a:latin typeface="Calibri" pitchFamily="34" charset="0"/>
                <a:ea typeface="+mn-ea"/>
                <a:cs typeface="Arial" pitchFamily="34" charset="0"/>
              </a:rPr>
              <a:t> </a:t>
            </a:r>
            <a:endParaRPr kumimoji="0" lang="en-US" sz="1600" b="0" i="0" u="none" strike="noStrike" kern="1200" cap="none" spc="0" normalizeH="0" baseline="0" noProof="0" dirty="0">
              <a:ln>
                <a:noFill/>
              </a:ln>
              <a:solidFill>
                <a:srgbClr val="3366CC"/>
              </a:solidFill>
              <a:effectLst/>
              <a:uLnTx/>
              <a:uFillTx/>
              <a:latin typeface="Calibri" pitchFamily="34" charset="0"/>
              <a:ea typeface="+mn-ea"/>
              <a:cs typeface="Arial" pitchFamily="34" charset="0"/>
            </a:endParaRPr>
          </a:p>
        </p:txBody>
      </p:sp>
      <p:sp>
        <p:nvSpPr>
          <p:cNvPr id="17" name="Rectangle 16"/>
          <p:cNvSpPr/>
          <p:nvPr/>
        </p:nvSpPr>
        <p:spPr>
          <a:xfrm>
            <a:off x="1752602" y="990601"/>
            <a:ext cx="5638799" cy="461665"/>
          </a:xfrm>
          <a:prstGeom prst="rect">
            <a:avLst/>
          </a:prstGeom>
        </p:spPr>
        <p:txBody>
          <a:bodyPr wrap="square">
            <a:spAutoFit/>
          </a:bodyPr>
          <a:lstStyle/>
          <a:p>
            <a:pPr marL="457200" marR="0" lvl="1" indent="0" algn="l" defTabSz="914400" rtl="0" eaLnBrk="0" fontAlgn="base" latinLnBrk="0" hangingPunct="0">
              <a:lnSpc>
                <a:spcPct val="100000"/>
              </a:lnSpc>
              <a:spcBef>
                <a:spcPct val="20000"/>
              </a:spcBef>
              <a:spcAft>
                <a:spcPct val="0"/>
              </a:spcAft>
              <a:buClr>
                <a:srgbClr val="FF9900"/>
              </a:buClr>
              <a:buSzPct val="65000"/>
              <a:buFontTx/>
              <a:buNone/>
              <a:tabLst/>
              <a:defRPr/>
            </a:pPr>
            <a:r>
              <a:rPr kumimoji="0" lang="en-US" sz="2400" b="1" i="0" u="none" strike="noStrike" kern="0" cap="none" spc="0" normalizeH="0" baseline="0" noProof="0" dirty="0" smtClean="0">
                <a:ln>
                  <a:noFill/>
                </a:ln>
                <a:solidFill>
                  <a:srgbClr val="003366"/>
                </a:solidFill>
                <a:effectLst/>
                <a:uLnTx/>
                <a:uFillTx/>
                <a:latin typeface="Calibri"/>
                <a:ea typeface="+mn-ea"/>
                <a:cs typeface="Arial"/>
              </a:rPr>
              <a:t>y </a:t>
            </a:r>
            <a:r>
              <a:rPr kumimoji="0" lang="en-US" sz="2400" b="1" i="0" u="none" strike="noStrike" kern="0" cap="none" spc="0" normalizeH="0" baseline="0" noProof="0" dirty="0">
                <a:ln>
                  <a:noFill/>
                </a:ln>
                <a:solidFill>
                  <a:srgbClr val="003366"/>
                </a:solidFill>
                <a:effectLst/>
                <a:uLnTx/>
                <a:uFillTx/>
                <a:latin typeface="Calibri"/>
                <a:ea typeface="+mn-ea"/>
                <a:cs typeface="Arial"/>
              </a:rPr>
              <a:t>= </a:t>
            </a:r>
            <a:r>
              <a:rPr kumimoji="0" lang="en-US" sz="2400" b="1" i="0" u="none" strike="noStrike" kern="0" cap="none" spc="0" normalizeH="0" baseline="0" noProof="0" dirty="0" err="1">
                <a:ln>
                  <a:noFill/>
                </a:ln>
                <a:solidFill>
                  <a:srgbClr val="003366"/>
                </a:solidFill>
                <a:effectLst/>
                <a:uLnTx/>
                <a:uFillTx/>
                <a:latin typeface="Calibri"/>
                <a:ea typeface="+mn-ea"/>
                <a:cs typeface="Arial"/>
              </a:rPr>
              <a:t>argmax</a:t>
            </a:r>
            <a:r>
              <a:rPr kumimoji="0" lang="en-US" sz="2400" b="1" i="0" u="none" strike="noStrike" kern="0" cap="none" spc="0" normalizeH="0" baseline="-25000" noProof="0" dirty="0" err="1">
                <a:ln>
                  <a:noFill/>
                </a:ln>
                <a:solidFill>
                  <a:srgbClr val="003366"/>
                </a:solidFill>
                <a:effectLst/>
                <a:uLnTx/>
                <a:uFillTx/>
                <a:latin typeface="Calibri"/>
                <a:ea typeface="+mn-ea"/>
                <a:cs typeface="Arial"/>
              </a:rPr>
              <a:t>y</a:t>
            </a:r>
            <a:r>
              <a:rPr kumimoji="0" lang="en-US" sz="2400" b="1" i="0" u="none" strike="noStrike" kern="0" cap="none" spc="0" normalizeH="0" baseline="-25000" noProof="0" dirty="0">
                <a:ln>
                  <a:noFill/>
                </a:ln>
                <a:solidFill>
                  <a:srgbClr val="003366"/>
                </a:solidFill>
                <a:effectLst/>
                <a:uLnTx/>
                <a:uFillTx/>
                <a:latin typeface="Calibri"/>
                <a:ea typeface="+mn-ea"/>
                <a:cs typeface="Arial"/>
              </a:rPr>
              <a:t> </a:t>
            </a:r>
            <a:r>
              <a:rPr kumimoji="0" lang="en-US" sz="2400" b="1" i="0" u="none" strike="noStrike" kern="0" cap="none" spc="0" normalizeH="0" baseline="-25000" noProof="0" dirty="0">
                <a:ln>
                  <a:noFill/>
                </a:ln>
                <a:solidFill>
                  <a:srgbClr val="003366"/>
                </a:solidFill>
                <a:effectLst/>
                <a:uLnTx/>
                <a:uFillTx/>
                <a:latin typeface="cmsy10"/>
                <a:ea typeface="+mn-ea"/>
                <a:cs typeface="Arial"/>
              </a:rPr>
              <a:t>2 Y</a:t>
            </a:r>
            <a:r>
              <a:rPr kumimoji="0" lang="en-US" sz="2400" b="1" i="0" u="none" strike="noStrike" kern="0" cap="none" spc="0" normalizeH="0" baseline="0" noProof="0" dirty="0">
                <a:ln>
                  <a:noFill/>
                </a:ln>
                <a:solidFill>
                  <a:srgbClr val="003366"/>
                </a:solidFill>
                <a:effectLst/>
                <a:uLnTx/>
                <a:uFillTx/>
                <a:latin typeface="Calibri"/>
                <a:ea typeface="+mn-ea"/>
                <a:cs typeface="Arial"/>
              </a:rPr>
              <a:t>  </a:t>
            </a:r>
            <a:r>
              <a:rPr kumimoji="0" lang="en-US" sz="2400" b="1" i="0" u="none" strike="noStrike" kern="0" cap="none" spc="0" normalizeH="0" baseline="0" noProof="0" dirty="0" err="1" smtClean="0">
                <a:ln>
                  <a:noFill/>
                </a:ln>
                <a:solidFill>
                  <a:srgbClr val="003366"/>
                </a:solidFill>
                <a:effectLst/>
                <a:uLnTx/>
                <a:uFillTx/>
                <a:latin typeface="Calibri"/>
                <a:ea typeface="+mn-ea"/>
                <a:cs typeface="Arial"/>
              </a:rPr>
              <a:t>w</a:t>
            </a:r>
            <a:r>
              <a:rPr kumimoji="0" lang="en-US" sz="2400" b="1" i="0" u="none" strike="noStrike" kern="0" cap="none" spc="0" normalizeH="0" baseline="30000" noProof="0" dirty="0" err="1" smtClean="0">
                <a:ln>
                  <a:noFill/>
                </a:ln>
                <a:solidFill>
                  <a:srgbClr val="003366"/>
                </a:solidFill>
                <a:effectLst/>
                <a:uLnTx/>
                <a:uFillTx/>
                <a:latin typeface="Calibri"/>
                <a:ea typeface="+mn-ea"/>
                <a:cs typeface="Arial"/>
              </a:rPr>
              <a:t>T</a:t>
            </a:r>
            <a:r>
              <a:rPr kumimoji="0" lang="en-US" sz="2400" b="1" i="0" u="none" strike="noStrike" kern="0" cap="none" spc="0" normalizeH="0" baseline="0" noProof="0" dirty="0" err="1" smtClean="0">
                <a:ln>
                  <a:noFill/>
                </a:ln>
                <a:solidFill>
                  <a:srgbClr val="003366"/>
                </a:solidFill>
                <a:effectLst/>
                <a:uLnTx/>
                <a:uFillTx/>
                <a:latin typeface="cmmi10"/>
                <a:ea typeface="+mn-ea"/>
                <a:cs typeface="Arial"/>
              </a:rPr>
              <a:t>Á</a:t>
            </a:r>
            <a:r>
              <a:rPr kumimoji="0" lang="en-US" sz="2400" b="1" i="0" u="none" strike="noStrike" kern="0" cap="none" spc="0" normalizeH="0" baseline="0" noProof="0" dirty="0" smtClean="0">
                <a:ln>
                  <a:noFill/>
                </a:ln>
                <a:solidFill>
                  <a:srgbClr val="003366"/>
                </a:solidFill>
                <a:effectLst/>
                <a:uLnTx/>
                <a:uFillTx/>
                <a:latin typeface="Calibri"/>
                <a:ea typeface="+mn-ea"/>
                <a:cs typeface="Arial"/>
              </a:rPr>
              <a:t>(x, y</a:t>
            </a:r>
            <a:r>
              <a:rPr kumimoji="0" lang="en-US" sz="2400" b="1" i="0" u="none" strike="noStrike" kern="0" cap="none" spc="0" normalizeH="0" baseline="0" noProof="0" dirty="0">
                <a:ln>
                  <a:noFill/>
                </a:ln>
                <a:solidFill>
                  <a:srgbClr val="003366"/>
                </a:solidFill>
                <a:effectLst/>
                <a:uLnTx/>
                <a:uFillTx/>
                <a:latin typeface="Calibri"/>
                <a:ea typeface="+mn-ea"/>
                <a:cs typeface="Arial"/>
              </a:rPr>
              <a:t>) + </a:t>
            </a:r>
            <a:r>
              <a:rPr kumimoji="0" lang="en-US" sz="2400" b="1" i="0" u="none" strike="noStrike" kern="0" cap="none" spc="0" normalizeH="0" baseline="0" noProof="0" dirty="0" err="1" smtClean="0">
                <a:ln>
                  <a:noFill/>
                </a:ln>
                <a:solidFill>
                  <a:srgbClr val="003366"/>
                </a:solidFill>
                <a:effectLst/>
                <a:uLnTx/>
                <a:uFillTx/>
                <a:latin typeface="Calibri"/>
                <a:ea typeface="+mn-ea"/>
                <a:cs typeface="Arial"/>
              </a:rPr>
              <a:t>u</a:t>
            </a:r>
            <a:r>
              <a:rPr kumimoji="0" lang="en-US" sz="2400" b="1" i="0" u="none" strike="noStrike" kern="0" cap="none" spc="0" normalizeH="0" baseline="30000" noProof="0" dirty="0" err="1" smtClean="0">
                <a:ln>
                  <a:noFill/>
                </a:ln>
                <a:solidFill>
                  <a:srgbClr val="003366"/>
                </a:solidFill>
                <a:effectLst/>
                <a:uLnTx/>
                <a:uFillTx/>
                <a:latin typeface="Calibri"/>
                <a:ea typeface="+mn-ea"/>
                <a:cs typeface="Arial"/>
              </a:rPr>
              <a:t>T</a:t>
            </a:r>
            <a:r>
              <a:rPr kumimoji="0" lang="en-US" sz="2400" b="1" i="0" u="none" strike="noStrike" kern="0" cap="none" spc="0" normalizeH="0" baseline="0" noProof="0" dirty="0" err="1" smtClean="0">
                <a:ln>
                  <a:noFill/>
                </a:ln>
                <a:solidFill>
                  <a:srgbClr val="003366"/>
                </a:solidFill>
                <a:effectLst/>
                <a:uLnTx/>
                <a:uFillTx/>
                <a:latin typeface="cmmi10"/>
                <a:ea typeface="+mn-ea"/>
                <a:cs typeface="Arial"/>
              </a:rPr>
              <a:t>C</a:t>
            </a:r>
            <a:r>
              <a:rPr kumimoji="0" lang="en-US" sz="2400" b="1" i="0" u="none" strike="noStrike" kern="0" cap="none" spc="0" normalizeH="0" baseline="0" noProof="0" dirty="0" smtClean="0">
                <a:ln>
                  <a:noFill/>
                </a:ln>
                <a:solidFill>
                  <a:srgbClr val="003366"/>
                </a:solidFill>
                <a:effectLst/>
                <a:uLnTx/>
                <a:uFillTx/>
                <a:latin typeface="Calibri"/>
                <a:ea typeface="+mn-ea"/>
                <a:cs typeface="Arial"/>
              </a:rPr>
              <a:t>(x, y</a:t>
            </a:r>
            <a:r>
              <a:rPr kumimoji="0" lang="en-US" sz="2400" b="1" i="0" u="none" strike="noStrike" kern="0" cap="none" spc="0" normalizeH="0" baseline="0" noProof="0" dirty="0">
                <a:ln>
                  <a:noFill/>
                </a:ln>
                <a:solidFill>
                  <a:srgbClr val="003366"/>
                </a:solidFill>
                <a:effectLst/>
                <a:uLnTx/>
                <a:uFillTx/>
                <a:latin typeface="Calibri"/>
                <a:ea typeface="+mn-ea"/>
                <a:cs typeface="Arial"/>
              </a:rPr>
              <a:t>) </a:t>
            </a:r>
          </a:p>
        </p:txBody>
      </p:sp>
      <p:sp>
        <p:nvSpPr>
          <p:cNvPr id="18" name="TextBox 3"/>
          <p:cNvSpPr txBox="1">
            <a:spLocks noChangeArrowheads="1"/>
          </p:cNvSpPr>
          <p:nvPr/>
        </p:nvSpPr>
        <p:spPr bwMode="auto">
          <a:xfrm>
            <a:off x="266700" y="2759075"/>
            <a:ext cx="8610600" cy="1230313"/>
          </a:xfrm>
          <a:prstGeom prst="rect">
            <a:avLst/>
          </a:prstGeom>
          <a:solidFill>
            <a:srgbClr val="FFFF66"/>
          </a:solidFill>
          <a:ln w="12700">
            <a:solidFill>
              <a:srgbClr val="FF9900"/>
            </a:solidFill>
            <a:miter lim="800000"/>
            <a:headEnd/>
            <a:tailEnd/>
          </a:ln>
        </p:spPr>
        <p:txBody>
          <a:bodyPr>
            <a:spAutoFit/>
          </a:bodyPr>
          <a:lstStyle>
            <a:lvl1pPr marL="342900" indent="-342900" defTabSz="457200" eaLnBrk="0" hangingPunct="0">
              <a:defRPr>
                <a:solidFill>
                  <a:schemeClr val="tx1"/>
                </a:solidFill>
                <a:latin typeface="Arial" pitchFamily="34" charset="0"/>
                <a:cs typeface="Arial" pitchFamily="34" charset="0"/>
              </a:defRPr>
            </a:lvl1pPr>
            <a:lvl2pPr marL="742950" indent="-285750" defTabSz="457200" eaLnBrk="0" hangingPunct="0">
              <a:defRPr>
                <a:solidFill>
                  <a:schemeClr val="tx1"/>
                </a:solidFill>
                <a:latin typeface="Arial" pitchFamily="34" charset="0"/>
                <a:cs typeface="Arial" pitchFamily="34" charset="0"/>
              </a:defRPr>
            </a:lvl2pPr>
            <a:lvl3pPr marL="1143000" indent="-228600" defTabSz="457200" eaLnBrk="0" hangingPunct="0">
              <a:defRPr>
                <a:solidFill>
                  <a:schemeClr val="tx1"/>
                </a:solidFill>
                <a:latin typeface="Arial" pitchFamily="34" charset="0"/>
                <a:cs typeface="Arial" pitchFamily="34" charset="0"/>
              </a:defRPr>
            </a:lvl3pPr>
            <a:lvl4pPr marL="1600200" indent="-228600" defTabSz="457200" eaLnBrk="0" hangingPunct="0">
              <a:defRPr>
                <a:solidFill>
                  <a:schemeClr val="tx1"/>
                </a:solidFill>
                <a:latin typeface="Arial" pitchFamily="34" charset="0"/>
                <a:cs typeface="Arial" pitchFamily="34" charset="0"/>
              </a:defRPr>
            </a:lvl4pPr>
            <a:lvl5pPr marL="2057400" indent="-228600" defTabSz="4572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742950" marR="0" lvl="1" indent="-28575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Formulate NLP Problems as ILP problems         (inference may be done otherwise)</a:t>
            </a:r>
          </a:p>
          <a:p>
            <a:pPr marL="1143000" marR="0" lvl="2" indent="-22860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Arial" pitchFamily="34" charset="0"/>
              </a:rPr>
              <a:t>	</a:t>
            </a:r>
            <a:r>
              <a:rPr kumimoji="0" lang="en-US" sz="18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1. Sequence tagging            </a:t>
            </a:r>
            <a:r>
              <a:rPr kumimoji="0" lang="en-US" sz="1800" b="0" i="0" u="none" strike="noStrike" kern="1200" cap="none" spc="0" normalizeH="0" baseline="0" noProof="0" dirty="0">
                <a:ln>
                  <a:noFill/>
                </a:ln>
                <a:solidFill>
                  <a:srgbClr val="3366CC"/>
                </a:solidFill>
                <a:effectLst/>
                <a:uLnTx/>
                <a:uFillTx/>
                <a:latin typeface="Calibri" pitchFamily="34" charset="0"/>
                <a:ea typeface="+mn-ea"/>
                <a:cs typeface="Arial" pitchFamily="34" charset="0"/>
              </a:rPr>
              <a:t>(HMM/CRF + Global constraints)</a:t>
            </a:r>
          </a:p>
          <a:p>
            <a:pPr marL="1143000" marR="0" lvl="2" indent="-22860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Arial" pitchFamily="34" charset="0"/>
              </a:rPr>
              <a:t>	</a:t>
            </a:r>
            <a:r>
              <a:rPr kumimoji="0" lang="en-US" sz="18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2. Sentence Compression   </a:t>
            </a:r>
            <a:r>
              <a:rPr kumimoji="0" lang="en-US" sz="1800" b="0" i="0" u="none" strike="noStrike" kern="1200" cap="none" spc="0" normalizeH="0" baseline="0" noProof="0" dirty="0">
                <a:ln>
                  <a:noFill/>
                </a:ln>
                <a:solidFill>
                  <a:srgbClr val="3366CC"/>
                </a:solidFill>
                <a:effectLst/>
                <a:uLnTx/>
                <a:uFillTx/>
                <a:latin typeface="Calibri" pitchFamily="34" charset="0"/>
                <a:ea typeface="+mn-ea"/>
                <a:cs typeface="Arial" pitchFamily="34" charset="0"/>
              </a:rPr>
              <a:t>(Language Model + Global Constraints)</a:t>
            </a:r>
          </a:p>
          <a:p>
            <a:pPr marL="1143000" marR="0" lvl="2" indent="-22860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Arial" pitchFamily="34" charset="0"/>
              </a:rPr>
              <a:t>	</a:t>
            </a:r>
            <a:r>
              <a:rPr kumimoji="0" lang="en-US" sz="1800" b="0" i="0" u="none" strike="noStrike" kern="1200" cap="none" spc="0" normalizeH="0" baseline="0" noProof="0" dirty="0">
                <a:ln>
                  <a:noFill/>
                </a:ln>
                <a:solidFill>
                  <a:srgbClr val="003366"/>
                </a:solidFill>
                <a:effectLst/>
                <a:uLnTx/>
                <a:uFillTx/>
                <a:latin typeface="Calibri" pitchFamily="34" charset="0"/>
                <a:ea typeface="+mn-ea"/>
                <a:cs typeface="Arial" pitchFamily="34" charset="0"/>
              </a:rPr>
              <a:t>3. SRL                                     </a:t>
            </a:r>
            <a:r>
              <a:rPr kumimoji="0" lang="en-US" sz="1800" b="0" i="0" u="none" strike="noStrike" kern="1200" cap="none" spc="0" normalizeH="0" baseline="0" noProof="0" dirty="0">
                <a:ln>
                  <a:noFill/>
                </a:ln>
                <a:solidFill>
                  <a:srgbClr val="3366CC"/>
                </a:solidFill>
                <a:effectLst/>
                <a:uLnTx/>
                <a:uFillTx/>
                <a:latin typeface="Calibri" pitchFamily="34" charset="0"/>
                <a:ea typeface="+mn-ea"/>
                <a:cs typeface="Arial" pitchFamily="34" charset="0"/>
              </a:rPr>
              <a:t> (Independent classifiers + Global </a:t>
            </a:r>
            <a:r>
              <a:rPr kumimoji="0" lang="en-US" sz="2000" b="0" i="0" u="none" strike="noStrike" kern="1200" cap="none" spc="0" normalizeH="0" baseline="0" noProof="0" dirty="0">
                <a:ln>
                  <a:noFill/>
                </a:ln>
                <a:solidFill>
                  <a:srgbClr val="3366CC"/>
                </a:solidFill>
                <a:effectLst/>
                <a:uLnTx/>
                <a:uFillTx/>
                <a:latin typeface="Calibri" pitchFamily="34" charset="0"/>
                <a:ea typeface="+mn-ea"/>
                <a:cs typeface="Arial" pitchFamily="34" charset="0"/>
              </a:rPr>
              <a:t>Constraints) </a:t>
            </a:r>
          </a:p>
        </p:txBody>
      </p:sp>
      <p:sp>
        <p:nvSpPr>
          <p:cNvPr id="19" name="AutoShape 12"/>
          <p:cNvSpPr>
            <a:spLocks noChangeArrowheads="1"/>
          </p:cNvSpPr>
          <p:nvPr/>
        </p:nvSpPr>
        <p:spPr bwMode="auto">
          <a:xfrm>
            <a:off x="609600" y="3130550"/>
            <a:ext cx="533400" cy="152400"/>
          </a:xfrm>
          <a:prstGeom prst="rightArrow">
            <a:avLst>
              <a:gd name="adj1" fmla="val 50000"/>
              <a:gd name="adj2" fmla="val 87500"/>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20" name="AutoShape 13"/>
          <p:cNvSpPr>
            <a:spLocks noChangeArrowheads="1"/>
          </p:cNvSpPr>
          <p:nvPr/>
        </p:nvSpPr>
        <p:spPr bwMode="auto">
          <a:xfrm>
            <a:off x="609600" y="3422650"/>
            <a:ext cx="533400" cy="152400"/>
          </a:xfrm>
          <a:prstGeom prst="rightArrow">
            <a:avLst>
              <a:gd name="adj1" fmla="val 50000"/>
              <a:gd name="adj2" fmla="val 87500"/>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21" name="AutoShape 14"/>
          <p:cNvSpPr>
            <a:spLocks noChangeArrowheads="1"/>
          </p:cNvSpPr>
          <p:nvPr/>
        </p:nvSpPr>
        <p:spPr bwMode="auto">
          <a:xfrm>
            <a:off x="609600" y="3727450"/>
            <a:ext cx="533400" cy="152400"/>
          </a:xfrm>
          <a:prstGeom prst="rightArrow">
            <a:avLst>
              <a:gd name="adj1" fmla="val 50000"/>
              <a:gd name="adj2" fmla="val 87500"/>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8156211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499"/>
                                          </p:stCondLst>
                                        </p:cTn>
                                        <p:tgtEl>
                                          <p:spTgt spid="1304580"/>
                                        </p:tgtEl>
                                        <p:attrNameLst>
                                          <p:attrName>style.visibility</p:attrName>
                                        </p:attrNameLst>
                                      </p:cBhvr>
                                      <p:to>
                                        <p:strVal val="visible"/>
                                      </p:to>
                                    </p:set>
                                  </p:childTnLst>
                                </p:cTn>
                              </p:par>
                              <p:par>
                                <p:cTn id="11" presetID="22" presetClass="entr" presetSubtype="1"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up)">
                                      <p:cBhvr>
                                        <p:cTn id="13" dur="10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par>
                                <p:cTn id="18" presetID="2" presetClass="entr" presetSubtype="8"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0-#ppt_w/2"/>
                                          </p:val>
                                        </p:tav>
                                        <p:tav tm="100000">
                                          <p:val>
                                            <p:strVal val="#ppt_x"/>
                                          </p:val>
                                        </p:tav>
                                      </p:tavLst>
                                    </p:anim>
                                    <p:anim calcmode="lin" valueType="num">
                                      <p:cBhvr additive="base">
                                        <p:cTn id="21" dur="500" fill="hold"/>
                                        <p:tgtEl>
                                          <p:spTgt spid="19"/>
                                        </p:tgtEl>
                                        <p:attrNameLst>
                                          <p:attrName>ppt_y</p:attrName>
                                        </p:attrNameLst>
                                      </p:cBhvr>
                                      <p:tavLst>
                                        <p:tav tm="0">
                                          <p:val>
                                            <p:strVal val="#ppt_y"/>
                                          </p:val>
                                        </p:tav>
                                        <p:tav tm="100000">
                                          <p:val>
                                            <p:strVal val="#ppt_y"/>
                                          </p:val>
                                        </p:tav>
                                      </p:tavLst>
                                    </p:anim>
                                  </p:childTnLst>
                                </p:cTn>
                              </p:par>
                              <p:par>
                                <p:cTn id="22" presetID="1"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childTnLst>
                                </p:cTn>
                              </p:par>
                              <p:par>
                                <p:cTn id="28" presetID="2" presetClass="entr" presetSubtype="8"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additive="base">
                                        <p:cTn id="30" dur="500" fill="hold"/>
                                        <p:tgtEl>
                                          <p:spTgt spid="20"/>
                                        </p:tgtEl>
                                        <p:attrNameLst>
                                          <p:attrName>ppt_x</p:attrName>
                                        </p:attrNameLst>
                                      </p:cBhvr>
                                      <p:tavLst>
                                        <p:tav tm="0">
                                          <p:val>
                                            <p:strVal val="0-#ppt_w/2"/>
                                          </p:val>
                                        </p:tav>
                                        <p:tav tm="100000">
                                          <p:val>
                                            <p:strVal val="#ppt_x"/>
                                          </p:val>
                                        </p:tav>
                                      </p:tavLst>
                                    </p:anim>
                                    <p:anim calcmode="lin" valueType="num">
                                      <p:cBhvr additive="base">
                                        <p:cTn id="31" dur="500" fill="hold"/>
                                        <p:tgtEl>
                                          <p:spTgt spid="20"/>
                                        </p:tgtEl>
                                        <p:attrNameLst>
                                          <p:attrName>ppt_y</p:attrName>
                                        </p:attrNameLst>
                                      </p:cBhvr>
                                      <p:tavLst>
                                        <p:tav tm="0">
                                          <p:val>
                                            <p:strVal val="#ppt_y"/>
                                          </p:val>
                                        </p:tav>
                                        <p:tav tm="100000">
                                          <p:val>
                                            <p:strVal val="#ppt_y"/>
                                          </p:val>
                                        </p:tav>
                                      </p:tavLst>
                                    </p:anim>
                                  </p:childTnLst>
                                </p:cTn>
                              </p:par>
                              <p:par>
                                <p:cTn id="32" presetID="1" presetClass="entr" presetSubtype="0" fill="hold" grpId="0" nodeType="with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0-#ppt_w/2"/>
                                          </p:val>
                                        </p:tav>
                                        <p:tav tm="100000">
                                          <p:val>
                                            <p:strVal val="#ppt_x"/>
                                          </p:val>
                                        </p:tav>
                                      </p:tavLst>
                                    </p:anim>
                                    <p:anim calcmode="lin" valueType="num">
                                      <p:cBhvr additive="base">
                                        <p:cTn id="39"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1304580" grpId="0" autoUpdateAnimBg="0"/>
      <p:bldP spid="63495" grpId="0" animBg="1"/>
      <p:bldP spid="4" grpId="0" animBg="1"/>
      <p:bldP spid="6" grpId="0" animBg="1"/>
      <p:bldP spid="3" grpId="0" animBg="1"/>
      <p:bldP spid="16" grpId="0" animBg="1"/>
      <p:bldP spid="18" grpId="0" animBg="1"/>
      <p:bldP spid="19"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 Stuff</a:t>
            </a:r>
            <a:endParaRPr lang="en-US" dirty="0"/>
          </a:p>
        </p:txBody>
      </p:sp>
      <p:sp>
        <p:nvSpPr>
          <p:cNvPr id="5" name="Slide Number Placeholder 4"/>
          <p:cNvSpPr>
            <a:spLocks noGrp="1"/>
          </p:cNvSpPr>
          <p:nvPr>
            <p:ph type="sldNum" sz="quarter" idx="12"/>
          </p:nvPr>
        </p:nvSpPr>
        <p:spPr/>
        <p:txBody>
          <a:bodyPr/>
          <a:lstStyle/>
          <a:p>
            <a:fld id="{0C921938-476A-4922-BE24-3B8F6A2854D9}" type="slidenum">
              <a:rPr lang="en-US" smtClean="0">
                <a:solidFill>
                  <a:srgbClr val="0F243E"/>
                </a:solidFill>
              </a:rPr>
              <a:pPr/>
              <a:t>3</a:t>
            </a:fld>
            <a:endParaRPr lang="en-US" dirty="0">
              <a:solidFill>
                <a:srgbClr val="0F243E"/>
              </a:solidFill>
            </a:endParaRPr>
          </a:p>
        </p:txBody>
      </p:sp>
      <p:sp>
        <p:nvSpPr>
          <p:cNvPr id="3" name="Content Placeholder 2"/>
          <p:cNvSpPr>
            <a:spLocks noGrp="1"/>
          </p:cNvSpPr>
          <p:nvPr>
            <p:ph idx="4294967295"/>
          </p:nvPr>
        </p:nvSpPr>
        <p:spPr>
          <a:xfrm>
            <a:off x="804153" y="1295141"/>
            <a:ext cx="7162800" cy="4800600"/>
          </a:xfrm>
        </p:spPr>
        <p:txBody>
          <a:bodyPr>
            <a:normAutofit/>
          </a:bodyPr>
          <a:lstStyle/>
          <a:p>
            <a:r>
              <a:rPr lang="en-US" sz="2000" dirty="0" smtClean="0"/>
              <a:t>Please send me your draft lectures at least two days before your presentation</a:t>
            </a:r>
          </a:p>
          <a:p>
            <a:endParaRPr lang="en-US" sz="2000" dirty="0"/>
          </a:p>
          <a:p>
            <a:r>
              <a:rPr lang="en-US" sz="2000" dirty="0" smtClean="0"/>
              <a:t>Please follow the (changing) </a:t>
            </a:r>
            <a:r>
              <a:rPr lang="en-US" sz="2000" dirty="0" smtClean="0">
                <a:hlinkClick r:id="rId2"/>
              </a:rPr>
              <a:t>schedule</a:t>
            </a:r>
            <a:r>
              <a:rPr lang="en-US" sz="2000" dirty="0" smtClean="0"/>
              <a:t> on the web</a:t>
            </a:r>
          </a:p>
          <a:p>
            <a:endParaRPr lang="en-US" sz="2000" dirty="0"/>
          </a:p>
          <a:p>
            <a:r>
              <a:rPr lang="en-US" sz="1800" dirty="0" smtClean="0"/>
              <a:t>Feedback on projects and reviews – hopefully before the end of this week.</a:t>
            </a:r>
          </a:p>
          <a:p>
            <a:endParaRPr lang="en-US" sz="1800" dirty="0"/>
          </a:p>
          <a:p>
            <a:r>
              <a:rPr lang="en-US" sz="1800" dirty="0" smtClean="0"/>
              <a:t>Don’t forget to send us your evaluation of the presentations. </a:t>
            </a:r>
          </a:p>
          <a:p>
            <a:endParaRPr lang="en-US" sz="1800" dirty="0"/>
          </a:p>
        </p:txBody>
      </p:sp>
    </p:spTree>
    <p:extLst>
      <p:ext uri="{BB962C8B-B14F-4D97-AF65-F5344CB8AC3E}">
        <p14:creationId xmlns:p14="http://schemas.microsoft.com/office/powerpoint/2010/main" val="1980459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Shallow Parsing Example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C71A50C6-785C-D44C-9EFF-100B0E2B0EF8}" type="slidenum">
              <a:rPr lang="en-US" smtClean="0"/>
              <a:t>4</a:t>
            </a:fld>
            <a:endParaRPr lang="en-US"/>
          </a:p>
        </p:txBody>
      </p:sp>
      <p:pic>
        <p:nvPicPr>
          <p:cNvPr id="5" name="Picture 4"/>
          <p:cNvPicPr>
            <a:picLocks noChangeAspect="1"/>
          </p:cNvPicPr>
          <p:nvPr/>
        </p:nvPicPr>
        <p:blipFill>
          <a:blip r:embed="rId2"/>
          <a:stretch>
            <a:fillRect/>
          </a:stretch>
        </p:blipFill>
        <p:spPr>
          <a:xfrm>
            <a:off x="942975" y="1504692"/>
            <a:ext cx="7258050" cy="4924425"/>
          </a:xfrm>
          <a:prstGeom prst="rect">
            <a:avLst/>
          </a:prstGeom>
        </p:spPr>
      </p:pic>
    </p:spTree>
    <p:extLst>
      <p:ext uri="{BB962C8B-B14F-4D97-AF65-F5344CB8AC3E}">
        <p14:creationId xmlns:p14="http://schemas.microsoft.com/office/powerpoint/2010/main" val="739649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Grp="1" noChangeArrowheads="1"/>
          </p:cNvSpPr>
          <p:nvPr>
            <p:ph type="title"/>
          </p:nvPr>
        </p:nvSpPr>
        <p:spPr>
          <a:xfrm>
            <a:off x="399075" y="141111"/>
            <a:ext cx="8229600" cy="1143000"/>
          </a:xfrm>
        </p:spPr>
        <p:txBody>
          <a:bodyPr/>
          <a:lstStyle/>
          <a:p>
            <a:r>
              <a:rPr lang="en-US" altLang="en-US" dirty="0"/>
              <a:t>Phrase Identification Problem</a:t>
            </a:r>
          </a:p>
        </p:txBody>
      </p:sp>
      <p:sp>
        <p:nvSpPr>
          <p:cNvPr id="178181" name="Rectangle 5"/>
          <p:cNvSpPr>
            <a:spLocks noGrp="1" noChangeArrowheads="1"/>
          </p:cNvSpPr>
          <p:nvPr>
            <p:ph idx="1"/>
          </p:nvPr>
        </p:nvSpPr>
        <p:spPr/>
        <p:txBody>
          <a:bodyPr/>
          <a:lstStyle/>
          <a:p>
            <a:r>
              <a:rPr lang="en-US" altLang="en-US" sz="2000"/>
              <a:t>Use classifiers’ outcomes to identify phrases</a:t>
            </a:r>
          </a:p>
          <a:p>
            <a:r>
              <a:rPr lang="en-US" altLang="en-US" sz="2000"/>
              <a:t>Final outcome determined by optimizing classifiers outcome and constrains</a:t>
            </a:r>
          </a:p>
        </p:txBody>
      </p:sp>
      <p:sp>
        <p:nvSpPr>
          <p:cNvPr id="29" name="Slide Number Placeholder 4"/>
          <p:cNvSpPr>
            <a:spLocks noGrp="1"/>
          </p:cNvSpPr>
          <p:nvPr>
            <p:ph type="sldNum" sz="quarter" idx="4294967295"/>
          </p:nvPr>
        </p:nvSpPr>
        <p:spPr>
          <a:xfrm>
            <a:off x="8229600" y="6553200"/>
            <a:ext cx="914400" cy="22860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Page </a:t>
            </a:r>
            <a:fld id="{7D696DC0-D564-4670-A82C-E78F843992CA}" type="slidenum">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178178" name="Oval 2"/>
          <p:cNvSpPr>
            <a:spLocks noChangeArrowheads="1"/>
          </p:cNvSpPr>
          <p:nvPr/>
        </p:nvSpPr>
        <p:spPr bwMode="auto">
          <a:xfrm>
            <a:off x="4419600" y="3962400"/>
            <a:ext cx="762000" cy="533400"/>
          </a:xfrm>
          <a:prstGeom prst="ellipse">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78179" name="Text Box 3"/>
          <p:cNvSpPr txBox="1">
            <a:spLocks noChangeArrowheads="1"/>
          </p:cNvSpPr>
          <p:nvPr/>
        </p:nvSpPr>
        <p:spPr bwMode="auto">
          <a:xfrm>
            <a:off x="798513" y="2971800"/>
            <a:ext cx="7643812"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90000"/>
              </a:lnSpc>
              <a:spcBef>
                <a:spcPct val="20000"/>
              </a:spcBef>
              <a:spcAft>
                <a:spcPct val="0"/>
              </a:spcAft>
              <a:buClr>
                <a:srgbClr val="FCC66E"/>
              </a:buClr>
              <a:buSzPct val="60000"/>
              <a:buFont typeface="Wingdings" panose="05000000000000000000" pitchFamily="2" charset="2"/>
              <a:buNone/>
              <a:tabLst/>
              <a:defRPr/>
            </a:pPr>
            <a:r>
              <a:rPr kumimoji="0" lang="en-US" altLang="en-US" sz="2400" b="0"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Input:</a:t>
            </a:r>
            <a:r>
              <a:rPr kumimoji="0" lang="en-US" altLang="en-US" sz="2800" b="0"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		</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1</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2</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3</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4</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5</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6</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7</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8</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9</a:t>
            </a:r>
            <a:r>
              <a:rPr kumimoji="0" lang="en-US" altLang="en-US" sz="2800" b="1" i="0" u="none" strike="noStrike" kern="1200" cap="none" spc="0" normalizeH="0" baseline="0" noProof="0" smtClean="0">
                <a:ln>
                  <a:noFill/>
                </a:ln>
                <a:solidFill>
                  <a:srgbClr val="000000"/>
                </a:solidFill>
                <a:effectLst/>
                <a:uLnTx/>
                <a:uFillTx/>
                <a:latin typeface="Courier New" panose="02070309020205020404" pitchFamily="49" charset="0"/>
                <a:ea typeface="+mn-ea"/>
                <a:cs typeface="Arial" panose="020B0604020202020204" pitchFamily="34" charset="0"/>
              </a:rPr>
              <a:t> o</a:t>
            </a:r>
            <a:r>
              <a:rPr kumimoji="0" lang="en-US" altLang="en-US" sz="2800" b="1" i="0" u="none" strike="noStrike" kern="1200" cap="none" spc="0" normalizeH="0" baseline="-25000" noProof="0" smtClean="0">
                <a:ln>
                  <a:noFill/>
                </a:ln>
                <a:solidFill>
                  <a:srgbClr val="000000"/>
                </a:solidFill>
                <a:effectLst/>
                <a:uLnTx/>
                <a:uFillTx/>
                <a:latin typeface="Courier New" panose="02070309020205020404" pitchFamily="49" charset="0"/>
                <a:ea typeface="+mn-ea"/>
                <a:cs typeface="Arial" panose="020B0604020202020204" pitchFamily="34" charset="0"/>
              </a:rPr>
              <a:t>10</a:t>
            </a:r>
          </a:p>
          <a:p>
            <a:pPr marL="0" marR="0" lvl="0" indent="0" algn="l" defTabSz="914400" rtl="0" eaLnBrk="1" fontAlgn="base" latinLnBrk="0" hangingPunct="1">
              <a:lnSpc>
                <a:spcPct val="90000"/>
              </a:lnSpc>
              <a:spcBef>
                <a:spcPct val="20000"/>
              </a:spcBef>
              <a:spcAft>
                <a:spcPct val="0"/>
              </a:spcAft>
              <a:buClr>
                <a:srgbClr val="FCC66E"/>
              </a:buClr>
              <a:buSzPct val="60000"/>
              <a:buFont typeface="Wingdings" panose="05000000000000000000" pitchFamily="2" charset="2"/>
              <a:buNone/>
              <a:tabLst/>
              <a:defRPr/>
            </a:pPr>
            <a:endParaRPr kumimoji="0" lang="en-US" altLang="en-US" sz="1800" b="0" i="0" u="none" strike="noStrike" kern="1200" cap="none" spc="0" normalizeH="0" baseline="-25000" noProof="0" smtClean="0">
              <a:ln>
                <a:noFill/>
              </a:ln>
              <a:solidFill>
                <a:srgbClr val="000000"/>
              </a:solidFill>
              <a:effectLst/>
              <a:uLnTx/>
              <a:uFillTx/>
              <a:latin typeface="Tahoma" panose="020B0604030504040204" pitchFamily="34" charset="0"/>
              <a:ea typeface="+mn-ea"/>
              <a:cs typeface="Arial" panose="020B0604020202020204" pitchFamily="34" charset="0"/>
            </a:endParaRPr>
          </a:p>
          <a:p>
            <a:pPr marL="0" marR="0" lvl="0" indent="0" algn="l" defTabSz="914400" rtl="0" eaLnBrk="1" fontAlgn="base" latinLnBrk="0" hangingPunct="1">
              <a:lnSpc>
                <a:spcPct val="90000"/>
              </a:lnSpc>
              <a:spcBef>
                <a:spcPct val="20000"/>
              </a:spcBef>
              <a:spcAft>
                <a:spcPct val="0"/>
              </a:spcAft>
              <a:buClr>
                <a:srgbClr val="FCC66E"/>
              </a:buClr>
              <a:buSzPct val="60000"/>
              <a:buFont typeface="Wingdings" panose="05000000000000000000" pitchFamily="2" charset="2"/>
              <a:buNone/>
              <a:tabLst/>
              <a:defRPr/>
            </a:pPr>
            <a:r>
              <a:rPr kumimoji="0" lang="en-US" altLang="en-US" sz="2400" b="0"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Classifier 1:</a:t>
            </a:r>
          </a:p>
          <a:p>
            <a:pPr marL="0" marR="0" lvl="0" indent="0" algn="l" defTabSz="914400" rtl="0" eaLnBrk="1" fontAlgn="base" latinLnBrk="0" hangingPunct="1">
              <a:lnSpc>
                <a:spcPct val="90000"/>
              </a:lnSpc>
              <a:spcBef>
                <a:spcPct val="20000"/>
              </a:spcBef>
              <a:spcAft>
                <a:spcPct val="0"/>
              </a:spcAft>
              <a:buClr>
                <a:srgbClr val="FCC66E"/>
              </a:buClr>
              <a:buSzPct val="60000"/>
              <a:buFont typeface="Wingdings" panose="05000000000000000000" pitchFamily="2" charset="2"/>
              <a:buNone/>
              <a:tabLst/>
              <a:defRPr/>
            </a:pPr>
            <a:r>
              <a:rPr kumimoji="0" lang="en-US" altLang="en-US" sz="2400" b="0"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Classifier 2:</a:t>
            </a:r>
          </a:p>
          <a:p>
            <a:pPr marL="0" marR="0" lvl="0" indent="0" algn="l" defTabSz="914400" rtl="0" eaLnBrk="1" fontAlgn="base" latinLnBrk="0" hangingPunct="1">
              <a:lnSpc>
                <a:spcPct val="90000"/>
              </a:lnSpc>
              <a:spcBef>
                <a:spcPct val="20000"/>
              </a:spcBef>
              <a:spcAft>
                <a:spcPct val="0"/>
              </a:spcAft>
              <a:buClr>
                <a:srgbClr val="FCC66E"/>
              </a:buClr>
              <a:buSzPct val="60000"/>
              <a:buFont typeface="Wingdings" panose="05000000000000000000" pitchFamily="2" charset="2"/>
              <a:buNone/>
              <a:tabLst/>
              <a:defRPr/>
            </a:pPr>
            <a:endParaRPr kumimoji="0" lang="en-US" altLang="en-US" sz="1600" b="0"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endParaRPr>
          </a:p>
          <a:p>
            <a:pPr marL="0" marR="0" lvl="0" indent="0" algn="l" defTabSz="914400" rtl="0" eaLnBrk="1" fontAlgn="base" latinLnBrk="0" hangingPunct="1">
              <a:lnSpc>
                <a:spcPct val="90000"/>
              </a:lnSpc>
              <a:spcBef>
                <a:spcPct val="20000"/>
              </a:spcBef>
              <a:spcAft>
                <a:spcPct val="0"/>
              </a:spcAft>
              <a:buClr>
                <a:srgbClr val="FCC66E"/>
              </a:buClr>
              <a:buSzPct val="60000"/>
              <a:buFont typeface="Wingdings" panose="05000000000000000000" pitchFamily="2" charset="2"/>
              <a:buNone/>
              <a:tabLst/>
              <a:defRPr/>
            </a:pPr>
            <a:r>
              <a:rPr kumimoji="0" lang="en-US" altLang="en-US" sz="2400" b="0"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Infer:</a:t>
            </a:r>
          </a:p>
        </p:txBody>
      </p:sp>
      <p:grpSp>
        <p:nvGrpSpPr>
          <p:cNvPr id="178182" name="Group 6"/>
          <p:cNvGrpSpPr>
            <a:grpSpLocks/>
          </p:cNvGrpSpPr>
          <p:nvPr/>
        </p:nvGrpSpPr>
        <p:grpSpPr bwMode="auto">
          <a:xfrm>
            <a:off x="2566988" y="3573463"/>
            <a:ext cx="4843462" cy="457200"/>
            <a:chOff x="1501" y="2728"/>
            <a:chExt cx="3051" cy="288"/>
          </a:xfrm>
        </p:grpSpPr>
        <p:sp>
          <p:nvSpPr>
            <p:cNvPr id="178183" name="Text Box 7"/>
            <p:cNvSpPr txBox="1">
              <a:spLocks noChangeArrowheads="1"/>
            </p:cNvSpPr>
            <p:nvPr/>
          </p:nvSpPr>
          <p:spPr bwMode="auto">
            <a:xfrm>
              <a:off x="1501" y="2728"/>
              <a:ext cx="20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a:t>
              </a:r>
            </a:p>
          </p:txBody>
        </p:sp>
        <p:sp>
          <p:nvSpPr>
            <p:cNvPr id="178184" name="Text Box 8"/>
            <p:cNvSpPr txBox="1">
              <a:spLocks noChangeArrowheads="1"/>
            </p:cNvSpPr>
            <p:nvPr/>
          </p:nvSpPr>
          <p:spPr bwMode="auto">
            <a:xfrm>
              <a:off x="2203" y="2728"/>
              <a:ext cx="20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a:t>
              </a:r>
            </a:p>
          </p:txBody>
        </p:sp>
        <p:sp>
          <p:nvSpPr>
            <p:cNvPr id="178185" name="Text Box 9"/>
            <p:cNvSpPr txBox="1">
              <a:spLocks noChangeArrowheads="1"/>
            </p:cNvSpPr>
            <p:nvPr/>
          </p:nvSpPr>
          <p:spPr bwMode="auto">
            <a:xfrm>
              <a:off x="3276" y="2728"/>
              <a:ext cx="20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a:t>
              </a:r>
            </a:p>
          </p:txBody>
        </p:sp>
        <p:sp>
          <p:nvSpPr>
            <p:cNvPr id="178186" name="Text Box 10"/>
            <p:cNvSpPr txBox="1">
              <a:spLocks noChangeArrowheads="1"/>
            </p:cNvSpPr>
            <p:nvPr/>
          </p:nvSpPr>
          <p:spPr bwMode="auto">
            <a:xfrm>
              <a:off x="4349" y="2728"/>
              <a:ext cx="20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a:t>
              </a:r>
            </a:p>
          </p:txBody>
        </p:sp>
      </p:grpSp>
      <p:grpSp>
        <p:nvGrpSpPr>
          <p:cNvPr id="178187" name="Group 11"/>
          <p:cNvGrpSpPr>
            <a:grpSpLocks/>
          </p:cNvGrpSpPr>
          <p:nvPr/>
        </p:nvGrpSpPr>
        <p:grpSpPr bwMode="auto">
          <a:xfrm>
            <a:off x="3046413" y="3954463"/>
            <a:ext cx="5357812" cy="465137"/>
            <a:chOff x="1803" y="2996"/>
            <a:chExt cx="3375" cy="293"/>
          </a:xfrm>
        </p:grpSpPr>
        <p:sp>
          <p:nvSpPr>
            <p:cNvPr id="178188" name="Text Box 12"/>
            <p:cNvSpPr txBox="1">
              <a:spLocks noChangeArrowheads="1"/>
            </p:cNvSpPr>
            <p:nvPr/>
          </p:nvSpPr>
          <p:spPr bwMode="auto">
            <a:xfrm>
              <a:off x="2127" y="2996"/>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189" name="Text Box 13"/>
            <p:cNvSpPr txBox="1">
              <a:spLocks noChangeArrowheads="1"/>
            </p:cNvSpPr>
            <p:nvPr/>
          </p:nvSpPr>
          <p:spPr bwMode="auto">
            <a:xfrm>
              <a:off x="1803" y="2996"/>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190" name="Text Box 14"/>
            <p:cNvSpPr txBox="1">
              <a:spLocks noChangeArrowheads="1"/>
            </p:cNvSpPr>
            <p:nvPr/>
          </p:nvSpPr>
          <p:spPr bwMode="auto">
            <a:xfrm>
              <a:off x="2827" y="3001"/>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191" name="Text Box 15"/>
            <p:cNvSpPr txBox="1">
              <a:spLocks noChangeArrowheads="1"/>
            </p:cNvSpPr>
            <p:nvPr/>
          </p:nvSpPr>
          <p:spPr bwMode="auto">
            <a:xfrm>
              <a:off x="3908" y="2996"/>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192" name="Text Box 16"/>
            <p:cNvSpPr txBox="1">
              <a:spLocks noChangeArrowheads="1"/>
            </p:cNvSpPr>
            <p:nvPr/>
          </p:nvSpPr>
          <p:spPr bwMode="auto">
            <a:xfrm>
              <a:off x="4609" y="2996"/>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193" name="Text Box 17"/>
            <p:cNvSpPr txBox="1">
              <a:spLocks noChangeArrowheads="1"/>
            </p:cNvSpPr>
            <p:nvPr/>
          </p:nvSpPr>
          <p:spPr bwMode="auto">
            <a:xfrm>
              <a:off x="4988" y="2996"/>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grpSp>
      <p:grpSp>
        <p:nvGrpSpPr>
          <p:cNvPr id="178195" name="Group 19"/>
          <p:cNvGrpSpPr>
            <a:grpSpLocks/>
          </p:cNvGrpSpPr>
          <p:nvPr/>
        </p:nvGrpSpPr>
        <p:grpSpPr bwMode="auto">
          <a:xfrm>
            <a:off x="2555875" y="4646613"/>
            <a:ext cx="5259388" cy="457200"/>
            <a:chOff x="1494" y="3355"/>
            <a:chExt cx="3313" cy="288"/>
          </a:xfrm>
        </p:grpSpPr>
        <p:grpSp>
          <p:nvGrpSpPr>
            <p:cNvPr id="178196" name="Group 20"/>
            <p:cNvGrpSpPr>
              <a:grpSpLocks/>
            </p:cNvGrpSpPr>
            <p:nvPr/>
          </p:nvGrpSpPr>
          <p:grpSpPr bwMode="auto">
            <a:xfrm>
              <a:off x="1494" y="3355"/>
              <a:ext cx="3313" cy="288"/>
              <a:chOff x="1494" y="3509"/>
              <a:chExt cx="3313" cy="288"/>
            </a:xfrm>
          </p:grpSpPr>
          <p:sp>
            <p:nvSpPr>
              <p:cNvPr id="178197" name="Text Box 21"/>
              <p:cNvSpPr txBox="1">
                <a:spLocks noChangeArrowheads="1"/>
              </p:cNvSpPr>
              <p:nvPr/>
            </p:nvSpPr>
            <p:spPr bwMode="auto">
              <a:xfrm>
                <a:off x="1494" y="3509"/>
                <a:ext cx="20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a:t>
                </a:r>
              </a:p>
            </p:txBody>
          </p:sp>
          <p:sp>
            <p:nvSpPr>
              <p:cNvPr id="178198" name="Text Box 22"/>
              <p:cNvSpPr txBox="1">
                <a:spLocks noChangeArrowheads="1"/>
              </p:cNvSpPr>
              <p:nvPr/>
            </p:nvSpPr>
            <p:spPr bwMode="auto">
              <a:xfrm>
                <a:off x="2132" y="3509"/>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199" name="Text Box 23"/>
              <p:cNvSpPr txBox="1">
                <a:spLocks noChangeArrowheads="1"/>
              </p:cNvSpPr>
              <p:nvPr/>
            </p:nvSpPr>
            <p:spPr bwMode="auto">
              <a:xfrm>
                <a:off x="4617" y="3509"/>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CC3300"/>
                    </a:solidFill>
                    <a:effectLst/>
                    <a:uLnTx/>
                    <a:uFillTx/>
                    <a:latin typeface="Tahoma" panose="020B0604030504040204" pitchFamily="34" charset="0"/>
                    <a:ea typeface="+mn-ea"/>
                    <a:cs typeface="Arial" panose="020B0604020202020204" pitchFamily="34" charset="0"/>
                  </a:rPr>
                  <a:t>]</a:t>
                </a:r>
              </a:p>
            </p:txBody>
          </p:sp>
          <p:sp>
            <p:nvSpPr>
              <p:cNvPr id="178200" name="Text Box 24"/>
              <p:cNvSpPr txBox="1">
                <a:spLocks noChangeArrowheads="1"/>
              </p:cNvSpPr>
              <p:nvPr/>
            </p:nvSpPr>
            <p:spPr bwMode="auto">
              <a:xfrm>
                <a:off x="3276" y="3509"/>
                <a:ext cx="20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smtClean="0">
                    <a:ln>
                      <a:noFill/>
                    </a:ln>
                    <a:solidFill>
                      <a:srgbClr val="000000"/>
                    </a:solidFill>
                    <a:effectLst/>
                    <a:uLnTx/>
                    <a:uFillTx/>
                    <a:latin typeface="Tahoma" panose="020B0604030504040204" pitchFamily="34" charset="0"/>
                    <a:ea typeface="+mn-ea"/>
                    <a:cs typeface="Arial" panose="020B0604020202020204" pitchFamily="34" charset="0"/>
                  </a:rPr>
                  <a:t>[</a:t>
                </a:r>
              </a:p>
            </p:txBody>
          </p:sp>
        </p:grpSp>
        <p:sp>
          <p:nvSpPr>
            <p:cNvPr id="178201" name="Line 25"/>
            <p:cNvSpPr>
              <a:spLocks noChangeShapeType="1"/>
            </p:cNvSpPr>
            <p:nvPr/>
          </p:nvSpPr>
          <p:spPr bwMode="auto">
            <a:xfrm>
              <a:off x="1589" y="3522"/>
              <a:ext cx="628"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78202" name="Line 26"/>
            <p:cNvSpPr>
              <a:spLocks noChangeShapeType="1"/>
            </p:cNvSpPr>
            <p:nvPr/>
          </p:nvSpPr>
          <p:spPr bwMode="auto">
            <a:xfrm>
              <a:off x="3367" y="3529"/>
              <a:ext cx="133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sp>
        <p:nvSpPr>
          <p:cNvPr id="178203" name="AutoShape 27"/>
          <p:cNvSpPr>
            <a:spLocks noChangeArrowheads="1"/>
          </p:cNvSpPr>
          <p:nvPr/>
        </p:nvSpPr>
        <p:spPr bwMode="auto">
          <a:xfrm>
            <a:off x="6586778" y="141111"/>
            <a:ext cx="2514600" cy="1625695"/>
          </a:xfrm>
          <a:prstGeom prst="wedgeRoundRectCallout">
            <a:avLst>
              <a:gd name="adj1" fmla="val -113077"/>
              <a:gd name="adj2" fmla="val 188546"/>
              <a:gd name="adj3" fmla="val 16667"/>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b="0" i="0" u="none" strike="noStrike" kern="1200" cap="none" spc="0" normalizeH="0" baseline="0" noProof="0" dirty="0" smtClean="0">
                <a:ln>
                  <a:noFill/>
                </a:ln>
                <a:solidFill>
                  <a:srgbClr val="000000"/>
                </a:solidFill>
                <a:effectLst/>
                <a:uLnTx/>
                <a:uFillTx/>
                <a:latin typeface="+mj-lt"/>
                <a:cs typeface="Arial" panose="020B0604020202020204" pitchFamily="34" charset="0"/>
              </a:rPr>
              <a:t>Did this classifier make a mistake?</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dirty="0" smtClean="0">
                <a:solidFill>
                  <a:srgbClr val="000000"/>
                </a:solidFill>
                <a:latin typeface="+mj-lt"/>
                <a:cs typeface="Arial" panose="020B0604020202020204" pitchFamily="34" charset="0"/>
              </a:rPr>
              <a:t>(When are you looking at its prediction?)</a:t>
            </a:r>
            <a:r>
              <a:rPr kumimoji="0" lang="en-US" altLang="en-US" b="0" i="0" u="none" strike="noStrike" kern="1200" cap="none" spc="0" normalizeH="0" baseline="0" noProof="0" dirty="0" smtClean="0">
                <a:ln>
                  <a:noFill/>
                </a:ln>
                <a:solidFill>
                  <a:srgbClr val="000000"/>
                </a:solidFill>
                <a:effectLst/>
                <a:uLnTx/>
                <a:uFillTx/>
                <a:latin typeface="+mj-lt"/>
                <a:cs typeface="Arial" panose="020B0604020202020204" pitchFamily="34" charset="0"/>
              </a:rPr>
              <a:t> </a:t>
            </a:r>
          </a:p>
        </p:txBody>
      </p:sp>
      <p:sp>
        <p:nvSpPr>
          <p:cNvPr id="178204" name="Rectangle 28"/>
          <p:cNvSpPr>
            <a:spLocks noChangeArrowheads="1"/>
          </p:cNvSpPr>
          <p:nvPr/>
        </p:nvSpPr>
        <p:spPr bwMode="auto">
          <a:xfrm>
            <a:off x="7032625" y="1335704"/>
            <a:ext cx="1708150" cy="366713"/>
          </a:xfrm>
          <a:prstGeom prst="rect">
            <a:avLst/>
          </a:prstGeom>
          <a:solidFill>
            <a:srgbClr val="FFC000"/>
          </a:solidFill>
          <a:ln w="9525">
            <a:solidFill>
              <a:schemeClr val="tx1"/>
            </a:solidFill>
            <a:miter lim="800000"/>
            <a:headEnd/>
            <a:tailEnd/>
          </a:ln>
          <a:effectLst/>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How to train it?</a:t>
            </a:r>
          </a:p>
        </p:txBody>
      </p:sp>
    </p:spTree>
    <p:extLst>
      <p:ext uri="{BB962C8B-B14F-4D97-AF65-F5344CB8AC3E}">
        <p14:creationId xmlns:p14="http://schemas.microsoft.com/office/powerpoint/2010/main" val="61137490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81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178182"/>
                                        </p:tgtEl>
                                        <p:attrNameLst>
                                          <p:attrName>style.visibility</p:attrName>
                                        </p:attrNameLst>
                                      </p:cBhvr>
                                      <p:to>
                                        <p:strVal val="visible"/>
                                      </p:to>
                                    </p:set>
                                    <p:anim calcmode="lin" valueType="num">
                                      <p:cBhvr additive="base">
                                        <p:cTn id="11" dur="500" fill="hold"/>
                                        <p:tgtEl>
                                          <p:spTgt spid="178182"/>
                                        </p:tgtEl>
                                        <p:attrNameLst>
                                          <p:attrName>ppt_x</p:attrName>
                                        </p:attrNameLst>
                                      </p:cBhvr>
                                      <p:tavLst>
                                        <p:tav tm="0">
                                          <p:val>
                                            <p:strVal val="0-#ppt_w/2"/>
                                          </p:val>
                                        </p:tav>
                                        <p:tav tm="100000">
                                          <p:val>
                                            <p:strVal val="#ppt_x"/>
                                          </p:val>
                                        </p:tav>
                                      </p:tavLst>
                                    </p:anim>
                                    <p:anim calcmode="lin" valueType="num">
                                      <p:cBhvr additive="base">
                                        <p:cTn id="12" dur="500" fill="hold"/>
                                        <p:tgtEl>
                                          <p:spTgt spid="17818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78187"/>
                                        </p:tgtEl>
                                        <p:attrNameLst>
                                          <p:attrName>style.visibility</p:attrName>
                                        </p:attrNameLst>
                                      </p:cBhvr>
                                      <p:to>
                                        <p:strVal val="visible"/>
                                      </p:to>
                                    </p:set>
                                    <p:anim calcmode="lin" valueType="num">
                                      <p:cBhvr additive="base">
                                        <p:cTn id="17" dur="500" fill="hold"/>
                                        <p:tgtEl>
                                          <p:spTgt spid="178187"/>
                                        </p:tgtEl>
                                        <p:attrNameLst>
                                          <p:attrName>ppt_x</p:attrName>
                                        </p:attrNameLst>
                                      </p:cBhvr>
                                      <p:tavLst>
                                        <p:tav tm="0">
                                          <p:val>
                                            <p:strVal val="0-#ppt_w/2"/>
                                          </p:val>
                                        </p:tav>
                                        <p:tav tm="100000">
                                          <p:val>
                                            <p:strVal val="#ppt_x"/>
                                          </p:val>
                                        </p:tav>
                                      </p:tavLst>
                                    </p:anim>
                                    <p:anim calcmode="lin" valueType="num">
                                      <p:cBhvr additive="base">
                                        <p:cTn id="18" dur="500" fill="hold"/>
                                        <p:tgtEl>
                                          <p:spTgt spid="17818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nodeType="clickEffect">
                                  <p:stCondLst>
                                    <p:cond delay="0"/>
                                  </p:stCondLst>
                                  <p:childTnLst>
                                    <p:set>
                                      <p:cBhvr>
                                        <p:cTn id="22" dur="1" fill="hold">
                                          <p:stCondLst>
                                            <p:cond delay="0"/>
                                          </p:stCondLst>
                                        </p:cTn>
                                        <p:tgtEl>
                                          <p:spTgt spid="178195"/>
                                        </p:tgtEl>
                                        <p:attrNameLst>
                                          <p:attrName>style.visibility</p:attrName>
                                        </p:attrNameLst>
                                      </p:cBhvr>
                                      <p:to>
                                        <p:strVal val="visible"/>
                                      </p:to>
                                    </p:set>
                                    <p:anim calcmode="lin" valueType="num">
                                      <p:cBhvr additive="base">
                                        <p:cTn id="23" dur="500" fill="hold"/>
                                        <p:tgtEl>
                                          <p:spTgt spid="178195"/>
                                        </p:tgtEl>
                                        <p:attrNameLst>
                                          <p:attrName>ppt_x</p:attrName>
                                        </p:attrNameLst>
                                      </p:cBhvr>
                                      <p:tavLst>
                                        <p:tav tm="0">
                                          <p:val>
                                            <p:strVal val="#ppt_x"/>
                                          </p:val>
                                        </p:tav>
                                        <p:tav tm="100000">
                                          <p:val>
                                            <p:strVal val="#ppt_x"/>
                                          </p:val>
                                        </p:tav>
                                      </p:tavLst>
                                    </p:anim>
                                    <p:anim calcmode="lin" valueType="num">
                                      <p:cBhvr additive="base">
                                        <p:cTn id="24" dur="500" fill="hold"/>
                                        <p:tgtEl>
                                          <p:spTgt spid="178195"/>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7817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8203">
                                            <p:bg/>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8203">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8203">
                                            <p:txEl>
                                              <p:pRg st="1" end="1"/>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78203">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78203">
                                            <p:txEl>
                                              <p:pRg st="1" end="1"/>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8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autoUpdateAnimBg="0"/>
      <p:bldP spid="178203" grpId="0" build="allAtOnce" animBg="1"/>
      <p:bldP spid="17820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regimes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Decomposition of outputs gives two approaches for training</a:t>
            </a:r>
          </a:p>
          <a:p>
            <a:pPr lvl="1"/>
            <a:r>
              <a:rPr lang="en-US" dirty="0" smtClean="0">
                <a:solidFill>
                  <a:srgbClr val="CC3333"/>
                </a:solidFill>
              </a:rPr>
              <a:t>Decomposed training</a:t>
            </a:r>
            <a:r>
              <a:rPr lang="en-US" dirty="0" smtClean="0"/>
              <a:t>/</a:t>
            </a:r>
            <a:r>
              <a:rPr lang="en-US" dirty="0" smtClean="0">
                <a:solidFill>
                  <a:srgbClr val="CC3333"/>
                </a:solidFill>
              </a:rPr>
              <a:t>Learning without inference</a:t>
            </a:r>
          </a:p>
          <a:p>
            <a:pPr lvl="2"/>
            <a:r>
              <a:rPr lang="en-US" dirty="0" smtClean="0"/>
              <a:t>Learning algorithm does not use the prediction procedure during training</a:t>
            </a:r>
          </a:p>
          <a:p>
            <a:pPr lvl="1"/>
            <a:endParaRPr lang="en-US" dirty="0"/>
          </a:p>
          <a:p>
            <a:pPr lvl="1"/>
            <a:r>
              <a:rPr lang="en-US" dirty="0" smtClean="0">
                <a:solidFill>
                  <a:srgbClr val="CC3333"/>
                </a:solidFill>
              </a:rPr>
              <a:t>Global </a:t>
            </a:r>
            <a:r>
              <a:rPr lang="en-US" dirty="0" smtClean="0"/>
              <a:t>training/</a:t>
            </a:r>
            <a:r>
              <a:rPr lang="en-US" dirty="0" smtClean="0">
                <a:solidFill>
                  <a:srgbClr val="CC3333"/>
                </a:solidFill>
              </a:rPr>
              <a:t>Joint </a:t>
            </a:r>
            <a:r>
              <a:rPr lang="en-US" dirty="0" smtClean="0">
                <a:solidFill>
                  <a:srgbClr val="333333"/>
                </a:solidFill>
              </a:rPr>
              <a:t>training</a:t>
            </a:r>
            <a:r>
              <a:rPr lang="en-US" dirty="0" smtClean="0"/>
              <a:t>/</a:t>
            </a:r>
            <a:r>
              <a:rPr lang="en-US" dirty="0" smtClean="0">
                <a:solidFill>
                  <a:srgbClr val="CC3333"/>
                </a:solidFill>
              </a:rPr>
              <a:t>Inference-based </a:t>
            </a:r>
            <a:r>
              <a:rPr lang="en-US" dirty="0" smtClean="0"/>
              <a:t>training</a:t>
            </a:r>
            <a:endParaRPr lang="en-US" dirty="0"/>
          </a:p>
          <a:p>
            <a:pPr lvl="2"/>
            <a:r>
              <a:rPr lang="en-US" dirty="0" smtClean="0"/>
              <a:t>Learning </a:t>
            </a:r>
            <a:r>
              <a:rPr lang="en-US" dirty="0"/>
              <a:t>algorithm </a:t>
            </a:r>
            <a:r>
              <a:rPr lang="en-US" dirty="0" smtClean="0"/>
              <a:t>uses the final prediction procedure during training</a:t>
            </a:r>
            <a:endParaRPr lang="en-US" dirty="0"/>
          </a:p>
          <a:p>
            <a:pPr lvl="2"/>
            <a:endParaRPr lang="en-US" dirty="0" smtClean="0"/>
          </a:p>
          <a:p>
            <a:r>
              <a:rPr lang="en-US" dirty="0" smtClean="0"/>
              <a:t>Similar to the two strategies we had before with multiclass</a:t>
            </a:r>
          </a:p>
          <a:p>
            <a:endParaRPr lang="en-US" dirty="0" smtClean="0"/>
          </a:p>
          <a:p>
            <a:r>
              <a:rPr lang="en-US" dirty="0" smtClean="0"/>
              <a:t>Inference complexity often </a:t>
            </a:r>
            <a:r>
              <a:rPr lang="en-US" dirty="0"/>
              <a:t>an important consideration in </a:t>
            </a:r>
            <a:r>
              <a:rPr lang="en-US" dirty="0" smtClean="0"/>
              <a:t>choice of modeling and training</a:t>
            </a:r>
            <a:endParaRPr lang="en-US" dirty="0"/>
          </a:p>
          <a:p>
            <a:pPr lvl="2"/>
            <a:r>
              <a:rPr lang="en-US" dirty="0"/>
              <a:t>Especially so if full inference plays a part during training</a:t>
            </a:r>
          </a:p>
          <a:p>
            <a:pPr lvl="2"/>
            <a:r>
              <a:rPr lang="en-US" dirty="0"/>
              <a:t>Ease of training smaller/less complex models could give intermediate training strategies between fully decomposed and fully joint</a:t>
            </a:r>
          </a:p>
          <a:p>
            <a:endParaRPr lang="en-US" dirty="0"/>
          </a:p>
        </p:txBody>
      </p:sp>
      <p:sp>
        <p:nvSpPr>
          <p:cNvPr id="4" name="Slide Number Placeholder 3"/>
          <p:cNvSpPr>
            <a:spLocks noGrp="1"/>
          </p:cNvSpPr>
          <p:nvPr>
            <p:ph type="sldNum" sz="quarter" idx="12"/>
          </p:nvPr>
        </p:nvSpPr>
        <p:spPr/>
        <p:txBody>
          <a:bodyPr/>
          <a:lstStyle/>
          <a:p>
            <a:fld id="{39EDF780-8D6E-8C40-8F0E-4BF05B41D9DC}" type="slidenum">
              <a:rPr lang="en-US" smtClean="0"/>
              <a:t>6</a:t>
            </a:fld>
            <a:endParaRPr lang="en-US"/>
          </a:p>
        </p:txBody>
      </p:sp>
    </p:spTree>
    <p:extLst>
      <p:ext uri="{BB962C8B-B14F-4D97-AF65-F5344CB8AC3E}">
        <p14:creationId xmlns:p14="http://schemas.microsoft.com/office/powerpoint/2010/main" val="2128446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Shallow Parsing Example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C71A50C6-785C-D44C-9EFF-100B0E2B0EF8}" type="slidenum">
              <a:rPr lang="en-US" smtClean="0"/>
              <a:t>7</a:t>
            </a:fld>
            <a:endParaRPr lang="en-US"/>
          </a:p>
        </p:txBody>
      </p:sp>
      <p:pic>
        <p:nvPicPr>
          <p:cNvPr id="5" name="Picture 4"/>
          <p:cNvPicPr>
            <a:picLocks noChangeAspect="1"/>
          </p:cNvPicPr>
          <p:nvPr/>
        </p:nvPicPr>
        <p:blipFill>
          <a:blip r:embed="rId2"/>
          <a:stretch>
            <a:fillRect/>
          </a:stretch>
        </p:blipFill>
        <p:spPr>
          <a:xfrm>
            <a:off x="942975" y="1504692"/>
            <a:ext cx="7258050" cy="4924425"/>
          </a:xfrm>
          <a:prstGeom prst="rect">
            <a:avLst/>
          </a:prstGeom>
        </p:spPr>
      </p:pic>
    </p:spTree>
    <p:extLst>
      <p:ext uri="{BB962C8B-B14F-4D97-AF65-F5344CB8AC3E}">
        <p14:creationId xmlns:p14="http://schemas.microsoft.com/office/powerpoint/2010/main" val="110092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05" name="Rectangle 5"/>
          <p:cNvSpPr>
            <a:spLocks noGrp="1" noChangeArrowheads="1"/>
          </p:cNvSpPr>
          <p:nvPr>
            <p:ph type="title"/>
          </p:nvPr>
        </p:nvSpPr>
        <p:spPr/>
        <p:txBody>
          <a:bodyPr/>
          <a:lstStyle/>
          <a:p>
            <a:r>
              <a:rPr lang="en-US" altLang="zh-TW" b="1">
                <a:ea typeface="PMingLiU" pitchFamily="18" charset="-120"/>
              </a:rPr>
              <a:t>L+I: Learning plus Inference</a:t>
            </a:r>
          </a:p>
        </p:txBody>
      </p:sp>
      <p:sp>
        <p:nvSpPr>
          <p:cNvPr id="2" name="Content Placeholder 1"/>
          <p:cNvSpPr>
            <a:spLocks noGrp="1"/>
          </p:cNvSpPr>
          <p:nvPr>
            <p:ph idx="1"/>
          </p:nvPr>
        </p:nvSpPr>
        <p:spPr/>
        <p:txBody>
          <a:bodyPr/>
          <a:lstStyle/>
          <a:p>
            <a:endParaRPr lang="en-US"/>
          </a:p>
        </p:txBody>
      </p:sp>
      <p:sp>
        <p:nvSpPr>
          <p:cNvPr id="57" name="Slide Number Placeholder 3"/>
          <p:cNvSpPr>
            <a:spLocks noGrp="1"/>
          </p:cNvSpPr>
          <p:nvPr>
            <p:ph type="sldNum" sz="quarter" idx="4294967295"/>
          </p:nvPr>
        </p:nvSpPr>
        <p:spPr>
          <a:xfrm>
            <a:off x="8229600" y="6553200"/>
            <a:ext cx="914400" cy="22860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Page </a:t>
            </a:r>
            <a:fld id="{DCC4E506-5198-4BCD-8CE2-7B0D7A2A616B}" type="slidenum">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02" name="Rectangle 2"/>
          <p:cNvSpPr>
            <a:spLocks noChangeArrowheads="1"/>
          </p:cNvSpPr>
          <p:nvPr/>
        </p:nvSpPr>
        <p:spPr bwMode="auto">
          <a:xfrm>
            <a:off x="381000" y="533400"/>
            <a:ext cx="82296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1"/>
                </a:solidFill>
                <a:latin typeface="Arial" panose="020B0604020202020204" pitchFamily="34" charset="0"/>
                <a:cs typeface="Arial" panose="020B0604020202020204" pitchFamily="34" charset="0"/>
              </a:defRPr>
            </a:lvl1pPr>
            <a:lvl2pPr>
              <a:defRPr sz="3200">
                <a:solidFill>
                  <a:schemeClr val="tx1"/>
                </a:solidFill>
                <a:latin typeface="Arial" panose="020B0604020202020204" pitchFamily="34" charset="0"/>
                <a:cs typeface="Arial" panose="020B0604020202020204" pitchFamily="34" charset="0"/>
              </a:defRPr>
            </a:lvl2pPr>
            <a:lvl3pPr>
              <a:defRPr sz="3200">
                <a:solidFill>
                  <a:schemeClr val="tx1"/>
                </a:solidFill>
                <a:latin typeface="Arial" panose="020B0604020202020204" pitchFamily="34" charset="0"/>
                <a:cs typeface="Arial" panose="020B0604020202020204" pitchFamily="34" charset="0"/>
              </a:defRPr>
            </a:lvl3pPr>
            <a:lvl4pPr>
              <a:defRPr sz="3200">
                <a:solidFill>
                  <a:schemeClr val="tx1"/>
                </a:solidFill>
                <a:latin typeface="Arial" panose="020B0604020202020204" pitchFamily="34" charset="0"/>
                <a:cs typeface="Arial" panose="020B0604020202020204" pitchFamily="34" charset="0"/>
              </a:defRPr>
            </a:lvl4pPr>
            <a:lvl5pPr>
              <a:defRPr sz="32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3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Training w/o Constraints</a:t>
            </a:r>
          </a:p>
        </p:txBody>
      </p:sp>
      <p:sp>
        <p:nvSpPr>
          <p:cNvPr id="307203" name="Rectangle 3"/>
          <p:cNvSpPr>
            <a:spLocks noChangeArrowheads="1"/>
          </p:cNvSpPr>
          <p:nvPr/>
        </p:nvSpPr>
        <p:spPr bwMode="auto">
          <a:xfrm>
            <a:off x="457200" y="457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3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Testing: Inference with Constraints</a:t>
            </a:r>
          </a:p>
        </p:txBody>
      </p:sp>
      <p:sp>
        <p:nvSpPr>
          <p:cNvPr id="307204" name="Rectangle 4"/>
          <p:cNvSpPr>
            <a:spLocks noChangeArrowheads="1"/>
          </p:cNvSpPr>
          <p:nvPr/>
        </p:nvSpPr>
        <p:spPr bwMode="auto">
          <a:xfrm>
            <a:off x="457200" y="609600"/>
            <a:ext cx="8229600" cy="609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3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IBT: Inference-based Training</a:t>
            </a:r>
          </a:p>
        </p:txBody>
      </p:sp>
      <p:grpSp>
        <p:nvGrpSpPr>
          <p:cNvPr id="307206" name="Group 6"/>
          <p:cNvGrpSpPr>
            <a:grpSpLocks/>
          </p:cNvGrpSpPr>
          <p:nvPr/>
        </p:nvGrpSpPr>
        <p:grpSpPr bwMode="auto">
          <a:xfrm>
            <a:off x="1314450" y="3749675"/>
            <a:ext cx="3429000" cy="2209800"/>
            <a:chOff x="156" y="2359"/>
            <a:chExt cx="2160" cy="1392"/>
          </a:xfrm>
        </p:grpSpPr>
        <p:sp>
          <p:nvSpPr>
            <p:cNvPr id="307207" name="Oval 7"/>
            <p:cNvSpPr>
              <a:spLocks noChangeArrowheads="1"/>
            </p:cNvSpPr>
            <p:nvPr/>
          </p:nvSpPr>
          <p:spPr bwMode="auto">
            <a:xfrm rot="2363332">
              <a:off x="156" y="2359"/>
              <a:ext cx="2160" cy="1392"/>
            </a:xfrm>
            <a:prstGeom prst="ellipse">
              <a:avLst/>
            </a:prstGeom>
            <a:solidFill>
              <a:srgbClr val="DDDDD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307208" name="Group 8"/>
            <p:cNvGrpSpPr>
              <a:grpSpLocks/>
            </p:cNvGrpSpPr>
            <p:nvPr/>
          </p:nvGrpSpPr>
          <p:grpSpPr bwMode="auto">
            <a:xfrm>
              <a:off x="480" y="2448"/>
              <a:ext cx="1345" cy="1239"/>
              <a:chOff x="480" y="2448"/>
              <a:chExt cx="1345" cy="1239"/>
            </a:xfrm>
          </p:grpSpPr>
          <p:sp>
            <p:nvSpPr>
              <p:cNvPr id="307209" name="Text Box 9"/>
              <p:cNvSpPr txBox="1">
                <a:spLocks noChangeArrowheads="1"/>
              </p:cNvSpPr>
              <p:nvPr/>
            </p:nvSpPr>
            <p:spPr bwMode="auto">
              <a:xfrm>
                <a:off x="480" y="264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0" name="Text Box 10"/>
              <p:cNvSpPr txBox="1">
                <a:spLocks noChangeArrowheads="1"/>
              </p:cNvSpPr>
              <p:nvPr/>
            </p:nvSpPr>
            <p:spPr bwMode="auto">
              <a:xfrm>
                <a:off x="1056" y="3456"/>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6</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1" name="Text Box 11"/>
              <p:cNvSpPr txBox="1">
                <a:spLocks noChangeArrowheads="1"/>
              </p:cNvSpPr>
              <p:nvPr/>
            </p:nvSpPr>
            <p:spPr bwMode="auto">
              <a:xfrm>
                <a:off x="672" y="312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2</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2" name="Text Box 12"/>
              <p:cNvSpPr txBox="1">
                <a:spLocks noChangeArrowheads="1"/>
              </p:cNvSpPr>
              <p:nvPr/>
            </p:nvSpPr>
            <p:spPr bwMode="auto">
              <a:xfrm>
                <a:off x="1536" y="2928"/>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5</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3" name="Text Box 13"/>
              <p:cNvSpPr txBox="1">
                <a:spLocks noChangeArrowheads="1"/>
              </p:cNvSpPr>
              <p:nvPr/>
            </p:nvSpPr>
            <p:spPr bwMode="auto">
              <a:xfrm>
                <a:off x="1344" y="2544"/>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4</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4" name="Text Box 14"/>
              <p:cNvSpPr txBox="1">
                <a:spLocks noChangeArrowheads="1"/>
              </p:cNvSpPr>
              <p:nvPr/>
            </p:nvSpPr>
            <p:spPr bwMode="auto">
              <a:xfrm>
                <a:off x="912" y="2448"/>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3</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5" name="Text Box 15"/>
              <p:cNvSpPr txBox="1">
                <a:spLocks noChangeArrowheads="1"/>
              </p:cNvSpPr>
              <p:nvPr/>
            </p:nvSpPr>
            <p:spPr bwMode="auto">
              <a:xfrm>
                <a:off x="1584" y="336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7</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16" name="Line 16"/>
              <p:cNvSpPr>
                <a:spLocks noChangeShapeType="1"/>
              </p:cNvSpPr>
              <p:nvPr/>
            </p:nvSpPr>
            <p:spPr bwMode="auto">
              <a:xfrm flipV="1">
                <a:off x="672" y="2592"/>
                <a:ext cx="24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17" name="Line 17"/>
              <p:cNvSpPr>
                <a:spLocks noChangeShapeType="1"/>
              </p:cNvSpPr>
              <p:nvPr/>
            </p:nvSpPr>
            <p:spPr bwMode="auto">
              <a:xfrm>
                <a:off x="672" y="2880"/>
                <a:ext cx="96"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18" name="Line 18"/>
              <p:cNvSpPr>
                <a:spLocks noChangeShapeType="1"/>
              </p:cNvSpPr>
              <p:nvPr/>
            </p:nvSpPr>
            <p:spPr bwMode="auto">
              <a:xfrm>
                <a:off x="1104" y="2592"/>
                <a:ext cx="288"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19" name="Line 19"/>
              <p:cNvSpPr>
                <a:spLocks noChangeShapeType="1"/>
              </p:cNvSpPr>
              <p:nvPr/>
            </p:nvSpPr>
            <p:spPr bwMode="auto">
              <a:xfrm>
                <a:off x="1536" y="2784"/>
                <a:ext cx="48"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20" name="Line 20"/>
              <p:cNvSpPr>
                <a:spLocks noChangeShapeType="1"/>
              </p:cNvSpPr>
              <p:nvPr/>
            </p:nvSpPr>
            <p:spPr bwMode="auto">
              <a:xfrm>
                <a:off x="864" y="3216"/>
                <a:ext cx="768"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21" name="Line 21"/>
              <p:cNvSpPr>
                <a:spLocks noChangeShapeType="1"/>
              </p:cNvSpPr>
              <p:nvPr/>
            </p:nvSpPr>
            <p:spPr bwMode="auto">
              <a:xfrm flipV="1">
                <a:off x="864" y="2736"/>
                <a:ext cx="48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22" name="Line 22"/>
              <p:cNvSpPr>
                <a:spLocks noChangeShapeType="1"/>
              </p:cNvSpPr>
              <p:nvPr/>
            </p:nvSpPr>
            <p:spPr bwMode="auto">
              <a:xfrm>
                <a:off x="864" y="3360"/>
                <a:ext cx="192"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23" name="Line 23"/>
              <p:cNvSpPr>
                <a:spLocks noChangeShapeType="1"/>
              </p:cNvSpPr>
              <p:nvPr/>
            </p:nvSpPr>
            <p:spPr bwMode="auto">
              <a:xfrm flipV="1">
                <a:off x="1248" y="3504"/>
                <a:ext cx="336"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grpSp>
      <p:sp>
        <p:nvSpPr>
          <p:cNvPr id="307224" name="Oval 24"/>
          <p:cNvSpPr>
            <a:spLocks noChangeArrowheads="1"/>
          </p:cNvSpPr>
          <p:nvPr/>
        </p:nvSpPr>
        <p:spPr bwMode="auto">
          <a:xfrm rot="2363332">
            <a:off x="4724400" y="1905000"/>
            <a:ext cx="3200400" cy="2062163"/>
          </a:xfrm>
          <a:prstGeom prst="ellipse">
            <a:avLst/>
          </a:prstGeom>
          <a:solidFill>
            <a:srgbClr val="DDDDD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307225" name="Group 25"/>
          <p:cNvGrpSpPr>
            <a:grpSpLocks/>
          </p:cNvGrpSpPr>
          <p:nvPr/>
        </p:nvGrpSpPr>
        <p:grpSpPr bwMode="auto">
          <a:xfrm>
            <a:off x="5110163" y="2062163"/>
            <a:ext cx="2287587" cy="1905000"/>
            <a:chOff x="3072" y="1296"/>
            <a:chExt cx="1441" cy="1200"/>
          </a:xfrm>
        </p:grpSpPr>
        <p:sp>
          <p:nvSpPr>
            <p:cNvPr id="307226" name="Text Box 26"/>
            <p:cNvSpPr txBox="1">
              <a:spLocks noChangeArrowheads="1"/>
            </p:cNvSpPr>
            <p:nvPr/>
          </p:nvSpPr>
          <p:spPr bwMode="auto">
            <a:xfrm>
              <a:off x="3072" y="1440"/>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27" name="Text Box 27"/>
            <p:cNvSpPr txBox="1">
              <a:spLocks noChangeArrowheads="1"/>
            </p:cNvSpPr>
            <p:nvPr/>
          </p:nvSpPr>
          <p:spPr bwMode="auto">
            <a:xfrm>
              <a:off x="3552" y="1296"/>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2</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28" name="Text Box 28"/>
            <p:cNvSpPr txBox="1">
              <a:spLocks noChangeArrowheads="1"/>
            </p:cNvSpPr>
            <p:nvPr/>
          </p:nvSpPr>
          <p:spPr bwMode="auto">
            <a:xfrm>
              <a:off x="4080" y="2265"/>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5</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29" name="Text Box 29"/>
            <p:cNvSpPr txBox="1">
              <a:spLocks noChangeArrowheads="1"/>
            </p:cNvSpPr>
            <p:nvPr/>
          </p:nvSpPr>
          <p:spPr bwMode="auto">
            <a:xfrm>
              <a:off x="4272" y="1785"/>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4</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30" name="Text Box 30"/>
            <p:cNvSpPr txBox="1">
              <a:spLocks noChangeArrowheads="1"/>
            </p:cNvSpPr>
            <p:nvPr/>
          </p:nvSpPr>
          <p:spPr bwMode="auto">
            <a:xfrm>
              <a:off x="4032" y="1392"/>
              <a:ext cx="2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3</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grpSp>
      <p:grpSp>
        <p:nvGrpSpPr>
          <p:cNvPr id="307231" name="Group 31"/>
          <p:cNvGrpSpPr>
            <a:grpSpLocks/>
          </p:cNvGrpSpPr>
          <p:nvPr/>
        </p:nvGrpSpPr>
        <p:grpSpPr bwMode="auto">
          <a:xfrm>
            <a:off x="5414963" y="2290763"/>
            <a:ext cx="1676400" cy="1385887"/>
            <a:chOff x="3255" y="1337"/>
            <a:chExt cx="1056" cy="873"/>
          </a:xfrm>
        </p:grpSpPr>
        <p:sp>
          <p:nvSpPr>
            <p:cNvPr id="307232" name="Line 32"/>
            <p:cNvSpPr>
              <a:spLocks noChangeShapeType="1"/>
            </p:cNvSpPr>
            <p:nvPr/>
          </p:nvSpPr>
          <p:spPr bwMode="auto">
            <a:xfrm flipH="1" flipV="1">
              <a:off x="3303" y="1481"/>
              <a:ext cx="720"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307233" name="Group 33"/>
            <p:cNvGrpSpPr>
              <a:grpSpLocks/>
            </p:cNvGrpSpPr>
            <p:nvPr/>
          </p:nvGrpSpPr>
          <p:grpSpPr bwMode="auto">
            <a:xfrm>
              <a:off x="3255" y="1337"/>
              <a:ext cx="1056" cy="873"/>
              <a:chOff x="3255" y="1337"/>
              <a:chExt cx="1056" cy="873"/>
            </a:xfrm>
          </p:grpSpPr>
          <p:sp>
            <p:nvSpPr>
              <p:cNvPr id="307234" name="Line 34"/>
              <p:cNvSpPr>
                <a:spLocks noChangeShapeType="1"/>
              </p:cNvSpPr>
              <p:nvPr/>
            </p:nvSpPr>
            <p:spPr bwMode="auto">
              <a:xfrm flipV="1">
                <a:off x="3255" y="1337"/>
                <a:ext cx="288" cy="96"/>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35" name="Line 35"/>
              <p:cNvSpPr>
                <a:spLocks noChangeShapeType="1"/>
              </p:cNvSpPr>
              <p:nvPr/>
            </p:nvSpPr>
            <p:spPr bwMode="auto">
              <a:xfrm>
                <a:off x="3735" y="1337"/>
                <a:ext cx="336" cy="48"/>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36" name="Line 36"/>
              <p:cNvSpPr>
                <a:spLocks noChangeShapeType="1"/>
              </p:cNvSpPr>
              <p:nvPr/>
            </p:nvSpPr>
            <p:spPr bwMode="auto">
              <a:xfrm>
                <a:off x="4215" y="1529"/>
                <a:ext cx="96" cy="192"/>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37" name="Line 37"/>
              <p:cNvSpPr>
                <a:spLocks noChangeShapeType="1"/>
              </p:cNvSpPr>
              <p:nvPr/>
            </p:nvSpPr>
            <p:spPr bwMode="auto">
              <a:xfrm flipH="1">
                <a:off x="4167" y="1922"/>
                <a:ext cx="144" cy="288"/>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38" name="Line 38"/>
              <p:cNvSpPr>
                <a:spLocks noChangeShapeType="1"/>
              </p:cNvSpPr>
              <p:nvPr/>
            </p:nvSpPr>
            <p:spPr bwMode="auto">
              <a:xfrm>
                <a:off x="3687" y="1433"/>
                <a:ext cx="432" cy="768"/>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39" name="Line 39"/>
              <p:cNvSpPr>
                <a:spLocks noChangeShapeType="1"/>
              </p:cNvSpPr>
              <p:nvPr/>
            </p:nvSpPr>
            <p:spPr bwMode="auto">
              <a:xfrm flipH="1" flipV="1">
                <a:off x="3303" y="1529"/>
                <a:ext cx="1008" cy="288"/>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grpSp>
      </p:grpSp>
      <p:sp>
        <p:nvSpPr>
          <p:cNvPr id="307240" name="Freeform 40"/>
          <p:cNvSpPr>
            <a:spLocks/>
          </p:cNvSpPr>
          <p:nvPr/>
        </p:nvSpPr>
        <p:spPr bwMode="auto">
          <a:xfrm>
            <a:off x="3200400" y="2595563"/>
            <a:ext cx="1905000" cy="990600"/>
          </a:xfrm>
          <a:custGeom>
            <a:avLst/>
            <a:gdLst>
              <a:gd name="T0" fmla="*/ 0 w 1200"/>
              <a:gd name="T1" fmla="*/ 624 h 624"/>
              <a:gd name="T2" fmla="*/ 144 w 1200"/>
              <a:gd name="T3" fmla="*/ 336 h 624"/>
              <a:gd name="T4" fmla="*/ 672 w 1200"/>
              <a:gd name="T5" fmla="*/ 336 h 624"/>
              <a:gd name="T6" fmla="*/ 864 w 1200"/>
              <a:gd name="T7" fmla="*/ 144 h 624"/>
              <a:gd name="T8" fmla="*/ 1200 w 1200"/>
              <a:gd name="T9" fmla="*/ 0 h 624"/>
            </a:gdLst>
            <a:ahLst/>
            <a:cxnLst>
              <a:cxn ang="0">
                <a:pos x="T0" y="T1"/>
              </a:cxn>
              <a:cxn ang="0">
                <a:pos x="T2" y="T3"/>
              </a:cxn>
              <a:cxn ang="0">
                <a:pos x="T4" y="T5"/>
              </a:cxn>
              <a:cxn ang="0">
                <a:pos x="T6" y="T7"/>
              </a:cxn>
              <a:cxn ang="0">
                <a:pos x="T8" y="T9"/>
              </a:cxn>
            </a:cxnLst>
            <a:rect l="0" t="0" r="r" b="b"/>
            <a:pathLst>
              <a:path w="1200" h="624">
                <a:moveTo>
                  <a:pt x="0" y="624"/>
                </a:moveTo>
                <a:cubicBezTo>
                  <a:pt x="16" y="504"/>
                  <a:pt x="32" y="384"/>
                  <a:pt x="144" y="336"/>
                </a:cubicBezTo>
                <a:cubicBezTo>
                  <a:pt x="256" y="288"/>
                  <a:pt x="552" y="368"/>
                  <a:pt x="672" y="336"/>
                </a:cubicBezTo>
                <a:cubicBezTo>
                  <a:pt x="792" y="304"/>
                  <a:pt x="776" y="200"/>
                  <a:pt x="864" y="144"/>
                </a:cubicBezTo>
                <a:cubicBezTo>
                  <a:pt x="952" y="88"/>
                  <a:pt x="1076" y="44"/>
                  <a:pt x="1200"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41" name="Freeform 41"/>
          <p:cNvSpPr>
            <a:spLocks/>
          </p:cNvSpPr>
          <p:nvPr/>
        </p:nvSpPr>
        <p:spPr bwMode="auto">
          <a:xfrm>
            <a:off x="3949700" y="2443163"/>
            <a:ext cx="1993900" cy="1600200"/>
          </a:xfrm>
          <a:custGeom>
            <a:avLst/>
            <a:gdLst>
              <a:gd name="T0" fmla="*/ 8 w 1256"/>
              <a:gd name="T1" fmla="*/ 1008 h 1008"/>
              <a:gd name="T2" fmla="*/ 104 w 1256"/>
              <a:gd name="T3" fmla="*/ 768 h 1008"/>
              <a:gd name="T4" fmla="*/ 632 w 1256"/>
              <a:gd name="T5" fmla="*/ 672 h 1008"/>
              <a:gd name="T6" fmla="*/ 632 w 1256"/>
              <a:gd name="T7" fmla="*/ 384 h 1008"/>
              <a:gd name="T8" fmla="*/ 1112 w 1256"/>
              <a:gd name="T9" fmla="*/ 336 h 1008"/>
              <a:gd name="T10" fmla="*/ 1256 w 1256"/>
              <a:gd name="T11" fmla="*/ 0 h 1008"/>
            </a:gdLst>
            <a:ahLst/>
            <a:cxnLst>
              <a:cxn ang="0">
                <a:pos x="T0" y="T1"/>
              </a:cxn>
              <a:cxn ang="0">
                <a:pos x="T2" y="T3"/>
              </a:cxn>
              <a:cxn ang="0">
                <a:pos x="T4" y="T5"/>
              </a:cxn>
              <a:cxn ang="0">
                <a:pos x="T6" y="T7"/>
              </a:cxn>
              <a:cxn ang="0">
                <a:pos x="T8" y="T9"/>
              </a:cxn>
              <a:cxn ang="0">
                <a:pos x="T10" y="T11"/>
              </a:cxn>
            </a:cxnLst>
            <a:rect l="0" t="0" r="r" b="b"/>
            <a:pathLst>
              <a:path w="1256" h="1008">
                <a:moveTo>
                  <a:pt x="8" y="1008"/>
                </a:moveTo>
                <a:cubicBezTo>
                  <a:pt x="4" y="916"/>
                  <a:pt x="0" y="824"/>
                  <a:pt x="104" y="768"/>
                </a:cubicBezTo>
                <a:cubicBezTo>
                  <a:pt x="208" y="712"/>
                  <a:pt x="544" y="736"/>
                  <a:pt x="632" y="672"/>
                </a:cubicBezTo>
                <a:cubicBezTo>
                  <a:pt x="720" y="608"/>
                  <a:pt x="552" y="440"/>
                  <a:pt x="632" y="384"/>
                </a:cubicBezTo>
                <a:cubicBezTo>
                  <a:pt x="712" y="328"/>
                  <a:pt x="1008" y="400"/>
                  <a:pt x="1112" y="336"/>
                </a:cubicBezTo>
                <a:cubicBezTo>
                  <a:pt x="1216" y="272"/>
                  <a:pt x="1236" y="136"/>
                  <a:pt x="1256"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42" name="Freeform 42"/>
          <p:cNvSpPr>
            <a:spLocks/>
          </p:cNvSpPr>
          <p:nvPr/>
        </p:nvSpPr>
        <p:spPr bwMode="auto">
          <a:xfrm>
            <a:off x="4343400" y="2671763"/>
            <a:ext cx="2286000" cy="1968500"/>
          </a:xfrm>
          <a:custGeom>
            <a:avLst/>
            <a:gdLst>
              <a:gd name="T0" fmla="*/ 0 w 1440"/>
              <a:gd name="T1" fmla="*/ 1200 h 1240"/>
              <a:gd name="T2" fmla="*/ 480 w 1440"/>
              <a:gd name="T3" fmla="*/ 1152 h 1240"/>
              <a:gd name="T4" fmla="*/ 528 w 1440"/>
              <a:gd name="T5" fmla="*/ 672 h 1240"/>
              <a:gd name="T6" fmla="*/ 1056 w 1440"/>
              <a:gd name="T7" fmla="*/ 576 h 1240"/>
              <a:gd name="T8" fmla="*/ 1152 w 1440"/>
              <a:gd name="T9" fmla="*/ 288 h 1240"/>
              <a:gd name="T10" fmla="*/ 1440 w 1440"/>
              <a:gd name="T11" fmla="*/ 0 h 1240"/>
            </a:gdLst>
            <a:ahLst/>
            <a:cxnLst>
              <a:cxn ang="0">
                <a:pos x="T0" y="T1"/>
              </a:cxn>
              <a:cxn ang="0">
                <a:pos x="T2" y="T3"/>
              </a:cxn>
              <a:cxn ang="0">
                <a:pos x="T4" y="T5"/>
              </a:cxn>
              <a:cxn ang="0">
                <a:pos x="T6" y="T7"/>
              </a:cxn>
              <a:cxn ang="0">
                <a:pos x="T8" y="T9"/>
              </a:cxn>
              <a:cxn ang="0">
                <a:pos x="T10" y="T11"/>
              </a:cxn>
            </a:cxnLst>
            <a:rect l="0" t="0" r="r" b="b"/>
            <a:pathLst>
              <a:path w="1440" h="1240">
                <a:moveTo>
                  <a:pt x="0" y="1200"/>
                </a:moveTo>
                <a:cubicBezTo>
                  <a:pt x="196" y="1220"/>
                  <a:pt x="392" y="1240"/>
                  <a:pt x="480" y="1152"/>
                </a:cubicBezTo>
                <a:cubicBezTo>
                  <a:pt x="568" y="1064"/>
                  <a:pt x="432" y="768"/>
                  <a:pt x="528" y="672"/>
                </a:cubicBezTo>
                <a:cubicBezTo>
                  <a:pt x="624" y="576"/>
                  <a:pt x="952" y="640"/>
                  <a:pt x="1056" y="576"/>
                </a:cubicBezTo>
                <a:cubicBezTo>
                  <a:pt x="1160" y="512"/>
                  <a:pt x="1088" y="384"/>
                  <a:pt x="1152" y="288"/>
                </a:cubicBezTo>
                <a:cubicBezTo>
                  <a:pt x="1216" y="192"/>
                  <a:pt x="1328" y="96"/>
                  <a:pt x="1440"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43" name="Freeform 43"/>
          <p:cNvSpPr>
            <a:spLocks/>
          </p:cNvSpPr>
          <p:nvPr/>
        </p:nvSpPr>
        <p:spPr bwMode="auto">
          <a:xfrm>
            <a:off x="4572000" y="3205163"/>
            <a:ext cx="2362200" cy="1828800"/>
          </a:xfrm>
          <a:custGeom>
            <a:avLst/>
            <a:gdLst>
              <a:gd name="T0" fmla="*/ 0 w 1488"/>
              <a:gd name="T1" fmla="*/ 1104 h 1152"/>
              <a:gd name="T2" fmla="*/ 576 w 1488"/>
              <a:gd name="T3" fmla="*/ 1056 h 1152"/>
              <a:gd name="T4" fmla="*/ 768 w 1488"/>
              <a:gd name="T5" fmla="*/ 528 h 1152"/>
              <a:gd name="T6" fmla="*/ 1200 w 1488"/>
              <a:gd name="T7" fmla="*/ 480 h 1152"/>
              <a:gd name="T8" fmla="*/ 1248 w 1488"/>
              <a:gd name="T9" fmla="*/ 96 h 1152"/>
              <a:gd name="T10" fmla="*/ 1488 w 1488"/>
              <a:gd name="T11" fmla="*/ 0 h 1152"/>
            </a:gdLst>
            <a:ahLst/>
            <a:cxnLst>
              <a:cxn ang="0">
                <a:pos x="T0" y="T1"/>
              </a:cxn>
              <a:cxn ang="0">
                <a:pos x="T2" y="T3"/>
              </a:cxn>
              <a:cxn ang="0">
                <a:pos x="T4" y="T5"/>
              </a:cxn>
              <a:cxn ang="0">
                <a:pos x="T6" y="T7"/>
              </a:cxn>
              <a:cxn ang="0">
                <a:pos x="T8" y="T9"/>
              </a:cxn>
              <a:cxn ang="0">
                <a:pos x="T10" y="T11"/>
              </a:cxn>
            </a:cxnLst>
            <a:rect l="0" t="0" r="r" b="b"/>
            <a:pathLst>
              <a:path w="1488" h="1152">
                <a:moveTo>
                  <a:pt x="0" y="1104"/>
                </a:moveTo>
                <a:cubicBezTo>
                  <a:pt x="224" y="1128"/>
                  <a:pt x="448" y="1152"/>
                  <a:pt x="576" y="1056"/>
                </a:cubicBezTo>
                <a:cubicBezTo>
                  <a:pt x="704" y="960"/>
                  <a:pt x="664" y="624"/>
                  <a:pt x="768" y="528"/>
                </a:cubicBezTo>
                <a:cubicBezTo>
                  <a:pt x="872" y="432"/>
                  <a:pt x="1120" y="552"/>
                  <a:pt x="1200" y="480"/>
                </a:cubicBezTo>
                <a:cubicBezTo>
                  <a:pt x="1280" y="408"/>
                  <a:pt x="1200" y="176"/>
                  <a:pt x="1248" y="96"/>
                </a:cubicBezTo>
                <a:cubicBezTo>
                  <a:pt x="1296" y="16"/>
                  <a:pt x="1392" y="8"/>
                  <a:pt x="1488"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44" name="Freeform 44"/>
          <p:cNvSpPr>
            <a:spLocks/>
          </p:cNvSpPr>
          <p:nvPr/>
        </p:nvSpPr>
        <p:spPr bwMode="auto">
          <a:xfrm>
            <a:off x="4648200" y="4043363"/>
            <a:ext cx="2540000" cy="1816100"/>
          </a:xfrm>
          <a:custGeom>
            <a:avLst/>
            <a:gdLst>
              <a:gd name="T0" fmla="*/ 0 w 1600"/>
              <a:gd name="T1" fmla="*/ 1008 h 1144"/>
              <a:gd name="T2" fmla="*/ 720 w 1600"/>
              <a:gd name="T3" fmla="*/ 1056 h 1144"/>
              <a:gd name="T4" fmla="*/ 1104 w 1600"/>
              <a:gd name="T5" fmla="*/ 480 h 1144"/>
              <a:gd name="T6" fmla="*/ 1536 w 1600"/>
              <a:gd name="T7" fmla="*/ 384 h 1144"/>
              <a:gd name="T8" fmla="*/ 1488 w 1600"/>
              <a:gd name="T9" fmla="*/ 0 h 1144"/>
            </a:gdLst>
            <a:ahLst/>
            <a:cxnLst>
              <a:cxn ang="0">
                <a:pos x="T0" y="T1"/>
              </a:cxn>
              <a:cxn ang="0">
                <a:pos x="T2" y="T3"/>
              </a:cxn>
              <a:cxn ang="0">
                <a:pos x="T4" y="T5"/>
              </a:cxn>
              <a:cxn ang="0">
                <a:pos x="T6" y="T7"/>
              </a:cxn>
              <a:cxn ang="0">
                <a:pos x="T8" y="T9"/>
              </a:cxn>
            </a:cxnLst>
            <a:rect l="0" t="0" r="r" b="b"/>
            <a:pathLst>
              <a:path w="1600" h="1144">
                <a:moveTo>
                  <a:pt x="0" y="1008"/>
                </a:moveTo>
                <a:cubicBezTo>
                  <a:pt x="268" y="1076"/>
                  <a:pt x="536" y="1144"/>
                  <a:pt x="720" y="1056"/>
                </a:cubicBezTo>
                <a:cubicBezTo>
                  <a:pt x="904" y="968"/>
                  <a:pt x="968" y="592"/>
                  <a:pt x="1104" y="480"/>
                </a:cubicBezTo>
                <a:cubicBezTo>
                  <a:pt x="1240" y="368"/>
                  <a:pt x="1472" y="464"/>
                  <a:pt x="1536" y="384"/>
                </a:cubicBezTo>
                <a:cubicBezTo>
                  <a:pt x="1600" y="304"/>
                  <a:pt x="1544" y="152"/>
                  <a:pt x="1488" y="0"/>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45" name="Text Box 45"/>
          <p:cNvSpPr txBox="1">
            <a:spLocks noChangeArrowheads="1"/>
          </p:cNvSpPr>
          <p:nvPr/>
        </p:nvSpPr>
        <p:spPr bwMode="auto">
          <a:xfrm>
            <a:off x="3581400" y="26717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1</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46" name="Text Box 46"/>
          <p:cNvSpPr txBox="1">
            <a:spLocks noChangeArrowheads="1"/>
          </p:cNvSpPr>
          <p:nvPr/>
        </p:nvSpPr>
        <p:spPr bwMode="auto">
          <a:xfrm>
            <a:off x="4267200" y="32051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2</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47" name="Text Box 47"/>
          <p:cNvSpPr txBox="1">
            <a:spLocks noChangeArrowheads="1"/>
          </p:cNvSpPr>
          <p:nvPr/>
        </p:nvSpPr>
        <p:spPr bwMode="auto">
          <a:xfrm>
            <a:off x="4572000" y="38909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3</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48" name="Text Box 48"/>
          <p:cNvSpPr txBox="1">
            <a:spLocks noChangeArrowheads="1"/>
          </p:cNvSpPr>
          <p:nvPr/>
        </p:nvSpPr>
        <p:spPr bwMode="auto">
          <a:xfrm>
            <a:off x="5638800" y="41195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4</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49" name="Text Box 49"/>
          <p:cNvSpPr txBox="1">
            <a:spLocks noChangeArrowheads="1"/>
          </p:cNvSpPr>
          <p:nvPr/>
        </p:nvSpPr>
        <p:spPr bwMode="auto">
          <a:xfrm>
            <a:off x="5715000" y="4652963"/>
            <a:ext cx="611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f</a:t>
            </a:r>
            <a:r>
              <a:rPr kumimoji="0" lang="en-US" altLang="zh-TW" sz="1800" b="0" i="1" u="none" strike="noStrike" kern="1200" cap="none" spc="0" normalizeH="0" baseline="-2500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5</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r>
              <a:rPr kumimoji="0" lang="en-US" altLang="zh-TW" sz="1800" b="1"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r>
              <a:rPr kumimoji="0" lang="en-US" altLang="zh-TW" sz="18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a:t>
            </a:r>
            <a:endParaRPr kumimoji="0" lang="en-US" altLang="zh-TW" sz="1800" b="0" i="1"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07250" name="Text Box 50"/>
          <p:cNvSpPr txBox="1">
            <a:spLocks noChangeArrowheads="1"/>
          </p:cNvSpPr>
          <p:nvPr/>
        </p:nvSpPr>
        <p:spPr bwMode="auto">
          <a:xfrm>
            <a:off x="1604963" y="297656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zh-TW" sz="2800" b="1"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X</a:t>
            </a:r>
          </a:p>
        </p:txBody>
      </p:sp>
      <p:sp>
        <p:nvSpPr>
          <p:cNvPr id="307251" name="Text Box 51"/>
          <p:cNvSpPr txBox="1">
            <a:spLocks noChangeArrowheads="1"/>
          </p:cNvSpPr>
          <p:nvPr/>
        </p:nvSpPr>
        <p:spPr bwMode="auto">
          <a:xfrm>
            <a:off x="7319963" y="396716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zh-TW" sz="2800" b="1"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Y</a:t>
            </a:r>
          </a:p>
        </p:txBody>
      </p:sp>
      <p:grpSp>
        <p:nvGrpSpPr>
          <p:cNvPr id="307252" name="Group 52"/>
          <p:cNvGrpSpPr>
            <a:grpSpLocks/>
          </p:cNvGrpSpPr>
          <p:nvPr/>
        </p:nvGrpSpPr>
        <p:grpSpPr bwMode="auto">
          <a:xfrm>
            <a:off x="538163" y="1833563"/>
            <a:ext cx="6310312" cy="2890837"/>
            <a:chOff x="339" y="1155"/>
            <a:chExt cx="3975" cy="1821"/>
          </a:xfrm>
        </p:grpSpPr>
        <p:sp>
          <p:nvSpPr>
            <p:cNvPr id="307253" name="AutoShape 53"/>
            <p:cNvSpPr>
              <a:spLocks noChangeArrowheads="1"/>
            </p:cNvSpPr>
            <p:nvPr/>
          </p:nvSpPr>
          <p:spPr bwMode="auto">
            <a:xfrm rot="7054161">
              <a:off x="2583" y="1244"/>
              <a:ext cx="1102" cy="2361"/>
            </a:xfrm>
            <a:prstGeom prst="parallelogram">
              <a:avLst>
                <a:gd name="adj" fmla="val 43750"/>
              </a:avLst>
            </a:prstGeom>
            <a:noFill/>
            <a:ln w="19050">
              <a:solidFill>
                <a:srgbClr val="008000"/>
              </a:solidFill>
              <a:prstDash val="dash"/>
              <a:miter lim="800000"/>
              <a:headEnd/>
              <a:tailEnd/>
            </a:ln>
            <a:effectLst/>
            <a:extLst>
              <a:ext uri="{909E8E84-426E-40DD-AFC4-6F175D3DCCD1}">
                <a14:hiddenFill xmlns:a14="http://schemas.microsoft.com/office/drawing/2010/main">
                  <a:solidFill>
                    <a:schemeClr val="accent1">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7254" name="Text Box 54"/>
            <p:cNvSpPr txBox="1">
              <a:spLocks noChangeArrowheads="1"/>
            </p:cNvSpPr>
            <p:nvPr/>
          </p:nvSpPr>
          <p:spPr bwMode="auto">
            <a:xfrm>
              <a:off x="339" y="1155"/>
              <a:ext cx="216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TW" sz="2400" b="0" i="0" u="none" strike="noStrike" kern="1200" cap="none" spc="0" normalizeH="0" baseline="0" noProof="0" dirty="0" smtClean="0">
                  <a:ln>
                    <a:noFill/>
                  </a:ln>
                  <a:solidFill>
                    <a:srgbClr val="3A8249"/>
                  </a:solidFill>
                  <a:effectLst/>
                  <a:uLnTx/>
                  <a:uFillTx/>
                  <a:latin typeface="+mj-lt"/>
                  <a:ea typeface="PMingLiU" pitchFamily="18" charset="-120"/>
                  <a:cs typeface="Arial" panose="020B0604020202020204" pitchFamily="34" charset="0"/>
                </a:rPr>
                <a:t>Learning the components together!</a:t>
              </a:r>
            </a:p>
          </p:txBody>
        </p:sp>
      </p:grpSp>
      <p:sp>
        <p:nvSpPr>
          <p:cNvPr id="307255" name="Text Box 55"/>
          <p:cNvSpPr txBox="1">
            <a:spLocks noChangeArrowheads="1"/>
          </p:cNvSpPr>
          <p:nvPr/>
        </p:nvSpPr>
        <p:spPr bwMode="auto">
          <a:xfrm>
            <a:off x="6553200" y="5257800"/>
            <a:ext cx="2362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TW" sz="2000" b="0" i="0" u="none" strike="noStrike" kern="1200" cap="none" spc="0" normalizeH="0" baseline="0" noProof="0" dirty="0" smtClean="0">
                <a:ln>
                  <a:noFill/>
                </a:ln>
                <a:solidFill>
                  <a:srgbClr val="FF0000"/>
                </a:solidFill>
                <a:effectLst/>
                <a:uLnTx/>
                <a:uFillTx/>
                <a:latin typeface="+mj-lt"/>
                <a:ea typeface="PMingLiU" pitchFamily="18" charset="-120"/>
                <a:cs typeface="Arial" panose="020B0604020202020204" pitchFamily="34" charset="0"/>
              </a:rPr>
              <a:t>Which one is better?  When and Why?</a:t>
            </a:r>
          </a:p>
        </p:txBody>
      </p:sp>
    </p:spTree>
    <p:extLst>
      <p:ext uri="{BB962C8B-B14F-4D97-AF65-F5344CB8AC3E}">
        <p14:creationId xmlns:p14="http://schemas.microsoft.com/office/powerpoint/2010/main" val="115843846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307205"/>
                                        </p:tgtEl>
                                        <p:attrNameLst>
                                          <p:attrName>style.visibility</p:attrName>
                                        </p:attrNameLst>
                                      </p:cBhvr>
                                      <p:to>
                                        <p:strVal val="visible"/>
                                      </p:to>
                                    </p:set>
                                  </p:childTnLst>
                                  <p:subTnLst>
                                    <p:set>
                                      <p:cBhvr override="childStyle">
                                        <p:cTn dur="1" fill="hold" display="0" masterRel="nextClick" afterEffect="1"/>
                                        <p:tgtEl>
                                          <p:spTgt spid="307205"/>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grpId="1" nodeType="clickEffect">
                                  <p:stCondLst>
                                    <p:cond delay="0"/>
                                  </p:stCondLst>
                                  <p:childTnLst>
                                    <p:set>
                                      <p:cBhvr>
                                        <p:cTn id="10" dur="1" fill="hold">
                                          <p:stCondLst>
                                            <p:cond delay="0"/>
                                          </p:stCondLst>
                                        </p:cTn>
                                        <p:tgtEl>
                                          <p:spTgt spid="307202"/>
                                        </p:tgtEl>
                                        <p:attrNameLst>
                                          <p:attrName>style.visibility</p:attrName>
                                        </p:attrNameLst>
                                      </p:cBhvr>
                                      <p:to>
                                        <p:strVal val="visible"/>
                                      </p:to>
                                    </p:set>
                                    <p:animEffect transition="in" filter="checkerboard(across)">
                                      <p:cBhvr>
                                        <p:cTn id="11" dur="500"/>
                                        <p:tgtEl>
                                          <p:spTgt spid="307202"/>
                                        </p:tgtEl>
                                      </p:cBhvr>
                                    </p:animEffect>
                                  </p:childTnLst>
                                  <p:subTnLst>
                                    <p:set>
                                      <p:cBhvr override="childStyle">
                                        <p:cTn dur="1" fill="hold" display="0" masterRel="nextClick" afterEffect="1"/>
                                        <p:tgtEl>
                                          <p:spTgt spid="307202"/>
                                        </p:tgtEl>
                                        <p:attrNameLst>
                                          <p:attrName>style.visibility</p:attrName>
                                        </p:attrNameLst>
                                      </p:cBhvr>
                                      <p:to>
                                        <p:strVal val="hidden"/>
                                      </p:to>
                                    </p:set>
                                  </p:sub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07203"/>
                                        </p:tgtEl>
                                        <p:attrNameLst>
                                          <p:attrName>style.visibility</p:attrName>
                                        </p:attrNameLst>
                                      </p:cBhvr>
                                      <p:to>
                                        <p:strVal val="visible"/>
                                      </p:to>
                                    </p:set>
                                    <p:animEffect transition="in" filter="dissolve">
                                      <p:cBhvr>
                                        <p:cTn id="16" dur="500"/>
                                        <p:tgtEl>
                                          <p:spTgt spid="307203"/>
                                        </p:tgtEl>
                                      </p:cBhvr>
                                    </p:animEffect>
                                  </p:childTnLst>
                                </p:cTn>
                              </p:par>
                            </p:childTnLst>
                          </p:cTn>
                        </p:par>
                        <p:par>
                          <p:cTn id="17" fill="hold" nodeType="afterGroup">
                            <p:stCondLst>
                              <p:cond delay="500"/>
                            </p:stCondLst>
                            <p:childTnLst>
                              <p:par>
                                <p:cTn id="18" presetID="2" presetClass="entr" presetSubtype="2" fill="hold" nodeType="afterEffect">
                                  <p:stCondLst>
                                    <p:cond delay="0"/>
                                  </p:stCondLst>
                                  <p:childTnLst>
                                    <p:set>
                                      <p:cBhvr>
                                        <p:cTn id="19" dur="1" fill="hold">
                                          <p:stCondLst>
                                            <p:cond delay="0"/>
                                          </p:stCondLst>
                                        </p:cTn>
                                        <p:tgtEl>
                                          <p:spTgt spid="307231"/>
                                        </p:tgtEl>
                                        <p:attrNameLst>
                                          <p:attrName>style.visibility</p:attrName>
                                        </p:attrNameLst>
                                      </p:cBhvr>
                                      <p:to>
                                        <p:strVal val="visible"/>
                                      </p:to>
                                    </p:set>
                                    <p:anim calcmode="lin" valueType="num">
                                      <p:cBhvr additive="base">
                                        <p:cTn id="20" dur="500" fill="hold"/>
                                        <p:tgtEl>
                                          <p:spTgt spid="307231"/>
                                        </p:tgtEl>
                                        <p:attrNameLst>
                                          <p:attrName>ppt_x</p:attrName>
                                        </p:attrNameLst>
                                      </p:cBhvr>
                                      <p:tavLst>
                                        <p:tav tm="0">
                                          <p:val>
                                            <p:strVal val="1+#ppt_w/2"/>
                                          </p:val>
                                        </p:tav>
                                        <p:tav tm="100000">
                                          <p:val>
                                            <p:strVal val="#ppt_x"/>
                                          </p:val>
                                        </p:tav>
                                      </p:tavLst>
                                    </p:anim>
                                    <p:anim calcmode="lin" valueType="num">
                                      <p:cBhvr additive="base">
                                        <p:cTn id="21" dur="500" fill="hold"/>
                                        <p:tgtEl>
                                          <p:spTgt spid="307231"/>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07204"/>
                                        </p:tgtEl>
                                        <p:attrNameLst>
                                          <p:attrName>style.visibility</p:attrName>
                                        </p:attrNameLst>
                                      </p:cBhvr>
                                      <p:to>
                                        <p:strVal val="visible"/>
                                      </p:to>
                                    </p:set>
                                    <p:animEffect transition="in" filter="checkerboard(across)">
                                      <p:cBhvr>
                                        <p:cTn id="26" dur="500"/>
                                        <p:tgtEl>
                                          <p:spTgt spid="307204"/>
                                        </p:tgtEl>
                                      </p:cBhvr>
                                    </p:animEffect>
                                  </p:childTnLst>
                                </p:cTn>
                              </p:par>
                            </p:childTnLst>
                          </p:cTn>
                        </p:par>
                        <p:par>
                          <p:cTn id="27" fill="hold" nodeType="afterGroup">
                            <p:stCondLst>
                              <p:cond delay="500"/>
                            </p:stCondLst>
                            <p:childTnLst>
                              <p:par>
                                <p:cTn id="28" presetID="1" presetClass="entr" presetSubtype="0" fill="hold" grpId="0" nodeType="afterEffect">
                                  <p:stCondLst>
                                    <p:cond delay="0"/>
                                  </p:stCondLst>
                                  <p:childTnLst>
                                    <p:set>
                                      <p:cBhvr>
                                        <p:cTn id="29" dur="1" fill="hold">
                                          <p:stCondLst>
                                            <p:cond delay="499"/>
                                          </p:stCondLst>
                                        </p:cTn>
                                        <p:tgtEl>
                                          <p:spTgt spid="307202"/>
                                        </p:tgtEl>
                                        <p:attrNameLst>
                                          <p:attrName>style.visibility</p:attrName>
                                        </p:attrNameLst>
                                      </p:cBhvr>
                                      <p:to>
                                        <p:strVal val="visible"/>
                                      </p:to>
                                    </p:set>
                                  </p:childTnLst>
                                  <p:subTnLst>
                                    <p:set>
                                      <p:cBhvr override="childStyle">
                                        <p:cTn dur="1" fill="hold" display="0" masterRel="nextClick" afterEffect="1"/>
                                        <p:tgtEl>
                                          <p:spTgt spid="307202"/>
                                        </p:tgtEl>
                                        <p:attrNameLst>
                                          <p:attrName>style.visibility</p:attrName>
                                        </p:attrNameLst>
                                      </p:cBhvr>
                                      <p:to>
                                        <p:strVal val="hidden"/>
                                      </p:to>
                                    </p:set>
                                  </p:subTnLst>
                                </p:cTn>
                              </p:par>
                            </p:childTnLst>
                          </p:cTn>
                        </p:par>
                        <p:par>
                          <p:cTn id="30" fill="hold" nodeType="afterGroup">
                            <p:stCondLst>
                              <p:cond delay="1000"/>
                            </p:stCondLst>
                            <p:childTnLst>
                              <p:par>
                                <p:cTn id="31" presetID="2" presetClass="entr" presetSubtype="8" fill="hold" nodeType="afterEffect">
                                  <p:stCondLst>
                                    <p:cond delay="0"/>
                                  </p:stCondLst>
                                  <p:childTnLst>
                                    <p:set>
                                      <p:cBhvr>
                                        <p:cTn id="32" dur="1" fill="hold">
                                          <p:stCondLst>
                                            <p:cond delay="0"/>
                                          </p:stCondLst>
                                        </p:cTn>
                                        <p:tgtEl>
                                          <p:spTgt spid="307252"/>
                                        </p:tgtEl>
                                        <p:attrNameLst>
                                          <p:attrName>style.visibility</p:attrName>
                                        </p:attrNameLst>
                                      </p:cBhvr>
                                      <p:to>
                                        <p:strVal val="visible"/>
                                      </p:to>
                                    </p:set>
                                    <p:anim calcmode="lin" valueType="num">
                                      <p:cBhvr additive="base">
                                        <p:cTn id="33" dur="500" fill="hold"/>
                                        <p:tgtEl>
                                          <p:spTgt spid="307252"/>
                                        </p:tgtEl>
                                        <p:attrNameLst>
                                          <p:attrName>ppt_x</p:attrName>
                                        </p:attrNameLst>
                                      </p:cBhvr>
                                      <p:tavLst>
                                        <p:tav tm="0">
                                          <p:val>
                                            <p:strVal val="0-#ppt_w/2"/>
                                          </p:val>
                                        </p:tav>
                                        <p:tav tm="100000">
                                          <p:val>
                                            <p:strVal val="#ppt_x"/>
                                          </p:val>
                                        </p:tav>
                                      </p:tavLst>
                                    </p:anim>
                                    <p:anim calcmode="lin" valueType="num">
                                      <p:cBhvr additive="base">
                                        <p:cTn id="34" dur="500" fill="hold"/>
                                        <p:tgtEl>
                                          <p:spTgt spid="307252"/>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72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5" grpId="0" autoUpdateAnimBg="0"/>
      <p:bldP spid="307202" grpId="0" autoUpdateAnimBg="0"/>
      <p:bldP spid="307202" grpId="1"/>
      <p:bldP spid="307203" grpId="0" autoUpdateAnimBg="0"/>
      <p:bldP spid="307204" grpId="0" animBg="1" autoUpdateAnimBg="0"/>
      <p:bldP spid="3072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altLang="zh-TW">
                <a:ea typeface="PMingLiU" pitchFamily="18" charset="-120"/>
              </a:rPr>
              <a:t>Claims</a:t>
            </a:r>
          </a:p>
        </p:txBody>
      </p:sp>
      <p:sp>
        <p:nvSpPr>
          <p:cNvPr id="311299" name="Rectangle 3"/>
          <p:cNvSpPr>
            <a:spLocks noGrp="1" noChangeArrowheads="1"/>
          </p:cNvSpPr>
          <p:nvPr>
            <p:ph idx="1"/>
          </p:nvPr>
        </p:nvSpPr>
        <p:spPr/>
        <p:txBody>
          <a:bodyPr/>
          <a:lstStyle/>
          <a:p>
            <a:r>
              <a:rPr lang="en-US" altLang="zh-TW" sz="2000" dirty="0">
                <a:ea typeface="PMingLiU" pitchFamily="18" charset="-120"/>
              </a:rPr>
              <a:t>When the local classification problems are </a:t>
            </a:r>
            <a:r>
              <a:rPr lang="en-US" altLang="zh-TW" sz="2000" dirty="0">
                <a:solidFill>
                  <a:srgbClr val="FF0000"/>
                </a:solidFill>
                <a:latin typeface="Arial" panose="020B0604020202020204" pitchFamily="34" charset="0"/>
                <a:ea typeface="PMingLiU" pitchFamily="18" charset="-120"/>
              </a:rPr>
              <a:t>“</a:t>
            </a:r>
            <a:r>
              <a:rPr lang="en-US" altLang="zh-TW" sz="2000" dirty="0">
                <a:solidFill>
                  <a:srgbClr val="FF0000"/>
                </a:solidFill>
                <a:ea typeface="PMingLiU" pitchFamily="18" charset="-120"/>
              </a:rPr>
              <a:t>easy</a:t>
            </a:r>
            <a:r>
              <a:rPr lang="en-US" altLang="zh-TW" sz="2000" dirty="0">
                <a:solidFill>
                  <a:srgbClr val="FF0000"/>
                </a:solidFill>
                <a:latin typeface="Arial" panose="020B0604020202020204" pitchFamily="34" charset="0"/>
                <a:ea typeface="PMingLiU" pitchFamily="18" charset="-120"/>
              </a:rPr>
              <a:t>”</a:t>
            </a:r>
            <a:r>
              <a:rPr lang="en-US" altLang="zh-TW" sz="2000" dirty="0">
                <a:solidFill>
                  <a:srgbClr val="FF0000"/>
                </a:solidFill>
                <a:ea typeface="PMingLiU" pitchFamily="18" charset="-120"/>
              </a:rPr>
              <a:t>,</a:t>
            </a:r>
            <a:r>
              <a:rPr lang="en-US" altLang="zh-TW" sz="2000" dirty="0">
                <a:ea typeface="PMingLiU" pitchFamily="18" charset="-120"/>
              </a:rPr>
              <a:t> L+I outperforms IBT.</a:t>
            </a:r>
          </a:p>
          <a:p>
            <a:pPr lvl="1"/>
            <a:r>
              <a:rPr lang="en-US" altLang="zh-TW" sz="1800" dirty="0">
                <a:solidFill>
                  <a:srgbClr val="008000"/>
                </a:solidFill>
                <a:ea typeface="PMingLiU" pitchFamily="18" charset="-120"/>
              </a:rPr>
              <a:t>In many applications, the components are </a:t>
            </a:r>
            <a:r>
              <a:rPr lang="en-US" altLang="zh-TW" sz="1800" i="1" dirty="0">
                <a:solidFill>
                  <a:srgbClr val="008000"/>
                </a:solidFill>
                <a:ea typeface="PMingLiU" pitchFamily="18" charset="-120"/>
              </a:rPr>
              <a:t>identifiable</a:t>
            </a:r>
            <a:r>
              <a:rPr lang="en-US" altLang="zh-TW" sz="1800" dirty="0">
                <a:solidFill>
                  <a:srgbClr val="008000"/>
                </a:solidFill>
                <a:ea typeface="PMingLiU" pitchFamily="18" charset="-120"/>
              </a:rPr>
              <a:t> and easy to learn (e.g., argument, open-close, PER).</a:t>
            </a:r>
          </a:p>
          <a:p>
            <a:r>
              <a:rPr lang="en-US" altLang="zh-TW" sz="2000" dirty="0">
                <a:ea typeface="PMingLiU" pitchFamily="18" charset="-120"/>
              </a:rPr>
              <a:t>Only when the local problems become difficult to solve in isolation, IBT outperforms L+I, but needs a larger number of training examples.</a:t>
            </a:r>
          </a:p>
          <a:p>
            <a:endParaRPr lang="zh-TW" altLang="en-US" sz="2000" dirty="0">
              <a:ea typeface="PMingLiU" pitchFamily="18" charset="-120"/>
            </a:endParaRPr>
          </a:p>
          <a:p>
            <a:r>
              <a:rPr lang="en-US" altLang="zh-TW" sz="2000" dirty="0">
                <a:ea typeface="PMingLiU" pitchFamily="18" charset="-120"/>
              </a:rPr>
              <a:t>Will show  experimental results and theoretical intuition to support our claims.</a:t>
            </a:r>
            <a:endParaRPr lang="zh-TW" altLang="en-US" sz="2000" dirty="0">
              <a:ea typeface="PMingLiU" pitchFamily="18" charset="-120"/>
            </a:endParaRPr>
          </a:p>
        </p:txBody>
      </p:sp>
      <p:sp>
        <p:nvSpPr>
          <p:cNvPr id="7" name="Slide Number Placeholder 4"/>
          <p:cNvSpPr>
            <a:spLocks noGrp="1"/>
          </p:cNvSpPr>
          <p:nvPr>
            <p:ph type="sldNum" sz="quarter" idx="4294967295"/>
          </p:nvPr>
        </p:nvSpPr>
        <p:spPr>
          <a:xfrm>
            <a:off x="8229600" y="6553200"/>
            <a:ext cx="914400" cy="22860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Page </a:t>
            </a:r>
            <a:fld id="{93678237-B76A-4BEF-A77F-549987A16482}" type="slidenum">
              <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endParaRPr>
          </a:p>
        </p:txBody>
      </p:sp>
      <p:sp>
        <p:nvSpPr>
          <p:cNvPr id="311300" name="Text Box 4"/>
          <p:cNvSpPr txBox="1">
            <a:spLocks noChangeArrowheads="1"/>
          </p:cNvSpPr>
          <p:nvPr/>
        </p:nvSpPr>
        <p:spPr bwMode="auto">
          <a:xfrm>
            <a:off x="2209800" y="4876800"/>
            <a:ext cx="4724400" cy="10160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US" altLang="zh-TW" sz="20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L+I: cheaper computationally; modular</a:t>
            </a:r>
          </a:p>
          <a:p>
            <a:pPr marL="0" marR="0" lvl="0" indent="0" algn="l"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US" altLang="zh-TW" sz="20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IBT should be better in the limit; </a:t>
            </a:r>
          </a:p>
          <a:p>
            <a:pPr marL="0" marR="0" lvl="0" indent="0" algn="l"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US" altLang="zh-TW" sz="2000" b="0" i="0" u="none" strike="noStrike" kern="1200" cap="none" spc="0" normalizeH="0" baseline="0" noProof="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In our domains: never happens</a:t>
            </a:r>
          </a:p>
        </p:txBody>
      </p:sp>
      <p:sp>
        <p:nvSpPr>
          <p:cNvPr id="311301" name="Text Box 5"/>
          <p:cNvSpPr txBox="1">
            <a:spLocks noChangeArrowheads="1"/>
          </p:cNvSpPr>
          <p:nvPr/>
        </p:nvSpPr>
        <p:spPr bwMode="auto">
          <a:xfrm>
            <a:off x="1790700" y="5918200"/>
            <a:ext cx="5562600" cy="40640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US" altLang="zh-TW" sz="2000" b="0" i="0" u="none" strike="noStrike" kern="1200" cap="none" spc="0" normalizeH="0" baseline="0" noProof="0" dirty="0" smtClean="0">
                <a:ln>
                  <a:noFill/>
                </a:ln>
                <a:solidFill>
                  <a:srgbClr val="000000"/>
                </a:solidFill>
                <a:effectLst/>
                <a:uLnTx/>
                <a:uFillTx/>
                <a:latin typeface="Arial" panose="020B0604020202020204" pitchFamily="34" charset="0"/>
                <a:ea typeface="PMingLiU" pitchFamily="18" charset="-120"/>
                <a:cs typeface="Arial" panose="020B0604020202020204" pitchFamily="34" charset="0"/>
              </a:rPr>
              <a:t>Combinations: L+I, and then IBT are possible</a:t>
            </a:r>
          </a:p>
        </p:txBody>
      </p:sp>
    </p:spTree>
    <p:extLst>
      <p:ext uri="{BB962C8B-B14F-4D97-AF65-F5344CB8AC3E}">
        <p14:creationId xmlns:p14="http://schemas.microsoft.com/office/powerpoint/2010/main" val="33229271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129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311300"/>
                                        </p:tgtEl>
                                        <p:attrNameLst>
                                          <p:attrName>style.visibility</p:attrName>
                                        </p:attrNameLst>
                                      </p:cBhvr>
                                      <p:to>
                                        <p:strVal val="visible"/>
                                      </p:to>
                                    </p:set>
                                    <p:animEffect transition="in" filter="checkerboard(across)">
                                      <p:cBhvr>
                                        <p:cTn id="11" dur="500"/>
                                        <p:tgtEl>
                                          <p:spTgt spid="31130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11301"/>
                                        </p:tgtEl>
                                        <p:attrNameLst>
                                          <p:attrName>style.visibility</p:attrName>
                                        </p:attrNameLst>
                                      </p:cBhvr>
                                      <p:to>
                                        <p:strVal val="visible"/>
                                      </p:to>
                                    </p:set>
                                    <p:animEffect transition="in" filter="checkerboard(across)">
                                      <p:cBhvr>
                                        <p:cTn id="16" dur="500"/>
                                        <p:tgtEl>
                                          <p:spTgt spid="311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0" grpId="0" animBg="1" autoUpdateAnimBg="0"/>
      <p:bldP spid="311301"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FIRSTVIVEK@C02N61JYG3QT3PP7" val="5353"/>
  <p:tag name="FIRSTVIVEK@C1MHFPMQDV1T3PP7" val="4513"/>
</p:tagLst>
</file>

<file path=ppt/tags/tag10.xml><?xml version="1.0" encoding="utf-8"?>
<p:tagLst xmlns:a="http://schemas.openxmlformats.org/drawingml/2006/main" xmlns:r="http://schemas.openxmlformats.org/officeDocument/2006/relationships" xmlns:p="http://schemas.openxmlformats.org/presentationml/2006/main">
  <p:tag name="TIMING" val="|50.6|8.9|1.7|3.9|18.7|15.3|4.5"/>
</p:tagLst>
</file>

<file path=ppt/tags/tag11.xml><?xml version="1.0" encoding="utf-8"?>
<p:tagLst xmlns:a="http://schemas.openxmlformats.org/drawingml/2006/main" xmlns:r="http://schemas.openxmlformats.org/officeDocument/2006/relationships" xmlns:p="http://schemas.openxmlformats.org/presentationml/2006/main">
  <p:tag name="TIMING" val="|50.6|8.9|1.7|3.9|18.7|15.3|4.5"/>
</p:tagLst>
</file>

<file path=ppt/tags/tag12.xml><?xml version="1.0" encoding="utf-8"?>
<p:tagLst xmlns:a="http://schemas.openxmlformats.org/drawingml/2006/main" xmlns:r="http://schemas.openxmlformats.org/officeDocument/2006/relationships" xmlns:p="http://schemas.openxmlformats.org/presentationml/2006/main">
  <p:tag name="TIMING" val="|50.6|8.9|1.7|3.9|18.7|15.3|4.5"/>
</p:tagLst>
</file>

<file path=ppt/tags/tag2.xml><?xml version="1.0" encoding="utf-8"?>
<p:tagLst xmlns:a="http://schemas.openxmlformats.org/drawingml/2006/main" xmlns:r="http://schemas.openxmlformats.org/officeDocument/2006/relationships" xmlns:p="http://schemas.openxmlformats.org/presentationml/2006/main">
  <p:tag name="TIMING" val="|15.4|13.8|22.5"/>
</p:tagLst>
</file>

<file path=ppt/tags/tag3.xml><?xml version="1.0" encoding="utf-8"?>
<p:tagLst xmlns:a="http://schemas.openxmlformats.org/drawingml/2006/main" xmlns:r="http://schemas.openxmlformats.org/officeDocument/2006/relationships" xmlns:p="http://schemas.openxmlformats.org/presentationml/2006/main">
  <p:tag name="TIMING" val="|20"/>
</p:tagLst>
</file>

<file path=ppt/tags/tag4.xml><?xml version="1.0" encoding="utf-8"?>
<p:tagLst xmlns:a="http://schemas.openxmlformats.org/drawingml/2006/main" xmlns:r="http://schemas.openxmlformats.org/officeDocument/2006/relationships" xmlns:p="http://schemas.openxmlformats.org/presentationml/2006/main">
  <p:tag name="TIMING" val="|6.4|3.8"/>
</p:tagLst>
</file>

<file path=ppt/tags/tag5.xml><?xml version="1.0" encoding="utf-8"?>
<p:tagLst xmlns:a="http://schemas.openxmlformats.org/drawingml/2006/main" xmlns:r="http://schemas.openxmlformats.org/officeDocument/2006/relationships" xmlns:p="http://schemas.openxmlformats.org/presentationml/2006/main">
  <p:tag name="TIMING" val="|8.6"/>
</p:tagLst>
</file>

<file path=ppt/tags/tag6.xml><?xml version="1.0" encoding="utf-8"?>
<p:tagLst xmlns:a="http://schemas.openxmlformats.org/drawingml/2006/main" xmlns:r="http://schemas.openxmlformats.org/officeDocument/2006/relationships" xmlns:p="http://schemas.openxmlformats.org/presentationml/2006/main">
  <p:tag name="TIMING" val="|8.6"/>
</p:tagLst>
</file>

<file path=ppt/tags/tag7.xml><?xml version="1.0" encoding="utf-8"?>
<p:tagLst xmlns:a="http://schemas.openxmlformats.org/drawingml/2006/main" xmlns:r="http://schemas.openxmlformats.org/officeDocument/2006/relationships" xmlns:p="http://schemas.openxmlformats.org/presentationml/2006/main">
  <p:tag name="TIMING" val="|50.6|8.9|1.7|3.9|18.7|15.3|4.5"/>
</p:tagLst>
</file>

<file path=ppt/tags/tag8.xml><?xml version="1.0" encoding="utf-8"?>
<p:tagLst xmlns:a="http://schemas.openxmlformats.org/drawingml/2006/main" xmlns:r="http://schemas.openxmlformats.org/officeDocument/2006/relationships" xmlns:p="http://schemas.openxmlformats.org/presentationml/2006/main">
  <p:tag name="TIMING" val="|50.6|8.9|1.7|3.9|18.7|15.3|4.5"/>
</p:tagLst>
</file>

<file path=ppt/tags/tag9.xml><?xml version="1.0" encoding="utf-8"?>
<p:tagLst xmlns:a="http://schemas.openxmlformats.org/drawingml/2006/main" xmlns:r="http://schemas.openxmlformats.org/officeDocument/2006/relationships" xmlns:p="http://schemas.openxmlformats.org/presentationml/2006/main">
  <p:tag name="TIMING" val="|50.6|8.9|1.7|3.9|18.7|15.3|4.5"/>
</p:tagLst>
</file>

<file path=ppt/theme/theme1.xml><?xml version="1.0" encoding="utf-8"?>
<a:theme xmlns:a="http://schemas.openxmlformats.org/drawingml/2006/main" name="lectures">
  <a:themeElements>
    <a:clrScheme name="Custom 1">
      <a:dk1>
        <a:srgbClr val="333333"/>
      </a:dk1>
      <a:lt1>
        <a:srgbClr val="FAFAFA"/>
      </a:lt1>
      <a:dk2>
        <a:srgbClr val="1F497D"/>
      </a:dk2>
      <a:lt2>
        <a:srgbClr val="EEECE1"/>
      </a:lt2>
      <a:accent1>
        <a:srgbClr val="3366CC"/>
      </a:accent1>
      <a:accent2>
        <a:srgbClr val="CC3333"/>
      </a:accent2>
      <a:accent3>
        <a:srgbClr val="99CC9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ANR-CCG-16">
  <a:themeElements>
    <a:clrScheme name="Custom 1">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sin_CCG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vasin_CCG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vasin_CCG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vasin_CCG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vasin_CCG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vasin_CCG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vasin_CCG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vasin_CCG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vasin_CCG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vasin_CCG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vasin_CCG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vasin_CCG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lectures.thmx</Template>
  <TotalTime>6540</TotalTime>
  <Words>2899</Words>
  <Application>Microsoft Office PowerPoint</Application>
  <PresentationFormat>On-screen Show (4:3)</PresentationFormat>
  <Paragraphs>543</Paragraphs>
  <Slides>28</Slides>
  <Notes>8</Notes>
  <HiddenSlides>0</HiddenSlides>
  <MMClips>0</MMClips>
  <ScaleCrop>false</ScaleCrop>
  <HeadingPairs>
    <vt:vector size="6" baseType="variant">
      <vt:variant>
        <vt:lpstr>Fonts Used</vt:lpstr>
      </vt:variant>
      <vt:variant>
        <vt:i4>16</vt:i4>
      </vt:variant>
      <vt:variant>
        <vt:lpstr>Theme</vt:lpstr>
      </vt:variant>
      <vt:variant>
        <vt:i4>2</vt:i4>
      </vt:variant>
      <vt:variant>
        <vt:lpstr>Slide Titles</vt:lpstr>
      </vt:variant>
      <vt:variant>
        <vt:i4>28</vt:i4>
      </vt:variant>
    </vt:vector>
  </HeadingPairs>
  <TitlesOfParts>
    <vt:vector size="46" baseType="lpstr">
      <vt:lpstr>Arial</vt:lpstr>
      <vt:lpstr>Arial Unicode MS</vt:lpstr>
      <vt:lpstr>Calibri</vt:lpstr>
      <vt:lpstr>Cambria Math</vt:lpstr>
      <vt:lpstr>Century Gothic</vt:lpstr>
      <vt:lpstr>cmmi10</vt:lpstr>
      <vt:lpstr>cmsy10</vt:lpstr>
      <vt:lpstr>Courier</vt:lpstr>
      <vt:lpstr>Courier New</vt:lpstr>
      <vt:lpstr>Open Sans</vt:lpstr>
      <vt:lpstr>PMingLiU</vt:lpstr>
      <vt:lpstr>PMingLiU</vt:lpstr>
      <vt:lpstr>Symbol</vt:lpstr>
      <vt:lpstr>Tahoma</vt:lpstr>
      <vt:lpstr>Times New Roman</vt:lpstr>
      <vt:lpstr>Wingdings</vt:lpstr>
      <vt:lpstr>lectures</vt:lpstr>
      <vt:lpstr>DANR-CCG-16</vt:lpstr>
      <vt:lpstr>CIS 700 Advanced Machine Learning for NLP  Comments on Structured Prediction</vt:lpstr>
      <vt:lpstr>Comments: ILP for Entities &amp; Relations</vt:lpstr>
      <vt:lpstr>Admin Stuff</vt:lpstr>
      <vt:lpstr>Shallow Parsing Example</vt:lpstr>
      <vt:lpstr>Phrase Identification Problem</vt:lpstr>
      <vt:lpstr>Training regimes</vt:lpstr>
      <vt:lpstr>Shallow Parsing Example</vt:lpstr>
      <vt:lpstr>L+I: Learning plus Inference</vt:lpstr>
      <vt:lpstr>Claims</vt:lpstr>
      <vt:lpstr>PowerPoint Presentation</vt:lpstr>
      <vt:lpstr>Example 1: Semantic Role Labeling</vt:lpstr>
      <vt:lpstr>Predicting verb arguments</vt:lpstr>
      <vt:lpstr>Inference: verb arguments</vt:lpstr>
      <vt:lpstr>Inference: verb arguments</vt:lpstr>
      <vt:lpstr>Inference: verb arguments</vt:lpstr>
      <vt:lpstr>Inference: verb arguments</vt:lpstr>
      <vt:lpstr>Structured output is…</vt:lpstr>
      <vt:lpstr>Example 2: Object detection</vt:lpstr>
      <vt:lpstr>One approach to build this structure</vt:lpstr>
      <vt:lpstr>Structured Prediction: Inference</vt:lpstr>
      <vt:lpstr>Structured Prediction: Learning</vt:lpstr>
      <vt:lpstr>Structured Prediction: Learning</vt:lpstr>
      <vt:lpstr>Structured Prediction: Learning Algorithm</vt:lpstr>
      <vt:lpstr>Structured Prediction: Learning Algorithm</vt:lpstr>
      <vt:lpstr>Structured Prediction: Learning Algorithm</vt:lpstr>
      <vt:lpstr>Structured Prediction: Learning Algorithm</vt:lpstr>
      <vt:lpstr>Constrained Conditional Models</vt:lpstr>
      <vt:lpstr>Examples: CCM Formulations</vt:lpstr>
    </vt:vector>
  </TitlesOfParts>
  <Company>UIUC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Vivek Srikumar</dc:creator>
  <cp:lastModifiedBy>Roth, Dan</cp:lastModifiedBy>
  <cp:revision>815</cp:revision>
  <dcterms:created xsi:type="dcterms:W3CDTF">2014-08-28T20:42:31Z</dcterms:created>
  <dcterms:modified xsi:type="dcterms:W3CDTF">2017-10-03T22:59:33Z</dcterms:modified>
</cp:coreProperties>
</file>